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gif" ContentType="image/gif"/>
  <Override PartName="/ppt/diagrams/layout2.xml" ContentType="application/vnd.openxmlformats-officedocument.drawingml.diagramLayout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7" r:id="rId2"/>
    <p:sldId id="285" r:id="rId3"/>
    <p:sldId id="307" r:id="rId4"/>
    <p:sldId id="314" r:id="rId5"/>
    <p:sldId id="315" r:id="rId6"/>
    <p:sldId id="316" r:id="rId7"/>
    <p:sldId id="318" r:id="rId8"/>
    <p:sldId id="319" r:id="rId9"/>
    <p:sldId id="320" r:id="rId10"/>
    <p:sldId id="295" r:id="rId11"/>
    <p:sldId id="306" r:id="rId12"/>
    <p:sldId id="281" r:id="rId13"/>
    <p:sldId id="259" r:id="rId14"/>
    <p:sldId id="300" r:id="rId15"/>
    <p:sldId id="262" r:id="rId16"/>
    <p:sldId id="260" r:id="rId17"/>
    <p:sldId id="274" r:id="rId18"/>
    <p:sldId id="263" r:id="rId19"/>
    <p:sldId id="264" r:id="rId20"/>
    <p:sldId id="302" r:id="rId21"/>
    <p:sldId id="304" r:id="rId22"/>
    <p:sldId id="321" r:id="rId23"/>
    <p:sldId id="305" r:id="rId24"/>
    <p:sldId id="298" r:id="rId25"/>
    <p:sldId id="299" r:id="rId26"/>
    <p:sldId id="309" r:id="rId27"/>
    <p:sldId id="310" r:id="rId28"/>
    <p:sldId id="311" r:id="rId29"/>
    <p:sldId id="312" r:id="rId30"/>
    <p:sldId id="313" r:id="rId31"/>
    <p:sldId id="308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2906" autoAdjust="0"/>
  </p:normalViewPr>
  <p:slideViewPr>
    <p:cSldViewPr showGuides="1">
      <p:cViewPr varScale="1">
        <p:scale>
          <a:sx n="89" d="100"/>
          <a:sy n="89" d="100"/>
        </p:scale>
        <p:origin x="-62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BD9C6BF-EBD6-4187-A215-B1B803CC308E}" type="doc">
      <dgm:prSet loTypeId="urn:microsoft.com/office/officeart/2005/8/layout/gear1" loCatId="cycle" qsTypeId="urn:microsoft.com/office/officeart/2005/8/quickstyle/simple1" qsCatId="simple" csTypeId="urn:microsoft.com/office/officeart/2005/8/colors/accent1_2" csCatId="accent1" phldr="1"/>
      <dgm:spPr/>
    </dgm:pt>
    <dgm:pt modelId="{0ACEC5BB-790A-4657-8BFE-FBD059A283F4}">
      <dgm:prSet phldrT="[Text]" custT="1"/>
      <dgm:spPr/>
      <dgm:t>
        <a:bodyPr/>
        <a:lstStyle/>
        <a:p>
          <a:r>
            <a:rPr lang="en-US" sz="3600" dirty="0" smtClean="0"/>
            <a:t>Scientific Community</a:t>
          </a:r>
          <a:endParaRPr lang="en-US" sz="3600" dirty="0"/>
        </a:p>
      </dgm:t>
    </dgm:pt>
    <dgm:pt modelId="{B71F9BDC-A863-41A0-A78B-3FE06DDAB57A}" type="parTrans" cxnId="{3033E5EC-6E29-4281-A7B2-36719225C742}">
      <dgm:prSet/>
      <dgm:spPr/>
      <dgm:t>
        <a:bodyPr/>
        <a:lstStyle/>
        <a:p>
          <a:endParaRPr lang="en-US"/>
        </a:p>
      </dgm:t>
    </dgm:pt>
    <dgm:pt modelId="{EBCDC74B-21AB-4195-BBEF-8E075181B7F8}" type="sibTrans" cxnId="{3033E5EC-6E29-4281-A7B2-36719225C742}">
      <dgm:prSet/>
      <dgm:spPr/>
      <dgm:t>
        <a:bodyPr/>
        <a:lstStyle/>
        <a:p>
          <a:endParaRPr lang="en-US"/>
        </a:p>
      </dgm:t>
    </dgm:pt>
    <dgm:pt modelId="{9865CE42-588C-4EEF-8A1D-7C6609ED0351}">
      <dgm:prSet phldrT="[Text]" custT="1"/>
      <dgm:spPr/>
      <dgm:t>
        <a:bodyPr/>
        <a:lstStyle/>
        <a:p>
          <a:r>
            <a:rPr lang="en-US" sz="1200" dirty="0" smtClean="0"/>
            <a:t>Individual</a:t>
          </a:r>
          <a:endParaRPr lang="en-US" sz="1200" dirty="0"/>
        </a:p>
      </dgm:t>
    </dgm:pt>
    <dgm:pt modelId="{94858575-A3F9-4670-A938-C5F1E598552C}" type="sibTrans" cxnId="{E9422ADB-7D34-4B99-9464-2E928BE47130}">
      <dgm:prSet/>
      <dgm:spPr/>
      <dgm:t>
        <a:bodyPr/>
        <a:lstStyle/>
        <a:p>
          <a:endParaRPr lang="en-US"/>
        </a:p>
      </dgm:t>
    </dgm:pt>
    <dgm:pt modelId="{50C9DEAE-658C-49D5-AF42-B3794F8D2417}" type="parTrans" cxnId="{E9422ADB-7D34-4B99-9464-2E928BE47130}">
      <dgm:prSet/>
      <dgm:spPr/>
      <dgm:t>
        <a:bodyPr/>
        <a:lstStyle/>
        <a:p>
          <a:endParaRPr lang="en-US"/>
        </a:p>
      </dgm:t>
    </dgm:pt>
    <dgm:pt modelId="{8A083AF4-381B-4716-8588-F10A9D58C5F8}" type="pres">
      <dgm:prSet presAssocID="{2BD9C6BF-EBD6-4187-A215-B1B803CC308E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D7B0BFC2-C8EF-4DA4-BA20-8503B5E680C0}" type="pres">
      <dgm:prSet presAssocID="{0ACEC5BB-790A-4657-8BFE-FBD059A283F4}" presName="gear1" presStyleLbl="node1" presStyleIdx="0" presStyleCnt="2" custScaleX="165655" custScaleY="149574" custLinFactNeighborX="-20705" custLinFactNeighborY="703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F714A4-77D7-4631-B77C-E15422C4132E}" type="pres">
      <dgm:prSet presAssocID="{0ACEC5BB-790A-4657-8BFE-FBD059A283F4}" presName="gear1srcNode" presStyleLbl="node1" presStyleIdx="0" presStyleCnt="2"/>
      <dgm:spPr/>
      <dgm:t>
        <a:bodyPr/>
        <a:lstStyle/>
        <a:p>
          <a:endParaRPr lang="en-US"/>
        </a:p>
      </dgm:t>
    </dgm:pt>
    <dgm:pt modelId="{D406AAAD-908C-4F1B-9E92-E27FD09BF4D0}" type="pres">
      <dgm:prSet presAssocID="{0ACEC5BB-790A-4657-8BFE-FBD059A283F4}" presName="gear1dstNode" presStyleLbl="node1" presStyleIdx="0" presStyleCnt="2"/>
      <dgm:spPr/>
      <dgm:t>
        <a:bodyPr/>
        <a:lstStyle/>
        <a:p>
          <a:endParaRPr lang="en-US"/>
        </a:p>
      </dgm:t>
    </dgm:pt>
    <dgm:pt modelId="{8AC37AD3-1B77-4EC2-974F-B0DCB0920592}" type="pres">
      <dgm:prSet presAssocID="{9865CE42-588C-4EEF-8A1D-7C6609ED0351}" presName="gear2" presStyleLbl="node1" presStyleIdx="1" presStyleCnt="2" custScaleX="79045" custScaleY="70498" custLinFactNeighborX="-12938" custLinFactNeighborY="-4457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A2C6B9-4A76-4A95-A40F-698D65A00455}" type="pres">
      <dgm:prSet presAssocID="{9865CE42-588C-4EEF-8A1D-7C6609ED0351}" presName="gear2srcNode" presStyleLbl="node1" presStyleIdx="1" presStyleCnt="2"/>
      <dgm:spPr/>
      <dgm:t>
        <a:bodyPr/>
        <a:lstStyle/>
        <a:p>
          <a:endParaRPr lang="en-US"/>
        </a:p>
      </dgm:t>
    </dgm:pt>
    <dgm:pt modelId="{D5432EFD-4F04-4794-A4F6-6549DB4C1DC2}" type="pres">
      <dgm:prSet presAssocID="{9865CE42-588C-4EEF-8A1D-7C6609ED0351}" presName="gear2dstNode" presStyleLbl="node1" presStyleIdx="1" presStyleCnt="2"/>
      <dgm:spPr/>
      <dgm:t>
        <a:bodyPr/>
        <a:lstStyle/>
        <a:p>
          <a:endParaRPr lang="en-US"/>
        </a:p>
      </dgm:t>
    </dgm:pt>
    <dgm:pt modelId="{DD0BEE78-259B-477D-9614-7F4F0BE7BAB6}" type="pres">
      <dgm:prSet presAssocID="{EBCDC74B-21AB-4195-BBEF-8E075181B7F8}" presName="connector1" presStyleLbl="sibTrans2D1" presStyleIdx="0" presStyleCnt="2" custScaleX="164795" custScaleY="148950" custLinFactNeighborX="-27005" custLinFactNeighborY="11376"/>
      <dgm:spPr/>
      <dgm:t>
        <a:bodyPr/>
        <a:lstStyle/>
        <a:p>
          <a:endParaRPr lang="en-US"/>
        </a:p>
      </dgm:t>
    </dgm:pt>
    <dgm:pt modelId="{DC32D12A-A5A9-4CD3-9877-3EA1E2934CBB}" type="pres">
      <dgm:prSet presAssocID="{94858575-A3F9-4670-A938-C5F1E598552C}" presName="connector2" presStyleLbl="sibTrans2D1" presStyleIdx="1" presStyleCnt="2" custScaleX="79045" custScaleY="70498" custLinFactNeighborX="-7880" custLinFactNeighborY="-28504"/>
      <dgm:spPr/>
      <dgm:t>
        <a:bodyPr/>
        <a:lstStyle/>
        <a:p>
          <a:endParaRPr lang="en-US"/>
        </a:p>
      </dgm:t>
    </dgm:pt>
  </dgm:ptLst>
  <dgm:cxnLst>
    <dgm:cxn modelId="{5802839D-D5A2-49EC-A11A-5DF82F61DABC}" type="presOf" srcId="{9865CE42-588C-4EEF-8A1D-7C6609ED0351}" destId="{D5432EFD-4F04-4794-A4F6-6549DB4C1DC2}" srcOrd="2" destOrd="0" presId="urn:microsoft.com/office/officeart/2005/8/layout/gear1"/>
    <dgm:cxn modelId="{E9422ADB-7D34-4B99-9464-2E928BE47130}" srcId="{2BD9C6BF-EBD6-4187-A215-B1B803CC308E}" destId="{9865CE42-588C-4EEF-8A1D-7C6609ED0351}" srcOrd="1" destOrd="0" parTransId="{50C9DEAE-658C-49D5-AF42-B3794F8D2417}" sibTransId="{94858575-A3F9-4670-A938-C5F1E598552C}"/>
    <dgm:cxn modelId="{3033E5EC-6E29-4281-A7B2-36719225C742}" srcId="{2BD9C6BF-EBD6-4187-A215-B1B803CC308E}" destId="{0ACEC5BB-790A-4657-8BFE-FBD059A283F4}" srcOrd="0" destOrd="0" parTransId="{B71F9BDC-A863-41A0-A78B-3FE06DDAB57A}" sibTransId="{EBCDC74B-21AB-4195-BBEF-8E075181B7F8}"/>
    <dgm:cxn modelId="{D8B1EEDC-D44C-4A11-8095-38512C90590B}" type="presOf" srcId="{0ACEC5BB-790A-4657-8BFE-FBD059A283F4}" destId="{D7B0BFC2-C8EF-4DA4-BA20-8503B5E680C0}" srcOrd="0" destOrd="0" presId="urn:microsoft.com/office/officeart/2005/8/layout/gear1"/>
    <dgm:cxn modelId="{B58BDF3A-7B29-454B-9BD3-6BE2BBD5518B}" type="presOf" srcId="{EBCDC74B-21AB-4195-BBEF-8E075181B7F8}" destId="{DD0BEE78-259B-477D-9614-7F4F0BE7BAB6}" srcOrd="0" destOrd="0" presId="urn:microsoft.com/office/officeart/2005/8/layout/gear1"/>
    <dgm:cxn modelId="{80F5C806-D29B-418E-92DF-DBAC882A288E}" type="presOf" srcId="{94858575-A3F9-4670-A938-C5F1E598552C}" destId="{DC32D12A-A5A9-4CD3-9877-3EA1E2934CBB}" srcOrd="0" destOrd="0" presId="urn:microsoft.com/office/officeart/2005/8/layout/gear1"/>
    <dgm:cxn modelId="{5388DEE6-4A60-4935-A690-642E2D382A5D}" type="presOf" srcId="{0ACEC5BB-790A-4657-8BFE-FBD059A283F4}" destId="{FAF714A4-77D7-4631-B77C-E15422C4132E}" srcOrd="1" destOrd="0" presId="urn:microsoft.com/office/officeart/2005/8/layout/gear1"/>
    <dgm:cxn modelId="{29AE5649-A9EE-427F-A78C-51C1A0525E31}" type="presOf" srcId="{9865CE42-588C-4EEF-8A1D-7C6609ED0351}" destId="{8AC37AD3-1B77-4EC2-974F-B0DCB0920592}" srcOrd="0" destOrd="0" presId="urn:microsoft.com/office/officeart/2005/8/layout/gear1"/>
    <dgm:cxn modelId="{DCF99706-47B6-4D36-9148-82E0658EA328}" type="presOf" srcId="{0ACEC5BB-790A-4657-8BFE-FBD059A283F4}" destId="{D406AAAD-908C-4F1B-9E92-E27FD09BF4D0}" srcOrd="2" destOrd="0" presId="urn:microsoft.com/office/officeart/2005/8/layout/gear1"/>
    <dgm:cxn modelId="{8CC79812-784A-4565-9FF0-FAFD85B28D06}" type="presOf" srcId="{2BD9C6BF-EBD6-4187-A215-B1B803CC308E}" destId="{8A083AF4-381B-4716-8588-F10A9D58C5F8}" srcOrd="0" destOrd="0" presId="urn:microsoft.com/office/officeart/2005/8/layout/gear1"/>
    <dgm:cxn modelId="{0E794251-BF95-4BB3-88B2-C17AD112B914}" type="presOf" srcId="{9865CE42-588C-4EEF-8A1D-7C6609ED0351}" destId="{34A2C6B9-4A76-4A95-A40F-698D65A00455}" srcOrd="1" destOrd="0" presId="urn:microsoft.com/office/officeart/2005/8/layout/gear1"/>
    <dgm:cxn modelId="{C8EBBC33-8F2E-47EB-8B62-E22B5FEB0DF1}" type="presParOf" srcId="{8A083AF4-381B-4716-8588-F10A9D58C5F8}" destId="{D7B0BFC2-C8EF-4DA4-BA20-8503B5E680C0}" srcOrd="0" destOrd="0" presId="urn:microsoft.com/office/officeart/2005/8/layout/gear1"/>
    <dgm:cxn modelId="{312255A7-FE34-45D3-ACB6-3A694311C55B}" type="presParOf" srcId="{8A083AF4-381B-4716-8588-F10A9D58C5F8}" destId="{FAF714A4-77D7-4631-B77C-E15422C4132E}" srcOrd="1" destOrd="0" presId="urn:microsoft.com/office/officeart/2005/8/layout/gear1"/>
    <dgm:cxn modelId="{D5834F7D-F842-4199-9A68-97D35DD28489}" type="presParOf" srcId="{8A083AF4-381B-4716-8588-F10A9D58C5F8}" destId="{D406AAAD-908C-4F1B-9E92-E27FD09BF4D0}" srcOrd="2" destOrd="0" presId="urn:microsoft.com/office/officeart/2005/8/layout/gear1"/>
    <dgm:cxn modelId="{AEBB5FA9-CE1E-4269-8969-9EDECC52722A}" type="presParOf" srcId="{8A083AF4-381B-4716-8588-F10A9D58C5F8}" destId="{8AC37AD3-1B77-4EC2-974F-B0DCB0920592}" srcOrd="3" destOrd="0" presId="urn:microsoft.com/office/officeart/2005/8/layout/gear1"/>
    <dgm:cxn modelId="{55845D61-7881-45F5-9D83-526E7785DB74}" type="presParOf" srcId="{8A083AF4-381B-4716-8588-F10A9D58C5F8}" destId="{34A2C6B9-4A76-4A95-A40F-698D65A00455}" srcOrd="4" destOrd="0" presId="urn:microsoft.com/office/officeart/2005/8/layout/gear1"/>
    <dgm:cxn modelId="{D097CF83-F548-4819-8E72-546C1F2D397E}" type="presParOf" srcId="{8A083AF4-381B-4716-8588-F10A9D58C5F8}" destId="{D5432EFD-4F04-4794-A4F6-6549DB4C1DC2}" srcOrd="5" destOrd="0" presId="urn:microsoft.com/office/officeart/2005/8/layout/gear1"/>
    <dgm:cxn modelId="{94191B94-B11C-42C7-9ACC-E7EB17F1C3F0}" type="presParOf" srcId="{8A083AF4-381B-4716-8588-F10A9D58C5F8}" destId="{DD0BEE78-259B-477D-9614-7F4F0BE7BAB6}" srcOrd="6" destOrd="0" presId="urn:microsoft.com/office/officeart/2005/8/layout/gear1"/>
    <dgm:cxn modelId="{8313D54B-F540-4540-82FE-5837594FF3EE}" type="presParOf" srcId="{8A083AF4-381B-4716-8588-F10A9D58C5F8}" destId="{DC32D12A-A5A9-4CD3-9877-3EA1E2934CBB}" srcOrd="7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BD9C6BF-EBD6-4187-A215-B1B803CC308E}" type="doc">
      <dgm:prSet loTypeId="urn:microsoft.com/office/officeart/2005/8/layout/gear1" loCatId="cycle" qsTypeId="urn:microsoft.com/office/officeart/2005/8/quickstyle/simple1" qsCatId="simple" csTypeId="urn:microsoft.com/office/officeart/2005/8/colors/accent1_2" csCatId="accent1" phldr="1"/>
      <dgm:spPr/>
    </dgm:pt>
    <dgm:pt modelId="{0ACEC5BB-790A-4657-8BFE-FBD059A283F4}">
      <dgm:prSet phldrT="[Text]"/>
      <dgm:spPr/>
      <dgm:t>
        <a:bodyPr/>
        <a:lstStyle/>
        <a:p>
          <a:r>
            <a:rPr lang="en-US" dirty="0" smtClean="0"/>
            <a:t>Method</a:t>
          </a:r>
          <a:endParaRPr lang="en-US" dirty="0"/>
        </a:p>
      </dgm:t>
    </dgm:pt>
    <dgm:pt modelId="{B71F9BDC-A863-41A0-A78B-3FE06DDAB57A}" type="parTrans" cxnId="{3033E5EC-6E29-4281-A7B2-36719225C742}">
      <dgm:prSet/>
      <dgm:spPr/>
      <dgm:t>
        <a:bodyPr/>
        <a:lstStyle/>
        <a:p>
          <a:endParaRPr lang="en-US"/>
        </a:p>
      </dgm:t>
    </dgm:pt>
    <dgm:pt modelId="{EBCDC74B-21AB-4195-BBEF-8E075181B7F8}" type="sibTrans" cxnId="{3033E5EC-6E29-4281-A7B2-36719225C742}">
      <dgm:prSet/>
      <dgm:spPr/>
      <dgm:t>
        <a:bodyPr/>
        <a:lstStyle/>
        <a:p>
          <a:endParaRPr lang="en-US"/>
        </a:p>
      </dgm:t>
    </dgm:pt>
    <dgm:pt modelId="{9865CE42-588C-4EEF-8A1D-7C6609ED0351}">
      <dgm:prSet phldrT="[Text]"/>
      <dgm:spPr/>
      <dgm:t>
        <a:bodyPr/>
        <a:lstStyle/>
        <a:p>
          <a:r>
            <a:rPr lang="en-US" dirty="0" smtClean="0"/>
            <a:t>Theory</a:t>
          </a:r>
          <a:endParaRPr lang="en-US" dirty="0"/>
        </a:p>
      </dgm:t>
    </dgm:pt>
    <dgm:pt modelId="{50C9DEAE-658C-49D5-AF42-B3794F8D2417}" type="parTrans" cxnId="{E9422ADB-7D34-4B99-9464-2E928BE47130}">
      <dgm:prSet/>
      <dgm:spPr/>
      <dgm:t>
        <a:bodyPr/>
        <a:lstStyle/>
        <a:p>
          <a:endParaRPr lang="en-US"/>
        </a:p>
      </dgm:t>
    </dgm:pt>
    <dgm:pt modelId="{94858575-A3F9-4670-A938-C5F1E598552C}" type="sibTrans" cxnId="{E9422ADB-7D34-4B99-9464-2E928BE47130}">
      <dgm:prSet/>
      <dgm:spPr/>
      <dgm:t>
        <a:bodyPr/>
        <a:lstStyle/>
        <a:p>
          <a:endParaRPr lang="en-US"/>
        </a:p>
      </dgm:t>
    </dgm:pt>
    <dgm:pt modelId="{FDCA5E45-B351-4623-A22F-AD8BEAC81777}">
      <dgm:prSet phldrT="[Text]"/>
      <dgm:spPr/>
      <dgm:t>
        <a:bodyPr/>
        <a:lstStyle/>
        <a:p>
          <a:r>
            <a:rPr lang="en-US" dirty="0" smtClean="0"/>
            <a:t>Data</a:t>
          </a:r>
          <a:endParaRPr lang="en-US" dirty="0"/>
        </a:p>
      </dgm:t>
    </dgm:pt>
    <dgm:pt modelId="{2A4951FA-1775-4C3B-9520-31958338B47C}" type="parTrans" cxnId="{EB393B69-F70A-4A27-9763-0BC41391E6B7}">
      <dgm:prSet/>
      <dgm:spPr/>
      <dgm:t>
        <a:bodyPr/>
        <a:lstStyle/>
        <a:p>
          <a:endParaRPr lang="en-US"/>
        </a:p>
      </dgm:t>
    </dgm:pt>
    <dgm:pt modelId="{E2FF3E68-B5CC-424D-A802-5B8F42529D32}" type="sibTrans" cxnId="{EB393B69-F70A-4A27-9763-0BC41391E6B7}">
      <dgm:prSet/>
      <dgm:spPr/>
      <dgm:t>
        <a:bodyPr/>
        <a:lstStyle/>
        <a:p>
          <a:endParaRPr lang="en-US"/>
        </a:p>
      </dgm:t>
    </dgm:pt>
    <dgm:pt modelId="{8A083AF4-381B-4716-8588-F10A9D58C5F8}" type="pres">
      <dgm:prSet presAssocID="{2BD9C6BF-EBD6-4187-A215-B1B803CC308E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D7B0BFC2-C8EF-4DA4-BA20-8503B5E680C0}" type="pres">
      <dgm:prSet presAssocID="{0ACEC5BB-790A-4657-8BFE-FBD059A283F4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F714A4-77D7-4631-B77C-E15422C4132E}" type="pres">
      <dgm:prSet presAssocID="{0ACEC5BB-790A-4657-8BFE-FBD059A283F4}" presName="gear1srcNode" presStyleLbl="node1" presStyleIdx="0" presStyleCnt="3"/>
      <dgm:spPr/>
      <dgm:t>
        <a:bodyPr/>
        <a:lstStyle/>
        <a:p>
          <a:endParaRPr lang="en-US"/>
        </a:p>
      </dgm:t>
    </dgm:pt>
    <dgm:pt modelId="{D406AAAD-908C-4F1B-9E92-E27FD09BF4D0}" type="pres">
      <dgm:prSet presAssocID="{0ACEC5BB-790A-4657-8BFE-FBD059A283F4}" presName="gear1dstNode" presStyleLbl="node1" presStyleIdx="0" presStyleCnt="3"/>
      <dgm:spPr/>
      <dgm:t>
        <a:bodyPr/>
        <a:lstStyle/>
        <a:p>
          <a:endParaRPr lang="en-US"/>
        </a:p>
      </dgm:t>
    </dgm:pt>
    <dgm:pt modelId="{8AC37AD3-1B77-4EC2-974F-B0DCB0920592}" type="pres">
      <dgm:prSet presAssocID="{9865CE42-588C-4EEF-8A1D-7C6609ED0351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A2C6B9-4A76-4A95-A40F-698D65A00455}" type="pres">
      <dgm:prSet presAssocID="{9865CE42-588C-4EEF-8A1D-7C6609ED0351}" presName="gear2srcNode" presStyleLbl="node1" presStyleIdx="1" presStyleCnt="3"/>
      <dgm:spPr/>
      <dgm:t>
        <a:bodyPr/>
        <a:lstStyle/>
        <a:p>
          <a:endParaRPr lang="en-US"/>
        </a:p>
      </dgm:t>
    </dgm:pt>
    <dgm:pt modelId="{D5432EFD-4F04-4794-A4F6-6549DB4C1DC2}" type="pres">
      <dgm:prSet presAssocID="{9865CE42-588C-4EEF-8A1D-7C6609ED0351}" presName="gear2dstNode" presStyleLbl="node1" presStyleIdx="1" presStyleCnt="3"/>
      <dgm:spPr/>
      <dgm:t>
        <a:bodyPr/>
        <a:lstStyle/>
        <a:p>
          <a:endParaRPr lang="en-US"/>
        </a:p>
      </dgm:t>
    </dgm:pt>
    <dgm:pt modelId="{BC8B7803-2C94-4D25-87AA-86CFE0275C09}" type="pres">
      <dgm:prSet presAssocID="{FDCA5E45-B351-4623-A22F-AD8BEAC81777}" presName="gear3" presStyleLbl="node1" presStyleIdx="2" presStyleCnt="3"/>
      <dgm:spPr/>
      <dgm:t>
        <a:bodyPr/>
        <a:lstStyle/>
        <a:p>
          <a:endParaRPr lang="en-US"/>
        </a:p>
      </dgm:t>
    </dgm:pt>
    <dgm:pt modelId="{839F7565-209E-46E1-9D34-B0E3CF5A1EFB}" type="pres">
      <dgm:prSet presAssocID="{FDCA5E45-B351-4623-A22F-AD8BEAC81777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66B420-8C70-4F97-8B0D-9506CCE33FA7}" type="pres">
      <dgm:prSet presAssocID="{FDCA5E45-B351-4623-A22F-AD8BEAC81777}" presName="gear3srcNode" presStyleLbl="node1" presStyleIdx="2" presStyleCnt="3"/>
      <dgm:spPr/>
      <dgm:t>
        <a:bodyPr/>
        <a:lstStyle/>
        <a:p>
          <a:endParaRPr lang="en-US"/>
        </a:p>
      </dgm:t>
    </dgm:pt>
    <dgm:pt modelId="{33DD93E2-DE0E-4192-9CE2-80E9196C391E}" type="pres">
      <dgm:prSet presAssocID="{FDCA5E45-B351-4623-A22F-AD8BEAC81777}" presName="gear3dstNode" presStyleLbl="node1" presStyleIdx="2" presStyleCnt="3"/>
      <dgm:spPr/>
      <dgm:t>
        <a:bodyPr/>
        <a:lstStyle/>
        <a:p>
          <a:endParaRPr lang="en-US"/>
        </a:p>
      </dgm:t>
    </dgm:pt>
    <dgm:pt modelId="{DD0BEE78-259B-477D-9614-7F4F0BE7BAB6}" type="pres">
      <dgm:prSet presAssocID="{EBCDC74B-21AB-4195-BBEF-8E075181B7F8}" presName="connector1" presStyleLbl="sibTrans2D1" presStyleIdx="0" presStyleCnt="3"/>
      <dgm:spPr/>
      <dgm:t>
        <a:bodyPr/>
        <a:lstStyle/>
        <a:p>
          <a:endParaRPr lang="en-US"/>
        </a:p>
      </dgm:t>
    </dgm:pt>
    <dgm:pt modelId="{DC32D12A-A5A9-4CD3-9877-3EA1E2934CBB}" type="pres">
      <dgm:prSet presAssocID="{94858575-A3F9-4670-A938-C5F1E598552C}" presName="connector2" presStyleLbl="sibTrans2D1" presStyleIdx="1" presStyleCnt="3"/>
      <dgm:spPr/>
      <dgm:t>
        <a:bodyPr/>
        <a:lstStyle/>
        <a:p>
          <a:endParaRPr lang="en-US"/>
        </a:p>
      </dgm:t>
    </dgm:pt>
    <dgm:pt modelId="{E1D4F46C-F939-469A-AEC3-D88143389BE5}" type="pres">
      <dgm:prSet presAssocID="{E2FF3E68-B5CC-424D-A802-5B8F42529D32}" presName="connector3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59CE19B0-B1F1-4F3A-8FBD-B133184C0546}" type="presOf" srcId="{E2FF3E68-B5CC-424D-A802-5B8F42529D32}" destId="{E1D4F46C-F939-469A-AEC3-D88143389BE5}" srcOrd="0" destOrd="0" presId="urn:microsoft.com/office/officeart/2005/8/layout/gear1"/>
    <dgm:cxn modelId="{12958745-5CE2-48E5-B2D3-EB8983BC3A74}" type="presOf" srcId="{FDCA5E45-B351-4623-A22F-AD8BEAC81777}" destId="{839F7565-209E-46E1-9D34-B0E3CF5A1EFB}" srcOrd="1" destOrd="0" presId="urn:microsoft.com/office/officeart/2005/8/layout/gear1"/>
    <dgm:cxn modelId="{1B973E90-4AD1-4E92-895C-C802CAD93E74}" type="presOf" srcId="{FDCA5E45-B351-4623-A22F-AD8BEAC81777}" destId="{A766B420-8C70-4F97-8B0D-9506CCE33FA7}" srcOrd="2" destOrd="0" presId="urn:microsoft.com/office/officeart/2005/8/layout/gear1"/>
    <dgm:cxn modelId="{04C9DA65-4C71-4B79-BE0D-258EA2518C39}" type="presOf" srcId="{FDCA5E45-B351-4623-A22F-AD8BEAC81777}" destId="{33DD93E2-DE0E-4192-9CE2-80E9196C391E}" srcOrd="3" destOrd="0" presId="urn:microsoft.com/office/officeart/2005/8/layout/gear1"/>
    <dgm:cxn modelId="{4746C472-7697-4FB7-BE62-26ADE2ECEDA4}" type="presOf" srcId="{2BD9C6BF-EBD6-4187-A215-B1B803CC308E}" destId="{8A083AF4-381B-4716-8588-F10A9D58C5F8}" srcOrd="0" destOrd="0" presId="urn:microsoft.com/office/officeart/2005/8/layout/gear1"/>
    <dgm:cxn modelId="{E9422ADB-7D34-4B99-9464-2E928BE47130}" srcId="{2BD9C6BF-EBD6-4187-A215-B1B803CC308E}" destId="{9865CE42-588C-4EEF-8A1D-7C6609ED0351}" srcOrd="1" destOrd="0" parTransId="{50C9DEAE-658C-49D5-AF42-B3794F8D2417}" sibTransId="{94858575-A3F9-4670-A938-C5F1E598552C}"/>
    <dgm:cxn modelId="{ADCEB52F-6B93-4D0F-A694-3FB47FA49F2B}" type="presOf" srcId="{0ACEC5BB-790A-4657-8BFE-FBD059A283F4}" destId="{D406AAAD-908C-4F1B-9E92-E27FD09BF4D0}" srcOrd="2" destOrd="0" presId="urn:microsoft.com/office/officeart/2005/8/layout/gear1"/>
    <dgm:cxn modelId="{EB393B69-F70A-4A27-9763-0BC41391E6B7}" srcId="{2BD9C6BF-EBD6-4187-A215-B1B803CC308E}" destId="{FDCA5E45-B351-4623-A22F-AD8BEAC81777}" srcOrd="2" destOrd="0" parTransId="{2A4951FA-1775-4C3B-9520-31958338B47C}" sibTransId="{E2FF3E68-B5CC-424D-A802-5B8F42529D32}"/>
    <dgm:cxn modelId="{3033E5EC-6E29-4281-A7B2-36719225C742}" srcId="{2BD9C6BF-EBD6-4187-A215-B1B803CC308E}" destId="{0ACEC5BB-790A-4657-8BFE-FBD059A283F4}" srcOrd="0" destOrd="0" parTransId="{B71F9BDC-A863-41A0-A78B-3FE06DDAB57A}" sibTransId="{EBCDC74B-21AB-4195-BBEF-8E075181B7F8}"/>
    <dgm:cxn modelId="{B09DD81C-E65D-4CE7-9320-23D6851983FA}" type="presOf" srcId="{0ACEC5BB-790A-4657-8BFE-FBD059A283F4}" destId="{D7B0BFC2-C8EF-4DA4-BA20-8503B5E680C0}" srcOrd="0" destOrd="0" presId="urn:microsoft.com/office/officeart/2005/8/layout/gear1"/>
    <dgm:cxn modelId="{F01360B4-23D5-4DA3-B86F-3BC72ADE709A}" type="presOf" srcId="{9865CE42-588C-4EEF-8A1D-7C6609ED0351}" destId="{34A2C6B9-4A76-4A95-A40F-698D65A00455}" srcOrd="1" destOrd="0" presId="urn:microsoft.com/office/officeart/2005/8/layout/gear1"/>
    <dgm:cxn modelId="{AF332A6C-8D54-47D8-809B-D77579D2BED2}" type="presOf" srcId="{94858575-A3F9-4670-A938-C5F1E598552C}" destId="{DC32D12A-A5A9-4CD3-9877-3EA1E2934CBB}" srcOrd="0" destOrd="0" presId="urn:microsoft.com/office/officeart/2005/8/layout/gear1"/>
    <dgm:cxn modelId="{6933B59C-C24F-4CB7-A2E4-492F86648233}" type="presOf" srcId="{FDCA5E45-B351-4623-A22F-AD8BEAC81777}" destId="{BC8B7803-2C94-4D25-87AA-86CFE0275C09}" srcOrd="0" destOrd="0" presId="urn:microsoft.com/office/officeart/2005/8/layout/gear1"/>
    <dgm:cxn modelId="{0DA3A530-638F-473B-91DD-FF88048EF1C1}" type="presOf" srcId="{9865CE42-588C-4EEF-8A1D-7C6609ED0351}" destId="{D5432EFD-4F04-4794-A4F6-6549DB4C1DC2}" srcOrd="2" destOrd="0" presId="urn:microsoft.com/office/officeart/2005/8/layout/gear1"/>
    <dgm:cxn modelId="{56783A4B-0A56-4281-B868-D5B5FC60591D}" type="presOf" srcId="{0ACEC5BB-790A-4657-8BFE-FBD059A283F4}" destId="{FAF714A4-77D7-4631-B77C-E15422C4132E}" srcOrd="1" destOrd="0" presId="urn:microsoft.com/office/officeart/2005/8/layout/gear1"/>
    <dgm:cxn modelId="{CB8C5218-977A-4905-B6A9-986BB3DA4152}" type="presOf" srcId="{EBCDC74B-21AB-4195-BBEF-8E075181B7F8}" destId="{DD0BEE78-259B-477D-9614-7F4F0BE7BAB6}" srcOrd="0" destOrd="0" presId="urn:microsoft.com/office/officeart/2005/8/layout/gear1"/>
    <dgm:cxn modelId="{A75F238C-BFEE-49AC-A2EB-F265CCFEF4DE}" type="presOf" srcId="{9865CE42-588C-4EEF-8A1D-7C6609ED0351}" destId="{8AC37AD3-1B77-4EC2-974F-B0DCB0920592}" srcOrd="0" destOrd="0" presId="urn:microsoft.com/office/officeart/2005/8/layout/gear1"/>
    <dgm:cxn modelId="{5078E7DF-1127-4DB6-9297-481DA460B735}" type="presParOf" srcId="{8A083AF4-381B-4716-8588-F10A9D58C5F8}" destId="{D7B0BFC2-C8EF-4DA4-BA20-8503B5E680C0}" srcOrd="0" destOrd="0" presId="urn:microsoft.com/office/officeart/2005/8/layout/gear1"/>
    <dgm:cxn modelId="{16A010BC-8C92-4E17-9277-B678015D64B6}" type="presParOf" srcId="{8A083AF4-381B-4716-8588-F10A9D58C5F8}" destId="{FAF714A4-77D7-4631-B77C-E15422C4132E}" srcOrd="1" destOrd="0" presId="urn:microsoft.com/office/officeart/2005/8/layout/gear1"/>
    <dgm:cxn modelId="{D2AEECEB-8221-43D5-9A04-5515AE37A286}" type="presParOf" srcId="{8A083AF4-381B-4716-8588-F10A9D58C5F8}" destId="{D406AAAD-908C-4F1B-9E92-E27FD09BF4D0}" srcOrd="2" destOrd="0" presId="urn:microsoft.com/office/officeart/2005/8/layout/gear1"/>
    <dgm:cxn modelId="{8C0561E2-DC98-4B70-942B-EFDAD1551EEE}" type="presParOf" srcId="{8A083AF4-381B-4716-8588-F10A9D58C5F8}" destId="{8AC37AD3-1B77-4EC2-974F-B0DCB0920592}" srcOrd="3" destOrd="0" presId="urn:microsoft.com/office/officeart/2005/8/layout/gear1"/>
    <dgm:cxn modelId="{077F8AFE-D6AF-4F19-9673-7499D0D3E52C}" type="presParOf" srcId="{8A083AF4-381B-4716-8588-F10A9D58C5F8}" destId="{34A2C6B9-4A76-4A95-A40F-698D65A00455}" srcOrd="4" destOrd="0" presId="urn:microsoft.com/office/officeart/2005/8/layout/gear1"/>
    <dgm:cxn modelId="{F1DD8B97-05C6-4020-A792-ED33E5617197}" type="presParOf" srcId="{8A083AF4-381B-4716-8588-F10A9D58C5F8}" destId="{D5432EFD-4F04-4794-A4F6-6549DB4C1DC2}" srcOrd="5" destOrd="0" presId="urn:microsoft.com/office/officeart/2005/8/layout/gear1"/>
    <dgm:cxn modelId="{60CB4689-12F5-44FC-AA41-2E77C68E839D}" type="presParOf" srcId="{8A083AF4-381B-4716-8588-F10A9D58C5F8}" destId="{BC8B7803-2C94-4D25-87AA-86CFE0275C09}" srcOrd="6" destOrd="0" presId="urn:microsoft.com/office/officeart/2005/8/layout/gear1"/>
    <dgm:cxn modelId="{F818DAC2-105B-4980-AD41-E248D45B2E11}" type="presParOf" srcId="{8A083AF4-381B-4716-8588-F10A9D58C5F8}" destId="{839F7565-209E-46E1-9D34-B0E3CF5A1EFB}" srcOrd="7" destOrd="0" presId="urn:microsoft.com/office/officeart/2005/8/layout/gear1"/>
    <dgm:cxn modelId="{F69B9127-D794-4845-937A-1D0DCE945E74}" type="presParOf" srcId="{8A083AF4-381B-4716-8588-F10A9D58C5F8}" destId="{A766B420-8C70-4F97-8B0D-9506CCE33FA7}" srcOrd="8" destOrd="0" presId="urn:microsoft.com/office/officeart/2005/8/layout/gear1"/>
    <dgm:cxn modelId="{4ABEA785-5C3C-42CF-84F1-F3753CFE5F92}" type="presParOf" srcId="{8A083AF4-381B-4716-8588-F10A9D58C5F8}" destId="{33DD93E2-DE0E-4192-9CE2-80E9196C391E}" srcOrd="9" destOrd="0" presId="urn:microsoft.com/office/officeart/2005/8/layout/gear1"/>
    <dgm:cxn modelId="{05B73FE4-D043-46A8-9229-793FF9900067}" type="presParOf" srcId="{8A083AF4-381B-4716-8588-F10A9D58C5F8}" destId="{DD0BEE78-259B-477D-9614-7F4F0BE7BAB6}" srcOrd="10" destOrd="0" presId="urn:microsoft.com/office/officeart/2005/8/layout/gear1"/>
    <dgm:cxn modelId="{DD10EB33-06CB-4B6C-BF8A-D0C40C9241EB}" type="presParOf" srcId="{8A083AF4-381B-4716-8588-F10A9D58C5F8}" destId="{DC32D12A-A5A9-4CD3-9877-3EA1E2934CBB}" srcOrd="11" destOrd="0" presId="urn:microsoft.com/office/officeart/2005/8/layout/gear1"/>
    <dgm:cxn modelId="{B98E8E4D-5930-4062-8CB9-6621F409FBC5}" type="presParOf" srcId="{8A083AF4-381B-4716-8588-F10A9D58C5F8}" destId="{E1D4F46C-F939-469A-AEC3-D88143389BE5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7B0BFC2-C8EF-4DA4-BA20-8503B5E680C0}">
      <dsp:nvSpPr>
        <dsp:cNvPr id="0" name=""/>
        <dsp:cNvSpPr/>
      </dsp:nvSpPr>
      <dsp:spPr>
        <a:xfrm>
          <a:off x="263702" y="987568"/>
          <a:ext cx="3679578" cy="3322382"/>
        </a:xfrm>
        <a:prstGeom prst="gear9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Scientific Community</a:t>
          </a:r>
          <a:endParaRPr lang="en-US" sz="3600" kern="1200" dirty="0"/>
        </a:p>
      </dsp:txBody>
      <dsp:txXfrm>
        <a:off x="263702" y="987568"/>
        <a:ext cx="3679578" cy="3322382"/>
      </dsp:txXfrm>
    </dsp:sp>
    <dsp:sp modelId="{8AC37AD3-1B77-4EC2-974F-B0DCB0920592}">
      <dsp:nvSpPr>
        <dsp:cNvPr id="0" name=""/>
        <dsp:cNvSpPr/>
      </dsp:nvSpPr>
      <dsp:spPr>
        <a:xfrm>
          <a:off x="120682" y="375112"/>
          <a:ext cx="1276924" cy="1138852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Individual</a:t>
          </a:r>
          <a:endParaRPr lang="en-US" sz="1200" kern="1200" dirty="0"/>
        </a:p>
      </dsp:txBody>
      <dsp:txXfrm>
        <a:off x="120682" y="375112"/>
        <a:ext cx="1276924" cy="1138852"/>
      </dsp:txXfrm>
    </dsp:sp>
    <dsp:sp modelId="{DD0BEE78-259B-477D-9614-7F4F0BE7BAB6}">
      <dsp:nvSpPr>
        <dsp:cNvPr id="0" name=""/>
        <dsp:cNvSpPr/>
      </dsp:nvSpPr>
      <dsp:spPr>
        <a:xfrm>
          <a:off x="-71994" y="648083"/>
          <a:ext cx="4502385" cy="4069482"/>
        </a:xfrm>
        <a:prstGeom prst="circularArrow">
          <a:avLst>
            <a:gd name="adj1" fmla="val 4878"/>
            <a:gd name="adj2" fmla="val 312630"/>
            <a:gd name="adj3" fmla="val 3131263"/>
            <a:gd name="adj4" fmla="val 15236894"/>
            <a:gd name="adj5" fmla="val 569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32D12A-A5A9-4CD3-9877-3EA1E2934CBB}">
      <dsp:nvSpPr>
        <dsp:cNvPr id="0" name=""/>
        <dsp:cNvSpPr/>
      </dsp:nvSpPr>
      <dsp:spPr>
        <a:xfrm>
          <a:off x="-72002" y="216016"/>
          <a:ext cx="1632867" cy="1456308"/>
        </a:xfrm>
        <a:prstGeom prst="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7B0BFC2-C8EF-4DA4-BA20-8503B5E680C0}">
      <dsp:nvSpPr>
        <dsp:cNvPr id="0" name=""/>
        <dsp:cNvSpPr/>
      </dsp:nvSpPr>
      <dsp:spPr>
        <a:xfrm>
          <a:off x="1817370" y="2061051"/>
          <a:ext cx="2221230" cy="2221230"/>
        </a:xfrm>
        <a:prstGeom prst="gear9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Method</a:t>
          </a:r>
          <a:endParaRPr lang="en-US" sz="2000" kern="1200" dirty="0"/>
        </a:p>
      </dsp:txBody>
      <dsp:txXfrm>
        <a:off x="1817370" y="2061051"/>
        <a:ext cx="2221230" cy="2221230"/>
      </dsp:txXfrm>
    </dsp:sp>
    <dsp:sp modelId="{8AC37AD3-1B77-4EC2-974F-B0DCB0920592}">
      <dsp:nvSpPr>
        <dsp:cNvPr id="0" name=""/>
        <dsp:cNvSpPr/>
      </dsp:nvSpPr>
      <dsp:spPr>
        <a:xfrm>
          <a:off x="525018" y="1536033"/>
          <a:ext cx="1615440" cy="1615440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Theory</a:t>
          </a:r>
          <a:endParaRPr lang="en-US" sz="2000" kern="1200" dirty="0"/>
        </a:p>
      </dsp:txBody>
      <dsp:txXfrm>
        <a:off x="525018" y="1536033"/>
        <a:ext cx="1615440" cy="1615440"/>
      </dsp:txXfrm>
    </dsp:sp>
    <dsp:sp modelId="{BC8B7803-2C94-4D25-87AA-86CFE0275C09}">
      <dsp:nvSpPr>
        <dsp:cNvPr id="0" name=""/>
        <dsp:cNvSpPr/>
      </dsp:nvSpPr>
      <dsp:spPr>
        <a:xfrm rot="20700000">
          <a:off x="1429829" y="421544"/>
          <a:ext cx="1582801" cy="1582801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Data</a:t>
          </a:r>
          <a:endParaRPr lang="en-US" sz="2000" kern="1200" dirty="0"/>
        </a:p>
      </dsp:txBody>
      <dsp:txXfrm>
        <a:off x="1776984" y="768699"/>
        <a:ext cx="888492" cy="888492"/>
      </dsp:txXfrm>
    </dsp:sp>
    <dsp:sp modelId="{DD0BEE78-259B-477D-9614-7F4F0BE7BAB6}">
      <dsp:nvSpPr>
        <dsp:cNvPr id="0" name=""/>
        <dsp:cNvSpPr/>
      </dsp:nvSpPr>
      <dsp:spPr>
        <a:xfrm>
          <a:off x="1644873" y="1726837"/>
          <a:ext cx="2843174" cy="2843174"/>
        </a:xfrm>
        <a:prstGeom prst="circularArrow">
          <a:avLst>
            <a:gd name="adj1" fmla="val 4687"/>
            <a:gd name="adj2" fmla="val 299029"/>
            <a:gd name="adj3" fmla="val 2512446"/>
            <a:gd name="adj4" fmla="val 15869313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32D12A-A5A9-4CD3-9877-3EA1E2934CBB}">
      <dsp:nvSpPr>
        <dsp:cNvPr id="0" name=""/>
        <dsp:cNvSpPr/>
      </dsp:nvSpPr>
      <dsp:spPr>
        <a:xfrm>
          <a:off x="238926" y="1179265"/>
          <a:ext cx="2065743" cy="2065743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4F46C-F939-469A-AEC3-D88143389BE5}">
      <dsp:nvSpPr>
        <dsp:cNvPr id="0" name=""/>
        <dsp:cNvSpPr/>
      </dsp:nvSpPr>
      <dsp:spPr>
        <a:xfrm>
          <a:off x="1063710" y="75519"/>
          <a:ext cx="2227287" cy="2227287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B44970-FCF1-4FD1-9378-FCD063E1F966}" type="datetimeFigureOut">
              <a:rPr lang="en-CA" smtClean="0"/>
              <a:pPr/>
              <a:t>2013-05-08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A01058-0036-48CE-9DBD-40508DE7945C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hollywood.com/site/hanniballecter.jpg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://www.sho.com/sho/dexter/home" TargetMode="External"/><Relationship Id="rId4" Type="http://schemas.openxmlformats.org/officeDocument/2006/relationships/hyperlink" Target="http://unrealitymag.com/wp-content/uploads/2008/11/joker-wizard.jpg" TargetMode="Externa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gamesofchance.files.wordpress.com/2012/02/priestly.jpg?w=402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norgtees.com/back-in-my-day-we-had-nine-planets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snorgtees.com/it-s-okay-pluto" TargetMode="Externa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rc-cbu.cam.ac.uk/people/jessica.grahn/brain_lobes.gif" TargetMode="External"/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news.brown.edu/files/article_images/2D%20neural%20map%20image-cropped.jpg" TargetMode="Externa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01058-0036-48CE-9DBD-40508DE7945C}" type="slidenum">
              <a:rPr lang="en-CA" smtClean="0"/>
              <a:pPr/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01058-0036-48CE-9DBD-40508DE7945C}" type="slidenum">
              <a:rPr lang="en-CA" smtClean="0"/>
              <a:pPr/>
              <a:t>5</a:t>
            </a:fld>
            <a:endParaRPr lang="en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hlinkClick r:id="rId3"/>
              </a:rPr>
              <a:t>http://images.hollywood.com/site/hanniballecter.jpg</a:t>
            </a:r>
            <a:endParaRPr lang="en-US" dirty="0" smtClean="0">
              <a:hlinkClick r:id="rId4"/>
            </a:endParaRPr>
          </a:p>
          <a:p>
            <a:r>
              <a:rPr lang="en-US" dirty="0" smtClean="0">
                <a:hlinkClick r:id="rId4"/>
              </a:rPr>
              <a:t>http://unrealitymag.com/wp-content/uploads/2008/11/joker-wizard.jpg</a:t>
            </a:r>
            <a:endParaRPr lang="en-US" dirty="0" smtClean="0"/>
          </a:p>
          <a:p>
            <a:r>
              <a:rPr lang="en-CA" dirty="0" smtClean="0">
                <a:hlinkClick r:id="rId5"/>
              </a:rPr>
              <a:t>http://www.sho.com/sho/dexter/home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01058-0036-48CE-9DBD-40508DE7945C}" type="slidenum">
              <a:rPr lang="en-CA" smtClean="0"/>
              <a:pPr/>
              <a:t>6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01058-0036-48CE-9DBD-40508DE7945C}" type="slidenum">
              <a:rPr lang="en-CA" smtClean="0"/>
              <a:pPr/>
              <a:t>9</a:t>
            </a:fld>
            <a:endParaRPr lang="en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01058-0036-48CE-9DBD-40508DE7945C}" type="slidenum">
              <a:rPr lang="en-CA" smtClean="0"/>
              <a:pPr/>
              <a:t>12</a:t>
            </a:fld>
            <a:endParaRPr lang="en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01058-0036-48CE-9DBD-40508DE7945C}" type="slidenum">
              <a:rPr lang="en-CA" smtClean="0"/>
              <a:pPr/>
              <a:t>13</a:t>
            </a:fld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hlinkClick r:id="rId3"/>
              </a:rPr>
              <a:t>http://gamesofchance.files.wordpress.com/2012/02/priestly.jpg?w=402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01058-0036-48CE-9DBD-40508DE7945C}" type="slidenum">
              <a:rPr lang="en-CA" smtClean="0"/>
              <a:pPr/>
              <a:t>14</a:t>
            </a:fld>
            <a:endParaRPr lang="en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hlinkClick r:id="rId3"/>
              </a:rPr>
              <a:t>http://www.snorgtees.com/back-in-my-day-we-had-nine-planets</a:t>
            </a:r>
            <a:endParaRPr lang="en-US" dirty="0" smtClean="0"/>
          </a:p>
          <a:p>
            <a:r>
              <a:rPr lang="en-US" dirty="0" smtClean="0">
                <a:hlinkClick r:id="rId4"/>
              </a:rPr>
              <a:t>http://www.snorgtees.com/it-s-okay-pluto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01058-0036-48CE-9DBD-40508DE7945C}" type="slidenum">
              <a:rPr lang="en-CA" smtClean="0"/>
              <a:pPr/>
              <a:t>15</a:t>
            </a:fld>
            <a:endParaRPr lang="en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01058-0036-48CE-9DBD-40508DE7945C}" type="slidenum">
              <a:rPr lang="en-CA" smtClean="0"/>
              <a:pPr/>
              <a:t>20</a:t>
            </a:fld>
            <a:endParaRPr lang="en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hlinkClick r:id="rId3"/>
              </a:rPr>
              <a:t>http://www.mrc-cbu.cam.ac.uk/people/jessica.grahn/brain_lobes.gif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US" dirty="0" smtClean="0">
                <a:hlinkClick r:id="rId4"/>
              </a:rPr>
              <a:t>http://news.brown.edu/files/article_images/2D%20neural%20map%20image-cropped.jpg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01058-0036-48CE-9DBD-40508DE7945C}" type="slidenum">
              <a:rPr lang="en-CA" smtClean="0"/>
              <a:pPr/>
              <a:t>21</a:t>
            </a:fld>
            <a:endParaRPr lang="en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A01058-0036-48CE-9DBD-40508DE7945C}" type="slidenum">
              <a:rPr lang="en-CA" smtClean="0"/>
              <a:pPr/>
              <a:t>23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02C37-4315-4BBD-A0EB-F522288BAD41}" type="datetime1">
              <a:rPr lang="en-CA" smtClean="0"/>
              <a:pPr/>
              <a:t>2013-05-08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94636-615F-412C-9F6F-185EBFECDD77}" type="datetime1">
              <a:rPr lang="en-CA" smtClean="0"/>
              <a:pPr/>
              <a:t>2013-05-08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A8A71-A247-408A-8CA9-A36DF8CF3338}" type="datetime1">
              <a:rPr lang="en-CA" smtClean="0"/>
              <a:pPr/>
              <a:t>2013-05-08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1BD8E-C5E7-4322-A701-24B64515CBD6}" type="datetime1">
              <a:rPr lang="en-CA" smtClean="0"/>
              <a:pPr/>
              <a:t>2013-05-08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3B77B-CD70-4254-8012-436E6AE0AA77}" type="datetime1">
              <a:rPr lang="en-CA" smtClean="0"/>
              <a:pPr/>
              <a:t>2013-05-08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BC298-CFAF-4E61-AC58-214F02B9BEA8}" type="datetime1">
              <a:rPr lang="en-CA" smtClean="0"/>
              <a:pPr/>
              <a:t>2013-05-08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810D9-A9DD-4DD1-AC5D-18975AB0D41C}" type="datetime1">
              <a:rPr lang="en-CA" smtClean="0"/>
              <a:pPr/>
              <a:t>2013-05-08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BD9C7-DF89-46D5-A712-DFE1382E4544}" type="datetime1">
              <a:rPr lang="en-CA" smtClean="0"/>
              <a:pPr/>
              <a:t>2013-05-08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6467C-2357-4A69-8E68-813912A4B508}" type="datetime1">
              <a:rPr lang="en-CA" smtClean="0"/>
              <a:pPr/>
              <a:t>2013-05-08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EE44E-867C-4558-B8D4-7AE17F92F1DC}" type="datetime1">
              <a:rPr lang="en-CA" smtClean="0"/>
              <a:pPr/>
              <a:t>2013-05-08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9280A-705A-4BF2-ACC9-B9D9E0856F52}" type="datetime1">
              <a:rPr lang="en-CA" smtClean="0"/>
              <a:pPr/>
              <a:t>2013-05-08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E0E5C5-697C-4AD8-B2C4-B78687D15499}" type="datetime1">
              <a:rPr lang="en-CA" smtClean="0"/>
              <a:pPr/>
              <a:t>2013-05-08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084940-205E-4F2A-AD18-4366AF03F399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971600" y="2346449"/>
            <a:ext cx="7776864" cy="1946647"/>
          </a:xfrm>
        </p:spPr>
        <p:txBody>
          <a:bodyPr>
            <a:noAutofit/>
          </a:bodyPr>
          <a:lstStyle/>
          <a:p>
            <a:pPr algn="r"/>
            <a:r>
              <a:rPr lang="en-US" dirty="0" smtClean="0"/>
              <a:t>Theory, </a:t>
            </a:r>
            <a:r>
              <a:rPr lang="en-US" smtClean="0"/>
              <a:t>Theory </a:t>
            </a:r>
            <a:r>
              <a:rPr lang="en-US" smtClean="0"/>
              <a:t>Change, </a:t>
            </a:r>
            <a:r>
              <a:rPr lang="en-US" dirty="0" smtClean="0"/>
              <a:t>and the Emergence of Psychological Science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4581128"/>
            <a:ext cx="6400800" cy="1224136"/>
          </a:xfrm>
        </p:spPr>
        <p:txBody>
          <a:bodyPr/>
          <a:lstStyle/>
          <a:p>
            <a:r>
              <a:rPr lang="en-US" dirty="0" smtClean="0"/>
              <a:t>Jordan Schoenherr</a:t>
            </a:r>
          </a:p>
          <a:p>
            <a:r>
              <a:rPr lang="en-US" dirty="0" smtClean="0"/>
              <a:t>Carleton University</a:t>
            </a:r>
            <a:endParaRPr lang="en-US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378200" y="177800"/>
            <a:ext cx="5499100" cy="1004888"/>
          </a:xfrm>
          <a:prstGeom prst="rect">
            <a:avLst/>
          </a:prstGeom>
          <a:solidFill>
            <a:srgbClr val="8000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en-US" sz="2800" b="1" dirty="0" smtClean="0">
                <a:solidFill>
                  <a:schemeClr val="bg1"/>
                </a:solidFill>
                <a:latin typeface="Lucida Sans" pitchFamily="34" charset="0"/>
              </a:rPr>
              <a:t>Research Methods</a:t>
            </a:r>
            <a:endParaRPr lang="en-US" sz="28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00" y="190500"/>
            <a:ext cx="2908300" cy="9731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8" name="Text Box 12"/>
          <p:cNvSpPr txBox="1">
            <a:spLocks noChangeArrowheads="1"/>
          </p:cNvSpPr>
          <p:nvPr/>
        </p:nvSpPr>
        <p:spPr bwMode="auto">
          <a:xfrm>
            <a:off x="304800" y="1330325"/>
            <a:ext cx="8585200" cy="608013"/>
          </a:xfrm>
          <a:prstGeom prst="rect">
            <a:avLst/>
          </a:prstGeom>
          <a:noFill/>
          <a:ln w="9525">
            <a:solidFill>
              <a:srgbClr val="800000"/>
            </a:solidFill>
            <a:miter lim="800000"/>
            <a:headEnd/>
            <a:tailEnd/>
          </a:ln>
          <a:effectLst/>
        </p:spPr>
        <p:txBody>
          <a:bodyPr wrap="none" anchor="ctr" anchorCtr="1"/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800000"/>
                </a:solidFill>
                <a:latin typeface="Lucida Sans" pitchFamily="34" charset="0"/>
              </a:rPr>
              <a:t>PSYC2001/NEURO2001 </a:t>
            </a:r>
            <a:r>
              <a:rPr lang="en-US" sz="2800" b="1" dirty="0" smtClean="0">
                <a:solidFill>
                  <a:srgbClr val="800000"/>
                </a:solidFill>
                <a:latin typeface="Lucida Sans" pitchFamily="34" charset="0"/>
              </a:rPr>
              <a:t>Mon/Weds 14:30-17:30</a:t>
            </a:r>
            <a:endParaRPr lang="en-US" sz="2800" b="1" dirty="0">
              <a:solidFill>
                <a:srgbClr val="800000"/>
              </a:solidFill>
              <a:latin typeface="Lucida Sans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1200" dirty="0" smtClean="0"/>
          </a:p>
          <a:p>
            <a:endParaRPr lang="en-US" sz="2800" dirty="0" smtClean="0"/>
          </a:p>
          <a:p>
            <a:r>
              <a:rPr lang="en-US" sz="2800" dirty="0" smtClean="0"/>
              <a:t>Can we Prove a Theory?</a:t>
            </a:r>
          </a:p>
          <a:p>
            <a:endParaRPr lang="en-US" sz="2800" dirty="0" smtClean="0"/>
          </a:p>
          <a:p>
            <a:r>
              <a:rPr lang="en-US" sz="2800" dirty="0" smtClean="0"/>
              <a:t>Theory Change and Scientific Progress</a:t>
            </a:r>
          </a:p>
          <a:p>
            <a:endParaRPr lang="en-US" sz="2800" dirty="0" smtClean="0"/>
          </a:p>
          <a:p>
            <a:r>
              <a:rPr lang="en-US" sz="2800" dirty="0" smtClean="0"/>
              <a:t>From Pseudo-science to Psychology</a:t>
            </a:r>
          </a:p>
          <a:p>
            <a:endParaRPr lang="en-US" sz="1200" dirty="0" smtClean="0"/>
          </a:p>
          <a:p>
            <a:endParaRPr lang="en-US" sz="2800" dirty="0" smtClean="0"/>
          </a:p>
          <a:p>
            <a:endParaRPr lang="en-US" sz="1200" dirty="0"/>
          </a:p>
        </p:txBody>
      </p:sp>
      <p:sp>
        <p:nvSpPr>
          <p:cNvPr id="4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Overview of Lecture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3886200"/>
            <a:ext cx="8429684" cy="2351112"/>
          </a:xfrm>
        </p:spPr>
        <p:txBody>
          <a:bodyPr>
            <a:normAutofit/>
          </a:bodyPr>
          <a:lstStyle/>
          <a:p>
            <a:r>
              <a:rPr lang="en-CA" sz="2400" dirty="0" smtClean="0"/>
              <a:t>"Science is facts; just as houses are made of stones, so is science made of facts; but a pile of stones is not a house and a collection of facts is not necessarily science.”</a:t>
            </a:r>
          </a:p>
          <a:p>
            <a:endParaRPr lang="en-CA" sz="2400" dirty="0" smtClean="0"/>
          </a:p>
          <a:p>
            <a:r>
              <a:rPr lang="en-CA" sz="2400" dirty="0" smtClean="0"/>
              <a:t>- Henri </a:t>
            </a:r>
            <a:r>
              <a:rPr lang="en-CA" sz="2400" dirty="0" err="1" smtClean="0"/>
              <a:t>Poincaré</a:t>
            </a:r>
            <a:endParaRPr lang="en-CA" sz="2400" dirty="0" smtClean="0"/>
          </a:p>
        </p:txBody>
      </p:sp>
      <p:sp>
        <p:nvSpPr>
          <p:cNvPr id="4" name="Rectangle 1029"/>
          <p:cNvSpPr txBox="1">
            <a:spLocks noChangeArrowheads="1"/>
          </p:cNvSpPr>
          <p:nvPr/>
        </p:nvSpPr>
        <p:spPr>
          <a:xfrm>
            <a:off x="395536" y="2276872"/>
            <a:ext cx="8534400" cy="936104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Proving Theories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/>
          <a:lstStyle/>
          <a:p>
            <a:endParaRPr lang="en-US" dirty="0" smtClean="0"/>
          </a:p>
          <a:p>
            <a:r>
              <a:rPr lang="en-US" dirty="0" smtClean="0"/>
              <a:t>As we noted earlier, theories can only be tested indirectly through hypotheses.</a:t>
            </a:r>
          </a:p>
          <a:p>
            <a:endParaRPr lang="en-US" sz="1200" dirty="0" smtClean="0"/>
          </a:p>
          <a:p>
            <a:r>
              <a:rPr lang="en-US" dirty="0" smtClean="0"/>
              <a:t>Thus, we speak of evidence providing </a:t>
            </a:r>
            <a:r>
              <a:rPr lang="en-US" i="1" dirty="0" smtClean="0"/>
              <a:t>support</a:t>
            </a:r>
            <a:r>
              <a:rPr lang="en-US" dirty="0" smtClean="0"/>
              <a:t> for or </a:t>
            </a:r>
            <a:r>
              <a:rPr lang="en-US" i="1" dirty="0" smtClean="0"/>
              <a:t>confirmation</a:t>
            </a:r>
            <a:r>
              <a:rPr lang="en-US" dirty="0" smtClean="0"/>
              <a:t> of a theory.</a:t>
            </a:r>
          </a:p>
          <a:p>
            <a:endParaRPr lang="en-US" sz="1200" dirty="0" smtClean="0"/>
          </a:p>
          <a:p>
            <a:r>
              <a:rPr lang="en-US" dirty="0" smtClean="0"/>
              <a:t>To illustrate why a theory cannot be proven, we need to consider logic.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4</a:t>
            </a:fld>
            <a:endParaRPr lang="en-CA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Theories and the Problem of Proof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12568"/>
          </a:xfrm>
        </p:spPr>
        <p:txBody>
          <a:bodyPr/>
          <a:lstStyle/>
          <a:p>
            <a:r>
              <a:rPr lang="en-US" dirty="0" smtClean="0"/>
              <a:t>Consider a scenario in which we want to test a Theory: </a:t>
            </a:r>
          </a:p>
          <a:p>
            <a:pPr lvl="1"/>
            <a:r>
              <a:rPr lang="en-US" b="1" dirty="0" smtClean="0"/>
              <a:t>Theory A</a:t>
            </a:r>
            <a:r>
              <a:rPr lang="en-US" dirty="0" smtClean="0"/>
              <a:t>: Psychopaths are responsible for violent </a:t>
            </a:r>
            <a:r>
              <a:rPr lang="en-US" dirty="0" err="1" smtClean="0"/>
              <a:t>behaviour</a:t>
            </a:r>
            <a:r>
              <a:rPr lang="en-US" dirty="0" smtClean="0"/>
              <a:t> in our society.</a:t>
            </a:r>
          </a:p>
          <a:p>
            <a:pPr lvl="1"/>
            <a:endParaRPr lang="en-US" sz="1200" dirty="0" smtClean="0"/>
          </a:p>
          <a:p>
            <a:r>
              <a:rPr lang="en-US" dirty="0" smtClean="0"/>
              <a:t>To do this, we derive a hypothesis through deductive reasoning:</a:t>
            </a:r>
          </a:p>
          <a:p>
            <a:pPr lvl="1"/>
            <a:r>
              <a:rPr lang="en-US" b="1" dirty="0" smtClean="0"/>
              <a:t>Hypothesis A</a:t>
            </a:r>
            <a:r>
              <a:rPr lang="en-US" dirty="0" smtClean="0"/>
              <a:t>: In a prison population, we should find a greater instance of </a:t>
            </a:r>
            <a:r>
              <a:rPr lang="en-US" dirty="0" err="1" smtClean="0"/>
              <a:t>psychopathy</a:t>
            </a:r>
            <a:r>
              <a:rPr lang="en-US" dirty="0" smtClean="0"/>
              <a:t> in violent offenders.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sz="12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5</a:t>
            </a:fld>
            <a:endParaRPr lang="en-CA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Theories and the Problem of Proof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5987008" cy="4857403"/>
          </a:xfrm>
        </p:spPr>
        <p:txBody>
          <a:bodyPr/>
          <a:lstStyle/>
          <a:p>
            <a:r>
              <a:rPr lang="en-US" dirty="0" smtClean="0"/>
              <a:t>Now, imagine that we conduct a study that obtains the following significant results:</a:t>
            </a:r>
          </a:p>
          <a:p>
            <a:pPr lvl="1"/>
            <a:endParaRPr lang="en-US" sz="1200" dirty="0" smtClean="0"/>
          </a:p>
          <a:p>
            <a:pPr lvl="1"/>
            <a:r>
              <a:rPr lang="en-US" dirty="0" smtClean="0"/>
              <a:t>Average psychopath rating for violent offenders: 7.8/10;</a:t>
            </a:r>
          </a:p>
          <a:p>
            <a:pPr lvl="1"/>
            <a:r>
              <a:rPr lang="en-US" dirty="0" smtClean="0"/>
              <a:t>Average rating within the general population: 4.4/10.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What have we ‘proven’?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6</a:t>
            </a:fld>
            <a:endParaRPr lang="en-CA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Theories and the Problem of Proof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pic>
        <p:nvPicPr>
          <p:cNvPr id="6" name="Picture 2" descr="http://images.hollywood.com/site/hanniballect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7" y="1340768"/>
            <a:ext cx="1686892" cy="1944216"/>
          </a:xfrm>
          <a:prstGeom prst="rect">
            <a:avLst/>
          </a:prstGeom>
          <a:noFill/>
        </p:spPr>
      </p:pic>
      <p:pic>
        <p:nvPicPr>
          <p:cNvPr id="4098" name="Picture 2" descr="http://unrealitymag.com/wp-content/uploads/2008/11/joker-wizar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3140968"/>
            <a:ext cx="1853364" cy="2204864"/>
          </a:xfrm>
          <a:prstGeom prst="rect">
            <a:avLst/>
          </a:prstGeom>
          <a:noFill/>
        </p:spPr>
      </p:pic>
      <p:pic>
        <p:nvPicPr>
          <p:cNvPr id="28674" name="Picture 2" descr="http://cdn.screenrant.com/wp-content/uploads/dexter-season-6-prom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4941168"/>
            <a:ext cx="2620938" cy="13794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r>
              <a:rPr lang="en-US" dirty="0" smtClean="0"/>
              <a:t>Consider our previous example, the Wason Selection Task can be re-written:</a:t>
            </a:r>
          </a:p>
          <a:p>
            <a:pPr lvl="1"/>
            <a:r>
              <a:rPr lang="en-US" i="1" dirty="0" smtClean="0"/>
              <a:t>If </a:t>
            </a:r>
            <a:r>
              <a:rPr lang="en-US" dirty="0" smtClean="0"/>
              <a:t>the card has a vowel on one side, </a:t>
            </a:r>
            <a:r>
              <a:rPr lang="en-US" i="1" dirty="0" smtClean="0"/>
              <a:t>then</a:t>
            </a:r>
            <a:r>
              <a:rPr lang="en-US" dirty="0" smtClean="0"/>
              <a:t> it will have an even number on the other side.</a:t>
            </a:r>
          </a:p>
          <a:p>
            <a:pPr lvl="2"/>
            <a:r>
              <a:rPr lang="en-US" dirty="0" smtClean="0"/>
              <a:t>We needed to select the card with a vowel (‘E’) on it to ensure that there was an even number of the other side, thereby </a:t>
            </a:r>
            <a:r>
              <a:rPr lang="en-US" i="1" dirty="0" smtClean="0"/>
              <a:t>confirming the rule</a:t>
            </a:r>
            <a:r>
              <a:rPr lang="en-US" dirty="0" smtClean="0"/>
              <a:t>.</a:t>
            </a:r>
          </a:p>
          <a:p>
            <a:pPr lvl="2"/>
            <a:r>
              <a:rPr lang="en-US" dirty="0" smtClean="0"/>
              <a:t>We needed to select the odd number (‘7’) on it to ensure that there </a:t>
            </a:r>
            <a:r>
              <a:rPr lang="en-US" i="1" dirty="0" smtClean="0"/>
              <a:t>wasn’t</a:t>
            </a:r>
            <a:r>
              <a:rPr lang="en-US" dirty="0" smtClean="0"/>
              <a:t> a vowel on the other side – such a finding would </a:t>
            </a:r>
            <a:r>
              <a:rPr lang="en-US" i="1" dirty="0" smtClean="0"/>
              <a:t>disconfirm our rule.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7</a:t>
            </a:fld>
            <a:endParaRPr lang="en-CA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Theories and the Problem of Proof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6059016" cy="5184576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Returning to our violent offender example, we can reframe our hypothesis as a </a:t>
            </a:r>
            <a:r>
              <a:rPr lang="en-US" i="1" dirty="0" smtClean="0"/>
              <a:t>logical rule</a:t>
            </a:r>
            <a:r>
              <a:rPr lang="en-US" dirty="0" smtClean="0"/>
              <a:t>:</a:t>
            </a:r>
          </a:p>
          <a:p>
            <a:pPr lvl="1"/>
            <a:r>
              <a:rPr lang="en-US" i="1" dirty="0" smtClean="0"/>
              <a:t>If</a:t>
            </a:r>
            <a:r>
              <a:rPr lang="en-US" dirty="0" smtClean="0"/>
              <a:t> someone is a psychopath </a:t>
            </a:r>
            <a:r>
              <a:rPr lang="en-US" i="1" dirty="0" smtClean="0"/>
              <a:t>then</a:t>
            </a:r>
            <a:r>
              <a:rPr lang="en-US" dirty="0" smtClean="0"/>
              <a:t> they will commit more violent crimes.</a:t>
            </a:r>
          </a:p>
          <a:p>
            <a:pPr lvl="1"/>
            <a:endParaRPr lang="en-US" sz="1200" dirty="0" smtClean="0"/>
          </a:p>
          <a:p>
            <a:pPr lvl="1"/>
            <a:r>
              <a:rPr lang="en-US" dirty="0" smtClean="0"/>
              <a:t>Our finding re. violent offenders provides some confirmatory evidence</a:t>
            </a:r>
          </a:p>
          <a:p>
            <a:pPr lvl="1"/>
            <a:r>
              <a:rPr lang="en-US" dirty="0" smtClean="0"/>
              <a:t>BUT those that commit violent crimes, </a:t>
            </a:r>
            <a:r>
              <a:rPr lang="en-US" b="1" dirty="0" smtClean="0"/>
              <a:t>need not </a:t>
            </a:r>
            <a:r>
              <a:rPr lang="en-US" dirty="0" smtClean="0"/>
              <a:t>always be psychopaths (i.e., in terms of formal logic, it doesn’t necessarily follow that all violent crimes are committed by psychopaths; see also Hare, 1999).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8</a:t>
            </a:fld>
            <a:endParaRPr lang="en-CA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Theories and the Problem of Proof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pic>
        <p:nvPicPr>
          <p:cNvPr id="2050" name="Picture 2" descr="http://vaninst.ca/VjHa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2003648"/>
            <a:ext cx="1993282" cy="279350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876256" y="4870901"/>
            <a:ext cx="19936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b="1" dirty="0" smtClean="0"/>
              <a:t>Robert Hare</a:t>
            </a:r>
          </a:p>
          <a:p>
            <a:pPr algn="ctr"/>
            <a:r>
              <a:rPr lang="en-CA" dirty="0" smtClean="0"/>
              <a:t>(</a:t>
            </a:r>
            <a:r>
              <a:rPr lang="en-CA" i="1" dirty="0" smtClean="0"/>
              <a:t>not a psychopath</a:t>
            </a:r>
            <a:r>
              <a:rPr lang="en-CA" dirty="0" smtClean="0"/>
              <a:t>) 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12776"/>
            <a:ext cx="8496944" cy="5184576"/>
          </a:xfrm>
        </p:spPr>
        <p:txBody>
          <a:bodyPr>
            <a:normAutofit fontScale="92500" lnSpcReduction="10000"/>
          </a:bodyPr>
          <a:lstStyle/>
          <a:p>
            <a:endParaRPr lang="en-US" sz="1200" dirty="0" smtClean="0"/>
          </a:p>
          <a:p>
            <a:r>
              <a:rPr lang="en-US" sz="3000" dirty="0" smtClean="0"/>
              <a:t>Notice though that if I find out that </a:t>
            </a:r>
            <a:r>
              <a:rPr lang="en-US" sz="3000" b="1" dirty="0" smtClean="0"/>
              <a:t>Hypothesis A</a:t>
            </a:r>
            <a:r>
              <a:rPr lang="en-US" sz="3000" dirty="0" smtClean="0"/>
              <a:t> is not supported but that it must follow from my theory, then I have grounds to reject </a:t>
            </a:r>
            <a:r>
              <a:rPr lang="en-US" sz="3000" b="1" dirty="0" smtClean="0"/>
              <a:t>Theory A.</a:t>
            </a:r>
          </a:p>
          <a:p>
            <a:endParaRPr lang="en-US" sz="1200" dirty="0" smtClean="0"/>
          </a:p>
          <a:p>
            <a:r>
              <a:rPr lang="en-US" sz="2800" dirty="0" smtClean="0"/>
              <a:t>The problem with this is that I could obtain evidence by chance that disconfirms my theory</a:t>
            </a:r>
          </a:p>
          <a:p>
            <a:pPr lvl="1"/>
            <a:r>
              <a:rPr lang="en-US" sz="2600" dirty="0" smtClean="0"/>
              <a:t>e.g., my sample population contains people that are high in </a:t>
            </a:r>
            <a:r>
              <a:rPr lang="en-US" sz="2600" dirty="0" err="1" smtClean="0"/>
              <a:t>psychopathy</a:t>
            </a:r>
            <a:r>
              <a:rPr lang="en-US" sz="2600" dirty="0" smtClean="0"/>
              <a:t> but also have considerable executive function to control their violent </a:t>
            </a:r>
            <a:r>
              <a:rPr lang="en-US" sz="2600" dirty="0" err="1" smtClean="0"/>
              <a:t>behaviour</a:t>
            </a:r>
            <a:r>
              <a:rPr lang="en-US" sz="2600" dirty="0" smtClean="0"/>
              <a:t>.</a:t>
            </a:r>
          </a:p>
          <a:p>
            <a:pPr lvl="1"/>
            <a:endParaRPr lang="en-US" sz="1300" dirty="0" smtClean="0"/>
          </a:p>
          <a:p>
            <a:r>
              <a:rPr lang="en-US" sz="2800" dirty="0" smtClean="0"/>
              <a:t>Thus, scientists are disinclined to reject a theory simply because a single (or few) experiments provide evidence to the contrary.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9</a:t>
            </a:fld>
            <a:endParaRPr lang="en-CA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Theories and the Problem of Proof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3886200"/>
            <a:ext cx="8429684" cy="2351112"/>
          </a:xfrm>
        </p:spPr>
        <p:txBody>
          <a:bodyPr>
            <a:normAutofit/>
          </a:bodyPr>
          <a:lstStyle/>
          <a:p>
            <a:r>
              <a:rPr lang="en-CA" sz="2400" dirty="0" smtClean="0"/>
              <a:t>"</a:t>
            </a:r>
            <a:r>
              <a:rPr lang="en-US" sz="2400" dirty="0" smtClean="0"/>
              <a:t>The man of science has learned to believe in justification, not by faith, but by verification.”</a:t>
            </a:r>
            <a:endParaRPr lang="en-CA" sz="2400" dirty="0" smtClean="0"/>
          </a:p>
          <a:p>
            <a:endParaRPr lang="en-CA" sz="2400" dirty="0" smtClean="0"/>
          </a:p>
          <a:p>
            <a:r>
              <a:rPr lang="en-CA" sz="2400" dirty="0" smtClean="0"/>
              <a:t>- Thomas Huxley</a:t>
            </a:r>
          </a:p>
        </p:txBody>
      </p:sp>
      <p:sp>
        <p:nvSpPr>
          <p:cNvPr id="4" name="Rectangle 1029"/>
          <p:cNvSpPr txBox="1">
            <a:spLocks noChangeArrowheads="1"/>
          </p:cNvSpPr>
          <p:nvPr/>
        </p:nvSpPr>
        <p:spPr>
          <a:xfrm>
            <a:off x="395536" y="1988840"/>
            <a:ext cx="8534400" cy="1656184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Theory Change in Science:</a:t>
            </a:r>
          </a:p>
          <a:p>
            <a:pPr lvl="0" algn="ctr">
              <a:spcBef>
                <a:spcPct val="0"/>
              </a:spcBef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Changing Your Mind and</a:t>
            </a:r>
            <a:r>
              <a:rPr kumimoji="0" lang="en-US" sz="3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 </a:t>
            </a:r>
          </a:p>
          <a:p>
            <a:pPr lvl="0" algn="ctr">
              <a:spcBef>
                <a:spcPct val="0"/>
              </a:spcBef>
              <a:defRPr/>
            </a:pPr>
            <a:r>
              <a:rPr kumimoji="0" lang="en-US" sz="3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Changing Your Theory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5266928" cy="4968552"/>
          </a:xfrm>
        </p:spPr>
        <p:txBody>
          <a:bodyPr>
            <a:normAutofit lnSpcReduction="10000"/>
          </a:bodyPr>
          <a:lstStyle/>
          <a:p>
            <a:r>
              <a:rPr lang="en-US" sz="2800" dirty="0" smtClean="0"/>
              <a:t>As we noted last class, there are significant differences between naïve theories and scientific theories.</a:t>
            </a:r>
          </a:p>
          <a:p>
            <a:endParaRPr lang="en-US" sz="1200" dirty="0" smtClean="0"/>
          </a:p>
          <a:p>
            <a:r>
              <a:rPr lang="en-US" sz="2800" dirty="0" smtClean="0"/>
              <a:t>However, scientific theories like naïve theories are subject to change and revision.</a:t>
            </a:r>
          </a:p>
          <a:p>
            <a:endParaRPr lang="en-US" sz="1200" dirty="0" smtClean="0"/>
          </a:p>
          <a:p>
            <a:r>
              <a:rPr lang="en-US" sz="2800" dirty="0" smtClean="0"/>
              <a:t>How these changes occur have important implications for the reliability of the products of science.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11</a:t>
            </a:fld>
            <a:endParaRPr lang="en-CA"/>
          </a:p>
        </p:txBody>
      </p:sp>
      <p:pic>
        <p:nvPicPr>
          <p:cNvPr id="5" name="Picture 2" descr="http://26.media.tumblr.com/tumblr_lhkc3zeN4Z1qeagjro1_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2204864"/>
            <a:ext cx="2808312" cy="2808312"/>
          </a:xfrm>
          <a:prstGeom prst="rect">
            <a:avLst/>
          </a:prstGeom>
          <a:noFill/>
        </p:spPr>
      </p:pic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Theory and Theory Change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0" y="1484784"/>
            <a:ext cx="4114800" cy="4968552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 smtClean="0"/>
              <a:t>No experiment or theory is definitive.</a:t>
            </a:r>
          </a:p>
          <a:p>
            <a:endParaRPr lang="en-US" sz="1200" dirty="0" smtClean="0"/>
          </a:p>
          <a:p>
            <a:r>
              <a:rPr lang="en-US" sz="2800" dirty="0" smtClean="0"/>
              <a:t>Once  theories and results have been communicated, we open the door to an extend network of researchers.</a:t>
            </a:r>
          </a:p>
          <a:p>
            <a:endParaRPr lang="en-US" sz="1200" dirty="0" smtClean="0"/>
          </a:p>
          <a:p>
            <a:r>
              <a:rPr lang="en-US" sz="2800" dirty="0" smtClean="0"/>
              <a:t>As other scientists digest information, they provide feedback and perform their own research.</a:t>
            </a:r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Roles of the Scientist in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Theory Change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12</a:t>
            </a:fld>
            <a:endParaRPr lang="en-US"/>
          </a:p>
        </p:txBody>
      </p:sp>
      <p:graphicFrame>
        <p:nvGraphicFramePr>
          <p:cNvPr id="6" name="Content Placeholder 4"/>
          <p:cNvGraphicFramePr>
            <a:graphicFrameLocks/>
          </p:cNvGraphicFramePr>
          <p:nvPr/>
        </p:nvGraphicFramePr>
        <p:xfrm>
          <a:off x="179512" y="1412776"/>
          <a:ext cx="4038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896544"/>
          </a:xfrm>
        </p:spPr>
        <p:txBody>
          <a:bodyPr>
            <a:normAutofit/>
          </a:bodyPr>
          <a:lstStyle/>
          <a:p>
            <a:r>
              <a:rPr lang="en-US" sz="2800" dirty="0" smtClean="0"/>
              <a:t>Some have argued that ‘scientific progress’ does not really occur.</a:t>
            </a:r>
          </a:p>
          <a:p>
            <a:endParaRPr lang="en-US" sz="1200" dirty="0" smtClean="0"/>
          </a:p>
          <a:p>
            <a:r>
              <a:rPr lang="en-US" sz="2600" dirty="0" smtClean="0"/>
              <a:t>Kuhn (1962), among others, claims that rather than one theory replacing another, social factors are a main factor that dictates scientific change.</a:t>
            </a:r>
          </a:p>
          <a:p>
            <a:pPr lvl="2"/>
            <a:r>
              <a:rPr lang="en-US" sz="2000" dirty="0" smtClean="0"/>
              <a:t>Influence of Authority &gt; Influence of Empirical ‘facts’</a:t>
            </a:r>
          </a:p>
          <a:p>
            <a:pPr lvl="1"/>
            <a:endParaRPr lang="en-US" sz="1200" dirty="0" smtClean="0"/>
          </a:p>
          <a:p>
            <a:r>
              <a:rPr lang="en-US" sz="2800" b="1" dirty="0" smtClean="0"/>
              <a:t>Incommensurability</a:t>
            </a:r>
            <a:r>
              <a:rPr lang="en-US" sz="2800" dirty="0" smtClean="0"/>
              <a:t>: two theories cannot be understood in each other’s terms and there is no principled way of mapping the constructs from one theory to another.</a:t>
            </a:r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Change in a Scientific Paradigm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3016"/>
            <a:ext cx="7931224" cy="295232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b="1" dirty="0" smtClean="0"/>
              <a:t>Phlogiston</a:t>
            </a:r>
            <a:r>
              <a:rPr lang="en-US" sz="2600" dirty="0" smtClean="0"/>
              <a:t> (</a:t>
            </a:r>
            <a:r>
              <a:rPr lang="en-US" sz="2600" dirty="0" err="1" smtClean="0"/>
              <a:t>Becher</a:t>
            </a:r>
            <a:r>
              <a:rPr lang="en-US" sz="2600" dirty="0" smtClean="0"/>
              <a:t>, 1667) versus </a:t>
            </a:r>
            <a:r>
              <a:rPr lang="en-US" b="1" dirty="0" smtClean="0"/>
              <a:t>oxygen </a:t>
            </a:r>
            <a:r>
              <a:rPr lang="en-US" sz="2600" dirty="0" smtClean="0"/>
              <a:t>(Scheele, 1772)</a:t>
            </a:r>
            <a:endParaRPr lang="en-US" sz="2600" b="1" dirty="0" smtClean="0"/>
          </a:p>
          <a:p>
            <a:pPr lvl="1"/>
            <a:r>
              <a:rPr lang="en-US" sz="2200" dirty="0" smtClean="0"/>
              <a:t>Oxidation (</a:t>
            </a:r>
            <a:r>
              <a:rPr lang="en-US" sz="2200" i="1" dirty="0" smtClean="0"/>
              <a:t>rusting</a:t>
            </a:r>
            <a:r>
              <a:rPr lang="en-US" sz="2200" dirty="0" smtClean="0"/>
              <a:t> and </a:t>
            </a:r>
            <a:r>
              <a:rPr lang="en-US" sz="2200" i="1" dirty="0" smtClean="0"/>
              <a:t>combustion</a:t>
            </a:r>
            <a:r>
              <a:rPr lang="en-US" sz="2200" dirty="0" smtClean="0"/>
              <a:t>) was first thought to be caused by a mysterious substance stored within matter. When a substance was burned, matter was thought to release this substance, creating flames.</a:t>
            </a:r>
          </a:p>
          <a:p>
            <a:endParaRPr lang="en-US" sz="1200" dirty="0" smtClean="0"/>
          </a:p>
          <a:p>
            <a:r>
              <a:rPr lang="en-US" sz="2600" dirty="0" smtClean="0"/>
              <a:t>Incommensurability, if substantiated, could undermine the whole enterprise of science:</a:t>
            </a:r>
          </a:p>
          <a:p>
            <a:pPr lvl="1"/>
            <a:r>
              <a:rPr lang="en-US" sz="2400" dirty="0" smtClean="0"/>
              <a:t>We need to account for changes in a principled manner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14</a:t>
            </a:fld>
            <a:endParaRPr lang="en-CA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Change in a Scientific Paradigm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pic>
        <p:nvPicPr>
          <p:cNvPr id="3076" name="Picture 4" descr="http://msnbcmedia2.msn.com/j/MSNBC/Components/Photo/_new/110801-OxygenMoleculePhoto-hmed-1020a.grid-6x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268760"/>
            <a:ext cx="3024336" cy="2271442"/>
          </a:xfrm>
          <a:prstGeom prst="rect">
            <a:avLst/>
          </a:prstGeom>
          <a:noFill/>
        </p:spPr>
      </p:pic>
      <p:pic>
        <p:nvPicPr>
          <p:cNvPr id="3078" name="Picture 6" descr="http://gamesofchance.files.wordpress.com/2012/02/priestly.jpg?w=40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1340768"/>
            <a:ext cx="2128242" cy="21282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6131024" cy="4925144"/>
          </a:xfrm>
        </p:spPr>
        <p:txBody>
          <a:bodyPr>
            <a:normAutofit/>
          </a:bodyPr>
          <a:lstStyle/>
          <a:p>
            <a:r>
              <a:rPr lang="en-US" sz="2800" dirty="0" smtClean="0"/>
              <a:t>Most changes, when examined, represent numerous small steps:</a:t>
            </a:r>
          </a:p>
          <a:p>
            <a:pPr lvl="1"/>
            <a:r>
              <a:rPr lang="en-US" sz="2400" dirty="0" smtClean="0"/>
              <a:t>e.g., Pluto no longer classified as a planet resulting the definition of planet</a:t>
            </a:r>
          </a:p>
          <a:p>
            <a:pPr lvl="1"/>
            <a:r>
              <a:rPr lang="en-US" sz="2400" i="1" dirty="0" smtClean="0"/>
              <a:t>N.B., Pluto is still there!</a:t>
            </a:r>
          </a:p>
          <a:p>
            <a:pPr lvl="1"/>
            <a:endParaRPr lang="en-US" sz="2400" dirty="0" smtClean="0"/>
          </a:p>
          <a:p>
            <a:r>
              <a:rPr lang="en-US" sz="2800" dirty="0" smtClean="0"/>
              <a:t>Imagine someone from outside of this era who doesn’t have full access to the concepts and change.</a:t>
            </a:r>
          </a:p>
          <a:p>
            <a:pPr lvl="1"/>
            <a:r>
              <a:rPr lang="en-US" sz="2400" dirty="0" smtClean="0"/>
              <a:t>Pluto was a planet… and then it wasn’t! Now that’s a load of incommensurability.</a:t>
            </a:r>
            <a:endParaRPr lang="en-US" sz="2400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Theory Change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pic>
        <p:nvPicPr>
          <p:cNvPr id="6" name="Picture 2" descr="http://24.media.tumblr.com/tumblr_lsoaotYqxq1qb6t6wo1_5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1916832"/>
            <a:ext cx="2322343" cy="1690666"/>
          </a:xfrm>
          <a:prstGeom prst="rect">
            <a:avLst/>
          </a:prstGeom>
          <a:noFill/>
        </p:spPr>
      </p:pic>
      <p:pic>
        <p:nvPicPr>
          <p:cNvPr id="7" name="Picture 4" descr="http://i206.photobucket.com/albums/bb8/zakarymahmoudsleiman/snot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4077072"/>
            <a:ext cx="2332284" cy="1873174"/>
          </a:xfrm>
          <a:prstGeom prst="rect">
            <a:avLst/>
          </a:prstGeom>
          <a:noFill/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</p:nvPr>
        </p:nvGraphicFramePr>
        <p:xfrm>
          <a:off x="251520" y="1600200"/>
          <a:ext cx="4038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648200" y="1340768"/>
            <a:ext cx="4038600" cy="5256584"/>
          </a:xfrm>
        </p:spPr>
        <p:txBody>
          <a:bodyPr>
            <a:normAutofit/>
          </a:bodyPr>
          <a:lstStyle/>
          <a:p>
            <a:r>
              <a:rPr lang="en-US" dirty="0" err="1" smtClean="0"/>
              <a:t>Laudan</a:t>
            </a:r>
            <a:r>
              <a:rPr lang="en-US" dirty="0" smtClean="0"/>
              <a:t> (1984) proposed a solution.</a:t>
            </a:r>
          </a:p>
          <a:p>
            <a:endParaRPr lang="en-US" sz="1200" dirty="0" smtClean="0"/>
          </a:p>
          <a:p>
            <a:r>
              <a:rPr lang="en-US" dirty="0" smtClean="0"/>
              <a:t>If we ‘zoom in’ on paradigm change, we see developments in the:</a:t>
            </a:r>
          </a:p>
          <a:p>
            <a:pPr lvl="1"/>
            <a:r>
              <a:rPr lang="en-US" dirty="0" smtClean="0"/>
              <a:t>methods used;</a:t>
            </a:r>
          </a:p>
          <a:p>
            <a:pPr lvl="1"/>
            <a:r>
              <a:rPr lang="en-US" dirty="0" smtClean="0"/>
              <a:t>what is considered evidence/data; and,</a:t>
            </a:r>
          </a:p>
          <a:p>
            <a:pPr lvl="1"/>
            <a:r>
              <a:rPr lang="en-US" dirty="0" smtClean="0"/>
              <a:t>theory used to link and explain .</a:t>
            </a:r>
            <a:endParaRPr lang="en-US" dirty="0"/>
          </a:p>
        </p:txBody>
      </p:sp>
      <p:sp>
        <p:nvSpPr>
          <p:cNvPr id="4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Change in a Scientific Paradigm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3886200"/>
            <a:ext cx="8429684" cy="2351112"/>
          </a:xfrm>
        </p:spPr>
        <p:txBody>
          <a:bodyPr>
            <a:normAutofit fontScale="77500" lnSpcReduction="20000"/>
          </a:bodyPr>
          <a:lstStyle/>
          <a:p>
            <a:r>
              <a:rPr lang="en-CA" sz="2400" dirty="0" smtClean="0"/>
              <a:t>“[T]</a:t>
            </a:r>
            <a:r>
              <a:rPr lang="en-US" sz="2400" dirty="0" smtClean="0"/>
              <a:t>he steepest obstacle to theory</a:t>
            </a:r>
          </a:p>
          <a:p>
            <a:r>
              <a:rPr lang="en-US" sz="2400" dirty="0" smtClean="0"/>
              <a:t>construction in psychology is not the complexity of behavior. It is the mountain</a:t>
            </a:r>
          </a:p>
          <a:p>
            <a:r>
              <a:rPr lang="en-US" sz="2400" dirty="0" smtClean="0"/>
              <a:t>of stereotypes deposited by centuries of </a:t>
            </a:r>
            <a:r>
              <a:rPr lang="en-US" sz="2400" dirty="0" err="1" smtClean="0"/>
              <a:t>prescientific</a:t>
            </a:r>
            <a:r>
              <a:rPr lang="en-US" sz="2400" dirty="0" smtClean="0"/>
              <a:t> attempts to comprehend</a:t>
            </a:r>
          </a:p>
          <a:p>
            <a:r>
              <a:rPr lang="en-US" sz="2400" dirty="0" smtClean="0"/>
              <a:t>behavior and capped by the pronouncements of the academicians who</a:t>
            </a:r>
          </a:p>
          <a:p>
            <a:r>
              <a:rPr lang="en-US" sz="2400" dirty="0" smtClean="0"/>
              <a:t>have always known in advance, apparently by divine inspiration, exactly what</a:t>
            </a:r>
          </a:p>
          <a:p>
            <a:r>
              <a:rPr lang="en-US" sz="2400" dirty="0" smtClean="0"/>
              <a:t>kind of theory is possible and proper for psychology</a:t>
            </a:r>
            <a:r>
              <a:rPr lang="en-CA" sz="2400" dirty="0" smtClean="0"/>
              <a:t>.”</a:t>
            </a:r>
          </a:p>
          <a:p>
            <a:endParaRPr lang="en-CA" sz="2400" dirty="0" smtClean="0"/>
          </a:p>
          <a:p>
            <a:pPr>
              <a:buFontTx/>
              <a:buChar char="-"/>
            </a:pPr>
            <a:r>
              <a:rPr lang="en-CA" sz="2400" dirty="0" smtClean="0"/>
              <a:t>William K. Estes</a:t>
            </a:r>
          </a:p>
          <a:p>
            <a:endParaRPr lang="en-CA" sz="2400" dirty="0" smtClean="0"/>
          </a:p>
          <a:p>
            <a:endParaRPr lang="en-CA" sz="2400" dirty="0" smtClean="0"/>
          </a:p>
        </p:txBody>
      </p:sp>
      <p:sp>
        <p:nvSpPr>
          <p:cNvPr id="4" name="Rectangle 1029"/>
          <p:cNvSpPr txBox="1">
            <a:spLocks noChangeArrowheads="1"/>
          </p:cNvSpPr>
          <p:nvPr/>
        </p:nvSpPr>
        <p:spPr>
          <a:xfrm>
            <a:off x="395536" y="2451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Psychological Sciences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Like any discipline, Psychology did not emerge </a:t>
            </a:r>
            <a:r>
              <a:rPr lang="en-CA" i="1" dirty="0" smtClean="0"/>
              <a:t>ex nihilo</a:t>
            </a:r>
            <a:r>
              <a:rPr lang="en-CA" dirty="0" smtClean="0"/>
              <a:t>, rather it represented a synthesis of multiple disciplines:</a:t>
            </a:r>
          </a:p>
          <a:p>
            <a:endParaRPr lang="en-CA" sz="1800" dirty="0" smtClean="0"/>
          </a:p>
          <a:p>
            <a:r>
              <a:rPr lang="en-CA" b="1" u="sng" dirty="0" smtClean="0"/>
              <a:t>Philosophy</a:t>
            </a:r>
            <a:r>
              <a:rPr lang="en-CA" b="1" dirty="0" smtClean="0"/>
              <a:t> </a:t>
            </a:r>
            <a:r>
              <a:rPr lang="en-CA" dirty="0" smtClean="0"/>
              <a:t>- e.g., Epistemology.</a:t>
            </a:r>
            <a:endParaRPr lang="en-CA" b="1" u="sng" dirty="0" smtClean="0"/>
          </a:p>
          <a:p>
            <a:endParaRPr lang="en-CA" sz="1800" dirty="0" smtClean="0"/>
          </a:p>
          <a:p>
            <a:r>
              <a:rPr lang="en-CA" b="1" u="sng" dirty="0" smtClean="0"/>
              <a:t>Physiology &amp; Physics</a:t>
            </a:r>
            <a:r>
              <a:rPr lang="en-CA" dirty="0" smtClean="0"/>
              <a:t> – e.g., neural anatomy and function, nerve conductance.</a:t>
            </a:r>
          </a:p>
          <a:p>
            <a:pPr>
              <a:buNone/>
            </a:pPr>
            <a:endParaRPr lang="en-CA" sz="1800" dirty="0" smtClean="0"/>
          </a:p>
          <a:p>
            <a:r>
              <a:rPr lang="en-CA" b="1" u="sng" dirty="0" smtClean="0"/>
              <a:t>Clinical studies</a:t>
            </a:r>
            <a:r>
              <a:rPr lang="en-CA" dirty="0" smtClean="0"/>
              <a:t> – e.g., unconscious ‘desires’ such as libido.</a:t>
            </a:r>
          </a:p>
        </p:txBody>
      </p:sp>
      <p:sp>
        <p:nvSpPr>
          <p:cNvPr id="4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Precursors</a:t>
            </a:r>
            <a:r>
              <a:rPr kumimoji="0" lang="en-US" sz="3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 of Psychology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059016" cy="4997152"/>
          </a:xfrm>
        </p:spPr>
        <p:txBody>
          <a:bodyPr>
            <a:normAutofit/>
          </a:bodyPr>
          <a:lstStyle/>
          <a:p>
            <a:r>
              <a:rPr lang="en-US" sz="2600" dirty="0" smtClean="0"/>
              <a:t>Change is a part of the psychological science</a:t>
            </a:r>
          </a:p>
          <a:p>
            <a:pPr lvl="1"/>
            <a:r>
              <a:rPr lang="en-US" sz="2200" dirty="0" smtClean="0"/>
              <a:t>Philosophers proposed a dualism: mind-body are distinct</a:t>
            </a:r>
          </a:p>
          <a:p>
            <a:pPr lvl="1"/>
            <a:r>
              <a:rPr lang="en-US" sz="2200" dirty="0" smtClean="0"/>
              <a:t>Early brain sciences looked at conductance along nerve fibers as ‘animal spirits’</a:t>
            </a:r>
          </a:p>
          <a:p>
            <a:pPr lvl="1"/>
            <a:r>
              <a:rPr lang="en-US" sz="2200" dirty="0" smtClean="0"/>
              <a:t>Later theoretical approaches found these spirits were related to electrical impulses</a:t>
            </a:r>
          </a:p>
          <a:p>
            <a:pPr lvl="1"/>
            <a:endParaRPr lang="en-US" sz="1200" dirty="0" smtClean="0"/>
          </a:p>
          <a:p>
            <a:r>
              <a:rPr lang="en-US" sz="2600" b="1" dirty="0" smtClean="0"/>
              <a:t>Evidence</a:t>
            </a:r>
            <a:r>
              <a:rPr lang="en-US" sz="2600" dirty="0" smtClean="0"/>
              <a:t> (electrical impulses), </a:t>
            </a:r>
            <a:r>
              <a:rPr lang="en-US" sz="2600" b="1" dirty="0" smtClean="0"/>
              <a:t>method </a:t>
            </a:r>
            <a:r>
              <a:rPr lang="en-US" sz="2600" dirty="0" smtClean="0"/>
              <a:t>(electrical stimulation) had to be brought together in a relationship with </a:t>
            </a:r>
            <a:r>
              <a:rPr lang="en-US" sz="2600" b="1" dirty="0" smtClean="0"/>
              <a:t>theory </a:t>
            </a:r>
            <a:r>
              <a:rPr lang="en-US" sz="2600" dirty="0" smtClean="0"/>
              <a:t>(brain is a set of specialized cells).</a:t>
            </a:r>
          </a:p>
          <a:p>
            <a:endParaRPr lang="en-US" sz="1200" dirty="0" smtClean="0"/>
          </a:p>
          <a:p>
            <a:endParaRPr lang="en-US" sz="2600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Psychological Change: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Brain Science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pic>
        <p:nvPicPr>
          <p:cNvPr id="1026" name="Picture 2" descr="http://neuroportraits.eu/sites/neuroportraits.eu/files/styles/colorbox_large/public/portraits/WillisThomas1621-167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4005064"/>
            <a:ext cx="2292015" cy="2592288"/>
          </a:xfrm>
          <a:prstGeom prst="rect">
            <a:avLst/>
          </a:prstGeom>
          <a:noFill/>
        </p:spPr>
      </p:pic>
      <p:pic>
        <p:nvPicPr>
          <p:cNvPr id="1028" name="Picture 4" descr="http://upload.wikimedia.org/wikipedia/en/thumb/f/f5/Phrenology-journal.jpg/250px-Phrenology-jour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1236501"/>
            <a:ext cx="1944216" cy="2768563"/>
          </a:xfrm>
          <a:prstGeom prst="rect">
            <a:avLst/>
          </a:prstGeom>
          <a:noFill/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Content Placeholder 2"/>
          <p:cNvSpPr>
            <a:spLocks noGrp="1"/>
          </p:cNvSpPr>
          <p:nvPr>
            <p:ph idx="1"/>
          </p:nvPr>
        </p:nvSpPr>
        <p:spPr>
          <a:xfrm>
            <a:off x="323528" y="1600200"/>
            <a:ext cx="5112568" cy="4525963"/>
          </a:xfrm>
        </p:spPr>
        <p:txBody>
          <a:bodyPr>
            <a:normAutofit fontScale="92500" lnSpcReduction="20000"/>
          </a:bodyPr>
          <a:lstStyle/>
          <a:p>
            <a:r>
              <a:rPr lang="en-CA" sz="3000" dirty="0" smtClean="0"/>
              <a:t>Although often caricaturized as comedic, </a:t>
            </a:r>
            <a:r>
              <a:rPr lang="en-CA" sz="3000" b="1" i="1" dirty="0" smtClean="0"/>
              <a:t>Phrenology</a:t>
            </a:r>
            <a:r>
              <a:rPr lang="en-CA" sz="3000" dirty="0" smtClean="0"/>
              <a:t> was the first to offer the theory of localized function (e.g., </a:t>
            </a:r>
            <a:r>
              <a:rPr lang="en-CA" sz="3000" dirty="0" err="1" smtClean="0"/>
              <a:t>Fodor</a:t>
            </a:r>
            <a:r>
              <a:rPr lang="en-CA" sz="3000" dirty="0" smtClean="0"/>
              <a:t>, 1983).</a:t>
            </a:r>
          </a:p>
          <a:p>
            <a:pPr lvl="1"/>
            <a:r>
              <a:rPr lang="en-CA" sz="2600" dirty="0" smtClean="0"/>
              <a:t>Regions of the brain performed particular activities</a:t>
            </a:r>
          </a:p>
          <a:p>
            <a:pPr lvl="1"/>
            <a:endParaRPr lang="en-CA" sz="1400" dirty="0" smtClean="0"/>
          </a:p>
          <a:p>
            <a:pPr lvl="1"/>
            <a:r>
              <a:rPr lang="en-CA" sz="2600" dirty="0" smtClean="0"/>
              <a:t>Destruction of a given area reduced or eliminated function</a:t>
            </a:r>
          </a:p>
          <a:p>
            <a:pPr lvl="1"/>
            <a:endParaRPr lang="en-CA" sz="1400" dirty="0" smtClean="0"/>
          </a:p>
          <a:p>
            <a:pPr lvl="1"/>
            <a:r>
              <a:rPr lang="en-CA" sz="2600" dirty="0" smtClean="0"/>
              <a:t>Individuals are defined on the basis of the activities of numerous regions</a:t>
            </a:r>
          </a:p>
        </p:txBody>
      </p:sp>
      <p:sp>
        <p:nvSpPr>
          <p:cNvPr id="19458" name="Rectangle 1029"/>
          <p:cNvSpPr>
            <a:spLocks noGrp="1" noChangeArrowheads="1"/>
          </p:cNvSpPr>
          <p:nvPr>
            <p:ph type="title"/>
          </p:nvPr>
        </p:nvSpPr>
        <p:spPr>
          <a:solidFill>
            <a:srgbClr val="920000"/>
          </a:solidFill>
        </p:spPr>
        <p:txBody>
          <a:bodyPr/>
          <a:lstStyle/>
          <a:p>
            <a:r>
              <a:rPr lang="en-US" sz="3000" b="1" smtClean="0">
                <a:solidFill>
                  <a:schemeClr val="bg1"/>
                </a:solidFill>
                <a:latin typeface="Lucida Sans" pitchFamily="34" charset="0"/>
              </a:rPr>
              <a:t>Phrenology and a Science of the Brain</a:t>
            </a:r>
          </a:p>
        </p:txBody>
      </p:sp>
      <p:pic>
        <p:nvPicPr>
          <p:cNvPr id="4" name="Picture 5" descr="phrenology_ch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2132856"/>
            <a:ext cx="3457485" cy="3623518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20</a:t>
            </a:fld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600200"/>
            <a:ext cx="5760640" cy="452596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80000"/>
              </a:lnSpc>
            </a:pPr>
            <a:r>
              <a:rPr lang="en-CA" sz="3000" dirty="0" smtClean="0"/>
              <a:t>Phrenology, of course, failed in that it postulated that the skull reflected the extent to which each function was developed.</a:t>
            </a:r>
          </a:p>
          <a:p>
            <a:pPr lvl="1">
              <a:lnSpc>
                <a:spcPct val="80000"/>
              </a:lnSpc>
            </a:pPr>
            <a:r>
              <a:rPr lang="en-CA" sz="2600" dirty="0" smtClean="0"/>
              <a:t>Larger bumps = more developed faculty</a:t>
            </a:r>
          </a:p>
          <a:p>
            <a:pPr lvl="1">
              <a:lnSpc>
                <a:spcPct val="80000"/>
              </a:lnSpc>
            </a:pPr>
            <a:endParaRPr lang="en-CA" sz="2600" dirty="0" smtClean="0"/>
          </a:p>
          <a:p>
            <a:pPr>
              <a:lnSpc>
                <a:spcPct val="80000"/>
              </a:lnSpc>
            </a:pPr>
            <a:r>
              <a:rPr lang="en-CA" sz="3000" dirty="0" smtClean="0"/>
              <a:t>Regions were not as well-defined as Phrenology believed (and not in the same way).</a:t>
            </a:r>
          </a:p>
          <a:p>
            <a:pPr>
              <a:lnSpc>
                <a:spcPct val="80000"/>
              </a:lnSpc>
            </a:pPr>
            <a:endParaRPr lang="en-CA" sz="3000" dirty="0" smtClean="0"/>
          </a:p>
          <a:p>
            <a:pPr>
              <a:lnSpc>
                <a:spcPct val="80000"/>
              </a:lnSpc>
            </a:pPr>
            <a:r>
              <a:rPr lang="en-CA" sz="3000" dirty="0" smtClean="0"/>
              <a:t>More generally, the intensely local account of brain function also appears to be incorrect:</a:t>
            </a:r>
          </a:p>
          <a:p>
            <a:pPr lvl="1">
              <a:lnSpc>
                <a:spcPct val="80000"/>
              </a:lnSpc>
            </a:pPr>
            <a:r>
              <a:rPr lang="en-CA" sz="2600" dirty="0" smtClean="0"/>
              <a:t>Processes are </a:t>
            </a:r>
            <a:r>
              <a:rPr lang="en-CA" sz="2600" b="1" i="1" dirty="0" smtClean="0"/>
              <a:t>distributed</a:t>
            </a:r>
            <a:r>
              <a:rPr lang="en-CA" sz="2600" dirty="0" smtClean="0"/>
              <a:t> as well as </a:t>
            </a:r>
            <a:r>
              <a:rPr lang="en-CA" sz="2600" b="1" i="1" dirty="0" smtClean="0"/>
              <a:t>plastic</a:t>
            </a:r>
          </a:p>
        </p:txBody>
      </p:sp>
      <p:sp>
        <p:nvSpPr>
          <p:cNvPr id="20482" name="Rectangle 1029"/>
          <p:cNvSpPr>
            <a:spLocks noGrp="1" noChangeArrowheads="1"/>
          </p:cNvSpPr>
          <p:nvPr>
            <p:ph type="title"/>
          </p:nvPr>
        </p:nvSpPr>
        <p:spPr>
          <a:solidFill>
            <a:srgbClr val="920000"/>
          </a:solidFill>
        </p:spPr>
        <p:txBody>
          <a:bodyPr/>
          <a:lstStyle/>
          <a:p>
            <a:r>
              <a:rPr lang="en-US" sz="3000" b="1" smtClean="0">
                <a:solidFill>
                  <a:schemeClr val="bg1"/>
                </a:solidFill>
                <a:latin typeface="Lucida Sans" pitchFamily="34" charset="0"/>
              </a:rPr>
              <a:t>Failure of Phrenology and </a:t>
            </a:r>
            <a:br>
              <a:rPr lang="en-US" sz="3000" b="1" smtClean="0">
                <a:solidFill>
                  <a:schemeClr val="bg1"/>
                </a:solidFill>
                <a:latin typeface="Lucida Sans" pitchFamily="34" charset="0"/>
              </a:rPr>
            </a:br>
            <a:r>
              <a:rPr lang="en-US" sz="3000" b="1" smtClean="0">
                <a:solidFill>
                  <a:schemeClr val="bg1"/>
                </a:solidFill>
                <a:latin typeface="Lucida Sans" pitchFamily="34" charset="0"/>
              </a:rPr>
              <a:t>the Local Account</a:t>
            </a:r>
          </a:p>
        </p:txBody>
      </p:sp>
      <p:pic>
        <p:nvPicPr>
          <p:cNvPr id="5" name="Picture 2" descr="brain lob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565327"/>
            <a:ext cx="2941497" cy="2220863"/>
          </a:xfrm>
          <a:prstGeom prst="rect">
            <a:avLst/>
          </a:prstGeom>
          <a:noFill/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21</a:t>
            </a:fld>
            <a:endParaRPr lang="en-CA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3857628"/>
            <a:ext cx="2788891" cy="2190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457200" y="214290"/>
          <a:ext cx="8229600" cy="63294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873572">
                <a:tc>
                  <a:txBody>
                    <a:bodyPr/>
                    <a:lstStyle/>
                    <a:p>
                      <a:pPr algn="ctr"/>
                      <a:r>
                        <a:rPr lang="en-CA" sz="3000" dirty="0" smtClean="0"/>
                        <a:t>Phrenology</a:t>
                      </a:r>
                      <a:endParaRPr lang="en-US" sz="3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3000" dirty="0" smtClean="0"/>
                        <a:t>Cognitive Science</a:t>
                      </a:r>
                      <a:endParaRPr lang="en-US" sz="3000" dirty="0"/>
                    </a:p>
                  </a:txBody>
                  <a:tcPr anchor="ctr"/>
                </a:tc>
              </a:tr>
              <a:tr h="52414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en-CA" sz="2200" b="1" dirty="0" smtClean="0"/>
                        <a:t> Theory</a:t>
                      </a:r>
                      <a:r>
                        <a:rPr lang="en-CA" sz="2200" dirty="0" smtClean="0"/>
                        <a:t>: The brain is the source of thought and behaviour;</a:t>
                      </a:r>
                      <a:r>
                        <a:rPr lang="en-CA" sz="2200" baseline="0" dirty="0" smtClean="0"/>
                        <a:t> discrete regions have specialized to perform tasks (localized);</a:t>
                      </a:r>
                      <a:endParaRPr lang="en-CA" sz="2200" dirty="0" smtClean="0"/>
                    </a:p>
                    <a:p>
                      <a:endParaRPr lang="en-CA" sz="2200" dirty="0" smtClean="0"/>
                    </a:p>
                    <a:p>
                      <a:pPr>
                        <a:buFont typeface="Wingdings" pitchFamily="2" charset="2"/>
                        <a:buChar char="q"/>
                      </a:pPr>
                      <a:endParaRPr lang="en-CA" sz="2200" dirty="0" smtClean="0"/>
                    </a:p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en-CA" sz="2200" dirty="0" smtClean="0"/>
                        <a:t> </a:t>
                      </a:r>
                      <a:r>
                        <a:rPr lang="en-CA" sz="2200" b="1" dirty="0" smtClean="0"/>
                        <a:t>Method</a:t>
                      </a:r>
                      <a:r>
                        <a:rPr lang="en-CA" sz="2200" dirty="0" smtClean="0"/>
                        <a:t>: Measure skull topography; </a:t>
                      </a:r>
                    </a:p>
                    <a:p>
                      <a:pPr>
                        <a:buFont typeface="Wingdings" pitchFamily="2" charset="2"/>
                        <a:buChar char="q"/>
                      </a:pPr>
                      <a:endParaRPr lang="en-CA" sz="2200" dirty="0" smtClean="0"/>
                    </a:p>
                    <a:p>
                      <a:pPr>
                        <a:buFont typeface="Wingdings" pitchFamily="2" charset="2"/>
                        <a:buChar char="q"/>
                      </a:pPr>
                      <a:endParaRPr lang="en-CA" sz="2200" dirty="0" smtClean="0"/>
                    </a:p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en-CA" sz="2200" dirty="0" smtClean="0"/>
                        <a:t> </a:t>
                      </a:r>
                      <a:r>
                        <a:rPr lang="en-CA" sz="2200" b="1" dirty="0" smtClean="0"/>
                        <a:t>Data (Hypothesis)</a:t>
                      </a:r>
                      <a:r>
                        <a:rPr lang="en-CA" sz="2200" dirty="0" smtClean="0"/>
                        <a:t>: The size of a region of the brain will be proportional to the</a:t>
                      </a:r>
                      <a:r>
                        <a:rPr lang="en-CA" sz="2200" baseline="0" dirty="0" smtClean="0"/>
                        <a:t> behavioural or personality attribute.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en-CA" sz="2200" dirty="0" smtClean="0"/>
                        <a:t> </a:t>
                      </a:r>
                      <a:r>
                        <a:rPr lang="en-CA" sz="2200" b="1" dirty="0" smtClean="0"/>
                        <a:t>Theory</a:t>
                      </a:r>
                      <a:r>
                        <a:rPr lang="en-CA" sz="2200" dirty="0" smtClean="0"/>
                        <a:t>: The brain is the source of thought</a:t>
                      </a:r>
                      <a:r>
                        <a:rPr lang="en-CA" sz="2200" baseline="0" dirty="0" smtClean="0"/>
                        <a:t> and behaviour; function is distributed; neurons are connected to perform functions;</a:t>
                      </a:r>
                    </a:p>
                    <a:p>
                      <a:pPr>
                        <a:buFont typeface="Wingdings" pitchFamily="2" charset="2"/>
                        <a:buChar char="q"/>
                      </a:pPr>
                      <a:endParaRPr lang="en-CA" sz="2200" baseline="0" dirty="0" smtClean="0"/>
                    </a:p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en-CA" sz="2200" b="1" dirty="0" smtClean="0"/>
                        <a:t>Method</a:t>
                      </a:r>
                      <a:r>
                        <a:rPr lang="en-CA" sz="2200" dirty="0" smtClean="0"/>
                        <a:t>:</a:t>
                      </a:r>
                      <a:r>
                        <a:rPr lang="en-CA" sz="2200" baseline="0" dirty="0" smtClean="0"/>
                        <a:t> Measure activity levels (electrochemical); map neural pathway;</a:t>
                      </a:r>
                    </a:p>
                    <a:p>
                      <a:pPr>
                        <a:buFont typeface="Wingdings" pitchFamily="2" charset="2"/>
                        <a:buChar char="q"/>
                      </a:pPr>
                      <a:endParaRPr lang="en-CA" sz="2200" baseline="0" dirty="0" smtClean="0"/>
                    </a:p>
                    <a:p>
                      <a:pPr>
                        <a:buFont typeface="Wingdings" pitchFamily="2" charset="2"/>
                        <a:buChar char="q"/>
                      </a:pPr>
                      <a:r>
                        <a:rPr lang="en-CA" sz="2200" b="1" dirty="0" smtClean="0"/>
                        <a:t>Data (Hypothesis)</a:t>
                      </a:r>
                      <a:r>
                        <a:rPr lang="en-CA" sz="2200" dirty="0" smtClean="0"/>
                        <a:t>: Neural</a:t>
                      </a:r>
                      <a:r>
                        <a:rPr lang="en-CA" sz="2200" baseline="0" dirty="0" smtClean="0"/>
                        <a:t> pathways will suggests which areas are connected to produce function; activity levels should be greater in regions that perform a task.</a:t>
                      </a:r>
                      <a:endParaRPr lang="en-US" sz="2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22</a:t>
            </a:fld>
            <a:endParaRPr lang="en-CA"/>
          </a:p>
        </p:txBody>
      </p:sp>
      <p:sp>
        <p:nvSpPr>
          <p:cNvPr id="9" name="Right Arrow 8"/>
          <p:cNvSpPr/>
          <p:nvPr/>
        </p:nvSpPr>
        <p:spPr>
          <a:xfrm>
            <a:off x="4143372" y="428604"/>
            <a:ext cx="857256" cy="64294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29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solidFill>
            <a:srgbClr val="920000"/>
          </a:solidFill>
        </p:spPr>
        <p:txBody>
          <a:bodyPr/>
          <a:lstStyle/>
          <a:p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 Multiple Theories or Levels of Function?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9512" y="6488668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/>
              <a:t>Human Behaviour</a:t>
            </a:r>
            <a:endParaRPr lang="en-CA" b="1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79512" y="1556792"/>
          <a:ext cx="8712968" cy="4824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839"/>
                <a:gridCol w="6350129"/>
              </a:tblGrid>
              <a:tr h="1206134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Neurons</a:t>
                      </a:r>
                      <a:endParaRPr lang="en-US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400" dirty="0" smtClean="0"/>
                        <a:t>Neurons small information processors; use input and output; function can be highly plastic</a:t>
                      </a:r>
                      <a:endParaRPr lang="en-US" sz="2400" dirty="0"/>
                    </a:p>
                  </a:txBody>
                  <a:tcPr anchor="ctr"/>
                </a:tc>
              </a:tr>
              <a:tr h="1206134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IP &amp; Affective</a:t>
                      </a:r>
                      <a:r>
                        <a:rPr lang="en-US" sz="2400" b="1" baseline="0" dirty="0" smtClean="0"/>
                        <a:t> Systems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400" dirty="0" smtClean="0"/>
                        <a:t>Systems perform specific function efficiently; some are innate while others can be learned</a:t>
                      </a:r>
                    </a:p>
                  </a:txBody>
                  <a:tcPr anchor="ctr"/>
                </a:tc>
              </a:tr>
              <a:tr h="1206134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Cognitive Functions &amp; Personality</a:t>
                      </a:r>
                      <a:endParaRPr lang="en-US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400" dirty="0" smtClean="0"/>
                        <a:t>Numerous systems function together to give rise to attention, memory, and decision-making</a:t>
                      </a:r>
                      <a:endParaRPr lang="en-US" sz="2400" dirty="0"/>
                    </a:p>
                  </a:txBody>
                  <a:tcPr anchor="ctr"/>
                </a:tc>
              </a:tr>
              <a:tr h="1206134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Social</a:t>
                      </a:r>
                      <a:r>
                        <a:rPr lang="en-US" sz="2400" b="1" baseline="0" dirty="0" smtClean="0"/>
                        <a:t> Cognition and </a:t>
                      </a:r>
                      <a:r>
                        <a:rPr lang="en-US" sz="2400" b="1" baseline="0" dirty="0" err="1" smtClean="0"/>
                        <a:t>Behaviour</a:t>
                      </a:r>
                      <a:endParaRPr lang="en-US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Well-learned </a:t>
                      </a:r>
                      <a:r>
                        <a:rPr lang="en-US" sz="2400" dirty="0" err="1" smtClean="0"/>
                        <a:t>behaviours</a:t>
                      </a:r>
                      <a:r>
                        <a:rPr lang="en-US" sz="2400" dirty="0" smtClean="0"/>
                        <a:t>, predispositions as</a:t>
                      </a:r>
                      <a:r>
                        <a:rPr lang="en-US" sz="2400" baseline="0" dirty="0" smtClean="0"/>
                        <a:t> they relate to our interaction with others </a:t>
                      </a:r>
                      <a:endParaRPr lang="en-US" sz="24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23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>
            <a:normAutofit/>
          </a:bodyPr>
          <a:lstStyle/>
          <a:p>
            <a:r>
              <a:rPr lang="en-US" sz="2800" dirty="0" smtClean="0"/>
              <a:t>In terms of </a:t>
            </a:r>
            <a:r>
              <a:rPr lang="en-US" sz="2800" dirty="0" err="1" smtClean="0"/>
              <a:t>Laudan’s</a:t>
            </a:r>
            <a:r>
              <a:rPr lang="en-US" sz="2800" dirty="0" smtClean="0"/>
              <a:t> (1984) taxonomy, we can consider theory, data and methods in the context of psychological science:</a:t>
            </a:r>
          </a:p>
          <a:p>
            <a:pPr lvl="1"/>
            <a:endParaRPr lang="en-US" sz="1200" b="1" dirty="0" smtClean="0"/>
          </a:p>
          <a:p>
            <a:pPr lvl="1"/>
            <a:r>
              <a:rPr lang="en-US" sz="2400" b="1" dirty="0" smtClean="0"/>
              <a:t>Theory</a:t>
            </a:r>
            <a:r>
              <a:rPr lang="en-US" sz="2400" dirty="0" smtClean="0"/>
              <a:t> – Primarily covered in the respective courses. We will make references to theory on an ad hoc basis, taken from various research areas as necessary. We will discuss the </a:t>
            </a:r>
            <a:r>
              <a:rPr lang="en-US" sz="2400" b="1" i="1" dirty="0" smtClean="0"/>
              <a:t>overall</a:t>
            </a:r>
            <a:r>
              <a:rPr lang="en-US" sz="2400" dirty="0" smtClean="0"/>
              <a:t> assumptions of what </a:t>
            </a:r>
            <a:r>
              <a:rPr lang="en-US" sz="2400" b="1" i="1" dirty="0" smtClean="0"/>
              <a:t>dependent</a:t>
            </a:r>
            <a:r>
              <a:rPr lang="en-US" sz="2400" dirty="0" smtClean="0"/>
              <a:t> variables mean, e.g., survey responses, accuracy, response time.</a:t>
            </a:r>
          </a:p>
          <a:p>
            <a:pPr lvl="1"/>
            <a:endParaRPr lang="en-US" sz="1200" dirty="0" smtClean="0"/>
          </a:p>
          <a:p>
            <a:pPr lvl="1"/>
            <a:r>
              <a:rPr lang="en-US" sz="2400" b="1" dirty="0" smtClean="0"/>
              <a:t>Data</a:t>
            </a:r>
            <a:r>
              <a:rPr lang="en-US" sz="2400" dirty="0" smtClean="0"/>
              <a:t> – Again, something that is best understood in the context of each research area. We will examine how data is collected, analyzed, and presented.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24</a:t>
            </a:fld>
            <a:endParaRPr lang="en-CA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The Remainder</a:t>
            </a:r>
            <a:r>
              <a:rPr kumimoji="0" lang="en-US" sz="3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 of the Course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>
            <a:normAutofit/>
          </a:bodyPr>
          <a:lstStyle/>
          <a:p>
            <a:endParaRPr lang="en-US" b="1" dirty="0" smtClean="0"/>
          </a:p>
          <a:p>
            <a:r>
              <a:rPr lang="en-US" b="1" dirty="0" smtClean="0"/>
              <a:t>Methods</a:t>
            </a:r>
            <a:r>
              <a:rPr lang="en-US" dirty="0" smtClean="0"/>
              <a:t> – Focus of the course.  Although specific materials will be discussed to contextual specific methods.</a:t>
            </a:r>
          </a:p>
          <a:p>
            <a:endParaRPr lang="en-US" dirty="0" smtClean="0"/>
          </a:p>
          <a:p>
            <a:r>
              <a:rPr lang="en-US" dirty="0" smtClean="0"/>
              <a:t>We will also consider the ethical implications of the methods we used and the best practices in psychology.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25</a:t>
            </a:fld>
            <a:endParaRPr lang="en-CA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Precursors</a:t>
            </a:r>
            <a:r>
              <a:rPr kumimoji="0" lang="en-US" sz="3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 of Psychology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3886200"/>
            <a:ext cx="8429684" cy="2351112"/>
          </a:xfrm>
        </p:spPr>
        <p:txBody>
          <a:bodyPr>
            <a:normAutofit/>
          </a:bodyPr>
          <a:lstStyle/>
          <a:p>
            <a:endParaRPr lang="en-CA" sz="2400" dirty="0" smtClean="0"/>
          </a:p>
          <a:p>
            <a:endParaRPr lang="en-CA" sz="2400" dirty="0" smtClean="0"/>
          </a:p>
        </p:txBody>
      </p:sp>
      <p:sp>
        <p:nvSpPr>
          <p:cNvPr id="4" name="Rectangle 1029"/>
          <p:cNvSpPr txBox="1">
            <a:spLocks noChangeArrowheads="1"/>
          </p:cNvSpPr>
          <p:nvPr/>
        </p:nvSpPr>
        <p:spPr>
          <a:xfrm>
            <a:off x="395536" y="2595116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Quiz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896544"/>
          </a:xfrm>
        </p:spPr>
        <p:txBody>
          <a:bodyPr>
            <a:normAutofit/>
          </a:bodyPr>
          <a:lstStyle/>
          <a:p>
            <a:r>
              <a:rPr lang="en-US" sz="2800" dirty="0" smtClean="0"/>
              <a:t>All materials covered this week: lecture, slides and textbook.</a:t>
            </a:r>
          </a:p>
          <a:p>
            <a:endParaRPr lang="en-US" sz="1200" dirty="0" smtClean="0"/>
          </a:p>
          <a:p>
            <a:r>
              <a:rPr lang="en-US" sz="2800" dirty="0" smtClean="0"/>
              <a:t>Questions will cover:</a:t>
            </a:r>
          </a:p>
          <a:p>
            <a:pPr lvl="1"/>
            <a:r>
              <a:rPr lang="en-US" dirty="0" smtClean="0"/>
              <a:t>Definitions, </a:t>
            </a:r>
          </a:p>
          <a:p>
            <a:pPr lvl="1"/>
            <a:r>
              <a:rPr lang="en-US" dirty="0" smtClean="0"/>
              <a:t>Application of a concept,</a:t>
            </a:r>
          </a:p>
          <a:p>
            <a:pPr lvl="1"/>
            <a:r>
              <a:rPr lang="en-US" dirty="0" smtClean="0"/>
              <a:t>Graph Interpretation.</a:t>
            </a:r>
          </a:p>
          <a:p>
            <a:endParaRPr lang="en-US" sz="1300" dirty="0" smtClean="0"/>
          </a:p>
          <a:p>
            <a:r>
              <a:rPr lang="en-US" sz="2800" dirty="0" smtClean="0"/>
              <a:t>Dates will not be examined, </a:t>
            </a:r>
            <a:r>
              <a:rPr lang="en-US" sz="2800" i="1" dirty="0" smtClean="0"/>
              <a:t>per se</a:t>
            </a:r>
            <a:r>
              <a:rPr lang="en-US" sz="2800" dirty="0" smtClean="0"/>
              <a:t>. When referring to an author, I will provide their name, the date of the relevant publication and some context.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27</a:t>
            </a:fld>
            <a:endParaRPr lang="en-CA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Content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endParaRPr lang="en-US" dirty="0" smtClean="0"/>
          </a:p>
          <a:p>
            <a:r>
              <a:rPr lang="en-US" dirty="0" smtClean="0"/>
              <a:t>Released </a:t>
            </a:r>
            <a:r>
              <a:rPr lang="en-US" b="1" dirty="0" smtClean="0"/>
              <a:t>Friday, 17:00</a:t>
            </a:r>
            <a:r>
              <a:rPr lang="en-US" dirty="0" smtClean="0"/>
              <a:t> and closed </a:t>
            </a:r>
            <a:r>
              <a:rPr lang="en-US" b="1" dirty="0" smtClean="0"/>
              <a:t>next Friday 16:59</a:t>
            </a:r>
          </a:p>
          <a:p>
            <a:endParaRPr lang="en-US" dirty="0" smtClean="0"/>
          </a:p>
          <a:p>
            <a:r>
              <a:rPr lang="en-US" dirty="0" smtClean="0"/>
              <a:t>60 min for completion (6 min. / question)</a:t>
            </a:r>
          </a:p>
          <a:p>
            <a:endParaRPr lang="en-US" dirty="0" smtClean="0"/>
          </a:p>
          <a:p>
            <a:r>
              <a:rPr lang="en-US" dirty="0" smtClean="0"/>
              <a:t>10 questions, randomly sampled from a pool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28</a:t>
            </a:fld>
            <a:endParaRPr lang="en-CA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Duration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Callout 3 (Accent Bar) 7"/>
          <p:cNvSpPr/>
          <p:nvPr/>
        </p:nvSpPr>
        <p:spPr>
          <a:xfrm>
            <a:off x="4572000" y="2276872"/>
            <a:ext cx="1512168" cy="936104"/>
          </a:xfrm>
          <a:prstGeom prst="accentCallout3">
            <a:avLst>
              <a:gd name="adj1" fmla="val 18750"/>
              <a:gd name="adj2" fmla="val -8333"/>
              <a:gd name="adj3" fmla="val 18750"/>
              <a:gd name="adj4" fmla="val -16667"/>
              <a:gd name="adj5" fmla="val 142833"/>
              <a:gd name="adj6" fmla="val -13787"/>
              <a:gd name="adj7" fmla="val 80887"/>
              <a:gd name="adj8" fmla="val 19251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600" dirty="0" smtClean="0"/>
              <a:t>This is the answer legend for your questions.</a:t>
            </a:r>
            <a:endParaRPr lang="en-CA" sz="16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29</a:t>
            </a:fld>
            <a:endParaRPr lang="en-CA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92696"/>
            <a:ext cx="8295321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Line Callout 3 (Accent Bar) 4"/>
          <p:cNvSpPr/>
          <p:nvPr/>
        </p:nvSpPr>
        <p:spPr>
          <a:xfrm>
            <a:off x="6012160" y="188640"/>
            <a:ext cx="2915816" cy="2448272"/>
          </a:xfrm>
          <a:prstGeom prst="accentCallout3">
            <a:avLst>
              <a:gd name="adj1" fmla="val 18750"/>
              <a:gd name="adj2" fmla="val -8333"/>
              <a:gd name="adj3" fmla="val 18750"/>
              <a:gd name="adj4" fmla="val -16667"/>
              <a:gd name="adj5" fmla="val 18074"/>
              <a:gd name="adj6" fmla="val -86974"/>
              <a:gd name="adj7" fmla="val 115573"/>
              <a:gd name="adj8" fmla="val -930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CA" sz="3000" dirty="0" smtClean="0">
                <a:solidFill>
                  <a:schemeClr val="bg1"/>
                </a:solidFill>
              </a:rPr>
              <a:t>Once ‘active’ click on link and you will be redirected to the quiz.</a:t>
            </a:r>
            <a:endParaRPr lang="en-CA" sz="3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>
            <a:normAutofit fontScale="62500" lnSpcReduction="20000"/>
          </a:bodyPr>
          <a:lstStyle/>
          <a:p>
            <a:r>
              <a:rPr lang="en-CA" sz="4200" dirty="0" smtClean="0"/>
              <a:t>In general, to successfully complete the quiz, you will need to memorize the material and be able to abstract away from it.</a:t>
            </a:r>
          </a:p>
          <a:p>
            <a:endParaRPr lang="en-CA" sz="1600" dirty="0" smtClean="0"/>
          </a:p>
          <a:p>
            <a:r>
              <a:rPr lang="en-CA" dirty="0" smtClean="0"/>
              <a:t>Be prepared to interpret some graphs and answer questions about conjoint dependent measures (e.g., speed-accuracy trade-off).</a:t>
            </a:r>
          </a:p>
          <a:p>
            <a:pPr lvl="1"/>
            <a:r>
              <a:rPr lang="en-CA" dirty="0" smtClean="0"/>
              <a:t>If you are having a hard time understanding the question, try making a table as I have in my slides.</a:t>
            </a:r>
          </a:p>
          <a:p>
            <a:pPr lvl="1"/>
            <a:endParaRPr lang="en-CA" dirty="0" smtClean="0"/>
          </a:p>
          <a:p>
            <a:r>
              <a:rPr lang="en-CA" sz="3700" dirty="0" smtClean="0"/>
              <a:t>Remember, although the average time for each question is 6 min, make sure to allocate more time for more difficult problems and less time to questions that use definitions.</a:t>
            </a:r>
          </a:p>
          <a:p>
            <a:endParaRPr lang="en-CA" dirty="0" smtClean="0"/>
          </a:p>
          <a:p>
            <a:r>
              <a:rPr lang="en-CA" sz="3700" dirty="0" smtClean="0"/>
              <a:t>Since you have a week to take the quiz, you don’t need to start it on Friday. Make sure you are comfortable with the material. Look over the questions that follow each lecture.</a:t>
            </a:r>
            <a:endParaRPr lang="en-CA" sz="3700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" pitchFamily="34" charset="0"/>
                <a:ea typeface="+mj-ea"/>
                <a:cs typeface="+mj-cs"/>
              </a:rPr>
              <a:t>Duration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30</a:t>
            </a:fld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600" dirty="0" smtClean="0"/>
              <a:t>Science theories cannot be proven, only disproven. The weight of evidence must determine the acceptance or rejection of a theory given that a single experiment cannot disprove a theory.</a:t>
            </a:r>
          </a:p>
          <a:p>
            <a:endParaRPr lang="en-US" sz="1200" dirty="0" smtClean="0"/>
          </a:p>
          <a:p>
            <a:r>
              <a:rPr lang="en-US" sz="2600" dirty="0" smtClean="0"/>
              <a:t>Theory change is subject to social factors outside ‘objective’ truth claims but these rarely dictate theory change by themselves.</a:t>
            </a:r>
          </a:p>
          <a:p>
            <a:endParaRPr lang="en-US" sz="1200" dirty="0" smtClean="0"/>
          </a:p>
          <a:p>
            <a:r>
              <a:rPr lang="en-US" sz="2600" dirty="0" smtClean="0"/>
              <a:t>Psychological science emerges from different fields which considered aspects of the physiology and </a:t>
            </a:r>
            <a:r>
              <a:rPr lang="en-US" sz="2600" smtClean="0"/>
              <a:t>mental states.</a:t>
            </a:r>
            <a:endParaRPr lang="en-US" sz="2800" dirty="0"/>
          </a:p>
        </p:txBody>
      </p:sp>
      <p:sp>
        <p:nvSpPr>
          <p:cNvPr id="4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W1L2b Review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1324</TotalTime>
  <Words>1999</Words>
  <Application>Microsoft Office PowerPoint</Application>
  <PresentationFormat>On-screen Show (4:3)</PresentationFormat>
  <Paragraphs>270</Paragraphs>
  <Slides>31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Theory, Theory Change, and the Emergence of Psychological Science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Phrenology and a Science of the Brain</vt:lpstr>
      <vt:lpstr>Failure of Phrenology and  the Local Account</vt:lpstr>
      <vt:lpstr>Slide 22</vt:lpstr>
      <vt:lpstr> Multiple Theories or Levels of Function?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Intuition, Authority and Science: Fake It Until You Make It</dc:title>
  <dc:creator>Guy Lacroix</dc:creator>
  <cp:lastModifiedBy>Jordan R Schoenherr</cp:lastModifiedBy>
  <cp:revision>201</cp:revision>
  <dcterms:created xsi:type="dcterms:W3CDTF">2012-04-03T13:53:57Z</dcterms:created>
  <dcterms:modified xsi:type="dcterms:W3CDTF">2013-05-08T17:41:05Z</dcterms:modified>
</cp:coreProperties>
</file>