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6"/>
  </p:notesMasterIdLst>
  <p:handoutMasterIdLst>
    <p:handoutMasterId r:id="rId57"/>
  </p:handoutMasterIdLst>
  <p:sldIdLst>
    <p:sldId id="427" r:id="rId2"/>
    <p:sldId id="388" r:id="rId3"/>
    <p:sldId id="540" r:id="rId4"/>
    <p:sldId id="541" r:id="rId5"/>
    <p:sldId id="439" r:id="rId6"/>
    <p:sldId id="542" r:id="rId7"/>
    <p:sldId id="543" r:id="rId8"/>
    <p:sldId id="544" r:id="rId9"/>
    <p:sldId id="445" r:id="rId10"/>
    <p:sldId id="545" r:id="rId11"/>
    <p:sldId id="446" r:id="rId12"/>
    <p:sldId id="447" r:id="rId13"/>
    <p:sldId id="512" r:id="rId14"/>
    <p:sldId id="513" r:id="rId15"/>
    <p:sldId id="514" r:id="rId16"/>
    <p:sldId id="515" r:id="rId17"/>
    <p:sldId id="538" r:id="rId18"/>
    <p:sldId id="517" r:id="rId19"/>
    <p:sldId id="533" r:id="rId20"/>
    <p:sldId id="518" r:id="rId21"/>
    <p:sldId id="520" r:id="rId22"/>
    <p:sldId id="522" r:id="rId23"/>
    <p:sldId id="523" r:id="rId24"/>
    <p:sldId id="539" r:id="rId25"/>
    <p:sldId id="525" r:id="rId26"/>
    <p:sldId id="526" r:id="rId27"/>
    <p:sldId id="527" r:id="rId28"/>
    <p:sldId id="528" r:id="rId29"/>
    <p:sldId id="530" r:id="rId30"/>
    <p:sldId id="532" r:id="rId31"/>
    <p:sldId id="409" r:id="rId32"/>
    <p:sldId id="453" r:id="rId33"/>
    <p:sldId id="415" r:id="rId34"/>
    <p:sldId id="393" r:id="rId35"/>
    <p:sldId id="394" r:id="rId36"/>
    <p:sldId id="546" r:id="rId37"/>
    <p:sldId id="547" r:id="rId38"/>
    <p:sldId id="534" r:id="rId39"/>
    <p:sldId id="410" r:id="rId40"/>
    <p:sldId id="411" r:id="rId41"/>
    <p:sldId id="548" r:id="rId42"/>
    <p:sldId id="549" r:id="rId43"/>
    <p:sldId id="421" r:id="rId44"/>
    <p:sldId id="550" r:id="rId45"/>
    <p:sldId id="551" r:id="rId46"/>
    <p:sldId id="459" r:id="rId47"/>
    <p:sldId id="552" r:id="rId48"/>
    <p:sldId id="553" r:id="rId49"/>
    <p:sldId id="554" r:id="rId50"/>
    <p:sldId id="555" r:id="rId51"/>
    <p:sldId id="556" r:id="rId52"/>
    <p:sldId id="507" r:id="rId53"/>
    <p:sldId id="508" r:id="rId54"/>
    <p:sldId id="509" r:id="rId55"/>
  </p:sldIdLst>
  <p:sldSz cx="9144000" cy="6858000" type="screen4x3"/>
  <p:notesSz cx="6858000" cy="9144000"/>
  <p:defaultTextStyle>
    <a:defPPr>
      <a:defRPr lang="en-US"/>
    </a:defPPr>
    <a:lvl1pPr algn="l" rtl="0" fontAlgn="base">
      <a:spcBef>
        <a:spcPct val="50000"/>
      </a:spcBef>
      <a:spcAft>
        <a:spcPct val="0"/>
      </a:spcAft>
      <a:defRPr kern="1200">
        <a:solidFill>
          <a:schemeClr val="tx1"/>
        </a:solidFill>
        <a:latin typeface="Comic Sans MS" pitchFamily="66" charset="0"/>
        <a:ea typeface="+mn-ea"/>
        <a:cs typeface="+mn-cs"/>
      </a:defRPr>
    </a:lvl1pPr>
    <a:lvl2pPr marL="457200" algn="l" rtl="0" fontAlgn="base">
      <a:spcBef>
        <a:spcPct val="50000"/>
      </a:spcBef>
      <a:spcAft>
        <a:spcPct val="0"/>
      </a:spcAft>
      <a:defRPr kern="1200">
        <a:solidFill>
          <a:schemeClr val="tx1"/>
        </a:solidFill>
        <a:latin typeface="Comic Sans MS" pitchFamily="66" charset="0"/>
        <a:ea typeface="+mn-ea"/>
        <a:cs typeface="+mn-cs"/>
      </a:defRPr>
    </a:lvl2pPr>
    <a:lvl3pPr marL="914400" algn="l" rtl="0" fontAlgn="base">
      <a:spcBef>
        <a:spcPct val="50000"/>
      </a:spcBef>
      <a:spcAft>
        <a:spcPct val="0"/>
      </a:spcAft>
      <a:defRPr kern="1200">
        <a:solidFill>
          <a:schemeClr val="tx1"/>
        </a:solidFill>
        <a:latin typeface="Comic Sans MS" pitchFamily="66" charset="0"/>
        <a:ea typeface="+mn-ea"/>
        <a:cs typeface="+mn-cs"/>
      </a:defRPr>
    </a:lvl3pPr>
    <a:lvl4pPr marL="1371600" algn="l" rtl="0" fontAlgn="base">
      <a:spcBef>
        <a:spcPct val="50000"/>
      </a:spcBef>
      <a:spcAft>
        <a:spcPct val="0"/>
      </a:spcAft>
      <a:defRPr kern="1200">
        <a:solidFill>
          <a:schemeClr val="tx1"/>
        </a:solidFill>
        <a:latin typeface="Comic Sans MS" pitchFamily="66" charset="0"/>
        <a:ea typeface="+mn-ea"/>
        <a:cs typeface="+mn-cs"/>
      </a:defRPr>
    </a:lvl4pPr>
    <a:lvl5pPr marL="1828800" algn="l" rtl="0" fontAlgn="base">
      <a:spcBef>
        <a:spcPct val="50000"/>
      </a:spcBef>
      <a:spcAft>
        <a:spcPct val="0"/>
      </a:spcAft>
      <a:defRPr kern="1200">
        <a:solidFill>
          <a:schemeClr val="tx1"/>
        </a:solidFill>
        <a:latin typeface="Comic Sans MS" pitchFamily="66" charset="0"/>
        <a:ea typeface="+mn-ea"/>
        <a:cs typeface="+mn-cs"/>
      </a:defRPr>
    </a:lvl5pPr>
    <a:lvl6pPr marL="2286000" algn="l" defTabSz="914400" rtl="0" eaLnBrk="1" latinLnBrk="0" hangingPunct="1">
      <a:defRPr kern="1200">
        <a:solidFill>
          <a:schemeClr val="tx1"/>
        </a:solidFill>
        <a:latin typeface="Comic Sans MS" pitchFamily="66" charset="0"/>
        <a:ea typeface="+mn-ea"/>
        <a:cs typeface="+mn-cs"/>
      </a:defRPr>
    </a:lvl6pPr>
    <a:lvl7pPr marL="2743200" algn="l" defTabSz="914400" rtl="0" eaLnBrk="1" latinLnBrk="0" hangingPunct="1">
      <a:defRPr kern="1200">
        <a:solidFill>
          <a:schemeClr val="tx1"/>
        </a:solidFill>
        <a:latin typeface="Comic Sans MS" pitchFamily="66" charset="0"/>
        <a:ea typeface="+mn-ea"/>
        <a:cs typeface="+mn-cs"/>
      </a:defRPr>
    </a:lvl7pPr>
    <a:lvl8pPr marL="3200400" algn="l" defTabSz="914400" rtl="0" eaLnBrk="1" latinLnBrk="0" hangingPunct="1">
      <a:defRPr kern="1200">
        <a:solidFill>
          <a:schemeClr val="tx1"/>
        </a:solidFill>
        <a:latin typeface="Comic Sans MS" pitchFamily="66" charset="0"/>
        <a:ea typeface="+mn-ea"/>
        <a:cs typeface="+mn-cs"/>
      </a:defRPr>
    </a:lvl8pPr>
    <a:lvl9pPr marL="3657600" algn="l" defTabSz="914400" rtl="0" eaLnBrk="1" latinLnBrk="0" hangingPunct="1">
      <a:defRPr kern="1200">
        <a:solidFill>
          <a:schemeClr val="tx1"/>
        </a:solidFill>
        <a:latin typeface="Comic Sans MS" pitchFamily="66"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FF00FF"/>
    <a:srgbClr val="751560"/>
    <a:srgbClr val="FFFF99"/>
    <a:srgbClr val="66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9879" autoAdjust="0"/>
  </p:normalViewPr>
  <p:slideViewPr>
    <p:cSldViewPr>
      <p:cViewPr varScale="1">
        <p:scale>
          <a:sx n="48" d="100"/>
          <a:sy n="48" d="100"/>
        </p:scale>
        <p:origin x="-1714" y="-62"/>
      </p:cViewPr>
      <p:guideLst>
        <p:guide orient="horz" pos="2160"/>
        <p:guide pos="2880"/>
      </p:guideLst>
    </p:cSldViewPr>
  </p:slideViewPr>
  <p:notesTextViewPr>
    <p:cViewPr>
      <p:scale>
        <a:sx n="100" d="100"/>
        <a:sy n="100" d="100"/>
      </p:scale>
      <p:origin x="0" y="0"/>
    </p:cViewPr>
  </p:notesTextViewPr>
  <p:sorterViewPr>
    <p:cViewPr>
      <p:scale>
        <a:sx n="65" d="100"/>
        <a:sy n="65"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handoutMaster" Target="handoutMasters/handoutMaster1.xml"/><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6.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7.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9.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5.png"/></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6.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5C21E855-A142-44EC-929F-7ACE7210CD1F}" type="datetimeFigureOut">
              <a:rPr lang="en-CA" smtClean="0"/>
              <a:t>06/10/2015</a:t>
            </a:fld>
            <a:endParaRPr lang="en-CA"/>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30CAA722-EBC1-444B-82B2-CD7FB0E3CC7A}" type="slidenum">
              <a:rPr lang="en-CA" smtClean="0"/>
              <a:t>‹#›</a:t>
            </a:fld>
            <a:endParaRPr lang="en-CA"/>
          </a:p>
        </p:txBody>
      </p:sp>
    </p:spTree>
    <p:extLst>
      <p:ext uri="{BB962C8B-B14F-4D97-AF65-F5344CB8AC3E}">
        <p14:creationId xmlns:p14="http://schemas.microsoft.com/office/powerpoint/2010/main" val="4235443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spcBef>
                <a:spcPct val="0"/>
              </a:spcBef>
              <a:defRPr sz="1200">
                <a:latin typeface="Arial" charset="0"/>
              </a:defRPr>
            </a:lvl1pPr>
          </a:lstStyle>
          <a:p>
            <a:endParaRPr lang="en-US" altLang="en-US"/>
          </a:p>
        </p:txBody>
      </p:sp>
      <p:sp>
        <p:nvSpPr>
          <p:cNvPr id="17411"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spcBef>
                <a:spcPct val="0"/>
              </a:spcBef>
              <a:defRPr sz="1200">
                <a:latin typeface="Arial" charset="0"/>
              </a:defRPr>
            </a:lvl1pPr>
          </a:lstStyle>
          <a:p>
            <a:endParaRPr lang="en-US" altLang="en-US"/>
          </a:p>
        </p:txBody>
      </p:sp>
      <p:sp>
        <p:nvSpPr>
          <p:cNvPr id="1741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7413"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7414"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spcBef>
                <a:spcPct val="0"/>
              </a:spcBef>
              <a:defRPr sz="1200">
                <a:latin typeface="Arial" charset="0"/>
              </a:defRPr>
            </a:lvl1pPr>
          </a:lstStyle>
          <a:p>
            <a:endParaRPr lang="en-US" altLang="en-US"/>
          </a:p>
        </p:txBody>
      </p:sp>
      <p:sp>
        <p:nvSpPr>
          <p:cNvPr id="17415"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spcBef>
                <a:spcPct val="0"/>
              </a:spcBef>
              <a:defRPr sz="1200">
                <a:latin typeface="Arial" charset="0"/>
              </a:defRPr>
            </a:lvl1pPr>
          </a:lstStyle>
          <a:p>
            <a:fld id="{EC661832-B294-4206-9F6B-70316BDC799A}" type="slidenum">
              <a:rPr lang="en-US" altLang="en-US"/>
              <a:pPr/>
              <a:t>‹#›</a:t>
            </a:fld>
            <a:endParaRPr lang="en-US" altLang="en-US"/>
          </a:p>
        </p:txBody>
      </p:sp>
    </p:spTree>
    <p:extLst>
      <p:ext uri="{BB962C8B-B14F-4D97-AF65-F5344CB8AC3E}">
        <p14:creationId xmlns:p14="http://schemas.microsoft.com/office/powerpoint/2010/main" val="79477523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C8B7ABE-42F7-4650-95ED-79F88BB5E881}" type="slidenum">
              <a:rPr lang="en-US" altLang="en-US"/>
              <a:pPr/>
              <a:t>13</a:t>
            </a:fld>
            <a:endParaRPr lang="en-US" altLang="en-US"/>
          </a:p>
        </p:txBody>
      </p:sp>
      <p:sp>
        <p:nvSpPr>
          <p:cNvPr id="54274" name="Rectangle 2"/>
          <p:cNvSpPr>
            <a:spLocks noGrp="1" noRot="1" noChangeAspect="1" noChangeArrowheads="1" noTextEdit="1"/>
          </p:cNvSpPr>
          <p:nvPr>
            <p:ph type="sldImg"/>
          </p:nvPr>
        </p:nvSpPr>
        <p:spPr>
          <a:ln/>
        </p:spPr>
      </p:sp>
      <p:sp>
        <p:nvSpPr>
          <p:cNvPr id="54275"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71D8FCD-D05D-4AFA-8387-78834DB07B1B}" type="slidenum">
              <a:rPr lang="en-US" altLang="en-US"/>
              <a:pPr/>
              <a:t>18</a:t>
            </a:fld>
            <a:endParaRPr lang="en-US" altLang="en-US"/>
          </a:p>
        </p:txBody>
      </p:sp>
      <p:sp>
        <p:nvSpPr>
          <p:cNvPr id="27650" name="Rectangle 2"/>
          <p:cNvSpPr>
            <a:spLocks noGrp="1" noRot="1" noChangeAspect="1" noChangeArrowheads="1" noTextEdit="1"/>
          </p:cNvSpPr>
          <p:nvPr>
            <p:ph type="sldImg"/>
          </p:nvPr>
        </p:nvSpPr>
        <p:spPr>
          <a:ln/>
        </p:spPr>
      </p:sp>
      <p:sp>
        <p:nvSpPr>
          <p:cNvPr id="27651"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C7CC26E-4C18-49C4-BE95-47944A786C2C}" type="slidenum">
              <a:rPr lang="en-US" altLang="en-US"/>
              <a:pPr/>
              <a:t>20</a:t>
            </a:fld>
            <a:endParaRPr lang="en-US" altLang="en-US"/>
          </a:p>
        </p:txBody>
      </p:sp>
      <p:sp>
        <p:nvSpPr>
          <p:cNvPr id="31746" name="Rectangle 2"/>
          <p:cNvSpPr>
            <a:spLocks noGrp="1" noRot="1" noChangeAspect="1" noChangeArrowheads="1" noTextEdit="1"/>
          </p:cNvSpPr>
          <p:nvPr>
            <p:ph type="sldImg"/>
          </p:nvPr>
        </p:nvSpPr>
        <p:spPr>
          <a:ln/>
        </p:spPr>
      </p:sp>
      <p:sp>
        <p:nvSpPr>
          <p:cNvPr id="31747"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97810CE-E2FB-4A47-8FB8-93A7CB92FF3E}" type="slidenum">
              <a:rPr lang="en-US" altLang="en-US"/>
              <a:pPr/>
              <a:t>21</a:t>
            </a:fld>
            <a:endParaRPr lang="en-US" altLang="en-US"/>
          </a:p>
        </p:txBody>
      </p:sp>
      <p:sp>
        <p:nvSpPr>
          <p:cNvPr id="36866" name="Rectangle 2"/>
          <p:cNvSpPr>
            <a:spLocks noGrp="1" noRot="1" noChangeAspect="1" noChangeArrowheads="1" noTextEdit="1"/>
          </p:cNvSpPr>
          <p:nvPr>
            <p:ph type="sldImg"/>
          </p:nvPr>
        </p:nvSpPr>
        <p:spPr>
          <a:ln/>
        </p:spPr>
      </p:sp>
      <p:sp>
        <p:nvSpPr>
          <p:cNvPr id="36867"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C6ACE9F-FEC2-45FB-A31B-136127B0FE93}" type="slidenum">
              <a:rPr lang="en-US" altLang="en-US"/>
              <a:pPr/>
              <a:t>22</a:t>
            </a:fld>
            <a:endParaRPr lang="en-US" altLang="en-US"/>
          </a:p>
        </p:txBody>
      </p:sp>
      <p:sp>
        <p:nvSpPr>
          <p:cNvPr id="38914" name="Rectangle 2"/>
          <p:cNvSpPr>
            <a:spLocks noGrp="1" noRot="1" noChangeAspect="1" noChangeArrowheads="1" noTextEdit="1"/>
          </p:cNvSpPr>
          <p:nvPr>
            <p:ph type="sldImg"/>
          </p:nvPr>
        </p:nvSpPr>
        <p:spPr>
          <a:ln/>
        </p:spPr>
      </p:sp>
      <p:sp>
        <p:nvSpPr>
          <p:cNvPr id="38915"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D896D0F-10FA-4DD7-A765-4D65ED149A53}" type="slidenum">
              <a:rPr lang="en-US" altLang="en-US"/>
              <a:pPr/>
              <a:t>28</a:t>
            </a:fld>
            <a:endParaRPr lang="en-US" altLang="en-US"/>
          </a:p>
        </p:txBody>
      </p:sp>
      <p:sp>
        <p:nvSpPr>
          <p:cNvPr id="69634" name="Rectangle 2"/>
          <p:cNvSpPr>
            <a:spLocks noGrp="1" noRot="1" noChangeAspect="1" noChangeArrowheads="1" noTextEdit="1"/>
          </p:cNvSpPr>
          <p:nvPr>
            <p:ph type="sldImg"/>
          </p:nvPr>
        </p:nvSpPr>
        <p:spPr>
          <a:ln/>
        </p:spPr>
      </p:sp>
      <p:sp>
        <p:nvSpPr>
          <p:cNvPr id="69635" name="Rectangle 3"/>
          <p:cNvSpPr>
            <a:spLocks noGrp="1" noChangeArrowheads="1"/>
          </p:cNvSpPr>
          <p:nvPr>
            <p:ph type="body" idx="1"/>
          </p:nvPr>
        </p:nvSpPr>
        <p:spPr>
          <a:xfrm>
            <a:off x="914400" y="4343400"/>
            <a:ext cx="5029200" cy="4114800"/>
          </a:xfrm>
        </p:spPr>
        <p:txBody>
          <a:bodyPr/>
          <a:lstStyle/>
          <a:p>
            <a:endParaRPr lang="en-GB" alt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EC661832-B294-4206-9F6B-70316BDC799A}" type="slidenum">
              <a:rPr lang="en-US" altLang="en-US" smtClean="0"/>
              <a:pPr/>
              <a:t>54</a:t>
            </a:fld>
            <a:endParaRPr lang="en-US" altLang="en-US"/>
          </a:p>
        </p:txBody>
      </p:sp>
    </p:spTree>
    <p:extLst>
      <p:ext uri="{BB962C8B-B14F-4D97-AF65-F5344CB8AC3E}">
        <p14:creationId xmlns:p14="http://schemas.microsoft.com/office/powerpoint/2010/main" val="41735790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C797C664-CDE0-4DCD-8223-BFE00FCC2715}" type="slidenum">
              <a:rPr lang="en-US" altLang="en-US"/>
              <a:pPr/>
              <a:t>‹#›</a:t>
            </a:fld>
            <a:endParaRPr lang="en-US" altLang="en-US"/>
          </a:p>
        </p:txBody>
      </p:sp>
    </p:spTree>
    <p:extLst>
      <p:ext uri="{BB962C8B-B14F-4D97-AF65-F5344CB8AC3E}">
        <p14:creationId xmlns:p14="http://schemas.microsoft.com/office/powerpoint/2010/main" val="10949011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7D87EF92-864D-4899-9C76-DFD675A4BCBC}" type="slidenum">
              <a:rPr lang="en-US" altLang="en-US"/>
              <a:pPr/>
              <a:t>‹#›</a:t>
            </a:fld>
            <a:endParaRPr lang="en-US" altLang="en-US"/>
          </a:p>
        </p:txBody>
      </p:sp>
    </p:spTree>
    <p:extLst>
      <p:ext uri="{BB962C8B-B14F-4D97-AF65-F5344CB8AC3E}">
        <p14:creationId xmlns:p14="http://schemas.microsoft.com/office/powerpoint/2010/main" val="23163789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11E81C78-B231-4C72-9575-C1D199B48BE3}" type="slidenum">
              <a:rPr lang="en-US" altLang="en-US"/>
              <a:pPr/>
              <a:t>‹#›</a:t>
            </a:fld>
            <a:endParaRPr lang="en-US" altLang="en-US"/>
          </a:p>
        </p:txBody>
      </p:sp>
    </p:spTree>
    <p:extLst>
      <p:ext uri="{BB962C8B-B14F-4D97-AF65-F5344CB8AC3E}">
        <p14:creationId xmlns:p14="http://schemas.microsoft.com/office/powerpoint/2010/main" val="31462278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lvl1pPr>
              <a:defRPr/>
            </a:lvl1pPr>
          </a:lstStyle>
          <a:p>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5630C4CB-001F-4436-B5E1-A2D258CCE56B}" type="slidenum">
              <a:rPr lang="en-US" altLang="en-US"/>
              <a:pPr/>
              <a:t>‹#›</a:t>
            </a:fld>
            <a:endParaRPr lang="en-US" altLang="en-US"/>
          </a:p>
        </p:txBody>
      </p:sp>
    </p:spTree>
    <p:extLst>
      <p:ext uri="{BB962C8B-B14F-4D97-AF65-F5344CB8AC3E}">
        <p14:creationId xmlns:p14="http://schemas.microsoft.com/office/powerpoint/2010/main" val="37667693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lvl1pPr>
              <a:defRPr/>
            </a:lvl1pPr>
          </a:lstStyle>
          <a:p>
            <a:endParaRPr lang="en-US" altLang="en-US"/>
          </a:p>
        </p:txBody>
      </p:sp>
      <p:sp>
        <p:nvSpPr>
          <p:cNvPr id="8" name="Footer Placeholder 7"/>
          <p:cNvSpPr>
            <a:spLocks noGrp="1"/>
          </p:cNvSpPr>
          <p:nvPr>
            <p:ph type="ftr" sz="quarter" idx="11"/>
          </p:nvPr>
        </p:nvSpPr>
        <p:spPr/>
        <p:txBody>
          <a:bodyPr/>
          <a:lstStyle>
            <a:lvl1pPr>
              <a:defRPr/>
            </a:lvl1pPr>
          </a:lstStyle>
          <a:p>
            <a:endParaRPr lang="en-US" altLang="en-US"/>
          </a:p>
        </p:txBody>
      </p:sp>
      <p:sp>
        <p:nvSpPr>
          <p:cNvPr id="9" name="Slide Number Placeholder 8"/>
          <p:cNvSpPr>
            <a:spLocks noGrp="1"/>
          </p:cNvSpPr>
          <p:nvPr>
            <p:ph type="sldNum" sz="quarter" idx="12"/>
          </p:nvPr>
        </p:nvSpPr>
        <p:spPr/>
        <p:txBody>
          <a:bodyPr/>
          <a:lstStyle>
            <a:lvl1pPr>
              <a:defRPr/>
            </a:lvl1pPr>
          </a:lstStyle>
          <a:p>
            <a:fld id="{95CF96F7-2989-4061-8612-2CC44C8CF7E8}" type="slidenum">
              <a:rPr lang="en-US" altLang="en-US"/>
              <a:pPr/>
              <a:t>‹#›</a:t>
            </a:fld>
            <a:endParaRPr lang="en-US" altLang="en-US"/>
          </a:p>
        </p:txBody>
      </p:sp>
    </p:spTree>
    <p:extLst>
      <p:ext uri="{BB962C8B-B14F-4D97-AF65-F5344CB8AC3E}">
        <p14:creationId xmlns:p14="http://schemas.microsoft.com/office/powerpoint/2010/main" val="1566543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lvl1pPr>
              <a:defRPr/>
            </a:lvl1pPr>
          </a:lstStyle>
          <a:p>
            <a:endParaRPr lang="en-US" altLang="en-US"/>
          </a:p>
        </p:txBody>
      </p:sp>
      <p:sp>
        <p:nvSpPr>
          <p:cNvPr id="4" name="Footer Placeholder 3"/>
          <p:cNvSpPr>
            <a:spLocks noGrp="1"/>
          </p:cNvSpPr>
          <p:nvPr>
            <p:ph type="ftr" sz="quarter" idx="11"/>
          </p:nvPr>
        </p:nvSpPr>
        <p:spPr/>
        <p:txBody>
          <a:bodyPr/>
          <a:lstStyle>
            <a:lvl1pPr>
              <a:defRPr/>
            </a:lvl1pPr>
          </a:lstStyle>
          <a:p>
            <a:endParaRPr lang="en-US" altLang="en-US"/>
          </a:p>
        </p:txBody>
      </p:sp>
      <p:sp>
        <p:nvSpPr>
          <p:cNvPr id="5" name="Slide Number Placeholder 4"/>
          <p:cNvSpPr>
            <a:spLocks noGrp="1"/>
          </p:cNvSpPr>
          <p:nvPr>
            <p:ph type="sldNum" sz="quarter" idx="12"/>
          </p:nvPr>
        </p:nvSpPr>
        <p:spPr/>
        <p:txBody>
          <a:bodyPr/>
          <a:lstStyle>
            <a:lvl1pPr>
              <a:defRPr/>
            </a:lvl1pPr>
          </a:lstStyle>
          <a:p>
            <a:fld id="{A99FA06F-450D-4883-A30F-6CCC3B2D07C9}" type="slidenum">
              <a:rPr lang="en-US" altLang="en-US"/>
              <a:pPr/>
              <a:t>‹#›</a:t>
            </a:fld>
            <a:endParaRPr lang="en-US" altLang="en-US"/>
          </a:p>
        </p:txBody>
      </p:sp>
    </p:spTree>
    <p:extLst>
      <p:ext uri="{BB962C8B-B14F-4D97-AF65-F5344CB8AC3E}">
        <p14:creationId xmlns:p14="http://schemas.microsoft.com/office/powerpoint/2010/main" val="15144331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ltLang="en-US"/>
          </a:p>
        </p:txBody>
      </p:sp>
      <p:sp>
        <p:nvSpPr>
          <p:cNvPr id="3" name="Footer Placeholder 2"/>
          <p:cNvSpPr>
            <a:spLocks noGrp="1"/>
          </p:cNvSpPr>
          <p:nvPr>
            <p:ph type="ftr" sz="quarter" idx="11"/>
          </p:nvPr>
        </p:nvSpPr>
        <p:spPr/>
        <p:txBody>
          <a:bodyPr/>
          <a:lstStyle>
            <a:lvl1pPr>
              <a:defRPr/>
            </a:lvl1pPr>
          </a:lstStyle>
          <a:p>
            <a:endParaRPr lang="en-US" altLang="en-US"/>
          </a:p>
        </p:txBody>
      </p:sp>
      <p:sp>
        <p:nvSpPr>
          <p:cNvPr id="4" name="Slide Number Placeholder 3"/>
          <p:cNvSpPr>
            <a:spLocks noGrp="1"/>
          </p:cNvSpPr>
          <p:nvPr>
            <p:ph type="sldNum" sz="quarter" idx="12"/>
          </p:nvPr>
        </p:nvSpPr>
        <p:spPr/>
        <p:txBody>
          <a:bodyPr/>
          <a:lstStyle>
            <a:lvl1pPr>
              <a:defRPr/>
            </a:lvl1pPr>
          </a:lstStyle>
          <a:p>
            <a:fld id="{1F90A365-8F30-47AD-97C0-E904A2AAEF85}" type="slidenum">
              <a:rPr lang="en-US" altLang="en-US"/>
              <a:pPr/>
              <a:t>‹#›</a:t>
            </a:fld>
            <a:endParaRPr lang="en-US" altLang="en-US"/>
          </a:p>
        </p:txBody>
      </p:sp>
    </p:spTree>
    <p:extLst>
      <p:ext uri="{BB962C8B-B14F-4D97-AF65-F5344CB8AC3E}">
        <p14:creationId xmlns:p14="http://schemas.microsoft.com/office/powerpoint/2010/main" val="10009102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775271DF-E6DB-42E9-92BB-576725A8B635}" type="slidenum">
              <a:rPr lang="en-US" altLang="en-US"/>
              <a:pPr/>
              <a:t>‹#›</a:t>
            </a:fld>
            <a:endParaRPr lang="en-US" altLang="en-US"/>
          </a:p>
        </p:txBody>
      </p:sp>
    </p:spTree>
    <p:extLst>
      <p:ext uri="{BB962C8B-B14F-4D97-AF65-F5344CB8AC3E}">
        <p14:creationId xmlns:p14="http://schemas.microsoft.com/office/powerpoint/2010/main" val="24858709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7B2A45E7-9739-4A80-8998-BE3D6A28B2C3}" type="slidenum">
              <a:rPr lang="en-US" altLang="en-US"/>
              <a:pPr/>
              <a:t>‹#›</a:t>
            </a:fld>
            <a:endParaRPr lang="en-US" altLang="en-US"/>
          </a:p>
        </p:txBody>
      </p:sp>
    </p:spTree>
    <p:extLst>
      <p:ext uri="{BB962C8B-B14F-4D97-AF65-F5344CB8AC3E}">
        <p14:creationId xmlns:p14="http://schemas.microsoft.com/office/powerpoint/2010/main" val="36739862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1719B8EC-6FD3-425C-820B-44E603F789A9}" type="slidenum">
              <a:rPr lang="en-US" altLang="en-US"/>
              <a:pPr/>
              <a:t>‹#›</a:t>
            </a:fld>
            <a:endParaRPr lang="en-US" altLang="en-US"/>
          </a:p>
        </p:txBody>
      </p:sp>
    </p:spTree>
    <p:extLst>
      <p:ext uri="{BB962C8B-B14F-4D97-AF65-F5344CB8AC3E}">
        <p14:creationId xmlns:p14="http://schemas.microsoft.com/office/powerpoint/2010/main" val="14777551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33884D00-BD51-4A68-A191-2F07B560CB87}" type="slidenum">
              <a:rPr lang="en-US" altLang="en-US"/>
              <a:pPr/>
              <a:t>‹#›</a:t>
            </a:fld>
            <a:endParaRPr lang="en-US" altLang="en-US"/>
          </a:p>
        </p:txBody>
      </p:sp>
    </p:spTree>
    <p:extLst>
      <p:ext uri="{BB962C8B-B14F-4D97-AF65-F5344CB8AC3E}">
        <p14:creationId xmlns:p14="http://schemas.microsoft.com/office/powerpoint/2010/main" val="7332501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spcBef>
                <a:spcPct val="0"/>
              </a:spcBef>
              <a:defRPr sz="1400">
                <a:latin typeface="+mn-lt"/>
              </a:defRPr>
            </a:lvl1pPr>
          </a:lstStyle>
          <a:p>
            <a:endParaRPr lang="en-US" alt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spcBef>
                <a:spcPct val="0"/>
              </a:spcBef>
              <a:defRPr sz="1400">
                <a:latin typeface="+mn-lt"/>
              </a:defRPr>
            </a:lvl1pPr>
          </a:lstStyle>
          <a:p>
            <a:endParaRPr lang="en-US" alt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spcBef>
                <a:spcPct val="0"/>
              </a:spcBef>
              <a:defRPr sz="1400">
                <a:latin typeface="+mn-lt"/>
              </a:defRPr>
            </a:lvl1pPr>
          </a:lstStyle>
          <a:p>
            <a:fld id="{85CA96C7-85F4-4C78-AA90-D82729F417DF}"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14.wmf"/><Relationship Id="rId4" Type="http://schemas.openxmlformats.org/officeDocument/2006/relationships/image" Target="../media/image13.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16.pn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7.xml"/><Relationship Id="rId1" Type="http://schemas.openxmlformats.org/officeDocument/2006/relationships/vmlDrawing" Target="../drawings/vmlDrawing2.vml"/><Relationship Id="rId4" Type="http://schemas.openxmlformats.org/officeDocument/2006/relationships/image" Target="../media/image17.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7.xml"/><Relationship Id="rId1" Type="http://schemas.openxmlformats.org/officeDocument/2006/relationships/vmlDrawing" Target="../drawings/vmlDrawing3.vml"/><Relationship Id="rId6" Type="http://schemas.openxmlformats.org/officeDocument/2006/relationships/oleObject" Target="../embeddings/oleObject5.bin"/><Relationship Id="rId5" Type="http://schemas.openxmlformats.org/officeDocument/2006/relationships/oleObject" Target="../embeddings/oleObject4.bin"/><Relationship Id="rId4" Type="http://schemas.openxmlformats.org/officeDocument/2006/relationships/image" Target="../media/image19.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7.xml"/><Relationship Id="rId1" Type="http://schemas.openxmlformats.org/officeDocument/2006/relationships/vmlDrawing" Target="../drawings/vmlDrawing4.vml"/><Relationship Id="rId4" Type="http://schemas.openxmlformats.org/officeDocument/2006/relationships/image" Target="../media/image25.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7.xml"/><Relationship Id="rId1" Type="http://schemas.openxmlformats.org/officeDocument/2006/relationships/vmlDrawing" Target="../drawings/vmlDrawing5.vml"/><Relationship Id="rId4" Type="http://schemas.openxmlformats.org/officeDocument/2006/relationships/image" Target="../media/image26.png"/></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234" name="WordArt 2"/>
          <p:cNvSpPr>
            <a:spLocks noChangeArrowheads="1" noChangeShapeType="1" noTextEdit="1"/>
          </p:cNvSpPr>
          <p:nvPr/>
        </p:nvSpPr>
        <p:spPr bwMode="auto">
          <a:xfrm>
            <a:off x="457200" y="1447800"/>
            <a:ext cx="8229600" cy="2819400"/>
          </a:xfrm>
          <a:prstGeom prst="rect">
            <a:avLst/>
          </a:prstGeom>
        </p:spPr>
        <p:txBody>
          <a:bodyPr wrap="none" fromWordArt="1">
            <a:prstTxWarp prst="textDoubleWave1">
              <a:avLst>
                <a:gd name="adj1" fmla="val 6500"/>
                <a:gd name="adj2" fmla="val 0"/>
              </a:avLst>
            </a:prstTxWarp>
          </a:bodyPr>
          <a:lstStyle/>
          <a:p>
            <a:pPr algn="ctr"/>
            <a:r>
              <a:rPr lang="en-CA" sz="3600" kern="10">
                <a:ln w="9525">
                  <a:solidFill>
                    <a:srgbClr val="CC99FF"/>
                  </a:solidFill>
                  <a:round/>
                  <a:headEnd/>
                  <a:tailEnd/>
                </a:ln>
                <a:gradFill rotWithShape="0">
                  <a:gsLst>
                    <a:gs pos="0">
                      <a:srgbClr val="6600CC"/>
                    </a:gs>
                    <a:gs pos="100000">
                      <a:srgbClr val="CC00CC"/>
                    </a:gs>
                  </a:gsLst>
                  <a:lin ang="5400000" scaled="1"/>
                </a:gradFill>
                <a:effectLst>
                  <a:outerShdw dist="53882" dir="2700000" algn="ctr" rotWithShape="0">
                    <a:srgbClr val="9999FF">
                      <a:alpha val="80000"/>
                    </a:srgbClr>
                  </a:outerShdw>
                </a:effectLst>
                <a:latin typeface="Impact"/>
              </a:rPr>
              <a:t>Canada’s Rivers</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6" name="Text Box 6"/>
          <p:cNvSpPr txBox="1">
            <a:spLocks noChangeArrowheads="1"/>
          </p:cNvSpPr>
          <p:nvPr/>
        </p:nvSpPr>
        <p:spPr bwMode="auto">
          <a:xfrm>
            <a:off x="838200" y="609600"/>
            <a:ext cx="70104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3200"/>
              <a:t>Lecture outline</a:t>
            </a:r>
          </a:p>
        </p:txBody>
      </p:sp>
      <p:sp>
        <p:nvSpPr>
          <p:cNvPr id="174087" name="Text Box 7"/>
          <p:cNvSpPr txBox="1">
            <a:spLocks noChangeArrowheads="1"/>
          </p:cNvSpPr>
          <p:nvPr/>
        </p:nvSpPr>
        <p:spPr bwMode="auto">
          <a:xfrm>
            <a:off x="609600" y="914400"/>
            <a:ext cx="7391400" cy="38472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a:solidFill>
                  <a:schemeClr val="tx1"/>
                </a:solidFill>
                <a:latin typeface="Arial" charset="0"/>
              </a:defRPr>
            </a:lvl1pPr>
            <a:lvl2pPr marL="800100" indent="-342900">
              <a:spcBef>
                <a:spcPct val="0"/>
              </a:spcBef>
              <a:defRPr>
                <a:solidFill>
                  <a:schemeClr val="tx1"/>
                </a:solidFill>
                <a:latin typeface="Arial" charset="0"/>
              </a:defRPr>
            </a:lvl2pPr>
            <a:lvl3pPr marL="1257300" indent="-342900">
              <a:spcBef>
                <a:spcPct val="0"/>
              </a:spcBef>
              <a:defRPr>
                <a:solidFill>
                  <a:schemeClr val="tx1"/>
                </a:solidFill>
                <a:latin typeface="Arial" charset="0"/>
              </a:defRPr>
            </a:lvl3pPr>
            <a:lvl4pPr marL="1714500" indent="-342900">
              <a:spcBef>
                <a:spcPct val="0"/>
              </a:spcBef>
              <a:defRPr>
                <a:solidFill>
                  <a:schemeClr val="tx1"/>
                </a:solidFill>
                <a:latin typeface="Arial" charset="0"/>
              </a:defRPr>
            </a:lvl4pPr>
            <a:lvl5pPr marL="2171700" indent="-342900">
              <a:spcBef>
                <a:spcPct val="0"/>
              </a:spcBef>
              <a:defRPr>
                <a:solidFill>
                  <a:schemeClr val="tx1"/>
                </a:solidFill>
                <a:latin typeface="Arial" charset="0"/>
              </a:defRPr>
            </a:lvl5pPr>
            <a:lvl6pPr marL="2628900" indent="-342900" fontAlgn="base">
              <a:spcBef>
                <a:spcPct val="0"/>
              </a:spcBef>
              <a:spcAft>
                <a:spcPct val="0"/>
              </a:spcAft>
              <a:defRPr>
                <a:solidFill>
                  <a:schemeClr val="tx1"/>
                </a:solidFill>
                <a:latin typeface="Arial" charset="0"/>
              </a:defRPr>
            </a:lvl6pPr>
            <a:lvl7pPr marL="3086100" indent="-342900" fontAlgn="base">
              <a:spcBef>
                <a:spcPct val="0"/>
              </a:spcBef>
              <a:spcAft>
                <a:spcPct val="0"/>
              </a:spcAft>
              <a:defRPr>
                <a:solidFill>
                  <a:schemeClr val="tx1"/>
                </a:solidFill>
                <a:latin typeface="Arial" charset="0"/>
              </a:defRPr>
            </a:lvl7pPr>
            <a:lvl8pPr marL="3543300" indent="-342900" fontAlgn="base">
              <a:spcBef>
                <a:spcPct val="0"/>
              </a:spcBef>
              <a:spcAft>
                <a:spcPct val="0"/>
              </a:spcAft>
              <a:defRPr>
                <a:solidFill>
                  <a:schemeClr val="tx1"/>
                </a:solidFill>
                <a:latin typeface="Arial" charset="0"/>
              </a:defRPr>
            </a:lvl8pPr>
            <a:lvl9pPr marL="4000500" indent="-342900" fontAlgn="base">
              <a:spcBef>
                <a:spcPct val="0"/>
              </a:spcBef>
              <a:spcAft>
                <a:spcPct val="0"/>
              </a:spcAft>
              <a:defRPr>
                <a:solidFill>
                  <a:schemeClr val="tx1"/>
                </a:solidFill>
                <a:latin typeface="Arial" charset="0"/>
              </a:defRPr>
            </a:lvl9pPr>
          </a:lstStyle>
          <a:p>
            <a:pPr>
              <a:spcBef>
                <a:spcPct val="50000"/>
              </a:spcBef>
            </a:pPr>
            <a:endParaRPr lang="en-US" altLang="en-US" sz="2400" dirty="0">
              <a:latin typeface="Comic Sans MS" pitchFamily="66" charset="0"/>
            </a:endParaRPr>
          </a:p>
          <a:p>
            <a:pPr>
              <a:spcBef>
                <a:spcPct val="50000"/>
              </a:spcBef>
              <a:buFontTx/>
              <a:buAutoNum type="arabicPeriod"/>
            </a:pPr>
            <a:r>
              <a:rPr lang="en-US" altLang="en-US" sz="2000" dirty="0">
                <a:latin typeface="Comic Sans MS" pitchFamily="66" charset="0"/>
              </a:rPr>
              <a:t>Drainage </a:t>
            </a:r>
            <a:r>
              <a:rPr lang="en-US" altLang="en-US" sz="2000" dirty="0" smtClean="0">
                <a:latin typeface="Comic Sans MS" pitchFamily="66" charset="0"/>
              </a:rPr>
              <a:t>basins: features of 8 major rivers</a:t>
            </a:r>
            <a:endParaRPr lang="en-US" altLang="en-US" sz="2000" dirty="0">
              <a:latin typeface="Comic Sans MS" pitchFamily="66" charset="0"/>
            </a:endParaRPr>
          </a:p>
          <a:p>
            <a:pPr>
              <a:spcBef>
                <a:spcPct val="50000"/>
              </a:spcBef>
              <a:buFontTx/>
              <a:buAutoNum type="arabicPeriod"/>
            </a:pPr>
            <a:r>
              <a:rPr lang="en-US" altLang="en-US" sz="2000" dirty="0" smtClean="0">
                <a:latin typeface="Comic Sans MS" pitchFamily="66" charset="0"/>
              </a:rPr>
              <a:t>Hydrology: run-off regimes, flooding</a:t>
            </a:r>
          </a:p>
          <a:p>
            <a:pPr>
              <a:spcBef>
                <a:spcPct val="50000"/>
              </a:spcBef>
              <a:buFontTx/>
              <a:buAutoNum type="arabicPeriod"/>
            </a:pPr>
            <a:r>
              <a:rPr lang="en-US" altLang="en-US" sz="2000" dirty="0" smtClean="0">
                <a:latin typeface="Comic Sans MS" pitchFamily="66" charset="0"/>
              </a:rPr>
              <a:t>Glacial legacy: effect on drainage basins, on drainage patterns </a:t>
            </a:r>
          </a:p>
          <a:p>
            <a:pPr>
              <a:spcBef>
                <a:spcPct val="50000"/>
              </a:spcBef>
              <a:buFontTx/>
              <a:buAutoNum type="arabicPeriod"/>
            </a:pPr>
            <a:r>
              <a:rPr lang="en-US" altLang="en-US" sz="2000" dirty="0" smtClean="0">
                <a:latin typeface="Comic Sans MS" pitchFamily="66" charset="0"/>
              </a:rPr>
              <a:t>Equilibrium: </a:t>
            </a:r>
            <a:r>
              <a:rPr lang="en-US" altLang="en-US" sz="2000" dirty="0">
                <a:latin typeface="Comic Sans MS" pitchFamily="66" charset="0"/>
              </a:rPr>
              <a:t>	long profiles, base level, legacy of old deposits, </a:t>
            </a:r>
            <a:r>
              <a:rPr lang="en-US" altLang="en-US" sz="2000" dirty="0" smtClean="0">
                <a:latin typeface="Comic Sans MS" pitchFamily="66" charset="0"/>
              </a:rPr>
              <a:t>response </a:t>
            </a:r>
            <a:r>
              <a:rPr lang="en-US" altLang="en-US" sz="2000" dirty="0">
                <a:latin typeface="Comic Sans MS" pitchFamily="66" charset="0"/>
              </a:rPr>
              <a:t>to global </a:t>
            </a:r>
            <a:r>
              <a:rPr lang="en-US" altLang="en-US" sz="2000" dirty="0" smtClean="0">
                <a:latin typeface="Comic Sans MS" pitchFamily="66" charset="0"/>
              </a:rPr>
              <a:t>warming</a:t>
            </a:r>
          </a:p>
          <a:p>
            <a:pPr marL="0" indent="0">
              <a:spcBef>
                <a:spcPct val="50000"/>
              </a:spcBef>
            </a:pPr>
            <a:r>
              <a:rPr lang="en-US" altLang="en-US" sz="2000" dirty="0" smtClean="0">
                <a:latin typeface="Comic Sans MS" pitchFamily="66" charset="0"/>
              </a:rPr>
              <a:t>5. Interaction with biology</a:t>
            </a:r>
          </a:p>
          <a:p>
            <a:pPr lvl="1">
              <a:spcBef>
                <a:spcPct val="50000"/>
              </a:spcBef>
            </a:pPr>
            <a:endParaRPr lang="en-US" altLang="en-US" sz="2000" dirty="0">
              <a:latin typeface="Comic Sans MS" pitchFamily="66" charset="0"/>
            </a:endParaRPr>
          </a:p>
        </p:txBody>
      </p:sp>
      <p:sp>
        <p:nvSpPr>
          <p:cNvPr id="6" name="Text Box 4"/>
          <p:cNvSpPr txBox="1">
            <a:spLocks noChangeArrowheads="1"/>
          </p:cNvSpPr>
          <p:nvPr/>
        </p:nvSpPr>
        <p:spPr bwMode="auto">
          <a:xfrm>
            <a:off x="381000" y="5867400"/>
            <a:ext cx="8305800" cy="523220"/>
          </a:xfrm>
          <a:prstGeom prst="rect">
            <a:avLst/>
          </a:prstGeom>
          <a:noFill/>
          <a:ln w="9525" algn="ctr">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800" dirty="0" smtClean="0"/>
              <a:t>Canada’s rivers are abnormal in many respects!</a:t>
            </a:r>
            <a:endParaRPr lang="en-US" altLang="en-US" sz="28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474" name="Text Box 2"/>
          <p:cNvSpPr txBox="1">
            <a:spLocks noChangeArrowheads="1"/>
          </p:cNvSpPr>
          <p:nvPr/>
        </p:nvSpPr>
        <p:spPr bwMode="auto">
          <a:xfrm>
            <a:off x="3352800" y="6400800"/>
            <a:ext cx="57912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1200">
                <a:latin typeface="Arial" charset="0"/>
              </a:rPr>
              <a:t>http://www.aquatic.uoguelph.ca/rivers/cnrvintr.htm</a:t>
            </a:r>
          </a:p>
        </p:txBody>
      </p:sp>
      <p:sp>
        <p:nvSpPr>
          <p:cNvPr id="233476" name="Text Box 4"/>
          <p:cNvSpPr txBox="1">
            <a:spLocks noChangeArrowheads="1"/>
          </p:cNvSpPr>
          <p:nvPr/>
        </p:nvSpPr>
        <p:spPr bwMode="auto">
          <a:xfrm>
            <a:off x="5824086" y="2362200"/>
            <a:ext cx="3352800" cy="277495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a:solidFill>
                  <a:schemeClr val="tx1"/>
                </a:solidFill>
                <a:latin typeface="Arial" charset="0"/>
              </a:defRPr>
            </a:lvl1pPr>
            <a:lvl2pPr marL="800100" indent="-342900">
              <a:spcBef>
                <a:spcPct val="0"/>
              </a:spcBef>
              <a:defRPr>
                <a:solidFill>
                  <a:schemeClr val="tx1"/>
                </a:solidFill>
                <a:latin typeface="Arial" charset="0"/>
              </a:defRPr>
            </a:lvl2pPr>
            <a:lvl3pPr marL="1257300" indent="-342900">
              <a:spcBef>
                <a:spcPct val="0"/>
              </a:spcBef>
              <a:defRPr>
                <a:solidFill>
                  <a:schemeClr val="tx1"/>
                </a:solidFill>
                <a:latin typeface="Arial" charset="0"/>
              </a:defRPr>
            </a:lvl3pPr>
            <a:lvl4pPr marL="1714500" indent="-342900">
              <a:spcBef>
                <a:spcPct val="0"/>
              </a:spcBef>
              <a:defRPr>
                <a:solidFill>
                  <a:schemeClr val="tx1"/>
                </a:solidFill>
                <a:latin typeface="Arial" charset="0"/>
              </a:defRPr>
            </a:lvl4pPr>
            <a:lvl5pPr marL="2171700" indent="-342900">
              <a:spcBef>
                <a:spcPct val="0"/>
              </a:spcBef>
              <a:defRPr>
                <a:solidFill>
                  <a:schemeClr val="tx1"/>
                </a:solidFill>
                <a:latin typeface="Arial" charset="0"/>
              </a:defRPr>
            </a:lvl5pPr>
            <a:lvl6pPr marL="2628900" indent="-342900" fontAlgn="base">
              <a:spcBef>
                <a:spcPct val="0"/>
              </a:spcBef>
              <a:spcAft>
                <a:spcPct val="0"/>
              </a:spcAft>
              <a:defRPr>
                <a:solidFill>
                  <a:schemeClr val="tx1"/>
                </a:solidFill>
                <a:latin typeface="Arial" charset="0"/>
              </a:defRPr>
            </a:lvl6pPr>
            <a:lvl7pPr marL="3086100" indent="-342900" fontAlgn="base">
              <a:spcBef>
                <a:spcPct val="0"/>
              </a:spcBef>
              <a:spcAft>
                <a:spcPct val="0"/>
              </a:spcAft>
              <a:defRPr>
                <a:solidFill>
                  <a:schemeClr val="tx1"/>
                </a:solidFill>
                <a:latin typeface="Arial" charset="0"/>
              </a:defRPr>
            </a:lvl7pPr>
            <a:lvl8pPr marL="3543300" indent="-342900" fontAlgn="base">
              <a:spcBef>
                <a:spcPct val="0"/>
              </a:spcBef>
              <a:spcAft>
                <a:spcPct val="0"/>
              </a:spcAft>
              <a:defRPr>
                <a:solidFill>
                  <a:schemeClr val="tx1"/>
                </a:solidFill>
                <a:latin typeface="Arial" charset="0"/>
              </a:defRPr>
            </a:lvl8pPr>
            <a:lvl9pPr marL="4000500" indent="-342900" fontAlgn="base">
              <a:spcBef>
                <a:spcPct val="0"/>
              </a:spcBef>
              <a:spcAft>
                <a:spcPct val="0"/>
              </a:spcAft>
              <a:defRPr>
                <a:solidFill>
                  <a:schemeClr val="tx1"/>
                </a:solidFill>
                <a:latin typeface="Arial" charset="0"/>
              </a:defRPr>
            </a:lvl9pPr>
          </a:lstStyle>
          <a:p>
            <a:pPr>
              <a:spcBef>
                <a:spcPct val="50000"/>
              </a:spcBef>
            </a:pPr>
            <a:r>
              <a:rPr lang="en-US" altLang="en-US" sz="2000" b="1">
                <a:latin typeface="Comic Sans MS" pitchFamily="66" charset="0"/>
              </a:rPr>
              <a:t>Major Ocean drainage basins of Canada</a:t>
            </a:r>
          </a:p>
          <a:p>
            <a:pPr>
              <a:spcBef>
                <a:spcPct val="50000"/>
              </a:spcBef>
              <a:buFontTx/>
              <a:buChar char="•"/>
            </a:pPr>
            <a:r>
              <a:rPr lang="en-US" altLang="en-US">
                <a:latin typeface="Comic Sans MS" pitchFamily="66" charset="0"/>
              </a:rPr>
              <a:t>the Pacific </a:t>
            </a:r>
          </a:p>
          <a:p>
            <a:pPr>
              <a:spcBef>
                <a:spcPct val="50000"/>
              </a:spcBef>
              <a:buFontTx/>
              <a:buChar char="•"/>
            </a:pPr>
            <a:r>
              <a:rPr lang="en-US" altLang="en-US">
                <a:latin typeface="Comic Sans MS" pitchFamily="66" charset="0"/>
              </a:rPr>
              <a:t>the Arctic </a:t>
            </a:r>
          </a:p>
          <a:p>
            <a:pPr>
              <a:spcBef>
                <a:spcPct val="50000"/>
              </a:spcBef>
              <a:buFontTx/>
              <a:buChar char="•"/>
            </a:pPr>
            <a:r>
              <a:rPr lang="en-US" altLang="en-US">
                <a:latin typeface="Comic Sans MS" pitchFamily="66" charset="0"/>
              </a:rPr>
              <a:t>Hudson Bay </a:t>
            </a:r>
          </a:p>
          <a:p>
            <a:pPr>
              <a:spcBef>
                <a:spcPct val="50000"/>
              </a:spcBef>
              <a:buFontTx/>
              <a:buChar char="•"/>
            </a:pPr>
            <a:r>
              <a:rPr lang="en-US" altLang="en-US">
                <a:latin typeface="Comic Sans MS" pitchFamily="66" charset="0"/>
              </a:rPr>
              <a:t>the Atlantic ocean</a:t>
            </a:r>
          </a:p>
          <a:p>
            <a:pPr>
              <a:spcBef>
                <a:spcPct val="50000"/>
              </a:spcBef>
              <a:buFontTx/>
              <a:buChar char="•"/>
            </a:pPr>
            <a:r>
              <a:rPr lang="en-US" altLang="en-US">
                <a:latin typeface="Comic Sans MS" pitchFamily="66" charset="0"/>
              </a:rPr>
              <a:t>the Gulf of Mexico </a:t>
            </a:r>
          </a:p>
        </p:txBody>
      </p:sp>
      <p:sp>
        <p:nvSpPr>
          <p:cNvPr id="233482" name="Rectangle 10"/>
          <p:cNvSpPr>
            <a:spLocks noChangeArrowheads="1"/>
          </p:cNvSpPr>
          <p:nvPr/>
        </p:nvSpPr>
        <p:spPr bwMode="auto">
          <a:xfrm>
            <a:off x="98425" y="5867400"/>
            <a:ext cx="904557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http://atlas.nrcan.gc.ca/auth/english/maps/environment/hydrology/drainagebasins</a:t>
            </a:r>
          </a:p>
        </p:txBody>
      </p:sp>
      <p:sp>
        <p:nvSpPr>
          <p:cNvPr id="233483" name="Rectangle 11"/>
          <p:cNvSpPr>
            <a:spLocks noChangeArrowheads="1"/>
          </p:cNvSpPr>
          <p:nvPr/>
        </p:nvSpPr>
        <p:spPr bwMode="auto">
          <a:xfrm>
            <a:off x="228600" y="5334000"/>
            <a:ext cx="860107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http://atlas.nrcan.gc.ca/auth/english/maps/environment/hydrology/watershed</a:t>
            </a:r>
          </a:p>
        </p:txBody>
      </p:sp>
      <p:sp>
        <p:nvSpPr>
          <p:cNvPr id="6" name="Rectangle 2"/>
          <p:cNvSpPr>
            <a:spLocks noChangeArrowheads="1"/>
          </p:cNvSpPr>
          <p:nvPr/>
        </p:nvSpPr>
        <p:spPr bwMode="auto">
          <a:xfrm>
            <a:off x="420858" y="3048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0"/>
              </a:spcBef>
              <a:defRPr>
                <a:solidFill>
                  <a:schemeClr val="tx1"/>
                </a:solidFill>
                <a:latin typeface="Arial" charset="0"/>
              </a:defRPr>
            </a:lvl1pPr>
            <a:lvl2pPr marL="37931725" indent="-37474525">
              <a:spcBef>
                <a:spcPct val="0"/>
              </a:spcBef>
              <a:defRPr>
                <a:solidFill>
                  <a:schemeClr val="tx1"/>
                </a:solidFill>
                <a:latin typeface="Arial" charset="0"/>
              </a:defRPr>
            </a:lvl2pPr>
            <a:lvl3pPr>
              <a:spcBef>
                <a:spcPct val="0"/>
              </a:spcBef>
              <a:defRPr>
                <a:solidFill>
                  <a:schemeClr val="tx1"/>
                </a:solidFill>
                <a:latin typeface="Arial" charset="0"/>
              </a:defRPr>
            </a:lvl3pPr>
            <a:lvl4pPr>
              <a:spcBef>
                <a:spcPct val="0"/>
              </a:spcBef>
              <a:defRPr>
                <a:solidFill>
                  <a:schemeClr val="tx1"/>
                </a:solidFill>
                <a:latin typeface="Arial" charset="0"/>
              </a:defRPr>
            </a:lvl4pPr>
            <a:lvl5pPr>
              <a:spcBef>
                <a:spcPct val="0"/>
              </a:spcBef>
              <a:defRPr>
                <a:solidFill>
                  <a:schemeClr val="tx1"/>
                </a:solidFill>
                <a:latin typeface="Arial" charset="0"/>
              </a:defRPr>
            </a:lvl5pPr>
            <a:lvl6pPr marL="457200" fontAlgn="base">
              <a:spcBef>
                <a:spcPct val="0"/>
              </a:spcBef>
              <a:spcAft>
                <a:spcPct val="0"/>
              </a:spcAft>
              <a:defRPr>
                <a:solidFill>
                  <a:schemeClr val="tx1"/>
                </a:solidFill>
                <a:latin typeface="Arial" charset="0"/>
              </a:defRPr>
            </a:lvl6pPr>
            <a:lvl7pPr marL="914400" fontAlgn="base">
              <a:spcBef>
                <a:spcPct val="0"/>
              </a:spcBef>
              <a:spcAft>
                <a:spcPct val="0"/>
              </a:spcAft>
              <a:defRPr>
                <a:solidFill>
                  <a:schemeClr val="tx1"/>
                </a:solidFill>
                <a:latin typeface="Arial" charset="0"/>
              </a:defRPr>
            </a:lvl7pPr>
            <a:lvl8pPr marL="1371600" fontAlgn="base">
              <a:spcBef>
                <a:spcPct val="0"/>
              </a:spcBef>
              <a:spcAft>
                <a:spcPct val="0"/>
              </a:spcAft>
              <a:defRPr>
                <a:solidFill>
                  <a:schemeClr val="tx1"/>
                </a:solidFill>
                <a:latin typeface="Arial" charset="0"/>
              </a:defRPr>
            </a:lvl8pPr>
            <a:lvl9pPr marL="1828800" fontAlgn="base">
              <a:spcBef>
                <a:spcPct val="0"/>
              </a:spcBef>
              <a:spcAft>
                <a:spcPct val="0"/>
              </a:spcAft>
              <a:defRPr>
                <a:solidFill>
                  <a:schemeClr val="tx1"/>
                </a:solidFill>
                <a:latin typeface="Arial" charset="0"/>
              </a:defRPr>
            </a:lvl9pPr>
          </a:lstStyle>
          <a:p>
            <a:r>
              <a:rPr lang="en-US" altLang="en-US" sz="3200" dirty="0" smtClean="0">
                <a:solidFill>
                  <a:srgbClr val="000099"/>
                </a:solidFill>
                <a:latin typeface="Comic Sans MS" pitchFamily="66" charset="0"/>
                <a:ea typeface="ＭＳ Ｐゴシック" pitchFamily="30" charset="-128"/>
              </a:rPr>
              <a:t>1. Drainage Basins</a:t>
            </a:r>
            <a:endParaRPr lang="en-US" altLang="en-US" sz="3200" dirty="0">
              <a:solidFill>
                <a:srgbClr val="000099"/>
              </a:solidFill>
              <a:latin typeface="Comic Sans MS" pitchFamily="66" charset="0"/>
              <a:ea typeface="ＭＳ Ｐゴシック" pitchFamily="30" charset="-128"/>
            </a:endParaRPr>
          </a:p>
        </p:txBody>
      </p:sp>
      <p:sp>
        <p:nvSpPr>
          <p:cNvPr id="7" name="TextBox 6"/>
          <p:cNvSpPr txBox="1"/>
          <p:nvPr/>
        </p:nvSpPr>
        <p:spPr>
          <a:xfrm>
            <a:off x="4724400" y="801469"/>
            <a:ext cx="3962400" cy="830997"/>
          </a:xfrm>
          <a:prstGeom prst="rect">
            <a:avLst/>
          </a:prstGeom>
          <a:gradFill>
            <a:gsLst>
              <a:gs pos="0">
                <a:schemeClr val="accent1"/>
              </a:gs>
              <a:gs pos="100000">
                <a:schemeClr val="bg1">
                  <a:lumMod val="95000"/>
                </a:schemeClr>
              </a:gs>
            </a:gsLst>
            <a:lin ang="5400000" scaled="0"/>
          </a:gradFill>
        </p:spPr>
        <p:txBody>
          <a:bodyPr wrap="square" rtlCol="0">
            <a:spAutoFit/>
          </a:bodyPr>
          <a:lstStyle/>
          <a:p>
            <a:r>
              <a:rPr lang="en-CA" sz="2400" dirty="0" smtClean="0"/>
              <a:t>Features of 8 major Canadian Rivers</a:t>
            </a:r>
            <a:endParaRPr lang="en-CA" sz="2400" dirty="0"/>
          </a:p>
        </p:txBody>
      </p:sp>
    </p:spTree>
    <p:extLst>
      <p:ext uri="{BB962C8B-B14F-4D97-AF65-F5344CB8AC3E}">
        <p14:creationId xmlns:p14="http://schemas.microsoft.com/office/powerpoint/2010/main" val="334598695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500" name="Text Box 4"/>
          <p:cNvSpPr txBox="1">
            <a:spLocks noChangeArrowheads="1"/>
          </p:cNvSpPr>
          <p:nvPr/>
        </p:nvSpPr>
        <p:spPr bwMode="auto">
          <a:xfrm>
            <a:off x="210014" y="1766887"/>
            <a:ext cx="1295400" cy="36671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r>
              <a:rPr lang="en-US" altLang="en-US" dirty="0">
                <a:latin typeface="Arial" charset="0"/>
              </a:rPr>
              <a:t>Yukon R.</a:t>
            </a:r>
          </a:p>
        </p:txBody>
      </p:sp>
      <p:sp>
        <p:nvSpPr>
          <p:cNvPr id="234501" name="Text Box 5"/>
          <p:cNvSpPr txBox="1">
            <a:spLocks noChangeArrowheads="1"/>
          </p:cNvSpPr>
          <p:nvPr/>
        </p:nvSpPr>
        <p:spPr bwMode="auto">
          <a:xfrm>
            <a:off x="226741" y="1066800"/>
            <a:ext cx="1752600" cy="36671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dirty="0">
                <a:latin typeface="Arial" charset="0"/>
              </a:rPr>
              <a:t>Mackenzie R.</a:t>
            </a:r>
          </a:p>
        </p:txBody>
      </p:sp>
      <p:sp>
        <p:nvSpPr>
          <p:cNvPr id="234502" name="Text Box 6"/>
          <p:cNvSpPr txBox="1">
            <a:spLocks noChangeArrowheads="1"/>
          </p:cNvSpPr>
          <p:nvPr/>
        </p:nvSpPr>
        <p:spPr bwMode="auto">
          <a:xfrm>
            <a:off x="112441" y="4252331"/>
            <a:ext cx="1981200" cy="36671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dirty="0">
                <a:latin typeface="Arial" charset="0"/>
              </a:rPr>
              <a:t>Saskatchewan R.</a:t>
            </a:r>
          </a:p>
        </p:txBody>
      </p:sp>
      <p:sp>
        <p:nvSpPr>
          <p:cNvPr id="234503" name="Text Box 7"/>
          <p:cNvSpPr txBox="1">
            <a:spLocks noChangeArrowheads="1"/>
          </p:cNvSpPr>
          <p:nvPr/>
        </p:nvSpPr>
        <p:spPr bwMode="auto">
          <a:xfrm>
            <a:off x="210014" y="3383756"/>
            <a:ext cx="1219200" cy="36671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dirty="0">
                <a:latin typeface="Arial" charset="0"/>
              </a:rPr>
              <a:t>Nelson R.</a:t>
            </a:r>
          </a:p>
        </p:txBody>
      </p:sp>
      <p:sp>
        <p:nvSpPr>
          <p:cNvPr id="234504" name="Text Box 8"/>
          <p:cNvSpPr txBox="1">
            <a:spLocks noChangeArrowheads="1"/>
          </p:cNvSpPr>
          <p:nvPr/>
        </p:nvSpPr>
        <p:spPr bwMode="auto">
          <a:xfrm>
            <a:off x="5715000" y="3200400"/>
            <a:ext cx="2057400" cy="36671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latin typeface="Arial" charset="0"/>
              </a:rPr>
              <a:t>Great Whale R.</a:t>
            </a:r>
          </a:p>
        </p:txBody>
      </p:sp>
      <p:sp>
        <p:nvSpPr>
          <p:cNvPr id="234505" name="Text Box 9"/>
          <p:cNvSpPr txBox="1">
            <a:spLocks noChangeArrowheads="1"/>
          </p:cNvSpPr>
          <p:nvPr/>
        </p:nvSpPr>
        <p:spPr bwMode="auto">
          <a:xfrm>
            <a:off x="495300" y="4998243"/>
            <a:ext cx="2057400" cy="36671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dirty="0">
                <a:latin typeface="Arial" charset="0"/>
              </a:rPr>
              <a:t>St. Lawrence R.</a:t>
            </a:r>
          </a:p>
        </p:txBody>
      </p:sp>
      <p:sp>
        <p:nvSpPr>
          <p:cNvPr id="234506" name="Text Box 10"/>
          <p:cNvSpPr txBox="1">
            <a:spLocks noChangeArrowheads="1"/>
          </p:cNvSpPr>
          <p:nvPr/>
        </p:nvSpPr>
        <p:spPr bwMode="auto">
          <a:xfrm>
            <a:off x="292720" y="5719413"/>
            <a:ext cx="2057400" cy="36671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dirty="0">
                <a:latin typeface="Arial" charset="0"/>
              </a:rPr>
              <a:t>St. John R.</a:t>
            </a:r>
          </a:p>
        </p:txBody>
      </p:sp>
      <p:sp>
        <p:nvSpPr>
          <p:cNvPr id="234507" name="Text Box 11"/>
          <p:cNvSpPr txBox="1">
            <a:spLocks noChangeArrowheads="1"/>
          </p:cNvSpPr>
          <p:nvPr/>
        </p:nvSpPr>
        <p:spPr bwMode="auto">
          <a:xfrm>
            <a:off x="-83635" y="2463199"/>
            <a:ext cx="2057400" cy="36671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r>
              <a:rPr lang="en-US" altLang="en-US" dirty="0">
                <a:latin typeface="Arial" charset="0"/>
              </a:rPr>
              <a:t>Fraser R.</a:t>
            </a:r>
          </a:p>
        </p:txBody>
      </p:sp>
      <p:sp>
        <p:nvSpPr>
          <p:cNvPr id="234508" name="Text Box 12"/>
          <p:cNvSpPr txBox="1">
            <a:spLocks noChangeArrowheads="1"/>
          </p:cNvSpPr>
          <p:nvPr/>
        </p:nvSpPr>
        <p:spPr bwMode="auto">
          <a:xfrm>
            <a:off x="1219200" y="6096000"/>
            <a:ext cx="4267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t>All different!</a:t>
            </a:r>
          </a:p>
        </p:txBody>
      </p:sp>
      <p:sp>
        <p:nvSpPr>
          <p:cNvPr id="234509" name="Rectangle 13"/>
          <p:cNvSpPr>
            <a:spLocks noChangeArrowheads="1"/>
          </p:cNvSpPr>
          <p:nvPr/>
        </p:nvSpPr>
        <p:spPr bwMode="auto">
          <a:xfrm>
            <a:off x="1524000" y="228600"/>
            <a:ext cx="5618163"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3200"/>
              <a:t>Major watersheds of Canada</a:t>
            </a:r>
          </a:p>
        </p:txBody>
      </p:sp>
      <p:pic>
        <p:nvPicPr>
          <p:cNvPr id="17" name="Picture 14" descr="C:\CLASSES\2020\Images\rivers001.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352800" y="1433513"/>
            <a:ext cx="5338762" cy="39708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692362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450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34500"/>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34507"/>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34502"/>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34503"/>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34504"/>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34505"/>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34506"/>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4500" grpId="0" animBg="1"/>
      <p:bldP spid="234501" grpId="0" animBg="1"/>
      <p:bldP spid="234502" grpId="0" animBg="1"/>
      <p:bldP spid="234503" grpId="0" animBg="1"/>
      <p:bldP spid="234504" grpId="0" animBg="1"/>
      <p:bldP spid="234505" grpId="0" animBg="1"/>
      <p:bldP spid="234506" grpId="0" animBg="1"/>
      <p:bldP spid="23450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22" name="Rectangle 2"/>
          <p:cNvSpPr>
            <a:spLocks noChangeArrowheads="1"/>
          </p:cNvSpPr>
          <p:nvPr/>
        </p:nvSpPr>
        <p:spPr bwMode="auto">
          <a:xfrm>
            <a:off x="609600" y="533400"/>
            <a:ext cx="25034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a:t>Mackenzie River</a:t>
            </a:r>
          </a:p>
        </p:txBody>
      </p:sp>
      <p:sp>
        <p:nvSpPr>
          <p:cNvPr id="235523" name="Text Box 3"/>
          <p:cNvSpPr txBox="1">
            <a:spLocks noChangeArrowheads="1"/>
          </p:cNvSpPr>
          <p:nvPr/>
        </p:nvSpPr>
        <p:spPr bwMode="auto">
          <a:xfrm>
            <a:off x="685800" y="1447800"/>
            <a:ext cx="2514600" cy="5078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dirty="0"/>
              <a:t>Longest river in Canada</a:t>
            </a:r>
          </a:p>
          <a:p>
            <a:r>
              <a:rPr lang="en-US" altLang="en-US" dirty="0"/>
              <a:t>Arctic river, through permafrost region</a:t>
            </a:r>
          </a:p>
          <a:p>
            <a:r>
              <a:rPr lang="en-US" altLang="en-US" dirty="0"/>
              <a:t>Ends in huge delta, 12</a:t>
            </a:r>
            <a:r>
              <a:rPr lang="en-US" altLang="en-US" baseline="30000" dirty="0"/>
              <a:t>th</a:t>
            </a:r>
            <a:r>
              <a:rPr lang="en-US" altLang="en-US" dirty="0"/>
              <a:t> largest in </a:t>
            </a:r>
            <a:r>
              <a:rPr lang="en-US" altLang="en-US" dirty="0" smtClean="0"/>
              <a:t>world</a:t>
            </a:r>
          </a:p>
          <a:p>
            <a:r>
              <a:rPr lang="en-US" altLang="en-US" dirty="0" smtClean="0"/>
              <a:t>Famous for </a:t>
            </a:r>
            <a:r>
              <a:rPr lang="en-US" altLang="en-US" dirty="0" err="1" smtClean="0"/>
              <a:t>pingoes</a:t>
            </a:r>
            <a:r>
              <a:rPr lang="en-US" altLang="en-US" dirty="0" smtClean="0"/>
              <a:t> (</a:t>
            </a:r>
            <a:r>
              <a:rPr lang="en-US" altLang="en-US" dirty="0" err="1" smtClean="0"/>
              <a:t>eg</a:t>
            </a:r>
            <a:r>
              <a:rPr lang="en-US" altLang="en-US" dirty="0" smtClean="0"/>
              <a:t>, 1350 in delta). </a:t>
            </a:r>
            <a:endParaRPr lang="en-US" altLang="en-US" dirty="0"/>
          </a:p>
          <a:p>
            <a:endParaRPr lang="en-US" altLang="en-US" dirty="0"/>
          </a:p>
          <a:p>
            <a:endParaRPr lang="en-US" altLang="en-US" dirty="0"/>
          </a:p>
          <a:p>
            <a:endParaRPr lang="en-US" altLang="en-US" dirty="0"/>
          </a:p>
          <a:p>
            <a:endParaRPr lang="en-US" altLang="en-US" dirty="0"/>
          </a:p>
          <a:p>
            <a:r>
              <a:rPr lang="en-US" altLang="en-US" dirty="0"/>
              <a:t>Huge discharge! highest in Canada</a:t>
            </a:r>
          </a:p>
        </p:txBody>
      </p:sp>
      <p:grpSp>
        <p:nvGrpSpPr>
          <p:cNvPr id="235524" name="Group 4"/>
          <p:cNvGrpSpPr>
            <a:grpSpLocks/>
          </p:cNvGrpSpPr>
          <p:nvPr/>
        </p:nvGrpSpPr>
        <p:grpSpPr bwMode="auto">
          <a:xfrm>
            <a:off x="4724400" y="304800"/>
            <a:ext cx="4360863" cy="4724400"/>
            <a:chOff x="2976" y="192"/>
            <a:chExt cx="2747" cy="2976"/>
          </a:xfrm>
        </p:grpSpPr>
        <p:pic>
          <p:nvPicPr>
            <p:cNvPr id="235525" name="Picture 5"/>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976" y="192"/>
              <a:ext cx="2692" cy="2976"/>
            </a:xfrm>
            <a:prstGeom prst="rect">
              <a:avLst/>
            </a:prstGeom>
            <a:noFill/>
            <a:ln w="9525" algn="ctr">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35526" name="Rectangle 6"/>
            <p:cNvSpPr>
              <a:spLocks noChangeArrowheads="1"/>
            </p:cNvSpPr>
            <p:nvPr/>
          </p:nvSpPr>
          <p:spPr bwMode="auto">
            <a:xfrm>
              <a:off x="4752" y="2775"/>
              <a:ext cx="971"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spcBef>
                  <a:spcPct val="0"/>
                </a:spcBef>
              </a:pPr>
              <a:r>
                <a:rPr lang="en-US" altLang="en-US" sz="1400"/>
                <a:t>en.wikipedia.org </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3552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3552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3552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3552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7570"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4191000" y="304800"/>
            <a:ext cx="4762500" cy="4762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37571" name="Rectangle 3"/>
          <p:cNvSpPr>
            <a:spLocks noChangeArrowheads="1"/>
          </p:cNvSpPr>
          <p:nvPr/>
        </p:nvSpPr>
        <p:spPr bwMode="auto">
          <a:xfrm rot="-5400000">
            <a:off x="8154194" y="2010569"/>
            <a:ext cx="1704975"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pPr>
            <a:r>
              <a:rPr lang="en-US" altLang="en-US" sz="1200">
                <a:latin typeface="Arial" charset="0"/>
              </a:rPr>
              <a:t>http://en.wikipedia.org/</a:t>
            </a:r>
          </a:p>
        </p:txBody>
      </p:sp>
      <p:sp>
        <p:nvSpPr>
          <p:cNvPr id="237572" name="Text Box 4"/>
          <p:cNvSpPr txBox="1">
            <a:spLocks noChangeArrowheads="1"/>
          </p:cNvSpPr>
          <p:nvPr/>
        </p:nvSpPr>
        <p:spPr bwMode="auto">
          <a:xfrm>
            <a:off x="304800" y="457200"/>
            <a:ext cx="259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t>Yukon River</a:t>
            </a:r>
          </a:p>
        </p:txBody>
      </p:sp>
      <p:sp>
        <p:nvSpPr>
          <p:cNvPr id="237573" name="Text Box 5"/>
          <p:cNvSpPr txBox="1">
            <a:spLocks noChangeArrowheads="1"/>
          </p:cNvSpPr>
          <p:nvPr/>
        </p:nvSpPr>
        <p:spPr bwMode="auto">
          <a:xfrm>
            <a:off x="457200" y="1143000"/>
            <a:ext cx="3657600" cy="2290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t>slow-moving, braided stream, and is shallow except when swollen by spring waters </a:t>
            </a:r>
          </a:p>
          <a:p>
            <a:r>
              <a:rPr lang="en-US" altLang="en-US"/>
              <a:t>gradient is even and there are few rapids </a:t>
            </a:r>
          </a:p>
          <a:p>
            <a:r>
              <a:rPr lang="en-US" altLang="en-US"/>
              <a:t>Transportation for Klondike Gold Rush ... </a:t>
            </a:r>
          </a:p>
        </p:txBody>
      </p:sp>
      <p:sp>
        <p:nvSpPr>
          <p:cNvPr id="237576" name="Text Box 8"/>
          <p:cNvSpPr txBox="1">
            <a:spLocks noChangeArrowheads="1"/>
          </p:cNvSpPr>
          <p:nvPr/>
        </p:nvSpPr>
        <p:spPr bwMode="auto">
          <a:xfrm>
            <a:off x="533400" y="3733800"/>
            <a:ext cx="3581400" cy="2840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lvl="1"/>
            <a:r>
              <a:rPr lang="en-US" altLang="en-US"/>
              <a:t>“The most dangerous area on the trip down the Yukon River was the White Horse Rapids. Many stampeders lost everything as their boats smashed on the rocks”. </a:t>
            </a:r>
          </a:p>
          <a:p>
            <a:pPr lvl="1"/>
            <a:r>
              <a:rPr lang="en-US" altLang="en-US"/>
              <a:t>1898: small boat on the White Horse Rapids.</a:t>
            </a:r>
          </a:p>
          <a:p>
            <a:endParaRPr lang="en-US" altLang="en-US"/>
          </a:p>
        </p:txBody>
      </p:sp>
      <p:grpSp>
        <p:nvGrpSpPr>
          <p:cNvPr id="237579" name="Group 11"/>
          <p:cNvGrpSpPr>
            <a:grpSpLocks/>
          </p:cNvGrpSpPr>
          <p:nvPr/>
        </p:nvGrpSpPr>
        <p:grpSpPr bwMode="auto">
          <a:xfrm>
            <a:off x="6553200" y="2971800"/>
            <a:ext cx="1676400" cy="946150"/>
            <a:chOff x="4128" y="1872"/>
            <a:chExt cx="1056" cy="596"/>
          </a:xfrm>
        </p:grpSpPr>
        <p:sp>
          <p:nvSpPr>
            <p:cNvPr id="237580" name="Text Box 12"/>
            <p:cNvSpPr txBox="1">
              <a:spLocks noChangeArrowheads="1"/>
            </p:cNvSpPr>
            <p:nvPr/>
          </p:nvSpPr>
          <p:spPr bwMode="auto">
            <a:xfrm>
              <a:off x="4128" y="2256"/>
              <a:ext cx="1056"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1600" b="1"/>
                <a:t>Whitehorse</a:t>
              </a:r>
            </a:p>
          </p:txBody>
        </p:sp>
        <p:sp>
          <p:nvSpPr>
            <p:cNvPr id="237581" name="Line 13"/>
            <p:cNvSpPr>
              <a:spLocks noChangeShapeType="1"/>
            </p:cNvSpPr>
            <p:nvPr/>
          </p:nvSpPr>
          <p:spPr bwMode="auto">
            <a:xfrm flipV="1">
              <a:off x="4608" y="1872"/>
              <a:ext cx="336" cy="432"/>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CA"/>
            </a:p>
          </p:txBody>
        </p:sp>
      </p:grpSp>
      <p:sp>
        <p:nvSpPr>
          <p:cNvPr id="10" name="TextBox 9"/>
          <p:cNvSpPr txBox="1"/>
          <p:nvPr/>
        </p:nvSpPr>
        <p:spPr>
          <a:xfrm>
            <a:off x="4452486" y="5235010"/>
            <a:ext cx="4523302" cy="1338828"/>
          </a:xfrm>
          <a:prstGeom prst="rect">
            <a:avLst/>
          </a:prstGeom>
          <a:noFill/>
        </p:spPr>
        <p:txBody>
          <a:bodyPr wrap="square" rtlCol="0">
            <a:spAutoFit/>
          </a:bodyPr>
          <a:lstStyle/>
          <a:p>
            <a:r>
              <a:rPr lang="en-CA" dirty="0" smtClean="0"/>
              <a:t>Yukon River, upstream of Whitehorse: spawning grounds of Chinook salmon</a:t>
            </a:r>
          </a:p>
          <a:p>
            <a:r>
              <a:rPr lang="en-CA" dirty="0" smtClean="0"/>
              <a:t>300 km from Bering Sea = longest migration route of any salmon</a:t>
            </a:r>
            <a:endParaRPr lang="en-CA" dirty="0"/>
          </a:p>
        </p:txBody>
      </p:sp>
    </p:spTree>
    <p:extLst>
      <p:ext uri="{BB962C8B-B14F-4D97-AF65-F5344CB8AC3E}">
        <p14:creationId xmlns:p14="http://schemas.microsoft.com/office/powerpoint/2010/main" val="9897491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8594"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4573588" y="457200"/>
            <a:ext cx="4341812" cy="4343400"/>
          </a:xfrm>
          <a:prstGeom prst="rect">
            <a:avLst/>
          </a:prstGeom>
          <a:noFill/>
          <a:ln w="9525" algn="ctr">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38596" name="Rectangle 4"/>
          <p:cNvSpPr>
            <a:spLocks noChangeArrowheads="1"/>
          </p:cNvSpPr>
          <p:nvPr/>
        </p:nvSpPr>
        <p:spPr bwMode="auto">
          <a:xfrm>
            <a:off x="609600" y="457200"/>
            <a:ext cx="19605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a:t>Fraser River</a:t>
            </a:r>
          </a:p>
        </p:txBody>
      </p:sp>
      <p:sp>
        <p:nvSpPr>
          <p:cNvPr id="238597" name="Rectangle 5"/>
          <p:cNvSpPr>
            <a:spLocks noChangeArrowheads="1"/>
          </p:cNvSpPr>
          <p:nvPr/>
        </p:nvSpPr>
        <p:spPr bwMode="auto">
          <a:xfrm>
            <a:off x="7239000" y="6400800"/>
            <a:ext cx="1704975"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pPr>
            <a:r>
              <a:rPr lang="en-US" altLang="en-US" sz="1200">
                <a:latin typeface="Arial" charset="0"/>
              </a:rPr>
              <a:t>http://en.wikipedia.org/</a:t>
            </a:r>
          </a:p>
        </p:txBody>
      </p:sp>
      <p:sp>
        <p:nvSpPr>
          <p:cNvPr id="8" name="Text Box 3"/>
          <p:cNvSpPr txBox="1">
            <a:spLocks noChangeArrowheads="1"/>
          </p:cNvSpPr>
          <p:nvPr/>
        </p:nvSpPr>
        <p:spPr bwMode="auto">
          <a:xfrm>
            <a:off x="522249" y="1134576"/>
            <a:ext cx="3810000" cy="24468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dirty="0"/>
              <a:t>mountainous headwaters, emerges through fault-guided Fraser Canyon, that is v. windy!</a:t>
            </a:r>
          </a:p>
          <a:p>
            <a:r>
              <a:rPr lang="en-US" altLang="en-US" dirty="0"/>
              <a:t>Fed by rain + glacial </a:t>
            </a:r>
            <a:r>
              <a:rPr lang="en-US" altLang="en-US" dirty="0" err="1"/>
              <a:t>meltwater</a:t>
            </a:r>
            <a:endParaRPr lang="en-US" altLang="en-US" dirty="0"/>
          </a:p>
          <a:p>
            <a:r>
              <a:rPr lang="en-US" altLang="en-US" dirty="0"/>
              <a:t>Huge amounts of sediment (glacial legacy</a:t>
            </a:r>
            <a:r>
              <a:rPr lang="en-US" altLang="en-US" dirty="0" smtClean="0"/>
              <a:t>)</a:t>
            </a:r>
          </a:p>
          <a:p>
            <a:r>
              <a:rPr lang="en-US" altLang="en-US" dirty="0" smtClean="0"/>
              <a:t>Delta + premier bird habitat</a:t>
            </a:r>
            <a:endParaRPr lang="en-US" altLang="en-US" dirty="0"/>
          </a:p>
        </p:txBody>
      </p:sp>
      <p:sp>
        <p:nvSpPr>
          <p:cNvPr id="9" name="TextBox 8"/>
          <p:cNvSpPr txBox="1"/>
          <p:nvPr/>
        </p:nvSpPr>
        <p:spPr>
          <a:xfrm>
            <a:off x="304800" y="4953000"/>
            <a:ext cx="6781800" cy="784830"/>
          </a:xfrm>
          <a:prstGeom prst="rect">
            <a:avLst/>
          </a:prstGeom>
          <a:noFill/>
        </p:spPr>
        <p:txBody>
          <a:bodyPr wrap="square" rtlCol="0">
            <a:spAutoFit/>
          </a:bodyPr>
          <a:lstStyle/>
          <a:p>
            <a:r>
              <a:rPr lang="en-CA" dirty="0" smtClean="0"/>
              <a:t>Designated Site of Hemisphere Importance for shorebirds</a:t>
            </a:r>
          </a:p>
          <a:p>
            <a:r>
              <a:rPr lang="en-CA" dirty="0" smtClean="0"/>
              <a:t>Internationally sig pop of migratory birds</a:t>
            </a:r>
            <a:endParaRPr lang="en-CA" dirty="0"/>
          </a:p>
        </p:txBody>
      </p:sp>
      <p:sp>
        <p:nvSpPr>
          <p:cNvPr id="10" name="Oval Callout 9"/>
          <p:cNvSpPr/>
          <p:nvPr/>
        </p:nvSpPr>
        <p:spPr bwMode="auto">
          <a:xfrm>
            <a:off x="6629400" y="4800600"/>
            <a:ext cx="2286000" cy="1687890"/>
          </a:xfrm>
          <a:prstGeom prst="wedgeEllipseCallout">
            <a:avLst>
              <a:gd name="adj1" fmla="val -19306"/>
              <a:gd name="adj2" fmla="val 44510"/>
            </a:avLst>
          </a:prstGeom>
          <a:gradFill>
            <a:gsLst>
              <a:gs pos="0">
                <a:schemeClr val="accent1"/>
              </a:gs>
              <a:gs pos="100000">
                <a:schemeClr val="bg1"/>
              </a:gs>
            </a:gsLst>
            <a:lin ang="5400000" scaled="0"/>
          </a:gra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50000"/>
              </a:spcBef>
              <a:spcAft>
                <a:spcPct val="0"/>
              </a:spcAft>
              <a:buClrTx/>
              <a:buSzTx/>
              <a:buFontTx/>
              <a:buNone/>
              <a:tabLst/>
            </a:pPr>
            <a:r>
              <a:rPr kumimoji="0" lang="en-CA" sz="1800" b="0" i="0" u="none" strike="noStrike" cap="none" normalizeH="0" baseline="0" dirty="0" smtClean="0">
                <a:ln>
                  <a:noFill/>
                </a:ln>
                <a:solidFill>
                  <a:schemeClr val="tx1"/>
                </a:solidFill>
                <a:effectLst/>
                <a:latin typeface="Comic Sans MS" pitchFamily="66" charset="0"/>
              </a:rPr>
              <a:t>Huge biodiversity: Roberts Bank tidal flat</a:t>
            </a:r>
          </a:p>
        </p:txBody>
      </p:sp>
    </p:spTree>
    <p:extLst>
      <p:ext uri="{BB962C8B-B14F-4D97-AF65-F5344CB8AC3E}">
        <p14:creationId xmlns:p14="http://schemas.microsoft.com/office/powerpoint/2010/main" val="1279143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9618"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962400" y="457200"/>
            <a:ext cx="4762500" cy="4762500"/>
          </a:xfrm>
          <a:prstGeom prst="rect">
            <a:avLst/>
          </a:prstGeom>
          <a:noFill/>
          <a:ln w="9525" algn="ctr">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39619" name="Text Box 3"/>
          <p:cNvSpPr txBox="1">
            <a:spLocks noChangeArrowheads="1"/>
          </p:cNvSpPr>
          <p:nvPr/>
        </p:nvSpPr>
        <p:spPr bwMode="auto">
          <a:xfrm>
            <a:off x="304800" y="1066800"/>
            <a:ext cx="3581400" cy="1741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t>Steep gradient</a:t>
            </a:r>
          </a:p>
          <a:p>
            <a:r>
              <a:rPr lang="en-US" altLang="en-US"/>
              <a:t>Lots of hydroelectric dams</a:t>
            </a:r>
          </a:p>
          <a:p>
            <a:r>
              <a:rPr lang="en-US" altLang="en-US"/>
              <a:t>Drains the Saskatchewan and Assiniboine Rivers and Lake Winnipeg</a:t>
            </a:r>
          </a:p>
        </p:txBody>
      </p:sp>
      <p:sp>
        <p:nvSpPr>
          <p:cNvPr id="239620" name="Rectangle 4"/>
          <p:cNvSpPr>
            <a:spLocks noChangeArrowheads="1"/>
          </p:cNvSpPr>
          <p:nvPr/>
        </p:nvSpPr>
        <p:spPr bwMode="auto">
          <a:xfrm>
            <a:off x="533400" y="381000"/>
            <a:ext cx="19748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a:t>Nelson River</a:t>
            </a:r>
          </a:p>
        </p:txBody>
      </p:sp>
      <p:sp>
        <p:nvSpPr>
          <p:cNvPr id="239621" name="Rectangle 5"/>
          <p:cNvSpPr>
            <a:spLocks noChangeArrowheads="1"/>
          </p:cNvSpPr>
          <p:nvPr/>
        </p:nvSpPr>
        <p:spPr bwMode="auto">
          <a:xfrm rot="-5400000">
            <a:off x="8047831" y="1400969"/>
            <a:ext cx="1704975"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pPr>
            <a:r>
              <a:rPr lang="en-US" altLang="en-US" sz="1200">
                <a:latin typeface="Arial" charset="0"/>
              </a:rPr>
              <a:t>http://en.wikipedia.org/</a:t>
            </a:r>
          </a:p>
        </p:txBody>
      </p:sp>
      <p:sp>
        <p:nvSpPr>
          <p:cNvPr id="6" name="TextBox 5"/>
          <p:cNvSpPr txBox="1"/>
          <p:nvPr/>
        </p:nvSpPr>
        <p:spPr>
          <a:xfrm>
            <a:off x="341453" y="3124200"/>
            <a:ext cx="3316147" cy="1615827"/>
          </a:xfrm>
          <a:prstGeom prst="rect">
            <a:avLst/>
          </a:prstGeom>
          <a:noFill/>
        </p:spPr>
        <p:txBody>
          <a:bodyPr wrap="square" rtlCol="0">
            <a:spAutoFit/>
          </a:bodyPr>
          <a:lstStyle/>
          <a:p>
            <a:pPr marL="285750" indent="-285750">
              <a:buFont typeface="Arial" panose="020B0604020202020204" pitchFamily="34" charset="0"/>
              <a:buChar char="•"/>
            </a:pPr>
            <a:r>
              <a:rPr lang="en-CA" dirty="0" smtClean="0"/>
              <a:t>Series of glacial lakes connected by river</a:t>
            </a:r>
          </a:p>
          <a:p>
            <a:pPr marL="285750" indent="-285750">
              <a:buFont typeface="Arial" panose="020B0604020202020204" pitchFamily="34" charset="0"/>
              <a:buChar char="•"/>
            </a:pPr>
            <a:r>
              <a:rPr lang="en-CA" dirty="0" smtClean="0"/>
              <a:t>From Precambrian Shield rocks to Palaeozoic Hudson Platform</a:t>
            </a:r>
            <a:endParaRPr lang="en-CA" dirty="0"/>
          </a:p>
        </p:txBody>
      </p:sp>
    </p:spTree>
    <p:extLst>
      <p:ext uri="{BB962C8B-B14F-4D97-AF65-F5344CB8AC3E}">
        <p14:creationId xmlns:p14="http://schemas.microsoft.com/office/powerpoint/2010/main" val="3593374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666" name="Rectangle 2"/>
          <p:cNvSpPr>
            <a:spLocks noChangeArrowheads="1"/>
          </p:cNvSpPr>
          <p:nvPr/>
        </p:nvSpPr>
        <p:spPr bwMode="auto">
          <a:xfrm>
            <a:off x="381000" y="457200"/>
            <a:ext cx="30146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a:t>Saskatchewan River</a:t>
            </a:r>
          </a:p>
        </p:txBody>
      </p:sp>
      <p:sp>
        <p:nvSpPr>
          <p:cNvPr id="241667" name="Text Box 3"/>
          <p:cNvSpPr txBox="1">
            <a:spLocks noChangeArrowheads="1"/>
          </p:cNvSpPr>
          <p:nvPr/>
        </p:nvSpPr>
        <p:spPr bwMode="auto">
          <a:xfrm>
            <a:off x="304800" y="990600"/>
            <a:ext cx="2667000" cy="3693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dirty="0" smtClean="0"/>
              <a:t>Big range of environments and geology</a:t>
            </a:r>
          </a:p>
          <a:p>
            <a:r>
              <a:rPr lang="en-US" altLang="en-US" dirty="0" smtClean="0"/>
              <a:t>From foothills Cordillera (folded </a:t>
            </a:r>
            <a:r>
              <a:rPr lang="en-US" altLang="en-US" dirty="0" err="1" smtClean="0"/>
              <a:t>sed</a:t>
            </a:r>
            <a:r>
              <a:rPr lang="en-US" altLang="en-US" dirty="0" smtClean="0"/>
              <a:t> rocks) to Interior Platform (flat </a:t>
            </a:r>
            <a:r>
              <a:rPr lang="en-US" altLang="en-US" dirty="0" err="1" smtClean="0"/>
              <a:t>sed</a:t>
            </a:r>
            <a:r>
              <a:rPr lang="en-US" altLang="en-US" dirty="0" smtClean="0"/>
              <a:t> rocks) through </a:t>
            </a:r>
            <a:r>
              <a:rPr lang="en-US" altLang="en-US" dirty="0" err="1" smtClean="0"/>
              <a:t>PreCambrian</a:t>
            </a:r>
            <a:r>
              <a:rPr lang="en-US" altLang="en-US" dirty="0" smtClean="0"/>
              <a:t> Shield</a:t>
            </a:r>
          </a:p>
          <a:p>
            <a:r>
              <a:rPr lang="en-US" altLang="en-US" dirty="0" smtClean="0"/>
              <a:t>From </a:t>
            </a:r>
            <a:r>
              <a:rPr lang="en-US" altLang="en-US" dirty="0" err="1" smtClean="0"/>
              <a:t>montane</a:t>
            </a:r>
            <a:r>
              <a:rPr lang="en-US" altLang="en-US" dirty="0" smtClean="0"/>
              <a:t> forest to grassland to boreal forest</a:t>
            </a:r>
            <a:endParaRPr lang="en-US" altLang="en-US" dirty="0"/>
          </a:p>
        </p:txBody>
      </p:sp>
      <p:grpSp>
        <p:nvGrpSpPr>
          <p:cNvPr id="241668" name="Group 4"/>
          <p:cNvGrpSpPr>
            <a:grpSpLocks/>
          </p:cNvGrpSpPr>
          <p:nvPr/>
        </p:nvGrpSpPr>
        <p:grpSpPr bwMode="auto">
          <a:xfrm>
            <a:off x="3505200" y="381000"/>
            <a:ext cx="5448300" cy="3792538"/>
            <a:chOff x="2208" y="240"/>
            <a:chExt cx="3432" cy="2389"/>
          </a:xfrm>
        </p:grpSpPr>
        <p:pic>
          <p:nvPicPr>
            <p:cNvPr id="241669" name="Picture 5"/>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208" y="240"/>
              <a:ext cx="3432" cy="23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41670" name="Rectangle 6"/>
            <p:cNvSpPr>
              <a:spLocks noChangeArrowheads="1"/>
            </p:cNvSpPr>
            <p:nvPr/>
          </p:nvSpPr>
          <p:spPr bwMode="auto">
            <a:xfrm>
              <a:off x="4464" y="2352"/>
              <a:ext cx="1074"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pPr>
              <a:r>
                <a:rPr lang="en-US" altLang="en-US" sz="1200">
                  <a:latin typeface="Arial" charset="0"/>
                </a:rPr>
                <a:t>http://en.wikipedia.org/</a:t>
              </a:r>
            </a:p>
          </p:txBody>
        </p:sp>
      </p:grpSp>
      <p:sp>
        <p:nvSpPr>
          <p:cNvPr id="10" name="Text Box 3"/>
          <p:cNvSpPr txBox="1">
            <a:spLocks noChangeArrowheads="1"/>
          </p:cNvSpPr>
          <p:nvPr/>
        </p:nvSpPr>
        <p:spPr bwMode="auto">
          <a:xfrm>
            <a:off x="3503271" y="4345128"/>
            <a:ext cx="2667000" cy="2154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dirty="0"/>
              <a:t>From foothills of Rockies, glacier-fed</a:t>
            </a:r>
          </a:p>
          <a:p>
            <a:r>
              <a:rPr lang="en-US" altLang="en-US" dirty="0"/>
              <a:t>Drains the prairies</a:t>
            </a:r>
          </a:p>
          <a:p>
            <a:r>
              <a:rPr lang="en-US" altLang="en-US" dirty="0"/>
              <a:t>V low gradient over prairies</a:t>
            </a:r>
          </a:p>
          <a:p>
            <a:r>
              <a:rPr lang="en-US" altLang="en-US" dirty="0"/>
              <a:t>Delta at Lake Winnipeg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Text Box 2"/>
          <p:cNvSpPr txBox="1">
            <a:spLocks noChangeArrowheads="1"/>
          </p:cNvSpPr>
          <p:nvPr/>
        </p:nvSpPr>
        <p:spPr bwMode="auto">
          <a:xfrm>
            <a:off x="457200" y="1066800"/>
            <a:ext cx="3276600" cy="2290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t>Includes Great lakes (world’s largest system of freshwater lakes)</a:t>
            </a:r>
          </a:p>
          <a:p>
            <a:r>
              <a:rPr lang="en-US" altLang="en-US"/>
              <a:t>Most densely populated drainage basin</a:t>
            </a:r>
          </a:p>
          <a:p>
            <a:r>
              <a:rPr lang="en-US" altLang="en-US"/>
              <a:t>2</a:t>
            </a:r>
            <a:r>
              <a:rPr lang="en-US" altLang="en-US" baseline="30000"/>
              <a:t>nd</a:t>
            </a:r>
            <a:r>
              <a:rPr lang="en-US" altLang="en-US"/>
              <a:t> largest discharge in Canada</a:t>
            </a:r>
          </a:p>
        </p:txBody>
      </p:sp>
      <p:sp>
        <p:nvSpPr>
          <p:cNvPr id="240643" name="Rectangle 3"/>
          <p:cNvSpPr>
            <a:spLocks noChangeArrowheads="1"/>
          </p:cNvSpPr>
          <p:nvPr/>
        </p:nvSpPr>
        <p:spPr bwMode="auto">
          <a:xfrm>
            <a:off x="533400" y="381000"/>
            <a:ext cx="28622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a:t>St. Lawrence River</a:t>
            </a:r>
          </a:p>
        </p:txBody>
      </p:sp>
      <p:grpSp>
        <p:nvGrpSpPr>
          <p:cNvPr id="240644" name="Group 4"/>
          <p:cNvGrpSpPr>
            <a:grpSpLocks/>
          </p:cNvGrpSpPr>
          <p:nvPr/>
        </p:nvGrpSpPr>
        <p:grpSpPr bwMode="auto">
          <a:xfrm>
            <a:off x="3733800" y="304800"/>
            <a:ext cx="5410200" cy="4495800"/>
            <a:chOff x="1968" y="288"/>
            <a:chExt cx="3600" cy="2898"/>
          </a:xfrm>
        </p:grpSpPr>
        <p:pic>
          <p:nvPicPr>
            <p:cNvPr id="240645" name="Picture 5"/>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968" y="288"/>
              <a:ext cx="3600" cy="28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40646" name="Rectangle 6"/>
            <p:cNvSpPr>
              <a:spLocks noChangeArrowheads="1"/>
            </p:cNvSpPr>
            <p:nvPr/>
          </p:nvSpPr>
          <p:spPr bwMode="auto">
            <a:xfrm>
              <a:off x="4416" y="2976"/>
              <a:ext cx="1134" cy="1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pPr>
              <a:r>
                <a:rPr lang="en-US" altLang="en-US" sz="1200">
                  <a:latin typeface="Arial" charset="0"/>
                </a:rPr>
                <a:t>http://en.wikipedia.org/</a:t>
              </a:r>
            </a:p>
          </p:txBody>
        </p:sp>
      </p:grpSp>
      <p:sp>
        <p:nvSpPr>
          <p:cNvPr id="240651" name="Rectangle 11"/>
          <p:cNvSpPr>
            <a:spLocks noChangeArrowheads="1"/>
          </p:cNvSpPr>
          <p:nvPr/>
        </p:nvSpPr>
        <p:spPr bwMode="auto">
          <a:xfrm>
            <a:off x="0" y="34290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CA"/>
          </a:p>
        </p:txBody>
      </p:sp>
      <p:sp>
        <p:nvSpPr>
          <p:cNvPr id="9" name="TextBox 8"/>
          <p:cNvSpPr txBox="1"/>
          <p:nvPr/>
        </p:nvSpPr>
        <p:spPr>
          <a:xfrm>
            <a:off x="5257800" y="5123512"/>
            <a:ext cx="2862263" cy="923330"/>
          </a:xfrm>
          <a:prstGeom prst="rect">
            <a:avLst/>
          </a:prstGeom>
          <a:noFill/>
        </p:spPr>
        <p:txBody>
          <a:bodyPr wrap="square" rtlCol="0">
            <a:spAutoFit/>
          </a:bodyPr>
          <a:lstStyle/>
          <a:p>
            <a:r>
              <a:rPr lang="en-CA" dirty="0" smtClean="0"/>
              <a:t>Also huge variety of ecosystems, wild + human-modified</a:t>
            </a:r>
            <a:endParaRPr lang="en-CA" dirty="0"/>
          </a:p>
        </p:txBody>
      </p:sp>
      <p:sp>
        <p:nvSpPr>
          <p:cNvPr id="10" name="Text Box 2"/>
          <p:cNvSpPr txBox="1">
            <a:spLocks noChangeArrowheads="1"/>
          </p:cNvSpPr>
          <p:nvPr/>
        </p:nvSpPr>
        <p:spPr bwMode="auto">
          <a:xfrm>
            <a:off x="457200" y="3652123"/>
            <a:ext cx="3276600" cy="2585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dirty="0"/>
              <a:t>Includes </a:t>
            </a:r>
            <a:r>
              <a:rPr lang="en-US" altLang="en-US" dirty="0" smtClean="0"/>
              <a:t> </a:t>
            </a:r>
            <a:r>
              <a:rPr lang="en-US" altLang="en-US" dirty="0" err="1" smtClean="0"/>
              <a:t>PreCambrian</a:t>
            </a:r>
            <a:r>
              <a:rPr lang="en-US" altLang="en-US" dirty="0" smtClean="0"/>
              <a:t> Shield</a:t>
            </a:r>
          </a:p>
          <a:p>
            <a:r>
              <a:rPr lang="en-US" altLang="en-US" dirty="0" smtClean="0"/>
              <a:t>Ottawa-St. Lawrence Platform</a:t>
            </a:r>
          </a:p>
          <a:p>
            <a:r>
              <a:rPr lang="en-US" altLang="en-US" dirty="0" smtClean="0"/>
              <a:t>Edge of Appalachians</a:t>
            </a:r>
          </a:p>
          <a:p>
            <a:r>
              <a:rPr lang="en-US" altLang="en-US" dirty="0" smtClean="0"/>
              <a:t>Huge lakes</a:t>
            </a:r>
          </a:p>
          <a:p>
            <a:r>
              <a:rPr lang="en-US" altLang="en-US" dirty="0" smtClean="0"/>
              <a:t>Huge estuary</a:t>
            </a:r>
          </a:p>
        </p:txBody>
      </p:sp>
    </p:spTree>
    <p:extLst>
      <p:ext uri="{BB962C8B-B14F-4D97-AF65-F5344CB8AC3E}">
        <p14:creationId xmlns:p14="http://schemas.microsoft.com/office/powerpoint/2010/main" val="650047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0">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2690" name="Group 2"/>
          <p:cNvGrpSpPr>
            <a:grpSpLocks/>
          </p:cNvGrpSpPr>
          <p:nvPr/>
        </p:nvGrpSpPr>
        <p:grpSpPr bwMode="auto">
          <a:xfrm>
            <a:off x="3429000" y="381000"/>
            <a:ext cx="5524500" cy="3495675"/>
            <a:chOff x="2160" y="384"/>
            <a:chExt cx="3480" cy="2202"/>
          </a:xfrm>
        </p:grpSpPr>
        <p:pic>
          <p:nvPicPr>
            <p:cNvPr id="242691" name="Picture 3"/>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160" y="384"/>
              <a:ext cx="3480" cy="2202"/>
            </a:xfrm>
            <a:prstGeom prst="rect">
              <a:avLst/>
            </a:prstGeom>
            <a:noFill/>
            <a:ln w="9525" algn="ctr">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42692" name="Rectangle 4"/>
            <p:cNvSpPr>
              <a:spLocks noChangeArrowheads="1"/>
            </p:cNvSpPr>
            <p:nvPr/>
          </p:nvSpPr>
          <p:spPr bwMode="auto">
            <a:xfrm>
              <a:off x="4512" y="2400"/>
              <a:ext cx="1074"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pPr>
              <a:r>
                <a:rPr lang="en-US" altLang="en-US" sz="1200">
                  <a:latin typeface="Arial" charset="0"/>
                </a:rPr>
                <a:t>http://en.wikipedia.org/</a:t>
              </a:r>
            </a:p>
          </p:txBody>
        </p:sp>
      </p:grpSp>
      <p:sp>
        <p:nvSpPr>
          <p:cNvPr id="242693" name="Rectangle 5"/>
          <p:cNvSpPr>
            <a:spLocks noChangeArrowheads="1"/>
          </p:cNvSpPr>
          <p:nvPr/>
        </p:nvSpPr>
        <p:spPr bwMode="auto">
          <a:xfrm>
            <a:off x="457200" y="533400"/>
            <a:ext cx="28225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a:t>Great Whale River</a:t>
            </a:r>
          </a:p>
        </p:txBody>
      </p:sp>
      <p:sp>
        <p:nvSpPr>
          <p:cNvPr id="242694" name="Text Box 6"/>
          <p:cNvSpPr txBox="1">
            <a:spLocks noChangeArrowheads="1"/>
          </p:cNvSpPr>
          <p:nvPr/>
        </p:nvSpPr>
        <p:spPr bwMode="auto">
          <a:xfrm>
            <a:off x="457200" y="1295400"/>
            <a:ext cx="2743200" cy="3389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dirty="0"/>
              <a:t>Many waterfalls, powerful currents</a:t>
            </a:r>
          </a:p>
          <a:p>
            <a:r>
              <a:rPr lang="en-US" altLang="en-US" dirty="0"/>
              <a:t>Part of James Bay Project (Hydro-Quebec planned 3 hydroelectric stations – strongly opposed, plan died in 1994)</a:t>
            </a:r>
          </a:p>
          <a:p>
            <a:r>
              <a:rPr lang="en-US" altLang="en-US" dirty="0"/>
              <a:t>James Bay I (La Grande Complex) already hugely dammed.</a:t>
            </a:r>
          </a:p>
        </p:txBody>
      </p:sp>
      <p:sp>
        <p:nvSpPr>
          <p:cNvPr id="10" name="Text Box 6"/>
          <p:cNvSpPr txBox="1">
            <a:spLocks noChangeArrowheads="1"/>
          </p:cNvSpPr>
          <p:nvPr/>
        </p:nvSpPr>
        <p:spPr bwMode="auto">
          <a:xfrm>
            <a:off x="538504" y="5029200"/>
            <a:ext cx="27432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dirty="0" err="1" smtClean="0"/>
              <a:t>PreCambrian</a:t>
            </a:r>
            <a:endParaRPr lang="en-US" altLang="en-US" dirty="0" smtClean="0"/>
          </a:p>
          <a:p>
            <a:r>
              <a:rPr lang="en-US" altLang="en-US" dirty="0" smtClean="0"/>
              <a:t>Deranged drainage</a:t>
            </a:r>
          </a:p>
          <a:p>
            <a:r>
              <a:rPr lang="en-US" altLang="en-US" dirty="0" smtClean="0"/>
              <a:t>Boreal forest-tundra</a:t>
            </a:r>
            <a:endParaRPr lang="en-US"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269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269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269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3714" name="Group 2"/>
          <p:cNvGrpSpPr>
            <a:grpSpLocks/>
          </p:cNvGrpSpPr>
          <p:nvPr/>
        </p:nvGrpSpPr>
        <p:grpSpPr bwMode="auto">
          <a:xfrm>
            <a:off x="3657600" y="228600"/>
            <a:ext cx="5486400" cy="4000500"/>
            <a:chOff x="2208" y="816"/>
            <a:chExt cx="3456" cy="2520"/>
          </a:xfrm>
        </p:grpSpPr>
        <p:pic>
          <p:nvPicPr>
            <p:cNvPr id="243715" name="Picture 3"/>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208" y="816"/>
              <a:ext cx="3456" cy="2520"/>
            </a:xfrm>
            <a:prstGeom prst="rect">
              <a:avLst/>
            </a:prstGeom>
            <a:noFill/>
            <a:ln w="9525" algn="ctr">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43716" name="Rectangle 4"/>
            <p:cNvSpPr>
              <a:spLocks noChangeArrowheads="1"/>
            </p:cNvSpPr>
            <p:nvPr/>
          </p:nvSpPr>
          <p:spPr bwMode="auto">
            <a:xfrm>
              <a:off x="4512" y="3120"/>
              <a:ext cx="1074"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pPr>
              <a:r>
                <a:rPr lang="en-US" altLang="en-US" sz="1200">
                  <a:latin typeface="Arial" charset="0"/>
                </a:rPr>
                <a:t>http://en.wikipedia.org/</a:t>
              </a:r>
            </a:p>
          </p:txBody>
        </p:sp>
      </p:grpSp>
      <p:sp>
        <p:nvSpPr>
          <p:cNvPr id="243717" name="Rectangle 5"/>
          <p:cNvSpPr>
            <a:spLocks noChangeArrowheads="1"/>
          </p:cNvSpPr>
          <p:nvPr/>
        </p:nvSpPr>
        <p:spPr bwMode="auto">
          <a:xfrm>
            <a:off x="457200" y="533400"/>
            <a:ext cx="22336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a:t>St. John River</a:t>
            </a:r>
          </a:p>
        </p:txBody>
      </p:sp>
      <p:sp>
        <p:nvSpPr>
          <p:cNvPr id="243718" name="Text Box 6"/>
          <p:cNvSpPr txBox="1">
            <a:spLocks noChangeArrowheads="1"/>
          </p:cNvSpPr>
          <p:nvPr/>
        </p:nvSpPr>
        <p:spPr bwMode="auto">
          <a:xfrm>
            <a:off x="381000" y="1295400"/>
            <a:ext cx="2667000" cy="1603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dirty="0"/>
              <a:t>Drains to Bay of Fundy</a:t>
            </a:r>
          </a:p>
          <a:p>
            <a:r>
              <a:rPr lang="en-US" altLang="en-US" dirty="0"/>
              <a:t>Mouth has unique “Reversing Falls” where tides cause river flow to reverse</a:t>
            </a:r>
          </a:p>
        </p:txBody>
      </p:sp>
      <p:sp>
        <p:nvSpPr>
          <p:cNvPr id="8" name="Text Box 6"/>
          <p:cNvSpPr txBox="1">
            <a:spLocks noChangeArrowheads="1"/>
          </p:cNvSpPr>
          <p:nvPr/>
        </p:nvSpPr>
        <p:spPr bwMode="auto">
          <a:xfrm>
            <a:off x="387752" y="3492754"/>
            <a:ext cx="2667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dirty="0" smtClean="0"/>
              <a:t>Part of Appalachians</a:t>
            </a:r>
            <a:endParaRPr lang="en-US" altLang="en-US"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4371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3718">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Rectangle 3"/>
          <p:cNvSpPr>
            <a:spLocks noChangeArrowheads="1"/>
          </p:cNvSpPr>
          <p:nvPr/>
        </p:nvSpPr>
        <p:spPr bwMode="auto">
          <a:xfrm>
            <a:off x="381802" y="2969410"/>
            <a:ext cx="3352800" cy="792163"/>
          </a:xfrm>
          <a:prstGeom prst="rect">
            <a:avLst/>
          </a:prstGeom>
          <a:gradFill rotWithShape="1">
            <a:gsLst>
              <a:gs pos="0">
                <a:schemeClr val="accent1"/>
              </a:gs>
              <a:gs pos="100000">
                <a:schemeClr val="bg1"/>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0"/>
              </a:spcBef>
            </a:pPr>
            <a:r>
              <a:rPr lang="en-US" altLang="en-US" b="1"/>
              <a:t>Inflow – Outflow = Change in Storage</a:t>
            </a:r>
          </a:p>
        </p:txBody>
      </p:sp>
      <p:sp>
        <p:nvSpPr>
          <p:cNvPr id="53252" name="Text Box 4"/>
          <p:cNvSpPr txBox="1">
            <a:spLocks noChangeArrowheads="1"/>
          </p:cNvSpPr>
          <p:nvPr/>
        </p:nvSpPr>
        <p:spPr bwMode="auto">
          <a:xfrm>
            <a:off x="381000" y="3810000"/>
            <a:ext cx="6705600" cy="2887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0"/>
              </a:spcBef>
              <a:spcAft>
                <a:spcPct val="50000"/>
              </a:spcAft>
            </a:pPr>
            <a:r>
              <a:rPr lang="en-US" altLang="en-US" sz="2000"/>
              <a:t>Components of Water Balance:</a:t>
            </a:r>
          </a:p>
          <a:p>
            <a:pPr>
              <a:spcBef>
                <a:spcPct val="0"/>
              </a:spcBef>
              <a:spcAft>
                <a:spcPct val="50000"/>
              </a:spcAft>
            </a:pPr>
            <a:r>
              <a:rPr lang="en-US" altLang="en-US"/>
              <a:t>Precipitation (P), Evaporation (E), Runoff (R), Storage (S)</a:t>
            </a:r>
          </a:p>
          <a:p>
            <a:pPr>
              <a:spcBef>
                <a:spcPct val="0"/>
              </a:spcBef>
              <a:spcAft>
                <a:spcPct val="50000"/>
              </a:spcAft>
            </a:pPr>
            <a:endParaRPr lang="en-US" altLang="en-US"/>
          </a:p>
          <a:p>
            <a:pPr>
              <a:spcBef>
                <a:spcPct val="0"/>
              </a:spcBef>
              <a:spcAft>
                <a:spcPct val="50000"/>
              </a:spcAft>
            </a:pPr>
            <a:r>
              <a:rPr lang="en-US" altLang="en-US"/>
              <a:t>	       		R = P – E - </a:t>
            </a:r>
            <a:r>
              <a:rPr lang="el-GR" altLang="en-US"/>
              <a:t>Δ</a:t>
            </a:r>
            <a:r>
              <a:rPr lang="en-US" altLang="en-US"/>
              <a:t>S </a:t>
            </a:r>
            <a:endParaRPr lang="en-CA" altLang="en-US"/>
          </a:p>
          <a:p>
            <a:pPr>
              <a:spcBef>
                <a:spcPct val="0"/>
              </a:spcBef>
              <a:spcAft>
                <a:spcPct val="50000"/>
              </a:spcAft>
            </a:pPr>
            <a:endParaRPr lang="en-US" altLang="en-US"/>
          </a:p>
          <a:p>
            <a:pPr>
              <a:spcBef>
                <a:spcPct val="0"/>
              </a:spcBef>
              <a:spcAft>
                <a:spcPct val="50000"/>
              </a:spcAft>
            </a:pPr>
            <a:r>
              <a:rPr lang="en-US" altLang="en-US"/>
              <a:t>		       	</a:t>
            </a:r>
            <a:r>
              <a:rPr lang="el-GR" altLang="en-US"/>
              <a:t>Δ</a:t>
            </a:r>
            <a:r>
              <a:rPr lang="en-US" altLang="en-US"/>
              <a:t>S = P – E – R</a:t>
            </a:r>
          </a:p>
          <a:p>
            <a:pPr>
              <a:spcBef>
                <a:spcPct val="0"/>
              </a:spcBef>
              <a:spcAft>
                <a:spcPct val="50000"/>
              </a:spcAft>
            </a:pPr>
            <a:endParaRPr lang="en-CA" altLang="en-US"/>
          </a:p>
        </p:txBody>
      </p:sp>
      <p:sp>
        <p:nvSpPr>
          <p:cNvPr id="53253" name="Text Box 5"/>
          <p:cNvSpPr txBox="1">
            <a:spLocks noChangeArrowheads="1"/>
          </p:cNvSpPr>
          <p:nvPr/>
        </p:nvSpPr>
        <p:spPr bwMode="auto">
          <a:xfrm>
            <a:off x="403459" y="2057400"/>
            <a:ext cx="2627313"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lgn="ctr">
                <a:solidFill>
                  <a:srgbClr val="3366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pPr>
            <a:r>
              <a:rPr lang="en-CA" altLang="en-US" sz="2800" dirty="0"/>
              <a:t>Water Balance</a:t>
            </a:r>
            <a:endParaRPr lang="en-US" altLang="en-US" sz="2800" i="1" dirty="0"/>
          </a:p>
        </p:txBody>
      </p:sp>
      <p:sp>
        <p:nvSpPr>
          <p:cNvPr id="53263" name="Rectangle 15"/>
          <p:cNvSpPr>
            <a:spLocks noChangeArrowheads="1"/>
          </p:cNvSpPr>
          <p:nvPr/>
        </p:nvSpPr>
        <p:spPr bwMode="auto">
          <a:xfrm>
            <a:off x="4574406" y="2969410"/>
            <a:ext cx="3352800" cy="792163"/>
          </a:xfrm>
          <a:prstGeom prst="rect">
            <a:avLst/>
          </a:prstGeom>
          <a:gradFill rotWithShape="1">
            <a:gsLst>
              <a:gs pos="0">
                <a:schemeClr val="accent1"/>
              </a:gs>
              <a:gs pos="100000">
                <a:schemeClr val="bg1"/>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0"/>
              </a:spcBef>
            </a:pPr>
            <a:r>
              <a:rPr lang="en-US" altLang="en-US" b="1"/>
              <a:t>Outflow = Inflow - Change in Storage</a:t>
            </a:r>
          </a:p>
        </p:txBody>
      </p:sp>
      <p:sp>
        <p:nvSpPr>
          <p:cNvPr id="53264" name="AutoShape 16"/>
          <p:cNvSpPr>
            <a:spLocks noChangeArrowheads="1"/>
          </p:cNvSpPr>
          <p:nvPr/>
        </p:nvSpPr>
        <p:spPr bwMode="auto">
          <a:xfrm>
            <a:off x="6553200" y="5181600"/>
            <a:ext cx="1828800" cy="1524000"/>
          </a:xfrm>
          <a:prstGeom prst="wedgeEllipseCallout">
            <a:avLst>
              <a:gd name="adj1" fmla="val -142361"/>
              <a:gd name="adj2" fmla="val 10523"/>
            </a:avLst>
          </a:prstGeom>
          <a:gradFill rotWithShape="1">
            <a:gsLst>
              <a:gs pos="0">
                <a:srgbClr val="FFFF99"/>
              </a:gs>
              <a:gs pos="100000">
                <a:schemeClr val="bg1"/>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lang="en-US" altLang="en-US" sz="1600"/>
              <a:t>Considering stored water availability</a:t>
            </a:r>
          </a:p>
        </p:txBody>
      </p:sp>
      <p:sp>
        <p:nvSpPr>
          <p:cNvPr id="53265" name="AutoShape 17"/>
          <p:cNvSpPr>
            <a:spLocks noChangeArrowheads="1"/>
          </p:cNvSpPr>
          <p:nvPr/>
        </p:nvSpPr>
        <p:spPr bwMode="auto">
          <a:xfrm>
            <a:off x="228600" y="5029200"/>
            <a:ext cx="1828800" cy="1524000"/>
          </a:xfrm>
          <a:prstGeom prst="wedgeEllipseCallout">
            <a:avLst>
              <a:gd name="adj1" fmla="val 103907"/>
              <a:gd name="adj2" fmla="val -33435"/>
            </a:avLst>
          </a:prstGeom>
          <a:gradFill rotWithShape="1">
            <a:gsLst>
              <a:gs pos="0">
                <a:srgbClr val="FFFF99"/>
              </a:gs>
              <a:gs pos="100000">
                <a:schemeClr val="bg1"/>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lang="en-US" altLang="en-US" sz="1600"/>
              <a:t>Considering potential flooding</a:t>
            </a:r>
          </a:p>
        </p:txBody>
      </p:sp>
      <p:sp>
        <p:nvSpPr>
          <p:cNvPr id="11" name="Rectangle 2"/>
          <p:cNvSpPr>
            <a:spLocks noChangeArrowheads="1"/>
          </p:cNvSpPr>
          <p:nvPr/>
        </p:nvSpPr>
        <p:spPr bwMode="auto">
          <a:xfrm>
            <a:off x="685800" y="228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0"/>
              </a:spcBef>
              <a:defRPr>
                <a:solidFill>
                  <a:schemeClr val="tx1"/>
                </a:solidFill>
                <a:latin typeface="Arial" charset="0"/>
              </a:defRPr>
            </a:lvl1pPr>
            <a:lvl2pPr marL="37931725" indent="-37474525">
              <a:spcBef>
                <a:spcPct val="0"/>
              </a:spcBef>
              <a:defRPr>
                <a:solidFill>
                  <a:schemeClr val="tx1"/>
                </a:solidFill>
                <a:latin typeface="Arial" charset="0"/>
              </a:defRPr>
            </a:lvl2pPr>
            <a:lvl3pPr>
              <a:spcBef>
                <a:spcPct val="0"/>
              </a:spcBef>
              <a:defRPr>
                <a:solidFill>
                  <a:schemeClr val="tx1"/>
                </a:solidFill>
                <a:latin typeface="Arial" charset="0"/>
              </a:defRPr>
            </a:lvl3pPr>
            <a:lvl4pPr>
              <a:spcBef>
                <a:spcPct val="0"/>
              </a:spcBef>
              <a:defRPr>
                <a:solidFill>
                  <a:schemeClr val="tx1"/>
                </a:solidFill>
                <a:latin typeface="Arial" charset="0"/>
              </a:defRPr>
            </a:lvl4pPr>
            <a:lvl5pPr>
              <a:spcBef>
                <a:spcPct val="0"/>
              </a:spcBef>
              <a:defRPr>
                <a:solidFill>
                  <a:schemeClr val="tx1"/>
                </a:solidFill>
                <a:latin typeface="Arial" charset="0"/>
              </a:defRPr>
            </a:lvl5pPr>
            <a:lvl6pPr marL="457200" fontAlgn="base">
              <a:spcBef>
                <a:spcPct val="0"/>
              </a:spcBef>
              <a:spcAft>
                <a:spcPct val="0"/>
              </a:spcAft>
              <a:defRPr>
                <a:solidFill>
                  <a:schemeClr val="tx1"/>
                </a:solidFill>
                <a:latin typeface="Arial" charset="0"/>
              </a:defRPr>
            </a:lvl6pPr>
            <a:lvl7pPr marL="914400" fontAlgn="base">
              <a:spcBef>
                <a:spcPct val="0"/>
              </a:spcBef>
              <a:spcAft>
                <a:spcPct val="0"/>
              </a:spcAft>
              <a:defRPr>
                <a:solidFill>
                  <a:schemeClr val="tx1"/>
                </a:solidFill>
                <a:latin typeface="Arial" charset="0"/>
              </a:defRPr>
            </a:lvl7pPr>
            <a:lvl8pPr marL="1371600" fontAlgn="base">
              <a:spcBef>
                <a:spcPct val="0"/>
              </a:spcBef>
              <a:spcAft>
                <a:spcPct val="0"/>
              </a:spcAft>
              <a:defRPr>
                <a:solidFill>
                  <a:schemeClr val="tx1"/>
                </a:solidFill>
                <a:latin typeface="Arial" charset="0"/>
              </a:defRPr>
            </a:lvl8pPr>
            <a:lvl9pPr marL="1828800" fontAlgn="base">
              <a:spcBef>
                <a:spcPct val="0"/>
              </a:spcBef>
              <a:spcAft>
                <a:spcPct val="0"/>
              </a:spcAft>
              <a:defRPr>
                <a:solidFill>
                  <a:schemeClr val="tx1"/>
                </a:solidFill>
                <a:latin typeface="Arial" charset="0"/>
              </a:defRPr>
            </a:lvl9pPr>
          </a:lstStyle>
          <a:p>
            <a:r>
              <a:rPr lang="en-US" altLang="en-US" sz="3200" dirty="0" smtClean="0">
                <a:solidFill>
                  <a:srgbClr val="000099"/>
                </a:solidFill>
                <a:latin typeface="Comic Sans MS" pitchFamily="66" charset="0"/>
                <a:ea typeface="ＭＳ Ｐゴシック" pitchFamily="30" charset="-128"/>
              </a:rPr>
              <a:t>2. Hydrology</a:t>
            </a:r>
            <a:endParaRPr lang="en-US" altLang="en-US" sz="3200" dirty="0">
              <a:solidFill>
                <a:srgbClr val="000099"/>
              </a:solidFill>
              <a:latin typeface="Comic Sans MS" pitchFamily="66" charset="0"/>
              <a:ea typeface="ＭＳ Ｐゴシック" pitchFamily="30" charset="-128"/>
            </a:endParaRPr>
          </a:p>
        </p:txBody>
      </p:sp>
      <p:sp>
        <p:nvSpPr>
          <p:cNvPr id="12" name="TextBox 11"/>
          <p:cNvSpPr txBox="1"/>
          <p:nvPr/>
        </p:nvSpPr>
        <p:spPr>
          <a:xfrm>
            <a:off x="4721994" y="685800"/>
            <a:ext cx="3962400" cy="830997"/>
          </a:xfrm>
          <a:prstGeom prst="rect">
            <a:avLst/>
          </a:prstGeom>
          <a:gradFill>
            <a:gsLst>
              <a:gs pos="0">
                <a:schemeClr val="accent1"/>
              </a:gs>
              <a:gs pos="100000">
                <a:schemeClr val="bg1">
                  <a:lumMod val="95000"/>
                </a:schemeClr>
              </a:gs>
            </a:gsLst>
            <a:lin ang="5400000" scaled="0"/>
          </a:gradFill>
        </p:spPr>
        <p:txBody>
          <a:bodyPr wrap="square" rtlCol="0">
            <a:spAutoFit/>
          </a:bodyPr>
          <a:lstStyle/>
          <a:p>
            <a:r>
              <a:rPr lang="en-CA" sz="2400" dirty="0" smtClean="0"/>
              <a:t>Discharge, River Regimes, Flooding.</a:t>
            </a:r>
            <a:endParaRPr lang="en-CA" sz="2400" dirty="0"/>
          </a:p>
        </p:txBody>
      </p:sp>
    </p:spTree>
    <p:extLst>
      <p:ext uri="{BB962C8B-B14F-4D97-AF65-F5344CB8AC3E}">
        <p14:creationId xmlns:p14="http://schemas.microsoft.com/office/powerpoint/2010/main" val="344570948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3252">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3252">
                                            <p:txEl>
                                              <p:pRg st="1" end="1"/>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53252">
                                            <p:txEl>
                                              <p:pRg st="3" end="3"/>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53265"/>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53252">
                                            <p:txEl>
                                              <p:pRg st="5" end="5"/>
                                            </p:txEl>
                                          </p:spTgt>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5326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64" grpId="0" animBg="1"/>
      <p:bldP spid="5326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4" name="Text Box 4"/>
          <p:cNvSpPr txBox="1">
            <a:spLocks noChangeArrowheads="1"/>
          </p:cNvSpPr>
          <p:nvPr/>
        </p:nvSpPr>
        <p:spPr bwMode="auto">
          <a:xfrm>
            <a:off x="457200" y="3352800"/>
            <a:ext cx="8839200" cy="3168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lvl="1">
              <a:spcBef>
                <a:spcPct val="15000"/>
              </a:spcBef>
            </a:pPr>
            <a:r>
              <a:rPr lang="en-US" altLang="en-US"/>
              <a:t>relates to rainfall characteristics (rainfall intensity)</a:t>
            </a:r>
          </a:p>
          <a:p>
            <a:pPr>
              <a:spcBef>
                <a:spcPct val="15000"/>
              </a:spcBef>
            </a:pPr>
            <a:endParaRPr lang="en-US" altLang="en-US"/>
          </a:p>
          <a:p>
            <a:pPr>
              <a:spcBef>
                <a:spcPct val="15000"/>
              </a:spcBef>
            </a:pPr>
            <a:r>
              <a:rPr lang="en-US" altLang="en-US" b="1"/>
              <a:t>Infiltration capacity</a:t>
            </a:r>
            <a:r>
              <a:rPr lang="en-US" altLang="en-US"/>
              <a:t>: total amount that can be absorbed</a:t>
            </a:r>
          </a:p>
          <a:p>
            <a:pPr>
              <a:spcBef>
                <a:spcPct val="15000"/>
              </a:spcBef>
            </a:pPr>
            <a:r>
              <a:rPr lang="en-US" altLang="en-US"/>
              <a:t>	relates to size of storage available</a:t>
            </a:r>
          </a:p>
          <a:p>
            <a:pPr>
              <a:spcBef>
                <a:spcPct val="15000"/>
              </a:spcBef>
            </a:pPr>
            <a:endParaRPr lang="en-US" altLang="en-US"/>
          </a:p>
          <a:p>
            <a:pPr>
              <a:spcBef>
                <a:spcPct val="15000"/>
              </a:spcBef>
            </a:pPr>
            <a:r>
              <a:rPr lang="en-US" altLang="en-US" b="1"/>
              <a:t>Depression Storage</a:t>
            </a:r>
            <a:r>
              <a:rPr lang="en-US" altLang="en-US"/>
              <a:t>: ability of land to retain water in surface puddles and depressions </a:t>
            </a:r>
          </a:p>
          <a:p>
            <a:pPr>
              <a:spcBef>
                <a:spcPct val="15000"/>
              </a:spcBef>
            </a:pPr>
            <a:r>
              <a:rPr lang="en-US" altLang="en-US"/>
              <a:t>	relates to surface roughness</a:t>
            </a:r>
          </a:p>
          <a:p>
            <a:pPr>
              <a:spcBef>
                <a:spcPct val="15000"/>
              </a:spcBef>
            </a:pPr>
            <a:r>
              <a:rPr lang="en-US" altLang="en-US"/>
              <a:t>	contributes to evaporation and infiltration</a:t>
            </a:r>
          </a:p>
          <a:p>
            <a:pPr>
              <a:spcBef>
                <a:spcPct val="15000"/>
              </a:spcBef>
            </a:pPr>
            <a:endParaRPr lang="en-US" altLang="en-US"/>
          </a:p>
        </p:txBody>
      </p:sp>
      <p:sp>
        <p:nvSpPr>
          <p:cNvPr id="87045" name="Text Box 5"/>
          <p:cNvSpPr txBox="1">
            <a:spLocks noChangeArrowheads="1"/>
          </p:cNvSpPr>
          <p:nvPr/>
        </p:nvSpPr>
        <p:spPr bwMode="auto">
          <a:xfrm>
            <a:off x="609600" y="990600"/>
            <a:ext cx="4648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t>i.e. infiltration to groundwater</a:t>
            </a:r>
            <a:r>
              <a:rPr lang="en-US" altLang="en-US" sz="2400"/>
              <a:t>  </a:t>
            </a:r>
          </a:p>
        </p:txBody>
      </p:sp>
      <p:sp>
        <p:nvSpPr>
          <p:cNvPr id="87046" name="Rectangle 6"/>
          <p:cNvSpPr>
            <a:spLocks noChangeArrowheads="1"/>
          </p:cNvSpPr>
          <p:nvPr/>
        </p:nvSpPr>
        <p:spPr bwMode="auto">
          <a:xfrm>
            <a:off x="457200" y="381000"/>
            <a:ext cx="8229600"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spcBef>
                <a:spcPct val="0"/>
              </a:spcBef>
              <a:defRPr sz="4400">
                <a:solidFill>
                  <a:schemeClr val="tx2"/>
                </a:solidFill>
                <a:latin typeface="Arial" charset="0"/>
              </a:defRPr>
            </a:lvl1pPr>
            <a:lvl2pPr algn="ctr">
              <a:spcBef>
                <a:spcPct val="0"/>
              </a:spcBef>
              <a:defRPr sz="4400">
                <a:solidFill>
                  <a:schemeClr val="tx2"/>
                </a:solidFill>
                <a:latin typeface="Arial" charset="0"/>
              </a:defRPr>
            </a:lvl2pPr>
            <a:lvl3pPr algn="ctr">
              <a:spcBef>
                <a:spcPct val="0"/>
              </a:spcBef>
              <a:defRPr sz="4400">
                <a:solidFill>
                  <a:schemeClr val="tx2"/>
                </a:solidFill>
                <a:latin typeface="Arial" charset="0"/>
              </a:defRPr>
            </a:lvl3pPr>
            <a:lvl4pPr algn="ctr">
              <a:spcBef>
                <a:spcPct val="0"/>
              </a:spcBef>
              <a:defRPr sz="4400">
                <a:solidFill>
                  <a:schemeClr val="tx2"/>
                </a:solidFill>
                <a:latin typeface="Arial" charset="0"/>
              </a:defRPr>
            </a:lvl4pPr>
            <a:lvl5pPr algn="ctr">
              <a:spcBef>
                <a:spcPct val="0"/>
              </a:spcBef>
              <a:defRPr sz="4400">
                <a:solidFill>
                  <a:schemeClr val="tx2"/>
                </a:solidFill>
                <a:latin typeface="Arial" charset="0"/>
              </a:defRPr>
            </a:lvl5pPr>
            <a:lvl6pPr marL="457200" algn="ctr" fontAlgn="base">
              <a:spcBef>
                <a:spcPct val="0"/>
              </a:spcBef>
              <a:spcAft>
                <a:spcPct val="0"/>
              </a:spcAft>
              <a:defRPr sz="4400">
                <a:solidFill>
                  <a:schemeClr val="tx2"/>
                </a:solidFill>
                <a:latin typeface="Arial" charset="0"/>
              </a:defRPr>
            </a:lvl6pPr>
            <a:lvl7pPr marL="914400" algn="ctr" fontAlgn="base">
              <a:spcBef>
                <a:spcPct val="0"/>
              </a:spcBef>
              <a:spcAft>
                <a:spcPct val="0"/>
              </a:spcAft>
              <a:defRPr sz="4400">
                <a:solidFill>
                  <a:schemeClr val="tx2"/>
                </a:solidFill>
                <a:latin typeface="Arial" charset="0"/>
              </a:defRPr>
            </a:lvl7pPr>
            <a:lvl8pPr marL="1371600" algn="ctr" fontAlgn="base">
              <a:spcBef>
                <a:spcPct val="0"/>
              </a:spcBef>
              <a:spcAft>
                <a:spcPct val="0"/>
              </a:spcAft>
              <a:defRPr sz="4400">
                <a:solidFill>
                  <a:schemeClr val="tx2"/>
                </a:solidFill>
                <a:latin typeface="Arial" charset="0"/>
              </a:defRPr>
            </a:lvl8pPr>
            <a:lvl9pPr marL="1828800" algn="ctr" fontAlgn="base">
              <a:spcBef>
                <a:spcPct val="0"/>
              </a:spcBef>
              <a:spcAft>
                <a:spcPct val="0"/>
              </a:spcAft>
              <a:defRPr sz="4400">
                <a:solidFill>
                  <a:schemeClr val="tx2"/>
                </a:solidFill>
                <a:latin typeface="Arial" charset="0"/>
              </a:defRPr>
            </a:lvl9pPr>
          </a:lstStyle>
          <a:p>
            <a:pPr algn="l"/>
            <a:r>
              <a:rPr lang="en-CA" altLang="en-US" sz="2800">
                <a:latin typeface="Comic Sans MS" pitchFamily="66" charset="0"/>
              </a:rPr>
              <a:t>Storage </a:t>
            </a:r>
            <a:endParaRPr lang="en-US" altLang="en-US" sz="2800">
              <a:latin typeface="Comic Sans MS" pitchFamily="66" charset="0"/>
            </a:endParaRPr>
          </a:p>
        </p:txBody>
      </p:sp>
      <p:sp>
        <p:nvSpPr>
          <p:cNvPr id="87051" name="Text Box 11"/>
          <p:cNvSpPr txBox="1">
            <a:spLocks noChangeArrowheads="1"/>
          </p:cNvSpPr>
          <p:nvPr/>
        </p:nvSpPr>
        <p:spPr bwMode="auto">
          <a:xfrm>
            <a:off x="457200" y="1676400"/>
            <a:ext cx="3657600" cy="2097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15000"/>
              </a:spcBef>
            </a:pPr>
            <a:r>
              <a:rPr lang="en-US" altLang="en-US" b="1"/>
              <a:t>Infiltration rate</a:t>
            </a:r>
            <a:r>
              <a:rPr lang="en-US" altLang="en-US"/>
              <a:t>: rate at which soil can absorb water </a:t>
            </a:r>
          </a:p>
          <a:p>
            <a:pPr lvl="1">
              <a:spcBef>
                <a:spcPct val="15000"/>
              </a:spcBef>
            </a:pPr>
            <a:r>
              <a:rPr lang="en-US" altLang="en-US"/>
              <a:t>relates to surface properties (porosity, permeability, and capillary action)</a:t>
            </a:r>
          </a:p>
          <a:p>
            <a:pPr>
              <a:spcBef>
                <a:spcPct val="15000"/>
              </a:spcBef>
            </a:pPr>
            <a:endParaRPr lang="en-US" altLang="en-US"/>
          </a:p>
        </p:txBody>
      </p:sp>
    </p:spTree>
    <p:extLst>
      <p:ext uri="{BB962C8B-B14F-4D97-AF65-F5344CB8AC3E}">
        <p14:creationId xmlns:p14="http://schemas.microsoft.com/office/powerpoint/2010/main" val="146131660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8705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87051">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87044">
                                            <p:txEl>
                                              <p:pRg st="0" end="0"/>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87044">
                                            <p:txEl>
                                              <p:pRg st="2" end="2"/>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87044">
                                            <p:txEl>
                                              <p:pRg st="3" end="3"/>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87044">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87044">
                                            <p:txEl>
                                              <p:pRg st="6" end="6"/>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nodeType="clickEffect">
                                  <p:stCondLst>
                                    <p:cond delay="0"/>
                                  </p:stCondLst>
                                  <p:childTnLst>
                                    <p:set>
                                      <p:cBhvr>
                                        <p:cTn id="34" dur="1" fill="hold">
                                          <p:stCondLst>
                                            <p:cond delay="0"/>
                                          </p:stCondLst>
                                        </p:cTn>
                                        <p:tgtEl>
                                          <p:spTgt spid="87044">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ChangeArrowheads="1"/>
          </p:cNvSpPr>
          <p:nvPr/>
        </p:nvSpPr>
        <p:spPr bwMode="auto">
          <a:xfrm>
            <a:off x="381000" y="304800"/>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spcBef>
                <a:spcPct val="0"/>
              </a:spcBef>
              <a:defRPr sz="4400">
                <a:solidFill>
                  <a:schemeClr val="tx2"/>
                </a:solidFill>
                <a:latin typeface="Arial" charset="0"/>
              </a:defRPr>
            </a:lvl1pPr>
            <a:lvl2pPr algn="ctr">
              <a:spcBef>
                <a:spcPct val="0"/>
              </a:spcBef>
              <a:defRPr sz="4400">
                <a:solidFill>
                  <a:schemeClr val="tx2"/>
                </a:solidFill>
                <a:latin typeface="Arial" charset="0"/>
              </a:defRPr>
            </a:lvl2pPr>
            <a:lvl3pPr algn="ctr">
              <a:spcBef>
                <a:spcPct val="0"/>
              </a:spcBef>
              <a:defRPr sz="4400">
                <a:solidFill>
                  <a:schemeClr val="tx2"/>
                </a:solidFill>
                <a:latin typeface="Arial" charset="0"/>
              </a:defRPr>
            </a:lvl3pPr>
            <a:lvl4pPr algn="ctr">
              <a:spcBef>
                <a:spcPct val="0"/>
              </a:spcBef>
              <a:defRPr sz="4400">
                <a:solidFill>
                  <a:schemeClr val="tx2"/>
                </a:solidFill>
                <a:latin typeface="Arial" charset="0"/>
              </a:defRPr>
            </a:lvl4pPr>
            <a:lvl5pPr algn="ctr">
              <a:spcBef>
                <a:spcPct val="0"/>
              </a:spcBef>
              <a:defRPr sz="4400">
                <a:solidFill>
                  <a:schemeClr val="tx2"/>
                </a:solidFill>
                <a:latin typeface="Arial" charset="0"/>
              </a:defRPr>
            </a:lvl5pPr>
            <a:lvl6pPr marL="457200" algn="ctr" fontAlgn="base">
              <a:spcBef>
                <a:spcPct val="0"/>
              </a:spcBef>
              <a:spcAft>
                <a:spcPct val="0"/>
              </a:spcAft>
              <a:defRPr sz="4400">
                <a:solidFill>
                  <a:schemeClr val="tx2"/>
                </a:solidFill>
                <a:latin typeface="Arial" charset="0"/>
              </a:defRPr>
            </a:lvl6pPr>
            <a:lvl7pPr marL="914400" algn="ctr" fontAlgn="base">
              <a:spcBef>
                <a:spcPct val="0"/>
              </a:spcBef>
              <a:spcAft>
                <a:spcPct val="0"/>
              </a:spcAft>
              <a:defRPr sz="4400">
                <a:solidFill>
                  <a:schemeClr val="tx2"/>
                </a:solidFill>
                <a:latin typeface="Arial" charset="0"/>
              </a:defRPr>
            </a:lvl7pPr>
            <a:lvl8pPr marL="1371600" algn="ctr" fontAlgn="base">
              <a:spcBef>
                <a:spcPct val="0"/>
              </a:spcBef>
              <a:spcAft>
                <a:spcPct val="0"/>
              </a:spcAft>
              <a:defRPr sz="4400">
                <a:solidFill>
                  <a:schemeClr val="tx2"/>
                </a:solidFill>
                <a:latin typeface="Arial" charset="0"/>
              </a:defRPr>
            </a:lvl8pPr>
            <a:lvl9pPr marL="1828800" algn="ctr" fontAlgn="base">
              <a:spcBef>
                <a:spcPct val="0"/>
              </a:spcBef>
              <a:spcAft>
                <a:spcPct val="0"/>
              </a:spcAft>
              <a:defRPr sz="4400">
                <a:solidFill>
                  <a:schemeClr val="tx2"/>
                </a:solidFill>
                <a:latin typeface="Arial" charset="0"/>
              </a:defRPr>
            </a:lvl9pPr>
          </a:lstStyle>
          <a:p>
            <a:pPr algn="l"/>
            <a:r>
              <a:rPr lang="en-CA" altLang="en-US" sz="2800">
                <a:latin typeface="Comic Sans MS" pitchFamily="66" charset="0"/>
              </a:rPr>
              <a:t>Run-off</a:t>
            </a:r>
            <a:endParaRPr lang="en-US" altLang="en-US" sz="2800">
              <a:latin typeface="Comic Sans MS" pitchFamily="66" charset="0"/>
            </a:endParaRPr>
          </a:p>
        </p:txBody>
      </p:sp>
      <p:sp>
        <p:nvSpPr>
          <p:cNvPr id="23555" name="Text Box 3"/>
          <p:cNvSpPr txBox="1">
            <a:spLocks noChangeArrowheads="1"/>
          </p:cNvSpPr>
          <p:nvPr/>
        </p:nvSpPr>
        <p:spPr bwMode="auto">
          <a:xfrm>
            <a:off x="1066800" y="1447800"/>
            <a:ext cx="5791200" cy="1604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t>Surface Run-off = overland flow (i.e., surface flow)</a:t>
            </a:r>
          </a:p>
          <a:p>
            <a:r>
              <a:rPr lang="en-US" altLang="en-US"/>
              <a:t>	(Only occurs with EXCESS water)</a:t>
            </a:r>
          </a:p>
          <a:p>
            <a:endParaRPr lang="en-US" altLang="en-US"/>
          </a:p>
          <a:p>
            <a:r>
              <a:rPr lang="en-US" altLang="en-US"/>
              <a:t>Source: Precipitation, snow melt, glacier melt</a:t>
            </a:r>
          </a:p>
        </p:txBody>
      </p:sp>
      <p:sp>
        <p:nvSpPr>
          <p:cNvPr id="23557" name="Text Box 5"/>
          <p:cNvSpPr txBox="1">
            <a:spLocks noChangeArrowheads="1"/>
          </p:cNvSpPr>
          <p:nvPr/>
        </p:nvSpPr>
        <p:spPr bwMode="auto">
          <a:xfrm>
            <a:off x="304800" y="3124200"/>
            <a:ext cx="3875088" cy="3355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0"/>
              </a:spcBef>
            </a:pPr>
            <a:r>
              <a:rPr lang="en-US" altLang="en-US" sz="2400"/>
              <a:t>Snow:</a:t>
            </a:r>
            <a:endParaRPr lang="en-US" altLang="en-US" sz="1000"/>
          </a:p>
          <a:p>
            <a:pPr>
              <a:spcBef>
                <a:spcPct val="0"/>
              </a:spcBef>
            </a:pPr>
            <a:endParaRPr lang="en-US" altLang="en-US" sz="1000" b="1"/>
          </a:p>
          <a:p>
            <a:pPr>
              <a:spcBef>
                <a:spcPct val="0"/>
              </a:spcBef>
            </a:pPr>
            <a:r>
              <a:rPr lang="en-US" altLang="en-US"/>
              <a:t>1/3</a:t>
            </a:r>
            <a:r>
              <a:rPr lang="en-US" altLang="en-US" baseline="30000"/>
              <a:t>rd</a:t>
            </a:r>
            <a:r>
              <a:rPr lang="en-US" altLang="en-US"/>
              <a:t> of annual precipitation in Canada falls as snow, and typically over half of the days with precipitation have snowfall</a:t>
            </a:r>
          </a:p>
          <a:p>
            <a:pPr>
              <a:spcBef>
                <a:spcPct val="0"/>
              </a:spcBef>
            </a:pPr>
            <a:endParaRPr lang="en-US" altLang="en-US"/>
          </a:p>
          <a:p>
            <a:pPr>
              <a:spcBef>
                <a:spcPct val="0"/>
              </a:spcBef>
            </a:pPr>
            <a:r>
              <a:rPr lang="en-US" altLang="en-US"/>
              <a:t>Areas where more that half of the annual runoff is derived from snowmelt</a:t>
            </a:r>
          </a:p>
          <a:p>
            <a:pPr>
              <a:spcBef>
                <a:spcPct val="0"/>
              </a:spcBef>
            </a:pPr>
            <a:endParaRPr lang="en-US" altLang="en-US"/>
          </a:p>
          <a:p>
            <a:pPr>
              <a:spcBef>
                <a:spcPct val="0"/>
              </a:spcBef>
            </a:pPr>
            <a:endParaRPr lang="en-US" altLang="en-US"/>
          </a:p>
        </p:txBody>
      </p:sp>
    </p:spTree>
    <p:extLst>
      <p:ext uri="{BB962C8B-B14F-4D97-AF65-F5344CB8AC3E}">
        <p14:creationId xmlns:p14="http://schemas.microsoft.com/office/powerpoint/2010/main" val="278093561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3555">
                                            <p:txEl>
                                              <p:pRg st="3" end="3"/>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3557">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3557">
                                            <p:txEl>
                                              <p:pRg st="2" end="2"/>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0"/>
                                          </p:stCondLst>
                                        </p:cTn>
                                        <p:tgtEl>
                                          <p:spTgt spid="2355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 Box 2"/>
          <p:cNvSpPr txBox="1">
            <a:spLocks noChangeArrowheads="1"/>
          </p:cNvSpPr>
          <p:nvPr/>
        </p:nvSpPr>
        <p:spPr bwMode="auto">
          <a:xfrm>
            <a:off x="914400" y="533400"/>
            <a:ext cx="5715000" cy="2747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t>Balance of precipitation rate and infiltration rate?</a:t>
            </a:r>
            <a:r>
              <a:rPr lang="en-US" altLang="en-US"/>
              <a:t> </a:t>
            </a:r>
          </a:p>
          <a:p>
            <a:endParaRPr lang="en-US" altLang="en-US"/>
          </a:p>
          <a:p>
            <a:r>
              <a:rPr lang="en-US" altLang="en-US"/>
              <a:t>Run-off occurs only when infiltration rate too slow +  when depression storage full</a:t>
            </a:r>
          </a:p>
          <a:p>
            <a:r>
              <a:rPr lang="en-US" altLang="en-US"/>
              <a:t>Ground NOT necessarily saturated</a:t>
            </a:r>
          </a:p>
          <a:p>
            <a:r>
              <a:rPr lang="en-US" altLang="en-US"/>
              <a:t>Evaporation rate also imp</a:t>
            </a:r>
          </a:p>
        </p:txBody>
      </p:sp>
      <p:sp>
        <p:nvSpPr>
          <p:cNvPr id="24579" name="Text Box 3"/>
          <p:cNvSpPr txBox="1">
            <a:spLocks noChangeArrowheads="1"/>
          </p:cNvSpPr>
          <p:nvPr/>
        </p:nvSpPr>
        <p:spPr bwMode="auto">
          <a:xfrm>
            <a:off x="2667000" y="3733800"/>
            <a:ext cx="5791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t>Case study: Saskatchewan</a:t>
            </a:r>
          </a:p>
        </p:txBody>
      </p:sp>
    </p:spTree>
    <p:extLst>
      <p:ext uri="{BB962C8B-B14F-4D97-AF65-F5344CB8AC3E}">
        <p14:creationId xmlns:p14="http://schemas.microsoft.com/office/powerpoint/2010/main" val="165735392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4578">
                                            <p:txEl>
                                              <p:pRg st="2" end="2"/>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4578">
                                            <p:txEl>
                                              <p:pRg st="3" end="3"/>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4578">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457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7" name="Text Box 3"/>
          <p:cNvSpPr txBox="1">
            <a:spLocks noChangeArrowheads="1"/>
          </p:cNvSpPr>
          <p:nvPr/>
        </p:nvSpPr>
        <p:spPr bwMode="auto">
          <a:xfrm>
            <a:off x="425450" y="594360"/>
            <a:ext cx="33845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altLang="en-US" b="1" dirty="0"/>
              <a:t>Mean annual precipitation</a:t>
            </a:r>
          </a:p>
        </p:txBody>
      </p:sp>
      <p:sp>
        <p:nvSpPr>
          <p:cNvPr id="77830" name="Text Box 6"/>
          <p:cNvSpPr txBox="1">
            <a:spLocks noChangeArrowheads="1"/>
          </p:cNvSpPr>
          <p:nvPr/>
        </p:nvSpPr>
        <p:spPr bwMode="auto">
          <a:xfrm>
            <a:off x="165100" y="3810000"/>
            <a:ext cx="3581400" cy="355600"/>
          </a:xfrm>
          <a:prstGeom prst="rect">
            <a:avLst/>
          </a:prstGeom>
          <a:solidFill>
            <a:schemeClr val="bg1"/>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altLang="en-US" sz="1600"/>
              <a:t>Southern Sask: ~350 mm precip</a:t>
            </a:r>
          </a:p>
        </p:txBody>
      </p:sp>
      <p:sp>
        <p:nvSpPr>
          <p:cNvPr id="77833" name="Text Box 9"/>
          <p:cNvSpPr txBox="1">
            <a:spLocks noChangeArrowheads="1"/>
          </p:cNvSpPr>
          <p:nvPr/>
        </p:nvSpPr>
        <p:spPr bwMode="auto">
          <a:xfrm>
            <a:off x="4067175" y="3810000"/>
            <a:ext cx="3276600" cy="355600"/>
          </a:xfrm>
          <a:prstGeom prst="rect">
            <a:avLst/>
          </a:prstGeom>
          <a:solidFill>
            <a:schemeClr val="bg1"/>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altLang="en-US" sz="1600"/>
              <a:t>Southern Sask: 0-10 mm runoff</a:t>
            </a:r>
          </a:p>
        </p:txBody>
      </p:sp>
      <p:sp>
        <p:nvSpPr>
          <p:cNvPr id="77834" name="Text Box 10"/>
          <p:cNvSpPr txBox="1">
            <a:spLocks noChangeArrowheads="1"/>
          </p:cNvSpPr>
          <p:nvPr/>
        </p:nvSpPr>
        <p:spPr bwMode="auto">
          <a:xfrm>
            <a:off x="203200" y="1701800"/>
            <a:ext cx="3505200" cy="355600"/>
          </a:xfrm>
          <a:prstGeom prst="rect">
            <a:avLst/>
          </a:prstGeom>
          <a:solidFill>
            <a:schemeClr val="bg1"/>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altLang="en-US" sz="1600"/>
              <a:t>Northern Sask: ~400 mm precip</a:t>
            </a:r>
          </a:p>
        </p:txBody>
      </p:sp>
      <p:sp>
        <p:nvSpPr>
          <p:cNvPr id="77836" name="Text Box 12"/>
          <p:cNvSpPr txBox="1">
            <a:spLocks noChangeArrowheads="1"/>
          </p:cNvSpPr>
          <p:nvPr/>
        </p:nvSpPr>
        <p:spPr bwMode="auto">
          <a:xfrm>
            <a:off x="4067175" y="1701800"/>
            <a:ext cx="3657600" cy="355600"/>
          </a:xfrm>
          <a:prstGeom prst="rect">
            <a:avLst/>
          </a:prstGeom>
          <a:solidFill>
            <a:schemeClr val="bg1"/>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altLang="en-US" sz="1600"/>
              <a:t>Northern Sask: 200-225 mm runoff</a:t>
            </a:r>
          </a:p>
        </p:txBody>
      </p:sp>
      <p:sp>
        <p:nvSpPr>
          <p:cNvPr id="77838" name="Text Box 14"/>
          <p:cNvSpPr txBox="1">
            <a:spLocks noChangeArrowheads="1"/>
          </p:cNvSpPr>
          <p:nvPr/>
        </p:nvSpPr>
        <p:spPr bwMode="auto">
          <a:xfrm>
            <a:off x="4067175" y="608647"/>
            <a:ext cx="2809875" cy="336550"/>
          </a:xfrm>
          <a:prstGeom prst="rect">
            <a:avLst/>
          </a:prstGeom>
          <a:solidFill>
            <a:schemeClr val="bg1"/>
          </a:solidFill>
          <a:ln>
            <a:noFill/>
          </a:ln>
          <a:effectLst/>
          <a:extLs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altLang="en-US" sz="1600" b="1" dirty="0"/>
              <a:t>Mean annual runoff</a:t>
            </a:r>
          </a:p>
        </p:txBody>
      </p:sp>
      <p:sp>
        <p:nvSpPr>
          <p:cNvPr id="77840" name="AutoShape 16"/>
          <p:cNvSpPr>
            <a:spLocks noChangeArrowheads="1"/>
          </p:cNvSpPr>
          <p:nvPr/>
        </p:nvSpPr>
        <p:spPr bwMode="auto">
          <a:xfrm>
            <a:off x="3305175" y="4724400"/>
            <a:ext cx="2590800" cy="1371600"/>
          </a:xfrm>
          <a:prstGeom prst="wedgeEllipseCallout">
            <a:avLst>
              <a:gd name="adj1" fmla="val -38860"/>
              <a:gd name="adj2" fmla="val -29908"/>
            </a:avLst>
          </a:prstGeom>
          <a:gradFill rotWithShape="1">
            <a:gsLst>
              <a:gs pos="0">
                <a:srgbClr val="FFFF99"/>
              </a:gs>
              <a:gs pos="100000">
                <a:schemeClr val="bg1"/>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lang="en-US" altLang="en-US" sz="1600"/>
              <a:t>Similar precip, but v diff runoff. Why?</a:t>
            </a:r>
          </a:p>
        </p:txBody>
      </p:sp>
    </p:spTree>
    <p:extLst>
      <p:ext uri="{BB962C8B-B14F-4D97-AF65-F5344CB8AC3E}">
        <p14:creationId xmlns:p14="http://schemas.microsoft.com/office/powerpoint/2010/main" val="400219748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Text Box 3"/>
          <p:cNvSpPr txBox="1">
            <a:spLocks noChangeArrowheads="1"/>
          </p:cNvSpPr>
          <p:nvPr/>
        </p:nvSpPr>
        <p:spPr bwMode="auto">
          <a:xfrm>
            <a:off x="315914" y="1196975"/>
            <a:ext cx="8050212" cy="3693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0"/>
              </a:spcBef>
            </a:pPr>
            <a:r>
              <a:rPr lang="en-US" altLang="en-US" dirty="0"/>
              <a:t>Large seasonal variation in runoff due to storage in the snow cover</a:t>
            </a:r>
          </a:p>
          <a:p>
            <a:pPr>
              <a:spcBef>
                <a:spcPct val="0"/>
              </a:spcBef>
            </a:pPr>
            <a:endParaRPr lang="en-US" altLang="en-US" dirty="0"/>
          </a:p>
          <a:p>
            <a:pPr>
              <a:spcBef>
                <a:spcPct val="0"/>
              </a:spcBef>
            </a:pPr>
            <a:r>
              <a:rPr lang="en-US" altLang="en-US" dirty="0"/>
              <a:t>Runoff peaks mostly in spring – called “FRESHET”</a:t>
            </a:r>
          </a:p>
          <a:p>
            <a:pPr>
              <a:spcBef>
                <a:spcPct val="0"/>
              </a:spcBef>
            </a:pPr>
            <a:endParaRPr lang="en-US" altLang="en-US" dirty="0"/>
          </a:p>
          <a:p>
            <a:pPr>
              <a:spcBef>
                <a:spcPct val="0"/>
              </a:spcBef>
            </a:pPr>
            <a:r>
              <a:rPr lang="en-US" altLang="en-US" dirty="0"/>
              <a:t>Peak runoff later in the year further north</a:t>
            </a:r>
          </a:p>
          <a:p>
            <a:pPr>
              <a:spcBef>
                <a:spcPct val="0"/>
              </a:spcBef>
            </a:pPr>
            <a:endParaRPr lang="en-US" altLang="en-US" dirty="0"/>
          </a:p>
          <a:p>
            <a:pPr>
              <a:spcBef>
                <a:spcPct val="0"/>
              </a:spcBef>
            </a:pPr>
            <a:r>
              <a:rPr lang="en-US" altLang="en-US" dirty="0"/>
              <a:t>Maximum runoff where </a:t>
            </a:r>
            <a:br>
              <a:rPr lang="en-US" altLang="en-US" dirty="0"/>
            </a:br>
            <a:r>
              <a:rPr lang="en-US" altLang="en-US" dirty="0"/>
              <a:t>precipitation is greatest &amp; </a:t>
            </a:r>
            <a:br>
              <a:rPr lang="en-US" altLang="en-US" dirty="0"/>
            </a:br>
            <a:r>
              <a:rPr lang="en-US" altLang="en-US" dirty="0"/>
              <a:t>topography is rugged and </a:t>
            </a:r>
            <a:br>
              <a:rPr lang="en-US" altLang="en-US" dirty="0"/>
            </a:br>
            <a:r>
              <a:rPr lang="en-US" altLang="en-US" dirty="0"/>
              <a:t>steep - west and east coasts</a:t>
            </a:r>
          </a:p>
          <a:p>
            <a:pPr>
              <a:spcBef>
                <a:spcPct val="0"/>
              </a:spcBef>
            </a:pPr>
            <a:endParaRPr lang="en-US" altLang="en-US" dirty="0"/>
          </a:p>
          <a:p>
            <a:pPr>
              <a:spcBef>
                <a:spcPct val="0"/>
              </a:spcBef>
            </a:pPr>
            <a:r>
              <a:rPr lang="en-US" altLang="en-US" dirty="0"/>
              <a:t>Minimum runoff where “effective rainfall” lowest</a:t>
            </a:r>
          </a:p>
          <a:p>
            <a:pPr>
              <a:spcBef>
                <a:spcPct val="0"/>
              </a:spcBef>
            </a:pPr>
            <a:endParaRPr lang="en-CA" altLang="en-US" dirty="0"/>
          </a:p>
        </p:txBody>
      </p:sp>
      <p:sp>
        <p:nvSpPr>
          <p:cNvPr id="25604" name="Rectangle 4"/>
          <p:cNvSpPr>
            <a:spLocks noGrp="1" noChangeArrowheads="1"/>
          </p:cNvSpPr>
          <p:nvPr>
            <p:ph type="title"/>
          </p:nvPr>
        </p:nvSpPr>
        <p:spPr>
          <a:xfrm>
            <a:off x="381000" y="0"/>
            <a:ext cx="8229600" cy="1143000"/>
          </a:xfrm>
        </p:spPr>
        <p:txBody>
          <a:bodyPr/>
          <a:lstStyle/>
          <a:p>
            <a:pPr algn="l"/>
            <a:r>
              <a:rPr lang="en-CA" altLang="en-US" sz="2800" b="1" dirty="0">
                <a:latin typeface="Comic Sans MS" pitchFamily="66" charset="0"/>
              </a:rPr>
              <a:t>Run-off in Canada</a:t>
            </a:r>
            <a:endParaRPr lang="en-US" altLang="en-US" sz="2800" b="1" dirty="0">
              <a:latin typeface="Comic Sans MS" pitchFamily="66" charset="0"/>
            </a:endParaRPr>
          </a:p>
        </p:txBody>
      </p:sp>
      <p:sp>
        <p:nvSpPr>
          <p:cNvPr id="25605" name="AutoShape 5"/>
          <p:cNvSpPr>
            <a:spLocks noChangeArrowheads="1"/>
          </p:cNvSpPr>
          <p:nvPr/>
        </p:nvSpPr>
        <p:spPr bwMode="auto">
          <a:xfrm>
            <a:off x="5546726" y="2319734"/>
            <a:ext cx="3429000" cy="1447800"/>
          </a:xfrm>
          <a:prstGeom prst="wedgeEllipseCallout">
            <a:avLst>
              <a:gd name="adj1" fmla="val -62838"/>
              <a:gd name="adj2" fmla="val 61074"/>
            </a:avLst>
          </a:prstGeom>
          <a:gradFill rotWithShape="1">
            <a:gsLst>
              <a:gs pos="0">
                <a:srgbClr val="FFFF99"/>
              </a:gs>
              <a:gs pos="100000">
                <a:schemeClr val="bg1"/>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lang="en-US" altLang="en-US" sz="1600"/>
              <a:t>“Effective Rainfall” = surplus available for run-off after evaporation</a:t>
            </a:r>
          </a:p>
        </p:txBody>
      </p:sp>
    </p:spTree>
    <p:extLst>
      <p:ext uri="{BB962C8B-B14F-4D97-AF65-F5344CB8AC3E}">
        <p14:creationId xmlns:p14="http://schemas.microsoft.com/office/powerpoint/2010/main" val="326582141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560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5603">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5603">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5603">
                                            <p:txEl>
                                              <p:pRg st="6" end="6"/>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25603">
                                            <p:txEl>
                                              <p:pRg st="8" end="8"/>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5605"/>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xit" presetSubtype="0" fill="hold" grpId="1" nodeType="clickEffect">
                                  <p:stCondLst>
                                    <p:cond delay="0"/>
                                  </p:stCondLst>
                                  <p:childTnLst>
                                    <p:set>
                                      <p:cBhvr>
                                        <p:cTn id="30" dur="1" fill="hold">
                                          <p:stCondLst>
                                            <p:cond delay="0"/>
                                          </p:stCondLst>
                                        </p:cTn>
                                        <p:tgtEl>
                                          <p:spTgt spid="2560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5" grpId="0" animBg="1"/>
      <p:bldP spid="25605"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2"/>
          <p:cNvSpPr txBox="1">
            <a:spLocks noChangeArrowheads="1"/>
          </p:cNvSpPr>
          <p:nvPr/>
        </p:nvSpPr>
        <p:spPr bwMode="auto">
          <a:xfrm>
            <a:off x="288925" y="609600"/>
            <a:ext cx="8855075" cy="19082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0"/>
              </a:spcBef>
            </a:pPr>
            <a:r>
              <a:rPr lang="en-US" altLang="en-US" sz="2800" b="1" dirty="0" smtClean="0"/>
              <a:t>Runoff/River </a:t>
            </a:r>
            <a:r>
              <a:rPr lang="en-US" altLang="en-US" sz="2800" b="1" dirty="0"/>
              <a:t>Regimes</a:t>
            </a:r>
            <a:r>
              <a:rPr lang="en-US" altLang="en-US" sz="2400" dirty="0"/>
              <a:t>: changes in discharge over year</a:t>
            </a:r>
          </a:p>
          <a:p>
            <a:pPr>
              <a:spcBef>
                <a:spcPct val="0"/>
              </a:spcBef>
            </a:pPr>
            <a:endParaRPr lang="en-US" altLang="en-US" dirty="0"/>
          </a:p>
          <a:p>
            <a:pPr>
              <a:spcBef>
                <a:spcPct val="0"/>
              </a:spcBef>
            </a:pPr>
            <a:r>
              <a:rPr lang="en-US" altLang="en-US" dirty="0" smtClean="0"/>
              <a:t>Hydrograph = A </a:t>
            </a:r>
            <a:r>
              <a:rPr lang="en-US" altLang="en-US" dirty="0"/>
              <a:t>plot of </a:t>
            </a:r>
            <a:r>
              <a:rPr lang="en-US" altLang="en-US" dirty="0" err="1"/>
              <a:t>streamflow</a:t>
            </a:r>
            <a:r>
              <a:rPr lang="en-US" altLang="en-US" dirty="0"/>
              <a:t> vs. </a:t>
            </a:r>
            <a:r>
              <a:rPr lang="en-US" altLang="en-US" dirty="0" smtClean="0"/>
              <a:t>time</a:t>
            </a:r>
          </a:p>
          <a:p>
            <a:pPr>
              <a:spcBef>
                <a:spcPct val="0"/>
              </a:spcBef>
            </a:pPr>
            <a:r>
              <a:rPr lang="en-US" altLang="en-US" dirty="0" smtClean="0"/>
              <a:t>    Annual hydrograph = average stream flow over year</a:t>
            </a:r>
          </a:p>
          <a:p>
            <a:pPr>
              <a:spcBef>
                <a:spcPct val="0"/>
              </a:spcBef>
            </a:pPr>
            <a:r>
              <a:rPr lang="en-US" altLang="en-US" dirty="0" smtClean="0"/>
              <a:t>    Storm hydrograph = </a:t>
            </a:r>
            <a:r>
              <a:rPr lang="en-US" altLang="en-US" dirty="0" err="1" smtClean="0"/>
              <a:t>streamflow</a:t>
            </a:r>
            <a:r>
              <a:rPr lang="en-US" altLang="en-US" dirty="0" smtClean="0"/>
              <a:t> for a single storm event</a:t>
            </a:r>
            <a:endParaRPr lang="en-US" altLang="en-US" dirty="0"/>
          </a:p>
          <a:p>
            <a:pPr>
              <a:spcBef>
                <a:spcPct val="0"/>
              </a:spcBef>
            </a:pPr>
            <a:endParaRPr lang="en-US" altLang="en-US" dirty="0"/>
          </a:p>
        </p:txBody>
      </p:sp>
      <p:sp>
        <p:nvSpPr>
          <p:cNvPr id="4" name="Rectangle 3"/>
          <p:cNvSpPr/>
          <p:nvPr/>
        </p:nvSpPr>
        <p:spPr>
          <a:xfrm>
            <a:off x="1828800" y="2517815"/>
            <a:ext cx="4572000" cy="1477328"/>
          </a:xfrm>
          <a:prstGeom prst="rect">
            <a:avLst/>
          </a:prstGeom>
        </p:spPr>
        <p:txBody>
          <a:bodyPr>
            <a:spAutoFit/>
          </a:bodyPr>
          <a:lstStyle/>
          <a:p>
            <a:pPr>
              <a:spcBef>
                <a:spcPct val="0"/>
              </a:spcBef>
            </a:pPr>
            <a:r>
              <a:rPr lang="en-US" altLang="en-US" dirty="0"/>
              <a:t>In Canada, </a:t>
            </a:r>
            <a:r>
              <a:rPr lang="en-US" altLang="en-US" dirty="0" smtClean="0"/>
              <a:t>three </a:t>
            </a:r>
            <a:r>
              <a:rPr lang="en-US" altLang="en-US" dirty="0"/>
              <a:t>runoff regimes </a:t>
            </a:r>
            <a:r>
              <a:rPr lang="en-US" altLang="en-US" dirty="0" smtClean="0"/>
              <a:t>most common: </a:t>
            </a:r>
          </a:p>
          <a:p>
            <a:pPr>
              <a:spcBef>
                <a:spcPct val="0"/>
              </a:spcBef>
            </a:pPr>
            <a:r>
              <a:rPr lang="en-US" altLang="en-US" dirty="0" smtClean="0"/>
              <a:t>  NIVAL</a:t>
            </a:r>
          </a:p>
          <a:p>
            <a:pPr>
              <a:spcBef>
                <a:spcPct val="0"/>
              </a:spcBef>
            </a:pPr>
            <a:r>
              <a:rPr lang="en-US" altLang="en-US" dirty="0" smtClean="0"/>
              <a:t>  PRO-GLACIAL</a:t>
            </a:r>
          </a:p>
          <a:p>
            <a:pPr>
              <a:spcBef>
                <a:spcPct val="0"/>
              </a:spcBef>
            </a:pPr>
            <a:r>
              <a:rPr lang="en-US" altLang="en-US" dirty="0" smtClean="0"/>
              <a:t>  PLUVIAL-TEMPERATE</a:t>
            </a:r>
            <a:endParaRPr lang="en-US" altLang="en-US" dirty="0"/>
          </a:p>
        </p:txBody>
      </p:sp>
    </p:spTree>
    <p:extLst>
      <p:ext uri="{BB962C8B-B14F-4D97-AF65-F5344CB8AC3E}">
        <p14:creationId xmlns:p14="http://schemas.microsoft.com/office/powerpoint/2010/main" val="393736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32" name="Picture 12" descr="Full-size image (13 K)"/>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357563" y="762000"/>
            <a:ext cx="5786437" cy="6096000"/>
          </a:xfrm>
          <a:prstGeom prst="rect">
            <a:avLst/>
          </a:prstGeom>
          <a:noFill/>
          <a:extLst>
            <a:ext uri="{909E8E84-426E-40DD-AFC4-6F175D3DCCD1}">
              <a14:hiddenFill xmlns:a14="http://schemas.microsoft.com/office/drawing/2010/main">
                <a:solidFill>
                  <a:srgbClr val="FFFFFF"/>
                </a:solidFill>
              </a14:hiddenFill>
            </a:ext>
          </a:extLst>
        </p:spPr>
      </p:pic>
      <p:sp>
        <p:nvSpPr>
          <p:cNvPr id="30733" name="Rectangle 13"/>
          <p:cNvSpPr>
            <a:spLocks noChangeArrowheads="1"/>
          </p:cNvSpPr>
          <p:nvPr/>
        </p:nvSpPr>
        <p:spPr bwMode="auto">
          <a:xfrm>
            <a:off x="228600" y="533399"/>
            <a:ext cx="3200400" cy="1600200"/>
          </a:xfrm>
          <a:prstGeom prst="rect">
            <a:avLst/>
          </a:prstGeom>
          <a:gradFill rotWithShape="1">
            <a:gsLst>
              <a:gs pos="0">
                <a:schemeClr val="accent1"/>
              </a:gs>
              <a:gs pos="100000">
                <a:schemeClr val="bg1"/>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CA"/>
          </a:p>
        </p:txBody>
      </p:sp>
      <p:sp>
        <p:nvSpPr>
          <p:cNvPr id="30722" name="Text Box 2"/>
          <p:cNvSpPr txBox="1">
            <a:spLocks noChangeArrowheads="1"/>
          </p:cNvSpPr>
          <p:nvPr/>
        </p:nvSpPr>
        <p:spPr bwMode="auto">
          <a:xfrm>
            <a:off x="323850" y="673100"/>
            <a:ext cx="3105150"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0"/>
              </a:spcBef>
            </a:pPr>
            <a:r>
              <a:rPr lang="en-US" altLang="en-US" sz="2000" b="1" dirty="0" err="1" smtClean="0"/>
              <a:t>Nival</a:t>
            </a:r>
            <a:r>
              <a:rPr lang="en-US" altLang="en-US" sz="2000" b="1" dirty="0" smtClean="0"/>
              <a:t> </a:t>
            </a:r>
            <a:r>
              <a:rPr lang="en-US" altLang="en-US" sz="2000" b="1" dirty="0"/>
              <a:t>Regimes</a:t>
            </a:r>
            <a:r>
              <a:rPr lang="en-US" altLang="en-US" sz="2000" dirty="0"/>
              <a:t>: </a:t>
            </a:r>
            <a:r>
              <a:rPr lang="en-US" altLang="en-US" sz="2000" dirty="0" err="1"/>
              <a:t>Streamflow</a:t>
            </a:r>
            <a:r>
              <a:rPr lang="en-US" altLang="en-US" sz="2000" dirty="0"/>
              <a:t> hydrograph dominated by snowmelt inputs.</a:t>
            </a:r>
          </a:p>
        </p:txBody>
      </p:sp>
      <p:sp>
        <p:nvSpPr>
          <p:cNvPr id="30724" name="Text Box 4"/>
          <p:cNvSpPr txBox="1">
            <a:spLocks noChangeArrowheads="1"/>
          </p:cNvSpPr>
          <p:nvPr/>
        </p:nvSpPr>
        <p:spPr bwMode="auto">
          <a:xfrm>
            <a:off x="304800" y="4191000"/>
            <a:ext cx="3124200" cy="2289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0"/>
              </a:spcBef>
            </a:pPr>
            <a:r>
              <a:rPr lang="en-US" altLang="en-US"/>
              <a:t>Eg, A Subarctic Nival regime from Alaska (summer record only)</a:t>
            </a:r>
          </a:p>
          <a:p>
            <a:pPr>
              <a:spcBef>
                <a:spcPct val="0"/>
              </a:spcBef>
            </a:pPr>
            <a:endParaRPr lang="en-US" altLang="en-US"/>
          </a:p>
          <a:p>
            <a:pPr>
              <a:spcBef>
                <a:spcPct val="0"/>
              </a:spcBef>
            </a:pPr>
            <a:r>
              <a:rPr lang="en-US" altLang="en-US"/>
              <a:t>Eg, An Arctic Nival regime from Cornwallis Island, NWT, Canada (even shorter record)</a:t>
            </a:r>
          </a:p>
        </p:txBody>
      </p:sp>
      <p:sp>
        <p:nvSpPr>
          <p:cNvPr id="30728" name="Text Box 8"/>
          <p:cNvSpPr txBox="1">
            <a:spLocks noChangeArrowheads="1"/>
          </p:cNvSpPr>
          <p:nvPr/>
        </p:nvSpPr>
        <p:spPr bwMode="auto">
          <a:xfrm>
            <a:off x="6477000" y="3048000"/>
            <a:ext cx="2514600" cy="779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solidFill>
                  <a:srgbClr val="FF0000"/>
                </a:solidFill>
              </a:rPr>
              <a:t>Little/no  winter flow</a:t>
            </a:r>
          </a:p>
          <a:p>
            <a:r>
              <a:rPr lang="en-US" altLang="en-US">
                <a:solidFill>
                  <a:srgbClr val="FF0000"/>
                </a:solidFill>
              </a:rPr>
              <a:t>Low summer flow</a:t>
            </a:r>
          </a:p>
        </p:txBody>
      </p:sp>
      <p:sp>
        <p:nvSpPr>
          <p:cNvPr id="30734" name="Text Box 14"/>
          <p:cNvSpPr txBox="1">
            <a:spLocks noChangeArrowheads="1"/>
          </p:cNvSpPr>
          <p:nvPr/>
        </p:nvSpPr>
        <p:spPr bwMode="auto">
          <a:xfrm rot="-5400000">
            <a:off x="6773863" y="4259262"/>
            <a:ext cx="44958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1000"/>
              <a:t>Arctic monitoring and assessment program</a:t>
            </a:r>
          </a:p>
        </p:txBody>
      </p:sp>
    </p:spTree>
    <p:extLst>
      <p:ext uri="{BB962C8B-B14F-4D97-AF65-F5344CB8AC3E}">
        <p14:creationId xmlns:p14="http://schemas.microsoft.com/office/powerpoint/2010/main" val="278249315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0722">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0733"/>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30732"/>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0724"/>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07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33" grpId="0" animBg="1"/>
      <p:bldP spid="30724" grpId="0"/>
      <p:bldP spid="3072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9" name="Rectangle 9"/>
          <p:cNvSpPr>
            <a:spLocks noChangeArrowheads="1"/>
          </p:cNvSpPr>
          <p:nvPr/>
        </p:nvSpPr>
        <p:spPr bwMode="auto">
          <a:xfrm>
            <a:off x="304800" y="228600"/>
            <a:ext cx="5486400" cy="1143000"/>
          </a:xfrm>
          <a:prstGeom prst="rect">
            <a:avLst/>
          </a:prstGeom>
          <a:gradFill rotWithShape="1">
            <a:gsLst>
              <a:gs pos="0">
                <a:schemeClr val="accent1"/>
              </a:gs>
              <a:gs pos="100000">
                <a:schemeClr val="bg1"/>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CA"/>
          </a:p>
        </p:txBody>
      </p:sp>
      <p:sp>
        <p:nvSpPr>
          <p:cNvPr id="35842" name="Text Box 2"/>
          <p:cNvSpPr txBox="1">
            <a:spLocks noChangeArrowheads="1"/>
          </p:cNvSpPr>
          <p:nvPr/>
        </p:nvSpPr>
        <p:spPr bwMode="auto">
          <a:xfrm>
            <a:off x="468313" y="476250"/>
            <a:ext cx="5932487"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0"/>
              </a:spcBef>
            </a:pPr>
            <a:r>
              <a:rPr lang="en-US" altLang="en-US" sz="2000" b="1"/>
              <a:t>Proglacial Regime</a:t>
            </a:r>
            <a:r>
              <a:rPr lang="en-US" altLang="en-US" sz="2000"/>
              <a:t>: Streamflow hydrograph dominated by glacial meltwater</a:t>
            </a:r>
          </a:p>
        </p:txBody>
      </p:sp>
      <p:sp>
        <p:nvSpPr>
          <p:cNvPr id="35843" name="Text Box 3"/>
          <p:cNvSpPr txBox="1">
            <a:spLocks noChangeArrowheads="1"/>
          </p:cNvSpPr>
          <p:nvPr/>
        </p:nvSpPr>
        <p:spPr bwMode="auto">
          <a:xfrm>
            <a:off x="990600" y="6477000"/>
            <a:ext cx="44958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1000" dirty="0"/>
              <a:t>Arctic monitoring and assessment program</a:t>
            </a:r>
          </a:p>
        </p:txBody>
      </p:sp>
      <p:pic>
        <p:nvPicPr>
          <p:cNvPr id="35844" name="Picture 4" descr="a03-11"/>
          <p:cNvPicPr>
            <a:picLocks noChangeAspect="1" noChangeArrowheads="1"/>
          </p:cNvPicPr>
          <p:nvPr/>
        </p:nvPicPr>
        <p:blipFill>
          <a:blip r:embed="rId3">
            <a:extLst>
              <a:ext uri="{28A0092B-C50C-407E-A947-70E740481C1C}">
                <a14:useLocalDpi xmlns:a14="http://schemas.microsoft.com/office/drawing/2010/main"/>
              </a:ext>
            </a:extLst>
          </a:blip>
          <a:srcRect l="4224" t="54675" r="2859" b="824"/>
          <a:stretch>
            <a:fillRect/>
          </a:stretch>
        </p:blipFill>
        <p:spPr bwMode="auto">
          <a:xfrm>
            <a:off x="609600" y="1600200"/>
            <a:ext cx="5791200" cy="4648200"/>
          </a:xfrm>
          <a:prstGeom prst="rect">
            <a:avLst/>
          </a:prstGeom>
          <a:noFill/>
          <a:extLst>
            <a:ext uri="{909E8E84-426E-40DD-AFC4-6F175D3DCCD1}">
              <a14:hiddenFill xmlns:a14="http://schemas.microsoft.com/office/drawing/2010/main">
                <a:solidFill>
                  <a:srgbClr val="FFFFFF"/>
                </a:solidFill>
              </a14:hiddenFill>
            </a:ext>
          </a:extLst>
        </p:spPr>
      </p:pic>
      <p:sp>
        <p:nvSpPr>
          <p:cNvPr id="35848" name="Text Box 8"/>
          <p:cNvSpPr txBox="1">
            <a:spLocks noChangeArrowheads="1"/>
          </p:cNvSpPr>
          <p:nvPr/>
        </p:nvSpPr>
        <p:spPr bwMode="auto">
          <a:xfrm>
            <a:off x="6375009" y="319845"/>
            <a:ext cx="2514600"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dirty="0">
                <a:solidFill>
                  <a:srgbClr val="FF0000"/>
                </a:solidFill>
              </a:rPr>
              <a:t>Little/no  winter flow</a:t>
            </a:r>
          </a:p>
          <a:p>
            <a:r>
              <a:rPr lang="en-US" altLang="en-US" dirty="0">
                <a:solidFill>
                  <a:srgbClr val="FF0000"/>
                </a:solidFill>
              </a:rPr>
              <a:t>Summer flow rel. to temp</a:t>
            </a:r>
            <a:r>
              <a:rPr lang="en-US" altLang="en-US" dirty="0" smtClean="0">
                <a:solidFill>
                  <a:srgbClr val="FF0000"/>
                </a:solidFill>
              </a:rPr>
              <a:t>.</a:t>
            </a:r>
          </a:p>
          <a:p>
            <a:r>
              <a:rPr lang="en-US" altLang="en-US" dirty="0" smtClean="0">
                <a:solidFill>
                  <a:srgbClr val="FF0000"/>
                </a:solidFill>
              </a:rPr>
              <a:t>Obvious diurnal pattern</a:t>
            </a:r>
            <a:endParaRPr lang="en-US" altLang="en-US" dirty="0">
              <a:solidFill>
                <a:srgbClr val="FF0000"/>
              </a:solidFill>
            </a:endParaRPr>
          </a:p>
        </p:txBody>
      </p:sp>
    </p:spTree>
    <p:extLst>
      <p:ext uri="{BB962C8B-B14F-4D97-AF65-F5344CB8AC3E}">
        <p14:creationId xmlns:p14="http://schemas.microsoft.com/office/powerpoint/2010/main" val="6043789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84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584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584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p:bldP spid="3584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2" name="Picture 4"/>
          <p:cNvPicPr>
            <a:picLocks noChangeAspect="1" noChangeArrowheads="1"/>
          </p:cNvPicPr>
          <p:nvPr/>
        </p:nvPicPr>
        <p:blipFill>
          <a:blip r:embed="rId3">
            <a:extLst>
              <a:ext uri="{28A0092B-C50C-407E-A947-70E740481C1C}">
                <a14:useLocalDpi xmlns:a14="http://schemas.microsoft.com/office/drawing/2010/main"/>
              </a:ext>
            </a:extLst>
          </a:blip>
          <a:srcRect r="50453"/>
          <a:stretch>
            <a:fillRect/>
          </a:stretch>
        </p:blipFill>
        <p:spPr bwMode="auto">
          <a:xfrm>
            <a:off x="5257800" y="914400"/>
            <a:ext cx="3886200" cy="2855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7900" name="Rectangle 12"/>
          <p:cNvSpPr>
            <a:spLocks noChangeArrowheads="1"/>
          </p:cNvSpPr>
          <p:nvPr/>
        </p:nvSpPr>
        <p:spPr bwMode="auto">
          <a:xfrm>
            <a:off x="228600" y="228600"/>
            <a:ext cx="6553200" cy="1143000"/>
          </a:xfrm>
          <a:prstGeom prst="rect">
            <a:avLst/>
          </a:prstGeom>
          <a:gradFill rotWithShape="1">
            <a:gsLst>
              <a:gs pos="0">
                <a:schemeClr val="accent1"/>
              </a:gs>
              <a:gs pos="100000">
                <a:schemeClr val="bg1"/>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CA"/>
          </a:p>
        </p:txBody>
      </p:sp>
      <p:sp>
        <p:nvSpPr>
          <p:cNvPr id="37890" name="Text Box 2"/>
          <p:cNvSpPr txBox="1">
            <a:spLocks noChangeArrowheads="1"/>
          </p:cNvSpPr>
          <p:nvPr/>
        </p:nvSpPr>
        <p:spPr bwMode="auto">
          <a:xfrm>
            <a:off x="365125" y="404813"/>
            <a:ext cx="641667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0"/>
              </a:spcBef>
            </a:pPr>
            <a:r>
              <a:rPr lang="en-US" altLang="en-US" sz="2000" b="1" dirty="0" smtClean="0"/>
              <a:t>Pluvial/Temperate </a:t>
            </a:r>
            <a:r>
              <a:rPr lang="en-US" altLang="en-US" sz="2000" b="1" dirty="0"/>
              <a:t>Regime</a:t>
            </a:r>
            <a:r>
              <a:rPr lang="en-US" altLang="en-US" sz="2000" dirty="0"/>
              <a:t>: </a:t>
            </a:r>
            <a:r>
              <a:rPr lang="en-US" altLang="en-US" sz="2000" dirty="0" err="1"/>
              <a:t>Streamflow</a:t>
            </a:r>
            <a:r>
              <a:rPr lang="en-US" altLang="en-US" sz="2000" dirty="0"/>
              <a:t> hydrograph dominated by frequent rainfall events</a:t>
            </a:r>
          </a:p>
        </p:txBody>
      </p:sp>
      <p:sp>
        <p:nvSpPr>
          <p:cNvPr id="37893" name="Rectangle 5"/>
          <p:cNvSpPr>
            <a:spLocks noChangeArrowheads="1"/>
          </p:cNvSpPr>
          <p:nvPr/>
        </p:nvSpPr>
        <p:spPr bwMode="auto">
          <a:xfrm>
            <a:off x="7848600" y="685800"/>
            <a:ext cx="1020763"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spcBef>
                <a:spcPct val="0"/>
              </a:spcBef>
            </a:pPr>
            <a:r>
              <a:rPr lang="en-US" altLang="en-US" sz="900"/>
              <a:t>mrcmekong.org</a:t>
            </a:r>
            <a:r>
              <a:rPr lang="en-US" altLang="en-US" sz="900" i="1"/>
              <a:t> </a:t>
            </a:r>
          </a:p>
        </p:txBody>
      </p:sp>
      <p:pic>
        <p:nvPicPr>
          <p:cNvPr id="37895" name="Picture 7"/>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581400" y="3810000"/>
            <a:ext cx="5248275" cy="298132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37896" name="Text Box 8"/>
          <p:cNvSpPr txBox="1">
            <a:spLocks noChangeArrowheads="1"/>
          </p:cNvSpPr>
          <p:nvPr/>
        </p:nvSpPr>
        <p:spPr bwMode="auto">
          <a:xfrm>
            <a:off x="1295400" y="6248400"/>
            <a:ext cx="4572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t>Tay River, Ontario</a:t>
            </a:r>
          </a:p>
        </p:txBody>
      </p:sp>
      <p:sp>
        <p:nvSpPr>
          <p:cNvPr id="37897" name="Text Box 9"/>
          <p:cNvSpPr txBox="1">
            <a:spLocks noChangeArrowheads="1"/>
          </p:cNvSpPr>
          <p:nvPr/>
        </p:nvSpPr>
        <p:spPr bwMode="auto">
          <a:xfrm rot="-5400000">
            <a:off x="6126163" y="3687762"/>
            <a:ext cx="57912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1000"/>
              <a:t>Environment Canada</a:t>
            </a:r>
          </a:p>
        </p:txBody>
      </p:sp>
      <p:pic>
        <p:nvPicPr>
          <p:cNvPr id="37898" name="Picture 10"/>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04800" y="1447800"/>
            <a:ext cx="3735388" cy="2636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7899" name="Text Box 11"/>
          <p:cNvSpPr txBox="1">
            <a:spLocks noChangeArrowheads="1"/>
          </p:cNvSpPr>
          <p:nvPr/>
        </p:nvSpPr>
        <p:spPr bwMode="auto">
          <a:xfrm>
            <a:off x="304800" y="4038600"/>
            <a:ext cx="3276600"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dirty="0" smtClean="0"/>
              <a:t>Canaan </a:t>
            </a:r>
            <a:r>
              <a:rPr lang="en-US" altLang="en-US" dirty="0"/>
              <a:t>River, </a:t>
            </a:r>
            <a:r>
              <a:rPr lang="en-US" altLang="en-US" dirty="0" smtClean="0"/>
              <a:t>Newfoundland, </a:t>
            </a:r>
            <a:r>
              <a:rPr lang="en-US" altLang="en-US" sz="1200" dirty="0" smtClean="0"/>
              <a:t>Atlas </a:t>
            </a:r>
            <a:r>
              <a:rPr lang="en-US" altLang="en-US" sz="1200" dirty="0"/>
              <a:t>of Canada,</a:t>
            </a:r>
          </a:p>
        </p:txBody>
      </p:sp>
    </p:spTree>
    <p:extLst>
      <p:ext uri="{BB962C8B-B14F-4D97-AF65-F5344CB8AC3E}">
        <p14:creationId xmlns:p14="http://schemas.microsoft.com/office/powerpoint/2010/main" val="380031758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789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7893"/>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7899"/>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7898"/>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7896"/>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789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789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3" grpId="0"/>
      <p:bldP spid="37896" grpId="0"/>
      <p:bldP spid="37897" grpId="0"/>
      <p:bldP spid="3789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ext Box 2"/>
          <p:cNvSpPr txBox="1">
            <a:spLocks noChangeArrowheads="1"/>
          </p:cNvSpPr>
          <p:nvPr/>
        </p:nvSpPr>
        <p:spPr bwMode="auto">
          <a:xfrm>
            <a:off x="2743200" y="2743200"/>
            <a:ext cx="5715000" cy="2214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dirty="0"/>
              <a:t>Balance between Overland Flow and Infiltration affects storm response</a:t>
            </a:r>
          </a:p>
          <a:p>
            <a:r>
              <a:rPr lang="en-US" altLang="en-US" dirty="0"/>
              <a:t>Run-off occurs only when infiltration rate too slow +  when depression storage full</a:t>
            </a:r>
          </a:p>
          <a:p>
            <a:r>
              <a:rPr lang="en-US" altLang="en-US" dirty="0"/>
              <a:t>Ground NOT necessarily saturated</a:t>
            </a:r>
          </a:p>
          <a:p>
            <a:r>
              <a:rPr lang="en-US" altLang="en-US" dirty="0"/>
              <a:t>Evaporation rate also imp</a:t>
            </a:r>
          </a:p>
        </p:txBody>
      </p:sp>
      <p:sp>
        <p:nvSpPr>
          <p:cNvPr id="43011" name="Text Box 3"/>
          <p:cNvSpPr txBox="1">
            <a:spLocks noChangeArrowheads="1"/>
          </p:cNvSpPr>
          <p:nvPr/>
        </p:nvSpPr>
        <p:spPr bwMode="auto">
          <a:xfrm>
            <a:off x="990600" y="609600"/>
            <a:ext cx="6858000"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800" b="1" dirty="0" smtClean="0"/>
              <a:t>Flooding:</a:t>
            </a:r>
            <a:r>
              <a:rPr lang="en-US" altLang="en-US" sz="2800" dirty="0" smtClean="0"/>
              <a:t> How </a:t>
            </a:r>
            <a:r>
              <a:rPr lang="en-US" altLang="en-US" sz="2800" dirty="0"/>
              <a:t>does a river respond to any one storm? </a:t>
            </a:r>
          </a:p>
        </p:txBody>
      </p:sp>
      <p:sp>
        <p:nvSpPr>
          <p:cNvPr id="43012" name="Text Box 4"/>
          <p:cNvSpPr txBox="1">
            <a:spLocks noChangeArrowheads="1"/>
          </p:cNvSpPr>
          <p:nvPr/>
        </p:nvSpPr>
        <p:spPr bwMode="auto">
          <a:xfrm>
            <a:off x="1600200" y="1752600"/>
            <a:ext cx="6934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t>i.e., What is the typical “</a:t>
            </a:r>
            <a:r>
              <a:rPr lang="en-US" altLang="en-US" sz="2400"/>
              <a:t>Storm Hydrograph</a:t>
            </a:r>
            <a:r>
              <a:rPr lang="en-US" altLang="en-US"/>
              <a:t>” for a river?</a:t>
            </a:r>
          </a:p>
        </p:txBody>
      </p:sp>
      <p:sp>
        <p:nvSpPr>
          <p:cNvPr id="43014" name="Text Box 6"/>
          <p:cNvSpPr txBox="1">
            <a:spLocks noChangeArrowheads="1"/>
          </p:cNvSpPr>
          <p:nvPr/>
        </p:nvSpPr>
        <p:spPr bwMode="auto">
          <a:xfrm>
            <a:off x="3505200" y="5334000"/>
            <a:ext cx="4780384" cy="12311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000" dirty="0"/>
              <a:t>Important controls on the balance:</a:t>
            </a:r>
            <a:r>
              <a:rPr lang="en-US" altLang="en-US" dirty="0"/>
              <a:t> material type, size and shape of basin, number of channels available to drain water, previous rainfall</a:t>
            </a:r>
          </a:p>
        </p:txBody>
      </p:sp>
    </p:spTree>
    <p:extLst>
      <p:ext uri="{BB962C8B-B14F-4D97-AF65-F5344CB8AC3E}">
        <p14:creationId xmlns:p14="http://schemas.microsoft.com/office/powerpoint/2010/main" val="1466750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301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301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301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3010">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30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ext Box 2"/>
          <p:cNvSpPr txBox="1">
            <a:spLocks noChangeArrowheads="1"/>
          </p:cNvSpPr>
          <p:nvPr/>
        </p:nvSpPr>
        <p:spPr bwMode="auto">
          <a:xfrm>
            <a:off x="914400" y="1219200"/>
            <a:ext cx="4800600" cy="1815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1600" dirty="0" err="1" smtClean="0"/>
              <a:t>Eg</a:t>
            </a:r>
            <a:r>
              <a:rPr lang="en-US" altLang="en-US" sz="1600" dirty="0" smtClean="0"/>
              <a:t>, Alberta</a:t>
            </a:r>
            <a:r>
              <a:rPr lang="en-US" altLang="en-US" sz="1600" dirty="0"/>
              <a:t>, badlands south of Red Deer. </a:t>
            </a:r>
          </a:p>
          <a:p>
            <a:r>
              <a:rPr lang="en-US" altLang="en-US" sz="1600" dirty="0"/>
              <a:t>- Non-permeable sandstone</a:t>
            </a:r>
          </a:p>
          <a:p>
            <a:pPr>
              <a:buFontTx/>
              <a:buChar char="-"/>
            </a:pPr>
            <a:r>
              <a:rPr lang="en-US" altLang="en-US" sz="1600" dirty="0"/>
              <a:t> No infiltration</a:t>
            </a:r>
          </a:p>
          <a:p>
            <a:pPr>
              <a:buFontTx/>
              <a:buChar char="-"/>
            </a:pPr>
            <a:r>
              <a:rPr lang="en-US" altLang="en-US" sz="1600" dirty="0"/>
              <a:t> Instant run-off</a:t>
            </a:r>
          </a:p>
          <a:p>
            <a:pPr>
              <a:buFontTx/>
              <a:buChar char="-"/>
            </a:pPr>
            <a:r>
              <a:rPr lang="en-US" altLang="en-US" sz="1600" dirty="0"/>
              <a:t> Floods + erosion into “Badlands”!</a:t>
            </a:r>
          </a:p>
        </p:txBody>
      </p:sp>
      <p:sp>
        <p:nvSpPr>
          <p:cNvPr id="67597" name="Text Box 13"/>
          <p:cNvSpPr txBox="1">
            <a:spLocks noChangeArrowheads="1"/>
          </p:cNvSpPr>
          <p:nvPr/>
        </p:nvSpPr>
        <p:spPr bwMode="auto">
          <a:xfrm>
            <a:off x="609600" y="381000"/>
            <a:ext cx="5791200" cy="11695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000" dirty="0"/>
              <a:t>Infiltration Rate governed by soil type, rock type, slope, etc.</a:t>
            </a:r>
          </a:p>
          <a:p>
            <a:endParaRPr lang="en-US" altLang="en-US" sz="2000" dirty="0"/>
          </a:p>
        </p:txBody>
      </p:sp>
    </p:spTree>
    <p:extLst>
      <p:ext uri="{BB962C8B-B14F-4D97-AF65-F5344CB8AC3E}">
        <p14:creationId xmlns:p14="http://schemas.microsoft.com/office/powerpoint/2010/main" val="387145265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2" name="Text Box 4"/>
          <p:cNvSpPr txBox="1">
            <a:spLocks noChangeArrowheads="1"/>
          </p:cNvSpPr>
          <p:nvPr/>
        </p:nvSpPr>
        <p:spPr bwMode="auto">
          <a:xfrm>
            <a:off x="304800" y="533400"/>
            <a:ext cx="2438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t>Basin shape</a:t>
            </a:r>
          </a:p>
        </p:txBody>
      </p:sp>
      <p:pic>
        <p:nvPicPr>
          <p:cNvPr id="78854" name="Picture 6" descr="scan0009"/>
          <p:cNvPicPr>
            <a:picLocks noChangeAspect="1" noChangeArrowheads="1"/>
          </p:cNvPicPr>
          <p:nvPr/>
        </p:nvPicPr>
        <p:blipFill>
          <a:blip r:embed="rId2" cstate="email">
            <a:lum contrast="6000"/>
            <a:grayscl/>
            <a:extLst>
              <a:ext uri="{28A0092B-C50C-407E-A947-70E740481C1C}">
                <a14:useLocalDpi xmlns:a14="http://schemas.microsoft.com/office/drawing/2010/main"/>
              </a:ext>
            </a:extLst>
          </a:blip>
          <a:srcRect r="5411"/>
          <a:stretch>
            <a:fillRect/>
          </a:stretch>
        </p:blipFill>
        <p:spPr bwMode="auto">
          <a:xfrm>
            <a:off x="3810000" y="304800"/>
            <a:ext cx="4191000" cy="6286500"/>
          </a:xfrm>
          <a:prstGeom prst="rect">
            <a:avLst/>
          </a:prstGeom>
          <a:noFill/>
          <a:extLst>
            <a:ext uri="{909E8E84-426E-40DD-AFC4-6F175D3DCCD1}">
              <a14:hiddenFill xmlns:a14="http://schemas.microsoft.com/office/drawing/2010/main">
                <a:solidFill>
                  <a:srgbClr val="FFFFFF"/>
                </a:solidFill>
              </a14:hiddenFill>
            </a:ext>
          </a:extLst>
        </p:spPr>
      </p:pic>
      <p:sp>
        <p:nvSpPr>
          <p:cNvPr id="78855" name="Text Box 7"/>
          <p:cNvSpPr txBox="1">
            <a:spLocks noChangeArrowheads="1"/>
          </p:cNvSpPr>
          <p:nvPr/>
        </p:nvSpPr>
        <p:spPr bwMode="auto">
          <a:xfrm>
            <a:off x="685800" y="6583363"/>
            <a:ext cx="70104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1200">
                <a:latin typeface="Arial" charset="0"/>
              </a:rPr>
              <a:t>Fig. 9.3, Global Geomorphology, Michael A. Summerfield, 1991</a:t>
            </a:r>
            <a:endParaRPr lang="en-CA" altLang="en-US" sz="1200">
              <a:latin typeface="Arial" charset="0"/>
            </a:endParaRPr>
          </a:p>
        </p:txBody>
      </p:sp>
      <p:sp>
        <p:nvSpPr>
          <p:cNvPr id="78858" name="Line 10"/>
          <p:cNvSpPr>
            <a:spLocks noChangeShapeType="1"/>
          </p:cNvSpPr>
          <p:nvPr/>
        </p:nvSpPr>
        <p:spPr bwMode="auto">
          <a:xfrm>
            <a:off x="4343400" y="1371600"/>
            <a:ext cx="1066800" cy="914400"/>
          </a:xfrm>
          <a:prstGeom prst="line">
            <a:avLst/>
          </a:prstGeom>
          <a:noFill/>
          <a:ln w="2857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78859" name="Line 11"/>
          <p:cNvSpPr>
            <a:spLocks noChangeShapeType="1"/>
          </p:cNvSpPr>
          <p:nvPr/>
        </p:nvSpPr>
        <p:spPr bwMode="auto">
          <a:xfrm flipH="1">
            <a:off x="5486400" y="990600"/>
            <a:ext cx="304800" cy="1219200"/>
          </a:xfrm>
          <a:prstGeom prst="line">
            <a:avLst/>
          </a:prstGeom>
          <a:noFill/>
          <a:ln w="2857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78860" name="Line 12"/>
          <p:cNvSpPr>
            <a:spLocks noChangeShapeType="1"/>
          </p:cNvSpPr>
          <p:nvPr/>
        </p:nvSpPr>
        <p:spPr bwMode="auto">
          <a:xfrm>
            <a:off x="5105400" y="685800"/>
            <a:ext cx="228600" cy="1371600"/>
          </a:xfrm>
          <a:prstGeom prst="line">
            <a:avLst/>
          </a:prstGeom>
          <a:noFill/>
          <a:ln w="2857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78861" name="Freeform 13"/>
          <p:cNvSpPr>
            <a:spLocks/>
          </p:cNvSpPr>
          <p:nvPr/>
        </p:nvSpPr>
        <p:spPr bwMode="auto">
          <a:xfrm>
            <a:off x="5295900" y="5816600"/>
            <a:ext cx="177800" cy="495300"/>
          </a:xfrm>
          <a:custGeom>
            <a:avLst/>
            <a:gdLst>
              <a:gd name="T0" fmla="*/ 0 w 112"/>
              <a:gd name="T1" fmla="*/ 0 h 312"/>
              <a:gd name="T2" fmla="*/ 32 w 112"/>
              <a:gd name="T3" fmla="*/ 56 h 312"/>
              <a:gd name="T4" fmla="*/ 112 w 112"/>
              <a:gd name="T5" fmla="*/ 312 h 312"/>
            </a:gdLst>
            <a:ahLst/>
            <a:cxnLst>
              <a:cxn ang="0">
                <a:pos x="T0" y="T1"/>
              </a:cxn>
              <a:cxn ang="0">
                <a:pos x="T2" y="T3"/>
              </a:cxn>
              <a:cxn ang="0">
                <a:pos x="T4" y="T5"/>
              </a:cxn>
            </a:cxnLst>
            <a:rect l="0" t="0" r="r" b="b"/>
            <a:pathLst>
              <a:path w="112" h="312">
                <a:moveTo>
                  <a:pt x="0" y="0"/>
                </a:moveTo>
                <a:cubicBezTo>
                  <a:pt x="5" y="15"/>
                  <a:pt x="13" y="4"/>
                  <a:pt x="32" y="56"/>
                </a:cubicBezTo>
                <a:cubicBezTo>
                  <a:pt x="71" y="127"/>
                  <a:pt x="95" y="259"/>
                  <a:pt x="112" y="312"/>
                </a:cubicBezTo>
              </a:path>
            </a:pathLst>
          </a:custGeom>
          <a:noFill/>
          <a:ln w="28575" cmpd="sng">
            <a:solidFill>
              <a:srgbClr val="FF0000"/>
            </a:solidFill>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78862" name="Freeform 14"/>
          <p:cNvSpPr>
            <a:spLocks/>
          </p:cNvSpPr>
          <p:nvPr/>
        </p:nvSpPr>
        <p:spPr bwMode="auto">
          <a:xfrm>
            <a:off x="4953000" y="4699000"/>
            <a:ext cx="482600" cy="1384300"/>
          </a:xfrm>
          <a:custGeom>
            <a:avLst/>
            <a:gdLst>
              <a:gd name="T0" fmla="*/ 0 w 304"/>
              <a:gd name="T1" fmla="*/ 0 h 872"/>
              <a:gd name="T2" fmla="*/ 224 w 304"/>
              <a:gd name="T3" fmla="*/ 312 h 872"/>
              <a:gd name="T4" fmla="*/ 304 w 304"/>
              <a:gd name="T5" fmla="*/ 872 h 872"/>
            </a:gdLst>
            <a:ahLst/>
            <a:cxnLst>
              <a:cxn ang="0">
                <a:pos x="T0" y="T1"/>
              </a:cxn>
              <a:cxn ang="0">
                <a:pos x="T2" y="T3"/>
              </a:cxn>
              <a:cxn ang="0">
                <a:pos x="T4" y="T5"/>
              </a:cxn>
            </a:cxnLst>
            <a:rect l="0" t="0" r="r" b="b"/>
            <a:pathLst>
              <a:path w="304" h="872">
                <a:moveTo>
                  <a:pt x="0" y="0"/>
                </a:moveTo>
                <a:cubicBezTo>
                  <a:pt x="37" y="52"/>
                  <a:pt x="173" y="167"/>
                  <a:pt x="224" y="312"/>
                </a:cubicBezTo>
                <a:cubicBezTo>
                  <a:pt x="275" y="457"/>
                  <a:pt x="287" y="755"/>
                  <a:pt x="304" y="872"/>
                </a:cubicBezTo>
              </a:path>
            </a:pathLst>
          </a:custGeom>
          <a:noFill/>
          <a:ln w="28575" cmpd="sng">
            <a:solidFill>
              <a:srgbClr val="FF0000"/>
            </a:solidFill>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78863" name="Freeform 15"/>
          <p:cNvSpPr>
            <a:spLocks/>
          </p:cNvSpPr>
          <p:nvPr/>
        </p:nvSpPr>
        <p:spPr bwMode="auto">
          <a:xfrm>
            <a:off x="4648200" y="3352800"/>
            <a:ext cx="876300" cy="2768600"/>
          </a:xfrm>
          <a:custGeom>
            <a:avLst/>
            <a:gdLst>
              <a:gd name="T0" fmla="*/ 0 w 552"/>
              <a:gd name="T1" fmla="*/ 0 h 1744"/>
              <a:gd name="T2" fmla="*/ 272 w 552"/>
              <a:gd name="T3" fmla="*/ 312 h 1744"/>
              <a:gd name="T4" fmla="*/ 464 w 552"/>
              <a:gd name="T5" fmla="*/ 824 h 1744"/>
              <a:gd name="T6" fmla="*/ 552 w 552"/>
              <a:gd name="T7" fmla="*/ 1744 h 1744"/>
            </a:gdLst>
            <a:ahLst/>
            <a:cxnLst>
              <a:cxn ang="0">
                <a:pos x="T0" y="T1"/>
              </a:cxn>
              <a:cxn ang="0">
                <a:pos x="T2" y="T3"/>
              </a:cxn>
              <a:cxn ang="0">
                <a:pos x="T4" y="T5"/>
              </a:cxn>
              <a:cxn ang="0">
                <a:pos x="T6" y="T7"/>
              </a:cxn>
            </a:cxnLst>
            <a:rect l="0" t="0" r="r" b="b"/>
            <a:pathLst>
              <a:path w="552" h="1744">
                <a:moveTo>
                  <a:pt x="0" y="0"/>
                </a:moveTo>
                <a:cubicBezTo>
                  <a:pt x="0" y="0"/>
                  <a:pt x="195" y="175"/>
                  <a:pt x="272" y="312"/>
                </a:cubicBezTo>
                <a:cubicBezTo>
                  <a:pt x="349" y="449"/>
                  <a:pt x="417" y="585"/>
                  <a:pt x="464" y="824"/>
                </a:cubicBezTo>
                <a:cubicBezTo>
                  <a:pt x="511" y="1063"/>
                  <a:pt x="534" y="1552"/>
                  <a:pt x="552" y="1744"/>
                </a:cubicBezTo>
              </a:path>
            </a:pathLst>
          </a:custGeom>
          <a:noFill/>
          <a:ln w="28575" cmpd="sng">
            <a:solidFill>
              <a:srgbClr val="FF0000"/>
            </a:solidFill>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78864" name="Text Box 16"/>
          <p:cNvSpPr txBox="1">
            <a:spLocks noChangeArrowheads="1"/>
          </p:cNvSpPr>
          <p:nvPr/>
        </p:nvSpPr>
        <p:spPr bwMode="auto">
          <a:xfrm>
            <a:off x="914400" y="1371600"/>
            <a:ext cx="2514600" cy="16158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dirty="0"/>
              <a:t>e.g. round shape: all water reaches mouth at same </a:t>
            </a:r>
            <a:r>
              <a:rPr lang="en-US" altLang="en-US" dirty="0" smtClean="0"/>
              <a:t>time</a:t>
            </a:r>
          </a:p>
          <a:p>
            <a:r>
              <a:rPr lang="en-US" altLang="en-US" dirty="0" smtClean="0"/>
              <a:t>Gives peaked or “flashy” hydrograph</a:t>
            </a:r>
            <a:endParaRPr lang="en-US" altLang="en-US" dirty="0"/>
          </a:p>
        </p:txBody>
      </p:sp>
      <p:sp>
        <p:nvSpPr>
          <p:cNvPr id="78865" name="Text Box 17"/>
          <p:cNvSpPr txBox="1">
            <a:spLocks noChangeArrowheads="1"/>
          </p:cNvSpPr>
          <p:nvPr/>
        </p:nvSpPr>
        <p:spPr bwMode="auto">
          <a:xfrm>
            <a:off x="914400" y="4038600"/>
            <a:ext cx="2895600" cy="16158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dirty="0"/>
              <a:t>e.g. elongate shape: water reaches mouth at different </a:t>
            </a:r>
            <a:r>
              <a:rPr lang="en-US" altLang="en-US" dirty="0" smtClean="0"/>
              <a:t>times</a:t>
            </a:r>
          </a:p>
          <a:p>
            <a:r>
              <a:rPr lang="en-US" altLang="en-US" dirty="0" smtClean="0"/>
              <a:t>Gives less peaked or “sluggish” hydrograph</a:t>
            </a:r>
            <a:endParaRPr lang="en-US" altLang="en-US" dirty="0"/>
          </a:p>
        </p:txBody>
      </p:sp>
      <p:sp>
        <p:nvSpPr>
          <p:cNvPr id="78866" name="Rectangle 18"/>
          <p:cNvSpPr>
            <a:spLocks noChangeArrowheads="1"/>
          </p:cNvSpPr>
          <p:nvPr/>
        </p:nvSpPr>
        <p:spPr bwMode="auto">
          <a:xfrm>
            <a:off x="3733800" y="2133600"/>
            <a:ext cx="1143000" cy="609600"/>
          </a:xfrm>
          <a:prstGeom prst="rect">
            <a:avLst/>
          </a:prstGeom>
          <a:solidFill>
            <a:schemeClr val="bg1"/>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CA"/>
          </a:p>
        </p:txBody>
      </p:sp>
      <p:sp>
        <p:nvSpPr>
          <p:cNvPr id="78867" name="Rectangle 19"/>
          <p:cNvSpPr>
            <a:spLocks noChangeArrowheads="1"/>
          </p:cNvSpPr>
          <p:nvPr/>
        </p:nvSpPr>
        <p:spPr bwMode="auto">
          <a:xfrm>
            <a:off x="3733800" y="5334000"/>
            <a:ext cx="1143000" cy="609600"/>
          </a:xfrm>
          <a:prstGeom prst="rect">
            <a:avLst/>
          </a:prstGeom>
          <a:solidFill>
            <a:schemeClr val="bg1"/>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CA"/>
          </a:p>
        </p:txBody>
      </p:sp>
    </p:spTree>
    <p:extLst>
      <p:ext uri="{BB962C8B-B14F-4D97-AF65-F5344CB8AC3E}">
        <p14:creationId xmlns:p14="http://schemas.microsoft.com/office/powerpoint/2010/main" val="135575136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7885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78860"/>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78859"/>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78861"/>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78862"/>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7886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8" grpId="0" animBg="1"/>
      <p:bldP spid="78859" grpId="0" animBg="1"/>
      <p:bldP spid="78860" grpId="0" animBg="1"/>
      <p:bldP spid="78861" grpId="0" animBg="1"/>
      <p:bldP spid="78862" grpId="0" animBg="1"/>
      <p:bldP spid="7886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82" name="Text Box 10"/>
          <p:cNvSpPr txBox="1">
            <a:spLocks noChangeArrowheads="1"/>
          </p:cNvSpPr>
          <p:nvPr/>
        </p:nvSpPr>
        <p:spPr bwMode="auto">
          <a:xfrm>
            <a:off x="457200" y="304800"/>
            <a:ext cx="33528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t>Number of channels available</a:t>
            </a:r>
          </a:p>
        </p:txBody>
      </p:sp>
      <p:sp>
        <p:nvSpPr>
          <p:cNvPr id="79883" name="Text Box 11"/>
          <p:cNvSpPr txBox="1">
            <a:spLocks noChangeArrowheads="1"/>
          </p:cNvSpPr>
          <p:nvPr/>
        </p:nvSpPr>
        <p:spPr bwMode="auto">
          <a:xfrm>
            <a:off x="4038600" y="457200"/>
            <a:ext cx="4191000" cy="1054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dirty="0"/>
              <a:t>Drainage density = length channel/unit area</a:t>
            </a:r>
          </a:p>
          <a:p>
            <a:r>
              <a:rPr lang="en-US" altLang="en-US" dirty="0"/>
              <a:t>More channels = faster/bigger flood</a:t>
            </a:r>
          </a:p>
        </p:txBody>
      </p:sp>
      <p:sp>
        <p:nvSpPr>
          <p:cNvPr id="79885" name="Text Box 13"/>
          <p:cNvSpPr txBox="1">
            <a:spLocks noChangeArrowheads="1"/>
          </p:cNvSpPr>
          <p:nvPr/>
        </p:nvSpPr>
        <p:spPr bwMode="auto">
          <a:xfrm>
            <a:off x="457200" y="1600200"/>
            <a:ext cx="3352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t>Basin size</a:t>
            </a:r>
          </a:p>
        </p:txBody>
      </p:sp>
      <p:sp>
        <p:nvSpPr>
          <p:cNvPr id="79886" name="Text Box 14"/>
          <p:cNvSpPr txBox="1">
            <a:spLocks noChangeArrowheads="1"/>
          </p:cNvSpPr>
          <p:nvPr/>
        </p:nvSpPr>
        <p:spPr bwMode="auto">
          <a:xfrm>
            <a:off x="2362200" y="1676400"/>
            <a:ext cx="4191000" cy="779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t>Small basin = rapid water rise</a:t>
            </a:r>
          </a:p>
          <a:p>
            <a:r>
              <a:rPr lang="en-US" altLang="en-US"/>
              <a:t>Bigger basin = slower water rise</a:t>
            </a:r>
          </a:p>
        </p:txBody>
      </p:sp>
      <p:sp>
        <p:nvSpPr>
          <p:cNvPr id="79887" name="Text Box 15"/>
          <p:cNvSpPr txBox="1">
            <a:spLocks noChangeArrowheads="1"/>
          </p:cNvSpPr>
          <p:nvPr/>
        </p:nvSpPr>
        <p:spPr bwMode="auto">
          <a:xfrm>
            <a:off x="457200" y="3962400"/>
            <a:ext cx="3352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t>Thickness of soil</a:t>
            </a:r>
          </a:p>
        </p:txBody>
      </p:sp>
      <p:sp>
        <p:nvSpPr>
          <p:cNvPr id="79888" name="Text Box 16"/>
          <p:cNvSpPr txBox="1">
            <a:spLocks noChangeArrowheads="1"/>
          </p:cNvSpPr>
          <p:nvPr/>
        </p:nvSpPr>
        <p:spPr bwMode="auto">
          <a:xfrm>
            <a:off x="3505200" y="4038600"/>
            <a:ext cx="4953000" cy="1054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dirty="0"/>
              <a:t>Thin soil = no storage = rapid water rise</a:t>
            </a:r>
          </a:p>
          <a:p>
            <a:r>
              <a:rPr lang="en-US" altLang="en-US" dirty="0"/>
              <a:t>Thick soil = more storage = slower water rise</a:t>
            </a:r>
          </a:p>
        </p:txBody>
      </p:sp>
      <p:sp>
        <p:nvSpPr>
          <p:cNvPr id="79889" name="Text Box 17"/>
          <p:cNvSpPr txBox="1">
            <a:spLocks noChangeArrowheads="1"/>
          </p:cNvSpPr>
          <p:nvPr/>
        </p:nvSpPr>
        <p:spPr bwMode="auto">
          <a:xfrm>
            <a:off x="457200" y="5410200"/>
            <a:ext cx="3352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t>Vegetation cover</a:t>
            </a:r>
          </a:p>
        </p:txBody>
      </p:sp>
      <p:sp>
        <p:nvSpPr>
          <p:cNvPr id="79890" name="Text Box 18"/>
          <p:cNvSpPr txBox="1">
            <a:spLocks noChangeArrowheads="1"/>
          </p:cNvSpPr>
          <p:nvPr/>
        </p:nvSpPr>
        <p:spPr bwMode="auto">
          <a:xfrm>
            <a:off x="3886200" y="5410200"/>
            <a:ext cx="4191000" cy="1054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dirty="0"/>
              <a:t>Little vegetation = rapid water rise</a:t>
            </a:r>
          </a:p>
          <a:p>
            <a:r>
              <a:rPr lang="en-US" altLang="en-US" dirty="0"/>
              <a:t>Lots of vegetation = slower water rise</a:t>
            </a:r>
          </a:p>
        </p:txBody>
      </p:sp>
      <p:sp>
        <p:nvSpPr>
          <p:cNvPr id="79891" name="Text Box 19"/>
          <p:cNvSpPr txBox="1">
            <a:spLocks noChangeArrowheads="1"/>
          </p:cNvSpPr>
          <p:nvPr/>
        </p:nvSpPr>
        <p:spPr bwMode="auto">
          <a:xfrm>
            <a:off x="533400" y="2819400"/>
            <a:ext cx="3352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t>Relief/Slope</a:t>
            </a:r>
          </a:p>
        </p:txBody>
      </p:sp>
      <p:sp>
        <p:nvSpPr>
          <p:cNvPr id="79892" name="Text Box 20"/>
          <p:cNvSpPr txBox="1">
            <a:spLocks noChangeArrowheads="1"/>
          </p:cNvSpPr>
          <p:nvPr/>
        </p:nvSpPr>
        <p:spPr bwMode="auto">
          <a:xfrm>
            <a:off x="3276600" y="2819400"/>
            <a:ext cx="4191000" cy="779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dirty="0"/>
              <a:t>Steep slope = rapid water rise</a:t>
            </a:r>
          </a:p>
          <a:p>
            <a:r>
              <a:rPr lang="en-US" altLang="en-US" dirty="0"/>
              <a:t>Gentle slope = slower water rise</a:t>
            </a:r>
          </a:p>
        </p:txBody>
      </p:sp>
    </p:spTree>
    <p:extLst>
      <p:ext uri="{BB962C8B-B14F-4D97-AF65-F5344CB8AC3E}">
        <p14:creationId xmlns:p14="http://schemas.microsoft.com/office/powerpoint/2010/main" val="318267578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988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988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9892"/>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9888"/>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989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883" grpId="0"/>
      <p:bldP spid="79886" grpId="0"/>
      <p:bldP spid="79888" grpId="0"/>
      <p:bldP spid="79890" grpId="0"/>
      <p:bldP spid="7989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130" name="Object 2"/>
          <p:cNvGraphicFramePr>
            <a:graphicFrameLocks noChangeAspect="1"/>
          </p:cNvGraphicFramePr>
          <p:nvPr/>
        </p:nvGraphicFramePr>
        <p:xfrm>
          <a:off x="1219200" y="2057400"/>
          <a:ext cx="5029200" cy="3573463"/>
        </p:xfrm>
        <a:graphic>
          <a:graphicData uri="http://schemas.openxmlformats.org/presentationml/2006/ole">
            <mc:AlternateContent xmlns:mc="http://schemas.openxmlformats.org/markup-compatibility/2006">
              <mc:Choice xmlns:v="urn:schemas-microsoft-com:vml" Requires="v">
                <p:oleObj spid="_x0000_s241678" name="Image" r:id="rId3" imgW="8653724" imgH="6150371" progId="Photoshop.Image.5">
                  <p:embed/>
                </p:oleObj>
              </mc:Choice>
              <mc:Fallback>
                <p:oleObj name="Image" r:id="rId3" imgW="8653724" imgH="6150371" progId="Photoshop.Image.5">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19200" y="2057400"/>
                        <a:ext cx="5029200" cy="3573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8131" name="Text Box 3"/>
          <p:cNvSpPr txBox="1">
            <a:spLocks noChangeArrowheads="1"/>
          </p:cNvSpPr>
          <p:nvPr/>
        </p:nvSpPr>
        <p:spPr bwMode="auto">
          <a:xfrm>
            <a:off x="914400" y="5867400"/>
            <a:ext cx="7543800"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1600"/>
              <a:t>Discharge in a small stream (Pennsylvania, USA) during successive rainfalls. Discharge  Q in cubic metres per minute</a:t>
            </a:r>
            <a:endParaRPr lang="en-CA" altLang="en-US" sz="1600"/>
          </a:p>
        </p:txBody>
      </p:sp>
      <p:sp>
        <p:nvSpPr>
          <p:cNvPr id="48132" name="Text Box 4"/>
          <p:cNvSpPr txBox="1">
            <a:spLocks noChangeArrowheads="1"/>
          </p:cNvSpPr>
          <p:nvPr/>
        </p:nvSpPr>
        <p:spPr bwMode="auto">
          <a:xfrm>
            <a:off x="838200" y="6507163"/>
            <a:ext cx="70104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1000">
                <a:latin typeface="Arial" charset="0"/>
              </a:rPr>
              <a:t>Fig. 10.6, Introduction to Geomorphology, Frank Ahnert, 1998.</a:t>
            </a:r>
            <a:endParaRPr lang="en-CA" altLang="en-US" sz="1000">
              <a:latin typeface="Arial" charset="0"/>
            </a:endParaRPr>
          </a:p>
        </p:txBody>
      </p:sp>
      <p:sp>
        <p:nvSpPr>
          <p:cNvPr id="48133" name="Text Box 5"/>
          <p:cNvSpPr txBox="1">
            <a:spLocks noChangeArrowheads="1"/>
          </p:cNvSpPr>
          <p:nvPr/>
        </p:nvSpPr>
        <p:spPr bwMode="auto">
          <a:xfrm>
            <a:off x="457200" y="609600"/>
            <a:ext cx="22860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t>Antecedent Rainfall</a:t>
            </a:r>
          </a:p>
        </p:txBody>
      </p:sp>
      <p:sp>
        <p:nvSpPr>
          <p:cNvPr id="48134" name="Text Box 6"/>
          <p:cNvSpPr txBox="1">
            <a:spLocks noChangeArrowheads="1"/>
          </p:cNvSpPr>
          <p:nvPr/>
        </p:nvSpPr>
        <p:spPr bwMode="auto">
          <a:xfrm>
            <a:off x="3352800" y="685800"/>
            <a:ext cx="41910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t>Previous rain = ground already soaked = rapid water rise</a:t>
            </a:r>
          </a:p>
        </p:txBody>
      </p:sp>
    </p:spTree>
    <p:extLst>
      <p:ext uri="{BB962C8B-B14F-4D97-AF65-F5344CB8AC3E}">
        <p14:creationId xmlns:p14="http://schemas.microsoft.com/office/powerpoint/2010/main" val="425950441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813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48130"/>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8131"/>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81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1" grpId="0"/>
      <p:bldP spid="48132" grpId="0"/>
      <p:bldP spid="4813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ext Box 2"/>
          <p:cNvSpPr txBox="1">
            <a:spLocks noChangeArrowheads="1"/>
          </p:cNvSpPr>
          <p:nvPr/>
        </p:nvSpPr>
        <p:spPr bwMode="auto">
          <a:xfrm>
            <a:off x="609600" y="533400"/>
            <a:ext cx="72390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800" b="1">
                <a:cs typeface="Times New Roman" pitchFamily="18" charset="0"/>
              </a:rPr>
              <a:t>When will a river flood?</a:t>
            </a:r>
            <a:endParaRPr lang="en-GB" altLang="en-US" sz="2800"/>
          </a:p>
        </p:txBody>
      </p:sp>
      <p:sp>
        <p:nvSpPr>
          <p:cNvPr id="68611" name="Text Box 3"/>
          <p:cNvSpPr txBox="1">
            <a:spLocks noChangeArrowheads="1"/>
          </p:cNvSpPr>
          <p:nvPr/>
        </p:nvSpPr>
        <p:spPr bwMode="auto">
          <a:xfrm>
            <a:off x="762000" y="1524000"/>
            <a:ext cx="7543800" cy="1158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a:cs typeface="Times New Roman" pitchFamily="18" charset="0"/>
              </a:rPr>
              <a:t>Need to know ...</a:t>
            </a:r>
          </a:p>
          <a:p>
            <a:r>
              <a:rPr lang="en-US" altLang="en-US" sz="2000">
                <a:cs typeface="Times New Roman" pitchFamily="18" charset="0"/>
              </a:rPr>
              <a:t>How often it has flooded in the past, especially extreme events </a:t>
            </a:r>
            <a:endParaRPr lang="en-GB" altLang="en-US" sz="2000">
              <a:cs typeface="Times New Roman" pitchFamily="18" charset="0"/>
            </a:endParaRPr>
          </a:p>
        </p:txBody>
      </p:sp>
      <p:sp>
        <p:nvSpPr>
          <p:cNvPr id="68613" name="Text Box 5"/>
          <p:cNvSpPr txBox="1">
            <a:spLocks noChangeArrowheads="1"/>
          </p:cNvSpPr>
          <p:nvPr/>
        </p:nvSpPr>
        <p:spPr bwMode="auto">
          <a:xfrm>
            <a:off x="2133600" y="3200400"/>
            <a:ext cx="5105400" cy="1466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buFontTx/>
              <a:buChar char="•"/>
            </a:pPr>
            <a:r>
              <a:rPr lang="en-US" altLang="en-US"/>
              <a:t>Measure discharge for many storms</a:t>
            </a:r>
          </a:p>
          <a:p>
            <a:pPr>
              <a:buFontTx/>
              <a:buChar char="•"/>
            </a:pPr>
            <a:r>
              <a:rPr lang="en-US" altLang="en-US"/>
              <a:t>Graph maximum discharge against recurrence interval</a:t>
            </a:r>
          </a:p>
          <a:p>
            <a:pPr>
              <a:buFontTx/>
              <a:buChar char="•"/>
            </a:pPr>
            <a:r>
              <a:rPr lang="en-US" altLang="en-US"/>
              <a:t>Assess probability of future floods!</a:t>
            </a:r>
          </a:p>
        </p:txBody>
      </p:sp>
    </p:spTree>
    <p:extLst>
      <p:ext uri="{BB962C8B-B14F-4D97-AF65-F5344CB8AC3E}">
        <p14:creationId xmlns:p14="http://schemas.microsoft.com/office/powerpoint/2010/main" val="195516188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861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68613">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68613">
                                            <p:txEl>
                                              <p:pRg st="1" end="1"/>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6861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11" grpId="0"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3730" name="Object 2"/>
          <p:cNvGraphicFramePr>
            <a:graphicFrameLocks noChangeAspect="1"/>
          </p:cNvGraphicFramePr>
          <p:nvPr/>
        </p:nvGraphicFramePr>
        <p:xfrm>
          <a:off x="1905000" y="533400"/>
          <a:ext cx="6781800" cy="5791200"/>
        </p:xfrm>
        <a:graphic>
          <a:graphicData uri="http://schemas.openxmlformats.org/presentationml/2006/ole">
            <mc:AlternateContent xmlns:mc="http://schemas.openxmlformats.org/markup-compatibility/2006">
              <mc:Choice xmlns:v="urn:schemas-microsoft-com:vml" Requires="v">
                <p:oleObj spid="_x0000_s243726" name="Image" r:id="rId3" imgW="9454289" imgH="8577480" progId="Photoshop.Image.5">
                  <p:embed/>
                </p:oleObj>
              </mc:Choice>
              <mc:Fallback>
                <p:oleObj name="Image" r:id="rId3" imgW="9454289" imgH="8577480" progId="Photoshop.Image.5">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l="4301" t="4741" b="5185"/>
                      <a:stretch>
                        <a:fillRect/>
                      </a:stretch>
                    </p:blipFill>
                    <p:spPr bwMode="auto">
                      <a:xfrm>
                        <a:off x="1905000" y="533400"/>
                        <a:ext cx="6781800" cy="579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73732" name="Text Box 4"/>
          <p:cNvSpPr txBox="1">
            <a:spLocks noChangeArrowheads="1"/>
          </p:cNvSpPr>
          <p:nvPr/>
        </p:nvSpPr>
        <p:spPr bwMode="auto">
          <a:xfrm>
            <a:off x="762000" y="6583363"/>
            <a:ext cx="70104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1200">
                <a:latin typeface="Arial" charset="0"/>
              </a:rPr>
              <a:t>Fig. 5-9, Surface Processes And Landforms, Don J. Easterbrook, 2</a:t>
            </a:r>
            <a:r>
              <a:rPr lang="en-US" altLang="en-US" sz="1200" baseline="30000">
                <a:latin typeface="Arial" charset="0"/>
              </a:rPr>
              <a:t>nd</a:t>
            </a:r>
            <a:r>
              <a:rPr lang="en-US" altLang="en-US" sz="1200">
                <a:latin typeface="Arial" charset="0"/>
              </a:rPr>
              <a:t> Ed. 1999.</a:t>
            </a:r>
            <a:endParaRPr lang="en-CA" altLang="en-US" sz="1200">
              <a:latin typeface="Arial" charset="0"/>
            </a:endParaRPr>
          </a:p>
        </p:txBody>
      </p:sp>
      <p:sp>
        <p:nvSpPr>
          <p:cNvPr id="73733" name="Text Box 5"/>
          <p:cNvSpPr txBox="1">
            <a:spLocks noChangeArrowheads="1"/>
          </p:cNvSpPr>
          <p:nvPr/>
        </p:nvSpPr>
        <p:spPr bwMode="auto">
          <a:xfrm>
            <a:off x="4419600" y="6248400"/>
            <a:ext cx="25146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1600">
                <a:latin typeface="Arial" charset="0"/>
              </a:rPr>
              <a:t>Recurrence interval (yr)</a:t>
            </a:r>
            <a:endParaRPr lang="en-CA" altLang="en-US" sz="1600">
              <a:latin typeface="Arial" charset="0"/>
            </a:endParaRPr>
          </a:p>
        </p:txBody>
      </p:sp>
      <p:sp>
        <p:nvSpPr>
          <p:cNvPr id="73734" name="Text Box 6"/>
          <p:cNvSpPr txBox="1">
            <a:spLocks noChangeArrowheads="1"/>
          </p:cNvSpPr>
          <p:nvPr/>
        </p:nvSpPr>
        <p:spPr bwMode="auto">
          <a:xfrm rot="-5414398">
            <a:off x="-60325" y="3184525"/>
            <a:ext cx="38100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1600">
                <a:latin typeface="Arial" charset="0"/>
              </a:rPr>
              <a:t>Annual maximum discharge (cfs)</a:t>
            </a:r>
            <a:endParaRPr lang="en-CA" altLang="en-US" sz="1600">
              <a:latin typeface="Arial" charset="0"/>
            </a:endParaRPr>
          </a:p>
        </p:txBody>
      </p:sp>
      <p:sp>
        <p:nvSpPr>
          <p:cNvPr id="73735" name="Text Box 7"/>
          <p:cNvSpPr txBox="1">
            <a:spLocks noChangeArrowheads="1"/>
          </p:cNvSpPr>
          <p:nvPr/>
        </p:nvSpPr>
        <p:spPr bwMode="auto">
          <a:xfrm>
            <a:off x="7010400" y="2743200"/>
            <a:ext cx="1524000"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1400">
                <a:latin typeface="Arial" charset="0"/>
              </a:rPr>
              <a:t>Regression line and confidence interval</a:t>
            </a:r>
            <a:endParaRPr lang="en-GB" altLang="en-US" sz="1400">
              <a:latin typeface="Arial" charset="0"/>
            </a:endParaRPr>
          </a:p>
        </p:txBody>
      </p:sp>
      <p:sp>
        <p:nvSpPr>
          <p:cNvPr id="73736" name="Text Box 8"/>
          <p:cNvSpPr txBox="1">
            <a:spLocks noChangeArrowheads="1"/>
          </p:cNvSpPr>
          <p:nvPr/>
        </p:nvSpPr>
        <p:spPr bwMode="auto">
          <a:xfrm>
            <a:off x="6705600" y="5410200"/>
            <a:ext cx="1295400"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1600">
                <a:latin typeface="Arial" charset="0"/>
              </a:rPr>
              <a:t>Note: Log scale</a:t>
            </a:r>
            <a:endParaRPr lang="en-GB" altLang="en-US" sz="1600">
              <a:latin typeface="Arial" charset="0"/>
            </a:endParaRPr>
          </a:p>
        </p:txBody>
      </p:sp>
      <p:sp>
        <p:nvSpPr>
          <p:cNvPr id="73737" name="Line 9"/>
          <p:cNvSpPr>
            <a:spLocks noChangeShapeType="1"/>
          </p:cNvSpPr>
          <p:nvPr/>
        </p:nvSpPr>
        <p:spPr bwMode="auto">
          <a:xfrm flipV="1">
            <a:off x="6553200" y="685800"/>
            <a:ext cx="2286000" cy="1828800"/>
          </a:xfrm>
          <a:prstGeom prst="line">
            <a:avLst/>
          </a:prstGeom>
          <a:noFill/>
          <a:ln w="5715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73738" name="Text Box 10"/>
          <p:cNvSpPr txBox="1">
            <a:spLocks noChangeArrowheads="1"/>
          </p:cNvSpPr>
          <p:nvPr/>
        </p:nvSpPr>
        <p:spPr bwMode="auto">
          <a:xfrm>
            <a:off x="228600" y="381000"/>
            <a:ext cx="1676400" cy="119697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t>Basis for flood prediction</a:t>
            </a:r>
          </a:p>
        </p:txBody>
      </p:sp>
    </p:spTree>
    <p:extLst>
      <p:ext uri="{BB962C8B-B14F-4D97-AF65-F5344CB8AC3E}">
        <p14:creationId xmlns:p14="http://schemas.microsoft.com/office/powerpoint/2010/main" val="292029867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73737"/>
                                        </p:tgtEl>
                                        <p:attrNameLst>
                                          <p:attrName>style.visibility</p:attrName>
                                        </p:attrNameLst>
                                      </p:cBhvr>
                                      <p:to>
                                        <p:strVal val="visible"/>
                                      </p:to>
                                    </p:set>
                                    <p:animEffect transition="in" filter="wipe(down)">
                                      <p:cBhvr>
                                        <p:cTn id="7" dur="2000"/>
                                        <p:tgtEl>
                                          <p:spTgt spid="737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900" name="Text Box 4"/>
          <p:cNvSpPr txBox="1">
            <a:spLocks noChangeArrowheads="1"/>
          </p:cNvSpPr>
          <p:nvPr/>
        </p:nvSpPr>
        <p:spPr bwMode="auto">
          <a:xfrm>
            <a:off x="609600" y="609600"/>
            <a:ext cx="7696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t>Discharge can vary considerably temporally</a:t>
            </a:r>
          </a:p>
        </p:txBody>
      </p:sp>
      <p:sp>
        <p:nvSpPr>
          <p:cNvPr id="80901" name="Text Box 5"/>
          <p:cNvSpPr txBox="1">
            <a:spLocks noChangeArrowheads="1"/>
          </p:cNvSpPr>
          <p:nvPr/>
        </p:nvSpPr>
        <p:spPr bwMode="auto">
          <a:xfrm>
            <a:off x="381000" y="1295400"/>
            <a:ext cx="7932738" cy="2800350"/>
          </a:xfrm>
          <a:prstGeom prst="rect">
            <a:avLst/>
          </a:prstGeom>
          <a:noFill/>
          <a:ln w="19050" algn="ctr">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0"/>
              </a:spcBef>
            </a:pPr>
            <a:r>
              <a:rPr lang="en-US" altLang="en-US" sz="1600"/>
              <a:t>News Release - June 13, 1995</a:t>
            </a:r>
            <a:endParaRPr lang="en-US" altLang="en-US" sz="1600" b="1"/>
          </a:p>
          <a:p>
            <a:pPr algn="ctr">
              <a:spcBef>
                <a:spcPct val="0"/>
              </a:spcBef>
            </a:pPr>
            <a:r>
              <a:rPr lang="en-US" altLang="en-US" sz="1600" b="1"/>
              <a:t>HIGH WATER LEVEL WARNING FOR SOUTH SASKATCHEWAN RIVER </a:t>
            </a:r>
          </a:p>
          <a:p>
            <a:pPr algn="ctr">
              <a:spcBef>
                <a:spcPct val="0"/>
              </a:spcBef>
            </a:pPr>
            <a:r>
              <a:rPr lang="en-US" altLang="en-US" sz="1600"/>
              <a:t>  </a:t>
            </a:r>
          </a:p>
          <a:p>
            <a:pPr algn="ctr">
              <a:spcBef>
                <a:spcPct val="0"/>
              </a:spcBef>
            </a:pPr>
            <a:r>
              <a:rPr lang="en-US" altLang="en-US" sz="1600"/>
              <a:t>High water levels have been forecast by Sask Water for the South</a:t>
            </a:r>
            <a:br>
              <a:rPr lang="en-US" altLang="en-US" sz="1600"/>
            </a:br>
            <a:r>
              <a:rPr lang="en-US" altLang="en-US" sz="1600"/>
              <a:t>Saskatchewan River, both above and below Lake Diefenbaker, due to</a:t>
            </a:r>
            <a:br>
              <a:rPr lang="en-US" altLang="en-US" sz="1600"/>
            </a:br>
            <a:r>
              <a:rPr lang="en-US" altLang="en-US" sz="1600"/>
              <a:t>extreme rainfall conditions in Alberta.</a:t>
            </a:r>
            <a:br>
              <a:rPr lang="en-US" altLang="en-US" sz="1600"/>
            </a:br>
            <a:r>
              <a:rPr lang="en-US" altLang="en-US" sz="1600"/>
              <a:t/>
            </a:r>
            <a:br>
              <a:rPr lang="en-US" altLang="en-US" sz="1600"/>
            </a:br>
            <a:r>
              <a:rPr lang="en-US" altLang="en-US" sz="1600"/>
              <a:t>Water levels through Saskatoon are expected to rise 1.5 to 2 metres in</a:t>
            </a:r>
            <a:br>
              <a:rPr lang="en-US" altLang="en-US" sz="1600"/>
            </a:br>
            <a:r>
              <a:rPr lang="en-US" altLang="en-US" sz="1600"/>
              <a:t>the next 48 hours, causing conditions comparable to those experienced</a:t>
            </a:r>
            <a:br>
              <a:rPr lang="en-US" altLang="en-US" sz="1600"/>
            </a:br>
            <a:r>
              <a:rPr lang="en-US" altLang="en-US" sz="1600"/>
              <a:t>in 1993. Very high flow velocities will also make the river dangerous</a:t>
            </a:r>
            <a:br>
              <a:rPr lang="en-US" altLang="en-US" sz="1600"/>
            </a:br>
            <a:r>
              <a:rPr lang="en-US" altLang="en-US" sz="1600"/>
              <a:t>to recreation users.</a:t>
            </a:r>
          </a:p>
        </p:txBody>
      </p:sp>
      <p:sp>
        <p:nvSpPr>
          <p:cNvPr id="80902" name="Text Box 6"/>
          <p:cNvSpPr txBox="1">
            <a:spLocks noChangeArrowheads="1"/>
          </p:cNvSpPr>
          <p:nvPr/>
        </p:nvSpPr>
        <p:spPr bwMode="auto">
          <a:xfrm>
            <a:off x="762000" y="4191000"/>
            <a:ext cx="7129463" cy="1608138"/>
          </a:xfrm>
          <a:prstGeom prst="rect">
            <a:avLst/>
          </a:prstGeom>
          <a:noFill/>
          <a:ln w="19050" algn="ctr">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0"/>
              </a:spcBef>
            </a:pPr>
            <a:r>
              <a:rPr lang="en-US" altLang="en-US"/>
              <a:t>The South Saskatchewan River runs dry </a:t>
            </a:r>
          </a:p>
          <a:p>
            <a:pPr algn="ctr">
              <a:spcBef>
                <a:spcPct val="0"/>
              </a:spcBef>
            </a:pPr>
            <a:r>
              <a:rPr lang="en-US" altLang="en-US" sz="1600"/>
              <a:t/>
            </a:r>
            <a:br>
              <a:rPr lang="en-US" altLang="en-US" sz="1600"/>
            </a:br>
            <a:r>
              <a:rPr lang="en-US" altLang="en-US" sz="1600"/>
              <a:t>The river is the lifeblood of the prairies, but its future flow will be determined by a supply-demand equation — and the math doesn’t look promising</a:t>
            </a:r>
          </a:p>
          <a:p>
            <a:pPr algn="ctr">
              <a:spcBef>
                <a:spcPct val="0"/>
              </a:spcBef>
            </a:pPr>
            <a:r>
              <a:rPr lang="en-US" altLang="en-US" sz="1600"/>
              <a:t>6</a:t>
            </a:r>
            <a:r>
              <a:rPr lang="en-US" altLang="en-US" sz="1600" baseline="30000"/>
              <a:t>th</a:t>
            </a:r>
            <a:r>
              <a:rPr lang="en-US" altLang="en-US" sz="1600"/>
              <a:t> Nov 2010 Canadian Geographic Report</a:t>
            </a:r>
          </a:p>
        </p:txBody>
      </p:sp>
      <p:sp>
        <p:nvSpPr>
          <p:cNvPr id="80903" name="Text Box 7"/>
          <p:cNvSpPr txBox="1">
            <a:spLocks noChangeArrowheads="1"/>
          </p:cNvSpPr>
          <p:nvPr/>
        </p:nvSpPr>
        <p:spPr bwMode="auto">
          <a:xfrm>
            <a:off x="914400" y="6019800"/>
            <a:ext cx="6781800" cy="385763"/>
          </a:xfrm>
          <a:prstGeom prst="rect">
            <a:avLst/>
          </a:prstGeom>
          <a:noFill/>
          <a:ln w="19050" algn="ctr">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altLang="en-US"/>
              <a:t>In the last century the flow of the river has dropped by 12%</a:t>
            </a:r>
          </a:p>
        </p:txBody>
      </p:sp>
    </p:spTree>
    <p:extLst>
      <p:ext uri="{BB962C8B-B14F-4D97-AF65-F5344CB8AC3E}">
        <p14:creationId xmlns:p14="http://schemas.microsoft.com/office/powerpoint/2010/main" val="32114923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090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090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902" grpId="0" animBg="1"/>
      <p:bldP spid="8090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690" name="Text Box 10"/>
          <p:cNvSpPr txBox="1">
            <a:spLocks noChangeArrowheads="1"/>
          </p:cNvSpPr>
          <p:nvPr/>
        </p:nvSpPr>
        <p:spPr bwMode="auto">
          <a:xfrm>
            <a:off x="2895600" y="1905000"/>
            <a:ext cx="5410200" cy="1604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dirty="0"/>
              <a:t>Erosion</a:t>
            </a:r>
          </a:p>
          <a:p>
            <a:r>
              <a:rPr lang="en-US" altLang="en-US" dirty="0"/>
              <a:t>Deposition</a:t>
            </a:r>
          </a:p>
          <a:p>
            <a:r>
              <a:rPr lang="en-US" altLang="en-US" dirty="0" err="1"/>
              <a:t>Isostatic</a:t>
            </a:r>
            <a:r>
              <a:rPr lang="en-US" altLang="en-US" dirty="0"/>
              <a:t> depression and uplift</a:t>
            </a:r>
          </a:p>
          <a:p>
            <a:r>
              <a:rPr lang="en-US" altLang="en-US" dirty="0"/>
              <a:t>Ice-dammed lakes</a:t>
            </a:r>
          </a:p>
        </p:txBody>
      </p:sp>
      <p:sp>
        <p:nvSpPr>
          <p:cNvPr id="4" name="Rectangle 2"/>
          <p:cNvSpPr>
            <a:spLocks noChangeArrowheads="1"/>
          </p:cNvSpPr>
          <p:nvPr/>
        </p:nvSpPr>
        <p:spPr bwMode="auto">
          <a:xfrm>
            <a:off x="533400" y="420449"/>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0"/>
              </a:spcBef>
              <a:defRPr>
                <a:solidFill>
                  <a:schemeClr val="tx1"/>
                </a:solidFill>
                <a:latin typeface="Arial" charset="0"/>
              </a:defRPr>
            </a:lvl1pPr>
            <a:lvl2pPr marL="37931725" indent="-37474525">
              <a:spcBef>
                <a:spcPct val="0"/>
              </a:spcBef>
              <a:defRPr>
                <a:solidFill>
                  <a:schemeClr val="tx1"/>
                </a:solidFill>
                <a:latin typeface="Arial" charset="0"/>
              </a:defRPr>
            </a:lvl2pPr>
            <a:lvl3pPr>
              <a:spcBef>
                <a:spcPct val="0"/>
              </a:spcBef>
              <a:defRPr>
                <a:solidFill>
                  <a:schemeClr val="tx1"/>
                </a:solidFill>
                <a:latin typeface="Arial" charset="0"/>
              </a:defRPr>
            </a:lvl3pPr>
            <a:lvl4pPr>
              <a:spcBef>
                <a:spcPct val="0"/>
              </a:spcBef>
              <a:defRPr>
                <a:solidFill>
                  <a:schemeClr val="tx1"/>
                </a:solidFill>
                <a:latin typeface="Arial" charset="0"/>
              </a:defRPr>
            </a:lvl4pPr>
            <a:lvl5pPr>
              <a:spcBef>
                <a:spcPct val="0"/>
              </a:spcBef>
              <a:defRPr>
                <a:solidFill>
                  <a:schemeClr val="tx1"/>
                </a:solidFill>
                <a:latin typeface="Arial" charset="0"/>
              </a:defRPr>
            </a:lvl5pPr>
            <a:lvl6pPr marL="457200" fontAlgn="base">
              <a:spcBef>
                <a:spcPct val="0"/>
              </a:spcBef>
              <a:spcAft>
                <a:spcPct val="0"/>
              </a:spcAft>
              <a:defRPr>
                <a:solidFill>
                  <a:schemeClr val="tx1"/>
                </a:solidFill>
                <a:latin typeface="Arial" charset="0"/>
              </a:defRPr>
            </a:lvl6pPr>
            <a:lvl7pPr marL="914400" fontAlgn="base">
              <a:spcBef>
                <a:spcPct val="0"/>
              </a:spcBef>
              <a:spcAft>
                <a:spcPct val="0"/>
              </a:spcAft>
              <a:defRPr>
                <a:solidFill>
                  <a:schemeClr val="tx1"/>
                </a:solidFill>
                <a:latin typeface="Arial" charset="0"/>
              </a:defRPr>
            </a:lvl7pPr>
            <a:lvl8pPr marL="1371600" fontAlgn="base">
              <a:spcBef>
                <a:spcPct val="0"/>
              </a:spcBef>
              <a:spcAft>
                <a:spcPct val="0"/>
              </a:spcAft>
              <a:defRPr>
                <a:solidFill>
                  <a:schemeClr val="tx1"/>
                </a:solidFill>
                <a:latin typeface="Arial" charset="0"/>
              </a:defRPr>
            </a:lvl8pPr>
            <a:lvl9pPr marL="1828800" fontAlgn="base">
              <a:spcBef>
                <a:spcPct val="0"/>
              </a:spcBef>
              <a:spcAft>
                <a:spcPct val="0"/>
              </a:spcAft>
              <a:defRPr>
                <a:solidFill>
                  <a:schemeClr val="tx1"/>
                </a:solidFill>
                <a:latin typeface="Arial" charset="0"/>
              </a:defRPr>
            </a:lvl9pPr>
          </a:lstStyle>
          <a:p>
            <a:r>
              <a:rPr lang="en-US" altLang="en-US" sz="3200" dirty="0" smtClean="0">
                <a:solidFill>
                  <a:srgbClr val="000099"/>
                </a:solidFill>
                <a:latin typeface="Comic Sans MS" pitchFamily="66" charset="0"/>
                <a:ea typeface="ＭＳ Ｐゴシック" pitchFamily="30" charset="-128"/>
              </a:rPr>
              <a:t>3. Glacial Legacy</a:t>
            </a:r>
            <a:endParaRPr lang="en-US" altLang="en-US" sz="3200" dirty="0">
              <a:solidFill>
                <a:srgbClr val="000099"/>
              </a:solidFill>
              <a:latin typeface="Comic Sans MS" pitchFamily="66" charset="0"/>
              <a:ea typeface="ＭＳ Ｐゴシック" pitchFamily="30" charset="-128"/>
            </a:endParaRPr>
          </a:p>
        </p:txBody>
      </p:sp>
      <p:sp>
        <p:nvSpPr>
          <p:cNvPr id="5" name="TextBox 4"/>
          <p:cNvSpPr txBox="1"/>
          <p:nvPr/>
        </p:nvSpPr>
        <p:spPr>
          <a:xfrm>
            <a:off x="4724400" y="801469"/>
            <a:ext cx="3962400" cy="830997"/>
          </a:xfrm>
          <a:prstGeom prst="rect">
            <a:avLst/>
          </a:prstGeom>
          <a:gradFill>
            <a:gsLst>
              <a:gs pos="0">
                <a:schemeClr val="accent1"/>
              </a:gs>
              <a:gs pos="100000">
                <a:schemeClr val="bg1">
                  <a:lumMod val="95000"/>
                </a:schemeClr>
              </a:gs>
            </a:gsLst>
            <a:lin ang="5400000" scaled="0"/>
          </a:gradFill>
        </p:spPr>
        <p:txBody>
          <a:bodyPr wrap="square" rtlCol="0">
            <a:spAutoFit/>
          </a:bodyPr>
          <a:lstStyle/>
          <a:p>
            <a:r>
              <a:rPr lang="en-CA" sz="2400" dirty="0" smtClean="0"/>
              <a:t>Effect on Drainage basins and Drainage patterns</a:t>
            </a:r>
            <a:endParaRPr lang="en-CA" sz="2400"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9859" name="Picture 3" descr="drainage"/>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762000" y="1736725"/>
            <a:ext cx="7620000" cy="3968750"/>
          </a:xfrm>
          <a:prstGeom prst="rect">
            <a:avLst/>
          </a:prstGeom>
          <a:noFill/>
          <a:extLst>
            <a:ext uri="{909E8E84-426E-40DD-AFC4-6F175D3DCCD1}">
              <a14:hiddenFill xmlns:a14="http://schemas.microsoft.com/office/drawing/2010/main">
                <a:solidFill>
                  <a:srgbClr val="FFFFFF"/>
                </a:solidFill>
              </a14:hiddenFill>
            </a:ext>
          </a:extLst>
        </p:spPr>
      </p:pic>
      <p:sp>
        <p:nvSpPr>
          <p:cNvPr id="249860" name="Text Box 4"/>
          <p:cNvSpPr txBox="1">
            <a:spLocks noChangeArrowheads="1"/>
          </p:cNvSpPr>
          <p:nvPr/>
        </p:nvSpPr>
        <p:spPr bwMode="auto">
          <a:xfrm>
            <a:off x="457200" y="1279525"/>
            <a:ext cx="8305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t>Pre- and post-glacial drainage systems of North America</a:t>
            </a:r>
            <a:endParaRPr lang="en-GB" altLang="en-US" sz="2400"/>
          </a:p>
        </p:txBody>
      </p:sp>
      <p:sp>
        <p:nvSpPr>
          <p:cNvPr id="249861" name="Text Box 5"/>
          <p:cNvSpPr txBox="1">
            <a:spLocks noChangeArrowheads="1"/>
          </p:cNvSpPr>
          <p:nvPr/>
        </p:nvSpPr>
        <p:spPr bwMode="auto">
          <a:xfrm>
            <a:off x="838200" y="5803900"/>
            <a:ext cx="3505200" cy="82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1600" dirty="0"/>
              <a:t>Before: mainly to NE, Hudson Bay, small Mississippi, no Mackenzie, no Gt. Lakes, no Gulf of St. Lawrence</a:t>
            </a:r>
            <a:endParaRPr lang="en-GB" altLang="en-US" sz="1600" dirty="0"/>
          </a:p>
        </p:txBody>
      </p:sp>
      <p:sp>
        <p:nvSpPr>
          <p:cNvPr id="249862" name="Text Box 6"/>
          <p:cNvSpPr txBox="1">
            <a:spLocks noChangeArrowheads="1"/>
          </p:cNvSpPr>
          <p:nvPr/>
        </p:nvSpPr>
        <p:spPr bwMode="auto">
          <a:xfrm>
            <a:off x="4724400" y="5775325"/>
            <a:ext cx="4114800" cy="82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1600" dirty="0"/>
              <a:t>After: Mackenzie, Mississippi-Missouri, St. Lawrence, Gt. Lakes, no Hudson Bay drainage, Deranged drainage of Shield</a:t>
            </a:r>
            <a:endParaRPr lang="en-GB" altLang="en-US" sz="1600" dirty="0"/>
          </a:p>
        </p:txBody>
      </p:sp>
      <p:sp>
        <p:nvSpPr>
          <p:cNvPr id="249863" name="Text Box 7"/>
          <p:cNvSpPr txBox="1">
            <a:spLocks noChangeArrowheads="1"/>
          </p:cNvSpPr>
          <p:nvPr/>
        </p:nvSpPr>
        <p:spPr bwMode="auto">
          <a:xfrm rot="-5400000">
            <a:off x="5958682" y="3215481"/>
            <a:ext cx="60960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1200">
                <a:latin typeface="Verdana" pitchFamily="34" charset="0"/>
              </a:rPr>
              <a:t>Fig 14.28 Hamblin and Christiansen 2001 </a:t>
            </a:r>
            <a:r>
              <a:rPr lang="en-US" altLang="en-US" sz="1200" i="1">
                <a:latin typeface="Verdana" pitchFamily="34" charset="0"/>
              </a:rPr>
              <a:t>Earth’s Dynamic Systems</a:t>
            </a:r>
            <a:endParaRPr lang="en-GB" altLang="en-US" sz="1200">
              <a:latin typeface="Verdana" pitchFamily="34" charset="0"/>
            </a:endParaRPr>
          </a:p>
        </p:txBody>
      </p:sp>
      <p:sp>
        <p:nvSpPr>
          <p:cNvPr id="7" name="Text Box 4"/>
          <p:cNvSpPr txBox="1">
            <a:spLocks noChangeArrowheads="1"/>
          </p:cNvSpPr>
          <p:nvPr/>
        </p:nvSpPr>
        <p:spPr bwMode="auto">
          <a:xfrm>
            <a:off x="447822" y="454967"/>
            <a:ext cx="66294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dirty="0" smtClean="0"/>
              <a:t>Effect of glacial legacy on drainage basins</a:t>
            </a:r>
            <a:endParaRPr lang="en-US" altLang="en-US"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986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4986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9861" grpId="0"/>
      <p:bldP spid="24986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8899" name="Object 3"/>
          <p:cNvGraphicFramePr>
            <a:graphicFrameLocks noChangeAspect="1"/>
          </p:cNvGraphicFramePr>
          <p:nvPr/>
        </p:nvGraphicFramePr>
        <p:xfrm>
          <a:off x="5105400" y="762000"/>
          <a:ext cx="4429125" cy="5486400"/>
        </p:xfrm>
        <a:graphic>
          <a:graphicData uri="http://schemas.openxmlformats.org/presentationml/2006/ole">
            <mc:AlternateContent xmlns:mc="http://schemas.openxmlformats.org/markup-compatibility/2006">
              <mc:Choice xmlns:v="urn:schemas-microsoft-com:vml" Requires="v">
                <p:oleObj spid="_x0000_s208984" name="PHOTO-PAINT" r:id="rId3" imgW="4866667" imgH="6028571" progId="CorelPHOTOPAINT.Image.13">
                  <p:embed/>
                </p:oleObj>
              </mc:Choice>
              <mc:Fallback>
                <p:oleObj name="PHOTO-PAINT" r:id="rId3" imgW="4866667" imgH="6028571" progId="CorelPHOTOPAINT.Image.13">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05400" y="762000"/>
                        <a:ext cx="4429125" cy="548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208900" name="Object 4"/>
          <p:cNvGraphicFramePr>
            <a:graphicFrameLocks noChangeAspect="1"/>
          </p:cNvGraphicFramePr>
          <p:nvPr>
            <p:extLst>
              <p:ext uri="{D42A27DB-BD31-4B8C-83A1-F6EECF244321}">
                <p14:modId xmlns:p14="http://schemas.microsoft.com/office/powerpoint/2010/main" val="2567361293"/>
              </p:ext>
            </p:extLst>
          </p:nvPr>
        </p:nvGraphicFramePr>
        <p:xfrm>
          <a:off x="1846262" y="1854200"/>
          <a:ext cx="3025775" cy="2336800"/>
        </p:xfrm>
        <a:graphic>
          <a:graphicData uri="http://schemas.openxmlformats.org/presentationml/2006/ole">
            <mc:AlternateContent xmlns:mc="http://schemas.openxmlformats.org/markup-compatibility/2006">
              <mc:Choice xmlns:v="urn:schemas-microsoft-com:vml" Requires="v">
                <p:oleObj spid="_x0000_s208985" name="PHOTO-PAINT" r:id="rId5" imgW="4866667" imgH="6028571" progId="CorelPHOTOPAINT.Image.13">
                  <p:embed/>
                </p:oleObj>
              </mc:Choice>
              <mc:Fallback>
                <p:oleObj name="PHOTO-PAINT" r:id="rId5" imgW="4866667" imgH="6028571" progId="CorelPHOTOPAINT.Image.1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l="26321" t="36862" r="41129" b="42838"/>
                      <a:stretch>
                        <a:fillRect/>
                      </a:stretch>
                    </p:blipFill>
                    <p:spPr bwMode="auto">
                      <a:xfrm>
                        <a:off x="1846262" y="1854200"/>
                        <a:ext cx="3025775" cy="2336800"/>
                      </a:xfrm>
                      <a:prstGeom prst="rect">
                        <a:avLst/>
                      </a:prstGeom>
                      <a:noFill/>
                      <a:ln w="19050" algn="ctr">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08901" name="Line 5"/>
          <p:cNvSpPr>
            <a:spLocks noChangeShapeType="1"/>
          </p:cNvSpPr>
          <p:nvPr/>
        </p:nvSpPr>
        <p:spPr bwMode="auto">
          <a:xfrm flipH="1" flipV="1">
            <a:off x="4800600" y="2743200"/>
            <a:ext cx="1893888" cy="428625"/>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CA"/>
          </a:p>
        </p:txBody>
      </p:sp>
      <p:sp>
        <p:nvSpPr>
          <p:cNvPr id="208906" name="Text Box 10"/>
          <p:cNvSpPr txBox="1">
            <a:spLocks noChangeArrowheads="1"/>
          </p:cNvSpPr>
          <p:nvPr/>
        </p:nvSpPr>
        <p:spPr bwMode="auto">
          <a:xfrm>
            <a:off x="4572000" y="6276975"/>
            <a:ext cx="4572000" cy="623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altLang="en-US" sz="1400"/>
              <a:t>SASKATCHEWAN drainage</a:t>
            </a:r>
          </a:p>
          <a:p>
            <a:pPr algn="ctr"/>
            <a:r>
              <a:rPr lang="en-US" altLang="en-US" sz="1400"/>
              <a:t>Canadian plain Research Centre Mapping Division</a:t>
            </a:r>
          </a:p>
        </p:txBody>
      </p:sp>
      <p:sp>
        <p:nvSpPr>
          <p:cNvPr id="208907" name="Rectangle 11"/>
          <p:cNvSpPr>
            <a:spLocks noChangeArrowheads="1"/>
          </p:cNvSpPr>
          <p:nvPr/>
        </p:nvSpPr>
        <p:spPr bwMode="auto">
          <a:xfrm>
            <a:off x="1752600" y="1949450"/>
            <a:ext cx="16065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600" b="1" dirty="0">
                <a:solidFill>
                  <a:srgbClr val="FF0000"/>
                </a:solidFill>
              </a:rPr>
              <a:t>Churchill basin</a:t>
            </a:r>
          </a:p>
        </p:txBody>
      </p:sp>
      <p:sp>
        <p:nvSpPr>
          <p:cNvPr id="208908" name="Rectangle 12"/>
          <p:cNvSpPr>
            <a:spLocks noChangeArrowheads="1"/>
          </p:cNvSpPr>
          <p:nvPr/>
        </p:nvSpPr>
        <p:spPr bwMode="auto">
          <a:xfrm>
            <a:off x="2895600" y="3549650"/>
            <a:ext cx="21336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600" b="1" dirty="0">
                <a:solidFill>
                  <a:srgbClr val="FF0000"/>
                </a:solidFill>
              </a:rPr>
              <a:t>Saskatchewan basin</a:t>
            </a:r>
          </a:p>
        </p:txBody>
      </p:sp>
      <p:sp>
        <p:nvSpPr>
          <p:cNvPr id="208898" name="Text Box 2"/>
          <p:cNvSpPr txBox="1">
            <a:spLocks noChangeArrowheads="1"/>
          </p:cNvSpPr>
          <p:nvPr/>
        </p:nvSpPr>
        <p:spPr bwMode="auto">
          <a:xfrm>
            <a:off x="304800" y="746125"/>
            <a:ext cx="7620000" cy="701675"/>
          </a:xfrm>
          <a:prstGeom prst="rect">
            <a:avLst/>
          </a:prstGeom>
          <a:solidFill>
            <a:schemeClr val="bg1"/>
          </a:solidFill>
          <a:ln>
            <a:noFill/>
          </a:ln>
          <a:effectLst/>
          <a:extLs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dirty="0"/>
              <a:t>Effect of repeated shifts in drainage? Barely integrated network ... Irregular junctions, illogical watersheds! </a:t>
            </a:r>
          </a:p>
        </p:txBody>
      </p:sp>
      <p:sp>
        <p:nvSpPr>
          <p:cNvPr id="18" name="Rectangle 11"/>
          <p:cNvSpPr>
            <a:spLocks noChangeArrowheads="1"/>
          </p:cNvSpPr>
          <p:nvPr/>
        </p:nvSpPr>
        <p:spPr bwMode="auto">
          <a:xfrm>
            <a:off x="2932235" y="4431994"/>
            <a:ext cx="16065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600" b="1" dirty="0">
                <a:solidFill>
                  <a:srgbClr val="FF0000"/>
                </a:solidFill>
              </a:rPr>
              <a:t>Churchill basin</a:t>
            </a:r>
          </a:p>
        </p:txBody>
      </p:sp>
      <p:sp>
        <p:nvSpPr>
          <p:cNvPr id="19" name="Rectangle 12"/>
          <p:cNvSpPr>
            <a:spLocks noChangeArrowheads="1"/>
          </p:cNvSpPr>
          <p:nvPr/>
        </p:nvSpPr>
        <p:spPr bwMode="auto">
          <a:xfrm>
            <a:off x="6132635" y="4582367"/>
            <a:ext cx="21336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600" b="1" dirty="0">
                <a:solidFill>
                  <a:srgbClr val="FF0000"/>
                </a:solidFill>
              </a:rPr>
              <a:t>Saskatchewan basin</a:t>
            </a:r>
          </a:p>
        </p:txBody>
      </p:sp>
      <p:sp>
        <p:nvSpPr>
          <p:cNvPr id="2" name="Freeform 1"/>
          <p:cNvSpPr/>
          <p:nvPr/>
        </p:nvSpPr>
        <p:spPr bwMode="auto">
          <a:xfrm>
            <a:off x="5030882" y="3730028"/>
            <a:ext cx="1677736" cy="1530035"/>
          </a:xfrm>
          <a:custGeom>
            <a:avLst/>
            <a:gdLst>
              <a:gd name="connsiteX0" fmla="*/ 1677736 w 1677736"/>
              <a:gd name="connsiteY0" fmla="*/ 0 h 1530035"/>
              <a:gd name="connsiteX1" fmla="*/ 1279383 w 1677736"/>
              <a:gd name="connsiteY1" fmla="*/ 407406 h 1530035"/>
              <a:gd name="connsiteX2" fmla="*/ 618480 w 1677736"/>
              <a:gd name="connsiteY2" fmla="*/ 841972 h 1530035"/>
              <a:gd name="connsiteX3" fmla="*/ 93379 w 1677736"/>
              <a:gd name="connsiteY3" fmla="*/ 1276538 h 1530035"/>
              <a:gd name="connsiteX4" fmla="*/ 2845 w 1677736"/>
              <a:gd name="connsiteY4" fmla="*/ 1530035 h 15300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77736" h="1530035">
                <a:moveTo>
                  <a:pt x="1677736" y="0"/>
                </a:moveTo>
                <a:cubicBezTo>
                  <a:pt x="1566831" y="133538"/>
                  <a:pt x="1455926" y="267077"/>
                  <a:pt x="1279383" y="407406"/>
                </a:cubicBezTo>
                <a:cubicBezTo>
                  <a:pt x="1102840" y="547735"/>
                  <a:pt x="816147" y="697117"/>
                  <a:pt x="618480" y="841972"/>
                </a:cubicBezTo>
                <a:cubicBezTo>
                  <a:pt x="420813" y="986827"/>
                  <a:pt x="195985" y="1161861"/>
                  <a:pt x="93379" y="1276538"/>
                </a:cubicBezTo>
                <a:cubicBezTo>
                  <a:pt x="-9227" y="1391215"/>
                  <a:pt x="-3191" y="1460625"/>
                  <a:pt x="2845" y="1530035"/>
                </a:cubicBezTo>
              </a:path>
            </a:pathLst>
          </a:custGeom>
          <a:noFill/>
          <a:ln w="57150" cap="flat" cmpd="sng" algn="ctr">
            <a:solidFill>
              <a:schemeClr val="bg1"/>
            </a:solidFill>
            <a:prstDash val="dash"/>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0" lang="en-CA" sz="1800" b="0" i="0" u="none" strike="noStrike" cap="none" normalizeH="0" baseline="0" smtClean="0">
              <a:ln>
                <a:noFill/>
              </a:ln>
              <a:solidFill>
                <a:schemeClr val="tx1"/>
              </a:solidFill>
              <a:effectLst/>
              <a:latin typeface="Comic Sans MS" pitchFamily="66" charset="0"/>
            </a:endParaRPr>
          </a:p>
        </p:txBody>
      </p:sp>
      <p:sp>
        <p:nvSpPr>
          <p:cNvPr id="21" name="Rectangle 12"/>
          <p:cNvSpPr>
            <a:spLocks noChangeArrowheads="1"/>
          </p:cNvSpPr>
          <p:nvPr/>
        </p:nvSpPr>
        <p:spPr bwMode="auto">
          <a:xfrm>
            <a:off x="6553200" y="3381375"/>
            <a:ext cx="2383986"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600" b="1" dirty="0" smtClean="0">
                <a:solidFill>
                  <a:schemeClr val="bg1"/>
                </a:solidFill>
              </a:rPr>
              <a:t>Major Drainage divide</a:t>
            </a:r>
            <a:endParaRPr lang="en-US" altLang="en-US" sz="1600" b="1" dirty="0">
              <a:solidFill>
                <a:schemeClr val="bg1"/>
              </a:solidFill>
            </a:endParaRPr>
          </a:p>
        </p:txBody>
      </p:sp>
      <p:graphicFrame>
        <p:nvGraphicFramePr>
          <p:cNvPr id="22" name="Object 6"/>
          <p:cNvGraphicFramePr>
            <a:graphicFrameLocks noChangeAspect="1"/>
          </p:cNvGraphicFramePr>
          <p:nvPr/>
        </p:nvGraphicFramePr>
        <p:xfrm>
          <a:off x="0" y="4216400"/>
          <a:ext cx="5486400" cy="2641600"/>
        </p:xfrm>
        <a:graphic>
          <a:graphicData uri="http://schemas.openxmlformats.org/presentationml/2006/ole">
            <mc:AlternateContent xmlns:mc="http://schemas.openxmlformats.org/markup-compatibility/2006">
              <mc:Choice xmlns:v="urn:schemas-microsoft-com:vml" Requires="v">
                <p:oleObj spid="_x0000_s208986" name="PHOTO-PAINT" r:id="rId6" imgW="4866667" imgH="6028571" progId="CorelPHOTOPAINT.Image.13">
                  <p:embed/>
                </p:oleObj>
              </mc:Choice>
              <mc:Fallback>
                <p:oleObj name="PHOTO-PAINT" r:id="rId6" imgW="4866667" imgH="6028571" progId="CorelPHOTOPAINT.Image.1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l="8578" t="76277" r="38161" b="3020"/>
                      <a:stretch>
                        <a:fillRect/>
                      </a:stretch>
                    </p:blipFill>
                    <p:spPr bwMode="auto">
                      <a:xfrm>
                        <a:off x="0" y="4216400"/>
                        <a:ext cx="5486400" cy="2641600"/>
                      </a:xfrm>
                      <a:prstGeom prst="rect">
                        <a:avLst/>
                      </a:prstGeom>
                      <a:noFill/>
                      <a:ln w="19050" algn="ctr">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3" name="Line 9"/>
          <p:cNvSpPr>
            <a:spLocks noChangeShapeType="1"/>
          </p:cNvSpPr>
          <p:nvPr/>
        </p:nvSpPr>
        <p:spPr bwMode="auto">
          <a:xfrm flipH="1" flipV="1">
            <a:off x="3962400" y="4953000"/>
            <a:ext cx="2819400" cy="152400"/>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CA"/>
          </a:p>
        </p:txBody>
      </p:sp>
      <p:sp>
        <p:nvSpPr>
          <p:cNvPr id="24" name="Rectangle 13"/>
          <p:cNvSpPr>
            <a:spLocks noChangeArrowheads="1"/>
          </p:cNvSpPr>
          <p:nvPr/>
        </p:nvSpPr>
        <p:spPr bwMode="auto">
          <a:xfrm>
            <a:off x="0" y="4595813"/>
            <a:ext cx="13017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600" b="1">
                <a:solidFill>
                  <a:srgbClr val="FF0000"/>
                </a:solidFill>
              </a:rPr>
              <a:t>South Sask</a:t>
            </a:r>
          </a:p>
        </p:txBody>
      </p:sp>
      <p:sp>
        <p:nvSpPr>
          <p:cNvPr id="25" name="Rectangle 14"/>
          <p:cNvSpPr>
            <a:spLocks noChangeArrowheads="1"/>
          </p:cNvSpPr>
          <p:nvPr/>
        </p:nvSpPr>
        <p:spPr bwMode="auto">
          <a:xfrm>
            <a:off x="2590800" y="4191000"/>
            <a:ext cx="12192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600" b="1">
                <a:solidFill>
                  <a:srgbClr val="FF0000"/>
                </a:solidFill>
              </a:rPr>
              <a:t>Qu’Appelle</a:t>
            </a:r>
          </a:p>
        </p:txBody>
      </p:sp>
      <p:sp>
        <p:nvSpPr>
          <p:cNvPr id="26" name="Rectangle 15"/>
          <p:cNvSpPr>
            <a:spLocks noChangeArrowheads="1"/>
          </p:cNvSpPr>
          <p:nvPr/>
        </p:nvSpPr>
        <p:spPr bwMode="auto">
          <a:xfrm>
            <a:off x="2209800" y="6096000"/>
            <a:ext cx="17272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600" b="1">
                <a:solidFill>
                  <a:srgbClr val="FF0000"/>
                </a:solidFill>
              </a:rPr>
              <a:t>Old Wives Lake</a:t>
            </a:r>
          </a:p>
        </p:txBody>
      </p:sp>
      <p:sp>
        <p:nvSpPr>
          <p:cNvPr id="27" name="Rectangle 16"/>
          <p:cNvSpPr>
            <a:spLocks noChangeArrowheads="1"/>
          </p:cNvSpPr>
          <p:nvPr/>
        </p:nvSpPr>
        <p:spPr bwMode="auto">
          <a:xfrm>
            <a:off x="4267200" y="6019800"/>
            <a:ext cx="792163"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600" b="1">
                <a:solidFill>
                  <a:srgbClr val="FF0000"/>
                </a:solidFill>
              </a:rPr>
              <a:t>Souris</a:t>
            </a:r>
          </a:p>
        </p:txBody>
      </p:sp>
      <p:sp>
        <p:nvSpPr>
          <p:cNvPr id="28" name="Rectangle 17"/>
          <p:cNvSpPr>
            <a:spLocks noChangeArrowheads="1"/>
          </p:cNvSpPr>
          <p:nvPr/>
        </p:nvSpPr>
        <p:spPr bwMode="auto">
          <a:xfrm>
            <a:off x="0" y="6521450"/>
            <a:ext cx="985838"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600" b="1">
                <a:solidFill>
                  <a:srgbClr val="FF0000"/>
                </a:solidFill>
              </a:rPr>
              <a:t>Missouri</a:t>
            </a:r>
          </a:p>
        </p:txBody>
      </p:sp>
      <p:sp>
        <p:nvSpPr>
          <p:cNvPr id="20" name="Text Box 6"/>
          <p:cNvSpPr txBox="1">
            <a:spLocks noChangeArrowheads="1"/>
          </p:cNvSpPr>
          <p:nvPr/>
        </p:nvSpPr>
        <p:spPr bwMode="auto">
          <a:xfrm>
            <a:off x="304800" y="150167"/>
            <a:ext cx="8534401"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400" dirty="0" smtClean="0"/>
              <a:t>Effect on river junctions: </a:t>
            </a:r>
            <a:r>
              <a:rPr lang="en-US" altLang="en-US" sz="2000" dirty="0" err="1" smtClean="0"/>
              <a:t>cf</a:t>
            </a:r>
            <a:r>
              <a:rPr lang="en-US" altLang="en-US" sz="2000" dirty="0" smtClean="0"/>
              <a:t> normal </a:t>
            </a:r>
            <a:r>
              <a:rPr lang="en-US" altLang="en-US" sz="2000" dirty="0"/>
              <a:t>watersheds, river junctions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0889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08906"/>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20890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08901"/>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08900"/>
                                        </p:tgtEl>
                                        <p:attrNameLst>
                                          <p:attrName>style.visibility</p:attrName>
                                        </p:attrNameLst>
                                      </p:cBhvr>
                                      <p:to>
                                        <p:strVal val="visible"/>
                                      </p:to>
                                    </p:set>
                                  </p:childTnLst>
                                </p:cTn>
                              </p:par>
                              <p:par>
                                <p:cTn id="19" presetID="1" presetClass="entr" presetSubtype="0" fill="hold" grpId="1" nodeType="withEffect">
                                  <p:stCondLst>
                                    <p:cond delay="0"/>
                                  </p:stCondLst>
                                  <p:childTnLst>
                                    <p:set>
                                      <p:cBhvr>
                                        <p:cTn id="20" dur="1" fill="hold">
                                          <p:stCondLst>
                                            <p:cond delay="0"/>
                                          </p:stCondLst>
                                        </p:cTn>
                                        <p:tgtEl>
                                          <p:spTgt spid="208901"/>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08907"/>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08908"/>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9"/>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8"/>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2"/>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21"/>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3"/>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22"/>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25"/>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24"/>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26"/>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27"/>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grpId="0" nodeType="clickEffect">
                                  <p:stCondLst>
                                    <p:cond delay="0"/>
                                  </p:stCondLst>
                                  <p:childTnLst>
                                    <p:set>
                                      <p:cBhvr>
                                        <p:cTn id="56"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8901" grpId="0" animBg="1"/>
      <p:bldP spid="208901" grpId="1" animBg="1"/>
      <p:bldP spid="208906" grpId="0"/>
      <p:bldP spid="208907" grpId="0"/>
      <p:bldP spid="208908" grpId="0"/>
      <p:bldP spid="18" grpId="0"/>
      <p:bldP spid="19" grpId="0"/>
      <p:bldP spid="2" grpId="0" animBg="1"/>
      <p:bldP spid="21" grpId="0"/>
      <p:bldP spid="23" grpId="0" animBg="1"/>
      <p:bldP spid="24" grpId="0"/>
      <p:bldP spid="25" grpId="0"/>
      <p:bldP spid="26" grpId="0"/>
      <p:bldP spid="27" grpId="0"/>
      <p:bldP spid="2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6" name="Text Box 4"/>
          <p:cNvSpPr txBox="1">
            <a:spLocks noChangeArrowheads="1"/>
          </p:cNvSpPr>
          <p:nvPr/>
        </p:nvSpPr>
        <p:spPr bwMode="auto">
          <a:xfrm>
            <a:off x="457200" y="685800"/>
            <a:ext cx="66294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dirty="0" smtClean="0"/>
              <a:t>Effect of glacial legacy on drainage </a:t>
            </a:r>
            <a:r>
              <a:rPr lang="en-US" altLang="en-US" sz="2400" dirty="0"/>
              <a:t>patterns</a:t>
            </a:r>
          </a:p>
        </p:txBody>
      </p:sp>
      <p:sp>
        <p:nvSpPr>
          <p:cNvPr id="182277" name="Text Box 5"/>
          <p:cNvSpPr txBox="1">
            <a:spLocks noChangeArrowheads="1"/>
          </p:cNvSpPr>
          <p:nvPr/>
        </p:nvSpPr>
        <p:spPr bwMode="auto">
          <a:xfrm>
            <a:off x="990600" y="1524000"/>
            <a:ext cx="7620000" cy="39395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dirty="0" smtClean="0">
                <a:cs typeface="Times New Roman" pitchFamily="18" charset="0"/>
              </a:rPr>
              <a:t>Drainage patterns </a:t>
            </a:r>
            <a:r>
              <a:rPr lang="en-US" altLang="en-US" sz="2000" dirty="0">
                <a:cs typeface="Times New Roman" pitchFamily="18" charset="0"/>
              </a:rPr>
              <a:t>reflect topography and geology (tributary angle, frequency, etc.)</a:t>
            </a:r>
          </a:p>
          <a:p>
            <a:r>
              <a:rPr lang="en-US" altLang="en-US" sz="2000" dirty="0">
                <a:cs typeface="Times New Roman" pitchFamily="18" charset="0"/>
              </a:rPr>
              <a:t>	dendritic (most common) </a:t>
            </a:r>
          </a:p>
          <a:p>
            <a:r>
              <a:rPr lang="en-US" altLang="en-US" sz="2000" dirty="0">
                <a:cs typeface="Times New Roman" pitchFamily="18" charset="0"/>
              </a:rPr>
              <a:t>	parallel (strongly influenced by slope)</a:t>
            </a:r>
          </a:p>
          <a:p>
            <a:r>
              <a:rPr lang="en-US" altLang="en-US" sz="2000" dirty="0">
                <a:cs typeface="Times New Roman" pitchFamily="18" charset="0"/>
              </a:rPr>
              <a:t>	trellis (strongly influenced by structure) </a:t>
            </a:r>
          </a:p>
          <a:p>
            <a:r>
              <a:rPr lang="en-US" altLang="en-US" sz="2000" dirty="0">
                <a:cs typeface="Times New Roman" pitchFamily="18" charset="0"/>
              </a:rPr>
              <a:t>	radial (dome or cone) </a:t>
            </a:r>
          </a:p>
          <a:p>
            <a:r>
              <a:rPr lang="en-US" altLang="en-US" sz="2000" dirty="0">
                <a:cs typeface="Times New Roman" pitchFamily="18" charset="0"/>
              </a:rPr>
              <a:t>	centripetal (basin) </a:t>
            </a:r>
          </a:p>
          <a:p>
            <a:r>
              <a:rPr lang="en-US" altLang="en-US" sz="2000" dirty="0">
                <a:cs typeface="Times New Roman" pitchFamily="18" charset="0"/>
              </a:rPr>
              <a:t>	distributary</a:t>
            </a:r>
            <a:r>
              <a:rPr lang="en-GB" altLang="en-US" sz="2000" dirty="0"/>
              <a:t> (splay)</a:t>
            </a:r>
            <a:endParaRPr lang="en-US" altLang="en-US" sz="2000" dirty="0"/>
          </a:p>
          <a:p>
            <a:r>
              <a:rPr lang="en-US" altLang="en-US" sz="2000" dirty="0">
                <a:cs typeface="Times New Roman" pitchFamily="18" charset="0"/>
              </a:rPr>
              <a:t>	deranged (no pattern) </a:t>
            </a:r>
            <a:endParaRPr lang="en-GB" altLang="en-US" sz="2000" dirty="0">
              <a:cs typeface="Times New Roman" pitchFamily="18" charset="0"/>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Text Box 2"/>
          <p:cNvSpPr txBox="1">
            <a:spLocks noChangeArrowheads="1"/>
          </p:cNvSpPr>
          <p:nvPr/>
        </p:nvSpPr>
        <p:spPr bwMode="auto">
          <a:xfrm>
            <a:off x="381000" y="152400"/>
            <a:ext cx="7543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t>Stream and Valley Network Patterns</a:t>
            </a:r>
            <a:endParaRPr lang="en-CA" altLang="en-US"/>
          </a:p>
        </p:txBody>
      </p:sp>
      <p:pic>
        <p:nvPicPr>
          <p:cNvPr id="183299" name="Picture 3" descr="scan0008"/>
          <p:cNvPicPr>
            <a:picLocks noChangeAspect="1" noChangeArrowheads="1"/>
          </p:cNvPicPr>
          <p:nvPr/>
        </p:nvPicPr>
        <p:blipFill>
          <a:blip r:embed="rId2" cstate="email">
            <a:lum bright="-12000" contrast="30000"/>
            <a:grayscl/>
            <a:extLst>
              <a:ext uri="{28A0092B-C50C-407E-A947-70E740481C1C}">
                <a14:useLocalDpi xmlns:a14="http://schemas.microsoft.com/office/drawing/2010/main"/>
              </a:ext>
            </a:extLst>
          </a:blip>
          <a:srcRect l="50647" t="68071" r="10782" b="1752"/>
          <a:stretch>
            <a:fillRect/>
          </a:stretch>
        </p:blipFill>
        <p:spPr bwMode="auto">
          <a:xfrm>
            <a:off x="6400800" y="3657600"/>
            <a:ext cx="2057400" cy="3048000"/>
          </a:xfrm>
          <a:prstGeom prst="rect">
            <a:avLst/>
          </a:prstGeom>
          <a:noFill/>
          <a:extLst>
            <a:ext uri="{909E8E84-426E-40DD-AFC4-6F175D3DCCD1}">
              <a14:hiddenFill xmlns:a14="http://schemas.microsoft.com/office/drawing/2010/main">
                <a:solidFill>
                  <a:srgbClr val="FFFFFF"/>
                </a:solidFill>
              </a14:hiddenFill>
            </a:ext>
          </a:extLst>
        </p:spPr>
      </p:pic>
      <p:pic>
        <p:nvPicPr>
          <p:cNvPr id="183300" name="Picture 4" descr="scan0008"/>
          <p:cNvPicPr>
            <a:picLocks noChangeAspect="1" noChangeArrowheads="1"/>
          </p:cNvPicPr>
          <p:nvPr/>
        </p:nvPicPr>
        <p:blipFill>
          <a:blip r:embed="rId3" cstate="email">
            <a:lum bright="-12000" contrast="30000"/>
            <a:grayscl/>
            <a:extLst>
              <a:ext uri="{28A0092B-C50C-407E-A947-70E740481C1C}">
                <a14:useLocalDpi xmlns:a14="http://schemas.microsoft.com/office/drawing/2010/main"/>
              </a:ext>
            </a:extLst>
          </a:blip>
          <a:srcRect l="3687" t="68071" r="58122" b="2829"/>
          <a:stretch>
            <a:fillRect/>
          </a:stretch>
        </p:blipFill>
        <p:spPr bwMode="auto">
          <a:xfrm>
            <a:off x="990600" y="3657600"/>
            <a:ext cx="2057400" cy="2971800"/>
          </a:xfrm>
          <a:prstGeom prst="rect">
            <a:avLst/>
          </a:prstGeom>
          <a:noFill/>
          <a:extLst>
            <a:ext uri="{909E8E84-426E-40DD-AFC4-6F175D3DCCD1}">
              <a14:hiddenFill xmlns:a14="http://schemas.microsoft.com/office/drawing/2010/main">
                <a:solidFill>
                  <a:srgbClr val="FFFFFF"/>
                </a:solidFill>
              </a14:hiddenFill>
            </a:ext>
          </a:extLst>
        </p:spPr>
      </p:pic>
      <p:pic>
        <p:nvPicPr>
          <p:cNvPr id="183301" name="Picture 5" descr="scan0008"/>
          <p:cNvPicPr>
            <a:picLocks noChangeAspect="1" noChangeArrowheads="1"/>
          </p:cNvPicPr>
          <p:nvPr/>
        </p:nvPicPr>
        <p:blipFill>
          <a:blip r:embed="rId4" cstate="email">
            <a:lum bright="-12000" contrast="30000"/>
            <a:grayscl/>
            <a:extLst>
              <a:ext uri="{28A0092B-C50C-407E-A947-70E740481C1C}">
                <a14:useLocalDpi xmlns:a14="http://schemas.microsoft.com/office/drawing/2010/main"/>
              </a:ext>
            </a:extLst>
          </a:blip>
          <a:srcRect l="50647" t="35333" r="9657" b="34489"/>
          <a:stretch>
            <a:fillRect/>
          </a:stretch>
        </p:blipFill>
        <p:spPr bwMode="auto">
          <a:xfrm>
            <a:off x="6705600" y="914400"/>
            <a:ext cx="1905000" cy="2743200"/>
          </a:xfrm>
          <a:prstGeom prst="rect">
            <a:avLst/>
          </a:prstGeom>
          <a:noFill/>
          <a:extLst>
            <a:ext uri="{909E8E84-426E-40DD-AFC4-6F175D3DCCD1}">
              <a14:hiddenFill xmlns:a14="http://schemas.microsoft.com/office/drawing/2010/main">
                <a:solidFill>
                  <a:srgbClr val="FFFFFF"/>
                </a:solidFill>
              </a14:hiddenFill>
            </a:ext>
          </a:extLst>
        </p:spPr>
      </p:pic>
      <p:pic>
        <p:nvPicPr>
          <p:cNvPr id="183302" name="Picture 6" descr="scan0008"/>
          <p:cNvPicPr>
            <a:picLocks noChangeAspect="1" noChangeArrowheads="1"/>
          </p:cNvPicPr>
          <p:nvPr/>
        </p:nvPicPr>
        <p:blipFill>
          <a:blip r:embed="rId5" cstate="email">
            <a:lum bright="-12000" contrast="30000"/>
            <a:grayscl/>
            <a:extLst>
              <a:ext uri="{28A0092B-C50C-407E-A947-70E740481C1C}">
                <a14:useLocalDpi xmlns:a14="http://schemas.microsoft.com/office/drawing/2010/main"/>
              </a:ext>
            </a:extLst>
          </a:blip>
          <a:srcRect l="3687" t="35333" r="58200" b="34489"/>
          <a:stretch>
            <a:fillRect/>
          </a:stretch>
        </p:blipFill>
        <p:spPr bwMode="auto">
          <a:xfrm>
            <a:off x="4648200" y="914400"/>
            <a:ext cx="1828800" cy="2743200"/>
          </a:xfrm>
          <a:prstGeom prst="rect">
            <a:avLst/>
          </a:prstGeom>
          <a:noFill/>
          <a:extLst>
            <a:ext uri="{909E8E84-426E-40DD-AFC4-6F175D3DCCD1}">
              <a14:hiddenFill xmlns:a14="http://schemas.microsoft.com/office/drawing/2010/main">
                <a:solidFill>
                  <a:srgbClr val="FFFFFF"/>
                </a:solidFill>
              </a14:hiddenFill>
            </a:ext>
          </a:extLst>
        </p:spPr>
      </p:pic>
      <p:pic>
        <p:nvPicPr>
          <p:cNvPr id="183303" name="Picture 7" descr="scan0008"/>
          <p:cNvPicPr>
            <a:picLocks noChangeAspect="1" noChangeArrowheads="1"/>
          </p:cNvPicPr>
          <p:nvPr/>
        </p:nvPicPr>
        <p:blipFill>
          <a:blip r:embed="rId6" cstate="email">
            <a:lum bright="-12000" contrast="30000"/>
            <a:grayscl/>
            <a:extLst>
              <a:ext uri="{28A0092B-C50C-407E-A947-70E740481C1C}">
                <a14:useLocalDpi xmlns:a14="http://schemas.microsoft.com/office/drawing/2010/main"/>
              </a:ext>
            </a:extLst>
          </a:blip>
          <a:srcRect l="50647" t="3000" r="9976" b="67900"/>
          <a:stretch>
            <a:fillRect/>
          </a:stretch>
        </p:blipFill>
        <p:spPr bwMode="auto">
          <a:xfrm>
            <a:off x="2438400" y="914400"/>
            <a:ext cx="1905000" cy="2667000"/>
          </a:xfrm>
          <a:prstGeom prst="rect">
            <a:avLst/>
          </a:prstGeom>
          <a:noFill/>
          <a:extLst>
            <a:ext uri="{909E8E84-426E-40DD-AFC4-6F175D3DCCD1}">
              <a14:hiddenFill xmlns:a14="http://schemas.microsoft.com/office/drawing/2010/main">
                <a:solidFill>
                  <a:srgbClr val="FFFFFF"/>
                </a:solidFill>
              </a14:hiddenFill>
            </a:ext>
          </a:extLst>
        </p:spPr>
      </p:pic>
      <p:pic>
        <p:nvPicPr>
          <p:cNvPr id="183304" name="Picture 8" descr="scan0008"/>
          <p:cNvPicPr>
            <a:picLocks noChangeAspect="1" noChangeArrowheads="1"/>
          </p:cNvPicPr>
          <p:nvPr/>
        </p:nvPicPr>
        <p:blipFill>
          <a:blip r:embed="rId6" cstate="email">
            <a:lum bright="-12000" contrast="30000"/>
            <a:grayscl/>
            <a:extLst>
              <a:ext uri="{28A0092B-C50C-407E-A947-70E740481C1C}">
                <a14:useLocalDpi xmlns:a14="http://schemas.microsoft.com/office/drawing/2010/main"/>
              </a:ext>
            </a:extLst>
          </a:blip>
          <a:srcRect l="3687" t="3404" r="58521" b="67496"/>
          <a:stretch>
            <a:fillRect/>
          </a:stretch>
        </p:blipFill>
        <p:spPr bwMode="auto">
          <a:xfrm>
            <a:off x="457200" y="914400"/>
            <a:ext cx="1828800" cy="2667000"/>
          </a:xfrm>
          <a:prstGeom prst="rect">
            <a:avLst/>
          </a:prstGeom>
          <a:noFill/>
          <a:extLst>
            <a:ext uri="{909E8E84-426E-40DD-AFC4-6F175D3DCCD1}">
              <a14:hiddenFill xmlns:a14="http://schemas.microsoft.com/office/drawing/2010/main">
                <a:solidFill>
                  <a:srgbClr val="FFFFFF"/>
                </a:solidFill>
              </a14:hiddenFill>
            </a:ext>
          </a:extLst>
        </p:spPr>
      </p:pic>
      <p:sp>
        <p:nvSpPr>
          <p:cNvPr id="183305" name="Text Box 9"/>
          <p:cNvSpPr txBox="1">
            <a:spLocks noChangeArrowheads="1"/>
          </p:cNvSpPr>
          <p:nvPr/>
        </p:nvSpPr>
        <p:spPr bwMode="auto">
          <a:xfrm>
            <a:off x="533400" y="6629400"/>
            <a:ext cx="70104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1200">
                <a:latin typeface="Arial" charset="0"/>
              </a:rPr>
              <a:t>Fig. 17.8, Introduction to Geomorphology, Frank Ahnert, 1998.</a:t>
            </a:r>
            <a:endParaRPr lang="en-CA" altLang="en-US" sz="1200">
              <a:latin typeface="Arial" charset="0"/>
            </a:endParaRPr>
          </a:p>
        </p:txBody>
      </p:sp>
      <p:sp>
        <p:nvSpPr>
          <p:cNvPr id="183306" name="Rectangle 10"/>
          <p:cNvSpPr>
            <a:spLocks noChangeArrowheads="1"/>
          </p:cNvSpPr>
          <p:nvPr/>
        </p:nvSpPr>
        <p:spPr bwMode="auto">
          <a:xfrm>
            <a:off x="533400" y="614363"/>
            <a:ext cx="13335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457200" indent="-457200">
              <a:spcBef>
                <a:spcPct val="0"/>
              </a:spcBef>
              <a:defRPr>
                <a:solidFill>
                  <a:schemeClr val="tx1"/>
                </a:solidFill>
                <a:latin typeface="Arial" charset="0"/>
              </a:defRPr>
            </a:lvl1pPr>
            <a:lvl2pPr marL="914400" indent="-457200">
              <a:spcBef>
                <a:spcPct val="0"/>
              </a:spcBef>
              <a:defRPr>
                <a:solidFill>
                  <a:schemeClr val="tx1"/>
                </a:solidFill>
                <a:latin typeface="Arial" charset="0"/>
              </a:defRPr>
            </a:lvl2pPr>
            <a:lvl3pPr marL="1371600" indent="-457200">
              <a:spcBef>
                <a:spcPct val="0"/>
              </a:spcBef>
              <a:defRPr>
                <a:solidFill>
                  <a:schemeClr val="tx1"/>
                </a:solidFill>
                <a:latin typeface="Arial" charset="0"/>
              </a:defRPr>
            </a:lvl3pPr>
            <a:lvl4pPr marL="1828800" indent="-457200">
              <a:spcBef>
                <a:spcPct val="0"/>
              </a:spcBef>
              <a:defRPr>
                <a:solidFill>
                  <a:schemeClr val="tx1"/>
                </a:solidFill>
                <a:latin typeface="Arial" charset="0"/>
              </a:defRPr>
            </a:lvl4pPr>
            <a:lvl5pPr marL="2286000" indent="-457200">
              <a:spcBef>
                <a:spcPct val="0"/>
              </a:spcBef>
              <a:defRPr>
                <a:solidFill>
                  <a:schemeClr val="tx1"/>
                </a:solidFill>
                <a:latin typeface="Arial" charset="0"/>
              </a:defRPr>
            </a:lvl5pPr>
            <a:lvl6pPr marL="2743200" indent="-457200" fontAlgn="base">
              <a:spcBef>
                <a:spcPct val="0"/>
              </a:spcBef>
              <a:spcAft>
                <a:spcPct val="0"/>
              </a:spcAft>
              <a:defRPr>
                <a:solidFill>
                  <a:schemeClr val="tx1"/>
                </a:solidFill>
                <a:latin typeface="Arial" charset="0"/>
              </a:defRPr>
            </a:lvl6pPr>
            <a:lvl7pPr marL="3200400" indent="-457200" fontAlgn="base">
              <a:spcBef>
                <a:spcPct val="0"/>
              </a:spcBef>
              <a:spcAft>
                <a:spcPct val="0"/>
              </a:spcAft>
              <a:defRPr>
                <a:solidFill>
                  <a:schemeClr val="tx1"/>
                </a:solidFill>
                <a:latin typeface="Arial" charset="0"/>
              </a:defRPr>
            </a:lvl7pPr>
            <a:lvl8pPr marL="3657600" indent="-457200" fontAlgn="base">
              <a:spcBef>
                <a:spcPct val="0"/>
              </a:spcBef>
              <a:spcAft>
                <a:spcPct val="0"/>
              </a:spcAft>
              <a:defRPr>
                <a:solidFill>
                  <a:schemeClr val="tx1"/>
                </a:solidFill>
                <a:latin typeface="Arial" charset="0"/>
              </a:defRPr>
            </a:lvl8pPr>
            <a:lvl9pPr marL="4114800" indent="-457200" fontAlgn="base">
              <a:spcBef>
                <a:spcPct val="0"/>
              </a:spcBef>
              <a:spcAft>
                <a:spcPct val="0"/>
              </a:spcAft>
              <a:defRPr>
                <a:solidFill>
                  <a:schemeClr val="tx1"/>
                </a:solidFill>
                <a:latin typeface="Arial" charset="0"/>
              </a:defRPr>
            </a:lvl9pPr>
          </a:lstStyle>
          <a:p>
            <a:pPr>
              <a:spcBef>
                <a:spcPct val="50000"/>
              </a:spcBef>
              <a:buFontTx/>
              <a:buAutoNum type="alphaLcParenR"/>
            </a:pPr>
            <a:r>
              <a:rPr lang="en-US" altLang="en-US" sz="1600">
                <a:latin typeface="Comic Sans MS" pitchFamily="66" charset="0"/>
              </a:rPr>
              <a:t>Parallel</a:t>
            </a:r>
          </a:p>
        </p:txBody>
      </p:sp>
      <p:sp>
        <p:nvSpPr>
          <p:cNvPr id="183307" name="Rectangle 11"/>
          <p:cNvSpPr>
            <a:spLocks noChangeArrowheads="1"/>
          </p:cNvSpPr>
          <p:nvPr/>
        </p:nvSpPr>
        <p:spPr bwMode="auto">
          <a:xfrm>
            <a:off x="2895600" y="538163"/>
            <a:ext cx="1008063"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pPr>
            <a:r>
              <a:rPr lang="en-US" altLang="en-US" sz="1600"/>
              <a:t>b) Radial</a:t>
            </a:r>
            <a:endParaRPr lang="en-CA" altLang="en-US" sz="1600"/>
          </a:p>
        </p:txBody>
      </p:sp>
      <p:sp>
        <p:nvSpPr>
          <p:cNvPr id="183308" name="Rectangle 12"/>
          <p:cNvSpPr>
            <a:spLocks noChangeArrowheads="1"/>
          </p:cNvSpPr>
          <p:nvPr/>
        </p:nvSpPr>
        <p:spPr bwMode="auto">
          <a:xfrm>
            <a:off x="4876800" y="538163"/>
            <a:ext cx="1319213"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457200" indent="-457200">
              <a:spcBef>
                <a:spcPct val="0"/>
              </a:spcBef>
              <a:defRPr>
                <a:solidFill>
                  <a:schemeClr val="tx1"/>
                </a:solidFill>
                <a:latin typeface="Arial" charset="0"/>
              </a:defRPr>
            </a:lvl1pPr>
            <a:lvl2pPr marL="914400" indent="-457200">
              <a:spcBef>
                <a:spcPct val="0"/>
              </a:spcBef>
              <a:defRPr>
                <a:solidFill>
                  <a:schemeClr val="tx1"/>
                </a:solidFill>
                <a:latin typeface="Arial" charset="0"/>
              </a:defRPr>
            </a:lvl2pPr>
            <a:lvl3pPr marL="1371600" indent="-457200">
              <a:spcBef>
                <a:spcPct val="0"/>
              </a:spcBef>
              <a:defRPr>
                <a:solidFill>
                  <a:schemeClr val="tx1"/>
                </a:solidFill>
                <a:latin typeface="Arial" charset="0"/>
              </a:defRPr>
            </a:lvl3pPr>
            <a:lvl4pPr marL="1828800" indent="-457200">
              <a:spcBef>
                <a:spcPct val="0"/>
              </a:spcBef>
              <a:defRPr>
                <a:solidFill>
                  <a:schemeClr val="tx1"/>
                </a:solidFill>
                <a:latin typeface="Arial" charset="0"/>
              </a:defRPr>
            </a:lvl4pPr>
            <a:lvl5pPr marL="2286000" indent="-457200">
              <a:spcBef>
                <a:spcPct val="0"/>
              </a:spcBef>
              <a:defRPr>
                <a:solidFill>
                  <a:schemeClr val="tx1"/>
                </a:solidFill>
                <a:latin typeface="Arial" charset="0"/>
              </a:defRPr>
            </a:lvl5pPr>
            <a:lvl6pPr marL="2743200" indent="-457200" fontAlgn="base">
              <a:spcBef>
                <a:spcPct val="0"/>
              </a:spcBef>
              <a:spcAft>
                <a:spcPct val="0"/>
              </a:spcAft>
              <a:defRPr>
                <a:solidFill>
                  <a:schemeClr val="tx1"/>
                </a:solidFill>
                <a:latin typeface="Arial" charset="0"/>
              </a:defRPr>
            </a:lvl6pPr>
            <a:lvl7pPr marL="3200400" indent="-457200" fontAlgn="base">
              <a:spcBef>
                <a:spcPct val="0"/>
              </a:spcBef>
              <a:spcAft>
                <a:spcPct val="0"/>
              </a:spcAft>
              <a:defRPr>
                <a:solidFill>
                  <a:schemeClr val="tx1"/>
                </a:solidFill>
                <a:latin typeface="Arial" charset="0"/>
              </a:defRPr>
            </a:lvl7pPr>
            <a:lvl8pPr marL="3657600" indent="-457200" fontAlgn="base">
              <a:spcBef>
                <a:spcPct val="0"/>
              </a:spcBef>
              <a:spcAft>
                <a:spcPct val="0"/>
              </a:spcAft>
              <a:defRPr>
                <a:solidFill>
                  <a:schemeClr val="tx1"/>
                </a:solidFill>
                <a:latin typeface="Arial" charset="0"/>
              </a:defRPr>
            </a:lvl8pPr>
            <a:lvl9pPr marL="4114800" indent="-457200" fontAlgn="base">
              <a:spcBef>
                <a:spcPct val="0"/>
              </a:spcBef>
              <a:spcAft>
                <a:spcPct val="0"/>
              </a:spcAft>
              <a:defRPr>
                <a:solidFill>
                  <a:schemeClr val="tx1"/>
                </a:solidFill>
                <a:latin typeface="Arial" charset="0"/>
              </a:defRPr>
            </a:lvl9pPr>
          </a:lstStyle>
          <a:p>
            <a:pPr>
              <a:spcBef>
                <a:spcPct val="50000"/>
              </a:spcBef>
            </a:pPr>
            <a:r>
              <a:rPr lang="en-US" altLang="en-US" sz="1600">
                <a:latin typeface="Comic Sans MS" pitchFamily="66" charset="0"/>
              </a:rPr>
              <a:t>c) Dendritic</a:t>
            </a:r>
          </a:p>
        </p:txBody>
      </p:sp>
      <p:sp>
        <p:nvSpPr>
          <p:cNvPr id="183309" name="Rectangle 13"/>
          <p:cNvSpPr>
            <a:spLocks noChangeArrowheads="1"/>
          </p:cNvSpPr>
          <p:nvPr/>
        </p:nvSpPr>
        <p:spPr bwMode="auto">
          <a:xfrm>
            <a:off x="6934200" y="614363"/>
            <a:ext cx="1560513"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pPr>
            <a:r>
              <a:rPr lang="en-US" altLang="en-US" sz="1600"/>
              <a:t>d) Rectangular</a:t>
            </a:r>
            <a:endParaRPr lang="en-CA" altLang="en-US" sz="1600"/>
          </a:p>
        </p:txBody>
      </p:sp>
      <p:sp>
        <p:nvSpPr>
          <p:cNvPr id="183310" name="Rectangle 14"/>
          <p:cNvSpPr>
            <a:spLocks noChangeArrowheads="1"/>
          </p:cNvSpPr>
          <p:nvPr/>
        </p:nvSpPr>
        <p:spPr bwMode="auto">
          <a:xfrm>
            <a:off x="3200400" y="4500563"/>
            <a:ext cx="1044575"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pPr>
            <a:r>
              <a:rPr lang="en-US" altLang="en-US" sz="1600"/>
              <a:t>e) Trellis</a:t>
            </a:r>
            <a:endParaRPr lang="en-CA" altLang="en-US" sz="1600"/>
          </a:p>
        </p:txBody>
      </p:sp>
      <p:sp>
        <p:nvSpPr>
          <p:cNvPr id="183311" name="Rectangle 15"/>
          <p:cNvSpPr>
            <a:spLocks noChangeArrowheads="1"/>
          </p:cNvSpPr>
          <p:nvPr/>
        </p:nvSpPr>
        <p:spPr bwMode="auto">
          <a:xfrm>
            <a:off x="4953000" y="5795963"/>
            <a:ext cx="13271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pPr>
            <a:r>
              <a:rPr lang="en-US" altLang="en-US" sz="1600"/>
              <a:t>f) Deranged</a:t>
            </a:r>
            <a:endParaRPr lang="en-CA" altLang="en-US" sz="160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9" name="Text Box 5"/>
          <p:cNvSpPr txBox="1">
            <a:spLocks noChangeArrowheads="1"/>
          </p:cNvSpPr>
          <p:nvPr/>
        </p:nvSpPr>
        <p:spPr bwMode="auto">
          <a:xfrm>
            <a:off x="517466" y="1066800"/>
            <a:ext cx="7864533"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dirty="0" smtClean="0"/>
              <a:t>Dendritic: Clarington</a:t>
            </a:r>
            <a:r>
              <a:rPr lang="en-US" altLang="en-US" dirty="0"/>
              <a:t>, Ontario, former lake deposits; </a:t>
            </a:r>
            <a:r>
              <a:rPr lang="en-US" altLang="en-US" dirty="0" err="1"/>
              <a:t>ie</a:t>
            </a:r>
            <a:r>
              <a:rPr lang="en-US" altLang="en-US" dirty="0"/>
              <a:t>, drainage pattern governed by surficial geology</a:t>
            </a:r>
          </a:p>
        </p:txBody>
      </p:sp>
      <p:sp>
        <p:nvSpPr>
          <p:cNvPr id="190474" name="Text Box 10"/>
          <p:cNvSpPr txBox="1">
            <a:spLocks noChangeArrowheads="1"/>
          </p:cNvSpPr>
          <p:nvPr/>
        </p:nvSpPr>
        <p:spPr bwMode="auto">
          <a:xfrm>
            <a:off x="304800" y="457200"/>
            <a:ext cx="4648200" cy="457200"/>
          </a:xfrm>
          <a:prstGeom prst="rect">
            <a:avLst/>
          </a:prstGeom>
          <a:solidFill>
            <a:schemeClr val="bg1"/>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t>Drainage Patterns in Canada?</a:t>
            </a:r>
          </a:p>
        </p:txBody>
      </p:sp>
      <p:sp>
        <p:nvSpPr>
          <p:cNvPr id="190475" name="Text Box 11"/>
          <p:cNvSpPr txBox="1">
            <a:spLocks noChangeArrowheads="1"/>
          </p:cNvSpPr>
          <p:nvPr/>
        </p:nvSpPr>
        <p:spPr bwMode="auto">
          <a:xfrm>
            <a:off x="517466" y="1981200"/>
            <a:ext cx="7848600" cy="13388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dirty="0" smtClean="0"/>
              <a:t>Parallel: Badlands </a:t>
            </a:r>
            <a:r>
              <a:rPr lang="en-US" altLang="en-US" dirty="0"/>
              <a:t>Rock Layer and Drainage Patterns in Dinosaur Park, Southeast of </a:t>
            </a:r>
            <a:r>
              <a:rPr lang="en-US" altLang="en-US" dirty="0" err="1"/>
              <a:t>Drumheller</a:t>
            </a:r>
            <a:r>
              <a:rPr lang="en-US" altLang="en-US" dirty="0"/>
              <a:t>, AB; drainage pattern governed by geology (rock type) and slope</a:t>
            </a:r>
          </a:p>
          <a:p>
            <a:endParaRPr lang="en-US" altLang="en-US" dirty="0"/>
          </a:p>
        </p:txBody>
      </p:sp>
      <p:sp>
        <p:nvSpPr>
          <p:cNvPr id="190476" name="Text Box 12"/>
          <p:cNvSpPr txBox="1">
            <a:spLocks noChangeArrowheads="1"/>
          </p:cNvSpPr>
          <p:nvPr/>
        </p:nvSpPr>
        <p:spPr bwMode="auto">
          <a:xfrm>
            <a:off x="1439832" y="2999353"/>
            <a:ext cx="6926234"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dirty="0"/>
              <a:t>Parallel </a:t>
            </a:r>
            <a:r>
              <a:rPr lang="en-US" altLang="en-US" dirty="0" smtClean="0"/>
              <a:t>: </a:t>
            </a:r>
            <a:r>
              <a:rPr lang="en-US" altLang="en-US" dirty="0"/>
              <a:t>Straight slopes, straight-sided fault scarps, straight sides of glacial U-shaped valleys.</a:t>
            </a:r>
          </a:p>
        </p:txBody>
      </p:sp>
      <p:sp>
        <p:nvSpPr>
          <p:cNvPr id="190477" name="Text Box 13"/>
          <p:cNvSpPr txBox="1">
            <a:spLocks noChangeArrowheads="1"/>
          </p:cNvSpPr>
          <p:nvPr/>
        </p:nvSpPr>
        <p:spPr bwMode="auto">
          <a:xfrm>
            <a:off x="4038600" y="3640703"/>
            <a:ext cx="4648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dirty="0" err="1"/>
              <a:t>Eg</a:t>
            </a:r>
            <a:r>
              <a:rPr lang="en-US" altLang="en-US" dirty="0"/>
              <a:t>, </a:t>
            </a:r>
            <a:r>
              <a:rPr lang="en-US" altLang="en-US" dirty="0" err="1"/>
              <a:t>Sparwood</a:t>
            </a:r>
            <a:r>
              <a:rPr lang="en-US" altLang="en-US" dirty="0"/>
              <a:t> BC (nr </a:t>
            </a:r>
            <a:r>
              <a:rPr lang="en-US" altLang="en-US" dirty="0" err="1"/>
              <a:t>Crowsnest</a:t>
            </a:r>
            <a:r>
              <a:rPr lang="en-US" altLang="en-US" dirty="0"/>
              <a:t> Pass)</a:t>
            </a:r>
          </a:p>
        </p:txBody>
      </p:sp>
      <p:sp>
        <p:nvSpPr>
          <p:cNvPr id="190480" name="Text Box 16"/>
          <p:cNvSpPr txBox="1">
            <a:spLocks noChangeArrowheads="1"/>
          </p:cNvSpPr>
          <p:nvPr/>
        </p:nvSpPr>
        <p:spPr bwMode="auto">
          <a:xfrm>
            <a:off x="746066" y="4535269"/>
            <a:ext cx="7620000" cy="646331"/>
          </a:xfrm>
          <a:prstGeom prst="rect">
            <a:avLst/>
          </a:prstGeom>
          <a:solidFill>
            <a:schemeClr val="bg1"/>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dirty="0" smtClean="0"/>
              <a:t>Deranged: Labrador Fold Belt. Drainage </a:t>
            </a:r>
            <a:r>
              <a:rPr lang="en-US" altLang="en-US" dirty="0"/>
              <a:t>pattern governed by geological structure, glacial legacy, and time</a:t>
            </a:r>
          </a:p>
        </p:txBody>
      </p:sp>
    </p:spTree>
    <p:extLst>
      <p:ext uri="{BB962C8B-B14F-4D97-AF65-F5344CB8AC3E}">
        <p14:creationId xmlns:p14="http://schemas.microsoft.com/office/powerpoint/2010/main" val="40392852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048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0480"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7" name="Text Box 5"/>
          <p:cNvSpPr txBox="1">
            <a:spLocks noChangeArrowheads="1"/>
          </p:cNvSpPr>
          <p:nvPr/>
        </p:nvSpPr>
        <p:spPr bwMode="auto">
          <a:xfrm>
            <a:off x="609600" y="533400"/>
            <a:ext cx="8001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dirty="0" smtClean="0"/>
              <a:t>Deranged: </a:t>
            </a:r>
            <a:r>
              <a:rPr lang="en-US" altLang="en-US" dirty="0" err="1" smtClean="0"/>
              <a:t>Waldsea</a:t>
            </a:r>
            <a:r>
              <a:rPr lang="en-US" altLang="en-US" dirty="0" smtClean="0"/>
              <a:t> </a:t>
            </a:r>
            <a:r>
              <a:rPr lang="en-US" altLang="en-US" dirty="0"/>
              <a:t>Lake, Sask. (salt lake) Internal drainage</a:t>
            </a:r>
          </a:p>
        </p:txBody>
      </p:sp>
      <p:sp>
        <p:nvSpPr>
          <p:cNvPr id="192519" name="Text Box 7"/>
          <p:cNvSpPr txBox="1">
            <a:spLocks noChangeArrowheads="1"/>
          </p:cNvSpPr>
          <p:nvPr/>
        </p:nvSpPr>
        <p:spPr bwMode="auto">
          <a:xfrm>
            <a:off x="1676400" y="990600"/>
            <a:ext cx="6172200" cy="915988"/>
          </a:xfrm>
          <a:prstGeom prst="rect">
            <a:avLst/>
          </a:prstGeom>
          <a:solidFill>
            <a:schemeClr val="bg1"/>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t>Drainage pattern governed by geological structure (flat beds), geology (salt beds), glacial deposits (hummocky moraine)</a:t>
            </a:r>
          </a:p>
        </p:txBody>
      </p:sp>
      <p:sp>
        <p:nvSpPr>
          <p:cNvPr id="192521" name="Text Box 9"/>
          <p:cNvSpPr txBox="1">
            <a:spLocks noChangeArrowheads="1"/>
          </p:cNvSpPr>
          <p:nvPr/>
        </p:nvSpPr>
        <p:spPr bwMode="auto">
          <a:xfrm>
            <a:off x="609600" y="2133600"/>
            <a:ext cx="64008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dirty="0" smtClean="0"/>
              <a:t>Trellis: Peterborough </a:t>
            </a:r>
            <a:r>
              <a:rPr lang="en-US" altLang="en-US" dirty="0"/>
              <a:t>drumlin field (</a:t>
            </a:r>
            <a:r>
              <a:rPr lang="en-US" altLang="en-US" dirty="0" err="1"/>
              <a:t>ie</a:t>
            </a:r>
            <a:r>
              <a:rPr lang="en-US" altLang="en-US" dirty="0"/>
              <a:t>, drainage pattern governed by surficial geology)</a:t>
            </a:r>
          </a:p>
        </p:txBody>
      </p:sp>
      <p:sp>
        <p:nvSpPr>
          <p:cNvPr id="192522" name="Text Box 10"/>
          <p:cNvSpPr txBox="1">
            <a:spLocks noChangeArrowheads="1"/>
          </p:cNvSpPr>
          <p:nvPr/>
        </p:nvSpPr>
        <p:spPr bwMode="auto">
          <a:xfrm>
            <a:off x="594360" y="3039268"/>
            <a:ext cx="6400800" cy="779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dirty="0" err="1"/>
              <a:t>Dasent</a:t>
            </a:r>
            <a:r>
              <a:rPr lang="en-US" altLang="en-US" dirty="0"/>
              <a:t> Peak, AB, trellis drainage, Jasper Nat Pk.</a:t>
            </a:r>
          </a:p>
          <a:p>
            <a:r>
              <a:rPr lang="en-US" altLang="en-US" dirty="0"/>
              <a:t>(+ Saskatchewan River Crossing and Bighorn Dam)</a:t>
            </a:r>
          </a:p>
        </p:txBody>
      </p:sp>
      <p:sp>
        <p:nvSpPr>
          <p:cNvPr id="192525" name="Text Box 13"/>
          <p:cNvSpPr txBox="1">
            <a:spLocks noChangeArrowheads="1"/>
          </p:cNvSpPr>
          <p:nvPr/>
        </p:nvSpPr>
        <p:spPr bwMode="auto">
          <a:xfrm>
            <a:off x="4343400" y="4920204"/>
            <a:ext cx="3962400" cy="366713"/>
          </a:xfrm>
          <a:prstGeom prst="rect">
            <a:avLst/>
          </a:prstGeom>
          <a:solidFill>
            <a:schemeClr val="bg1"/>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dirty="0"/>
              <a:t>Ellesmere island, trellis structure</a:t>
            </a:r>
          </a:p>
        </p:txBody>
      </p:sp>
      <p:sp>
        <p:nvSpPr>
          <p:cNvPr id="192526" name="Text Box 14"/>
          <p:cNvSpPr txBox="1">
            <a:spLocks noChangeArrowheads="1"/>
          </p:cNvSpPr>
          <p:nvPr/>
        </p:nvSpPr>
        <p:spPr bwMode="auto">
          <a:xfrm>
            <a:off x="1143000" y="3971925"/>
            <a:ext cx="7162800" cy="923330"/>
          </a:xfrm>
          <a:prstGeom prst="rect">
            <a:avLst/>
          </a:prstGeom>
          <a:noFill/>
          <a:ln w="9525" algn="ctr">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dirty="0"/>
              <a:t>Regions of folded sedimentary rocks such Cordilleran and </a:t>
            </a:r>
            <a:r>
              <a:rPr lang="en-US" altLang="en-US" dirty="0" err="1"/>
              <a:t>Innuitian</a:t>
            </a:r>
            <a:r>
              <a:rPr lang="en-US" altLang="en-US" dirty="0"/>
              <a:t> </a:t>
            </a:r>
            <a:r>
              <a:rPr lang="en-US" altLang="en-US" dirty="0" err="1"/>
              <a:t>orogenies</a:t>
            </a:r>
            <a:r>
              <a:rPr lang="en-US" altLang="en-US" dirty="0"/>
              <a:t> : </a:t>
            </a:r>
            <a:r>
              <a:rPr lang="en-US" altLang="en-US" dirty="0" err="1"/>
              <a:t>ie</a:t>
            </a:r>
            <a:r>
              <a:rPr lang="en-US" altLang="en-US" dirty="0"/>
              <a:t>, drainage pattern governed by geological structure</a:t>
            </a:r>
          </a:p>
        </p:txBody>
      </p:sp>
      <p:sp>
        <p:nvSpPr>
          <p:cNvPr id="192527" name="Text Box 15"/>
          <p:cNvSpPr txBox="1">
            <a:spLocks noChangeArrowheads="1"/>
          </p:cNvSpPr>
          <p:nvPr/>
        </p:nvSpPr>
        <p:spPr bwMode="auto">
          <a:xfrm>
            <a:off x="558338" y="5791200"/>
            <a:ext cx="824484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dirty="0" smtClean="0"/>
              <a:t>Distributary: The </a:t>
            </a:r>
            <a:r>
              <a:rPr lang="en-US" altLang="en-US" dirty="0"/>
              <a:t>Saskatchewan River flowing into Lake Manitoba; </a:t>
            </a:r>
            <a:r>
              <a:rPr lang="en-US" altLang="en-US" dirty="0" err="1"/>
              <a:t>ie</a:t>
            </a:r>
            <a:r>
              <a:rPr lang="en-US" altLang="en-US" dirty="0"/>
              <a:t>, drainage pattern governed by base level and sedimentary load.</a:t>
            </a:r>
          </a:p>
        </p:txBody>
      </p:sp>
    </p:spTree>
    <p:extLst>
      <p:ext uri="{BB962C8B-B14F-4D97-AF65-F5344CB8AC3E}">
        <p14:creationId xmlns:p14="http://schemas.microsoft.com/office/powerpoint/2010/main" val="212606497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251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925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2519" grpId="0" animBg="1"/>
      <p:bldP spid="19252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6" name="Rectangle 2"/>
          <p:cNvSpPr>
            <a:spLocks noChangeArrowheads="1"/>
          </p:cNvSpPr>
          <p:nvPr/>
        </p:nvSpPr>
        <p:spPr bwMode="auto">
          <a:xfrm>
            <a:off x="685800" y="228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0"/>
              </a:spcBef>
              <a:defRPr>
                <a:solidFill>
                  <a:schemeClr val="tx1"/>
                </a:solidFill>
                <a:latin typeface="Arial" charset="0"/>
              </a:defRPr>
            </a:lvl1pPr>
            <a:lvl2pPr marL="37931725" indent="-37474525">
              <a:spcBef>
                <a:spcPct val="0"/>
              </a:spcBef>
              <a:defRPr>
                <a:solidFill>
                  <a:schemeClr val="tx1"/>
                </a:solidFill>
                <a:latin typeface="Arial" charset="0"/>
              </a:defRPr>
            </a:lvl2pPr>
            <a:lvl3pPr>
              <a:spcBef>
                <a:spcPct val="0"/>
              </a:spcBef>
              <a:defRPr>
                <a:solidFill>
                  <a:schemeClr val="tx1"/>
                </a:solidFill>
                <a:latin typeface="Arial" charset="0"/>
              </a:defRPr>
            </a:lvl3pPr>
            <a:lvl4pPr>
              <a:spcBef>
                <a:spcPct val="0"/>
              </a:spcBef>
              <a:defRPr>
                <a:solidFill>
                  <a:schemeClr val="tx1"/>
                </a:solidFill>
                <a:latin typeface="Arial" charset="0"/>
              </a:defRPr>
            </a:lvl4pPr>
            <a:lvl5pPr>
              <a:spcBef>
                <a:spcPct val="0"/>
              </a:spcBef>
              <a:defRPr>
                <a:solidFill>
                  <a:schemeClr val="tx1"/>
                </a:solidFill>
                <a:latin typeface="Arial" charset="0"/>
              </a:defRPr>
            </a:lvl5pPr>
            <a:lvl6pPr marL="457200" fontAlgn="base">
              <a:spcBef>
                <a:spcPct val="0"/>
              </a:spcBef>
              <a:spcAft>
                <a:spcPct val="0"/>
              </a:spcAft>
              <a:defRPr>
                <a:solidFill>
                  <a:schemeClr val="tx1"/>
                </a:solidFill>
                <a:latin typeface="Arial" charset="0"/>
              </a:defRPr>
            </a:lvl6pPr>
            <a:lvl7pPr marL="914400" fontAlgn="base">
              <a:spcBef>
                <a:spcPct val="0"/>
              </a:spcBef>
              <a:spcAft>
                <a:spcPct val="0"/>
              </a:spcAft>
              <a:defRPr>
                <a:solidFill>
                  <a:schemeClr val="tx1"/>
                </a:solidFill>
                <a:latin typeface="Arial" charset="0"/>
              </a:defRPr>
            </a:lvl7pPr>
            <a:lvl8pPr marL="1371600" fontAlgn="base">
              <a:spcBef>
                <a:spcPct val="0"/>
              </a:spcBef>
              <a:spcAft>
                <a:spcPct val="0"/>
              </a:spcAft>
              <a:defRPr>
                <a:solidFill>
                  <a:schemeClr val="tx1"/>
                </a:solidFill>
                <a:latin typeface="Arial" charset="0"/>
              </a:defRPr>
            </a:lvl8pPr>
            <a:lvl9pPr marL="1828800" fontAlgn="base">
              <a:spcBef>
                <a:spcPct val="0"/>
              </a:spcBef>
              <a:spcAft>
                <a:spcPct val="0"/>
              </a:spcAft>
              <a:defRPr>
                <a:solidFill>
                  <a:schemeClr val="tx1"/>
                </a:solidFill>
                <a:latin typeface="Arial" charset="0"/>
              </a:defRPr>
            </a:lvl9pPr>
          </a:lstStyle>
          <a:p>
            <a:r>
              <a:rPr lang="en-US" altLang="en-US" sz="3200">
                <a:solidFill>
                  <a:srgbClr val="000099"/>
                </a:solidFill>
                <a:latin typeface="Comic Sans MS" pitchFamily="66" charset="0"/>
                <a:ea typeface="ＭＳ Ｐゴシック" pitchFamily="30" charset="-128"/>
              </a:rPr>
              <a:t>3. Equilibrium</a:t>
            </a:r>
          </a:p>
        </p:txBody>
      </p:sp>
      <p:sp>
        <p:nvSpPr>
          <p:cNvPr id="4" name="TextBox 3"/>
          <p:cNvSpPr txBox="1"/>
          <p:nvPr/>
        </p:nvSpPr>
        <p:spPr>
          <a:xfrm>
            <a:off x="4724400" y="801469"/>
            <a:ext cx="3962400" cy="1569660"/>
          </a:xfrm>
          <a:prstGeom prst="rect">
            <a:avLst/>
          </a:prstGeom>
          <a:gradFill>
            <a:gsLst>
              <a:gs pos="0">
                <a:schemeClr val="accent1"/>
              </a:gs>
              <a:gs pos="100000">
                <a:schemeClr val="bg1">
                  <a:lumMod val="95000"/>
                </a:schemeClr>
              </a:gs>
            </a:gsLst>
            <a:lin ang="5400000" scaled="0"/>
          </a:gradFill>
        </p:spPr>
        <p:txBody>
          <a:bodyPr wrap="square" rtlCol="0">
            <a:spAutoFit/>
          </a:bodyPr>
          <a:lstStyle/>
          <a:p>
            <a:r>
              <a:rPr lang="en-CA" sz="2400" dirty="0" smtClean="0"/>
              <a:t>Long profiles</a:t>
            </a:r>
            <a:r>
              <a:rPr lang="en-US" altLang="en-US" sz="2400" dirty="0" smtClean="0"/>
              <a:t>, </a:t>
            </a:r>
            <a:r>
              <a:rPr lang="en-US" altLang="en-US" sz="2400" dirty="0"/>
              <a:t>base level, legacy of old deposits, response to global warming</a:t>
            </a:r>
            <a:r>
              <a:rPr lang="en-CA" sz="2400" dirty="0" smtClean="0"/>
              <a:t> </a:t>
            </a:r>
            <a:endParaRPr lang="en-CA" sz="2400" dirty="0"/>
          </a:p>
        </p:txBody>
      </p:sp>
    </p:spTree>
    <p:extLst>
      <p:ext uri="{BB962C8B-B14F-4D97-AF65-F5344CB8AC3E}">
        <p14:creationId xmlns:p14="http://schemas.microsoft.com/office/powerpoint/2010/main" val="151136032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7" name="Rectangle 3"/>
          <p:cNvSpPr>
            <a:spLocks noChangeArrowheads="1"/>
          </p:cNvSpPr>
          <p:nvPr/>
        </p:nvSpPr>
        <p:spPr bwMode="auto">
          <a:xfrm>
            <a:off x="304800" y="533400"/>
            <a:ext cx="8610600" cy="556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0"/>
              </a:spcBef>
              <a:defRPr>
                <a:solidFill>
                  <a:schemeClr val="tx1"/>
                </a:solidFill>
                <a:latin typeface="Arial" charset="0"/>
              </a:defRPr>
            </a:lvl1pPr>
            <a:lvl2pPr marL="800100" indent="-342900">
              <a:spcBef>
                <a:spcPct val="0"/>
              </a:spcBef>
              <a:defRPr>
                <a:solidFill>
                  <a:schemeClr val="tx1"/>
                </a:solidFill>
                <a:latin typeface="Arial" charset="0"/>
              </a:defRPr>
            </a:lvl2pPr>
            <a:lvl3pPr>
              <a:spcBef>
                <a:spcPct val="0"/>
              </a:spcBef>
              <a:defRPr>
                <a:solidFill>
                  <a:schemeClr val="tx1"/>
                </a:solidFill>
                <a:latin typeface="Arial" charset="0"/>
              </a:defRPr>
            </a:lvl3pPr>
            <a:lvl4pPr>
              <a:spcBef>
                <a:spcPct val="0"/>
              </a:spcBef>
              <a:defRPr>
                <a:solidFill>
                  <a:schemeClr val="tx1"/>
                </a:solidFill>
                <a:latin typeface="Arial" charset="0"/>
              </a:defRPr>
            </a:lvl4pPr>
            <a:lvl5pPr>
              <a:spcBef>
                <a:spcPct val="0"/>
              </a:spcBef>
              <a:defRPr>
                <a:solidFill>
                  <a:schemeClr val="tx1"/>
                </a:solidFill>
                <a:latin typeface="Arial" charset="0"/>
              </a:defRPr>
            </a:lvl5pPr>
            <a:lvl6pPr marL="457200" fontAlgn="base">
              <a:spcBef>
                <a:spcPct val="0"/>
              </a:spcBef>
              <a:spcAft>
                <a:spcPct val="0"/>
              </a:spcAft>
              <a:defRPr>
                <a:solidFill>
                  <a:schemeClr val="tx1"/>
                </a:solidFill>
                <a:latin typeface="Arial" charset="0"/>
              </a:defRPr>
            </a:lvl6pPr>
            <a:lvl7pPr marL="914400" fontAlgn="base">
              <a:spcBef>
                <a:spcPct val="0"/>
              </a:spcBef>
              <a:spcAft>
                <a:spcPct val="0"/>
              </a:spcAft>
              <a:defRPr>
                <a:solidFill>
                  <a:schemeClr val="tx1"/>
                </a:solidFill>
                <a:latin typeface="Arial" charset="0"/>
              </a:defRPr>
            </a:lvl7pPr>
            <a:lvl8pPr marL="1371600" fontAlgn="base">
              <a:spcBef>
                <a:spcPct val="0"/>
              </a:spcBef>
              <a:spcAft>
                <a:spcPct val="0"/>
              </a:spcAft>
              <a:defRPr>
                <a:solidFill>
                  <a:schemeClr val="tx1"/>
                </a:solidFill>
                <a:latin typeface="Arial" charset="0"/>
              </a:defRPr>
            </a:lvl8pPr>
            <a:lvl9pPr marL="1828800" fontAlgn="base">
              <a:spcBef>
                <a:spcPct val="0"/>
              </a:spcBef>
              <a:spcAft>
                <a:spcPct val="0"/>
              </a:spcAft>
              <a:defRPr>
                <a:solidFill>
                  <a:schemeClr val="tx1"/>
                </a:solidFill>
                <a:latin typeface="Arial" charset="0"/>
              </a:defRPr>
            </a:lvl9pPr>
          </a:lstStyle>
          <a:p>
            <a:pPr>
              <a:spcBef>
                <a:spcPct val="20000"/>
              </a:spcBef>
            </a:pPr>
            <a:r>
              <a:rPr lang="en-US" altLang="en-US" sz="2400" b="1" dirty="0" smtClean="0">
                <a:solidFill>
                  <a:srgbClr val="000000"/>
                </a:solidFill>
                <a:latin typeface="Comic Sans MS" pitchFamily="66" charset="0"/>
                <a:ea typeface="ＭＳ Ｐゴシック" pitchFamily="30" charset="-128"/>
              </a:rPr>
              <a:t>River Equilibrium:</a:t>
            </a:r>
            <a:r>
              <a:rPr lang="en-US" altLang="en-US" sz="2400" dirty="0" smtClean="0">
                <a:solidFill>
                  <a:srgbClr val="000000"/>
                </a:solidFill>
                <a:latin typeface="Comic Sans MS" pitchFamily="66" charset="0"/>
                <a:ea typeface="ＭＳ Ｐゴシック" pitchFamily="30" charset="-128"/>
              </a:rPr>
              <a:t> Relationship </a:t>
            </a:r>
            <a:r>
              <a:rPr lang="en-US" altLang="en-US" sz="2400" dirty="0">
                <a:solidFill>
                  <a:srgbClr val="000000"/>
                </a:solidFill>
                <a:latin typeface="Comic Sans MS" pitchFamily="66" charset="0"/>
                <a:ea typeface="ＭＳ Ｐゴシック" pitchFamily="30" charset="-128"/>
              </a:rPr>
              <a:t>of modern river to modern conditions</a:t>
            </a:r>
          </a:p>
          <a:p>
            <a:pPr>
              <a:spcBef>
                <a:spcPct val="20000"/>
              </a:spcBef>
            </a:pPr>
            <a:endParaRPr lang="en-US" altLang="en-US" sz="2400" dirty="0">
              <a:solidFill>
                <a:srgbClr val="000000"/>
              </a:solidFill>
              <a:latin typeface="Comic Sans MS" pitchFamily="66" charset="0"/>
              <a:ea typeface="ＭＳ Ｐゴシック" pitchFamily="30" charset="-128"/>
            </a:endParaRPr>
          </a:p>
          <a:p>
            <a:pPr>
              <a:spcBef>
                <a:spcPct val="20000"/>
              </a:spcBef>
            </a:pPr>
            <a:r>
              <a:rPr lang="en-US" altLang="en-US" sz="2400" dirty="0">
                <a:solidFill>
                  <a:srgbClr val="000000"/>
                </a:solidFill>
                <a:latin typeface="Comic Sans MS" pitchFamily="66" charset="0"/>
                <a:ea typeface="ＭＳ Ｐゴシック" pitchFamily="30" charset="-128"/>
              </a:rPr>
              <a:t>Most of the moderate to large rivers in Canada are NOT in equilibrium with present conditions</a:t>
            </a:r>
          </a:p>
          <a:p>
            <a:pPr>
              <a:spcBef>
                <a:spcPct val="20000"/>
              </a:spcBef>
            </a:pPr>
            <a:r>
              <a:rPr lang="en-US" altLang="en-US" sz="2400" dirty="0">
                <a:solidFill>
                  <a:srgbClr val="000000"/>
                </a:solidFill>
                <a:latin typeface="Comic Sans MS" pitchFamily="66" charset="0"/>
                <a:ea typeface="ＭＳ Ｐゴシック" pitchFamily="30" charset="-128"/>
              </a:rPr>
              <a:t>Reason? Rivers adapted to conditions in the past (</a:t>
            </a:r>
            <a:r>
              <a:rPr lang="en-US" altLang="en-US" sz="2400" dirty="0" err="1">
                <a:solidFill>
                  <a:srgbClr val="000000"/>
                </a:solidFill>
                <a:latin typeface="Comic Sans MS" pitchFamily="66" charset="0"/>
                <a:ea typeface="ＭＳ Ｐゴシック" pitchFamily="30" charset="-128"/>
              </a:rPr>
              <a:t>eg</a:t>
            </a:r>
            <a:r>
              <a:rPr lang="en-US" altLang="en-US" sz="2400" dirty="0">
                <a:solidFill>
                  <a:srgbClr val="000000"/>
                </a:solidFill>
                <a:latin typeface="Comic Sans MS" pitchFamily="66" charset="0"/>
                <a:ea typeface="ＭＳ Ｐゴシック" pitchFamily="30" charset="-128"/>
              </a:rPr>
              <a:t>, post-glacial high discharge) or conditions changing too rapidly (</a:t>
            </a:r>
            <a:r>
              <a:rPr lang="en-US" altLang="en-US" sz="2400" dirty="0" err="1">
                <a:solidFill>
                  <a:srgbClr val="000000"/>
                </a:solidFill>
                <a:latin typeface="Comic Sans MS" pitchFamily="66" charset="0"/>
                <a:ea typeface="ＭＳ Ｐゴシック" pitchFamily="30" charset="-128"/>
              </a:rPr>
              <a:t>eg</a:t>
            </a:r>
            <a:r>
              <a:rPr lang="en-US" altLang="en-US" sz="2400" dirty="0">
                <a:solidFill>
                  <a:srgbClr val="000000"/>
                </a:solidFill>
                <a:latin typeface="Comic Sans MS" pitchFamily="66" charset="0"/>
                <a:ea typeface="ＭＳ Ｐゴシック" pitchFamily="30" charset="-128"/>
              </a:rPr>
              <a:t>, climate warming)</a:t>
            </a:r>
          </a:p>
          <a:p>
            <a:pPr>
              <a:spcBef>
                <a:spcPct val="20000"/>
              </a:spcBef>
            </a:pPr>
            <a:endParaRPr lang="en-US" altLang="en-US" sz="2400" dirty="0">
              <a:solidFill>
                <a:srgbClr val="000000"/>
              </a:solidFill>
              <a:latin typeface="Comic Sans MS" pitchFamily="66" charset="0"/>
              <a:ea typeface="ＭＳ Ｐゴシック" pitchFamily="30" charset="-128"/>
            </a:endParaRPr>
          </a:p>
          <a:p>
            <a:pPr>
              <a:spcBef>
                <a:spcPct val="20000"/>
              </a:spcBef>
            </a:pPr>
            <a:r>
              <a:rPr lang="en-US" altLang="en-US" sz="2400" dirty="0">
                <a:solidFill>
                  <a:srgbClr val="000000"/>
                </a:solidFill>
                <a:latin typeface="Comic Sans MS" pitchFamily="66" charset="0"/>
                <a:ea typeface="ＭＳ Ｐゴシック" pitchFamily="30" charset="-128"/>
              </a:rPr>
              <a:t>Response rate depends on </a:t>
            </a:r>
          </a:p>
          <a:p>
            <a:pPr>
              <a:spcBef>
                <a:spcPct val="20000"/>
              </a:spcBef>
              <a:buFontTx/>
              <a:buChar char="•"/>
            </a:pPr>
            <a:r>
              <a:rPr lang="en-US" altLang="en-US" sz="2400" dirty="0">
                <a:solidFill>
                  <a:srgbClr val="FF0000"/>
                </a:solidFill>
                <a:latin typeface="Comic Sans MS" pitchFamily="66" charset="0"/>
                <a:ea typeface="ＭＳ Ｐゴシック" pitchFamily="30" charset="-128"/>
              </a:rPr>
              <a:t>materials</a:t>
            </a:r>
            <a:r>
              <a:rPr lang="en-US" altLang="en-US" sz="2400" dirty="0">
                <a:solidFill>
                  <a:srgbClr val="000000"/>
                </a:solidFill>
                <a:latin typeface="Comic Sans MS" pitchFamily="66" charset="0"/>
                <a:ea typeface="ＭＳ Ｐゴシック" pitchFamily="30" charset="-128"/>
              </a:rPr>
              <a:t> – </a:t>
            </a:r>
            <a:r>
              <a:rPr lang="en-US" altLang="en-US" sz="2400" dirty="0" err="1">
                <a:solidFill>
                  <a:srgbClr val="000000"/>
                </a:solidFill>
                <a:latin typeface="Comic Sans MS" pitchFamily="66" charset="0"/>
                <a:ea typeface="ＭＳ Ｐゴシック" pitchFamily="30" charset="-128"/>
              </a:rPr>
              <a:t>eg</a:t>
            </a:r>
            <a:r>
              <a:rPr lang="en-US" altLang="en-US" sz="2400" dirty="0">
                <a:solidFill>
                  <a:srgbClr val="000000"/>
                </a:solidFill>
                <a:latin typeface="Comic Sans MS" pitchFamily="66" charset="0"/>
                <a:ea typeface="ＭＳ Ｐゴシック" pitchFamily="30" charset="-128"/>
              </a:rPr>
              <a:t>, hard rock v soft rock; </a:t>
            </a:r>
            <a:r>
              <a:rPr lang="en-US" altLang="en-US" sz="2400" dirty="0" err="1">
                <a:solidFill>
                  <a:srgbClr val="000000"/>
                </a:solidFill>
                <a:latin typeface="Comic Sans MS" pitchFamily="66" charset="0"/>
                <a:ea typeface="ＭＳ Ｐゴシック" pitchFamily="30" charset="-128"/>
              </a:rPr>
              <a:t>eg</a:t>
            </a:r>
            <a:r>
              <a:rPr lang="en-US" altLang="en-US" sz="2400" dirty="0">
                <a:solidFill>
                  <a:srgbClr val="000000"/>
                </a:solidFill>
                <a:latin typeface="Comic Sans MS" pitchFamily="66" charset="0"/>
                <a:ea typeface="ＭＳ Ｐゴシック" pitchFamily="30" charset="-128"/>
              </a:rPr>
              <a:t>, rock v sediments</a:t>
            </a:r>
          </a:p>
          <a:p>
            <a:pPr>
              <a:spcBef>
                <a:spcPct val="20000"/>
              </a:spcBef>
              <a:buFontTx/>
              <a:buChar char="•"/>
            </a:pPr>
            <a:r>
              <a:rPr lang="en-US" altLang="en-US" sz="2400" dirty="0">
                <a:solidFill>
                  <a:srgbClr val="FF0000"/>
                </a:solidFill>
                <a:latin typeface="Comic Sans MS" pitchFamily="66" charset="0"/>
                <a:ea typeface="ＭＳ Ｐゴシック" pitchFamily="30" charset="-128"/>
              </a:rPr>
              <a:t>time </a:t>
            </a:r>
            <a:r>
              <a:rPr lang="en-US" altLang="en-US" sz="2400" dirty="0">
                <a:solidFill>
                  <a:srgbClr val="000000"/>
                </a:solidFill>
                <a:latin typeface="Comic Sans MS" pitchFamily="66" charset="0"/>
                <a:ea typeface="ＭＳ Ｐゴシック" pitchFamily="30" charset="-128"/>
              </a:rPr>
              <a:t>available since last major change – </a:t>
            </a:r>
            <a:r>
              <a:rPr lang="en-US" altLang="en-US" sz="2400" dirty="0" err="1">
                <a:solidFill>
                  <a:srgbClr val="000000"/>
                </a:solidFill>
                <a:latin typeface="Comic Sans MS" pitchFamily="66" charset="0"/>
                <a:ea typeface="ＭＳ Ｐゴシック" pitchFamily="30" charset="-128"/>
              </a:rPr>
              <a:t>eg</a:t>
            </a:r>
            <a:r>
              <a:rPr lang="en-US" altLang="en-US" sz="2400" dirty="0">
                <a:solidFill>
                  <a:srgbClr val="000000"/>
                </a:solidFill>
                <a:latin typeface="Comic Sans MS" pitchFamily="66" charset="0"/>
                <a:ea typeface="ＭＳ Ｐゴシック" pitchFamily="30" charset="-128"/>
              </a:rPr>
              <a:t>, time since sea level change; </a:t>
            </a:r>
            <a:r>
              <a:rPr lang="en-US" altLang="en-US" sz="2400" dirty="0" err="1">
                <a:solidFill>
                  <a:srgbClr val="000000"/>
                </a:solidFill>
                <a:latin typeface="Comic Sans MS" pitchFamily="66" charset="0"/>
                <a:ea typeface="ＭＳ Ｐゴシック" pitchFamily="30" charset="-128"/>
              </a:rPr>
              <a:t>eg</a:t>
            </a:r>
            <a:r>
              <a:rPr lang="en-US" altLang="en-US" sz="2400" dirty="0">
                <a:solidFill>
                  <a:srgbClr val="000000"/>
                </a:solidFill>
                <a:latin typeface="Comic Sans MS" pitchFamily="66" charset="0"/>
                <a:ea typeface="ＭＳ Ｐゴシック" pitchFamily="30" charset="-128"/>
              </a:rPr>
              <a:t>, time since ice retreat</a:t>
            </a:r>
          </a:p>
          <a:p>
            <a:pPr lvl="1">
              <a:spcBef>
                <a:spcPct val="20000"/>
              </a:spcBef>
            </a:pPr>
            <a:endParaRPr lang="en-US" altLang="en-US" sz="2400" dirty="0">
              <a:solidFill>
                <a:srgbClr val="000000"/>
              </a:solidFill>
              <a:latin typeface="Comic Sans MS" pitchFamily="66" charset="0"/>
              <a:ea typeface="ＭＳ Ｐゴシック" pitchFamily="30" charset="-12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0707">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0707">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00707">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00707">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00707">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32" name="Text Box 4"/>
          <p:cNvSpPr txBox="1">
            <a:spLocks noChangeArrowheads="1"/>
          </p:cNvSpPr>
          <p:nvPr/>
        </p:nvSpPr>
        <p:spPr bwMode="auto">
          <a:xfrm>
            <a:off x="838200" y="685800"/>
            <a:ext cx="6934200" cy="2795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dirty="0"/>
              <a:t>Evidence that rivers are not in equilibrium?</a:t>
            </a:r>
            <a:r>
              <a:rPr lang="en-US" altLang="en-US" dirty="0"/>
              <a:t> </a:t>
            </a:r>
          </a:p>
          <a:p>
            <a:r>
              <a:rPr lang="en-US" altLang="en-US" dirty="0"/>
              <a:t>Poorly integrated channels </a:t>
            </a:r>
          </a:p>
          <a:p>
            <a:r>
              <a:rPr lang="en-US" altLang="en-US" dirty="0"/>
              <a:t>Variations in  channel width</a:t>
            </a:r>
          </a:p>
          <a:p>
            <a:r>
              <a:rPr lang="en-US" altLang="en-US" dirty="0"/>
              <a:t>Irregular long profile (</a:t>
            </a:r>
            <a:r>
              <a:rPr lang="en-US" altLang="en-US" dirty="0" err="1"/>
              <a:t>e.g</a:t>
            </a:r>
            <a:r>
              <a:rPr lang="en-US" altLang="en-US" dirty="0"/>
              <a:t>, rapids) </a:t>
            </a:r>
          </a:p>
          <a:p>
            <a:r>
              <a:rPr lang="en-US" altLang="en-US" dirty="0"/>
              <a:t>Misfit rivers: </a:t>
            </a:r>
            <a:r>
              <a:rPr lang="en-US" altLang="en-US" dirty="0" err="1"/>
              <a:t>eg</a:t>
            </a:r>
            <a:r>
              <a:rPr lang="en-US" altLang="en-US" dirty="0"/>
              <a:t>, </a:t>
            </a:r>
            <a:r>
              <a:rPr lang="en-US" altLang="en-US" dirty="0" err="1"/>
              <a:t>underfit</a:t>
            </a:r>
            <a:r>
              <a:rPr lang="en-US" altLang="en-US" dirty="0"/>
              <a:t> rivers relict from time of glacial meltwaters</a:t>
            </a:r>
          </a:p>
          <a:p>
            <a:endParaRPr lang="en-US" altLang="en-US" dirty="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020" name="Rectangle 4"/>
          <p:cNvSpPr>
            <a:spLocks noChangeArrowheads="1"/>
          </p:cNvSpPr>
          <p:nvPr/>
        </p:nvSpPr>
        <p:spPr bwMode="auto">
          <a:xfrm>
            <a:off x="381000" y="533400"/>
            <a:ext cx="7772400" cy="671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a:solidFill>
                  <a:srgbClr val="000000"/>
                </a:solidFill>
              </a:rPr>
              <a:t>Response rate depends on materials</a:t>
            </a:r>
            <a:r>
              <a:rPr lang="en-US" altLang="en-US">
                <a:solidFill>
                  <a:srgbClr val="000000"/>
                </a:solidFill>
              </a:rPr>
              <a:t> – eg, hard rock v soft rock; eg, rock v sediments</a:t>
            </a:r>
          </a:p>
        </p:txBody>
      </p:sp>
      <p:sp>
        <p:nvSpPr>
          <p:cNvPr id="214021" name="Text Box 5"/>
          <p:cNvSpPr txBox="1">
            <a:spLocks noChangeArrowheads="1"/>
          </p:cNvSpPr>
          <p:nvPr/>
        </p:nvSpPr>
        <p:spPr bwMode="auto">
          <a:xfrm>
            <a:off x="381000" y="1524000"/>
            <a:ext cx="72390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t>River at equilibrium: South Nation River, near Casselman, Ontario. Champlain Sea deposits.</a:t>
            </a:r>
          </a:p>
        </p:txBody>
      </p:sp>
      <p:sp>
        <p:nvSpPr>
          <p:cNvPr id="214022" name="AutoShape 6"/>
          <p:cNvSpPr>
            <a:spLocks noChangeArrowheads="1"/>
          </p:cNvSpPr>
          <p:nvPr/>
        </p:nvSpPr>
        <p:spPr bwMode="auto">
          <a:xfrm>
            <a:off x="1371600" y="2133600"/>
            <a:ext cx="2590800" cy="1295400"/>
          </a:xfrm>
          <a:prstGeom prst="wedgeEllipseCallout">
            <a:avLst>
              <a:gd name="adj1" fmla="val -98593"/>
              <a:gd name="adj2" fmla="val -33824"/>
            </a:avLst>
          </a:prstGeom>
          <a:gradFill rotWithShape="1">
            <a:gsLst>
              <a:gs pos="0">
                <a:srgbClr val="FFFF99"/>
              </a:gs>
              <a:gs pos="100000">
                <a:schemeClr val="bg1"/>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lang="en-US" altLang="en-US"/>
              <a:t>What features does this river show?</a:t>
            </a:r>
          </a:p>
        </p:txBody>
      </p:sp>
      <p:sp>
        <p:nvSpPr>
          <p:cNvPr id="214023" name="Text Box 7"/>
          <p:cNvSpPr txBox="1">
            <a:spLocks noChangeArrowheads="1"/>
          </p:cNvSpPr>
          <p:nvPr/>
        </p:nvSpPr>
        <p:spPr bwMode="auto">
          <a:xfrm>
            <a:off x="4343400" y="2057400"/>
            <a:ext cx="2971800" cy="915988"/>
          </a:xfrm>
          <a:prstGeom prst="rect">
            <a:avLst/>
          </a:prstGeom>
          <a:solidFill>
            <a:schemeClr val="bg1"/>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t>No sudden changes, parallel banks, even long profile</a:t>
            </a:r>
          </a:p>
        </p:txBody>
      </p:sp>
      <p:sp>
        <p:nvSpPr>
          <p:cNvPr id="214024" name="Text Box 8"/>
          <p:cNvSpPr txBox="1">
            <a:spLocks noChangeArrowheads="1"/>
          </p:cNvSpPr>
          <p:nvPr/>
        </p:nvSpPr>
        <p:spPr bwMode="auto">
          <a:xfrm>
            <a:off x="457200" y="4038600"/>
            <a:ext cx="3048000"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1600"/>
              <a:t>River not at equilibrium Ottawa River</a:t>
            </a:r>
            <a:endParaRPr lang="en-GB" altLang="en-US" sz="1600"/>
          </a:p>
        </p:txBody>
      </p:sp>
      <p:sp>
        <p:nvSpPr>
          <p:cNvPr id="214025" name="Text Box 9"/>
          <p:cNvSpPr txBox="1">
            <a:spLocks noChangeArrowheads="1"/>
          </p:cNvSpPr>
          <p:nvPr/>
        </p:nvSpPr>
        <p:spPr bwMode="auto">
          <a:xfrm>
            <a:off x="4191000" y="3962400"/>
            <a:ext cx="2971800" cy="915988"/>
          </a:xfrm>
          <a:prstGeom prst="rect">
            <a:avLst/>
          </a:prstGeom>
          <a:solidFill>
            <a:schemeClr val="bg1"/>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t>Many sudden changes, non-parallel banks, bumpy long profile</a:t>
            </a:r>
          </a:p>
        </p:txBody>
      </p:sp>
      <p:sp>
        <p:nvSpPr>
          <p:cNvPr id="214026" name="Rectangle 10"/>
          <p:cNvSpPr>
            <a:spLocks noChangeArrowheads="1"/>
          </p:cNvSpPr>
          <p:nvPr/>
        </p:nvSpPr>
        <p:spPr bwMode="auto">
          <a:xfrm>
            <a:off x="3238500" y="5639593"/>
            <a:ext cx="39243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spcBef>
                <a:spcPct val="0"/>
              </a:spcBef>
            </a:pPr>
            <a:r>
              <a:rPr lang="en-US" altLang="en-US" dirty="0"/>
              <a:t>Fraser River Canyon at Pavilion BC </a:t>
            </a:r>
          </a:p>
        </p:txBody>
      </p:sp>
      <p:sp>
        <p:nvSpPr>
          <p:cNvPr id="214027" name="Text Box 11"/>
          <p:cNvSpPr txBox="1">
            <a:spLocks noChangeArrowheads="1"/>
          </p:cNvSpPr>
          <p:nvPr/>
        </p:nvSpPr>
        <p:spPr bwMode="auto">
          <a:xfrm>
            <a:off x="381000" y="5181600"/>
            <a:ext cx="73914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t>Another example of constricted parts of profile  (also caused by rock barriers)</a:t>
            </a:r>
          </a:p>
        </p:txBody>
      </p:sp>
    </p:spTree>
    <p:extLst>
      <p:ext uri="{BB962C8B-B14F-4D97-AF65-F5344CB8AC3E}">
        <p14:creationId xmlns:p14="http://schemas.microsoft.com/office/powerpoint/2010/main" val="251073665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402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1402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140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4022" grpId="0" animBg="1"/>
      <p:bldP spid="214023" grpId="0" animBg="1"/>
      <p:bldP spid="21402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4" name="Text Box 6"/>
          <p:cNvSpPr txBox="1">
            <a:spLocks noChangeArrowheads="1"/>
          </p:cNvSpPr>
          <p:nvPr/>
        </p:nvSpPr>
        <p:spPr bwMode="auto">
          <a:xfrm>
            <a:off x="4419600" y="2209800"/>
            <a:ext cx="4724400"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a:cs typeface="Times New Roman" pitchFamily="18" charset="0"/>
              </a:rPr>
              <a:t>Longitudinal profile: graded river profile is hyperbolic to base level; upper steep reaches, middle moderate reaches, lower flat reaches.</a:t>
            </a:r>
            <a:r>
              <a:rPr lang="en-GB" altLang="en-US" sz="2000"/>
              <a:t> </a:t>
            </a:r>
          </a:p>
        </p:txBody>
      </p:sp>
      <p:sp>
        <p:nvSpPr>
          <p:cNvPr id="83975" name="Text Box 7"/>
          <p:cNvSpPr txBox="1">
            <a:spLocks noChangeArrowheads="1"/>
          </p:cNvSpPr>
          <p:nvPr/>
        </p:nvSpPr>
        <p:spPr bwMode="auto">
          <a:xfrm>
            <a:off x="609600" y="533400"/>
            <a:ext cx="7543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t>Long Profile of river in equilibrium (+ base level)</a:t>
            </a:r>
          </a:p>
        </p:txBody>
      </p:sp>
      <p:sp>
        <p:nvSpPr>
          <p:cNvPr id="83980" name="Text Box 12"/>
          <p:cNvSpPr txBox="1">
            <a:spLocks noChangeArrowheads="1"/>
          </p:cNvSpPr>
          <p:nvPr/>
        </p:nvSpPr>
        <p:spPr bwMode="auto">
          <a:xfrm>
            <a:off x="609600" y="1143000"/>
            <a:ext cx="8534400" cy="969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spcBef>
                <a:spcPct val="0"/>
              </a:spcBef>
              <a:defRPr>
                <a:solidFill>
                  <a:schemeClr val="tx1"/>
                </a:solidFill>
                <a:latin typeface="Arial" charset="0"/>
              </a:defRPr>
            </a:lvl1pPr>
            <a:lvl2pPr marL="914400" indent="-457200">
              <a:spcBef>
                <a:spcPct val="0"/>
              </a:spcBef>
              <a:defRPr>
                <a:solidFill>
                  <a:schemeClr val="tx1"/>
                </a:solidFill>
                <a:latin typeface="Arial" charset="0"/>
              </a:defRPr>
            </a:lvl2pPr>
            <a:lvl3pPr marL="1371600" indent="-457200">
              <a:spcBef>
                <a:spcPct val="0"/>
              </a:spcBef>
              <a:defRPr>
                <a:solidFill>
                  <a:schemeClr val="tx1"/>
                </a:solidFill>
                <a:latin typeface="Arial" charset="0"/>
              </a:defRPr>
            </a:lvl3pPr>
            <a:lvl4pPr marL="1828800" indent="-457200">
              <a:spcBef>
                <a:spcPct val="0"/>
              </a:spcBef>
              <a:defRPr>
                <a:solidFill>
                  <a:schemeClr val="tx1"/>
                </a:solidFill>
                <a:latin typeface="Arial" charset="0"/>
              </a:defRPr>
            </a:lvl4pPr>
            <a:lvl5pPr marL="2286000" indent="-457200">
              <a:spcBef>
                <a:spcPct val="0"/>
              </a:spcBef>
              <a:defRPr>
                <a:solidFill>
                  <a:schemeClr val="tx1"/>
                </a:solidFill>
                <a:latin typeface="Arial" charset="0"/>
              </a:defRPr>
            </a:lvl5pPr>
            <a:lvl6pPr marL="2743200" indent="-457200" fontAlgn="base">
              <a:spcBef>
                <a:spcPct val="0"/>
              </a:spcBef>
              <a:spcAft>
                <a:spcPct val="0"/>
              </a:spcAft>
              <a:defRPr>
                <a:solidFill>
                  <a:schemeClr val="tx1"/>
                </a:solidFill>
                <a:latin typeface="Arial" charset="0"/>
              </a:defRPr>
            </a:lvl6pPr>
            <a:lvl7pPr marL="3200400" indent="-457200" fontAlgn="base">
              <a:spcBef>
                <a:spcPct val="0"/>
              </a:spcBef>
              <a:spcAft>
                <a:spcPct val="0"/>
              </a:spcAft>
              <a:defRPr>
                <a:solidFill>
                  <a:schemeClr val="tx1"/>
                </a:solidFill>
                <a:latin typeface="Arial" charset="0"/>
              </a:defRPr>
            </a:lvl7pPr>
            <a:lvl8pPr marL="3657600" indent="-457200" fontAlgn="base">
              <a:spcBef>
                <a:spcPct val="0"/>
              </a:spcBef>
              <a:spcAft>
                <a:spcPct val="0"/>
              </a:spcAft>
              <a:defRPr>
                <a:solidFill>
                  <a:schemeClr val="tx1"/>
                </a:solidFill>
                <a:latin typeface="Arial" charset="0"/>
              </a:defRPr>
            </a:lvl8pPr>
            <a:lvl9pPr marL="4114800" indent="-457200" fontAlgn="base">
              <a:spcBef>
                <a:spcPct val="0"/>
              </a:spcBef>
              <a:spcAft>
                <a:spcPct val="0"/>
              </a:spcAft>
              <a:defRPr>
                <a:solidFill>
                  <a:schemeClr val="tx1"/>
                </a:solidFill>
                <a:latin typeface="Arial" charset="0"/>
              </a:defRPr>
            </a:lvl9pPr>
          </a:lstStyle>
          <a:p>
            <a:pPr>
              <a:spcBef>
                <a:spcPct val="10000"/>
              </a:spcBef>
            </a:pPr>
            <a:r>
              <a:rPr lang="en-US" altLang="en-US">
                <a:latin typeface="Comic Sans MS" pitchFamily="66" charset="0"/>
                <a:ea typeface="ＭＳ Ｐゴシック" pitchFamily="30" charset="-128"/>
              </a:rPr>
              <a:t>Base Level = level below which a river will not erode</a:t>
            </a:r>
          </a:p>
          <a:p>
            <a:pPr>
              <a:spcBef>
                <a:spcPct val="10000"/>
              </a:spcBef>
              <a:buFontTx/>
              <a:buChar char="•"/>
            </a:pPr>
            <a:r>
              <a:rPr lang="en-US" altLang="en-US">
                <a:latin typeface="Comic Sans MS" pitchFamily="66" charset="0"/>
                <a:ea typeface="ＭＳ Ｐゴシック" pitchFamily="30" charset="-128"/>
              </a:rPr>
              <a:t>Ultimate base level: Sea level</a:t>
            </a:r>
          </a:p>
          <a:p>
            <a:pPr>
              <a:spcBef>
                <a:spcPct val="10000"/>
              </a:spcBef>
              <a:buFontTx/>
              <a:buChar char="•"/>
            </a:pPr>
            <a:r>
              <a:rPr lang="en-US" altLang="en-US">
                <a:latin typeface="Comic Sans MS" pitchFamily="66" charset="0"/>
                <a:ea typeface="ＭＳ Ｐゴシック" pitchFamily="30" charset="-128"/>
              </a:rPr>
              <a:t>Local base level: Lake level, or larger river level, or resistant rock unit</a:t>
            </a:r>
          </a:p>
        </p:txBody>
      </p:sp>
      <p:sp>
        <p:nvSpPr>
          <p:cNvPr id="2" name="Freeform 1"/>
          <p:cNvSpPr/>
          <p:nvPr/>
        </p:nvSpPr>
        <p:spPr bwMode="auto">
          <a:xfrm>
            <a:off x="565265" y="2860151"/>
            <a:ext cx="6251171" cy="2792504"/>
          </a:xfrm>
          <a:custGeom>
            <a:avLst/>
            <a:gdLst>
              <a:gd name="connsiteX0" fmla="*/ 0 w 6251171"/>
              <a:gd name="connsiteY0" fmla="*/ 49304 h 2792504"/>
              <a:gd name="connsiteX1" fmla="*/ 365760 w 6251171"/>
              <a:gd name="connsiteY1" fmla="*/ 198933 h 2792504"/>
              <a:gd name="connsiteX2" fmla="*/ 1313411 w 6251171"/>
              <a:gd name="connsiteY2" fmla="*/ 1645347 h 2792504"/>
              <a:gd name="connsiteX3" fmla="*/ 4073237 w 6251171"/>
              <a:gd name="connsiteY3" fmla="*/ 2526496 h 2792504"/>
              <a:gd name="connsiteX4" fmla="*/ 6251171 w 6251171"/>
              <a:gd name="connsiteY4" fmla="*/ 2792504 h 27925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51171" h="2792504">
                <a:moveTo>
                  <a:pt x="0" y="49304"/>
                </a:moveTo>
                <a:cubicBezTo>
                  <a:pt x="73429" y="-8885"/>
                  <a:pt x="146858" y="-67074"/>
                  <a:pt x="365760" y="198933"/>
                </a:cubicBezTo>
                <a:cubicBezTo>
                  <a:pt x="584662" y="464940"/>
                  <a:pt x="695498" y="1257420"/>
                  <a:pt x="1313411" y="1645347"/>
                </a:cubicBezTo>
                <a:cubicBezTo>
                  <a:pt x="1931324" y="2033274"/>
                  <a:pt x="3250277" y="2335303"/>
                  <a:pt x="4073237" y="2526496"/>
                </a:cubicBezTo>
                <a:cubicBezTo>
                  <a:pt x="4896197" y="2717689"/>
                  <a:pt x="5573684" y="2755096"/>
                  <a:pt x="6251171" y="2792504"/>
                </a:cubicBezTo>
              </a:path>
            </a:pathLst>
          </a:custGeom>
          <a:noFill/>
          <a:ln w="9525"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50000"/>
              </a:spcBef>
              <a:spcAft>
                <a:spcPct val="0"/>
              </a:spcAft>
              <a:buClrTx/>
              <a:buSzTx/>
              <a:buFontTx/>
              <a:buNone/>
              <a:tabLst/>
            </a:pPr>
            <a:endParaRPr kumimoji="0" lang="en-CA" sz="1800" b="0" i="0" u="none" strike="noStrike" cap="none" normalizeH="0" baseline="0" smtClean="0">
              <a:ln>
                <a:noFill/>
              </a:ln>
              <a:solidFill>
                <a:schemeClr val="tx1"/>
              </a:solidFill>
              <a:effectLst/>
              <a:latin typeface="Comic Sans MS" pitchFamily="66" charset="0"/>
            </a:endParaRPr>
          </a:p>
        </p:txBody>
      </p:sp>
      <p:sp>
        <p:nvSpPr>
          <p:cNvPr id="3" name="TextBox 2"/>
          <p:cNvSpPr txBox="1"/>
          <p:nvPr/>
        </p:nvSpPr>
        <p:spPr>
          <a:xfrm>
            <a:off x="7086600" y="5562600"/>
            <a:ext cx="1752600" cy="369332"/>
          </a:xfrm>
          <a:prstGeom prst="rect">
            <a:avLst/>
          </a:prstGeom>
          <a:noFill/>
        </p:spPr>
        <p:txBody>
          <a:bodyPr wrap="square" rtlCol="0">
            <a:spAutoFit/>
          </a:bodyPr>
          <a:lstStyle/>
          <a:p>
            <a:r>
              <a:rPr lang="en-CA" dirty="0" smtClean="0"/>
              <a:t>Sea level</a:t>
            </a:r>
            <a:endParaRPr lang="en-CA" dirty="0"/>
          </a:p>
        </p:txBody>
      </p:sp>
      <p:sp>
        <p:nvSpPr>
          <p:cNvPr id="10" name="TextBox 9"/>
          <p:cNvSpPr txBox="1"/>
          <p:nvPr/>
        </p:nvSpPr>
        <p:spPr>
          <a:xfrm>
            <a:off x="1747750" y="6079992"/>
            <a:ext cx="3886200" cy="369332"/>
          </a:xfrm>
          <a:prstGeom prst="rect">
            <a:avLst/>
          </a:prstGeom>
          <a:noFill/>
        </p:spPr>
        <p:txBody>
          <a:bodyPr wrap="square" rtlCol="0">
            <a:spAutoFit/>
          </a:bodyPr>
          <a:lstStyle/>
          <a:p>
            <a:r>
              <a:rPr lang="en-CA" dirty="0" smtClean="0"/>
              <a:t>Equilibrium Longitudinal profile</a:t>
            </a:r>
            <a:endParaRPr lang="en-CA" dirty="0"/>
          </a:p>
        </p:txBody>
      </p:sp>
    </p:spTree>
    <p:extLst>
      <p:ext uri="{BB962C8B-B14F-4D97-AF65-F5344CB8AC3E}">
        <p14:creationId xmlns:p14="http://schemas.microsoft.com/office/powerpoint/2010/main" val="72567787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83980">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090" name="Text Box 2"/>
          <p:cNvSpPr txBox="1">
            <a:spLocks noChangeArrowheads="1"/>
          </p:cNvSpPr>
          <p:nvPr/>
        </p:nvSpPr>
        <p:spPr bwMode="auto">
          <a:xfrm>
            <a:off x="762000" y="457200"/>
            <a:ext cx="7543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t>Examples of Canadian stream profiles</a:t>
            </a:r>
            <a:endParaRPr lang="en-CA" altLang="en-US" sz="2400"/>
          </a:p>
        </p:txBody>
      </p:sp>
      <p:graphicFrame>
        <p:nvGraphicFramePr>
          <p:cNvPr id="217091" name="Object 3"/>
          <p:cNvGraphicFramePr>
            <a:graphicFrameLocks noChangeAspect="1"/>
          </p:cNvGraphicFramePr>
          <p:nvPr/>
        </p:nvGraphicFramePr>
        <p:xfrm>
          <a:off x="304800" y="1143000"/>
          <a:ext cx="8763000" cy="4759325"/>
        </p:xfrm>
        <a:graphic>
          <a:graphicData uri="http://schemas.openxmlformats.org/presentationml/2006/ole">
            <mc:AlternateContent xmlns:mc="http://schemas.openxmlformats.org/markup-compatibility/2006">
              <mc:Choice xmlns:v="urn:schemas-microsoft-com:vml" Requires="v">
                <p:oleObj spid="_x0000_s217116" name="Image" r:id="rId3" imgW="11182492" imgH="6074126" progId="Photoshop.Image.5">
                  <p:embed/>
                </p:oleObj>
              </mc:Choice>
              <mc:Fallback>
                <p:oleObj name="Image" r:id="rId3" imgW="11182492" imgH="6074126" progId="Photoshop.Image.5">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800" y="1143000"/>
                        <a:ext cx="8763000" cy="4759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17092" name="Text Box 4"/>
          <p:cNvSpPr txBox="1">
            <a:spLocks noChangeArrowheads="1"/>
          </p:cNvSpPr>
          <p:nvPr/>
        </p:nvSpPr>
        <p:spPr bwMode="auto">
          <a:xfrm>
            <a:off x="762000" y="6400800"/>
            <a:ext cx="70104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1200">
                <a:latin typeface="Arial" charset="0"/>
              </a:rPr>
              <a:t>Fig 10.16, Alan S. Trenhaile, Geomorphology (A Canadian Perspective), 1998 </a:t>
            </a:r>
            <a:endParaRPr lang="en-CA" altLang="en-US" sz="1200">
              <a:latin typeface="Arial" charset="0"/>
            </a:endParaRPr>
          </a:p>
        </p:txBody>
      </p:sp>
      <p:sp>
        <p:nvSpPr>
          <p:cNvPr id="217093" name="AutoShape 5"/>
          <p:cNvSpPr>
            <a:spLocks noChangeArrowheads="1"/>
          </p:cNvSpPr>
          <p:nvPr/>
        </p:nvSpPr>
        <p:spPr bwMode="auto">
          <a:xfrm>
            <a:off x="4572000" y="762000"/>
            <a:ext cx="3200400" cy="1295400"/>
          </a:xfrm>
          <a:prstGeom prst="wedgeEllipseCallout">
            <a:avLst>
              <a:gd name="adj1" fmla="val 91023"/>
              <a:gd name="adj2" fmla="val 103556"/>
            </a:avLst>
          </a:prstGeom>
          <a:gradFill rotWithShape="1">
            <a:gsLst>
              <a:gs pos="0">
                <a:srgbClr val="FFFF99"/>
              </a:gs>
              <a:gs pos="100000">
                <a:schemeClr val="bg1"/>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lang="en-US" altLang="en-US"/>
              <a:t>Do they fit the hyperbolic long profile?</a:t>
            </a:r>
          </a:p>
        </p:txBody>
      </p:sp>
      <p:sp>
        <p:nvSpPr>
          <p:cNvPr id="217094" name="AutoShape 6"/>
          <p:cNvSpPr>
            <a:spLocks noChangeArrowheads="1"/>
          </p:cNvSpPr>
          <p:nvPr/>
        </p:nvSpPr>
        <p:spPr bwMode="auto">
          <a:xfrm>
            <a:off x="5562600" y="2057400"/>
            <a:ext cx="2362200" cy="1104900"/>
          </a:xfrm>
          <a:prstGeom prst="wedgeEllipseCallout">
            <a:avLst>
              <a:gd name="adj1" fmla="val 101815"/>
              <a:gd name="adj2" fmla="val 44130"/>
            </a:avLst>
          </a:prstGeom>
          <a:gradFill rotWithShape="1">
            <a:gsLst>
              <a:gs pos="0">
                <a:srgbClr val="FFFF99"/>
              </a:gs>
              <a:gs pos="100000">
                <a:schemeClr val="bg1"/>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lang="en-US" altLang="en-US" dirty="0" smtClean="0"/>
              <a:t>What profile do they have?</a:t>
            </a:r>
            <a:endParaRPr lang="en-US" altLang="en-US" dirty="0"/>
          </a:p>
        </p:txBody>
      </p:sp>
      <p:sp>
        <p:nvSpPr>
          <p:cNvPr id="2" name="TextBox 1"/>
          <p:cNvSpPr txBox="1"/>
          <p:nvPr/>
        </p:nvSpPr>
        <p:spPr>
          <a:xfrm>
            <a:off x="6477000" y="4114800"/>
            <a:ext cx="2667000" cy="1200329"/>
          </a:xfrm>
          <a:prstGeom prst="rect">
            <a:avLst/>
          </a:prstGeom>
          <a:solidFill>
            <a:srgbClr val="FFFF99"/>
          </a:solidFill>
          <a:ln>
            <a:solidFill>
              <a:schemeClr val="tx1"/>
            </a:solidFill>
          </a:ln>
        </p:spPr>
        <p:txBody>
          <a:bodyPr wrap="square" rtlCol="0">
            <a:spAutoFit/>
          </a:bodyPr>
          <a:lstStyle/>
          <a:p>
            <a:r>
              <a:rPr lang="en-CA" dirty="0" smtClean="0"/>
              <a:t>Mostly flatter at headwaters and steeper towards mouth!</a:t>
            </a:r>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709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1709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7093" grpId="0" animBg="1"/>
      <p:bldP spid="217094" grpId="0" animBg="1"/>
      <p:bldP spid="2"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4" name="Rectangle 4"/>
          <p:cNvSpPr>
            <a:spLocks noChangeArrowheads="1"/>
          </p:cNvSpPr>
          <p:nvPr/>
        </p:nvSpPr>
        <p:spPr bwMode="auto">
          <a:xfrm>
            <a:off x="5181600" y="2819400"/>
            <a:ext cx="3733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r"/>
            <a:r>
              <a:rPr lang="en-US" altLang="en-US"/>
              <a:t>Alexandra Falls, Hay River NWT</a:t>
            </a:r>
          </a:p>
        </p:txBody>
      </p:sp>
      <p:sp>
        <p:nvSpPr>
          <p:cNvPr id="128007" name="Text Box 7"/>
          <p:cNvSpPr txBox="1">
            <a:spLocks noChangeArrowheads="1"/>
          </p:cNvSpPr>
          <p:nvPr/>
        </p:nvSpPr>
        <p:spPr bwMode="auto">
          <a:xfrm>
            <a:off x="457200" y="381000"/>
            <a:ext cx="5029200" cy="869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t>Many nick points in long profile: </a:t>
            </a:r>
          </a:p>
          <a:p>
            <a:r>
              <a:rPr lang="en-US" altLang="en-US"/>
              <a:t>Causes? </a:t>
            </a:r>
          </a:p>
        </p:txBody>
      </p:sp>
      <p:sp>
        <p:nvSpPr>
          <p:cNvPr id="128009" name="Text Box 9"/>
          <p:cNvSpPr txBox="1">
            <a:spLocks noChangeArrowheads="1"/>
          </p:cNvSpPr>
          <p:nvPr/>
        </p:nvSpPr>
        <p:spPr bwMode="auto">
          <a:xfrm>
            <a:off x="3200400" y="3276600"/>
            <a:ext cx="5638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0"/>
              </a:spcBef>
            </a:pPr>
            <a:r>
              <a:rPr lang="en-US" altLang="en-US"/>
              <a:t>Rapids in Ottawa River, north of Britannia Bay</a:t>
            </a:r>
            <a:endParaRPr lang="en-CA" altLang="en-US"/>
          </a:p>
        </p:txBody>
      </p:sp>
      <p:sp>
        <p:nvSpPr>
          <p:cNvPr id="128008" name="Text Box 8"/>
          <p:cNvSpPr txBox="1">
            <a:spLocks noChangeArrowheads="1"/>
          </p:cNvSpPr>
          <p:nvPr/>
        </p:nvSpPr>
        <p:spPr bwMode="auto">
          <a:xfrm>
            <a:off x="533400" y="1524000"/>
            <a:ext cx="5029200" cy="1054100"/>
          </a:xfrm>
          <a:prstGeom prst="rect">
            <a:avLst/>
          </a:prstGeom>
          <a:solidFill>
            <a:schemeClr val="bg1"/>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t>Geological control (e.g., resistant rock bed)</a:t>
            </a:r>
          </a:p>
          <a:p>
            <a:r>
              <a:rPr lang="en-US" altLang="en-US"/>
              <a:t>Base level changes (local or ultimate) (e.g., former lake, glacial sea level lowering)</a:t>
            </a:r>
          </a:p>
        </p:txBody>
      </p:sp>
    </p:spTree>
    <p:extLst>
      <p:ext uri="{BB962C8B-B14F-4D97-AF65-F5344CB8AC3E}">
        <p14:creationId xmlns:p14="http://schemas.microsoft.com/office/powerpoint/2010/main" val="313199438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800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800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8009" grpId="0"/>
      <p:bldP spid="128008"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162" name="Text Box 2"/>
          <p:cNvSpPr txBox="1">
            <a:spLocks noChangeArrowheads="1"/>
          </p:cNvSpPr>
          <p:nvPr/>
        </p:nvSpPr>
        <p:spPr bwMode="auto">
          <a:xfrm>
            <a:off x="457200" y="533400"/>
            <a:ext cx="7543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sz="2400" dirty="0" smtClean="0">
                <a:cs typeface="Times New Roman" pitchFamily="18" charset="0"/>
              </a:rPr>
              <a:t>Misfit (</a:t>
            </a:r>
            <a:r>
              <a:rPr lang="en-GB" altLang="en-US" sz="2400" dirty="0">
                <a:cs typeface="Times New Roman" pitchFamily="18" charset="0"/>
              </a:rPr>
              <a:t>usually </a:t>
            </a:r>
            <a:r>
              <a:rPr lang="en-GB" altLang="en-US" sz="2400" dirty="0" err="1">
                <a:cs typeface="Times New Roman" pitchFamily="18" charset="0"/>
              </a:rPr>
              <a:t>underfit</a:t>
            </a:r>
            <a:r>
              <a:rPr lang="en-GB" altLang="en-US" sz="2400" dirty="0">
                <a:cs typeface="Times New Roman" pitchFamily="18" charset="0"/>
              </a:rPr>
              <a:t>) streams</a:t>
            </a:r>
            <a:endParaRPr lang="en-US" altLang="en-US" sz="2400" dirty="0">
              <a:cs typeface="Times New Roman" pitchFamily="18" charset="0"/>
            </a:endParaRPr>
          </a:p>
        </p:txBody>
      </p:sp>
      <p:sp>
        <p:nvSpPr>
          <p:cNvPr id="220175" name="Text Box 15"/>
          <p:cNvSpPr txBox="1">
            <a:spLocks noChangeArrowheads="1"/>
          </p:cNvSpPr>
          <p:nvPr/>
        </p:nvSpPr>
        <p:spPr bwMode="auto">
          <a:xfrm>
            <a:off x="838200" y="1219200"/>
            <a:ext cx="5334000" cy="2123658"/>
          </a:xfrm>
          <a:prstGeom prst="rect">
            <a:avLst/>
          </a:prstGeom>
          <a:solidFill>
            <a:schemeClr val="bg1"/>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400" dirty="0"/>
              <a:t>Caused by changes in discharge</a:t>
            </a:r>
          </a:p>
          <a:p>
            <a:pPr lvl="1"/>
            <a:r>
              <a:rPr lang="en-US" altLang="en-US" dirty="0"/>
              <a:t>e.g., from river capture</a:t>
            </a:r>
          </a:p>
          <a:p>
            <a:pPr lvl="1"/>
            <a:r>
              <a:rPr lang="en-US" altLang="en-US" dirty="0"/>
              <a:t>Glacial </a:t>
            </a:r>
            <a:r>
              <a:rPr lang="en-US" altLang="en-US" dirty="0" err="1"/>
              <a:t>meltwater</a:t>
            </a:r>
            <a:endParaRPr lang="en-US" altLang="en-US" dirty="0"/>
          </a:p>
          <a:p>
            <a:pPr lvl="1"/>
            <a:r>
              <a:rPr lang="en-US" altLang="en-US" dirty="0"/>
              <a:t>Lake drainage</a:t>
            </a:r>
          </a:p>
          <a:p>
            <a:pPr lvl="1"/>
            <a:r>
              <a:rPr lang="en-US" altLang="en-US" dirty="0"/>
              <a:t>Etc.</a:t>
            </a:r>
          </a:p>
        </p:txBody>
      </p:sp>
      <p:sp>
        <p:nvSpPr>
          <p:cNvPr id="220176" name="Text Box 16"/>
          <p:cNvSpPr txBox="1">
            <a:spLocks noChangeArrowheads="1"/>
          </p:cNvSpPr>
          <p:nvPr/>
        </p:nvSpPr>
        <p:spPr bwMode="auto">
          <a:xfrm>
            <a:off x="440575" y="3342858"/>
            <a:ext cx="8153400" cy="1144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dirty="0"/>
              <a:t>Post-glacial changes in discharge:</a:t>
            </a:r>
            <a:r>
              <a:rPr lang="en-US" altLang="en-US" dirty="0"/>
              <a:t> </a:t>
            </a:r>
            <a:r>
              <a:rPr lang="en-US" altLang="en-US" dirty="0" err="1"/>
              <a:t>underfit</a:t>
            </a:r>
            <a:r>
              <a:rPr lang="en-US" altLang="en-US" dirty="0"/>
              <a:t> streams. </a:t>
            </a:r>
          </a:p>
          <a:p>
            <a:r>
              <a:rPr lang="en-US" altLang="en-US" dirty="0"/>
              <a:t>The Assiniboine and Qu’Appelle Valleys, Manitoba, formed as spillways from </a:t>
            </a:r>
            <a:r>
              <a:rPr lang="en-US" altLang="en-US" dirty="0" err="1"/>
              <a:t>meltwater</a:t>
            </a:r>
            <a:r>
              <a:rPr lang="en-US" altLang="en-US" dirty="0"/>
              <a:t>.</a:t>
            </a:r>
            <a:endParaRPr lang="en-GB" altLang="en-US" dirty="0"/>
          </a:p>
        </p:txBody>
      </p:sp>
      <p:sp>
        <p:nvSpPr>
          <p:cNvPr id="220177" name="Text Box 17"/>
          <p:cNvSpPr txBox="1">
            <a:spLocks noChangeArrowheads="1"/>
          </p:cNvSpPr>
          <p:nvPr/>
        </p:nvSpPr>
        <p:spPr bwMode="auto">
          <a:xfrm>
            <a:off x="533400" y="5249487"/>
            <a:ext cx="76200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dirty="0"/>
              <a:t>Algonquin. Ontario, near Barron Gorge. Huge scale scour marks in bedrock channel. Route of former L. </a:t>
            </a:r>
            <a:r>
              <a:rPr lang="en-US" altLang="en-US" dirty="0" err="1"/>
              <a:t>Aggassiz</a:t>
            </a:r>
            <a:r>
              <a:rPr lang="en-US" altLang="en-US" dirty="0"/>
              <a:t> outflow. </a:t>
            </a:r>
          </a:p>
        </p:txBody>
      </p:sp>
      <p:sp>
        <p:nvSpPr>
          <p:cNvPr id="220178" name="Text Box 18"/>
          <p:cNvSpPr txBox="1">
            <a:spLocks noChangeArrowheads="1"/>
          </p:cNvSpPr>
          <p:nvPr/>
        </p:nvSpPr>
        <p:spPr bwMode="auto">
          <a:xfrm>
            <a:off x="364375" y="4792287"/>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dirty="0"/>
              <a:t>Other features of former fluvial activity</a:t>
            </a:r>
          </a:p>
        </p:txBody>
      </p:sp>
      <p:sp>
        <p:nvSpPr>
          <p:cNvPr id="9" name="TextBox 8"/>
          <p:cNvSpPr txBox="1"/>
          <p:nvPr/>
        </p:nvSpPr>
        <p:spPr>
          <a:xfrm>
            <a:off x="533400" y="5934670"/>
            <a:ext cx="7874924" cy="923330"/>
          </a:xfrm>
          <a:prstGeom prst="rect">
            <a:avLst/>
          </a:prstGeom>
          <a:noFill/>
        </p:spPr>
        <p:txBody>
          <a:bodyPr wrap="square" rtlCol="0">
            <a:spAutoFit/>
          </a:bodyPr>
          <a:lstStyle/>
          <a:p>
            <a:r>
              <a:rPr lang="en-CA" dirty="0" smtClean="0"/>
              <a:t>Giant potholes (&gt;300) at Pothole Trail at Rockwood Conservation Area (</a:t>
            </a:r>
            <a:r>
              <a:rPr lang="en-CA" dirty="0" err="1" smtClean="0"/>
              <a:t>Eramosa</a:t>
            </a:r>
            <a:r>
              <a:rPr lang="en-CA" dirty="0" smtClean="0"/>
              <a:t> River, Guelph) from glacial ice melt or even sub-glacial water, ~ 12 </a:t>
            </a:r>
            <a:r>
              <a:rPr lang="en-CA" dirty="0" err="1" smtClean="0"/>
              <a:t>ka</a:t>
            </a:r>
            <a:endParaRPr lang="en-CA" dirty="0"/>
          </a:p>
        </p:txBody>
      </p:sp>
    </p:spTree>
    <p:extLst>
      <p:ext uri="{BB962C8B-B14F-4D97-AF65-F5344CB8AC3E}">
        <p14:creationId xmlns:p14="http://schemas.microsoft.com/office/powerpoint/2010/main" val="3368228950"/>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7026" name="Text Box 2"/>
          <p:cNvSpPr txBox="1">
            <a:spLocks noChangeArrowheads="1"/>
          </p:cNvSpPr>
          <p:nvPr/>
        </p:nvSpPr>
        <p:spPr bwMode="auto">
          <a:xfrm>
            <a:off x="381000" y="381000"/>
            <a:ext cx="62484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3200"/>
              <a:t>Legacy of old deposits</a:t>
            </a:r>
          </a:p>
        </p:txBody>
      </p:sp>
      <p:sp>
        <p:nvSpPr>
          <p:cNvPr id="257027" name="Text Box 3"/>
          <p:cNvSpPr txBox="1">
            <a:spLocks noChangeArrowheads="1"/>
          </p:cNvSpPr>
          <p:nvPr/>
        </p:nvSpPr>
        <p:spPr bwMode="auto">
          <a:xfrm>
            <a:off x="762000" y="1219200"/>
            <a:ext cx="6248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t>Affects balance of discharge and carrying capacity</a:t>
            </a:r>
          </a:p>
        </p:txBody>
      </p:sp>
      <p:sp>
        <p:nvSpPr>
          <p:cNvPr id="257028" name="Text Box 4"/>
          <p:cNvSpPr txBox="1">
            <a:spLocks noChangeArrowheads="1"/>
          </p:cNvSpPr>
          <p:nvPr/>
        </p:nvSpPr>
        <p:spPr bwMode="auto">
          <a:xfrm>
            <a:off x="685800" y="2895600"/>
            <a:ext cx="6934200" cy="65087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ea typeface="ＭＳ Ｐゴシック" pitchFamily="30" charset="-128"/>
              </a:rPr>
              <a:t>Balance between energy in stream and sedimentary load to be carried </a:t>
            </a:r>
            <a:r>
              <a:rPr lang="en-US" altLang="en-US">
                <a:ea typeface="ＭＳ Ｐゴシック" pitchFamily="30" charset="-128"/>
                <a:sym typeface="Wingdings" pitchFamily="2" charset="2"/>
              </a:rPr>
              <a:t> graded stream, degrading or aggrading streams</a:t>
            </a:r>
          </a:p>
        </p:txBody>
      </p:sp>
      <p:sp>
        <p:nvSpPr>
          <p:cNvPr id="257029" name="Rectangle 5"/>
          <p:cNvSpPr>
            <a:spLocks noChangeArrowheads="1"/>
          </p:cNvSpPr>
          <p:nvPr/>
        </p:nvSpPr>
        <p:spPr bwMode="auto">
          <a:xfrm>
            <a:off x="685800" y="4572000"/>
            <a:ext cx="8001000" cy="187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b="1"/>
              <a:t>E</a:t>
            </a:r>
            <a:r>
              <a:rPr kumimoji="1" lang="en-US" altLang="en-US" b="1"/>
              <a:t>quilibrium stream:</a:t>
            </a:r>
            <a:r>
              <a:rPr kumimoji="1" lang="en-US" altLang="en-US"/>
              <a:t> where the sediment load is balanced to the stream's capacity</a:t>
            </a:r>
          </a:p>
          <a:p>
            <a:r>
              <a:rPr lang="en-US" altLang="en-US" b="1"/>
              <a:t>Degrading stream:</a:t>
            </a:r>
            <a:r>
              <a:rPr lang="en-US" altLang="en-US"/>
              <a:t> When load is below capacity, erosion occurs</a:t>
            </a:r>
          </a:p>
          <a:p>
            <a:r>
              <a:rPr lang="en-US" altLang="en-US" b="1"/>
              <a:t>Aggrading stream:</a:t>
            </a:r>
            <a:r>
              <a:rPr lang="en-US" altLang="en-US"/>
              <a:t> When load exceeds capacity, deposition occurs</a:t>
            </a:r>
          </a:p>
          <a:p>
            <a:endParaRPr kumimoji="1" lang="en-US" altLang="en-US"/>
          </a:p>
        </p:txBody>
      </p:sp>
      <p:sp>
        <p:nvSpPr>
          <p:cNvPr id="257030" name="Rectangle 6"/>
          <p:cNvSpPr>
            <a:spLocks noChangeArrowheads="1"/>
          </p:cNvSpPr>
          <p:nvPr/>
        </p:nvSpPr>
        <p:spPr bwMode="auto">
          <a:xfrm>
            <a:off x="762000" y="2057400"/>
            <a:ext cx="6253163" cy="376238"/>
          </a:xfrm>
          <a:prstGeom prst="rect">
            <a:avLst/>
          </a:prstGeom>
          <a:noFill/>
          <a:ln w="9525" algn="ctr">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pPr>
            <a:r>
              <a:rPr lang="en-US" altLang="en-US" b="1"/>
              <a:t>Capacity:</a:t>
            </a:r>
            <a:r>
              <a:rPr lang="en-US" altLang="en-US"/>
              <a:t>  the total possible load a stream can transport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703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5702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570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7028" grpId="0" animBg="1"/>
      <p:bldP spid="257029" grpId="0"/>
      <p:bldP spid="257030"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9" name="Text Box 7"/>
          <p:cNvSpPr txBox="1">
            <a:spLocks noChangeArrowheads="1"/>
          </p:cNvSpPr>
          <p:nvPr/>
        </p:nvSpPr>
        <p:spPr bwMode="auto">
          <a:xfrm>
            <a:off x="381000" y="381000"/>
            <a:ext cx="6248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t>Legacy of old deposits: glacial deposits</a:t>
            </a:r>
          </a:p>
        </p:txBody>
      </p:sp>
      <p:sp>
        <p:nvSpPr>
          <p:cNvPr id="125963" name="Text Box 11"/>
          <p:cNvSpPr txBox="1">
            <a:spLocks noChangeArrowheads="1"/>
          </p:cNvSpPr>
          <p:nvPr/>
        </p:nvSpPr>
        <p:spPr bwMode="auto">
          <a:xfrm>
            <a:off x="1104900" y="990600"/>
            <a:ext cx="39624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dirty="0"/>
              <a:t>Balance of discharge and carrying capacity? What happens?</a:t>
            </a:r>
          </a:p>
        </p:txBody>
      </p:sp>
      <p:sp>
        <p:nvSpPr>
          <p:cNvPr id="125964" name="Text Box 12"/>
          <p:cNvSpPr txBox="1">
            <a:spLocks noChangeArrowheads="1"/>
          </p:cNvSpPr>
          <p:nvPr/>
        </p:nvSpPr>
        <p:spPr bwMode="auto">
          <a:xfrm>
            <a:off x="381000" y="2100263"/>
            <a:ext cx="73152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t>Post-glacial alluvial fans in Bow Valley, Banff</a:t>
            </a:r>
          </a:p>
        </p:txBody>
      </p:sp>
      <p:sp>
        <p:nvSpPr>
          <p:cNvPr id="125965" name="Text Box 13"/>
          <p:cNvSpPr txBox="1">
            <a:spLocks noChangeArrowheads="1"/>
          </p:cNvSpPr>
          <p:nvPr/>
        </p:nvSpPr>
        <p:spPr bwMode="auto">
          <a:xfrm>
            <a:off x="5638800" y="2252663"/>
            <a:ext cx="3124200" cy="1328737"/>
          </a:xfrm>
          <a:prstGeom prst="rect">
            <a:avLst/>
          </a:prstGeom>
          <a:solidFill>
            <a:schemeClr val="bg1"/>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t>Formed post-glacially, ended ~ 5 ka</a:t>
            </a:r>
          </a:p>
          <a:p>
            <a:r>
              <a:rPr lang="en-US" altLang="en-US"/>
              <a:t>Now being dissected by rivers</a:t>
            </a:r>
          </a:p>
        </p:txBody>
      </p:sp>
      <p:sp>
        <p:nvSpPr>
          <p:cNvPr id="125966" name="Text Box 14"/>
          <p:cNvSpPr txBox="1">
            <a:spLocks noChangeArrowheads="1"/>
          </p:cNvSpPr>
          <p:nvPr/>
        </p:nvSpPr>
        <p:spPr bwMode="auto">
          <a:xfrm>
            <a:off x="838200" y="4768850"/>
            <a:ext cx="78486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0"/>
              </a:spcBef>
            </a:pPr>
            <a:r>
              <a:rPr lang="en-US" altLang="en-US"/>
              <a:t>Yukon,  Yukon River and Bonanza Creek, Klondike junction. </a:t>
            </a:r>
          </a:p>
          <a:p>
            <a:pPr eaLnBrk="0" hangingPunct="0">
              <a:spcBef>
                <a:spcPct val="0"/>
              </a:spcBef>
            </a:pPr>
            <a:r>
              <a:rPr lang="en-US" altLang="en-US"/>
              <a:t>Triassic river gravels filled valley, incised again. </a:t>
            </a:r>
            <a:endParaRPr lang="en-CA" altLang="en-US" sz="2400" i="1">
              <a:cs typeface="Times New Roman" pitchFamily="18" charset="0"/>
            </a:endParaRPr>
          </a:p>
        </p:txBody>
      </p:sp>
      <p:sp>
        <p:nvSpPr>
          <p:cNvPr id="125967" name="Text Box 15"/>
          <p:cNvSpPr txBox="1">
            <a:spLocks noChangeArrowheads="1"/>
          </p:cNvSpPr>
          <p:nvPr/>
        </p:nvSpPr>
        <p:spPr bwMode="auto">
          <a:xfrm>
            <a:off x="457200" y="3778250"/>
            <a:ext cx="52578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t>Legacy of old deposits: pre-glacial deposits</a:t>
            </a:r>
          </a:p>
        </p:txBody>
      </p:sp>
    </p:spTree>
    <p:extLst>
      <p:ext uri="{BB962C8B-B14F-4D97-AF65-F5344CB8AC3E}">
        <p14:creationId xmlns:p14="http://schemas.microsoft.com/office/powerpoint/2010/main" val="123344362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596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965"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924" name="Text Box 4"/>
          <p:cNvSpPr txBox="1">
            <a:spLocks noChangeArrowheads="1"/>
          </p:cNvSpPr>
          <p:nvPr/>
        </p:nvSpPr>
        <p:spPr bwMode="auto">
          <a:xfrm>
            <a:off x="685800" y="533400"/>
            <a:ext cx="67056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800"/>
              <a:t>Response to climate warming? </a:t>
            </a:r>
          </a:p>
        </p:txBody>
      </p:sp>
      <p:sp>
        <p:nvSpPr>
          <p:cNvPr id="209926" name="Text Box 6"/>
          <p:cNvSpPr txBox="1">
            <a:spLocks noChangeArrowheads="1"/>
          </p:cNvSpPr>
          <p:nvPr/>
        </p:nvSpPr>
        <p:spPr bwMode="auto">
          <a:xfrm>
            <a:off x="381000" y="1295400"/>
            <a:ext cx="7924800" cy="1465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t>2009 WWF study reported that South Saskatchewan River is most at risk (cf 10 major rivers in Canada). Climate change, agricultural and urban infrastructure water use, and dams producing Hydroelectricity, have all combined to reduce the flow of the South Saskatchewan River by 70%. </a:t>
            </a:r>
          </a:p>
        </p:txBody>
      </p:sp>
    </p:spTree>
    <p:extLst>
      <p:ext uri="{BB962C8B-B14F-4D97-AF65-F5344CB8AC3E}">
        <p14:creationId xmlns:p14="http://schemas.microsoft.com/office/powerpoint/2010/main" val="977015898"/>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186" name="Text Box 2"/>
          <p:cNvSpPr txBox="1">
            <a:spLocks noChangeArrowheads="1"/>
          </p:cNvSpPr>
          <p:nvPr/>
        </p:nvSpPr>
        <p:spPr bwMode="auto">
          <a:xfrm>
            <a:off x="457200" y="2133600"/>
            <a:ext cx="3352800" cy="2289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a:solidFill>
                  <a:schemeClr val="tx1"/>
                </a:solidFill>
                <a:latin typeface="Arial" charset="0"/>
              </a:defRPr>
            </a:lvl1pPr>
            <a:lvl2pPr marL="800100" indent="-342900">
              <a:spcBef>
                <a:spcPct val="0"/>
              </a:spcBef>
              <a:defRPr>
                <a:solidFill>
                  <a:schemeClr val="tx1"/>
                </a:solidFill>
                <a:latin typeface="Arial" charset="0"/>
              </a:defRPr>
            </a:lvl2pPr>
            <a:lvl3pPr marL="1257300" indent="-342900">
              <a:spcBef>
                <a:spcPct val="0"/>
              </a:spcBef>
              <a:defRPr>
                <a:solidFill>
                  <a:schemeClr val="tx1"/>
                </a:solidFill>
                <a:latin typeface="Arial" charset="0"/>
              </a:defRPr>
            </a:lvl3pPr>
            <a:lvl4pPr marL="1714500" indent="-342900">
              <a:spcBef>
                <a:spcPct val="0"/>
              </a:spcBef>
              <a:defRPr>
                <a:solidFill>
                  <a:schemeClr val="tx1"/>
                </a:solidFill>
                <a:latin typeface="Arial" charset="0"/>
              </a:defRPr>
            </a:lvl4pPr>
            <a:lvl5pPr marL="2171700" indent="-342900">
              <a:spcBef>
                <a:spcPct val="0"/>
              </a:spcBef>
              <a:defRPr>
                <a:solidFill>
                  <a:schemeClr val="tx1"/>
                </a:solidFill>
                <a:latin typeface="Arial" charset="0"/>
              </a:defRPr>
            </a:lvl5pPr>
            <a:lvl6pPr marL="2628900" indent="-342900" fontAlgn="base">
              <a:spcBef>
                <a:spcPct val="0"/>
              </a:spcBef>
              <a:spcAft>
                <a:spcPct val="0"/>
              </a:spcAft>
              <a:defRPr>
                <a:solidFill>
                  <a:schemeClr val="tx1"/>
                </a:solidFill>
                <a:latin typeface="Arial" charset="0"/>
              </a:defRPr>
            </a:lvl6pPr>
            <a:lvl7pPr marL="3086100" indent="-342900" fontAlgn="base">
              <a:spcBef>
                <a:spcPct val="0"/>
              </a:spcBef>
              <a:spcAft>
                <a:spcPct val="0"/>
              </a:spcAft>
              <a:defRPr>
                <a:solidFill>
                  <a:schemeClr val="tx1"/>
                </a:solidFill>
                <a:latin typeface="Arial" charset="0"/>
              </a:defRPr>
            </a:lvl7pPr>
            <a:lvl8pPr marL="3543300" indent="-342900" fontAlgn="base">
              <a:spcBef>
                <a:spcPct val="0"/>
              </a:spcBef>
              <a:spcAft>
                <a:spcPct val="0"/>
              </a:spcAft>
              <a:defRPr>
                <a:solidFill>
                  <a:schemeClr val="tx1"/>
                </a:solidFill>
                <a:latin typeface="Arial" charset="0"/>
              </a:defRPr>
            </a:lvl8pPr>
            <a:lvl9pPr marL="4000500" indent="-342900" fontAlgn="base">
              <a:spcBef>
                <a:spcPct val="0"/>
              </a:spcBef>
              <a:spcAft>
                <a:spcPct val="0"/>
              </a:spcAft>
              <a:defRPr>
                <a:solidFill>
                  <a:schemeClr val="tx1"/>
                </a:solidFill>
                <a:latin typeface="Arial" charset="0"/>
              </a:defRPr>
            </a:lvl9pPr>
          </a:lstStyle>
          <a:p>
            <a:pPr eaLnBrk="0" hangingPunct="0">
              <a:buFontTx/>
              <a:buChar char="•"/>
            </a:pPr>
            <a:r>
              <a:rPr lang="en-US" altLang="en-US">
                <a:latin typeface="Comic Sans MS" pitchFamily="66" charset="0"/>
              </a:rPr>
              <a:t>Impact of beavers v. imp in Canada</a:t>
            </a:r>
          </a:p>
          <a:p>
            <a:pPr eaLnBrk="0" hangingPunct="0">
              <a:buFontTx/>
              <a:buChar char="•"/>
            </a:pPr>
            <a:r>
              <a:rPr lang="en-US" altLang="en-US">
                <a:latin typeface="Comic Sans MS" pitchFamily="66" charset="0"/>
              </a:rPr>
              <a:t>Beaver is one of our “keystone” species (affects whole ecosystem significantly)</a:t>
            </a:r>
          </a:p>
          <a:p>
            <a:pPr eaLnBrk="0" hangingPunct="0">
              <a:buFontTx/>
              <a:buChar char="•"/>
            </a:pPr>
            <a:r>
              <a:rPr lang="en-CA" altLang="en-US">
                <a:latin typeface="Comic Sans MS" pitchFamily="66" charset="0"/>
              </a:rPr>
              <a:t>One of the primary means of lake/wetland formation</a:t>
            </a:r>
          </a:p>
        </p:txBody>
      </p:sp>
      <p:sp>
        <p:nvSpPr>
          <p:cNvPr id="221188" name="Rectangle 2"/>
          <p:cNvSpPr>
            <a:spLocks noChangeArrowheads="1"/>
          </p:cNvSpPr>
          <p:nvPr/>
        </p:nvSpPr>
        <p:spPr bwMode="auto">
          <a:xfrm>
            <a:off x="304800" y="609600"/>
            <a:ext cx="396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0"/>
              </a:spcBef>
              <a:defRPr>
                <a:solidFill>
                  <a:schemeClr val="tx1"/>
                </a:solidFill>
                <a:latin typeface="Arial" charset="0"/>
              </a:defRPr>
            </a:lvl1pPr>
            <a:lvl2pPr marL="37931725" indent="-37474525">
              <a:spcBef>
                <a:spcPct val="0"/>
              </a:spcBef>
              <a:defRPr>
                <a:solidFill>
                  <a:schemeClr val="tx1"/>
                </a:solidFill>
                <a:latin typeface="Arial" charset="0"/>
              </a:defRPr>
            </a:lvl2pPr>
            <a:lvl3pPr>
              <a:spcBef>
                <a:spcPct val="0"/>
              </a:spcBef>
              <a:defRPr>
                <a:solidFill>
                  <a:schemeClr val="tx1"/>
                </a:solidFill>
                <a:latin typeface="Arial" charset="0"/>
              </a:defRPr>
            </a:lvl3pPr>
            <a:lvl4pPr>
              <a:spcBef>
                <a:spcPct val="0"/>
              </a:spcBef>
              <a:defRPr>
                <a:solidFill>
                  <a:schemeClr val="tx1"/>
                </a:solidFill>
                <a:latin typeface="Arial" charset="0"/>
              </a:defRPr>
            </a:lvl4pPr>
            <a:lvl5pPr>
              <a:spcBef>
                <a:spcPct val="0"/>
              </a:spcBef>
              <a:defRPr>
                <a:solidFill>
                  <a:schemeClr val="tx1"/>
                </a:solidFill>
                <a:latin typeface="Arial" charset="0"/>
              </a:defRPr>
            </a:lvl5pPr>
            <a:lvl6pPr marL="457200" fontAlgn="base">
              <a:spcBef>
                <a:spcPct val="0"/>
              </a:spcBef>
              <a:spcAft>
                <a:spcPct val="0"/>
              </a:spcAft>
              <a:defRPr>
                <a:solidFill>
                  <a:schemeClr val="tx1"/>
                </a:solidFill>
                <a:latin typeface="Arial" charset="0"/>
              </a:defRPr>
            </a:lvl6pPr>
            <a:lvl7pPr marL="914400" fontAlgn="base">
              <a:spcBef>
                <a:spcPct val="0"/>
              </a:spcBef>
              <a:spcAft>
                <a:spcPct val="0"/>
              </a:spcAft>
              <a:defRPr>
                <a:solidFill>
                  <a:schemeClr val="tx1"/>
                </a:solidFill>
                <a:latin typeface="Arial" charset="0"/>
              </a:defRPr>
            </a:lvl7pPr>
            <a:lvl8pPr marL="1371600" fontAlgn="base">
              <a:spcBef>
                <a:spcPct val="0"/>
              </a:spcBef>
              <a:spcAft>
                <a:spcPct val="0"/>
              </a:spcAft>
              <a:defRPr>
                <a:solidFill>
                  <a:schemeClr val="tx1"/>
                </a:solidFill>
                <a:latin typeface="Arial" charset="0"/>
              </a:defRPr>
            </a:lvl8pPr>
            <a:lvl9pPr marL="1828800" fontAlgn="base">
              <a:spcBef>
                <a:spcPct val="0"/>
              </a:spcBef>
              <a:spcAft>
                <a:spcPct val="0"/>
              </a:spcAft>
              <a:defRPr>
                <a:solidFill>
                  <a:schemeClr val="tx1"/>
                </a:solidFill>
                <a:latin typeface="Arial" charset="0"/>
              </a:defRPr>
            </a:lvl9pPr>
          </a:lstStyle>
          <a:p>
            <a:r>
              <a:rPr lang="en-US" altLang="en-US" sz="3200">
                <a:solidFill>
                  <a:srgbClr val="000099"/>
                </a:solidFill>
                <a:latin typeface="Comic Sans MS" pitchFamily="66" charset="0"/>
                <a:ea typeface="ＭＳ Ｐゴシック" pitchFamily="30" charset="-128"/>
              </a:rPr>
              <a:t>4. Interaction with biology</a:t>
            </a:r>
          </a:p>
        </p:txBody>
      </p:sp>
    </p:spTree>
    <p:extLst>
      <p:ext uri="{BB962C8B-B14F-4D97-AF65-F5344CB8AC3E}">
        <p14:creationId xmlns:p14="http://schemas.microsoft.com/office/powerpoint/2010/main" val="1100652910"/>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2933" name="Text Box 5"/>
          <p:cNvSpPr txBox="1">
            <a:spLocks noChangeArrowheads="1"/>
          </p:cNvSpPr>
          <p:nvPr/>
        </p:nvSpPr>
        <p:spPr bwMode="auto">
          <a:xfrm>
            <a:off x="457200" y="457200"/>
            <a:ext cx="7239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dirty="0" err="1" smtClean="0"/>
              <a:t>Eg</a:t>
            </a:r>
            <a:r>
              <a:rPr lang="en-US" altLang="en-US" dirty="0" smtClean="0"/>
              <a:t>, Beaver </a:t>
            </a:r>
            <a:r>
              <a:rPr lang="en-US" altLang="en-US" dirty="0"/>
              <a:t>Dams in Riding Park National Park, Manitoba</a:t>
            </a:r>
          </a:p>
        </p:txBody>
      </p:sp>
      <p:sp>
        <p:nvSpPr>
          <p:cNvPr id="252935" name="AutoShape 7"/>
          <p:cNvSpPr>
            <a:spLocks noChangeArrowheads="1"/>
          </p:cNvSpPr>
          <p:nvPr/>
        </p:nvSpPr>
        <p:spPr bwMode="auto">
          <a:xfrm>
            <a:off x="4572000" y="762000"/>
            <a:ext cx="3200400" cy="2057400"/>
          </a:xfrm>
          <a:prstGeom prst="wedgeEllipseCallout">
            <a:avLst>
              <a:gd name="adj1" fmla="val 91023"/>
              <a:gd name="adj2" fmla="val 46681"/>
            </a:avLst>
          </a:prstGeom>
          <a:gradFill rotWithShape="1">
            <a:gsLst>
              <a:gs pos="0">
                <a:srgbClr val="FFFF99"/>
              </a:gs>
              <a:gs pos="100000">
                <a:schemeClr val="bg1"/>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lang="en-US" altLang="en-US"/>
              <a:t>What impact have the beavers had on the river channel morphology?</a:t>
            </a:r>
          </a:p>
        </p:txBody>
      </p:sp>
      <p:sp>
        <p:nvSpPr>
          <p:cNvPr id="252936" name="AutoShape 8"/>
          <p:cNvSpPr>
            <a:spLocks noChangeArrowheads="1"/>
          </p:cNvSpPr>
          <p:nvPr/>
        </p:nvSpPr>
        <p:spPr bwMode="auto">
          <a:xfrm>
            <a:off x="4572000" y="2286000"/>
            <a:ext cx="3200400" cy="2057400"/>
          </a:xfrm>
          <a:prstGeom prst="wedgeEllipseCallout">
            <a:avLst>
              <a:gd name="adj1" fmla="val 91023"/>
              <a:gd name="adj2" fmla="val 46681"/>
            </a:avLst>
          </a:prstGeom>
          <a:gradFill rotWithShape="1">
            <a:gsLst>
              <a:gs pos="0">
                <a:srgbClr val="FFFF99"/>
              </a:gs>
              <a:gs pos="100000">
                <a:schemeClr val="bg1"/>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lang="en-US" altLang="en-US"/>
              <a:t>What impact have the beavers had on the river valley morphology?</a:t>
            </a:r>
          </a:p>
        </p:txBody>
      </p:sp>
      <p:sp>
        <p:nvSpPr>
          <p:cNvPr id="252937" name="AutoShape 9"/>
          <p:cNvSpPr>
            <a:spLocks noChangeArrowheads="1"/>
          </p:cNvSpPr>
          <p:nvPr/>
        </p:nvSpPr>
        <p:spPr bwMode="auto">
          <a:xfrm>
            <a:off x="4572000" y="3886200"/>
            <a:ext cx="3200400" cy="2057400"/>
          </a:xfrm>
          <a:prstGeom prst="wedgeEllipseCallout">
            <a:avLst>
              <a:gd name="adj1" fmla="val 91023"/>
              <a:gd name="adj2" fmla="val 46681"/>
            </a:avLst>
          </a:prstGeom>
          <a:gradFill rotWithShape="1">
            <a:gsLst>
              <a:gs pos="0">
                <a:srgbClr val="FFFF99"/>
              </a:gs>
              <a:gs pos="100000">
                <a:schemeClr val="bg1"/>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lang="en-US" altLang="en-US"/>
              <a:t>Aside: What impact do beavers have on biodiversity?</a:t>
            </a:r>
          </a:p>
        </p:txBody>
      </p:sp>
    </p:spTree>
    <p:extLst>
      <p:ext uri="{BB962C8B-B14F-4D97-AF65-F5344CB8AC3E}">
        <p14:creationId xmlns:p14="http://schemas.microsoft.com/office/powerpoint/2010/main" val="136846016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293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5293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529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2935" grpId="0" animBg="1"/>
      <p:bldP spid="252936" grpId="0" animBg="1"/>
      <p:bldP spid="252937"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04" name="Rectangle 4"/>
          <p:cNvSpPr>
            <a:spLocks noChangeArrowheads="1"/>
          </p:cNvSpPr>
          <p:nvPr/>
        </p:nvSpPr>
        <p:spPr bwMode="auto">
          <a:xfrm>
            <a:off x="304800" y="533400"/>
            <a:ext cx="4572000" cy="5589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CA" altLang="en-US"/>
          </a:p>
          <a:p>
            <a:r>
              <a:rPr lang="en-CA" altLang="en-US" sz="2400"/>
              <a:t>Impact of beavers? </a:t>
            </a:r>
          </a:p>
          <a:p>
            <a:endParaRPr lang="en-CA" altLang="en-US" sz="2400"/>
          </a:p>
          <a:p>
            <a:pPr lvl="1">
              <a:buFontTx/>
              <a:buChar char="•"/>
            </a:pPr>
            <a:r>
              <a:rPr lang="en-CA" altLang="en-US"/>
              <a:t>Moderate flooding</a:t>
            </a:r>
          </a:p>
          <a:p>
            <a:pPr lvl="1">
              <a:buFontTx/>
              <a:buChar char="•"/>
            </a:pPr>
            <a:r>
              <a:rPr lang="en-CA" altLang="en-US"/>
              <a:t>Stabilize water supply </a:t>
            </a:r>
          </a:p>
          <a:p>
            <a:pPr lvl="1">
              <a:buFontTx/>
              <a:buChar char="•"/>
            </a:pPr>
            <a:r>
              <a:rPr lang="en-CA" altLang="en-US"/>
              <a:t>Recharge groundwater</a:t>
            </a:r>
          </a:p>
          <a:p>
            <a:pPr lvl="1">
              <a:buFontTx/>
              <a:buChar char="•"/>
            </a:pPr>
            <a:r>
              <a:rPr lang="en-CA" altLang="en-US"/>
              <a:t>Improve water quality</a:t>
            </a:r>
          </a:p>
          <a:p>
            <a:pPr lvl="1">
              <a:buFontTx/>
              <a:buChar char="•"/>
            </a:pPr>
            <a:r>
              <a:rPr lang="en-CA" altLang="en-US"/>
              <a:t>Reduce erosion</a:t>
            </a:r>
          </a:p>
          <a:p>
            <a:pPr lvl="1">
              <a:buFontTx/>
              <a:buChar char="•"/>
            </a:pPr>
            <a:r>
              <a:rPr lang="en-CA" altLang="en-US"/>
              <a:t>Develop new wetlands</a:t>
            </a:r>
          </a:p>
          <a:p>
            <a:pPr lvl="1">
              <a:buFontTx/>
              <a:buChar char="•"/>
            </a:pPr>
            <a:r>
              <a:rPr lang="en-CA" altLang="en-US"/>
              <a:t>Increase biodiversity</a:t>
            </a:r>
          </a:p>
          <a:p>
            <a:pPr lvl="1">
              <a:buFontTx/>
              <a:buChar char="•"/>
            </a:pPr>
            <a:r>
              <a:rPr lang="en-CA" altLang="en-US"/>
              <a:t>Improve fertility</a:t>
            </a:r>
          </a:p>
          <a:p>
            <a:r>
              <a:rPr lang="en-CA" altLang="en-US"/>
              <a:t>		+ Great for canoeing!</a:t>
            </a:r>
          </a:p>
          <a:p>
            <a:endParaRPr lang="en-CA" altLang="en-US"/>
          </a:p>
        </p:txBody>
      </p:sp>
      <p:sp>
        <p:nvSpPr>
          <p:cNvPr id="256009" name="AutoShape 9"/>
          <p:cNvSpPr>
            <a:spLocks noChangeArrowheads="1"/>
          </p:cNvSpPr>
          <p:nvPr/>
        </p:nvSpPr>
        <p:spPr bwMode="auto">
          <a:xfrm>
            <a:off x="4800600" y="3200400"/>
            <a:ext cx="3200400" cy="1676400"/>
          </a:xfrm>
          <a:prstGeom prst="wedgeEllipseCallout">
            <a:avLst>
              <a:gd name="adj1" fmla="val 84972"/>
              <a:gd name="adj2" fmla="val 79449"/>
            </a:avLst>
          </a:prstGeom>
          <a:gradFill rotWithShape="1">
            <a:gsLst>
              <a:gs pos="0">
                <a:srgbClr val="FFFF99"/>
              </a:gs>
              <a:gs pos="100000">
                <a:schemeClr val="bg1"/>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lang="en-US" altLang="en-US"/>
              <a:t>So ... what would happen if beavers disappear?</a:t>
            </a:r>
          </a:p>
        </p:txBody>
      </p:sp>
      <p:sp>
        <p:nvSpPr>
          <p:cNvPr id="256011" name="AutoShape 11"/>
          <p:cNvSpPr>
            <a:spLocks noChangeArrowheads="1"/>
          </p:cNvSpPr>
          <p:nvPr/>
        </p:nvSpPr>
        <p:spPr bwMode="auto">
          <a:xfrm>
            <a:off x="4572000" y="4953000"/>
            <a:ext cx="3200400" cy="1371600"/>
          </a:xfrm>
          <a:prstGeom prst="wedgeEllipseCallout">
            <a:avLst>
              <a:gd name="adj1" fmla="val 89486"/>
              <a:gd name="adj2" fmla="val -13194"/>
            </a:avLst>
          </a:prstGeom>
          <a:gradFill rotWithShape="1">
            <a:gsLst>
              <a:gs pos="0">
                <a:srgbClr val="FFFF99"/>
              </a:gs>
              <a:gs pos="100000">
                <a:schemeClr val="bg1"/>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lang="en-US" altLang="en-US"/>
              <a:t>Ravines, badlands, deltas, floods, etc.</a:t>
            </a:r>
          </a:p>
        </p:txBody>
      </p:sp>
    </p:spTree>
    <p:extLst>
      <p:ext uri="{BB962C8B-B14F-4D97-AF65-F5344CB8AC3E}">
        <p14:creationId xmlns:p14="http://schemas.microsoft.com/office/powerpoint/2010/main" val="89375748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600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560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09" grpId="0" animBg="1"/>
      <p:bldP spid="256011"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2000" y="381000"/>
            <a:ext cx="7162800" cy="400110"/>
          </a:xfrm>
          <a:prstGeom prst="rect">
            <a:avLst/>
          </a:prstGeom>
          <a:noFill/>
        </p:spPr>
        <p:txBody>
          <a:bodyPr wrap="square" rtlCol="0">
            <a:spAutoFit/>
          </a:bodyPr>
          <a:lstStyle/>
          <a:p>
            <a:r>
              <a:rPr lang="en-CA" sz="2000" dirty="0" smtClean="0"/>
              <a:t>Sample test questions on rivers and hydrology</a:t>
            </a:r>
            <a:endParaRPr lang="en-CA" sz="2000" dirty="0"/>
          </a:p>
        </p:txBody>
      </p:sp>
      <p:sp>
        <p:nvSpPr>
          <p:cNvPr id="5" name="TextBox 4"/>
          <p:cNvSpPr txBox="1"/>
          <p:nvPr/>
        </p:nvSpPr>
        <p:spPr>
          <a:xfrm>
            <a:off x="1524000" y="1143000"/>
            <a:ext cx="6705600" cy="1692771"/>
          </a:xfrm>
          <a:prstGeom prst="rect">
            <a:avLst/>
          </a:prstGeom>
          <a:noFill/>
        </p:spPr>
        <p:txBody>
          <a:bodyPr wrap="square" rtlCol="0">
            <a:spAutoFit/>
          </a:bodyPr>
          <a:lstStyle/>
          <a:p>
            <a:r>
              <a:rPr lang="en-US" sz="1600" dirty="0"/>
              <a:t>Which of these five floods of the Red River was the biggest (circle the correct one)?  1 </a:t>
            </a:r>
            <a:r>
              <a:rPr lang="en-US" sz="1600" dirty="0" err="1"/>
              <a:t>mk</a:t>
            </a:r>
            <a:endParaRPr lang="en-CA" sz="1600" dirty="0"/>
          </a:p>
          <a:p>
            <a:r>
              <a:rPr lang="en-US" sz="1600" dirty="0"/>
              <a:t>1826,     1852,     1950,     1997,     2006</a:t>
            </a:r>
            <a:endParaRPr lang="en-CA" sz="1600" dirty="0"/>
          </a:p>
          <a:p>
            <a:pPr lvl="0"/>
            <a:r>
              <a:rPr lang="en-US" sz="1600" i="1" dirty="0">
                <a:solidFill>
                  <a:srgbClr val="FF0000"/>
                </a:solidFill>
              </a:rPr>
              <a:t>1826 is correct</a:t>
            </a:r>
            <a:endParaRPr lang="en-CA" sz="1600" dirty="0">
              <a:solidFill>
                <a:srgbClr val="FF0000"/>
              </a:solidFill>
            </a:endParaRPr>
          </a:p>
          <a:p>
            <a:endParaRPr lang="en-CA" sz="1600" dirty="0"/>
          </a:p>
        </p:txBody>
      </p:sp>
      <p:sp>
        <p:nvSpPr>
          <p:cNvPr id="6" name="TextBox 5"/>
          <p:cNvSpPr txBox="1"/>
          <p:nvPr/>
        </p:nvSpPr>
        <p:spPr>
          <a:xfrm>
            <a:off x="762000" y="3200400"/>
            <a:ext cx="7772400" cy="3262432"/>
          </a:xfrm>
          <a:prstGeom prst="rect">
            <a:avLst/>
          </a:prstGeom>
          <a:noFill/>
        </p:spPr>
        <p:txBody>
          <a:bodyPr wrap="square" rtlCol="0">
            <a:spAutoFit/>
          </a:bodyPr>
          <a:lstStyle/>
          <a:p>
            <a:r>
              <a:rPr lang="en-US" sz="1600" dirty="0"/>
              <a:t>Describe the preventative measures that are taken to mitigate the impacts of flooding in the Red River Valley.  5 </a:t>
            </a:r>
            <a:r>
              <a:rPr lang="en-US" sz="1600" dirty="0" err="1"/>
              <a:t>mks</a:t>
            </a:r>
            <a:endParaRPr lang="en-CA" sz="1600" dirty="0"/>
          </a:p>
          <a:p>
            <a:pPr lvl="0"/>
            <a:r>
              <a:rPr lang="en-US" sz="1600" i="1" dirty="0">
                <a:solidFill>
                  <a:srgbClr val="FF0000"/>
                </a:solidFill>
              </a:rPr>
              <a:t>Emergency dykes (in areas that are outside of the main dykes)</a:t>
            </a:r>
            <a:endParaRPr lang="en-CA" sz="1600" dirty="0">
              <a:solidFill>
                <a:srgbClr val="FF0000"/>
              </a:solidFill>
            </a:endParaRPr>
          </a:p>
          <a:p>
            <a:pPr lvl="0"/>
            <a:r>
              <a:rPr lang="en-US" sz="1600" i="1" dirty="0">
                <a:solidFill>
                  <a:srgbClr val="FF0000"/>
                </a:solidFill>
              </a:rPr>
              <a:t>Ring dykes around houses/buildings</a:t>
            </a:r>
            <a:endParaRPr lang="en-CA" sz="1600" dirty="0">
              <a:solidFill>
                <a:srgbClr val="FF0000"/>
              </a:solidFill>
            </a:endParaRPr>
          </a:p>
          <a:p>
            <a:pPr lvl="0"/>
            <a:r>
              <a:rPr lang="en-US" sz="1600" i="1" dirty="0">
                <a:solidFill>
                  <a:srgbClr val="FF0000"/>
                </a:solidFill>
              </a:rPr>
              <a:t>Ringed towns, dykes around towns</a:t>
            </a:r>
            <a:endParaRPr lang="en-CA" sz="1600" dirty="0">
              <a:solidFill>
                <a:srgbClr val="FF0000"/>
              </a:solidFill>
            </a:endParaRPr>
          </a:p>
          <a:p>
            <a:pPr lvl="0"/>
            <a:r>
              <a:rPr lang="en-US" sz="1600" i="1" dirty="0">
                <a:solidFill>
                  <a:srgbClr val="FF0000"/>
                </a:solidFill>
              </a:rPr>
              <a:t>Building on pads/gravel mounds</a:t>
            </a:r>
            <a:endParaRPr lang="en-CA" sz="1600" dirty="0">
              <a:solidFill>
                <a:srgbClr val="FF0000"/>
              </a:solidFill>
            </a:endParaRPr>
          </a:p>
          <a:p>
            <a:pPr lvl="0"/>
            <a:r>
              <a:rPr lang="en-US" sz="1600" i="1" dirty="0">
                <a:solidFill>
                  <a:srgbClr val="FF0000"/>
                </a:solidFill>
              </a:rPr>
              <a:t>Red River floodway – a diversion canal that  protects Winnipeg</a:t>
            </a:r>
            <a:endParaRPr lang="en-CA" sz="1600" dirty="0">
              <a:solidFill>
                <a:srgbClr val="FF0000"/>
              </a:solidFill>
            </a:endParaRPr>
          </a:p>
          <a:p>
            <a:pPr lvl="0"/>
            <a:r>
              <a:rPr lang="en-US" sz="1600" i="1" dirty="0" smtClean="0">
                <a:solidFill>
                  <a:srgbClr val="FF0000"/>
                </a:solidFill>
              </a:rPr>
              <a:t>(+ Expansion </a:t>
            </a:r>
            <a:r>
              <a:rPr lang="en-US" sz="1600" i="1" dirty="0">
                <a:solidFill>
                  <a:srgbClr val="FF0000"/>
                </a:solidFill>
              </a:rPr>
              <a:t>of floodway </a:t>
            </a:r>
            <a:r>
              <a:rPr lang="en-US" sz="1600" i="1" dirty="0" smtClean="0">
                <a:solidFill>
                  <a:srgbClr val="FF0000"/>
                </a:solidFill>
              </a:rPr>
              <a:t>underway)</a:t>
            </a:r>
            <a:endParaRPr lang="en-CA" sz="1600" dirty="0">
              <a:solidFill>
                <a:srgbClr val="FF0000"/>
              </a:solidFill>
            </a:endParaRPr>
          </a:p>
          <a:p>
            <a:endParaRPr lang="en-CA" sz="1600" dirty="0"/>
          </a:p>
        </p:txBody>
      </p:sp>
    </p:spTree>
    <p:extLst>
      <p:ext uri="{BB962C8B-B14F-4D97-AF65-F5344CB8AC3E}">
        <p14:creationId xmlns:p14="http://schemas.microsoft.com/office/powerpoint/2010/main" val="1543816905"/>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43000" y="381000"/>
            <a:ext cx="2971800" cy="1692771"/>
          </a:xfrm>
          <a:prstGeom prst="rect">
            <a:avLst/>
          </a:prstGeom>
          <a:noFill/>
        </p:spPr>
        <p:txBody>
          <a:bodyPr wrap="square" rtlCol="0">
            <a:spAutoFit/>
          </a:bodyPr>
          <a:lstStyle/>
          <a:p>
            <a:r>
              <a:rPr lang="en-US" sz="1600" dirty="0"/>
              <a:t>Name the rivers shown on this map. For each give one of the features discussed in the lecture that makes it unique/interesting. 8 </a:t>
            </a:r>
            <a:r>
              <a:rPr lang="en-US" sz="1600" dirty="0" err="1"/>
              <a:t>mks</a:t>
            </a:r>
            <a:r>
              <a:rPr lang="en-US" sz="1600" dirty="0"/>
              <a:t> </a:t>
            </a:r>
            <a:endParaRPr lang="en-CA" sz="1600" dirty="0"/>
          </a:p>
          <a:p>
            <a:endParaRPr lang="en-CA" sz="1600" dirty="0"/>
          </a:p>
        </p:txBody>
      </p:sp>
      <p:graphicFrame>
        <p:nvGraphicFramePr>
          <p:cNvPr id="3" name="Object 2"/>
          <p:cNvGraphicFramePr>
            <a:graphicFrameLocks noChangeAspect="1"/>
          </p:cNvGraphicFramePr>
          <p:nvPr>
            <p:extLst>
              <p:ext uri="{D42A27DB-BD31-4B8C-83A1-F6EECF244321}">
                <p14:modId xmlns:p14="http://schemas.microsoft.com/office/powerpoint/2010/main" val="1009698743"/>
              </p:ext>
            </p:extLst>
          </p:nvPr>
        </p:nvGraphicFramePr>
        <p:xfrm>
          <a:off x="4267200" y="48201"/>
          <a:ext cx="4648200" cy="3581400"/>
        </p:xfrm>
        <a:graphic>
          <a:graphicData uri="http://schemas.openxmlformats.org/presentationml/2006/ole">
            <mc:AlternateContent xmlns:mc="http://schemas.openxmlformats.org/markup-compatibility/2006">
              <mc:Choice xmlns:v="urn:schemas-microsoft-com:vml" Requires="v">
                <p:oleObj spid="_x0000_s238606" name="PHOTO-PAINT" r:id="rId3" imgW="7228571" imgH="5571429" progId="CorelPHOTOPAINT.Image.13">
                  <p:embed/>
                </p:oleObj>
              </mc:Choice>
              <mc:Fallback>
                <p:oleObj name="PHOTO-PAINT" r:id="rId3" imgW="7228571" imgH="5571429" progId="CorelPHOTOPAINT.Image.1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67200" y="48201"/>
                        <a:ext cx="4648200" cy="358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4" name="TextBox 3"/>
          <p:cNvSpPr txBox="1"/>
          <p:nvPr/>
        </p:nvSpPr>
        <p:spPr>
          <a:xfrm>
            <a:off x="533400" y="3352800"/>
            <a:ext cx="7848600" cy="2169825"/>
          </a:xfrm>
          <a:prstGeom prst="rect">
            <a:avLst/>
          </a:prstGeom>
          <a:noFill/>
        </p:spPr>
        <p:txBody>
          <a:bodyPr wrap="square" rtlCol="0">
            <a:spAutoFit/>
          </a:bodyPr>
          <a:lstStyle/>
          <a:p>
            <a:r>
              <a:rPr lang="en-US" dirty="0"/>
              <a:t>Under what conditions will surface runoff occur? 2 </a:t>
            </a:r>
            <a:r>
              <a:rPr lang="en-US" dirty="0" err="1" smtClean="0"/>
              <a:t>mks</a:t>
            </a:r>
            <a:endParaRPr lang="en-US" dirty="0" smtClean="0"/>
          </a:p>
          <a:p>
            <a:r>
              <a:rPr lang="en-US" i="1" dirty="0">
                <a:solidFill>
                  <a:srgbClr val="FF0000"/>
                </a:solidFill>
              </a:rPr>
              <a:t>When infiltration rate is too slow to accommodate rate of input, and when depression storage is full </a:t>
            </a:r>
            <a:endParaRPr lang="en-CA" dirty="0">
              <a:solidFill>
                <a:srgbClr val="FF0000"/>
              </a:solidFill>
            </a:endParaRPr>
          </a:p>
          <a:p>
            <a:r>
              <a:rPr lang="en-US" i="1" dirty="0">
                <a:solidFill>
                  <a:srgbClr val="FF0000"/>
                </a:solidFill>
              </a:rPr>
              <a:t>Also when </a:t>
            </a:r>
            <a:r>
              <a:rPr lang="en-US" i="1" dirty="0" err="1">
                <a:solidFill>
                  <a:srgbClr val="FF0000"/>
                </a:solidFill>
              </a:rPr>
              <a:t>precip</a:t>
            </a:r>
            <a:r>
              <a:rPr lang="en-US" i="1" dirty="0">
                <a:solidFill>
                  <a:srgbClr val="FF0000"/>
                </a:solidFill>
              </a:rPr>
              <a:t> greater than evaporation + storage full, Or when ground already saturated so no storage left.</a:t>
            </a:r>
            <a:endParaRPr lang="en-CA" dirty="0">
              <a:solidFill>
                <a:srgbClr val="FF0000"/>
              </a:solidFill>
            </a:endParaRPr>
          </a:p>
          <a:p>
            <a:endParaRPr lang="en-CA" dirty="0"/>
          </a:p>
        </p:txBody>
      </p:sp>
    </p:spTree>
    <p:extLst>
      <p:ext uri="{BB962C8B-B14F-4D97-AF65-F5344CB8AC3E}">
        <p14:creationId xmlns:p14="http://schemas.microsoft.com/office/powerpoint/2010/main" val="3867443837"/>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38200" y="762000"/>
            <a:ext cx="7010400" cy="4770537"/>
          </a:xfrm>
          <a:prstGeom prst="rect">
            <a:avLst/>
          </a:prstGeom>
          <a:noFill/>
        </p:spPr>
        <p:txBody>
          <a:bodyPr wrap="square" rtlCol="0">
            <a:spAutoFit/>
          </a:bodyPr>
          <a:lstStyle/>
          <a:p>
            <a:r>
              <a:rPr lang="en-US" sz="1600" dirty="0" smtClean="0"/>
              <a:t>What is the evidence for this, and why </a:t>
            </a:r>
            <a:r>
              <a:rPr lang="en-US" sz="1600" dirty="0"/>
              <a:t>are so many of Canada’s river not in equilibrium with the conditions of today? 10 </a:t>
            </a:r>
            <a:r>
              <a:rPr lang="en-US" sz="1600" dirty="0" err="1"/>
              <a:t>mks</a:t>
            </a:r>
            <a:r>
              <a:rPr lang="en-US" sz="1600" dirty="0"/>
              <a:t> </a:t>
            </a:r>
            <a:endParaRPr lang="en-US" sz="1600" dirty="0" smtClean="0"/>
          </a:p>
          <a:p>
            <a:r>
              <a:rPr lang="en-US" sz="1600" i="1" dirty="0" smtClean="0">
                <a:solidFill>
                  <a:srgbClr val="FF0000"/>
                </a:solidFill>
              </a:rPr>
              <a:t>EVIDENCE? Poorly </a:t>
            </a:r>
            <a:r>
              <a:rPr lang="en-US" sz="1600" i="1" dirty="0">
                <a:solidFill>
                  <a:srgbClr val="FF0000"/>
                </a:solidFill>
              </a:rPr>
              <a:t>integrated channels, rapids, </a:t>
            </a:r>
            <a:r>
              <a:rPr lang="en-US" sz="1600" i="1" dirty="0" err="1">
                <a:solidFill>
                  <a:srgbClr val="FF0000"/>
                </a:solidFill>
              </a:rPr>
              <a:t>nickpoints</a:t>
            </a:r>
            <a:r>
              <a:rPr lang="en-US" sz="1600" i="1" dirty="0">
                <a:solidFill>
                  <a:srgbClr val="FF0000"/>
                </a:solidFill>
              </a:rPr>
              <a:t>, variations in channel </a:t>
            </a:r>
            <a:r>
              <a:rPr lang="en-US" sz="1600" i="1" dirty="0" smtClean="0">
                <a:solidFill>
                  <a:srgbClr val="FF0000"/>
                </a:solidFill>
              </a:rPr>
              <a:t>width; Misfit rivers; Deranged drainage; Long </a:t>
            </a:r>
            <a:r>
              <a:rPr lang="en-US" sz="1600" i="1" dirty="0">
                <a:solidFill>
                  <a:srgbClr val="FF0000"/>
                </a:solidFill>
              </a:rPr>
              <a:t>profile not the hyperbolic profile of the  equilibrium form</a:t>
            </a:r>
            <a:endParaRPr lang="en-CA" sz="1600" dirty="0">
              <a:solidFill>
                <a:srgbClr val="FF0000"/>
              </a:solidFill>
            </a:endParaRPr>
          </a:p>
          <a:p>
            <a:r>
              <a:rPr lang="en-US" sz="1600" i="1" dirty="0" smtClean="0">
                <a:solidFill>
                  <a:srgbClr val="FF0000"/>
                </a:solidFill>
              </a:rPr>
              <a:t>WHY? Adapted </a:t>
            </a:r>
            <a:r>
              <a:rPr lang="en-US" sz="1600" i="1" dirty="0">
                <a:solidFill>
                  <a:srgbClr val="FF0000"/>
                </a:solidFill>
              </a:rPr>
              <a:t>to conditions in the past, not the present. </a:t>
            </a:r>
            <a:r>
              <a:rPr lang="en-US" sz="1600" i="1" dirty="0" err="1">
                <a:solidFill>
                  <a:srgbClr val="FF0000"/>
                </a:solidFill>
              </a:rPr>
              <a:t>eg</a:t>
            </a:r>
            <a:r>
              <a:rPr lang="en-US" sz="1600" i="1" dirty="0">
                <a:solidFill>
                  <a:srgbClr val="FF0000"/>
                </a:solidFill>
              </a:rPr>
              <a:t>, many formed by  post-glacial high discharge</a:t>
            </a:r>
            <a:endParaRPr lang="en-CA" sz="1600" dirty="0">
              <a:solidFill>
                <a:srgbClr val="FF0000"/>
              </a:solidFill>
            </a:endParaRPr>
          </a:p>
          <a:p>
            <a:r>
              <a:rPr lang="en-US" sz="1600" i="1" dirty="0">
                <a:solidFill>
                  <a:srgbClr val="FF0000"/>
                </a:solidFill>
              </a:rPr>
              <a:t>Legacy from past has to be removed first; </a:t>
            </a:r>
            <a:r>
              <a:rPr lang="en-US" sz="1600" i="1" dirty="0" err="1">
                <a:solidFill>
                  <a:srgbClr val="FF0000"/>
                </a:solidFill>
              </a:rPr>
              <a:t>eg</a:t>
            </a:r>
            <a:r>
              <a:rPr lang="en-US" sz="1600" i="1" dirty="0">
                <a:solidFill>
                  <a:srgbClr val="FF0000"/>
                </a:solidFill>
              </a:rPr>
              <a:t>, large amounts of glacial deposits in BC</a:t>
            </a:r>
            <a:endParaRPr lang="en-CA" sz="1600" dirty="0">
              <a:solidFill>
                <a:srgbClr val="FF0000"/>
              </a:solidFill>
            </a:endParaRPr>
          </a:p>
          <a:p>
            <a:r>
              <a:rPr lang="en-US" sz="1600" i="1" dirty="0">
                <a:solidFill>
                  <a:srgbClr val="FF0000"/>
                </a:solidFill>
              </a:rPr>
              <a:t>Conditions changing too rapidly </a:t>
            </a:r>
            <a:r>
              <a:rPr lang="en-US" sz="1600" i="1" dirty="0" err="1">
                <a:solidFill>
                  <a:srgbClr val="FF0000"/>
                </a:solidFill>
              </a:rPr>
              <a:t>eg</a:t>
            </a:r>
            <a:r>
              <a:rPr lang="en-US" sz="1600" i="1" dirty="0">
                <a:solidFill>
                  <a:srgbClr val="FF0000"/>
                </a:solidFill>
              </a:rPr>
              <a:t>, global warming/increased aridity</a:t>
            </a:r>
            <a:endParaRPr lang="en-CA" sz="1600" dirty="0">
              <a:solidFill>
                <a:srgbClr val="FF0000"/>
              </a:solidFill>
            </a:endParaRPr>
          </a:p>
          <a:p>
            <a:r>
              <a:rPr lang="en-US" sz="1600" i="1" dirty="0">
                <a:solidFill>
                  <a:srgbClr val="FF0000"/>
                </a:solidFill>
              </a:rPr>
              <a:t>Not enough time to adapt to changes, </a:t>
            </a:r>
            <a:r>
              <a:rPr lang="en-US" sz="1600" i="1" dirty="0" err="1">
                <a:solidFill>
                  <a:srgbClr val="FF0000"/>
                </a:solidFill>
              </a:rPr>
              <a:t>eg</a:t>
            </a:r>
            <a:r>
              <a:rPr lang="en-US" sz="1600" i="1" dirty="0">
                <a:solidFill>
                  <a:srgbClr val="FF0000"/>
                </a:solidFill>
              </a:rPr>
              <a:t> time since ice retreat, </a:t>
            </a:r>
            <a:r>
              <a:rPr lang="en-US" sz="1600" i="1" dirty="0" err="1">
                <a:solidFill>
                  <a:srgbClr val="FF0000"/>
                </a:solidFill>
              </a:rPr>
              <a:t>eg</a:t>
            </a:r>
            <a:r>
              <a:rPr lang="en-US" sz="1600" i="1" dirty="0">
                <a:solidFill>
                  <a:srgbClr val="FF0000"/>
                </a:solidFill>
              </a:rPr>
              <a:t>, sea level rise since last glacial period.</a:t>
            </a:r>
            <a:endParaRPr lang="en-CA" sz="1600" dirty="0">
              <a:solidFill>
                <a:srgbClr val="FF0000"/>
              </a:solidFill>
            </a:endParaRPr>
          </a:p>
          <a:p>
            <a:r>
              <a:rPr lang="en-US" sz="1600" i="1" dirty="0">
                <a:solidFill>
                  <a:srgbClr val="FF0000"/>
                </a:solidFill>
              </a:rPr>
              <a:t>Materials too resistant to erosion to change rapidly; </a:t>
            </a:r>
            <a:r>
              <a:rPr lang="en-US" sz="1600" i="1" dirty="0" err="1">
                <a:solidFill>
                  <a:srgbClr val="FF0000"/>
                </a:solidFill>
              </a:rPr>
              <a:t>eg</a:t>
            </a:r>
            <a:r>
              <a:rPr lang="en-US" sz="1600" i="1" dirty="0">
                <a:solidFill>
                  <a:srgbClr val="FF0000"/>
                </a:solidFill>
              </a:rPr>
              <a:t>, rock basins over much of the Shield.  </a:t>
            </a:r>
            <a:endParaRPr lang="en-CA" sz="1600" dirty="0">
              <a:solidFill>
                <a:srgbClr val="FF0000"/>
              </a:solidFill>
            </a:endParaRPr>
          </a:p>
          <a:p>
            <a:r>
              <a:rPr lang="en-US" sz="1600" i="1" dirty="0">
                <a:solidFill>
                  <a:srgbClr val="FF0000"/>
                </a:solidFill>
              </a:rPr>
              <a:t>Size of river too large … smaller rivers more likely to be in equilibrium. </a:t>
            </a:r>
            <a:endParaRPr lang="en-CA" sz="1600" dirty="0">
              <a:solidFill>
                <a:srgbClr val="FF0000"/>
              </a:solidFill>
            </a:endParaRPr>
          </a:p>
        </p:txBody>
      </p:sp>
    </p:spTree>
    <p:extLst>
      <p:ext uri="{BB962C8B-B14F-4D97-AF65-F5344CB8AC3E}">
        <p14:creationId xmlns:p14="http://schemas.microsoft.com/office/powerpoint/2010/main" val="3810462867"/>
      </p:ext>
    </p:extLst>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50000"/>
          </a:spcBef>
          <a:spcAft>
            <a:spcPct val="0"/>
          </a:spcAft>
          <a:buClrTx/>
          <a:buSzTx/>
          <a:buFontTx/>
          <a:buNone/>
          <a:tabLst/>
          <a:defRPr kumimoji="0" lang="en-US" altLang="en-US" sz="1800" b="0" i="0" u="none" strike="noStrike" cap="none" normalizeH="0" baseline="0" smtClean="0">
            <a:ln>
              <a:noFill/>
            </a:ln>
            <a:solidFill>
              <a:schemeClr val="tx1"/>
            </a:solidFill>
            <a:effectLst/>
            <a:latin typeface="Comic Sans MS" pitchFamily="66"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50000"/>
          </a:spcBef>
          <a:spcAft>
            <a:spcPct val="0"/>
          </a:spcAft>
          <a:buClrTx/>
          <a:buSzTx/>
          <a:buFontTx/>
          <a:buNone/>
          <a:tabLst/>
          <a:defRPr kumimoji="0" lang="en-US" altLang="en-US" sz="1800" b="0" i="0" u="none" strike="noStrike" cap="none" normalizeH="0" baseline="0" smtClean="0">
            <a:ln>
              <a:noFill/>
            </a:ln>
            <a:solidFill>
              <a:schemeClr val="tx1"/>
            </a:solidFill>
            <a:effectLst/>
            <a:latin typeface="Comic Sans MS" pitchFamily="66"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2508</TotalTime>
  <Words>2976</Words>
  <Application>Microsoft Office PowerPoint</Application>
  <PresentationFormat>On-screen Show (4:3)</PresentationFormat>
  <Paragraphs>421</Paragraphs>
  <Slides>54</Slides>
  <Notes>7</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54</vt:i4>
      </vt:variant>
    </vt:vector>
  </HeadingPairs>
  <TitlesOfParts>
    <vt:vector size="57" baseType="lpstr">
      <vt:lpstr>Default Design</vt:lpstr>
      <vt:lpstr>Image</vt:lpstr>
      <vt:lpstr>PHOTO-PAINT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Run-off in Canada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Carleton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Joyce Lundberg</dc:creator>
  <cp:lastModifiedBy>t</cp:lastModifiedBy>
  <cp:revision>76</cp:revision>
  <dcterms:created xsi:type="dcterms:W3CDTF">2008-09-01T16:54:47Z</dcterms:created>
  <dcterms:modified xsi:type="dcterms:W3CDTF">2015-10-07T02:52:17Z</dcterms:modified>
</cp:coreProperties>
</file>