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90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82" r:id="rId43"/>
    <p:sldId id="283" r:id="rId44"/>
    <p:sldId id="284" r:id="rId45"/>
    <p:sldId id="285" r:id="rId46"/>
    <p:sldId id="286" r:id="rId47"/>
    <p:sldId id="287" r:id="rId48"/>
    <p:sldId id="288" r:id="rId49"/>
    <p:sldId id="289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284" autoAdjust="0"/>
  </p:normalViewPr>
  <p:slideViewPr>
    <p:cSldViewPr>
      <p:cViewPr varScale="1">
        <p:scale>
          <a:sx n="62" d="100"/>
          <a:sy n="62" d="100"/>
        </p:scale>
        <p:origin x="-139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0EBC3-85B1-4253-B42B-42D10142EC63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82490-DF3A-4070-8637-C78004F6D5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5740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8250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0305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17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2115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0177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1070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6486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5929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3111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60392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3584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49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9689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BAB08-BCDB-43DD-A9F0-7393606C7130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1870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53753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29820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84667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696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41051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58204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1008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23747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446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8250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06687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61284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07319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89181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06235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81931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610031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67205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59636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35737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6154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0139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984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9547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20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221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5412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8796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1742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586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36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073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5003F-E0DE-401F-8852-014BE32B3500}" type="datetimeFigureOut">
              <a:rPr lang="en-CA" smtClean="0"/>
              <a:t>2017-11-12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9D3F-0D7B-484B-BE3F-B79C1F51BBA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221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18 	</a:t>
            </a:r>
            <a:endParaRPr lang="en-CA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The Cell-Division Cycle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650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cycle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Process of duplication of cell contents and division is the cell cycle </a:t>
            </a:r>
          </a:p>
          <a:p>
            <a:pPr lvl="1"/>
            <a:r>
              <a:rPr lang="en-CA" dirty="0" smtClean="0"/>
              <a:t>Different phases </a:t>
            </a:r>
          </a:p>
          <a:p>
            <a:pPr lvl="2"/>
            <a:r>
              <a:rPr lang="en-CA" dirty="0" smtClean="0"/>
              <a:t>G1</a:t>
            </a:r>
          </a:p>
          <a:p>
            <a:pPr lvl="2"/>
            <a:r>
              <a:rPr lang="en-CA" dirty="0" smtClean="0"/>
              <a:t>S</a:t>
            </a:r>
          </a:p>
          <a:p>
            <a:pPr lvl="2"/>
            <a:r>
              <a:rPr lang="en-CA" dirty="0" smtClean="0"/>
              <a:t>G2</a:t>
            </a:r>
          </a:p>
          <a:p>
            <a:pPr lvl="2"/>
            <a:r>
              <a:rPr lang="en-CA" dirty="0" smtClean="0"/>
              <a:t>Mitosis and cytokinesis </a:t>
            </a:r>
          </a:p>
          <a:p>
            <a:r>
              <a:rPr lang="en-CA" dirty="0" smtClean="0"/>
              <a:t>Cell </a:t>
            </a:r>
            <a:r>
              <a:rPr lang="en-CA" smtClean="0"/>
              <a:t>cycle regulation </a:t>
            </a:r>
            <a:endParaRPr lang="en-CA" dirty="0" smtClean="0"/>
          </a:p>
          <a:p>
            <a:pPr marL="914400" lvl="2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851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cycle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Duplication and segregation of genetic information</a:t>
            </a:r>
            <a:endParaRPr lang="en-CA" dirty="0"/>
          </a:p>
        </p:txBody>
      </p:sp>
      <p:pic>
        <p:nvPicPr>
          <p:cNvPr id="4" name="Picture 2" descr="figure_18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2348880"/>
            <a:ext cx="5427514" cy="424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30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cycle phases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 phase </a:t>
            </a:r>
          </a:p>
          <a:p>
            <a:pPr lvl="1"/>
            <a:r>
              <a:rPr lang="en-CA" dirty="0" smtClean="0"/>
              <a:t>Mitosis </a:t>
            </a:r>
          </a:p>
          <a:p>
            <a:pPr lvl="1"/>
            <a:r>
              <a:rPr lang="en-CA" dirty="0" smtClean="0"/>
              <a:t>Cytokinesis</a:t>
            </a:r>
          </a:p>
          <a:p>
            <a:r>
              <a:rPr lang="en-CA" dirty="0" smtClean="0"/>
              <a:t>Interphase </a:t>
            </a:r>
          </a:p>
          <a:p>
            <a:pPr lvl="1"/>
            <a:r>
              <a:rPr lang="en-CA" dirty="0" smtClean="0"/>
              <a:t>G1</a:t>
            </a:r>
          </a:p>
          <a:p>
            <a:pPr lvl="1"/>
            <a:r>
              <a:rPr lang="en-CA" dirty="0" smtClean="0"/>
              <a:t>S</a:t>
            </a:r>
          </a:p>
          <a:p>
            <a:pPr lvl="1"/>
            <a:r>
              <a:rPr lang="en-CA" dirty="0" smtClean="0"/>
              <a:t>G2 </a:t>
            </a:r>
          </a:p>
          <a:p>
            <a:pPr lvl="1"/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96752"/>
            <a:ext cx="4772389" cy="52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25913" y="6417689"/>
            <a:ext cx="54825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/>
              <a:t>http://www.nobelprize.org/nobel_prizes/medicine/laureates/2001/cellcycle_eng.jpg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868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cycle control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Cell cycle control system </a:t>
            </a:r>
          </a:p>
          <a:p>
            <a:pPr lvl="1"/>
            <a:r>
              <a:rPr lang="en-CA" dirty="0" smtClean="0"/>
              <a:t>Checkpoints : pauses the cell cycle and checks for errors </a:t>
            </a:r>
          </a:p>
          <a:p>
            <a:pPr lvl="1"/>
            <a:r>
              <a:rPr lang="en-CA" dirty="0" smtClean="0"/>
              <a:t>G1/S checkpoint</a:t>
            </a:r>
          </a:p>
          <a:p>
            <a:pPr lvl="1"/>
            <a:r>
              <a:rPr lang="en-CA" dirty="0" smtClean="0"/>
              <a:t>G2/M checkpoint </a:t>
            </a:r>
          </a:p>
          <a:p>
            <a:pPr lvl="1"/>
            <a:r>
              <a:rPr lang="en-CA" dirty="0" smtClean="0"/>
              <a:t>Mitotic spindle checkpoint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600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cycle control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Kinases and phosphatases control and regulate cell cycle control proteins</a:t>
            </a:r>
          </a:p>
          <a:p>
            <a:r>
              <a:rPr lang="en-CA" dirty="0" smtClean="0"/>
              <a:t>Activation of cell-cycle kinases requires binding of </a:t>
            </a:r>
            <a:r>
              <a:rPr lang="en-CA" dirty="0" err="1" smtClean="0"/>
              <a:t>cyclin</a:t>
            </a:r>
            <a:r>
              <a:rPr lang="en-CA" dirty="0" smtClean="0"/>
              <a:t> proteins </a:t>
            </a:r>
          </a:p>
          <a:p>
            <a:pPr lvl="1"/>
            <a:r>
              <a:rPr lang="en-CA" dirty="0" err="1" smtClean="0"/>
              <a:t>Cdks</a:t>
            </a:r>
            <a:endParaRPr lang="en-CA" dirty="0"/>
          </a:p>
        </p:txBody>
      </p:sp>
      <p:pic>
        <p:nvPicPr>
          <p:cNvPr id="4" name="Picture 2" descr="figure_18_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29000"/>
            <a:ext cx="2166144" cy="315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igure_18_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13614"/>
            <a:ext cx="5184576" cy="264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154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CA" dirty="0" err="1" smtClean="0"/>
              <a:t>Cyclin-Cdks</a:t>
            </a:r>
            <a:endParaRPr lang="en-CA" dirty="0"/>
          </a:p>
        </p:txBody>
      </p:sp>
      <p:pic>
        <p:nvPicPr>
          <p:cNvPr id="4" name="Picture 2" descr="figure_18_0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437112"/>
            <a:ext cx="577098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table_18_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79" y="944612"/>
            <a:ext cx="8202613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89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Cyclin</a:t>
            </a:r>
            <a:r>
              <a:rPr lang="en-CA" dirty="0" smtClean="0"/>
              <a:t> regulation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Protein concentration is rate of protein synthesis over rate of protein degradation </a:t>
            </a:r>
          </a:p>
          <a:p>
            <a:r>
              <a:rPr lang="en-CA" dirty="0" smtClean="0"/>
              <a:t>APC regulates </a:t>
            </a:r>
            <a:r>
              <a:rPr lang="en-CA" dirty="0" err="1" smtClean="0"/>
              <a:t>Cyclin</a:t>
            </a:r>
            <a:r>
              <a:rPr lang="en-CA" dirty="0" smtClean="0"/>
              <a:t> degradation </a:t>
            </a:r>
          </a:p>
          <a:p>
            <a:r>
              <a:rPr lang="en-CA" dirty="0" err="1" smtClean="0"/>
              <a:t>Cyclin</a:t>
            </a:r>
            <a:r>
              <a:rPr lang="en-CA" dirty="0" smtClean="0"/>
              <a:t> degradation drives transition from one phase to next  </a:t>
            </a:r>
            <a:endParaRPr lang="en-CA" dirty="0"/>
          </a:p>
        </p:txBody>
      </p:sp>
      <p:pic>
        <p:nvPicPr>
          <p:cNvPr id="4" name="Picture 2" descr="figure_18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54850"/>
            <a:ext cx="6856313" cy="245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181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Cdk-Cyclin</a:t>
            </a:r>
            <a:r>
              <a:rPr lang="en-CA" dirty="0" smtClean="0"/>
              <a:t> activity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Inhibitory phosphates deactivates </a:t>
            </a:r>
            <a:r>
              <a:rPr lang="en-CA" dirty="0" err="1" smtClean="0"/>
              <a:t>Cdk-Cyclin</a:t>
            </a:r>
            <a:r>
              <a:rPr lang="en-CA" dirty="0" smtClean="0"/>
              <a:t> </a:t>
            </a:r>
          </a:p>
          <a:p>
            <a:r>
              <a:rPr lang="en-CA" dirty="0" smtClean="0"/>
              <a:t>Activity of </a:t>
            </a:r>
            <a:r>
              <a:rPr lang="en-CA" dirty="0" err="1" smtClean="0"/>
              <a:t>Cdk-Cyclin</a:t>
            </a:r>
            <a:r>
              <a:rPr lang="en-CA" dirty="0" smtClean="0"/>
              <a:t> is regulated by kinases and phosphatases </a:t>
            </a:r>
            <a:endParaRPr lang="en-CA" dirty="0"/>
          </a:p>
        </p:txBody>
      </p:sp>
      <p:pic>
        <p:nvPicPr>
          <p:cNvPr id="4" name="Picture 2" descr="figure_18_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63423"/>
            <a:ext cx="7360368" cy="3117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503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146" y="230052"/>
            <a:ext cx="5743166" cy="6439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422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G1 phase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Cell growth, metabolic activity and repair </a:t>
            </a:r>
          </a:p>
          <a:p>
            <a:r>
              <a:rPr lang="en-CA" dirty="0" smtClean="0"/>
              <a:t>Cells at G1 enter S phase, remain in G1 or enter G</a:t>
            </a:r>
            <a:r>
              <a:rPr lang="en-CA" baseline="-25000" dirty="0" smtClean="0"/>
              <a:t>0</a:t>
            </a:r>
            <a:r>
              <a:rPr lang="en-CA" dirty="0" smtClean="0"/>
              <a:t> depending on the cell size and extracellular signals </a:t>
            </a:r>
          </a:p>
          <a:p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689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G1 phase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 and S </a:t>
            </a:r>
            <a:r>
              <a:rPr lang="en-CA" dirty="0" err="1" smtClean="0"/>
              <a:t>Cyclin-Cdk</a:t>
            </a:r>
            <a:r>
              <a:rPr lang="en-CA" dirty="0" smtClean="0"/>
              <a:t> complexes must be deactivated before entry to G1 phase</a:t>
            </a:r>
          </a:p>
          <a:p>
            <a:r>
              <a:rPr lang="en-CA" dirty="0" smtClean="0"/>
              <a:t>How is this possible ?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180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Mitogens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Extracellular signals which stimulates multiplication of mammalian cells are called mitogens </a:t>
            </a:r>
          </a:p>
          <a:p>
            <a:pPr lvl="1"/>
            <a:r>
              <a:rPr lang="en-CA" dirty="0" smtClean="0"/>
              <a:t>Triggers synthesis of G1 and G1/S </a:t>
            </a:r>
            <a:r>
              <a:rPr lang="en-CA" dirty="0" err="1" smtClean="0"/>
              <a:t>cyclin</a:t>
            </a:r>
            <a:endParaRPr lang="en-CA" dirty="0" smtClean="0"/>
          </a:p>
          <a:p>
            <a:pPr lvl="1"/>
            <a:r>
              <a:rPr lang="en-CA" dirty="0" smtClean="0"/>
              <a:t>Proteins involved in DNA replication</a:t>
            </a:r>
          </a:p>
          <a:p>
            <a:r>
              <a:rPr lang="en-CA" dirty="0" err="1" smtClean="0"/>
              <a:t>Rb</a:t>
            </a:r>
            <a:r>
              <a:rPr lang="en-CA" dirty="0" smtClean="0"/>
              <a:t> protein negatively regulates cell duplication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774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9400"/>
            <a:ext cx="686772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393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gure_18_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09922"/>
            <a:ext cx="4387925" cy="5348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DNA damage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DNA damage will </a:t>
            </a:r>
          </a:p>
          <a:p>
            <a:pPr marL="0" indent="0">
              <a:buNone/>
            </a:pPr>
            <a:r>
              <a:rPr lang="en-CA" dirty="0" smtClean="0"/>
              <a:t>pause cell cycle progression </a:t>
            </a:r>
          </a:p>
          <a:p>
            <a:r>
              <a:rPr lang="en-CA" dirty="0" smtClean="0"/>
              <a:t>Induction of DNA </a:t>
            </a:r>
          </a:p>
          <a:p>
            <a:pPr marL="0" indent="0">
              <a:buNone/>
            </a:pPr>
            <a:r>
              <a:rPr lang="en-CA" dirty="0" smtClean="0"/>
              <a:t>damage in G1 to S </a:t>
            </a:r>
          </a:p>
          <a:p>
            <a:pPr lvl="1"/>
            <a:r>
              <a:rPr lang="en-CA" dirty="0" smtClean="0"/>
              <a:t>p53</a:t>
            </a:r>
          </a:p>
          <a:p>
            <a:pPr lvl="1"/>
            <a:r>
              <a:rPr lang="en-CA" dirty="0" smtClean="0"/>
              <a:t>p21</a:t>
            </a:r>
          </a:p>
          <a:p>
            <a:pPr lvl="1"/>
            <a:r>
              <a:rPr lang="en-CA" dirty="0" smtClean="0"/>
              <a:t>G1/S </a:t>
            </a:r>
            <a:r>
              <a:rPr lang="en-CA" dirty="0" err="1" smtClean="0"/>
              <a:t>Cdk</a:t>
            </a:r>
            <a:r>
              <a:rPr lang="en-CA" dirty="0" smtClean="0"/>
              <a:t> and S </a:t>
            </a:r>
            <a:r>
              <a:rPr lang="en-CA" dirty="0" err="1" smtClean="0"/>
              <a:t>Cdk</a:t>
            </a:r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959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Non-dividing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Cell division can permanently stop</a:t>
            </a:r>
          </a:p>
          <a:p>
            <a:pPr lvl="1"/>
            <a:r>
              <a:rPr lang="en-CA" dirty="0" smtClean="0"/>
              <a:t>Nerve cells</a:t>
            </a:r>
          </a:p>
          <a:p>
            <a:pPr lvl="1"/>
            <a:r>
              <a:rPr lang="en-CA" dirty="0" smtClean="0"/>
              <a:t>Muscle cells </a:t>
            </a:r>
          </a:p>
          <a:p>
            <a:r>
              <a:rPr lang="en-CA" dirty="0" smtClean="0"/>
              <a:t>Repression of genes encoding </a:t>
            </a:r>
            <a:r>
              <a:rPr lang="en-CA" dirty="0" err="1" smtClean="0"/>
              <a:t>CdKs</a:t>
            </a:r>
            <a:r>
              <a:rPr lang="en-CA" dirty="0" smtClean="0"/>
              <a:t> and </a:t>
            </a:r>
            <a:r>
              <a:rPr lang="en-CA" dirty="0" err="1" smtClean="0"/>
              <a:t>Cyclin</a:t>
            </a:r>
            <a:endParaRPr lang="en-CA" dirty="0" smtClean="0"/>
          </a:p>
          <a:p>
            <a:r>
              <a:rPr lang="en-CA" dirty="0" smtClean="0"/>
              <a:t>Some cells temporarily stop division </a:t>
            </a:r>
          </a:p>
          <a:p>
            <a:pPr lvl="1"/>
            <a:r>
              <a:rPr lang="en-CA" dirty="0" smtClean="0"/>
              <a:t>Liver cells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493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 phase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DNA replication is initiated by S-</a:t>
            </a:r>
            <a:r>
              <a:rPr lang="en-CA" dirty="0" err="1" smtClean="0"/>
              <a:t>Cdk</a:t>
            </a:r>
            <a:endParaRPr lang="en-CA" dirty="0" smtClean="0"/>
          </a:p>
          <a:p>
            <a:pPr lvl="1"/>
            <a:r>
              <a:rPr lang="en-CA" dirty="0" smtClean="0"/>
              <a:t>Origin of replication</a:t>
            </a:r>
          </a:p>
          <a:p>
            <a:pPr lvl="1"/>
            <a:r>
              <a:rPr lang="en-CA" dirty="0" smtClean="0"/>
              <a:t>Origin recognition complex </a:t>
            </a:r>
          </a:p>
          <a:p>
            <a:pPr lvl="1"/>
            <a:r>
              <a:rPr lang="en-CA" dirty="0" smtClean="0"/>
              <a:t>Cdc6</a:t>
            </a:r>
          </a:p>
          <a:p>
            <a:pPr lvl="1"/>
            <a:r>
              <a:rPr lang="en-CA" dirty="0" smtClean="0"/>
              <a:t>Pre-replicative complex</a:t>
            </a:r>
          </a:p>
          <a:p>
            <a:pPr lvl="1"/>
            <a:r>
              <a:rPr lang="en-CA" dirty="0" smtClean="0"/>
              <a:t>S-</a:t>
            </a:r>
            <a:r>
              <a:rPr lang="en-CA" dirty="0" err="1" smtClean="0"/>
              <a:t>Cdk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049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279400"/>
            <a:ext cx="5607050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861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 phase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Very short time relative to cell cycle</a:t>
            </a:r>
          </a:p>
          <a:p>
            <a:r>
              <a:rPr lang="en-CA" dirty="0" smtClean="0"/>
              <a:t>Consists of </a:t>
            </a:r>
          </a:p>
          <a:p>
            <a:pPr lvl="1"/>
            <a:r>
              <a:rPr lang="en-CA" dirty="0" smtClean="0"/>
              <a:t>Mitosis </a:t>
            </a:r>
          </a:p>
          <a:p>
            <a:pPr lvl="1"/>
            <a:r>
              <a:rPr lang="en-CA" dirty="0" smtClean="0"/>
              <a:t>Cytokinesis</a:t>
            </a:r>
          </a:p>
          <a:p>
            <a:r>
              <a:rPr lang="en-CA" dirty="0" smtClean="0"/>
              <a:t>Cytoskeletal machines</a:t>
            </a:r>
          </a:p>
          <a:p>
            <a:pPr lvl="1"/>
            <a:r>
              <a:rPr lang="en-CA" dirty="0" smtClean="0"/>
              <a:t>Pull duplicated chromosomes apart</a:t>
            </a:r>
          </a:p>
          <a:p>
            <a:pPr lvl="1"/>
            <a:r>
              <a:rPr lang="en-CA" dirty="0" smtClean="0"/>
              <a:t>Divide cytoplasm into two halves 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339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Entry into M phase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M-</a:t>
            </a:r>
            <a:r>
              <a:rPr lang="en-CA" dirty="0" err="1" smtClean="0"/>
              <a:t>Cdk</a:t>
            </a:r>
            <a:r>
              <a:rPr lang="en-CA" dirty="0" smtClean="0"/>
              <a:t> regulates the early stage of M phase </a:t>
            </a:r>
          </a:p>
          <a:p>
            <a:pPr lvl="1"/>
            <a:r>
              <a:rPr lang="en-CA" dirty="0" smtClean="0"/>
              <a:t>Assembly of the mitotic spindle </a:t>
            </a:r>
          </a:p>
          <a:p>
            <a:r>
              <a:rPr lang="en-CA" dirty="0" smtClean="0"/>
              <a:t>M-</a:t>
            </a:r>
            <a:r>
              <a:rPr lang="en-CA" dirty="0" err="1" smtClean="0"/>
              <a:t>Cdk</a:t>
            </a:r>
            <a:r>
              <a:rPr lang="en-CA" dirty="0" smtClean="0"/>
              <a:t> is activated at the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end of G2</a:t>
            </a:r>
          </a:p>
          <a:p>
            <a:r>
              <a:rPr lang="en-CA" dirty="0" smtClean="0"/>
              <a:t>It phosphorylates Cdc25 </a:t>
            </a:r>
          </a:p>
          <a:p>
            <a:pPr marL="0" indent="0">
              <a:buNone/>
            </a:pPr>
            <a:r>
              <a:rPr lang="en-CA" dirty="0" smtClean="0"/>
              <a:t>    which activates it</a:t>
            </a:r>
          </a:p>
          <a:p>
            <a:r>
              <a:rPr lang="en-CA" dirty="0" smtClean="0"/>
              <a:t>Its activated form blocks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inhibitory kinase Wee1 </a:t>
            </a:r>
            <a:endParaRPr lang="en-CA" dirty="0"/>
          </a:p>
        </p:txBody>
      </p:sp>
      <p:pic>
        <p:nvPicPr>
          <p:cNvPr id="4" name="Picture 2" descr="figure_18_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3203973" cy="395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411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Cohesins</a:t>
            </a:r>
            <a:r>
              <a:rPr lang="en-CA" dirty="0" smtClean="0"/>
              <a:t> and </a:t>
            </a:r>
            <a:r>
              <a:rPr lang="en-CA" dirty="0" err="1" smtClean="0"/>
              <a:t>Condensin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Duplicated chromosomes are condensed at the M phase entry, </a:t>
            </a:r>
            <a:r>
              <a:rPr lang="en-CA" dirty="0" err="1" smtClean="0"/>
              <a:t>condensins</a:t>
            </a:r>
            <a:r>
              <a:rPr lang="en-CA" dirty="0" smtClean="0"/>
              <a:t> carry out this function</a:t>
            </a:r>
          </a:p>
          <a:p>
            <a:r>
              <a:rPr lang="en-CA" dirty="0" err="1" smtClean="0"/>
              <a:t>Cohesins</a:t>
            </a:r>
            <a:r>
              <a:rPr lang="en-CA" dirty="0" smtClean="0"/>
              <a:t> hold sister chromatids together</a:t>
            </a:r>
            <a:endParaRPr lang="en-CA" dirty="0"/>
          </a:p>
        </p:txBody>
      </p:sp>
      <p:pic>
        <p:nvPicPr>
          <p:cNvPr id="4" name="Picture 2" descr="figure_18_1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417"/>
          <a:stretch/>
        </p:blipFill>
        <p:spPr bwMode="auto">
          <a:xfrm>
            <a:off x="395536" y="3789040"/>
            <a:ext cx="8531225" cy="2782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993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Cytoskeletal assembly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Mitotic spindle carries out nuclear division</a:t>
            </a:r>
          </a:p>
          <a:p>
            <a:pPr lvl="1"/>
            <a:r>
              <a:rPr lang="en-CA" dirty="0" smtClean="0"/>
              <a:t>Composed of microtubules and motor proteins </a:t>
            </a:r>
          </a:p>
          <a:p>
            <a:r>
              <a:rPr lang="en-CA" dirty="0" smtClean="0"/>
              <a:t>Contractile ring carries out cytoplasmic division</a:t>
            </a:r>
          </a:p>
          <a:p>
            <a:pPr lvl="1"/>
            <a:r>
              <a:rPr lang="en-CA" dirty="0" smtClean="0"/>
              <a:t>Actin filaments and myosin filaments </a:t>
            </a:r>
          </a:p>
          <a:p>
            <a:endParaRPr lang="en-CA" dirty="0"/>
          </a:p>
        </p:txBody>
      </p:sp>
      <p:pic>
        <p:nvPicPr>
          <p:cNvPr id="4" name="Picture 2" descr="figure_18_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86914"/>
            <a:ext cx="7776864" cy="2549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96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Centrosome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Centrosome is the principal </a:t>
            </a:r>
          </a:p>
          <a:p>
            <a:pPr marL="0" indent="0">
              <a:buNone/>
            </a:pPr>
            <a:r>
              <a:rPr lang="en-CA" dirty="0" smtClean="0"/>
              <a:t>microtubule-organizing center</a:t>
            </a:r>
          </a:p>
          <a:p>
            <a:r>
              <a:rPr lang="en-CA" dirty="0" smtClean="0"/>
              <a:t>Centrosome duplication is </a:t>
            </a:r>
          </a:p>
          <a:p>
            <a:pPr marL="0" indent="0">
              <a:buNone/>
            </a:pPr>
            <a:r>
              <a:rPr lang="en-CA" dirty="0" smtClean="0"/>
              <a:t>triggered by G1/S-</a:t>
            </a:r>
            <a:r>
              <a:rPr lang="en-CA" dirty="0" err="1" smtClean="0"/>
              <a:t>Cdks</a:t>
            </a:r>
            <a:r>
              <a:rPr lang="en-CA" dirty="0" smtClean="0"/>
              <a:t> and S-</a:t>
            </a:r>
            <a:r>
              <a:rPr lang="en-CA" dirty="0" err="1" smtClean="0"/>
              <a:t>Cdks</a:t>
            </a:r>
            <a:endParaRPr lang="en-CA" dirty="0" smtClean="0"/>
          </a:p>
          <a:p>
            <a:r>
              <a:rPr lang="en-CA" dirty="0" smtClean="0"/>
              <a:t>Centrosome cycle </a:t>
            </a:r>
            <a:endParaRPr lang="en-CA" dirty="0"/>
          </a:p>
        </p:txBody>
      </p:sp>
      <p:pic>
        <p:nvPicPr>
          <p:cNvPr id="4" name="Picture 2" descr="figure_18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948" y="1340768"/>
            <a:ext cx="2491959" cy="5377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262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6" name="Picture 2" descr="panel_18_01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9400"/>
            <a:ext cx="5904656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20-D1E5-4533-AAD6-B7FA77E34B9B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463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panel_18_01_0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229600" cy="277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anel_18_01_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99945"/>
            <a:ext cx="8267381" cy="285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679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143000"/>
          </a:xfrm>
        </p:spPr>
        <p:txBody>
          <a:bodyPr/>
          <a:lstStyle/>
          <a:p>
            <a:r>
              <a:rPr lang="en-CA" dirty="0" smtClean="0"/>
              <a:t>Mitotic spindle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>
            <a:normAutofit fontScale="85000" lnSpcReduction="20000"/>
          </a:bodyPr>
          <a:lstStyle/>
          <a:p>
            <a:r>
              <a:rPr lang="en-CA" dirty="0" smtClean="0"/>
              <a:t>Mitotic spindle assembly begins in prophase</a:t>
            </a:r>
          </a:p>
          <a:p>
            <a:r>
              <a:rPr lang="en-CA" dirty="0" smtClean="0"/>
              <a:t>Microtubules polymerize and depolymerize </a:t>
            </a:r>
          </a:p>
          <a:p>
            <a:pPr lvl="1"/>
            <a:r>
              <a:rPr lang="en-CA" dirty="0" err="1" smtClean="0"/>
              <a:t>Cdk</a:t>
            </a:r>
            <a:r>
              <a:rPr lang="en-CA" dirty="0" smtClean="0"/>
              <a:t> phosphorylates mitotic associated proteins </a:t>
            </a:r>
          </a:p>
          <a:p>
            <a:r>
              <a:rPr lang="en-CA" dirty="0" smtClean="0"/>
              <a:t>Interaction between microtubules extended from two centromeres forms the basic frame work of mitotic spindle </a:t>
            </a:r>
          </a:p>
          <a:p>
            <a:r>
              <a:rPr lang="en-CA" dirty="0" smtClean="0"/>
              <a:t>Spindle pole </a:t>
            </a:r>
          </a:p>
          <a:p>
            <a:r>
              <a:rPr lang="en-CA" dirty="0" err="1" smtClean="0"/>
              <a:t>Interpolar</a:t>
            </a:r>
            <a:r>
              <a:rPr lang="en-CA" dirty="0" smtClean="0"/>
              <a:t> microtubules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26</a:t>
            </a:fld>
            <a:endParaRPr lang="en-CA"/>
          </a:p>
        </p:txBody>
      </p:sp>
      <p:pic>
        <p:nvPicPr>
          <p:cNvPr id="5" name="Picture 2" descr="figure_18_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009" y="544512"/>
            <a:ext cx="338772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191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Chromosome attachment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9301"/>
            <a:ext cx="8229600" cy="4525963"/>
          </a:xfrm>
        </p:spPr>
        <p:txBody>
          <a:bodyPr>
            <a:normAutofit/>
          </a:bodyPr>
          <a:lstStyle/>
          <a:p>
            <a:r>
              <a:rPr lang="en-CA" sz="2800" dirty="0" smtClean="0"/>
              <a:t>Disassembly of nuclear envelope start at </a:t>
            </a:r>
            <a:r>
              <a:rPr lang="en-CA" sz="2800" dirty="0" err="1" smtClean="0"/>
              <a:t>prometaphase</a:t>
            </a:r>
            <a:r>
              <a:rPr lang="en-CA" sz="2800" dirty="0" smtClean="0"/>
              <a:t> </a:t>
            </a:r>
          </a:p>
          <a:p>
            <a:pPr lvl="1"/>
            <a:r>
              <a:rPr lang="en-CA" sz="2400" dirty="0" smtClean="0"/>
              <a:t>Phosphorylation causes disassembly of nuclear pore protein and intermediate filaments of lamina </a:t>
            </a:r>
          </a:p>
          <a:p>
            <a:r>
              <a:rPr lang="en-CA" sz="2800" dirty="0" err="1" smtClean="0"/>
              <a:t>Kenitochores</a:t>
            </a:r>
            <a:r>
              <a:rPr lang="en-CA" sz="2800" dirty="0" smtClean="0"/>
              <a:t> </a:t>
            </a:r>
            <a:endParaRPr lang="en-CA" sz="2800" dirty="0"/>
          </a:p>
        </p:txBody>
      </p:sp>
      <p:pic>
        <p:nvPicPr>
          <p:cNvPr id="6" name="Picture 2" descr="figure_18_24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05064"/>
            <a:ext cx="3210694" cy="27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667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Picture 2" descr="panel_18_01_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6034"/>
            <a:ext cx="8531225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anel_18_01_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43436"/>
            <a:ext cx="853122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71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Spindle equator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Metaphase plate is formed when duplicated chromosomes are aligned halfway between the two spindle poles </a:t>
            </a:r>
          </a:p>
          <a:p>
            <a:pPr>
              <a:spcBef>
                <a:spcPts val="0"/>
              </a:spcBef>
            </a:pPr>
            <a:r>
              <a:rPr lang="en-CA" dirty="0" smtClean="0"/>
              <a:t>Disrupting attachment of kinetochore or sister chromatids </a:t>
            </a:r>
            <a:r>
              <a:rPr lang="en-CA" dirty="0" smtClean="0"/>
              <a:t>will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 smtClean="0"/>
              <a:t> </a:t>
            </a:r>
            <a:r>
              <a:rPr lang="en-CA" dirty="0" smtClean="0"/>
              <a:t>cause shift </a:t>
            </a:r>
            <a:r>
              <a:rPr lang="en-CA" dirty="0" smtClean="0"/>
              <a:t>towards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 smtClean="0"/>
              <a:t> </a:t>
            </a:r>
            <a:r>
              <a:rPr lang="en-CA" dirty="0" smtClean="0"/>
              <a:t>the spindle pole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29</a:t>
            </a:fld>
            <a:endParaRPr lang="en-CA"/>
          </a:p>
        </p:txBody>
      </p:sp>
      <p:pic>
        <p:nvPicPr>
          <p:cNvPr id="5" name="Picture 2" descr="figure_18_2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438" y="3686420"/>
            <a:ext cx="4733588" cy="316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72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igure_18_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1659"/>
            <a:ext cx="4860032" cy="4685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Sister-chromatid separation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Linkage between sister chromatids are broken in anaphase </a:t>
            </a:r>
          </a:p>
          <a:p>
            <a:r>
              <a:rPr lang="en-CA" dirty="0" err="1" smtClean="0"/>
              <a:t>Separase</a:t>
            </a:r>
            <a:r>
              <a:rPr lang="en-CA" dirty="0" smtClean="0"/>
              <a:t> beaks </a:t>
            </a:r>
            <a:r>
              <a:rPr lang="en-CA" dirty="0" err="1" smtClean="0"/>
              <a:t>cohesin</a:t>
            </a:r>
            <a:endParaRPr lang="en-CA" dirty="0" smtClean="0"/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linkage</a:t>
            </a:r>
          </a:p>
          <a:p>
            <a:pPr lvl="1"/>
            <a:r>
              <a:rPr lang="en-CA" sz="2400" dirty="0" err="1" smtClean="0"/>
              <a:t>Sercurin</a:t>
            </a:r>
            <a:r>
              <a:rPr lang="en-CA" sz="2400" dirty="0" smtClean="0"/>
              <a:t> inhibits </a:t>
            </a:r>
            <a:r>
              <a:rPr lang="en-CA" sz="2400" dirty="0" err="1" smtClean="0"/>
              <a:t>separase</a:t>
            </a:r>
            <a:r>
              <a:rPr lang="en-CA" sz="2400" dirty="0" smtClean="0"/>
              <a:t> </a:t>
            </a:r>
          </a:p>
          <a:p>
            <a:pPr lvl="1"/>
            <a:r>
              <a:rPr lang="en-CA" sz="2400" dirty="0" smtClean="0"/>
              <a:t> APC regulates </a:t>
            </a:r>
            <a:r>
              <a:rPr lang="en-CA" sz="2400" dirty="0" err="1" smtClean="0"/>
              <a:t>Securin</a:t>
            </a:r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129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Chromosome segregation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Anaphase A</a:t>
            </a:r>
          </a:p>
          <a:p>
            <a:pPr lvl="1"/>
            <a:r>
              <a:rPr lang="en-CA" dirty="0" err="1" smtClean="0"/>
              <a:t>Kenitochores</a:t>
            </a:r>
            <a:r>
              <a:rPr lang="en-CA" dirty="0" smtClean="0"/>
              <a:t> are shorten </a:t>
            </a:r>
          </a:p>
          <a:p>
            <a:pPr lvl="1"/>
            <a:r>
              <a:rPr lang="en-CA" dirty="0" smtClean="0"/>
              <a:t>Loss of tubulin subunits </a:t>
            </a:r>
          </a:p>
          <a:p>
            <a:r>
              <a:rPr lang="en-CA" dirty="0" smtClean="0"/>
              <a:t>Anaphase B</a:t>
            </a:r>
          </a:p>
          <a:p>
            <a:pPr lvl="1"/>
            <a:r>
              <a:rPr lang="en-CA" dirty="0" smtClean="0"/>
              <a:t>Spindle poles movement</a:t>
            </a:r>
          </a:p>
          <a:p>
            <a:pPr lvl="1"/>
            <a:r>
              <a:rPr lang="en-CA" dirty="0" smtClean="0"/>
              <a:t>Members of </a:t>
            </a:r>
            <a:r>
              <a:rPr lang="en-CA" dirty="0" err="1" smtClean="0"/>
              <a:t>kinesin</a:t>
            </a:r>
            <a:r>
              <a:rPr lang="en-CA" dirty="0" smtClean="0"/>
              <a:t> and </a:t>
            </a:r>
            <a:r>
              <a:rPr lang="en-CA" dirty="0" err="1" smtClean="0"/>
              <a:t>dynemin</a:t>
            </a:r>
            <a:r>
              <a:rPr lang="en-CA" dirty="0" smtClean="0"/>
              <a:t> families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394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90600"/>
            <a:ext cx="8531225" cy="487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198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panel_18_01_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4664"/>
            <a:ext cx="8531225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anel_18_01_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96394"/>
            <a:ext cx="8531225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769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Nuclear envelope formation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Nuclear envelope re-assembles during telophase and mitotic spindle disassembles</a:t>
            </a:r>
          </a:p>
          <a:p>
            <a:endParaRPr lang="en-CA" dirty="0"/>
          </a:p>
        </p:txBody>
      </p:sp>
      <p:pic>
        <p:nvPicPr>
          <p:cNvPr id="4" name="Picture 2" descr="figure_18_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5091162" cy="3933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262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Cytokinesis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Begins in Anaphase but not completed until the formation of two daughter nuclei </a:t>
            </a:r>
          </a:p>
          <a:p>
            <a:r>
              <a:rPr lang="en-CA" dirty="0" smtClean="0"/>
              <a:t>Depends on actin and myosin filaments which form the contractile ring</a:t>
            </a:r>
          </a:p>
          <a:p>
            <a:r>
              <a:rPr lang="en-CA" dirty="0" smtClean="0"/>
              <a:t>Mitotic spindle determines plane of cytokinesis and its timing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778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Contractile ring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600" dirty="0" smtClean="0"/>
              <a:t>Composed of actin and myosin filaments attached to membrane associated proteins </a:t>
            </a:r>
          </a:p>
          <a:p>
            <a:r>
              <a:rPr lang="en-CA" sz="2600" dirty="0" smtClean="0"/>
              <a:t>It’s a transient structure </a:t>
            </a:r>
          </a:p>
          <a:p>
            <a:r>
              <a:rPr lang="en-CA" sz="2600" dirty="0" smtClean="0"/>
              <a:t>Mammalian fibroblast cells in culture </a:t>
            </a:r>
            <a:r>
              <a:rPr lang="en-CA" sz="2400" dirty="0" smtClean="0"/>
              <a:t>??</a:t>
            </a:r>
          </a:p>
          <a:p>
            <a:pPr lvl="1">
              <a:spcBef>
                <a:spcPts val="0"/>
              </a:spcBef>
            </a:pPr>
            <a:r>
              <a:rPr lang="en-CA" sz="2400" dirty="0" smtClean="0"/>
              <a:t>Substratum </a:t>
            </a:r>
          </a:p>
          <a:p>
            <a:pPr lvl="1">
              <a:spcBef>
                <a:spcPts val="0"/>
              </a:spcBef>
            </a:pPr>
            <a:r>
              <a:rPr lang="en-CA" sz="2400" dirty="0" smtClean="0"/>
              <a:t>Integrin </a:t>
            </a:r>
          </a:p>
        </p:txBody>
      </p:sp>
      <p:pic>
        <p:nvPicPr>
          <p:cNvPr id="4" name="Picture 2" descr="figure_18_3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93"/>
          <a:stretch/>
        </p:blipFill>
        <p:spPr bwMode="auto">
          <a:xfrm>
            <a:off x="304800" y="4201045"/>
            <a:ext cx="8531225" cy="265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563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Other organelles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Mitochondria and chloroplast are present in large numbers </a:t>
            </a:r>
          </a:p>
          <a:p>
            <a:r>
              <a:rPr lang="en-CA" dirty="0" smtClean="0"/>
              <a:t>ER is continuous with nucleus membrane and organized by microtubules</a:t>
            </a:r>
          </a:p>
          <a:p>
            <a:pPr lvl="1"/>
            <a:r>
              <a:rPr lang="en-CA" dirty="0" smtClean="0"/>
              <a:t>Its intact during mitosis and cut in two during cytokinesis</a:t>
            </a:r>
          </a:p>
          <a:p>
            <a:r>
              <a:rPr lang="en-CA" dirty="0" smtClean="0"/>
              <a:t>Golgi apparatus fragments during mitosis and associate with spindle microtubules 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39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number and size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Programmed cell death or apoptosis regulates cell number</a:t>
            </a:r>
          </a:p>
          <a:p>
            <a:r>
              <a:rPr lang="en-CA" dirty="0" smtClean="0"/>
              <a:t>Extracellular signals control cell death, size and division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4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Apoptosis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Apoptosis is the most common form of programmed cell death which is activated by an intracellular death program --- Suicide </a:t>
            </a:r>
          </a:p>
          <a:p>
            <a:pPr lvl="1"/>
            <a:r>
              <a:rPr lang="en-CA" dirty="0" smtClean="0"/>
              <a:t>Structures formed by cells are not needed </a:t>
            </a:r>
          </a:p>
          <a:p>
            <a:pPr lvl="1"/>
            <a:r>
              <a:rPr lang="en-CA" dirty="0" smtClean="0"/>
              <a:t>Balance cell divisio</a:t>
            </a:r>
            <a:r>
              <a:rPr lang="en-CA" dirty="0"/>
              <a:t>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317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Intracellular </a:t>
            </a:r>
            <a:r>
              <a:rPr lang="en-CA" dirty="0" err="1" smtClean="0"/>
              <a:t>proteolytic</a:t>
            </a:r>
            <a:r>
              <a:rPr lang="en-CA" dirty="0" smtClean="0"/>
              <a:t> cascade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Cells going through apoptosis don’t damage neighbouring cells unlike cell necrosis </a:t>
            </a:r>
          </a:p>
          <a:p>
            <a:pPr lvl="1"/>
            <a:r>
              <a:rPr lang="en-CA" dirty="0" smtClean="0"/>
              <a:t>Cell shrinks </a:t>
            </a:r>
          </a:p>
          <a:p>
            <a:pPr lvl="1"/>
            <a:r>
              <a:rPr lang="en-CA" dirty="0" smtClean="0"/>
              <a:t>Cytoskeleton collapses </a:t>
            </a:r>
          </a:p>
          <a:p>
            <a:pPr lvl="1"/>
            <a:r>
              <a:rPr lang="en-CA" dirty="0" smtClean="0"/>
              <a:t>Nuclear envelope disassembles </a:t>
            </a:r>
          </a:p>
          <a:p>
            <a:r>
              <a:rPr lang="en-CA" dirty="0" smtClean="0"/>
              <a:t>Macrophages </a:t>
            </a:r>
          </a:p>
          <a:p>
            <a:r>
              <a:rPr lang="en-CA" dirty="0" err="1" smtClean="0"/>
              <a:t>Caspases</a:t>
            </a:r>
            <a:endParaRPr lang="en-CA" dirty="0" smtClean="0"/>
          </a:p>
          <a:p>
            <a:pPr lvl="1"/>
            <a:r>
              <a:rPr lang="en-CA" dirty="0" smtClean="0"/>
              <a:t>Initiator </a:t>
            </a:r>
          </a:p>
          <a:p>
            <a:pPr lvl="1"/>
            <a:r>
              <a:rPr lang="en-CA" dirty="0" smtClean="0"/>
              <a:t>Executioner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775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Caspases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Procaspases</a:t>
            </a:r>
            <a:r>
              <a:rPr lang="en-CA" dirty="0" smtClean="0"/>
              <a:t> inactive precursor of </a:t>
            </a:r>
            <a:r>
              <a:rPr lang="en-CA" dirty="0" err="1" smtClean="0"/>
              <a:t>caspases</a:t>
            </a:r>
            <a:r>
              <a:rPr lang="en-CA" dirty="0" smtClean="0"/>
              <a:t> </a:t>
            </a:r>
          </a:p>
          <a:p>
            <a:r>
              <a:rPr lang="en-CA" dirty="0" smtClean="0"/>
              <a:t>Initiator </a:t>
            </a:r>
            <a:r>
              <a:rPr lang="en-CA" dirty="0" err="1" smtClean="0"/>
              <a:t>caspases</a:t>
            </a:r>
            <a:r>
              <a:rPr lang="en-CA" dirty="0" smtClean="0"/>
              <a:t> </a:t>
            </a:r>
          </a:p>
          <a:p>
            <a:r>
              <a:rPr lang="en-CA" dirty="0" smtClean="0"/>
              <a:t>Executioner </a:t>
            </a:r>
            <a:r>
              <a:rPr lang="en-CA" dirty="0" err="1" smtClean="0"/>
              <a:t>caspases</a:t>
            </a:r>
            <a:r>
              <a:rPr lang="en-CA" dirty="0" smtClean="0"/>
              <a:t> </a:t>
            </a:r>
            <a:endParaRPr lang="en-CA" dirty="0"/>
          </a:p>
        </p:txBody>
      </p:sp>
      <p:pic>
        <p:nvPicPr>
          <p:cNvPr id="4" name="Picture 2" descr="figure_18_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2355381"/>
            <a:ext cx="8531225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31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gure_18_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08312"/>
            <a:ext cx="6603099" cy="422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Bcl2 family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Main proteins involved in activation and inhibition of </a:t>
            </a:r>
            <a:r>
              <a:rPr lang="en-CA" dirty="0" err="1" smtClean="0"/>
              <a:t>caspase</a:t>
            </a:r>
            <a:r>
              <a:rPr lang="en-CA" dirty="0" smtClean="0"/>
              <a:t> proteins are part of Bcl2 family </a:t>
            </a:r>
          </a:p>
          <a:p>
            <a:pPr lvl="1"/>
            <a:r>
              <a:rPr lang="en-CA" sz="2400" dirty="0" err="1" smtClean="0"/>
              <a:t>Cytochrom</a:t>
            </a:r>
            <a:r>
              <a:rPr lang="en-CA" sz="2400" dirty="0" smtClean="0"/>
              <a:t> c </a:t>
            </a:r>
          </a:p>
          <a:p>
            <a:pPr lvl="1"/>
            <a:r>
              <a:rPr lang="en-CA" sz="2400" dirty="0" err="1" smtClean="0"/>
              <a:t>Apoptosome</a:t>
            </a:r>
            <a:r>
              <a:rPr lang="en-CA" sz="2400" dirty="0" smtClean="0"/>
              <a:t> </a:t>
            </a:r>
          </a:p>
          <a:p>
            <a:pPr lvl="1"/>
            <a:r>
              <a:rPr lang="en-CA" sz="2400" dirty="0" err="1" smtClean="0"/>
              <a:t>Bax</a:t>
            </a:r>
            <a:endParaRPr lang="en-CA" sz="2400" dirty="0" smtClean="0"/>
          </a:p>
          <a:p>
            <a:pPr lvl="1"/>
            <a:r>
              <a:rPr lang="en-CA" sz="2400" dirty="0" err="1" smtClean="0"/>
              <a:t>Bak</a:t>
            </a:r>
            <a:r>
              <a:rPr lang="en-CA" sz="2400" dirty="0" smtClean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69203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Extracellular signals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These signals can activate apoptosis through Bcl2 family </a:t>
            </a:r>
          </a:p>
          <a:p>
            <a:r>
              <a:rPr lang="en-CA" dirty="0" smtClean="0"/>
              <a:t>Death receptors are cell-surface proteins activated by extracellular response </a:t>
            </a:r>
          </a:p>
          <a:p>
            <a:pPr lvl="1"/>
            <a:r>
              <a:rPr lang="en-CA" dirty="0" smtClean="0"/>
              <a:t>Fas is activated by Fas ligand present on killer lymphocytes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485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31900"/>
            <a:ext cx="8531225" cy="471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23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Survival, growth and division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Other than nutrients, signals from other cells are required for cell growth and division </a:t>
            </a:r>
          </a:p>
          <a:p>
            <a:r>
              <a:rPr lang="en-CA" dirty="0" smtClean="0"/>
              <a:t>These signals are usually soluble proteins secreted by cells or surface proteins </a:t>
            </a:r>
          </a:p>
          <a:p>
            <a:pPr lvl="1"/>
            <a:r>
              <a:rPr lang="en-CA" dirty="0" smtClean="0"/>
              <a:t>Survival factor</a:t>
            </a:r>
          </a:p>
          <a:p>
            <a:pPr lvl="1"/>
            <a:r>
              <a:rPr lang="en-CA" dirty="0" smtClean="0"/>
              <a:t>Mitogens </a:t>
            </a:r>
          </a:p>
          <a:p>
            <a:pPr lvl="1"/>
            <a:r>
              <a:rPr lang="en-CA" dirty="0" smtClean="0"/>
              <a:t>Growth factor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53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Survival Factors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en-CA" dirty="0" smtClean="0"/>
              <a:t>Cells require signals from other cells to survive, otherwise the </a:t>
            </a:r>
            <a:r>
              <a:rPr lang="en-CA" dirty="0" err="1" smtClean="0"/>
              <a:t>caspase</a:t>
            </a:r>
            <a:r>
              <a:rPr lang="en-CA" dirty="0" smtClean="0"/>
              <a:t>-dependent intracellular program gets activated </a:t>
            </a:r>
          </a:p>
          <a:p>
            <a:r>
              <a:rPr lang="en-CA" dirty="0" smtClean="0"/>
              <a:t>Nerve cells are produced in excess in the developing nervous system </a:t>
            </a:r>
            <a:endParaRPr lang="en-CA" dirty="0"/>
          </a:p>
        </p:txBody>
      </p:sp>
      <p:pic>
        <p:nvPicPr>
          <p:cNvPr id="4" name="Picture 2" descr="figure_18_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308" y="3969011"/>
            <a:ext cx="6602857" cy="284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47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8_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279400"/>
            <a:ext cx="446722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0819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Mitogens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Stimulate cell division by facilitating transition from G1 to S phase </a:t>
            </a:r>
          </a:p>
          <a:p>
            <a:r>
              <a:rPr lang="en-CA" dirty="0" smtClean="0"/>
              <a:t>PGDF – platelet derived growth factor binds to tyrosine kinases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98930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9400"/>
            <a:ext cx="4788024" cy="1143000"/>
          </a:xfrm>
        </p:spPr>
        <p:txBody>
          <a:bodyPr/>
          <a:lstStyle/>
          <a:p>
            <a:r>
              <a:rPr lang="en-CA" dirty="0" smtClean="0"/>
              <a:t>Growth factors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525963"/>
          </a:xfrm>
        </p:spPr>
        <p:txBody>
          <a:bodyPr>
            <a:normAutofit fontScale="92500"/>
          </a:bodyPr>
          <a:lstStyle/>
          <a:p>
            <a:r>
              <a:rPr lang="en-CA" dirty="0" smtClean="0"/>
              <a:t>Growth of animal cells depends on signals from other cells called growth factors </a:t>
            </a:r>
          </a:p>
          <a:p>
            <a:r>
              <a:rPr lang="en-CA" dirty="0" smtClean="0"/>
              <a:t>Cell growth is independent of cell cycle control </a:t>
            </a:r>
          </a:p>
          <a:p>
            <a:r>
              <a:rPr lang="en-CA" dirty="0" smtClean="0"/>
              <a:t>PDGF can act both as mitogen and growth factor </a:t>
            </a:r>
          </a:p>
          <a:p>
            <a:endParaRPr lang="en-CA" dirty="0"/>
          </a:p>
        </p:txBody>
      </p:sp>
      <p:pic>
        <p:nvPicPr>
          <p:cNvPr id="4" name="Picture 2" descr="figure_18_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9400"/>
            <a:ext cx="360203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49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9233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1007</Words>
  <Application>Microsoft Office PowerPoint</Application>
  <PresentationFormat>On-screen Show (4:3)</PresentationFormat>
  <Paragraphs>279</Paragraphs>
  <Slides>49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Chapter 18  </vt:lpstr>
      <vt:lpstr>Cell cycle </vt:lpstr>
      <vt:lpstr>Cell cycle</vt:lpstr>
      <vt:lpstr>Cell cycle phases </vt:lpstr>
      <vt:lpstr>Cell cycle control </vt:lpstr>
      <vt:lpstr>Cell cycle control </vt:lpstr>
      <vt:lpstr>Cyclin-Cdks</vt:lpstr>
      <vt:lpstr>Cyclin regulation</vt:lpstr>
      <vt:lpstr>Cdk-Cyclin activity </vt:lpstr>
      <vt:lpstr>PowerPoint Presentation</vt:lpstr>
      <vt:lpstr>G1 phase </vt:lpstr>
      <vt:lpstr>G1 phase</vt:lpstr>
      <vt:lpstr>Mitogens </vt:lpstr>
      <vt:lpstr>PowerPoint Presentation</vt:lpstr>
      <vt:lpstr>DNA damage</vt:lpstr>
      <vt:lpstr>Non-dividing state</vt:lpstr>
      <vt:lpstr>S phase </vt:lpstr>
      <vt:lpstr>PowerPoint Presentation</vt:lpstr>
      <vt:lpstr>M phase </vt:lpstr>
      <vt:lpstr>Entry into M phase </vt:lpstr>
      <vt:lpstr>Cohesins and Condensin</vt:lpstr>
      <vt:lpstr>Cytoskeletal assembly </vt:lpstr>
      <vt:lpstr>Centrosome</vt:lpstr>
      <vt:lpstr>PowerPoint Presentation</vt:lpstr>
      <vt:lpstr>PowerPoint Presentation</vt:lpstr>
      <vt:lpstr>Mitotic spindle </vt:lpstr>
      <vt:lpstr>Chromosome attachment</vt:lpstr>
      <vt:lpstr>PowerPoint Presentation</vt:lpstr>
      <vt:lpstr>Spindle equator </vt:lpstr>
      <vt:lpstr>Sister-chromatid separation </vt:lpstr>
      <vt:lpstr>Chromosome segregation </vt:lpstr>
      <vt:lpstr>PowerPoint Presentation</vt:lpstr>
      <vt:lpstr>PowerPoint Presentation</vt:lpstr>
      <vt:lpstr>Nuclear envelope formation</vt:lpstr>
      <vt:lpstr>Cytokinesis </vt:lpstr>
      <vt:lpstr>Contractile ring </vt:lpstr>
      <vt:lpstr>Other organelles </vt:lpstr>
      <vt:lpstr>Cell number and size </vt:lpstr>
      <vt:lpstr>Apoptosis</vt:lpstr>
      <vt:lpstr>Intracellular proteolytic cascade</vt:lpstr>
      <vt:lpstr>Caspases </vt:lpstr>
      <vt:lpstr>Bcl2 family </vt:lpstr>
      <vt:lpstr>Extracellular signals </vt:lpstr>
      <vt:lpstr>PowerPoint Presentation</vt:lpstr>
      <vt:lpstr>Survival, growth and division </vt:lpstr>
      <vt:lpstr>Survival Factors </vt:lpstr>
      <vt:lpstr>PowerPoint Presentation</vt:lpstr>
      <vt:lpstr>Mitogens </vt:lpstr>
      <vt:lpstr>Growth factors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18</dc:title>
  <dc:creator>hooshi yar</dc:creator>
  <cp:lastModifiedBy>hooshi yar</cp:lastModifiedBy>
  <cp:revision>6</cp:revision>
  <dcterms:created xsi:type="dcterms:W3CDTF">2015-06-03T19:43:29Z</dcterms:created>
  <dcterms:modified xsi:type="dcterms:W3CDTF">2017-11-12T22:46:14Z</dcterms:modified>
</cp:coreProperties>
</file>