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40" r:id="rId1"/>
  </p:sldMasterIdLst>
  <p:notesMasterIdLst>
    <p:notesMasterId r:id="rId25"/>
  </p:notesMasterIdLst>
  <p:sldIdLst>
    <p:sldId id="456" r:id="rId2"/>
    <p:sldId id="408" r:id="rId3"/>
    <p:sldId id="409" r:id="rId4"/>
    <p:sldId id="410" r:id="rId5"/>
    <p:sldId id="411" r:id="rId6"/>
    <p:sldId id="412" r:id="rId7"/>
    <p:sldId id="413" r:id="rId8"/>
    <p:sldId id="414" r:id="rId9"/>
    <p:sldId id="416" r:id="rId10"/>
    <p:sldId id="417" r:id="rId11"/>
    <p:sldId id="418" r:id="rId12"/>
    <p:sldId id="419" r:id="rId13"/>
    <p:sldId id="420" r:id="rId14"/>
    <p:sldId id="421" r:id="rId15"/>
    <p:sldId id="425" r:id="rId16"/>
    <p:sldId id="426" r:id="rId17"/>
    <p:sldId id="427" r:id="rId18"/>
    <p:sldId id="428" r:id="rId19"/>
    <p:sldId id="429" r:id="rId20"/>
    <p:sldId id="430" r:id="rId21"/>
    <p:sldId id="431" r:id="rId22"/>
    <p:sldId id="454" r:id="rId23"/>
    <p:sldId id="435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172">
          <p15:clr>
            <a:srgbClr val="A4A3A4"/>
          </p15:clr>
        </p15:guide>
        <p15:guide id="2" pos="49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6E5"/>
    <a:srgbClr val="0E5229"/>
    <a:srgbClr val="043333"/>
    <a:srgbClr val="198A46"/>
    <a:srgbClr val="22B35B"/>
    <a:srgbClr val="00006E"/>
    <a:srgbClr val="FFEAD5"/>
    <a:srgbClr val="E41F07"/>
    <a:srgbClr val="CCCCCC"/>
    <a:srgbClr val="1354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71" autoAdjust="0"/>
    <p:restoredTop sz="84018" autoAdjust="0"/>
  </p:normalViewPr>
  <p:slideViewPr>
    <p:cSldViewPr snapToGrid="0">
      <p:cViewPr varScale="1">
        <p:scale>
          <a:sx n="79" d="100"/>
          <a:sy n="79" d="100"/>
        </p:scale>
        <p:origin x="2016" y="200"/>
      </p:cViewPr>
      <p:guideLst>
        <p:guide orient="horz" pos="3172"/>
        <p:guide pos="4969"/>
      </p:guideLst>
    </p:cSldViewPr>
  </p:slideViewPr>
  <p:outlineViewPr>
    <p:cViewPr>
      <p:scale>
        <a:sx n="33" d="100"/>
        <a:sy n="33" d="100"/>
      </p:scale>
      <p:origin x="42" y="26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7" d="100"/>
        <a:sy n="137" d="100"/>
      </p:scale>
      <p:origin x="0" y="9792"/>
    </p:cViewPr>
  </p:sorterViewPr>
  <p:notesViewPr>
    <p:cSldViewPr snapToGrid="0">
      <p:cViewPr>
        <p:scale>
          <a:sx n="125" d="100"/>
          <a:sy n="125" d="100"/>
        </p:scale>
        <p:origin x="-1656" y="216"/>
      </p:cViewPr>
      <p:guideLst>
        <p:guide orient="horz" pos="2880"/>
        <p:guide pos="2160"/>
      </p:guideLst>
    </p:cSldViewPr>
  </p:notesViewPr>
  <p:gridSpacing cx="45720" cy="4572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52" Type="http://schemas.microsoft.com/office/2015/10/relationships/revisionInfo" Target="revisionInfo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F67D070-B369-4BEA-91A4-C0F09C415F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917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14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97A7CBF-7241-418E-A66C-168759E358B4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714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5558AA-94CD-4961-9051-41229F974C69}" type="slidenum">
              <a:rPr lang="en-US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1707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C418D8-06BF-4582-94B3-CD94669F32AF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395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C923DE5-BB65-45A2-A9CF-B17F9FCFE4D3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142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2DAAEC5-67C2-4897-BEDD-4D062DF53305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2320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6866748-83C4-44B6-BBA7-1BB8753FD571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8175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241940-6E47-42B7-921B-F15D56C3D2B1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761116"/>
            <a:ext cx="5029200" cy="469708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2222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87EA54B-6951-430C-A9E9-95D1A10E38E2}" type="slidenum">
              <a:rPr lang="en-US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9444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598E521-DA04-4F35-85DD-9615BC45CE0E}" type="slidenum">
              <a:rPr lang="en-US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56008"/>
            <a:ext cx="5029200" cy="460219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2036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A4613B-0BCC-4B3D-9457-5B3D0A736B5B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6119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401B2F-FF69-4BC0-A153-A29F32AE38FB}" type="slidenum">
              <a:rPr lang="en-US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521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DB1E91-EF17-4851-B6D5-39E75E23DD87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7355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4C9662-1FBE-4BDF-B49D-F85D8BFD35FB}" type="slidenum">
              <a:rPr lang="en-US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265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5B1E28-35C4-4CF4-B2E3-C9F535B751A1}" type="slidenum">
              <a:rPr lang="en-US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2178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328FDF7-1282-4B21-B743-2115951E9C2F}" type="slidenum">
              <a:rPr lang="en-US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35506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7D384DE-A57F-4BF1-B078-ACA83E404D0A}" type="slidenum">
              <a:rPr lang="en-US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010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6F867E-E9CB-492E-8B1C-EBAD4F1FE0ED}" type="slidenum">
              <a:rPr lang="en-US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9586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43579B-69E0-438A-90C0-DABDF499DEE2}" type="slidenum">
              <a:rPr lang="en-US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609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9A7A2A8-0EA7-4B65-A4E4-DF13FFC006A0}" type="slidenum">
              <a:rPr lang="en-US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88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7952AB3-66F3-45E5-AE53-91D78C6E99A4}" type="slidenum">
              <a:rPr lang="en-US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7500" y="533400"/>
            <a:ext cx="3759200" cy="2819400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581400"/>
            <a:ext cx="5181600" cy="5029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9971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7952AB3-66F3-45E5-AE53-91D78C6E99A4}" type="slidenum">
              <a:rPr lang="en-US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7500" y="533400"/>
            <a:ext cx="3759200" cy="2819400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581400"/>
            <a:ext cx="5181600" cy="5029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3442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183C95-CF70-42A6-AF18-F83EF072E4F2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76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solidFill>
          <a:srgbClr val="04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2"/>
          <p:cNvSpPr txBox="1">
            <a:spLocks noChangeArrowheads="1"/>
          </p:cNvSpPr>
          <p:nvPr userDrawn="1"/>
        </p:nvSpPr>
        <p:spPr bwMode="auto">
          <a:xfrm>
            <a:off x="4965700" y="6498597"/>
            <a:ext cx="41783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600" i="1" dirty="0">
                <a:solidFill>
                  <a:srgbClr val="FFEAD5"/>
                </a:solidFill>
                <a:latin typeface="Times New Roman" pitchFamily="18" charset="0"/>
                <a:cs typeface="Arial"/>
              </a:rPr>
              <a:t>© 2014 Worth Publishers, all rights reserved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584200" y="3577166"/>
            <a:ext cx="8280400" cy="1403461"/>
          </a:xfrm>
          <a:prstGeom prst="rect">
            <a:avLst/>
          </a:prstGeom>
          <a:noFill/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Economic Growth II:</a:t>
            </a:r>
            <a:b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</a:b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Technology, Empirics, and Policy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7581900" y="138348"/>
            <a:ext cx="12926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8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5854700" y="570149"/>
            <a:ext cx="18415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CHAPTER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6491"/>
            <a:ext cx="9144000" cy="151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436367"/>
      </p:ext>
    </p:extLst>
  </p:cSld>
  <p:clrMapOvr>
    <a:masterClrMapping/>
  </p:clrMapOvr>
  <p:transition>
    <p:wipe dir="r"/>
  </p:transition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400">
                <a:solidFill>
                  <a:srgbClr val="00006E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260987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6250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7725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0391982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75507646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73570663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0233721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8890610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3862596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07439191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1625" y="236538"/>
            <a:ext cx="2060575" cy="58896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6725" y="236538"/>
            <a:ext cx="6032500" cy="58896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8474600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198A46"/>
                </a:solidFill>
                <a:cs typeface="+mn-cs"/>
              </a:rPr>
              <a:pPr algn="r">
                <a:defRPr/>
              </a:pPr>
              <a:t>‹#›</a:t>
            </a:fld>
            <a:endParaRPr lang="en-US" sz="1600" dirty="0">
              <a:solidFill>
                <a:srgbClr val="198A46"/>
              </a:solidFill>
              <a:cs typeface="+mn-cs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6725" y="236538"/>
            <a:ext cx="8245475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6250" y="1241425"/>
            <a:ext cx="8210550" cy="488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162" name="Rectangle 10"/>
          <p:cNvSpPr>
            <a:spLocks noChangeArrowheads="1"/>
          </p:cNvSpPr>
          <p:nvPr userDrawn="1"/>
        </p:nvSpPr>
        <p:spPr bwMode="auto">
          <a:xfrm>
            <a:off x="122238" y="6305550"/>
            <a:ext cx="7480300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1700" b="1" dirty="0">
                <a:solidFill>
                  <a:srgbClr val="198A46"/>
                </a:solidFill>
                <a:cs typeface="+mn-cs"/>
              </a:rPr>
              <a:t>CHAPTER 9</a:t>
            </a:r>
            <a:r>
              <a:rPr lang="en-US" sz="1700" dirty="0">
                <a:solidFill>
                  <a:srgbClr val="198A46"/>
                </a:solidFill>
                <a:cs typeface="+mn-cs"/>
              </a:rPr>
              <a:t>    </a:t>
            </a:r>
            <a:r>
              <a:rPr lang="en-US" sz="2100" dirty="0">
                <a:solidFill>
                  <a:srgbClr val="198A46"/>
                </a:solidFill>
                <a:cs typeface="+mn-cs"/>
              </a:rPr>
              <a:t>Economic</a:t>
            </a:r>
            <a:r>
              <a:rPr lang="en-US" sz="2100" baseline="0" dirty="0">
                <a:solidFill>
                  <a:srgbClr val="198A46"/>
                </a:solidFill>
                <a:cs typeface="+mn-cs"/>
              </a:rPr>
              <a:t> Growth II</a:t>
            </a:r>
            <a:endParaRPr lang="en-US" sz="2100" dirty="0">
              <a:solidFill>
                <a:srgbClr val="198A46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790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00006E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2pPr>
      <a:lvl3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3pPr>
      <a:lvl4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4pPr>
      <a:lvl5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5pPr>
      <a:lvl6pPr marL="4572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6pPr>
      <a:lvl7pPr marL="9144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7pPr>
      <a:lvl8pPr marL="13716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8pPr>
      <a:lvl9pPr marL="18288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ct val="105000"/>
        </a:lnSpc>
        <a:spcBef>
          <a:spcPct val="45000"/>
        </a:spcBef>
        <a:spcAft>
          <a:spcPct val="0"/>
        </a:spcAft>
        <a:buClr>
          <a:srgbClr val="996633"/>
        </a:buClr>
        <a:buSzPct val="120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SzPct val="120000"/>
        <a:buFont typeface="Wingdings" pitchFamily="2" charset="2"/>
        <a:buChar char="§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4.wmf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4" Type="http://schemas.openxmlformats.org/officeDocument/2006/relationships/oleObject" Target="../embeddings/oleObject4.bin"/><Relationship Id="rId5" Type="http://schemas.openxmlformats.org/officeDocument/2006/relationships/image" Target="../media/image4.wmf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4780192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/>
              <a:t>In the Solow model of Chapter </a:t>
            </a:r>
            <a:r>
              <a:rPr lang="en-US" dirty="0" smtClean="0"/>
              <a:t>7, </a:t>
            </a:r>
            <a:endParaRPr lang="en-US" dirty="0"/>
          </a:p>
          <a:p>
            <a:pPr lvl="1"/>
            <a:r>
              <a:rPr lang="en-US" dirty="0"/>
              <a:t>the production technology is held constant.</a:t>
            </a:r>
          </a:p>
          <a:p>
            <a:pPr lvl="1"/>
            <a:r>
              <a:rPr lang="en-US" dirty="0"/>
              <a:t>income per capita is constant in the steady state.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Neither point is true in the real world:</a:t>
            </a:r>
          </a:p>
          <a:p>
            <a:pPr lvl="1"/>
            <a:r>
              <a:rPr lang="en-US" dirty="0"/>
              <a:t>1900–2015:  Canada real GDP per person grew by a factor of 9.26, or 2.17% per year.  </a:t>
            </a:r>
          </a:p>
          <a:p>
            <a:pPr lvl="1"/>
            <a:r>
              <a:rPr lang="en-US" dirty="0"/>
              <a:t>examples of technological progress abound</a:t>
            </a:r>
            <a:br>
              <a:rPr lang="en-US" dirty="0"/>
            </a:br>
            <a:r>
              <a:rPr lang="en-US" dirty="0"/>
              <a:t>(see next slide).</a:t>
            </a:r>
          </a:p>
        </p:txBody>
      </p:sp>
    </p:spTree>
    <p:extLst>
      <p:ext uri="{BB962C8B-B14F-4D97-AF65-F5344CB8AC3E}">
        <p14:creationId xmlns:p14="http://schemas.microsoft.com/office/powerpoint/2010/main" val="1542562058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87363" y="125413"/>
            <a:ext cx="8199437" cy="939800"/>
          </a:xfrm>
        </p:spPr>
        <p:txBody>
          <a:bodyPr/>
          <a:lstStyle/>
          <a:p>
            <a:pPr>
              <a:defRPr/>
            </a:pPr>
            <a:r>
              <a:rPr lang="en-US" sz="3400" dirty="0">
                <a:solidFill>
                  <a:srgbClr val="336699"/>
                </a:solidFill>
                <a:latin typeface="+mj-lt"/>
              </a:rPr>
              <a:t>Examples of technological progress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425" y="996950"/>
            <a:ext cx="8918575" cy="5464175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en-US" sz="2400" dirty="0">
                <a:solidFill>
                  <a:srgbClr val="0000FF"/>
                </a:solidFill>
                <a:cs typeface="Times New Roman" pitchFamily="18" charset="0"/>
              </a:rPr>
              <a:t>Average yield for corn and wheat has tripled in Canada since 1915.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en-US" sz="2400" dirty="0">
                <a:solidFill>
                  <a:srgbClr val="0000FF"/>
                </a:solidFill>
                <a:cs typeface="Times New Roman" pitchFamily="18" charset="0"/>
              </a:rPr>
              <a:t>The real price of computer power has fallen an average of 30% per year over the past three decades.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en-US" sz="2400" dirty="0">
                <a:solidFill>
                  <a:srgbClr val="0000FF"/>
                </a:solidFill>
                <a:cs typeface="Times New Roman" pitchFamily="18" charset="0"/>
              </a:rPr>
              <a:t>2000:  361 million Internet users, 740 million cell phone users </a:t>
            </a:r>
            <a:br>
              <a:rPr lang="en-US" sz="2400" dirty="0">
                <a:solidFill>
                  <a:srgbClr val="0000FF"/>
                </a:solidFill>
                <a:cs typeface="Times New Roman" pitchFamily="18" charset="0"/>
              </a:rPr>
            </a:br>
            <a:r>
              <a:rPr lang="en-US" sz="2400" dirty="0">
                <a:solidFill>
                  <a:srgbClr val="0000FF"/>
                </a:solidFill>
                <a:cs typeface="Times New Roman" pitchFamily="18" charset="0"/>
              </a:rPr>
              <a:t>2015:  3.1 billion Internet users, 4.9 billion cell phone users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en-US" sz="2400" dirty="0">
                <a:solidFill>
                  <a:srgbClr val="0000FF"/>
                </a:solidFill>
                <a:cs typeface="Times New Roman" pitchFamily="18" charset="0"/>
              </a:rPr>
              <a:t>2001:  iPod capacity = 5gb, 1000 songs.  Not capable of playing episodes of </a:t>
            </a:r>
            <a:r>
              <a:rPr lang="en-US" sz="2400" i="1" dirty="0">
                <a:solidFill>
                  <a:srgbClr val="0000FF"/>
                </a:solidFill>
                <a:cs typeface="Times New Roman" pitchFamily="18" charset="0"/>
              </a:rPr>
              <a:t>Game of Thrones</a:t>
            </a:r>
            <a:r>
              <a:rPr lang="en-US" sz="2400" dirty="0">
                <a:solidFill>
                  <a:srgbClr val="0000FF"/>
                </a:solidFill>
                <a:cs typeface="Times New Roman" pitchFamily="18" charset="0"/>
              </a:rPr>
              <a:t>.    </a:t>
            </a:r>
          </a:p>
          <a:p>
            <a:pPr>
              <a:lnSpc>
                <a:spcPct val="10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en-US" sz="2400" dirty="0">
                <a:solidFill>
                  <a:srgbClr val="0000FF"/>
                </a:solidFill>
                <a:cs typeface="Times New Roman" pitchFamily="18" charset="0"/>
              </a:rPr>
              <a:t>	2015:  iPod touch capacity = 64gb, 16,000 songs.  Can play episodes of </a:t>
            </a:r>
            <a:r>
              <a:rPr lang="en-US" sz="2400" i="1" dirty="0">
                <a:solidFill>
                  <a:srgbClr val="0000FF"/>
                </a:solidFill>
                <a:cs typeface="Times New Roman" pitchFamily="18" charset="0"/>
              </a:rPr>
              <a:t>Game of Thrones</a:t>
            </a:r>
            <a:r>
              <a:rPr lang="en-US" sz="2400" dirty="0">
                <a:solidFill>
                  <a:srgbClr val="0000FF"/>
                </a:solidFill>
                <a:cs typeface="Times New Roman" pitchFamily="18" charset="0"/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10384770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8080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8080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8080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 bldLvl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5"/>
          <p:cNvSpPr>
            <a:spLocks noGrp="1" noChangeArrowheads="1"/>
          </p:cNvSpPr>
          <p:nvPr>
            <p:ph type="title"/>
          </p:nvPr>
        </p:nvSpPr>
        <p:spPr>
          <a:xfrm>
            <a:off x="466725" y="342900"/>
            <a:ext cx="8245475" cy="939800"/>
          </a:xfrm>
        </p:spPr>
        <p:txBody>
          <a:bodyPr/>
          <a:lstStyle/>
          <a:p>
            <a:r>
              <a:rPr lang="en-US" dirty="0"/>
              <a:t>Technological progress in the Solow model</a:t>
            </a:r>
          </a:p>
        </p:txBody>
      </p:sp>
      <p:sp>
        <p:nvSpPr>
          <p:cNvPr id="102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76250" y="1466850"/>
            <a:ext cx="8210550" cy="4797425"/>
          </a:xfrm>
        </p:spPr>
        <p:txBody>
          <a:bodyPr/>
          <a:lstStyle/>
          <a:p>
            <a:r>
              <a:rPr lang="en-US" dirty="0"/>
              <a:t>A new variable:  </a:t>
            </a:r>
            <a:r>
              <a:rPr lang="en-US" b="1" i="1" dirty="0"/>
              <a:t>E</a:t>
            </a:r>
            <a:r>
              <a:rPr lang="en-US" dirty="0"/>
              <a:t> = labour efficiency</a:t>
            </a:r>
          </a:p>
          <a:p>
            <a:r>
              <a:rPr lang="en-US" dirty="0"/>
              <a:t>Assume:  </a:t>
            </a:r>
            <a:br>
              <a:rPr lang="en-US" dirty="0"/>
            </a:br>
            <a:r>
              <a:rPr lang="en-US" dirty="0"/>
              <a:t>Technological progress is </a:t>
            </a:r>
            <a:r>
              <a:rPr lang="en-US" b="1" dirty="0">
                <a:solidFill>
                  <a:srgbClr val="CC0000"/>
                </a:solidFill>
              </a:rPr>
              <a:t>labour-augmenting</a:t>
            </a:r>
            <a:r>
              <a:rPr lang="en-US" dirty="0"/>
              <a:t>:  </a:t>
            </a:r>
            <a:br>
              <a:rPr lang="en-US" dirty="0"/>
            </a:br>
            <a:r>
              <a:rPr lang="en-US" dirty="0"/>
              <a:t>it increases labour efficiency at the exogenous rate </a:t>
            </a:r>
            <a:r>
              <a:rPr lang="en-US" b="1" i="1" dirty="0"/>
              <a:t>g</a:t>
            </a:r>
            <a:r>
              <a:rPr lang="en-US" dirty="0"/>
              <a:t>:  </a:t>
            </a:r>
          </a:p>
        </p:txBody>
      </p:sp>
      <p:graphicFrame>
        <p:nvGraphicFramePr>
          <p:cNvPr id="38916" name="Object 2"/>
          <p:cNvGraphicFramePr>
            <a:graphicFrameLocks noChangeAspect="1"/>
          </p:cNvGraphicFramePr>
          <p:nvPr/>
        </p:nvGraphicFramePr>
        <p:xfrm>
          <a:off x="3567113" y="3992563"/>
          <a:ext cx="1524000" cy="106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Equation" r:id="rId4" imgW="583920" imgH="406080" progId="Equation.DSMT4">
                  <p:embed/>
                </p:oleObj>
              </mc:Choice>
              <mc:Fallback>
                <p:oleObj name="Equation" r:id="rId4" imgW="583920" imgH="406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7113" y="3992563"/>
                        <a:ext cx="1524000" cy="1062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663231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342900"/>
            <a:ext cx="8245475" cy="939800"/>
          </a:xfrm>
        </p:spPr>
        <p:txBody>
          <a:bodyPr/>
          <a:lstStyle/>
          <a:p>
            <a:r>
              <a:rPr lang="en-US" dirty="0"/>
              <a:t>Technological progress in the Solow model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79563"/>
            <a:ext cx="8229600" cy="593725"/>
          </a:xfrm>
        </p:spPr>
        <p:txBody>
          <a:bodyPr/>
          <a:lstStyle/>
          <a:p>
            <a:r>
              <a:rPr lang="en-US" dirty="0"/>
              <a:t>We now write the production function as: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471488" y="2967038"/>
            <a:ext cx="795655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105000"/>
              </a:lnSpc>
              <a:spcBef>
                <a:spcPct val="45000"/>
              </a:spcBef>
              <a:buClr>
                <a:srgbClr val="CC6600"/>
              </a:buClr>
              <a:buSzPct val="120000"/>
              <a:buFont typeface="Wingdings" pitchFamily="2" charset="2"/>
              <a:buChar char="§"/>
            </a:pPr>
            <a:r>
              <a:rPr lang="en-US" sz="2800" dirty="0"/>
              <a:t>where </a:t>
            </a:r>
            <a:r>
              <a:rPr lang="en-US" sz="2800" b="1" i="1" dirty="0"/>
              <a:t>L</a:t>
            </a:r>
            <a:r>
              <a:rPr lang="en-US" sz="2800" dirty="0"/>
              <a:t> </a:t>
            </a:r>
            <a:r>
              <a:rPr lang="en-US" sz="2800" dirty="0">
                <a:sym typeface="Symbol" pitchFamily="18" charset="2"/>
              </a:rPr>
              <a:t>×</a:t>
            </a:r>
            <a:r>
              <a:rPr lang="en-US" sz="1400" dirty="0">
                <a:sym typeface="Symbol" pitchFamily="18" charset="2"/>
              </a:rPr>
              <a:t> </a:t>
            </a:r>
            <a:r>
              <a:rPr lang="en-US" sz="2800" b="1" i="1" dirty="0">
                <a:sym typeface="Symbol" pitchFamily="18" charset="2"/>
              </a:rPr>
              <a:t>E</a:t>
            </a:r>
            <a:r>
              <a:rPr lang="en-US" sz="2800" dirty="0">
                <a:sym typeface="Symbol" pitchFamily="18" charset="2"/>
              </a:rPr>
              <a:t>  = the number of effective workers.   </a:t>
            </a:r>
          </a:p>
          <a:p>
            <a:pPr marL="742950" lvl="1" indent="-285750">
              <a:spcBef>
                <a:spcPct val="20000"/>
              </a:spcBef>
              <a:buClr>
                <a:schemeClr val="folHlink"/>
              </a:buClr>
              <a:buSzPct val="120000"/>
              <a:buFont typeface="Wingdings" pitchFamily="2" charset="2"/>
              <a:buChar char="§"/>
            </a:pPr>
            <a:r>
              <a:rPr lang="en-US" sz="2700" dirty="0"/>
              <a:t>Increases in labour efficiency have the </a:t>
            </a:r>
            <a:br>
              <a:rPr lang="en-US" sz="2700" dirty="0"/>
            </a:br>
            <a:r>
              <a:rPr lang="en-US" sz="2700" dirty="0"/>
              <a:t>same effect on output as increases in </a:t>
            </a:r>
            <a:br>
              <a:rPr lang="en-US" sz="2700" dirty="0"/>
            </a:br>
            <a:r>
              <a:rPr lang="en-US" sz="2700" dirty="0"/>
              <a:t>the labour force.  </a:t>
            </a:r>
          </a:p>
        </p:txBody>
      </p:sp>
      <p:graphicFrame>
        <p:nvGraphicFramePr>
          <p:cNvPr id="40965" name="Object 2"/>
          <p:cNvGraphicFramePr>
            <a:graphicFrameLocks noChangeAspect="1"/>
          </p:cNvGraphicFramePr>
          <p:nvPr/>
        </p:nvGraphicFramePr>
        <p:xfrm>
          <a:off x="2579688" y="2252663"/>
          <a:ext cx="36576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7" name="Equation" r:id="rId4" imgW="1218960" imgH="215640" progId="Equation.DSMT4">
                  <p:embed/>
                </p:oleObj>
              </mc:Choice>
              <mc:Fallback>
                <p:oleObj name="Equation" r:id="rId4" imgW="121896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9688" y="2252663"/>
                        <a:ext cx="3657600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6022478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build="p" bldLvl="2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342900"/>
            <a:ext cx="8245475" cy="939800"/>
          </a:xfrm>
        </p:spPr>
        <p:txBody>
          <a:bodyPr/>
          <a:lstStyle/>
          <a:p>
            <a:r>
              <a:rPr lang="en-US" dirty="0"/>
              <a:t>Technological progress in the Solow model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63" y="1589088"/>
            <a:ext cx="8229600" cy="4525962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dirty="0"/>
              <a:t>Notation: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b="1" i="1" dirty="0"/>
              <a:t>	  y</a:t>
            </a:r>
            <a:r>
              <a:rPr lang="en-US" dirty="0"/>
              <a:t> = </a:t>
            </a:r>
            <a:r>
              <a:rPr lang="en-US" b="1" i="1" dirty="0"/>
              <a:t>Y</a:t>
            </a:r>
            <a:r>
              <a:rPr lang="en-US" sz="1200" b="1" i="1" dirty="0"/>
              <a:t> </a:t>
            </a:r>
            <a:r>
              <a:rPr lang="en-US" b="1" i="1" dirty="0"/>
              <a:t>/</a:t>
            </a:r>
            <a:r>
              <a:rPr lang="en-US" sz="1200" b="1" i="1" dirty="0">
                <a:solidFill>
                  <a:srgbClr val="000000"/>
                </a:solidFill>
              </a:rPr>
              <a:t> </a:t>
            </a:r>
            <a:r>
              <a:rPr lang="en-US" b="1" i="1" dirty="0"/>
              <a:t>LE</a:t>
            </a:r>
            <a:r>
              <a:rPr lang="en-US" dirty="0"/>
              <a:t>  = output per effective worker  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b="1" i="1" dirty="0"/>
              <a:t>	  k</a:t>
            </a:r>
            <a:r>
              <a:rPr lang="en-US" dirty="0"/>
              <a:t> = </a:t>
            </a:r>
            <a:r>
              <a:rPr lang="en-US" b="1" i="1" dirty="0"/>
              <a:t>K</a:t>
            </a:r>
            <a:r>
              <a:rPr lang="en-US" sz="1200" b="1" i="1" dirty="0">
                <a:solidFill>
                  <a:srgbClr val="000000"/>
                </a:solidFill>
              </a:rPr>
              <a:t> </a:t>
            </a:r>
            <a:r>
              <a:rPr lang="en-US" b="1" i="1" dirty="0"/>
              <a:t>/</a:t>
            </a:r>
            <a:r>
              <a:rPr lang="en-US" sz="1200" b="1" i="1" dirty="0">
                <a:solidFill>
                  <a:srgbClr val="000000"/>
                </a:solidFill>
              </a:rPr>
              <a:t> </a:t>
            </a:r>
            <a:r>
              <a:rPr lang="en-US" b="1" i="1" dirty="0"/>
              <a:t>LE</a:t>
            </a:r>
            <a:r>
              <a:rPr lang="en-US" dirty="0"/>
              <a:t>  = capital per effective worker 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dirty="0"/>
              <a:t>Production function per effective worker:</a:t>
            </a:r>
            <a:br>
              <a:rPr lang="en-US" dirty="0"/>
            </a:br>
            <a:r>
              <a:rPr lang="en-US" dirty="0"/>
              <a:t>	</a:t>
            </a:r>
            <a:r>
              <a:rPr lang="en-US" b="1" i="1" dirty="0"/>
              <a:t>y</a:t>
            </a:r>
            <a:r>
              <a:rPr lang="en-US" dirty="0"/>
              <a:t>  = </a:t>
            </a:r>
            <a:r>
              <a:rPr lang="en-US" b="1" i="1" dirty="0"/>
              <a:t>f</a:t>
            </a:r>
            <a:r>
              <a:rPr lang="en-US" i="1" dirty="0"/>
              <a:t>(</a:t>
            </a:r>
            <a:r>
              <a:rPr lang="en-US" b="1" i="1" dirty="0"/>
              <a:t>k</a:t>
            </a:r>
            <a:r>
              <a:rPr lang="en-US" i="1" dirty="0"/>
              <a:t>)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dirty="0"/>
              <a:t>Saving and investment per effective worker:</a:t>
            </a:r>
            <a:br>
              <a:rPr lang="en-US" dirty="0"/>
            </a:br>
            <a:r>
              <a:rPr lang="en-US" dirty="0"/>
              <a:t>	</a:t>
            </a:r>
            <a:r>
              <a:rPr lang="en-US" b="1" i="1" dirty="0"/>
              <a:t>s</a:t>
            </a:r>
            <a:r>
              <a:rPr lang="en-US" sz="1100" b="1" i="1" dirty="0"/>
              <a:t> </a:t>
            </a:r>
            <a:r>
              <a:rPr lang="en-US" b="1" i="1" dirty="0"/>
              <a:t>y</a:t>
            </a:r>
            <a:r>
              <a:rPr lang="en-US" dirty="0"/>
              <a:t>  = </a:t>
            </a:r>
            <a:r>
              <a:rPr lang="en-US" b="1" i="1" dirty="0"/>
              <a:t>s</a:t>
            </a:r>
            <a:r>
              <a:rPr lang="en-US" sz="1100" b="1" i="1" dirty="0"/>
              <a:t> </a:t>
            </a:r>
            <a:r>
              <a:rPr lang="en-US" b="1" i="1" dirty="0"/>
              <a:t>f</a:t>
            </a:r>
            <a:r>
              <a:rPr lang="en-US" i="1" dirty="0"/>
              <a:t>(</a:t>
            </a:r>
            <a:r>
              <a:rPr lang="en-US" b="1" i="1" dirty="0"/>
              <a:t>k</a:t>
            </a:r>
            <a:r>
              <a:rPr lang="en-US" i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2614234"/>
      </p:ext>
    </p:extLst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342900"/>
            <a:ext cx="8245475" cy="939800"/>
          </a:xfrm>
        </p:spPr>
        <p:txBody>
          <a:bodyPr/>
          <a:lstStyle/>
          <a:p>
            <a:r>
              <a:rPr lang="en-US" dirty="0"/>
              <a:t>Technological progress in the Solow model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1663" y="1519238"/>
            <a:ext cx="7996237" cy="4953000"/>
          </a:xfrm>
        </p:spPr>
        <p:txBody>
          <a:bodyPr/>
          <a:lstStyle/>
          <a:p>
            <a:pPr marL="0" indent="0">
              <a:lnSpc>
                <a:spcPct val="110000"/>
              </a:lnSpc>
              <a:spcBef>
                <a:spcPct val="60000"/>
              </a:spcBef>
              <a:buFont typeface="Wingdings" pitchFamily="2" charset="2"/>
              <a:buNone/>
            </a:pPr>
            <a:r>
              <a:rPr lang="en-US" dirty="0"/>
              <a:t>(</a:t>
            </a:r>
            <a:r>
              <a:rPr lang="en-US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b="1" i="1" dirty="0">
                <a:sym typeface="Symbol" pitchFamily="18" charset="2"/>
              </a:rPr>
              <a:t> </a:t>
            </a:r>
            <a:r>
              <a:rPr lang="en-US" dirty="0">
                <a:sym typeface="Symbol" pitchFamily="18" charset="2"/>
              </a:rPr>
              <a:t>+</a:t>
            </a:r>
            <a:r>
              <a:rPr lang="en-US" sz="1400" dirty="0">
                <a:sym typeface="Symbol" pitchFamily="18" charset="2"/>
              </a:rPr>
              <a:t> </a:t>
            </a:r>
            <a:r>
              <a:rPr lang="en-US" b="1" i="1" dirty="0">
                <a:sym typeface="Symbol" pitchFamily="18" charset="2"/>
              </a:rPr>
              <a:t>n</a:t>
            </a:r>
            <a:r>
              <a:rPr lang="en-US" dirty="0">
                <a:sym typeface="Symbol" pitchFamily="18" charset="2"/>
              </a:rPr>
              <a:t> +</a:t>
            </a:r>
            <a:r>
              <a:rPr lang="en-US" sz="1400" dirty="0">
                <a:sym typeface="Symbol" pitchFamily="18" charset="2"/>
              </a:rPr>
              <a:t> </a:t>
            </a:r>
            <a:r>
              <a:rPr lang="en-US" b="1" i="1" dirty="0">
                <a:sym typeface="Symbol" pitchFamily="18" charset="2"/>
              </a:rPr>
              <a:t>g</a:t>
            </a:r>
            <a:r>
              <a:rPr lang="en-US" dirty="0">
                <a:sym typeface="Symbol" pitchFamily="18" charset="2"/>
              </a:rPr>
              <a:t>)</a:t>
            </a:r>
            <a:r>
              <a:rPr lang="en-US" sz="800" dirty="0">
                <a:sym typeface="Symbol" pitchFamily="18" charset="2"/>
              </a:rPr>
              <a:t> </a:t>
            </a:r>
            <a:r>
              <a:rPr lang="en-US" b="1" i="1" dirty="0"/>
              <a:t>k</a:t>
            </a:r>
            <a:r>
              <a:rPr lang="en-US" dirty="0"/>
              <a:t>  = break-even investment:  </a:t>
            </a:r>
            <a:br>
              <a:rPr lang="en-US" dirty="0"/>
            </a:br>
            <a:r>
              <a:rPr lang="en-US" dirty="0"/>
              <a:t>the amount of investment necessary </a:t>
            </a:r>
            <a:br>
              <a:rPr lang="en-US" dirty="0"/>
            </a:br>
            <a:r>
              <a:rPr lang="en-US" dirty="0"/>
              <a:t>to keep </a:t>
            </a:r>
            <a:r>
              <a:rPr lang="en-US" b="1" i="1" dirty="0"/>
              <a:t>k</a:t>
            </a:r>
            <a:r>
              <a:rPr lang="en-US" dirty="0"/>
              <a:t> constant. </a:t>
            </a:r>
          </a:p>
          <a:p>
            <a:pPr marL="0" indent="0">
              <a:spcBef>
                <a:spcPct val="35000"/>
              </a:spcBef>
              <a:buFont typeface="Wingdings" pitchFamily="2" charset="2"/>
              <a:buNone/>
            </a:pPr>
            <a:r>
              <a:rPr lang="en-US" dirty="0"/>
              <a:t>Consists of:</a:t>
            </a:r>
          </a:p>
          <a:p>
            <a:pPr marL="519113" lvl="1" indent="-344488">
              <a:lnSpc>
                <a:spcPct val="105000"/>
              </a:lnSpc>
              <a:buSzPct val="110000"/>
            </a:pPr>
            <a:r>
              <a:rPr lang="en-US" sz="28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1400" dirty="0">
                <a:sym typeface="Symbol" pitchFamily="18" charset="2"/>
              </a:rPr>
              <a:t> </a:t>
            </a:r>
            <a:r>
              <a:rPr lang="en-US" sz="2800" b="1" i="1" dirty="0"/>
              <a:t>k</a:t>
            </a:r>
            <a:r>
              <a:rPr lang="en-US" sz="2800" dirty="0"/>
              <a:t>  to replace depreciating capital</a:t>
            </a:r>
            <a:endParaRPr lang="en-US" sz="2800" b="1" i="1" dirty="0"/>
          </a:p>
          <a:p>
            <a:pPr marL="519113" lvl="1" indent="-344488">
              <a:lnSpc>
                <a:spcPct val="105000"/>
              </a:lnSpc>
              <a:spcBef>
                <a:spcPct val="30000"/>
              </a:spcBef>
              <a:buSzPct val="110000"/>
            </a:pPr>
            <a:r>
              <a:rPr lang="en-US" sz="2800" b="1" i="1" dirty="0">
                <a:sym typeface="Symbol" pitchFamily="18" charset="2"/>
              </a:rPr>
              <a:t>n</a:t>
            </a:r>
            <a:r>
              <a:rPr lang="en-US" sz="1400" dirty="0">
                <a:sym typeface="Symbol" pitchFamily="18" charset="2"/>
              </a:rPr>
              <a:t> </a:t>
            </a:r>
            <a:r>
              <a:rPr lang="en-US" sz="2800" b="1" i="1" dirty="0"/>
              <a:t>k</a:t>
            </a:r>
            <a:r>
              <a:rPr lang="en-US" sz="2800" dirty="0"/>
              <a:t>  to provide capital for new workers</a:t>
            </a:r>
            <a:endParaRPr lang="en-US" sz="2800" b="1" i="1" dirty="0"/>
          </a:p>
          <a:p>
            <a:pPr marL="519113" lvl="1" indent="-344488">
              <a:lnSpc>
                <a:spcPct val="105000"/>
              </a:lnSpc>
              <a:spcBef>
                <a:spcPct val="30000"/>
              </a:spcBef>
              <a:buSzPct val="110000"/>
            </a:pPr>
            <a:r>
              <a:rPr lang="en-US" sz="2800" b="1" i="1" dirty="0">
                <a:sym typeface="Symbol" pitchFamily="18" charset="2"/>
              </a:rPr>
              <a:t>g</a:t>
            </a:r>
            <a:r>
              <a:rPr lang="en-US" sz="1400" dirty="0">
                <a:sym typeface="Symbol" pitchFamily="18" charset="2"/>
              </a:rPr>
              <a:t> </a:t>
            </a:r>
            <a:r>
              <a:rPr lang="en-US" sz="2800" b="1" i="1" dirty="0"/>
              <a:t>k</a:t>
            </a:r>
            <a:r>
              <a:rPr lang="en-US" sz="2800" dirty="0"/>
              <a:t>  to provide capital for the new “effective” workers created by technological progress</a:t>
            </a:r>
          </a:p>
        </p:txBody>
      </p:sp>
    </p:spTree>
    <p:extLst>
      <p:ext uri="{BB962C8B-B14F-4D97-AF65-F5344CB8AC3E}">
        <p14:creationId xmlns:p14="http://schemas.microsoft.com/office/powerpoint/2010/main" val="3563731442"/>
      </p:ext>
    </p:extLst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5138" y="276225"/>
            <a:ext cx="8142287" cy="1066800"/>
          </a:xfrm>
        </p:spPr>
        <p:txBody>
          <a:bodyPr/>
          <a:lstStyle/>
          <a:p>
            <a:r>
              <a:rPr lang="en-US" dirty="0"/>
              <a:t>Technological progress in the Solow model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36675" y="1563688"/>
            <a:ext cx="6477000" cy="4921250"/>
            <a:chOff x="1440" y="927"/>
            <a:chExt cx="4080" cy="3100"/>
          </a:xfrm>
        </p:grpSpPr>
        <p:grpSp>
          <p:nvGrpSpPr>
            <p:cNvPr id="26638" name="Group 4"/>
            <p:cNvGrpSpPr>
              <a:grpSpLocks/>
            </p:cNvGrpSpPr>
            <p:nvPr/>
          </p:nvGrpSpPr>
          <p:grpSpPr bwMode="auto">
            <a:xfrm>
              <a:off x="2256" y="1366"/>
              <a:ext cx="2873" cy="2205"/>
              <a:chOff x="2256" y="1366"/>
              <a:chExt cx="2873" cy="2205"/>
            </a:xfrm>
          </p:grpSpPr>
          <p:sp>
            <p:nvSpPr>
              <p:cNvPr id="26641" name="Line 5"/>
              <p:cNvSpPr>
                <a:spLocks noChangeShapeType="1"/>
              </p:cNvSpPr>
              <p:nvPr/>
            </p:nvSpPr>
            <p:spPr bwMode="auto">
              <a:xfrm>
                <a:off x="2256" y="1366"/>
                <a:ext cx="0" cy="2205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  <p:sp>
            <p:nvSpPr>
              <p:cNvPr id="26642" name="Line 6"/>
              <p:cNvSpPr>
                <a:spLocks noChangeShapeType="1"/>
              </p:cNvSpPr>
              <p:nvPr/>
            </p:nvSpPr>
            <p:spPr bwMode="auto">
              <a:xfrm>
                <a:off x="2260" y="3570"/>
                <a:ext cx="2869" cy="0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 dirty="0"/>
              </a:p>
            </p:txBody>
          </p:sp>
        </p:grpSp>
        <p:sp useBgFill="1">
          <p:nvSpPr>
            <p:cNvPr id="26639" name="Text Box 7"/>
            <p:cNvSpPr txBox="1">
              <a:spLocks noChangeArrowheads="1"/>
            </p:cNvSpPr>
            <p:nvPr/>
          </p:nvSpPr>
          <p:spPr bwMode="auto">
            <a:xfrm>
              <a:off x="1440" y="927"/>
              <a:ext cx="1155" cy="633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en-US" sz="2200" dirty="0"/>
                <a:t>Investment, break-even investment</a:t>
              </a:r>
            </a:p>
          </p:txBody>
        </p:sp>
        <p:sp>
          <p:nvSpPr>
            <p:cNvPr id="26640" name="Text Box 8"/>
            <p:cNvSpPr txBox="1">
              <a:spLocks noChangeArrowheads="1"/>
            </p:cNvSpPr>
            <p:nvPr/>
          </p:nvSpPr>
          <p:spPr bwMode="auto">
            <a:xfrm>
              <a:off x="4512" y="3586"/>
              <a:ext cx="1008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200" dirty="0"/>
                <a:t>Capital per </a:t>
              </a:r>
              <a:br>
                <a:rPr kumimoji="1" lang="en-US" sz="2200" dirty="0"/>
              </a:br>
              <a:r>
                <a:rPr kumimoji="1" lang="en-US" sz="2200" dirty="0"/>
                <a:t>worker, </a:t>
              </a: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638425" y="3063875"/>
            <a:ext cx="5318125" cy="3152775"/>
            <a:chOff x="1882" y="1920"/>
            <a:chExt cx="3350" cy="1986"/>
          </a:xfrm>
        </p:grpSpPr>
        <p:sp>
          <p:nvSpPr>
            <p:cNvPr id="26636" name="Arc 10"/>
            <p:cNvSpPr>
              <a:spLocks/>
            </p:cNvSpPr>
            <p:nvPr/>
          </p:nvSpPr>
          <p:spPr bwMode="auto">
            <a:xfrm flipH="1">
              <a:off x="1882" y="2064"/>
              <a:ext cx="3302" cy="1842"/>
            </a:xfrm>
            <a:custGeom>
              <a:avLst/>
              <a:gdLst>
                <a:gd name="T0" fmla="*/ 0 w 21336"/>
                <a:gd name="T1" fmla="*/ 0 h 21243"/>
                <a:gd name="T2" fmla="*/ 0 w 21336"/>
                <a:gd name="T3" fmla="*/ 0 h 21243"/>
                <a:gd name="T4" fmla="*/ 0 w 21336"/>
                <a:gd name="T5" fmla="*/ 0 h 21243"/>
                <a:gd name="T6" fmla="*/ 0 60000 65536"/>
                <a:gd name="T7" fmla="*/ 0 60000 65536"/>
                <a:gd name="T8" fmla="*/ 0 60000 65536"/>
                <a:gd name="T9" fmla="*/ 0 w 21336"/>
                <a:gd name="T10" fmla="*/ 0 h 21243"/>
                <a:gd name="T11" fmla="*/ 21336 w 21336"/>
                <a:gd name="T12" fmla="*/ 21243 h 212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36" h="21243" fill="none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</a:path>
                <a:path w="21336" h="21243" stroke="0" extrusionOk="0">
                  <a:moveTo>
                    <a:pt x="3909" y="-1"/>
                  </a:moveTo>
                  <a:cubicBezTo>
                    <a:pt x="12922" y="1658"/>
                    <a:pt x="19907" y="8823"/>
                    <a:pt x="21335" y="17876"/>
                  </a:cubicBezTo>
                  <a:lnTo>
                    <a:pt x="0" y="21243"/>
                  </a:lnTo>
                  <a:close/>
                </a:path>
              </a:pathLst>
            </a:cu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  <p:sp>
          <p:nvSpPr>
            <p:cNvPr id="26637" name="Text Box 11"/>
            <p:cNvSpPr txBox="1">
              <a:spLocks noChangeArrowheads="1"/>
            </p:cNvSpPr>
            <p:nvPr/>
          </p:nvSpPr>
          <p:spPr bwMode="auto">
            <a:xfrm>
              <a:off x="4634" y="1920"/>
              <a:ext cx="598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sf(k)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646363" y="2452688"/>
            <a:ext cx="5014912" cy="3295651"/>
            <a:chOff x="2265" y="1487"/>
            <a:chExt cx="3159" cy="2076"/>
          </a:xfrm>
        </p:grpSpPr>
        <p:sp>
          <p:nvSpPr>
            <p:cNvPr id="26634" name="Text Box 13"/>
            <p:cNvSpPr txBox="1">
              <a:spLocks noChangeArrowheads="1"/>
            </p:cNvSpPr>
            <p:nvPr/>
          </p:nvSpPr>
          <p:spPr bwMode="auto">
            <a:xfrm>
              <a:off x="4320" y="1487"/>
              <a:ext cx="1104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dirty="0">
                  <a:latin typeface="Tahoma" pitchFamily="34" charset="0"/>
                  <a:sym typeface="Symbol" pitchFamily="18" charset="2"/>
                </a:rPr>
                <a:t>(</a:t>
              </a:r>
              <a:r>
                <a:rPr kumimoji="1" lang="en-US" sz="2400" b="1" i="1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kumimoji="1" lang="en-US" sz="2400" dirty="0">
                  <a:latin typeface="Tahoma" pitchFamily="34" charset="0"/>
                  <a:sym typeface="Symbol" pitchFamily="18" charset="2"/>
                </a:rPr>
                <a:t>+</a:t>
              </a:r>
              <a:r>
                <a:rPr kumimoji="1" lang="en-US" sz="2400" b="1" i="1" dirty="0">
                  <a:latin typeface="Tahoma" pitchFamily="34" charset="0"/>
                  <a:sym typeface="Symbol" pitchFamily="18" charset="2"/>
                </a:rPr>
                <a:t>n</a:t>
              </a:r>
              <a:r>
                <a:rPr kumimoji="1" lang="en-US" sz="1200" dirty="0">
                  <a:latin typeface="Tahoma" pitchFamily="34" charset="0"/>
                  <a:sym typeface="Symbol" pitchFamily="18" charset="2"/>
                </a:rPr>
                <a:t> </a:t>
              </a:r>
              <a:r>
                <a:rPr kumimoji="1" lang="en-US" sz="2400" dirty="0">
                  <a:latin typeface="Tahoma" pitchFamily="34" charset="0"/>
                  <a:sym typeface="Symbol" pitchFamily="18" charset="2"/>
                </a:rPr>
                <a:t>+</a:t>
              </a:r>
              <a:r>
                <a:rPr kumimoji="1" lang="en-US" sz="2400" b="1" i="1" dirty="0">
                  <a:latin typeface="Tahoma" pitchFamily="34" charset="0"/>
                  <a:sym typeface="Symbol" pitchFamily="18" charset="2"/>
                </a:rPr>
                <a:t>g</a:t>
              </a:r>
              <a:r>
                <a:rPr kumimoji="1" lang="en-US" sz="1200" dirty="0">
                  <a:latin typeface="Tahoma" pitchFamily="34" charset="0"/>
                  <a:sym typeface="Symbol" pitchFamily="18" charset="2"/>
                </a:rPr>
                <a:t> </a:t>
              </a:r>
              <a:r>
                <a:rPr kumimoji="1" lang="en-US" sz="2400" dirty="0">
                  <a:latin typeface="Tahoma" pitchFamily="34" charset="0"/>
                  <a:sym typeface="Symbol" pitchFamily="18" charset="2"/>
                </a:rPr>
                <a:t>)</a:t>
              </a:r>
              <a:r>
                <a:rPr kumimoji="1" lang="en-US" sz="600" dirty="0">
                  <a:latin typeface="Tahoma" pitchFamily="34" charset="0"/>
                  <a:sym typeface="Symbol" pitchFamily="18" charset="2"/>
                </a:rPr>
                <a:t> </a:t>
              </a:r>
              <a:r>
                <a:rPr kumimoji="1" lang="en-US" sz="2400" b="1" i="1" dirty="0">
                  <a:latin typeface="Tahoma" pitchFamily="34" charset="0"/>
                  <a:sym typeface="Symbol" pitchFamily="18" charset="2"/>
                </a:rPr>
                <a:t>k</a:t>
              </a:r>
            </a:p>
          </p:txBody>
        </p:sp>
        <p:sp>
          <p:nvSpPr>
            <p:cNvPr id="26635" name="Line 14"/>
            <p:cNvSpPr>
              <a:spLocks noChangeShapeType="1"/>
            </p:cNvSpPr>
            <p:nvPr/>
          </p:nvSpPr>
          <p:spPr bwMode="auto">
            <a:xfrm flipV="1">
              <a:off x="2265" y="1776"/>
              <a:ext cx="2439" cy="1787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5534025" y="3514725"/>
            <a:ext cx="533400" cy="2716213"/>
            <a:chOff x="4084" y="2156"/>
            <a:chExt cx="336" cy="1711"/>
          </a:xfrm>
        </p:grpSpPr>
        <p:sp>
          <p:nvSpPr>
            <p:cNvPr id="26632" name="Text Box 16"/>
            <p:cNvSpPr txBox="1">
              <a:spLocks noChangeArrowheads="1"/>
            </p:cNvSpPr>
            <p:nvPr/>
          </p:nvSpPr>
          <p:spPr bwMode="auto">
            <a:xfrm>
              <a:off x="4084" y="3579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9144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sz="2400" b="1" i="1" dirty="0">
                  <a:latin typeface="Tahoma" pitchFamily="34" charset="0"/>
                </a:rPr>
                <a:t>k</a:t>
              </a:r>
              <a:r>
                <a:rPr kumimoji="1" lang="en-US" sz="2400" b="1" i="1" baseline="30000" dirty="0">
                  <a:latin typeface="Tahoma" pitchFamily="34" charset="0"/>
                </a:rPr>
                <a:t>*</a:t>
              </a:r>
              <a:r>
                <a:rPr kumimoji="1" lang="en-US" sz="2400" dirty="0">
                  <a:latin typeface="Tahoma" pitchFamily="34" charset="0"/>
                </a:rPr>
                <a:t> </a:t>
              </a:r>
            </a:p>
          </p:txBody>
        </p:sp>
        <p:sp>
          <p:nvSpPr>
            <p:cNvPr id="26633" name="Line 17"/>
            <p:cNvSpPr>
              <a:spLocks noChangeShapeType="1"/>
            </p:cNvSpPr>
            <p:nvPr/>
          </p:nvSpPr>
          <p:spPr bwMode="auto">
            <a:xfrm>
              <a:off x="4192" y="2156"/>
              <a:ext cx="0" cy="141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26631" name="Text Box 18"/>
          <p:cNvSpPr txBox="1">
            <a:spLocks noChangeArrowheads="1"/>
          </p:cNvSpPr>
          <p:nvPr/>
        </p:nvSpPr>
        <p:spPr bwMode="auto">
          <a:xfrm>
            <a:off x="3546475" y="1431925"/>
            <a:ext cx="4191000" cy="492443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sz="2600" dirty="0">
                <a:solidFill>
                  <a:srgbClr val="A50021"/>
                </a:solidFill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kumimoji="1" lang="en-US" sz="2600" b="1" i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600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1300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=</a:t>
            </a:r>
            <a:r>
              <a:rPr kumimoji="1" lang="en-US" sz="1300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b="1" i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s f</a:t>
            </a:r>
            <a:r>
              <a:rPr kumimoji="1" lang="en-US" sz="2600" i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(</a:t>
            </a:r>
            <a:r>
              <a:rPr kumimoji="1" lang="en-US" sz="2600" b="1" i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k</a:t>
            </a:r>
            <a:r>
              <a:rPr kumimoji="1" lang="en-US" sz="2600" i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)</a:t>
            </a:r>
            <a:r>
              <a:rPr kumimoji="1" lang="en-US" sz="2600" b="1" i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b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−</a:t>
            </a:r>
            <a:r>
              <a:rPr kumimoji="1" lang="en-US" sz="2600" b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(</a:t>
            </a:r>
            <a:r>
              <a:rPr kumimoji="1" lang="en-US" sz="2600" b="1" i="1" dirty="0">
                <a:solidFill>
                  <a:srgbClr val="A50021"/>
                </a:solidFill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kumimoji="1" lang="en-US" sz="2600" b="1" i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 </a:t>
            </a:r>
            <a:r>
              <a:rPr kumimoji="1" lang="en-US" sz="2600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+</a:t>
            </a:r>
            <a:r>
              <a:rPr kumimoji="1" lang="en-US" sz="2600" b="1" i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n </a:t>
            </a:r>
            <a:r>
              <a:rPr kumimoji="1" lang="en-US" sz="2600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+</a:t>
            </a:r>
            <a:r>
              <a:rPr kumimoji="1" lang="en-US" sz="2600" b="1" i="1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g</a:t>
            </a:r>
            <a:r>
              <a:rPr kumimoji="1" lang="en-US" sz="2600" dirty="0">
                <a:solidFill>
                  <a:srgbClr val="A50021"/>
                </a:solidFill>
                <a:latin typeface="Tahoma" pitchFamily="34" charset="0"/>
                <a:sym typeface="Symbol" pitchFamily="18" charset="2"/>
              </a:rPr>
              <a:t>)</a:t>
            </a:r>
            <a:r>
              <a:rPr kumimoji="1" lang="en-US" sz="2600" b="1" i="1" dirty="0">
                <a:solidFill>
                  <a:srgbClr val="A50021"/>
                </a:solidFill>
                <a:latin typeface="Tahoma" pitchFamily="34" charset="0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250745633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95300" y="236538"/>
            <a:ext cx="8086725" cy="1195387"/>
          </a:xfrm>
        </p:spPr>
        <p:txBody>
          <a:bodyPr/>
          <a:lstStyle/>
          <a:p>
            <a:r>
              <a:rPr lang="en-US" sz="3200" dirty="0"/>
              <a:t>The Golden Rule with technological progress</a:t>
            </a: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555625" y="1519238"/>
            <a:ext cx="63246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288925" algn="l"/>
                <a:tab pos="850900" algn="l"/>
                <a:tab pos="2452688" algn="l"/>
              </a:tabLst>
            </a:pPr>
            <a:r>
              <a:rPr lang="en-US" sz="2600" dirty="0"/>
              <a:t>To find the Golden Rule capital stock, </a:t>
            </a:r>
            <a:br>
              <a:rPr lang="en-US" sz="2600" dirty="0"/>
            </a:br>
            <a:r>
              <a:rPr lang="en-US" sz="2600" dirty="0"/>
              <a:t>express </a:t>
            </a:r>
            <a:r>
              <a:rPr lang="en-US" sz="2600" b="1" i="1" dirty="0"/>
              <a:t>c</a:t>
            </a:r>
            <a:r>
              <a:rPr lang="en-US" sz="2600" b="1" i="1" baseline="30000" dirty="0"/>
              <a:t>*</a:t>
            </a:r>
            <a:r>
              <a:rPr lang="en-US" sz="2600" dirty="0"/>
              <a:t> in terms of </a:t>
            </a:r>
            <a:r>
              <a:rPr lang="en-US" sz="2600" b="1" i="1" dirty="0"/>
              <a:t>k</a:t>
            </a:r>
            <a:r>
              <a:rPr lang="en-US" sz="2600" b="1" i="1" baseline="30000" dirty="0"/>
              <a:t>*</a:t>
            </a:r>
            <a:r>
              <a:rPr lang="en-US" sz="2600" dirty="0"/>
              <a:t>:</a:t>
            </a:r>
          </a:p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288925" algn="l"/>
                <a:tab pos="850900" algn="l"/>
                <a:tab pos="2452688" algn="l"/>
              </a:tabLst>
            </a:pPr>
            <a:r>
              <a:rPr lang="en-US" sz="2600" b="1" i="1" dirty="0"/>
              <a:t>	c</a:t>
            </a:r>
            <a:r>
              <a:rPr lang="en-US" sz="2600" b="1" i="1" baseline="30000" dirty="0"/>
              <a:t>*</a:t>
            </a:r>
            <a:r>
              <a:rPr lang="en-US" sz="2600" dirty="0"/>
              <a:t> 	=     </a:t>
            </a:r>
            <a:r>
              <a:rPr lang="en-US" sz="2600" b="1" i="1" dirty="0"/>
              <a:t>y</a:t>
            </a:r>
            <a:r>
              <a:rPr lang="en-US" sz="2600" b="1" i="1" baseline="30000" dirty="0"/>
              <a:t>*</a:t>
            </a:r>
            <a:r>
              <a:rPr lang="en-US" sz="2600" dirty="0"/>
              <a:t> 	</a:t>
            </a:r>
            <a:r>
              <a:rPr lang="en-US" sz="2600" dirty="0">
                <a:sym typeface="Symbol" pitchFamily="18" charset="2"/>
              </a:rPr>
              <a:t>−     </a:t>
            </a:r>
            <a:r>
              <a:rPr lang="en-US" sz="2600" b="1" i="1" dirty="0">
                <a:sym typeface="Symbol" pitchFamily="18" charset="2"/>
              </a:rPr>
              <a:t>i</a:t>
            </a:r>
            <a:r>
              <a:rPr lang="en-US" sz="2600" b="1" i="1" baseline="30000" dirty="0">
                <a:sym typeface="Symbol" pitchFamily="18" charset="2"/>
              </a:rPr>
              <a:t>*</a:t>
            </a:r>
            <a:endParaRPr lang="en-US" sz="2600" dirty="0">
              <a:sym typeface="Symbol" pitchFamily="18" charset="2"/>
            </a:endParaRPr>
          </a:p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288925" algn="l"/>
                <a:tab pos="850900" algn="l"/>
                <a:tab pos="2452688" algn="l"/>
              </a:tabLst>
            </a:pPr>
            <a:r>
              <a:rPr lang="en-US" sz="2600" dirty="0">
                <a:sym typeface="Symbol" pitchFamily="18" charset="2"/>
              </a:rPr>
              <a:t>		=  </a:t>
            </a:r>
            <a:r>
              <a:rPr lang="en-US" sz="2600" b="1" i="1" dirty="0">
                <a:sym typeface="Symbol" pitchFamily="18" charset="2"/>
              </a:rPr>
              <a:t>f</a:t>
            </a:r>
            <a:r>
              <a:rPr lang="en-US" sz="1100" b="1" i="1" dirty="0">
                <a:sym typeface="Symbol" pitchFamily="18" charset="2"/>
              </a:rPr>
              <a:t>  </a:t>
            </a:r>
            <a:r>
              <a:rPr lang="en-US" sz="2600" dirty="0">
                <a:sym typeface="Symbol" pitchFamily="18" charset="2"/>
              </a:rPr>
              <a:t>(</a:t>
            </a:r>
            <a:r>
              <a:rPr lang="en-US" sz="2600" b="1" i="1" dirty="0">
                <a:sym typeface="Symbol" pitchFamily="18" charset="2"/>
              </a:rPr>
              <a:t>k</a:t>
            </a:r>
            <a:r>
              <a:rPr lang="en-US" sz="2600" b="1" i="1" baseline="30000" dirty="0">
                <a:sym typeface="Symbol" pitchFamily="18" charset="2"/>
              </a:rPr>
              <a:t>*</a:t>
            </a:r>
            <a:r>
              <a:rPr lang="en-US" sz="1100" b="1" i="1" baseline="30000" dirty="0">
                <a:sym typeface="Symbol" pitchFamily="18" charset="2"/>
              </a:rPr>
              <a:t> </a:t>
            </a:r>
            <a:r>
              <a:rPr lang="en-US" sz="2600" dirty="0">
                <a:sym typeface="Symbol" pitchFamily="18" charset="2"/>
              </a:rPr>
              <a:t>)</a:t>
            </a:r>
            <a:r>
              <a:rPr lang="en-US" sz="1100" b="1" i="1" dirty="0">
                <a:sym typeface="Symbol" pitchFamily="18" charset="2"/>
              </a:rPr>
              <a:t>    	</a:t>
            </a:r>
            <a:r>
              <a:rPr lang="en-US" sz="2600" dirty="0">
                <a:sym typeface="Symbol" pitchFamily="18" charset="2"/>
              </a:rPr>
              <a:t>−</a:t>
            </a:r>
            <a:r>
              <a:rPr lang="en-US" sz="2600" b="1" dirty="0">
                <a:sym typeface="Symbol" pitchFamily="18" charset="2"/>
              </a:rPr>
              <a:t> </a:t>
            </a:r>
            <a:r>
              <a:rPr lang="en-US" sz="1100" b="1" i="1" dirty="0">
                <a:sym typeface="Symbol" pitchFamily="18" charset="2"/>
              </a:rPr>
              <a:t>  </a:t>
            </a:r>
            <a:r>
              <a:rPr lang="en-US" sz="2600" dirty="0"/>
              <a:t>(</a:t>
            </a:r>
            <a:r>
              <a:rPr lang="en-US" sz="26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600" b="1" i="1" dirty="0">
                <a:sym typeface="Symbol" pitchFamily="18" charset="2"/>
              </a:rPr>
              <a:t> </a:t>
            </a:r>
            <a:r>
              <a:rPr lang="en-US" sz="1100" dirty="0"/>
              <a:t> </a:t>
            </a:r>
            <a:r>
              <a:rPr lang="en-US" sz="2600" dirty="0">
                <a:sym typeface="Symbol" pitchFamily="18" charset="2"/>
              </a:rPr>
              <a:t>+</a:t>
            </a:r>
            <a:r>
              <a:rPr lang="en-US" sz="1100" dirty="0">
                <a:sym typeface="Symbol" pitchFamily="18" charset="2"/>
              </a:rPr>
              <a:t> </a:t>
            </a:r>
            <a:r>
              <a:rPr lang="en-US" sz="2600" b="1" i="1" dirty="0">
                <a:sym typeface="Symbol" pitchFamily="18" charset="2"/>
              </a:rPr>
              <a:t>n </a:t>
            </a:r>
            <a:r>
              <a:rPr lang="en-US" sz="2600" dirty="0">
                <a:sym typeface="Symbol" pitchFamily="18" charset="2"/>
              </a:rPr>
              <a:t>+</a:t>
            </a:r>
            <a:r>
              <a:rPr lang="en-US" sz="1100" dirty="0">
                <a:sym typeface="Symbol" pitchFamily="18" charset="2"/>
              </a:rPr>
              <a:t> </a:t>
            </a:r>
            <a:r>
              <a:rPr lang="en-US" sz="2600" b="1" i="1" dirty="0">
                <a:sym typeface="Symbol" pitchFamily="18" charset="2"/>
              </a:rPr>
              <a:t>g</a:t>
            </a:r>
            <a:r>
              <a:rPr lang="en-US" sz="2600" dirty="0">
                <a:sym typeface="Symbol" pitchFamily="18" charset="2"/>
              </a:rPr>
              <a:t>)</a:t>
            </a:r>
            <a:r>
              <a:rPr lang="en-US" sz="1100" b="1" i="1" dirty="0"/>
              <a:t> </a:t>
            </a:r>
            <a:r>
              <a:rPr lang="en-US" sz="2600" b="1" i="1" dirty="0">
                <a:sym typeface="Symbol" pitchFamily="18" charset="2"/>
              </a:rPr>
              <a:t>k</a:t>
            </a:r>
            <a:r>
              <a:rPr lang="en-US" sz="2600" b="1" i="1" baseline="30000" dirty="0">
                <a:sym typeface="Symbol" pitchFamily="18" charset="2"/>
              </a:rPr>
              <a:t>*</a:t>
            </a:r>
            <a:r>
              <a:rPr lang="en-US" sz="2600" dirty="0">
                <a:sym typeface="Symbol" pitchFamily="18" charset="2"/>
              </a:rPr>
              <a:t> </a:t>
            </a:r>
          </a:p>
          <a:p>
            <a:pPr>
              <a:lnSpc>
                <a:spcPct val="11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288925" algn="l"/>
                <a:tab pos="850900" algn="l"/>
                <a:tab pos="2452688" algn="l"/>
              </a:tabLst>
            </a:pPr>
            <a:r>
              <a:rPr lang="en-US" sz="2600" b="1" i="1" dirty="0"/>
              <a:t>c</a:t>
            </a:r>
            <a:r>
              <a:rPr lang="en-US" sz="2600" b="1" i="1" baseline="30000" dirty="0"/>
              <a:t>*</a:t>
            </a:r>
            <a:r>
              <a:rPr lang="en-US" sz="2600" dirty="0"/>
              <a:t> is maximized when </a:t>
            </a:r>
            <a:br>
              <a:rPr lang="en-US" sz="2600" dirty="0"/>
            </a:br>
            <a:r>
              <a:rPr lang="en-US" sz="2600" dirty="0"/>
              <a:t>		</a:t>
            </a:r>
            <a:r>
              <a:rPr lang="en-US" sz="2600" i="1" dirty="0"/>
              <a:t>MPK</a:t>
            </a:r>
            <a:r>
              <a:rPr lang="en-US" sz="2600" dirty="0"/>
              <a:t> = </a:t>
            </a:r>
            <a:r>
              <a:rPr lang="en-US" sz="26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600" dirty="0"/>
              <a:t> </a:t>
            </a:r>
            <a:r>
              <a:rPr lang="en-US" sz="2600" dirty="0">
                <a:sym typeface="Symbol" pitchFamily="18" charset="2"/>
              </a:rPr>
              <a:t>+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sz="2600" b="1" i="1" dirty="0">
                <a:sym typeface="Symbol" pitchFamily="18" charset="2"/>
              </a:rPr>
              <a:t>n</a:t>
            </a:r>
            <a:r>
              <a:rPr lang="en-US" sz="2600" dirty="0"/>
              <a:t> </a:t>
            </a:r>
            <a:r>
              <a:rPr lang="en-US" sz="2600" dirty="0">
                <a:sym typeface="Symbol" pitchFamily="18" charset="2"/>
              </a:rPr>
              <a:t>+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sz="2600" b="1" i="1" dirty="0">
                <a:sym typeface="Symbol" pitchFamily="18" charset="2"/>
              </a:rPr>
              <a:t>g</a:t>
            </a:r>
            <a:r>
              <a:rPr lang="en-US" sz="2600" dirty="0"/>
              <a:t> </a:t>
            </a:r>
          </a:p>
          <a:p>
            <a:pPr>
              <a:lnSpc>
                <a:spcPct val="11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288925" algn="l"/>
                <a:tab pos="850900" algn="l"/>
                <a:tab pos="2452688" algn="l"/>
              </a:tabLst>
            </a:pPr>
            <a:r>
              <a:rPr lang="en-US" sz="2600" dirty="0"/>
              <a:t>or equivalently, </a:t>
            </a:r>
            <a:br>
              <a:rPr lang="en-US" sz="2600" dirty="0"/>
            </a:br>
            <a:r>
              <a:rPr lang="en-US" sz="2600" dirty="0"/>
              <a:t>		</a:t>
            </a:r>
            <a:r>
              <a:rPr lang="en-US" sz="2600" i="1" dirty="0"/>
              <a:t>MPK</a:t>
            </a:r>
            <a:r>
              <a:rPr lang="en-US" sz="2600" dirty="0"/>
              <a:t> </a:t>
            </a:r>
            <a:r>
              <a:rPr lang="en-US" sz="2600" dirty="0">
                <a:sym typeface="Symbol" pitchFamily="18" charset="2"/>
              </a:rPr>
              <a:t>−</a:t>
            </a:r>
            <a:r>
              <a:rPr lang="en-US" sz="2600" dirty="0"/>
              <a:t> </a:t>
            </a:r>
            <a:r>
              <a:rPr lang="en-US" sz="26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600" b="1" i="1" dirty="0">
                <a:sym typeface="Symbol" pitchFamily="18" charset="2"/>
              </a:rPr>
              <a:t> </a:t>
            </a:r>
            <a:r>
              <a:rPr lang="en-US" sz="2600" dirty="0"/>
              <a:t> </a:t>
            </a:r>
            <a:r>
              <a:rPr lang="en-US" sz="2600" dirty="0">
                <a:sym typeface="Symbol" pitchFamily="18" charset="2"/>
              </a:rPr>
              <a:t>= </a:t>
            </a:r>
            <a:r>
              <a:rPr lang="en-US" sz="2600" b="1" i="1" dirty="0">
                <a:sym typeface="Symbol" pitchFamily="18" charset="2"/>
              </a:rPr>
              <a:t>n</a:t>
            </a:r>
            <a:r>
              <a:rPr lang="en-US" sz="2600" dirty="0"/>
              <a:t> </a:t>
            </a:r>
            <a:r>
              <a:rPr lang="en-US" sz="2600" dirty="0">
                <a:sym typeface="Symbol" pitchFamily="18" charset="2"/>
              </a:rPr>
              <a:t>+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sz="2600" b="1" i="1" dirty="0">
                <a:sym typeface="Symbol" pitchFamily="18" charset="2"/>
              </a:rPr>
              <a:t>g</a:t>
            </a:r>
            <a:r>
              <a:rPr lang="en-US" sz="2600" dirty="0"/>
              <a:t>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295400" y="5064125"/>
            <a:ext cx="4427538" cy="777875"/>
            <a:chOff x="816" y="2936"/>
            <a:chExt cx="2789" cy="490"/>
          </a:xfrm>
        </p:grpSpPr>
        <p:sp>
          <p:nvSpPr>
            <p:cNvPr id="28678" name="Rectangle 6"/>
            <p:cNvSpPr>
              <a:spLocks noChangeArrowheads="1"/>
            </p:cNvSpPr>
            <p:nvPr/>
          </p:nvSpPr>
          <p:spPr bwMode="auto">
            <a:xfrm>
              <a:off x="816" y="3072"/>
              <a:ext cx="1920" cy="354"/>
            </a:xfrm>
            <a:prstGeom prst="rect">
              <a:avLst/>
            </a:prstGeom>
            <a:noFill/>
            <a:ln w="50800" cmpd="dbl">
              <a:solidFill>
                <a:srgbClr val="0066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51207" name="Line 7"/>
            <p:cNvSpPr>
              <a:spLocks noChangeShapeType="1"/>
            </p:cNvSpPr>
            <p:nvPr/>
          </p:nvSpPr>
          <p:spPr bwMode="auto">
            <a:xfrm flipH="1">
              <a:off x="2736" y="2936"/>
              <a:ext cx="869" cy="299"/>
            </a:xfrm>
            <a:prstGeom prst="line">
              <a:avLst/>
            </a:prstGeom>
            <a:noFill/>
            <a:ln w="38100">
              <a:solidFill>
                <a:srgbClr val="FFCC00"/>
              </a:solidFill>
              <a:round/>
              <a:headEnd/>
              <a:tailEnd type="triangle" w="lg" len="lg"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</p:grp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5592763" y="2286000"/>
            <a:ext cx="2971800" cy="367347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600" dirty="0"/>
              <a:t>In the Golden </a:t>
            </a:r>
            <a:br>
              <a:rPr lang="en-US" sz="2600" dirty="0"/>
            </a:br>
            <a:r>
              <a:rPr lang="en-US" sz="2600" dirty="0"/>
              <a:t>Rule steady state, </a:t>
            </a:r>
            <a:br>
              <a:rPr lang="en-US" sz="2600" dirty="0"/>
            </a:br>
            <a:r>
              <a:rPr lang="en-US" sz="2600" dirty="0"/>
              <a:t>the marginal product of capital net of depreciation equals the </a:t>
            </a:r>
            <a:br>
              <a:rPr lang="en-US" sz="2600" dirty="0"/>
            </a:br>
            <a:r>
              <a:rPr lang="en-US" sz="2600" dirty="0"/>
              <a:t>pop. growth rate plus the rate of tech progress.</a:t>
            </a:r>
          </a:p>
        </p:txBody>
      </p:sp>
    </p:spTree>
    <p:extLst>
      <p:ext uri="{BB962C8B-B14F-4D97-AF65-F5344CB8AC3E}">
        <p14:creationId xmlns:p14="http://schemas.microsoft.com/office/powerpoint/2010/main" val="215317823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autoUpdateAnimBg="0"/>
      <p:bldP spid="51204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Growth empirics:  Balanced growth</a:t>
            </a:r>
          </a:p>
        </p:txBody>
      </p:sp>
      <p:sp>
        <p:nvSpPr>
          <p:cNvPr id="2969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30000"/>
              </a:spcBef>
            </a:pPr>
            <a:r>
              <a:rPr lang="en-US" dirty="0"/>
              <a:t>Solow model’s steady state exhibits </a:t>
            </a:r>
            <a:br>
              <a:rPr lang="en-US" dirty="0"/>
            </a:br>
            <a:r>
              <a:rPr lang="en-US" b="1" dirty="0">
                <a:solidFill>
                  <a:srgbClr val="CC0000"/>
                </a:solidFill>
              </a:rPr>
              <a:t>balanced growth</a:t>
            </a:r>
            <a:r>
              <a:rPr lang="en-US" dirty="0">
                <a:solidFill>
                  <a:srgbClr val="CC0000"/>
                </a:solidFill>
                <a:latin typeface="Arial"/>
                <a:cs typeface="Arial"/>
              </a:rPr>
              <a:t>—</a:t>
            </a:r>
            <a:r>
              <a:rPr lang="en-US" dirty="0"/>
              <a:t>many variables grow </a:t>
            </a:r>
            <a:br>
              <a:rPr lang="en-US" dirty="0"/>
            </a:br>
            <a:r>
              <a:rPr lang="en-US" dirty="0"/>
              <a:t>at the same rate.  </a:t>
            </a:r>
          </a:p>
          <a:p>
            <a:pPr lvl="1">
              <a:lnSpc>
                <a:spcPct val="105000"/>
              </a:lnSpc>
              <a:spcBef>
                <a:spcPct val="30000"/>
              </a:spcBef>
            </a:pPr>
            <a:r>
              <a:rPr lang="en-US" dirty="0"/>
              <a:t>Solow model predicts </a:t>
            </a:r>
            <a:r>
              <a:rPr lang="en-US" b="1" i="1" dirty="0"/>
              <a:t>Y</a:t>
            </a:r>
            <a:r>
              <a:rPr lang="en-US" dirty="0"/>
              <a:t>/</a:t>
            </a:r>
            <a:r>
              <a:rPr lang="en-US" b="1" i="1" dirty="0"/>
              <a:t>L</a:t>
            </a:r>
            <a:r>
              <a:rPr lang="en-US" dirty="0"/>
              <a:t> and </a:t>
            </a:r>
            <a:r>
              <a:rPr lang="en-US" b="1" i="1" dirty="0"/>
              <a:t>K</a:t>
            </a:r>
            <a:r>
              <a:rPr lang="en-US" dirty="0"/>
              <a:t>/</a:t>
            </a:r>
            <a:r>
              <a:rPr lang="en-US" b="1" i="1" dirty="0"/>
              <a:t>L</a:t>
            </a:r>
            <a:r>
              <a:rPr lang="en-US" dirty="0"/>
              <a:t> grow at the same rate (</a:t>
            </a:r>
            <a:r>
              <a:rPr lang="en-US" b="1" i="1" dirty="0"/>
              <a:t>g</a:t>
            </a:r>
            <a:r>
              <a:rPr lang="en-US" dirty="0"/>
              <a:t>), so </a:t>
            </a:r>
            <a:r>
              <a:rPr lang="en-US" b="1" i="1" dirty="0"/>
              <a:t>K</a:t>
            </a:r>
            <a:r>
              <a:rPr lang="en-US" dirty="0"/>
              <a:t>/</a:t>
            </a:r>
            <a:r>
              <a:rPr lang="en-US" b="1" i="1" dirty="0"/>
              <a:t>Y</a:t>
            </a:r>
            <a:r>
              <a:rPr lang="en-US" dirty="0"/>
              <a:t> should be constant.  </a:t>
            </a:r>
          </a:p>
          <a:p>
            <a:pPr lvl="1">
              <a:lnSpc>
                <a:spcPct val="105000"/>
              </a:lnSpc>
              <a:spcBef>
                <a:spcPct val="30000"/>
              </a:spcBef>
              <a:buFont typeface="Wingdings" pitchFamily="2" charset="2"/>
              <a:buNone/>
            </a:pPr>
            <a:r>
              <a:rPr lang="en-US" dirty="0"/>
              <a:t>	This is true in the real world. </a:t>
            </a:r>
          </a:p>
          <a:p>
            <a:pPr lvl="1">
              <a:lnSpc>
                <a:spcPct val="105000"/>
              </a:lnSpc>
              <a:spcBef>
                <a:spcPct val="30000"/>
              </a:spcBef>
            </a:pPr>
            <a:r>
              <a:rPr lang="en-US" dirty="0"/>
              <a:t>Solow model predicts real wage grows at same rate as </a:t>
            </a:r>
            <a:r>
              <a:rPr lang="en-US" b="1" i="1" dirty="0"/>
              <a:t>Y</a:t>
            </a:r>
            <a:r>
              <a:rPr lang="en-US" dirty="0"/>
              <a:t>/</a:t>
            </a:r>
            <a:r>
              <a:rPr lang="en-US" b="1" i="1" dirty="0"/>
              <a:t>L</a:t>
            </a:r>
            <a:r>
              <a:rPr lang="en-US" dirty="0"/>
              <a:t>, while real rental price is constant.  </a:t>
            </a:r>
          </a:p>
          <a:p>
            <a:pPr lvl="1">
              <a:lnSpc>
                <a:spcPct val="105000"/>
              </a:lnSpc>
              <a:spcBef>
                <a:spcPct val="30000"/>
              </a:spcBef>
              <a:buFont typeface="Wingdings" pitchFamily="2" charset="2"/>
              <a:buNone/>
            </a:pPr>
            <a:r>
              <a:rPr lang="en-US" dirty="0"/>
              <a:t>	Also true in the real world.   </a:t>
            </a:r>
          </a:p>
        </p:txBody>
      </p:sp>
    </p:spTree>
    <p:extLst>
      <p:ext uri="{BB962C8B-B14F-4D97-AF65-F5344CB8AC3E}">
        <p14:creationId xmlns:p14="http://schemas.microsoft.com/office/powerpoint/2010/main" val="1641623979"/>
      </p:ext>
    </p:extLst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Growth empirics:  Convergence</a:t>
            </a:r>
          </a:p>
        </p:txBody>
      </p:sp>
      <p:sp>
        <p:nvSpPr>
          <p:cNvPr id="3072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455738"/>
            <a:ext cx="8229600" cy="4775200"/>
          </a:xfrm>
        </p:spPr>
        <p:txBody>
          <a:bodyPr/>
          <a:lstStyle/>
          <a:p>
            <a:r>
              <a:rPr lang="en-US" sz="2700" dirty="0"/>
              <a:t>Solow model predicts that, other things equal, poor countries (with lower </a:t>
            </a:r>
            <a:r>
              <a:rPr lang="en-US" sz="2700" b="1" i="1" dirty="0"/>
              <a:t>Y</a:t>
            </a:r>
            <a:r>
              <a:rPr lang="en-US" sz="2700" dirty="0"/>
              <a:t>/</a:t>
            </a:r>
            <a:r>
              <a:rPr lang="en-US" sz="2700" b="1" i="1" dirty="0"/>
              <a:t>L</a:t>
            </a:r>
            <a:r>
              <a:rPr lang="en-US" sz="2700" dirty="0"/>
              <a:t>  and </a:t>
            </a:r>
            <a:r>
              <a:rPr lang="en-US" sz="2700" b="1" i="1" dirty="0"/>
              <a:t>K</a:t>
            </a:r>
            <a:r>
              <a:rPr lang="en-US" sz="2700" dirty="0"/>
              <a:t>/</a:t>
            </a:r>
            <a:r>
              <a:rPr lang="en-US" sz="2700" b="1" i="1" dirty="0"/>
              <a:t>L</a:t>
            </a:r>
            <a:r>
              <a:rPr lang="en-US" sz="2700" dirty="0"/>
              <a:t>) should grow faster than rich ones.</a:t>
            </a:r>
          </a:p>
          <a:p>
            <a:r>
              <a:rPr lang="en-US" sz="2700" dirty="0"/>
              <a:t>If true, then the income gap between rich &amp; poor countries would shrink over time, causing living standards to </a:t>
            </a:r>
            <a:r>
              <a:rPr lang="en-US" sz="2700" i="1" dirty="0"/>
              <a:t>converge</a:t>
            </a:r>
            <a:r>
              <a:rPr lang="en-US" sz="2700" dirty="0"/>
              <a:t>.  </a:t>
            </a:r>
          </a:p>
          <a:p>
            <a:r>
              <a:rPr lang="en-US" sz="2700" dirty="0"/>
              <a:t>In real world, many poor countries do NOT grow faster than rich ones.  Does this mean the Solow model fails?  </a:t>
            </a:r>
          </a:p>
        </p:txBody>
      </p:sp>
    </p:spTree>
    <p:extLst>
      <p:ext uri="{BB962C8B-B14F-4D97-AF65-F5344CB8AC3E}">
        <p14:creationId xmlns:p14="http://schemas.microsoft.com/office/powerpoint/2010/main" val="3755498179"/>
      </p:ext>
    </p:extLst>
  </p:cSld>
  <p:clrMapOvr>
    <a:masterClrMapping/>
  </p:clrMapOvr>
  <p:transition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Growth empirics:  Convergence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55738"/>
            <a:ext cx="8229600" cy="4945062"/>
          </a:xfrm>
        </p:spPr>
        <p:txBody>
          <a:bodyPr/>
          <a:lstStyle/>
          <a:p>
            <a:r>
              <a:rPr lang="en-US" sz="2700" dirty="0"/>
              <a:t>Solow model predicts that, other things equal, poor countries (with lower </a:t>
            </a:r>
            <a:r>
              <a:rPr lang="en-US" sz="2700" b="1" i="1" dirty="0"/>
              <a:t>Y</a:t>
            </a:r>
            <a:r>
              <a:rPr lang="en-US" sz="2700" dirty="0"/>
              <a:t>/</a:t>
            </a:r>
            <a:r>
              <a:rPr lang="en-US" sz="2700" b="1" i="1" dirty="0"/>
              <a:t>L</a:t>
            </a:r>
            <a:r>
              <a:rPr lang="en-US" sz="2700" dirty="0"/>
              <a:t>  and </a:t>
            </a:r>
            <a:r>
              <a:rPr lang="en-US" sz="2700" b="1" i="1" dirty="0"/>
              <a:t>K</a:t>
            </a:r>
            <a:r>
              <a:rPr lang="en-US" sz="2700" dirty="0"/>
              <a:t>/</a:t>
            </a:r>
            <a:r>
              <a:rPr lang="en-US" sz="2700" b="1" i="1" dirty="0"/>
              <a:t>L</a:t>
            </a:r>
            <a:r>
              <a:rPr lang="en-US" sz="2700" dirty="0"/>
              <a:t>) should grow faster than rich ones.</a:t>
            </a:r>
          </a:p>
          <a:p>
            <a:r>
              <a:rPr lang="en-US" sz="2700" dirty="0"/>
              <a:t>No, because “other things” aren’t equal:  </a:t>
            </a:r>
          </a:p>
          <a:p>
            <a:pPr lvl="1">
              <a:lnSpc>
                <a:spcPct val="105000"/>
              </a:lnSpc>
              <a:spcBef>
                <a:spcPct val="25000"/>
              </a:spcBef>
            </a:pPr>
            <a:r>
              <a:rPr lang="en-US" sz="2600" dirty="0"/>
              <a:t>In samples of countries with </a:t>
            </a:r>
            <a:br>
              <a:rPr lang="en-US" sz="2600" dirty="0"/>
            </a:br>
            <a:r>
              <a:rPr lang="en-US" sz="2600" dirty="0"/>
              <a:t>similar savings &amp; pop. growth rates, </a:t>
            </a:r>
            <a:br>
              <a:rPr lang="en-US" sz="2600" dirty="0"/>
            </a:br>
            <a:r>
              <a:rPr lang="en-US" sz="2600" dirty="0"/>
              <a:t>income gaps shrink about 2% per year.</a:t>
            </a:r>
          </a:p>
          <a:p>
            <a:pPr lvl="1">
              <a:lnSpc>
                <a:spcPct val="105000"/>
              </a:lnSpc>
              <a:spcBef>
                <a:spcPct val="25000"/>
              </a:spcBef>
            </a:pPr>
            <a:r>
              <a:rPr lang="en-US" sz="2600" dirty="0"/>
              <a:t>In larger samples, after controlling for differences in saving, pop. growth, and human capital, incomes converge by about 2% per year. </a:t>
            </a:r>
          </a:p>
        </p:txBody>
      </p:sp>
      <p:sp>
        <p:nvSpPr>
          <p:cNvPr id="136197" name="Rectangle 5"/>
          <p:cNvSpPr>
            <a:spLocks noChangeArrowheads="1"/>
          </p:cNvSpPr>
          <p:nvPr/>
        </p:nvSpPr>
        <p:spPr bwMode="auto">
          <a:xfrm>
            <a:off x="4927600" y="1470025"/>
            <a:ext cx="2946400" cy="484188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44725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6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 build="p" bldLvl="5"/>
      <p:bldP spid="13619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>
          <a:xfrm>
            <a:off x="466725" y="271463"/>
            <a:ext cx="8245475" cy="866775"/>
          </a:xfrm>
        </p:spPr>
        <p:txBody>
          <a:bodyPr/>
          <a:lstStyle/>
          <a:p>
            <a:r>
              <a:rPr lang="en-US" dirty="0"/>
              <a:t>Growth empirics:  Convergence</a:t>
            </a:r>
          </a:p>
        </p:txBody>
      </p:sp>
      <p:sp>
        <p:nvSpPr>
          <p:cNvPr id="3277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355725"/>
            <a:ext cx="8229600" cy="5303838"/>
          </a:xfrm>
        </p:spPr>
        <p:txBody>
          <a:bodyPr/>
          <a:lstStyle/>
          <a:p>
            <a:r>
              <a:rPr lang="en-US" dirty="0"/>
              <a:t>What the Solow model really predicts is </a:t>
            </a:r>
            <a:br>
              <a:rPr lang="en-US" dirty="0"/>
            </a:br>
            <a:r>
              <a:rPr lang="en-US" b="1" dirty="0">
                <a:solidFill>
                  <a:srgbClr val="CC0000"/>
                </a:solidFill>
              </a:rPr>
              <a:t>conditional convergence</a:t>
            </a:r>
            <a:r>
              <a:rPr lang="en-US" dirty="0">
                <a:latin typeface="Arial"/>
                <a:cs typeface="Arial"/>
              </a:rPr>
              <a:t>—</a:t>
            </a:r>
            <a:r>
              <a:rPr lang="en-US" dirty="0"/>
              <a:t>countries converge </a:t>
            </a:r>
            <a:br>
              <a:rPr lang="en-US" dirty="0"/>
            </a:br>
            <a:r>
              <a:rPr lang="en-US" dirty="0"/>
              <a:t>to their own steady states, which are determined by saving, population growth, and education.  </a:t>
            </a:r>
          </a:p>
          <a:p>
            <a:r>
              <a:rPr lang="en-US" dirty="0"/>
              <a:t>This prediction comes true in the real world.  </a:t>
            </a:r>
          </a:p>
        </p:txBody>
      </p:sp>
    </p:spTree>
    <p:extLst>
      <p:ext uri="{BB962C8B-B14F-4D97-AF65-F5344CB8AC3E}">
        <p14:creationId xmlns:p14="http://schemas.microsoft.com/office/powerpoint/2010/main" val="668454251"/>
      </p:ext>
    </p:extLst>
  </p:cSld>
  <p:clrMapOvr>
    <a:masterClrMapping/>
  </p:clrMapOvr>
  <p:transition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dirty="0"/>
              <a:t>Growth empirics:  Factor accumulation vs. production efficiency</a:t>
            </a:r>
          </a:p>
        </p:txBody>
      </p:sp>
      <p:sp>
        <p:nvSpPr>
          <p:cNvPr id="3379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403350"/>
            <a:ext cx="8229600" cy="4802188"/>
          </a:xfrm>
        </p:spPr>
        <p:txBody>
          <a:bodyPr/>
          <a:lstStyle/>
          <a:p>
            <a:r>
              <a:rPr lang="en-US" sz="2700" dirty="0"/>
              <a:t>Differences in income per capita among countries can be due to differences in:</a:t>
            </a:r>
          </a:p>
          <a:p>
            <a:pPr marL="862013" lvl="1" indent="-404813">
              <a:buFont typeface="Wingdings" pitchFamily="2" charset="2"/>
              <a:buNone/>
            </a:pPr>
            <a:r>
              <a:rPr lang="en-US" sz="2400" b="1" dirty="0"/>
              <a:t>1. 	</a:t>
            </a:r>
            <a:r>
              <a:rPr lang="en-US" dirty="0"/>
              <a:t>capital</a:t>
            </a:r>
            <a:r>
              <a:rPr lang="en-US" dirty="0">
                <a:latin typeface="Arial"/>
                <a:cs typeface="Arial"/>
              </a:rPr>
              <a:t>—</a:t>
            </a:r>
            <a:r>
              <a:rPr lang="en-US" dirty="0"/>
              <a:t>physical or human</a:t>
            </a:r>
            <a:r>
              <a:rPr lang="en-US" dirty="0">
                <a:latin typeface="Arial"/>
                <a:cs typeface="Arial"/>
              </a:rPr>
              <a:t>—</a:t>
            </a:r>
            <a:r>
              <a:rPr lang="en-US" dirty="0"/>
              <a:t>per worker</a:t>
            </a:r>
          </a:p>
          <a:p>
            <a:pPr marL="862013" lvl="1" indent="-404813">
              <a:buFont typeface="Wingdings" pitchFamily="2" charset="2"/>
              <a:buNone/>
            </a:pPr>
            <a:r>
              <a:rPr lang="en-US" sz="2400" b="1" dirty="0" smtClean="0"/>
              <a:t>2.	</a:t>
            </a:r>
            <a:r>
              <a:rPr lang="en-US" dirty="0" smtClean="0"/>
              <a:t>the </a:t>
            </a:r>
            <a:r>
              <a:rPr lang="en-US" dirty="0"/>
              <a:t>efficiency of production </a:t>
            </a:r>
            <a:br>
              <a:rPr lang="en-US" dirty="0"/>
            </a:br>
            <a:endParaRPr lang="en-US" dirty="0" smtClean="0"/>
          </a:p>
          <a:p>
            <a:r>
              <a:rPr lang="en-US" sz="2700" dirty="0" smtClean="0"/>
              <a:t>Studies:  </a:t>
            </a:r>
          </a:p>
          <a:p>
            <a:pPr marL="862013" lvl="1" indent="-404813"/>
            <a:r>
              <a:rPr lang="en-US" sz="2600" dirty="0" smtClean="0"/>
              <a:t>Both </a:t>
            </a:r>
            <a:r>
              <a:rPr lang="en-US" sz="2600" dirty="0"/>
              <a:t>factors are important.</a:t>
            </a:r>
          </a:p>
          <a:p>
            <a:pPr marL="862013" lvl="1" indent="-404813"/>
            <a:r>
              <a:rPr lang="en-US" sz="2600" dirty="0"/>
              <a:t>The two factors are correlated:  countries with higher physical or human capital per worker also tend to have higher production efficiency.</a:t>
            </a:r>
          </a:p>
        </p:txBody>
      </p:sp>
    </p:spTree>
    <p:extLst>
      <p:ext uri="{BB962C8B-B14F-4D97-AF65-F5344CB8AC3E}">
        <p14:creationId xmlns:p14="http://schemas.microsoft.com/office/powerpoint/2010/main" val="1101260991"/>
      </p:ext>
    </p:extLst>
  </p:cSld>
  <p:clrMapOvr>
    <a:masterClrMapping/>
  </p:clrMapOvr>
  <p:transition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Policy issues</a:t>
            </a:r>
          </a:p>
        </p:txBody>
      </p:sp>
      <p:sp>
        <p:nvSpPr>
          <p:cNvPr id="3789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284288"/>
            <a:ext cx="8229600" cy="4983162"/>
          </a:xfrm>
        </p:spPr>
        <p:txBody>
          <a:bodyPr/>
          <a:lstStyle/>
          <a:p>
            <a:r>
              <a:rPr lang="en-US" sz="2700" dirty="0"/>
              <a:t>Are we saving enough?  Too much?  </a:t>
            </a:r>
          </a:p>
          <a:p>
            <a:r>
              <a:rPr lang="en-US" sz="2700" dirty="0"/>
              <a:t>What policies might change the saving rate?  </a:t>
            </a:r>
          </a:p>
          <a:p>
            <a:r>
              <a:rPr lang="en-US" sz="2700" dirty="0" smtClean="0"/>
              <a:t>How </a:t>
            </a:r>
            <a:r>
              <a:rPr lang="en-US" sz="2700" dirty="0"/>
              <a:t>do a country’s institutions affect production efficiency and capital accumulation?  </a:t>
            </a:r>
          </a:p>
          <a:p>
            <a:r>
              <a:rPr lang="en-US" sz="2700" dirty="0"/>
              <a:t>What policies might encourage faster technological progress?  </a:t>
            </a:r>
          </a:p>
        </p:txBody>
      </p:sp>
    </p:spTree>
    <p:extLst>
      <p:ext uri="{BB962C8B-B14F-4D97-AF65-F5344CB8AC3E}">
        <p14:creationId xmlns:p14="http://schemas.microsoft.com/office/powerpoint/2010/main" val="2107843867"/>
      </p:ext>
    </p:extLst>
  </p:cSld>
  <p:clrMapOvr>
    <a:masterClrMapping/>
  </p:clrMapOvr>
  <p:transition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type="title"/>
          </p:nvPr>
        </p:nvSpPr>
        <p:spPr>
          <a:xfrm>
            <a:off x="466725" y="233363"/>
            <a:ext cx="8245475" cy="939800"/>
          </a:xfrm>
        </p:spPr>
        <p:txBody>
          <a:bodyPr/>
          <a:lstStyle/>
          <a:p>
            <a:r>
              <a:rPr lang="en-US" dirty="0"/>
              <a:t>Policy issues:  </a:t>
            </a:r>
            <a:br>
              <a:rPr lang="en-US" dirty="0"/>
            </a:br>
            <a:r>
              <a:rPr lang="en-US" dirty="0"/>
              <a:t>Evaluating the rate of saving</a:t>
            </a:r>
          </a:p>
        </p:txBody>
      </p:sp>
      <p:sp>
        <p:nvSpPr>
          <p:cNvPr id="3891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6250" y="1304925"/>
            <a:ext cx="8210550" cy="4884738"/>
          </a:xfrm>
        </p:spPr>
        <p:txBody>
          <a:bodyPr/>
          <a:lstStyle/>
          <a:p>
            <a:pPr>
              <a:spcBef>
                <a:spcPct val="35000"/>
              </a:spcBef>
            </a:pPr>
            <a:r>
              <a:rPr lang="en-US" dirty="0"/>
              <a:t>Use the Golden Rule to determine whether </a:t>
            </a:r>
            <a:br>
              <a:rPr lang="en-US" dirty="0"/>
            </a:br>
            <a:r>
              <a:rPr lang="en-US" dirty="0"/>
              <a:t>Canada’s saving rate and capital stock are </a:t>
            </a:r>
            <a:br>
              <a:rPr lang="en-US" dirty="0"/>
            </a:br>
            <a:r>
              <a:rPr lang="en-US" dirty="0"/>
              <a:t>too high, too low, or about right.  </a:t>
            </a:r>
          </a:p>
          <a:p>
            <a:pPr lvl="1">
              <a:lnSpc>
                <a:spcPct val="105000"/>
              </a:lnSpc>
              <a:spcBef>
                <a:spcPts val="1400"/>
              </a:spcBef>
            </a:pPr>
            <a:r>
              <a:rPr lang="en-US" dirty="0"/>
              <a:t>If (</a:t>
            </a:r>
            <a:r>
              <a:rPr lang="en-US" i="1" dirty="0"/>
              <a:t>MPK</a:t>
            </a:r>
            <a:r>
              <a:rPr lang="en-US" dirty="0"/>
              <a:t> </a:t>
            </a:r>
            <a:r>
              <a:rPr lang="en-US" dirty="0">
                <a:sym typeface="Symbol" pitchFamily="18" charset="2"/>
              </a:rPr>
              <a:t>−</a:t>
            </a:r>
            <a:r>
              <a:rPr lang="en-US" dirty="0"/>
              <a:t> </a:t>
            </a:r>
            <a:r>
              <a:rPr lang="en-US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dirty="0">
                <a:sym typeface="Symbol" pitchFamily="18" charset="2"/>
              </a:rPr>
              <a:t>)</a:t>
            </a:r>
            <a:r>
              <a:rPr lang="en-US" dirty="0"/>
              <a:t> &gt; (</a:t>
            </a:r>
            <a:r>
              <a:rPr lang="en-US" b="1" i="1" dirty="0">
                <a:sym typeface="Symbol" pitchFamily="18" charset="2"/>
              </a:rPr>
              <a:t>n</a:t>
            </a:r>
            <a:r>
              <a:rPr lang="en-US" sz="1100" dirty="0"/>
              <a:t> </a:t>
            </a:r>
            <a:r>
              <a:rPr lang="en-US" dirty="0"/>
              <a:t> </a:t>
            </a:r>
            <a:r>
              <a:rPr lang="en-US" dirty="0">
                <a:sym typeface="Symbol" pitchFamily="18" charset="2"/>
              </a:rPr>
              <a:t>+</a:t>
            </a:r>
            <a:r>
              <a:rPr lang="en-US" dirty="0"/>
              <a:t> </a:t>
            </a:r>
            <a:r>
              <a:rPr lang="en-US" b="1" i="1" dirty="0">
                <a:sym typeface="Symbol" pitchFamily="18" charset="2"/>
              </a:rPr>
              <a:t>g</a:t>
            </a:r>
            <a:r>
              <a:rPr lang="en-US" dirty="0"/>
              <a:t> ), </a:t>
            </a:r>
            <a:br>
              <a:rPr lang="en-US" dirty="0"/>
            </a:br>
            <a:r>
              <a:rPr lang="en-US" dirty="0"/>
              <a:t>Canadian economy is below the Golden Rule steady state and should increase </a:t>
            </a:r>
            <a:r>
              <a:rPr lang="en-US" b="1" i="1" dirty="0"/>
              <a:t>s</a:t>
            </a:r>
            <a:r>
              <a:rPr lang="en-US" dirty="0"/>
              <a:t>.  </a:t>
            </a:r>
          </a:p>
          <a:p>
            <a:pPr lvl="1">
              <a:lnSpc>
                <a:spcPct val="105000"/>
              </a:lnSpc>
              <a:spcBef>
                <a:spcPts val="1400"/>
              </a:spcBef>
            </a:pPr>
            <a:r>
              <a:rPr lang="en-US" dirty="0"/>
              <a:t>If (</a:t>
            </a:r>
            <a:r>
              <a:rPr lang="en-US" i="1" dirty="0"/>
              <a:t>MPK</a:t>
            </a:r>
            <a:r>
              <a:rPr lang="en-US" dirty="0"/>
              <a:t> </a:t>
            </a:r>
            <a:r>
              <a:rPr lang="en-US" dirty="0">
                <a:sym typeface="Symbol" pitchFamily="18" charset="2"/>
              </a:rPr>
              <a:t>−</a:t>
            </a:r>
            <a:r>
              <a:rPr lang="en-US" dirty="0"/>
              <a:t> </a:t>
            </a:r>
            <a:r>
              <a:rPr lang="en-US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dirty="0">
                <a:sym typeface="Symbol" pitchFamily="18" charset="2"/>
              </a:rPr>
              <a:t>)</a:t>
            </a:r>
            <a:r>
              <a:rPr lang="en-US" dirty="0"/>
              <a:t> &lt; (</a:t>
            </a:r>
            <a:r>
              <a:rPr lang="en-US" b="1" i="1" dirty="0">
                <a:sym typeface="Symbol" pitchFamily="18" charset="2"/>
              </a:rPr>
              <a:t>n</a:t>
            </a:r>
            <a:r>
              <a:rPr lang="en-US" sz="1100" dirty="0"/>
              <a:t> </a:t>
            </a:r>
            <a:r>
              <a:rPr lang="en-US" dirty="0"/>
              <a:t> </a:t>
            </a:r>
            <a:r>
              <a:rPr lang="en-US" dirty="0">
                <a:sym typeface="Symbol" pitchFamily="18" charset="2"/>
              </a:rPr>
              <a:t>+</a:t>
            </a:r>
            <a:r>
              <a:rPr lang="en-US" dirty="0"/>
              <a:t> </a:t>
            </a:r>
            <a:r>
              <a:rPr lang="en-US" b="1" i="1" dirty="0">
                <a:sym typeface="Symbol" pitchFamily="18" charset="2"/>
              </a:rPr>
              <a:t>g</a:t>
            </a:r>
            <a:r>
              <a:rPr lang="en-US" dirty="0"/>
              <a:t> ), </a:t>
            </a:r>
            <a:br>
              <a:rPr lang="en-US" dirty="0"/>
            </a:br>
            <a:r>
              <a:rPr lang="en-US" dirty="0"/>
              <a:t>Canadian economy is above the Golden Rule steady state and should reduce </a:t>
            </a:r>
            <a:r>
              <a:rPr lang="en-US" b="1" i="1" dirty="0"/>
              <a:t>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2653858"/>
      </p:ext>
    </p:extLst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5138" y="106363"/>
            <a:ext cx="7877175" cy="1195387"/>
          </a:xfrm>
        </p:spPr>
        <p:txBody>
          <a:bodyPr/>
          <a:lstStyle/>
          <a:p>
            <a:r>
              <a:rPr lang="en-US" dirty="0"/>
              <a:t>Policy issues:  </a:t>
            </a:r>
            <a:br>
              <a:rPr lang="en-US" dirty="0"/>
            </a:br>
            <a:r>
              <a:rPr lang="en-US" dirty="0"/>
              <a:t>Evaluating the rate of saving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2125" y="1319213"/>
            <a:ext cx="8262938" cy="5181600"/>
          </a:xfrm>
        </p:spPr>
        <p:txBody>
          <a:bodyPr/>
          <a:lstStyle/>
          <a:p>
            <a:pPr marL="0" indent="0" defTabSz="166688">
              <a:spcBef>
                <a:spcPct val="35000"/>
              </a:spcBef>
              <a:buNone/>
            </a:pPr>
            <a:r>
              <a:rPr lang="en-US" dirty="0"/>
              <a:t>To estimate (</a:t>
            </a:r>
            <a:r>
              <a:rPr lang="en-US" i="1" dirty="0"/>
              <a:t>MPK</a:t>
            </a:r>
            <a:r>
              <a:rPr lang="en-US" dirty="0"/>
              <a:t> </a:t>
            </a:r>
            <a:r>
              <a:rPr lang="en-US" dirty="0">
                <a:sym typeface="Symbol" pitchFamily="18" charset="2"/>
              </a:rPr>
              <a:t>−</a:t>
            </a:r>
            <a:r>
              <a:rPr lang="en-US" dirty="0"/>
              <a:t> </a:t>
            </a:r>
            <a:r>
              <a:rPr lang="en-US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dirty="0">
                <a:sym typeface="Symbol" pitchFamily="18" charset="2"/>
              </a:rPr>
              <a:t>)</a:t>
            </a:r>
            <a:r>
              <a:rPr lang="en-US" dirty="0"/>
              <a:t>, use three facts about Canada’s economy:</a:t>
            </a:r>
          </a:p>
          <a:p>
            <a:pPr marL="512763" lvl="1" indent="-398463" defTabSz="166688">
              <a:lnSpc>
                <a:spcPct val="105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sz="2500" b="1" dirty="0">
                <a:solidFill>
                  <a:srgbClr val="CC6600"/>
                </a:solidFill>
              </a:rPr>
              <a:t>1. </a:t>
            </a:r>
            <a:r>
              <a:rPr lang="en-US" sz="2500" b="1" dirty="0">
                <a:solidFill>
                  <a:srgbClr val="008080"/>
                </a:solidFill>
              </a:rPr>
              <a:t>	</a:t>
            </a:r>
            <a:r>
              <a:rPr lang="en-US" sz="2800" b="1" i="1" dirty="0"/>
              <a:t>k</a:t>
            </a:r>
            <a:r>
              <a:rPr lang="en-US" sz="2800" dirty="0"/>
              <a:t> = 2.</a:t>
            </a:r>
            <a:r>
              <a:rPr lang="en-US" sz="2800" b="1" i="1" dirty="0"/>
              <a:t>y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600" dirty="0"/>
              <a:t>The capital stock is roughly twice the size of one year’s GDP.</a:t>
            </a:r>
          </a:p>
          <a:p>
            <a:pPr marL="512763" lvl="1" indent="-398463" defTabSz="166688">
              <a:lnSpc>
                <a:spcPct val="105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sz="2500" b="1" dirty="0">
                <a:solidFill>
                  <a:srgbClr val="CC6600"/>
                </a:solidFill>
              </a:rPr>
              <a:t>2.	</a:t>
            </a:r>
            <a:r>
              <a:rPr lang="en-US" sz="28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800" b="1" i="1" dirty="0"/>
              <a:t>k</a:t>
            </a:r>
            <a:r>
              <a:rPr lang="en-US" sz="2800" dirty="0"/>
              <a:t> = 0.1 </a:t>
            </a:r>
            <a:r>
              <a:rPr lang="en-US" sz="2800" b="1" i="1" dirty="0"/>
              <a:t>y</a:t>
            </a:r>
            <a:br>
              <a:rPr lang="en-US" sz="2800" b="1" i="1" dirty="0"/>
            </a:br>
            <a:r>
              <a:rPr lang="en-US" sz="2600" dirty="0"/>
              <a:t>About 10% of GDP is used to replace depreciating capital.</a:t>
            </a:r>
          </a:p>
          <a:p>
            <a:pPr marL="512763" lvl="1" indent="-398463" defTabSz="166688">
              <a:lnSpc>
                <a:spcPct val="105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sz="2500" b="1" dirty="0">
                <a:solidFill>
                  <a:srgbClr val="CC6600"/>
                </a:solidFill>
              </a:rPr>
              <a:t>3.	</a:t>
            </a:r>
            <a:r>
              <a:rPr lang="en-US" sz="2800" i="1" dirty="0"/>
              <a:t>MPK</a:t>
            </a:r>
            <a:r>
              <a:rPr lang="en-US" sz="2800" dirty="0"/>
              <a:t> </a:t>
            </a:r>
            <a:r>
              <a:rPr lang="en-US" sz="2800" dirty="0">
                <a:latin typeface="Times New Roman"/>
                <a:cs typeface="Times New Roman"/>
                <a:sym typeface="Symbol" pitchFamily="18" charset="2"/>
              </a:rPr>
              <a:t>×</a:t>
            </a:r>
            <a:r>
              <a:rPr lang="en-US" sz="2800" dirty="0"/>
              <a:t> </a:t>
            </a:r>
            <a:r>
              <a:rPr lang="en-US" sz="2800" b="1" i="1" dirty="0"/>
              <a:t>k</a:t>
            </a:r>
            <a:r>
              <a:rPr lang="en-US" sz="2800" dirty="0"/>
              <a:t>  = 0.25 </a:t>
            </a:r>
            <a:r>
              <a:rPr lang="en-US" sz="2800" b="1" i="1" dirty="0"/>
              <a:t>y</a:t>
            </a:r>
            <a:br>
              <a:rPr lang="en-US" sz="2800" b="1" i="1" dirty="0"/>
            </a:br>
            <a:r>
              <a:rPr lang="en-US" sz="2600" dirty="0"/>
              <a:t>Capital income is about 25% of GDP.</a:t>
            </a:r>
          </a:p>
        </p:txBody>
      </p:sp>
    </p:spTree>
    <p:extLst>
      <p:ext uri="{BB962C8B-B14F-4D97-AF65-F5344CB8AC3E}">
        <p14:creationId xmlns:p14="http://schemas.microsoft.com/office/powerpoint/2010/main" val="2968562517"/>
      </p:ext>
    </p:extLst>
  </p:cSld>
  <p:clrMapOvr>
    <a:masterClrMapping/>
  </p:clrMapOvr>
  <p:transition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>
          <a:xfrm>
            <a:off x="465138" y="106363"/>
            <a:ext cx="6870700" cy="1195387"/>
          </a:xfrm>
        </p:spPr>
        <p:txBody>
          <a:bodyPr/>
          <a:lstStyle/>
          <a:p>
            <a:r>
              <a:rPr lang="en-US" dirty="0"/>
              <a:t>Policy issues:  </a:t>
            </a:r>
            <a:br>
              <a:rPr lang="en-US" dirty="0"/>
            </a:br>
            <a:r>
              <a:rPr lang="en-US" dirty="0"/>
              <a:t>Evaluating the rate of saving</a:t>
            </a:r>
          </a:p>
        </p:txBody>
      </p:sp>
      <p:sp>
        <p:nvSpPr>
          <p:cNvPr id="30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4988" y="1430338"/>
            <a:ext cx="4114800" cy="1981200"/>
          </a:xfrm>
        </p:spPr>
        <p:txBody>
          <a:bodyPr/>
          <a:lstStyle/>
          <a:p>
            <a:pPr marL="460375" indent="-460375">
              <a:buFont typeface="Wingdings" pitchFamily="2" charset="2"/>
              <a:buNone/>
            </a:pPr>
            <a:r>
              <a:rPr lang="en-US" sz="2600" b="1" dirty="0">
                <a:solidFill>
                  <a:srgbClr val="CC6600"/>
                </a:solidFill>
              </a:rPr>
              <a:t>1. </a:t>
            </a:r>
            <a:r>
              <a:rPr lang="en-US" sz="2600" b="1" dirty="0">
                <a:solidFill>
                  <a:srgbClr val="008080"/>
                </a:solidFill>
              </a:rPr>
              <a:t>	</a:t>
            </a:r>
            <a:r>
              <a:rPr lang="en-US" b="1" i="1" dirty="0"/>
              <a:t>k</a:t>
            </a:r>
            <a:r>
              <a:rPr lang="en-US" dirty="0"/>
              <a:t> = 2 </a:t>
            </a:r>
            <a:r>
              <a:rPr lang="en-US" b="1" i="1" dirty="0"/>
              <a:t>y</a:t>
            </a:r>
            <a:endParaRPr lang="en-US" dirty="0"/>
          </a:p>
          <a:p>
            <a:pPr marL="460375" indent="-460375">
              <a:buNone/>
            </a:pPr>
            <a:r>
              <a:rPr lang="en-US" sz="2600" b="1" dirty="0">
                <a:solidFill>
                  <a:srgbClr val="CC6600"/>
                </a:solidFill>
              </a:rPr>
              <a:t>2. </a:t>
            </a:r>
            <a:r>
              <a:rPr lang="en-US" sz="2600" b="1" dirty="0">
                <a:solidFill>
                  <a:srgbClr val="008080"/>
                </a:solidFill>
              </a:rPr>
              <a:t>	</a:t>
            </a:r>
            <a:r>
              <a:rPr lang="en-US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b="1" i="1" dirty="0"/>
              <a:t>k</a:t>
            </a:r>
            <a:r>
              <a:rPr lang="en-US" dirty="0"/>
              <a:t> = 0.1 </a:t>
            </a:r>
            <a:r>
              <a:rPr lang="en-US" b="1" i="1" dirty="0"/>
              <a:t>y</a:t>
            </a:r>
            <a:endParaRPr lang="en-US" dirty="0"/>
          </a:p>
          <a:p>
            <a:pPr marL="460375" indent="-460375">
              <a:buFont typeface="Wingdings" pitchFamily="2" charset="2"/>
              <a:buNone/>
            </a:pPr>
            <a:r>
              <a:rPr lang="en-US" sz="2600" b="1" dirty="0">
                <a:solidFill>
                  <a:srgbClr val="CC6600"/>
                </a:solidFill>
              </a:rPr>
              <a:t>3. </a:t>
            </a:r>
            <a:r>
              <a:rPr lang="en-US" sz="2600" b="1" dirty="0">
                <a:solidFill>
                  <a:srgbClr val="008080"/>
                </a:solidFill>
              </a:rPr>
              <a:t>	</a:t>
            </a:r>
            <a:r>
              <a:rPr lang="en-US" i="1" dirty="0"/>
              <a:t>MPK</a:t>
            </a:r>
            <a:r>
              <a:rPr lang="en-US" dirty="0"/>
              <a:t> </a:t>
            </a:r>
            <a:r>
              <a:rPr lang="en-US" dirty="0">
                <a:latin typeface="Times New Roman"/>
                <a:cs typeface="Times New Roman"/>
                <a:sym typeface="Symbol" pitchFamily="18" charset="2"/>
              </a:rPr>
              <a:t>×</a:t>
            </a:r>
            <a:r>
              <a:rPr lang="en-US" b="1" i="1" dirty="0">
                <a:sym typeface="Symbol" pitchFamily="18" charset="2"/>
              </a:rPr>
              <a:t> </a:t>
            </a:r>
            <a:r>
              <a:rPr lang="en-US" b="1" i="1" dirty="0"/>
              <a:t>k</a:t>
            </a:r>
            <a:r>
              <a:rPr lang="en-US" dirty="0"/>
              <a:t>  = 0.25 </a:t>
            </a:r>
            <a:r>
              <a:rPr lang="en-US" b="1" i="1" dirty="0"/>
              <a:t>y</a:t>
            </a:r>
          </a:p>
        </p:txBody>
      </p:sp>
      <p:graphicFrame>
        <p:nvGraphicFramePr>
          <p:cNvPr id="59398" name="Object 4"/>
          <p:cNvGraphicFramePr>
            <a:graphicFrameLocks noChangeAspect="1"/>
          </p:cNvGraphicFramePr>
          <p:nvPr/>
        </p:nvGraphicFramePr>
        <p:xfrm>
          <a:off x="3990975" y="4656138"/>
          <a:ext cx="646113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8" name="Equation" r:id="rId4" imgW="190440" imgH="152280" progId="Equation.DSMT4">
                  <p:embed/>
                </p:oleObj>
              </mc:Choice>
              <mc:Fallback>
                <p:oleObj name="Equation" r:id="rId4" imgW="190440" imgH="1522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0975" y="4656138"/>
                        <a:ext cx="646113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399" name="Rectangle 7"/>
          <p:cNvSpPr>
            <a:spLocks noChangeArrowheads="1"/>
          </p:cNvSpPr>
          <p:nvPr/>
        </p:nvSpPr>
        <p:spPr bwMode="auto">
          <a:xfrm>
            <a:off x="561975" y="3554413"/>
            <a:ext cx="5791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60375" indent="-460375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800" dirty="0"/>
              <a:t>To determine </a:t>
            </a:r>
            <a:r>
              <a:rPr lang="en-US" sz="28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800" dirty="0">
                <a:sym typeface="Symbol" pitchFamily="18" charset="2"/>
              </a:rPr>
              <a:t>, divide</a:t>
            </a:r>
            <a:r>
              <a:rPr lang="en-US" sz="2800" dirty="0">
                <a:solidFill>
                  <a:srgbClr val="CC6600"/>
                </a:solidFill>
                <a:sym typeface="Symbol" pitchFamily="18" charset="2"/>
              </a:rPr>
              <a:t> </a:t>
            </a:r>
            <a:r>
              <a:rPr lang="en-US" sz="2800" b="1" dirty="0">
                <a:solidFill>
                  <a:srgbClr val="CC6600"/>
                </a:solidFill>
                <a:sym typeface="Symbol" pitchFamily="18" charset="2"/>
              </a:rPr>
              <a:t>2</a:t>
            </a:r>
            <a:r>
              <a:rPr lang="en-US" sz="2800" dirty="0">
                <a:solidFill>
                  <a:srgbClr val="CC6600"/>
                </a:solidFill>
                <a:sym typeface="Symbol" pitchFamily="18" charset="2"/>
              </a:rPr>
              <a:t> </a:t>
            </a:r>
            <a:r>
              <a:rPr lang="en-US" sz="2800" dirty="0">
                <a:sym typeface="Symbol" pitchFamily="18" charset="2"/>
              </a:rPr>
              <a:t>by </a:t>
            </a:r>
            <a:r>
              <a:rPr lang="en-US" sz="2800" b="1" dirty="0">
                <a:solidFill>
                  <a:srgbClr val="CC6600"/>
                </a:solidFill>
                <a:sym typeface="Symbol" pitchFamily="18" charset="2"/>
              </a:rPr>
              <a:t>1</a:t>
            </a:r>
            <a:r>
              <a:rPr lang="en-US" sz="2800" dirty="0">
                <a:sym typeface="Symbol" pitchFamily="18" charset="2"/>
              </a:rPr>
              <a:t>:</a:t>
            </a:r>
            <a:endParaRPr lang="en-US" sz="2800" b="1" i="1" dirty="0">
              <a:sym typeface="Symbol" pitchFamily="18" charset="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324092" y="4580145"/>
                <a:ext cx="1946943" cy="105362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000" b="1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GB" sz="3000" b="1" i="1">
                              <a:latin typeface="Cambria Math" charset="0"/>
                            </a:rPr>
                            <m:t>𝜹</m:t>
                          </m:r>
                          <m:r>
                            <m:rPr>
                              <m:nor/>
                            </m:rPr>
                            <a:rPr lang="en-US" sz="3000" b="1" i="1" dirty="0"/>
                            <m:t>k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000" b="1" i="1" dirty="0"/>
                            <m:t>k</m:t>
                          </m:r>
                        </m:den>
                      </m:f>
                      <m:r>
                        <a:rPr lang="en-GB" sz="3000" b="0" i="0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en-GB" sz="3000" b="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GB" sz="3000" b="0" i="0">
                              <a:latin typeface="Cambria Math" charset="0"/>
                            </a:rPr>
                            <m:t>0.1</m:t>
                          </m:r>
                          <m:r>
                            <m:rPr>
                              <m:nor/>
                            </m:rPr>
                            <a:rPr lang="en-US" sz="3000" b="1" i="1" dirty="0"/>
                            <m:t>y</m:t>
                          </m:r>
                        </m:num>
                        <m:den>
                          <m:r>
                            <a:rPr lang="en-GB" sz="3000" b="0" i="0">
                              <a:latin typeface="Cambria Math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n-US" sz="3000" b="1" i="1" dirty="0"/>
                            <m:t>y</m:t>
                          </m:r>
                        </m:den>
                      </m:f>
                    </m:oMath>
                  </m:oMathPara>
                </a14:m>
                <a:endParaRPr lang="en-GB" sz="3000" dirty="0">
                  <a:latin typeface="+mn-lt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4092" y="4580145"/>
                <a:ext cx="1946943" cy="1053622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983473" y="4436564"/>
                <a:ext cx="2739404" cy="9566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000" b="1" i="1">
                          <a:latin typeface="Cambria Math" charset="0"/>
                        </a:rPr>
                        <m:t>𝜹</m:t>
                      </m:r>
                      <m:r>
                        <a:rPr lang="en-GB" sz="3000" b="0" i="0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en-GB" sz="3000" b="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GB" sz="3000" b="0" i="0">
                              <a:latin typeface="Cambria Math" charset="0"/>
                            </a:rPr>
                            <m:t>0.1</m:t>
                          </m:r>
                        </m:num>
                        <m:den>
                          <m:r>
                            <a:rPr lang="en-GB" sz="3000" b="0" i="0">
                              <a:latin typeface="Cambria Math" charset="0"/>
                            </a:rPr>
                            <m:t>2</m:t>
                          </m:r>
                        </m:den>
                      </m:f>
                      <m:r>
                        <a:rPr lang="en-GB" sz="3000" b="0" i="0">
                          <a:latin typeface="Cambria Math" charset="0"/>
                        </a:rPr>
                        <m:t>=0.05</m:t>
                      </m:r>
                    </m:oMath>
                  </m:oMathPara>
                </a14:m>
                <a:endParaRPr lang="en-GB" sz="3000" dirty="0">
                  <a:latin typeface="+mn-lt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3473" y="4436564"/>
                <a:ext cx="2739404" cy="956672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029430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465138" y="106363"/>
            <a:ext cx="6870700" cy="1195387"/>
          </a:xfrm>
        </p:spPr>
        <p:txBody>
          <a:bodyPr/>
          <a:lstStyle/>
          <a:p>
            <a:r>
              <a:rPr lang="en-US" dirty="0"/>
              <a:t>Policy issues:  </a:t>
            </a:r>
            <a:br>
              <a:rPr lang="en-US" dirty="0"/>
            </a:br>
            <a:r>
              <a:rPr lang="en-US" dirty="0"/>
              <a:t>Evaluating the rate of saving</a:t>
            </a:r>
          </a:p>
        </p:txBody>
      </p:sp>
      <p:graphicFrame>
        <p:nvGraphicFramePr>
          <p:cNvPr id="61446" name="Object 4"/>
          <p:cNvGraphicFramePr>
            <a:graphicFrameLocks noChangeAspect="1"/>
          </p:cNvGraphicFramePr>
          <p:nvPr/>
        </p:nvGraphicFramePr>
        <p:xfrm>
          <a:off x="4044950" y="4416425"/>
          <a:ext cx="646113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2" name="Equation" r:id="rId4" imgW="190440" imgH="152280" progId="Equation.DSMT4">
                  <p:embed/>
                </p:oleObj>
              </mc:Choice>
              <mc:Fallback>
                <p:oleObj name="Equation" r:id="rId4" imgW="190440" imgH="1522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4950" y="4416425"/>
                        <a:ext cx="646113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568325" y="3479800"/>
            <a:ext cx="5791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60375" indent="-460375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800" dirty="0"/>
              <a:t>To determine </a:t>
            </a:r>
            <a:r>
              <a:rPr lang="en-US" sz="2800" i="1" dirty="0">
                <a:sym typeface="Symbol" pitchFamily="18" charset="2"/>
              </a:rPr>
              <a:t>MPK,</a:t>
            </a:r>
            <a:r>
              <a:rPr lang="en-US" sz="2800" dirty="0">
                <a:sym typeface="Symbol" pitchFamily="18" charset="2"/>
              </a:rPr>
              <a:t> divide </a:t>
            </a:r>
            <a:r>
              <a:rPr lang="en-US" sz="2800" b="1" dirty="0">
                <a:solidFill>
                  <a:srgbClr val="CC6600"/>
                </a:solidFill>
                <a:sym typeface="Symbol" pitchFamily="18" charset="2"/>
              </a:rPr>
              <a:t>3</a:t>
            </a:r>
            <a:r>
              <a:rPr lang="en-US" sz="2800" dirty="0">
                <a:sym typeface="Symbol" pitchFamily="18" charset="2"/>
              </a:rPr>
              <a:t> by </a:t>
            </a:r>
            <a:r>
              <a:rPr lang="en-US" sz="2800" b="1" dirty="0">
                <a:solidFill>
                  <a:srgbClr val="CC6600"/>
                </a:solidFill>
                <a:sym typeface="Symbol" pitchFamily="18" charset="2"/>
              </a:rPr>
              <a:t>1</a:t>
            </a:r>
            <a:r>
              <a:rPr lang="en-US" sz="2800" dirty="0">
                <a:sym typeface="Symbol" pitchFamily="18" charset="2"/>
              </a:rPr>
              <a:t>:</a:t>
            </a:r>
            <a:endParaRPr lang="en-US" sz="2800" b="1" i="1" dirty="0">
              <a:sym typeface="Symbol" pitchFamily="18" charset="2"/>
            </a:endParaRPr>
          </a:p>
        </p:txBody>
      </p:sp>
      <p:sp>
        <p:nvSpPr>
          <p:cNvPr id="61448" name="Rectangle 8"/>
          <p:cNvSpPr>
            <a:spLocks noChangeArrowheads="1"/>
          </p:cNvSpPr>
          <p:nvPr/>
        </p:nvSpPr>
        <p:spPr bwMode="auto">
          <a:xfrm>
            <a:off x="603250" y="5514975"/>
            <a:ext cx="7869238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60375" indent="-460375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800" dirty="0"/>
              <a:t>Hence, </a:t>
            </a:r>
            <a:r>
              <a:rPr lang="en-US" sz="2800" i="1" dirty="0"/>
              <a:t> MPK</a:t>
            </a:r>
            <a:r>
              <a:rPr lang="en-US" sz="2800" dirty="0"/>
              <a:t> </a:t>
            </a:r>
            <a:r>
              <a:rPr lang="en-US" sz="2800" dirty="0">
                <a:sym typeface="Symbol" pitchFamily="18" charset="2"/>
              </a:rPr>
              <a:t>−</a:t>
            </a:r>
            <a:r>
              <a:rPr lang="en-US" sz="2800" dirty="0"/>
              <a:t> </a:t>
            </a:r>
            <a:r>
              <a:rPr lang="en-US" sz="28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800" b="1" i="1" dirty="0">
                <a:sym typeface="Symbol" pitchFamily="18" charset="2"/>
              </a:rPr>
              <a:t> </a:t>
            </a:r>
            <a:r>
              <a:rPr lang="en-US" sz="2800" dirty="0">
                <a:sym typeface="Symbol" pitchFamily="18" charset="2"/>
              </a:rPr>
              <a:t>  =  0.125</a:t>
            </a:r>
            <a:r>
              <a:rPr lang="en-US" sz="2800" dirty="0"/>
              <a:t> </a:t>
            </a:r>
            <a:r>
              <a:rPr lang="en-US" sz="2800" dirty="0">
                <a:sym typeface="Symbol" pitchFamily="18" charset="2"/>
              </a:rPr>
              <a:t>−</a:t>
            </a:r>
            <a:r>
              <a:rPr lang="en-US" sz="2800" dirty="0"/>
              <a:t> 0.05  =  </a:t>
            </a:r>
            <a:r>
              <a:rPr lang="en-US" sz="2800" u="sng" dirty="0"/>
              <a:t>0.075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34988" y="1430338"/>
            <a:ext cx="41148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ct val="45000"/>
              </a:spcBef>
              <a:spcAft>
                <a:spcPct val="0"/>
              </a:spcAft>
              <a:buClr>
                <a:srgbClr val="996633"/>
              </a:buClr>
              <a:buSzPct val="12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699"/>
              </a:buClr>
              <a:buSzPct val="120000"/>
              <a:buFont typeface="Wingdings" pitchFamily="2" charset="2"/>
              <a:buChar char="§"/>
              <a:defRPr sz="27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6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460375" indent="-460375">
              <a:buFont typeface="Wingdings" pitchFamily="2" charset="2"/>
              <a:buNone/>
            </a:pPr>
            <a:r>
              <a:rPr lang="en-US" sz="2600" b="1" dirty="0">
                <a:solidFill>
                  <a:srgbClr val="CC6600"/>
                </a:solidFill>
              </a:rPr>
              <a:t>1. </a:t>
            </a:r>
            <a:r>
              <a:rPr lang="en-US" sz="2600" b="1" dirty="0">
                <a:solidFill>
                  <a:srgbClr val="008080"/>
                </a:solidFill>
              </a:rPr>
              <a:t>	</a:t>
            </a:r>
            <a:r>
              <a:rPr lang="en-US" b="1" i="1" dirty="0"/>
              <a:t>k</a:t>
            </a:r>
            <a:r>
              <a:rPr lang="en-US" dirty="0"/>
              <a:t> = 2 </a:t>
            </a:r>
            <a:r>
              <a:rPr lang="en-US" b="1" i="1" dirty="0"/>
              <a:t>y</a:t>
            </a:r>
            <a:endParaRPr lang="en-US" dirty="0"/>
          </a:p>
          <a:p>
            <a:pPr marL="460375" indent="-460375">
              <a:buFont typeface="Wingdings" pitchFamily="2" charset="2"/>
              <a:buNone/>
            </a:pPr>
            <a:r>
              <a:rPr lang="en-US" sz="2600" b="1" dirty="0">
                <a:solidFill>
                  <a:srgbClr val="CC6600"/>
                </a:solidFill>
              </a:rPr>
              <a:t>2. </a:t>
            </a:r>
            <a:r>
              <a:rPr lang="en-US" sz="2600" b="1" dirty="0">
                <a:solidFill>
                  <a:srgbClr val="008080"/>
                </a:solidFill>
              </a:rPr>
              <a:t>	</a:t>
            </a:r>
            <a:r>
              <a:rPr lang="en-US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b="1" i="1" dirty="0"/>
              <a:t>k</a:t>
            </a:r>
            <a:r>
              <a:rPr lang="en-US" dirty="0"/>
              <a:t> = 0.1 </a:t>
            </a:r>
            <a:r>
              <a:rPr lang="en-US" b="1" i="1" dirty="0"/>
              <a:t>y</a:t>
            </a:r>
            <a:endParaRPr lang="en-US" dirty="0"/>
          </a:p>
          <a:p>
            <a:pPr marL="460375" indent="-460375">
              <a:buFont typeface="Wingdings" pitchFamily="2" charset="2"/>
              <a:buNone/>
            </a:pPr>
            <a:r>
              <a:rPr lang="en-US" sz="2600" b="1" dirty="0">
                <a:solidFill>
                  <a:srgbClr val="CC6600"/>
                </a:solidFill>
              </a:rPr>
              <a:t>3. </a:t>
            </a:r>
            <a:r>
              <a:rPr lang="en-US" sz="2600" b="1" dirty="0">
                <a:solidFill>
                  <a:srgbClr val="008080"/>
                </a:solidFill>
              </a:rPr>
              <a:t>	</a:t>
            </a:r>
            <a:r>
              <a:rPr lang="en-US" i="1" dirty="0"/>
              <a:t>MPK</a:t>
            </a:r>
            <a:r>
              <a:rPr lang="en-US" dirty="0"/>
              <a:t> </a:t>
            </a:r>
            <a:r>
              <a:rPr lang="en-US" dirty="0">
                <a:latin typeface="Times New Roman"/>
                <a:cs typeface="Times New Roman"/>
                <a:sym typeface="Symbol" pitchFamily="18" charset="2"/>
              </a:rPr>
              <a:t>×</a:t>
            </a:r>
            <a:r>
              <a:rPr lang="en-US" b="1" i="1" dirty="0">
                <a:sym typeface="Symbol" pitchFamily="18" charset="2"/>
              </a:rPr>
              <a:t> </a:t>
            </a:r>
            <a:r>
              <a:rPr lang="en-US" b="1" i="1" dirty="0"/>
              <a:t>k</a:t>
            </a:r>
            <a:r>
              <a:rPr lang="en-US" dirty="0"/>
              <a:t>  = 0.25 </a:t>
            </a:r>
            <a:r>
              <a:rPr lang="en-US" b="1" i="1" dirty="0"/>
              <a:t>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518025" y="4125108"/>
                <a:ext cx="4572000" cy="124303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000" b="1" i="1" smtClean="0">
                          <a:latin typeface="Cambria Math" charset="0"/>
                          <a:ea typeface="Times New Roman" charset="0"/>
                          <a:cs typeface="Times New Roman" charset="0"/>
                        </a:rPr>
                        <m:t>𝑴𝑷𝑲</m:t>
                      </m:r>
                      <m:r>
                        <a:rPr lang="en-US" sz="3000" b="1" i="1" smtClean="0">
                          <a:latin typeface="Cambria Math" charset="0"/>
                          <a:ea typeface="Times New Roman" charset="0"/>
                          <a:cs typeface="Times New Roman" charset="0"/>
                        </a:rPr>
                        <m:t>=</m:t>
                      </m:r>
                      <m:f>
                        <m:fPr>
                          <m:ctrlPr>
                            <a:rPr lang="en-US" sz="3000" b="1" i="1">
                              <a:effectLst/>
                              <a:latin typeface="Cambria Math" charset="0"/>
                              <a:ea typeface="Times New Roman" charset="0"/>
                              <a:cs typeface="Times New Roman" charset="0"/>
                            </a:rPr>
                          </m:ctrlPr>
                        </m:fPr>
                        <m:num>
                          <m:r>
                            <a:rPr lang="en-US" sz="3000" b="1" i="1">
                              <a:effectLst/>
                              <a:latin typeface="Cambria Math" charset="0"/>
                              <a:ea typeface="Times New Roman" charset="0"/>
                              <a:cs typeface="Times New Roman" charset="0"/>
                            </a:rPr>
                            <m:t>𝟎</m:t>
                          </m:r>
                          <m:r>
                            <a:rPr lang="en-US" sz="3000" b="1" i="1">
                              <a:effectLst/>
                              <a:latin typeface="Cambria Math" charset="0"/>
                              <a:ea typeface="Times New Roman" charset="0"/>
                              <a:cs typeface="Times New Roman" charset="0"/>
                            </a:rPr>
                            <m:t>.</m:t>
                          </m:r>
                          <m:r>
                            <a:rPr lang="en-US" sz="3000" b="1" i="1">
                              <a:effectLst/>
                              <a:latin typeface="Cambria Math" charset="0"/>
                              <a:ea typeface="Times New Roman" charset="0"/>
                              <a:cs typeface="Times New Roman" charset="0"/>
                            </a:rPr>
                            <m:t>𝟐𝟓</m:t>
                          </m:r>
                        </m:num>
                        <m:den>
                          <m:r>
                            <a:rPr lang="en-US" sz="3000" b="1" i="1">
                              <a:effectLst/>
                              <a:latin typeface="Cambria Math" charset="0"/>
                              <a:ea typeface="Times New Roman" charset="0"/>
                              <a:cs typeface="Times New Roman" charset="0"/>
                            </a:rPr>
                            <m:t>𝟐</m:t>
                          </m:r>
                        </m:den>
                      </m:f>
                      <m:r>
                        <a:rPr lang="en-US" sz="3000" b="1" i="1">
                          <a:effectLst/>
                          <a:latin typeface="Cambria Math" charset="0"/>
                          <a:ea typeface="Times New Roman" charset="0"/>
                          <a:cs typeface="Times New Roman" charset="0"/>
                        </a:rPr>
                        <m:t>=</m:t>
                      </m:r>
                      <m:r>
                        <a:rPr lang="en-US" sz="3000" b="1" i="1">
                          <a:effectLst/>
                          <a:latin typeface="Cambria Math" charset="0"/>
                          <a:ea typeface="Times New Roman" charset="0"/>
                          <a:cs typeface="Times New Roman" charset="0"/>
                        </a:rPr>
                        <m:t>𝟎</m:t>
                      </m:r>
                      <m:r>
                        <a:rPr lang="en-US" sz="3000" b="1" i="1">
                          <a:effectLst/>
                          <a:latin typeface="Cambria Math" charset="0"/>
                          <a:ea typeface="Times New Roman" charset="0"/>
                          <a:cs typeface="Times New Roman" charset="0"/>
                        </a:rPr>
                        <m:t>.</m:t>
                      </m:r>
                      <m:r>
                        <a:rPr lang="en-US" sz="3000" b="1" i="1">
                          <a:effectLst/>
                          <a:latin typeface="Cambria Math" charset="0"/>
                          <a:ea typeface="Times New Roman" charset="0"/>
                          <a:cs typeface="Times New Roman" charset="0"/>
                        </a:rPr>
                        <m:t>𝟏𝟐𝟓</m:t>
                      </m:r>
                    </m:oMath>
                  </m:oMathPara>
                </a14:m>
                <a:endParaRPr lang="en-US" sz="3000" dirty="0">
                  <a:effectLst/>
                  <a:latin typeface="+mn-lt"/>
                  <a:ea typeface="Calibri" charset="0"/>
                  <a:cs typeface="Times New Roman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b="1" dirty="0">
                    <a:effectLst/>
                    <a:latin typeface="Calibri" charset="0"/>
                    <a:ea typeface="Times New Roman" charset="0"/>
                    <a:cs typeface="Times New Roman" charset="0"/>
                  </a:rPr>
                  <a:t> </a:t>
                </a:r>
                <a:endParaRPr lang="en-US" sz="900" dirty="0">
                  <a:effectLst/>
                  <a:latin typeface="Calibri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8025" y="4125108"/>
                <a:ext cx="4572000" cy="1243033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38046" y="4219813"/>
                <a:ext cx="3206904" cy="105362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000" b="1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GB" sz="3000" b="1" i="1">
                              <a:latin typeface="Cambria Math" charset="0"/>
                            </a:rPr>
                            <m:t>𝑴𝑷𝑲</m:t>
                          </m:r>
                          <m:r>
                            <a:rPr lang="en-GB" sz="3000" b="0" i="0">
                              <a:latin typeface="Cambria Math" charset="0"/>
                            </a:rPr>
                            <m:t> ×</m:t>
                          </m:r>
                          <m:r>
                            <m:rPr>
                              <m:nor/>
                            </m:rPr>
                            <a:rPr lang="en-US" sz="3000" b="1" i="1" dirty="0">
                              <a:latin typeface="+mn-lt"/>
                            </a:rPr>
                            <m:t>k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3000" b="1" i="1" dirty="0">
                              <a:latin typeface="+mn-lt"/>
                            </a:rPr>
                            <m:t>k</m:t>
                          </m:r>
                        </m:den>
                      </m:f>
                      <m:r>
                        <a:rPr lang="en-GB" sz="3000" b="0" i="0">
                          <a:latin typeface="Cambria Math" charset="0"/>
                        </a:rPr>
                        <m:t>=</m:t>
                      </m:r>
                      <m:f>
                        <m:fPr>
                          <m:ctrlPr>
                            <a:rPr lang="en-GB" sz="3000" b="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GB" sz="3000" b="0" i="0">
                              <a:latin typeface="Cambria Math" charset="0"/>
                            </a:rPr>
                            <m:t>0.25</m:t>
                          </m:r>
                          <m:r>
                            <m:rPr>
                              <m:nor/>
                            </m:rPr>
                            <a:rPr lang="en-US" sz="3000" b="1" i="1" dirty="0">
                              <a:latin typeface="+mn-lt"/>
                            </a:rPr>
                            <m:t>y</m:t>
                          </m:r>
                        </m:num>
                        <m:den>
                          <m:r>
                            <a:rPr lang="en-GB" sz="3000" b="0" i="0">
                              <a:latin typeface="Cambria Math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n-US" sz="3000" b="1" i="1" dirty="0">
                              <a:latin typeface="+mn-lt"/>
                            </a:rPr>
                            <m:t>y</m:t>
                          </m:r>
                        </m:den>
                      </m:f>
                    </m:oMath>
                  </m:oMathPara>
                </a14:m>
                <a:endParaRPr lang="en-GB" sz="3000" dirty="0">
                  <a:latin typeface="+mn-lt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046" y="4219813"/>
                <a:ext cx="3206904" cy="1053622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359649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7" grpId="0" autoUpdateAnimBg="0"/>
      <p:bldP spid="6144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Policy issues:  </a:t>
            </a:r>
            <a:br>
              <a:rPr lang="en-US" dirty="0"/>
            </a:br>
            <a:r>
              <a:rPr lang="en-US" dirty="0"/>
              <a:t>Evaluating the rate of saving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116263"/>
          </a:xfrm>
        </p:spPr>
        <p:txBody>
          <a:bodyPr/>
          <a:lstStyle/>
          <a:p>
            <a:pPr>
              <a:spcBef>
                <a:spcPct val="35000"/>
              </a:spcBef>
            </a:pPr>
            <a:r>
              <a:rPr lang="en-US" sz="2600" dirty="0"/>
              <a:t>From the last slide:  </a:t>
            </a:r>
            <a:r>
              <a:rPr lang="en-US" sz="2600" i="1" dirty="0"/>
              <a:t>MPK</a:t>
            </a:r>
            <a:r>
              <a:rPr lang="en-US" sz="2600" dirty="0"/>
              <a:t> </a:t>
            </a:r>
            <a:r>
              <a:rPr lang="en-US" sz="2400" b="1" i="1" dirty="0">
                <a:latin typeface="Times New Roman"/>
                <a:cs typeface="Times New Roman"/>
                <a:sym typeface="Symbol" pitchFamily="18" charset="2"/>
              </a:rPr>
              <a:t>−</a:t>
            </a:r>
            <a:r>
              <a:rPr lang="en-US" sz="2600" dirty="0"/>
              <a:t> </a:t>
            </a:r>
            <a:r>
              <a:rPr lang="en-US" sz="24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600" b="1" i="1" dirty="0">
                <a:sym typeface="Symbol" pitchFamily="18" charset="2"/>
              </a:rPr>
              <a:t> </a:t>
            </a:r>
            <a:r>
              <a:rPr lang="en-US" sz="2600" dirty="0">
                <a:sym typeface="Symbol" pitchFamily="18" charset="2"/>
              </a:rPr>
              <a:t> = </a:t>
            </a:r>
            <a:r>
              <a:rPr lang="en-US" sz="2600" dirty="0"/>
              <a:t>0.075</a:t>
            </a:r>
          </a:p>
          <a:p>
            <a:pPr>
              <a:spcBef>
                <a:spcPct val="35000"/>
              </a:spcBef>
            </a:pPr>
            <a:r>
              <a:rPr lang="en-US" sz="2600" dirty="0"/>
              <a:t>Canada real GDP grows an average of 3% per year, </a:t>
            </a:r>
            <a:br>
              <a:rPr lang="en-US" sz="2600" dirty="0"/>
            </a:br>
            <a:r>
              <a:rPr lang="en-US" sz="2600" dirty="0"/>
              <a:t>so  </a:t>
            </a:r>
            <a:r>
              <a:rPr lang="en-US" sz="2600" b="1" i="1" dirty="0">
                <a:sym typeface="Symbol" pitchFamily="18" charset="2"/>
              </a:rPr>
              <a:t>n</a:t>
            </a:r>
            <a:r>
              <a:rPr lang="en-US" sz="2600" dirty="0"/>
              <a:t> </a:t>
            </a:r>
            <a:r>
              <a:rPr lang="en-US" sz="2600" dirty="0">
                <a:sym typeface="Symbol" pitchFamily="18" charset="2"/>
              </a:rPr>
              <a:t>+</a:t>
            </a:r>
            <a:r>
              <a:rPr lang="en-US" sz="2600" dirty="0"/>
              <a:t> </a:t>
            </a:r>
            <a:r>
              <a:rPr lang="en-US" sz="2600" b="1" i="1" dirty="0">
                <a:sym typeface="Symbol" pitchFamily="18" charset="2"/>
              </a:rPr>
              <a:t>g</a:t>
            </a:r>
            <a:r>
              <a:rPr lang="en-US" sz="2600" dirty="0"/>
              <a:t>  = 0.03</a:t>
            </a:r>
          </a:p>
          <a:p>
            <a:pPr>
              <a:spcBef>
                <a:spcPct val="35000"/>
              </a:spcBef>
            </a:pPr>
            <a:r>
              <a:rPr lang="en-US" sz="2600" dirty="0"/>
              <a:t>Thus, </a:t>
            </a:r>
            <a:br>
              <a:rPr lang="en-US" sz="2600" dirty="0"/>
            </a:br>
            <a:r>
              <a:rPr lang="en-US" sz="2600" dirty="0"/>
              <a:t>	</a:t>
            </a:r>
            <a:r>
              <a:rPr lang="en-US" sz="2600" i="1" dirty="0"/>
              <a:t>MPK</a:t>
            </a:r>
            <a:r>
              <a:rPr lang="en-US" sz="2600" dirty="0"/>
              <a:t> </a:t>
            </a:r>
            <a:r>
              <a:rPr lang="en-US" sz="2400" b="1" i="1" dirty="0">
                <a:latin typeface="Times New Roman"/>
                <a:cs typeface="Times New Roman"/>
                <a:sym typeface="Symbol" pitchFamily="18" charset="2"/>
              </a:rPr>
              <a:t>−</a:t>
            </a:r>
            <a:r>
              <a:rPr lang="en-US" sz="2600" dirty="0"/>
              <a:t> </a:t>
            </a:r>
            <a:r>
              <a:rPr lang="en-US" sz="2400" b="1" i="1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600" b="1" i="1" dirty="0">
                <a:sym typeface="Symbol" pitchFamily="18" charset="2"/>
              </a:rPr>
              <a:t>  </a:t>
            </a:r>
            <a:r>
              <a:rPr lang="en-US" sz="2600" dirty="0">
                <a:sym typeface="Symbol" pitchFamily="18" charset="2"/>
              </a:rPr>
              <a:t> = 0.075 &gt; 0.03 = </a:t>
            </a:r>
            <a:r>
              <a:rPr lang="en-US" sz="2600" b="1" i="1" dirty="0">
                <a:sym typeface="Symbol" pitchFamily="18" charset="2"/>
              </a:rPr>
              <a:t>n</a:t>
            </a:r>
            <a:r>
              <a:rPr lang="en-US" sz="2600" dirty="0"/>
              <a:t> </a:t>
            </a:r>
            <a:r>
              <a:rPr lang="en-US" sz="2600" dirty="0">
                <a:sym typeface="Symbol" pitchFamily="18" charset="2"/>
              </a:rPr>
              <a:t>+</a:t>
            </a:r>
            <a:r>
              <a:rPr lang="en-US" sz="2600" dirty="0"/>
              <a:t> </a:t>
            </a:r>
            <a:r>
              <a:rPr lang="en-US" sz="2600" b="1" i="1" dirty="0">
                <a:sym typeface="Symbol" pitchFamily="18" charset="2"/>
              </a:rPr>
              <a:t>g</a:t>
            </a:r>
            <a:r>
              <a:rPr lang="en-US" sz="2600" dirty="0"/>
              <a:t> </a:t>
            </a:r>
          </a:p>
          <a:p>
            <a:pPr>
              <a:spcBef>
                <a:spcPct val="35000"/>
              </a:spcBef>
            </a:pPr>
            <a:r>
              <a:rPr lang="en-US" sz="2600" dirty="0"/>
              <a:t>Conclusion:  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804863" y="4672013"/>
            <a:ext cx="7848600" cy="144938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57150" cmpd="thickTh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sz="2700" i="1" dirty="0"/>
              <a:t>Canada is below the Golden Rule steady state:  </a:t>
            </a:r>
            <a:br>
              <a:rPr lang="en-US" sz="2700" i="1" dirty="0"/>
            </a:br>
            <a:r>
              <a:rPr lang="en-US" sz="2700" i="1" dirty="0"/>
              <a:t>Increasing Canada’s saving rate would increase consumption per capita in the long run. </a:t>
            </a:r>
          </a:p>
        </p:txBody>
      </p:sp>
    </p:spTree>
    <p:extLst>
      <p:ext uri="{BB962C8B-B14F-4D97-AF65-F5344CB8AC3E}">
        <p14:creationId xmlns:p14="http://schemas.microsoft.com/office/powerpoint/2010/main" val="319953217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build="p" bldLvl="5"/>
      <p:bldP spid="63492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5138" y="106363"/>
            <a:ext cx="7197725" cy="1195387"/>
          </a:xfrm>
        </p:spPr>
        <p:txBody>
          <a:bodyPr/>
          <a:lstStyle/>
          <a:p>
            <a:r>
              <a:rPr lang="en-US" dirty="0"/>
              <a:t>Policy issues:  </a:t>
            </a:r>
            <a:br>
              <a:rPr lang="en-US" dirty="0"/>
            </a:br>
            <a:r>
              <a:rPr lang="en-US" dirty="0"/>
              <a:t>How to increase the saving rate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6250" y="1293813"/>
            <a:ext cx="8210550" cy="4884737"/>
          </a:xfrm>
        </p:spPr>
        <p:txBody>
          <a:bodyPr/>
          <a:lstStyle/>
          <a:p>
            <a:r>
              <a:rPr lang="en-US" sz="2700" dirty="0"/>
              <a:t>Reduce the government budget deficit</a:t>
            </a:r>
            <a:br>
              <a:rPr lang="en-US" sz="2700" dirty="0"/>
            </a:br>
            <a:r>
              <a:rPr lang="en-US" sz="2700" dirty="0"/>
              <a:t>(or increase the budget surplus).</a:t>
            </a:r>
          </a:p>
          <a:p>
            <a:r>
              <a:rPr lang="en-US" sz="2700" dirty="0"/>
              <a:t>Increase incentives for private saving:</a:t>
            </a:r>
          </a:p>
          <a:p>
            <a:pPr lvl="1">
              <a:spcBef>
                <a:spcPct val="10000"/>
              </a:spcBef>
            </a:pPr>
            <a:r>
              <a:rPr lang="en-US" dirty="0"/>
              <a:t>Reduce capital gains tax, corporate income tax, estate tax, as they discourage saving.</a:t>
            </a:r>
          </a:p>
          <a:p>
            <a:pPr lvl="1">
              <a:spcBef>
                <a:spcPct val="10000"/>
              </a:spcBef>
            </a:pPr>
            <a:r>
              <a:rPr lang="en-US" dirty="0"/>
              <a:t>Replace federal income tax with a consumption tax.</a:t>
            </a:r>
          </a:p>
          <a:p>
            <a:pPr lvl="1">
              <a:spcBef>
                <a:spcPct val="10000"/>
              </a:spcBef>
            </a:pPr>
            <a:r>
              <a:rPr lang="en-US" dirty="0"/>
              <a:t>Expand tax incentives for RRSP (individual retirement accounts) and other retirement savings accounts such as TFSA.</a:t>
            </a:r>
          </a:p>
        </p:txBody>
      </p:sp>
    </p:spTree>
    <p:extLst>
      <p:ext uri="{BB962C8B-B14F-4D97-AF65-F5344CB8AC3E}">
        <p14:creationId xmlns:p14="http://schemas.microsoft.com/office/powerpoint/2010/main" val="1316123513"/>
      </p:ext>
    </p:extLst>
  </p:cSld>
  <p:clrMapOvr>
    <a:masterClrMapping/>
  </p:clrMapOvr>
  <p:transition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5138" y="106363"/>
            <a:ext cx="7197725" cy="1195387"/>
          </a:xfrm>
        </p:spPr>
        <p:txBody>
          <a:bodyPr/>
          <a:lstStyle/>
          <a:p>
            <a:r>
              <a:rPr lang="en-US" dirty="0"/>
              <a:t>Policy issues:  </a:t>
            </a:r>
            <a:br>
              <a:rPr lang="en-US" dirty="0"/>
            </a:br>
            <a:r>
              <a:rPr lang="en-US" dirty="0"/>
              <a:t>How to increase the saving rate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6250" y="1293813"/>
            <a:ext cx="8210550" cy="4884737"/>
          </a:xfrm>
        </p:spPr>
        <p:txBody>
          <a:bodyPr/>
          <a:lstStyle/>
          <a:p>
            <a:r>
              <a:rPr lang="en-US" sz="2700" dirty="0"/>
              <a:t>Other incentives for increasing savings include the exemption from income taxes on capital gains and the introduction of the GST. </a:t>
            </a:r>
          </a:p>
          <a:p>
            <a:r>
              <a:rPr lang="en-US" sz="2700" dirty="0"/>
              <a:t>Exemption from income taxes on capital gains were removed in 1994.</a:t>
            </a:r>
          </a:p>
          <a:p>
            <a:r>
              <a:rPr lang="en-US" dirty="0"/>
              <a:t>The rationale behind the GST is that consumption taxes stimulate savings.</a:t>
            </a:r>
          </a:p>
          <a:p>
            <a:r>
              <a:rPr lang="en-US" dirty="0"/>
              <a:t>Individuals can avoid paying the sales tax by saving.</a:t>
            </a:r>
          </a:p>
        </p:txBody>
      </p:sp>
    </p:spTree>
    <p:extLst>
      <p:ext uri="{BB962C8B-B14F-4D97-AF65-F5344CB8AC3E}">
        <p14:creationId xmlns:p14="http://schemas.microsoft.com/office/powerpoint/2010/main" val="1625877805"/>
      </p:ext>
    </p:extLst>
  </p:cSld>
  <p:clrMapOvr>
    <a:masterClrMapping/>
  </p:clrMapOvr>
  <p:transition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Policy issues:  </a:t>
            </a:r>
            <a:br>
              <a:rPr lang="en-US" dirty="0"/>
            </a:br>
            <a:r>
              <a:rPr lang="en-US" dirty="0"/>
              <a:t>Establishing the right institutions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9188"/>
          </a:xfrm>
        </p:spPr>
        <p:txBody>
          <a:bodyPr/>
          <a:lstStyle/>
          <a:p>
            <a:pPr>
              <a:spcBef>
                <a:spcPct val="30000"/>
              </a:spcBef>
            </a:pPr>
            <a:r>
              <a:rPr lang="en-US" dirty="0"/>
              <a:t>Creating the right institutions is important for ensuring that resources are allocated to their best use.   Examples:</a:t>
            </a:r>
          </a:p>
          <a:p>
            <a:pPr lvl="1">
              <a:lnSpc>
                <a:spcPct val="105000"/>
              </a:lnSpc>
              <a:spcBef>
                <a:spcPct val="30000"/>
              </a:spcBef>
            </a:pPr>
            <a:r>
              <a:rPr lang="en-US" u="sng" dirty="0"/>
              <a:t>Legal institutions</a:t>
            </a:r>
            <a:r>
              <a:rPr lang="en-US" dirty="0"/>
              <a:t>, to protect property rights.  </a:t>
            </a:r>
          </a:p>
          <a:p>
            <a:pPr lvl="1">
              <a:lnSpc>
                <a:spcPct val="105000"/>
              </a:lnSpc>
              <a:spcBef>
                <a:spcPct val="30000"/>
              </a:spcBef>
            </a:pPr>
            <a:r>
              <a:rPr lang="en-US" u="sng" dirty="0"/>
              <a:t>Capital markets</a:t>
            </a:r>
            <a:r>
              <a:rPr lang="en-US" dirty="0"/>
              <a:t>, to help financial capital flow to the best investment projects. </a:t>
            </a:r>
          </a:p>
          <a:p>
            <a:pPr lvl="1">
              <a:lnSpc>
                <a:spcPct val="105000"/>
              </a:lnSpc>
              <a:spcBef>
                <a:spcPct val="30000"/>
              </a:spcBef>
            </a:pPr>
            <a:r>
              <a:rPr lang="en-US" dirty="0"/>
              <a:t>A corruption-free </a:t>
            </a:r>
            <a:r>
              <a:rPr lang="en-US" u="sng" dirty="0"/>
              <a:t>government</a:t>
            </a:r>
            <a:r>
              <a:rPr lang="en-US" dirty="0"/>
              <a:t>, to promote competition, enforce contracts, etc.</a:t>
            </a:r>
          </a:p>
        </p:txBody>
      </p:sp>
    </p:spTree>
    <p:extLst>
      <p:ext uri="{BB962C8B-B14F-4D97-AF65-F5344CB8AC3E}">
        <p14:creationId xmlns:p14="http://schemas.microsoft.com/office/powerpoint/2010/main" val="4035664172"/>
      </p:ext>
    </p:extLst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14_Default Design">
  <a:themeElements>
    <a:clrScheme name="14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4_Default Design">
      <a:majorFont>
        <a:latin typeface="Tahoma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4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2575</TotalTime>
  <Words>730</Words>
  <Application>Microsoft Macintosh PowerPoint</Application>
  <PresentationFormat>On-screen Show (4:3)</PresentationFormat>
  <Paragraphs>146</Paragraphs>
  <Slides>23</Slides>
  <Notes>23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Arial Narrow</vt:lpstr>
      <vt:lpstr>Calibri</vt:lpstr>
      <vt:lpstr>Cambria Math</vt:lpstr>
      <vt:lpstr>Symbol</vt:lpstr>
      <vt:lpstr>Tahoma</vt:lpstr>
      <vt:lpstr>Times New Roman</vt:lpstr>
      <vt:lpstr>Wingdings</vt:lpstr>
      <vt:lpstr>14_Default Design</vt:lpstr>
      <vt:lpstr>Equation</vt:lpstr>
      <vt:lpstr>PowerPoint Presentation</vt:lpstr>
      <vt:lpstr>Introduction</vt:lpstr>
      <vt:lpstr>Examples of technological progress</vt:lpstr>
      <vt:lpstr>Technological progress in the Solow model</vt:lpstr>
      <vt:lpstr>Technological progress in the Solow model</vt:lpstr>
      <vt:lpstr>Technological progress in the Solow model</vt:lpstr>
      <vt:lpstr>Technological progress in the Solow model</vt:lpstr>
      <vt:lpstr>Technological progress in the Solow model</vt:lpstr>
      <vt:lpstr>The Golden Rule with technological progress</vt:lpstr>
      <vt:lpstr>Growth empirics:  Balanced growth</vt:lpstr>
      <vt:lpstr>Growth empirics:  Convergence</vt:lpstr>
      <vt:lpstr>Growth empirics:  Convergence</vt:lpstr>
      <vt:lpstr>Growth empirics:  Convergence</vt:lpstr>
      <vt:lpstr>Growth empirics:  Factor accumulation vs. production efficiency</vt:lpstr>
      <vt:lpstr>Policy issues</vt:lpstr>
      <vt:lpstr>Policy issues:   Evaluating the rate of saving</vt:lpstr>
      <vt:lpstr>Policy issues:   Evaluating the rate of saving</vt:lpstr>
      <vt:lpstr>Policy issues:   Evaluating the rate of saving</vt:lpstr>
      <vt:lpstr>Policy issues:   Evaluating the rate of saving</vt:lpstr>
      <vt:lpstr>Policy issues:   Evaluating the rate of saving</vt:lpstr>
      <vt:lpstr>Policy issues:   How to increase the saving rate</vt:lpstr>
      <vt:lpstr>Policy issues:   How to increase the saving rate</vt:lpstr>
      <vt:lpstr>Policy issues:   Establishing the right institutions</vt:lpstr>
    </vt:vector>
  </TitlesOfParts>
  <Company>UNLV</Company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Mankiw 6e PowerPoints</dc:title>
  <dc:creator>Ron Cronovich</dc:creator>
  <cp:lastModifiedBy>Abdallah Zalghout</cp:lastModifiedBy>
  <cp:revision>242</cp:revision>
  <dcterms:created xsi:type="dcterms:W3CDTF">2006-04-29T00:50:43Z</dcterms:created>
  <dcterms:modified xsi:type="dcterms:W3CDTF">2017-11-28T20:25:28Z</dcterms:modified>
</cp:coreProperties>
</file>