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66" r:id="rId1"/>
  </p:sldMasterIdLst>
  <p:notesMasterIdLst>
    <p:notesMasterId r:id="rId33"/>
  </p:notesMasterIdLst>
  <p:handoutMasterIdLst>
    <p:handoutMasterId r:id="rId34"/>
  </p:handoutMasterIdLst>
  <p:sldIdLst>
    <p:sldId id="256" r:id="rId2"/>
    <p:sldId id="530" r:id="rId3"/>
    <p:sldId id="531" r:id="rId4"/>
    <p:sldId id="532" r:id="rId5"/>
    <p:sldId id="533" r:id="rId6"/>
    <p:sldId id="534" r:id="rId7"/>
    <p:sldId id="535" r:id="rId8"/>
    <p:sldId id="536" r:id="rId9"/>
    <p:sldId id="465" r:id="rId10"/>
    <p:sldId id="537" r:id="rId11"/>
    <p:sldId id="538" r:id="rId12"/>
    <p:sldId id="539" r:id="rId13"/>
    <p:sldId id="540" r:id="rId14"/>
    <p:sldId id="541" r:id="rId15"/>
    <p:sldId id="469" r:id="rId16"/>
    <p:sldId id="506" r:id="rId17"/>
    <p:sldId id="507" r:id="rId18"/>
    <p:sldId id="508" r:id="rId19"/>
    <p:sldId id="509" r:id="rId20"/>
    <p:sldId id="510" r:id="rId21"/>
    <p:sldId id="511" r:id="rId22"/>
    <p:sldId id="512" r:id="rId23"/>
    <p:sldId id="513" r:id="rId24"/>
    <p:sldId id="516" r:id="rId25"/>
    <p:sldId id="517" r:id="rId26"/>
    <p:sldId id="518" r:id="rId27"/>
    <p:sldId id="519" r:id="rId28"/>
    <p:sldId id="520" r:id="rId29"/>
    <p:sldId id="521" r:id="rId30"/>
    <p:sldId id="522" r:id="rId31"/>
    <p:sldId id="440" r:id="rId32"/>
  </p:sldIdLst>
  <p:sldSz cx="9144000" cy="6858000" type="screen4x3"/>
  <p:notesSz cx="6858000" cy="92075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bg1"/>
    </p:penClr>
  </p:showPr>
  <p:clrMru>
    <a:srgbClr val="943100"/>
    <a:srgbClr val="6A1900"/>
    <a:srgbClr val="BC3700"/>
    <a:srgbClr val="00279F"/>
    <a:srgbClr val="3365FB"/>
    <a:srgbClr val="919191"/>
    <a:srgbClr val="616161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-1554" y="-108"/>
      </p:cViewPr>
      <p:guideLst>
        <p:guide orient="horz" pos="2568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224" y="-96"/>
      </p:cViewPr>
      <p:guideLst>
        <p:guide orient="horz" pos="290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CA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Total Debt = 617 billion</c:v>
                </c:pt>
              </c:strCache>
            </c:strRef>
          </c:tx>
          <c:dLbls>
            <c:showCatName val="1"/>
            <c:showPercent val="1"/>
            <c:showLeaderLines val="1"/>
          </c:dLbls>
          <c:cat>
            <c:strRef>
              <c:f>Sheet1!$A$2:$A$4</c:f>
              <c:strCache>
                <c:ptCount val="3"/>
                <c:pt idx="0">
                  <c:v>Public and chartered banks</c:v>
                </c:pt>
                <c:pt idx="1">
                  <c:v>Bank of Canada</c:v>
                </c:pt>
                <c:pt idx="2">
                  <c:v>Nonresidents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0.70000000000000051</c:v>
                </c:pt>
                <c:pt idx="1">
                  <c:v>0.1</c:v>
                </c:pt>
                <c:pt idx="2">
                  <c:v>0.2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>
              <a:defRPr sz="1000" i="1" smtClean="0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 smtClean="0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47125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>
              <a:defRPr sz="1000" i="1" smtClean="0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747125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 smtClean="0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fld id="{C7049DC0-FAF5-4072-A0C8-C9773D4516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>
              <a:defRPr sz="1000" i="1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47125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>
              <a:defRPr sz="1000" i="1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747125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1C3AEFDF-6BC2-4B15-9F01-13B718AC8D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73563"/>
            <a:ext cx="5029200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7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27125" y="692150"/>
            <a:ext cx="4603750" cy="34496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421438" y="8758238"/>
            <a:ext cx="3921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r">
              <a:defRPr/>
            </a:pPr>
            <a:fld id="{AEB46055-825C-4D77-84AB-213EB9442015}" type="slidenum">
              <a:rPr lang="en-US" sz="1400">
                <a:latin typeface="Times New Roman" pitchFamily="18" charset="0"/>
              </a:rPr>
              <a:pPr algn="r">
                <a:defRPr/>
              </a:pPr>
              <a:t>‹#›</a:t>
            </a:fld>
            <a:endParaRPr lang="en-US" sz="1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B752E1-DE3B-4441-94C3-4891294C3CC3}" type="slidenum">
              <a:rPr lang="en-US"/>
              <a:pPr/>
              <a:t>1</a:t>
            </a:fld>
            <a:endParaRPr lang="en-US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 cap="flat"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718CC0-D7A0-45F0-9A23-E7D041C1FC5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F31176-AD1E-474F-A387-1306B04D731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1765C1-2859-4EC1-A8A7-1C3158C27725}" type="slidenum">
              <a:rPr lang="en-US" smtClean="0">
                <a:latin typeface="Arial" pitchFamily="34" charset="0"/>
              </a:rPr>
              <a:pPr/>
              <a:t>4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smtClean="0">
                <a:latin typeface="Calibri" pitchFamily="34" charset="0"/>
              </a:rPr>
              <a:t>This figure shows the expansionary fiscal policy.   Expansionary fiscal policy uses increases in government spending or tax cuts to push the economy out of recession. In an economy with a MPC of .75, a $5 billion increase in government spending, or a $6.67 billion decrease in personal taxes (producing a $5 billion initial increase in consumption), expands aggregate demand from AD</a:t>
            </a:r>
            <a:r>
              <a:rPr lang="en-US" baseline="-25000" smtClean="0">
                <a:latin typeface="Calibri" pitchFamily="34" charset="0"/>
              </a:rPr>
              <a:t>2</a:t>
            </a:r>
            <a:r>
              <a:rPr lang="en-US" smtClean="0">
                <a:latin typeface="Calibri" pitchFamily="34" charset="0"/>
              </a:rPr>
              <a:t> to the downsloping dashed curve. The multiplier then magnifies this initial increase in spending to AD</a:t>
            </a:r>
            <a:r>
              <a:rPr lang="en-US" baseline="-25000" smtClean="0">
                <a:latin typeface="Calibri" pitchFamily="34" charset="0"/>
              </a:rPr>
              <a:t>1</a:t>
            </a:r>
            <a:r>
              <a:rPr lang="en-US" smtClean="0">
                <a:latin typeface="Calibri" pitchFamily="34" charset="0"/>
              </a:rPr>
              <a:t>. So real GDP rises along the horizontal axis by $20 billion.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3CBC2A-7307-4926-B2E2-246372871F26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3586DD-0E0F-4DD6-8C40-6BEC45D2E322}" type="slidenum">
              <a:rPr lang="en-US" smtClean="0">
                <a:latin typeface="Arial" pitchFamily="34" charset="0"/>
              </a:rPr>
              <a:pPr/>
              <a:t>6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smtClean="0">
                <a:latin typeface="Calibri" pitchFamily="34" charset="0"/>
              </a:rPr>
              <a:t>This figure shows the effects of contractionary fiscal policy.</a:t>
            </a:r>
          </a:p>
          <a:p>
            <a:r>
              <a:rPr lang="en-US" smtClean="0">
                <a:latin typeface="Calibri" pitchFamily="34" charset="0"/>
              </a:rPr>
              <a:t>Contractionary fiscal policy uses decreases in government spending, increases in taxes, or both, to reduce demand-pull inflation. Here, an increase in aggregate demand from AD</a:t>
            </a:r>
            <a:r>
              <a:rPr lang="en-US" baseline="-25000" smtClean="0">
                <a:latin typeface="Calibri" pitchFamily="34" charset="0"/>
              </a:rPr>
              <a:t>3 </a:t>
            </a:r>
            <a:r>
              <a:rPr lang="en-US" smtClean="0">
                <a:latin typeface="Calibri" pitchFamily="34" charset="0"/>
              </a:rPr>
              <a:t>to AD</a:t>
            </a:r>
            <a:r>
              <a:rPr lang="en-US" baseline="-25000" smtClean="0">
                <a:latin typeface="Calibri" pitchFamily="34" charset="0"/>
              </a:rPr>
              <a:t>4</a:t>
            </a:r>
            <a:r>
              <a:rPr lang="en-US" smtClean="0">
                <a:latin typeface="Calibri" pitchFamily="34" charset="0"/>
              </a:rPr>
              <a:t> has driven the economy to point b and ratcheted the price level up to P</a:t>
            </a:r>
            <a:r>
              <a:rPr lang="en-US" baseline="-25000" smtClean="0">
                <a:latin typeface="Calibri" pitchFamily="34" charset="0"/>
              </a:rPr>
              <a:t>2</a:t>
            </a:r>
            <a:r>
              <a:rPr lang="en-US" smtClean="0">
                <a:latin typeface="Calibri" pitchFamily="34" charset="0"/>
              </a:rPr>
              <a:t>, where it becomes inflexible downward. If the economy’s MPC is .75 and the multiplier therefore is 4, the government can either reduce its spending by $3 billion or increase its taxes by $4 billion (which will decrease consumption by $3 billion) to eliminate the inflationary GDP gap of $12 billion (= $522 billion - $510 billion). Aggregate demand will shift leftward, first from AD</a:t>
            </a:r>
            <a:r>
              <a:rPr lang="en-US" baseline="-25000" smtClean="0">
                <a:latin typeface="Calibri" pitchFamily="34" charset="0"/>
              </a:rPr>
              <a:t>4 </a:t>
            </a:r>
            <a:r>
              <a:rPr lang="en-US" smtClean="0">
                <a:latin typeface="Calibri" pitchFamily="34" charset="0"/>
              </a:rPr>
              <a:t>to the dashed downsloping curve to its left, and then to AD</a:t>
            </a:r>
            <a:r>
              <a:rPr lang="en-US" baseline="-25000" smtClean="0">
                <a:latin typeface="Calibri" pitchFamily="34" charset="0"/>
              </a:rPr>
              <a:t>5</a:t>
            </a:r>
            <a:r>
              <a:rPr lang="en-US" smtClean="0">
                <a:latin typeface="Calibri" pitchFamily="34" charset="0"/>
              </a:rPr>
              <a:t>. With the price level remaining at P</a:t>
            </a:r>
            <a:r>
              <a:rPr lang="en-US" baseline="-25000" smtClean="0">
                <a:latin typeface="Calibri" pitchFamily="34" charset="0"/>
              </a:rPr>
              <a:t>2</a:t>
            </a:r>
            <a:r>
              <a:rPr lang="en-US" smtClean="0">
                <a:latin typeface="Calibri" pitchFamily="34" charset="0"/>
              </a:rPr>
              <a:t>, the economy will move from point b to point c and the inflationary GDP gap will disappear.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D9E53C2-A3EC-49FE-A9D4-8B22326AFBA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291C71-2F34-411F-90E4-4AEBF408FA93}" type="slidenum">
              <a:rPr lang="en-US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7E0E177-D644-4699-A4FC-BF21FD58B46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4A0BCB-07B3-479A-B43B-F6B23D8BD54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46221C-9478-462B-8650-C221F5DA1FBA}" type="slidenum">
              <a:rPr lang="en-US" smtClean="0">
                <a:latin typeface="Arial" pitchFamily="34" charset="0"/>
              </a:rPr>
              <a:pPr/>
              <a:t>12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smtClean="0">
                <a:latin typeface="Calibri" pitchFamily="34" charset="0"/>
              </a:rPr>
              <a:t>This figure shows built-in stability. Tax revenues, T, vary directly with GDP, and government spending, G, is assumed to be independent of GDP. As GDP falls in a recession, deficits occur automatically and help alleviate the recession. As GDP rises during expansion, surpluses occur automatically and help offset possible inflation.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BD3ED1A-D0F2-4F94-A13F-7C7F30FFE59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8A0E00C-94F9-412E-AA0B-C7CC7ACA0BD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A45EDC-E9F1-4DC7-83D5-A730E5E4D175}" type="slidenum">
              <a:rPr lang="en-US"/>
              <a:pPr/>
              <a:t>15</a:t>
            </a:fld>
            <a:endParaRPr lang="en-US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6650" y="696913"/>
            <a:ext cx="4586288" cy="3440112"/>
          </a:xfrm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F683D0-B235-4B6D-96C3-11DC17EEE288}" type="slidenum">
              <a:rPr lang="en-US" smtClean="0">
                <a:latin typeface="Arial" pitchFamily="34" charset="0"/>
              </a:rPr>
              <a:pPr/>
              <a:t>16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smtClean="0">
                <a:latin typeface="Calibri" pitchFamily="34" charset="0"/>
              </a:rPr>
              <a:t>This figure shows the cyclically adjusted deficits in this graph.  The cyclically adjusted deficit is zero at the full-employment output GDP</a:t>
            </a:r>
            <a:r>
              <a:rPr lang="en-US" baseline="-25000" smtClean="0">
                <a:latin typeface="Calibri" pitchFamily="34" charset="0"/>
              </a:rPr>
              <a:t>1</a:t>
            </a:r>
            <a:r>
              <a:rPr lang="en-US" smtClean="0">
                <a:latin typeface="Calibri" pitchFamily="34" charset="0"/>
              </a:rPr>
              <a:t>.  But it is also zero at the recessionary output GDP</a:t>
            </a:r>
            <a:r>
              <a:rPr lang="en-US" baseline="-25000" smtClean="0">
                <a:latin typeface="Calibri" pitchFamily="34" charset="0"/>
              </a:rPr>
              <a:t>2</a:t>
            </a:r>
            <a:r>
              <a:rPr lang="en-US" smtClean="0">
                <a:latin typeface="Calibri" pitchFamily="34" charset="0"/>
              </a:rPr>
              <a:t> because the $500 billion of government expenditures at GDP</a:t>
            </a:r>
            <a:r>
              <a:rPr lang="en-US" baseline="-25000" smtClean="0">
                <a:latin typeface="Calibri" pitchFamily="34" charset="0"/>
              </a:rPr>
              <a:t>2</a:t>
            </a:r>
            <a:r>
              <a:rPr lang="en-US" smtClean="0">
                <a:latin typeface="Calibri" pitchFamily="34" charset="0"/>
              </a:rPr>
              <a:t> equals the $500 billion of tax revenues that would be forthcoming at the full-employment GDP</a:t>
            </a:r>
            <a:r>
              <a:rPr lang="en-US" baseline="-25000" smtClean="0">
                <a:latin typeface="Calibri" pitchFamily="34" charset="0"/>
              </a:rPr>
              <a:t>1</a:t>
            </a:r>
            <a:r>
              <a:rPr lang="en-US" smtClean="0">
                <a:latin typeface="Calibri" pitchFamily="34" charset="0"/>
              </a:rPr>
              <a:t>. There has been no change in fiscal policy. 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E1E232-D9FD-49E6-A31E-E4E600174BE8}" type="slidenum">
              <a:rPr lang="en-US" smtClean="0">
                <a:latin typeface="Arial" pitchFamily="34" charset="0"/>
              </a:rPr>
              <a:pPr/>
              <a:t>17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smtClean="0">
                <a:latin typeface="Calibri" pitchFamily="34" charset="0"/>
              </a:rPr>
              <a:t>This figure shows cyclically adjusted deficits in this graph.  Discretionary fiscal policy, as reflected in the downward shift of the tax line from T</a:t>
            </a:r>
            <a:r>
              <a:rPr lang="en-US" baseline="-25000" smtClean="0">
                <a:latin typeface="Calibri" pitchFamily="34" charset="0"/>
              </a:rPr>
              <a:t>1</a:t>
            </a:r>
            <a:r>
              <a:rPr lang="en-US" smtClean="0">
                <a:latin typeface="Calibri" pitchFamily="34" charset="0"/>
              </a:rPr>
              <a:t> to T</a:t>
            </a:r>
            <a:r>
              <a:rPr lang="en-US" baseline="-25000" smtClean="0">
                <a:latin typeface="Calibri" pitchFamily="34" charset="0"/>
              </a:rPr>
              <a:t>2</a:t>
            </a:r>
            <a:r>
              <a:rPr lang="en-US" smtClean="0">
                <a:latin typeface="Calibri" pitchFamily="34" charset="0"/>
              </a:rPr>
              <a:t>, has increased the cyclically adjusted budget deficit from zero in year 3 (before the tax cut) to $25 billion in year 4 (after the tax cut). This is found by comparing the $500 billion of government spending in year 4 with the $475 billion of taxes that would accrue at the full-employment GDP</a:t>
            </a:r>
            <a:r>
              <a:rPr lang="en-US" baseline="-25000" smtClean="0">
                <a:latin typeface="Calibri" pitchFamily="34" charset="0"/>
              </a:rPr>
              <a:t>3</a:t>
            </a:r>
            <a:r>
              <a:rPr lang="en-US" smtClean="0">
                <a:latin typeface="Calibri" pitchFamily="34" charset="0"/>
              </a:rPr>
              <a:t>. Such a rise in the cyclically adjusted deficit (as a percentage of potential GDP) identifies an expansionary fiscal policy.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AAF8B8-F5FF-4FDE-BA05-7F0890328450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28713" y="692150"/>
            <a:ext cx="4600575" cy="34496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36C7659-2BBB-4DE2-9BD0-F5B88297E333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61AB9C-7197-472A-B86A-3B28993C9176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n-US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D4EA5E-6E40-4D79-940C-3C3BF769AEC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6BAA93-8DAC-4346-9546-5E1356D082DD}" type="slidenum">
              <a:rPr lang="en-US" smtClean="0">
                <a:latin typeface="Arial" pitchFamily="34" charset="0"/>
              </a:rPr>
              <a:pPr/>
              <a:t>23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smtClean="0"/>
              <a:t>This figure shows a decrease in aggregate demand that causes a recession.   If the price level is downwardly inflexible at P</a:t>
            </a:r>
            <a:r>
              <a:rPr lang="en-US" baseline="-25000" smtClean="0"/>
              <a:t>1</a:t>
            </a:r>
            <a:r>
              <a:rPr lang="en-US" smtClean="0"/>
              <a:t>, a decline of aggregate demand from AD</a:t>
            </a:r>
            <a:r>
              <a:rPr lang="en-US" baseline="-25000" smtClean="0"/>
              <a:t>1</a:t>
            </a:r>
            <a:r>
              <a:rPr lang="en-US" smtClean="0"/>
              <a:t> to AD</a:t>
            </a:r>
            <a:r>
              <a:rPr lang="en-US" baseline="-25000" smtClean="0"/>
              <a:t>2</a:t>
            </a:r>
            <a:r>
              <a:rPr lang="en-US" smtClean="0"/>
              <a:t> will move the economy leftward from a to b along the horizontal broken-line segment and reduce real GDP from Q</a:t>
            </a:r>
            <a:r>
              <a:rPr lang="en-US" baseline="-25000" smtClean="0"/>
              <a:t>f</a:t>
            </a:r>
            <a:r>
              <a:rPr lang="en-US" smtClean="0"/>
              <a:t> to Q</a:t>
            </a:r>
            <a:r>
              <a:rPr lang="en-US" baseline="-25000" smtClean="0"/>
              <a:t>1</a:t>
            </a:r>
            <a:r>
              <a:rPr lang="en-US" smtClean="0"/>
              <a:t>.  Idle production capacity, cyclical unemployment, and a recessionary GDP gap (of Q</a:t>
            </a:r>
            <a:r>
              <a:rPr lang="en-US" baseline="-25000" smtClean="0"/>
              <a:t>1</a:t>
            </a:r>
            <a:r>
              <a:rPr lang="en-US" smtClean="0"/>
              <a:t> minus Q</a:t>
            </a:r>
            <a:r>
              <a:rPr lang="en-US" baseline="-25000" smtClean="0"/>
              <a:t>f</a:t>
            </a:r>
            <a:r>
              <a:rPr lang="en-US" smtClean="0"/>
              <a:t>) will result. If the price level were flexible downward, the decline in aggregate demand would move the economy depicted from a to c instead of from a to b.</a:t>
            </a: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A23C878-82D5-497F-808B-C7FD04D5247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43B2A20-7A00-4D0E-81B4-C1688DB6479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n-US"/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7299D6-120E-44E8-A791-873171DAAB4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n-US"/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3B0ECA-286B-4421-9119-B86C5C5F592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36650" y="696913"/>
            <a:ext cx="4584700" cy="34401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0ED23C-6908-44C9-AF0B-715553583F77}" type="slidenum">
              <a:rPr lang="en-US"/>
              <a:pPr/>
              <a:t>31</a:t>
            </a:fld>
            <a:endParaRPr lang="en-US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8713" y="692150"/>
            <a:ext cx="4600575" cy="3449638"/>
          </a:xfrm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7E7B93D-46AC-40FF-89C2-06573FCC1D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D0AC7-7F54-4676-A4C5-235A40E81C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F75F94F-5625-44EC-88A4-B524E1DCE0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874F9-4AE4-4117-8379-2CDCB7D008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34215-785B-4CA2-B21C-C15239C94D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85A37-30B9-4D28-8F86-82C55E6E21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3F3A33C-FDF8-443A-902E-6BD4C7ADB4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991C07A-07B6-42C7-9447-63BC548D17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1882BB4-87C5-4F92-A925-D135895DAC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61466-BF03-412B-B592-AAA27E0261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DD10698-9BC5-4F5A-B261-0EBF18D08A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wrap="square" lIns="91440" tIns="45720" rIns="9144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3F3F3F"/>
                </a:solidFill>
              </a:defRPr>
            </a:lvl1pPr>
          </a:lstStyle>
          <a:p>
            <a:pPr>
              <a:defRPr/>
            </a:pPr>
            <a:fld id="{34844D4F-64B2-45E6-906F-605E31718B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2" r:id="rId2"/>
    <p:sldLayoutId id="2147483758" r:id="rId3"/>
    <p:sldLayoutId id="2147483753" r:id="rId4"/>
    <p:sldLayoutId id="2147483754" r:id="rId5"/>
    <p:sldLayoutId id="2147483755" r:id="rId6"/>
    <p:sldLayoutId id="2147483759" r:id="rId7"/>
    <p:sldLayoutId id="2147483760" r:id="rId8"/>
    <p:sldLayoutId id="2147483761" r:id="rId9"/>
    <p:sldLayoutId id="2147483756" r:id="rId10"/>
    <p:sldLayoutId id="2147483762" r:id="rId11"/>
  </p:sldLayoutIdLst>
  <p:transition spd="med">
    <p:fade thruBlk="1"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E66C7D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6BB76D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60350"/>
            <a:ext cx="6481763" cy="1079500"/>
          </a:xfrm>
        </p:spPr>
        <p:txBody>
          <a:bodyPr rtlCol="0" anchor="ctr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CA" sz="4400" b="1" dirty="0">
                <a:solidFill>
                  <a:schemeClr val="tx2"/>
                </a:solidFill>
              </a:rPr>
              <a:t>Lecture </a:t>
            </a:r>
            <a:r>
              <a:rPr lang="en-CA" sz="4400" b="1" dirty="0" smtClean="0">
                <a:solidFill>
                  <a:schemeClr val="tx2"/>
                </a:solidFill>
              </a:rPr>
              <a:t>Nine</a:t>
            </a:r>
            <a:endParaRPr lang="en-CA" sz="4400" b="1" dirty="0">
              <a:solidFill>
                <a:schemeClr val="tx2"/>
              </a:solidFill>
            </a:endParaRPr>
          </a:p>
        </p:txBody>
      </p:sp>
      <p:sp>
        <p:nvSpPr>
          <p:cNvPr id="8195" name="Text Box 13"/>
          <p:cNvSpPr txBox="1">
            <a:spLocks noChangeArrowheads="1"/>
          </p:cNvSpPr>
          <p:nvPr/>
        </p:nvSpPr>
        <p:spPr bwMode="auto">
          <a:xfrm>
            <a:off x="755650" y="2276475"/>
            <a:ext cx="5111750" cy="1323439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CA" sz="2000" dirty="0" smtClean="0"/>
              <a:t>Government </a:t>
            </a:r>
            <a:r>
              <a:rPr lang="en-CA" sz="2000" dirty="0"/>
              <a:t>budget and Fiscal </a:t>
            </a:r>
            <a:r>
              <a:rPr lang="en-CA" sz="2000" dirty="0" smtClean="0"/>
              <a:t>Policy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CA" sz="2000" smtClean="0"/>
              <a:t>Cyclically </a:t>
            </a:r>
            <a:r>
              <a:rPr lang="en-CA" sz="2000" dirty="0" smtClean="0"/>
              <a:t>Adjusted Budget</a:t>
            </a:r>
            <a:endParaRPr lang="en-CA" sz="2000" dirty="0"/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CA" sz="2000" dirty="0"/>
              <a:t>Public Debt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25" name="Rectangle 9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Since 1945, fiscal policy has been one of the government’s main stabilization policy tools</a:t>
            </a:r>
          </a:p>
          <a:p>
            <a:pPr eaLnBrk="1" hangingPunct="1"/>
            <a:r>
              <a:rPr lang="en-US" dirty="0" smtClean="0"/>
              <a:t>“</a:t>
            </a:r>
            <a:r>
              <a:rPr lang="en-US" i="1" dirty="0" smtClean="0">
                <a:solidFill>
                  <a:schemeClr val="tx1"/>
                </a:solidFill>
              </a:rPr>
              <a:t>active</a:t>
            </a:r>
            <a:r>
              <a:rPr lang="en-US" dirty="0" smtClean="0"/>
              <a:t>” if changes in government spending or taxes are at the option of the government</a:t>
            </a:r>
          </a:p>
          <a:p>
            <a:pPr eaLnBrk="1" hangingPunct="1"/>
            <a:r>
              <a:rPr lang="en-US" dirty="0" smtClean="0"/>
              <a:t>“</a:t>
            </a:r>
            <a:r>
              <a:rPr lang="en-US" i="1" dirty="0" smtClean="0">
                <a:solidFill>
                  <a:schemeClr val="tx1"/>
                </a:solidFill>
              </a:rPr>
              <a:t>non-discretionary</a:t>
            </a:r>
            <a:r>
              <a:rPr lang="en-US" dirty="0" smtClean="0"/>
              <a:t>” if independent of parliamentary action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E2D27CC-F64B-4E75-A6C8-8D81AFF4A2BF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8" name="Text Box 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458646"/>
            <a:ext cx="8229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dirty="0" smtClean="0"/>
              <a:t>Fiscal </a:t>
            </a:r>
            <a:r>
              <a:rPr lang="en-US" sz="3600" dirty="0"/>
              <a:t>Policy and the AD-AS Model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25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1" name="Rectangle 1027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4000" dirty="0" smtClean="0"/>
              <a:t>Used when Recession Occurs</a:t>
            </a:r>
            <a:endParaRPr lang="en-US" sz="4000" dirty="0" smtClean="0">
              <a:solidFill>
                <a:schemeClr val="bg2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4000" i="1" dirty="0" smtClean="0">
                <a:solidFill>
                  <a:schemeClr val="tx1"/>
                </a:solidFill>
              </a:rPr>
              <a:t>Options:</a:t>
            </a:r>
            <a:r>
              <a:rPr lang="en-US" sz="4000" dirty="0" smtClean="0">
                <a:solidFill>
                  <a:schemeClr val="accent2"/>
                </a:solidFill>
              </a:rPr>
              <a:t> 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/>
              <a:t>Increased Government Spending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/>
              <a:t>Tax Reductions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/>
              <a:t>Combined Government Spending Increases and Tax Reductions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/>
              <a:t>May Create a Budget Deficit</a:t>
            </a:r>
            <a:endParaRPr lang="en-US" sz="3200" dirty="0" smtClean="0">
              <a:solidFill>
                <a:schemeClr val="accent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C9878514-D7EB-4C81-8971-420505CFF55D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8" name="Text Box 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397092"/>
            <a:ext cx="82296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dirty="0"/>
              <a:t>Expansionary Fiscal Policy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691" grpId="0" build="p" bldLvl="2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2078038" y="1250950"/>
            <a:ext cx="5116512" cy="4692650"/>
            <a:chOff x="2078030" y="1250976"/>
            <a:chExt cx="5116023" cy="4692623"/>
          </a:xfrm>
        </p:grpSpPr>
        <p:pic>
          <p:nvPicPr>
            <p:cNvPr id="5151" name="Picture 3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83904" y="1250976"/>
              <a:ext cx="5110149" cy="4692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52" name="Rectangle 5"/>
            <p:cNvSpPr>
              <a:spLocks noChangeAspect="1" noChangeArrowheads="1"/>
            </p:cNvSpPr>
            <p:nvPr/>
          </p:nvSpPr>
          <p:spPr bwMode="auto">
            <a:xfrm>
              <a:off x="2078030" y="1250977"/>
              <a:ext cx="5089519" cy="44958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</p:grp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5181600" y="5943600"/>
            <a:ext cx="20129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n-lt"/>
              </a:rPr>
              <a:t>Real GDP (billions)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 rot="-5400000">
            <a:off x="931267" y="3244334"/>
            <a:ext cx="11934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n-lt"/>
              </a:rPr>
              <a:t>Price level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733925" y="5078413"/>
            <a:ext cx="6094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i="1">
                <a:latin typeface="+mn-lt"/>
              </a:rPr>
              <a:t>AD</a:t>
            </a:r>
            <a:r>
              <a:rPr lang="en-US" sz="2000" b="1" i="1" baseline="-25000">
                <a:latin typeface="+mn-lt"/>
              </a:rPr>
              <a:t>2</a:t>
            </a:r>
          </a:p>
        </p:txBody>
      </p:sp>
      <p:sp>
        <p:nvSpPr>
          <p:cNvPr id="11" name="Arc 11"/>
          <p:cNvSpPr>
            <a:spLocks/>
          </p:cNvSpPr>
          <p:nvPr/>
        </p:nvSpPr>
        <p:spPr bwMode="auto">
          <a:xfrm rot="-1216564" flipH="1" flipV="1">
            <a:off x="3321050" y="1239838"/>
            <a:ext cx="3262313" cy="3743325"/>
          </a:xfrm>
          <a:custGeom>
            <a:avLst/>
            <a:gdLst>
              <a:gd name="T0" fmla="*/ 2147483647 w 21600"/>
              <a:gd name="T1" fmla="*/ 0 h 15790"/>
              <a:gd name="T2" fmla="*/ 2147483647 w 21600"/>
              <a:gd name="T3" fmla="*/ 2147483647 h 15790"/>
              <a:gd name="T4" fmla="*/ 0 w 21600"/>
              <a:gd name="T5" fmla="*/ 2147483647 h 15790"/>
              <a:gd name="T6" fmla="*/ 0 60000 65536"/>
              <a:gd name="T7" fmla="*/ 0 60000 65536"/>
              <a:gd name="T8" fmla="*/ 0 60000 65536"/>
              <a:gd name="T9" fmla="*/ 0 w 21600"/>
              <a:gd name="T10" fmla="*/ 0 h 15790"/>
              <a:gd name="T11" fmla="*/ 21600 w 21600"/>
              <a:gd name="T12" fmla="*/ 15790 h 157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790" fill="none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</a:path>
              <a:path w="21600" h="15790" stroke="0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  <a:lnTo>
                  <a:pt x="0" y="15790"/>
                </a:lnTo>
                <a:close/>
              </a:path>
            </a:pathLst>
          </a:custGeom>
          <a:noFill/>
          <a:ln w="57150">
            <a:solidFill>
              <a:srgbClr val="6699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2" name="Arc 12"/>
          <p:cNvSpPr>
            <a:spLocks/>
          </p:cNvSpPr>
          <p:nvPr/>
        </p:nvSpPr>
        <p:spPr bwMode="auto">
          <a:xfrm rot="-1216564" flipH="1" flipV="1">
            <a:off x="3978275" y="982663"/>
            <a:ext cx="3262313" cy="3743325"/>
          </a:xfrm>
          <a:custGeom>
            <a:avLst/>
            <a:gdLst>
              <a:gd name="T0" fmla="*/ 2147483647 w 21600"/>
              <a:gd name="T1" fmla="*/ 0 h 15790"/>
              <a:gd name="T2" fmla="*/ 2147483647 w 21600"/>
              <a:gd name="T3" fmla="*/ 2147483647 h 15790"/>
              <a:gd name="T4" fmla="*/ 0 w 21600"/>
              <a:gd name="T5" fmla="*/ 2147483647 h 15790"/>
              <a:gd name="T6" fmla="*/ 0 60000 65536"/>
              <a:gd name="T7" fmla="*/ 0 60000 65536"/>
              <a:gd name="T8" fmla="*/ 0 60000 65536"/>
              <a:gd name="T9" fmla="*/ 0 w 21600"/>
              <a:gd name="T10" fmla="*/ 0 h 15790"/>
              <a:gd name="T11" fmla="*/ 21600 w 21600"/>
              <a:gd name="T12" fmla="*/ 15790 h 157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790" fill="none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</a:path>
              <a:path w="21600" h="15790" stroke="0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  <a:lnTo>
                  <a:pt x="0" y="15790"/>
                </a:lnTo>
                <a:close/>
              </a:path>
            </a:pathLst>
          </a:custGeom>
          <a:noFill/>
          <a:ln w="57150">
            <a:solidFill>
              <a:srgbClr val="6699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5591175" y="4735513"/>
            <a:ext cx="6062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i="1">
                <a:latin typeface="+mn-lt"/>
              </a:rPr>
              <a:t>AD</a:t>
            </a:r>
            <a:r>
              <a:rPr lang="en-US" sz="2000" b="1" i="1" baseline="-25000">
                <a:latin typeface="+mn-lt"/>
              </a:rPr>
              <a:t>1</a:t>
            </a:r>
          </a:p>
        </p:txBody>
      </p:sp>
      <p:sp>
        <p:nvSpPr>
          <p:cNvPr id="14" name="Arc 17"/>
          <p:cNvSpPr>
            <a:spLocks/>
          </p:cNvSpPr>
          <p:nvPr/>
        </p:nvSpPr>
        <p:spPr bwMode="auto">
          <a:xfrm rot="-1216564" flipH="1" flipV="1">
            <a:off x="3140075" y="1335088"/>
            <a:ext cx="3262313" cy="3743325"/>
          </a:xfrm>
          <a:custGeom>
            <a:avLst/>
            <a:gdLst>
              <a:gd name="T0" fmla="*/ 2147483647 w 21600"/>
              <a:gd name="T1" fmla="*/ 0 h 15790"/>
              <a:gd name="T2" fmla="*/ 2147483647 w 21600"/>
              <a:gd name="T3" fmla="*/ 2147483647 h 15790"/>
              <a:gd name="T4" fmla="*/ 0 w 21600"/>
              <a:gd name="T5" fmla="*/ 2147483647 h 15790"/>
              <a:gd name="T6" fmla="*/ 0 60000 65536"/>
              <a:gd name="T7" fmla="*/ 0 60000 65536"/>
              <a:gd name="T8" fmla="*/ 0 60000 65536"/>
              <a:gd name="T9" fmla="*/ 0 w 21600"/>
              <a:gd name="T10" fmla="*/ 0 h 15790"/>
              <a:gd name="T11" fmla="*/ 21600 w 21600"/>
              <a:gd name="T12" fmla="*/ 15790 h 157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790" fill="none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</a:path>
              <a:path w="21600" h="15790" stroke="0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  <a:lnTo>
                  <a:pt x="0" y="15790"/>
                </a:lnTo>
                <a:close/>
              </a:path>
            </a:pathLst>
          </a:custGeom>
          <a:noFill/>
          <a:ln w="57150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5" name="AutoShape 20"/>
          <p:cNvSpPr>
            <a:spLocks noChangeArrowheads="1"/>
          </p:cNvSpPr>
          <p:nvPr/>
        </p:nvSpPr>
        <p:spPr bwMode="auto">
          <a:xfrm>
            <a:off x="4821238" y="4457700"/>
            <a:ext cx="523875" cy="512763"/>
          </a:xfrm>
          <a:prstGeom prst="rightArrow">
            <a:avLst>
              <a:gd name="adj1" fmla="val 50000"/>
              <a:gd name="adj2" fmla="val 25542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Text Box 23"/>
          <p:cNvSpPr txBox="1">
            <a:spLocks noChangeArrowheads="1"/>
          </p:cNvSpPr>
          <p:nvPr/>
        </p:nvSpPr>
        <p:spPr bwMode="auto">
          <a:xfrm>
            <a:off x="609600" y="1303338"/>
            <a:ext cx="133402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sz="2000" b="1" i="1" dirty="0">
                <a:latin typeface="+mn-lt"/>
              </a:rPr>
              <a:t>$5 billion </a:t>
            </a:r>
          </a:p>
          <a:p>
            <a:pPr>
              <a:lnSpc>
                <a:spcPct val="80000"/>
              </a:lnSpc>
            </a:pPr>
            <a:r>
              <a:rPr lang="en-US" sz="2000" b="1" i="1" dirty="0">
                <a:latin typeface="+mn-lt"/>
              </a:rPr>
              <a:t>increase in</a:t>
            </a:r>
          </a:p>
          <a:p>
            <a:pPr>
              <a:lnSpc>
                <a:spcPct val="80000"/>
              </a:lnSpc>
            </a:pPr>
            <a:r>
              <a:rPr lang="en-US" sz="2000" b="1" i="1" dirty="0">
                <a:latin typeface="+mn-lt"/>
              </a:rPr>
              <a:t>spending </a:t>
            </a:r>
          </a:p>
        </p:txBody>
      </p:sp>
      <p:sp>
        <p:nvSpPr>
          <p:cNvPr id="17" name="Line 24"/>
          <p:cNvSpPr>
            <a:spLocks noChangeShapeType="1"/>
          </p:cNvSpPr>
          <p:nvPr/>
        </p:nvSpPr>
        <p:spPr bwMode="auto">
          <a:xfrm>
            <a:off x="2209800" y="1828800"/>
            <a:ext cx="566738" cy="2968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8" name="Text Box 25"/>
          <p:cNvSpPr txBox="1">
            <a:spLocks noChangeArrowheads="1"/>
          </p:cNvSpPr>
          <p:nvPr/>
        </p:nvSpPr>
        <p:spPr bwMode="auto">
          <a:xfrm>
            <a:off x="5840413" y="2819400"/>
            <a:ext cx="2226892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sz="2000" b="1" i="1">
                <a:latin typeface="+mn-lt"/>
              </a:rPr>
              <a:t>Full $20 billion </a:t>
            </a:r>
          </a:p>
          <a:p>
            <a:pPr>
              <a:lnSpc>
                <a:spcPct val="80000"/>
              </a:lnSpc>
            </a:pPr>
            <a:r>
              <a:rPr lang="en-US" sz="2000" b="1" i="1">
                <a:latin typeface="+mn-lt"/>
              </a:rPr>
              <a:t>increase in</a:t>
            </a:r>
          </a:p>
          <a:p>
            <a:pPr>
              <a:lnSpc>
                <a:spcPct val="80000"/>
              </a:lnSpc>
            </a:pPr>
            <a:r>
              <a:rPr lang="en-US" sz="2000" b="1" i="1">
                <a:latin typeface="+mn-lt"/>
              </a:rPr>
              <a:t>aggregate demand</a:t>
            </a:r>
          </a:p>
        </p:txBody>
      </p:sp>
      <p:sp>
        <p:nvSpPr>
          <p:cNvPr id="19" name="Line 26"/>
          <p:cNvSpPr>
            <a:spLocks noChangeShapeType="1"/>
          </p:cNvSpPr>
          <p:nvPr/>
        </p:nvSpPr>
        <p:spPr bwMode="auto">
          <a:xfrm flipH="1">
            <a:off x="4973638" y="3267075"/>
            <a:ext cx="893762" cy="7715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0" name="Arc 27"/>
          <p:cNvSpPr>
            <a:spLocks/>
          </p:cNvSpPr>
          <p:nvPr/>
        </p:nvSpPr>
        <p:spPr bwMode="auto">
          <a:xfrm rot="21312619" flipV="1">
            <a:off x="2305050" y="1768475"/>
            <a:ext cx="3087688" cy="2781300"/>
          </a:xfrm>
          <a:custGeom>
            <a:avLst/>
            <a:gdLst>
              <a:gd name="T0" fmla="*/ 0 w 21289"/>
              <a:gd name="T1" fmla="*/ 0 h 21600"/>
              <a:gd name="T2" fmla="*/ 2147483647 w 21289"/>
              <a:gd name="T3" fmla="*/ 2147483647 h 21600"/>
              <a:gd name="T4" fmla="*/ 0 w 21289"/>
              <a:gd name="T5" fmla="*/ 2147483647 h 21600"/>
              <a:gd name="T6" fmla="*/ 0 60000 65536"/>
              <a:gd name="T7" fmla="*/ 0 60000 65536"/>
              <a:gd name="T8" fmla="*/ 0 60000 65536"/>
              <a:gd name="T9" fmla="*/ 0 w 21289"/>
              <a:gd name="T10" fmla="*/ 0 h 21600"/>
              <a:gd name="T11" fmla="*/ 21289 w 2128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289" h="21600" fill="none" extrusionOk="0">
                <a:moveTo>
                  <a:pt x="-1" y="0"/>
                </a:moveTo>
                <a:cubicBezTo>
                  <a:pt x="10520" y="0"/>
                  <a:pt x="19510" y="7579"/>
                  <a:pt x="21289" y="17947"/>
                </a:cubicBezTo>
              </a:path>
              <a:path w="21289" h="21600" stroke="0" extrusionOk="0">
                <a:moveTo>
                  <a:pt x="-1" y="0"/>
                </a:moveTo>
                <a:cubicBezTo>
                  <a:pt x="10520" y="0"/>
                  <a:pt x="19510" y="7579"/>
                  <a:pt x="21289" y="17947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A5002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1" name="Text Box 28"/>
          <p:cNvSpPr txBox="1">
            <a:spLocks noChangeArrowheads="1"/>
          </p:cNvSpPr>
          <p:nvPr/>
        </p:nvSpPr>
        <p:spPr bwMode="auto">
          <a:xfrm>
            <a:off x="5270500" y="2103438"/>
            <a:ext cx="4956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i="1">
                <a:latin typeface="+mn-lt"/>
              </a:rPr>
              <a:t>AS</a:t>
            </a:r>
            <a:endParaRPr lang="en-US" sz="2000" b="1" i="1" baseline="-25000">
              <a:latin typeface="+mn-lt"/>
            </a:endParaRPr>
          </a:p>
        </p:txBody>
      </p:sp>
      <p:sp>
        <p:nvSpPr>
          <p:cNvPr id="22" name="Line 31"/>
          <p:cNvSpPr>
            <a:spLocks noChangeShapeType="1"/>
          </p:cNvSpPr>
          <p:nvPr/>
        </p:nvSpPr>
        <p:spPr bwMode="auto">
          <a:xfrm flipH="1">
            <a:off x="2070100" y="3684588"/>
            <a:ext cx="2497138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3" name="Line 32"/>
          <p:cNvSpPr>
            <a:spLocks noChangeShapeType="1"/>
          </p:cNvSpPr>
          <p:nvPr/>
        </p:nvSpPr>
        <p:spPr bwMode="auto">
          <a:xfrm>
            <a:off x="4578350" y="3676650"/>
            <a:ext cx="0" cy="20653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4" name="Oval 29"/>
          <p:cNvSpPr>
            <a:spLocks noChangeArrowheads="1"/>
          </p:cNvSpPr>
          <p:nvPr/>
        </p:nvSpPr>
        <p:spPr bwMode="auto">
          <a:xfrm>
            <a:off x="4494213" y="3602038"/>
            <a:ext cx="136525" cy="1365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Line 33"/>
          <p:cNvSpPr>
            <a:spLocks noChangeShapeType="1"/>
          </p:cNvSpPr>
          <p:nvPr/>
        </p:nvSpPr>
        <p:spPr bwMode="auto">
          <a:xfrm>
            <a:off x="3444875" y="3676650"/>
            <a:ext cx="0" cy="20653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" name="Oval 30"/>
          <p:cNvSpPr>
            <a:spLocks noChangeArrowheads="1"/>
          </p:cNvSpPr>
          <p:nvPr/>
        </p:nvSpPr>
        <p:spPr bwMode="auto">
          <a:xfrm>
            <a:off x="3370263" y="3602038"/>
            <a:ext cx="136525" cy="1365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Text Box 34"/>
          <p:cNvSpPr txBox="1">
            <a:spLocks noChangeArrowheads="1"/>
          </p:cNvSpPr>
          <p:nvPr/>
        </p:nvSpPr>
        <p:spPr bwMode="auto">
          <a:xfrm>
            <a:off x="3128963" y="5692775"/>
            <a:ext cx="635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+mn-lt"/>
              </a:rPr>
              <a:t>$490</a:t>
            </a:r>
          </a:p>
        </p:txBody>
      </p:sp>
      <p:sp>
        <p:nvSpPr>
          <p:cNvPr id="28" name="Text Box 35"/>
          <p:cNvSpPr txBox="1">
            <a:spLocks noChangeArrowheads="1"/>
          </p:cNvSpPr>
          <p:nvPr/>
        </p:nvSpPr>
        <p:spPr bwMode="auto">
          <a:xfrm>
            <a:off x="4243388" y="5692775"/>
            <a:ext cx="59644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+mn-lt"/>
              </a:rPr>
              <a:t>$510</a:t>
            </a:r>
          </a:p>
        </p:txBody>
      </p:sp>
      <p:sp>
        <p:nvSpPr>
          <p:cNvPr id="29" name="Text Box 36"/>
          <p:cNvSpPr txBox="1">
            <a:spLocks noChangeArrowheads="1"/>
          </p:cNvSpPr>
          <p:nvPr/>
        </p:nvSpPr>
        <p:spPr bwMode="auto">
          <a:xfrm>
            <a:off x="1716088" y="3487738"/>
            <a:ext cx="4206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/>
              <a:t>P</a:t>
            </a:r>
            <a:r>
              <a:rPr lang="en-US" b="1" i="1" baseline="-25000"/>
              <a:t>1</a:t>
            </a:r>
          </a:p>
        </p:txBody>
      </p:sp>
      <p:sp>
        <p:nvSpPr>
          <p:cNvPr id="30" name="AutoShape 20"/>
          <p:cNvSpPr>
            <a:spLocks noChangeAspect="1" noChangeArrowheads="1"/>
          </p:cNvSpPr>
          <p:nvPr/>
        </p:nvSpPr>
        <p:spPr bwMode="auto">
          <a:xfrm>
            <a:off x="2667000" y="2230438"/>
            <a:ext cx="261938" cy="257175"/>
          </a:xfrm>
          <a:prstGeom prst="rightArrow">
            <a:avLst>
              <a:gd name="adj1" fmla="val 50000"/>
              <a:gd name="adj2" fmla="val 25463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7162800" y="1295400"/>
            <a:ext cx="154394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+mn-lt"/>
              </a:rPr>
              <a:t>Recessions</a:t>
            </a:r>
          </a:p>
          <a:p>
            <a:r>
              <a:rPr lang="en-US" sz="2000">
                <a:latin typeface="+mn-lt"/>
              </a:rPr>
              <a:t>Decrease AD</a:t>
            </a:r>
          </a:p>
        </p:txBody>
      </p:sp>
      <p:sp>
        <p:nvSpPr>
          <p:cNvPr id="34" name="Rectangle 2"/>
          <p:cNvSpPr txBox="1">
            <a:spLocks noChangeArrowheads="1"/>
          </p:cNvSpPr>
          <p:nvPr/>
        </p:nvSpPr>
        <p:spPr>
          <a:xfrm>
            <a:off x="0" y="0"/>
            <a:ext cx="9144000" cy="838200"/>
          </a:xfrm>
          <a:prstGeom prst="rect">
            <a:avLst/>
          </a:prstGeom>
          <a:solidFill>
            <a:schemeClr val="tx1"/>
          </a:solidFill>
        </p:spPr>
        <p:txBody>
          <a:bodyPr vert="horz" lIns="91440" rIns="45720" rtlCol="0" anchor="ctr">
            <a:no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lvl="0" fontAlgn="auto">
              <a:spcAft>
                <a:spcPts val="0"/>
              </a:spcAft>
            </a:pPr>
            <a:r>
              <a:rPr lang="en-CA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Figure 11-1: Expansionary Fiscal Policy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Slide Number Placeholder 67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</p:spPr>
        <p:txBody>
          <a:bodyPr/>
          <a:lstStyle/>
          <a:p>
            <a:pPr>
              <a:defRPr/>
            </a:pPr>
            <a:fld id="{504B6D54-2154-41DD-BFAB-D8BD1BD570DA}" type="slidenum">
              <a:rPr lang="en-US" smtClean="0">
                <a:latin typeface="+mj-lt"/>
              </a:rPr>
              <a:pPr>
                <a:defRPr/>
              </a:pPr>
              <a:t>4</a:t>
            </a:fld>
            <a:endParaRPr lang="en-US">
              <a:latin typeface="+mj-lt"/>
            </a:endParaRPr>
          </a:p>
        </p:txBody>
      </p:sp>
      <p:sp>
        <p:nvSpPr>
          <p:cNvPr id="39" name="Footer Placeholder 3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19 0.04279 L 0.00799 0.00092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00" y="-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 animBg="1"/>
      <p:bldP spid="12" grpId="0" animBg="1"/>
      <p:bldP spid="12" grpId="1" animBg="1"/>
      <p:bldP spid="13" grpId="0"/>
      <p:bldP spid="13" grpId="1"/>
      <p:bldP spid="14" grpId="0" animBg="1"/>
      <p:bldP spid="15" grpId="0" animBg="1"/>
      <p:bldP spid="16" grpId="0"/>
      <p:bldP spid="17" grpId="0" animBg="1"/>
      <p:bldP spid="18" grpId="0"/>
      <p:bldP spid="19" grpId="0" animBg="1"/>
      <p:bldP spid="20" grpId="0" animBg="1"/>
      <p:bldP spid="21" grpId="0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 animBg="1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4000" dirty="0" smtClean="0"/>
              <a:t>Used to Combat Demand-pull Inflation</a:t>
            </a:r>
          </a:p>
          <a:p>
            <a:pPr eaLnBrk="1" hangingPunct="1">
              <a:lnSpc>
                <a:spcPct val="90000"/>
              </a:lnSpc>
            </a:pPr>
            <a:r>
              <a:rPr lang="en-US" sz="4000" dirty="0" smtClean="0">
                <a:solidFill>
                  <a:schemeClr val="tx1"/>
                </a:solidFill>
              </a:rPr>
              <a:t>Options:</a:t>
            </a:r>
            <a:r>
              <a:rPr lang="en-US" sz="4000" dirty="0" smtClean="0">
                <a:solidFill>
                  <a:schemeClr val="accent2"/>
                </a:solidFill>
              </a:rPr>
              <a:t> </a:t>
            </a:r>
          </a:p>
          <a:p>
            <a:pPr lvl="1">
              <a:lnSpc>
                <a:spcPct val="90000"/>
              </a:lnSpc>
            </a:pPr>
            <a:r>
              <a:rPr lang="en-US" sz="3600" dirty="0" smtClean="0"/>
              <a:t>Decreased Government Spending</a:t>
            </a:r>
          </a:p>
          <a:p>
            <a:pPr lvl="1">
              <a:lnSpc>
                <a:spcPct val="90000"/>
              </a:lnSpc>
            </a:pPr>
            <a:r>
              <a:rPr lang="en-US" sz="3600" dirty="0" smtClean="0"/>
              <a:t>Increased Taxes</a:t>
            </a:r>
          </a:p>
          <a:p>
            <a:pPr lvl="1">
              <a:lnSpc>
                <a:spcPct val="90000"/>
              </a:lnSpc>
            </a:pPr>
            <a:r>
              <a:rPr lang="en-US" sz="3600" dirty="0" smtClean="0"/>
              <a:t>Combined Government Spending Decreases and Tax Increases</a:t>
            </a:r>
            <a:endParaRPr lang="en-US" sz="3600" dirty="0" smtClean="0">
              <a:solidFill>
                <a:schemeClr val="accent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664472EA-9981-4E59-8FE8-A7CD2792439F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8" name="Text Box 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397092"/>
            <a:ext cx="82296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dirty="0" err="1"/>
              <a:t>Contractionary</a:t>
            </a:r>
            <a:r>
              <a:rPr lang="en-US" sz="4400" dirty="0"/>
              <a:t> Fiscal Policy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55" grpId="0" build="p" bldLvl="2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3"/>
          <p:cNvGrpSpPr>
            <a:grpSpLocks/>
          </p:cNvGrpSpPr>
          <p:nvPr/>
        </p:nvGrpSpPr>
        <p:grpSpPr bwMode="auto">
          <a:xfrm>
            <a:off x="2057400" y="1295400"/>
            <a:ext cx="5129213" cy="4640263"/>
            <a:chOff x="2057400" y="1295400"/>
            <a:chExt cx="5129213" cy="4640263"/>
          </a:xfrm>
        </p:grpSpPr>
        <p:pic>
          <p:nvPicPr>
            <p:cNvPr id="7210" name="Picture 1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57400" y="1295400"/>
              <a:ext cx="5129213" cy="4640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211" name="Rectangle 3"/>
            <p:cNvSpPr>
              <a:spLocks noChangeArrowheads="1"/>
            </p:cNvSpPr>
            <p:nvPr/>
          </p:nvSpPr>
          <p:spPr bwMode="auto">
            <a:xfrm>
              <a:off x="2097088" y="1295400"/>
              <a:ext cx="5089525" cy="44958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</p:grp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257800" y="5867400"/>
            <a:ext cx="20129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>
                <a:latin typeface="+mn-lt"/>
              </a:rPr>
              <a:t>Real GDP (billions)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 rot="-5400000">
            <a:off x="950317" y="3260209"/>
            <a:ext cx="11934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>
                <a:latin typeface="+mn-lt"/>
              </a:rPr>
              <a:t>Price level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4752975" y="5094288"/>
            <a:ext cx="6030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i="1">
                <a:latin typeface="+mn-lt"/>
              </a:rPr>
              <a:t>AD</a:t>
            </a:r>
            <a:r>
              <a:rPr lang="en-US" sz="2000" b="1" i="1" baseline="-25000">
                <a:latin typeface="+mn-lt"/>
              </a:rPr>
              <a:t>3</a:t>
            </a:r>
          </a:p>
        </p:txBody>
      </p:sp>
      <p:sp>
        <p:nvSpPr>
          <p:cNvPr id="11" name="Arc 9"/>
          <p:cNvSpPr>
            <a:spLocks/>
          </p:cNvSpPr>
          <p:nvPr/>
        </p:nvSpPr>
        <p:spPr bwMode="auto">
          <a:xfrm rot="-1216564" flipH="1" flipV="1">
            <a:off x="3808413" y="1023938"/>
            <a:ext cx="3262312" cy="3743325"/>
          </a:xfrm>
          <a:custGeom>
            <a:avLst/>
            <a:gdLst>
              <a:gd name="T0" fmla="*/ 2147483647 w 21600"/>
              <a:gd name="T1" fmla="*/ 0 h 15790"/>
              <a:gd name="T2" fmla="*/ 2147483647 w 21600"/>
              <a:gd name="T3" fmla="*/ 2147483647 h 15790"/>
              <a:gd name="T4" fmla="*/ 0 w 21600"/>
              <a:gd name="T5" fmla="*/ 2147483647 h 15790"/>
              <a:gd name="T6" fmla="*/ 0 60000 65536"/>
              <a:gd name="T7" fmla="*/ 0 60000 65536"/>
              <a:gd name="T8" fmla="*/ 0 60000 65536"/>
              <a:gd name="T9" fmla="*/ 0 w 21600"/>
              <a:gd name="T10" fmla="*/ 0 h 15790"/>
              <a:gd name="T11" fmla="*/ 21600 w 21600"/>
              <a:gd name="T12" fmla="*/ 15790 h 157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790" fill="none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</a:path>
              <a:path w="21600" h="15790" stroke="0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  <a:lnTo>
                  <a:pt x="0" y="15790"/>
                </a:lnTo>
                <a:close/>
              </a:path>
            </a:pathLst>
          </a:custGeom>
          <a:noFill/>
          <a:ln w="57150">
            <a:solidFill>
              <a:srgbClr val="6699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2" name="Arc 10"/>
          <p:cNvSpPr>
            <a:spLocks/>
          </p:cNvSpPr>
          <p:nvPr/>
        </p:nvSpPr>
        <p:spPr bwMode="auto">
          <a:xfrm rot="-1216564" flipH="1" flipV="1">
            <a:off x="3171825" y="1365250"/>
            <a:ext cx="3262313" cy="3743325"/>
          </a:xfrm>
          <a:custGeom>
            <a:avLst/>
            <a:gdLst>
              <a:gd name="T0" fmla="*/ 2147483647 w 21600"/>
              <a:gd name="T1" fmla="*/ 0 h 15790"/>
              <a:gd name="T2" fmla="*/ 2147483647 w 21600"/>
              <a:gd name="T3" fmla="*/ 2147483647 h 15790"/>
              <a:gd name="T4" fmla="*/ 0 w 21600"/>
              <a:gd name="T5" fmla="*/ 2147483647 h 15790"/>
              <a:gd name="T6" fmla="*/ 0 60000 65536"/>
              <a:gd name="T7" fmla="*/ 0 60000 65536"/>
              <a:gd name="T8" fmla="*/ 0 60000 65536"/>
              <a:gd name="T9" fmla="*/ 0 w 21600"/>
              <a:gd name="T10" fmla="*/ 0 h 15790"/>
              <a:gd name="T11" fmla="*/ 21600 w 21600"/>
              <a:gd name="T12" fmla="*/ 15790 h 157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790" fill="none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</a:path>
              <a:path w="21600" h="15790" stroke="0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  <a:lnTo>
                  <a:pt x="0" y="15790"/>
                </a:lnTo>
                <a:close/>
              </a:path>
            </a:pathLst>
          </a:custGeom>
          <a:noFill/>
          <a:ln w="57150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5610225" y="4648200"/>
            <a:ext cx="6126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i="1">
                <a:latin typeface="+mn-lt"/>
              </a:rPr>
              <a:t>AD</a:t>
            </a:r>
            <a:r>
              <a:rPr lang="en-US" sz="2000" b="1" i="1" baseline="-25000">
                <a:latin typeface="+mn-lt"/>
              </a:rPr>
              <a:t>4</a:t>
            </a:r>
          </a:p>
        </p:txBody>
      </p:sp>
      <p:sp>
        <p:nvSpPr>
          <p:cNvPr id="14" name="Arc 12"/>
          <p:cNvSpPr>
            <a:spLocks/>
          </p:cNvSpPr>
          <p:nvPr/>
        </p:nvSpPr>
        <p:spPr bwMode="auto">
          <a:xfrm rot="-1216564" flipH="1" flipV="1">
            <a:off x="3989388" y="935038"/>
            <a:ext cx="3262312" cy="3743325"/>
          </a:xfrm>
          <a:custGeom>
            <a:avLst/>
            <a:gdLst>
              <a:gd name="T0" fmla="*/ 2147483647 w 21600"/>
              <a:gd name="T1" fmla="*/ 0 h 15790"/>
              <a:gd name="T2" fmla="*/ 2147483647 w 21600"/>
              <a:gd name="T3" fmla="*/ 2147483647 h 15790"/>
              <a:gd name="T4" fmla="*/ 0 w 21600"/>
              <a:gd name="T5" fmla="*/ 2147483647 h 15790"/>
              <a:gd name="T6" fmla="*/ 0 60000 65536"/>
              <a:gd name="T7" fmla="*/ 0 60000 65536"/>
              <a:gd name="T8" fmla="*/ 0 60000 65536"/>
              <a:gd name="T9" fmla="*/ 0 w 21600"/>
              <a:gd name="T10" fmla="*/ 0 h 15790"/>
              <a:gd name="T11" fmla="*/ 21600 w 21600"/>
              <a:gd name="T12" fmla="*/ 15790 h 157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790" fill="none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</a:path>
              <a:path w="21600" h="15790" stroke="0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  <a:lnTo>
                  <a:pt x="0" y="15790"/>
                </a:lnTo>
                <a:close/>
              </a:path>
            </a:pathLst>
          </a:custGeom>
          <a:noFill/>
          <a:ln w="57150">
            <a:solidFill>
              <a:srgbClr val="6699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4521200" y="1303338"/>
            <a:ext cx="18294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sz="2000" b="1" i="1">
                <a:latin typeface="+mn-lt"/>
              </a:rPr>
              <a:t>$3 billion initial</a:t>
            </a:r>
          </a:p>
          <a:p>
            <a:pPr>
              <a:lnSpc>
                <a:spcPct val="80000"/>
              </a:lnSpc>
            </a:pPr>
            <a:r>
              <a:rPr lang="en-US" sz="2000" b="1" i="1">
                <a:latin typeface="+mn-lt"/>
              </a:rPr>
              <a:t>decrease in</a:t>
            </a:r>
          </a:p>
          <a:p>
            <a:pPr>
              <a:lnSpc>
                <a:spcPct val="80000"/>
              </a:lnSpc>
            </a:pPr>
            <a:r>
              <a:rPr lang="en-US" sz="2000" b="1" i="1">
                <a:latin typeface="+mn-lt"/>
              </a:rPr>
              <a:t>spending </a:t>
            </a:r>
          </a:p>
        </p:txBody>
      </p:sp>
      <p:sp>
        <p:nvSpPr>
          <p:cNvPr id="17" name="Line 15"/>
          <p:cNvSpPr>
            <a:spLocks noChangeAspect="1" noChangeShapeType="1"/>
          </p:cNvSpPr>
          <p:nvPr/>
        </p:nvSpPr>
        <p:spPr bwMode="auto">
          <a:xfrm rot="18600000" flipH="1">
            <a:off x="3776662" y="1973263"/>
            <a:ext cx="1311275" cy="723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5867400" y="3429000"/>
            <a:ext cx="2226892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sz="2000" b="1" i="1">
                <a:latin typeface="+mn-lt"/>
              </a:rPr>
              <a:t>Full $12 billion </a:t>
            </a:r>
          </a:p>
          <a:p>
            <a:pPr>
              <a:lnSpc>
                <a:spcPct val="80000"/>
              </a:lnSpc>
            </a:pPr>
            <a:r>
              <a:rPr lang="en-US" sz="2000" b="1" i="1">
                <a:latin typeface="+mn-lt"/>
              </a:rPr>
              <a:t>decrease in</a:t>
            </a:r>
          </a:p>
          <a:p>
            <a:pPr>
              <a:lnSpc>
                <a:spcPct val="80000"/>
              </a:lnSpc>
            </a:pPr>
            <a:r>
              <a:rPr lang="en-US" sz="2000" b="1" i="1">
                <a:latin typeface="+mn-lt"/>
              </a:rPr>
              <a:t>aggregate demand</a:t>
            </a:r>
          </a:p>
        </p:txBody>
      </p:sp>
      <p:sp>
        <p:nvSpPr>
          <p:cNvPr id="19" name="Line 17"/>
          <p:cNvSpPr>
            <a:spLocks noChangeAspect="1" noChangeShapeType="1"/>
          </p:cNvSpPr>
          <p:nvPr/>
        </p:nvSpPr>
        <p:spPr bwMode="auto">
          <a:xfrm rot="20640000" flipH="1">
            <a:off x="5075238" y="3811588"/>
            <a:ext cx="909637" cy="4635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0" name="Arc 18"/>
          <p:cNvSpPr>
            <a:spLocks/>
          </p:cNvSpPr>
          <p:nvPr/>
        </p:nvSpPr>
        <p:spPr bwMode="auto">
          <a:xfrm rot="21312619" flipV="1">
            <a:off x="2324100" y="1784350"/>
            <a:ext cx="3087688" cy="2781300"/>
          </a:xfrm>
          <a:custGeom>
            <a:avLst/>
            <a:gdLst>
              <a:gd name="T0" fmla="*/ 0 w 21289"/>
              <a:gd name="T1" fmla="*/ 0 h 21600"/>
              <a:gd name="T2" fmla="*/ 2147483647 w 21289"/>
              <a:gd name="T3" fmla="*/ 2147483647 h 21600"/>
              <a:gd name="T4" fmla="*/ 0 w 21289"/>
              <a:gd name="T5" fmla="*/ 2147483647 h 21600"/>
              <a:gd name="T6" fmla="*/ 0 60000 65536"/>
              <a:gd name="T7" fmla="*/ 0 60000 65536"/>
              <a:gd name="T8" fmla="*/ 0 60000 65536"/>
              <a:gd name="T9" fmla="*/ 0 w 21289"/>
              <a:gd name="T10" fmla="*/ 0 h 21600"/>
              <a:gd name="T11" fmla="*/ 21289 w 2128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289" h="21600" fill="none" extrusionOk="0">
                <a:moveTo>
                  <a:pt x="-1" y="0"/>
                </a:moveTo>
                <a:cubicBezTo>
                  <a:pt x="10520" y="0"/>
                  <a:pt x="19510" y="7579"/>
                  <a:pt x="21289" y="17947"/>
                </a:cubicBezTo>
              </a:path>
              <a:path w="21289" h="21600" stroke="0" extrusionOk="0">
                <a:moveTo>
                  <a:pt x="-1" y="0"/>
                </a:moveTo>
                <a:cubicBezTo>
                  <a:pt x="10520" y="0"/>
                  <a:pt x="19510" y="7579"/>
                  <a:pt x="21289" y="17947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990033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5289550" y="2119313"/>
            <a:ext cx="4956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i="1">
                <a:latin typeface="+mn-lt"/>
              </a:rPr>
              <a:t>AS</a:t>
            </a:r>
            <a:endParaRPr lang="en-US" sz="2000" b="1" i="1" baseline="-25000">
              <a:latin typeface="+mn-lt"/>
            </a:endParaRPr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 flipH="1">
            <a:off x="2089150" y="3700463"/>
            <a:ext cx="2497138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>
            <a:off x="4597400" y="3692525"/>
            <a:ext cx="0" cy="20653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4" name="Oval 22"/>
          <p:cNvSpPr>
            <a:spLocks noChangeArrowheads="1"/>
          </p:cNvSpPr>
          <p:nvPr/>
        </p:nvSpPr>
        <p:spPr bwMode="auto">
          <a:xfrm>
            <a:off x="4513263" y="3617913"/>
            <a:ext cx="136525" cy="1365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Line 23"/>
          <p:cNvSpPr>
            <a:spLocks noChangeShapeType="1"/>
          </p:cNvSpPr>
          <p:nvPr/>
        </p:nvSpPr>
        <p:spPr bwMode="auto">
          <a:xfrm>
            <a:off x="3463925" y="3692525"/>
            <a:ext cx="0" cy="20653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6" name="Oval 24"/>
          <p:cNvSpPr>
            <a:spLocks noChangeArrowheads="1"/>
          </p:cNvSpPr>
          <p:nvPr/>
        </p:nvSpPr>
        <p:spPr bwMode="auto">
          <a:xfrm>
            <a:off x="3389313" y="3617913"/>
            <a:ext cx="136525" cy="1365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Text Box 25"/>
          <p:cNvSpPr txBox="1">
            <a:spLocks noChangeArrowheads="1"/>
          </p:cNvSpPr>
          <p:nvPr/>
        </p:nvSpPr>
        <p:spPr bwMode="auto">
          <a:xfrm>
            <a:off x="3148013" y="5816600"/>
            <a:ext cx="53873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b="1">
                <a:latin typeface="+mn-lt"/>
              </a:rPr>
              <a:t>$502</a:t>
            </a: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4262438" y="5791200"/>
            <a:ext cx="55784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+mn-lt"/>
              </a:rPr>
              <a:t>$</a:t>
            </a:r>
            <a:r>
              <a:rPr lang="en-US" sz="1400" b="1">
                <a:latin typeface="+mn-lt"/>
              </a:rPr>
              <a:t>522</a:t>
            </a:r>
          </a:p>
        </p:txBody>
      </p:sp>
      <p:sp>
        <p:nvSpPr>
          <p:cNvPr id="29" name="Text Box 27"/>
          <p:cNvSpPr txBox="1">
            <a:spLocks noChangeArrowheads="1"/>
          </p:cNvSpPr>
          <p:nvPr/>
        </p:nvSpPr>
        <p:spPr bwMode="auto">
          <a:xfrm>
            <a:off x="1676400" y="3503613"/>
            <a:ext cx="3962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latin typeface="+mn-lt"/>
              </a:rPr>
              <a:t>P</a:t>
            </a:r>
            <a:r>
              <a:rPr lang="en-US" b="1" i="1" baseline="-25000">
                <a:latin typeface="+mn-lt"/>
              </a:rPr>
              <a:t>2</a:t>
            </a:r>
          </a:p>
        </p:txBody>
      </p:sp>
      <p:sp>
        <p:nvSpPr>
          <p:cNvPr id="30" name="AutoShape 13"/>
          <p:cNvSpPr>
            <a:spLocks noChangeAspect="1" noChangeArrowheads="1"/>
          </p:cNvSpPr>
          <p:nvPr/>
        </p:nvSpPr>
        <p:spPr bwMode="auto">
          <a:xfrm flipH="1">
            <a:off x="3962400" y="3048000"/>
            <a:ext cx="261938" cy="257175"/>
          </a:xfrm>
          <a:prstGeom prst="rightArrow">
            <a:avLst>
              <a:gd name="adj1" fmla="val 50000"/>
              <a:gd name="adj2" fmla="val 25463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Arc 10"/>
          <p:cNvSpPr>
            <a:spLocks/>
          </p:cNvSpPr>
          <p:nvPr/>
        </p:nvSpPr>
        <p:spPr bwMode="auto">
          <a:xfrm rot="-1216564" flipH="1" flipV="1">
            <a:off x="3519488" y="1217613"/>
            <a:ext cx="3262312" cy="3743325"/>
          </a:xfrm>
          <a:custGeom>
            <a:avLst/>
            <a:gdLst>
              <a:gd name="T0" fmla="*/ 2147483647 w 21600"/>
              <a:gd name="T1" fmla="*/ 0 h 15790"/>
              <a:gd name="T2" fmla="*/ 2147483647 w 21600"/>
              <a:gd name="T3" fmla="*/ 2147483647 h 15790"/>
              <a:gd name="T4" fmla="*/ 0 w 21600"/>
              <a:gd name="T5" fmla="*/ 2147483647 h 15790"/>
              <a:gd name="T6" fmla="*/ 0 60000 65536"/>
              <a:gd name="T7" fmla="*/ 0 60000 65536"/>
              <a:gd name="T8" fmla="*/ 0 60000 65536"/>
              <a:gd name="T9" fmla="*/ 0 w 21600"/>
              <a:gd name="T10" fmla="*/ 0 h 15790"/>
              <a:gd name="T11" fmla="*/ 21600 w 21600"/>
              <a:gd name="T12" fmla="*/ 15790 h 157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790" fill="none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</a:path>
              <a:path w="21600" h="15790" stroke="0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  <a:lnTo>
                  <a:pt x="0" y="15790"/>
                </a:lnTo>
                <a:close/>
              </a:path>
            </a:pathLst>
          </a:custGeom>
          <a:noFill/>
          <a:ln w="57150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2" name="Text Box 6"/>
          <p:cNvSpPr txBox="1">
            <a:spLocks noChangeArrowheads="1"/>
          </p:cNvSpPr>
          <p:nvPr/>
        </p:nvSpPr>
        <p:spPr bwMode="auto">
          <a:xfrm>
            <a:off x="5181600" y="4953000"/>
            <a:ext cx="60785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i="1">
                <a:latin typeface="+mn-lt"/>
              </a:rPr>
              <a:t>AD</a:t>
            </a:r>
            <a:r>
              <a:rPr lang="en-US" sz="2000" b="1" i="1" baseline="-25000">
                <a:latin typeface="+mn-lt"/>
              </a:rPr>
              <a:t>5</a:t>
            </a:r>
          </a:p>
        </p:txBody>
      </p:sp>
      <p:sp>
        <p:nvSpPr>
          <p:cNvPr id="33" name="Line 23"/>
          <p:cNvSpPr>
            <a:spLocks noChangeShapeType="1"/>
          </p:cNvSpPr>
          <p:nvPr/>
        </p:nvSpPr>
        <p:spPr bwMode="auto">
          <a:xfrm>
            <a:off x="3886200" y="3725863"/>
            <a:ext cx="0" cy="20653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" name="Text Box 25"/>
          <p:cNvSpPr txBox="1">
            <a:spLocks noChangeArrowheads="1"/>
          </p:cNvSpPr>
          <p:nvPr/>
        </p:nvSpPr>
        <p:spPr bwMode="auto">
          <a:xfrm>
            <a:off x="3670300" y="5791200"/>
            <a:ext cx="56297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+mn-lt"/>
              </a:rPr>
              <a:t>$</a:t>
            </a:r>
            <a:r>
              <a:rPr lang="en-US" sz="1400" b="1">
                <a:latin typeface="+mn-lt"/>
              </a:rPr>
              <a:t>510</a:t>
            </a:r>
          </a:p>
        </p:txBody>
      </p:sp>
      <p:sp>
        <p:nvSpPr>
          <p:cNvPr id="35" name="Oval 22"/>
          <p:cNvSpPr>
            <a:spLocks noChangeArrowheads="1"/>
          </p:cNvSpPr>
          <p:nvPr/>
        </p:nvSpPr>
        <p:spPr bwMode="auto">
          <a:xfrm>
            <a:off x="3810000" y="3609975"/>
            <a:ext cx="136525" cy="1365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AutoShape 13"/>
          <p:cNvSpPr>
            <a:spLocks noChangeArrowheads="1"/>
          </p:cNvSpPr>
          <p:nvPr/>
        </p:nvSpPr>
        <p:spPr bwMode="auto">
          <a:xfrm flipH="1">
            <a:off x="4953000" y="4419600"/>
            <a:ext cx="523875" cy="512763"/>
          </a:xfrm>
          <a:prstGeom prst="rightArrow">
            <a:avLst>
              <a:gd name="adj1" fmla="val 50000"/>
              <a:gd name="adj2" fmla="val 25542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429000" y="3429000"/>
            <a:ext cx="228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1400" b="1"/>
              <a:t>d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648200" y="3505200"/>
            <a:ext cx="228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b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3962400" y="4114800"/>
            <a:ext cx="228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a</a:t>
            </a:r>
          </a:p>
        </p:txBody>
      </p:sp>
      <p:sp>
        <p:nvSpPr>
          <p:cNvPr id="40" name="Text Box 27"/>
          <p:cNvSpPr txBox="1">
            <a:spLocks noChangeArrowheads="1"/>
          </p:cNvSpPr>
          <p:nvPr/>
        </p:nvSpPr>
        <p:spPr bwMode="auto">
          <a:xfrm>
            <a:off x="1712913" y="4114800"/>
            <a:ext cx="39305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latin typeface="+mn-lt"/>
              </a:rPr>
              <a:t>P</a:t>
            </a:r>
            <a:r>
              <a:rPr lang="en-US" b="1" i="1" baseline="-25000">
                <a:latin typeface="+mn-lt"/>
              </a:rPr>
              <a:t>1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3886200" y="3429000"/>
            <a:ext cx="228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c</a:t>
            </a:r>
          </a:p>
        </p:txBody>
      </p:sp>
      <p:sp>
        <p:nvSpPr>
          <p:cNvPr id="43" name="Line 20"/>
          <p:cNvSpPr>
            <a:spLocks noChangeShapeType="1"/>
          </p:cNvSpPr>
          <p:nvPr/>
        </p:nvSpPr>
        <p:spPr bwMode="auto">
          <a:xfrm flipH="1">
            <a:off x="2103438" y="4267200"/>
            <a:ext cx="1782762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2" name="Oval 22"/>
          <p:cNvSpPr>
            <a:spLocks noChangeArrowheads="1"/>
          </p:cNvSpPr>
          <p:nvPr/>
        </p:nvSpPr>
        <p:spPr bwMode="auto">
          <a:xfrm>
            <a:off x="3810000" y="4178300"/>
            <a:ext cx="136525" cy="1365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Rectangle 2"/>
          <p:cNvSpPr txBox="1">
            <a:spLocks noChangeArrowheads="1"/>
          </p:cNvSpPr>
          <p:nvPr/>
        </p:nvSpPr>
        <p:spPr>
          <a:xfrm>
            <a:off x="0" y="0"/>
            <a:ext cx="9144000" cy="838200"/>
          </a:xfrm>
          <a:prstGeom prst="rect">
            <a:avLst/>
          </a:prstGeom>
          <a:solidFill>
            <a:schemeClr val="tx1"/>
          </a:solidFill>
        </p:spPr>
        <p:txBody>
          <a:bodyPr vert="horz" lIns="91440" rIns="45720" rtlCol="0" anchor="ctr">
            <a:no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lvl="0" fontAlgn="auto">
              <a:spcAft>
                <a:spcPts val="0"/>
              </a:spcAft>
            </a:pPr>
            <a:r>
              <a:rPr lang="en-CA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Figure 11-2: </a:t>
            </a:r>
            <a:r>
              <a:rPr lang="en-CA" sz="32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Contractionary</a:t>
            </a:r>
            <a:r>
              <a:rPr lang="en-CA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 Fiscal Policy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0" y="838200"/>
            <a:ext cx="9144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Footer Placeholder 68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</p:spPr>
        <p:txBody>
          <a:bodyPr/>
          <a:lstStyle/>
          <a:p>
            <a:pPr>
              <a:defRPr/>
            </a:pPr>
            <a:r>
              <a:rPr lang="en-US" smtClean="0">
                <a:latin typeface="+mj-lt"/>
              </a:rPr>
              <a:t>Lecture 9</a:t>
            </a:r>
            <a:endParaRPr lang="en-US" dirty="0">
              <a:latin typeface="+mj-lt"/>
            </a:endParaRPr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</p:spPr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664472EA-9981-4E59-8FE8-A7CD2792439F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54 -0.02082 L -0.0118 -0.00116 " pathEditMode="relative" rAng="0" ptsTypes="AA">
                                      <p:cBhvr>
                                        <p:cTn id="8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" y="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000"/>
                            </p:stCondLst>
                            <p:childTnLst>
                              <p:par>
                                <p:cTn id="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2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30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365 -0.04672 L -0.00312 -0.00185 " pathEditMode="relative" rAng="0" ptsTypes="AA">
                                      <p:cBhvr>
                                        <p:cTn id="10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" y="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animBg="1"/>
      <p:bldP spid="11" grpId="1" animBg="1"/>
      <p:bldP spid="12" grpId="0" animBg="1"/>
      <p:bldP spid="13" grpId="0"/>
      <p:bldP spid="13" grpId="1"/>
      <p:bldP spid="14" grpId="0" animBg="1"/>
      <p:bldP spid="16" grpId="0"/>
      <p:bldP spid="17" grpId="0" animBg="1"/>
      <p:bldP spid="18" grpId="0"/>
      <p:bldP spid="19" grpId="0" animBg="1"/>
      <p:bldP spid="20" grpId="0" animBg="1"/>
      <p:bldP spid="21" grpId="0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 animBg="1"/>
      <p:bldP spid="31" grpId="0" animBg="1"/>
      <p:bldP spid="31" grpId="1" animBg="1"/>
      <p:bldP spid="32" grpId="0"/>
      <p:bldP spid="33" grpId="0" animBg="1"/>
      <p:bldP spid="34" grpId="0"/>
      <p:bldP spid="35" grpId="0" animBg="1"/>
      <p:bldP spid="15" grpId="0" animBg="1"/>
      <p:bldP spid="36" grpId="0"/>
      <p:bldP spid="37" grpId="0"/>
      <p:bldP spid="39" grpId="0"/>
      <p:bldP spid="40" grpId="0"/>
      <p:bldP spid="38" grpId="0"/>
      <p:bldP spid="43" grpId="0" animBg="1"/>
      <p:bldP spid="4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Policy Options: G or T 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3600" dirty="0" smtClean="0"/>
              <a:t>To expand the size of government</a:t>
            </a:r>
          </a:p>
          <a:p>
            <a:pPr lvl="1"/>
            <a:r>
              <a:rPr lang="en-CA" sz="3200" dirty="0" smtClean="0"/>
              <a:t>If recession, then increase government spending</a:t>
            </a:r>
          </a:p>
          <a:p>
            <a:pPr lvl="1"/>
            <a:r>
              <a:rPr lang="en-CA" sz="3200" dirty="0" smtClean="0"/>
              <a:t>If inflation, then increase taxes</a:t>
            </a:r>
          </a:p>
          <a:p>
            <a:r>
              <a:rPr lang="en-CA" sz="3600" dirty="0" smtClean="0"/>
              <a:t>To reduce the size of government</a:t>
            </a:r>
          </a:p>
          <a:p>
            <a:pPr lvl="1"/>
            <a:r>
              <a:rPr lang="en-CA" sz="3200" dirty="0" smtClean="0"/>
              <a:t>If recession, then decrease taxes</a:t>
            </a:r>
          </a:p>
          <a:p>
            <a:pPr lvl="1"/>
            <a:r>
              <a:rPr lang="en-CA" sz="3200" dirty="0" smtClean="0"/>
              <a:t>If inflation, then decrease government spending</a:t>
            </a:r>
          </a:p>
          <a:p>
            <a:endParaRPr lang="en-CA" sz="3600" dirty="0"/>
          </a:p>
        </p:txBody>
      </p:sp>
      <p:sp>
        <p:nvSpPr>
          <p:cNvPr id="5" name="Footer Placeholder 68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</p:spPr>
        <p:txBody>
          <a:bodyPr/>
          <a:lstStyle/>
          <a:p>
            <a:pPr>
              <a:defRPr/>
            </a:pPr>
            <a:r>
              <a:rPr lang="en-US" smtClean="0">
                <a:latin typeface="+mj-lt"/>
              </a:rPr>
              <a:t>Lecture 9</a:t>
            </a:r>
            <a:endParaRPr lang="en-US" dirty="0">
              <a:latin typeface="+mj-l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</p:spPr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664472EA-9981-4E59-8FE8-A7CD2792439F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sz="3600" dirty="0" smtClean="0"/>
              <a:t>Net tax revenues vary directly with GDP</a:t>
            </a:r>
          </a:p>
          <a:p>
            <a:pPr lvl="1" eaLnBrk="1" hangingPunct="1"/>
            <a:r>
              <a:rPr lang="en-CA" sz="3200" dirty="0" smtClean="0"/>
              <a:t>Taxes rise when GDP rises, and vice versa</a:t>
            </a:r>
          </a:p>
          <a:p>
            <a:pPr lvl="1" eaLnBrk="1" hangingPunct="1"/>
            <a:r>
              <a:rPr lang="en-CA" sz="3200" dirty="0" smtClean="0"/>
              <a:t>Transfer payments fall when GDP rises, and vice versa</a:t>
            </a:r>
          </a:p>
          <a:p>
            <a:pPr eaLnBrk="1" hangingPunct="1"/>
            <a:r>
              <a:rPr lang="en-CA" sz="3600" dirty="0" smtClean="0"/>
              <a:t>Leads to automatic stabilization over the business cycle.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7A415250-E7A0-4B69-8BF3-0279A4E068D7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8" name="Text Box 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397092"/>
            <a:ext cx="82296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dirty="0" smtClean="0"/>
              <a:t>Built-In </a:t>
            </a:r>
            <a:r>
              <a:rPr lang="en-US" sz="4400" dirty="0"/>
              <a:t>Stability</a:t>
            </a:r>
          </a:p>
        </p:txBody>
      </p:sp>
      <p:sp>
        <p:nvSpPr>
          <p:cNvPr id="10" name="Footer Placeholder 68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</p:spPr>
        <p:txBody>
          <a:bodyPr/>
          <a:lstStyle/>
          <a:p>
            <a:pPr>
              <a:defRPr/>
            </a:pPr>
            <a:r>
              <a:rPr lang="en-US" smtClean="0">
                <a:latin typeface="+mj-lt"/>
              </a:rPr>
              <a:t>Lecture 9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635" grpId="0" build="p" bldLvl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76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Real GDP, Income and the Government BB</a:t>
            </a:r>
          </a:p>
        </p:txBody>
      </p:sp>
      <p:graphicFrame>
        <p:nvGraphicFramePr>
          <p:cNvPr id="629852" name="Group 92"/>
          <p:cNvGraphicFramePr>
            <a:graphicFrameLocks noGrp="1"/>
          </p:cNvGraphicFramePr>
          <p:nvPr>
            <p:ph sz="half" idx="1"/>
          </p:nvPr>
        </p:nvGraphicFramePr>
        <p:xfrm>
          <a:off x="539750" y="3213100"/>
          <a:ext cx="6119813" cy="3198813"/>
        </p:xfrm>
        <a:graphic>
          <a:graphicData uri="http://schemas.openxmlformats.org/drawingml/2006/table">
            <a:tbl>
              <a:tblPr/>
              <a:tblGrid>
                <a:gridCol w="1530350"/>
                <a:gridCol w="1530350"/>
                <a:gridCol w="1528763"/>
                <a:gridCol w="153035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GDP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BB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600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1400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1800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29809" name="Group 49"/>
          <p:cNvGraphicFramePr>
            <a:graphicFrameLocks noGrp="1"/>
          </p:cNvGraphicFramePr>
          <p:nvPr>
            <p:ph sz="half" idx="2"/>
          </p:nvPr>
        </p:nvGraphicFramePr>
        <p:xfrm>
          <a:off x="539750" y="3213100"/>
          <a:ext cx="6119813" cy="3168652"/>
        </p:xfrm>
        <a:graphic>
          <a:graphicData uri="http://schemas.openxmlformats.org/drawingml/2006/table">
            <a:tbl>
              <a:tblPr/>
              <a:tblGrid>
                <a:gridCol w="1530350"/>
                <a:gridCol w="1530350"/>
                <a:gridCol w="1528763"/>
                <a:gridCol w="1530350"/>
              </a:tblGrid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GDP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BB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- 200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- 160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600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- 80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1400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+ 80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1800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+ 160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543" name="Text Box 48"/>
          <p:cNvSpPr txBox="1">
            <a:spLocks noChangeArrowheads="1"/>
          </p:cNvSpPr>
          <p:nvPr/>
        </p:nvSpPr>
        <p:spPr bwMode="auto">
          <a:xfrm>
            <a:off x="468313" y="1484313"/>
            <a:ext cx="6191250" cy="15525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G =200</a:t>
            </a:r>
          </a:p>
          <a:p>
            <a:pPr>
              <a:spcBef>
                <a:spcPct val="50000"/>
              </a:spcBef>
            </a:pPr>
            <a:r>
              <a:rPr lang="en-US" sz="2400"/>
              <a:t>NT = tY = 0.2Y</a:t>
            </a:r>
          </a:p>
          <a:p>
            <a:pPr>
              <a:spcBef>
                <a:spcPct val="50000"/>
              </a:spcBef>
            </a:pPr>
            <a:r>
              <a:rPr lang="en-US" sz="2400"/>
              <a:t>BB = NT – G = 0.2Y -200</a:t>
            </a:r>
          </a:p>
        </p:txBody>
      </p:sp>
      <p:sp>
        <p:nvSpPr>
          <p:cNvPr id="1954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D1DB79C-D981-49A3-86AD-9D9E45003106}" type="slidenum">
              <a:rPr lang="en-US"/>
              <a:pPr/>
              <a:t>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9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29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21" name="Rectangle 5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600" dirty="0" smtClean="0"/>
              <a:t>A structure of taxation and spending that:</a:t>
            </a:r>
          </a:p>
          <a:p>
            <a:pPr lvl="1" eaLnBrk="1" hangingPunct="1"/>
            <a:r>
              <a:rPr lang="en-US" sz="3200" dirty="0" smtClean="0"/>
              <a:t>Increases the deficit (reduces the surplus) during recession</a:t>
            </a:r>
          </a:p>
          <a:p>
            <a:pPr lvl="1" eaLnBrk="1" hangingPunct="1"/>
            <a:r>
              <a:rPr lang="en-US" sz="3200" dirty="0" smtClean="0"/>
              <a:t>Increases the surplus (reduces the deficit) during inflation </a:t>
            </a:r>
          </a:p>
          <a:p>
            <a:pPr eaLnBrk="1" hangingPunct="1"/>
            <a:endParaRPr lang="en-US" sz="36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F6B3F72-8A1B-44BD-A2B5-A1A2DBA20922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8" name="Text Box 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427869"/>
            <a:ext cx="82296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dirty="0"/>
              <a:t>Automatic or Built-In Stabilizers</a:t>
            </a:r>
          </a:p>
        </p:txBody>
      </p:sp>
      <p:sp>
        <p:nvSpPr>
          <p:cNvPr id="10" name="Footer Placeholder 68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</p:spPr>
        <p:txBody>
          <a:bodyPr/>
          <a:lstStyle/>
          <a:p>
            <a:pPr>
              <a:defRPr/>
            </a:pPr>
            <a:r>
              <a:rPr lang="en-US" smtClean="0">
                <a:latin typeface="+mj-lt"/>
              </a:rPr>
              <a:t>Lecture 9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5221" grpId="0" build="p" bldLvl="2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dirty="0" smtClean="0"/>
              <a:t>The stabilizers will automatically restrain economic expansion and cushion economic contraction.</a:t>
            </a:r>
          </a:p>
          <a:p>
            <a:pPr eaLnBrk="1" hangingPunct="1"/>
            <a:r>
              <a:rPr lang="en-US" dirty="0" smtClean="0"/>
              <a:t>Taxes reduce spending and aggregate demand.</a:t>
            </a:r>
          </a:p>
          <a:p>
            <a:pPr eaLnBrk="1" hangingPunct="1"/>
            <a:r>
              <a:rPr lang="en-US" dirty="0" smtClean="0"/>
              <a:t>Reductions in spending are desirable when the economy is developing inflationary pressures, whereas increases in spending are desirable when the economy is slumping.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F1F05F7-EE75-4277-8113-E81F0236B795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8" name="Text Box 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397092"/>
            <a:ext cx="82296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dirty="0"/>
              <a:t>Economic Importance</a:t>
            </a:r>
          </a:p>
        </p:txBody>
      </p:sp>
      <p:sp>
        <p:nvSpPr>
          <p:cNvPr id="10" name="Footer Placeholder 68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</p:spPr>
        <p:txBody>
          <a:bodyPr/>
          <a:lstStyle/>
          <a:p>
            <a:pPr>
              <a:defRPr/>
            </a:pPr>
            <a:r>
              <a:rPr lang="en-US" smtClean="0">
                <a:latin typeface="+mj-lt"/>
              </a:rPr>
              <a:t>Lecture 9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1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1600200" y="1360488"/>
            <a:ext cx="5889625" cy="4811712"/>
            <a:chOff x="1600200" y="1360487"/>
            <a:chExt cx="5889625" cy="4811713"/>
          </a:xfrm>
        </p:grpSpPr>
        <p:pic>
          <p:nvPicPr>
            <p:cNvPr id="10265" name="Picture 1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00200" y="1360487"/>
              <a:ext cx="5889625" cy="4811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66" name="Rectangle 5"/>
            <p:cNvSpPr>
              <a:spLocks noChangeArrowheads="1"/>
            </p:cNvSpPr>
            <p:nvPr/>
          </p:nvSpPr>
          <p:spPr bwMode="auto">
            <a:xfrm>
              <a:off x="1644650" y="1360487"/>
              <a:ext cx="5845175" cy="459263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" name="Freeform 9"/>
          <p:cNvSpPr>
            <a:spLocks/>
          </p:cNvSpPr>
          <p:nvPr/>
        </p:nvSpPr>
        <p:spPr bwMode="auto">
          <a:xfrm>
            <a:off x="4589463" y="1855788"/>
            <a:ext cx="2332037" cy="1778000"/>
          </a:xfrm>
          <a:custGeom>
            <a:avLst/>
            <a:gdLst>
              <a:gd name="T0" fmla="*/ 95765910 w 1469"/>
              <a:gd name="T1" fmla="*/ 2147483647 h 1120"/>
              <a:gd name="T2" fmla="*/ 2147483647 w 1469"/>
              <a:gd name="T3" fmla="*/ 2147483647 h 1120"/>
              <a:gd name="T4" fmla="*/ 2147483647 w 1469"/>
              <a:gd name="T5" fmla="*/ 0 h 1120"/>
              <a:gd name="T6" fmla="*/ 0 w 1469"/>
              <a:gd name="T7" fmla="*/ 2147483647 h 1120"/>
              <a:gd name="T8" fmla="*/ 0 60000 65536"/>
              <a:gd name="T9" fmla="*/ 0 60000 65536"/>
              <a:gd name="T10" fmla="*/ 0 60000 65536"/>
              <a:gd name="T11" fmla="*/ 0 60000 65536"/>
              <a:gd name="T12" fmla="*/ 0 w 1469"/>
              <a:gd name="T13" fmla="*/ 0 h 1120"/>
              <a:gd name="T14" fmla="*/ 1469 w 1469"/>
              <a:gd name="T15" fmla="*/ 1120 h 11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69" h="1120">
                <a:moveTo>
                  <a:pt x="38" y="1107"/>
                </a:moveTo>
                <a:lnTo>
                  <a:pt x="1469" y="1107"/>
                </a:lnTo>
                <a:lnTo>
                  <a:pt x="1469" y="0"/>
                </a:lnTo>
                <a:lnTo>
                  <a:pt x="0" y="1120"/>
                </a:lnTo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" name="Freeform 10"/>
          <p:cNvSpPr>
            <a:spLocks/>
          </p:cNvSpPr>
          <p:nvPr/>
        </p:nvSpPr>
        <p:spPr bwMode="auto">
          <a:xfrm flipH="1" flipV="1">
            <a:off x="2293938" y="3608388"/>
            <a:ext cx="2332037" cy="1778000"/>
          </a:xfrm>
          <a:custGeom>
            <a:avLst/>
            <a:gdLst>
              <a:gd name="T0" fmla="*/ 95765910 w 1469"/>
              <a:gd name="T1" fmla="*/ 2147483647 h 1120"/>
              <a:gd name="T2" fmla="*/ 2147483647 w 1469"/>
              <a:gd name="T3" fmla="*/ 2147483647 h 1120"/>
              <a:gd name="T4" fmla="*/ 2147483647 w 1469"/>
              <a:gd name="T5" fmla="*/ 0 h 1120"/>
              <a:gd name="T6" fmla="*/ 0 w 1469"/>
              <a:gd name="T7" fmla="*/ 2147483647 h 1120"/>
              <a:gd name="T8" fmla="*/ 0 60000 65536"/>
              <a:gd name="T9" fmla="*/ 0 60000 65536"/>
              <a:gd name="T10" fmla="*/ 0 60000 65536"/>
              <a:gd name="T11" fmla="*/ 0 60000 65536"/>
              <a:gd name="T12" fmla="*/ 0 w 1469"/>
              <a:gd name="T13" fmla="*/ 0 h 1120"/>
              <a:gd name="T14" fmla="*/ 1469 w 1469"/>
              <a:gd name="T15" fmla="*/ 1120 h 11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69" h="1120">
                <a:moveTo>
                  <a:pt x="38" y="1107"/>
                </a:moveTo>
                <a:lnTo>
                  <a:pt x="1469" y="1107"/>
                </a:lnTo>
                <a:lnTo>
                  <a:pt x="1469" y="0"/>
                </a:lnTo>
                <a:lnTo>
                  <a:pt x="0" y="1120"/>
                </a:lnTo>
              </a:path>
            </a:pathLst>
          </a:cu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>
            <a:off x="2051050" y="3624263"/>
            <a:ext cx="5106988" cy="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7092950" y="3425825"/>
            <a:ext cx="3417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latin typeface="+mn-lt"/>
              </a:rPr>
              <a:t>G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6940550" y="1549400"/>
            <a:ext cx="323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latin typeface="+mn-lt"/>
              </a:rPr>
              <a:t>T</a:t>
            </a:r>
          </a:p>
        </p:txBody>
      </p:sp>
      <p:sp>
        <p:nvSpPr>
          <p:cNvPr id="11" name="AutoShape 13"/>
          <p:cNvSpPr>
            <a:spLocks/>
          </p:cNvSpPr>
          <p:nvPr/>
        </p:nvSpPr>
        <p:spPr bwMode="auto">
          <a:xfrm>
            <a:off x="5541963" y="2936875"/>
            <a:ext cx="204787" cy="647700"/>
          </a:xfrm>
          <a:prstGeom prst="rightBrace">
            <a:avLst>
              <a:gd name="adj1" fmla="val 26357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AutoShape 14"/>
          <p:cNvSpPr>
            <a:spLocks/>
          </p:cNvSpPr>
          <p:nvPr/>
        </p:nvSpPr>
        <p:spPr bwMode="auto">
          <a:xfrm flipH="1">
            <a:off x="3475038" y="3660775"/>
            <a:ext cx="204787" cy="647700"/>
          </a:xfrm>
          <a:prstGeom prst="rightBrace">
            <a:avLst>
              <a:gd name="adj1" fmla="val 26357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Text Box 15"/>
          <p:cNvSpPr txBox="1">
            <a:spLocks noChangeArrowheads="1"/>
          </p:cNvSpPr>
          <p:nvPr/>
        </p:nvSpPr>
        <p:spPr bwMode="auto">
          <a:xfrm>
            <a:off x="2333625" y="3749675"/>
            <a:ext cx="105189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i="1">
                <a:latin typeface="+mn-lt"/>
              </a:rPr>
              <a:t>Deficit</a:t>
            </a: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auto">
          <a:xfrm>
            <a:off x="5638800" y="3035300"/>
            <a:ext cx="116089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i="1">
                <a:latin typeface="+mn-lt"/>
              </a:rPr>
              <a:t>Surplus</a:t>
            </a:r>
          </a:p>
        </p:txBody>
      </p:sp>
      <p:sp>
        <p:nvSpPr>
          <p:cNvPr id="15" name="Text Box 17"/>
          <p:cNvSpPr txBox="1">
            <a:spLocks noChangeArrowheads="1"/>
          </p:cNvSpPr>
          <p:nvPr/>
        </p:nvSpPr>
        <p:spPr bwMode="auto">
          <a:xfrm>
            <a:off x="3314700" y="6034088"/>
            <a:ext cx="71205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n-lt"/>
              </a:rPr>
              <a:t>GDP</a:t>
            </a:r>
            <a:r>
              <a:rPr lang="en-US" b="1" baseline="-25000">
                <a:latin typeface="+mn-lt"/>
              </a:rPr>
              <a:t>1</a:t>
            </a: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4229100" y="6034088"/>
            <a:ext cx="71365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n-lt"/>
              </a:rPr>
              <a:t>GDP</a:t>
            </a:r>
            <a:r>
              <a:rPr lang="en-US" b="1" baseline="-25000">
                <a:latin typeface="+mn-lt"/>
              </a:rPr>
              <a:t>2</a:t>
            </a: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5153025" y="6034088"/>
            <a:ext cx="71205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n-lt"/>
              </a:rPr>
              <a:t>GDP</a:t>
            </a:r>
            <a:r>
              <a:rPr lang="en-US" b="1" baseline="-25000">
                <a:latin typeface="+mn-lt"/>
              </a:rPr>
              <a:t>3</a:t>
            </a:r>
          </a:p>
        </p:txBody>
      </p:sp>
      <p:sp>
        <p:nvSpPr>
          <p:cNvPr id="18" name="Line 20"/>
          <p:cNvSpPr>
            <a:spLocks noChangeShapeType="1"/>
          </p:cNvSpPr>
          <p:nvPr/>
        </p:nvSpPr>
        <p:spPr bwMode="auto">
          <a:xfrm>
            <a:off x="4610100" y="3624263"/>
            <a:ext cx="0" cy="22907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9" name="Line 21"/>
          <p:cNvSpPr>
            <a:spLocks noChangeShapeType="1"/>
          </p:cNvSpPr>
          <p:nvPr/>
        </p:nvSpPr>
        <p:spPr bwMode="auto">
          <a:xfrm>
            <a:off x="5534025" y="2946400"/>
            <a:ext cx="0" cy="29686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0" name="Line 22"/>
          <p:cNvSpPr>
            <a:spLocks noChangeShapeType="1"/>
          </p:cNvSpPr>
          <p:nvPr/>
        </p:nvSpPr>
        <p:spPr bwMode="auto">
          <a:xfrm>
            <a:off x="3695700" y="3624263"/>
            <a:ext cx="0" cy="22907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1" name="Line 7"/>
          <p:cNvSpPr>
            <a:spLocks noChangeShapeType="1"/>
          </p:cNvSpPr>
          <p:nvPr/>
        </p:nvSpPr>
        <p:spPr bwMode="auto">
          <a:xfrm flipV="1">
            <a:off x="2249488" y="1782763"/>
            <a:ext cx="4765675" cy="3651250"/>
          </a:xfrm>
          <a:prstGeom prst="line">
            <a:avLst/>
          </a:prstGeom>
          <a:noFill/>
          <a:ln w="57150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2" name="Text Box 23"/>
          <p:cNvSpPr txBox="1">
            <a:spLocks noChangeArrowheads="1"/>
          </p:cNvSpPr>
          <p:nvPr/>
        </p:nvSpPr>
        <p:spPr bwMode="auto">
          <a:xfrm>
            <a:off x="3124200" y="6324600"/>
            <a:ext cx="28786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>
                <a:latin typeface="+mn-lt"/>
              </a:rPr>
              <a:t>Real domestic output, GDP</a:t>
            </a:r>
          </a:p>
        </p:txBody>
      </p:sp>
      <p:sp>
        <p:nvSpPr>
          <p:cNvPr id="23" name="Text Box 24"/>
          <p:cNvSpPr txBox="1">
            <a:spLocks noChangeArrowheads="1"/>
          </p:cNvSpPr>
          <p:nvPr/>
        </p:nvSpPr>
        <p:spPr bwMode="auto">
          <a:xfrm rot="-5400000">
            <a:off x="-317251" y="3345384"/>
            <a:ext cx="3139577" cy="53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b="1">
                <a:latin typeface="+mn-lt"/>
              </a:rPr>
              <a:t>Government expenditures, G,</a:t>
            </a:r>
          </a:p>
          <a:p>
            <a:pPr algn="ctr">
              <a:lnSpc>
                <a:spcPct val="80000"/>
              </a:lnSpc>
            </a:pPr>
            <a:r>
              <a:rPr lang="en-US" b="1">
                <a:latin typeface="+mn-lt"/>
              </a:rPr>
              <a:t>and tax revenues, T</a:t>
            </a:r>
          </a:p>
        </p:txBody>
      </p:sp>
      <p:sp>
        <p:nvSpPr>
          <p:cNvPr id="1035" name="Text Box 11"/>
          <p:cNvSpPr txBox="1">
            <a:spLocks noChangeArrowheads="1"/>
          </p:cNvSpPr>
          <p:nvPr/>
        </p:nvSpPr>
        <p:spPr bwMode="auto">
          <a:xfrm>
            <a:off x="8382000" y="6553200"/>
            <a:ext cx="5381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chemeClr val="bg1"/>
                </a:solidFill>
                <a:ea typeface="MS PGothic" pitchFamily="34" charset="-128"/>
                <a:cs typeface="Arial" pitchFamily="34" charset="0"/>
              </a:rPr>
              <a:t>13-</a:t>
            </a:r>
            <a:fld id="{5CE8E403-173C-435F-96D0-C170359B7FB2}" type="slidenum">
              <a:rPr lang="en-US" sz="1400">
                <a:solidFill>
                  <a:schemeClr val="bg1"/>
                </a:solidFill>
                <a:ea typeface="MS PGothic" pitchFamily="34" charset="-128"/>
                <a:cs typeface="Arial" pitchFamily="34" charset="0"/>
              </a:rPr>
              <a:pPr/>
              <a:t>12</a:t>
            </a:fld>
            <a:endParaRPr lang="en-US" sz="1400">
              <a:solidFill>
                <a:schemeClr val="bg1"/>
              </a:solidFill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Figure 11-3</a:t>
            </a:r>
            <a:br>
              <a:rPr lang="en-CA" dirty="0" smtClean="0"/>
            </a:br>
            <a:r>
              <a:rPr lang="en-CA" dirty="0" smtClean="0"/>
              <a:t>Built-in Stability</a:t>
            </a:r>
            <a:endParaRPr lang="en-CA" dirty="0"/>
          </a:p>
        </p:txBody>
      </p:sp>
      <p:sp>
        <p:nvSpPr>
          <p:cNvPr id="3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</p:spPr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124FFBCC-04A6-4E02-B72F-BB8606EA9D22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33" name="Footer Placeholder 68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</p:spPr>
        <p:txBody>
          <a:bodyPr/>
          <a:lstStyle/>
          <a:p>
            <a:pPr>
              <a:defRPr/>
            </a:pPr>
            <a:r>
              <a:rPr lang="en-US" smtClean="0">
                <a:latin typeface="+mj-lt"/>
              </a:rPr>
              <a:t>Lecture 9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10" grpId="0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 animBg="1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8" name="Rectangle 6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>
              <a:buFontTx/>
              <a:buNone/>
            </a:pPr>
            <a:r>
              <a:rPr lang="en-US" sz="3600" dirty="0" smtClean="0"/>
              <a:t>The built-in stability depends on:</a:t>
            </a:r>
          </a:p>
          <a:p>
            <a:pPr eaLnBrk="1" hangingPunct="1"/>
            <a:r>
              <a:rPr lang="en-US" sz="3600" dirty="0" smtClean="0"/>
              <a:t>Tax Progressivity</a:t>
            </a:r>
          </a:p>
          <a:p>
            <a:pPr lvl="1" eaLnBrk="1" hangingPunct="1"/>
            <a:r>
              <a:rPr lang="en-US" sz="3200" dirty="0" smtClean="0"/>
              <a:t> Progressive</a:t>
            </a:r>
          </a:p>
          <a:p>
            <a:pPr lvl="1" eaLnBrk="1" hangingPunct="1"/>
            <a:r>
              <a:rPr lang="en-US" sz="3200" dirty="0" smtClean="0"/>
              <a:t> Proportional</a:t>
            </a:r>
          </a:p>
          <a:p>
            <a:pPr lvl="1" eaLnBrk="1" hangingPunct="1"/>
            <a:r>
              <a:rPr lang="en-US" sz="3200" dirty="0" smtClean="0"/>
              <a:t> Regressive</a:t>
            </a:r>
          </a:p>
          <a:p>
            <a:pPr eaLnBrk="1" hangingPunct="1"/>
            <a:r>
              <a:rPr lang="en-US" sz="3600" dirty="0" smtClean="0"/>
              <a:t>The more progressive the tax system, the greater the economy’s built-in stability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8E774C2F-AB5A-4BE5-BC8B-A29A0D26B634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8" name="Text Box 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397092"/>
            <a:ext cx="82296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dirty="0"/>
              <a:t>Tax Progressivity</a:t>
            </a:r>
          </a:p>
        </p:txBody>
      </p:sp>
      <p:sp>
        <p:nvSpPr>
          <p:cNvPr id="10" name="Footer Placeholder 68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</p:spPr>
        <p:txBody>
          <a:bodyPr/>
          <a:lstStyle/>
          <a:p>
            <a:pPr>
              <a:defRPr/>
            </a:pPr>
            <a:r>
              <a:rPr lang="en-US" smtClean="0">
                <a:latin typeface="+mj-lt"/>
              </a:rPr>
              <a:t>Lecture 9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9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93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93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93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93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93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9318" grpId="0" build="p" bldLvl="2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sz="4000" dirty="0" smtClean="0"/>
              <a:t>To evaluate fiscal policy stance, must</a:t>
            </a:r>
          </a:p>
          <a:p>
            <a:pPr lvl="1" eaLnBrk="1" hangingPunct="1"/>
            <a:r>
              <a:rPr lang="en-CA" sz="3600" dirty="0" smtClean="0"/>
              <a:t>Adjust deficits and surpluses to eliminate automatic changes in tax revenues</a:t>
            </a:r>
          </a:p>
          <a:p>
            <a:pPr lvl="1" eaLnBrk="1" hangingPunct="1"/>
            <a:r>
              <a:rPr lang="en-CA" sz="3600" dirty="0" smtClean="0"/>
              <a:t>Compare adjusted budgets to GDP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2601AEF3-6E2D-4EAA-A5C2-EA5A17D08FDD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8" name="Text Box 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397092"/>
            <a:ext cx="82296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dirty="0"/>
              <a:t>Evaluating Fiscal Policy</a:t>
            </a:r>
          </a:p>
        </p:txBody>
      </p:sp>
      <p:sp>
        <p:nvSpPr>
          <p:cNvPr id="10" name="Footer Placeholder 68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</p:spPr>
        <p:txBody>
          <a:bodyPr/>
          <a:lstStyle/>
          <a:p>
            <a:pPr>
              <a:defRPr/>
            </a:pPr>
            <a:r>
              <a:rPr lang="en-US" smtClean="0">
                <a:latin typeface="+mj-lt"/>
              </a:rPr>
              <a:t>Lecture 9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1" grpId="0" build="p" bldLvl="3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026" name="Rectangle 2"/>
          <p:cNvSpPr>
            <a:spLocks noGrp="1" noChangeArrowheads="1"/>
          </p:cNvSpPr>
          <p:nvPr>
            <p:ph type="title"/>
          </p:nvPr>
        </p:nvSpPr>
        <p:spPr bwMode="black"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Cyclically Adjusted Budget</a:t>
            </a:r>
          </a:p>
        </p:txBody>
      </p:sp>
      <p:sp>
        <p:nvSpPr>
          <p:cNvPr id="641027" name="Rectangle 3"/>
          <p:cNvSpPr>
            <a:spLocks noGrp="1" noChangeArrowheads="1"/>
          </p:cNvSpPr>
          <p:nvPr>
            <p:ph idx="1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en-US" smtClean="0"/>
              <a:t>The </a:t>
            </a:r>
            <a:r>
              <a:rPr lang="en-US" i="1" smtClean="0">
                <a:solidFill>
                  <a:srgbClr val="FFC000"/>
                </a:solidFill>
              </a:rPr>
              <a:t>cyclically adjusted budget</a:t>
            </a:r>
            <a:r>
              <a:rPr lang="en-US" smtClean="0">
                <a:solidFill>
                  <a:srgbClr val="FFC000"/>
                </a:solidFill>
              </a:rPr>
              <a:t> </a:t>
            </a:r>
            <a:r>
              <a:rPr lang="en-US" smtClean="0"/>
              <a:t>shows what the budget balance would be if the economy were operating at full employment </a:t>
            </a:r>
          </a:p>
        </p:txBody>
      </p:sp>
      <p:sp>
        <p:nvSpPr>
          <p:cNvPr id="30724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916DFC3-2BC7-4A90-AE49-14051781E388}" type="slidenum">
              <a:rPr lang="en-US"/>
              <a:pPr/>
              <a:t>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1027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9"/>
          <p:cNvGrpSpPr>
            <a:grpSpLocks/>
          </p:cNvGrpSpPr>
          <p:nvPr/>
        </p:nvGrpSpPr>
        <p:grpSpPr bwMode="auto">
          <a:xfrm>
            <a:off x="1981200" y="1447800"/>
            <a:ext cx="5351463" cy="4764088"/>
            <a:chOff x="1981200" y="1295400"/>
            <a:chExt cx="5351461" cy="4764284"/>
          </a:xfrm>
        </p:grpSpPr>
        <p:pic>
          <p:nvPicPr>
            <p:cNvPr id="12317" name="Picture 1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95653" y="1295400"/>
              <a:ext cx="5337007" cy="4764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318" name="Rectangle 5"/>
            <p:cNvSpPr>
              <a:spLocks noChangeAspect="1" noChangeArrowheads="1"/>
            </p:cNvSpPr>
            <p:nvPr/>
          </p:nvSpPr>
          <p:spPr bwMode="auto">
            <a:xfrm>
              <a:off x="1981200" y="1295400"/>
              <a:ext cx="5351461" cy="459263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" name="Line 8"/>
          <p:cNvSpPr>
            <a:spLocks noChangeAspect="1" noChangeShapeType="1"/>
          </p:cNvSpPr>
          <p:nvPr/>
        </p:nvSpPr>
        <p:spPr bwMode="auto">
          <a:xfrm>
            <a:off x="1981200" y="3749675"/>
            <a:ext cx="4819650" cy="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" name="Text Box 9"/>
          <p:cNvSpPr txBox="1">
            <a:spLocks noChangeAspect="1" noChangeArrowheads="1"/>
          </p:cNvSpPr>
          <p:nvPr/>
        </p:nvSpPr>
        <p:spPr bwMode="auto">
          <a:xfrm>
            <a:off x="6813550" y="3551238"/>
            <a:ext cx="3417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latin typeface="+mj-lt"/>
              </a:rPr>
              <a:t>G</a:t>
            </a:r>
          </a:p>
        </p:txBody>
      </p:sp>
      <p:sp>
        <p:nvSpPr>
          <p:cNvPr id="8" name="Text Box 10"/>
          <p:cNvSpPr txBox="1">
            <a:spLocks noChangeAspect="1" noChangeArrowheads="1"/>
          </p:cNvSpPr>
          <p:nvPr/>
        </p:nvSpPr>
        <p:spPr bwMode="auto">
          <a:xfrm>
            <a:off x="6689725" y="1674813"/>
            <a:ext cx="32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latin typeface="+mj-lt"/>
              </a:rPr>
              <a:t>T</a:t>
            </a:r>
          </a:p>
        </p:txBody>
      </p:sp>
      <p:sp>
        <p:nvSpPr>
          <p:cNvPr id="9" name="Text Box 15"/>
          <p:cNvSpPr txBox="1">
            <a:spLocks noChangeAspect="1" noChangeArrowheads="1"/>
          </p:cNvSpPr>
          <p:nvPr/>
        </p:nvSpPr>
        <p:spPr bwMode="auto">
          <a:xfrm>
            <a:off x="3006725" y="5995988"/>
            <a:ext cx="71365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j-lt"/>
              </a:rPr>
              <a:t>GDP</a:t>
            </a:r>
            <a:r>
              <a:rPr lang="en-US" b="1" baseline="-25000">
                <a:latin typeface="+mj-lt"/>
              </a:rPr>
              <a:t>2</a:t>
            </a:r>
          </a:p>
        </p:txBody>
      </p:sp>
      <p:sp>
        <p:nvSpPr>
          <p:cNvPr id="10" name="Text Box 16"/>
          <p:cNvSpPr txBox="1">
            <a:spLocks noChangeAspect="1" noChangeArrowheads="1"/>
          </p:cNvSpPr>
          <p:nvPr/>
        </p:nvSpPr>
        <p:spPr bwMode="auto">
          <a:xfrm>
            <a:off x="3921125" y="5995988"/>
            <a:ext cx="71205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j-lt"/>
              </a:rPr>
              <a:t>GDP</a:t>
            </a:r>
            <a:r>
              <a:rPr lang="en-US" b="1" baseline="-25000">
                <a:latin typeface="+mj-lt"/>
              </a:rPr>
              <a:t>1</a:t>
            </a:r>
          </a:p>
        </p:txBody>
      </p:sp>
      <p:sp>
        <p:nvSpPr>
          <p:cNvPr id="11" name="Line 18"/>
          <p:cNvSpPr>
            <a:spLocks noChangeAspect="1" noChangeShapeType="1"/>
          </p:cNvSpPr>
          <p:nvPr/>
        </p:nvSpPr>
        <p:spPr bwMode="auto">
          <a:xfrm>
            <a:off x="4302125" y="3749675"/>
            <a:ext cx="0" cy="22907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2" name="Line 20"/>
          <p:cNvSpPr>
            <a:spLocks noChangeAspect="1" noChangeShapeType="1"/>
          </p:cNvSpPr>
          <p:nvPr/>
        </p:nvSpPr>
        <p:spPr bwMode="auto">
          <a:xfrm>
            <a:off x="3387725" y="3749675"/>
            <a:ext cx="0" cy="22907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3" name="Text Box 22"/>
          <p:cNvSpPr txBox="1">
            <a:spLocks noChangeAspect="1" noChangeArrowheads="1"/>
          </p:cNvSpPr>
          <p:nvPr/>
        </p:nvSpPr>
        <p:spPr bwMode="auto">
          <a:xfrm>
            <a:off x="5105400" y="6096000"/>
            <a:ext cx="28786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>
                <a:latin typeface="+mj-lt"/>
              </a:rPr>
              <a:t>Real domestic output, GDP</a:t>
            </a:r>
          </a:p>
        </p:txBody>
      </p:sp>
      <p:sp>
        <p:nvSpPr>
          <p:cNvPr id="14" name="Text Box 23"/>
          <p:cNvSpPr txBox="1">
            <a:spLocks noChangeAspect="1" noChangeArrowheads="1"/>
          </p:cNvSpPr>
          <p:nvPr/>
        </p:nvSpPr>
        <p:spPr bwMode="auto">
          <a:xfrm rot="-5400000">
            <a:off x="-684422" y="3468040"/>
            <a:ext cx="3562770" cy="541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b="1" dirty="0">
                <a:latin typeface="+mj-lt"/>
              </a:rPr>
              <a:t>Government expenditures, G, and</a:t>
            </a:r>
          </a:p>
          <a:p>
            <a:pPr algn="ctr">
              <a:lnSpc>
                <a:spcPct val="80000"/>
              </a:lnSpc>
            </a:pPr>
            <a:r>
              <a:rPr lang="en-US" b="1" dirty="0">
                <a:latin typeface="+mj-lt"/>
              </a:rPr>
              <a:t>tax revenues, T (billions)</a:t>
            </a:r>
          </a:p>
        </p:txBody>
      </p:sp>
      <p:sp>
        <p:nvSpPr>
          <p:cNvPr id="15" name="Text Box 25"/>
          <p:cNvSpPr txBox="1">
            <a:spLocks noChangeAspect="1" noChangeArrowheads="1"/>
          </p:cNvSpPr>
          <p:nvPr/>
        </p:nvSpPr>
        <p:spPr bwMode="auto">
          <a:xfrm>
            <a:off x="2965450" y="6238875"/>
            <a:ext cx="76014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b="1">
                <a:latin typeface="+mj-lt"/>
              </a:rPr>
              <a:t>(year 2)</a:t>
            </a:r>
          </a:p>
        </p:txBody>
      </p:sp>
      <p:sp>
        <p:nvSpPr>
          <p:cNvPr id="16" name="Text Box 26"/>
          <p:cNvSpPr txBox="1">
            <a:spLocks noChangeAspect="1" noChangeArrowheads="1"/>
          </p:cNvSpPr>
          <p:nvPr/>
        </p:nvSpPr>
        <p:spPr bwMode="auto">
          <a:xfrm>
            <a:off x="3890963" y="6238875"/>
            <a:ext cx="75854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b="1">
                <a:latin typeface="+mj-lt"/>
              </a:rPr>
              <a:t>(year 1)</a:t>
            </a:r>
          </a:p>
        </p:txBody>
      </p:sp>
      <p:sp>
        <p:nvSpPr>
          <p:cNvPr id="17" name="Text Box 27"/>
          <p:cNvSpPr txBox="1">
            <a:spLocks noChangeAspect="1" noChangeArrowheads="1"/>
          </p:cNvSpPr>
          <p:nvPr/>
        </p:nvSpPr>
        <p:spPr bwMode="auto">
          <a:xfrm>
            <a:off x="1327150" y="3581400"/>
            <a:ext cx="64581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j-lt"/>
              </a:rPr>
              <a:t>$500</a:t>
            </a:r>
          </a:p>
        </p:txBody>
      </p:sp>
      <p:sp>
        <p:nvSpPr>
          <p:cNvPr id="18" name="Text Box 28"/>
          <p:cNvSpPr txBox="1">
            <a:spLocks noChangeAspect="1" noChangeArrowheads="1"/>
          </p:cNvSpPr>
          <p:nvPr/>
        </p:nvSpPr>
        <p:spPr bwMode="auto">
          <a:xfrm>
            <a:off x="1327150" y="4286250"/>
            <a:ext cx="62901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j-lt"/>
              </a:rPr>
              <a:t>  450</a:t>
            </a:r>
          </a:p>
        </p:txBody>
      </p:sp>
      <p:sp>
        <p:nvSpPr>
          <p:cNvPr id="19" name="Line 29"/>
          <p:cNvSpPr>
            <a:spLocks noChangeAspect="1" noChangeShapeType="1"/>
          </p:cNvSpPr>
          <p:nvPr/>
        </p:nvSpPr>
        <p:spPr bwMode="auto">
          <a:xfrm flipH="1">
            <a:off x="1981200" y="4448175"/>
            <a:ext cx="14636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0" name="Line 21"/>
          <p:cNvSpPr>
            <a:spLocks noChangeAspect="1" noChangeShapeType="1"/>
          </p:cNvSpPr>
          <p:nvPr/>
        </p:nvSpPr>
        <p:spPr bwMode="auto">
          <a:xfrm flipV="1">
            <a:off x="2157413" y="1908175"/>
            <a:ext cx="4549775" cy="348615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1" name="AutoShape 30"/>
          <p:cNvSpPr>
            <a:spLocks noChangeAspect="1" noChangeArrowheads="1"/>
          </p:cNvSpPr>
          <p:nvPr/>
        </p:nvSpPr>
        <p:spPr bwMode="auto">
          <a:xfrm>
            <a:off x="3427413" y="4821238"/>
            <a:ext cx="812800" cy="636587"/>
          </a:xfrm>
          <a:prstGeom prst="leftArrow">
            <a:avLst>
              <a:gd name="adj1" fmla="val 50000"/>
              <a:gd name="adj2" fmla="val 31920"/>
            </a:avLst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Oval 32"/>
          <p:cNvSpPr>
            <a:spLocks noChangeAspect="1" noChangeArrowheads="1"/>
          </p:cNvSpPr>
          <p:nvPr/>
        </p:nvSpPr>
        <p:spPr bwMode="auto">
          <a:xfrm>
            <a:off x="4240213" y="3676650"/>
            <a:ext cx="136525" cy="1365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Oval 33"/>
          <p:cNvSpPr>
            <a:spLocks noChangeAspect="1" noChangeArrowheads="1"/>
          </p:cNvSpPr>
          <p:nvPr/>
        </p:nvSpPr>
        <p:spPr bwMode="auto">
          <a:xfrm>
            <a:off x="3316288" y="3676650"/>
            <a:ext cx="136525" cy="1365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Oval 34"/>
          <p:cNvSpPr>
            <a:spLocks noChangeAspect="1" noChangeArrowheads="1"/>
          </p:cNvSpPr>
          <p:nvPr/>
        </p:nvSpPr>
        <p:spPr bwMode="auto">
          <a:xfrm>
            <a:off x="3316288" y="4371975"/>
            <a:ext cx="136525" cy="1365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Text Box 35"/>
          <p:cNvSpPr txBox="1">
            <a:spLocks noChangeAspect="1" noChangeArrowheads="1"/>
          </p:cNvSpPr>
          <p:nvPr/>
        </p:nvSpPr>
        <p:spPr bwMode="auto">
          <a:xfrm>
            <a:off x="4114800" y="330993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/>
              <a:t>a</a:t>
            </a:r>
          </a:p>
        </p:txBody>
      </p:sp>
      <p:sp>
        <p:nvSpPr>
          <p:cNvPr id="26" name="Text Box 36"/>
          <p:cNvSpPr txBox="1">
            <a:spLocks noChangeAspect="1" noChangeArrowheads="1"/>
          </p:cNvSpPr>
          <p:nvPr/>
        </p:nvSpPr>
        <p:spPr bwMode="auto">
          <a:xfrm>
            <a:off x="3200400" y="3324225"/>
            <a:ext cx="323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 dirty="0"/>
              <a:t>b</a:t>
            </a:r>
          </a:p>
        </p:txBody>
      </p:sp>
      <p:sp>
        <p:nvSpPr>
          <p:cNvPr id="27" name="Text Box 37"/>
          <p:cNvSpPr txBox="1">
            <a:spLocks noChangeAspect="1" noChangeArrowheads="1"/>
          </p:cNvSpPr>
          <p:nvPr/>
        </p:nvSpPr>
        <p:spPr bwMode="auto">
          <a:xfrm>
            <a:off x="3430588" y="433705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/>
              <a:t>c</a:t>
            </a:r>
          </a:p>
        </p:txBody>
      </p:sp>
      <p:sp>
        <p:nvSpPr>
          <p:cNvPr id="32" name="Title 3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Figure 11-4 </a:t>
            </a:r>
            <a:br>
              <a:rPr lang="en-CA" dirty="0" smtClean="0"/>
            </a:br>
            <a:r>
              <a:rPr lang="en-CA" sz="4000" dirty="0" smtClean="0"/>
              <a:t>Cyclically Adjusted Deficits</a:t>
            </a:r>
            <a:endParaRPr lang="en-CA" sz="4000" dirty="0"/>
          </a:p>
        </p:txBody>
      </p:sp>
      <p:sp>
        <p:nvSpPr>
          <p:cNvPr id="3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</p:spPr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124FFBCC-04A6-4E02-B72F-BB8606EA9D22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827 1.30928E-6 L -4.16667E-6 1.30928E-6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/>
      <p:bldP spid="10" grpId="0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4" grpId="0" animBg="1"/>
      <p:bldP spid="25" grpId="0"/>
      <p:bldP spid="26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1"/>
          <p:cNvGrpSpPr>
            <a:grpSpLocks/>
          </p:cNvGrpSpPr>
          <p:nvPr/>
        </p:nvGrpSpPr>
        <p:grpSpPr bwMode="auto">
          <a:xfrm>
            <a:off x="1852613" y="1541463"/>
            <a:ext cx="5389562" cy="4783137"/>
            <a:chOff x="1852613" y="1160463"/>
            <a:chExt cx="5389562" cy="4783137"/>
          </a:xfrm>
        </p:grpSpPr>
        <p:pic>
          <p:nvPicPr>
            <p:cNvPr id="13352" name="Picture 1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852613" y="1160463"/>
              <a:ext cx="5389562" cy="4783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53" name="Rectangle 3"/>
            <p:cNvSpPr>
              <a:spLocks noChangeArrowheads="1"/>
            </p:cNvSpPr>
            <p:nvPr/>
          </p:nvSpPr>
          <p:spPr bwMode="auto">
            <a:xfrm>
              <a:off x="1890713" y="1160463"/>
              <a:ext cx="5351462" cy="45926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9" name="Line 4"/>
          <p:cNvSpPr>
            <a:spLocks noChangeShapeType="1"/>
          </p:cNvSpPr>
          <p:nvPr/>
        </p:nvSpPr>
        <p:spPr bwMode="auto">
          <a:xfrm>
            <a:off x="1905000" y="3840718"/>
            <a:ext cx="4819650" cy="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en-CA">
              <a:latin typeface="+mj-lt"/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6705600" y="3642280"/>
            <a:ext cx="3417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latin typeface="+mj-lt"/>
              </a:rPr>
              <a:t>G</a:t>
            </a:r>
          </a:p>
        </p:txBody>
      </p:sp>
      <p:sp>
        <p:nvSpPr>
          <p:cNvPr id="31" name="Text Box 6"/>
          <p:cNvSpPr txBox="1">
            <a:spLocks noChangeArrowheads="1"/>
          </p:cNvSpPr>
          <p:nvPr/>
        </p:nvSpPr>
        <p:spPr bwMode="auto">
          <a:xfrm>
            <a:off x="6692900" y="1765855"/>
            <a:ext cx="3898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latin typeface="+mj-lt"/>
              </a:rPr>
              <a:t>T</a:t>
            </a:r>
            <a:r>
              <a:rPr lang="en-US" b="1" i="1" baseline="-25000">
                <a:latin typeface="+mj-lt"/>
              </a:rPr>
              <a:t>1</a:t>
            </a:r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3009900" y="6058455"/>
            <a:ext cx="71846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j-lt"/>
              </a:rPr>
              <a:t>GDP</a:t>
            </a:r>
            <a:r>
              <a:rPr lang="en-US" b="1" baseline="-25000">
                <a:latin typeface="+mj-lt"/>
              </a:rPr>
              <a:t>4</a:t>
            </a:r>
          </a:p>
        </p:txBody>
      </p:sp>
      <p:sp>
        <p:nvSpPr>
          <p:cNvPr id="33" name="Text Box 8"/>
          <p:cNvSpPr txBox="1">
            <a:spLocks noChangeArrowheads="1"/>
          </p:cNvSpPr>
          <p:nvPr/>
        </p:nvSpPr>
        <p:spPr bwMode="auto">
          <a:xfrm>
            <a:off x="3924300" y="6058455"/>
            <a:ext cx="71205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j-lt"/>
              </a:rPr>
              <a:t>GDP</a:t>
            </a:r>
            <a:r>
              <a:rPr lang="en-US" b="1" baseline="-25000">
                <a:latin typeface="+mj-lt"/>
              </a:rPr>
              <a:t>3</a:t>
            </a:r>
          </a:p>
        </p:txBody>
      </p:sp>
      <p:sp>
        <p:nvSpPr>
          <p:cNvPr id="34" name="Line 9"/>
          <p:cNvSpPr>
            <a:spLocks noChangeShapeType="1"/>
          </p:cNvSpPr>
          <p:nvPr/>
        </p:nvSpPr>
        <p:spPr bwMode="auto">
          <a:xfrm>
            <a:off x="4305300" y="3840718"/>
            <a:ext cx="0" cy="22907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>
              <a:latin typeface="+mj-lt"/>
            </a:endParaRPr>
          </a:p>
        </p:txBody>
      </p:sp>
      <p:sp>
        <p:nvSpPr>
          <p:cNvPr id="35" name="Line 10"/>
          <p:cNvSpPr>
            <a:spLocks noChangeShapeType="1"/>
          </p:cNvSpPr>
          <p:nvPr/>
        </p:nvSpPr>
        <p:spPr bwMode="auto">
          <a:xfrm>
            <a:off x="3390900" y="3840718"/>
            <a:ext cx="0" cy="22907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>
              <a:latin typeface="+mj-lt"/>
            </a:endParaRPr>
          </a:p>
        </p:txBody>
      </p:sp>
      <p:sp>
        <p:nvSpPr>
          <p:cNvPr id="36" name="Text Box 11"/>
          <p:cNvSpPr txBox="1">
            <a:spLocks noChangeArrowheads="1"/>
          </p:cNvSpPr>
          <p:nvPr/>
        </p:nvSpPr>
        <p:spPr bwMode="auto">
          <a:xfrm>
            <a:off x="4800600" y="6172200"/>
            <a:ext cx="28786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>
                <a:latin typeface="+mj-lt"/>
              </a:rPr>
              <a:t>Real domestic output, GDP</a:t>
            </a:r>
          </a:p>
        </p:txBody>
      </p:sp>
      <p:sp>
        <p:nvSpPr>
          <p:cNvPr id="37" name="Text Box 12"/>
          <p:cNvSpPr txBox="1">
            <a:spLocks noChangeArrowheads="1"/>
          </p:cNvSpPr>
          <p:nvPr/>
        </p:nvSpPr>
        <p:spPr bwMode="auto">
          <a:xfrm rot="-5400000">
            <a:off x="-852929" y="3559082"/>
            <a:ext cx="3610860" cy="541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b="1" dirty="0">
                <a:latin typeface="+mj-lt"/>
              </a:rPr>
              <a:t>Government expenditures, G, and </a:t>
            </a:r>
          </a:p>
          <a:p>
            <a:pPr algn="ctr">
              <a:lnSpc>
                <a:spcPct val="80000"/>
              </a:lnSpc>
            </a:pPr>
            <a:r>
              <a:rPr lang="en-US" b="1" dirty="0">
                <a:latin typeface="+mj-lt"/>
              </a:rPr>
              <a:t>tax revenues, T (billions)</a:t>
            </a:r>
          </a:p>
        </p:txBody>
      </p:sp>
      <p:sp>
        <p:nvSpPr>
          <p:cNvPr id="38" name="Text Box 13"/>
          <p:cNvSpPr txBox="1">
            <a:spLocks noChangeArrowheads="1"/>
          </p:cNvSpPr>
          <p:nvPr/>
        </p:nvSpPr>
        <p:spPr bwMode="auto">
          <a:xfrm>
            <a:off x="2968625" y="6329918"/>
            <a:ext cx="76495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b="1">
                <a:latin typeface="+mj-lt"/>
              </a:rPr>
              <a:t>(year 4)</a:t>
            </a:r>
          </a:p>
        </p:txBody>
      </p:sp>
      <p:sp>
        <p:nvSpPr>
          <p:cNvPr id="39" name="Text Box 14"/>
          <p:cNvSpPr txBox="1">
            <a:spLocks noChangeArrowheads="1"/>
          </p:cNvSpPr>
          <p:nvPr/>
        </p:nvSpPr>
        <p:spPr bwMode="auto">
          <a:xfrm>
            <a:off x="3894138" y="6329918"/>
            <a:ext cx="75854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b="1">
                <a:latin typeface="+mj-lt"/>
              </a:rPr>
              <a:t>(year 3)</a:t>
            </a:r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1143000" y="3672443"/>
            <a:ext cx="64581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j-lt"/>
              </a:rPr>
              <a:t>$500</a:t>
            </a:r>
          </a:p>
        </p:txBody>
      </p:sp>
      <p:sp>
        <p:nvSpPr>
          <p:cNvPr id="41" name="Text Box 16"/>
          <p:cNvSpPr txBox="1">
            <a:spLocks noChangeArrowheads="1"/>
          </p:cNvSpPr>
          <p:nvPr/>
        </p:nvSpPr>
        <p:spPr bwMode="auto">
          <a:xfrm>
            <a:off x="1143000" y="4377293"/>
            <a:ext cx="62901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j-lt"/>
              </a:rPr>
              <a:t>  450</a:t>
            </a:r>
          </a:p>
        </p:txBody>
      </p:sp>
      <p:sp>
        <p:nvSpPr>
          <p:cNvPr id="42" name="Line 17"/>
          <p:cNvSpPr>
            <a:spLocks noChangeShapeType="1"/>
          </p:cNvSpPr>
          <p:nvPr/>
        </p:nvSpPr>
        <p:spPr bwMode="auto">
          <a:xfrm flipH="1">
            <a:off x="1895475" y="4539218"/>
            <a:ext cx="14890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>
              <a:latin typeface="+mj-lt"/>
            </a:endParaRPr>
          </a:p>
        </p:txBody>
      </p:sp>
      <p:sp>
        <p:nvSpPr>
          <p:cNvPr id="43" name="Line 18"/>
          <p:cNvSpPr>
            <a:spLocks noChangeShapeType="1"/>
          </p:cNvSpPr>
          <p:nvPr/>
        </p:nvSpPr>
        <p:spPr bwMode="auto">
          <a:xfrm flipV="1">
            <a:off x="2160588" y="1999218"/>
            <a:ext cx="4549775" cy="3486150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  <a:headEnd/>
            <a:tailEnd/>
          </a:ln>
        </p:spPr>
        <p:txBody>
          <a:bodyPr/>
          <a:lstStyle/>
          <a:p>
            <a:endParaRPr lang="en-CA">
              <a:latin typeface="+mj-lt"/>
            </a:endParaRPr>
          </a:p>
        </p:txBody>
      </p:sp>
      <p:sp>
        <p:nvSpPr>
          <p:cNvPr id="44" name="AutoShape 19"/>
          <p:cNvSpPr>
            <a:spLocks noChangeArrowheads="1"/>
          </p:cNvSpPr>
          <p:nvPr/>
        </p:nvSpPr>
        <p:spPr bwMode="auto">
          <a:xfrm>
            <a:off x="3430588" y="5312330"/>
            <a:ext cx="812800" cy="636588"/>
          </a:xfrm>
          <a:prstGeom prst="leftArrow">
            <a:avLst>
              <a:gd name="adj1" fmla="val 50000"/>
              <a:gd name="adj2" fmla="val 31920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45" name="Oval 20"/>
          <p:cNvSpPr>
            <a:spLocks noChangeArrowheads="1"/>
          </p:cNvSpPr>
          <p:nvPr/>
        </p:nvSpPr>
        <p:spPr bwMode="auto">
          <a:xfrm>
            <a:off x="4229100" y="3759755"/>
            <a:ext cx="136525" cy="1365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46" name="Oval 21"/>
          <p:cNvSpPr>
            <a:spLocks noChangeArrowheads="1"/>
          </p:cNvSpPr>
          <p:nvPr/>
        </p:nvSpPr>
        <p:spPr bwMode="auto">
          <a:xfrm>
            <a:off x="3305175" y="3753405"/>
            <a:ext cx="136525" cy="1365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47" name="Oval 22"/>
          <p:cNvSpPr>
            <a:spLocks noChangeArrowheads="1"/>
          </p:cNvSpPr>
          <p:nvPr/>
        </p:nvSpPr>
        <p:spPr bwMode="auto">
          <a:xfrm>
            <a:off x="3319463" y="4463018"/>
            <a:ext cx="136525" cy="1365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48" name="Text Box 23"/>
          <p:cNvSpPr txBox="1">
            <a:spLocks noChangeArrowheads="1"/>
          </p:cNvSpPr>
          <p:nvPr/>
        </p:nvSpPr>
        <p:spPr bwMode="auto">
          <a:xfrm>
            <a:off x="4114800" y="3412093"/>
            <a:ext cx="309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latin typeface="+mj-lt"/>
              </a:rPr>
              <a:t>d</a:t>
            </a:r>
          </a:p>
        </p:txBody>
      </p:sp>
      <p:sp>
        <p:nvSpPr>
          <p:cNvPr id="49" name="Text Box 24"/>
          <p:cNvSpPr txBox="1">
            <a:spLocks noChangeArrowheads="1"/>
          </p:cNvSpPr>
          <p:nvPr/>
        </p:nvSpPr>
        <p:spPr bwMode="auto">
          <a:xfrm>
            <a:off x="3194050" y="3426380"/>
            <a:ext cx="2968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latin typeface="+mj-lt"/>
              </a:rPr>
              <a:t>e</a:t>
            </a:r>
          </a:p>
        </p:txBody>
      </p:sp>
      <p:sp>
        <p:nvSpPr>
          <p:cNvPr id="50" name="Text Box 25"/>
          <p:cNvSpPr txBox="1">
            <a:spLocks noChangeArrowheads="1"/>
          </p:cNvSpPr>
          <p:nvPr/>
        </p:nvSpPr>
        <p:spPr bwMode="auto">
          <a:xfrm>
            <a:off x="3433763" y="4418568"/>
            <a:ext cx="2680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latin typeface="+mj-lt"/>
              </a:rPr>
              <a:t>f</a:t>
            </a:r>
          </a:p>
        </p:txBody>
      </p:sp>
      <p:sp>
        <p:nvSpPr>
          <p:cNvPr id="51" name="Line 27"/>
          <p:cNvSpPr>
            <a:spLocks noChangeShapeType="1"/>
          </p:cNvSpPr>
          <p:nvPr/>
        </p:nvSpPr>
        <p:spPr bwMode="auto">
          <a:xfrm flipV="1">
            <a:off x="2198688" y="2304018"/>
            <a:ext cx="4549775" cy="348615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CA">
              <a:latin typeface="+mj-lt"/>
            </a:endParaRPr>
          </a:p>
        </p:txBody>
      </p:sp>
      <p:sp>
        <p:nvSpPr>
          <p:cNvPr id="52" name="Text Box 28"/>
          <p:cNvSpPr txBox="1">
            <a:spLocks noChangeArrowheads="1"/>
          </p:cNvSpPr>
          <p:nvPr/>
        </p:nvSpPr>
        <p:spPr bwMode="auto">
          <a:xfrm>
            <a:off x="1143000" y="4024868"/>
            <a:ext cx="62145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j-lt"/>
              </a:rPr>
              <a:t>  475</a:t>
            </a:r>
          </a:p>
        </p:txBody>
      </p:sp>
      <p:sp>
        <p:nvSpPr>
          <p:cNvPr id="53" name="Text Box 29"/>
          <p:cNvSpPr txBox="1">
            <a:spLocks noChangeArrowheads="1"/>
          </p:cNvSpPr>
          <p:nvPr/>
        </p:nvSpPr>
        <p:spPr bwMode="auto">
          <a:xfrm>
            <a:off x="1143000" y="4720193"/>
            <a:ext cx="62356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j-lt"/>
              </a:rPr>
              <a:t>  425</a:t>
            </a:r>
          </a:p>
        </p:txBody>
      </p:sp>
      <p:sp>
        <p:nvSpPr>
          <p:cNvPr id="54" name="Line 30"/>
          <p:cNvSpPr>
            <a:spLocks noChangeShapeType="1"/>
          </p:cNvSpPr>
          <p:nvPr/>
        </p:nvSpPr>
        <p:spPr bwMode="auto">
          <a:xfrm flipH="1">
            <a:off x="1895475" y="4882118"/>
            <a:ext cx="14890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>
              <a:latin typeface="+mj-lt"/>
            </a:endParaRPr>
          </a:p>
        </p:txBody>
      </p:sp>
      <p:sp>
        <p:nvSpPr>
          <p:cNvPr id="55" name="Line 31"/>
          <p:cNvSpPr>
            <a:spLocks noChangeShapeType="1"/>
          </p:cNvSpPr>
          <p:nvPr/>
        </p:nvSpPr>
        <p:spPr bwMode="auto">
          <a:xfrm flipH="1">
            <a:off x="1885950" y="4186793"/>
            <a:ext cx="24130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CA">
              <a:latin typeface="+mj-lt"/>
            </a:endParaRPr>
          </a:p>
        </p:txBody>
      </p:sp>
      <p:sp>
        <p:nvSpPr>
          <p:cNvPr id="56" name="Oval 32"/>
          <p:cNvSpPr>
            <a:spLocks noChangeArrowheads="1"/>
          </p:cNvSpPr>
          <p:nvPr/>
        </p:nvSpPr>
        <p:spPr bwMode="auto">
          <a:xfrm>
            <a:off x="3314700" y="4801155"/>
            <a:ext cx="136525" cy="1365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57" name="Text Box 33"/>
          <p:cNvSpPr txBox="1">
            <a:spLocks noChangeArrowheads="1"/>
          </p:cNvSpPr>
          <p:nvPr/>
        </p:nvSpPr>
        <p:spPr bwMode="auto">
          <a:xfrm>
            <a:off x="3443288" y="4694793"/>
            <a:ext cx="3032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latin typeface="+mj-lt"/>
              </a:rPr>
              <a:t>g</a:t>
            </a:r>
          </a:p>
        </p:txBody>
      </p:sp>
      <p:sp>
        <p:nvSpPr>
          <p:cNvPr id="58" name="Oval 34"/>
          <p:cNvSpPr>
            <a:spLocks noChangeArrowheads="1"/>
          </p:cNvSpPr>
          <p:nvPr/>
        </p:nvSpPr>
        <p:spPr bwMode="auto">
          <a:xfrm>
            <a:off x="4229100" y="4110593"/>
            <a:ext cx="136525" cy="1365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59" name="Text Box 35"/>
          <p:cNvSpPr txBox="1">
            <a:spLocks noChangeArrowheads="1"/>
          </p:cNvSpPr>
          <p:nvPr/>
        </p:nvSpPr>
        <p:spPr bwMode="auto">
          <a:xfrm>
            <a:off x="6731000" y="2118280"/>
            <a:ext cx="407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latin typeface="+mj-lt"/>
              </a:rPr>
              <a:t>T</a:t>
            </a:r>
            <a:r>
              <a:rPr lang="en-US" b="1" i="1" baseline="-25000">
                <a:latin typeface="+mj-lt"/>
              </a:rPr>
              <a:t>2</a:t>
            </a:r>
          </a:p>
        </p:txBody>
      </p:sp>
      <p:sp>
        <p:nvSpPr>
          <p:cNvPr id="60" name="Text Box 36"/>
          <p:cNvSpPr txBox="1">
            <a:spLocks noChangeArrowheads="1"/>
          </p:cNvSpPr>
          <p:nvPr/>
        </p:nvSpPr>
        <p:spPr bwMode="auto">
          <a:xfrm>
            <a:off x="4338638" y="4113768"/>
            <a:ext cx="309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latin typeface="+mj-lt"/>
              </a:rPr>
              <a:t>h</a:t>
            </a:r>
          </a:p>
        </p:txBody>
      </p:sp>
      <p:sp>
        <p:nvSpPr>
          <p:cNvPr id="61" name="AutoShape 37"/>
          <p:cNvSpPr>
            <a:spLocks noChangeArrowheads="1"/>
          </p:cNvSpPr>
          <p:nvPr/>
        </p:nvSpPr>
        <p:spPr bwMode="auto">
          <a:xfrm>
            <a:off x="5673725" y="2753280"/>
            <a:ext cx="288925" cy="195263"/>
          </a:xfrm>
          <a:prstGeom prst="downArrow">
            <a:avLst>
              <a:gd name="adj1" fmla="val 41759"/>
              <a:gd name="adj2" fmla="val 41463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63" name="Title 3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Figure 11-4 </a:t>
            </a:r>
            <a:br>
              <a:rPr lang="en-CA" dirty="0" smtClean="0"/>
            </a:br>
            <a:r>
              <a:rPr lang="en-CA" sz="4000" dirty="0" smtClean="0"/>
              <a:t>Cyclically Adjusted Deficits</a:t>
            </a:r>
            <a:endParaRPr lang="en-CA" sz="4000" dirty="0"/>
          </a:p>
        </p:txBody>
      </p:sp>
      <p:sp>
        <p:nvSpPr>
          <p:cNvPr id="6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</p:spPr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124FFBCC-04A6-4E02-B72F-BB8606EA9D22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62" name="Footer Placeholder 6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50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500"/>
                            </p:stCondLst>
                            <p:childTnLst>
                              <p:par>
                                <p:cTn id="10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/>
      <p:bldP spid="31" grpId="0"/>
      <p:bldP spid="32" grpId="0"/>
      <p:bldP spid="33" grpId="0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/>
      <p:bldP spid="49" grpId="0"/>
      <p:bldP spid="50" grpId="0"/>
      <p:bldP spid="51" grpId="0" animBg="1"/>
      <p:bldP spid="52" grpId="0"/>
      <p:bldP spid="53" grpId="0"/>
      <p:bldP spid="54" grpId="0" animBg="1"/>
      <p:bldP spid="55" grpId="0" animBg="1"/>
      <p:bldP spid="56" grpId="0" animBg="1"/>
      <p:bldP spid="57" grpId="0"/>
      <p:bldP spid="58" grpId="0" animBg="1"/>
      <p:bldP spid="59" grpId="0"/>
      <p:bldP spid="60" grpId="0"/>
      <p:bldP spid="6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Neutral to mildly expansionary in the early 1990s</a:t>
            </a:r>
          </a:p>
          <a:p>
            <a:pPr eaLnBrk="1" hangingPunct="1"/>
            <a:r>
              <a:rPr lang="en-US" dirty="0" err="1" smtClean="0"/>
              <a:t>Contractionary</a:t>
            </a:r>
            <a:r>
              <a:rPr lang="en-US" dirty="0" smtClean="0"/>
              <a:t> in late 1990s</a:t>
            </a:r>
          </a:p>
          <a:p>
            <a:pPr eaLnBrk="1" hangingPunct="1"/>
            <a:r>
              <a:rPr lang="en-US" dirty="0" smtClean="0"/>
              <a:t>Between 1995 and 2007, actual deficits have given way to actual surpluses</a:t>
            </a:r>
          </a:p>
          <a:p>
            <a:r>
              <a:rPr lang="en-US" dirty="0" smtClean="0"/>
              <a:t>In 2008, </a:t>
            </a:r>
            <a:r>
              <a:rPr lang="en-CA" dirty="0" smtClean="0"/>
              <a:t>“Canada’s Economic Action Plan” and the federal budget moved quickly to a deficit</a:t>
            </a:r>
          </a:p>
          <a:p>
            <a:r>
              <a:rPr lang="en-CA" dirty="0" smtClean="0"/>
              <a:t>In 2009, expansionary fiscal policy</a:t>
            </a:r>
            <a:endParaRPr lang="en-US" dirty="0" smtClean="0"/>
          </a:p>
          <a:p>
            <a:pPr eaLnBrk="1" hangingPunct="1"/>
            <a:endParaRPr lang="en-CA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124FFBCC-04A6-4E02-B72F-BB8606EA9D22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18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8" name="Text Box 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397092"/>
            <a:ext cx="82296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dirty="0"/>
              <a:t>Recent Canadian Fiscal Policy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035" grpId="0" build="p" bldLvl="2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800" dirty="0" smtClean="0"/>
              <a:t>Table 11-1: Federal Deficits (-) and Surpluses (+) as Percentage of GDP, 1995–2010</a:t>
            </a:r>
            <a:endParaRPr lang="en-CA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5850" y="1657350"/>
            <a:ext cx="6972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</p:spPr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124FFBCC-04A6-4E02-B72F-BB8606EA9D22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6"/>
          <p:cNvGrpSpPr>
            <a:grpSpLocks/>
          </p:cNvGrpSpPr>
          <p:nvPr/>
        </p:nvGrpSpPr>
        <p:grpSpPr bwMode="auto">
          <a:xfrm>
            <a:off x="2743200" y="2438400"/>
            <a:ext cx="6019800" cy="3733800"/>
            <a:chOff x="2445" y="1332"/>
            <a:chExt cx="3088" cy="2343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56346" name="Rectangle 24"/>
            <p:cNvSpPr>
              <a:spLocks noChangeArrowheads="1"/>
            </p:cNvSpPr>
            <p:nvPr/>
          </p:nvSpPr>
          <p:spPr bwMode="auto">
            <a:xfrm>
              <a:off x="4120" y="1336"/>
              <a:ext cx="1413" cy="232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47" name="Rectangle 25"/>
            <p:cNvSpPr>
              <a:spLocks noChangeArrowheads="1"/>
            </p:cNvSpPr>
            <p:nvPr/>
          </p:nvSpPr>
          <p:spPr bwMode="auto">
            <a:xfrm>
              <a:off x="2445" y="1336"/>
              <a:ext cx="1667" cy="232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48" name="Line 27"/>
            <p:cNvSpPr>
              <a:spLocks noChangeShapeType="1"/>
            </p:cNvSpPr>
            <p:nvPr/>
          </p:nvSpPr>
          <p:spPr bwMode="auto">
            <a:xfrm>
              <a:off x="3813" y="1332"/>
              <a:ext cx="0" cy="2330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6349" name="Line 30"/>
            <p:cNvSpPr>
              <a:spLocks noChangeShapeType="1"/>
            </p:cNvSpPr>
            <p:nvPr/>
          </p:nvSpPr>
          <p:spPr bwMode="auto">
            <a:xfrm>
              <a:off x="4439" y="1332"/>
              <a:ext cx="0" cy="2330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6350" name="Line 33"/>
            <p:cNvSpPr>
              <a:spLocks noChangeShapeType="1"/>
            </p:cNvSpPr>
            <p:nvPr/>
          </p:nvSpPr>
          <p:spPr bwMode="auto">
            <a:xfrm>
              <a:off x="4751" y="1332"/>
              <a:ext cx="0" cy="2330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6351" name="Line 36"/>
            <p:cNvSpPr>
              <a:spLocks noChangeShapeType="1"/>
            </p:cNvSpPr>
            <p:nvPr/>
          </p:nvSpPr>
          <p:spPr bwMode="auto">
            <a:xfrm>
              <a:off x="3500" y="1332"/>
              <a:ext cx="0" cy="2330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6352" name="Line 38"/>
            <p:cNvSpPr>
              <a:spLocks noChangeShapeType="1"/>
            </p:cNvSpPr>
            <p:nvPr/>
          </p:nvSpPr>
          <p:spPr bwMode="auto">
            <a:xfrm>
              <a:off x="3188" y="1332"/>
              <a:ext cx="0" cy="2330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6353" name="Line 94"/>
            <p:cNvSpPr>
              <a:spLocks noChangeShapeType="1"/>
            </p:cNvSpPr>
            <p:nvPr/>
          </p:nvSpPr>
          <p:spPr bwMode="auto">
            <a:xfrm>
              <a:off x="5064" y="1332"/>
              <a:ext cx="0" cy="2330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6354" name="Line 49"/>
            <p:cNvSpPr>
              <a:spLocks noChangeShapeType="1"/>
            </p:cNvSpPr>
            <p:nvPr/>
          </p:nvSpPr>
          <p:spPr bwMode="auto">
            <a:xfrm>
              <a:off x="2446" y="1340"/>
              <a:ext cx="3087" cy="0"/>
            </a:xfrm>
            <a:prstGeom prst="line">
              <a:avLst/>
            </a:prstGeom>
            <a:grp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6355" name="Line 31"/>
            <p:cNvSpPr>
              <a:spLocks noChangeShapeType="1"/>
            </p:cNvSpPr>
            <p:nvPr/>
          </p:nvSpPr>
          <p:spPr bwMode="auto">
            <a:xfrm>
              <a:off x="4122" y="1332"/>
              <a:ext cx="0" cy="2343"/>
            </a:xfrm>
            <a:prstGeom prst="line">
              <a:avLst/>
            </a:prstGeom>
            <a:grp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2667000" y="1572177"/>
            <a:ext cx="4693721" cy="409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5000"/>
              </a:lnSpc>
            </a:pPr>
            <a:r>
              <a:rPr lang="en-US" sz="2400" b="1" dirty="0">
                <a:latin typeface="+mn-lt"/>
              </a:rPr>
              <a:t>Percentage of Potential GDP, </a:t>
            </a:r>
            <a:r>
              <a:rPr lang="en-US" sz="2400" b="1" dirty="0" smtClean="0">
                <a:latin typeface="+mn-lt"/>
              </a:rPr>
              <a:t>2011</a:t>
            </a:r>
            <a:endParaRPr lang="en-US" sz="2400" b="1" dirty="0">
              <a:latin typeface="+mn-lt"/>
            </a:endParaRPr>
          </a:p>
        </p:txBody>
      </p:sp>
      <p:sp>
        <p:nvSpPr>
          <p:cNvPr id="27670" name="Text Box 22"/>
          <p:cNvSpPr txBox="1">
            <a:spLocks noChangeArrowheads="1"/>
          </p:cNvSpPr>
          <p:nvPr/>
        </p:nvSpPr>
        <p:spPr bwMode="auto">
          <a:xfrm>
            <a:off x="3857625" y="6230938"/>
            <a:ext cx="42957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latin typeface="+mn-lt"/>
              </a:rPr>
              <a:t>Source: Organization for Economic Cooperation and Development</a:t>
            </a:r>
          </a:p>
        </p:txBody>
      </p:sp>
      <p:sp>
        <p:nvSpPr>
          <p:cNvPr id="27699" name="Rectangle 51"/>
          <p:cNvSpPr>
            <a:spLocks noChangeArrowheads="1"/>
          </p:cNvSpPr>
          <p:nvPr/>
        </p:nvSpPr>
        <p:spPr bwMode="auto">
          <a:xfrm>
            <a:off x="5119800" y="2579688"/>
            <a:ext cx="900000" cy="28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701" name="Rectangle 53"/>
          <p:cNvSpPr>
            <a:spLocks noChangeArrowheads="1"/>
          </p:cNvSpPr>
          <p:nvPr/>
        </p:nvSpPr>
        <p:spPr bwMode="auto">
          <a:xfrm>
            <a:off x="4419599" y="3360738"/>
            <a:ext cx="1584000" cy="31908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702" name="Rectangle 54"/>
          <p:cNvSpPr>
            <a:spLocks noChangeArrowheads="1"/>
          </p:cNvSpPr>
          <p:nvPr/>
        </p:nvSpPr>
        <p:spPr bwMode="auto">
          <a:xfrm flipH="1">
            <a:off x="4953000" y="3792538"/>
            <a:ext cx="1044000" cy="331787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703" name="Rectangle 55"/>
          <p:cNvSpPr>
            <a:spLocks noChangeArrowheads="1"/>
          </p:cNvSpPr>
          <p:nvPr/>
        </p:nvSpPr>
        <p:spPr bwMode="auto">
          <a:xfrm flipH="1">
            <a:off x="5529262" y="4189413"/>
            <a:ext cx="468000" cy="29051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704" name="Rectangle 56"/>
          <p:cNvSpPr>
            <a:spLocks noChangeArrowheads="1"/>
          </p:cNvSpPr>
          <p:nvPr/>
        </p:nvSpPr>
        <p:spPr bwMode="auto">
          <a:xfrm flipH="1">
            <a:off x="4800600" y="4611688"/>
            <a:ext cx="1224000" cy="32543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731" name="Rectangle 83"/>
          <p:cNvSpPr>
            <a:spLocks noChangeArrowheads="1"/>
          </p:cNvSpPr>
          <p:nvPr/>
        </p:nvSpPr>
        <p:spPr bwMode="auto">
          <a:xfrm flipH="1">
            <a:off x="3886200" y="5440363"/>
            <a:ext cx="2124000" cy="296862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732" name="Rectangle 84"/>
          <p:cNvSpPr>
            <a:spLocks noChangeArrowheads="1"/>
          </p:cNvSpPr>
          <p:nvPr/>
        </p:nvSpPr>
        <p:spPr bwMode="auto">
          <a:xfrm flipH="1">
            <a:off x="6019800" y="5824538"/>
            <a:ext cx="2160000" cy="27146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7734" name="Text Box 86"/>
          <p:cNvSpPr txBox="1">
            <a:spLocks noChangeArrowheads="1"/>
          </p:cNvSpPr>
          <p:nvPr/>
        </p:nvSpPr>
        <p:spPr bwMode="auto">
          <a:xfrm>
            <a:off x="215900" y="2441575"/>
            <a:ext cx="2425700" cy="383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135000"/>
              </a:lnSpc>
            </a:pPr>
            <a:r>
              <a:rPr lang="en-US" sz="2000" b="1">
                <a:latin typeface="+mn-lt"/>
              </a:rPr>
              <a:t>Denmark</a:t>
            </a:r>
          </a:p>
          <a:p>
            <a:pPr algn="r">
              <a:lnSpc>
                <a:spcPct val="135000"/>
              </a:lnSpc>
            </a:pPr>
            <a:r>
              <a:rPr lang="en-US" sz="2000" b="1">
                <a:latin typeface="+mn-lt"/>
              </a:rPr>
              <a:t>New Zealand</a:t>
            </a:r>
          </a:p>
          <a:p>
            <a:pPr algn="r">
              <a:lnSpc>
                <a:spcPct val="135000"/>
              </a:lnSpc>
            </a:pPr>
            <a:r>
              <a:rPr lang="en-US" sz="2000" b="1">
                <a:latin typeface="+mn-lt"/>
              </a:rPr>
              <a:t>Ireland</a:t>
            </a:r>
          </a:p>
          <a:p>
            <a:pPr algn="r">
              <a:lnSpc>
                <a:spcPct val="135000"/>
              </a:lnSpc>
            </a:pPr>
            <a:r>
              <a:rPr lang="en-US" sz="2000" b="1">
                <a:latin typeface="+mn-lt"/>
              </a:rPr>
              <a:t>Canada</a:t>
            </a:r>
          </a:p>
          <a:p>
            <a:pPr algn="r">
              <a:lnSpc>
                <a:spcPct val="135000"/>
              </a:lnSpc>
            </a:pPr>
            <a:r>
              <a:rPr lang="en-US" sz="2000" b="1">
                <a:latin typeface="+mn-lt"/>
              </a:rPr>
              <a:t>Norway</a:t>
            </a:r>
          </a:p>
          <a:p>
            <a:pPr algn="r">
              <a:lnSpc>
                <a:spcPct val="135000"/>
              </a:lnSpc>
            </a:pPr>
            <a:r>
              <a:rPr lang="en-US" sz="2000" b="1">
                <a:latin typeface="+mn-lt"/>
              </a:rPr>
              <a:t>France</a:t>
            </a:r>
          </a:p>
          <a:p>
            <a:pPr algn="r">
              <a:lnSpc>
                <a:spcPct val="135000"/>
              </a:lnSpc>
            </a:pPr>
            <a:r>
              <a:rPr lang="en-US" sz="2000" b="1">
                <a:latin typeface="+mn-lt"/>
              </a:rPr>
              <a:t>United States</a:t>
            </a:r>
          </a:p>
          <a:p>
            <a:pPr algn="r">
              <a:lnSpc>
                <a:spcPct val="135000"/>
              </a:lnSpc>
            </a:pPr>
            <a:r>
              <a:rPr lang="en-US" sz="2000" b="1">
                <a:latin typeface="+mn-lt"/>
              </a:rPr>
              <a:t>United Kingdom</a:t>
            </a:r>
          </a:p>
          <a:p>
            <a:pPr algn="r">
              <a:lnSpc>
                <a:spcPct val="135000"/>
              </a:lnSpc>
            </a:pPr>
            <a:r>
              <a:rPr lang="en-US" sz="2000" b="1">
                <a:latin typeface="+mn-lt"/>
              </a:rPr>
              <a:t>Japan</a:t>
            </a:r>
          </a:p>
        </p:txBody>
      </p:sp>
      <p:grpSp>
        <p:nvGrpSpPr>
          <p:cNvPr id="3" name="Group 111"/>
          <p:cNvGrpSpPr>
            <a:grpSpLocks/>
          </p:cNvGrpSpPr>
          <p:nvPr/>
        </p:nvGrpSpPr>
        <p:grpSpPr bwMode="auto">
          <a:xfrm>
            <a:off x="4032250" y="2133599"/>
            <a:ext cx="3968750" cy="388938"/>
            <a:chOff x="2881" y="1321"/>
            <a:chExt cx="2500" cy="245"/>
          </a:xfrm>
        </p:grpSpPr>
        <p:sp>
          <p:nvSpPr>
            <p:cNvPr id="56339" name="Text Box 87"/>
            <p:cNvSpPr txBox="1">
              <a:spLocks noChangeArrowheads="1"/>
            </p:cNvSpPr>
            <p:nvPr/>
          </p:nvSpPr>
          <p:spPr bwMode="auto">
            <a:xfrm>
              <a:off x="2881" y="1335"/>
              <a:ext cx="2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dirty="0">
                  <a:latin typeface="+mn-lt"/>
                </a:rPr>
                <a:t>-6</a:t>
              </a:r>
            </a:p>
          </p:txBody>
        </p:sp>
        <p:sp>
          <p:nvSpPr>
            <p:cNvPr id="56340" name="Text Box 88"/>
            <p:cNvSpPr txBox="1">
              <a:spLocks noChangeArrowheads="1"/>
            </p:cNvSpPr>
            <p:nvPr/>
          </p:nvSpPr>
          <p:spPr bwMode="auto">
            <a:xfrm>
              <a:off x="3221" y="1321"/>
              <a:ext cx="2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dirty="0">
                  <a:latin typeface="+mn-lt"/>
                </a:rPr>
                <a:t>-4</a:t>
              </a:r>
            </a:p>
          </p:txBody>
        </p:sp>
        <p:sp>
          <p:nvSpPr>
            <p:cNvPr id="56341" name="Text Box 89"/>
            <p:cNvSpPr txBox="1">
              <a:spLocks noChangeArrowheads="1"/>
            </p:cNvSpPr>
            <p:nvPr/>
          </p:nvSpPr>
          <p:spPr bwMode="auto">
            <a:xfrm>
              <a:off x="3649" y="1335"/>
              <a:ext cx="2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dirty="0">
                  <a:latin typeface="+mn-lt"/>
                </a:rPr>
                <a:t>-2</a:t>
              </a:r>
            </a:p>
          </p:txBody>
        </p:sp>
        <p:sp>
          <p:nvSpPr>
            <p:cNvPr id="56342" name="Text Box 90"/>
            <p:cNvSpPr txBox="1">
              <a:spLocks noChangeArrowheads="1"/>
            </p:cNvSpPr>
            <p:nvPr/>
          </p:nvSpPr>
          <p:spPr bwMode="auto">
            <a:xfrm>
              <a:off x="4025" y="1335"/>
              <a:ext cx="19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dirty="0">
                  <a:latin typeface="+mn-lt"/>
                </a:rPr>
                <a:t>0</a:t>
              </a:r>
            </a:p>
          </p:txBody>
        </p:sp>
        <p:sp>
          <p:nvSpPr>
            <p:cNvPr id="56343" name="Text Box 91"/>
            <p:cNvSpPr txBox="1">
              <a:spLocks noChangeArrowheads="1"/>
            </p:cNvSpPr>
            <p:nvPr/>
          </p:nvSpPr>
          <p:spPr bwMode="auto">
            <a:xfrm>
              <a:off x="4417" y="1330"/>
              <a:ext cx="19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dirty="0">
                  <a:latin typeface="+mn-lt"/>
                </a:rPr>
                <a:t>2</a:t>
              </a:r>
            </a:p>
          </p:txBody>
        </p:sp>
        <p:sp>
          <p:nvSpPr>
            <p:cNvPr id="56344" name="Text Box 92"/>
            <p:cNvSpPr txBox="1">
              <a:spLocks noChangeArrowheads="1"/>
            </p:cNvSpPr>
            <p:nvPr/>
          </p:nvSpPr>
          <p:spPr bwMode="auto">
            <a:xfrm>
              <a:off x="4801" y="1321"/>
              <a:ext cx="19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dirty="0">
                  <a:latin typeface="+mn-lt"/>
                </a:rPr>
                <a:t>4</a:t>
              </a:r>
            </a:p>
          </p:txBody>
        </p:sp>
        <p:sp>
          <p:nvSpPr>
            <p:cNvPr id="56345" name="Text Box 95"/>
            <p:cNvSpPr txBox="1">
              <a:spLocks noChangeArrowheads="1"/>
            </p:cNvSpPr>
            <p:nvPr/>
          </p:nvSpPr>
          <p:spPr bwMode="auto">
            <a:xfrm>
              <a:off x="5185" y="1335"/>
              <a:ext cx="19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dirty="0">
                  <a:latin typeface="+mn-lt"/>
                </a:rPr>
                <a:t>6</a:t>
              </a:r>
            </a:p>
          </p:txBody>
        </p:sp>
      </p:grpSp>
      <p:sp>
        <p:nvSpPr>
          <p:cNvPr id="27757" name="Text Box 109"/>
          <p:cNvSpPr txBox="1">
            <a:spLocks noChangeArrowheads="1"/>
          </p:cNvSpPr>
          <p:nvPr/>
        </p:nvSpPr>
        <p:spPr bwMode="auto">
          <a:xfrm>
            <a:off x="4249935" y="1920875"/>
            <a:ext cx="9316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 dirty="0">
                <a:latin typeface="+mn-lt"/>
              </a:rPr>
              <a:t>Deficits</a:t>
            </a:r>
          </a:p>
        </p:txBody>
      </p:sp>
      <p:sp>
        <p:nvSpPr>
          <p:cNvPr id="27758" name="Text Box 110"/>
          <p:cNvSpPr txBox="1">
            <a:spLocks noChangeArrowheads="1"/>
          </p:cNvSpPr>
          <p:nvPr/>
        </p:nvSpPr>
        <p:spPr bwMode="auto">
          <a:xfrm>
            <a:off x="6553200" y="1917700"/>
            <a:ext cx="112723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 dirty="0">
                <a:latin typeface="+mn-lt"/>
              </a:rPr>
              <a:t>Surpluses</a:t>
            </a:r>
          </a:p>
        </p:txBody>
      </p:sp>
      <p:sp>
        <p:nvSpPr>
          <p:cNvPr id="40" name="Line 38"/>
          <p:cNvSpPr>
            <a:spLocks noChangeShapeType="1"/>
          </p:cNvSpPr>
          <p:nvPr/>
        </p:nvSpPr>
        <p:spPr bwMode="auto">
          <a:xfrm>
            <a:off x="3581400" y="2438400"/>
            <a:ext cx="0" cy="3713083"/>
          </a:xfrm>
          <a:prstGeom prst="lin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sz="3000" dirty="0" smtClean="0">
                <a:solidFill>
                  <a:srgbClr val="FFC000"/>
                </a:solidFill>
              </a:rPr>
              <a:t>Global Perspective 11.1</a:t>
            </a:r>
            <a:br>
              <a:rPr lang="en-US" sz="3000" dirty="0" smtClean="0">
                <a:solidFill>
                  <a:srgbClr val="FFC000"/>
                </a:solidFill>
              </a:rPr>
            </a:br>
            <a:r>
              <a:rPr lang="en-US" sz="3000" dirty="0" smtClean="0">
                <a:solidFill>
                  <a:srgbClr val="FFC000"/>
                </a:solidFill>
              </a:rPr>
              <a:t>Cyclically Adjusted Budget Deficits and Surpluses</a:t>
            </a:r>
          </a:p>
        </p:txBody>
      </p:sp>
      <p:sp>
        <p:nvSpPr>
          <p:cNvPr id="42" name="Line 94"/>
          <p:cNvSpPr>
            <a:spLocks noChangeShapeType="1"/>
          </p:cNvSpPr>
          <p:nvPr/>
        </p:nvSpPr>
        <p:spPr bwMode="auto">
          <a:xfrm>
            <a:off x="8458200" y="2438400"/>
            <a:ext cx="0" cy="3713083"/>
          </a:xfrm>
          <a:prstGeom prst="lin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1" name="Line 38"/>
          <p:cNvSpPr>
            <a:spLocks noChangeShapeType="1"/>
          </p:cNvSpPr>
          <p:nvPr/>
        </p:nvSpPr>
        <p:spPr bwMode="auto">
          <a:xfrm>
            <a:off x="2971800" y="2438400"/>
            <a:ext cx="0" cy="3713083"/>
          </a:xfrm>
          <a:prstGeom prst="lin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3" name="Text Box 87"/>
          <p:cNvSpPr txBox="1">
            <a:spLocks noChangeArrowheads="1"/>
          </p:cNvSpPr>
          <p:nvPr/>
        </p:nvSpPr>
        <p:spPr bwMode="auto">
          <a:xfrm>
            <a:off x="3429000" y="2147887"/>
            <a:ext cx="3898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>
                <a:latin typeface="+mn-lt"/>
              </a:rPr>
              <a:t>-8</a:t>
            </a:r>
            <a:endParaRPr lang="en-US" b="1" dirty="0">
              <a:latin typeface="+mn-lt"/>
            </a:endParaRPr>
          </a:p>
        </p:txBody>
      </p:sp>
      <p:sp>
        <p:nvSpPr>
          <p:cNvPr id="44" name="Text Box 87"/>
          <p:cNvSpPr txBox="1">
            <a:spLocks noChangeArrowheads="1"/>
          </p:cNvSpPr>
          <p:nvPr/>
        </p:nvSpPr>
        <p:spPr bwMode="auto">
          <a:xfrm>
            <a:off x="2743200" y="2147887"/>
            <a:ext cx="4940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>
                <a:latin typeface="+mn-lt"/>
              </a:rPr>
              <a:t>-10</a:t>
            </a:r>
            <a:endParaRPr lang="en-US" b="1" dirty="0">
              <a:latin typeface="+mn-lt"/>
            </a:endParaRPr>
          </a:p>
        </p:txBody>
      </p:sp>
      <p:sp>
        <p:nvSpPr>
          <p:cNvPr id="45" name="Text Box 95"/>
          <p:cNvSpPr txBox="1">
            <a:spLocks noChangeArrowheads="1"/>
          </p:cNvSpPr>
          <p:nvPr/>
        </p:nvSpPr>
        <p:spPr bwMode="auto">
          <a:xfrm>
            <a:off x="8299450" y="2147887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>
                <a:latin typeface="+mn-lt"/>
              </a:rPr>
              <a:t>8</a:t>
            </a:r>
            <a:endParaRPr lang="en-US" b="1" dirty="0">
              <a:latin typeface="+mn-lt"/>
            </a:endParaRPr>
          </a:p>
        </p:txBody>
      </p:sp>
      <p:sp>
        <p:nvSpPr>
          <p:cNvPr id="27700" name="Rectangle 52"/>
          <p:cNvSpPr>
            <a:spLocks noChangeArrowheads="1"/>
          </p:cNvSpPr>
          <p:nvPr/>
        </p:nvSpPr>
        <p:spPr bwMode="auto">
          <a:xfrm>
            <a:off x="4343399" y="2970213"/>
            <a:ext cx="1656000" cy="280987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705" name="Rectangle 57"/>
          <p:cNvSpPr>
            <a:spLocks noChangeArrowheads="1"/>
          </p:cNvSpPr>
          <p:nvPr/>
        </p:nvSpPr>
        <p:spPr bwMode="auto">
          <a:xfrm flipH="1">
            <a:off x="3346450" y="5018087"/>
            <a:ext cx="2664000" cy="324000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</p:spPr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124FFBCC-04A6-4E02-B72F-BB8606EA9D22}" type="slidenum">
              <a:rPr lang="en-US" sz="120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20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46" name="Footer Placeholder 4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7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7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7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77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77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7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77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77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77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77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2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2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2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2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27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27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27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1000"/>
                                        <p:tgtEl>
                                          <p:spTgt spid="27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/>
      <p:bldP spid="27670" grpId="0"/>
      <p:bldP spid="27699" grpId="0" animBg="1"/>
      <p:bldP spid="27701" grpId="0" animBg="1"/>
      <p:bldP spid="27702" grpId="0" animBg="1"/>
      <p:bldP spid="27703" grpId="0" animBg="1"/>
      <p:bldP spid="27704" grpId="0" animBg="1"/>
      <p:bldP spid="27731" grpId="0" animBg="1"/>
      <p:bldP spid="27732" grpId="0" animBg="1"/>
      <p:bldP spid="27757" grpId="0"/>
      <p:bldP spid="27758" grpId="0"/>
      <p:bldP spid="43" grpId="0"/>
      <p:bldP spid="44" grpId="0"/>
      <p:bldP spid="45" grpId="0"/>
      <p:bldP spid="27700" grpId="0" animBg="1"/>
      <p:bldP spid="2770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20" name="Rectangle 8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dirty="0" smtClean="0"/>
              <a:t>Problems of Timing</a:t>
            </a:r>
          </a:p>
          <a:p>
            <a:pPr lvl="1" eaLnBrk="1" hangingPunct="1"/>
            <a:r>
              <a:rPr lang="en-US" dirty="0" smtClean="0"/>
              <a:t> Recognition Lag</a:t>
            </a:r>
          </a:p>
          <a:p>
            <a:pPr lvl="1" eaLnBrk="1" hangingPunct="1"/>
            <a:r>
              <a:rPr lang="en-US" dirty="0" smtClean="0"/>
              <a:t> Administration Lag</a:t>
            </a:r>
          </a:p>
          <a:p>
            <a:pPr lvl="1" eaLnBrk="1" hangingPunct="1"/>
            <a:r>
              <a:rPr lang="en-US" dirty="0" smtClean="0"/>
              <a:t> Operational Lag</a:t>
            </a:r>
          </a:p>
          <a:p>
            <a:pPr eaLnBrk="1" hangingPunct="1"/>
            <a:r>
              <a:rPr lang="en-US" dirty="0" smtClean="0"/>
              <a:t>Political Considerations</a:t>
            </a:r>
          </a:p>
          <a:p>
            <a:pPr eaLnBrk="1" hangingPunct="1"/>
            <a:r>
              <a:rPr lang="en-US" dirty="0" smtClean="0"/>
              <a:t>Future Policy Reversals</a:t>
            </a:r>
          </a:p>
          <a:p>
            <a:pPr eaLnBrk="1" hangingPunct="1"/>
            <a:r>
              <a:rPr lang="en-US" dirty="0" smtClean="0"/>
              <a:t>Offsetting Provincial and Municipal Finance</a:t>
            </a:r>
          </a:p>
        </p:txBody>
      </p:sp>
      <p:sp>
        <p:nvSpPr>
          <p:cNvPr id="8" name="Text Box 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58537"/>
            <a:ext cx="82296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dirty="0" smtClean="0"/>
              <a:t>Problems</a:t>
            </a:r>
            <a:r>
              <a:rPr lang="en-US" sz="4400" dirty="0"/>
              <a:t>, Criticisms, </a:t>
            </a:r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en-US" sz="4400" dirty="0" smtClean="0"/>
              <a:t>and </a:t>
            </a:r>
            <a:r>
              <a:rPr lang="en-US" sz="4400" dirty="0"/>
              <a:t>Complications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ED0AC7-7F54-4676-A4C5-235A40E81C8D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1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1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20" grpId="0" build="p" bldLvl="2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Crowding-Out Effect</a:t>
            </a:r>
          </a:p>
          <a:p>
            <a:pPr lvl="1" eaLnBrk="1" hangingPunct="1">
              <a:buFontTx/>
              <a:buNone/>
            </a:pPr>
            <a:r>
              <a:rPr lang="en-US" dirty="0" smtClean="0"/>
              <a:t>Expansionary fiscal policy may lead to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en-US" dirty="0" smtClean="0"/>
              <a:t>higher interest rates</a:t>
            </a:r>
          </a:p>
          <a:p>
            <a:pPr lvl="1"/>
            <a:r>
              <a:rPr lang="en-US" dirty="0" smtClean="0"/>
              <a:t>reduction in interest-sensitive spending</a:t>
            </a:r>
          </a:p>
          <a:p>
            <a:pPr eaLnBrk="1" hangingPunct="1"/>
            <a:r>
              <a:rPr lang="en-US" dirty="0" smtClean="0"/>
              <a:t>May not be significant in a recession</a:t>
            </a:r>
          </a:p>
          <a:p>
            <a:pPr eaLnBrk="1" hangingPunct="1"/>
            <a:r>
              <a:rPr lang="en-US" dirty="0" smtClean="0"/>
              <a:t>Fiscal policy can be accommodated by increases in money supply </a:t>
            </a:r>
          </a:p>
        </p:txBody>
      </p:sp>
      <p:sp>
        <p:nvSpPr>
          <p:cNvPr id="8" name="Text Box 6"/>
          <p:cNvSpPr txBox="1"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dirty="0"/>
              <a:t>Problems, Criticisms, and Complications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ED0AC7-7F54-4676-A4C5-235A40E81C8D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11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4538" y="1368425"/>
            <a:ext cx="5106987" cy="465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Rectangle 2"/>
          <p:cNvSpPr>
            <a:spLocks noChangeArrowheads="1"/>
          </p:cNvSpPr>
          <p:nvPr/>
        </p:nvSpPr>
        <p:spPr bwMode="auto">
          <a:xfrm>
            <a:off x="2032000" y="1368425"/>
            <a:ext cx="5089525" cy="449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2535" name="Text Box 4"/>
          <p:cNvSpPr txBox="1">
            <a:spLocks noChangeArrowheads="1"/>
          </p:cNvSpPr>
          <p:nvPr/>
        </p:nvSpPr>
        <p:spPr bwMode="auto">
          <a:xfrm>
            <a:off x="3126272" y="6172200"/>
            <a:ext cx="2578718" cy="301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85000"/>
              </a:lnSpc>
            </a:pPr>
            <a:r>
              <a:rPr lang="en-US" sz="1600" b="1" dirty="0">
                <a:latin typeface="+mn-lt"/>
              </a:rPr>
              <a:t>Real domestic output, GDP</a:t>
            </a:r>
          </a:p>
        </p:txBody>
      </p:sp>
      <p:sp>
        <p:nvSpPr>
          <p:cNvPr id="22536" name="Text Box 5"/>
          <p:cNvSpPr txBox="1">
            <a:spLocks noChangeArrowheads="1"/>
          </p:cNvSpPr>
          <p:nvPr/>
        </p:nvSpPr>
        <p:spPr bwMode="auto">
          <a:xfrm rot="-5400000">
            <a:off x="846013" y="3784391"/>
            <a:ext cx="108292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 dirty="0">
                <a:latin typeface="+mn-lt"/>
              </a:rPr>
              <a:t>Price level</a:t>
            </a:r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2027238" y="3886200"/>
            <a:ext cx="2700000" cy="0"/>
          </a:xfrm>
          <a:prstGeom prst="line">
            <a:avLst/>
          </a:prstGeom>
          <a:noFill/>
          <a:ln w="28575">
            <a:solidFill>
              <a:srgbClr val="5F5F5F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2538" name="Line 8"/>
          <p:cNvSpPr>
            <a:spLocks noChangeShapeType="1"/>
          </p:cNvSpPr>
          <p:nvPr/>
        </p:nvSpPr>
        <p:spPr bwMode="auto">
          <a:xfrm>
            <a:off x="4510088" y="4081463"/>
            <a:ext cx="0" cy="1782762"/>
          </a:xfrm>
          <a:prstGeom prst="line">
            <a:avLst/>
          </a:prstGeom>
          <a:noFill/>
          <a:ln w="28575">
            <a:solidFill>
              <a:srgbClr val="5F5F5F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>
            <a:off x="4724400" y="3886199"/>
            <a:ext cx="0" cy="1944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2540" name="Arc 10"/>
          <p:cNvSpPr>
            <a:spLocks/>
          </p:cNvSpPr>
          <p:nvPr/>
        </p:nvSpPr>
        <p:spPr bwMode="auto">
          <a:xfrm rot="21312619" flipV="1">
            <a:off x="2617788" y="1793875"/>
            <a:ext cx="3122612" cy="2813050"/>
          </a:xfrm>
          <a:custGeom>
            <a:avLst/>
            <a:gdLst>
              <a:gd name="T0" fmla="*/ 0 w 21289"/>
              <a:gd name="T1" fmla="*/ 0 h 21600"/>
              <a:gd name="T2" fmla="*/ 2147483647 w 21289"/>
              <a:gd name="T3" fmla="*/ 2147483647 h 21600"/>
              <a:gd name="T4" fmla="*/ 0 w 21289"/>
              <a:gd name="T5" fmla="*/ 2147483647 h 21600"/>
              <a:gd name="T6" fmla="*/ 0 60000 65536"/>
              <a:gd name="T7" fmla="*/ 0 60000 65536"/>
              <a:gd name="T8" fmla="*/ 0 60000 65536"/>
              <a:gd name="T9" fmla="*/ 0 w 21289"/>
              <a:gd name="T10" fmla="*/ 0 h 21600"/>
              <a:gd name="T11" fmla="*/ 21289 w 2128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289" h="21600" fill="none" extrusionOk="0">
                <a:moveTo>
                  <a:pt x="-1" y="0"/>
                </a:moveTo>
                <a:cubicBezTo>
                  <a:pt x="10520" y="0"/>
                  <a:pt x="19510" y="7579"/>
                  <a:pt x="21289" y="17947"/>
                </a:cubicBezTo>
              </a:path>
              <a:path w="21289" h="21600" stroke="0" extrusionOk="0">
                <a:moveTo>
                  <a:pt x="-1" y="0"/>
                </a:moveTo>
                <a:cubicBezTo>
                  <a:pt x="10520" y="0"/>
                  <a:pt x="19510" y="7579"/>
                  <a:pt x="21289" y="17947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990033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" name="Arc 11"/>
          <p:cNvSpPr>
            <a:spLocks/>
          </p:cNvSpPr>
          <p:nvPr/>
        </p:nvSpPr>
        <p:spPr bwMode="auto">
          <a:xfrm rot="-1216564" flipH="1" flipV="1">
            <a:off x="4008438" y="1452563"/>
            <a:ext cx="3262312" cy="3743325"/>
          </a:xfrm>
          <a:custGeom>
            <a:avLst/>
            <a:gdLst>
              <a:gd name="T0" fmla="*/ 2147483647 w 21600"/>
              <a:gd name="T1" fmla="*/ 0 h 15790"/>
              <a:gd name="T2" fmla="*/ 2147483647 w 21600"/>
              <a:gd name="T3" fmla="*/ 2147483647 h 15790"/>
              <a:gd name="T4" fmla="*/ 0 w 21600"/>
              <a:gd name="T5" fmla="*/ 2147483647 h 15790"/>
              <a:gd name="T6" fmla="*/ 0 60000 65536"/>
              <a:gd name="T7" fmla="*/ 0 60000 65536"/>
              <a:gd name="T8" fmla="*/ 0 60000 65536"/>
              <a:gd name="T9" fmla="*/ 0 w 21600"/>
              <a:gd name="T10" fmla="*/ 0 h 15790"/>
              <a:gd name="T11" fmla="*/ 21600 w 21600"/>
              <a:gd name="T12" fmla="*/ 15790 h 157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790" fill="none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</a:path>
              <a:path w="21600" h="15790" stroke="0" extrusionOk="0">
                <a:moveTo>
                  <a:pt x="14738" y="0"/>
                </a:moveTo>
                <a:cubicBezTo>
                  <a:pt x="19115" y="4085"/>
                  <a:pt x="21600" y="9803"/>
                  <a:pt x="21600" y="15790"/>
                </a:cubicBezTo>
                <a:lnTo>
                  <a:pt x="0" y="15790"/>
                </a:lnTo>
                <a:close/>
              </a:path>
            </a:pathLst>
          </a:custGeom>
          <a:noFill/>
          <a:ln w="57150">
            <a:solidFill>
              <a:srgbClr val="73C147">
                <a:alpha val="92940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2542" name="Text Box 12"/>
          <p:cNvSpPr txBox="1">
            <a:spLocks noChangeArrowheads="1"/>
          </p:cNvSpPr>
          <p:nvPr/>
        </p:nvSpPr>
        <p:spPr bwMode="auto">
          <a:xfrm>
            <a:off x="5653088" y="5173663"/>
            <a:ext cx="5741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>
                <a:latin typeface="+mn-lt"/>
              </a:rPr>
              <a:t>AD</a:t>
            </a:r>
            <a:r>
              <a:rPr lang="en-US" b="1" baseline="-25000" dirty="0">
                <a:latin typeface="+mn-lt"/>
              </a:rPr>
              <a:t>0</a:t>
            </a:r>
          </a:p>
        </p:txBody>
      </p:sp>
      <p:sp>
        <p:nvSpPr>
          <p:cNvPr id="22543" name="Text Box 13"/>
          <p:cNvSpPr txBox="1">
            <a:spLocks noChangeArrowheads="1"/>
          </p:cNvSpPr>
          <p:nvPr/>
        </p:nvSpPr>
        <p:spPr bwMode="auto">
          <a:xfrm>
            <a:off x="5605463" y="1839913"/>
            <a:ext cx="470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+mn-lt"/>
              </a:rPr>
              <a:t>AS</a:t>
            </a:r>
          </a:p>
        </p:txBody>
      </p:sp>
      <p:sp>
        <p:nvSpPr>
          <p:cNvPr id="16" name="Arc 14"/>
          <p:cNvSpPr>
            <a:spLocks/>
          </p:cNvSpPr>
          <p:nvPr/>
        </p:nvSpPr>
        <p:spPr bwMode="auto">
          <a:xfrm rot="-1268821" flipH="1" flipV="1">
            <a:off x="4416359" y="1230993"/>
            <a:ext cx="3262312" cy="3548063"/>
          </a:xfrm>
          <a:custGeom>
            <a:avLst/>
            <a:gdLst>
              <a:gd name="T0" fmla="*/ 2147483647 w 21600"/>
              <a:gd name="T1" fmla="*/ 0 h 14965"/>
              <a:gd name="T2" fmla="*/ 2147483647 w 21600"/>
              <a:gd name="T3" fmla="*/ 2147483647 h 14965"/>
              <a:gd name="T4" fmla="*/ 0 w 21600"/>
              <a:gd name="T5" fmla="*/ 2147483647 h 14965"/>
              <a:gd name="T6" fmla="*/ 0 60000 65536"/>
              <a:gd name="T7" fmla="*/ 0 60000 65536"/>
              <a:gd name="T8" fmla="*/ 0 60000 65536"/>
              <a:gd name="T9" fmla="*/ 0 w 21600"/>
              <a:gd name="T10" fmla="*/ 0 h 14965"/>
              <a:gd name="T11" fmla="*/ 21600 w 21600"/>
              <a:gd name="T12" fmla="*/ 14965 h 1496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4965" fill="none" extrusionOk="0">
                <a:moveTo>
                  <a:pt x="15575" y="0"/>
                </a:moveTo>
                <a:cubicBezTo>
                  <a:pt x="19441" y="4023"/>
                  <a:pt x="21600" y="9385"/>
                  <a:pt x="21600" y="14965"/>
                </a:cubicBezTo>
              </a:path>
              <a:path w="21600" h="14965" stroke="0" extrusionOk="0">
                <a:moveTo>
                  <a:pt x="15575" y="0"/>
                </a:moveTo>
                <a:cubicBezTo>
                  <a:pt x="19441" y="4023"/>
                  <a:pt x="21600" y="9385"/>
                  <a:pt x="21600" y="14965"/>
                </a:cubicBezTo>
                <a:lnTo>
                  <a:pt x="0" y="14965"/>
                </a:lnTo>
                <a:close/>
              </a:path>
            </a:pathLst>
          </a:custGeom>
          <a:noFill/>
          <a:ln w="57150">
            <a:solidFill>
              <a:srgbClr val="6699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1610586" y="3928646"/>
            <a:ext cx="37382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 i="1" dirty="0" smtClean="0">
                <a:latin typeface="+mn-lt"/>
              </a:rPr>
              <a:t>P</a:t>
            </a:r>
            <a:r>
              <a:rPr lang="en-US" sz="1600" b="1" i="1" baseline="-25000" dirty="0">
                <a:latin typeface="+mn-lt"/>
              </a:rPr>
              <a:t>0</a:t>
            </a:r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1607380" y="3700046"/>
            <a:ext cx="37061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 i="1" dirty="0" smtClean="0">
                <a:latin typeface="+mn-lt"/>
              </a:rPr>
              <a:t>P</a:t>
            </a:r>
            <a:r>
              <a:rPr lang="en-US" sz="1600" b="1" i="1" baseline="-25000" dirty="0">
                <a:latin typeface="+mn-lt"/>
              </a:rPr>
              <a:t>1</a:t>
            </a:r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auto">
          <a:xfrm>
            <a:off x="4191000" y="5862638"/>
            <a:ext cx="53412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b="1" i="1" dirty="0" smtClean="0">
                <a:latin typeface="+mn-lt"/>
              </a:rPr>
              <a:t>GDP</a:t>
            </a:r>
            <a:endParaRPr lang="en-US" sz="1400" b="1" i="1" baseline="-25000" dirty="0">
              <a:latin typeface="+mn-lt"/>
            </a:endParaRPr>
          </a:p>
        </p:txBody>
      </p:sp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4560340" y="5862638"/>
            <a:ext cx="62126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b="1" i="1" dirty="0" smtClean="0">
                <a:latin typeface="+mn-lt"/>
              </a:rPr>
              <a:t> GDP</a:t>
            </a:r>
            <a:r>
              <a:rPr lang="en-US" sz="1400" b="1" i="1" baseline="-25000" dirty="0" smtClean="0">
                <a:latin typeface="+mn-lt"/>
              </a:rPr>
              <a:t>1</a:t>
            </a:r>
            <a:endParaRPr lang="en-US" sz="1400" b="1" i="1" baseline="-25000" dirty="0">
              <a:latin typeface="+mn-lt"/>
            </a:endParaRP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5061398" y="5862638"/>
            <a:ext cx="57740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b="1" i="1" dirty="0" err="1" smtClean="0">
                <a:latin typeface="+mn-lt"/>
              </a:rPr>
              <a:t>GDP</a:t>
            </a:r>
            <a:r>
              <a:rPr lang="en-US" sz="1400" b="1" i="1" baseline="-25000" dirty="0" err="1" smtClean="0">
                <a:latin typeface="+mn-lt"/>
              </a:rPr>
              <a:t>f</a:t>
            </a:r>
            <a:endParaRPr lang="en-US" sz="1400" b="1" i="1" baseline="-25000" dirty="0">
              <a:latin typeface="+mn-lt"/>
            </a:endParaRPr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>
            <a:off x="5181600" y="4130675"/>
            <a:ext cx="0" cy="1736725"/>
          </a:xfrm>
          <a:prstGeom prst="line">
            <a:avLst/>
          </a:prstGeom>
          <a:noFill/>
          <a:ln w="28575">
            <a:solidFill>
              <a:srgbClr val="5F5F5F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5" name="Text Box 24"/>
          <p:cNvSpPr txBox="1">
            <a:spLocks noChangeArrowheads="1"/>
          </p:cNvSpPr>
          <p:nvPr/>
        </p:nvSpPr>
        <p:spPr bwMode="auto">
          <a:xfrm>
            <a:off x="6056807" y="4648200"/>
            <a:ext cx="57099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>
                <a:latin typeface="+mn-lt"/>
              </a:rPr>
              <a:t>AD</a:t>
            </a:r>
            <a:r>
              <a:rPr lang="en-US" b="1" baseline="-25000" dirty="0">
                <a:latin typeface="+mn-lt"/>
              </a:rPr>
              <a:t>1</a:t>
            </a:r>
          </a:p>
        </p:txBody>
      </p:sp>
      <p:sp>
        <p:nvSpPr>
          <p:cNvPr id="26" name="Line 25"/>
          <p:cNvSpPr>
            <a:spLocks noChangeShapeType="1"/>
          </p:cNvSpPr>
          <p:nvPr/>
        </p:nvSpPr>
        <p:spPr bwMode="auto">
          <a:xfrm>
            <a:off x="2027238" y="4078288"/>
            <a:ext cx="31320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8" name="Oval 23"/>
          <p:cNvSpPr>
            <a:spLocks noChangeArrowheads="1"/>
          </p:cNvSpPr>
          <p:nvPr/>
        </p:nvSpPr>
        <p:spPr bwMode="auto">
          <a:xfrm>
            <a:off x="5095875" y="4003675"/>
            <a:ext cx="136525" cy="1365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" name="Oval 26"/>
          <p:cNvSpPr>
            <a:spLocks noChangeArrowheads="1"/>
          </p:cNvSpPr>
          <p:nvPr/>
        </p:nvSpPr>
        <p:spPr bwMode="auto">
          <a:xfrm>
            <a:off x="4429125" y="3995738"/>
            <a:ext cx="136525" cy="1365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Text Box 33"/>
          <p:cNvSpPr txBox="1">
            <a:spLocks noChangeArrowheads="1"/>
          </p:cNvSpPr>
          <p:nvPr/>
        </p:nvSpPr>
        <p:spPr bwMode="auto">
          <a:xfrm>
            <a:off x="4579937" y="3505200"/>
            <a:ext cx="2968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 i="1" dirty="0"/>
              <a:t>c</a:t>
            </a:r>
          </a:p>
        </p:txBody>
      </p:sp>
      <p:sp>
        <p:nvSpPr>
          <p:cNvPr id="30" name="Text Box 32"/>
          <p:cNvSpPr txBox="1">
            <a:spLocks noChangeArrowheads="1"/>
          </p:cNvSpPr>
          <p:nvPr/>
        </p:nvSpPr>
        <p:spPr bwMode="auto">
          <a:xfrm>
            <a:off x="4419600" y="3657600"/>
            <a:ext cx="2968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 i="1" dirty="0"/>
              <a:t>a</a:t>
            </a:r>
          </a:p>
        </p:txBody>
      </p: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5102225" y="3724275"/>
            <a:ext cx="3079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 i="1"/>
              <a:t>b</a:t>
            </a:r>
          </a:p>
        </p:txBody>
      </p:sp>
      <p:sp>
        <p:nvSpPr>
          <p:cNvPr id="22560" name="Text Box 15"/>
          <p:cNvSpPr txBox="1">
            <a:spLocks noChangeArrowheads="1"/>
          </p:cNvSpPr>
          <p:nvPr/>
        </p:nvSpPr>
        <p:spPr bwMode="auto">
          <a:xfrm>
            <a:off x="1774825" y="5867400"/>
            <a:ext cx="2825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+mn-lt"/>
              </a:rPr>
              <a:t>0</a:t>
            </a:r>
          </a:p>
        </p:txBody>
      </p:sp>
      <p:sp>
        <p:nvSpPr>
          <p:cNvPr id="35" name="Title 34"/>
          <p:cNvSpPr>
            <a:spLocks noGrp="1"/>
          </p:cNvSpPr>
          <p:nvPr>
            <p:ph type="title"/>
          </p:nvPr>
        </p:nvSpPr>
        <p:spPr>
          <a:xfrm>
            <a:off x="457200" y="155448"/>
            <a:ext cx="8382000" cy="1252728"/>
          </a:xfrm>
        </p:spPr>
        <p:txBody>
          <a:bodyPr>
            <a:noAutofit/>
          </a:bodyPr>
          <a:lstStyle/>
          <a:p>
            <a:r>
              <a:rPr lang="en-CA" sz="3200" dirty="0" smtClean="0"/>
              <a:t>Figure 11-5</a:t>
            </a:r>
            <a:br>
              <a:rPr lang="en-CA" sz="3200" dirty="0" smtClean="0"/>
            </a:br>
            <a:r>
              <a:rPr lang="en-CA" sz="2200" dirty="0" smtClean="0"/>
              <a:t>Fiscal Policy: The Effects of Crowding Out and the Net Export Effect</a:t>
            </a:r>
            <a:endParaRPr lang="en-CA" sz="2200" dirty="0"/>
          </a:p>
        </p:txBody>
      </p:sp>
      <p:sp>
        <p:nvSpPr>
          <p:cNvPr id="34" name="Arc 14"/>
          <p:cNvSpPr>
            <a:spLocks/>
          </p:cNvSpPr>
          <p:nvPr/>
        </p:nvSpPr>
        <p:spPr bwMode="auto">
          <a:xfrm rot="-1268821" flipH="1" flipV="1">
            <a:off x="4263959" y="1383393"/>
            <a:ext cx="3262312" cy="3548063"/>
          </a:xfrm>
          <a:custGeom>
            <a:avLst/>
            <a:gdLst>
              <a:gd name="T0" fmla="*/ 2147483647 w 21600"/>
              <a:gd name="T1" fmla="*/ 0 h 14965"/>
              <a:gd name="T2" fmla="*/ 2147483647 w 21600"/>
              <a:gd name="T3" fmla="*/ 2147483647 h 14965"/>
              <a:gd name="T4" fmla="*/ 0 w 21600"/>
              <a:gd name="T5" fmla="*/ 2147483647 h 14965"/>
              <a:gd name="T6" fmla="*/ 0 60000 65536"/>
              <a:gd name="T7" fmla="*/ 0 60000 65536"/>
              <a:gd name="T8" fmla="*/ 0 60000 65536"/>
              <a:gd name="T9" fmla="*/ 0 w 21600"/>
              <a:gd name="T10" fmla="*/ 0 h 14965"/>
              <a:gd name="T11" fmla="*/ 21600 w 21600"/>
              <a:gd name="T12" fmla="*/ 14965 h 1496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4965" fill="none" extrusionOk="0">
                <a:moveTo>
                  <a:pt x="15575" y="0"/>
                </a:moveTo>
                <a:cubicBezTo>
                  <a:pt x="19441" y="4023"/>
                  <a:pt x="21600" y="9385"/>
                  <a:pt x="21600" y="14965"/>
                </a:cubicBezTo>
              </a:path>
              <a:path w="21600" h="14965" stroke="0" extrusionOk="0">
                <a:moveTo>
                  <a:pt x="15575" y="0"/>
                </a:moveTo>
                <a:cubicBezTo>
                  <a:pt x="19441" y="4023"/>
                  <a:pt x="21600" y="9385"/>
                  <a:pt x="21600" y="14965"/>
                </a:cubicBezTo>
                <a:lnTo>
                  <a:pt x="0" y="14965"/>
                </a:lnTo>
                <a:close/>
              </a:path>
            </a:pathLst>
          </a:custGeom>
          <a:noFill/>
          <a:ln w="57150">
            <a:solidFill>
              <a:srgbClr val="6699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9" name="Text Box 24"/>
          <p:cNvSpPr txBox="1">
            <a:spLocks noChangeArrowheads="1"/>
          </p:cNvSpPr>
          <p:nvPr/>
        </p:nvSpPr>
        <p:spPr bwMode="auto">
          <a:xfrm>
            <a:off x="5904407" y="4888468"/>
            <a:ext cx="62709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>
                <a:latin typeface="+mn-lt"/>
              </a:rPr>
              <a:t>AD’</a:t>
            </a:r>
            <a:r>
              <a:rPr lang="en-US" b="1" baseline="-25000" dirty="0" smtClean="0">
                <a:latin typeface="+mn-lt"/>
              </a:rPr>
              <a:t>1</a:t>
            </a:r>
            <a:endParaRPr lang="en-US" b="1" baseline="-25000" dirty="0">
              <a:latin typeface="+mn-lt"/>
            </a:endParaRPr>
          </a:p>
        </p:txBody>
      </p:sp>
      <p:sp>
        <p:nvSpPr>
          <p:cNvPr id="33" name="Oval 23"/>
          <p:cNvSpPr>
            <a:spLocks noChangeArrowheads="1"/>
          </p:cNvSpPr>
          <p:nvPr/>
        </p:nvSpPr>
        <p:spPr bwMode="auto">
          <a:xfrm>
            <a:off x="4664075" y="3825875"/>
            <a:ext cx="136525" cy="1365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AutoShape 21"/>
          <p:cNvSpPr>
            <a:spLocks noChangeArrowheads="1"/>
          </p:cNvSpPr>
          <p:nvPr/>
        </p:nvSpPr>
        <p:spPr bwMode="auto">
          <a:xfrm>
            <a:off x="5257800" y="4561200"/>
            <a:ext cx="396000" cy="4680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669900">
              <a:alpha val="59999"/>
            </a:srgbClr>
          </a:solidFill>
          <a:ln w="9525">
            <a:solidFill>
              <a:srgbClr val="008000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" name="Rectangle 39"/>
          <p:cNvSpPr/>
          <p:nvPr/>
        </p:nvSpPr>
        <p:spPr>
          <a:xfrm>
            <a:off x="4724400" y="1828800"/>
            <a:ext cx="3962400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CA" dirty="0" smtClean="0">
                <a:latin typeface="+mn-lt"/>
              </a:rPr>
              <a:t>With an upward-sloping aggregate supply curve, a part of the impact of an expansionary policy will be reflected in a rise in the price level rather than an increase in real output and</a:t>
            </a:r>
          </a:p>
          <a:p>
            <a:r>
              <a:rPr lang="en-CA" dirty="0" smtClean="0">
                <a:latin typeface="+mn-lt"/>
              </a:rPr>
              <a:t>employment.</a:t>
            </a:r>
            <a:endParaRPr lang="en-CA" dirty="0">
              <a:latin typeface="+mn-lt"/>
            </a:endParaRPr>
          </a:p>
        </p:txBody>
      </p:sp>
      <p:sp>
        <p:nvSpPr>
          <p:cNvPr id="41" name="Slide Number Placeholder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ED0AC7-7F54-4676-A4C5-235A40E81C8D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42" name="Footer Placeholder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91 -0.04441 L -0.00104 -0.0025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0" y="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91 -0.04441 L -0.00104 -0.0025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0" y="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6" grpId="0" animBg="1"/>
      <p:bldP spid="16" grpId="1" animBg="1"/>
      <p:bldP spid="17" grpId="0"/>
      <p:bldP spid="18" grpId="0"/>
      <p:bldP spid="19" grpId="0"/>
      <p:bldP spid="20" grpId="0"/>
      <p:bldP spid="21" grpId="0"/>
      <p:bldP spid="22" grpId="0" animBg="1"/>
      <p:bldP spid="25" grpId="0"/>
      <p:bldP spid="26" grpId="0" animBg="1"/>
      <p:bldP spid="28" grpId="0" animBg="1"/>
      <p:bldP spid="29" grpId="0" animBg="1"/>
      <p:bldP spid="31" grpId="0"/>
      <p:bldP spid="30" grpId="0"/>
      <p:bldP spid="32" grpId="0"/>
      <p:bldP spid="34" grpId="0" animBg="1"/>
      <p:bldP spid="34" grpId="1" animBg="1"/>
      <p:bldP spid="39" grpId="0"/>
      <p:bldP spid="33" grpId="0" animBg="1"/>
      <p:bldP spid="23" grpId="0" animBg="1"/>
      <p:bldP spid="4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Most economists believe fiscal policy is a useful policy lever</a:t>
            </a:r>
          </a:p>
          <a:p>
            <a:pPr lvl="1" eaLnBrk="1" hangingPunct="1"/>
            <a:r>
              <a:rPr lang="en-CA" dirty="0" smtClean="0"/>
              <a:t>not for “fine-tuning”</a:t>
            </a:r>
          </a:p>
          <a:p>
            <a:pPr lvl="1" eaLnBrk="1" hangingPunct="1"/>
            <a:r>
              <a:rPr lang="en-CA" dirty="0" smtClean="0"/>
              <a:t>major discretionary fiscal policy should be held in reserve </a:t>
            </a:r>
          </a:p>
          <a:p>
            <a:pPr lvl="1" eaLnBrk="1" hangingPunct="1"/>
            <a:r>
              <a:rPr lang="en-CA" dirty="0" smtClean="0"/>
              <a:t>should be evaluated for impact on long-run productivity growth</a:t>
            </a:r>
          </a:p>
        </p:txBody>
      </p:sp>
      <p:sp>
        <p:nvSpPr>
          <p:cNvPr id="8" name="Text Box 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397092"/>
            <a:ext cx="82296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dirty="0"/>
              <a:t>Current Thinking on Fiscal Policy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ED0AC7-7F54-4676-A4C5-235A40E81C8D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5875" grpId="0" build="p" bldLvl="4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US" dirty="0" smtClean="0">
                <a:solidFill>
                  <a:schemeClr val="tx2"/>
                </a:solidFill>
              </a:rPr>
              <a:t>Budget Surplus</a:t>
            </a:r>
          </a:p>
          <a:p>
            <a:pPr eaLnBrk="1" hangingPunct="1"/>
            <a:r>
              <a:rPr lang="en-US" dirty="0" smtClean="0"/>
              <a:t>Annual amount by which government revenues exceed government expenditures</a:t>
            </a:r>
          </a:p>
          <a:p>
            <a:pPr eaLnBrk="1" hangingPunct="1">
              <a:buFontTx/>
              <a:buNone/>
            </a:pPr>
            <a:r>
              <a:rPr lang="en-US" dirty="0" smtClean="0">
                <a:solidFill>
                  <a:schemeClr val="tx2"/>
                </a:solidFill>
              </a:rPr>
              <a:t>Budget Deficit</a:t>
            </a:r>
          </a:p>
          <a:p>
            <a:pPr eaLnBrk="1" hangingPunct="1"/>
            <a:r>
              <a:rPr lang="en-US" dirty="0" smtClean="0"/>
              <a:t>Annual amount by which government expenditures exceed taxes</a:t>
            </a:r>
          </a:p>
          <a:p>
            <a:pPr eaLnBrk="1" hangingPunct="1">
              <a:buFontTx/>
              <a:buNone/>
            </a:pPr>
            <a:r>
              <a:rPr lang="en-US" dirty="0" smtClean="0">
                <a:solidFill>
                  <a:schemeClr val="tx2"/>
                </a:solidFill>
              </a:rPr>
              <a:t>Public Debt</a:t>
            </a:r>
          </a:p>
          <a:p>
            <a:pPr eaLnBrk="1" hangingPunct="1"/>
            <a:r>
              <a:rPr lang="en-US" dirty="0" smtClean="0"/>
              <a:t>Accumulation of all past deficits  and surpluses</a:t>
            </a:r>
          </a:p>
        </p:txBody>
      </p:sp>
      <p:sp>
        <p:nvSpPr>
          <p:cNvPr id="8" name="Text Box 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489425"/>
            <a:ext cx="82296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dirty="0" smtClean="0"/>
              <a:t>Deficits</a:t>
            </a:r>
            <a:r>
              <a:rPr lang="en-US" sz="3200" dirty="0"/>
              <a:t>, Surpluses, and the Federal Debt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ED0AC7-7F54-4676-A4C5-235A40E81C8D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58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5811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Debt and GDP</a:t>
            </a:r>
          </a:p>
          <a:p>
            <a:pPr lvl="1" eaLnBrk="1" hangingPunct="1"/>
            <a:r>
              <a:rPr lang="en-US" dirty="0" smtClean="0"/>
              <a:t>relative size of the debt now decreasing</a:t>
            </a:r>
          </a:p>
          <a:p>
            <a:pPr eaLnBrk="1" hangingPunct="1"/>
            <a:r>
              <a:rPr lang="en-US" dirty="0" smtClean="0"/>
              <a:t>International Comparisons</a:t>
            </a:r>
          </a:p>
          <a:p>
            <a:pPr lvl="1" eaLnBrk="1" hangingPunct="1"/>
            <a:r>
              <a:rPr lang="en-US" dirty="0" smtClean="0"/>
              <a:t>our debt is among lowest as % of GDP among world’s industrialized nations</a:t>
            </a:r>
          </a:p>
          <a:p>
            <a:pPr eaLnBrk="1" hangingPunct="1"/>
            <a:r>
              <a:rPr lang="en-US" dirty="0" smtClean="0"/>
              <a:t>Interest Charges</a:t>
            </a:r>
          </a:p>
          <a:p>
            <a:pPr eaLnBrk="1" hangingPunct="1"/>
            <a:r>
              <a:rPr lang="en-US" dirty="0" smtClean="0"/>
              <a:t>Ownership</a:t>
            </a:r>
          </a:p>
          <a:p>
            <a:pPr eaLnBrk="1" hangingPunct="1">
              <a:buFontTx/>
              <a:buNone/>
            </a:pPr>
            <a:endParaRPr lang="en-US" dirty="0" smtClean="0"/>
          </a:p>
        </p:txBody>
      </p:sp>
      <p:sp>
        <p:nvSpPr>
          <p:cNvPr id="8" name="Text Box 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427869"/>
            <a:ext cx="82296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dirty="0"/>
              <a:t>The Public Debt: </a:t>
            </a:r>
            <a:r>
              <a:rPr lang="en-US" sz="4000" i="1" dirty="0"/>
              <a:t>Facts and Figures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ED0AC7-7F54-4676-A4C5-235A40E81C8D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099" grpId="0" build="p" bldLvl="5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600" dirty="0" smtClean="0"/>
              <a:t>Figure 11-6 </a:t>
            </a:r>
            <a:br>
              <a:rPr lang="en-CA" sz="3600" dirty="0" smtClean="0"/>
            </a:br>
            <a:r>
              <a:rPr lang="en-CA" sz="2800" dirty="0" smtClean="0"/>
              <a:t>The Gross Federal Debt as a Percentage of GDP</a:t>
            </a:r>
            <a:endParaRPr lang="en-CA" sz="36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4244" y="1774825"/>
            <a:ext cx="7995512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ED0AC7-7F54-4676-A4C5-235A40E81C8D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Global Perspective 11.2</a:t>
            </a:r>
            <a:endParaRPr lang="en-CA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9363" y="1774825"/>
            <a:ext cx="8105274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ED0AC7-7F54-4676-A4C5-235A40E81C8D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200" dirty="0" smtClean="0"/>
              <a:t>Figure 11-7 </a:t>
            </a:r>
            <a:r>
              <a:rPr lang="en-CA" sz="2800" dirty="0" smtClean="0"/>
              <a:t/>
            </a:r>
            <a:br>
              <a:rPr lang="en-CA" sz="2800" dirty="0" smtClean="0"/>
            </a:br>
            <a:r>
              <a:rPr lang="en-CA" sz="2800" dirty="0" smtClean="0"/>
              <a:t>Ownership of Canada’s Gross Public Debt in 2011</a:t>
            </a:r>
            <a:endParaRPr lang="en-CA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774825"/>
          <a:ext cx="8229600" cy="46259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ED0AC7-7F54-4676-A4C5-235A40E81C8D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0"/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"/>
        </p:bldSub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600" dirty="0" smtClean="0"/>
              <a:t>Bankruptcy</a:t>
            </a:r>
          </a:p>
          <a:p>
            <a:pPr lvl="1" eaLnBrk="1" hangingPunct="1"/>
            <a:r>
              <a:rPr lang="en-US" sz="3200" dirty="0" smtClean="0"/>
              <a:t>	Refinancing</a:t>
            </a:r>
          </a:p>
          <a:p>
            <a:pPr lvl="1" eaLnBrk="1" hangingPunct="1"/>
            <a:r>
              <a:rPr lang="en-US" sz="3200" dirty="0" smtClean="0"/>
              <a:t>	Taxation</a:t>
            </a:r>
          </a:p>
          <a:p>
            <a:pPr eaLnBrk="1" hangingPunct="1"/>
            <a:r>
              <a:rPr lang="en-US" sz="3600" dirty="0" smtClean="0"/>
              <a:t>Burdening Future Generations</a:t>
            </a:r>
          </a:p>
          <a:p>
            <a:pPr lvl="1" eaLnBrk="1" hangingPunct="1"/>
            <a:r>
              <a:rPr lang="en-US" sz="3200" dirty="0" smtClean="0"/>
              <a:t>Canada owes a substantial portion of the public debt to itself</a:t>
            </a:r>
          </a:p>
        </p:txBody>
      </p:sp>
      <p:sp>
        <p:nvSpPr>
          <p:cNvPr id="8" name="Text Box 6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397092"/>
            <a:ext cx="82296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dirty="0"/>
              <a:t>False Concerns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ED0AC7-7F54-4676-A4C5-235A40E81C8D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>
                <a:solidFill>
                  <a:schemeClr val="accent1">
                    <a:satMod val="150000"/>
                  </a:schemeClr>
                </a:solidFill>
              </a:rPr>
              <a:t>After today’s Lecture</a:t>
            </a:r>
          </a:p>
        </p:txBody>
      </p:sp>
      <p:sp>
        <p:nvSpPr>
          <p:cNvPr id="35430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447800"/>
            <a:ext cx="7772400" cy="4648200"/>
          </a:xfrm>
        </p:spPr>
        <p:txBody>
          <a:bodyPr/>
          <a:lstStyle/>
          <a:p>
            <a:pPr eaLnBrk="1" hangingPunct="1"/>
            <a:r>
              <a:rPr lang="en-CA" dirty="0" smtClean="0"/>
              <a:t>Read Chapter 11</a:t>
            </a:r>
          </a:p>
          <a:p>
            <a:pPr eaLnBrk="1" hangingPunct="1"/>
            <a:r>
              <a:rPr lang="en-CA" dirty="0" smtClean="0"/>
              <a:t>Understanding Government Budget and Cyclically Adjusted Budget</a:t>
            </a:r>
            <a:endParaRPr lang="en-CA" dirty="0" smtClean="0"/>
          </a:p>
          <a:p>
            <a:pPr eaLnBrk="1" hangingPunct="1"/>
            <a:r>
              <a:rPr lang="en-CA" dirty="0" err="1" smtClean="0"/>
              <a:t>Lyryx</a:t>
            </a:r>
            <a:r>
              <a:rPr lang="en-CA" dirty="0" smtClean="0"/>
              <a:t> Lab 9</a:t>
            </a:r>
          </a:p>
        </p:txBody>
      </p:sp>
      <p:sp>
        <p:nvSpPr>
          <p:cNvPr id="45060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EB222E2-498A-4D3A-B1C3-6818AB6BC759}" type="slidenum">
              <a:rPr lang="en-US"/>
              <a:pPr/>
              <a:t>31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9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4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4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4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4307" grpId="0" build="p" bldLvl="2" autoUpdateAnimBg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740</TotalTime>
  <Pages>47</Pages>
  <Words>1722</Words>
  <Application>Microsoft Office PowerPoint</Application>
  <PresentationFormat>On-screen Show (4:3)</PresentationFormat>
  <Paragraphs>372</Paragraphs>
  <Slides>31</Slides>
  <Notes>26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Module</vt:lpstr>
      <vt:lpstr>Slide 1</vt:lpstr>
      <vt:lpstr>Fiscal Policy and the AD-AS Model</vt:lpstr>
      <vt:lpstr>Expansionary Fiscal Policy</vt:lpstr>
      <vt:lpstr>Slide 4</vt:lpstr>
      <vt:lpstr>Contractionary Fiscal Policy</vt:lpstr>
      <vt:lpstr>Slide 6</vt:lpstr>
      <vt:lpstr>Policy Options: G or T ?</vt:lpstr>
      <vt:lpstr>Built-In Stability</vt:lpstr>
      <vt:lpstr>Real GDP, Income and the Government BB</vt:lpstr>
      <vt:lpstr>Automatic or Built-In Stabilizers</vt:lpstr>
      <vt:lpstr>Economic Importance</vt:lpstr>
      <vt:lpstr>Figure 11-3 Built-in Stability</vt:lpstr>
      <vt:lpstr>Tax Progressivity</vt:lpstr>
      <vt:lpstr>Evaluating Fiscal Policy</vt:lpstr>
      <vt:lpstr>Cyclically Adjusted Budget</vt:lpstr>
      <vt:lpstr>Figure 11-4  Cyclically Adjusted Deficits</vt:lpstr>
      <vt:lpstr>Figure 11-4  Cyclically Adjusted Deficits</vt:lpstr>
      <vt:lpstr>Recent Canadian Fiscal Policy</vt:lpstr>
      <vt:lpstr>Table 11-1: Federal Deficits (-) and Surpluses (+) as Percentage of GDP, 1995–2010</vt:lpstr>
      <vt:lpstr>Global Perspective 11.1 Cyclically Adjusted Budget Deficits and Surpluses</vt:lpstr>
      <vt:lpstr>Problems, Criticisms,  and Complications</vt:lpstr>
      <vt:lpstr>Problems, Criticisms, and Complications</vt:lpstr>
      <vt:lpstr>Figure 11-5 Fiscal Policy: The Effects of Crowding Out and the Net Export Effect</vt:lpstr>
      <vt:lpstr>Current Thinking on Fiscal Policy</vt:lpstr>
      <vt:lpstr>Deficits, Surpluses, and the Federal Debt</vt:lpstr>
      <vt:lpstr>The Public Debt: Facts and Figures</vt:lpstr>
      <vt:lpstr>Figure 11-6  The Gross Federal Debt as a Percentage of GDP</vt:lpstr>
      <vt:lpstr>Global Perspective 11.2</vt:lpstr>
      <vt:lpstr>Figure 11-7  Ownership of Canada’s Gross Public Debt in 2011</vt:lpstr>
      <vt:lpstr>False Concerns</vt:lpstr>
      <vt:lpstr>After today’s Lecture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Chapter1-Limits, Alternatives and Choice</dc:title>
  <dc:creator>Amy Peng</dc:creator>
  <dc:description>Copyright McGraw-Hill Ryerson Ltd. 2007</dc:description>
  <cp:lastModifiedBy>AmyPeng</cp:lastModifiedBy>
  <cp:revision>188</cp:revision>
  <cp:lastPrinted>2000-01-05T13:47:50Z</cp:lastPrinted>
  <dcterms:created xsi:type="dcterms:W3CDTF">1996-05-02T07:04:24Z</dcterms:created>
  <dcterms:modified xsi:type="dcterms:W3CDTF">2013-10-28T16:00:24Z</dcterms:modified>
</cp:coreProperties>
</file>