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40" r:id="rId1"/>
  </p:sldMasterIdLst>
  <p:notesMasterIdLst>
    <p:notesMasterId r:id="rId49"/>
  </p:notesMasterIdLst>
  <p:sldIdLst>
    <p:sldId id="451" r:id="rId2"/>
    <p:sldId id="377" r:id="rId3"/>
    <p:sldId id="408" r:id="rId4"/>
    <p:sldId id="409" r:id="rId5"/>
    <p:sldId id="410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24" r:id="rId20"/>
    <p:sldId id="425" r:id="rId21"/>
    <p:sldId id="426" r:id="rId22"/>
    <p:sldId id="427" r:id="rId23"/>
    <p:sldId id="428" r:id="rId24"/>
    <p:sldId id="429" r:id="rId25"/>
    <p:sldId id="430" r:id="rId26"/>
    <p:sldId id="431" r:id="rId27"/>
    <p:sldId id="432" r:id="rId28"/>
    <p:sldId id="433" r:id="rId29"/>
    <p:sldId id="434" r:id="rId30"/>
    <p:sldId id="435" r:id="rId31"/>
    <p:sldId id="436" r:id="rId32"/>
    <p:sldId id="437" r:id="rId33"/>
    <p:sldId id="438" r:id="rId34"/>
    <p:sldId id="449" r:id="rId35"/>
    <p:sldId id="439" r:id="rId36"/>
    <p:sldId id="440" r:id="rId37"/>
    <p:sldId id="441" r:id="rId38"/>
    <p:sldId id="442" r:id="rId39"/>
    <p:sldId id="443" r:id="rId40"/>
    <p:sldId id="444" r:id="rId41"/>
    <p:sldId id="445" r:id="rId42"/>
    <p:sldId id="446" r:id="rId43"/>
    <p:sldId id="447" r:id="rId44"/>
    <p:sldId id="448" r:id="rId45"/>
    <p:sldId id="378" r:id="rId46"/>
    <p:sldId id="406" r:id="rId47"/>
    <p:sldId id="407" r:id="rId4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172">
          <p15:clr>
            <a:srgbClr val="A4A3A4"/>
          </p15:clr>
        </p15:guide>
        <p15:guide id="2" pos="49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6E5"/>
    <a:srgbClr val="0E5229"/>
    <a:srgbClr val="043333"/>
    <a:srgbClr val="198A46"/>
    <a:srgbClr val="22B35B"/>
    <a:srgbClr val="00006E"/>
    <a:srgbClr val="FFEAD5"/>
    <a:srgbClr val="E41F07"/>
    <a:srgbClr val="CCCCCC"/>
    <a:srgbClr val="1354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14" autoAdjust="0"/>
    <p:restoredTop sz="81261" autoAdjust="0"/>
  </p:normalViewPr>
  <p:slideViewPr>
    <p:cSldViewPr snapToGrid="0">
      <p:cViewPr varScale="1">
        <p:scale>
          <a:sx n="86" d="100"/>
          <a:sy n="86" d="100"/>
        </p:scale>
        <p:origin x="1392" y="96"/>
      </p:cViewPr>
      <p:guideLst>
        <p:guide orient="horz" pos="3172"/>
        <p:guide pos="4969"/>
      </p:guideLst>
    </p:cSldViewPr>
  </p:slideViewPr>
  <p:outlineViewPr>
    <p:cViewPr>
      <p:scale>
        <a:sx n="33" d="100"/>
        <a:sy n="33" d="100"/>
      </p:scale>
      <p:origin x="42" y="26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50" d="100"/>
          <a:sy n="150" d="100"/>
        </p:scale>
        <p:origin x="-384" y="1760"/>
      </p:cViewPr>
      <p:guideLst>
        <p:guide orient="horz" pos="2880"/>
        <p:guide pos="2160"/>
      </p:guideLst>
    </p:cSldViewPr>
  </p:notesViewPr>
  <p:gridSpacing cx="45720" cy="4572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3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4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F67D070-B369-4BEA-91A4-C0F09C415F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917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ts val="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14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355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31167C-ABB2-4872-956A-EE76C955A2BB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906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634DBC-DB73-4A74-B42E-CCA7BD376B10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2044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E748E3C-841E-4673-91C1-AA6D6C353066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2485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C4DBF3F5-DF56-427B-BDCF-AB83DCC3E41B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1061376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D6AF056A-C5FA-407D-8E40-8F87EBF90D04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12585618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C25AE0E-0F6C-4DE8-B6E9-3D6FDFEF63E9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203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003D1AE2-1979-4AFD-93BC-C75E9F6F1586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2073181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3073100-E35B-4E23-8F8A-68C17C902ED2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59619"/>
            <a:ext cx="5029200" cy="459858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77486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276D9C-C104-4FFE-817A-E58092474506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8152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F7623EE-F844-4213-BCE2-C3F459B97CBA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785191"/>
            <a:ext cx="5029200" cy="46730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791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912402A-8E94-4073-8C80-4BD65EC88A8E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58900" y="685800"/>
            <a:ext cx="4064000" cy="3048000"/>
          </a:xfrm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6270" y="3954483"/>
            <a:ext cx="5664529" cy="450371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394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C623427-2F3E-4ED0-8851-B60B08A9DDC8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59481"/>
            <a:ext cx="5029200" cy="459871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dirty="0"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56895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8AECF0-E044-4CA5-A4C3-D104A2A454A6}" type="slidenum">
              <a:rPr lang="en-US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9329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E0EF186-6D04-479E-802C-2EFB1A2F9699}" type="slidenum">
              <a:rPr lang="en-US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0420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14C1D84-415D-4A4F-8F71-5837AEEE2826}" type="slidenum">
              <a:rPr lang="en-US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2557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308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2253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E5C093B-309A-4CDE-BABD-AA719C92E58E}" type="slidenum">
              <a:rPr lang="en-US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4404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3FB7C4-76B8-4EB1-8B66-A35A47B603E3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131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59603644-C5B5-4AE9-AACA-CB39E1597FA3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</p:spTree>
    <p:extLst>
      <p:ext uri="{BB962C8B-B14F-4D97-AF65-F5344CB8AC3E}">
        <p14:creationId xmlns:p14="http://schemas.microsoft.com/office/powerpoint/2010/main" val="507968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D8143F-9C6E-4378-8B9C-7F376B5E37F2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835730"/>
            <a:ext cx="5029200" cy="462247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2299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0B31B9-E48E-4EE7-8A95-AC95A2000EFB}" type="slidenum">
              <a:rPr lang="en-US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72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872602C-9E04-47AC-A08B-F84655CED562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906982"/>
            <a:ext cx="5029200" cy="455121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5041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9027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9027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9C0EE6-C13C-4549-BE81-621A5BA9618B}" type="slidenum">
              <a:rPr lang="en-US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942554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6BB7AF-4DD2-44D8-A55C-D75D713BC579}" type="slidenum">
              <a:rPr lang="en-US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563533"/>
            <a:ext cx="5029200" cy="389466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899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556CE1A-BD20-4382-981D-8C2D3F8796D8}" type="slidenum">
              <a:rPr lang="en-US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538132"/>
            <a:ext cx="5029200" cy="392006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27266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5609F7-B6E1-490B-ABFB-88BCB715B7EA}" type="slidenum">
              <a:rPr lang="en-US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630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5DB665-C57D-48E7-827F-17ECD9D431D2}" type="slidenum">
              <a:rPr lang="en-US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3904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57116E1-84CE-4597-A0AC-D79863B5DA16}" type="slidenum">
              <a:rPr lang="en-US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3954483"/>
            <a:ext cx="5029200" cy="450371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18660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93557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333840-62F9-4438-93C6-D40A09365DC6}" type="slidenum">
              <a:rPr lang="en-US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08100" y="685800"/>
            <a:ext cx="4165600" cy="3124200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4038600"/>
            <a:ext cx="5257800" cy="4495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256784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DD6B04F-95B1-43AA-8855-2FB190407130}" type="slidenum">
              <a:rPr lang="en-US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88415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C2379D1-D005-4A05-9C56-97911D31362C}" type="slidenum">
              <a:rPr lang="en-US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17120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C6960F7-766D-4164-9CDA-8057B8F0F04A}" type="slidenum">
              <a:rPr lang="en-US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12244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7F1CE1-885B-4C09-BA45-29C597B0BABE}" type="slidenum">
              <a:rPr lang="en-US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204264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84078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58925" y="650875"/>
            <a:ext cx="3748088" cy="281146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6360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09121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DBCE9E2-829C-4F8D-9800-1E199E226C8C}" type="slidenum">
              <a:rPr lang="en-US"/>
              <a:pPr>
                <a:defRPr/>
              </a:pPr>
              <a:t>41</a:t>
            </a:fld>
            <a:endParaRPr lang="en-US" dirty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063539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7DB4E26-D3F9-4046-90D6-9BCA1D2AB74D}" type="slidenum">
              <a:rPr lang="en-US"/>
              <a:pPr>
                <a:defRPr/>
              </a:pPr>
              <a:t>42</a:t>
            </a:fld>
            <a:endParaRPr lang="en-US" dirty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19569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A22DC6A-E7EB-40A9-93AA-E3DB7ECA1869}" type="slidenum">
              <a:rPr lang="en-US"/>
              <a:pPr>
                <a:defRPr/>
              </a:pPr>
              <a:t>43</a:t>
            </a:fld>
            <a:endParaRPr lang="en-US" dirty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58925" y="650875"/>
            <a:ext cx="3748088" cy="2811463"/>
          </a:xfrm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97817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2542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2542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67D070-B369-4BEA-91A4-C0F09C415F4C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25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solidFill>
          <a:srgbClr val="04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2"/>
          <p:cNvSpPr txBox="1">
            <a:spLocks noChangeArrowheads="1"/>
          </p:cNvSpPr>
          <p:nvPr userDrawn="1"/>
        </p:nvSpPr>
        <p:spPr bwMode="auto">
          <a:xfrm>
            <a:off x="4965700" y="6498597"/>
            <a:ext cx="4178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600" i="1" dirty="0">
                <a:solidFill>
                  <a:srgbClr val="FFEAD5"/>
                </a:solidFill>
                <a:latin typeface="Times New Roman" pitchFamily="18" charset="0"/>
                <a:cs typeface="Arial"/>
              </a:rPr>
              <a:t>© 2014 Worth Publishers, all rights reserved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584200" y="3577166"/>
            <a:ext cx="8280400" cy="1403461"/>
          </a:xfrm>
          <a:prstGeom prst="rect">
            <a:avLst/>
          </a:prstGeom>
          <a:noFill/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Aggregate Demand I:</a:t>
            </a:r>
            <a:b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</a:b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Building the </a:t>
            </a:r>
            <a:r>
              <a:rPr lang="en-US" sz="3600" b="1" i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IS</a:t>
            </a: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-</a:t>
            </a:r>
            <a:r>
              <a:rPr lang="en-US" sz="3600" b="1" i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LM</a:t>
            </a:r>
            <a:r>
              <a:rPr lang="en-US" sz="3600" b="1" dirty="0">
                <a:solidFill>
                  <a:srgbClr val="FFEAD5"/>
                </a:solidFill>
                <a:effectLst>
                  <a:outerShdw blurRad="12700" dist="38100" dir="2700000" algn="tl" rotWithShape="0">
                    <a:schemeClr val="tx1">
                      <a:alpha val="67000"/>
                    </a:schemeClr>
                  </a:outerShdw>
                </a:effectLst>
                <a:latin typeface="+mj-lt"/>
              </a:rPr>
              <a:t> Model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7581900" y="138348"/>
            <a:ext cx="12926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10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5854700" y="570149"/>
            <a:ext cx="18415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CHAPTER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1183"/>
            <a:ext cx="9144000" cy="151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436367"/>
      </p:ext>
    </p:extLst>
  </p:cSld>
  <p:clrMapOvr>
    <a:masterClrMapping/>
  </p:clrMapOvr>
  <p:transition>
    <p:wipe dir="r"/>
  </p:transition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400">
                <a:solidFill>
                  <a:srgbClr val="00006E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260987"/>
      </p:ext>
    </p:extLst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6250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7725" y="1241425"/>
            <a:ext cx="4029075" cy="4884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0391982"/>
      </p:ext>
    </p:extLst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75507646"/>
      </p:ext>
    </p:extLst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73570663"/>
      </p:ext>
    </p:extLst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0233721"/>
      </p:ext>
    </p:extLst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98890610"/>
      </p:ext>
    </p:extLst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3862596"/>
      </p:ext>
    </p:extLst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07439191"/>
      </p:ext>
    </p:extLst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1625" y="236538"/>
            <a:ext cx="2060575" cy="58896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6725" y="236538"/>
            <a:ext cx="6032500" cy="58896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8474600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198A46"/>
                </a:solidFill>
                <a:cs typeface="+mn-cs"/>
              </a:rPr>
              <a:pPr algn="r">
                <a:defRPr/>
              </a:pPr>
              <a:t>‹#›</a:t>
            </a:fld>
            <a:endParaRPr lang="en-US" sz="1600" dirty="0">
              <a:solidFill>
                <a:srgbClr val="198A46"/>
              </a:solidFill>
              <a:cs typeface="+mn-cs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6725" y="236538"/>
            <a:ext cx="8245475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6250" y="1241425"/>
            <a:ext cx="8210550" cy="488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162" name="Rectangle 10"/>
          <p:cNvSpPr>
            <a:spLocks noChangeArrowheads="1"/>
          </p:cNvSpPr>
          <p:nvPr userDrawn="1"/>
        </p:nvSpPr>
        <p:spPr bwMode="auto">
          <a:xfrm>
            <a:off x="122238" y="6305550"/>
            <a:ext cx="74803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1700" b="1" dirty="0">
                <a:solidFill>
                  <a:srgbClr val="198A46"/>
                </a:solidFill>
                <a:cs typeface="+mn-cs"/>
              </a:rPr>
              <a:t>CHAPTER 11</a:t>
            </a:r>
            <a:r>
              <a:rPr lang="en-US" sz="1700" dirty="0">
                <a:solidFill>
                  <a:srgbClr val="198A46"/>
                </a:solidFill>
                <a:cs typeface="+mn-cs"/>
              </a:rPr>
              <a:t>    </a:t>
            </a:r>
            <a:r>
              <a:rPr lang="en-US" sz="2100" dirty="0">
                <a:solidFill>
                  <a:srgbClr val="198A46"/>
                </a:solidFill>
                <a:cs typeface="+mn-cs"/>
              </a:rPr>
              <a:t>Aggregate Demand I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790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5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dt="0"/>
  <p:txStyles>
    <p:titleStyle>
      <a:lvl1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00006E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2pPr>
      <a:lvl3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3pPr>
      <a:lvl4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4pPr>
      <a:lvl5pPr algn="l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5pPr>
      <a:lvl6pPr marL="4572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6pPr>
      <a:lvl7pPr marL="9144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7pPr>
      <a:lvl8pPr marL="13716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8pPr>
      <a:lvl9pPr marL="1828800" algn="l" rtl="0" fontAlgn="base">
        <a:lnSpc>
          <a:spcPct val="105000"/>
        </a:lnSpc>
        <a:spcBef>
          <a:spcPct val="0"/>
        </a:spcBef>
        <a:spcAft>
          <a:spcPct val="0"/>
        </a:spcAft>
        <a:defRPr sz="3400" b="1">
          <a:solidFill>
            <a:srgbClr val="660033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ct val="105000"/>
        </a:lnSpc>
        <a:spcBef>
          <a:spcPct val="45000"/>
        </a:spcBef>
        <a:spcAft>
          <a:spcPct val="0"/>
        </a:spcAft>
        <a:buClr>
          <a:srgbClr val="996633"/>
        </a:buClr>
        <a:buSzPct val="120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6600"/>
        </a:buClr>
        <a:buSzPct val="120000"/>
        <a:buFont typeface="Wingdings" pitchFamily="2" charset="2"/>
        <a:buChar char="§"/>
        <a:defRPr sz="27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6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5.wmf"/><Relationship Id="rId5" Type="http://schemas.openxmlformats.org/officeDocument/2006/relationships/image" Target="../media/image2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1.wmf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8.wmf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10.wmf"/><Relationship Id="rId5" Type="http://schemas.openxmlformats.org/officeDocument/2006/relationships/image" Target="../media/image7.wmf"/><Relationship Id="rId15" Type="http://schemas.openxmlformats.org/officeDocument/2006/relationships/image" Target="../media/image12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9.wmf"/><Relationship Id="rId1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2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image" Target="../media/image19.wmf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6.wmf"/><Relationship Id="rId12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5.bin"/><Relationship Id="rId11" Type="http://schemas.openxmlformats.org/officeDocument/2006/relationships/image" Target="../media/image18.wmf"/><Relationship Id="rId5" Type="http://schemas.openxmlformats.org/officeDocument/2006/relationships/image" Target="../media/image15.wmf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4.bin"/><Relationship Id="rId9" Type="http://schemas.openxmlformats.org/officeDocument/2006/relationships/image" Target="../media/image17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9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1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22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23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4.bin"/><Relationship Id="rId9" Type="http://schemas.openxmlformats.org/officeDocument/2006/relationships/image" Target="../media/image28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7.bin"/><Relationship Id="rId9" Type="http://schemas.openxmlformats.org/officeDocument/2006/relationships/image" Target="../media/image31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30.bin"/><Relationship Id="rId9" Type="http://schemas.openxmlformats.org/officeDocument/2006/relationships/image" Target="../media/image33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3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3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5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7.bin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8.bin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40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3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42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41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534355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307788"/>
            <a:ext cx="8245475" cy="559109"/>
          </a:xfrm>
        </p:spPr>
        <p:txBody>
          <a:bodyPr/>
          <a:lstStyle/>
          <a:p>
            <a:pPr algn="ctr"/>
            <a:r>
              <a:rPr lang="en-US" sz="2800" spc="2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THIS CHAPTER, YOU WILL LEARN: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the </a:t>
            </a:r>
            <a:r>
              <a:rPr lang="en-US" sz="2700" i="1" dirty="0"/>
              <a:t>IS</a:t>
            </a:r>
            <a:r>
              <a:rPr lang="en-US" sz="2700" dirty="0"/>
              <a:t>  curve and its relation to: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the Keynesian cross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the loanable funds model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the </a:t>
            </a:r>
            <a:r>
              <a:rPr lang="en-US" sz="2700" i="1" dirty="0"/>
              <a:t>LM</a:t>
            </a:r>
            <a:r>
              <a:rPr lang="en-US" sz="2700" dirty="0"/>
              <a:t>  curve and its relation to:</a:t>
            </a:r>
          </a:p>
          <a:p>
            <a:pPr lvl="1"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600" dirty="0"/>
              <a:t>the theory of liquidity preference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sz="2700" dirty="0"/>
              <a:t>how the </a:t>
            </a:r>
            <a:r>
              <a:rPr lang="en-US" sz="2700" i="1" dirty="0"/>
              <a:t>IS</a:t>
            </a:r>
            <a:r>
              <a:rPr lang="en-US" sz="2700" dirty="0"/>
              <a:t>-</a:t>
            </a:r>
            <a:r>
              <a:rPr lang="en-US" sz="2700" i="1" dirty="0"/>
              <a:t>LM</a:t>
            </a:r>
            <a:r>
              <a:rPr lang="en-US" sz="2700" dirty="0"/>
              <a:t>  model determines income and the interest rate in the short run when </a:t>
            </a:r>
            <a:r>
              <a:rPr lang="en-US" sz="2700" b="1" i="1" dirty="0"/>
              <a:t>P</a:t>
            </a:r>
            <a:r>
              <a:rPr lang="en-US" sz="2700" dirty="0"/>
              <a:t>  is fixed</a:t>
            </a:r>
          </a:p>
        </p:txBody>
      </p:sp>
      <p:sp>
        <p:nvSpPr>
          <p:cNvPr id="4" name="Rectangle 3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1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4967261"/>
      </p:ext>
    </p:extLst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</a:t>
            </a:r>
          </a:p>
        </p:txBody>
      </p:sp>
      <p:sp>
        <p:nvSpPr>
          <p:cNvPr id="3277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700" dirty="0"/>
              <a:t>Chapter 10 introduced the model of aggregate demand and aggregate supply. </a:t>
            </a:r>
          </a:p>
          <a:p>
            <a:pPr>
              <a:spcBef>
                <a:spcPts val="600"/>
              </a:spcBef>
            </a:pPr>
            <a:r>
              <a:rPr lang="en-US" sz="2700" b="1" i="1" dirty="0">
                <a:solidFill>
                  <a:srgbClr val="990099"/>
                </a:solidFill>
              </a:rPr>
              <a:t>Long run:</a:t>
            </a:r>
          </a:p>
          <a:p>
            <a:pPr lvl="1">
              <a:spcBef>
                <a:spcPts val="300"/>
              </a:spcBef>
            </a:pPr>
            <a:r>
              <a:rPr lang="en-US" sz="2600" dirty="0"/>
              <a:t>prices flexible</a:t>
            </a:r>
          </a:p>
          <a:p>
            <a:pPr lvl="1">
              <a:spcBef>
                <a:spcPts val="300"/>
              </a:spcBef>
            </a:pPr>
            <a:r>
              <a:rPr lang="en-US" sz="2600" dirty="0"/>
              <a:t>output determined by factors of production &amp; technology</a:t>
            </a:r>
          </a:p>
          <a:p>
            <a:pPr lvl="1">
              <a:spcBef>
                <a:spcPts val="300"/>
              </a:spcBef>
            </a:pPr>
            <a:r>
              <a:rPr lang="en-US" sz="2600" dirty="0"/>
              <a:t>unemployment equals its natural rate</a:t>
            </a:r>
          </a:p>
          <a:p>
            <a:pPr>
              <a:spcBef>
                <a:spcPts val="600"/>
              </a:spcBef>
            </a:pPr>
            <a:r>
              <a:rPr lang="en-US" sz="2700" b="1" i="1" dirty="0">
                <a:solidFill>
                  <a:srgbClr val="990099"/>
                </a:solidFill>
              </a:rPr>
              <a:t>Short run:</a:t>
            </a:r>
          </a:p>
          <a:p>
            <a:pPr lvl="1">
              <a:spcBef>
                <a:spcPts val="300"/>
              </a:spcBef>
            </a:pPr>
            <a:r>
              <a:rPr lang="en-US" sz="2600" dirty="0"/>
              <a:t>prices fixed</a:t>
            </a:r>
          </a:p>
          <a:p>
            <a:pPr lvl="1">
              <a:spcBef>
                <a:spcPts val="300"/>
              </a:spcBef>
            </a:pPr>
            <a:r>
              <a:rPr lang="en-US" sz="2600" dirty="0"/>
              <a:t>output determined by aggregate demand</a:t>
            </a:r>
          </a:p>
          <a:p>
            <a:pPr lvl="1">
              <a:spcBef>
                <a:spcPts val="300"/>
              </a:spcBef>
            </a:pPr>
            <a:r>
              <a:rPr lang="en-US" sz="2600" dirty="0"/>
              <a:t>unemployment negatively related to output</a:t>
            </a:r>
          </a:p>
        </p:txBody>
      </p:sp>
    </p:spTree>
    <p:extLst>
      <p:ext uri="{BB962C8B-B14F-4D97-AF65-F5344CB8AC3E}">
        <p14:creationId xmlns:p14="http://schemas.microsoft.com/office/powerpoint/2010/main" val="108956938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bldLvl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</a:t>
            </a:r>
          </a:p>
        </p:txBody>
      </p:sp>
      <p:sp>
        <p:nvSpPr>
          <p:cNvPr id="3379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chapter develops the </a:t>
            </a:r>
            <a:r>
              <a:rPr lang="en-US" i="1" dirty="0"/>
              <a:t>IS</a:t>
            </a:r>
            <a:r>
              <a:rPr lang="en-US" dirty="0"/>
              <a:t>-</a:t>
            </a:r>
            <a:r>
              <a:rPr lang="en-US" i="1" dirty="0"/>
              <a:t>LM</a:t>
            </a:r>
            <a:r>
              <a:rPr lang="en-US" dirty="0"/>
              <a:t>  model, </a:t>
            </a:r>
            <a:br>
              <a:rPr lang="en-US" dirty="0"/>
            </a:br>
            <a:r>
              <a:rPr lang="en-US" dirty="0"/>
              <a:t>the basis of the aggregate demand curve. </a:t>
            </a:r>
          </a:p>
          <a:p>
            <a:r>
              <a:rPr lang="en-US" dirty="0"/>
              <a:t>We focus on the short run and assume the price level is fixed (so the </a:t>
            </a:r>
            <a:r>
              <a:rPr lang="en-US" i="1" dirty="0"/>
              <a:t>SRAS</a:t>
            </a:r>
            <a:r>
              <a:rPr lang="en-US" dirty="0"/>
              <a:t> curve is horizontal). </a:t>
            </a:r>
          </a:p>
          <a:p>
            <a:r>
              <a:rPr lang="en-US" dirty="0"/>
              <a:t>Chapters 11 and 12 focus on the closed-economy case.  Chapter 13 presents the open-economy case.</a:t>
            </a:r>
          </a:p>
        </p:txBody>
      </p:sp>
    </p:spTree>
    <p:extLst>
      <p:ext uri="{BB962C8B-B14F-4D97-AF65-F5344CB8AC3E}">
        <p14:creationId xmlns:p14="http://schemas.microsoft.com/office/powerpoint/2010/main" val="3890601700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Keynesian cross</a:t>
            </a:r>
          </a:p>
        </p:txBody>
      </p:sp>
      <p:sp>
        <p:nvSpPr>
          <p:cNvPr id="34819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1443038"/>
            <a:ext cx="8229600" cy="4683125"/>
          </a:xfrm>
        </p:spPr>
        <p:txBody>
          <a:bodyPr/>
          <a:lstStyle/>
          <a:p>
            <a:r>
              <a:rPr lang="en-US" sz="2700" dirty="0"/>
              <a:t>A simple closed-economy model in which income is determined by expenditure.   </a:t>
            </a:r>
            <a:br>
              <a:rPr lang="en-US" sz="2700" dirty="0"/>
            </a:br>
            <a:r>
              <a:rPr lang="en-US" sz="2600" i="1" dirty="0"/>
              <a:t>(due to J. M. Keynes)</a:t>
            </a:r>
          </a:p>
          <a:p>
            <a:r>
              <a:rPr lang="en-US" sz="2700" dirty="0"/>
              <a:t>Notation:  </a:t>
            </a:r>
          </a:p>
          <a:p>
            <a:pPr lvl="1">
              <a:buFont typeface="Wingdings" pitchFamily="2" charset="2"/>
              <a:buNone/>
            </a:pPr>
            <a:r>
              <a:rPr lang="en-US" b="1" i="1" dirty="0">
                <a:latin typeface="Tahoma" pitchFamily="34" charset="0"/>
              </a:rPr>
              <a:t>I</a:t>
            </a:r>
            <a:r>
              <a:rPr lang="en-US" dirty="0"/>
              <a:t>  = planned investment</a:t>
            </a:r>
          </a:p>
          <a:p>
            <a:pPr lvl="1">
              <a:buFont typeface="Wingdings" pitchFamily="2" charset="2"/>
              <a:buNone/>
            </a:pPr>
            <a:r>
              <a:rPr lang="en-US" b="1" i="1" dirty="0">
                <a:latin typeface="Tahoma" pitchFamily="34" charset="0"/>
              </a:rPr>
              <a:t>PE</a:t>
            </a:r>
            <a:r>
              <a:rPr lang="en-US" dirty="0"/>
              <a:t>  =  </a:t>
            </a:r>
            <a:r>
              <a:rPr lang="en-US" b="1" i="1" dirty="0">
                <a:latin typeface="Tahoma" pitchFamily="34" charset="0"/>
              </a:rPr>
              <a:t>C </a:t>
            </a:r>
            <a:r>
              <a:rPr lang="en-US" dirty="0">
                <a:latin typeface="Tahoma" pitchFamily="34" charset="0"/>
              </a:rPr>
              <a:t> + </a:t>
            </a:r>
            <a:r>
              <a:rPr lang="en-US" b="1" i="1" dirty="0">
                <a:latin typeface="Tahoma" pitchFamily="34" charset="0"/>
              </a:rPr>
              <a:t>I </a:t>
            </a:r>
            <a:r>
              <a:rPr lang="en-US" dirty="0">
                <a:latin typeface="Tahoma" pitchFamily="34" charset="0"/>
              </a:rPr>
              <a:t> + </a:t>
            </a:r>
            <a:r>
              <a:rPr lang="en-US" b="1" i="1" dirty="0">
                <a:latin typeface="Tahoma" pitchFamily="34" charset="0"/>
              </a:rPr>
              <a:t>G</a:t>
            </a:r>
            <a:r>
              <a:rPr lang="en-US" dirty="0"/>
              <a:t>  = planned expenditure</a:t>
            </a:r>
          </a:p>
          <a:p>
            <a:pPr lvl="1">
              <a:buFont typeface="Wingdings" pitchFamily="2" charset="2"/>
              <a:buNone/>
            </a:pPr>
            <a:r>
              <a:rPr lang="en-US" b="1" i="1" dirty="0">
                <a:latin typeface="Tahoma" pitchFamily="34" charset="0"/>
              </a:rPr>
              <a:t>Y</a:t>
            </a:r>
            <a:r>
              <a:rPr lang="en-US" dirty="0"/>
              <a:t>  = real GDP = actual expenditure</a:t>
            </a:r>
          </a:p>
          <a:p>
            <a:r>
              <a:rPr lang="en-US" sz="2700" dirty="0"/>
              <a:t>Difference between actual &amp; planned expenditure  = unplanned inventory investment</a:t>
            </a:r>
          </a:p>
        </p:txBody>
      </p:sp>
    </p:spTree>
    <p:extLst>
      <p:ext uri="{BB962C8B-B14F-4D97-AF65-F5344CB8AC3E}">
        <p14:creationId xmlns:p14="http://schemas.microsoft.com/office/powerpoint/2010/main" val="3328163077"/>
      </p:ext>
    </p:extLst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Elements of the Keynesian cross</a:t>
            </a:r>
          </a:p>
        </p:txBody>
      </p:sp>
      <p:graphicFrame>
        <p:nvGraphicFramePr>
          <p:cNvPr id="39939" name="Object 2"/>
          <p:cNvGraphicFramePr>
            <a:graphicFrameLocks noChangeAspect="1"/>
          </p:cNvGraphicFramePr>
          <p:nvPr/>
        </p:nvGraphicFramePr>
        <p:xfrm>
          <a:off x="5434013" y="1314450"/>
          <a:ext cx="2287587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" name="Equation" r:id="rId4" imgW="977760" imgH="215640" progId="Equation.DSMT4">
                  <p:embed/>
                </p:oleObj>
              </mc:Choice>
              <mc:Fallback>
                <p:oleObj name="Equation" r:id="rId4" imgW="97776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4013" y="1314450"/>
                        <a:ext cx="2287587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0" name="Object 3"/>
          <p:cNvGraphicFramePr>
            <a:graphicFrameLocks noChangeAspect="1"/>
          </p:cNvGraphicFramePr>
          <p:nvPr/>
        </p:nvGraphicFramePr>
        <p:xfrm>
          <a:off x="5943600" y="3060700"/>
          <a:ext cx="1042988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" name="Equation" r:id="rId6" imgW="444240" imgH="203040" progId="Equation.DSMT4">
                  <p:embed/>
                </p:oleObj>
              </mc:Choice>
              <mc:Fallback>
                <p:oleObj name="Equation" r:id="rId6" imgW="4442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00" y="3060700"/>
                        <a:ext cx="1042988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1" name="Object 4"/>
          <p:cNvGraphicFramePr>
            <a:graphicFrameLocks noChangeAspect="1"/>
          </p:cNvGraphicFramePr>
          <p:nvPr/>
        </p:nvGraphicFramePr>
        <p:xfrm>
          <a:off x="5334000" y="1981200"/>
          <a:ext cx="2589213" cy="56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" name="Equation" r:id="rId8" imgW="1104840" imgH="241200" progId="Equation.DSMT4">
                  <p:embed/>
                </p:oleObj>
              </mc:Choice>
              <mc:Fallback>
                <p:oleObj name="Equation" r:id="rId8" imgW="11048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0" y="1981200"/>
                        <a:ext cx="2589213" cy="56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2" name="Object 5"/>
          <p:cNvGraphicFramePr>
            <a:graphicFrameLocks noChangeAspect="1"/>
          </p:cNvGraphicFramePr>
          <p:nvPr/>
        </p:nvGraphicFramePr>
        <p:xfrm>
          <a:off x="4757738" y="3859213"/>
          <a:ext cx="3811587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" name="Equation" r:id="rId10" imgW="1625400" imgH="241200" progId="Equation.DSMT4">
                  <p:embed/>
                </p:oleObj>
              </mc:Choice>
              <mc:Fallback>
                <p:oleObj name="Equation" r:id="rId10" imgW="162540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7738" y="3859213"/>
                        <a:ext cx="3811587" cy="563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3" name="Object 6"/>
          <p:cNvGraphicFramePr>
            <a:graphicFrameLocks noChangeAspect="1"/>
          </p:cNvGraphicFramePr>
          <p:nvPr/>
        </p:nvGraphicFramePr>
        <p:xfrm>
          <a:off x="3849688" y="5764213"/>
          <a:ext cx="1582737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" name="Equation" r:id="rId12" imgW="660240" imgH="203040" progId="Equation.DSMT4">
                  <p:embed/>
                </p:oleObj>
              </mc:Choice>
              <mc:Fallback>
                <p:oleObj name="Equation" r:id="rId12" imgW="6602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9688" y="5764213"/>
                        <a:ext cx="1582737" cy="48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890588" y="1262063"/>
            <a:ext cx="38100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700" dirty="0"/>
              <a:t>consumption function:</a:t>
            </a: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638175" y="2667000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700" dirty="0"/>
              <a:t>for now, planned</a:t>
            </a:r>
            <a:br>
              <a:rPr lang="en-US" sz="2700" dirty="0"/>
            </a:br>
            <a:r>
              <a:rPr lang="en-US" sz="2700" dirty="0"/>
              <a:t>investment is exogenous:</a:t>
            </a: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1049338" y="3862388"/>
            <a:ext cx="35814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700" dirty="0"/>
              <a:t>planned expenditure: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981075" y="4662488"/>
            <a:ext cx="36576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700" dirty="0"/>
              <a:t>equilibrium condition:</a:t>
            </a: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1082675" y="1978025"/>
            <a:ext cx="366077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700" dirty="0"/>
              <a:t>govt policy variables:</a:t>
            </a:r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1433513" y="5229225"/>
            <a:ext cx="656748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700" dirty="0"/>
              <a:t>actual expenditure = planned expenditure</a:t>
            </a:r>
          </a:p>
        </p:txBody>
      </p:sp>
    </p:spTree>
    <p:extLst>
      <p:ext uri="{BB962C8B-B14F-4D97-AF65-F5344CB8AC3E}">
        <p14:creationId xmlns:p14="http://schemas.microsoft.com/office/powerpoint/2010/main" val="321836796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utoUpdateAnimBg="0"/>
      <p:bldP spid="39945" grpId="0" autoUpdateAnimBg="0"/>
      <p:bldP spid="39946" grpId="0" autoUpdateAnimBg="0"/>
      <p:bldP spid="39947" grpId="0" autoUpdateAnimBg="0"/>
      <p:bldP spid="39948" grpId="0" autoUpdateAnimBg="0"/>
      <p:bldP spid="3994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3100" dirty="0"/>
              <a:t>Graphing planned expenditure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581400" y="1619250"/>
            <a:ext cx="3962400" cy="3352800"/>
            <a:chOff x="2640" y="1056"/>
            <a:chExt cx="2496" cy="2112"/>
          </a:xfrm>
        </p:grpSpPr>
        <p:sp>
          <p:nvSpPr>
            <p:cNvPr id="35855" name="Line 4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5856" name="Line 5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5562600" y="48958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dirty="0"/>
              <a:t>income, output,</a:t>
            </a:r>
            <a:r>
              <a:rPr lang="en-US" sz="2400" dirty="0"/>
              <a:t> </a:t>
            </a:r>
            <a:r>
              <a:rPr lang="en-US" sz="2400" b="1" i="1" dirty="0">
                <a:latin typeface="Tahoma" pitchFamily="34" charset="0"/>
              </a:rPr>
              <a:t>Y</a:t>
            </a:r>
            <a:r>
              <a:rPr lang="en-US" sz="2400" dirty="0"/>
              <a:t> 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1543614" y="1219200"/>
            <a:ext cx="2037786" cy="1172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	PE</a:t>
            </a:r>
            <a:endParaRPr lang="en-US" sz="2200" dirty="0"/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	planned</a:t>
            </a:r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	expenditure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581400" y="2381250"/>
            <a:ext cx="5335588" cy="1600200"/>
            <a:chOff x="2256" y="1500"/>
            <a:chExt cx="3361" cy="1008"/>
          </a:xfrm>
        </p:grpSpPr>
        <p:sp>
          <p:nvSpPr>
            <p:cNvPr id="35853" name="Text Box 9"/>
            <p:cNvSpPr txBox="1">
              <a:spLocks noChangeArrowheads="1"/>
            </p:cNvSpPr>
            <p:nvPr/>
          </p:nvSpPr>
          <p:spPr bwMode="auto">
            <a:xfrm>
              <a:off x="4321" y="1500"/>
              <a:ext cx="129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dirty="0">
                  <a:latin typeface="Tahoma" pitchFamily="34" charset="0"/>
                </a:rPr>
                <a:t> =</a:t>
              </a:r>
              <a:r>
                <a:rPr lang="en-US" sz="2300" b="1" i="1" dirty="0">
                  <a:latin typeface="Tahoma" pitchFamily="34" charset="0"/>
                </a:rPr>
                <a:t>C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I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G</a:t>
              </a:r>
              <a:r>
                <a:rPr lang="en-US" sz="2300" dirty="0"/>
                <a:t> </a:t>
              </a:r>
            </a:p>
          </p:txBody>
        </p:sp>
        <p:sp>
          <p:nvSpPr>
            <p:cNvPr id="35854" name="Line 10"/>
            <p:cNvSpPr>
              <a:spLocks noChangeShapeType="1"/>
            </p:cNvSpPr>
            <p:nvPr/>
          </p:nvSpPr>
          <p:spPr bwMode="auto">
            <a:xfrm flipV="1">
              <a:off x="2256" y="1740"/>
              <a:ext cx="2256" cy="768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5029200" y="3141663"/>
            <a:ext cx="1695450" cy="730250"/>
            <a:chOff x="3168" y="1979"/>
            <a:chExt cx="1068" cy="460"/>
          </a:xfrm>
        </p:grpSpPr>
        <p:grpSp>
          <p:nvGrpSpPr>
            <p:cNvPr id="35848" name="Group 12"/>
            <p:cNvGrpSpPr>
              <a:grpSpLocks/>
            </p:cNvGrpSpPr>
            <p:nvPr/>
          </p:nvGrpSpPr>
          <p:grpSpPr bwMode="auto">
            <a:xfrm>
              <a:off x="3168" y="2016"/>
              <a:ext cx="528" cy="192"/>
              <a:chOff x="3264" y="2016"/>
              <a:chExt cx="432" cy="144"/>
            </a:xfrm>
          </p:grpSpPr>
          <p:sp>
            <p:nvSpPr>
              <p:cNvPr id="35851" name="Line 13"/>
              <p:cNvSpPr>
                <a:spLocks noChangeShapeType="1"/>
              </p:cNvSpPr>
              <p:nvPr/>
            </p:nvSpPr>
            <p:spPr bwMode="auto">
              <a:xfrm>
                <a:off x="3264" y="2160"/>
                <a:ext cx="4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35852" name="Line 14"/>
              <p:cNvSpPr>
                <a:spLocks noChangeShapeType="1"/>
              </p:cNvSpPr>
              <p:nvPr/>
            </p:nvSpPr>
            <p:spPr bwMode="auto">
              <a:xfrm flipV="1">
                <a:off x="3696" y="201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35849" name="Text Box 15"/>
            <p:cNvSpPr txBox="1">
              <a:spLocks noChangeArrowheads="1"/>
            </p:cNvSpPr>
            <p:nvPr/>
          </p:nvSpPr>
          <p:spPr bwMode="auto">
            <a:xfrm>
              <a:off x="3660" y="1979"/>
              <a:ext cx="57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i="1" dirty="0"/>
                <a:t>MPC</a:t>
              </a:r>
            </a:p>
          </p:txBody>
        </p:sp>
        <p:sp>
          <p:nvSpPr>
            <p:cNvPr id="35850" name="Text Box 16"/>
            <p:cNvSpPr txBox="1">
              <a:spLocks noChangeArrowheads="1"/>
            </p:cNvSpPr>
            <p:nvPr/>
          </p:nvSpPr>
          <p:spPr bwMode="auto">
            <a:xfrm>
              <a:off x="3360" y="2160"/>
              <a:ext cx="240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dirty="0"/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465233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 autoUpdateAnimBg="0"/>
      <p:bldP spid="4199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3100" dirty="0"/>
              <a:t>Graphing the equilibrium condition</a:t>
            </a:r>
          </a:p>
        </p:txBody>
      </p:sp>
      <p:grpSp>
        <p:nvGrpSpPr>
          <p:cNvPr id="36867" name="Group 3"/>
          <p:cNvGrpSpPr>
            <a:grpSpLocks/>
          </p:cNvGrpSpPr>
          <p:nvPr/>
        </p:nvGrpSpPr>
        <p:grpSpPr bwMode="auto">
          <a:xfrm>
            <a:off x="3581400" y="1619250"/>
            <a:ext cx="3962400" cy="3352800"/>
            <a:chOff x="2640" y="1056"/>
            <a:chExt cx="2496" cy="2112"/>
          </a:xfrm>
        </p:grpSpPr>
        <p:sp>
          <p:nvSpPr>
            <p:cNvPr id="36875" name="Line 4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6" name="Line 5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6868" name="Text Box 6"/>
          <p:cNvSpPr txBox="1">
            <a:spLocks noChangeArrowheads="1"/>
          </p:cNvSpPr>
          <p:nvPr/>
        </p:nvSpPr>
        <p:spPr bwMode="auto">
          <a:xfrm>
            <a:off x="5562600" y="48958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dirty="0"/>
              <a:t>income, output,</a:t>
            </a:r>
            <a:r>
              <a:rPr lang="en-US" sz="2400" dirty="0"/>
              <a:t> </a:t>
            </a:r>
            <a:r>
              <a:rPr lang="en-US" sz="2400" b="1" i="1" dirty="0">
                <a:latin typeface="Tahoma" pitchFamily="34" charset="0"/>
              </a:rPr>
              <a:t>Y</a:t>
            </a:r>
            <a:r>
              <a:rPr lang="en-US" sz="2400" dirty="0"/>
              <a:t> </a:t>
            </a:r>
          </a:p>
        </p:txBody>
      </p:sp>
      <p:sp>
        <p:nvSpPr>
          <p:cNvPr id="36869" name="Text Box 7"/>
          <p:cNvSpPr txBox="1">
            <a:spLocks noChangeArrowheads="1"/>
          </p:cNvSpPr>
          <p:nvPr/>
        </p:nvSpPr>
        <p:spPr bwMode="auto">
          <a:xfrm>
            <a:off x="1510772" y="1219200"/>
            <a:ext cx="2070627" cy="1172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	PE</a:t>
            </a:r>
            <a:endParaRPr lang="en-US" sz="2200" dirty="0"/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	planned</a:t>
            </a:r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	expenditure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581400" y="1619250"/>
            <a:ext cx="3671888" cy="3352800"/>
            <a:chOff x="2256" y="1020"/>
            <a:chExt cx="2313" cy="2112"/>
          </a:xfrm>
        </p:grpSpPr>
        <p:sp>
          <p:nvSpPr>
            <p:cNvPr id="36873" name="Line 9"/>
            <p:cNvSpPr>
              <a:spLocks noChangeShapeType="1"/>
            </p:cNvSpPr>
            <p:nvPr/>
          </p:nvSpPr>
          <p:spPr bwMode="auto">
            <a:xfrm flipV="1">
              <a:off x="2256" y="1260"/>
              <a:ext cx="1872" cy="1872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6874" name="Text Box 10"/>
            <p:cNvSpPr txBox="1">
              <a:spLocks noChangeArrowheads="1"/>
            </p:cNvSpPr>
            <p:nvPr/>
          </p:nvSpPr>
          <p:spPr bwMode="auto">
            <a:xfrm>
              <a:off x="3862" y="1020"/>
              <a:ext cx="707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dirty="0">
                  <a:latin typeface="Tahoma" pitchFamily="34" charset="0"/>
                </a:rPr>
                <a:t> =</a:t>
              </a:r>
              <a:r>
                <a:rPr lang="en-US" sz="2300" b="1" i="1" dirty="0">
                  <a:latin typeface="Tahoma" pitchFamily="34" charset="0"/>
                </a:rPr>
                <a:t>Y</a:t>
              </a:r>
              <a:r>
                <a:rPr lang="en-US" sz="2300" dirty="0"/>
                <a:t> </a:t>
              </a:r>
            </a:p>
          </p:txBody>
        </p:sp>
      </p:grpSp>
      <p:sp>
        <p:nvSpPr>
          <p:cNvPr id="44043" name="Arc 11"/>
          <p:cNvSpPr>
            <a:spLocks/>
          </p:cNvSpPr>
          <p:nvPr/>
        </p:nvSpPr>
        <p:spPr bwMode="auto">
          <a:xfrm>
            <a:off x="3657600" y="4316413"/>
            <a:ext cx="990600" cy="719137"/>
          </a:xfrm>
          <a:custGeom>
            <a:avLst/>
            <a:gdLst>
              <a:gd name="T0" fmla="*/ 2147483647 w 21536"/>
              <a:gd name="T1" fmla="*/ 0 h 17238"/>
              <a:gd name="T2" fmla="*/ 2147483647 w 21536"/>
              <a:gd name="T3" fmla="*/ 2147483647 h 17238"/>
              <a:gd name="T4" fmla="*/ 0 w 21536"/>
              <a:gd name="T5" fmla="*/ 2147483647 h 17238"/>
              <a:gd name="T6" fmla="*/ 0 60000 65536"/>
              <a:gd name="T7" fmla="*/ 0 60000 65536"/>
              <a:gd name="T8" fmla="*/ 0 60000 65536"/>
              <a:gd name="T9" fmla="*/ 0 w 21536"/>
              <a:gd name="T10" fmla="*/ 0 h 17238"/>
              <a:gd name="T11" fmla="*/ 21536 w 21536"/>
              <a:gd name="T12" fmla="*/ 17238 h 1723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36" h="17238" fill="none" extrusionOk="0">
                <a:moveTo>
                  <a:pt x="13015" y="0"/>
                </a:moveTo>
                <a:cubicBezTo>
                  <a:pt x="17955" y="3729"/>
                  <a:pt x="21057" y="9399"/>
                  <a:pt x="21535" y="15570"/>
                </a:cubicBezTo>
              </a:path>
              <a:path w="21536" h="17238" stroke="0" extrusionOk="0">
                <a:moveTo>
                  <a:pt x="13015" y="0"/>
                </a:moveTo>
                <a:cubicBezTo>
                  <a:pt x="17955" y="3729"/>
                  <a:pt x="21057" y="9399"/>
                  <a:pt x="21535" y="15570"/>
                </a:cubicBezTo>
                <a:lnTo>
                  <a:pt x="0" y="17238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4586288" y="4222750"/>
            <a:ext cx="6858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/>
              <a:t>45</a:t>
            </a:r>
            <a:r>
              <a:rPr lang="en-US" sz="2700" dirty="0"/>
              <a:t>º</a:t>
            </a:r>
            <a:endParaRPr lang="en-US" sz="2700" baseline="30000" dirty="0"/>
          </a:p>
        </p:txBody>
      </p:sp>
    </p:spTree>
    <p:extLst>
      <p:ext uri="{BB962C8B-B14F-4D97-AF65-F5344CB8AC3E}">
        <p14:creationId xmlns:p14="http://schemas.microsoft.com/office/powerpoint/2010/main" val="13586053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3" grpId="0" animBg="1"/>
      <p:bldP spid="4404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equilibrium value of income</a:t>
            </a:r>
          </a:p>
        </p:txBody>
      </p:sp>
      <p:grpSp>
        <p:nvGrpSpPr>
          <p:cNvPr id="37891" name="Group 3"/>
          <p:cNvGrpSpPr>
            <a:grpSpLocks/>
          </p:cNvGrpSpPr>
          <p:nvPr/>
        </p:nvGrpSpPr>
        <p:grpSpPr bwMode="auto">
          <a:xfrm>
            <a:off x="3581400" y="1619250"/>
            <a:ext cx="3962400" cy="3352800"/>
            <a:chOff x="2640" y="1056"/>
            <a:chExt cx="2496" cy="2112"/>
          </a:xfrm>
        </p:grpSpPr>
        <p:sp>
          <p:nvSpPr>
            <p:cNvPr id="37903" name="Line 4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904" name="Line 5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7892" name="Text Box 6"/>
          <p:cNvSpPr txBox="1">
            <a:spLocks noChangeArrowheads="1"/>
          </p:cNvSpPr>
          <p:nvPr/>
        </p:nvSpPr>
        <p:spPr bwMode="auto">
          <a:xfrm>
            <a:off x="5562600" y="4895850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dirty="0"/>
              <a:t>income, output,</a:t>
            </a:r>
            <a:r>
              <a:rPr lang="en-US" sz="2400" dirty="0"/>
              <a:t> </a:t>
            </a:r>
            <a:r>
              <a:rPr lang="en-US" sz="2400" b="1" i="1" dirty="0">
                <a:latin typeface="Tahoma" pitchFamily="34" charset="0"/>
              </a:rPr>
              <a:t>Y</a:t>
            </a:r>
            <a:r>
              <a:rPr lang="en-US" sz="2400" dirty="0"/>
              <a:t> </a:t>
            </a:r>
          </a:p>
        </p:txBody>
      </p:sp>
      <p:sp>
        <p:nvSpPr>
          <p:cNvPr id="37894" name="Line 8"/>
          <p:cNvSpPr>
            <a:spLocks noChangeShapeType="1"/>
          </p:cNvSpPr>
          <p:nvPr/>
        </p:nvSpPr>
        <p:spPr bwMode="auto">
          <a:xfrm flipV="1">
            <a:off x="3581400" y="2000250"/>
            <a:ext cx="2971800" cy="297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7895" name="Text Box 9"/>
          <p:cNvSpPr txBox="1">
            <a:spLocks noChangeArrowheads="1"/>
          </p:cNvSpPr>
          <p:nvPr/>
        </p:nvSpPr>
        <p:spPr bwMode="auto">
          <a:xfrm>
            <a:off x="6130925" y="1619250"/>
            <a:ext cx="1108075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b="1" i="1" dirty="0">
                <a:latin typeface="Tahoma" pitchFamily="34" charset="0"/>
              </a:rPr>
              <a:t>PE</a:t>
            </a:r>
            <a:r>
              <a:rPr lang="en-US" sz="2300" dirty="0">
                <a:latin typeface="Tahoma" pitchFamily="34" charset="0"/>
              </a:rPr>
              <a:t> =</a:t>
            </a:r>
            <a:r>
              <a:rPr lang="en-US" sz="2300" b="1" i="1" dirty="0">
                <a:latin typeface="Tahoma" pitchFamily="34" charset="0"/>
              </a:rPr>
              <a:t>Y</a:t>
            </a:r>
            <a:r>
              <a:rPr lang="en-US" sz="2300" dirty="0"/>
              <a:t> </a:t>
            </a:r>
          </a:p>
        </p:txBody>
      </p:sp>
      <p:sp>
        <p:nvSpPr>
          <p:cNvPr id="37896" name="Text Box 10"/>
          <p:cNvSpPr txBox="1">
            <a:spLocks noChangeArrowheads="1"/>
          </p:cNvSpPr>
          <p:nvPr/>
        </p:nvSpPr>
        <p:spPr bwMode="auto">
          <a:xfrm>
            <a:off x="6934200" y="2381250"/>
            <a:ext cx="2057400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b="1" i="1" dirty="0">
                <a:latin typeface="Tahoma" pitchFamily="34" charset="0"/>
              </a:rPr>
              <a:t>PE</a:t>
            </a:r>
            <a:r>
              <a:rPr lang="en-US" sz="2300" dirty="0">
                <a:latin typeface="Tahoma" pitchFamily="34" charset="0"/>
              </a:rPr>
              <a:t> =</a:t>
            </a:r>
            <a:r>
              <a:rPr lang="en-US" sz="2300" b="1" i="1" dirty="0">
                <a:latin typeface="Tahoma" pitchFamily="34" charset="0"/>
              </a:rPr>
              <a:t>C </a:t>
            </a:r>
            <a:r>
              <a:rPr lang="en-US" sz="2300" dirty="0">
                <a:latin typeface="Tahoma" pitchFamily="34" charset="0"/>
              </a:rPr>
              <a:t>+</a:t>
            </a:r>
            <a:r>
              <a:rPr lang="en-US" sz="2300" b="1" i="1" dirty="0">
                <a:latin typeface="Tahoma" pitchFamily="34" charset="0"/>
              </a:rPr>
              <a:t>I </a:t>
            </a:r>
            <a:r>
              <a:rPr lang="en-US" sz="2300" dirty="0">
                <a:latin typeface="Tahoma" pitchFamily="34" charset="0"/>
              </a:rPr>
              <a:t>+</a:t>
            </a:r>
            <a:r>
              <a:rPr lang="en-US" sz="2300" b="1" i="1" dirty="0">
                <a:latin typeface="Tahoma" pitchFamily="34" charset="0"/>
              </a:rPr>
              <a:t>G</a:t>
            </a:r>
            <a:r>
              <a:rPr lang="en-US" sz="2300" dirty="0"/>
              <a:t> </a:t>
            </a:r>
          </a:p>
        </p:txBody>
      </p:sp>
      <p:sp>
        <p:nvSpPr>
          <p:cNvPr id="37897" name="Line 11"/>
          <p:cNvSpPr>
            <a:spLocks noChangeShapeType="1"/>
          </p:cNvSpPr>
          <p:nvPr/>
        </p:nvSpPr>
        <p:spPr bwMode="auto">
          <a:xfrm flipV="1">
            <a:off x="3581400" y="2762250"/>
            <a:ext cx="358140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6092" name="Line 12"/>
          <p:cNvSpPr>
            <a:spLocks noChangeShapeType="1"/>
          </p:cNvSpPr>
          <p:nvPr/>
        </p:nvSpPr>
        <p:spPr bwMode="auto">
          <a:xfrm>
            <a:off x="5105400" y="3448050"/>
            <a:ext cx="0" cy="15240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6093" name="Line 13"/>
          <p:cNvSpPr>
            <a:spLocks noChangeShapeType="1"/>
          </p:cNvSpPr>
          <p:nvPr/>
        </p:nvSpPr>
        <p:spPr bwMode="auto">
          <a:xfrm flipV="1">
            <a:off x="3581400" y="3448050"/>
            <a:ext cx="15240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3657600" y="4953000"/>
            <a:ext cx="1752600" cy="1295400"/>
            <a:chOff x="2304" y="3120"/>
            <a:chExt cx="1104" cy="816"/>
          </a:xfrm>
        </p:grpSpPr>
        <p:sp>
          <p:nvSpPr>
            <p:cNvPr id="37901" name="Text Box 15"/>
            <p:cNvSpPr txBox="1">
              <a:spLocks noChangeArrowheads="1"/>
            </p:cNvSpPr>
            <p:nvPr/>
          </p:nvSpPr>
          <p:spPr bwMode="auto">
            <a:xfrm>
              <a:off x="2304" y="3430"/>
              <a:ext cx="1104" cy="506"/>
            </a:xfrm>
            <a:prstGeom prst="rect">
              <a:avLst/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dirty="0"/>
                <a:t>Equilibrium </a:t>
              </a:r>
              <a:br>
                <a:rPr lang="en-US" sz="2300" dirty="0"/>
              </a:br>
              <a:r>
                <a:rPr lang="en-US" sz="2300" dirty="0"/>
                <a:t>income</a:t>
              </a:r>
            </a:p>
          </p:txBody>
        </p:sp>
        <p:sp>
          <p:nvSpPr>
            <p:cNvPr id="37902" name="Line 16"/>
            <p:cNvSpPr>
              <a:spLocks noChangeShapeType="1"/>
            </p:cNvSpPr>
            <p:nvPr/>
          </p:nvSpPr>
          <p:spPr bwMode="auto">
            <a:xfrm flipV="1">
              <a:off x="3012" y="3120"/>
              <a:ext cx="204" cy="3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1510772" y="1219200"/>
            <a:ext cx="2070627" cy="1172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	PE</a:t>
            </a:r>
            <a:endParaRPr lang="en-US" sz="2200" dirty="0"/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	planned</a:t>
            </a:r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	expenditure</a:t>
            </a:r>
          </a:p>
        </p:txBody>
      </p:sp>
    </p:spTree>
    <p:extLst>
      <p:ext uri="{BB962C8B-B14F-4D97-AF65-F5344CB8AC3E}">
        <p14:creationId xmlns:p14="http://schemas.microsoft.com/office/powerpoint/2010/main" val="331095626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2" grpId="0" animBg="1"/>
      <p:bldP spid="4609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/>
              <a:t>An increase in government purchases</a:t>
            </a:r>
          </a:p>
        </p:txBody>
      </p:sp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3027363" y="1219200"/>
            <a:ext cx="4973637" cy="4114800"/>
            <a:chOff x="1907" y="768"/>
            <a:chExt cx="3133" cy="2592"/>
          </a:xfrm>
        </p:grpSpPr>
        <p:grpSp>
          <p:nvGrpSpPr>
            <p:cNvPr id="38952" name="Group 4"/>
            <p:cNvGrpSpPr>
              <a:grpSpLocks/>
            </p:cNvGrpSpPr>
            <p:nvPr/>
          </p:nvGrpSpPr>
          <p:grpSpPr bwMode="auto">
            <a:xfrm>
              <a:off x="2256" y="1020"/>
              <a:ext cx="2496" cy="2112"/>
              <a:chOff x="2640" y="1056"/>
              <a:chExt cx="2496" cy="2112"/>
            </a:xfrm>
          </p:grpSpPr>
          <p:sp>
            <p:nvSpPr>
              <p:cNvPr id="38955" name="Line 5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38956" name="Line 6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38953" name="Text Box 7"/>
            <p:cNvSpPr txBox="1">
              <a:spLocks noChangeArrowheads="1"/>
            </p:cNvSpPr>
            <p:nvPr/>
          </p:nvSpPr>
          <p:spPr bwMode="auto">
            <a:xfrm>
              <a:off x="4704" y="307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400" dirty="0"/>
                <a:t> </a:t>
              </a:r>
            </a:p>
          </p:txBody>
        </p:sp>
        <p:sp>
          <p:nvSpPr>
            <p:cNvPr id="38954" name="Text Box 8"/>
            <p:cNvSpPr txBox="1">
              <a:spLocks noChangeArrowheads="1"/>
            </p:cNvSpPr>
            <p:nvPr/>
          </p:nvSpPr>
          <p:spPr bwMode="auto">
            <a:xfrm>
              <a:off x="1907" y="768"/>
              <a:ext cx="39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PE</a:t>
              </a:r>
              <a:endParaRPr lang="en-US" sz="2200" dirty="0"/>
            </a:p>
          </p:txBody>
        </p:sp>
      </p:grpSp>
      <p:sp>
        <p:nvSpPr>
          <p:cNvPr id="48137" name="Line 9"/>
          <p:cNvSpPr>
            <a:spLocks noChangeShapeType="1"/>
          </p:cNvSpPr>
          <p:nvPr/>
        </p:nvSpPr>
        <p:spPr bwMode="auto">
          <a:xfrm flipV="1">
            <a:off x="3581400" y="1717675"/>
            <a:ext cx="3257550" cy="32543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 bwMode="auto">
          <a:xfrm rot="-2751904">
            <a:off x="6153150" y="1323975"/>
            <a:ext cx="126841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b="1" i="1" dirty="0">
                <a:latin typeface="Tahoma" pitchFamily="34" charset="0"/>
              </a:rPr>
              <a:t>PE</a:t>
            </a:r>
            <a:r>
              <a:rPr lang="en-US" sz="2200" dirty="0">
                <a:latin typeface="Tahoma" pitchFamily="34" charset="0"/>
              </a:rPr>
              <a:t> =</a:t>
            </a:r>
            <a:r>
              <a:rPr lang="en-US" sz="2200" b="1" i="1" dirty="0">
                <a:latin typeface="Tahoma" pitchFamily="34" charset="0"/>
              </a:rPr>
              <a:t>Y</a:t>
            </a:r>
            <a:r>
              <a:rPr lang="en-US" sz="2200" dirty="0"/>
              <a:t> </a:t>
            </a:r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581400" y="2381250"/>
            <a:ext cx="5334000" cy="1600200"/>
            <a:chOff x="2256" y="1500"/>
            <a:chExt cx="3360" cy="1008"/>
          </a:xfrm>
        </p:grpSpPr>
        <p:sp>
          <p:nvSpPr>
            <p:cNvPr id="38950" name="Text Box 12"/>
            <p:cNvSpPr txBox="1">
              <a:spLocks noChangeArrowheads="1"/>
            </p:cNvSpPr>
            <p:nvPr/>
          </p:nvSpPr>
          <p:spPr bwMode="auto">
            <a:xfrm>
              <a:off x="4240" y="1500"/>
              <a:ext cx="1376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dirty="0">
                  <a:latin typeface="Tahoma" pitchFamily="34" charset="0"/>
                </a:rPr>
                <a:t> =</a:t>
              </a:r>
              <a:r>
                <a:rPr lang="en-US" sz="2300" b="1" i="1" dirty="0">
                  <a:latin typeface="Tahoma" pitchFamily="34" charset="0"/>
                </a:rPr>
                <a:t>C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I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G</a:t>
              </a:r>
              <a:r>
                <a:rPr lang="en-US" sz="2300" b="1" baseline="-25000" dirty="0">
                  <a:latin typeface="Tahoma" pitchFamily="34" charset="0"/>
                </a:rPr>
                <a:t>1</a:t>
              </a:r>
              <a:endParaRPr lang="en-US" sz="2300" baseline="-25000" dirty="0"/>
            </a:p>
          </p:txBody>
        </p:sp>
        <p:sp>
          <p:nvSpPr>
            <p:cNvPr id="38951" name="Line 13"/>
            <p:cNvSpPr>
              <a:spLocks noChangeShapeType="1"/>
            </p:cNvSpPr>
            <p:nvPr/>
          </p:nvSpPr>
          <p:spPr bwMode="auto">
            <a:xfrm flipV="1">
              <a:off x="2256" y="1740"/>
              <a:ext cx="2256" cy="76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48142" name="Line 14"/>
          <p:cNvSpPr>
            <a:spLocks noChangeShapeType="1"/>
          </p:cNvSpPr>
          <p:nvPr/>
        </p:nvSpPr>
        <p:spPr bwMode="auto">
          <a:xfrm>
            <a:off x="5105400" y="3448050"/>
            <a:ext cx="0" cy="15240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3298825" y="4972050"/>
            <a:ext cx="1806575" cy="933450"/>
            <a:chOff x="2077" y="3119"/>
            <a:chExt cx="1149" cy="611"/>
          </a:xfrm>
        </p:grpSpPr>
        <p:sp>
          <p:nvSpPr>
            <p:cNvPr id="38948" name="Text Box 16"/>
            <p:cNvSpPr txBox="1">
              <a:spLocks noChangeArrowheads="1"/>
            </p:cNvSpPr>
            <p:nvPr/>
          </p:nvSpPr>
          <p:spPr bwMode="auto">
            <a:xfrm>
              <a:off x="2077" y="3408"/>
              <a:ext cx="899" cy="322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bIns="9144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baseline="-25000" dirty="0">
                  <a:latin typeface="Tahoma" pitchFamily="34" charset="0"/>
                </a:rPr>
                <a:t>1</a:t>
              </a:r>
              <a:r>
                <a:rPr lang="en-US" sz="2300" dirty="0">
                  <a:latin typeface="Tahoma" pitchFamily="34" charset="0"/>
                </a:rPr>
                <a:t> = </a:t>
              </a:r>
              <a:r>
                <a:rPr lang="en-US" sz="2300" b="1" i="1" dirty="0">
                  <a:latin typeface="Tahoma" pitchFamily="34" charset="0"/>
                </a:rPr>
                <a:t>Y</a:t>
              </a:r>
              <a:r>
                <a:rPr lang="en-US" sz="2300" baseline="-25000" dirty="0">
                  <a:latin typeface="Tahoma" pitchFamily="34" charset="0"/>
                </a:rPr>
                <a:t>1</a:t>
              </a:r>
            </a:p>
          </p:txBody>
        </p:sp>
        <p:sp>
          <p:nvSpPr>
            <p:cNvPr id="38949" name="Line 17"/>
            <p:cNvSpPr>
              <a:spLocks noChangeShapeType="1"/>
            </p:cNvSpPr>
            <p:nvPr/>
          </p:nvSpPr>
          <p:spPr bwMode="auto">
            <a:xfrm flipV="1">
              <a:off x="2985" y="3119"/>
              <a:ext cx="241" cy="40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non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bIns="91440"/>
            <a:lstStyle/>
            <a:p>
              <a:endParaRPr lang="en-US" dirty="0"/>
            </a:p>
          </p:txBody>
        </p:sp>
      </p:grp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3600450" y="1800225"/>
            <a:ext cx="5314950" cy="1589088"/>
            <a:chOff x="2268" y="1134"/>
            <a:chExt cx="3348" cy="1001"/>
          </a:xfrm>
        </p:grpSpPr>
        <p:sp>
          <p:nvSpPr>
            <p:cNvPr id="38946" name="Text Box 19"/>
            <p:cNvSpPr txBox="1">
              <a:spLocks noChangeArrowheads="1"/>
            </p:cNvSpPr>
            <p:nvPr/>
          </p:nvSpPr>
          <p:spPr bwMode="auto">
            <a:xfrm>
              <a:off x="4240" y="1134"/>
              <a:ext cx="1376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dirty="0">
                  <a:latin typeface="Tahoma" pitchFamily="34" charset="0"/>
                </a:rPr>
                <a:t> =</a:t>
              </a:r>
              <a:r>
                <a:rPr lang="en-US" sz="2300" b="1" i="1" dirty="0">
                  <a:latin typeface="Tahoma" pitchFamily="34" charset="0"/>
                </a:rPr>
                <a:t>C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I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solidFill>
                    <a:srgbClr val="CC0000"/>
                  </a:solidFill>
                  <a:latin typeface="Tahoma" pitchFamily="34" charset="0"/>
                </a:rPr>
                <a:t>G</a:t>
              </a:r>
              <a:r>
                <a:rPr lang="en-US" sz="2300" b="1" baseline="-25000" dirty="0">
                  <a:solidFill>
                    <a:srgbClr val="CC0000"/>
                  </a:solidFill>
                  <a:latin typeface="Tahoma" pitchFamily="34" charset="0"/>
                </a:rPr>
                <a:t>2</a:t>
              </a:r>
              <a:endParaRPr lang="en-US" sz="2300" baseline="-25000" dirty="0">
                <a:solidFill>
                  <a:srgbClr val="CC0000"/>
                </a:solidFill>
              </a:endParaRPr>
            </a:p>
          </p:txBody>
        </p:sp>
        <p:sp>
          <p:nvSpPr>
            <p:cNvPr id="38947" name="Line 20"/>
            <p:cNvSpPr>
              <a:spLocks noChangeShapeType="1"/>
            </p:cNvSpPr>
            <p:nvPr/>
          </p:nvSpPr>
          <p:spPr bwMode="auto">
            <a:xfrm flipV="1">
              <a:off x="2268" y="1374"/>
              <a:ext cx="2255" cy="761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48149" name="Line 21"/>
          <p:cNvSpPr>
            <a:spLocks noChangeShapeType="1"/>
          </p:cNvSpPr>
          <p:nvPr/>
        </p:nvSpPr>
        <p:spPr bwMode="auto">
          <a:xfrm>
            <a:off x="5970588" y="2593975"/>
            <a:ext cx="3175" cy="23510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5967413" y="4970463"/>
            <a:ext cx="1797050" cy="976312"/>
            <a:chOff x="3739" y="3131"/>
            <a:chExt cx="1132" cy="662"/>
          </a:xfrm>
        </p:grpSpPr>
        <p:sp>
          <p:nvSpPr>
            <p:cNvPr id="38944" name="Text Box 23"/>
            <p:cNvSpPr txBox="1">
              <a:spLocks noChangeArrowheads="1"/>
            </p:cNvSpPr>
            <p:nvPr/>
          </p:nvSpPr>
          <p:spPr bwMode="auto">
            <a:xfrm>
              <a:off x="3984" y="3459"/>
              <a:ext cx="887" cy="334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bIns="9144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baseline="-25000" dirty="0">
                  <a:latin typeface="Tahoma" pitchFamily="34" charset="0"/>
                </a:rPr>
                <a:t>2</a:t>
              </a:r>
              <a:r>
                <a:rPr lang="en-US" sz="2300" dirty="0">
                  <a:latin typeface="Tahoma" pitchFamily="34" charset="0"/>
                </a:rPr>
                <a:t> = </a:t>
              </a:r>
              <a:r>
                <a:rPr lang="en-US" sz="2300" b="1" i="1" dirty="0">
                  <a:latin typeface="Tahoma" pitchFamily="34" charset="0"/>
                </a:rPr>
                <a:t>Y</a:t>
              </a:r>
              <a:r>
                <a:rPr lang="en-US" sz="2300" baseline="-25000" dirty="0">
                  <a:latin typeface="Tahoma" pitchFamily="34" charset="0"/>
                </a:rPr>
                <a:t>2</a:t>
              </a:r>
            </a:p>
          </p:txBody>
        </p:sp>
        <p:sp>
          <p:nvSpPr>
            <p:cNvPr id="38945" name="Line 24"/>
            <p:cNvSpPr>
              <a:spLocks noChangeShapeType="1"/>
            </p:cNvSpPr>
            <p:nvPr/>
          </p:nvSpPr>
          <p:spPr bwMode="auto">
            <a:xfrm flipH="1" flipV="1">
              <a:off x="3739" y="3131"/>
              <a:ext cx="245" cy="4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non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48153" name="Line 25"/>
          <p:cNvSpPr>
            <a:spLocks noChangeShapeType="1"/>
          </p:cNvSpPr>
          <p:nvPr/>
        </p:nvSpPr>
        <p:spPr bwMode="auto">
          <a:xfrm flipV="1">
            <a:off x="5235575" y="4972050"/>
            <a:ext cx="73025" cy="0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5105400" y="5010150"/>
            <a:ext cx="849313" cy="787400"/>
            <a:chOff x="3240" y="3296"/>
            <a:chExt cx="499" cy="496"/>
          </a:xfrm>
        </p:grpSpPr>
        <p:sp>
          <p:nvSpPr>
            <p:cNvPr id="38942" name="Text Box 27"/>
            <p:cNvSpPr txBox="1">
              <a:spLocks noChangeArrowheads="1"/>
            </p:cNvSpPr>
            <p:nvPr/>
          </p:nvSpPr>
          <p:spPr bwMode="auto">
            <a:xfrm>
              <a:off x="3264" y="350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Y</a:t>
              </a:r>
              <a:endParaRPr lang="en-US" sz="2400" b="1" i="1" dirty="0">
                <a:latin typeface="Tahoma" pitchFamily="34" charset="0"/>
              </a:endParaRPr>
            </a:p>
          </p:txBody>
        </p:sp>
        <p:sp>
          <p:nvSpPr>
            <p:cNvPr id="38943" name="AutoShape 28"/>
            <p:cNvSpPr>
              <a:spLocks/>
            </p:cNvSpPr>
            <p:nvPr/>
          </p:nvSpPr>
          <p:spPr bwMode="auto">
            <a:xfrm rot="-5407097">
              <a:off x="3379" y="3157"/>
              <a:ext cx="222" cy="499"/>
            </a:xfrm>
            <a:prstGeom prst="leftBrace">
              <a:avLst>
                <a:gd name="adj1" fmla="val 43238"/>
                <a:gd name="adj2" fmla="val 48968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412750" y="1733550"/>
            <a:ext cx="4648200" cy="1720850"/>
            <a:chOff x="240" y="1056"/>
            <a:chExt cx="2931" cy="1112"/>
          </a:xfrm>
        </p:grpSpPr>
        <p:sp>
          <p:nvSpPr>
            <p:cNvPr id="38939" name="AutoShape 30"/>
            <p:cNvSpPr>
              <a:spLocks/>
            </p:cNvSpPr>
            <p:nvPr/>
          </p:nvSpPr>
          <p:spPr bwMode="auto">
            <a:xfrm>
              <a:off x="3005" y="1810"/>
              <a:ext cx="166" cy="358"/>
            </a:xfrm>
            <a:prstGeom prst="leftBrace">
              <a:avLst>
                <a:gd name="adj1" fmla="val 44950"/>
                <a:gd name="adj2" fmla="val 47917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38940" name="Text Box 31"/>
            <p:cNvSpPr txBox="1">
              <a:spLocks noChangeArrowheads="1"/>
            </p:cNvSpPr>
            <p:nvPr/>
          </p:nvSpPr>
          <p:spPr bwMode="auto">
            <a:xfrm>
              <a:off x="240" y="1056"/>
              <a:ext cx="1392" cy="977"/>
            </a:xfrm>
            <a:prstGeom prst="rect">
              <a:avLst/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05000"/>
                </a:lnSpc>
                <a:spcBef>
                  <a:spcPct val="50000"/>
                </a:spcBef>
              </a:pPr>
              <a:r>
                <a:rPr lang="en-US" sz="2200" dirty="0"/>
                <a:t>At </a:t>
              </a:r>
              <a:r>
                <a:rPr lang="en-US" sz="2200" b="1" i="1" dirty="0">
                  <a:latin typeface="Tahoma" pitchFamily="34" charset="0"/>
                </a:rPr>
                <a:t>Y</a:t>
              </a:r>
              <a:r>
                <a:rPr lang="en-US" sz="2200" baseline="-25000" dirty="0">
                  <a:latin typeface="Tahoma" pitchFamily="34" charset="0"/>
                </a:rPr>
                <a:t>1</a:t>
              </a:r>
              <a:r>
                <a:rPr lang="en-US" sz="2200" dirty="0"/>
                <a:t>, </a:t>
              </a:r>
              <a:br>
                <a:rPr lang="en-US" sz="2200" dirty="0"/>
              </a:br>
              <a:r>
                <a:rPr lang="en-US" sz="2200" dirty="0"/>
                <a:t>there is now an unplanned drop in inventory…</a:t>
              </a:r>
            </a:p>
          </p:txBody>
        </p:sp>
        <p:sp>
          <p:nvSpPr>
            <p:cNvPr id="38941" name="Line 32"/>
            <p:cNvSpPr>
              <a:spLocks noChangeShapeType="1"/>
            </p:cNvSpPr>
            <p:nvPr/>
          </p:nvSpPr>
          <p:spPr bwMode="auto">
            <a:xfrm>
              <a:off x="1632" y="1392"/>
              <a:ext cx="1337" cy="58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48161" name="Line 33"/>
          <p:cNvSpPr>
            <a:spLocks noChangeShapeType="1"/>
          </p:cNvSpPr>
          <p:nvPr/>
        </p:nvSpPr>
        <p:spPr bwMode="auto">
          <a:xfrm flipV="1">
            <a:off x="5416550" y="4972050"/>
            <a:ext cx="82550" cy="0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8162" name="Line 34"/>
          <p:cNvSpPr>
            <a:spLocks noChangeShapeType="1"/>
          </p:cNvSpPr>
          <p:nvPr/>
        </p:nvSpPr>
        <p:spPr bwMode="auto">
          <a:xfrm flipV="1">
            <a:off x="5621338" y="4972050"/>
            <a:ext cx="73025" cy="0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8163" name="Line 35"/>
          <p:cNvSpPr>
            <a:spLocks noChangeShapeType="1"/>
          </p:cNvSpPr>
          <p:nvPr/>
        </p:nvSpPr>
        <p:spPr bwMode="auto">
          <a:xfrm flipV="1">
            <a:off x="5799138" y="4972050"/>
            <a:ext cx="80962" cy="0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8164" name="Text Box 36"/>
          <p:cNvSpPr txBox="1">
            <a:spLocks noChangeArrowheads="1"/>
          </p:cNvSpPr>
          <p:nvPr/>
        </p:nvSpPr>
        <p:spPr bwMode="auto">
          <a:xfrm>
            <a:off x="457200" y="4079875"/>
            <a:ext cx="2276475" cy="1863725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sz="2200" dirty="0"/>
              <a:t>…so firms increase output, and income rises toward a new equilibrium.</a:t>
            </a:r>
          </a:p>
        </p:txBody>
      </p:sp>
      <p:grpSp>
        <p:nvGrpSpPr>
          <p:cNvPr id="10" name="Group 37"/>
          <p:cNvGrpSpPr>
            <a:grpSpLocks/>
          </p:cNvGrpSpPr>
          <p:nvPr/>
        </p:nvGrpSpPr>
        <p:grpSpPr bwMode="auto">
          <a:xfrm>
            <a:off x="4089400" y="2408238"/>
            <a:ext cx="2433638" cy="1373187"/>
            <a:chOff x="2576" y="1517"/>
            <a:chExt cx="1533" cy="865"/>
          </a:xfrm>
        </p:grpSpPr>
        <p:sp>
          <p:nvSpPr>
            <p:cNvPr id="38935" name="Line 38"/>
            <p:cNvSpPr>
              <a:spLocks noChangeShapeType="1"/>
            </p:cNvSpPr>
            <p:nvPr/>
          </p:nvSpPr>
          <p:spPr bwMode="auto">
            <a:xfrm>
              <a:off x="3216" y="1824"/>
              <a:ext cx="2" cy="3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38936" name="Group 39"/>
            <p:cNvGrpSpPr>
              <a:grpSpLocks/>
            </p:cNvGrpSpPr>
            <p:nvPr/>
          </p:nvGrpSpPr>
          <p:grpSpPr bwMode="auto">
            <a:xfrm>
              <a:off x="2576" y="1517"/>
              <a:ext cx="1533" cy="865"/>
              <a:chOff x="2576" y="1517"/>
              <a:chExt cx="1533" cy="865"/>
            </a:xfrm>
          </p:grpSpPr>
          <p:sp>
            <p:nvSpPr>
              <p:cNvPr id="38937" name="Line 40"/>
              <p:cNvSpPr>
                <a:spLocks noChangeShapeType="1"/>
              </p:cNvSpPr>
              <p:nvPr/>
            </p:nvSpPr>
            <p:spPr bwMode="auto">
              <a:xfrm flipV="1">
                <a:off x="2576" y="2031"/>
                <a:ext cx="0" cy="35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38938" name="Line 41"/>
              <p:cNvSpPr>
                <a:spLocks noChangeShapeType="1"/>
              </p:cNvSpPr>
              <p:nvPr/>
            </p:nvSpPr>
            <p:spPr bwMode="auto">
              <a:xfrm flipV="1">
                <a:off x="4109" y="1517"/>
                <a:ext cx="0" cy="35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  <p:grpSp>
        <p:nvGrpSpPr>
          <p:cNvPr id="12" name="Group 42"/>
          <p:cNvGrpSpPr>
            <a:grpSpLocks/>
          </p:cNvGrpSpPr>
          <p:nvPr/>
        </p:nvGrpSpPr>
        <p:grpSpPr bwMode="auto">
          <a:xfrm>
            <a:off x="2730500" y="3390900"/>
            <a:ext cx="806450" cy="596900"/>
            <a:chOff x="1720" y="2136"/>
            <a:chExt cx="508" cy="376"/>
          </a:xfrm>
        </p:grpSpPr>
        <p:sp>
          <p:nvSpPr>
            <p:cNvPr id="38933" name="Text Box 43"/>
            <p:cNvSpPr txBox="1">
              <a:spLocks noChangeArrowheads="1"/>
            </p:cNvSpPr>
            <p:nvPr/>
          </p:nvSpPr>
          <p:spPr bwMode="auto">
            <a:xfrm>
              <a:off x="1720" y="2179"/>
              <a:ext cx="384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G</a:t>
              </a:r>
              <a:endParaRPr lang="en-US" sz="2400" b="1" i="1" dirty="0">
                <a:latin typeface="Tahoma" pitchFamily="34" charset="0"/>
              </a:endParaRPr>
            </a:p>
          </p:txBody>
        </p:sp>
        <p:sp>
          <p:nvSpPr>
            <p:cNvPr id="38934" name="AutoShape 44"/>
            <p:cNvSpPr>
              <a:spLocks/>
            </p:cNvSpPr>
            <p:nvPr/>
          </p:nvSpPr>
          <p:spPr bwMode="auto">
            <a:xfrm>
              <a:off x="2092" y="2136"/>
              <a:ext cx="136" cy="376"/>
            </a:xfrm>
            <a:prstGeom prst="leftBrace">
              <a:avLst>
                <a:gd name="adj1" fmla="val 23039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4606942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8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8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8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8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7" grpId="0" animBg="1"/>
      <p:bldP spid="48138" grpId="0" autoUpdateAnimBg="0"/>
      <p:bldP spid="48142" grpId="0" animBg="1"/>
      <p:bldP spid="48149" grpId="0" animBg="1"/>
      <p:bldP spid="48153" grpId="0" animBg="1"/>
      <p:bldP spid="48161" grpId="0" animBg="1"/>
      <p:bldP spid="48162" grpId="0" animBg="1"/>
      <p:bldP spid="48163" grpId="0" animBg="1"/>
      <p:bldP spid="48164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Solving for </a:t>
            </a:r>
            <a:r>
              <a:rPr lang="en-US" sz="3600" b="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i="1" dirty="0">
                <a:sym typeface="Symbol" pitchFamily="18" charset="2"/>
              </a:rPr>
              <a:t>Y</a:t>
            </a:r>
            <a:endParaRPr lang="en-US" i="1" dirty="0"/>
          </a:p>
        </p:txBody>
      </p:sp>
      <p:graphicFrame>
        <p:nvGraphicFramePr>
          <p:cNvPr id="50179" name="Object 2"/>
          <p:cNvGraphicFramePr>
            <a:graphicFrameLocks noChangeAspect="1"/>
          </p:cNvGraphicFramePr>
          <p:nvPr/>
        </p:nvGraphicFramePr>
        <p:xfrm>
          <a:off x="1109663" y="1384300"/>
          <a:ext cx="3095625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" name="Equation" r:id="rId4" imgW="1358640" imgH="203040" progId="Equation.DSMT4">
                  <p:embed/>
                </p:oleObj>
              </mc:Choice>
              <mc:Fallback>
                <p:oleObj name="Equation" r:id="rId4" imgW="13586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9663" y="1384300"/>
                        <a:ext cx="3095625" cy="46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0" name="Object 3"/>
          <p:cNvGraphicFramePr>
            <a:graphicFrameLocks noChangeAspect="1"/>
          </p:cNvGraphicFramePr>
          <p:nvPr/>
        </p:nvGraphicFramePr>
        <p:xfrm>
          <a:off x="985838" y="2065338"/>
          <a:ext cx="3614737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2" name="Equation" r:id="rId6" imgW="1587240" imgH="203040" progId="Equation.DSMT4">
                  <p:embed/>
                </p:oleObj>
              </mc:Choice>
              <mc:Fallback>
                <p:oleObj name="Equation" r:id="rId6" imgW="15872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5838" y="2065338"/>
                        <a:ext cx="3614737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1" name="Object 4"/>
          <p:cNvGraphicFramePr>
            <a:graphicFrameLocks noChangeAspect="1"/>
          </p:cNvGraphicFramePr>
          <p:nvPr/>
        </p:nvGraphicFramePr>
        <p:xfrm>
          <a:off x="1587500" y="3284538"/>
          <a:ext cx="3238500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3" name="Equation" r:id="rId8" imgW="1422360" imgH="203040" progId="Equation.DSMT4">
                  <p:embed/>
                </p:oleObj>
              </mc:Choice>
              <mc:Fallback>
                <p:oleObj name="Equation" r:id="rId8" imgW="142236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500" y="3284538"/>
                        <a:ext cx="3238500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2" name="Object 5"/>
          <p:cNvGraphicFramePr>
            <a:graphicFrameLocks noChangeAspect="1"/>
          </p:cNvGraphicFramePr>
          <p:nvPr/>
        </p:nvGraphicFramePr>
        <p:xfrm>
          <a:off x="1630363" y="2674938"/>
          <a:ext cx="2603500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4" name="Equation" r:id="rId10" imgW="1143000" imgH="203040" progId="Equation.DSMT4">
                  <p:embed/>
                </p:oleObj>
              </mc:Choice>
              <mc:Fallback>
                <p:oleObj name="Equation" r:id="rId10" imgW="114300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0363" y="2674938"/>
                        <a:ext cx="2603500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3" name="Object 6"/>
          <p:cNvGraphicFramePr>
            <a:graphicFrameLocks noChangeAspect="1"/>
          </p:cNvGraphicFramePr>
          <p:nvPr/>
        </p:nvGraphicFramePr>
        <p:xfrm>
          <a:off x="1095375" y="5480050"/>
          <a:ext cx="3349625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5" name="Equation" r:id="rId12" imgW="1473120" imgH="203040" progId="Equation.DSMT4">
                  <p:embed/>
                </p:oleObj>
              </mc:Choice>
              <mc:Fallback>
                <p:oleObj name="Equation" r:id="rId12" imgW="14731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5480050"/>
                        <a:ext cx="3349625" cy="46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4" name="Object 7"/>
          <p:cNvGraphicFramePr>
            <a:graphicFrameLocks noChangeAspect="1"/>
          </p:cNvGraphicFramePr>
          <p:nvPr/>
        </p:nvGraphicFramePr>
        <p:xfrm>
          <a:off x="5046663" y="4838700"/>
          <a:ext cx="3635375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6" name="Equation" r:id="rId14" imgW="1600200" imgH="457200" progId="Equation.DSMT4">
                  <p:embed/>
                </p:oleObj>
              </mc:Choice>
              <mc:Fallback>
                <p:oleObj name="Equation" r:id="rId14" imgW="16002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6663" y="4838700"/>
                        <a:ext cx="3635375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4919663" y="1308100"/>
            <a:ext cx="3429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/>
              <a:t>equilibrium condition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4995863" y="1978025"/>
            <a:ext cx="3429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/>
              <a:t>in changes</a:t>
            </a: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4995863" y="2587625"/>
            <a:ext cx="3429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/>
              <a:t>because </a:t>
            </a:r>
            <a:r>
              <a:rPr lang="en-US" sz="2500" b="1" i="1" dirty="0">
                <a:latin typeface="Tahoma" pitchFamily="34" charset="0"/>
              </a:rPr>
              <a:t>I</a:t>
            </a:r>
            <a:r>
              <a:rPr lang="en-US" sz="2500" dirty="0">
                <a:latin typeface="Tahoma" pitchFamily="34" charset="0"/>
              </a:rPr>
              <a:t> </a:t>
            </a:r>
            <a:r>
              <a:rPr lang="en-US" sz="2500" dirty="0"/>
              <a:t> exogenous</a:t>
            </a:r>
          </a:p>
        </p:txBody>
      </p:sp>
      <p:sp>
        <p:nvSpPr>
          <p:cNvPr id="50188" name="Text Box 12"/>
          <p:cNvSpPr txBox="1">
            <a:spLocks noChangeArrowheads="1"/>
          </p:cNvSpPr>
          <p:nvPr/>
        </p:nvSpPr>
        <p:spPr bwMode="auto">
          <a:xfrm>
            <a:off x="4995863" y="3262313"/>
            <a:ext cx="3581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/>
              <a:t>because </a:t>
            </a:r>
            <a:r>
              <a:rPr lang="en-US" sz="28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500" b="1" i="1" dirty="0">
                <a:latin typeface="Tahoma" pitchFamily="34" charset="0"/>
                <a:sym typeface="Symbol" pitchFamily="18" charset="2"/>
              </a:rPr>
              <a:t>C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sz="2500" b="1" i="1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500" dirty="0">
                <a:latin typeface="Tahoma" pitchFamily="34" charset="0"/>
                <a:sym typeface="Symbol" pitchFamily="18" charset="2"/>
              </a:rPr>
              <a:t>=</a:t>
            </a:r>
            <a:r>
              <a:rPr lang="en-US" sz="2500" dirty="0">
                <a:sym typeface="Symbol" pitchFamily="18" charset="2"/>
              </a:rPr>
              <a:t> MPC</a:t>
            </a:r>
            <a:r>
              <a:rPr lang="en-US" sz="1200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8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500" b="1" i="1" dirty="0">
                <a:latin typeface="Tahoma" pitchFamily="34" charset="0"/>
                <a:sym typeface="Symbol" pitchFamily="18" charset="2"/>
              </a:rPr>
              <a:t>Y </a:t>
            </a:r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auto">
          <a:xfrm>
            <a:off x="957263" y="4111625"/>
            <a:ext cx="358140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>
                <a:sym typeface="Symbol" pitchFamily="18" charset="2"/>
              </a:rPr>
              <a:t>Collect terms with </a:t>
            </a:r>
            <a:r>
              <a:rPr lang="en-US" sz="28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500" b="1" i="1" dirty="0">
                <a:latin typeface="Tahoma" pitchFamily="34" charset="0"/>
                <a:sym typeface="Symbol" pitchFamily="18" charset="2"/>
              </a:rPr>
              <a:t>Y</a:t>
            </a:r>
            <a:r>
              <a:rPr lang="en-US" sz="2500" dirty="0">
                <a:latin typeface="Tahoma" pitchFamily="34" charset="0"/>
                <a:sym typeface="Symbol" pitchFamily="18" charset="2"/>
              </a:rPr>
              <a:t>  </a:t>
            </a:r>
            <a:r>
              <a:rPr lang="en-US" sz="2500" dirty="0">
                <a:sym typeface="Symbol" pitchFamily="18" charset="2"/>
              </a:rPr>
              <a:t>on the left side of the equals sign: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4919663" y="4127500"/>
            <a:ext cx="3886200" cy="2057400"/>
            <a:chOff x="3120" y="2544"/>
            <a:chExt cx="2448" cy="1296"/>
          </a:xfrm>
        </p:grpSpPr>
        <p:sp>
          <p:nvSpPr>
            <p:cNvPr id="2063" name="Text Box 15"/>
            <p:cNvSpPr txBox="1">
              <a:spLocks noChangeArrowheads="1"/>
            </p:cNvSpPr>
            <p:nvPr/>
          </p:nvSpPr>
          <p:spPr bwMode="auto">
            <a:xfrm>
              <a:off x="3312" y="2582"/>
              <a:ext cx="2016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500" dirty="0">
                  <a:sym typeface="Symbol" pitchFamily="18" charset="2"/>
                </a:rPr>
                <a:t>Solve for </a:t>
              </a:r>
              <a:r>
                <a:rPr lang="en-US" sz="28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500" b="1" i="1" dirty="0">
                  <a:latin typeface="Tahoma" pitchFamily="34" charset="0"/>
                  <a:sym typeface="Symbol" pitchFamily="18" charset="2"/>
                </a:rPr>
                <a:t>Y</a:t>
              </a:r>
              <a:r>
                <a:rPr lang="en-US" sz="2500" dirty="0">
                  <a:latin typeface="Tahoma" pitchFamily="34" charset="0"/>
                  <a:sym typeface="Symbol" pitchFamily="18" charset="2"/>
                </a:rPr>
                <a:t> :</a:t>
              </a:r>
            </a:p>
          </p:txBody>
        </p:sp>
        <p:sp>
          <p:nvSpPr>
            <p:cNvPr id="2064" name="Rectangle 16"/>
            <p:cNvSpPr>
              <a:spLocks noChangeArrowheads="1"/>
            </p:cNvSpPr>
            <p:nvPr/>
          </p:nvSpPr>
          <p:spPr bwMode="auto">
            <a:xfrm>
              <a:off x="3120" y="2544"/>
              <a:ext cx="2448" cy="1296"/>
            </a:xfrm>
            <a:prstGeom prst="rect">
              <a:avLst/>
            </a:prstGeom>
            <a:noFill/>
            <a:ln w="57150" cmpd="dbl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996878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0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 autoUpdateAnimBg="0"/>
      <p:bldP spid="50186" grpId="0" autoUpdateAnimBg="0"/>
      <p:bldP spid="50187" grpId="0" autoUpdateAnimBg="0"/>
      <p:bldP spid="50188" grpId="0" autoUpdateAnimBg="0"/>
      <p:bldP spid="5018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/>
              <a:t>The government purchases multiplier</a:t>
            </a: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603250" y="3797300"/>
            <a:ext cx="5486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600" dirty="0"/>
              <a:t>Example:   If </a:t>
            </a:r>
            <a:r>
              <a:rPr lang="en-US" sz="2600" i="1" dirty="0"/>
              <a:t>MPC</a:t>
            </a:r>
            <a:r>
              <a:rPr lang="en-US" sz="2600" dirty="0"/>
              <a:t> = 0.8, then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3250" y="1341438"/>
            <a:ext cx="7772400" cy="19812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sz="2600" dirty="0"/>
              <a:t>Definition:   the increase in income resulting from a $1 increase in </a:t>
            </a:r>
            <a:r>
              <a:rPr lang="en-US" sz="2600" b="1" i="1" dirty="0"/>
              <a:t>G</a:t>
            </a:r>
            <a:r>
              <a:rPr lang="en-US" sz="2600" dirty="0"/>
              <a:t>.</a:t>
            </a:r>
          </a:p>
          <a:p>
            <a:pPr marL="0" indent="0">
              <a:buFont typeface="Wingdings" pitchFamily="2" charset="2"/>
              <a:buNone/>
            </a:pPr>
            <a:r>
              <a:rPr lang="en-US" sz="2600" dirty="0"/>
              <a:t>In this model, the govt </a:t>
            </a:r>
            <a:br>
              <a:rPr lang="en-US" sz="2600" dirty="0"/>
            </a:br>
            <a:r>
              <a:rPr lang="en-US" sz="2600" dirty="0"/>
              <a:t>purchases multiplier equals</a:t>
            </a:r>
          </a:p>
        </p:txBody>
      </p:sp>
      <p:graphicFrame>
        <p:nvGraphicFramePr>
          <p:cNvPr id="52229" name="Object 2"/>
          <p:cNvGraphicFramePr>
            <a:graphicFrameLocks noChangeAspect="1"/>
          </p:cNvGraphicFramePr>
          <p:nvPr/>
        </p:nvGraphicFramePr>
        <p:xfrm>
          <a:off x="5083175" y="2413000"/>
          <a:ext cx="2776538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Equation" r:id="rId4" imgW="1231560" imgH="431640" progId="Equation.DSMT4">
                  <p:embed/>
                </p:oleObj>
              </mc:Choice>
              <mc:Fallback>
                <p:oleObj name="Equation" r:id="rId4" imgW="12315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3175" y="2413000"/>
                        <a:ext cx="2776538" cy="974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0" name="Object 3"/>
          <p:cNvGraphicFramePr>
            <a:graphicFrameLocks noChangeAspect="1"/>
          </p:cNvGraphicFramePr>
          <p:nvPr/>
        </p:nvGraphicFramePr>
        <p:xfrm>
          <a:off x="908050" y="4483100"/>
          <a:ext cx="3360738" cy="985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Equation" r:id="rId6" imgW="1473120" imgH="431640" progId="Equation.DSMT4">
                  <p:embed/>
                </p:oleObj>
              </mc:Choice>
              <mc:Fallback>
                <p:oleObj name="Equation" r:id="rId6" imgW="147312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050" y="4483100"/>
                        <a:ext cx="3360738" cy="985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5281613" y="4297363"/>
            <a:ext cx="3097212" cy="19050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defRPr/>
            </a:pPr>
            <a:r>
              <a:rPr lang="en-US" sz="2600" dirty="0"/>
              <a:t>An increase in </a:t>
            </a:r>
            <a:r>
              <a:rPr lang="en-US" sz="2600" b="1" i="1" dirty="0"/>
              <a:t>G </a:t>
            </a:r>
            <a:r>
              <a:rPr lang="en-US" sz="2600" dirty="0"/>
              <a:t> causes income to increase 5 times </a:t>
            </a:r>
            <a:br>
              <a:rPr lang="en-US" sz="2600" dirty="0"/>
            </a:br>
            <a:r>
              <a:rPr lang="en-US" sz="2600" dirty="0"/>
              <a:t>as much!</a:t>
            </a:r>
          </a:p>
        </p:txBody>
      </p:sp>
    </p:spTree>
    <p:extLst>
      <p:ext uri="{BB962C8B-B14F-4D97-AF65-F5344CB8AC3E}">
        <p14:creationId xmlns:p14="http://schemas.microsoft.com/office/powerpoint/2010/main" val="394058719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utoUpdateAnimBg="0"/>
      <p:bldP spid="52228" grpId="0" build="p" bldLvl="3" autoUpdateAnimBg="0"/>
      <p:bldP spid="52231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509588" y="314325"/>
            <a:ext cx="8413750" cy="838200"/>
          </a:xfrm>
        </p:spPr>
        <p:txBody>
          <a:bodyPr/>
          <a:lstStyle/>
          <a:p>
            <a:r>
              <a:rPr lang="en-US" sz="3200" dirty="0"/>
              <a:t>Why the multiplier is greater than 1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87338" indent="-287338">
              <a:tabLst>
                <a:tab pos="1601788" algn="l"/>
              </a:tabLst>
            </a:pPr>
            <a:r>
              <a:rPr lang="en-US" sz="2600" dirty="0"/>
              <a:t>Initially, the increase in </a:t>
            </a:r>
            <a:r>
              <a:rPr lang="en-US" sz="2600" b="1" i="1" dirty="0"/>
              <a:t>G</a:t>
            </a:r>
            <a:r>
              <a:rPr lang="en-US" sz="2600" dirty="0"/>
              <a:t>  causes an equal increase in </a:t>
            </a:r>
            <a:r>
              <a:rPr lang="en-US" sz="2600" b="1" i="1" dirty="0"/>
              <a:t>Y</a:t>
            </a:r>
            <a:r>
              <a:rPr lang="en-US" sz="2600" i="1" dirty="0"/>
              <a:t>:</a:t>
            </a:r>
            <a:r>
              <a:rPr lang="en-US" sz="2600" b="1" i="1" dirty="0"/>
              <a:t>      </a:t>
            </a:r>
            <a:r>
              <a:rPr lang="en-US" sz="26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/>
              <a:t>Y</a:t>
            </a:r>
            <a:r>
              <a:rPr lang="en-US" sz="2600" dirty="0"/>
              <a:t> = </a:t>
            </a:r>
            <a:r>
              <a:rPr lang="en-US" sz="26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>
                <a:sym typeface="Symbol" pitchFamily="18" charset="2"/>
              </a:rPr>
              <a:t>G</a:t>
            </a:r>
            <a:r>
              <a:rPr lang="en-US" sz="2600" dirty="0">
                <a:sym typeface="Symbol" pitchFamily="18" charset="2"/>
              </a:rPr>
              <a:t>.</a:t>
            </a:r>
            <a:endParaRPr lang="en-US" sz="2600" dirty="0"/>
          </a:p>
          <a:p>
            <a:pPr marL="287338" indent="-287338">
              <a:tabLst>
                <a:tab pos="1601788" algn="l"/>
              </a:tabLst>
            </a:pPr>
            <a:r>
              <a:rPr lang="en-US" sz="2600" dirty="0"/>
              <a:t>But </a:t>
            </a:r>
            <a:r>
              <a:rPr lang="en-US" sz="2600" dirty="0">
                <a:latin typeface="Wingdings 3" charset="2"/>
                <a:cs typeface="Wingdings 3" charset="2"/>
              </a:rPr>
              <a:t>#</a:t>
            </a:r>
            <a:r>
              <a:rPr lang="en-US" sz="2600" b="1" i="1" dirty="0"/>
              <a:t>Y</a:t>
            </a:r>
            <a:r>
              <a:rPr lang="en-US" sz="2600" dirty="0">
                <a:sym typeface="Symbol" pitchFamily="18" charset="2"/>
              </a:rPr>
              <a:t>  	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600" dirty="0">
                <a:sym typeface="Symbol" pitchFamily="18" charset="2"/>
              </a:rPr>
              <a:t> </a:t>
            </a:r>
            <a:r>
              <a:rPr lang="en-US" sz="2600" dirty="0">
                <a:latin typeface="Wingdings 3" charset="2"/>
                <a:cs typeface="Wingdings 3" charset="2"/>
              </a:rPr>
              <a:t>#</a:t>
            </a:r>
            <a:r>
              <a:rPr lang="en-US" sz="2600" b="1" i="1" dirty="0">
                <a:sym typeface="Symbol" pitchFamily="18" charset="2"/>
              </a:rPr>
              <a:t>C</a:t>
            </a:r>
            <a:endParaRPr lang="en-US" sz="2600" b="1" i="1" dirty="0"/>
          </a:p>
          <a:p>
            <a:pPr marL="287338" indent="-287338">
              <a:buNone/>
              <a:tabLst>
                <a:tab pos="1601788" algn="l"/>
              </a:tabLst>
            </a:pPr>
            <a:r>
              <a:rPr lang="en-US" sz="2600" dirty="0">
                <a:sym typeface="Symbol" pitchFamily="18" charset="2"/>
              </a:rPr>
              <a:t>		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600" dirty="0">
                <a:sym typeface="Symbol" pitchFamily="18" charset="2"/>
              </a:rPr>
              <a:t> further</a:t>
            </a:r>
            <a:r>
              <a:rPr lang="en-US" sz="2600" dirty="0"/>
              <a:t> </a:t>
            </a:r>
            <a:r>
              <a:rPr lang="en-US" sz="2600" dirty="0">
                <a:latin typeface="Wingdings 3" charset="2"/>
                <a:cs typeface="Wingdings 3" charset="2"/>
              </a:rPr>
              <a:t>#</a:t>
            </a:r>
            <a:r>
              <a:rPr lang="en-US" sz="2600" b="1" i="1" dirty="0"/>
              <a:t>Y</a:t>
            </a:r>
            <a:r>
              <a:rPr lang="en-US" sz="2600" dirty="0">
                <a:sym typeface="Symbol" pitchFamily="18" charset="2"/>
              </a:rPr>
              <a:t> </a:t>
            </a:r>
            <a:endParaRPr lang="en-US" sz="2600" dirty="0"/>
          </a:p>
          <a:p>
            <a:pPr marL="287338" indent="-287338">
              <a:buNone/>
              <a:tabLst>
                <a:tab pos="1601788" algn="l"/>
              </a:tabLst>
            </a:pPr>
            <a:r>
              <a:rPr lang="en-US" sz="2600" dirty="0">
                <a:sym typeface="Symbol" pitchFamily="18" charset="2"/>
              </a:rPr>
              <a:t>		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600" dirty="0">
                <a:sym typeface="Symbol" pitchFamily="18" charset="2"/>
              </a:rPr>
              <a:t> further</a:t>
            </a:r>
            <a:r>
              <a:rPr lang="en-US" sz="2600" dirty="0"/>
              <a:t> </a:t>
            </a:r>
            <a:r>
              <a:rPr lang="en-US" sz="2600" dirty="0">
                <a:latin typeface="Wingdings 3" charset="2"/>
                <a:cs typeface="Wingdings 3" charset="2"/>
              </a:rPr>
              <a:t>#</a:t>
            </a:r>
            <a:r>
              <a:rPr lang="en-US" sz="2600" b="1" i="1" dirty="0"/>
              <a:t>C</a:t>
            </a:r>
          </a:p>
          <a:p>
            <a:pPr marL="287338" indent="-287338">
              <a:buNone/>
              <a:tabLst>
                <a:tab pos="1601788" algn="l"/>
              </a:tabLst>
            </a:pPr>
            <a:r>
              <a:rPr lang="en-US" sz="2600" dirty="0">
                <a:sym typeface="Symbol" pitchFamily="18" charset="2"/>
              </a:rPr>
              <a:t>		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600" dirty="0">
                <a:sym typeface="Symbol" pitchFamily="18" charset="2"/>
              </a:rPr>
              <a:t> further</a:t>
            </a:r>
            <a:r>
              <a:rPr lang="en-US" sz="2600" dirty="0"/>
              <a:t> </a:t>
            </a:r>
            <a:r>
              <a:rPr lang="en-US" sz="2600" dirty="0">
                <a:latin typeface="Wingdings 3" charset="2"/>
                <a:cs typeface="Wingdings 3" charset="2"/>
              </a:rPr>
              <a:t>#</a:t>
            </a:r>
            <a:r>
              <a:rPr lang="en-US" sz="2600" b="1" i="1" dirty="0"/>
              <a:t>Y</a:t>
            </a:r>
            <a:endParaRPr lang="en-US" sz="2600" dirty="0"/>
          </a:p>
          <a:p>
            <a:pPr marL="287338" indent="-287338">
              <a:tabLst>
                <a:tab pos="1601788" algn="l"/>
              </a:tabLst>
            </a:pPr>
            <a:r>
              <a:rPr lang="en-US" sz="2600" dirty="0"/>
              <a:t>So the final impact on income is much bigger than the initial </a:t>
            </a:r>
            <a:r>
              <a:rPr lang="en-US" sz="26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600" b="1" i="1" dirty="0">
                <a:sym typeface="Symbol" pitchFamily="18" charset="2"/>
              </a:rPr>
              <a:t>G</a:t>
            </a:r>
            <a:r>
              <a:rPr lang="en-US" sz="2600" dirty="0">
                <a:sym typeface="Symbol" pitchFamily="18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09066"/>
      </p:ext>
    </p:extLst>
  </p:cSld>
  <p:clrMapOvr>
    <a:masterClrMapping/>
  </p:clrMapOvr>
  <p:transition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 increase in taxes</a:t>
            </a:r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3043238" y="1219200"/>
            <a:ext cx="4957762" cy="4114800"/>
            <a:chOff x="1917" y="768"/>
            <a:chExt cx="3123" cy="2592"/>
          </a:xfrm>
        </p:grpSpPr>
        <p:grpSp>
          <p:nvGrpSpPr>
            <p:cNvPr id="40997" name="Group 4"/>
            <p:cNvGrpSpPr>
              <a:grpSpLocks/>
            </p:cNvGrpSpPr>
            <p:nvPr/>
          </p:nvGrpSpPr>
          <p:grpSpPr bwMode="auto">
            <a:xfrm>
              <a:off x="2256" y="1020"/>
              <a:ext cx="2496" cy="2112"/>
              <a:chOff x="2640" y="1056"/>
              <a:chExt cx="2496" cy="2112"/>
            </a:xfrm>
          </p:grpSpPr>
          <p:sp>
            <p:nvSpPr>
              <p:cNvPr id="41000" name="Line 5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1001" name="Line 6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40998" name="Text Box 7"/>
            <p:cNvSpPr txBox="1">
              <a:spLocks noChangeArrowheads="1"/>
            </p:cNvSpPr>
            <p:nvPr/>
          </p:nvSpPr>
          <p:spPr bwMode="auto">
            <a:xfrm>
              <a:off x="4704" y="307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400" dirty="0"/>
                <a:t> </a:t>
              </a:r>
            </a:p>
          </p:txBody>
        </p:sp>
        <p:sp>
          <p:nvSpPr>
            <p:cNvPr id="40999" name="Text Box 8"/>
            <p:cNvSpPr txBox="1">
              <a:spLocks noChangeArrowheads="1"/>
            </p:cNvSpPr>
            <p:nvPr/>
          </p:nvSpPr>
          <p:spPr bwMode="auto">
            <a:xfrm>
              <a:off x="1917" y="768"/>
              <a:ext cx="38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PE</a:t>
              </a:r>
              <a:endParaRPr lang="en-US" sz="2200" dirty="0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3571875" y="1063625"/>
            <a:ext cx="3355975" cy="3908425"/>
            <a:chOff x="2256" y="670"/>
            <a:chExt cx="2114" cy="2462"/>
          </a:xfrm>
        </p:grpSpPr>
        <p:sp>
          <p:nvSpPr>
            <p:cNvPr id="40995" name="Line 10"/>
            <p:cNvSpPr>
              <a:spLocks noChangeShapeType="1"/>
            </p:cNvSpPr>
            <p:nvPr/>
          </p:nvSpPr>
          <p:spPr bwMode="auto">
            <a:xfrm flipV="1">
              <a:off x="2256" y="1088"/>
              <a:ext cx="2050" cy="20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0996" name="Text Box 11"/>
            <p:cNvSpPr txBox="1">
              <a:spLocks noChangeArrowheads="1"/>
            </p:cNvSpPr>
            <p:nvPr/>
          </p:nvSpPr>
          <p:spPr bwMode="auto">
            <a:xfrm rot="-2751904">
              <a:off x="3894" y="875"/>
              <a:ext cx="682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PE</a:t>
              </a:r>
              <a:r>
                <a:rPr lang="en-US" sz="2200" dirty="0">
                  <a:latin typeface="Tahoma" pitchFamily="34" charset="0"/>
                </a:rPr>
                <a:t> =</a:t>
              </a:r>
              <a:r>
                <a:rPr lang="en-US" sz="2200" b="1" i="1" dirty="0">
                  <a:latin typeface="Tahoma" pitchFamily="34" charset="0"/>
                </a:rPr>
                <a:t>Y</a:t>
              </a:r>
              <a:r>
                <a:rPr lang="en-US" sz="2200" dirty="0"/>
                <a:t> </a:t>
              </a:r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3581400" y="2381250"/>
            <a:ext cx="5334000" cy="1600200"/>
            <a:chOff x="2256" y="1500"/>
            <a:chExt cx="3360" cy="1008"/>
          </a:xfrm>
        </p:grpSpPr>
        <p:sp>
          <p:nvSpPr>
            <p:cNvPr id="40993" name="Text Box 13"/>
            <p:cNvSpPr txBox="1">
              <a:spLocks noChangeArrowheads="1"/>
            </p:cNvSpPr>
            <p:nvPr/>
          </p:nvSpPr>
          <p:spPr bwMode="auto">
            <a:xfrm>
              <a:off x="4268" y="1500"/>
              <a:ext cx="1348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dirty="0">
                  <a:latin typeface="Tahoma" pitchFamily="34" charset="0"/>
                </a:rPr>
                <a:t> =</a:t>
              </a:r>
              <a:r>
                <a:rPr lang="en-US" sz="2300" b="1" i="1" dirty="0">
                  <a:solidFill>
                    <a:srgbClr val="CC0000"/>
                  </a:solidFill>
                  <a:latin typeface="Tahoma" pitchFamily="34" charset="0"/>
                </a:rPr>
                <a:t>C</a:t>
              </a:r>
              <a:r>
                <a:rPr lang="en-US" sz="2300" b="1" baseline="-25000" dirty="0">
                  <a:solidFill>
                    <a:srgbClr val="CC0000"/>
                  </a:solidFill>
                  <a:latin typeface="Tahoma" pitchFamily="34" charset="0"/>
                </a:rPr>
                <a:t>2</a:t>
              </a:r>
              <a:r>
                <a:rPr lang="en-US" sz="2300" b="1" i="1" dirty="0">
                  <a:latin typeface="Tahoma" pitchFamily="34" charset="0"/>
                </a:rPr>
                <a:t>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I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G</a:t>
              </a:r>
            </a:p>
          </p:txBody>
        </p:sp>
        <p:sp>
          <p:nvSpPr>
            <p:cNvPr id="40994" name="Line 14"/>
            <p:cNvSpPr>
              <a:spLocks noChangeShapeType="1"/>
            </p:cNvSpPr>
            <p:nvPr/>
          </p:nvSpPr>
          <p:spPr bwMode="auto">
            <a:xfrm flipV="1">
              <a:off x="2256" y="1740"/>
              <a:ext cx="2256" cy="768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6335" name="Line 15"/>
          <p:cNvSpPr>
            <a:spLocks noChangeShapeType="1"/>
          </p:cNvSpPr>
          <p:nvPr/>
        </p:nvSpPr>
        <p:spPr bwMode="auto">
          <a:xfrm>
            <a:off x="5105400" y="3448050"/>
            <a:ext cx="0" cy="15240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3343275" y="4972050"/>
            <a:ext cx="1762125" cy="933450"/>
            <a:chOff x="2105" y="3119"/>
            <a:chExt cx="1121" cy="611"/>
          </a:xfrm>
        </p:grpSpPr>
        <p:sp>
          <p:nvSpPr>
            <p:cNvPr id="40991" name="Text Box 17"/>
            <p:cNvSpPr txBox="1">
              <a:spLocks noChangeArrowheads="1"/>
            </p:cNvSpPr>
            <p:nvPr/>
          </p:nvSpPr>
          <p:spPr bwMode="auto">
            <a:xfrm>
              <a:off x="2105" y="3408"/>
              <a:ext cx="871" cy="322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bIns="9144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baseline="-25000" dirty="0">
                  <a:latin typeface="Tahoma" pitchFamily="34" charset="0"/>
                </a:rPr>
                <a:t>2</a:t>
              </a:r>
              <a:r>
                <a:rPr lang="en-US" sz="2300" dirty="0">
                  <a:latin typeface="Tahoma" pitchFamily="34" charset="0"/>
                </a:rPr>
                <a:t> = </a:t>
              </a:r>
              <a:r>
                <a:rPr lang="en-US" sz="2300" b="1" i="1" dirty="0">
                  <a:latin typeface="Tahoma" pitchFamily="34" charset="0"/>
                </a:rPr>
                <a:t>Y</a:t>
              </a:r>
              <a:r>
                <a:rPr lang="en-US" sz="2300" baseline="-25000" dirty="0">
                  <a:latin typeface="Tahoma" pitchFamily="34" charset="0"/>
                </a:rPr>
                <a:t>2</a:t>
              </a:r>
            </a:p>
          </p:txBody>
        </p:sp>
        <p:sp>
          <p:nvSpPr>
            <p:cNvPr id="40992" name="Line 18"/>
            <p:cNvSpPr>
              <a:spLocks noChangeShapeType="1"/>
            </p:cNvSpPr>
            <p:nvPr/>
          </p:nvSpPr>
          <p:spPr bwMode="auto">
            <a:xfrm flipV="1">
              <a:off x="2985" y="3119"/>
              <a:ext cx="241" cy="40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non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bIns="91440"/>
            <a:lstStyle/>
            <a:p>
              <a:endParaRPr lang="en-US" dirty="0"/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3600450" y="1800225"/>
            <a:ext cx="5314950" cy="1589088"/>
            <a:chOff x="2268" y="1134"/>
            <a:chExt cx="3348" cy="1001"/>
          </a:xfrm>
        </p:grpSpPr>
        <p:sp>
          <p:nvSpPr>
            <p:cNvPr id="40989" name="Text Box 20"/>
            <p:cNvSpPr txBox="1">
              <a:spLocks noChangeArrowheads="1"/>
            </p:cNvSpPr>
            <p:nvPr/>
          </p:nvSpPr>
          <p:spPr bwMode="auto">
            <a:xfrm>
              <a:off x="4249" y="1134"/>
              <a:ext cx="1367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dirty="0">
                  <a:latin typeface="Tahoma" pitchFamily="34" charset="0"/>
                </a:rPr>
                <a:t> =</a:t>
              </a:r>
              <a:r>
                <a:rPr lang="en-US" sz="2300" b="1" i="1" dirty="0">
                  <a:latin typeface="Tahoma" pitchFamily="34" charset="0"/>
                </a:rPr>
                <a:t>C</a:t>
              </a:r>
              <a:r>
                <a:rPr lang="en-US" sz="2300" b="1" baseline="-25000" dirty="0">
                  <a:latin typeface="Tahoma" pitchFamily="34" charset="0"/>
                </a:rPr>
                <a:t>1</a:t>
              </a:r>
              <a:r>
                <a:rPr lang="en-US" sz="2300" b="1" i="1" dirty="0">
                  <a:latin typeface="Tahoma" pitchFamily="34" charset="0"/>
                </a:rPr>
                <a:t>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I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G</a:t>
              </a:r>
              <a:endParaRPr lang="en-US" sz="2300" b="1" i="1" baseline="-25000" dirty="0">
                <a:latin typeface="Tahoma" pitchFamily="34" charset="0"/>
              </a:endParaRPr>
            </a:p>
          </p:txBody>
        </p:sp>
        <p:sp>
          <p:nvSpPr>
            <p:cNvPr id="40990" name="Line 21"/>
            <p:cNvSpPr>
              <a:spLocks noChangeShapeType="1"/>
            </p:cNvSpPr>
            <p:nvPr/>
          </p:nvSpPr>
          <p:spPr bwMode="auto">
            <a:xfrm flipV="1">
              <a:off x="2268" y="1374"/>
              <a:ext cx="2255" cy="76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6342" name="Line 22"/>
          <p:cNvSpPr>
            <a:spLocks noChangeShapeType="1"/>
          </p:cNvSpPr>
          <p:nvPr/>
        </p:nvSpPr>
        <p:spPr bwMode="auto">
          <a:xfrm>
            <a:off x="5932488" y="2625725"/>
            <a:ext cx="3175" cy="23510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8" name="Group 23"/>
          <p:cNvGrpSpPr>
            <a:grpSpLocks/>
          </p:cNvGrpSpPr>
          <p:nvPr/>
        </p:nvGrpSpPr>
        <p:grpSpPr bwMode="auto">
          <a:xfrm>
            <a:off x="5935663" y="4970463"/>
            <a:ext cx="1814512" cy="976312"/>
            <a:chOff x="3739" y="3131"/>
            <a:chExt cx="1143" cy="662"/>
          </a:xfrm>
        </p:grpSpPr>
        <p:sp>
          <p:nvSpPr>
            <p:cNvPr id="40987" name="Text Box 24"/>
            <p:cNvSpPr txBox="1">
              <a:spLocks noChangeArrowheads="1"/>
            </p:cNvSpPr>
            <p:nvPr/>
          </p:nvSpPr>
          <p:spPr bwMode="auto">
            <a:xfrm>
              <a:off x="3984" y="3459"/>
              <a:ext cx="898" cy="334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bIns="9144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baseline="-25000" dirty="0">
                  <a:latin typeface="Tahoma" pitchFamily="34" charset="0"/>
                </a:rPr>
                <a:t>1</a:t>
              </a:r>
              <a:r>
                <a:rPr lang="en-US" sz="2300" dirty="0">
                  <a:latin typeface="Tahoma" pitchFamily="34" charset="0"/>
                </a:rPr>
                <a:t> = </a:t>
              </a:r>
              <a:r>
                <a:rPr lang="en-US" sz="2300" b="1" i="1" dirty="0">
                  <a:latin typeface="Tahoma" pitchFamily="34" charset="0"/>
                </a:rPr>
                <a:t>Y</a:t>
              </a:r>
              <a:r>
                <a:rPr lang="en-US" sz="2300" baseline="-25000" dirty="0">
                  <a:latin typeface="Tahoma" pitchFamily="34" charset="0"/>
                </a:rPr>
                <a:t>1</a:t>
              </a:r>
            </a:p>
          </p:txBody>
        </p:sp>
        <p:sp>
          <p:nvSpPr>
            <p:cNvPr id="40988" name="Line 25"/>
            <p:cNvSpPr>
              <a:spLocks noChangeShapeType="1"/>
            </p:cNvSpPr>
            <p:nvPr/>
          </p:nvSpPr>
          <p:spPr bwMode="auto">
            <a:xfrm flipH="1" flipV="1">
              <a:off x="3739" y="3131"/>
              <a:ext cx="245" cy="4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non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6346" name="Line 26"/>
          <p:cNvSpPr>
            <a:spLocks noChangeShapeType="1"/>
          </p:cNvSpPr>
          <p:nvPr/>
        </p:nvSpPr>
        <p:spPr bwMode="auto">
          <a:xfrm flipV="1">
            <a:off x="5181600" y="4972050"/>
            <a:ext cx="73025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9" name="Group 27"/>
          <p:cNvGrpSpPr>
            <a:grpSpLocks/>
          </p:cNvGrpSpPr>
          <p:nvPr/>
        </p:nvGrpSpPr>
        <p:grpSpPr bwMode="auto">
          <a:xfrm>
            <a:off x="5105400" y="5003803"/>
            <a:ext cx="823913" cy="792163"/>
            <a:chOff x="3240" y="3296"/>
            <a:chExt cx="499" cy="499"/>
          </a:xfrm>
        </p:grpSpPr>
        <p:sp>
          <p:nvSpPr>
            <p:cNvPr id="40985" name="Text Box 28"/>
            <p:cNvSpPr txBox="1">
              <a:spLocks noChangeArrowheads="1"/>
            </p:cNvSpPr>
            <p:nvPr/>
          </p:nvSpPr>
          <p:spPr bwMode="auto">
            <a:xfrm>
              <a:off x="3264" y="3504"/>
              <a:ext cx="432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Y</a:t>
              </a:r>
              <a:endParaRPr lang="en-US" sz="2400" b="1" i="1" dirty="0">
                <a:latin typeface="Tahoma" pitchFamily="34" charset="0"/>
              </a:endParaRPr>
            </a:p>
          </p:txBody>
        </p:sp>
        <p:sp>
          <p:nvSpPr>
            <p:cNvPr id="40986" name="AutoShape 29"/>
            <p:cNvSpPr>
              <a:spLocks/>
            </p:cNvSpPr>
            <p:nvPr/>
          </p:nvSpPr>
          <p:spPr bwMode="auto">
            <a:xfrm rot="-5407097">
              <a:off x="3379" y="3157"/>
              <a:ext cx="222" cy="499"/>
            </a:xfrm>
            <a:prstGeom prst="leftBrace">
              <a:avLst>
                <a:gd name="adj1" fmla="val 43238"/>
                <a:gd name="adj2" fmla="val 48968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10" name="Group 30"/>
          <p:cNvGrpSpPr>
            <a:grpSpLocks/>
          </p:cNvGrpSpPr>
          <p:nvPr/>
        </p:nvGrpSpPr>
        <p:grpSpPr bwMode="auto">
          <a:xfrm>
            <a:off x="5975350" y="2590800"/>
            <a:ext cx="2976563" cy="1920875"/>
            <a:chOff x="3764" y="1632"/>
            <a:chExt cx="1875" cy="1210"/>
          </a:xfrm>
        </p:grpSpPr>
        <p:sp>
          <p:nvSpPr>
            <p:cNvPr id="40982" name="AutoShape 31"/>
            <p:cNvSpPr>
              <a:spLocks/>
            </p:cNvSpPr>
            <p:nvPr/>
          </p:nvSpPr>
          <p:spPr bwMode="auto">
            <a:xfrm flipH="1">
              <a:off x="3764" y="1632"/>
              <a:ext cx="172" cy="368"/>
            </a:xfrm>
            <a:prstGeom prst="leftBrace">
              <a:avLst>
                <a:gd name="adj1" fmla="val 44593"/>
                <a:gd name="adj2" fmla="val 47917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0983" name="Text Box 32"/>
            <p:cNvSpPr txBox="1">
              <a:spLocks noChangeArrowheads="1"/>
            </p:cNvSpPr>
            <p:nvPr/>
          </p:nvSpPr>
          <p:spPr bwMode="auto">
            <a:xfrm>
              <a:off x="3936" y="2112"/>
              <a:ext cx="1703" cy="730"/>
            </a:xfrm>
            <a:prstGeom prst="rect">
              <a:avLst/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05000"/>
                </a:lnSpc>
                <a:spcBef>
                  <a:spcPct val="50000"/>
                </a:spcBef>
              </a:pPr>
              <a:r>
                <a:rPr lang="en-US" sz="2200" dirty="0"/>
                <a:t>At </a:t>
              </a:r>
              <a:r>
                <a:rPr lang="en-US" sz="2200" b="1" i="1" dirty="0">
                  <a:latin typeface="Tahoma" pitchFamily="34" charset="0"/>
                </a:rPr>
                <a:t>Y</a:t>
              </a:r>
              <a:r>
                <a:rPr lang="en-US" sz="2200" baseline="-25000" dirty="0">
                  <a:latin typeface="Tahoma" pitchFamily="34" charset="0"/>
                </a:rPr>
                <a:t>1</a:t>
              </a:r>
              <a:r>
                <a:rPr lang="en-US" sz="2200" dirty="0"/>
                <a:t>, there is now an unplanned </a:t>
              </a:r>
              <a:br>
                <a:rPr lang="en-US" sz="2200" dirty="0"/>
              </a:br>
              <a:r>
                <a:rPr lang="en-US" sz="2200" dirty="0"/>
                <a:t>inventory buildup…</a:t>
              </a:r>
            </a:p>
          </p:txBody>
        </p:sp>
        <p:sp>
          <p:nvSpPr>
            <p:cNvPr id="40984" name="Line 33"/>
            <p:cNvSpPr>
              <a:spLocks noChangeShapeType="1"/>
            </p:cNvSpPr>
            <p:nvPr/>
          </p:nvSpPr>
          <p:spPr bwMode="auto">
            <a:xfrm flipH="1" flipV="1">
              <a:off x="3955" y="1811"/>
              <a:ext cx="845" cy="30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6354" name="Line 34"/>
          <p:cNvSpPr>
            <a:spLocks noChangeShapeType="1"/>
          </p:cNvSpPr>
          <p:nvPr/>
        </p:nvSpPr>
        <p:spPr bwMode="auto">
          <a:xfrm flipV="1">
            <a:off x="5362575" y="4972050"/>
            <a:ext cx="82550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6355" name="Line 35"/>
          <p:cNvSpPr>
            <a:spLocks noChangeShapeType="1"/>
          </p:cNvSpPr>
          <p:nvPr/>
        </p:nvSpPr>
        <p:spPr bwMode="auto">
          <a:xfrm flipV="1">
            <a:off x="5567363" y="4972050"/>
            <a:ext cx="73025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6356" name="Line 36"/>
          <p:cNvSpPr>
            <a:spLocks noChangeShapeType="1"/>
          </p:cNvSpPr>
          <p:nvPr/>
        </p:nvSpPr>
        <p:spPr bwMode="auto">
          <a:xfrm flipV="1">
            <a:off x="5745163" y="4972050"/>
            <a:ext cx="80962" cy="0"/>
          </a:xfrm>
          <a:prstGeom prst="line">
            <a:avLst/>
          </a:prstGeom>
          <a:noFill/>
          <a:ln w="15875">
            <a:solidFill>
              <a:srgbClr val="FF0000"/>
            </a:solidFill>
            <a:round/>
            <a:headEnd type="stealth" w="lg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6357" name="Text Box 37"/>
          <p:cNvSpPr txBox="1">
            <a:spLocks noChangeArrowheads="1"/>
          </p:cNvSpPr>
          <p:nvPr/>
        </p:nvSpPr>
        <p:spPr bwMode="auto">
          <a:xfrm>
            <a:off x="685800" y="4232275"/>
            <a:ext cx="2209800" cy="1863725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sz="2200" dirty="0"/>
              <a:t>…so firms reduce output, and income falls toward a new equilibrium</a:t>
            </a:r>
          </a:p>
        </p:txBody>
      </p:sp>
      <p:grpSp>
        <p:nvGrpSpPr>
          <p:cNvPr id="11" name="Group 38"/>
          <p:cNvGrpSpPr>
            <a:grpSpLocks/>
          </p:cNvGrpSpPr>
          <p:nvPr/>
        </p:nvGrpSpPr>
        <p:grpSpPr bwMode="auto">
          <a:xfrm>
            <a:off x="974725" y="3414713"/>
            <a:ext cx="2520950" cy="561975"/>
            <a:chOff x="614" y="2151"/>
            <a:chExt cx="1588" cy="354"/>
          </a:xfrm>
        </p:grpSpPr>
        <p:sp>
          <p:nvSpPr>
            <p:cNvPr id="40980" name="Text Box 39"/>
            <p:cNvSpPr txBox="1">
              <a:spLocks noChangeArrowheads="1"/>
            </p:cNvSpPr>
            <p:nvPr/>
          </p:nvSpPr>
          <p:spPr bwMode="auto">
            <a:xfrm>
              <a:off x="614" y="2160"/>
              <a:ext cx="15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C </a:t>
              </a:r>
              <a:r>
                <a:rPr lang="en-US" sz="2400" dirty="0">
                  <a:latin typeface="Tahoma" pitchFamily="34" charset="0"/>
                  <a:sym typeface="Symbol" pitchFamily="18" charset="2"/>
                </a:rPr>
                <a:t>= −</a:t>
              </a:r>
              <a:r>
                <a:rPr lang="en-US" sz="2400" dirty="0">
                  <a:latin typeface="Arial"/>
                  <a:cs typeface="Arial"/>
                  <a:sym typeface="Symbol" pitchFamily="18" charset="2"/>
                </a:rPr>
                <a:t>MPC</a:t>
              </a: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×Δ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T</a:t>
              </a:r>
            </a:p>
          </p:txBody>
        </p:sp>
        <p:sp>
          <p:nvSpPr>
            <p:cNvPr id="40981" name="Line 40"/>
            <p:cNvSpPr>
              <a:spLocks noChangeShapeType="1"/>
            </p:cNvSpPr>
            <p:nvPr/>
          </p:nvSpPr>
          <p:spPr bwMode="auto">
            <a:xfrm>
              <a:off x="2202" y="2151"/>
              <a:ext cx="0" cy="35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6361" name="Text Box 41"/>
          <p:cNvSpPr txBox="1">
            <a:spLocks noChangeArrowheads="1"/>
          </p:cNvSpPr>
          <p:nvPr/>
        </p:nvSpPr>
        <p:spPr bwMode="auto">
          <a:xfrm>
            <a:off x="381000" y="1600200"/>
            <a:ext cx="2438400" cy="1511300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sz="2200" dirty="0"/>
              <a:t>Initially, the tax increase reduces consumption and therefore </a:t>
            </a:r>
            <a:r>
              <a:rPr lang="en-US" sz="2200" b="1" i="1" dirty="0"/>
              <a:t>PE</a:t>
            </a:r>
            <a:r>
              <a:rPr lang="en-US" sz="22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5205454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6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6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6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6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5" grpId="0" animBg="1"/>
      <p:bldP spid="56346" grpId="0" animBg="1"/>
      <p:bldP spid="56354" grpId="0" animBg="1"/>
      <p:bldP spid="56355" grpId="0" animBg="1"/>
      <p:bldP spid="56356" grpId="0" animBg="1"/>
      <p:bldP spid="56357" grpId="0" animBg="1" autoUpdateAnimBg="0"/>
      <p:bldP spid="56361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Solving for </a:t>
            </a:r>
            <a:r>
              <a:rPr lang="en-US" b="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i="1" dirty="0">
                <a:sym typeface="Symbol" pitchFamily="18" charset="2"/>
              </a:rPr>
              <a:t>Y</a:t>
            </a:r>
            <a:endParaRPr lang="en-US" i="1" dirty="0"/>
          </a:p>
        </p:txBody>
      </p:sp>
      <p:graphicFrame>
        <p:nvGraphicFramePr>
          <p:cNvPr id="58371" name="Object 2"/>
          <p:cNvGraphicFramePr>
            <a:graphicFrameLocks noChangeAspect="1"/>
          </p:cNvGraphicFramePr>
          <p:nvPr/>
        </p:nvGraphicFramePr>
        <p:xfrm>
          <a:off x="996950" y="1447800"/>
          <a:ext cx="3498850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" name="Equation" r:id="rId4" imgW="1536480" imgH="203040" progId="Equation.DSMT4">
                  <p:embed/>
                </p:oleObj>
              </mc:Choice>
              <mc:Fallback>
                <p:oleObj name="Equation" r:id="rId4" imgW="153648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6950" y="1447800"/>
                        <a:ext cx="3498850" cy="46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2" name="Object 3"/>
          <p:cNvGraphicFramePr>
            <a:graphicFrameLocks noChangeAspect="1"/>
          </p:cNvGraphicFramePr>
          <p:nvPr/>
        </p:nvGraphicFramePr>
        <p:xfrm>
          <a:off x="1633538" y="2851150"/>
          <a:ext cx="3295650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" name="Equation" r:id="rId6" imgW="1447560" imgH="253800" progId="Equation.DSMT4">
                  <p:embed/>
                </p:oleObj>
              </mc:Choice>
              <mc:Fallback>
                <p:oleObj name="Equation" r:id="rId6" imgW="144756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851150"/>
                        <a:ext cx="3295650" cy="57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3" name="Object 4"/>
          <p:cNvGraphicFramePr>
            <a:graphicFrameLocks noChangeAspect="1"/>
          </p:cNvGraphicFramePr>
          <p:nvPr/>
        </p:nvGraphicFramePr>
        <p:xfrm>
          <a:off x="1676400" y="2205038"/>
          <a:ext cx="1041400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" name="Equation" r:id="rId8" imgW="457200" imgH="203040" progId="Equation.DSMT4">
                  <p:embed/>
                </p:oleObj>
              </mc:Choice>
              <mc:Fallback>
                <p:oleObj name="Equation" r:id="rId8" imgW="45720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2205038"/>
                        <a:ext cx="1041400" cy="461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4" name="Object 5"/>
          <p:cNvGraphicFramePr>
            <a:graphicFrameLocks noChangeAspect="1"/>
          </p:cNvGraphicFramePr>
          <p:nvPr/>
        </p:nvGraphicFramePr>
        <p:xfrm>
          <a:off x="3683000" y="3748088"/>
          <a:ext cx="4910138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" name="Equation" r:id="rId10" imgW="2158920" imgH="203040" progId="Equation.DSMT4">
                  <p:embed/>
                </p:oleObj>
              </mc:Choice>
              <mc:Fallback>
                <p:oleObj name="Equation" r:id="rId10" imgW="21589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0" y="3748088"/>
                        <a:ext cx="4910138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5029200" y="1219200"/>
            <a:ext cx="34290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/>
              <a:t>eq’m condition in changes</a:t>
            </a:r>
          </a:p>
        </p:txBody>
      </p: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5029200" y="2133600"/>
            <a:ext cx="3429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b="1" i="1" dirty="0">
                <a:latin typeface="Tahoma" pitchFamily="34" charset="0"/>
              </a:rPr>
              <a:t>I</a:t>
            </a:r>
            <a:r>
              <a:rPr lang="en-US" sz="2500" b="1" i="1" dirty="0"/>
              <a:t>  </a:t>
            </a:r>
            <a:r>
              <a:rPr lang="en-US" sz="2500" dirty="0"/>
              <a:t>and </a:t>
            </a:r>
            <a:r>
              <a:rPr lang="en-US" sz="2500" b="1" i="1" dirty="0">
                <a:latin typeface="Tahoma" pitchFamily="34" charset="0"/>
              </a:rPr>
              <a:t>G</a:t>
            </a:r>
            <a:r>
              <a:rPr lang="en-US" sz="2500" dirty="0">
                <a:latin typeface="Tahoma" pitchFamily="34" charset="0"/>
              </a:rPr>
              <a:t> </a:t>
            </a:r>
            <a:r>
              <a:rPr lang="en-US" sz="2500" dirty="0"/>
              <a:t> exogenous</a:t>
            </a: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990600" y="3733800"/>
            <a:ext cx="25146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>
                <a:sym typeface="Symbol" pitchFamily="18" charset="2"/>
              </a:rPr>
              <a:t>Solving for </a:t>
            </a:r>
            <a:r>
              <a:rPr lang="en-US" sz="25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500" b="1" i="1" dirty="0">
                <a:latin typeface="Tahoma" pitchFamily="34" charset="0"/>
                <a:sym typeface="Symbol" pitchFamily="18" charset="2"/>
              </a:rPr>
              <a:t>Y</a:t>
            </a:r>
            <a:r>
              <a:rPr lang="en-US" sz="2500" dirty="0">
                <a:latin typeface="Tahoma" pitchFamily="34" charset="0"/>
                <a:sym typeface="Symbol" pitchFamily="18" charset="2"/>
              </a:rPr>
              <a:t> :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657600" y="4495800"/>
            <a:ext cx="3962400" cy="1524000"/>
            <a:chOff x="2304" y="2832"/>
            <a:chExt cx="2496" cy="960"/>
          </a:xfrm>
        </p:grpSpPr>
        <p:graphicFrame>
          <p:nvGraphicFramePr>
            <p:cNvPr id="4102" name="Object 6"/>
            <p:cNvGraphicFramePr>
              <a:graphicFrameLocks noChangeAspect="1"/>
            </p:cNvGraphicFramePr>
            <p:nvPr/>
          </p:nvGraphicFramePr>
          <p:xfrm>
            <a:off x="2432" y="2992"/>
            <a:ext cx="2291" cy="6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4" name="Equation" r:id="rId12" imgW="1600200" imgH="457200" progId="Equation.DSMT4">
                    <p:embed/>
                  </p:oleObj>
                </mc:Choice>
                <mc:Fallback>
                  <p:oleObj name="Equation" r:id="rId12" imgW="1600200" imgH="4572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2" y="2992"/>
                          <a:ext cx="2291" cy="6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09" name="Rectangle 12"/>
            <p:cNvSpPr>
              <a:spLocks noChangeArrowheads="1"/>
            </p:cNvSpPr>
            <p:nvPr/>
          </p:nvSpPr>
          <p:spPr bwMode="auto">
            <a:xfrm>
              <a:off x="2304" y="2832"/>
              <a:ext cx="2496" cy="960"/>
            </a:xfrm>
            <a:prstGeom prst="rect">
              <a:avLst/>
            </a:prstGeom>
            <a:noFill/>
            <a:ln w="57150" cmpd="dbl">
              <a:solidFill>
                <a:srgbClr val="CC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58381" name="Text Box 13"/>
          <p:cNvSpPr txBox="1">
            <a:spLocks noChangeArrowheads="1"/>
          </p:cNvSpPr>
          <p:nvPr/>
        </p:nvSpPr>
        <p:spPr bwMode="auto">
          <a:xfrm>
            <a:off x="1295400" y="4937125"/>
            <a:ext cx="20574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500" dirty="0">
                <a:sym typeface="Symbol" pitchFamily="18" charset="2"/>
              </a:rPr>
              <a:t>Final result:</a:t>
            </a:r>
          </a:p>
        </p:txBody>
      </p:sp>
    </p:spTree>
    <p:extLst>
      <p:ext uri="{BB962C8B-B14F-4D97-AF65-F5344CB8AC3E}">
        <p14:creationId xmlns:p14="http://schemas.microsoft.com/office/powerpoint/2010/main" val="165873879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5" grpId="0" autoUpdateAnimBg="0"/>
      <p:bldP spid="58376" grpId="0" autoUpdateAnimBg="0"/>
      <p:bldP spid="58377" grpId="0" autoUpdateAnimBg="0"/>
      <p:bldP spid="5838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tax multiplier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2775" y="1477963"/>
            <a:ext cx="8229600" cy="10382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sz="2600" dirty="0"/>
              <a:t>def:  the change in income resulting from </a:t>
            </a:r>
            <a:br>
              <a:rPr lang="en-US" sz="2600" dirty="0"/>
            </a:br>
            <a:r>
              <a:rPr lang="en-US" sz="2600" dirty="0"/>
              <a:t>a $1 increase in </a:t>
            </a:r>
            <a:r>
              <a:rPr lang="en-US" sz="2600" b="1" i="1" dirty="0"/>
              <a:t>T</a:t>
            </a:r>
            <a:r>
              <a:rPr lang="en-US" sz="1100" b="1" i="1" dirty="0"/>
              <a:t> </a:t>
            </a:r>
            <a:r>
              <a:rPr lang="en-US" sz="2600" dirty="0"/>
              <a:t>:</a:t>
            </a:r>
          </a:p>
        </p:txBody>
      </p:sp>
      <p:graphicFrame>
        <p:nvGraphicFramePr>
          <p:cNvPr id="60420" name="Object 2"/>
          <p:cNvGraphicFramePr>
            <a:graphicFrameLocks noChangeAspect="1"/>
          </p:cNvGraphicFramePr>
          <p:nvPr/>
        </p:nvGraphicFramePr>
        <p:xfrm>
          <a:off x="3190875" y="2433638"/>
          <a:ext cx="26765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7" name="Equation" r:id="rId4" imgW="1168200" imgH="431640" progId="Equation.DSMT4">
                  <p:embed/>
                </p:oleObj>
              </mc:Choice>
              <mc:Fallback>
                <p:oleObj name="Equation" r:id="rId4" imgW="116820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0875" y="2433638"/>
                        <a:ext cx="2676525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1" name="Object 3"/>
          <p:cNvGraphicFramePr>
            <a:graphicFrameLocks noChangeAspect="1"/>
          </p:cNvGraphicFramePr>
          <p:nvPr/>
        </p:nvGraphicFramePr>
        <p:xfrm>
          <a:off x="2324100" y="4513263"/>
          <a:ext cx="5072063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Equation" r:id="rId6" imgW="2145960" imgH="431640" progId="Equation.DSMT4">
                  <p:embed/>
                </p:oleObj>
              </mc:Choice>
              <mc:Fallback>
                <p:oleObj name="Equation" r:id="rId6" imgW="21459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4100" y="4513263"/>
                        <a:ext cx="5072063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711200" y="3810000"/>
            <a:ext cx="7543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600" dirty="0"/>
              <a:t>If </a:t>
            </a:r>
            <a:r>
              <a:rPr lang="en-US" sz="2600" i="1" dirty="0"/>
              <a:t>MPC</a:t>
            </a:r>
            <a:r>
              <a:rPr lang="en-US" sz="2600" dirty="0"/>
              <a:t> = 0.8, then the tax multiplier equals</a:t>
            </a:r>
          </a:p>
        </p:txBody>
      </p:sp>
    </p:spTree>
    <p:extLst>
      <p:ext uri="{BB962C8B-B14F-4D97-AF65-F5344CB8AC3E}">
        <p14:creationId xmlns:p14="http://schemas.microsoft.com/office/powerpoint/2010/main" val="22240853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build="p" bldLvl="3" autoUpdateAnimBg="0"/>
      <p:bldP spid="6042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3550" y="392113"/>
            <a:ext cx="7197725" cy="630237"/>
          </a:xfrm>
        </p:spPr>
        <p:txBody>
          <a:bodyPr/>
          <a:lstStyle/>
          <a:p>
            <a:r>
              <a:rPr lang="en-US" dirty="0"/>
              <a:t>The tax multiplier</a:t>
            </a:r>
          </a:p>
        </p:txBody>
      </p:sp>
      <p:pic>
        <p:nvPicPr>
          <p:cNvPr id="41987" name="Picture 3" descr="tax forms(60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6"/>
          <a:stretch>
            <a:fillRect/>
          </a:stretch>
        </p:blipFill>
        <p:spPr bwMode="auto">
          <a:xfrm>
            <a:off x="4724400" y="1116013"/>
            <a:ext cx="3962400" cy="2938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19125" y="1185863"/>
            <a:ext cx="7639050" cy="5181600"/>
          </a:xfrm>
        </p:spPr>
        <p:txBody>
          <a:bodyPr/>
          <a:lstStyle/>
          <a:p>
            <a:pPr marL="0" indent="0">
              <a:spcBef>
                <a:spcPct val="40000"/>
              </a:spcBef>
              <a:buFont typeface="Wingdings" pitchFamily="2" charset="2"/>
              <a:buNone/>
            </a:pPr>
            <a:r>
              <a:rPr lang="en-US" sz="2500" dirty="0"/>
              <a:t>…is </a:t>
            </a:r>
            <a:r>
              <a:rPr lang="en-US" sz="2500" i="1" dirty="0">
                <a:solidFill>
                  <a:srgbClr val="0000FF"/>
                </a:solidFill>
              </a:rPr>
              <a:t>negative</a:t>
            </a:r>
            <a:r>
              <a:rPr lang="en-US" sz="2500" i="1" dirty="0"/>
              <a:t>:</a:t>
            </a:r>
            <a:r>
              <a:rPr lang="en-US" sz="2500" dirty="0"/>
              <a:t>  </a:t>
            </a:r>
            <a:br>
              <a:rPr lang="en-US" sz="2500" dirty="0"/>
            </a:br>
            <a:r>
              <a:rPr lang="en-US" sz="2500" dirty="0"/>
              <a:t>A tax increase reduces </a:t>
            </a:r>
            <a:r>
              <a:rPr lang="en-US" sz="2500" b="1" i="1" dirty="0"/>
              <a:t>C</a:t>
            </a:r>
            <a:r>
              <a:rPr lang="en-US" sz="2500" dirty="0"/>
              <a:t>, </a:t>
            </a:r>
            <a:br>
              <a:rPr lang="en-US" sz="2500" dirty="0"/>
            </a:br>
            <a:r>
              <a:rPr lang="en-US" sz="2500" dirty="0"/>
              <a:t>which reduces income.</a:t>
            </a:r>
          </a:p>
          <a:p>
            <a:pPr marL="0" indent="0">
              <a:spcBef>
                <a:spcPct val="40000"/>
              </a:spcBef>
              <a:buFont typeface="Wingdings" pitchFamily="2" charset="2"/>
              <a:buNone/>
            </a:pPr>
            <a:r>
              <a:rPr lang="en-US" sz="2500" dirty="0"/>
              <a:t>…is </a:t>
            </a:r>
            <a:r>
              <a:rPr lang="en-US" sz="2500" i="1" dirty="0">
                <a:solidFill>
                  <a:srgbClr val="0000FF"/>
                </a:solidFill>
              </a:rPr>
              <a:t>greater than one</a:t>
            </a:r>
            <a:r>
              <a:rPr lang="en-US" sz="2500" dirty="0">
                <a:solidFill>
                  <a:srgbClr val="CC0000"/>
                </a:solidFill>
              </a:rPr>
              <a:t> </a:t>
            </a:r>
            <a:r>
              <a:rPr lang="en-US" sz="2500" dirty="0"/>
              <a:t> </a:t>
            </a:r>
            <a:br>
              <a:rPr lang="en-US" sz="2500" dirty="0"/>
            </a:br>
            <a:r>
              <a:rPr lang="en-US" sz="2500" dirty="0"/>
              <a:t>    (</a:t>
            </a:r>
            <a:r>
              <a:rPr lang="en-US" sz="2500" i="1" dirty="0"/>
              <a:t>in absolute value</a:t>
            </a:r>
            <a:r>
              <a:rPr lang="en-US" sz="2500" dirty="0"/>
              <a:t>):  </a:t>
            </a:r>
            <a:br>
              <a:rPr lang="en-US" sz="2500" dirty="0"/>
            </a:br>
            <a:r>
              <a:rPr lang="en-US" sz="2500" dirty="0"/>
              <a:t>A change in taxes has a </a:t>
            </a:r>
            <a:br>
              <a:rPr lang="en-US" sz="2500" dirty="0"/>
            </a:br>
            <a:r>
              <a:rPr lang="en-US" sz="2500" dirty="0"/>
              <a:t>multiplier effect on income. </a:t>
            </a:r>
          </a:p>
          <a:p>
            <a:pPr marL="0" indent="0">
              <a:spcBef>
                <a:spcPct val="40000"/>
              </a:spcBef>
              <a:buFont typeface="Wingdings" pitchFamily="2" charset="2"/>
              <a:buNone/>
            </a:pPr>
            <a:r>
              <a:rPr lang="en-US" sz="2500" dirty="0"/>
              <a:t>…is </a:t>
            </a:r>
            <a:r>
              <a:rPr lang="en-US" sz="2500" i="1" dirty="0">
                <a:solidFill>
                  <a:srgbClr val="0000FF"/>
                </a:solidFill>
              </a:rPr>
              <a:t>smaller than the govt spending multiplier</a:t>
            </a:r>
            <a:r>
              <a:rPr lang="en-US" sz="2500" i="1" dirty="0"/>
              <a:t>:</a:t>
            </a:r>
            <a:r>
              <a:rPr lang="en-US" sz="2500" dirty="0"/>
              <a:t>  </a:t>
            </a:r>
            <a:br>
              <a:rPr lang="en-US" sz="2500" dirty="0"/>
            </a:br>
            <a:r>
              <a:rPr lang="en-US" sz="2500" dirty="0"/>
              <a:t>Consumers save the fraction (1 – </a:t>
            </a:r>
            <a:r>
              <a:rPr lang="en-US" sz="2500" i="1" dirty="0"/>
              <a:t>MPC</a:t>
            </a:r>
            <a:r>
              <a:rPr lang="en-US" sz="2500" dirty="0"/>
              <a:t>) of a tax cut, </a:t>
            </a:r>
            <a:br>
              <a:rPr lang="en-US" sz="2500" dirty="0"/>
            </a:br>
            <a:r>
              <a:rPr lang="en-US" sz="2500" dirty="0"/>
              <a:t>so the initial boost in spending from a tax cut is </a:t>
            </a:r>
            <a:br>
              <a:rPr lang="en-US" sz="2500" dirty="0"/>
            </a:br>
            <a:r>
              <a:rPr lang="en-US" sz="2500" dirty="0"/>
              <a:t>smaller than from an equal increase in </a:t>
            </a:r>
            <a:r>
              <a:rPr lang="en-US" sz="2500" b="1" i="1" dirty="0"/>
              <a:t>G</a:t>
            </a:r>
            <a:r>
              <a:rPr lang="en-US" sz="25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84418141"/>
      </p:ext>
    </p:extLst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Practice with the Keynesian cross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Use a graph of the Keynesian cross </a:t>
            </a:r>
            <a:br>
              <a:rPr lang="en-US" dirty="0"/>
            </a:br>
            <a:r>
              <a:rPr lang="en-US" dirty="0"/>
              <a:t>to show the effects of an increase in planned investment on the equilibrium level of income/output.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17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556077"/>
      </p:ext>
    </p:extLst>
  </p:cSld>
  <p:clrMapOvr>
    <a:masterClrMapping/>
  </p:clrMapOvr>
  <p:transition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Practice with the Keynesian cross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18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grpSp>
        <p:nvGrpSpPr>
          <p:cNvPr id="49" name="Group 3"/>
          <p:cNvGrpSpPr>
            <a:grpSpLocks/>
          </p:cNvGrpSpPr>
          <p:nvPr/>
        </p:nvGrpSpPr>
        <p:grpSpPr bwMode="auto">
          <a:xfrm>
            <a:off x="3016250" y="1503875"/>
            <a:ext cx="4973638" cy="4114800"/>
            <a:chOff x="1907" y="768"/>
            <a:chExt cx="3133" cy="2592"/>
          </a:xfrm>
        </p:grpSpPr>
        <p:grpSp>
          <p:nvGrpSpPr>
            <p:cNvPr id="50" name="Group 4"/>
            <p:cNvGrpSpPr>
              <a:grpSpLocks/>
            </p:cNvGrpSpPr>
            <p:nvPr/>
          </p:nvGrpSpPr>
          <p:grpSpPr bwMode="auto">
            <a:xfrm>
              <a:off x="2256" y="1020"/>
              <a:ext cx="2496" cy="2112"/>
              <a:chOff x="2640" y="1056"/>
              <a:chExt cx="2496" cy="2112"/>
            </a:xfrm>
          </p:grpSpPr>
          <p:sp>
            <p:nvSpPr>
              <p:cNvPr id="53" name="Line 5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54" name="Line 6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51" name="Text Box 7"/>
            <p:cNvSpPr txBox="1">
              <a:spLocks noChangeArrowheads="1"/>
            </p:cNvSpPr>
            <p:nvPr/>
          </p:nvSpPr>
          <p:spPr bwMode="auto">
            <a:xfrm>
              <a:off x="4704" y="307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400" dirty="0"/>
                <a:t> </a:t>
              </a:r>
            </a:p>
          </p:txBody>
        </p:sp>
        <p:sp>
          <p:nvSpPr>
            <p:cNvPr id="52" name="Text Box 8"/>
            <p:cNvSpPr txBox="1">
              <a:spLocks noChangeArrowheads="1"/>
            </p:cNvSpPr>
            <p:nvPr/>
          </p:nvSpPr>
          <p:spPr bwMode="auto">
            <a:xfrm>
              <a:off x="1907" y="768"/>
              <a:ext cx="39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PE</a:t>
              </a:r>
              <a:endParaRPr lang="en-US" sz="2200" dirty="0"/>
            </a:p>
          </p:txBody>
        </p:sp>
      </p:grpSp>
      <p:sp>
        <p:nvSpPr>
          <p:cNvPr id="55" name="Line 9"/>
          <p:cNvSpPr>
            <a:spLocks noChangeShapeType="1"/>
          </p:cNvSpPr>
          <p:nvPr/>
        </p:nvSpPr>
        <p:spPr bwMode="auto">
          <a:xfrm flipV="1">
            <a:off x="3570288" y="2002350"/>
            <a:ext cx="3257550" cy="32543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6" name="Text Box 10"/>
          <p:cNvSpPr txBox="1">
            <a:spLocks noChangeArrowheads="1"/>
          </p:cNvSpPr>
          <p:nvPr/>
        </p:nvSpPr>
        <p:spPr bwMode="auto">
          <a:xfrm rot="-2751904">
            <a:off x="6142037" y="1608651"/>
            <a:ext cx="1268413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b="1" i="1" dirty="0">
                <a:latin typeface="Tahoma" pitchFamily="34" charset="0"/>
              </a:rPr>
              <a:t>PE</a:t>
            </a:r>
            <a:r>
              <a:rPr lang="en-US" sz="2200" dirty="0">
                <a:latin typeface="Tahoma" pitchFamily="34" charset="0"/>
              </a:rPr>
              <a:t> =</a:t>
            </a:r>
            <a:r>
              <a:rPr lang="en-US" sz="2200" b="1" i="1" dirty="0">
                <a:latin typeface="Tahoma" pitchFamily="34" charset="0"/>
              </a:rPr>
              <a:t>Y</a:t>
            </a:r>
            <a:r>
              <a:rPr lang="en-US" sz="2200" dirty="0"/>
              <a:t> </a:t>
            </a:r>
          </a:p>
        </p:txBody>
      </p:sp>
      <p:grpSp>
        <p:nvGrpSpPr>
          <p:cNvPr id="57" name="Group 11"/>
          <p:cNvGrpSpPr>
            <a:grpSpLocks/>
          </p:cNvGrpSpPr>
          <p:nvPr/>
        </p:nvGrpSpPr>
        <p:grpSpPr bwMode="auto">
          <a:xfrm>
            <a:off x="3570288" y="2665925"/>
            <a:ext cx="5334000" cy="1600200"/>
            <a:chOff x="2256" y="1500"/>
            <a:chExt cx="3360" cy="1008"/>
          </a:xfrm>
        </p:grpSpPr>
        <p:sp>
          <p:nvSpPr>
            <p:cNvPr id="58" name="Text Box 12"/>
            <p:cNvSpPr txBox="1">
              <a:spLocks noChangeArrowheads="1"/>
            </p:cNvSpPr>
            <p:nvPr/>
          </p:nvSpPr>
          <p:spPr bwMode="auto">
            <a:xfrm>
              <a:off x="4240" y="1500"/>
              <a:ext cx="1376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dirty="0">
                  <a:latin typeface="Tahoma" pitchFamily="34" charset="0"/>
                </a:rPr>
                <a:t> =</a:t>
              </a:r>
              <a:r>
                <a:rPr lang="en-US" sz="2300" b="1" i="1" dirty="0">
                  <a:latin typeface="Tahoma" pitchFamily="34" charset="0"/>
                </a:rPr>
                <a:t>C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I</a:t>
              </a:r>
              <a:r>
                <a:rPr lang="en-US" sz="2300" b="1" baseline="-25000" dirty="0">
                  <a:latin typeface="Tahoma" pitchFamily="34" charset="0"/>
                </a:rPr>
                <a:t>1</a:t>
              </a:r>
              <a:r>
                <a:rPr lang="en-US" sz="2300" b="1" i="1" dirty="0">
                  <a:latin typeface="Tahoma" pitchFamily="34" charset="0"/>
                </a:rPr>
                <a:t>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G</a:t>
              </a:r>
              <a:endParaRPr lang="en-US" sz="2300" baseline="-25000" dirty="0"/>
            </a:p>
          </p:txBody>
        </p:sp>
        <p:sp>
          <p:nvSpPr>
            <p:cNvPr id="59" name="Line 13"/>
            <p:cNvSpPr>
              <a:spLocks noChangeShapeType="1"/>
            </p:cNvSpPr>
            <p:nvPr/>
          </p:nvSpPr>
          <p:spPr bwMode="auto">
            <a:xfrm flipV="1">
              <a:off x="2256" y="1740"/>
              <a:ext cx="2256" cy="76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60" name="Line 14"/>
          <p:cNvSpPr>
            <a:spLocks noChangeShapeType="1"/>
          </p:cNvSpPr>
          <p:nvPr/>
        </p:nvSpPr>
        <p:spPr bwMode="auto">
          <a:xfrm>
            <a:off x="5094288" y="3732725"/>
            <a:ext cx="0" cy="15240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61" name="Group 15"/>
          <p:cNvGrpSpPr>
            <a:grpSpLocks/>
          </p:cNvGrpSpPr>
          <p:nvPr/>
        </p:nvGrpSpPr>
        <p:grpSpPr bwMode="auto">
          <a:xfrm>
            <a:off x="3287713" y="5256725"/>
            <a:ext cx="1806575" cy="933450"/>
            <a:chOff x="2077" y="3119"/>
            <a:chExt cx="1149" cy="611"/>
          </a:xfrm>
        </p:grpSpPr>
        <p:sp>
          <p:nvSpPr>
            <p:cNvPr id="62" name="Text Box 16"/>
            <p:cNvSpPr txBox="1">
              <a:spLocks noChangeArrowheads="1"/>
            </p:cNvSpPr>
            <p:nvPr/>
          </p:nvSpPr>
          <p:spPr bwMode="auto">
            <a:xfrm>
              <a:off x="2077" y="3408"/>
              <a:ext cx="899" cy="322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bIns="9144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baseline="-25000" dirty="0">
                  <a:latin typeface="Tahoma" pitchFamily="34" charset="0"/>
                </a:rPr>
                <a:t>1</a:t>
              </a:r>
              <a:r>
                <a:rPr lang="en-US" sz="2300" dirty="0">
                  <a:latin typeface="Tahoma" pitchFamily="34" charset="0"/>
                </a:rPr>
                <a:t> = </a:t>
              </a:r>
              <a:r>
                <a:rPr lang="en-US" sz="2300" b="1" i="1" dirty="0">
                  <a:latin typeface="Tahoma" pitchFamily="34" charset="0"/>
                </a:rPr>
                <a:t>Y</a:t>
              </a:r>
              <a:r>
                <a:rPr lang="en-US" sz="2300" baseline="-25000" dirty="0">
                  <a:latin typeface="Tahoma" pitchFamily="34" charset="0"/>
                </a:rPr>
                <a:t>1</a:t>
              </a:r>
            </a:p>
          </p:txBody>
        </p:sp>
        <p:sp>
          <p:nvSpPr>
            <p:cNvPr id="63" name="Line 17"/>
            <p:cNvSpPr>
              <a:spLocks noChangeShapeType="1"/>
            </p:cNvSpPr>
            <p:nvPr/>
          </p:nvSpPr>
          <p:spPr bwMode="auto">
            <a:xfrm flipV="1">
              <a:off x="2985" y="3119"/>
              <a:ext cx="241" cy="40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non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bIns="91440"/>
            <a:lstStyle/>
            <a:p>
              <a:endParaRPr lang="en-US" dirty="0"/>
            </a:p>
          </p:txBody>
        </p:sp>
      </p:grpSp>
      <p:grpSp>
        <p:nvGrpSpPr>
          <p:cNvPr id="64" name="Group 18"/>
          <p:cNvGrpSpPr>
            <a:grpSpLocks/>
          </p:cNvGrpSpPr>
          <p:nvPr/>
        </p:nvGrpSpPr>
        <p:grpSpPr bwMode="auto">
          <a:xfrm>
            <a:off x="3589338" y="2084900"/>
            <a:ext cx="5389562" cy="1589088"/>
            <a:chOff x="2268" y="1134"/>
            <a:chExt cx="3395" cy="1001"/>
          </a:xfrm>
        </p:grpSpPr>
        <p:sp>
          <p:nvSpPr>
            <p:cNvPr id="65" name="Text Box 19"/>
            <p:cNvSpPr txBox="1">
              <a:spLocks noChangeArrowheads="1"/>
            </p:cNvSpPr>
            <p:nvPr/>
          </p:nvSpPr>
          <p:spPr bwMode="auto">
            <a:xfrm>
              <a:off x="4240" y="1134"/>
              <a:ext cx="1423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dirty="0">
                  <a:latin typeface="Tahoma" pitchFamily="34" charset="0"/>
                </a:rPr>
                <a:t> =</a:t>
              </a:r>
              <a:r>
                <a:rPr lang="en-US" sz="2300" b="1" i="1" dirty="0">
                  <a:latin typeface="Tahoma" pitchFamily="34" charset="0"/>
                </a:rPr>
                <a:t>C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solidFill>
                    <a:srgbClr val="CC0000"/>
                  </a:solidFill>
                  <a:latin typeface="Tahoma" pitchFamily="34" charset="0"/>
                </a:rPr>
                <a:t>I</a:t>
              </a:r>
              <a:r>
                <a:rPr lang="en-US" sz="2300" b="1" baseline="-25000" dirty="0">
                  <a:solidFill>
                    <a:srgbClr val="CC0000"/>
                  </a:solidFill>
                  <a:latin typeface="Tahoma" pitchFamily="34" charset="0"/>
                </a:rPr>
                <a:t>2</a:t>
              </a:r>
              <a:r>
                <a:rPr lang="en-US" sz="2300" b="1" i="1" dirty="0">
                  <a:latin typeface="Tahoma" pitchFamily="34" charset="0"/>
                </a:rPr>
                <a:t> </a:t>
              </a:r>
              <a:r>
                <a:rPr lang="en-US" sz="2300" dirty="0">
                  <a:latin typeface="Tahoma" pitchFamily="34" charset="0"/>
                </a:rPr>
                <a:t>+</a:t>
              </a:r>
              <a:r>
                <a:rPr lang="en-US" sz="2300" b="1" i="1" dirty="0">
                  <a:latin typeface="Tahoma" pitchFamily="34" charset="0"/>
                </a:rPr>
                <a:t>G</a:t>
              </a:r>
              <a:endParaRPr lang="en-US" sz="2300" baseline="-25000" dirty="0">
                <a:solidFill>
                  <a:srgbClr val="CC0000"/>
                </a:solidFill>
              </a:endParaRPr>
            </a:p>
          </p:txBody>
        </p:sp>
        <p:sp>
          <p:nvSpPr>
            <p:cNvPr id="66" name="Line 20"/>
            <p:cNvSpPr>
              <a:spLocks noChangeShapeType="1"/>
            </p:cNvSpPr>
            <p:nvPr/>
          </p:nvSpPr>
          <p:spPr bwMode="auto">
            <a:xfrm flipV="1">
              <a:off x="2268" y="1374"/>
              <a:ext cx="2255" cy="761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67" name="Line 21"/>
          <p:cNvSpPr>
            <a:spLocks noChangeShapeType="1"/>
          </p:cNvSpPr>
          <p:nvPr/>
        </p:nvSpPr>
        <p:spPr bwMode="auto">
          <a:xfrm>
            <a:off x="5959475" y="2878650"/>
            <a:ext cx="3175" cy="235108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68" name="Group 22"/>
          <p:cNvGrpSpPr>
            <a:grpSpLocks/>
          </p:cNvGrpSpPr>
          <p:nvPr/>
        </p:nvGrpSpPr>
        <p:grpSpPr bwMode="auto">
          <a:xfrm>
            <a:off x="5956300" y="5255138"/>
            <a:ext cx="1797050" cy="976312"/>
            <a:chOff x="3739" y="3131"/>
            <a:chExt cx="1132" cy="662"/>
          </a:xfrm>
        </p:grpSpPr>
        <p:sp>
          <p:nvSpPr>
            <p:cNvPr id="69" name="Text Box 23"/>
            <p:cNvSpPr txBox="1">
              <a:spLocks noChangeArrowheads="1"/>
            </p:cNvSpPr>
            <p:nvPr/>
          </p:nvSpPr>
          <p:spPr bwMode="auto">
            <a:xfrm>
              <a:off x="3984" y="3459"/>
              <a:ext cx="887" cy="334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bIns="9144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300" b="1" i="1" dirty="0">
                  <a:latin typeface="Tahoma" pitchFamily="34" charset="0"/>
                </a:rPr>
                <a:t>PE</a:t>
              </a:r>
              <a:r>
                <a:rPr lang="en-US" sz="2300" baseline="-25000" dirty="0">
                  <a:latin typeface="Tahoma" pitchFamily="34" charset="0"/>
                </a:rPr>
                <a:t>2</a:t>
              </a:r>
              <a:r>
                <a:rPr lang="en-US" sz="2300" dirty="0">
                  <a:latin typeface="Tahoma" pitchFamily="34" charset="0"/>
                </a:rPr>
                <a:t> = </a:t>
              </a:r>
              <a:r>
                <a:rPr lang="en-US" sz="2300" b="1" i="1" dirty="0">
                  <a:latin typeface="Tahoma" pitchFamily="34" charset="0"/>
                </a:rPr>
                <a:t>Y</a:t>
              </a:r>
              <a:r>
                <a:rPr lang="en-US" sz="2300" baseline="-25000" dirty="0">
                  <a:latin typeface="Tahoma" pitchFamily="34" charset="0"/>
                </a:rPr>
                <a:t>2</a:t>
              </a:r>
            </a:p>
          </p:txBody>
        </p:sp>
        <p:sp>
          <p:nvSpPr>
            <p:cNvPr id="70" name="Line 24"/>
            <p:cNvSpPr>
              <a:spLocks noChangeShapeType="1"/>
            </p:cNvSpPr>
            <p:nvPr/>
          </p:nvSpPr>
          <p:spPr bwMode="auto">
            <a:xfrm flipH="1" flipV="1">
              <a:off x="3739" y="3131"/>
              <a:ext cx="245" cy="4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non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71" name="Line 25"/>
          <p:cNvSpPr>
            <a:spLocks noChangeShapeType="1"/>
          </p:cNvSpPr>
          <p:nvPr/>
        </p:nvSpPr>
        <p:spPr bwMode="auto">
          <a:xfrm flipV="1">
            <a:off x="5224463" y="5256725"/>
            <a:ext cx="73025" cy="0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72" name="Group 26"/>
          <p:cNvGrpSpPr>
            <a:grpSpLocks/>
          </p:cNvGrpSpPr>
          <p:nvPr/>
        </p:nvGrpSpPr>
        <p:grpSpPr bwMode="auto">
          <a:xfrm>
            <a:off x="5094288" y="5294825"/>
            <a:ext cx="849312" cy="787400"/>
            <a:chOff x="3240" y="3296"/>
            <a:chExt cx="499" cy="496"/>
          </a:xfrm>
        </p:grpSpPr>
        <p:sp>
          <p:nvSpPr>
            <p:cNvPr id="73" name="Text Box 27"/>
            <p:cNvSpPr txBox="1">
              <a:spLocks noChangeArrowheads="1"/>
            </p:cNvSpPr>
            <p:nvPr/>
          </p:nvSpPr>
          <p:spPr bwMode="auto">
            <a:xfrm>
              <a:off x="3264" y="350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Y</a:t>
              </a:r>
              <a:endParaRPr lang="en-US" sz="2400" b="1" i="1" dirty="0">
                <a:latin typeface="Tahoma" pitchFamily="34" charset="0"/>
              </a:endParaRPr>
            </a:p>
          </p:txBody>
        </p:sp>
        <p:sp>
          <p:nvSpPr>
            <p:cNvPr id="74" name="AutoShape 28"/>
            <p:cNvSpPr>
              <a:spLocks/>
            </p:cNvSpPr>
            <p:nvPr/>
          </p:nvSpPr>
          <p:spPr bwMode="auto">
            <a:xfrm rot="-5407097">
              <a:off x="3379" y="3157"/>
              <a:ext cx="222" cy="499"/>
            </a:xfrm>
            <a:prstGeom prst="leftBrace">
              <a:avLst>
                <a:gd name="adj1" fmla="val 43238"/>
                <a:gd name="adj2" fmla="val 48968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75" name="Group 29"/>
          <p:cNvGrpSpPr>
            <a:grpSpLocks/>
          </p:cNvGrpSpPr>
          <p:nvPr/>
        </p:nvGrpSpPr>
        <p:grpSpPr bwMode="auto">
          <a:xfrm>
            <a:off x="566738" y="2076963"/>
            <a:ext cx="4483100" cy="1662112"/>
            <a:chOff x="345" y="1094"/>
            <a:chExt cx="2826" cy="1074"/>
          </a:xfrm>
        </p:grpSpPr>
        <p:sp>
          <p:nvSpPr>
            <p:cNvPr id="76" name="AutoShape 30"/>
            <p:cNvSpPr>
              <a:spLocks/>
            </p:cNvSpPr>
            <p:nvPr/>
          </p:nvSpPr>
          <p:spPr bwMode="auto">
            <a:xfrm>
              <a:off x="3005" y="1810"/>
              <a:ext cx="166" cy="358"/>
            </a:xfrm>
            <a:prstGeom prst="leftBrace">
              <a:avLst>
                <a:gd name="adj1" fmla="val 44950"/>
                <a:gd name="adj2" fmla="val 47917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77" name="Text Box 31"/>
            <p:cNvSpPr txBox="1">
              <a:spLocks noChangeArrowheads="1"/>
            </p:cNvSpPr>
            <p:nvPr/>
          </p:nvSpPr>
          <p:spPr bwMode="auto">
            <a:xfrm>
              <a:off x="345" y="1094"/>
              <a:ext cx="1392" cy="977"/>
            </a:xfrm>
            <a:prstGeom prst="rect">
              <a:avLst/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lnSpc>
                  <a:spcPct val="105000"/>
                </a:lnSpc>
                <a:spcBef>
                  <a:spcPct val="50000"/>
                </a:spcBef>
              </a:pPr>
              <a:r>
                <a:rPr lang="en-US" sz="2200" dirty="0"/>
                <a:t>At </a:t>
              </a:r>
              <a:r>
                <a:rPr lang="en-US" sz="2200" b="1" i="1" dirty="0">
                  <a:latin typeface="Tahoma" pitchFamily="34" charset="0"/>
                </a:rPr>
                <a:t>Y</a:t>
              </a:r>
              <a:r>
                <a:rPr lang="en-US" sz="2200" baseline="-25000" dirty="0">
                  <a:latin typeface="Tahoma" pitchFamily="34" charset="0"/>
                </a:rPr>
                <a:t>1</a:t>
              </a:r>
              <a:r>
                <a:rPr lang="en-US" sz="2200" dirty="0"/>
                <a:t>, </a:t>
              </a:r>
              <a:br>
                <a:rPr lang="en-US" sz="2200" dirty="0"/>
              </a:br>
              <a:r>
                <a:rPr lang="en-US" sz="2200" dirty="0"/>
                <a:t>there is now an unplanned drop in inventory…</a:t>
              </a:r>
            </a:p>
          </p:txBody>
        </p:sp>
        <p:sp>
          <p:nvSpPr>
            <p:cNvPr id="78" name="Line 32"/>
            <p:cNvSpPr>
              <a:spLocks noChangeShapeType="1"/>
            </p:cNvSpPr>
            <p:nvPr/>
          </p:nvSpPr>
          <p:spPr bwMode="auto">
            <a:xfrm>
              <a:off x="1739" y="1486"/>
              <a:ext cx="1230" cy="49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79" name="Line 33"/>
          <p:cNvSpPr>
            <a:spLocks noChangeShapeType="1"/>
          </p:cNvSpPr>
          <p:nvPr/>
        </p:nvSpPr>
        <p:spPr bwMode="auto">
          <a:xfrm flipV="1">
            <a:off x="5405438" y="5256725"/>
            <a:ext cx="82550" cy="0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80" name="Line 34"/>
          <p:cNvSpPr>
            <a:spLocks noChangeShapeType="1"/>
          </p:cNvSpPr>
          <p:nvPr/>
        </p:nvSpPr>
        <p:spPr bwMode="auto">
          <a:xfrm flipV="1">
            <a:off x="5610225" y="5256725"/>
            <a:ext cx="73025" cy="0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81" name="Line 35"/>
          <p:cNvSpPr>
            <a:spLocks noChangeShapeType="1"/>
          </p:cNvSpPr>
          <p:nvPr/>
        </p:nvSpPr>
        <p:spPr bwMode="auto">
          <a:xfrm flipV="1">
            <a:off x="5788025" y="5256725"/>
            <a:ext cx="80963" cy="0"/>
          </a:xfrm>
          <a:prstGeom prst="line">
            <a:avLst/>
          </a:prstGeom>
          <a:noFill/>
          <a:ln w="15875">
            <a:solidFill>
              <a:srgbClr val="990000"/>
            </a:solidFill>
            <a:round/>
            <a:headEnd/>
            <a:tailEnd type="stealth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82" name="Text Box 36"/>
          <p:cNvSpPr txBox="1">
            <a:spLocks noChangeArrowheads="1"/>
          </p:cNvSpPr>
          <p:nvPr/>
        </p:nvSpPr>
        <p:spPr bwMode="auto">
          <a:xfrm>
            <a:off x="623888" y="4377250"/>
            <a:ext cx="2276475" cy="1863725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sz="2200" dirty="0"/>
              <a:t>…so firms increase output, and income rises toward a new equilibrium.</a:t>
            </a:r>
          </a:p>
        </p:txBody>
      </p:sp>
      <p:grpSp>
        <p:nvGrpSpPr>
          <p:cNvPr id="83" name="Group 37"/>
          <p:cNvGrpSpPr>
            <a:grpSpLocks/>
          </p:cNvGrpSpPr>
          <p:nvPr/>
        </p:nvGrpSpPr>
        <p:grpSpPr bwMode="auto">
          <a:xfrm>
            <a:off x="4078288" y="2692913"/>
            <a:ext cx="2433637" cy="1373187"/>
            <a:chOff x="2576" y="1517"/>
            <a:chExt cx="1533" cy="865"/>
          </a:xfrm>
        </p:grpSpPr>
        <p:sp>
          <p:nvSpPr>
            <p:cNvPr id="84" name="Line 38"/>
            <p:cNvSpPr>
              <a:spLocks noChangeShapeType="1"/>
            </p:cNvSpPr>
            <p:nvPr/>
          </p:nvSpPr>
          <p:spPr bwMode="auto">
            <a:xfrm>
              <a:off x="3216" y="1824"/>
              <a:ext cx="2" cy="35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pSp>
          <p:nvGrpSpPr>
            <p:cNvPr id="85" name="Group 39"/>
            <p:cNvGrpSpPr>
              <a:grpSpLocks/>
            </p:cNvGrpSpPr>
            <p:nvPr/>
          </p:nvGrpSpPr>
          <p:grpSpPr bwMode="auto">
            <a:xfrm>
              <a:off x="2576" y="1517"/>
              <a:ext cx="1533" cy="865"/>
              <a:chOff x="2576" y="1517"/>
              <a:chExt cx="1533" cy="865"/>
            </a:xfrm>
          </p:grpSpPr>
          <p:sp>
            <p:nvSpPr>
              <p:cNvPr id="86" name="Line 40"/>
              <p:cNvSpPr>
                <a:spLocks noChangeShapeType="1"/>
              </p:cNvSpPr>
              <p:nvPr/>
            </p:nvSpPr>
            <p:spPr bwMode="auto">
              <a:xfrm flipV="1">
                <a:off x="2576" y="2031"/>
                <a:ext cx="0" cy="35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87" name="Line 41"/>
              <p:cNvSpPr>
                <a:spLocks noChangeShapeType="1"/>
              </p:cNvSpPr>
              <p:nvPr/>
            </p:nvSpPr>
            <p:spPr bwMode="auto">
              <a:xfrm flipV="1">
                <a:off x="4109" y="1517"/>
                <a:ext cx="0" cy="35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</p:grpSp>
      <p:grpSp>
        <p:nvGrpSpPr>
          <p:cNvPr id="88" name="Group 42"/>
          <p:cNvGrpSpPr>
            <a:grpSpLocks/>
          </p:cNvGrpSpPr>
          <p:nvPr/>
        </p:nvGrpSpPr>
        <p:grpSpPr bwMode="auto">
          <a:xfrm>
            <a:off x="2719388" y="3675575"/>
            <a:ext cx="806450" cy="596900"/>
            <a:chOff x="1720" y="2136"/>
            <a:chExt cx="508" cy="376"/>
          </a:xfrm>
        </p:grpSpPr>
        <p:sp>
          <p:nvSpPr>
            <p:cNvPr id="89" name="Text Box 43"/>
            <p:cNvSpPr txBox="1">
              <a:spLocks noChangeArrowheads="1"/>
            </p:cNvSpPr>
            <p:nvPr/>
          </p:nvSpPr>
          <p:spPr bwMode="auto">
            <a:xfrm>
              <a:off x="1720" y="2179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I</a:t>
              </a:r>
              <a:endParaRPr lang="en-US" sz="2400" b="1" i="1" dirty="0">
                <a:latin typeface="Tahoma" pitchFamily="34" charset="0"/>
              </a:endParaRPr>
            </a:p>
          </p:txBody>
        </p:sp>
        <p:sp>
          <p:nvSpPr>
            <p:cNvPr id="90" name="AutoShape 44"/>
            <p:cNvSpPr>
              <a:spLocks/>
            </p:cNvSpPr>
            <p:nvPr/>
          </p:nvSpPr>
          <p:spPr bwMode="auto">
            <a:xfrm>
              <a:off x="2092" y="2136"/>
              <a:ext cx="136" cy="376"/>
            </a:xfrm>
            <a:prstGeom prst="leftBrace">
              <a:avLst>
                <a:gd name="adj1" fmla="val 23039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7073214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71" grpId="0" animBg="1"/>
      <p:bldP spid="79" grpId="0" animBg="1"/>
      <p:bldP spid="80" grpId="0" animBg="1"/>
      <p:bldP spid="81" grpId="0" animBg="1"/>
      <p:bldP spid="82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i="1" dirty="0"/>
              <a:t>IS</a:t>
            </a:r>
            <a:r>
              <a:rPr lang="en-US" sz="1100" dirty="0"/>
              <a:t> </a:t>
            </a:r>
            <a:r>
              <a:rPr lang="en-US" dirty="0"/>
              <a:t> curve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744788"/>
          </a:xfrm>
        </p:spPr>
        <p:txBody>
          <a:bodyPr/>
          <a:lstStyle/>
          <a:p>
            <a:pPr marL="0" indent="0">
              <a:spcBef>
                <a:spcPct val="30000"/>
              </a:spcBef>
              <a:buFont typeface="Wingdings" pitchFamily="2" charset="2"/>
              <a:buNone/>
            </a:pPr>
            <a:r>
              <a:rPr lang="en-US" sz="2700" dirty="0"/>
              <a:t>def:  a graph of all combinations of </a:t>
            </a:r>
            <a:r>
              <a:rPr lang="en-US" sz="2700" b="1" i="1" dirty="0"/>
              <a:t>r</a:t>
            </a:r>
            <a:r>
              <a:rPr lang="en-US" sz="2700" dirty="0"/>
              <a:t>  and </a:t>
            </a:r>
            <a:r>
              <a:rPr lang="en-US" sz="2700" b="1" i="1" dirty="0"/>
              <a:t>Y</a:t>
            </a:r>
            <a:r>
              <a:rPr lang="en-US" sz="2700" dirty="0"/>
              <a:t>  that result in goods market equilibrium</a:t>
            </a:r>
          </a:p>
          <a:p>
            <a:pPr marL="0" indent="0">
              <a:spcBef>
                <a:spcPct val="30000"/>
              </a:spcBef>
              <a:buFont typeface="Wingdings" pitchFamily="2" charset="2"/>
              <a:buNone/>
            </a:pPr>
            <a:r>
              <a:rPr lang="en-US" sz="2700" i="1" dirty="0"/>
              <a:t>i.e.</a:t>
            </a:r>
            <a:r>
              <a:rPr lang="en-US" sz="2700" dirty="0"/>
              <a:t>   actual expenditure (output) </a:t>
            </a:r>
            <a:br>
              <a:rPr lang="en-US" sz="2700" dirty="0"/>
            </a:br>
            <a:r>
              <a:rPr lang="en-US" sz="2700" dirty="0"/>
              <a:t>	   = planned expenditure</a:t>
            </a:r>
          </a:p>
          <a:p>
            <a:pPr marL="0" indent="0">
              <a:spcBef>
                <a:spcPct val="60000"/>
              </a:spcBef>
              <a:buFont typeface="Wingdings" pitchFamily="2" charset="2"/>
              <a:buNone/>
            </a:pPr>
            <a:r>
              <a:rPr lang="en-US" sz="2700" dirty="0"/>
              <a:t>The equation for the </a:t>
            </a:r>
            <a:r>
              <a:rPr lang="en-US" sz="2700" i="1" dirty="0"/>
              <a:t>IS</a:t>
            </a:r>
            <a:r>
              <a:rPr lang="en-US" sz="2700" dirty="0"/>
              <a:t> curve is:</a:t>
            </a:r>
          </a:p>
        </p:txBody>
      </p:sp>
      <p:graphicFrame>
        <p:nvGraphicFramePr>
          <p:cNvPr id="66564" name="Object 2"/>
          <p:cNvGraphicFramePr>
            <a:graphicFrameLocks noChangeAspect="1"/>
          </p:cNvGraphicFramePr>
          <p:nvPr/>
        </p:nvGraphicFramePr>
        <p:xfrm>
          <a:off x="2614613" y="4360863"/>
          <a:ext cx="39370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2" name="Equation" r:id="rId4" imgW="1752480" imgH="241200" progId="Equation.DSMT4">
                  <p:embed/>
                </p:oleObj>
              </mc:Choice>
              <mc:Fallback>
                <p:oleObj name="Equation" r:id="rId4" imgW="17524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4613" y="4360863"/>
                        <a:ext cx="3937000" cy="542925"/>
                      </a:xfrm>
                      <a:prstGeom prst="rect">
                        <a:avLst/>
                      </a:prstGeom>
                      <a:solidFill>
                        <a:schemeClr val="bg1">
                          <a:alpha val="50000"/>
                        </a:schemeClr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23410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5062538" y="5672138"/>
            <a:ext cx="457200" cy="5032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Y</a:t>
            </a:r>
            <a:r>
              <a:rPr lang="en-US" sz="24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4238625" y="5668963"/>
            <a:ext cx="457200" cy="5032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Y</a:t>
            </a:r>
            <a:r>
              <a:rPr lang="en-US" sz="2400" b="1" baseline="-25000" dirty="0">
                <a:latin typeface="Tahoma" pitchFamily="34" charset="0"/>
              </a:rPr>
              <a:t>1</a:t>
            </a:r>
          </a:p>
        </p:txBody>
      </p:sp>
      <p:sp>
        <p:nvSpPr>
          <p:cNvPr id="68612" name="Line 4"/>
          <p:cNvSpPr>
            <a:spLocks noChangeShapeType="1"/>
          </p:cNvSpPr>
          <p:nvPr/>
        </p:nvSpPr>
        <p:spPr bwMode="auto">
          <a:xfrm flipH="1">
            <a:off x="5259388" y="1954213"/>
            <a:ext cx="0" cy="3721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5053013" y="3444875"/>
            <a:ext cx="4572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Y</a:t>
            </a:r>
            <a:r>
              <a:rPr lang="en-US" sz="2400" b="1" i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68614" name="Line 6"/>
          <p:cNvSpPr>
            <a:spLocks noChangeShapeType="1"/>
          </p:cNvSpPr>
          <p:nvPr/>
        </p:nvSpPr>
        <p:spPr bwMode="auto">
          <a:xfrm flipH="1">
            <a:off x="4459288" y="2754313"/>
            <a:ext cx="0" cy="29146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4233863" y="3444875"/>
            <a:ext cx="4572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Y</a:t>
            </a:r>
            <a:r>
              <a:rPr lang="en-US" sz="2400" b="1" i="1" baseline="-25000" dirty="0">
                <a:latin typeface="Tahoma" pitchFamily="34" charset="0"/>
              </a:rPr>
              <a:t>1</a:t>
            </a:r>
          </a:p>
        </p:txBody>
      </p:sp>
      <p:sp>
        <p:nvSpPr>
          <p:cNvPr id="4506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Deriving the </a:t>
            </a:r>
            <a:r>
              <a:rPr lang="en-US" i="1" dirty="0"/>
              <a:t>IS</a:t>
            </a:r>
            <a:r>
              <a:rPr lang="en-US" sz="1100" dirty="0"/>
              <a:t> </a:t>
            </a:r>
            <a:r>
              <a:rPr lang="en-US" dirty="0"/>
              <a:t> curve</a:t>
            </a:r>
          </a:p>
        </p:txBody>
      </p:sp>
      <p:sp>
        <p:nvSpPr>
          <p:cNvPr id="68617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490538" y="1858963"/>
            <a:ext cx="2057400" cy="685800"/>
          </a:xfrm>
          <a:solidFill>
            <a:schemeClr val="bg1">
              <a:alpha val="50195"/>
            </a:schemeClr>
          </a:solidFill>
        </p:spPr>
        <p:txBody>
          <a:bodyPr/>
          <a:lstStyle/>
          <a:p>
            <a:pPr marL="0" indent="0">
              <a:lnSpc>
                <a:spcPct val="110000"/>
              </a:lnSpc>
              <a:buNone/>
              <a:tabLst>
                <a:tab pos="692150" algn="l"/>
              </a:tabLst>
            </a:pP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i</a:t>
            </a:r>
            <a:r>
              <a:rPr lang="en-US" sz="2600" b="1" i="1" dirty="0">
                <a:latin typeface="Tahoma" pitchFamily="34" charset="0"/>
                <a:sym typeface="Symbol" pitchFamily="18" charset="2"/>
              </a:rPr>
              <a:t>r</a:t>
            </a:r>
            <a:r>
              <a:rPr lang="en-US" sz="2600" dirty="0">
                <a:latin typeface="Tahoma" pitchFamily="34" charset="0"/>
                <a:sym typeface="Symbol" pitchFamily="18" charset="2"/>
              </a:rPr>
              <a:t>  	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600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h</a:t>
            </a:r>
            <a:r>
              <a:rPr lang="en-US" sz="2600" b="1" i="1" dirty="0">
                <a:latin typeface="Tahoma" pitchFamily="34" charset="0"/>
                <a:sym typeface="Symbol" pitchFamily="18" charset="2"/>
              </a:rPr>
              <a:t>I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221038" y="1309688"/>
            <a:ext cx="3822700" cy="2500312"/>
            <a:chOff x="2152" y="806"/>
            <a:chExt cx="2408" cy="1575"/>
          </a:xfrm>
        </p:grpSpPr>
        <p:grpSp>
          <p:nvGrpSpPr>
            <p:cNvPr id="45092" name="Group 11"/>
            <p:cNvGrpSpPr>
              <a:grpSpLocks/>
            </p:cNvGrpSpPr>
            <p:nvPr/>
          </p:nvGrpSpPr>
          <p:grpSpPr bwMode="auto">
            <a:xfrm>
              <a:off x="2496" y="960"/>
              <a:ext cx="1824" cy="1188"/>
              <a:chOff x="2640" y="1056"/>
              <a:chExt cx="2496" cy="2112"/>
            </a:xfrm>
          </p:grpSpPr>
          <p:sp>
            <p:nvSpPr>
              <p:cNvPr id="45095" name="Line 12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5096" name="Line 13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45093" name="Text Box 14"/>
            <p:cNvSpPr txBox="1">
              <a:spLocks noChangeArrowheads="1"/>
            </p:cNvSpPr>
            <p:nvPr/>
          </p:nvSpPr>
          <p:spPr bwMode="auto">
            <a:xfrm>
              <a:off x="4224" y="2112"/>
              <a:ext cx="336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Y</a:t>
              </a:r>
              <a:r>
                <a:rPr lang="en-US" sz="2200" dirty="0"/>
                <a:t> </a:t>
              </a:r>
            </a:p>
          </p:txBody>
        </p:sp>
        <p:sp>
          <p:nvSpPr>
            <p:cNvPr id="45094" name="Text Box 15"/>
            <p:cNvSpPr txBox="1">
              <a:spLocks noChangeArrowheads="1"/>
            </p:cNvSpPr>
            <p:nvPr/>
          </p:nvSpPr>
          <p:spPr bwMode="auto">
            <a:xfrm>
              <a:off x="2152" y="806"/>
              <a:ext cx="344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"/>
                </a:spcBef>
              </a:pPr>
              <a:r>
                <a:rPr lang="en-US" sz="2200" b="1" i="1" dirty="0">
                  <a:latin typeface="Tahoma" pitchFamily="34" charset="0"/>
                </a:rPr>
                <a:t>PE</a:t>
              </a:r>
              <a:endParaRPr lang="en-US" sz="2200" dirty="0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3386138" y="3611563"/>
            <a:ext cx="3657600" cy="2392362"/>
            <a:chOff x="2256" y="2256"/>
            <a:chExt cx="2304" cy="1507"/>
          </a:xfrm>
        </p:grpSpPr>
        <p:grpSp>
          <p:nvGrpSpPr>
            <p:cNvPr id="45087" name="Group 17"/>
            <p:cNvGrpSpPr>
              <a:grpSpLocks/>
            </p:cNvGrpSpPr>
            <p:nvPr/>
          </p:nvGrpSpPr>
          <p:grpSpPr bwMode="auto">
            <a:xfrm>
              <a:off x="2496" y="2364"/>
              <a:ext cx="1824" cy="1188"/>
              <a:chOff x="2640" y="1056"/>
              <a:chExt cx="2496" cy="2112"/>
            </a:xfrm>
          </p:grpSpPr>
          <p:sp>
            <p:nvSpPr>
              <p:cNvPr id="45090" name="Line 18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5091" name="Line 19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45088" name="Text Box 20"/>
            <p:cNvSpPr txBox="1">
              <a:spLocks noChangeArrowheads="1"/>
            </p:cNvSpPr>
            <p:nvPr/>
          </p:nvSpPr>
          <p:spPr bwMode="auto">
            <a:xfrm>
              <a:off x="2256" y="2256"/>
              <a:ext cx="24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"/>
                </a:spcBef>
              </a:pPr>
              <a:r>
                <a:rPr lang="en-US" sz="22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  <p:sp>
          <p:nvSpPr>
            <p:cNvPr id="45089" name="Text Box 21"/>
            <p:cNvSpPr txBox="1">
              <a:spLocks noChangeArrowheads="1"/>
            </p:cNvSpPr>
            <p:nvPr/>
          </p:nvSpPr>
          <p:spPr bwMode="auto">
            <a:xfrm>
              <a:off x="4224" y="3494"/>
              <a:ext cx="336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Y</a:t>
              </a:r>
              <a:r>
                <a:rPr lang="en-US" sz="2200" dirty="0"/>
                <a:t> </a:t>
              </a:r>
            </a:p>
          </p:txBody>
        </p:sp>
      </p:grpSp>
      <p:sp>
        <p:nvSpPr>
          <p:cNvPr id="68630" name="Line 22"/>
          <p:cNvSpPr>
            <a:spLocks noChangeShapeType="1"/>
          </p:cNvSpPr>
          <p:nvPr/>
        </p:nvSpPr>
        <p:spPr bwMode="auto">
          <a:xfrm flipV="1">
            <a:off x="3773488" y="1525588"/>
            <a:ext cx="1898650" cy="19018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8631" name="Line 23"/>
          <p:cNvSpPr>
            <a:spLocks noChangeShapeType="1"/>
          </p:cNvSpPr>
          <p:nvPr/>
        </p:nvSpPr>
        <p:spPr bwMode="auto">
          <a:xfrm flipV="1">
            <a:off x="3767138" y="2087563"/>
            <a:ext cx="2438400" cy="914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8632" name="Line 24"/>
          <p:cNvSpPr>
            <a:spLocks noChangeShapeType="1"/>
          </p:cNvSpPr>
          <p:nvPr/>
        </p:nvSpPr>
        <p:spPr bwMode="auto">
          <a:xfrm flipV="1">
            <a:off x="3767138" y="1554163"/>
            <a:ext cx="24384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8633" name="Text Box 25"/>
          <p:cNvSpPr txBox="1">
            <a:spLocks noChangeArrowheads="1"/>
          </p:cNvSpPr>
          <p:nvPr/>
        </p:nvSpPr>
        <p:spPr bwMode="auto">
          <a:xfrm>
            <a:off x="6129338" y="1858963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PE </a:t>
            </a:r>
            <a:r>
              <a:rPr lang="en-US" sz="2400" dirty="0">
                <a:latin typeface="Tahoma" pitchFamily="34" charset="0"/>
              </a:rPr>
              <a:t>=</a:t>
            </a:r>
            <a:r>
              <a:rPr lang="en-US" sz="2400" b="1" i="1" dirty="0">
                <a:latin typeface="Tahoma" pitchFamily="34" charset="0"/>
              </a:rPr>
              <a:t>C </a:t>
            </a:r>
            <a:r>
              <a:rPr lang="en-US" sz="2400" dirty="0">
                <a:latin typeface="Tahoma" pitchFamily="34" charset="0"/>
              </a:rPr>
              <a:t>+</a:t>
            </a:r>
            <a:r>
              <a:rPr lang="en-US" sz="2400" b="1" i="1" dirty="0">
                <a:latin typeface="Tahoma" pitchFamily="34" charset="0"/>
              </a:rPr>
              <a:t>I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(</a:t>
            </a: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400" b="1" baseline="-25000" dirty="0">
                <a:latin typeface="Tahoma" pitchFamily="34" charset="0"/>
              </a:rPr>
              <a:t>1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)+</a:t>
            </a:r>
            <a:r>
              <a:rPr lang="en-US" sz="2400" b="1" i="1" dirty="0">
                <a:latin typeface="Tahoma" pitchFamily="34" charset="0"/>
              </a:rPr>
              <a:t>G</a:t>
            </a:r>
            <a:r>
              <a:rPr lang="en-US" sz="2400" dirty="0"/>
              <a:t> </a:t>
            </a:r>
          </a:p>
        </p:txBody>
      </p:sp>
      <p:sp>
        <p:nvSpPr>
          <p:cNvPr id="68634" name="Text Box 26"/>
          <p:cNvSpPr txBox="1">
            <a:spLocks noChangeArrowheads="1"/>
          </p:cNvSpPr>
          <p:nvPr/>
        </p:nvSpPr>
        <p:spPr bwMode="auto">
          <a:xfrm>
            <a:off x="6129338" y="1325563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PE </a:t>
            </a:r>
            <a:r>
              <a:rPr lang="en-US" sz="2400" dirty="0">
                <a:latin typeface="Tahoma" pitchFamily="34" charset="0"/>
              </a:rPr>
              <a:t>=</a:t>
            </a:r>
            <a:r>
              <a:rPr lang="en-US" sz="2400" b="1" i="1" dirty="0">
                <a:latin typeface="Tahoma" pitchFamily="34" charset="0"/>
              </a:rPr>
              <a:t>C </a:t>
            </a:r>
            <a:r>
              <a:rPr lang="en-US" sz="2400" dirty="0">
                <a:latin typeface="Tahoma" pitchFamily="34" charset="0"/>
              </a:rPr>
              <a:t>+</a:t>
            </a:r>
            <a:r>
              <a:rPr lang="en-US" sz="2400" b="1" i="1" dirty="0">
                <a:latin typeface="Tahoma" pitchFamily="34" charset="0"/>
              </a:rPr>
              <a:t>I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(</a:t>
            </a: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r</a:t>
            </a:r>
            <a:r>
              <a:rPr lang="en-US" sz="24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)+</a:t>
            </a:r>
            <a:r>
              <a:rPr lang="en-US" sz="2400" b="1" i="1" dirty="0">
                <a:latin typeface="Tahoma" pitchFamily="34" charset="0"/>
              </a:rPr>
              <a:t>G</a:t>
            </a:r>
            <a:r>
              <a:rPr lang="en-US" sz="2400" dirty="0"/>
              <a:t> </a:t>
            </a:r>
          </a:p>
        </p:txBody>
      </p:sp>
      <p:sp>
        <p:nvSpPr>
          <p:cNvPr id="68635" name="Text Box 27"/>
          <p:cNvSpPr txBox="1">
            <a:spLocks noChangeArrowheads="1"/>
          </p:cNvSpPr>
          <p:nvPr/>
        </p:nvSpPr>
        <p:spPr bwMode="auto">
          <a:xfrm>
            <a:off x="3367088" y="4098925"/>
            <a:ext cx="4572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"/>
              </a:spcBef>
            </a:pPr>
            <a:r>
              <a:rPr lang="en-US" sz="2200" b="1" i="1" dirty="0">
                <a:latin typeface="Tahoma" pitchFamily="34" charset="0"/>
              </a:rPr>
              <a:t>r</a:t>
            </a:r>
            <a:r>
              <a:rPr lang="en-US" sz="2200" b="1" baseline="-25000" dirty="0">
                <a:latin typeface="Tahoma" pitchFamily="34" charset="0"/>
              </a:rPr>
              <a:t>1</a:t>
            </a:r>
            <a:endParaRPr lang="en-US" sz="2200" baseline="-25000" dirty="0"/>
          </a:p>
        </p:txBody>
      </p:sp>
      <p:sp>
        <p:nvSpPr>
          <p:cNvPr id="68636" name="Text Box 28"/>
          <p:cNvSpPr txBox="1">
            <a:spLocks noChangeArrowheads="1"/>
          </p:cNvSpPr>
          <p:nvPr/>
        </p:nvSpPr>
        <p:spPr bwMode="auto">
          <a:xfrm>
            <a:off x="3335338" y="4830763"/>
            <a:ext cx="4572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"/>
              </a:spcBef>
            </a:pPr>
            <a:r>
              <a:rPr lang="en-US" sz="2200" b="1" i="1" dirty="0">
                <a:solidFill>
                  <a:srgbClr val="FF0000"/>
                </a:solidFill>
                <a:latin typeface="Tahoma" pitchFamily="34" charset="0"/>
              </a:rPr>
              <a:t>r</a:t>
            </a:r>
            <a:r>
              <a:rPr lang="en-US" sz="22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endParaRPr lang="en-US" sz="2200" baseline="-25000" dirty="0">
              <a:solidFill>
                <a:srgbClr val="FF0000"/>
              </a:solidFill>
            </a:endParaRPr>
          </a:p>
        </p:txBody>
      </p:sp>
      <p:sp>
        <p:nvSpPr>
          <p:cNvPr id="68637" name="Text Box 29"/>
          <p:cNvSpPr txBox="1">
            <a:spLocks noChangeArrowheads="1"/>
          </p:cNvSpPr>
          <p:nvPr/>
        </p:nvSpPr>
        <p:spPr bwMode="auto">
          <a:xfrm>
            <a:off x="5051425" y="1187450"/>
            <a:ext cx="1184275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b="1" i="1" dirty="0">
                <a:latin typeface="Tahoma" pitchFamily="34" charset="0"/>
              </a:rPr>
              <a:t>PE </a:t>
            </a:r>
            <a:r>
              <a:rPr lang="en-US" sz="2300" dirty="0">
                <a:latin typeface="Tahoma" pitchFamily="34" charset="0"/>
              </a:rPr>
              <a:t>=</a:t>
            </a:r>
            <a:r>
              <a:rPr lang="en-US" sz="2300" b="1" i="1" dirty="0">
                <a:latin typeface="Tahoma" pitchFamily="34" charset="0"/>
              </a:rPr>
              <a:t>Y</a:t>
            </a:r>
            <a:endParaRPr lang="en-US" sz="2300" dirty="0"/>
          </a:p>
        </p:txBody>
      </p:sp>
      <p:sp>
        <p:nvSpPr>
          <p:cNvPr id="68638" name="Line 30"/>
          <p:cNvSpPr>
            <a:spLocks noChangeShapeType="1"/>
          </p:cNvSpPr>
          <p:nvPr/>
        </p:nvSpPr>
        <p:spPr bwMode="auto">
          <a:xfrm>
            <a:off x="3767138" y="4373563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8639" name="Line 31"/>
          <p:cNvSpPr>
            <a:spLocks noChangeShapeType="1"/>
          </p:cNvSpPr>
          <p:nvPr/>
        </p:nvSpPr>
        <p:spPr bwMode="auto">
          <a:xfrm>
            <a:off x="3773488" y="5078413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8640" name="Line 32"/>
          <p:cNvSpPr>
            <a:spLocks noChangeShapeType="1"/>
          </p:cNvSpPr>
          <p:nvPr/>
        </p:nvSpPr>
        <p:spPr bwMode="auto">
          <a:xfrm>
            <a:off x="3963988" y="3941763"/>
            <a:ext cx="1695450" cy="14859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68641" name="Text Box 33"/>
          <p:cNvSpPr txBox="1">
            <a:spLocks noChangeArrowheads="1"/>
          </p:cNvSpPr>
          <p:nvPr/>
        </p:nvSpPr>
        <p:spPr bwMode="auto">
          <a:xfrm>
            <a:off x="5595938" y="5211763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i="1" dirty="0">
                <a:latin typeface="Tahoma" pitchFamily="34" charset="0"/>
              </a:rPr>
              <a:t>IS </a:t>
            </a:r>
          </a:p>
        </p:txBody>
      </p: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2935288" y="2544763"/>
            <a:ext cx="679450" cy="457200"/>
            <a:chOff x="1972" y="1584"/>
            <a:chExt cx="428" cy="288"/>
          </a:xfrm>
        </p:grpSpPr>
        <p:sp>
          <p:nvSpPr>
            <p:cNvPr id="45085" name="Text Box 35"/>
            <p:cNvSpPr txBox="1">
              <a:spLocks noChangeArrowheads="1"/>
            </p:cNvSpPr>
            <p:nvPr/>
          </p:nvSpPr>
          <p:spPr bwMode="auto">
            <a:xfrm>
              <a:off x="1972" y="1584"/>
              <a:ext cx="3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I</a:t>
              </a:r>
              <a:endParaRPr lang="en-US" sz="2400" b="1" i="1" dirty="0">
                <a:latin typeface="Tahoma" pitchFamily="34" charset="0"/>
              </a:endParaRPr>
            </a:p>
          </p:txBody>
        </p:sp>
        <p:sp>
          <p:nvSpPr>
            <p:cNvPr id="45086" name="Line 36"/>
            <p:cNvSpPr>
              <a:spLocks noChangeShapeType="1"/>
            </p:cNvSpPr>
            <p:nvPr/>
          </p:nvSpPr>
          <p:spPr bwMode="auto">
            <a:xfrm flipV="1">
              <a:off x="2400" y="1590"/>
              <a:ext cx="0" cy="2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68645" name="Rectangle 37"/>
          <p:cNvSpPr>
            <a:spLocks noChangeArrowheads="1"/>
          </p:cNvSpPr>
          <p:nvPr/>
        </p:nvSpPr>
        <p:spPr bwMode="auto">
          <a:xfrm>
            <a:off x="490538" y="2544763"/>
            <a:ext cx="2057400" cy="838200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0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</a:pPr>
            <a:r>
              <a:rPr lang="en-US" sz="2600" dirty="0">
                <a:latin typeface="Tahoma" pitchFamily="34" charset="0"/>
                <a:sym typeface="Symbol" pitchFamily="18" charset="2"/>
              </a:rPr>
              <a:t>	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600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h</a:t>
            </a:r>
            <a:r>
              <a:rPr lang="en-US" sz="2600" b="1" i="1" dirty="0">
                <a:latin typeface="Tahoma" pitchFamily="34" charset="0"/>
                <a:sym typeface="Symbol" pitchFamily="18" charset="2"/>
              </a:rPr>
              <a:t>PE</a:t>
            </a:r>
          </a:p>
        </p:txBody>
      </p:sp>
      <p:sp>
        <p:nvSpPr>
          <p:cNvPr id="68646" name="Rectangle 38"/>
          <p:cNvSpPr>
            <a:spLocks noChangeArrowheads="1"/>
          </p:cNvSpPr>
          <p:nvPr/>
        </p:nvSpPr>
        <p:spPr bwMode="auto">
          <a:xfrm>
            <a:off x="490538" y="3230563"/>
            <a:ext cx="2057400" cy="762000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0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</a:pPr>
            <a:r>
              <a:rPr lang="en-US" sz="2600" dirty="0">
                <a:latin typeface="Tahoma" pitchFamily="34" charset="0"/>
                <a:sym typeface="Symbol" pitchFamily="18" charset="2"/>
              </a:rPr>
              <a:t>	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600" dirty="0">
                <a:latin typeface="Tahoma" pitchFamily="34" charset="0"/>
                <a:sym typeface="Symbol" pitchFamily="18" charset="2"/>
              </a:rPr>
              <a:t> </a:t>
            </a:r>
            <a:r>
              <a:rPr lang="en-US" sz="2600" dirty="0">
                <a:latin typeface="Wingdings 3" charset="2"/>
                <a:cs typeface="Wingdings 3" charset="2"/>
                <a:sym typeface="Symbol" pitchFamily="18" charset="2"/>
              </a:rPr>
              <a:t>h</a:t>
            </a:r>
            <a:r>
              <a:rPr lang="en-US" sz="2600" b="1" i="1" dirty="0">
                <a:latin typeface="Tahoma" pitchFamily="34" charset="0"/>
                <a:sym typeface="Symbol" pitchFamily="18" charset="2"/>
              </a:rPr>
              <a:t>Y</a:t>
            </a:r>
          </a:p>
        </p:txBody>
      </p:sp>
      <p:sp>
        <p:nvSpPr>
          <p:cNvPr id="68647" name="Oval 39"/>
          <p:cNvSpPr>
            <a:spLocks noChangeArrowheads="1"/>
          </p:cNvSpPr>
          <p:nvPr/>
        </p:nvSpPr>
        <p:spPr bwMode="auto">
          <a:xfrm>
            <a:off x="4414838" y="4335463"/>
            <a:ext cx="76200" cy="7620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8648" name="Oval 40"/>
          <p:cNvSpPr>
            <a:spLocks noChangeArrowheads="1"/>
          </p:cNvSpPr>
          <p:nvPr/>
        </p:nvSpPr>
        <p:spPr bwMode="auto">
          <a:xfrm>
            <a:off x="5219700" y="5030788"/>
            <a:ext cx="76200" cy="7620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321509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6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6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8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6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6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8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6" dur="500"/>
                                        <p:tgtEl>
                                          <p:spTgt spid="6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0" dur="500"/>
                                        <p:tgtEl>
                                          <p:spTgt spid="68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8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3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8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68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0" dur="500"/>
                                        <p:tgtEl>
                                          <p:spTgt spid="6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animBg="1" autoUpdateAnimBg="0"/>
      <p:bldP spid="68611" grpId="0" animBg="1" autoUpdateAnimBg="0"/>
      <p:bldP spid="68612" grpId="0" animBg="1"/>
      <p:bldP spid="68613" grpId="0" animBg="1" autoUpdateAnimBg="0"/>
      <p:bldP spid="68614" grpId="0" animBg="1"/>
      <p:bldP spid="68615" grpId="0" animBg="1" autoUpdateAnimBg="0"/>
      <p:bldP spid="68617" grpId="0" animBg="1" autoUpdateAnimBg="0"/>
      <p:bldP spid="68630" grpId="0" animBg="1"/>
      <p:bldP spid="68631" grpId="0" animBg="1"/>
      <p:bldP spid="68632" grpId="0" animBg="1"/>
      <p:bldP spid="68633" grpId="0" autoUpdateAnimBg="0"/>
      <p:bldP spid="68634" grpId="0" autoUpdateAnimBg="0"/>
      <p:bldP spid="68635" grpId="0" autoUpdateAnimBg="0"/>
      <p:bldP spid="68636" grpId="0" autoUpdateAnimBg="0"/>
      <p:bldP spid="68637" grpId="0" autoUpdateAnimBg="0"/>
      <p:bldP spid="68638" grpId="0" animBg="1"/>
      <p:bldP spid="68639" grpId="0" animBg="1"/>
      <p:bldP spid="68640" grpId="0" animBg="1"/>
      <p:bldP spid="68641" grpId="0" autoUpdateAnimBg="0"/>
      <p:bldP spid="68645" grpId="0" animBg="1" autoUpdateAnimBg="0"/>
      <p:bldP spid="68646" grpId="0" animBg="1" autoUpdateAnimBg="0"/>
      <p:bldP spid="68647" grpId="0" animBg="1"/>
      <p:bldP spid="6864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/>
              <a:t>Why the </a:t>
            </a:r>
            <a:r>
              <a:rPr lang="en-US" sz="3100" i="1" dirty="0"/>
              <a:t>IS</a:t>
            </a:r>
            <a:r>
              <a:rPr lang="en-US" sz="1000" dirty="0"/>
              <a:t> </a:t>
            </a:r>
            <a:r>
              <a:rPr lang="en-US" sz="3100" dirty="0"/>
              <a:t> curve is negatively sloped</a:t>
            </a:r>
          </a:p>
        </p:txBody>
      </p:sp>
      <p:sp>
        <p:nvSpPr>
          <p:cNvPr id="4608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fall in the interest rate motivates firms to increase investment spending, which drives up total planned spending (</a:t>
            </a:r>
            <a:r>
              <a:rPr lang="en-US" b="1" i="1" dirty="0"/>
              <a:t>PE</a:t>
            </a:r>
            <a:r>
              <a:rPr lang="en-US" sz="1100" dirty="0"/>
              <a:t> </a:t>
            </a:r>
            <a:r>
              <a:rPr lang="en-US" dirty="0"/>
              <a:t>).  </a:t>
            </a:r>
          </a:p>
          <a:p>
            <a:r>
              <a:rPr lang="en-US" dirty="0"/>
              <a:t>To restore equilibrium in the goods market, output (a.k.a. actual expenditure, </a:t>
            </a:r>
            <a:r>
              <a:rPr lang="en-US" b="1" i="1" dirty="0"/>
              <a:t>Y</a:t>
            </a:r>
            <a:r>
              <a:rPr lang="en-US" sz="1100" dirty="0"/>
              <a:t> </a:t>
            </a:r>
            <a:r>
              <a:rPr lang="en-US" dirty="0"/>
              <a:t>) </a:t>
            </a:r>
            <a:br>
              <a:rPr lang="en-US" dirty="0"/>
            </a:br>
            <a:r>
              <a:rPr lang="en-US" dirty="0"/>
              <a:t>must increase.  </a:t>
            </a:r>
          </a:p>
        </p:txBody>
      </p:sp>
    </p:spTree>
    <p:extLst>
      <p:ext uri="{BB962C8B-B14F-4D97-AF65-F5344CB8AC3E}">
        <p14:creationId xmlns:p14="http://schemas.microsoft.com/office/powerpoint/2010/main" val="953140746"/>
      </p:ext>
    </p:extLst>
  </p:cSld>
  <p:clrMapOvr>
    <a:masterClrMapping/>
  </p:clrMapOvr>
  <p:transition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Oval 2"/>
          <p:cNvSpPr>
            <a:spLocks noChangeArrowheads="1"/>
          </p:cNvSpPr>
          <p:nvPr/>
        </p:nvSpPr>
        <p:spPr bwMode="auto">
          <a:xfrm>
            <a:off x="6286500" y="3698875"/>
            <a:ext cx="76200" cy="762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7107" name="Rectangle 4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/>
              <a:t>The </a:t>
            </a:r>
            <a:r>
              <a:rPr lang="en-US" sz="3000" i="1" dirty="0"/>
              <a:t>IS</a:t>
            </a:r>
            <a:r>
              <a:rPr lang="en-US" sz="1100" dirty="0"/>
              <a:t> </a:t>
            </a:r>
            <a:r>
              <a:rPr lang="en-US" sz="3000" dirty="0"/>
              <a:t> </a:t>
            </a:r>
            <a:r>
              <a:rPr lang="en-US" sz="3000" dirty="0">
                <a:sym typeface="Symbol" pitchFamily="18" charset="2"/>
              </a:rPr>
              <a:t>curve and the loanable funds model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62000" y="1985963"/>
            <a:ext cx="3657600" cy="3733800"/>
            <a:chOff x="432" y="1104"/>
            <a:chExt cx="2304" cy="2352"/>
          </a:xfrm>
        </p:grpSpPr>
        <p:grpSp>
          <p:nvGrpSpPr>
            <p:cNvPr id="47146" name="Group 5"/>
            <p:cNvGrpSpPr>
              <a:grpSpLocks/>
            </p:cNvGrpSpPr>
            <p:nvPr/>
          </p:nvGrpSpPr>
          <p:grpSpPr bwMode="auto">
            <a:xfrm>
              <a:off x="576" y="1344"/>
              <a:ext cx="1776" cy="1872"/>
              <a:chOff x="2640" y="1056"/>
              <a:chExt cx="2496" cy="2112"/>
            </a:xfrm>
          </p:grpSpPr>
          <p:sp>
            <p:nvSpPr>
              <p:cNvPr id="47149" name="Line 6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7150" name="Line 7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47147" name="Text Box 8"/>
            <p:cNvSpPr txBox="1">
              <a:spLocks noChangeArrowheads="1"/>
            </p:cNvSpPr>
            <p:nvPr/>
          </p:nvSpPr>
          <p:spPr bwMode="auto">
            <a:xfrm>
              <a:off x="2160" y="3177"/>
              <a:ext cx="57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300" b="1" i="1" dirty="0">
                  <a:latin typeface="Tahoma" pitchFamily="34" charset="0"/>
                </a:rPr>
                <a:t>S</a:t>
              </a:r>
              <a:r>
                <a:rPr lang="en-US" sz="2300" dirty="0">
                  <a:latin typeface="Tahoma" pitchFamily="34" charset="0"/>
                </a:rPr>
                <a:t>, </a:t>
              </a:r>
              <a:r>
                <a:rPr lang="en-US" sz="2300" b="1" i="1" dirty="0">
                  <a:latin typeface="Tahoma" pitchFamily="34" charset="0"/>
                </a:rPr>
                <a:t>I</a:t>
              </a:r>
              <a:endParaRPr lang="en-US" sz="2300" dirty="0"/>
            </a:p>
          </p:txBody>
        </p:sp>
        <p:sp>
          <p:nvSpPr>
            <p:cNvPr id="47148" name="Text Box 9"/>
            <p:cNvSpPr txBox="1">
              <a:spLocks noChangeArrowheads="1"/>
            </p:cNvSpPr>
            <p:nvPr/>
          </p:nvSpPr>
          <p:spPr bwMode="auto">
            <a:xfrm>
              <a:off x="432" y="1104"/>
              <a:ext cx="288" cy="288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295400" y="1671638"/>
            <a:ext cx="3429000" cy="3281362"/>
            <a:chOff x="768" y="1053"/>
            <a:chExt cx="1968" cy="2067"/>
          </a:xfrm>
        </p:grpSpPr>
        <p:sp>
          <p:nvSpPr>
            <p:cNvPr id="47144" name="Arc 11"/>
            <p:cNvSpPr>
              <a:spLocks/>
            </p:cNvSpPr>
            <p:nvPr/>
          </p:nvSpPr>
          <p:spPr bwMode="auto">
            <a:xfrm flipH="1" flipV="1">
              <a:off x="768" y="1053"/>
              <a:ext cx="1344" cy="1923"/>
            </a:xfrm>
            <a:custGeom>
              <a:avLst/>
              <a:gdLst>
                <a:gd name="T0" fmla="*/ 0 w 20516"/>
                <a:gd name="T1" fmla="*/ 0 h 21438"/>
                <a:gd name="T2" fmla="*/ 0 w 20516"/>
                <a:gd name="T3" fmla="*/ 0 h 21438"/>
                <a:gd name="T4" fmla="*/ 0 w 20516"/>
                <a:gd name="T5" fmla="*/ 0 h 21438"/>
                <a:gd name="T6" fmla="*/ 0 60000 65536"/>
                <a:gd name="T7" fmla="*/ 0 60000 65536"/>
                <a:gd name="T8" fmla="*/ 0 60000 65536"/>
                <a:gd name="T9" fmla="*/ 0 w 20516"/>
                <a:gd name="T10" fmla="*/ 0 h 21438"/>
                <a:gd name="T11" fmla="*/ 20516 w 20516"/>
                <a:gd name="T12" fmla="*/ 21438 h 21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16" h="21438" fill="none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</a:path>
                <a:path w="20516" h="21438" stroke="0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  <a:lnTo>
                    <a:pt x="0" y="21438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7145" name="Text Box 12"/>
            <p:cNvSpPr txBox="1">
              <a:spLocks noChangeArrowheads="1"/>
            </p:cNvSpPr>
            <p:nvPr/>
          </p:nvSpPr>
          <p:spPr bwMode="auto">
            <a:xfrm>
              <a:off x="1872" y="2832"/>
              <a:ext cx="86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I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(</a:t>
              </a:r>
              <a:r>
                <a:rPr lang="en-US" sz="24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1200" b="1" i="1" dirty="0">
                  <a:solidFill>
                    <a:schemeClr val="hlink"/>
                  </a:solidFill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)</a:t>
              </a:r>
              <a:r>
                <a:rPr lang="en-US" sz="2400" b="1" i="1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72717" name="Line 13"/>
          <p:cNvSpPr>
            <a:spLocks noChangeShapeType="1"/>
          </p:cNvSpPr>
          <p:nvPr/>
        </p:nvSpPr>
        <p:spPr bwMode="auto">
          <a:xfrm flipH="1">
            <a:off x="990600" y="4552950"/>
            <a:ext cx="69373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2718" name="Text Box 14"/>
          <p:cNvSpPr txBox="1">
            <a:spLocks noChangeArrowheads="1"/>
          </p:cNvSpPr>
          <p:nvPr/>
        </p:nvSpPr>
        <p:spPr bwMode="auto">
          <a:xfrm>
            <a:off x="533400" y="4267200"/>
            <a:ext cx="457200" cy="503238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300" b="1" baseline="-25000" dirty="0">
                <a:latin typeface="Tahoma" pitchFamily="34" charset="0"/>
              </a:rPr>
              <a:t>1</a:t>
            </a:r>
            <a:endParaRPr lang="en-US" sz="2300" baseline="-25000" dirty="0"/>
          </a:p>
        </p:txBody>
      </p:sp>
      <p:sp>
        <p:nvSpPr>
          <p:cNvPr id="72719" name="Text Box 15"/>
          <p:cNvSpPr txBox="1">
            <a:spLocks noChangeArrowheads="1"/>
          </p:cNvSpPr>
          <p:nvPr/>
        </p:nvSpPr>
        <p:spPr bwMode="auto">
          <a:xfrm>
            <a:off x="533400" y="3459163"/>
            <a:ext cx="457200" cy="503237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solidFill>
                  <a:schemeClr val="hlink"/>
                </a:solidFill>
                <a:latin typeface="Tahoma" pitchFamily="34" charset="0"/>
              </a:rPr>
              <a:t>r</a:t>
            </a:r>
            <a:r>
              <a:rPr lang="en-US" sz="2300" b="1" baseline="-25000" dirty="0">
                <a:solidFill>
                  <a:schemeClr val="hlink"/>
                </a:solidFill>
                <a:latin typeface="Tahoma" pitchFamily="34" charset="0"/>
              </a:rPr>
              <a:t>2</a:t>
            </a:r>
            <a:endParaRPr lang="en-US" sz="2300" baseline="-25000" dirty="0">
              <a:solidFill>
                <a:schemeClr val="hlink"/>
              </a:solidFill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5105400" y="1985963"/>
            <a:ext cx="3429000" cy="3719512"/>
            <a:chOff x="3168" y="1104"/>
            <a:chExt cx="2160" cy="2343"/>
          </a:xfrm>
        </p:grpSpPr>
        <p:grpSp>
          <p:nvGrpSpPr>
            <p:cNvPr id="47139" name="Group 17"/>
            <p:cNvGrpSpPr>
              <a:grpSpLocks/>
            </p:cNvGrpSpPr>
            <p:nvPr/>
          </p:nvGrpSpPr>
          <p:grpSpPr bwMode="auto">
            <a:xfrm>
              <a:off x="3312" y="1344"/>
              <a:ext cx="1776" cy="1920"/>
              <a:chOff x="2640" y="1056"/>
              <a:chExt cx="2496" cy="2112"/>
            </a:xfrm>
          </p:grpSpPr>
          <p:sp>
            <p:nvSpPr>
              <p:cNvPr id="47142" name="Line 18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47143" name="Line 19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47140" name="Text Box 20"/>
            <p:cNvSpPr txBox="1">
              <a:spLocks noChangeArrowheads="1"/>
            </p:cNvSpPr>
            <p:nvPr/>
          </p:nvSpPr>
          <p:spPr bwMode="auto">
            <a:xfrm>
              <a:off x="3168" y="110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  <p:sp>
          <p:nvSpPr>
            <p:cNvPr id="47141" name="Text Box 21"/>
            <p:cNvSpPr txBox="1">
              <a:spLocks noChangeArrowheads="1"/>
            </p:cNvSpPr>
            <p:nvPr/>
          </p:nvSpPr>
          <p:spPr bwMode="auto">
            <a:xfrm>
              <a:off x="5040" y="3168"/>
              <a:ext cx="288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300" b="1" i="1" dirty="0">
                  <a:latin typeface="Tahoma" pitchFamily="34" charset="0"/>
                </a:rPr>
                <a:t>Y</a:t>
              </a:r>
              <a:endParaRPr lang="en-US" sz="2300" dirty="0"/>
            </a:p>
          </p:txBody>
        </p: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7010400" y="2671763"/>
            <a:ext cx="533400" cy="3200400"/>
            <a:chOff x="3600" y="1536"/>
            <a:chExt cx="336" cy="2016"/>
          </a:xfrm>
        </p:grpSpPr>
        <p:sp>
          <p:nvSpPr>
            <p:cNvPr id="47137" name="Line 23"/>
            <p:cNvSpPr>
              <a:spLocks noChangeShapeType="1"/>
            </p:cNvSpPr>
            <p:nvPr/>
          </p:nvSpPr>
          <p:spPr bwMode="auto">
            <a:xfrm flipV="1">
              <a:off x="3744" y="1536"/>
              <a:ext cx="0" cy="17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7138" name="Text Box 24"/>
            <p:cNvSpPr txBox="1">
              <a:spLocks noChangeArrowheads="1"/>
            </p:cNvSpPr>
            <p:nvPr/>
          </p:nvSpPr>
          <p:spPr bwMode="auto">
            <a:xfrm>
              <a:off x="3600" y="3235"/>
              <a:ext cx="336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91440"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300" b="1" baseline="-25000" dirty="0">
                  <a:latin typeface="Tahoma" pitchFamily="34" charset="0"/>
                </a:rPr>
                <a:t>1</a:t>
              </a:r>
              <a:endParaRPr lang="en-US" sz="2300" baseline="-25000" dirty="0"/>
            </a:p>
          </p:txBody>
        </p:sp>
      </p:grpSp>
      <p:sp>
        <p:nvSpPr>
          <p:cNvPr id="72729" name="Text Box 25"/>
          <p:cNvSpPr txBox="1">
            <a:spLocks noChangeArrowheads="1"/>
          </p:cNvSpPr>
          <p:nvPr/>
        </p:nvSpPr>
        <p:spPr bwMode="auto">
          <a:xfrm>
            <a:off x="4926013" y="4324350"/>
            <a:ext cx="296862" cy="369332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300" b="1" baseline="-25000" dirty="0">
                <a:latin typeface="Tahoma" pitchFamily="34" charset="0"/>
              </a:rPr>
              <a:t>1</a:t>
            </a:r>
            <a:endParaRPr lang="en-US" sz="2300" baseline="-25000" dirty="0"/>
          </a:p>
        </p:txBody>
      </p:sp>
      <p:sp>
        <p:nvSpPr>
          <p:cNvPr id="72730" name="Line 26"/>
          <p:cNvSpPr>
            <a:spLocks noChangeShapeType="1"/>
          </p:cNvSpPr>
          <p:nvPr/>
        </p:nvSpPr>
        <p:spPr bwMode="auto">
          <a:xfrm flipH="1">
            <a:off x="979488" y="3733800"/>
            <a:ext cx="6937375" cy="0"/>
          </a:xfrm>
          <a:prstGeom prst="line">
            <a:avLst/>
          </a:prstGeom>
          <a:noFill/>
          <a:ln w="9525">
            <a:solidFill>
              <a:schemeClr val="hlink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2731" name="Text Box 27"/>
          <p:cNvSpPr txBox="1">
            <a:spLocks noChangeArrowheads="1"/>
          </p:cNvSpPr>
          <p:nvPr/>
        </p:nvSpPr>
        <p:spPr bwMode="auto">
          <a:xfrm>
            <a:off x="4903788" y="3473450"/>
            <a:ext cx="296862" cy="369332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solidFill>
                  <a:schemeClr val="hlink"/>
                </a:solidFill>
                <a:latin typeface="Tahoma" pitchFamily="34" charset="0"/>
              </a:rPr>
              <a:t>r</a:t>
            </a:r>
            <a:r>
              <a:rPr lang="en-US" sz="2300" b="1" baseline="-25000" dirty="0">
                <a:solidFill>
                  <a:schemeClr val="hlink"/>
                </a:solidFill>
                <a:latin typeface="Tahoma" pitchFamily="34" charset="0"/>
              </a:rPr>
              <a:t>2</a:t>
            </a:r>
            <a:endParaRPr lang="en-US" sz="2300" baseline="-25000" dirty="0">
              <a:solidFill>
                <a:schemeClr val="hlink"/>
              </a:solidFill>
            </a:endParaRPr>
          </a:p>
        </p:txBody>
      </p:sp>
      <p:grpSp>
        <p:nvGrpSpPr>
          <p:cNvPr id="8" name="Group 28"/>
          <p:cNvGrpSpPr>
            <a:grpSpLocks/>
          </p:cNvGrpSpPr>
          <p:nvPr/>
        </p:nvGrpSpPr>
        <p:grpSpPr bwMode="auto">
          <a:xfrm>
            <a:off x="1076325" y="3751263"/>
            <a:ext cx="4349750" cy="808037"/>
            <a:chOff x="678" y="2363"/>
            <a:chExt cx="2740" cy="509"/>
          </a:xfrm>
        </p:grpSpPr>
        <p:sp>
          <p:nvSpPr>
            <p:cNvPr id="47135" name="Line 29"/>
            <p:cNvSpPr>
              <a:spLocks noChangeShapeType="1"/>
            </p:cNvSpPr>
            <p:nvPr/>
          </p:nvSpPr>
          <p:spPr bwMode="auto">
            <a:xfrm flipH="1" flipV="1">
              <a:off x="678" y="2365"/>
              <a:ext cx="0" cy="50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7136" name="Line 30"/>
            <p:cNvSpPr>
              <a:spLocks noChangeShapeType="1"/>
            </p:cNvSpPr>
            <p:nvPr/>
          </p:nvSpPr>
          <p:spPr bwMode="auto">
            <a:xfrm flipV="1">
              <a:off x="3418" y="2363"/>
              <a:ext cx="0" cy="5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72735" name="Oval 31"/>
          <p:cNvSpPr>
            <a:spLocks noChangeArrowheads="1"/>
          </p:cNvSpPr>
          <p:nvPr/>
        </p:nvSpPr>
        <p:spPr bwMode="auto">
          <a:xfrm>
            <a:off x="7200900" y="4510088"/>
            <a:ext cx="76200" cy="762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2736" name="Line 32"/>
          <p:cNvSpPr>
            <a:spLocks noChangeShapeType="1"/>
          </p:cNvSpPr>
          <p:nvPr/>
        </p:nvSpPr>
        <p:spPr bwMode="auto">
          <a:xfrm flipH="1" flipV="1">
            <a:off x="1828800" y="5257800"/>
            <a:ext cx="8890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47121" name="Text Box 33"/>
          <p:cNvSpPr txBox="1">
            <a:spLocks noChangeArrowheads="1"/>
          </p:cNvSpPr>
          <p:nvPr/>
        </p:nvSpPr>
        <p:spPr bwMode="auto">
          <a:xfrm>
            <a:off x="1066800" y="1462088"/>
            <a:ext cx="35814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7850" indent="-5778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dirty="0"/>
              <a:t>(a)</a:t>
            </a:r>
            <a:r>
              <a:rPr lang="en-US" sz="2300" dirty="0"/>
              <a:t>	The L.F. model</a:t>
            </a:r>
          </a:p>
        </p:txBody>
      </p:sp>
      <p:sp>
        <p:nvSpPr>
          <p:cNvPr id="47122" name="Text Box 34"/>
          <p:cNvSpPr txBox="1">
            <a:spLocks noChangeArrowheads="1"/>
          </p:cNvSpPr>
          <p:nvPr/>
        </p:nvSpPr>
        <p:spPr bwMode="auto">
          <a:xfrm>
            <a:off x="5562600" y="1462088"/>
            <a:ext cx="27432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dirty="0"/>
              <a:t>(b)</a:t>
            </a:r>
            <a:r>
              <a:rPr lang="en-US" sz="2300" dirty="0"/>
              <a:t>  The </a:t>
            </a:r>
            <a:r>
              <a:rPr lang="en-US" sz="2300" i="1" dirty="0"/>
              <a:t>IS</a:t>
            </a:r>
            <a:r>
              <a:rPr lang="en-US" sz="2300" dirty="0"/>
              <a:t> </a:t>
            </a:r>
            <a:r>
              <a:rPr lang="en-US" sz="1100" dirty="0"/>
              <a:t> </a:t>
            </a:r>
            <a:r>
              <a:rPr lang="en-US" sz="2300" dirty="0"/>
              <a:t>curve</a:t>
            </a:r>
          </a:p>
        </p:txBody>
      </p:sp>
      <p:grpSp>
        <p:nvGrpSpPr>
          <p:cNvPr id="9" name="Group 35"/>
          <p:cNvGrpSpPr>
            <a:grpSpLocks/>
          </p:cNvGrpSpPr>
          <p:nvPr/>
        </p:nvGrpSpPr>
        <p:grpSpPr bwMode="auto">
          <a:xfrm>
            <a:off x="6096000" y="2667000"/>
            <a:ext cx="533400" cy="3200400"/>
            <a:chOff x="3600" y="1536"/>
            <a:chExt cx="336" cy="2016"/>
          </a:xfrm>
        </p:grpSpPr>
        <p:sp>
          <p:nvSpPr>
            <p:cNvPr id="47133" name="Line 36"/>
            <p:cNvSpPr>
              <a:spLocks noChangeShapeType="1"/>
            </p:cNvSpPr>
            <p:nvPr/>
          </p:nvSpPr>
          <p:spPr bwMode="auto">
            <a:xfrm flipV="1">
              <a:off x="3744" y="1536"/>
              <a:ext cx="0" cy="17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7134" name="Text Box 37"/>
            <p:cNvSpPr txBox="1">
              <a:spLocks noChangeArrowheads="1"/>
            </p:cNvSpPr>
            <p:nvPr/>
          </p:nvSpPr>
          <p:spPr bwMode="auto">
            <a:xfrm>
              <a:off x="3600" y="3235"/>
              <a:ext cx="336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91440"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solidFill>
                    <a:schemeClr val="hlink"/>
                  </a:solidFill>
                  <a:latin typeface="Tahoma" pitchFamily="34" charset="0"/>
                </a:rPr>
                <a:t>Y</a:t>
              </a:r>
              <a:r>
                <a:rPr lang="en-US" sz="2300" b="1" baseline="-25000" dirty="0">
                  <a:solidFill>
                    <a:schemeClr val="hlink"/>
                  </a:solidFill>
                  <a:latin typeface="Tahoma" pitchFamily="34" charset="0"/>
                </a:rPr>
                <a:t>2</a:t>
              </a:r>
              <a:endParaRPr lang="en-US" sz="2300" baseline="-25000" dirty="0">
                <a:solidFill>
                  <a:schemeClr val="hlink"/>
                </a:solidFill>
              </a:endParaRPr>
            </a:p>
          </p:txBody>
        </p:sp>
      </p:grpSp>
      <p:sp>
        <p:nvSpPr>
          <p:cNvPr id="72742" name="Line 38"/>
          <p:cNvSpPr>
            <a:spLocks noChangeShapeType="1"/>
          </p:cNvSpPr>
          <p:nvPr/>
        </p:nvSpPr>
        <p:spPr bwMode="auto">
          <a:xfrm flipH="1" flipV="1">
            <a:off x="6350000" y="5305425"/>
            <a:ext cx="8890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10" name="Group 39"/>
          <p:cNvGrpSpPr>
            <a:grpSpLocks/>
          </p:cNvGrpSpPr>
          <p:nvPr/>
        </p:nvGrpSpPr>
        <p:grpSpPr bwMode="auto">
          <a:xfrm>
            <a:off x="2590800" y="2057400"/>
            <a:ext cx="609600" cy="3289300"/>
            <a:chOff x="1632" y="1296"/>
            <a:chExt cx="384" cy="2072"/>
          </a:xfrm>
        </p:grpSpPr>
        <p:sp>
          <p:nvSpPr>
            <p:cNvPr id="47131" name="Line 40"/>
            <p:cNvSpPr>
              <a:spLocks noChangeShapeType="1"/>
            </p:cNvSpPr>
            <p:nvPr/>
          </p:nvSpPr>
          <p:spPr bwMode="auto">
            <a:xfrm flipV="1">
              <a:off x="1757" y="1560"/>
              <a:ext cx="0" cy="18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7132" name="Text Box 41"/>
            <p:cNvSpPr txBox="1">
              <a:spLocks noChangeArrowheads="1"/>
            </p:cNvSpPr>
            <p:nvPr/>
          </p:nvSpPr>
          <p:spPr bwMode="auto">
            <a:xfrm>
              <a:off x="1632" y="1296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S</a:t>
              </a:r>
              <a:r>
                <a:rPr lang="en-US" sz="2400" baseline="-25000" dirty="0">
                  <a:latin typeface="Tahoma" pitchFamily="34" charset="0"/>
                </a:rPr>
                <a:t>1</a:t>
              </a:r>
            </a:p>
          </p:txBody>
        </p:sp>
      </p:grpSp>
      <p:grpSp>
        <p:nvGrpSpPr>
          <p:cNvPr id="11" name="Group 42"/>
          <p:cNvGrpSpPr>
            <a:grpSpLocks/>
          </p:cNvGrpSpPr>
          <p:nvPr/>
        </p:nvGrpSpPr>
        <p:grpSpPr bwMode="auto">
          <a:xfrm>
            <a:off x="1600200" y="2057400"/>
            <a:ext cx="609600" cy="3289300"/>
            <a:chOff x="1008" y="1296"/>
            <a:chExt cx="384" cy="2072"/>
          </a:xfrm>
        </p:grpSpPr>
        <p:sp>
          <p:nvSpPr>
            <p:cNvPr id="47129" name="Line 43"/>
            <p:cNvSpPr>
              <a:spLocks noChangeShapeType="1"/>
            </p:cNvSpPr>
            <p:nvPr/>
          </p:nvSpPr>
          <p:spPr bwMode="auto">
            <a:xfrm flipV="1">
              <a:off x="1152" y="1560"/>
              <a:ext cx="0" cy="1808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7130" name="Text Box 44"/>
            <p:cNvSpPr txBox="1">
              <a:spLocks noChangeArrowheads="1"/>
            </p:cNvSpPr>
            <p:nvPr/>
          </p:nvSpPr>
          <p:spPr bwMode="auto">
            <a:xfrm>
              <a:off x="1008" y="1296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solidFill>
                    <a:schemeClr val="hlink"/>
                  </a:solidFill>
                  <a:latin typeface="Tahoma" pitchFamily="34" charset="0"/>
                </a:rPr>
                <a:t>S</a:t>
              </a:r>
              <a:r>
                <a:rPr lang="en-US" sz="2400" baseline="-25000" dirty="0">
                  <a:solidFill>
                    <a:schemeClr val="hlink"/>
                  </a:solidFill>
                  <a:latin typeface="Tahoma" pitchFamily="34" charset="0"/>
                </a:rPr>
                <a:t>2</a:t>
              </a:r>
            </a:p>
          </p:txBody>
        </p:sp>
      </p:grpSp>
      <p:sp>
        <p:nvSpPr>
          <p:cNvPr id="72749" name="Line 45"/>
          <p:cNvSpPr>
            <a:spLocks noChangeShapeType="1"/>
          </p:cNvSpPr>
          <p:nvPr/>
        </p:nvSpPr>
        <p:spPr bwMode="auto">
          <a:xfrm>
            <a:off x="5580063" y="3079750"/>
            <a:ext cx="2208212" cy="1951038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2750" name="Text Box 46"/>
          <p:cNvSpPr txBox="1">
            <a:spLocks noChangeArrowheads="1"/>
          </p:cNvSpPr>
          <p:nvPr/>
        </p:nvSpPr>
        <p:spPr bwMode="auto">
          <a:xfrm>
            <a:off x="7696200" y="4800600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i="1" dirty="0">
                <a:solidFill>
                  <a:srgbClr val="CC0000"/>
                </a:solidFill>
                <a:latin typeface="Tahoma" pitchFamily="34" charset="0"/>
              </a:rPr>
              <a:t>IS</a:t>
            </a:r>
            <a:endParaRPr lang="en-US" sz="2400" i="1" baseline="-25000" dirty="0">
              <a:solidFill>
                <a:srgbClr val="CC0000"/>
              </a:solidFill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04454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72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72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2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2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2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2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2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2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4" dur="5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8" dur="500"/>
                                        <p:tgtEl>
                                          <p:spTgt spid="72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72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1" dur="500"/>
                                        <p:tgtEl>
                                          <p:spTgt spid="72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 animBg="1"/>
      <p:bldP spid="72717" grpId="0" animBg="1"/>
      <p:bldP spid="72718" grpId="0" animBg="1" autoUpdateAnimBg="0"/>
      <p:bldP spid="72719" grpId="0" animBg="1" autoUpdateAnimBg="0"/>
      <p:bldP spid="72729" grpId="0" animBg="1" autoUpdateAnimBg="0"/>
      <p:bldP spid="72730" grpId="0" animBg="1"/>
      <p:bldP spid="72731" grpId="0" animBg="1" autoUpdateAnimBg="0"/>
      <p:bldP spid="72735" grpId="0" animBg="1"/>
      <p:bldP spid="72736" grpId="0" animBg="1"/>
      <p:bldP spid="72742" grpId="0" animBg="1"/>
      <p:bldP spid="72749" grpId="0" animBg="1"/>
      <p:bldP spid="7275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Fiscal Policy and the </a:t>
            </a:r>
            <a:r>
              <a:rPr lang="en-US" i="1" dirty="0"/>
              <a:t>IS</a:t>
            </a:r>
            <a:r>
              <a:rPr lang="en-US" sz="1300" dirty="0"/>
              <a:t> </a:t>
            </a:r>
            <a:r>
              <a:rPr lang="en-US" dirty="0"/>
              <a:t> curve</a:t>
            </a:r>
          </a:p>
        </p:txBody>
      </p:sp>
      <p:sp>
        <p:nvSpPr>
          <p:cNvPr id="4813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can use the </a:t>
            </a:r>
            <a:r>
              <a:rPr lang="en-US" i="1" dirty="0"/>
              <a:t>IS</a:t>
            </a:r>
            <a:r>
              <a:rPr lang="en-US" dirty="0"/>
              <a:t>-</a:t>
            </a:r>
            <a:r>
              <a:rPr lang="en-US" i="1" dirty="0"/>
              <a:t>LM</a:t>
            </a:r>
            <a:r>
              <a:rPr lang="en-US" sz="1100" dirty="0"/>
              <a:t> </a:t>
            </a:r>
            <a:r>
              <a:rPr lang="en-US" dirty="0"/>
              <a:t> model to see </a:t>
            </a:r>
            <a:br>
              <a:rPr lang="en-US" dirty="0"/>
            </a:br>
            <a:r>
              <a:rPr lang="en-US" dirty="0"/>
              <a:t>how fiscal policy (</a:t>
            </a:r>
            <a:r>
              <a:rPr lang="en-US" b="1" i="1" dirty="0"/>
              <a:t>G</a:t>
            </a:r>
            <a:r>
              <a:rPr lang="en-US" dirty="0"/>
              <a:t> and </a:t>
            </a:r>
            <a:r>
              <a:rPr lang="en-US" b="1" i="1" dirty="0"/>
              <a:t>T</a:t>
            </a:r>
            <a:r>
              <a:rPr lang="en-US" sz="1100" dirty="0"/>
              <a:t> </a:t>
            </a:r>
            <a:r>
              <a:rPr lang="en-US" dirty="0"/>
              <a:t>) affects </a:t>
            </a:r>
            <a:br>
              <a:rPr lang="en-US" dirty="0"/>
            </a:br>
            <a:r>
              <a:rPr lang="en-US" dirty="0"/>
              <a:t>aggregate demand and output.  </a:t>
            </a:r>
          </a:p>
          <a:p>
            <a:r>
              <a:rPr lang="en-US" dirty="0"/>
              <a:t>Let’s start by using the Keynesian cross </a:t>
            </a:r>
            <a:br>
              <a:rPr lang="en-US" dirty="0"/>
            </a:br>
            <a:r>
              <a:rPr lang="en-US" dirty="0"/>
              <a:t>to see how fiscal policy shifts the </a:t>
            </a:r>
            <a:r>
              <a:rPr lang="en-US" i="1" dirty="0"/>
              <a:t>IS</a:t>
            </a:r>
            <a:r>
              <a:rPr lang="en-US" dirty="0"/>
              <a:t> curve…</a:t>
            </a:r>
          </a:p>
        </p:txBody>
      </p:sp>
    </p:spTree>
    <p:extLst>
      <p:ext uri="{BB962C8B-B14F-4D97-AF65-F5344CB8AC3E}">
        <p14:creationId xmlns:p14="http://schemas.microsoft.com/office/powerpoint/2010/main" val="2848152106"/>
      </p:ext>
    </p:extLst>
  </p:cSld>
  <p:clrMapOvr>
    <a:masterClrMapping/>
  </p:clrMapOvr>
  <p:transition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Line 2"/>
          <p:cNvSpPr>
            <a:spLocks noChangeShapeType="1"/>
          </p:cNvSpPr>
          <p:nvPr/>
        </p:nvSpPr>
        <p:spPr bwMode="auto">
          <a:xfrm>
            <a:off x="4748213" y="3895725"/>
            <a:ext cx="1695450" cy="148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5062538" y="5641975"/>
            <a:ext cx="457200" cy="5032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Y</a:t>
            </a:r>
            <a:r>
              <a:rPr lang="en-US" sz="24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4238625" y="5638800"/>
            <a:ext cx="457200" cy="5032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Y</a:t>
            </a:r>
            <a:r>
              <a:rPr lang="en-US" sz="2400" b="1" baseline="-25000" dirty="0">
                <a:latin typeface="Tahoma" pitchFamily="34" charset="0"/>
              </a:rPr>
              <a:t>1</a:t>
            </a:r>
          </a:p>
        </p:txBody>
      </p:sp>
      <p:sp>
        <p:nvSpPr>
          <p:cNvPr id="76805" name="Line 5"/>
          <p:cNvSpPr>
            <a:spLocks noChangeShapeType="1"/>
          </p:cNvSpPr>
          <p:nvPr/>
        </p:nvSpPr>
        <p:spPr bwMode="auto">
          <a:xfrm flipH="1">
            <a:off x="5259388" y="1924050"/>
            <a:ext cx="0" cy="3721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5053013" y="3414713"/>
            <a:ext cx="4572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Y</a:t>
            </a:r>
            <a:r>
              <a:rPr lang="en-US" sz="24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76807" name="Line 7"/>
          <p:cNvSpPr>
            <a:spLocks noChangeShapeType="1"/>
          </p:cNvSpPr>
          <p:nvPr/>
        </p:nvSpPr>
        <p:spPr bwMode="auto">
          <a:xfrm flipH="1">
            <a:off x="4459288" y="2724150"/>
            <a:ext cx="0" cy="29146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4233863" y="3414713"/>
            <a:ext cx="4572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Y</a:t>
            </a:r>
            <a:r>
              <a:rPr lang="en-US" sz="2400" b="1" baseline="-25000" dirty="0">
                <a:latin typeface="Tahoma" pitchFamily="34" charset="0"/>
              </a:rPr>
              <a:t>1</a:t>
            </a:r>
          </a:p>
        </p:txBody>
      </p:sp>
      <p:sp>
        <p:nvSpPr>
          <p:cNvPr id="7178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dirty="0"/>
              <a:t>Shifting the </a:t>
            </a:r>
            <a:r>
              <a:rPr lang="en-US" sz="2900" i="1" dirty="0"/>
              <a:t>IS</a:t>
            </a:r>
            <a:r>
              <a:rPr lang="en-US" sz="2900" dirty="0"/>
              <a:t> </a:t>
            </a:r>
            <a:r>
              <a:rPr lang="en-US" sz="1100" dirty="0"/>
              <a:t> </a:t>
            </a:r>
            <a:r>
              <a:rPr lang="en-US" sz="2900" dirty="0"/>
              <a:t>curve:  </a:t>
            </a:r>
            <a:r>
              <a:rPr lang="en-US" sz="2900" b="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700" i="1" dirty="0">
                <a:sym typeface="Symbol" pitchFamily="18" charset="2"/>
              </a:rPr>
              <a:t>G</a:t>
            </a:r>
          </a:p>
        </p:txBody>
      </p:sp>
      <p:sp>
        <p:nvSpPr>
          <p:cNvPr id="76810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368300" y="1371600"/>
            <a:ext cx="2895600" cy="1143000"/>
          </a:xfrm>
          <a:noFill/>
        </p:spPr>
        <p:txBody>
          <a:bodyPr/>
          <a:lstStyle/>
          <a:p>
            <a:pPr marL="0" indent="0">
              <a:lnSpc>
                <a:spcPct val="120000"/>
              </a:lnSpc>
              <a:buNone/>
              <a:tabLst>
                <a:tab pos="692150" algn="l"/>
              </a:tabLst>
            </a:pPr>
            <a:r>
              <a:rPr lang="en-US" sz="2300" dirty="0">
                <a:sym typeface="Symbol" pitchFamily="18" charset="2"/>
              </a:rPr>
              <a:t>At any value of </a:t>
            </a:r>
            <a:r>
              <a:rPr lang="en-US" sz="2400" b="1" i="1" dirty="0">
                <a:sym typeface="Symbol" pitchFamily="18" charset="2"/>
              </a:rPr>
              <a:t>r</a:t>
            </a:r>
            <a:r>
              <a:rPr lang="en-US" sz="2400" dirty="0">
                <a:sym typeface="Symbol" pitchFamily="18" charset="2"/>
              </a:rPr>
              <a:t>,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h</a:t>
            </a:r>
            <a:r>
              <a:rPr lang="en-US" sz="2400" b="1" i="1" dirty="0">
                <a:sym typeface="Symbol" pitchFamily="18" charset="2"/>
              </a:rPr>
              <a:t>G</a:t>
            </a:r>
            <a:r>
              <a:rPr lang="en-US" sz="2400" dirty="0">
                <a:sym typeface="Symbol" pitchFamily="18" charset="2"/>
              </a:rPr>
              <a:t> 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400" dirty="0">
                <a:sym typeface="Symbol" pitchFamily="18" charset="2"/>
              </a:rPr>
              <a:t>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h</a:t>
            </a:r>
            <a:r>
              <a:rPr lang="en-US" sz="2400" b="1" i="1" dirty="0">
                <a:sym typeface="Symbol" pitchFamily="18" charset="2"/>
              </a:rPr>
              <a:t>PE</a:t>
            </a:r>
            <a:r>
              <a:rPr lang="en-US" sz="2400" dirty="0">
                <a:sym typeface="Symbol" pitchFamily="18" charset="2"/>
              </a:rPr>
              <a:t> 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400" dirty="0">
                <a:sym typeface="Symbol" pitchFamily="18" charset="2"/>
              </a:rPr>
              <a:t>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h</a:t>
            </a:r>
            <a:r>
              <a:rPr lang="en-US" sz="2400" b="1" i="1" dirty="0">
                <a:sym typeface="Symbol" pitchFamily="18" charset="2"/>
              </a:rPr>
              <a:t>Y</a:t>
            </a:r>
          </a:p>
        </p:txBody>
      </p:sp>
      <p:grpSp>
        <p:nvGrpSpPr>
          <p:cNvPr id="7180" name="Group 11"/>
          <p:cNvGrpSpPr>
            <a:grpSpLocks/>
          </p:cNvGrpSpPr>
          <p:nvPr/>
        </p:nvGrpSpPr>
        <p:grpSpPr bwMode="auto">
          <a:xfrm>
            <a:off x="3192463" y="1279525"/>
            <a:ext cx="3851275" cy="2500313"/>
            <a:chOff x="2134" y="806"/>
            <a:chExt cx="2426" cy="1575"/>
          </a:xfrm>
        </p:grpSpPr>
        <p:grpSp>
          <p:nvGrpSpPr>
            <p:cNvPr id="7209" name="Group 12"/>
            <p:cNvGrpSpPr>
              <a:grpSpLocks/>
            </p:cNvGrpSpPr>
            <p:nvPr/>
          </p:nvGrpSpPr>
          <p:grpSpPr bwMode="auto">
            <a:xfrm>
              <a:off x="2496" y="960"/>
              <a:ext cx="1824" cy="1188"/>
              <a:chOff x="2640" y="1056"/>
              <a:chExt cx="2496" cy="2112"/>
            </a:xfrm>
          </p:grpSpPr>
          <p:sp>
            <p:nvSpPr>
              <p:cNvPr id="7212" name="Line 13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7213" name="Line 14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7210" name="Text Box 15"/>
            <p:cNvSpPr txBox="1">
              <a:spLocks noChangeArrowheads="1"/>
            </p:cNvSpPr>
            <p:nvPr/>
          </p:nvSpPr>
          <p:spPr bwMode="auto">
            <a:xfrm>
              <a:off x="4224" y="2112"/>
              <a:ext cx="336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Y</a:t>
              </a:r>
              <a:r>
                <a:rPr lang="en-US" sz="2200" dirty="0"/>
                <a:t> </a:t>
              </a:r>
            </a:p>
          </p:txBody>
        </p:sp>
        <p:sp>
          <p:nvSpPr>
            <p:cNvPr id="7211" name="Text Box 16"/>
            <p:cNvSpPr txBox="1">
              <a:spLocks noChangeArrowheads="1"/>
            </p:cNvSpPr>
            <p:nvPr/>
          </p:nvSpPr>
          <p:spPr bwMode="auto">
            <a:xfrm>
              <a:off x="2134" y="806"/>
              <a:ext cx="409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"/>
                </a:spcBef>
              </a:pPr>
              <a:r>
                <a:rPr lang="en-US" sz="2200" b="1" i="1" dirty="0">
                  <a:latin typeface="Tahoma" pitchFamily="34" charset="0"/>
                </a:rPr>
                <a:t>PE</a:t>
              </a:r>
              <a:endParaRPr lang="en-US" sz="2200" dirty="0"/>
            </a:p>
          </p:txBody>
        </p:sp>
      </p:grpSp>
      <p:grpSp>
        <p:nvGrpSpPr>
          <p:cNvPr id="7181" name="Group 17"/>
          <p:cNvGrpSpPr>
            <a:grpSpLocks/>
          </p:cNvGrpSpPr>
          <p:nvPr/>
        </p:nvGrpSpPr>
        <p:grpSpPr bwMode="auto">
          <a:xfrm>
            <a:off x="3386138" y="3581400"/>
            <a:ext cx="3657600" cy="2392363"/>
            <a:chOff x="2256" y="2256"/>
            <a:chExt cx="2304" cy="1507"/>
          </a:xfrm>
        </p:grpSpPr>
        <p:grpSp>
          <p:nvGrpSpPr>
            <p:cNvPr id="7204" name="Group 18"/>
            <p:cNvGrpSpPr>
              <a:grpSpLocks/>
            </p:cNvGrpSpPr>
            <p:nvPr/>
          </p:nvGrpSpPr>
          <p:grpSpPr bwMode="auto">
            <a:xfrm>
              <a:off x="2496" y="2364"/>
              <a:ext cx="1824" cy="1188"/>
              <a:chOff x="2640" y="1056"/>
              <a:chExt cx="2496" cy="2112"/>
            </a:xfrm>
          </p:grpSpPr>
          <p:sp>
            <p:nvSpPr>
              <p:cNvPr id="7207" name="Line 19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7208" name="Line 20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7205" name="Text Box 21"/>
            <p:cNvSpPr txBox="1">
              <a:spLocks noChangeArrowheads="1"/>
            </p:cNvSpPr>
            <p:nvPr/>
          </p:nvSpPr>
          <p:spPr bwMode="auto">
            <a:xfrm>
              <a:off x="2256" y="2256"/>
              <a:ext cx="24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"/>
                </a:spcBef>
              </a:pPr>
              <a:r>
                <a:rPr lang="en-US" sz="22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  <p:sp>
          <p:nvSpPr>
            <p:cNvPr id="7206" name="Text Box 22"/>
            <p:cNvSpPr txBox="1">
              <a:spLocks noChangeArrowheads="1"/>
            </p:cNvSpPr>
            <p:nvPr/>
          </p:nvSpPr>
          <p:spPr bwMode="auto">
            <a:xfrm>
              <a:off x="4224" y="3494"/>
              <a:ext cx="336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200" b="1" i="1" dirty="0">
                  <a:latin typeface="Tahoma" pitchFamily="34" charset="0"/>
                </a:rPr>
                <a:t>Y</a:t>
              </a:r>
              <a:r>
                <a:rPr lang="en-US" sz="2200" dirty="0"/>
                <a:t> </a:t>
              </a:r>
            </a:p>
          </p:txBody>
        </p:sp>
      </p:grpSp>
      <p:sp>
        <p:nvSpPr>
          <p:cNvPr id="76823" name="Line 23"/>
          <p:cNvSpPr>
            <a:spLocks noChangeShapeType="1"/>
          </p:cNvSpPr>
          <p:nvPr/>
        </p:nvSpPr>
        <p:spPr bwMode="auto">
          <a:xfrm flipV="1">
            <a:off x="3773488" y="1495425"/>
            <a:ext cx="1898650" cy="19018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6824" name="Line 24"/>
          <p:cNvSpPr>
            <a:spLocks noChangeShapeType="1"/>
          </p:cNvSpPr>
          <p:nvPr/>
        </p:nvSpPr>
        <p:spPr bwMode="auto">
          <a:xfrm flipV="1">
            <a:off x="3767138" y="2057400"/>
            <a:ext cx="2438400" cy="914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6825" name="Line 25"/>
          <p:cNvSpPr>
            <a:spLocks noChangeShapeType="1"/>
          </p:cNvSpPr>
          <p:nvPr/>
        </p:nvSpPr>
        <p:spPr bwMode="auto">
          <a:xfrm flipV="1">
            <a:off x="3767138" y="1524000"/>
            <a:ext cx="24384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6826" name="Text Box 26"/>
          <p:cNvSpPr txBox="1">
            <a:spLocks noChangeArrowheads="1"/>
          </p:cNvSpPr>
          <p:nvPr/>
        </p:nvSpPr>
        <p:spPr bwMode="auto">
          <a:xfrm>
            <a:off x="6100763" y="1828800"/>
            <a:ext cx="2740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PE </a:t>
            </a:r>
            <a:r>
              <a:rPr lang="en-US" sz="2400" dirty="0">
                <a:latin typeface="Tahoma" pitchFamily="34" charset="0"/>
              </a:rPr>
              <a:t>=</a:t>
            </a:r>
            <a:r>
              <a:rPr lang="en-US" sz="2400" b="1" i="1" dirty="0">
                <a:latin typeface="Tahoma" pitchFamily="34" charset="0"/>
              </a:rPr>
              <a:t>C </a:t>
            </a:r>
            <a:r>
              <a:rPr lang="en-US" sz="2400" dirty="0">
                <a:latin typeface="Tahoma" pitchFamily="34" charset="0"/>
              </a:rPr>
              <a:t>+</a:t>
            </a:r>
            <a:r>
              <a:rPr lang="en-US" sz="2400" b="1" i="1" dirty="0">
                <a:latin typeface="Tahoma" pitchFamily="34" charset="0"/>
              </a:rPr>
              <a:t>I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(</a:t>
            </a: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400" b="1" baseline="-25000" dirty="0">
                <a:latin typeface="Tahoma" pitchFamily="34" charset="0"/>
              </a:rPr>
              <a:t>1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)+</a:t>
            </a:r>
            <a:r>
              <a:rPr lang="en-US" sz="2400" b="1" i="1" dirty="0">
                <a:latin typeface="Tahoma" pitchFamily="34" charset="0"/>
              </a:rPr>
              <a:t>G</a:t>
            </a:r>
            <a:r>
              <a:rPr lang="en-US" sz="2400" b="1" baseline="-25000" dirty="0">
                <a:latin typeface="Tahoma" pitchFamily="34" charset="0"/>
              </a:rPr>
              <a:t>1</a:t>
            </a:r>
            <a:r>
              <a:rPr lang="en-US" sz="2400" dirty="0"/>
              <a:t> </a:t>
            </a:r>
          </a:p>
        </p:txBody>
      </p:sp>
      <p:sp>
        <p:nvSpPr>
          <p:cNvPr id="76827" name="Text Box 27"/>
          <p:cNvSpPr txBox="1">
            <a:spLocks noChangeArrowheads="1"/>
          </p:cNvSpPr>
          <p:nvPr/>
        </p:nvSpPr>
        <p:spPr bwMode="auto">
          <a:xfrm>
            <a:off x="6205538" y="1281113"/>
            <a:ext cx="259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PE </a:t>
            </a:r>
            <a:r>
              <a:rPr lang="en-US" sz="2400" dirty="0">
                <a:latin typeface="Tahoma" pitchFamily="34" charset="0"/>
              </a:rPr>
              <a:t>=</a:t>
            </a:r>
            <a:r>
              <a:rPr lang="en-US" sz="2400" b="1" i="1" dirty="0">
                <a:latin typeface="Tahoma" pitchFamily="34" charset="0"/>
              </a:rPr>
              <a:t>C </a:t>
            </a:r>
            <a:r>
              <a:rPr lang="en-US" sz="2400" dirty="0">
                <a:latin typeface="Tahoma" pitchFamily="34" charset="0"/>
              </a:rPr>
              <a:t>+</a:t>
            </a:r>
            <a:r>
              <a:rPr lang="en-US" sz="2400" b="1" i="1" dirty="0">
                <a:latin typeface="Tahoma" pitchFamily="34" charset="0"/>
              </a:rPr>
              <a:t>I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(</a:t>
            </a: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400" b="1" baseline="-25000" dirty="0">
                <a:latin typeface="Tahoma" pitchFamily="34" charset="0"/>
              </a:rPr>
              <a:t>1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)+</a:t>
            </a: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G</a:t>
            </a:r>
            <a:r>
              <a:rPr lang="en-US" sz="24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r>
              <a:rPr lang="en-US" sz="2400" dirty="0"/>
              <a:t> </a:t>
            </a:r>
          </a:p>
        </p:txBody>
      </p:sp>
      <p:sp>
        <p:nvSpPr>
          <p:cNvPr id="76828" name="Text Box 28"/>
          <p:cNvSpPr txBox="1">
            <a:spLocks noChangeArrowheads="1"/>
          </p:cNvSpPr>
          <p:nvPr/>
        </p:nvSpPr>
        <p:spPr bwMode="auto">
          <a:xfrm>
            <a:off x="3367088" y="4068763"/>
            <a:ext cx="4572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"/>
              </a:spcBef>
            </a:pPr>
            <a:r>
              <a:rPr lang="en-US" sz="2200" b="1" i="1" dirty="0">
                <a:latin typeface="Tahoma" pitchFamily="34" charset="0"/>
              </a:rPr>
              <a:t>r</a:t>
            </a:r>
            <a:r>
              <a:rPr lang="en-US" sz="2000" b="1" baseline="-25000" dirty="0">
                <a:latin typeface="Tahoma" pitchFamily="34" charset="0"/>
              </a:rPr>
              <a:t>1</a:t>
            </a:r>
            <a:endParaRPr lang="en-US" sz="2000" baseline="-25000" dirty="0"/>
          </a:p>
        </p:txBody>
      </p:sp>
      <p:sp>
        <p:nvSpPr>
          <p:cNvPr id="76829" name="Text Box 29"/>
          <p:cNvSpPr txBox="1">
            <a:spLocks noChangeArrowheads="1"/>
          </p:cNvSpPr>
          <p:nvPr/>
        </p:nvSpPr>
        <p:spPr bwMode="auto">
          <a:xfrm>
            <a:off x="5081588" y="1157288"/>
            <a:ext cx="1123950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b="1" i="1" dirty="0">
                <a:latin typeface="Tahoma" pitchFamily="34" charset="0"/>
              </a:rPr>
              <a:t>PE </a:t>
            </a:r>
            <a:r>
              <a:rPr lang="en-US" sz="2300" dirty="0">
                <a:latin typeface="Tahoma" pitchFamily="34" charset="0"/>
              </a:rPr>
              <a:t>=</a:t>
            </a:r>
            <a:r>
              <a:rPr lang="en-US" sz="2300" b="1" i="1" dirty="0">
                <a:latin typeface="Tahoma" pitchFamily="34" charset="0"/>
              </a:rPr>
              <a:t>Y</a:t>
            </a:r>
            <a:endParaRPr lang="en-US" sz="2300" dirty="0"/>
          </a:p>
        </p:txBody>
      </p:sp>
      <p:sp>
        <p:nvSpPr>
          <p:cNvPr id="76830" name="Line 30"/>
          <p:cNvSpPr>
            <a:spLocks noChangeShapeType="1"/>
          </p:cNvSpPr>
          <p:nvPr/>
        </p:nvSpPr>
        <p:spPr bwMode="auto">
          <a:xfrm>
            <a:off x="3767138" y="4343400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6831" name="Line 31"/>
          <p:cNvSpPr>
            <a:spLocks noChangeShapeType="1"/>
          </p:cNvSpPr>
          <p:nvPr/>
        </p:nvSpPr>
        <p:spPr bwMode="auto">
          <a:xfrm>
            <a:off x="3963988" y="3911600"/>
            <a:ext cx="1695450" cy="148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6832" name="Text Box 32"/>
          <p:cNvSpPr txBox="1">
            <a:spLocks noChangeArrowheads="1"/>
          </p:cNvSpPr>
          <p:nvPr/>
        </p:nvSpPr>
        <p:spPr bwMode="auto">
          <a:xfrm>
            <a:off x="5557838" y="5181600"/>
            <a:ext cx="685800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i="1" dirty="0">
                <a:latin typeface="Tahoma" pitchFamily="34" charset="0"/>
              </a:rPr>
              <a:t>IS</a:t>
            </a:r>
            <a:r>
              <a:rPr lang="en-US" sz="2300" baseline="-25000" dirty="0">
                <a:latin typeface="Tahoma" pitchFamily="34" charset="0"/>
              </a:rPr>
              <a:t>1</a:t>
            </a:r>
            <a:endParaRPr lang="en-US" sz="2300" dirty="0">
              <a:latin typeface="Tahoma" pitchFamily="34" charset="0"/>
            </a:endParaRPr>
          </a:p>
        </p:txBody>
      </p:sp>
      <p:sp>
        <p:nvSpPr>
          <p:cNvPr id="76833" name="Rectangle 33"/>
          <p:cNvSpPr>
            <a:spLocks noChangeArrowheads="1"/>
          </p:cNvSpPr>
          <p:nvPr/>
        </p:nvSpPr>
        <p:spPr bwMode="auto">
          <a:xfrm>
            <a:off x="474663" y="3429000"/>
            <a:ext cx="25908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0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</a:pPr>
            <a:r>
              <a:rPr lang="en-US" sz="2300" dirty="0">
                <a:sym typeface="Symbol" pitchFamily="18" charset="2"/>
              </a:rPr>
              <a:t>The horizontal distance of the </a:t>
            </a:r>
            <a:br>
              <a:rPr lang="en-US" sz="2300" dirty="0">
                <a:sym typeface="Symbol" pitchFamily="18" charset="2"/>
              </a:rPr>
            </a:br>
            <a:r>
              <a:rPr lang="en-US" sz="2300" i="1" dirty="0">
                <a:sym typeface="Symbol" pitchFamily="18" charset="2"/>
              </a:rPr>
              <a:t>IS</a:t>
            </a:r>
            <a:r>
              <a:rPr lang="en-US" sz="2300" dirty="0">
                <a:sym typeface="Symbol" pitchFamily="18" charset="2"/>
              </a:rPr>
              <a:t> shift equals </a:t>
            </a:r>
          </a:p>
          <a:p>
            <a:pPr>
              <a:lnSpc>
                <a:spcPct val="110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</a:pPr>
            <a:endParaRPr lang="en-US" sz="2300" b="1" i="1" dirty="0">
              <a:sym typeface="Symbol" pitchFamily="18" charset="2"/>
            </a:endParaRPr>
          </a:p>
        </p:txBody>
      </p:sp>
      <p:sp>
        <p:nvSpPr>
          <p:cNvPr id="76834" name="Oval 34"/>
          <p:cNvSpPr>
            <a:spLocks noChangeArrowheads="1"/>
          </p:cNvSpPr>
          <p:nvPr/>
        </p:nvSpPr>
        <p:spPr bwMode="auto">
          <a:xfrm>
            <a:off x="4421188" y="4305300"/>
            <a:ext cx="76200" cy="76200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6835" name="Oval 35"/>
          <p:cNvSpPr>
            <a:spLocks noChangeArrowheads="1"/>
          </p:cNvSpPr>
          <p:nvPr/>
        </p:nvSpPr>
        <p:spPr bwMode="auto">
          <a:xfrm>
            <a:off x="5224463" y="43053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6836" name="Text Box 36"/>
          <p:cNvSpPr txBox="1">
            <a:spLocks noChangeArrowheads="1"/>
          </p:cNvSpPr>
          <p:nvPr/>
        </p:nvSpPr>
        <p:spPr bwMode="auto">
          <a:xfrm>
            <a:off x="6357938" y="5119688"/>
            <a:ext cx="6858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i="1" dirty="0">
                <a:solidFill>
                  <a:srgbClr val="FF0000"/>
                </a:solidFill>
                <a:latin typeface="Tahoma" pitchFamily="34" charset="0"/>
              </a:rPr>
              <a:t>IS</a:t>
            </a:r>
            <a:r>
              <a:rPr lang="en-US" sz="2300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endParaRPr lang="en-US" sz="23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76837" name="Rectangle 37"/>
          <p:cNvSpPr>
            <a:spLocks noChangeArrowheads="1"/>
          </p:cNvSpPr>
          <p:nvPr/>
        </p:nvSpPr>
        <p:spPr bwMode="auto">
          <a:xfrm>
            <a:off x="444500" y="2362200"/>
            <a:ext cx="2895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0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</a:pPr>
            <a:r>
              <a:rPr lang="en-US" sz="2300" dirty="0">
                <a:sym typeface="Symbol" pitchFamily="18" charset="2"/>
              </a:rPr>
              <a:t>…so the </a:t>
            </a:r>
            <a:r>
              <a:rPr lang="en-US" sz="2300" i="1" dirty="0">
                <a:sym typeface="Symbol" pitchFamily="18" charset="2"/>
              </a:rPr>
              <a:t>IS</a:t>
            </a:r>
            <a:r>
              <a:rPr lang="en-US" sz="2300" dirty="0">
                <a:sym typeface="Symbol" pitchFamily="18" charset="2"/>
              </a:rPr>
              <a:t> curve shifts to the right.</a:t>
            </a:r>
            <a:endParaRPr lang="en-US" sz="2300" b="1" i="1" dirty="0">
              <a:sym typeface="Symbol" pitchFamily="18" charset="2"/>
            </a:endParaRPr>
          </a:p>
        </p:txBody>
      </p:sp>
      <p:graphicFrame>
        <p:nvGraphicFramePr>
          <p:cNvPr id="76838" name="Object 2"/>
          <p:cNvGraphicFramePr>
            <a:graphicFrameLocks noChangeAspect="1"/>
          </p:cNvGraphicFramePr>
          <p:nvPr/>
        </p:nvGraphicFramePr>
        <p:xfrm>
          <a:off x="498475" y="4695825"/>
          <a:ext cx="2487613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6" name="Equation" r:id="rId4" imgW="1269720" imgH="431640" progId="Equation.DSMT4">
                  <p:embed/>
                </p:oleObj>
              </mc:Choice>
              <mc:Fallback>
                <p:oleObj name="Equation" r:id="rId4" imgW="126972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475" y="4695825"/>
                        <a:ext cx="2487613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39" name="Line 39"/>
          <p:cNvSpPr>
            <a:spLocks noChangeShapeType="1"/>
          </p:cNvSpPr>
          <p:nvPr/>
        </p:nvSpPr>
        <p:spPr bwMode="auto">
          <a:xfrm>
            <a:off x="4529138" y="43434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4078288" y="1762125"/>
            <a:ext cx="1571625" cy="1081088"/>
            <a:chOff x="2692" y="1110"/>
            <a:chExt cx="990" cy="681"/>
          </a:xfrm>
        </p:grpSpPr>
        <p:sp>
          <p:nvSpPr>
            <p:cNvPr id="7202" name="Line 41"/>
            <p:cNvSpPr>
              <a:spLocks noChangeShapeType="1"/>
            </p:cNvSpPr>
            <p:nvPr/>
          </p:nvSpPr>
          <p:spPr bwMode="auto">
            <a:xfrm flipV="1">
              <a:off x="2692" y="1509"/>
              <a:ext cx="0" cy="2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en-US" dirty="0"/>
            </a:p>
          </p:txBody>
        </p:sp>
        <p:sp>
          <p:nvSpPr>
            <p:cNvPr id="7203" name="Line 42"/>
            <p:cNvSpPr>
              <a:spLocks noChangeShapeType="1"/>
            </p:cNvSpPr>
            <p:nvPr/>
          </p:nvSpPr>
          <p:spPr bwMode="auto">
            <a:xfrm flipV="1">
              <a:off x="3682" y="1110"/>
              <a:ext cx="0" cy="3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en-US" dirty="0"/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4467225" y="4524375"/>
            <a:ext cx="781050" cy="787400"/>
            <a:chOff x="3240" y="3296"/>
            <a:chExt cx="499" cy="496"/>
          </a:xfrm>
        </p:grpSpPr>
        <p:sp>
          <p:nvSpPr>
            <p:cNvPr id="7200" name="Text Box 44"/>
            <p:cNvSpPr txBox="1">
              <a:spLocks noChangeArrowheads="1"/>
            </p:cNvSpPr>
            <p:nvPr/>
          </p:nvSpPr>
          <p:spPr bwMode="auto">
            <a:xfrm>
              <a:off x="3264" y="350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Y</a:t>
              </a:r>
              <a:endParaRPr lang="en-US" sz="2400" b="1" i="1" dirty="0">
                <a:latin typeface="Tahoma" pitchFamily="34" charset="0"/>
              </a:endParaRPr>
            </a:p>
          </p:txBody>
        </p:sp>
        <p:sp>
          <p:nvSpPr>
            <p:cNvPr id="7201" name="AutoShape 45"/>
            <p:cNvSpPr>
              <a:spLocks/>
            </p:cNvSpPr>
            <p:nvPr/>
          </p:nvSpPr>
          <p:spPr bwMode="auto">
            <a:xfrm rot="-5407097">
              <a:off x="3379" y="3157"/>
              <a:ext cx="222" cy="499"/>
            </a:xfrm>
            <a:prstGeom prst="leftBrace">
              <a:avLst>
                <a:gd name="adj1" fmla="val 43238"/>
                <a:gd name="adj2" fmla="val 48968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5887610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76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76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6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76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76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6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6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68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9" dur="5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76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76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6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6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6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6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6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6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6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animBg="1"/>
      <p:bldP spid="76803" grpId="0" animBg="1" autoUpdateAnimBg="0"/>
      <p:bldP spid="76804" grpId="0" animBg="1" autoUpdateAnimBg="0"/>
      <p:bldP spid="76805" grpId="0" animBg="1"/>
      <p:bldP spid="76806" grpId="0" animBg="1" autoUpdateAnimBg="0"/>
      <p:bldP spid="76807" grpId="0" animBg="1"/>
      <p:bldP spid="76808" grpId="0" animBg="1" autoUpdateAnimBg="0"/>
      <p:bldP spid="76810" grpId="0" build="p" autoUpdateAnimBg="0"/>
      <p:bldP spid="76823" grpId="0" animBg="1"/>
      <p:bldP spid="76824" grpId="0" animBg="1"/>
      <p:bldP spid="76825" grpId="0" animBg="1"/>
      <p:bldP spid="76826" grpId="0" autoUpdateAnimBg="0"/>
      <p:bldP spid="76827" grpId="0" autoUpdateAnimBg="0"/>
      <p:bldP spid="76828" grpId="0" autoUpdateAnimBg="0"/>
      <p:bldP spid="76829" grpId="0" autoUpdateAnimBg="0"/>
      <p:bldP spid="76830" grpId="0" animBg="1"/>
      <p:bldP spid="76831" grpId="0" animBg="1"/>
      <p:bldP spid="76832" grpId="0" autoUpdateAnimBg="0"/>
      <p:bldP spid="76833" grpId="0"/>
      <p:bldP spid="76834" grpId="0" animBg="1"/>
      <p:bldP spid="76835" grpId="0" animBg="1"/>
      <p:bldP spid="76836" grpId="0" autoUpdateAnimBg="0"/>
      <p:bldP spid="76837" grpId="0"/>
      <p:bldP spid="7683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Shifting the IS curve:  </a:t>
            </a:r>
            <a:r>
              <a:rPr lang="en-US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Use the diagram of the Keynesian cross or loanable funds model to show how an increase in taxes shifts the IS curve.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If you can, determine the size of the shift.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25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74767601"/>
      </p:ext>
    </p:extLst>
  </p:cSld>
  <p:clrMapOvr>
    <a:masterClrMapping/>
  </p:clrMapOvr>
  <p:transition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Shifting the IS curve:  </a:t>
            </a:r>
            <a:r>
              <a:rPr lang="en-US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26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191125" y="5947288"/>
            <a:ext cx="4572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Y</a:t>
            </a:r>
            <a:r>
              <a:rPr lang="en-US" sz="24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 flipH="1">
            <a:off x="4411788" y="3032638"/>
            <a:ext cx="0" cy="29146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4186363" y="3723200"/>
            <a:ext cx="457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0" rIns="45720" bIns="9144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Y</a:t>
            </a:r>
            <a:r>
              <a:rPr lang="en-US" sz="24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</a:p>
        </p:txBody>
      </p:sp>
      <p:sp>
        <p:nvSpPr>
          <p:cNvPr id="12" name="Rectangle 10"/>
          <p:cNvSpPr txBox="1">
            <a:spLocks noChangeArrowheads="1"/>
          </p:cNvSpPr>
          <p:nvPr/>
        </p:nvSpPr>
        <p:spPr bwMode="auto">
          <a:xfrm>
            <a:off x="501775" y="1616588"/>
            <a:ext cx="2895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120000"/>
              </a:lnSpc>
              <a:spcBef>
                <a:spcPct val="45000"/>
              </a:spcBef>
              <a:buClr>
                <a:srgbClr val="61884E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  <a:defRPr/>
            </a:pPr>
            <a:r>
              <a:rPr lang="en-US" sz="2300" kern="0" dirty="0">
                <a:latin typeface="+mn-lt"/>
                <a:cs typeface="+mn-cs"/>
                <a:sym typeface="Symbol" pitchFamily="18" charset="2"/>
              </a:rPr>
              <a:t>At any value of </a:t>
            </a:r>
            <a:r>
              <a:rPr lang="en-US" sz="2400" b="1" i="1" kern="0" dirty="0">
                <a:latin typeface="+mn-lt"/>
                <a:cs typeface="+mn-cs"/>
                <a:sym typeface="Symbol" pitchFamily="18" charset="2"/>
              </a:rPr>
              <a:t>r</a:t>
            </a:r>
            <a:r>
              <a:rPr lang="en-US" sz="2400" kern="0" dirty="0">
                <a:latin typeface="+mn-lt"/>
                <a:cs typeface="+mn-cs"/>
                <a:sym typeface="Symbol" pitchFamily="18" charset="2"/>
              </a:rPr>
              <a:t>, </a:t>
            </a:r>
            <a:br>
              <a:rPr lang="en-US" sz="2400" kern="0" dirty="0">
                <a:latin typeface="+mn-lt"/>
                <a:cs typeface="+mn-cs"/>
                <a:sym typeface="Symbol" pitchFamily="18" charset="2"/>
              </a:rPr>
            </a:b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h</a:t>
            </a:r>
            <a:r>
              <a:rPr lang="en-US" sz="2400" b="1" i="1" kern="0" dirty="0">
                <a:latin typeface="+mn-lt"/>
                <a:cs typeface="+mn-cs"/>
                <a:sym typeface="Symbol" pitchFamily="18" charset="2"/>
              </a:rPr>
              <a:t>T</a:t>
            </a:r>
            <a:r>
              <a:rPr lang="en-US" sz="2400" kern="0" dirty="0">
                <a:latin typeface="+mn-lt"/>
                <a:cs typeface="+mn-cs"/>
                <a:sym typeface="Symbol" pitchFamily="18" charset="2"/>
              </a:rPr>
              <a:t> 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400" kern="0" dirty="0">
                <a:latin typeface="+mn-lt"/>
                <a:cs typeface="+mn-cs"/>
                <a:sym typeface="Symbol" pitchFamily="18" charset="2"/>
              </a:rPr>
              <a:t>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i</a:t>
            </a:r>
            <a:r>
              <a:rPr lang="en-US" sz="2400" b="1" i="1" kern="0" dirty="0">
                <a:latin typeface="+mn-lt"/>
                <a:cs typeface="+mn-cs"/>
                <a:sym typeface="Symbol" pitchFamily="18" charset="2"/>
              </a:rPr>
              <a:t>C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g</a:t>
            </a:r>
            <a:r>
              <a:rPr lang="en-US" sz="2400" kern="0" dirty="0">
                <a:latin typeface="+mn-lt"/>
                <a:cs typeface="+mn-cs"/>
                <a:sym typeface="Symbol" pitchFamily="18" charset="2"/>
              </a:rPr>
              <a:t> </a:t>
            </a:r>
            <a:r>
              <a:rPr lang="en-US" sz="2400" dirty="0">
                <a:latin typeface="Wingdings 3" charset="2"/>
                <a:cs typeface="Wingdings 3" charset="2"/>
                <a:sym typeface="Symbol" pitchFamily="18" charset="2"/>
              </a:rPr>
              <a:t>i</a:t>
            </a:r>
            <a:r>
              <a:rPr lang="en-US" sz="2400" b="1" i="1" kern="0" dirty="0">
                <a:latin typeface="+mn-lt"/>
                <a:cs typeface="+mn-cs"/>
                <a:sym typeface="Symbol" pitchFamily="18" charset="2"/>
              </a:rPr>
              <a:t>PE</a:t>
            </a:r>
          </a:p>
        </p:txBody>
      </p:sp>
      <p:sp>
        <p:nvSpPr>
          <p:cNvPr id="13" name="Line 24"/>
          <p:cNvSpPr>
            <a:spLocks noChangeShapeType="1"/>
          </p:cNvSpPr>
          <p:nvPr/>
        </p:nvSpPr>
        <p:spPr bwMode="auto">
          <a:xfrm flipV="1">
            <a:off x="3719638" y="2365888"/>
            <a:ext cx="2438400" cy="914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4" name="Text Box 26"/>
          <p:cNvSpPr txBox="1">
            <a:spLocks noChangeArrowheads="1"/>
          </p:cNvSpPr>
          <p:nvPr/>
        </p:nvSpPr>
        <p:spPr bwMode="auto">
          <a:xfrm>
            <a:off x="6053263" y="2137288"/>
            <a:ext cx="27400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i="1" dirty="0">
                <a:latin typeface="Tahoma" pitchFamily="34" charset="0"/>
              </a:rPr>
              <a:t>PE </a:t>
            </a:r>
            <a:r>
              <a:rPr lang="en-US" sz="2400" dirty="0">
                <a:latin typeface="Tahoma" pitchFamily="34" charset="0"/>
              </a:rPr>
              <a:t>=</a:t>
            </a: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C</a:t>
            </a:r>
            <a:r>
              <a:rPr lang="en-US" sz="24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r>
              <a:rPr lang="en-US" sz="24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+</a:t>
            </a:r>
            <a:r>
              <a:rPr lang="en-US" sz="2400" b="1" i="1" dirty="0">
                <a:latin typeface="Tahoma" pitchFamily="34" charset="0"/>
              </a:rPr>
              <a:t>I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(</a:t>
            </a: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400" b="1" baseline="-25000" dirty="0">
                <a:latin typeface="Tahoma" pitchFamily="34" charset="0"/>
              </a:rPr>
              <a:t>1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400" dirty="0">
                <a:latin typeface="Tahoma" pitchFamily="34" charset="0"/>
              </a:rPr>
              <a:t>)+</a:t>
            </a:r>
            <a:r>
              <a:rPr lang="en-US" sz="2400" b="1" i="1" dirty="0">
                <a:latin typeface="Tahoma" pitchFamily="34" charset="0"/>
              </a:rPr>
              <a:t>G</a:t>
            </a:r>
            <a:r>
              <a:rPr lang="en-US" sz="2400" dirty="0"/>
              <a:t> </a:t>
            </a:r>
          </a:p>
        </p:txBody>
      </p:sp>
      <p:sp>
        <p:nvSpPr>
          <p:cNvPr id="15" name="Line 31"/>
          <p:cNvSpPr>
            <a:spLocks noChangeShapeType="1"/>
          </p:cNvSpPr>
          <p:nvPr/>
        </p:nvSpPr>
        <p:spPr bwMode="auto">
          <a:xfrm>
            <a:off x="3916488" y="4220088"/>
            <a:ext cx="1695450" cy="148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6" name="Text Box 32"/>
          <p:cNvSpPr txBox="1">
            <a:spLocks noChangeArrowheads="1"/>
          </p:cNvSpPr>
          <p:nvPr/>
        </p:nvSpPr>
        <p:spPr bwMode="auto">
          <a:xfrm>
            <a:off x="5510338" y="5490088"/>
            <a:ext cx="6858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i="1" dirty="0">
                <a:solidFill>
                  <a:srgbClr val="FF0000"/>
                </a:solidFill>
                <a:latin typeface="Tahoma" pitchFamily="34" charset="0"/>
              </a:rPr>
              <a:t>IS</a:t>
            </a:r>
            <a:r>
              <a:rPr lang="en-US" sz="2300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endParaRPr lang="en-US" sz="230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554163" y="3866075"/>
            <a:ext cx="25908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0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</a:pPr>
            <a:r>
              <a:rPr lang="en-US" sz="2300" dirty="0">
                <a:sym typeface="Symbol" pitchFamily="18" charset="2"/>
              </a:rPr>
              <a:t>The horizontal distance of the </a:t>
            </a:r>
            <a:br>
              <a:rPr lang="en-US" sz="2300" dirty="0">
                <a:sym typeface="Symbol" pitchFamily="18" charset="2"/>
              </a:rPr>
            </a:br>
            <a:r>
              <a:rPr lang="en-US" sz="2300" i="1" dirty="0">
                <a:sym typeface="Symbol" pitchFamily="18" charset="2"/>
              </a:rPr>
              <a:t>IS</a:t>
            </a:r>
            <a:r>
              <a:rPr lang="en-US" sz="2300" dirty="0">
                <a:sym typeface="Symbol" pitchFamily="18" charset="2"/>
              </a:rPr>
              <a:t> shift equals </a:t>
            </a:r>
          </a:p>
          <a:p>
            <a:pPr>
              <a:lnSpc>
                <a:spcPct val="110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</a:pPr>
            <a:endParaRPr lang="en-US" sz="2300" b="1" i="1" dirty="0">
              <a:sym typeface="Symbol" pitchFamily="18" charset="2"/>
            </a:endParaRPr>
          </a:p>
        </p:txBody>
      </p:sp>
      <p:sp>
        <p:nvSpPr>
          <p:cNvPr id="18" name="Oval 34"/>
          <p:cNvSpPr>
            <a:spLocks noChangeArrowheads="1"/>
          </p:cNvSpPr>
          <p:nvPr/>
        </p:nvSpPr>
        <p:spPr bwMode="auto">
          <a:xfrm>
            <a:off x="5175375" y="4615375"/>
            <a:ext cx="76200" cy="76200"/>
          </a:xfrm>
          <a:prstGeom prst="ellipse">
            <a:avLst/>
          </a:prstGeom>
          <a:solidFill>
            <a:srgbClr val="00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9" name="Oval 35"/>
          <p:cNvSpPr>
            <a:spLocks noChangeArrowheads="1"/>
          </p:cNvSpPr>
          <p:nvPr/>
        </p:nvSpPr>
        <p:spPr bwMode="auto">
          <a:xfrm>
            <a:off x="4373688" y="461855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20" name="Group 165"/>
          <p:cNvGrpSpPr>
            <a:grpSpLocks/>
          </p:cNvGrpSpPr>
          <p:nvPr/>
        </p:nvGrpSpPr>
        <p:grpSpPr bwMode="auto">
          <a:xfrm>
            <a:off x="3102100" y="1465775"/>
            <a:ext cx="5646738" cy="4987925"/>
            <a:chOff x="3149931" y="1157288"/>
            <a:chExt cx="5646407" cy="4987925"/>
          </a:xfrm>
        </p:grpSpPr>
        <p:grpSp>
          <p:nvGrpSpPr>
            <p:cNvPr id="21" name="Group 163"/>
            <p:cNvGrpSpPr>
              <a:grpSpLocks/>
            </p:cNvGrpSpPr>
            <p:nvPr/>
          </p:nvGrpSpPr>
          <p:grpSpPr bwMode="auto">
            <a:xfrm>
              <a:off x="3149931" y="1258259"/>
              <a:ext cx="3904440" cy="4747403"/>
              <a:chOff x="3149931" y="1258259"/>
              <a:chExt cx="3904440" cy="4747403"/>
            </a:xfrm>
          </p:grpSpPr>
          <p:grpSp>
            <p:nvGrpSpPr>
              <p:cNvPr id="34" name="Group 12"/>
              <p:cNvGrpSpPr>
                <a:grpSpLocks/>
              </p:cNvGrpSpPr>
              <p:nvPr/>
            </p:nvGrpSpPr>
            <p:grpSpPr bwMode="auto">
              <a:xfrm>
                <a:off x="3757977" y="1329070"/>
                <a:ext cx="2983065" cy="2080880"/>
                <a:chOff x="2017" y="1056"/>
                <a:chExt cx="2496" cy="2112"/>
              </a:xfrm>
            </p:grpSpPr>
            <p:sp>
              <p:nvSpPr>
                <p:cNvPr id="42" name="Line 13"/>
                <p:cNvSpPr>
                  <a:spLocks noChangeShapeType="1"/>
                </p:cNvSpPr>
                <p:nvPr/>
              </p:nvSpPr>
              <p:spPr bwMode="auto">
                <a:xfrm>
                  <a:off x="2017" y="1056"/>
                  <a:ext cx="0" cy="211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43" name="Line 14"/>
                <p:cNvSpPr>
                  <a:spLocks noChangeShapeType="1"/>
                </p:cNvSpPr>
                <p:nvPr/>
              </p:nvSpPr>
              <p:spPr bwMode="auto">
                <a:xfrm>
                  <a:off x="2017" y="3168"/>
                  <a:ext cx="24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  <p:sp>
            <p:nvSpPr>
              <p:cNvPr id="35" name="Text Box 15"/>
              <p:cNvSpPr txBox="1">
                <a:spLocks noChangeArrowheads="1"/>
              </p:cNvSpPr>
              <p:nvPr/>
            </p:nvSpPr>
            <p:spPr bwMode="auto">
              <a:xfrm>
                <a:off x="6404011" y="3363433"/>
                <a:ext cx="533400" cy="427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Y</a:t>
                </a:r>
                <a:r>
                  <a:rPr lang="en-US" sz="2200" dirty="0"/>
                  <a:t> </a:t>
                </a:r>
              </a:p>
            </p:txBody>
          </p:sp>
          <p:sp>
            <p:nvSpPr>
              <p:cNvPr id="36" name="Text Box 16"/>
              <p:cNvSpPr txBox="1">
                <a:spLocks noChangeArrowheads="1"/>
              </p:cNvSpPr>
              <p:nvPr/>
            </p:nvSpPr>
            <p:spPr bwMode="auto">
              <a:xfrm>
                <a:off x="3149931" y="1258259"/>
                <a:ext cx="649288" cy="4302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PE</a:t>
                </a:r>
                <a:endParaRPr lang="en-US" sz="2200" dirty="0"/>
              </a:p>
            </p:txBody>
          </p:sp>
          <p:grpSp>
            <p:nvGrpSpPr>
              <p:cNvPr id="37" name="Group 18"/>
              <p:cNvGrpSpPr>
                <a:grpSpLocks/>
              </p:cNvGrpSpPr>
              <p:nvPr/>
            </p:nvGrpSpPr>
            <p:grpSpPr bwMode="auto">
              <a:xfrm>
                <a:off x="3768753" y="3752850"/>
                <a:ext cx="3110512" cy="1885950"/>
                <a:chOff x="2640" y="1056"/>
                <a:chExt cx="2496" cy="2112"/>
              </a:xfrm>
            </p:grpSpPr>
            <p:sp>
              <p:nvSpPr>
                <p:cNvPr id="40" name="Line 19"/>
                <p:cNvSpPr>
                  <a:spLocks noChangeShapeType="1"/>
                </p:cNvSpPr>
                <p:nvPr/>
              </p:nvSpPr>
              <p:spPr bwMode="auto">
                <a:xfrm>
                  <a:off x="2640" y="1056"/>
                  <a:ext cx="0" cy="211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41" name="Line 20"/>
                <p:cNvSpPr>
                  <a:spLocks noChangeShapeType="1"/>
                </p:cNvSpPr>
                <p:nvPr/>
              </p:nvSpPr>
              <p:spPr bwMode="auto">
                <a:xfrm>
                  <a:off x="2640" y="3168"/>
                  <a:ext cx="24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</p:grpSp>
          <p:sp>
            <p:nvSpPr>
              <p:cNvPr id="38" name="Text Box 21"/>
              <p:cNvSpPr txBox="1">
                <a:spLocks noChangeArrowheads="1"/>
              </p:cNvSpPr>
              <p:nvPr/>
            </p:nvSpPr>
            <p:spPr bwMode="auto">
              <a:xfrm>
                <a:off x="3386138" y="3581400"/>
                <a:ext cx="381000" cy="427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r</a:t>
                </a:r>
                <a:endParaRPr lang="en-US" sz="2200" dirty="0"/>
              </a:p>
            </p:txBody>
          </p:sp>
          <p:sp>
            <p:nvSpPr>
              <p:cNvPr id="39" name="Text Box 22"/>
              <p:cNvSpPr txBox="1">
                <a:spLocks noChangeArrowheads="1"/>
              </p:cNvSpPr>
              <p:nvPr/>
            </p:nvSpPr>
            <p:spPr bwMode="auto">
              <a:xfrm>
                <a:off x="6520971" y="5578624"/>
                <a:ext cx="533400" cy="427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Y</a:t>
                </a:r>
                <a:r>
                  <a:rPr lang="en-US" sz="2200" dirty="0"/>
                  <a:t> </a:t>
                </a:r>
              </a:p>
            </p:txBody>
          </p:sp>
        </p:grpSp>
        <p:grpSp>
          <p:nvGrpSpPr>
            <p:cNvPr id="22" name="Group 164"/>
            <p:cNvGrpSpPr>
              <a:grpSpLocks/>
            </p:cNvGrpSpPr>
            <p:nvPr/>
          </p:nvGrpSpPr>
          <p:grpSpPr bwMode="auto">
            <a:xfrm>
              <a:off x="3367088" y="1157288"/>
              <a:ext cx="5429250" cy="4987925"/>
              <a:chOff x="3367088" y="1157288"/>
              <a:chExt cx="5429250" cy="4987925"/>
            </a:xfrm>
          </p:grpSpPr>
          <p:sp>
            <p:nvSpPr>
              <p:cNvPr id="23" name="Line 23"/>
              <p:cNvSpPr>
                <a:spLocks noChangeShapeType="1"/>
              </p:cNvSpPr>
              <p:nvPr/>
            </p:nvSpPr>
            <p:spPr bwMode="auto">
              <a:xfrm flipV="1">
                <a:off x="3773488" y="1495425"/>
                <a:ext cx="1898650" cy="1901825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4" name="Text Box 29"/>
              <p:cNvSpPr txBox="1">
                <a:spLocks noChangeArrowheads="1"/>
              </p:cNvSpPr>
              <p:nvPr/>
            </p:nvSpPr>
            <p:spPr bwMode="auto">
              <a:xfrm>
                <a:off x="5081588" y="1157288"/>
                <a:ext cx="1123950" cy="4460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300" b="1" i="1" dirty="0">
                    <a:latin typeface="Tahoma" pitchFamily="34" charset="0"/>
                  </a:rPr>
                  <a:t>PE </a:t>
                </a:r>
                <a:r>
                  <a:rPr lang="en-US" sz="2300" dirty="0">
                    <a:latin typeface="Tahoma" pitchFamily="34" charset="0"/>
                  </a:rPr>
                  <a:t>=</a:t>
                </a:r>
                <a:r>
                  <a:rPr lang="en-US" sz="2300" b="1" i="1" dirty="0">
                    <a:latin typeface="Tahoma" pitchFamily="34" charset="0"/>
                  </a:rPr>
                  <a:t>Y</a:t>
                </a:r>
                <a:endParaRPr lang="en-US" sz="2300" dirty="0"/>
              </a:p>
            </p:txBody>
          </p:sp>
          <p:sp>
            <p:nvSpPr>
              <p:cNvPr id="25" name="Line 2"/>
              <p:cNvSpPr>
                <a:spLocks noChangeShapeType="1"/>
              </p:cNvSpPr>
              <p:nvPr/>
            </p:nvSpPr>
            <p:spPr bwMode="auto">
              <a:xfrm>
                <a:off x="4748213" y="3895725"/>
                <a:ext cx="1695450" cy="14859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6" name="Text Box 3"/>
              <p:cNvSpPr txBox="1">
                <a:spLocks noChangeArrowheads="1"/>
              </p:cNvSpPr>
              <p:nvPr/>
            </p:nvSpPr>
            <p:spPr bwMode="auto">
              <a:xfrm>
                <a:off x="5062538" y="5641975"/>
                <a:ext cx="457200" cy="5032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rIns="45720" bIns="9144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 b="1" i="1" dirty="0">
                    <a:latin typeface="Tahoma" pitchFamily="34" charset="0"/>
                  </a:rPr>
                  <a:t>Y</a:t>
                </a:r>
                <a:r>
                  <a:rPr lang="en-US" sz="2400" b="1" baseline="-25000" dirty="0">
                    <a:latin typeface="Tahoma" pitchFamily="34" charset="0"/>
                  </a:rPr>
                  <a:t>1</a:t>
                </a:r>
              </a:p>
            </p:txBody>
          </p:sp>
          <p:sp>
            <p:nvSpPr>
              <p:cNvPr id="27" name="Line 5"/>
              <p:cNvSpPr>
                <a:spLocks noChangeShapeType="1"/>
              </p:cNvSpPr>
              <p:nvPr/>
            </p:nvSpPr>
            <p:spPr bwMode="auto">
              <a:xfrm flipH="1">
                <a:off x="5259388" y="1924050"/>
                <a:ext cx="0" cy="37211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28" name="Text Box 6"/>
              <p:cNvSpPr txBox="1">
                <a:spLocks noChangeArrowheads="1"/>
              </p:cNvSpPr>
              <p:nvPr/>
            </p:nvSpPr>
            <p:spPr bwMode="auto">
              <a:xfrm>
                <a:off x="5053013" y="3414713"/>
                <a:ext cx="4572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tIns="0" rIns="45720" bIns="9144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 b="1" i="1" dirty="0">
                    <a:latin typeface="Tahoma" pitchFamily="34" charset="0"/>
                  </a:rPr>
                  <a:t>Y</a:t>
                </a:r>
                <a:r>
                  <a:rPr lang="en-US" sz="2400" b="1" baseline="-25000" dirty="0">
                    <a:latin typeface="Tahoma" pitchFamily="34" charset="0"/>
                  </a:rPr>
                  <a:t>1</a:t>
                </a:r>
              </a:p>
            </p:txBody>
          </p:sp>
          <p:sp>
            <p:nvSpPr>
              <p:cNvPr id="29" name="Line 25"/>
              <p:cNvSpPr>
                <a:spLocks noChangeShapeType="1"/>
              </p:cNvSpPr>
              <p:nvPr/>
            </p:nvSpPr>
            <p:spPr bwMode="auto">
              <a:xfrm flipV="1">
                <a:off x="3767138" y="1524000"/>
                <a:ext cx="2438400" cy="99060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30" name="Text Box 27"/>
              <p:cNvSpPr txBox="1">
                <a:spLocks noChangeArrowheads="1"/>
              </p:cNvSpPr>
              <p:nvPr/>
            </p:nvSpPr>
            <p:spPr bwMode="auto">
              <a:xfrm>
                <a:off x="6205538" y="1281113"/>
                <a:ext cx="25908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r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 b="1" i="1" dirty="0">
                    <a:latin typeface="Tahoma" pitchFamily="34" charset="0"/>
                  </a:rPr>
                  <a:t>PE </a:t>
                </a:r>
                <a:r>
                  <a:rPr lang="en-US" sz="2400" dirty="0">
                    <a:latin typeface="Tahoma" pitchFamily="34" charset="0"/>
                  </a:rPr>
                  <a:t>=</a:t>
                </a:r>
                <a:r>
                  <a:rPr lang="en-US" sz="2400" b="1" i="1" dirty="0">
                    <a:latin typeface="Tahoma" pitchFamily="34" charset="0"/>
                  </a:rPr>
                  <a:t>C</a:t>
                </a:r>
                <a:r>
                  <a:rPr lang="en-US" sz="2400" b="1" baseline="-25000" dirty="0">
                    <a:latin typeface="Tahoma" pitchFamily="34" charset="0"/>
                  </a:rPr>
                  <a:t>1</a:t>
                </a:r>
                <a:r>
                  <a:rPr lang="en-US" sz="2400" b="1" i="1" dirty="0">
                    <a:latin typeface="Tahoma" pitchFamily="34" charset="0"/>
                  </a:rPr>
                  <a:t> </a:t>
                </a:r>
                <a:r>
                  <a:rPr lang="en-US" sz="2400" dirty="0">
                    <a:latin typeface="Tahoma" pitchFamily="34" charset="0"/>
                  </a:rPr>
                  <a:t>+</a:t>
                </a:r>
                <a:r>
                  <a:rPr lang="en-US" sz="2400" b="1" i="1" dirty="0">
                    <a:latin typeface="Tahoma" pitchFamily="34" charset="0"/>
                  </a:rPr>
                  <a:t>I</a:t>
                </a:r>
                <a:r>
                  <a:rPr lang="en-US" sz="1200" b="1" i="1" dirty="0">
                    <a:latin typeface="Tahoma" pitchFamily="34" charset="0"/>
                  </a:rPr>
                  <a:t> </a:t>
                </a:r>
                <a:r>
                  <a:rPr lang="en-US" sz="2400" dirty="0">
                    <a:latin typeface="Tahoma" pitchFamily="34" charset="0"/>
                  </a:rPr>
                  <a:t>(</a:t>
                </a:r>
                <a:r>
                  <a:rPr lang="en-US" sz="2400" b="1" i="1" dirty="0">
                    <a:latin typeface="Tahoma" pitchFamily="34" charset="0"/>
                  </a:rPr>
                  <a:t>r</a:t>
                </a:r>
                <a:r>
                  <a:rPr lang="en-US" sz="2400" b="1" baseline="-25000" dirty="0">
                    <a:latin typeface="Tahoma" pitchFamily="34" charset="0"/>
                  </a:rPr>
                  <a:t>1</a:t>
                </a:r>
                <a:r>
                  <a:rPr lang="en-US" sz="1200" b="1" i="1" dirty="0">
                    <a:latin typeface="Tahoma" pitchFamily="34" charset="0"/>
                  </a:rPr>
                  <a:t> </a:t>
                </a:r>
                <a:r>
                  <a:rPr lang="en-US" sz="2400" dirty="0">
                    <a:latin typeface="Tahoma" pitchFamily="34" charset="0"/>
                  </a:rPr>
                  <a:t>)+</a:t>
                </a:r>
                <a:r>
                  <a:rPr lang="en-US" sz="2400" b="1" i="1" dirty="0">
                    <a:latin typeface="Tahoma" pitchFamily="34" charset="0"/>
                  </a:rPr>
                  <a:t>G</a:t>
                </a:r>
                <a:r>
                  <a:rPr lang="en-US" sz="2400" dirty="0"/>
                  <a:t> </a:t>
                </a:r>
              </a:p>
            </p:txBody>
          </p:sp>
          <p:sp>
            <p:nvSpPr>
              <p:cNvPr id="31" name="Text Box 28"/>
              <p:cNvSpPr txBox="1">
                <a:spLocks noChangeArrowheads="1"/>
              </p:cNvSpPr>
              <p:nvPr/>
            </p:nvSpPr>
            <p:spPr bwMode="auto">
              <a:xfrm>
                <a:off x="3367088" y="4068763"/>
                <a:ext cx="457200" cy="4270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1830388" algn="r"/>
                  </a:tabLs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"/>
                  </a:spcBef>
                </a:pPr>
                <a:r>
                  <a:rPr lang="en-US" sz="2200" b="1" i="1" dirty="0">
                    <a:latin typeface="Tahoma" pitchFamily="34" charset="0"/>
                  </a:rPr>
                  <a:t>r</a:t>
                </a:r>
                <a:r>
                  <a:rPr lang="en-US" sz="2000" b="1" baseline="-25000" dirty="0">
                    <a:latin typeface="Tahoma" pitchFamily="34" charset="0"/>
                  </a:rPr>
                  <a:t>1</a:t>
                </a:r>
                <a:endParaRPr lang="en-US" sz="2000" baseline="-25000" dirty="0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/>
            </p:nvSpPr>
            <p:spPr bwMode="auto">
              <a:xfrm>
                <a:off x="3767138" y="4343400"/>
                <a:ext cx="24384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33" name="Text Box 36"/>
              <p:cNvSpPr txBox="1">
                <a:spLocks noChangeArrowheads="1"/>
              </p:cNvSpPr>
              <p:nvPr/>
            </p:nvSpPr>
            <p:spPr bwMode="auto">
              <a:xfrm>
                <a:off x="6357938" y="5119688"/>
                <a:ext cx="685800" cy="442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300" i="1" dirty="0">
                    <a:latin typeface="Tahoma" pitchFamily="34" charset="0"/>
                  </a:rPr>
                  <a:t>IS</a:t>
                </a:r>
                <a:r>
                  <a:rPr lang="en-US" sz="2300" baseline="-25000" dirty="0">
                    <a:latin typeface="Tahoma" pitchFamily="34" charset="0"/>
                  </a:rPr>
                  <a:t>1</a:t>
                </a:r>
                <a:endParaRPr lang="en-US" sz="2300" dirty="0">
                  <a:latin typeface="Tahoma" pitchFamily="34" charset="0"/>
                </a:endParaRPr>
              </a:p>
            </p:txBody>
          </p:sp>
        </p:grpSp>
      </p:grpSp>
      <p:sp>
        <p:nvSpPr>
          <p:cNvPr id="44" name="Rectangle 37"/>
          <p:cNvSpPr>
            <a:spLocks noChangeArrowheads="1"/>
          </p:cNvSpPr>
          <p:nvPr/>
        </p:nvSpPr>
        <p:spPr bwMode="auto">
          <a:xfrm>
            <a:off x="577975" y="2607188"/>
            <a:ext cx="2895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0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tabLst>
                <a:tab pos="692150" algn="l"/>
              </a:tabLst>
            </a:pPr>
            <a:r>
              <a:rPr lang="en-US" sz="2300" dirty="0">
                <a:sym typeface="Symbol" pitchFamily="18" charset="2"/>
              </a:rPr>
              <a:t>…so the </a:t>
            </a:r>
            <a:r>
              <a:rPr lang="en-US" sz="2300" i="1" dirty="0">
                <a:sym typeface="Symbol" pitchFamily="18" charset="2"/>
              </a:rPr>
              <a:t>IS</a:t>
            </a:r>
            <a:r>
              <a:rPr lang="en-US" sz="2300" dirty="0">
                <a:sym typeface="Symbol" pitchFamily="18" charset="2"/>
              </a:rPr>
              <a:t> curve shifts to the left.</a:t>
            </a:r>
            <a:endParaRPr lang="en-US" sz="2300" b="1" i="1" dirty="0">
              <a:sym typeface="Symbol" pitchFamily="18" charset="2"/>
            </a:endParaRPr>
          </a:p>
        </p:txBody>
      </p:sp>
      <p:graphicFrame>
        <p:nvGraphicFramePr>
          <p:cNvPr id="4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6083894"/>
              </p:ext>
            </p:extLst>
          </p:nvPr>
        </p:nvGraphicFramePr>
        <p:xfrm>
          <a:off x="655763" y="5113850"/>
          <a:ext cx="2268537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0" name="Equation" r:id="rId4" imgW="1269720" imgH="431640" progId="Equation.DSMT4">
                  <p:embed/>
                </p:oleObj>
              </mc:Choice>
              <mc:Fallback>
                <p:oleObj name="Equation" r:id="rId4" imgW="126972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763" y="5113850"/>
                        <a:ext cx="2268537" cy="835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Line 39"/>
          <p:cNvSpPr>
            <a:spLocks noChangeShapeType="1"/>
          </p:cNvSpPr>
          <p:nvPr/>
        </p:nvSpPr>
        <p:spPr bwMode="auto">
          <a:xfrm>
            <a:off x="4465763" y="4651888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47" name="Group 40"/>
          <p:cNvGrpSpPr>
            <a:grpSpLocks/>
          </p:cNvGrpSpPr>
          <p:nvPr/>
        </p:nvGrpSpPr>
        <p:grpSpPr bwMode="auto">
          <a:xfrm>
            <a:off x="4030788" y="2070613"/>
            <a:ext cx="1571625" cy="1081087"/>
            <a:chOff x="2692" y="1110"/>
            <a:chExt cx="990" cy="681"/>
          </a:xfrm>
        </p:grpSpPr>
        <p:sp>
          <p:nvSpPr>
            <p:cNvPr id="48" name="Line 41"/>
            <p:cNvSpPr>
              <a:spLocks noChangeShapeType="1"/>
            </p:cNvSpPr>
            <p:nvPr/>
          </p:nvSpPr>
          <p:spPr bwMode="auto">
            <a:xfrm flipV="1">
              <a:off x="2692" y="1509"/>
              <a:ext cx="0" cy="2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en-US" dirty="0"/>
            </a:p>
          </p:txBody>
        </p:sp>
        <p:sp>
          <p:nvSpPr>
            <p:cNvPr id="49" name="Line 42"/>
            <p:cNvSpPr>
              <a:spLocks noChangeShapeType="1"/>
            </p:cNvSpPr>
            <p:nvPr/>
          </p:nvSpPr>
          <p:spPr bwMode="auto">
            <a:xfrm flipV="1">
              <a:off x="3682" y="1110"/>
              <a:ext cx="0" cy="3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rIns="0"/>
            <a:lstStyle/>
            <a:p>
              <a:endParaRPr lang="en-US" dirty="0"/>
            </a:p>
          </p:txBody>
        </p:sp>
      </p:grpSp>
      <p:grpSp>
        <p:nvGrpSpPr>
          <p:cNvPr id="50" name="Group 43"/>
          <p:cNvGrpSpPr>
            <a:grpSpLocks/>
          </p:cNvGrpSpPr>
          <p:nvPr/>
        </p:nvGrpSpPr>
        <p:grpSpPr bwMode="auto">
          <a:xfrm>
            <a:off x="4368925" y="4826513"/>
            <a:ext cx="831850" cy="757237"/>
            <a:chOff x="3208" y="3287"/>
            <a:chExt cx="531" cy="477"/>
          </a:xfrm>
        </p:grpSpPr>
        <p:sp>
          <p:nvSpPr>
            <p:cNvPr id="51" name="Text Box 44"/>
            <p:cNvSpPr txBox="1">
              <a:spLocks noChangeArrowheads="1"/>
            </p:cNvSpPr>
            <p:nvPr/>
          </p:nvSpPr>
          <p:spPr bwMode="auto">
            <a:xfrm>
              <a:off x="3208" y="3476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400" dirty="0">
                  <a:latin typeface="Times New Roman"/>
                  <a:cs typeface="Times New Roman"/>
                  <a:sym typeface="Symbol" pitchFamily="18" charset="2"/>
                </a:rPr>
                <a:t>Δ</a:t>
              </a:r>
              <a:r>
                <a:rPr lang="en-US" sz="2400" b="1" i="1" dirty="0">
                  <a:latin typeface="Tahoma" pitchFamily="34" charset="0"/>
                  <a:sym typeface="Symbol" pitchFamily="18" charset="2"/>
                </a:rPr>
                <a:t>Y</a:t>
              </a:r>
              <a:endParaRPr lang="en-US" sz="2400" b="1" i="1" dirty="0">
                <a:latin typeface="Tahoma" pitchFamily="34" charset="0"/>
              </a:endParaRPr>
            </a:p>
          </p:txBody>
        </p:sp>
        <p:sp>
          <p:nvSpPr>
            <p:cNvPr id="52" name="AutoShape 45"/>
            <p:cNvSpPr>
              <a:spLocks/>
            </p:cNvSpPr>
            <p:nvPr/>
          </p:nvSpPr>
          <p:spPr bwMode="auto">
            <a:xfrm rot="-5407097">
              <a:off x="3379" y="3148"/>
              <a:ext cx="222" cy="499"/>
            </a:xfrm>
            <a:prstGeom prst="leftBrace">
              <a:avLst>
                <a:gd name="adj1" fmla="val 43238"/>
                <a:gd name="adj2" fmla="val 36792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76676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1" grpId="0"/>
      <p:bldP spid="12" grpId="0" build="p" autoUpdateAnimBg="0"/>
      <p:bldP spid="13" grpId="0" animBg="1"/>
      <p:bldP spid="14" grpId="0" autoUpdateAnimBg="0"/>
      <p:bldP spid="15" grpId="0" animBg="1"/>
      <p:bldP spid="16" grpId="0" autoUpdateAnimBg="0"/>
      <p:bldP spid="17" grpId="0"/>
      <p:bldP spid="19" grpId="0" animBg="1"/>
      <p:bldP spid="44" grpId="0"/>
      <p:bldP spid="4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/>
              <a:t>The theory of liquidity preference</a:t>
            </a:r>
          </a:p>
        </p:txBody>
      </p:sp>
      <p:sp>
        <p:nvSpPr>
          <p:cNvPr id="5017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Due to John Maynard Keynes.</a:t>
            </a:r>
          </a:p>
          <a:p>
            <a:r>
              <a:rPr lang="en-US" dirty="0"/>
              <a:t>A simple theory in which the interest rate </a:t>
            </a:r>
            <a:br>
              <a:rPr lang="en-US" dirty="0"/>
            </a:br>
            <a:r>
              <a:rPr lang="en-US" dirty="0"/>
              <a:t>is determined by money supply and </a:t>
            </a:r>
            <a:br>
              <a:rPr lang="en-US" dirty="0"/>
            </a:br>
            <a:r>
              <a:rPr lang="en-US" dirty="0"/>
              <a:t>money demand.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407923"/>
      </p:ext>
    </p:extLst>
  </p:cSld>
  <p:clrMapOvr>
    <a:masterClrMapping/>
  </p:clrMapOvr>
  <p:transition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/>
              <a:t>Money supply</a:t>
            </a:r>
          </a:p>
        </p:txBody>
      </p:sp>
      <p:sp>
        <p:nvSpPr>
          <p:cNvPr id="92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5488" y="1693863"/>
            <a:ext cx="2514600" cy="1905000"/>
          </a:xfrm>
        </p:spPr>
        <p:txBody>
          <a:bodyPr/>
          <a:lstStyle/>
          <a:p>
            <a:pPr marL="0" indent="0">
              <a:spcBef>
                <a:spcPct val="50000"/>
              </a:spcBef>
              <a:buFont typeface="Wingdings" pitchFamily="2" charset="2"/>
              <a:buNone/>
            </a:pPr>
            <a:r>
              <a:rPr lang="en-US" sz="2600" dirty="0"/>
              <a:t>The supply of </a:t>
            </a:r>
            <a:br>
              <a:rPr lang="en-US" sz="2600" dirty="0"/>
            </a:br>
            <a:r>
              <a:rPr lang="en-US" sz="2600" dirty="0"/>
              <a:t>real money </a:t>
            </a:r>
            <a:br>
              <a:rPr lang="en-US" sz="2600" dirty="0"/>
            </a:br>
            <a:r>
              <a:rPr lang="en-US" sz="2600" dirty="0"/>
              <a:t>balances </a:t>
            </a:r>
            <a:br>
              <a:rPr lang="en-US" sz="2600" dirty="0"/>
            </a:br>
            <a:r>
              <a:rPr lang="en-US" sz="2600" dirty="0"/>
              <a:t>is fixed:</a:t>
            </a:r>
          </a:p>
        </p:txBody>
      </p:sp>
      <p:graphicFrame>
        <p:nvGraphicFramePr>
          <p:cNvPr id="82948" name="Object 2"/>
          <p:cNvGraphicFramePr>
            <a:graphicFrameLocks noChangeAspect="1"/>
          </p:cNvGraphicFramePr>
          <p:nvPr/>
        </p:nvGraphicFramePr>
        <p:xfrm>
          <a:off x="779463" y="3511550"/>
          <a:ext cx="2784475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2" name="Equation" r:id="rId4" imgW="1104840" imgH="279360" progId="Equation.DSMT4">
                  <p:embed/>
                </p:oleObj>
              </mc:Choice>
              <mc:Fallback>
                <p:oleObj name="Equation" r:id="rId4" imgW="110484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9463" y="3511550"/>
                        <a:ext cx="2784475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>
                                <a:alpha val="50000"/>
                              </a:scheme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572000" y="1828800"/>
            <a:ext cx="3505200" cy="3352800"/>
            <a:chOff x="2640" y="1056"/>
            <a:chExt cx="2496" cy="2112"/>
          </a:xfrm>
        </p:grpSpPr>
        <p:sp>
          <p:nvSpPr>
            <p:cNvPr id="9227" name="Line 6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9228" name="Line 7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7162800" y="4978400"/>
            <a:ext cx="16764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M/P</a:t>
            </a:r>
            <a:r>
              <a:rPr lang="en-US" sz="2400" dirty="0"/>
              <a:t> </a:t>
            </a:r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real money   balances</a:t>
            </a:r>
          </a:p>
        </p:txBody>
      </p:sp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3352800" y="1352550"/>
            <a:ext cx="12954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endParaRPr lang="en-US" sz="2200" dirty="0"/>
          </a:p>
          <a:p>
            <a:pPr eaLnBrk="1" hangingPunct="1">
              <a:spcBef>
                <a:spcPct val="5000"/>
              </a:spcBef>
            </a:pPr>
            <a:r>
              <a:rPr lang="en-US" sz="2200" dirty="0"/>
              <a:t>	interest</a:t>
            </a:r>
          </a:p>
          <a:p>
            <a:pPr eaLnBrk="1" hangingPunct="1">
              <a:spcBef>
                <a:spcPct val="5000"/>
              </a:spcBef>
            </a:pPr>
            <a:r>
              <a:rPr lang="en-US" sz="2200" dirty="0"/>
              <a:t>	rate</a:t>
            </a:r>
          </a:p>
        </p:txBody>
      </p:sp>
      <p:sp>
        <p:nvSpPr>
          <p:cNvPr id="82954" name="Line 10"/>
          <p:cNvSpPr>
            <a:spLocks noChangeShapeType="1"/>
          </p:cNvSpPr>
          <p:nvPr/>
        </p:nvSpPr>
        <p:spPr bwMode="auto">
          <a:xfrm flipV="1">
            <a:off x="6400800" y="2162175"/>
            <a:ext cx="0" cy="3019425"/>
          </a:xfrm>
          <a:prstGeom prst="line">
            <a:avLst/>
          </a:prstGeom>
          <a:noFill/>
          <a:ln w="28575">
            <a:solidFill>
              <a:srgbClr val="00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82955" name="Object 3"/>
          <p:cNvGraphicFramePr>
            <a:graphicFrameLocks noChangeAspect="1"/>
          </p:cNvGraphicFramePr>
          <p:nvPr/>
        </p:nvGraphicFramePr>
        <p:xfrm>
          <a:off x="5867400" y="1676400"/>
          <a:ext cx="11430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3" name="Equation" r:id="rId6" imgW="571320" imgH="279360" progId="Equation.DSMT4">
                  <p:embed/>
                </p:oleObj>
              </mc:Choice>
              <mc:Fallback>
                <p:oleObj name="Equation" r:id="rId6" imgW="57132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1676400"/>
                        <a:ext cx="11430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56" name="Object 4"/>
          <p:cNvGraphicFramePr>
            <a:graphicFrameLocks noChangeAspect="1"/>
          </p:cNvGraphicFramePr>
          <p:nvPr/>
        </p:nvGraphicFramePr>
        <p:xfrm>
          <a:off x="6019800" y="5181600"/>
          <a:ext cx="762000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84" name="Equation" r:id="rId8" imgW="393480" imgH="241200" progId="Equation.DSMT4">
                  <p:embed/>
                </p:oleObj>
              </mc:Choice>
              <mc:Fallback>
                <p:oleObj name="Equation" r:id="rId8" imgW="3934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5181600"/>
                        <a:ext cx="762000" cy="468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8138913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82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82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82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2" grpId="0" autoUpdateAnimBg="0"/>
      <p:bldP spid="82953" grpId="0" autoUpdateAnimBg="0"/>
      <p:bldP spid="8295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/>
              <a:t>Money demand</a:t>
            </a:r>
          </a:p>
        </p:txBody>
      </p:sp>
      <p:sp>
        <p:nvSpPr>
          <p:cNvPr id="102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7550" y="1714500"/>
            <a:ext cx="2514600" cy="1524000"/>
          </a:xfrm>
        </p:spPr>
        <p:txBody>
          <a:bodyPr/>
          <a:lstStyle/>
          <a:p>
            <a:pPr marL="0" indent="0">
              <a:spcBef>
                <a:spcPct val="50000"/>
              </a:spcBef>
              <a:buFont typeface="Wingdings" pitchFamily="2" charset="2"/>
              <a:buNone/>
            </a:pPr>
            <a:r>
              <a:rPr lang="en-US" sz="2600" dirty="0"/>
              <a:t>Demand for</a:t>
            </a:r>
            <a:br>
              <a:rPr lang="en-US" sz="2600" dirty="0"/>
            </a:br>
            <a:r>
              <a:rPr lang="en-US" sz="2600" dirty="0"/>
              <a:t>real money </a:t>
            </a:r>
            <a:br>
              <a:rPr lang="en-US" sz="2600" dirty="0"/>
            </a:br>
            <a:r>
              <a:rPr lang="en-US" sz="2600" dirty="0"/>
              <a:t>balances:</a:t>
            </a:r>
          </a:p>
        </p:txBody>
      </p:sp>
      <p:grpSp>
        <p:nvGrpSpPr>
          <p:cNvPr id="10247" name="Group 4"/>
          <p:cNvGrpSpPr>
            <a:grpSpLocks/>
          </p:cNvGrpSpPr>
          <p:nvPr/>
        </p:nvGrpSpPr>
        <p:grpSpPr bwMode="auto">
          <a:xfrm>
            <a:off x="4572000" y="1828800"/>
            <a:ext cx="3505200" cy="3352800"/>
            <a:chOff x="2640" y="1056"/>
            <a:chExt cx="2496" cy="2112"/>
          </a:xfrm>
        </p:grpSpPr>
        <p:sp>
          <p:nvSpPr>
            <p:cNvPr id="10253" name="Line 5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0254" name="Line 6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0248" name="Text Box 7"/>
          <p:cNvSpPr txBox="1">
            <a:spLocks noChangeArrowheads="1"/>
          </p:cNvSpPr>
          <p:nvPr/>
        </p:nvSpPr>
        <p:spPr bwMode="auto">
          <a:xfrm>
            <a:off x="7162800" y="4978400"/>
            <a:ext cx="16764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M/P</a:t>
            </a:r>
            <a:r>
              <a:rPr lang="en-US" sz="2400" dirty="0"/>
              <a:t> </a:t>
            </a:r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real money   balances</a:t>
            </a:r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3352800" y="1352550"/>
            <a:ext cx="12954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endParaRPr lang="en-US" sz="2200" dirty="0"/>
          </a:p>
          <a:p>
            <a:pPr eaLnBrk="1" hangingPunct="1">
              <a:spcBef>
                <a:spcPct val="5000"/>
              </a:spcBef>
            </a:pPr>
            <a:r>
              <a:rPr lang="en-US" sz="2200" dirty="0"/>
              <a:t>	interest</a:t>
            </a:r>
          </a:p>
          <a:p>
            <a:pPr eaLnBrk="1" hangingPunct="1">
              <a:spcBef>
                <a:spcPct val="5000"/>
              </a:spcBef>
            </a:pPr>
            <a:r>
              <a:rPr lang="en-US" sz="2200" dirty="0"/>
              <a:t>	rate</a:t>
            </a:r>
          </a:p>
        </p:txBody>
      </p:sp>
      <p:sp>
        <p:nvSpPr>
          <p:cNvPr id="10250" name="Line 9"/>
          <p:cNvSpPr>
            <a:spLocks noChangeShapeType="1"/>
          </p:cNvSpPr>
          <p:nvPr/>
        </p:nvSpPr>
        <p:spPr bwMode="auto">
          <a:xfrm flipV="1">
            <a:off x="6400800" y="2162175"/>
            <a:ext cx="0" cy="3019425"/>
          </a:xfrm>
          <a:prstGeom prst="line">
            <a:avLst/>
          </a:prstGeom>
          <a:noFill/>
          <a:ln w="2857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5867400" y="1676400"/>
          <a:ext cx="11430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6" name="Equation" r:id="rId4" imgW="571320" imgH="279360" progId="Equation.DSMT4">
                  <p:embed/>
                </p:oleObj>
              </mc:Choice>
              <mc:Fallback>
                <p:oleObj name="Equation" r:id="rId4" imgW="57132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1676400"/>
                        <a:ext cx="11430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6019800" y="5181600"/>
          <a:ext cx="762000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7" name="Equation" r:id="rId6" imgW="393480" imgH="241200" progId="Equation.DSMT4">
                  <p:embed/>
                </p:oleObj>
              </mc:Choice>
              <mc:Fallback>
                <p:oleObj name="Equation" r:id="rId6" imgW="3934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5181600"/>
                        <a:ext cx="762000" cy="468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004" name="Object 4"/>
          <p:cNvGraphicFramePr>
            <a:graphicFrameLocks noChangeAspect="1"/>
          </p:cNvGraphicFramePr>
          <p:nvPr/>
        </p:nvGraphicFramePr>
        <p:xfrm>
          <a:off x="795338" y="3124200"/>
          <a:ext cx="26384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8" name="Equation" r:id="rId8" imgW="1168200" imgH="279360" progId="Equation.DSMT4">
                  <p:embed/>
                </p:oleObj>
              </mc:Choice>
              <mc:Fallback>
                <p:oleObj name="Equation" r:id="rId8" imgW="116820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338" y="3124200"/>
                        <a:ext cx="26384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>
                                <a:alpha val="50000"/>
                              </a:scheme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005" name="Arc 13"/>
          <p:cNvSpPr>
            <a:spLocks/>
          </p:cNvSpPr>
          <p:nvPr/>
        </p:nvSpPr>
        <p:spPr bwMode="auto">
          <a:xfrm flipH="1" flipV="1">
            <a:off x="4953000" y="757238"/>
            <a:ext cx="3352800" cy="3738562"/>
          </a:xfrm>
          <a:custGeom>
            <a:avLst/>
            <a:gdLst>
              <a:gd name="T0" fmla="*/ 2147483647 w 19689"/>
              <a:gd name="T1" fmla="*/ 0 h 21438"/>
              <a:gd name="T2" fmla="*/ 2147483647 w 19689"/>
              <a:gd name="T3" fmla="*/ 2147483647 h 21438"/>
              <a:gd name="T4" fmla="*/ 0 w 19689"/>
              <a:gd name="T5" fmla="*/ 2147483647 h 21438"/>
              <a:gd name="T6" fmla="*/ 0 60000 65536"/>
              <a:gd name="T7" fmla="*/ 0 60000 65536"/>
              <a:gd name="T8" fmla="*/ 0 60000 65536"/>
              <a:gd name="T9" fmla="*/ 0 w 19689"/>
              <a:gd name="T10" fmla="*/ 0 h 21438"/>
              <a:gd name="T11" fmla="*/ 19689 w 19689"/>
              <a:gd name="T12" fmla="*/ 21438 h 2143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689" h="21438" fill="none" extrusionOk="0">
                <a:moveTo>
                  <a:pt x="2640" y="-1"/>
                </a:moveTo>
                <a:cubicBezTo>
                  <a:pt x="10125" y="921"/>
                  <a:pt x="16587" y="5681"/>
                  <a:pt x="19689" y="12555"/>
                </a:cubicBezTo>
              </a:path>
              <a:path w="19689" h="21438" stroke="0" extrusionOk="0">
                <a:moveTo>
                  <a:pt x="2640" y="-1"/>
                </a:moveTo>
                <a:cubicBezTo>
                  <a:pt x="10125" y="921"/>
                  <a:pt x="16587" y="5681"/>
                  <a:pt x="19689" y="12555"/>
                </a:cubicBezTo>
                <a:lnTo>
                  <a:pt x="0" y="21438"/>
                </a:lnTo>
                <a:close/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5006" name="Text Box 14"/>
          <p:cNvSpPr txBox="1">
            <a:spLocks noChangeArrowheads="1"/>
          </p:cNvSpPr>
          <p:nvPr/>
        </p:nvSpPr>
        <p:spPr bwMode="auto">
          <a:xfrm>
            <a:off x="7772400" y="4235450"/>
            <a:ext cx="9906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600" b="1" i="1" dirty="0">
                <a:solidFill>
                  <a:srgbClr val="0000FF"/>
                </a:solidFill>
                <a:latin typeface="Tahoma" pitchFamily="34" charset="0"/>
              </a:rPr>
              <a:t>L</a:t>
            </a:r>
            <a:r>
              <a:rPr lang="en-US" sz="1200" b="1" i="1" dirty="0">
                <a:solidFill>
                  <a:srgbClr val="0000FF"/>
                </a:solidFill>
                <a:latin typeface="Tahoma" pitchFamily="34" charset="0"/>
              </a:rPr>
              <a:t> </a:t>
            </a:r>
            <a:r>
              <a:rPr lang="en-US" sz="2600" dirty="0">
                <a:solidFill>
                  <a:srgbClr val="0000FF"/>
                </a:solidFill>
                <a:latin typeface="Tahoma" pitchFamily="34" charset="0"/>
              </a:rPr>
              <a:t>(</a:t>
            </a:r>
            <a:r>
              <a:rPr lang="en-US" sz="2600" b="1" i="1" dirty="0">
                <a:solidFill>
                  <a:srgbClr val="0000FF"/>
                </a:solidFill>
                <a:latin typeface="Tahoma" pitchFamily="34" charset="0"/>
              </a:rPr>
              <a:t>r</a:t>
            </a:r>
            <a:r>
              <a:rPr lang="en-US" sz="1200" b="1" i="1" dirty="0">
                <a:solidFill>
                  <a:srgbClr val="0000FF"/>
                </a:solidFill>
                <a:latin typeface="Tahoma" pitchFamily="34" charset="0"/>
              </a:rPr>
              <a:t> </a:t>
            </a:r>
            <a:r>
              <a:rPr lang="en-US" sz="2600" dirty="0">
                <a:solidFill>
                  <a:srgbClr val="0000FF"/>
                </a:solidFill>
                <a:latin typeface="Tahoma" pitchFamily="34" charset="0"/>
              </a:rPr>
              <a:t>)</a:t>
            </a:r>
            <a:r>
              <a:rPr lang="en-US" sz="2600" b="1" i="1" dirty="0">
                <a:solidFill>
                  <a:srgbClr val="0000FF"/>
                </a:solidFill>
                <a:latin typeface="Tahoma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024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5" grpId="0" animBg="1"/>
      <p:bldP spid="85006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/>
              <a:t>Equilibrium</a:t>
            </a:r>
          </a:p>
        </p:txBody>
      </p:sp>
      <p:sp>
        <p:nvSpPr>
          <p:cNvPr id="112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2163" y="1616075"/>
            <a:ext cx="2362200" cy="2743200"/>
          </a:xfrm>
        </p:spPr>
        <p:txBody>
          <a:bodyPr/>
          <a:lstStyle/>
          <a:p>
            <a:pPr marL="0" indent="0">
              <a:spcBef>
                <a:spcPct val="50000"/>
              </a:spcBef>
              <a:buFont typeface="Wingdings" pitchFamily="2" charset="2"/>
              <a:buNone/>
            </a:pPr>
            <a:r>
              <a:rPr lang="en-US" sz="2600" dirty="0"/>
              <a:t>The interest rate adjusts </a:t>
            </a:r>
            <a:br>
              <a:rPr lang="en-US" sz="2600" dirty="0"/>
            </a:br>
            <a:r>
              <a:rPr lang="en-US" sz="2600" dirty="0"/>
              <a:t>to equate the supply and demand for money:</a:t>
            </a:r>
          </a:p>
        </p:txBody>
      </p:sp>
      <p:grpSp>
        <p:nvGrpSpPr>
          <p:cNvPr id="11271" name="Group 4"/>
          <p:cNvGrpSpPr>
            <a:grpSpLocks/>
          </p:cNvGrpSpPr>
          <p:nvPr/>
        </p:nvGrpSpPr>
        <p:grpSpPr bwMode="auto">
          <a:xfrm>
            <a:off x="4572000" y="1828800"/>
            <a:ext cx="3505200" cy="3352800"/>
            <a:chOff x="2640" y="1056"/>
            <a:chExt cx="2496" cy="2112"/>
          </a:xfrm>
        </p:grpSpPr>
        <p:sp>
          <p:nvSpPr>
            <p:cNvPr id="11279" name="Line 5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1280" name="Line 6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1272" name="Text Box 7"/>
          <p:cNvSpPr txBox="1">
            <a:spLocks noChangeArrowheads="1"/>
          </p:cNvSpPr>
          <p:nvPr/>
        </p:nvSpPr>
        <p:spPr bwMode="auto">
          <a:xfrm>
            <a:off x="7162800" y="4978400"/>
            <a:ext cx="16764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M/P</a:t>
            </a:r>
            <a:r>
              <a:rPr lang="en-US" sz="2400" dirty="0"/>
              <a:t> </a:t>
            </a:r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real money   balances</a:t>
            </a:r>
          </a:p>
        </p:txBody>
      </p:sp>
      <p:sp>
        <p:nvSpPr>
          <p:cNvPr id="11273" name="Text Box 8"/>
          <p:cNvSpPr txBox="1">
            <a:spLocks noChangeArrowheads="1"/>
          </p:cNvSpPr>
          <p:nvPr/>
        </p:nvSpPr>
        <p:spPr bwMode="auto">
          <a:xfrm>
            <a:off x="3352800" y="1352550"/>
            <a:ext cx="12954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endParaRPr lang="en-US" sz="2200" dirty="0"/>
          </a:p>
          <a:p>
            <a:pPr eaLnBrk="1" hangingPunct="1">
              <a:spcBef>
                <a:spcPct val="5000"/>
              </a:spcBef>
            </a:pPr>
            <a:r>
              <a:rPr lang="en-US" sz="2200" dirty="0"/>
              <a:t>	interest</a:t>
            </a:r>
          </a:p>
          <a:p>
            <a:pPr eaLnBrk="1" hangingPunct="1">
              <a:spcBef>
                <a:spcPct val="5000"/>
              </a:spcBef>
            </a:pPr>
            <a:r>
              <a:rPr lang="en-US" sz="2200" dirty="0"/>
              <a:t>	rate</a:t>
            </a:r>
          </a:p>
        </p:txBody>
      </p:sp>
      <p:sp>
        <p:nvSpPr>
          <p:cNvPr id="11274" name="Line 9"/>
          <p:cNvSpPr>
            <a:spLocks noChangeShapeType="1"/>
          </p:cNvSpPr>
          <p:nvPr/>
        </p:nvSpPr>
        <p:spPr bwMode="auto">
          <a:xfrm flipV="1">
            <a:off x="6400800" y="2162175"/>
            <a:ext cx="0" cy="3019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5867400" y="1676400"/>
          <a:ext cx="11430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0" name="Equation" r:id="rId4" imgW="571320" imgH="279360" progId="Equation.DSMT4">
                  <p:embed/>
                </p:oleObj>
              </mc:Choice>
              <mc:Fallback>
                <p:oleObj name="Equation" r:id="rId4" imgW="57132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1676400"/>
                        <a:ext cx="11430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6019800" y="5181600"/>
          <a:ext cx="762000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1" name="Equation" r:id="rId6" imgW="393480" imgH="241200" progId="Equation.DSMT4">
                  <p:embed/>
                </p:oleObj>
              </mc:Choice>
              <mc:Fallback>
                <p:oleObj name="Equation" r:id="rId6" imgW="3934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5181600"/>
                        <a:ext cx="762000" cy="468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052" name="Object 4"/>
          <p:cNvGraphicFramePr>
            <a:graphicFrameLocks noChangeAspect="1"/>
          </p:cNvGraphicFramePr>
          <p:nvPr/>
        </p:nvGraphicFramePr>
        <p:xfrm>
          <a:off x="1087438" y="4281488"/>
          <a:ext cx="2309812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32" name="Equation" r:id="rId8" imgW="977760" imgH="253800" progId="Equation.DSMT4">
                  <p:embed/>
                </p:oleObj>
              </mc:Choice>
              <mc:Fallback>
                <p:oleObj name="Equation" r:id="rId8" imgW="97776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7438" y="4281488"/>
                        <a:ext cx="2309812" cy="601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5" name="Arc 13"/>
          <p:cNvSpPr>
            <a:spLocks/>
          </p:cNvSpPr>
          <p:nvPr/>
        </p:nvSpPr>
        <p:spPr bwMode="auto">
          <a:xfrm flipH="1" flipV="1">
            <a:off x="4953000" y="757238"/>
            <a:ext cx="3352800" cy="3738562"/>
          </a:xfrm>
          <a:custGeom>
            <a:avLst/>
            <a:gdLst>
              <a:gd name="T0" fmla="*/ 2147483647 w 19689"/>
              <a:gd name="T1" fmla="*/ 0 h 21438"/>
              <a:gd name="T2" fmla="*/ 2147483647 w 19689"/>
              <a:gd name="T3" fmla="*/ 2147483647 h 21438"/>
              <a:gd name="T4" fmla="*/ 0 w 19689"/>
              <a:gd name="T5" fmla="*/ 2147483647 h 21438"/>
              <a:gd name="T6" fmla="*/ 0 60000 65536"/>
              <a:gd name="T7" fmla="*/ 0 60000 65536"/>
              <a:gd name="T8" fmla="*/ 0 60000 65536"/>
              <a:gd name="T9" fmla="*/ 0 w 19689"/>
              <a:gd name="T10" fmla="*/ 0 h 21438"/>
              <a:gd name="T11" fmla="*/ 19689 w 19689"/>
              <a:gd name="T12" fmla="*/ 21438 h 2143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689" h="21438" fill="none" extrusionOk="0">
                <a:moveTo>
                  <a:pt x="2640" y="-1"/>
                </a:moveTo>
                <a:cubicBezTo>
                  <a:pt x="10125" y="921"/>
                  <a:pt x="16587" y="5681"/>
                  <a:pt x="19689" y="12555"/>
                </a:cubicBezTo>
              </a:path>
              <a:path w="19689" h="21438" stroke="0" extrusionOk="0">
                <a:moveTo>
                  <a:pt x="2640" y="-1"/>
                </a:moveTo>
                <a:cubicBezTo>
                  <a:pt x="10125" y="921"/>
                  <a:pt x="16587" y="5681"/>
                  <a:pt x="19689" y="12555"/>
                </a:cubicBezTo>
                <a:lnTo>
                  <a:pt x="0" y="21438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6" name="Text Box 14"/>
          <p:cNvSpPr txBox="1">
            <a:spLocks noChangeArrowheads="1"/>
          </p:cNvSpPr>
          <p:nvPr/>
        </p:nvSpPr>
        <p:spPr bwMode="auto">
          <a:xfrm>
            <a:off x="7772400" y="4235450"/>
            <a:ext cx="9906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600" b="1" i="1" dirty="0">
                <a:latin typeface="Tahoma" pitchFamily="34" charset="0"/>
              </a:rPr>
              <a:t>L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600" dirty="0">
                <a:latin typeface="Tahoma" pitchFamily="34" charset="0"/>
              </a:rPr>
              <a:t>(</a:t>
            </a:r>
            <a:r>
              <a:rPr lang="en-US" sz="2600" b="1" i="1" dirty="0">
                <a:latin typeface="Tahoma" pitchFamily="34" charset="0"/>
              </a:rPr>
              <a:t>r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600" dirty="0">
                <a:latin typeface="Tahoma" pitchFamily="34" charset="0"/>
              </a:rPr>
              <a:t>)</a:t>
            </a:r>
            <a:r>
              <a:rPr lang="en-US" sz="2600" b="1" i="1" dirty="0">
                <a:latin typeface="Tahoma" pitchFamily="34" charset="0"/>
              </a:rPr>
              <a:t> </a:t>
            </a:r>
          </a:p>
        </p:txBody>
      </p:sp>
      <p:sp>
        <p:nvSpPr>
          <p:cNvPr id="87055" name="Line 15"/>
          <p:cNvSpPr>
            <a:spLocks noChangeShapeType="1"/>
          </p:cNvSpPr>
          <p:nvPr/>
        </p:nvSpPr>
        <p:spPr bwMode="auto">
          <a:xfrm flipH="1">
            <a:off x="4572000" y="3962400"/>
            <a:ext cx="1828800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4114800" y="3687763"/>
            <a:ext cx="5334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r</a:t>
            </a:r>
            <a:r>
              <a:rPr lang="en-US" sz="2100" b="1" baseline="-25000" dirty="0">
                <a:solidFill>
                  <a:srgbClr val="FF0000"/>
                </a:solidFill>
                <a:latin typeface="Tahoma" pitchFamily="34" charset="0"/>
              </a:rPr>
              <a:t>1</a:t>
            </a:r>
            <a:endParaRPr lang="en-US" sz="2100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50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7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7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7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5" grpId="0" animBg="1"/>
      <p:bldP spid="87056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/>
              <a:t>How the Bank of Canada raises the interest rate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0238" y="1909763"/>
            <a:ext cx="2514600" cy="1066800"/>
          </a:xfrm>
          <a:noFill/>
        </p:spPr>
        <p:txBody>
          <a:bodyPr lIns="137160" tIns="91440" rIns="137160" bIns="91440"/>
          <a:lstStyle/>
          <a:p>
            <a:pPr marL="0" indent="0">
              <a:lnSpc>
                <a:spcPct val="11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400" dirty="0"/>
              <a:t>To increase </a:t>
            </a:r>
            <a:r>
              <a:rPr lang="en-US" sz="2400" b="1" i="1" dirty="0"/>
              <a:t>r</a:t>
            </a:r>
            <a:r>
              <a:rPr lang="en-US" sz="2400" dirty="0"/>
              <a:t>, Bank of Canada reduces </a:t>
            </a:r>
            <a:r>
              <a:rPr lang="en-US" sz="2400" b="1" i="1" dirty="0"/>
              <a:t>M</a:t>
            </a:r>
          </a:p>
        </p:txBody>
      </p:sp>
      <p:grpSp>
        <p:nvGrpSpPr>
          <p:cNvPr id="12294" name="Group 4"/>
          <p:cNvGrpSpPr>
            <a:grpSpLocks/>
          </p:cNvGrpSpPr>
          <p:nvPr/>
        </p:nvGrpSpPr>
        <p:grpSpPr bwMode="auto">
          <a:xfrm>
            <a:off x="4572000" y="1828800"/>
            <a:ext cx="3505200" cy="3352800"/>
            <a:chOff x="2640" y="1056"/>
            <a:chExt cx="2496" cy="2112"/>
          </a:xfrm>
        </p:grpSpPr>
        <p:sp>
          <p:nvSpPr>
            <p:cNvPr id="12307" name="Line 5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2308" name="Line 6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7162800" y="4978400"/>
            <a:ext cx="16764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M/P</a:t>
            </a:r>
            <a:r>
              <a:rPr lang="en-US" sz="2400" dirty="0"/>
              <a:t> </a:t>
            </a:r>
          </a:p>
          <a:p>
            <a:pPr algn="r" eaLnBrk="1" hangingPunct="1">
              <a:spcBef>
                <a:spcPct val="5000"/>
              </a:spcBef>
            </a:pPr>
            <a:r>
              <a:rPr lang="en-US" sz="2200" dirty="0"/>
              <a:t>real money   balances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3352800" y="1352550"/>
            <a:ext cx="12954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endParaRPr lang="en-US" sz="2200" dirty="0"/>
          </a:p>
          <a:p>
            <a:pPr eaLnBrk="1" hangingPunct="1">
              <a:spcBef>
                <a:spcPct val="5000"/>
              </a:spcBef>
            </a:pPr>
            <a:r>
              <a:rPr lang="en-US" sz="2200" dirty="0"/>
              <a:t>	interest</a:t>
            </a:r>
          </a:p>
          <a:p>
            <a:pPr eaLnBrk="1" hangingPunct="1">
              <a:spcBef>
                <a:spcPct val="5000"/>
              </a:spcBef>
            </a:pPr>
            <a:r>
              <a:rPr lang="en-US" sz="2200" dirty="0"/>
              <a:t>	rate</a:t>
            </a:r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 flipV="1">
            <a:off x="6400800" y="2162175"/>
            <a:ext cx="0" cy="3019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6172200" y="5181600"/>
          <a:ext cx="515938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5" name="Equation" r:id="rId4" imgW="266400" imgH="444240" progId="Equation.DSMT4">
                  <p:embed/>
                </p:oleObj>
              </mc:Choice>
              <mc:Fallback>
                <p:oleObj name="Equation" r:id="rId4" imgW="26640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5181600"/>
                        <a:ext cx="515938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8" name="Arc 11"/>
          <p:cNvSpPr>
            <a:spLocks/>
          </p:cNvSpPr>
          <p:nvPr/>
        </p:nvSpPr>
        <p:spPr bwMode="auto">
          <a:xfrm flipH="1" flipV="1">
            <a:off x="4953000" y="757238"/>
            <a:ext cx="3352800" cy="3738562"/>
          </a:xfrm>
          <a:custGeom>
            <a:avLst/>
            <a:gdLst>
              <a:gd name="T0" fmla="*/ 2147483647 w 19689"/>
              <a:gd name="T1" fmla="*/ 0 h 21438"/>
              <a:gd name="T2" fmla="*/ 2147483647 w 19689"/>
              <a:gd name="T3" fmla="*/ 2147483647 h 21438"/>
              <a:gd name="T4" fmla="*/ 0 w 19689"/>
              <a:gd name="T5" fmla="*/ 2147483647 h 21438"/>
              <a:gd name="T6" fmla="*/ 0 60000 65536"/>
              <a:gd name="T7" fmla="*/ 0 60000 65536"/>
              <a:gd name="T8" fmla="*/ 0 60000 65536"/>
              <a:gd name="T9" fmla="*/ 0 w 19689"/>
              <a:gd name="T10" fmla="*/ 0 h 21438"/>
              <a:gd name="T11" fmla="*/ 19689 w 19689"/>
              <a:gd name="T12" fmla="*/ 21438 h 2143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689" h="21438" fill="none" extrusionOk="0">
                <a:moveTo>
                  <a:pt x="2640" y="-1"/>
                </a:moveTo>
                <a:cubicBezTo>
                  <a:pt x="10125" y="921"/>
                  <a:pt x="16587" y="5681"/>
                  <a:pt x="19689" y="12555"/>
                </a:cubicBezTo>
              </a:path>
              <a:path w="19689" h="21438" stroke="0" extrusionOk="0">
                <a:moveTo>
                  <a:pt x="2640" y="-1"/>
                </a:moveTo>
                <a:cubicBezTo>
                  <a:pt x="10125" y="921"/>
                  <a:pt x="16587" y="5681"/>
                  <a:pt x="19689" y="12555"/>
                </a:cubicBezTo>
                <a:lnTo>
                  <a:pt x="0" y="21438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2299" name="Text Box 12"/>
          <p:cNvSpPr txBox="1">
            <a:spLocks noChangeArrowheads="1"/>
          </p:cNvSpPr>
          <p:nvPr/>
        </p:nvSpPr>
        <p:spPr bwMode="auto">
          <a:xfrm>
            <a:off x="7772400" y="4235450"/>
            <a:ext cx="9906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600" b="1" i="1" dirty="0">
                <a:latin typeface="Tahoma" pitchFamily="34" charset="0"/>
              </a:rPr>
              <a:t>L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600" dirty="0">
                <a:latin typeface="Tahoma" pitchFamily="34" charset="0"/>
              </a:rPr>
              <a:t>(</a:t>
            </a:r>
            <a:r>
              <a:rPr lang="en-US" sz="2600" b="1" i="1" dirty="0">
                <a:latin typeface="Tahoma" pitchFamily="34" charset="0"/>
              </a:rPr>
              <a:t>r</a:t>
            </a:r>
            <a:r>
              <a:rPr lang="en-US" sz="1200" b="1" i="1" dirty="0">
                <a:latin typeface="Tahoma" pitchFamily="34" charset="0"/>
              </a:rPr>
              <a:t> </a:t>
            </a:r>
            <a:r>
              <a:rPr lang="en-US" sz="2600" dirty="0">
                <a:latin typeface="Tahoma" pitchFamily="34" charset="0"/>
              </a:rPr>
              <a:t>)</a:t>
            </a:r>
            <a:r>
              <a:rPr lang="en-US" sz="2600" b="1" i="1" dirty="0">
                <a:latin typeface="Tahoma" pitchFamily="34" charset="0"/>
              </a:rPr>
              <a:t> </a:t>
            </a:r>
          </a:p>
        </p:txBody>
      </p:sp>
      <p:sp>
        <p:nvSpPr>
          <p:cNvPr id="12300" name="Line 13"/>
          <p:cNvSpPr>
            <a:spLocks noChangeShapeType="1"/>
          </p:cNvSpPr>
          <p:nvPr/>
        </p:nvSpPr>
        <p:spPr bwMode="auto">
          <a:xfrm flipH="1">
            <a:off x="4572000" y="39624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2301" name="Text Box 14"/>
          <p:cNvSpPr txBox="1">
            <a:spLocks noChangeArrowheads="1"/>
          </p:cNvSpPr>
          <p:nvPr/>
        </p:nvSpPr>
        <p:spPr bwMode="auto">
          <a:xfrm>
            <a:off x="4129088" y="3687763"/>
            <a:ext cx="5334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100" b="1" baseline="-25000" dirty="0">
                <a:latin typeface="Tahoma" pitchFamily="34" charset="0"/>
              </a:rPr>
              <a:t>1</a:t>
            </a:r>
            <a:endParaRPr lang="en-US" sz="2100" baseline="-25000" dirty="0"/>
          </a:p>
        </p:txBody>
      </p:sp>
      <p:sp>
        <p:nvSpPr>
          <p:cNvPr id="89103" name="Line 15"/>
          <p:cNvSpPr>
            <a:spLocks noChangeShapeType="1"/>
          </p:cNvSpPr>
          <p:nvPr/>
        </p:nvSpPr>
        <p:spPr bwMode="auto">
          <a:xfrm flipV="1">
            <a:off x="5492750" y="2154238"/>
            <a:ext cx="0" cy="3019425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89104" name="Line 16"/>
          <p:cNvSpPr>
            <a:spLocks noChangeShapeType="1"/>
          </p:cNvSpPr>
          <p:nvPr/>
        </p:nvSpPr>
        <p:spPr bwMode="auto">
          <a:xfrm flipH="1">
            <a:off x="4572000" y="3181350"/>
            <a:ext cx="914400" cy="0"/>
          </a:xfrm>
          <a:prstGeom prst="line">
            <a:avLst/>
          </a:prstGeom>
          <a:noFill/>
          <a:ln w="9525">
            <a:solidFill>
              <a:srgbClr val="CC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89105" name="Text Box 17"/>
          <p:cNvSpPr txBox="1">
            <a:spLocks noChangeArrowheads="1"/>
          </p:cNvSpPr>
          <p:nvPr/>
        </p:nvSpPr>
        <p:spPr bwMode="auto">
          <a:xfrm>
            <a:off x="4114800" y="2895600"/>
            <a:ext cx="5334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solidFill>
                  <a:srgbClr val="CC0000"/>
                </a:solidFill>
                <a:latin typeface="Tahoma" pitchFamily="34" charset="0"/>
              </a:rPr>
              <a:t>r</a:t>
            </a:r>
            <a:r>
              <a:rPr lang="en-US" sz="2100" b="1" baseline="-25000" dirty="0">
                <a:solidFill>
                  <a:srgbClr val="CC0000"/>
                </a:solidFill>
                <a:latin typeface="Tahoma" pitchFamily="34" charset="0"/>
              </a:rPr>
              <a:t>2</a:t>
            </a:r>
            <a:endParaRPr lang="en-US" sz="2100" baseline="-25000" dirty="0">
              <a:solidFill>
                <a:srgbClr val="CC0000"/>
              </a:solidFill>
            </a:endParaRPr>
          </a:p>
        </p:txBody>
      </p:sp>
      <p:sp>
        <p:nvSpPr>
          <p:cNvPr id="89106" name="Line 18"/>
          <p:cNvSpPr>
            <a:spLocks noChangeShapeType="1"/>
          </p:cNvSpPr>
          <p:nvPr/>
        </p:nvSpPr>
        <p:spPr bwMode="auto">
          <a:xfrm flipH="1">
            <a:off x="5486400" y="2438400"/>
            <a:ext cx="914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89107" name="Line 19"/>
          <p:cNvSpPr>
            <a:spLocks noChangeShapeType="1"/>
          </p:cNvSpPr>
          <p:nvPr/>
        </p:nvSpPr>
        <p:spPr bwMode="auto">
          <a:xfrm flipV="1">
            <a:off x="4343400" y="3352800"/>
            <a:ext cx="0" cy="457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89108" name="Object 3"/>
          <p:cNvGraphicFramePr>
            <a:graphicFrameLocks noChangeAspect="1"/>
          </p:cNvGraphicFramePr>
          <p:nvPr/>
        </p:nvGraphicFramePr>
        <p:xfrm>
          <a:off x="5257800" y="5181600"/>
          <a:ext cx="539750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6" name="Equation" r:id="rId6" imgW="279360" imgH="444240" progId="Equation.DSMT4">
                  <p:embed/>
                </p:oleObj>
              </mc:Choice>
              <mc:Fallback>
                <p:oleObj name="Equation" r:id="rId6" imgW="27936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5181600"/>
                        <a:ext cx="539750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913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9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9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9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9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9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9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9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9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9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9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  <p:bldP spid="89103" grpId="0" animBg="1"/>
      <p:bldP spid="89104" grpId="0" animBg="1"/>
      <p:bldP spid="89105" grpId="0" autoUpdateAnimBg="0"/>
      <p:bldP spid="89106" grpId="0" animBg="1"/>
      <p:bldP spid="8910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6888" y="215900"/>
            <a:ext cx="8299450" cy="1123950"/>
          </a:xfrm>
        </p:spPr>
        <p:txBody>
          <a:bodyPr/>
          <a:lstStyle/>
          <a:p>
            <a:r>
              <a:rPr lang="en-US" sz="2400" dirty="0"/>
              <a:t>CASE STUDY: </a:t>
            </a:r>
            <a:br>
              <a:rPr lang="en-US" sz="2400" dirty="0"/>
            </a:br>
            <a:r>
              <a:rPr lang="en-US" sz="3200" dirty="0"/>
              <a:t>Monetary Tightening &amp; Interest Rates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9438" y="1376363"/>
            <a:ext cx="7543800" cy="4191000"/>
          </a:xfrm>
          <a:solidFill>
            <a:schemeClr val="bg1">
              <a:alpha val="50195"/>
            </a:schemeClr>
          </a:solidFill>
        </p:spPr>
        <p:txBody>
          <a:bodyPr/>
          <a:lstStyle/>
          <a:p>
            <a:pPr>
              <a:spcBef>
                <a:spcPct val="35000"/>
              </a:spcBef>
            </a:pPr>
            <a:r>
              <a:rPr lang="en-US" sz="3000" b="1" i="1" dirty="0">
                <a:latin typeface="Times New Roman"/>
                <a:cs typeface="Times New Roman"/>
                <a:sym typeface="Symbol" pitchFamily="18" charset="2"/>
              </a:rPr>
              <a:t>π </a:t>
            </a:r>
            <a:r>
              <a:rPr lang="en-US" dirty="0">
                <a:sym typeface="Symbol" pitchFamily="18" charset="2"/>
              </a:rPr>
              <a:t>in Canada went from around 3% at the beginning of the 1970s to over 12% at the end of the 1970s following the two oil price shocks.</a:t>
            </a:r>
          </a:p>
          <a:p>
            <a:pPr>
              <a:spcBef>
                <a:spcPct val="35000"/>
              </a:spcBef>
            </a:pPr>
            <a:r>
              <a:rPr lang="en-US" dirty="0"/>
              <a:t>The Bank of Canada reacted to this increase in </a:t>
            </a:r>
            <a:r>
              <a:rPr lang="en-US" b="1" i="1" dirty="0">
                <a:latin typeface="Times New Roman"/>
                <a:cs typeface="Times New Roman"/>
                <a:sym typeface="Symbol" pitchFamily="18" charset="2"/>
              </a:rPr>
              <a:t>π </a:t>
            </a:r>
            <a:r>
              <a:rPr lang="en-US" dirty="0"/>
              <a:t>by decreasing the growth rate of the money supply </a:t>
            </a:r>
          </a:p>
          <a:p>
            <a:pPr>
              <a:spcBef>
                <a:spcPct val="35000"/>
              </a:spcBef>
            </a:pPr>
            <a:r>
              <a:rPr lang="en-US" dirty="0"/>
              <a:t>The growth rate of real M1 turned negative by the end of the 1970s.</a:t>
            </a:r>
            <a:endParaRPr lang="en-US" dirty="0">
              <a:sym typeface="Symbol" pitchFamily="18" charset="2"/>
            </a:endParaRP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2423141" y="5765374"/>
            <a:ext cx="6524625" cy="98425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lnSpc>
                <a:spcPct val="105000"/>
              </a:lnSpc>
              <a:spcBef>
                <a:spcPct val="45000"/>
              </a:spcBef>
              <a:buClr>
                <a:srgbClr val="008080"/>
              </a:buClr>
              <a:buSzPct val="120000"/>
              <a:buFont typeface="Wingdings" pitchFamily="2" charset="2"/>
              <a:buNone/>
              <a:defRPr/>
            </a:pPr>
            <a:r>
              <a:rPr lang="en-US" sz="2800" i="1" dirty="0">
                <a:sym typeface="Symbol" pitchFamily="18" charset="2"/>
              </a:rPr>
              <a:t>How do you think this policy change </a:t>
            </a:r>
            <a:br>
              <a:rPr lang="en-US" sz="2800" i="1" dirty="0">
                <a:sym typeface="Symbol" pitchFamily="18" charset="2"/>
              </a:rPr>
            </a:br>
            <a:r>
              <a:rPr lang="en-US" sz="2800" i="1" dirty="0">
                <a:sym typeface="Symbol" pitchFamily="18" charset="2"/>
              </a:rPr>
              <a:t>would affect nominal interest rates?  </a:t>
            </a:r>
          </a:p>
        </p:txBody>
      </p:sp>
    </p:spTree>
    <p:extLst>
      <p:ext uri="{BB962C8B-B14F-4D97-AF65-F5344CB8AC3E}">
        <p14:creationId xmlns:p14="http://schemas.microsoft.com/office/powerpoint/2010/main" val="341562619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Canada, money growth and inflation, 1970-1985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6337"/>
            <a:ext cx="9144000" cy="4705847"/>
          </a:xfrm>
        </p:spPr>
      </p:pic>
      <p:sp>
        <p:nvSpPr>
          <p:cNvPr id="7" name="TextBox 6"/>
          <p:cNvSpPr txBox="1"/>
          <p:nvPr/>
        </p:nvSpPr>
        <p:spPr>
          <a:xfrm>
            <a:off x="1705969" y="1856096"/>
            <a:ext cx="293427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Real M1 growth (left scale)</a:t>
            </a:r>
          </a:p>
        </p:txBody>
      </p:sp>
      <p:cxnSp>
        <p:nvCxnSpPr>
          <p:cNvPr id="9" name="Straight Connector 8"/>
          <p:cNvCxnSpPr>
            <a:endCxn id="7" idx="2"/>
          </p:cNvCxnSpPr>
          <p:nvPr/>
        </p:nvCxnSpPr>
        <p:spPr>
          <a:xfrm flipV="1">
            <a:off x="2374710" y="2225428"/>
            <a:ext cx="798394" cy="64060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227092" y="2040762"/>
            <a:ext cx="236106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Inflation (right scale)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H="1" flipV="1">
            <a:off x="5732059" y="2410094"/>
            <a:ext cx="232013" cy="4559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603009" y="3767624"/>
            <a:ext cx="2634018" cy="103638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135874" y="4619347"/>
            <a:ext cx="345288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Fall in the growth rate of money</a:t>
            </a:r>
          </a:p>
        </p:txBody>
      </p:sp>
    </p:spTree>
    <p:extLst>
      <p:ext uri="{BB962C8B-B14F-4D97-AF65-F5344CB8AC3E}">
        <p14:creationId xmlns:p14="http://schemas.microsoft.com/office/powerpoint/2010/main" val="1056318805"/>
      </p:ext>
    </p:extLst>
  </p:cSld>
  <p:clrMapOvr>
    <a:masterClrMapping/>
  </p:clrMapOvr>
  <p:transition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5138" y="163513"/>
            <a:ext cx="7891462" cy="685800"/>
          </a:xfrm>
        </p:spPr>
        <p:txBody>
          <a:bodyPr/>
          <a:lstStyle/>
          <a:p>
            <a:r>
              <a:rPr lang="en-US" sz="2800" dirty="0">
                <a:solidFill>
                  <a:srgbClr val="336699"/>
                </a:solidFill>
              </a:rPr>
              <a:t>Monetary Tightening &amp; Interest Rates, </a:t>
            </a:r>
            <a:r>
              <a:rPr lang="en-US" sz="2200" i="1" dirty="0">
                <a:solidFill>
                  <a:srgbClr val="336699"/>
                </a:solidFill>
              </a:rPr>
              <a:t>cont.</a:t>
            </a:r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5791200" y="4572000"/>
            <a:ext cx="2971800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300" b="1" i="1" dirty="0">
                <a:sym typeface="Symbol" pitchFamily="18" charset="2"/>
              </a:rPr>
              <a:t>i</a:t>
            </a:r>
            <a:r>
              <a:rPr lang="en-US" sz="2300" dirty="0">
                <a:sym typeface="Symbol" pitchFamily="18" charset="2"/>
              </a:rPr>
              <a:t>  &lt; 0</a:t>
            </a:r>
          </a:p>
        </p:txBody>
      </p: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2590800" y="4572000"/>
            <a:ext cx="3200400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sz="2300" b="1" i="1" dirty="0">
                <a:sym typeface="Symbol" pitchFamily="18" charset="2"/>
              </a:rPr>
              <a:t>i</a:t>
            </a:r>
            <a:r>
              <a:rPr lang="en-US" sz="2300" dirty="0">
                <a:sym typeface="Symbol" pitchFamily="18" charset="2"/>
              </a:rPr>
              <a:t>  &gt; 0</a:t>
            </a:r>
          </a:p>
        </p:txBody>
      </p:sp>
      <p:sp>
        <p:nvSpPr>
          <p:cNvPr id="93189" name="Rectangle 5"/>
          <p:cNvSpPr>
            <a:spLocks noChangeArrowheads="1"/>
          </p:cNvSpPr>
          <p:nvPr/>
        </p:nvSpPr>
        <p:spPr bwMode="auto">
          <a:xfrm>
            <a:off x="5791200" y="5257800"/>
            <a:ext cx="2971800" cy="1295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ym typeface="Symbol" pitchFamily="18" charset="2"/>
              </a:rPr>
              <a:t>1/1979: </a:t>
            </a:r>
            <a:r>
              <a:rPr lang="en-US" sz="2300" b="1" i="1" dirty="0">
                <a:sym typeface="Symbol" pitchFamily="18" charset="2"/>
              </a:rPr>
              <a:t>i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1100" dirty="0">
                <a:sym typeface="Symbol" pitchFamily="18" charset="2"/>
              </a:rPr>
              <a:t> </a:t>
            </a:r>
            <a:r>
              <a:rPr lang="en-US" sz="2300" dirty="0">
                <a:sym typeface="Symbol" pitchFamily="18" charset="2"/>
              </a:rPr>
              <a:t>= 10.8%</a:t>
            </a:r>
          </a:p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ym typeface="Symbol" pitchFamily="18" charset="2"/>
              </a:rPr>
              <a:t>1/1985: </a:t>
            </a:r>
            <a:r>
              <a:rPr lang="en-US" sz="2300" b="1" i="1" dirty="0">
                <a:sym typeface="Symbol" pitchFamily="18" charset="2"/>
              </a:rPr>
              <a:t>i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1100" dirty="0">
                <a:sym typeface="Symbol" pitchFamily="18" charset="2"/>
              </a:rPr>
              <a:t> </a:t>
            </a:r>
            <a:r>
              <a:rPr lang="en-US" sz="2300" dirty="0">
                <a:sym typeface="Symbol" pitchFamily="18" charset="2"/>
              </a:rPr>
              <a:t>= 9.5%</a:t>
            </a:r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2590800" y="5286375"/>
            <a:ext cx="3200400" cy="1295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ym typeface="Symbol" pitchFamily="18" charset="2"/>
              </a:rPr>
              <a:t>1/1979: </a:t>
            </a:r>
            <a:r>
              <a:rPr lang="en-US" sz="2300" b="1" i="1" dirty="0">
                <a:sym typeface="Symbol" pitchFamily="18" charset="2"/>
              </a:rPr>
              <a:t>i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1100" dirty="0">
                <a:sym typeface="Symbol" pitchFamily="18" charset="2"/>
              </a:rPr>
              <a:t> </a:t>
            </a:r>
            <a:r>
              <a:rPr lang="en-US" sz="2300" dirty="0">
                <a:sym typeface="Symbol" pitchFamily="18" charset="2"/>
              </a:rPr>
              <a:t>= 10.8%</a:t>
            </a:r>
          </a:p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>
                <a:sym typeface="Symbol" pitchFamily="18" charset="2"/>
              </a:rPr>
              <a:t>1/1980: </a:t>
            </a:r>
            <a:r>
              <a:rPr lang="en-US" sz="2300" b="1" i="1" dirty="0">
                <a:sym typeface="Symbol" pitchFamily="18" charset="2"/>
              </a:rPr>
              <a:t>i</a:t>
            </a:r>
            <a:r>
              <a:rPr lang="en-US" sz="2300" dirty="0">
                <a:sym typeface="Symbol" pitchFamily="18" charset="2"/>
              </a:rPr>
              <a:t> </a:t>
            </a:r>
            <a:r>
              <a:rPr lang="en-US" sz="1100" dirty="0">
                <a:sym typeface="Symbol" pitchFamily="18" charset="2"/>
              </a:rPr>
              <a:t> </a:t>
            </a:r>
            <a:r>
              <a:rPr lang="en-US" sz="2300" dirty="0">
                <a:sym typeface="Symbol" pitchFamily="18" charset="2"/>
              </a:rPr>
              <a:t>= 13.5%</a:t>
            </a:r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5791200" y="3962400"/>
            <a:ext cx="2971800" cy="6191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/>
              <a:t>flexible</a:t>
            </a:r>
          </a:p>
        </p:txBody>
      </p: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2590800" y="3962400"/>
            <a:ext cx="3200400" cy="6191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/>
              <a:t>sticky</a:t>
            </a:r>
          </a:p>
        </p:txBody>
      </p:sp>
      <p:sp>
        <p:nvSpPr>
          <p:cNvPr id="93193" name="Rectangle 9"/>
          <p:cNvSpPr>
            <a:spLocks noChangeArrowheads="1"/>
          </p:cNvSpPr>
          <p:nvPr/>
        </p:nvSpPr>
        <p:spPr bwMode="auto">
          <a:xfrm>
            <a:off x="5791200" y="2590800"/>
            <a:ext cx="2971800" cy="13541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/>
              <a:t>Quantity theory, Fisher effect</a:t>
            </a:r>
          </a:p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000" i="1" dirty="0"/>
              <a:t>(Classical)</a:t>
            </a:r>
          </a:p>
        </p:txBody>
      </p:sp>
      <p:sp>
        <p:nvSpPr>
          <p:cNvPr id="93194" name="Rectangle 10"/>
          <p:cNvSpPr>
            <a:spLocks noChangeArrowheads="1"/>
          </p:cNvSpPr>
          <p:nvPr/>
        </p:nvSpPr>
        <p:spPr bwMode="auto">
          <a:xfrm>
            <a:off x="2590800" y="2590800"/>
            <a:ext cx="3200400" cy="13541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/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300" dirty="0"/>
              <a:t>liquidity preference</a:t>
            </a:r>
          </a:p>
          <a:p>
            <a:pPr algn="ctr">
              <a:lnSpc>
                <a:spcPct val="105000"/>
              </a:lnSpc>
              <a:spcBef>
                <a:spcPct val="20000"/>
              </a:spcBef>
              <a:buClr>
                <a:srgbClr val="008080"/>
              </a:buClr>
              <a:buSzPct val="120000"/>
              <a:buFont typeface="Wingdings" pitchFamily="2" charset="2"/>
              <a:buNone/>
            </a:pPr>
            <a:r>
              <a:rPr lang="en-US" sz="2000" i="1" dirty="0"/>
              <a:t>(Keynesian)</a:t>
            </a:r>
          </a:p>
        </p:txBody>
      </p:sp>
      <p:grpSp>
        <p:nvGrpSpPr>
          <p:cNvPr id="52235" name="Group 11"/>
          <p:cNvGrpSpPr>
            <a:grpSpLocks/>
          </p:cNvGrpSpPr>
          <p:nvPr/>
        </p:nvGrpSpPr>
        <p:grpSpPr bwMode="auto">
          <a:xfrm>
            <a:off x="457200" y="838200"/>
            <a:ext cx="8305800" cy="5715000"/>
            <a:chOff x="288" y="576"/>
            <a:chExt cx="5232" cy="3600"/>
          </a:xfrm>
        </p:grpSpPr>
        <p:sp>
          <p:nvSpPr>
            <p:cNvPr id="52236" name="Line 12"/>
            <p:cNvSpPr>
              <a:spLocks noChangeShapeType="1"/>
            </p:cNvSpPr>
            <p:nvPr/>
          </p:nvSpPr>
          <p:spPr bwMode="auto">
            <a:xfrm>
              <a:off x="288" y="1685"/>
              <a:ext cx="5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 anchorCtr="1"/>
            <a:lstStyle/>
            <a:p>
              <a:endParaRPr lang="en-US" dirty="0"/>
            </a:p>
          </p:txBody>
        </p:sp>
        <p:grpSp>
          <p:nvGrpSpPr>
            <p:cNvPr id="52237" name="Group 13"/>
            <p:cNvGrpSpPr>
              <a:grpSpLocks/>
            </p:cNvGrpSpPr>
            <p:nvPr/>
          </p:nvGrpSpPr>
          <p:grpSpPr bwMode="auto">
            <a:xfrm>
              <a:off x="288" y="576"/>
              <a:ext cx="5232" cy="3600"/>
              <a:chOff x="288" y="576"/>
              <a:chExt cx="5232" cy="3600"/>
            </a:xfrm>
          </p:grpSpPr>
          <p:sp>
            <p:nvSpPr>
              <p:cNvPr id="52238" name="Rectangle 14"/>
              <p:cNvSpPr>
                <a:spLocks noChangeArrowheads="1"/>
              </p:cNvSpPr>
              <p:nvPr/>
            </p:nvSpPr>
            <p:spPr bwMode="auto">
              <a:xfrm>
                <a:off x="288" y="2928"/>
                <a:ext cx="1344" cy="432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/>
              <a:p>
                <a:pPr algn="ctr">
                  <a:lnSpc>
                    <a:spcPct val="105000"/>
                  </a:lnSpc>
                  <a:spcBef>
                    <a:spcPct val="20000"/>
                  </a:spcBef>
                  <a:buClr>
                    <a:srgbClr val="008080"/>
                  </a:buClr>
                  <a:buSzPct val="120000"/>
                  <a:buFont typeface="Wingdings" pitchFamily="2" charset="2"/>
                  <a:buNone/>
                </a:pPr>
                <a:r>
                  <a:rPr lang="en-US" sz="2300" dirty="0"/>
                  <a:t>prediction</a:t>
                </a:r>
              </a:p>
            </p:txBody>
          </p:sp>
          <p:sp>
            <p:nvSpPr>
              <p:cNvPr id="52239" name="Rectangle 15"/>
              <p:cNvSpPr>
                <a:spLocks noChangeArrowheads="1"/>
              </p:cNvSpPr>
              <p:nvPr/>
            </p:nvSpPr>
            <p:spPr bwMode="auto">
              <a:xfrm>
                <a:off x="288" y="3360"/>
                <a:ext cx="1344" cy="81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/>
              <a:p>
                <a:pPr algn="ctr">
                  <a:lnSpc>
                    <a:spcPct val="105000"/>
                  </a:lnSpc>
                  <a:spcBef>
                    <a:spcPct val="20000"/>
                  </a:spcBef>
                  <a:buClr>
                    <a:srgbClr val="008080"/>
                  </a:buClr>
                  <a:buSzPct val="120000"/>
                  <a:buFont typeface="Wingdings" pitchFamily="2" charset="2"/>
                  <a:buNone/>
                </a:pPr>
                <a:r>
                  <a:rPr lang="en-US" sz="2300" dirty="0"/>
                  <a:t>actual </a:t>
                </a:r>
                <a:br>
                  <a:rPr lang="en-US" sz="2300" dirty="0"/>
                </a:br>
                <a:r>
                  <a:rPr lang="en-US" sz="2300" dirty="0"/>
                  <a:t>outcome</a:t>
                </a:r>
              </a:p>
            </p:txBody>
          </p:sp>
          <p:sp>
            <p:nvSpPr>
              <p:cNvPr id="52240" name="Rectangle 16"/>
              <p:cNvSpPr>
                <a:spLocks noChangeArrowheads="1"/>
              </p:cNvSpPr>
              <p:nvPr/>
            </p:nvSpPr>
            <p:spPr bwMode="auto">
              <a:xfrm>
                <a:off x="288" y="576"/>
                <a:ext cx="5232" cy="768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/>
              <a:p>
                <a:pPr algn="ctr">
                  <a:lnSpc>
                    <a:spcPct val="105000"/>
                  </a:lnSpc>
                  <a:spcBef>
                    <a:spcPct val="20000"/>
                  </a:spcBef>
                  <a:buClr>
                    <a:srgbClr val="008080"/>
                  </a:buClr>
                  <a:buSzPct val="120000"/>
                  <a:buFont typeface="Wingdings" pitchFamily="2" charset="2"/>
                  <a:buNone/>
                </a:pPr>
                <a:r>
                  <a:rPr lang="en-US" sz="2400" b="1" dirty="0"/>
                  <a:t>The effects of a monetary tightening </a:t>
                </a:r>
                <a:br>
                  <a:rPr lang="en-US" sz="2400" b="1" dirty="0"/>
                </a:br>
                <a:r>
                  <a:rPr lang="en-US" sz="2400" b="1" dirty="0"/>
                  <a:t>on nominal interest rates</a:t>
                </a:r>
              </a:p>
            </p:txBody>
          </p:sp>
          <p:sp>
            <p:nvSpPr>
              <p:cNvPr id="52241" name="Rectangle 17"/>
              <p:cNvSpPr>
                <a:spLocks noChangeArrowheads="1"/>
              </p:cNvSpPr>
              <p:nvPr/>
            </p:nvSpPr>
            <p:spPr bwMode="auto">
              <a:xfrm>
                <a:off x="288" y="2538"/>
                <a:ext cx="1344" cy="39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/>
              <a:p>
                <a:pPr algn="ctr">
                  <a:lnSpc>
                    <a:spcPct val="105000"/>
                  </a:lnSpc>
                  <a:spcBef>
                    <a:spcPct val="20000"/>
                  </a:spcBef>
                  <a:buClr>
                    <a:srgbClr val="008080"/>
                  </a:buClr>
                  <a:buSzPct val="120000"/>
                  <a:buFont typeface="Wingdings" pitchFamily="2" charset="2"/>
                  <a:buNone/>
                </a:pPr>
                <a:r>
                  <a:rPr lang="en-US" sz="2300" dirty="0"/>
                  <a:t>prices</a:t>
                </a:r>
              </a:p>
            </p:txBody>
          </p:sp>
          <p:sp>
            <p:nvSpPr>
              <p:cNvPr id="52242" name="Rectangle 18"/>
              <p:cNvSpPr>
                <a:spLocks noChangeArrowheads="1"/>
              </p:cNvSpPr>
              <p:nvPr/>
            </p:nvSpPr>
            <p:spPr bwMode="auto">
              <a:xfrm>
                <a:off x="288" y="1685"/>
                <a:ext cx="1344" cy="853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/>
              <a:p>
                <a:pPr algn="ctr">
                  <a:lnSpc>
                    <a:spcPct val="105000"/>
                  </a:lnSpc>
                  <a:spcBef>
                    <a:spcPct val="20000"/>
                  </a:spcBef>
                  <a:buClr>
                    <a:srgbClr val="008080"/>
                  </a:buClr>
                  <a:buSzPct val="120000"/>
                  <a:buFont typeface="Wingdings" pitchFamily="2" charset="2"/>
                  <a:buNone/>
                </a:pPr>
                <a:r>
                  <a:rPr lang="en-US" sz="2300" dirty="0"/>
                  <a:t>model</a:t>
                </a:r>
              </a:p>
            </p:txBody>
          </p:sp>
          <p:sp>
            <p:nvSpPr>
              <p:cNvPr id="52243" name="Rectangle 19"/>
              <p:cNvSpPr>
                <a:spLocks noChangeArrowheads="1"/>
              </p:cNvSpPr>
              <p:nvPr/>
            </p:nvSpPr>
            <p:spPr bwMode="auto">
              <a:xfrm>
                <a:off x="3648" y="1344"/>
                <a:ext cx="1872" cy="3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/>
              <a:p>
                <a:pPr algn="ctr">
                  <a:lnSpc>
                    <a:spcPct val="105000"/>
                  </a:lnSpc>
                  <a:spcBef>
                    <a:spcPct val="20000"/>
                  </a:spcBef>
                  <a:buClr>
                    <a:srgbClr val="008080"/>
                  </a:buClr>
                  <a:buSzPct val="120000"/>
                  <a:buFont typeface="Wingdings" pitchFamily="2" charset="2"/>
                  <a:buNone/>
                </a:pPr>
                <a:r>
                  <a:rPr lang="en-US" sz="2300" i="1" dirty="0"/>
                  <a:t>long run</a:t>
                </a:r>
              </a:p>
            </p:txBody>
          </p:sp>
          <p:sp>
            <p:nvSpPr>
              <p:cNvPr id="52244" name="Rectangle 20"/>
              <p:cNvSpPr>
                <a:spLocks noChangeArrowheads="1"/>
              </p:cNvSpPr>
              <p:nvPr/>
            </p:nvSpPr>
            <p:spPr bwMode="auto">
              <a:xfrm>
                <a:off x="1632" y="1344"/>
                <a:ext cx="2016" cy="3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/>
              <a:p>
                <a:pPr algn="ctr">
                  <a:lnSpc>
                    <a:spcPct val="105000"/>
                  </a:lnSpc>
                  <a:spcBef>
                    <a:spcPct val="20000"/>
                  </a:spcBef>
                  <a:buClr>
                    <a:srgbClr val="008080"/>
                  </a:buClr>
                  <a:buSzPct val="120000"/>
                  <a:buFont typeface="Wingdings" pitchFamily="2" charset="2"/>
                  <a:buNone/>
                </a:pPr>
                <a:r>
                  <a:rPr lang="en-US" sz="2300" i="1" dirty="0"/>
                  <a:t>short run</a:t>
                </a:r>
              </a:p>
            </p:txBody>
          </p:sp>
          <p:sp>
            <p:nvSpPr>
              <p:cNvPr id="52245" name="Rectangle 21"/>
              <p:cNvSpPr>
                <a:spLocks noChangeArrowheads="1"/>
              </p:cNvSpPr>
              <p:nvPr/>
            </p:nvSpPr>
            <p:spPr bwMode="auto">
              <a:xfrm>
                <a:off x="288" y="1344"/>
                <a:ext cx="1344" cy="341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 anchorCtr="1"/>
              <a:lstStyle/>
              <a:p>
                <a:pPr algn="ctr">
                  <a:lnSpc>
                    <a:spcPct val="105000"/>
                  </a:lnSpc>
                  <a:spcBef>
                    <a:spcPct val="20000"/>
                  </a:spcBef>
                  <a:buClr>
                    <a:srgbClr val="008080"/>
                  </a:buClr>
                  <a:buSzPct val="120000"/>
                  <a:buFont typeface="Wingdings" pitchFamily="2" charset="2"/>
                  <a:buNone/>
                </a:pPr>
                <a:endParaRPr lang="en-US" sz="2300" dirty="0"/>
              </a:p>
            </p:txBody>
          </p:sp>
          <p:grpSp>
            <p:nvGrpSpPr>
              <p:cNvPr id="52246" name="Group 22"/>
              <p:cNvGrpSpPr>
                <a:grpSpLocks/>
              </p:cNvGrpSpPr>
              <p:nvPr/>
            </p:nvGrpSpPr>
            <p:grpSpPr bwMode="auto">
              <a:xfrm>
                <a:off x="288" y="576"/>
                <a:ext cx="5232" cy="3600"/>
                <a:chOff x="288" y="576"/>
                <a:chExt cx="5232" cy="3600"/>
              </a:xfrm>
            </p:grpSpPr>
            <p:sp>
              <p:nvSpPr>
                <p:cNvPr id="52247" name="Line 23"/>
                <p:cNvSpPr>
                  <a:spLocks noChangeShapeType="1"/>
                </p:cNvSpPr>
                <p:nvPr/>
              </p:nvSpPr>
              <p:spPr bwMode="auto">
                <a:xfrm>
                  <a:off x="288" y="576"/>
                  <a:ext cx="5232" cy="0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48" name="Line 24"/>
                <p:cNvSpPr>
                  <a:spLocks noChangeShapeType="1"/>
                </p:cNvSpPr>
                <p:nvPr/>
              </p:nvSpPr>
              <p:spPr bwMode="auto">
                <a:xfrm>
                  <a:off x="288" y="2538"/>
                  <a:ext cx="523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49" name="Line 25"/>
                <p:cNvSpPr>
                  <a:spLocks noChangeShapeType="1"/>
                </p:cNvSpPr>
                <p:nvPr/>
              </p:nvSpPr>
              <p:spPr bwMode="auto">
                <a:xfrm>
                  <a:off x="288" y="2928"/>
                  <a:ext cx="523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0" name="Line 26"/>
                <p:cNvSpPr>
                  <a:spLocks noChangeShapeType="1"/>
                </p:cNvSpPr>
                <p:nvPr/>
              </p:nvSpPr>
              <p:spPr bwMode="auto">
                <a:xfrm>
                  <a:off x="288" y="1344"/>
                  <a:ext cx="523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1" name="Line 27"/>
                <p:cNvSpPr>
                  <a:spLocks noChangeShapeType="1"/>
                </p:cNvSpPr>
                <p:nvPr/>
              </p:nvSpPr>
              <p:spPr bwMode="auto">
                <a:xfrm>
                  <a:off x="1632" y="1344"/>
                  <a:ext cx="0" cy="283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2" name="Line 28"/>
                <p:cNvSpPr>
                  <a:spLocks noChangeShapeType="1"/>
                </p:cNvSpPr>
                <p:nvPr/>
              </p:nvSpPr>
              <p:spPr bwMode="auto">
                <a:xfrm>
                  <a:off x="3648" y="1344"/>
                  <a:ext cx="0" cy="283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3" name="Line 29"/>
                <p:cNvSpPr>
                  <a:spLocks noChangeShapeType="1"/>
                </p:cNvSpPr>
                <p:nvPr/>
              </p:nvSpPr>
              <p:spPr bwMode="auto">
                <a:xfrm>
                  <a:off x="288" y="3360"/>
                  <a:ext cx="5232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dirty="0"/>
                </a:p>
              </p:txBody>
            </p:sp>
            <p:sp>
              <p:nvSpPr>
                <p:cNvPr id="52254" name="Line 30"/>
                <p:cNvSpPr>
                  <a:spLocks noChangeShapeType="1"/>
                </p:cNvSpPr>
                <p:nvPr/>
              </p:nvSpPr>
              <p:spPr bwMode="auto">
                <a:xfrm>
                  <a:off x="288" y="1685"/>
                  <a:ext cx="0" cy="85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5" name="Line 31"/>
                <p:cNvSpPr>
                  <a:spLocks noChangeShapeType="1"/>
                </p:cNvSpPr>
                <p:nvPr/>
              </p:nvSpPr>
              <p:spPr bwMode="auto">
                <a:xfrm>
                  <a:off x="288" y="576"/>
                  <a:ext cx="0" cy="1109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6" name="Line 32"/>
                <p:cNvSpPr>
                  <a:spLocks noChangeShapeType="1"/>
                </p:cNvSpPr>
                <p:nvPr/>
              </p:nvSpPr>
              <p:spPr bwMode="auto">
                <a:xfrm>
                  <a:off x="288" y="2538"/>
                  <a:ext cx="0" cy="1638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7" name="Line 33"/>
                <p:cNvSpPr>
                  <a:spLocks noChangeShapeType="1"/>
                </p:cNvSpPr>
                <p:nvPr/>
              </p:nvSpPr>
              <p:spPr bwMode="auto">
                <a:xfrm>
                  <a:off x="5520" y="1685"/>
                  <a:ext cx="0" cy="853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8" name="Line 34"/>
                <p:cNvSpPr>
                  <a:spLocks noChangeShapeType="1"/>
                </p:cNvSpPr>
                <p:nvPr/>
              </p:nvSpPr>
              <p:spPr bwMode="auto">
                <a:xfrm>
                  <a:off x="5520" y="576"/>
                  <a:ext cx="0" cy="1109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59" name="Line 35"/>
                <p:cNvSpPr>
                  <a:spLocks noChangeShapeType="1"/>
                </p:cNvSpPr>
                <p:nvPr/>
              </p:nvSpPr>
              <p:spPr bwMode="auto">
                <a:xfrm>
                  <a:off x="5520" y="2538"/>
                  <a:ext cx="0" cy="1638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60" name="Line 36"/>
                <p:cNvSpPr>
                  <a:spLocks noChangeShapeType="1"/>
                </p:cNvSpPr>
                <p:nvPr/>
              </p:nvSpPr>
              <p:spPr bwMode="auto">
                <a:xfrm>
                  <a:off x="1632" y="4176"/>
                  <a:ext cx="201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61" name="Line 37"/>
                <p:cNvSpPr>
                  <a:spLocks noChangeShapeType="1"/>
                </p:cNvSpPr>
                <p:nvPr/>
              </p:nvSpPr>
              <p:spPr bwMode="auto">
                <a:xfrm>
                  <a:off x="288" y="4176"/>
                  <a:ext cx="1344" cy="0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  <p:sp>
              <p:nvSpPr>
                <p:cNvPr id="52262" name="Line 38"/>
                <p:cNvSpPr>
                  <a:spLocks noChangeShapeType="1"/>
                </p:cNvSpPr>
                <p:nvPr/>
              </p:nvSpPr>
              <p:spPr bwMode="auto">
                <a:xfrm>
                  <a:off x="3648" y="4176"/>
                  <a:ext cx="1872" cy="0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 anchorCtr="1"/>
                <a:lstStyle/>
                <a:p>
                  <a:endParaRPr 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85077592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31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319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318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31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319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19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18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318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utoUpdateAnimBg="0"/>
      <p:bldP spid="93188" grpId="0" autoUpdateAnimBg="0"/>
      <p:bldP spid="93189" grpId="0" autoUpdateAnimBg="0"/>
      <p:bldP spid="93190" grpId="0" autoUpdateAnimBg="0"/>
      <p:bldP spid="93191" grpId="0" autoUpdateAnimBg="0"/>
      <p:bldP spid="93192" grpId="0" autoUpdateAnimBg="0"/>
      <p:bldP spid="93193" grpId="0" autoUpdateAnimBg="0"/>
      <p:bldP spid="93194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i="1" dirty="0"/>
              <a:t>LM</a:t>
            </a:r>
            <a:r>
              <a:rPr lang="en-US" sz="1100" dirty="0"/>
              <a:t> </a:t>
            </a:r>
            <a:r>
              <a:rPr lang="en-US" dirty="0"/>
              <a:t> curve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3725" y="1616075"/>
            <a:ext cx="8229600" cy="1187450"/>
          </a:xfrm>
        </p:spPr>
        <p:txBody>
          <a:bodyPr/>
          <a:lstStyle/>
          <a:p>
            <a:pPr marL="0" indent="0">
              <a:spcBef>
                <a:spcPct val="30000"/>
              </a:spcBef>
              <a:buFont typeface="Wingdings" pitchFamily="2" charset="2"/>
              <a:buNone/>
            </a:pPr>
            <a:r>
              <a:rPr lang="en-US" sz="2700" dirty="0"/>
              <a:t>Now let’s put </a:t>
            </a:r>
            <a:r>
              <a:rPr lang="en-US" sz="2700" b="1" i="1" dirty="0"/>
              <a:t>Y</a:t>
            </a:r>
            <a:r>
              <a:rPr lang="en-US" sz="2700" dirty="0"/>
              <a:t>  back into the money demand function:</a:t>
            </a:r>
          </a:p>
        </p:txBody>
      </p:sp>
      <p:graphicFrame>
        <p:nvGraphicFramePr>
          <p:cNvPr id="95236" name="Object 2"/>
          <p:cNvGraphicFramePr>
            <a:graphicFrameLocks noChangeAspect="1"/>
          </p:cNvGraphicFramePr>
          <p:nvPr/>
        </p:nvGraphicFramePr>
        <p:xfrm>
          <a:off x="3616325" y="5192713"/>
          <a:ext cx="2830513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9" name="Equation" r:id="rId4" imgW="1079280" imgH="241200" progId="Equation.DSMT4">
                  <p:embed/>
                </p:oleObj>
              </mc:Choice>
              <mc:Fallback>
                <p:oleObj name="Equation" r:id="rId4" imgW="10792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6325" y="5192713"/>
                        <a:ext cx="2830513" cy="63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>
                                <a:alpha val="50000"/>
                              </a:scheme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636588" y="3213100"/>
            <a:ext cx="7543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05000"/>
              </a:lnSpc>
              <a:spcBef>
                <a:spcPct val="30000"/>
              </a:spcBef>
              <a:buSzPct val="110000"/>
              <a:buFont typeface="Wingdings" pitchFamily="2" charset="2"/>
              <a:buNone/>
            </a:pPr>
            <a:r>
              <a:rPr lang="en-US" sz="2700" dirty="0"/>
              <a:t>The </a:t>
            </a:r>
            <a:r>
              <a:rPr lang="en-US" sz="2700" b="1" i="1" dirty="0">
                <a:solidFill>
                  <a:srgbClr val="FF0000"/>
                </a:solidFill>
              </a:rPr>
              <a:t>LM</a:t>
            </a:r>
            <a:r>
              <a:rPr lang="en-US" sz="2700" b="1" dirty="0">
                <a:solidFill>
                  <a:srgbClr val="FF0000"/>
                </a:solidFill>
              </a:rPr>
              <a:t> </a:t>
            </a:r>
            <a:r>
              <a:rPr lang="en-US" sz="1300" dirty="0">
                <a:solidFill>
                  <a:srgbClr val="FF0000"/>
                </a:solidFill>
              </a:rPr>
              <a:t> </a:t>
            </a:r>
            <a:r>
              <a:rPr lang="en-US" sz="2700" b="1" dirty="0">
                <a:solidFill>
                  <a:srgbClr val="FF0000"/>
                </a:solidFill>
              </a:rPr>
              <a:t>curve</a:t>
            </a:r>
            <a:r>
              <a:rPr lang="en-US" sz="2700" dirty="0"/>
              <a:t> is a graph of all combinations of </a:t>
            </a:r>
            <a:r>
              <a:rPr lang="en-US" sz="2700" b="1" i="1" dirty="0"/>
              <a:t>r</a:t>
            </a:r>
            <a:r>
              <a:rPr lang="en-US" sz="2700" dirty="0"/>
              <a:t>  and </a:t>
            </a:r>
            <a:r>
              <a:rPr lang="en-US" sz="2700" b="1" i="1" dirty="0"/>
              <a:t>Y</a:t>
            </a:r>
            <a:r>
              <a:rPr lang="en-US" sz="2700" dirty="0"/>
              <a:t>  that equate the supply and demand for real money balances.</a:t>
            </a:r>
          </a:p>
          <a:p>
            <a:pPr>
              <a:lnSpc>
                <a:spcPct val="105000"/>
              </a:lnSpc>
              <a:spcBef>
                <a:spcPct val="30000"/>
              </a:spcBef>
              <a:buSzPct val="110000"/>
              <a:buFont typeface="Wingdings" pitchFamily="2" charset="2"/>
              <a:buNone/>
            </a:pPr>
            <a:r>
              <a:rPr lang="en-US" sz="2700" dirty="0"/>
              <a:t>The equation for the </a:t>
            </a:r>
            <a:r>
              <a:rPr lang="en-US" sz="2700" i="1" dirty="0"/>
              <a:t>LM</a:t>
            </a:r>
            <a:r>
              <a:rPr lang="en-US" sz="2700" dirty="0"/>
              <a:t> </a:t>
            </a:r>
            <a:r>
              <a:rPr lang="en-US" sz="1300" dirty="0"/>
              <a:t> </a:t>
            </a:r>
            <a:r>
              <a:rPr lang="en-US" sz="2700" dirty="0"/>
              <a:t>curve is:</a:t>
            </a:r>
          </a:p>
        </p:txBody>
      </p:sp>
      <p:graphicFrame>
        <p:nvGraphicFramePr>
          <p:cNvPr id="95238" name="Object 3"/>
          <p:cNvGraphicFramePr>
            <a:graphicFrameLocks noChangeAspect="1"/>
          </p:cNvGraphicFramePr>
          <p:nvPr/>
        </p:nvGraphicFramePr>
        <p:xfrm>
          <a:off x="3249613" y="2311400"/>
          <a:ext cx="3605212" cy="735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60" name="Equation" r:id="rId6" imgW="1371600" imgH="279360" progId="Equation.DSMT4">
                  <p:embed/>
                </p:oleObj>
              </mc:Choice>
              <mc:Fallback>
                <p:oleObj name="Equation" r:id="rId6" imgW="1371600" imgH="279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49613" y="2311400"/>
                        <a:ext cx="3605212" cy="735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>
                                <a:alpha val="50000"/>
                              </a:scheme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01063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52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52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7" grpId="0" build="p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Oval 2"/>
          <p:cNvSpPr>
            <a:spLocks noChangeArrowheads="1"/>
          </p:cNvSpPr>
          <p:nvPr/>
        </p:nvSpPr>
        <p:spPr bwMode="auto">
          <a:xfrm>
            <a:off x="7048500" y="3557588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/>
              <a:t>Deriving the </a:t>
            </a:r>
            <a:r>
              <a:rPr lang="en-US" sz="3100" i="1" dirty="0"/>
              <a:t>LM</a:t>
            </a:r>
            <a:r>
              <a:rPr lang="en-US" sz="1000" dirty="0"/>
              <a:t> </a:t>
            </a:r>
            <a:r>
              <a:rPr lang="en-US" sz="3100" dirty="0"/>
              <a:t> curve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762000" y="1985963"/>
            <a:ext cx="3657600" cy="3733800"/>
            <a:chOff x="432" y="1104"/>
            <a:chExt cx="2304" cy="2352"/>
          </a:xfrm>
        </p:grpSpPr>
        <p:grpSp>
          <p:nvGrpSpPr>
            <p:cNvPr id="14378" name="Group 5"/>
            <p:cNvGrpSpPr>
              <a:grpSpLocks/>
            </p:cNvGrpSpPr>
            <p:nvPr/>
          </p:nvGrpSpPr>
          <p:grpSpPr bwMode="auto">
            <a:xfrm>
              <a:off x="576" y="1344"/>
              <a:ext cx="1776" cy="1872"/>
              <a:chOff x="2640" y="1056"/>
              <a:chExt cx="2496" cy="2112"/>
            </a:xfrm>
          </p:grpSpPr>
          <p:sp>
            <p:nvSpPr>
              <p:cNvPr id="14381" name="Line 6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382" name="Line 7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4379" name="Text Box 8"/>
            <p:cNvSpPr txBox="1">
              <a:spLocks noChangeArrowheads="1"/>
            </p:cNvSpPr>
            <p:nvPr/>
          </p:nvSpPr>
          <p:spPr bwMode="auto">
            <a:xfrm>
              <a:off x="2160" y="3177"/>
              <a:ext cx="57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300" b="1" i="1" dirty="0">
                  <a:latin typeface="Tahoma" pitchFamily="34" charset="0"/>
                </a:rPr>
                <a:t>M/P</a:t>
              </a:r>
              <a:r>
                <a:rPr lang="en-US" sz="2300" dirty="0"/>
                <a:t> </a:t>
              </a:r>
            </a:p>
          </p:txBody>
        </p:sp>
        <p:sp>
          <p:nvSpPr>
            <p:cNvPr id="14380" name="Text Box 9"/>
            <p:cNvSpPr txBox="1">
              <a:spLocks noChangeArrowheads="1"/>
            </p:cNvSpPr>
            <p:nvPr/>
          </p:nvSpPr>
          <p:spPr bwMode="auto">
            <a:xfrm>
              <a:off x="432" y="1104"/>
              <a:ext cx="288" cy="288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2057400" y="2462213"/>
            <a:ext cx="446088" cy="3695700"/>
            <a:chOff x="1248" y="1404"/>
            <a:chExt cx="281" cy="2328"/>
          </a:xfrm>
        </p:grpSpPr>
        <p:sp>
          <p:nvSpPr>
            <p:cNvPr id="14377" name="Line 11"/>
            <p:cNvSpPr>
              <a:spLocks noChangeShapeType="1"/>
            </p:cNvSpPr>
            <p:nvPr/>
          </p:nvSpPr>
          <p:spPr bwMode="auto">
            <a:xfrm flipV="1">
              <a:off x="1373" y="1404"/>
              <a:ext cx="0" cy="18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aphicFrame>
          <p:nvGraphicFramePr>
            <p:cNvPr id="14338" name="Object 2"/>
            <p:cNvGraphicFramePr>
              <a:graphicFrameLocks noChangeAspect="1"/>
            </p:cNvGraphicFramePr>
            <p:nvPr/>
          </p:nvGraphicFramePr>
          <p:xfrm>
            <a:off x="1248" y="3264"/>
            <a:ext cx="281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64" name="Equation" r:id="rId4" imgW="266400" imgH="444240" progId="Equation.DSMT4">
                    <p:embed/>
                  </p:oleObj>
                </mc:Choice>
                <mc:Fallback>
                  <p:oleObj name="Equation" r:id="rId4" imgW="266400" imgH="4442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8" y="3264"/>
                          <a:ext cx="281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1295400" y="1905000"/>
            <a:ext cx="3124200" cy="3281363"/>
            <a:chOff x="768" y="1053"/>
            <a:chExt cx="1968" cy="2067"/>
          </a:xfrm>
        </p:grpSpPr>
        <p:sp>
          <p:nvSpPr>
            <p:cNvPr id="14375" name="Arc 14"/>
            <p:cNvSpPr>
              <a:spLocks/>
            </p:cNvSpPr>
            <p:nvPr/>
          </p:nvSpPr>
          <p:spPr bwMode="auto">
            <a:xfrm flipH="1" flipV="1">
              <a:off x="768" y="1053"/>
              <a:ext cx="1344" cy="1923"/>
            </a:xfrm>
            <a:custGeom>
              <a:avLst/>
              <a:gdLst>
                <a:gd name="T0" fmla="*/ 0 w 20516"/>
                <a:gd name="T1" fmla="*/ 0 h 21438"/>
                <a:gd name="T2" fmla="*/ 0 w 20516"/>
                <a:gd name="T3" fmla="*/ 0 h 21438"/>
                <a:gd name="T4" fmla="*/ 0 w 20516"/>
                <a:gd name="T5" fmla="*/ 0 h 21438"/>
                <a:gd name="T6" fmla="*/ 0 60000 65536"/>
                <a:gd name="T7" fmla="*/ 0 60000 65536"/>
                <a:gd name="T8" fmla="*/ 0 60000 65536"/>
                <a:gd name="T9" fmla="*/ 0 w 20516"/>
                <a:gd name="T10" fmla="*/ 0 h 21438"/>
                <a:gd name="T11" fmla="*/ 20516 w 20516"/>
                <a:gd name="T12" fmla="*/ 21438 h 21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16" h="21438" fill="none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</a:path>
                <a:path w="20516" h="21438" stroke="0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  <a:lnTo>
                    <a:pt x="0" y="21438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76" name="Text Box 15"/>
            <p:cNvSpPr txBox="1">
              <a:spLocks noChangeArrowheads="1"/>
            </p:cNvSpPr>
            <p:nvPr/>
          </p:nvSpPr>
          <p:spPr bwMode="auto">
            <a:xfrm>
              <a:off x="1872" y="2832"/>
              <a:ext cx="86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L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(</a:t>
              </a:r>
              <a:r>
                <a:rPr lang="en-US" sz="24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latin typeface="Tahoma" pitchFamily="34" charset="0"/>
                </a:rPr>
                <a:t>,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solidFill>
                    <a:schemeClr val="hlink"/>
                  </a:solidFill>
                  <a:latin typeface="Tahoma" pitchFamily="34" charset="0"/>
                </a:rPr>
                <a:t>Y</a:t>
              </a:r>
              <a:r>
                <a:rPr lang="en-US" sz="2200" b="1" baseline="-25000" dirty="0">
                  <a:solidFill>
                    <a:schemeClr val="hlink"/>
                  </a:solidFill>
                  <a:latin typeface="Tahoma" pitchFamily="34" charset="0"/>
                </a:rPr>
                <a:t>1</a:t>
              </a:r>
              <a:r>
                <a:rPr lang="en-US" sz="1200" b="1" i="1" dirty="0">
                  <a:solidFill>
                    <a:schemeClr val="hlink"/>
                  </a:solidFill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)</a:t>
              </a:r>
              <a:r>
                <a:rPr lang="en-US" sz="2400" b="1" i="1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97296" name="Line 16"/>
          <p:cNvSpPr>
            <a:spLocks noChangeShapeType="1"/>
          </p:cNvSpPr>
          <p:nvPr/>
        </p:nvSpPr>
        <p:spPr bwMode="auto">
          <a:xfrm flipH="1">
            <a:off x="990600" y="4511675"/>
            <a:ext cx="69373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97297" name="Text Box 17"/>
          <p:cNvSpPr txBox="1">
            <a:spLocks noChangeArrowheads="1"/>
          </p:cNvSpPr>
          <p:nvPr/>
        </p:nvSpPr>
        <p:spPr bwMode="auto">
          <a:xfrm>
            <a:off x="533400" y="4225925"/>
            <a:ext cx="457200" cy="503238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300" b="1" baseline="-25000" dirty="0">
                <a:latin typeface="Tahoma" pitchFamily="34" charset="0"/>
              </a:rPr>
              <a:t>1</a:t>
            </a:r>
            <a:endParaRPr lang="en-US" sz="2300" baseline="-25000" dirty="0"/>
          </a:p>
        </p:txBody>
      </p:sp>
      <p:sp>
        <p:nvSpPr>
          <p:cNvPr id="97298" name="Text Box 18"/>
          <p:cNvSpPr txBox="1">
            <a:spLocks noChangeArrowheads="1"/>
          </p:cNvSpPr>
          <p:nvPr/>
        </p:nvSpPr>
        <p:spPr bwMode="auto">
          <a:xfrm>
            <a:off x="533400" y="3311525"/>
            <a:ext cx="457200" cy="503238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r</a:t>
            </a:r>
            <a:r>
              <a:rPr lang="en-US" sz="23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endParaRPr lang="en-US" sz="2300" baseline="-25000" dirty="0">
              <a:solidFill>
                <a:srgbClr val="FF0000"/>
              </a:solidFill>
            </a:endParaRPr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5105400" y="1985963"/>
            <a:ext cx="3429000" cy="3719512"/>
            <a:chOff x="3168" y="1104"/>
            <a:chExt cx="2160" cy="2343"/>
          </a:xfrm>
        </p:grpSpPr>
        <p:grpSp>
          <p:nvGrpSpPr>
            <p:cNvPr id="14370" name="Group 20"/>
            <p:cNvGrpSpPr>
              <a:grpSpLocks/>
            </p:cNvGrpSpPr>
            <p:nvPr/>
          </p:nvGrpSpPr>
          <p:grpSpPr bwMode="auto">
            <a:xfrm>
              <a:off x="3312" y="1344"/>
              <a:ext cx="1776" cy="1920"/>
              <a:chOff x="2640" y="1056"/>
              <a:chExt cx="2496" cy="2112"/>
            </a:xfrm>
          </p:grpSpPr>
          <p:sp>
            <p:nvSpPr>
              <p:cNvPr id="14373" name="Line 21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4374" name="Line 22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4371" name="Text Box 23"/>
            <p:cNvSpPr txBox="1">
              <a:spLocks noChangeArrowheads="1"/>
            </p:cNvSpPr>
            <p:nvPr/>
          </p:nvSpPr>
          <p:spPr bwMode="auto">
            <a:xfrm>
              <a:off x="3168" y="110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  <p:sp>
          <p:nvSpPr>
            <p:cNvPr id="14372" name="Text Box 24"/>
            <p:cNvSpPr txBox="1">
              <a:spLocks noChangeArrowheads="1"/>
            </p:cNvSpPr>
            <p:nvPr/>
          </p:nvSpPr>
          <p:spPr bwMode="auto">
            <a:xfrm>
              <a:off x="5040" y="3168"/>
              <a:ext cx="288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300" b="1" i="1" dirty="0">
                  <a:latin typeface="Tahoma" pitchFamily="34" charset="0"/>
                </a:rPr>
                <a:t>Y</a:t>
              </a:r>
              <a:endParaRPr lang="en-US" sz="2300" dirty="0"/>
            </a:p>
          </p:txBody>
        </p:sp>
      </p:grpSp>
      <p:grpSp>
        <p:nvGrpSpPr>
          <p:cNvPr id="8" name="Group 25"/>
          <p:cNvGrpSpPr>
            <a:grpSpLocks/>
          </p:cNvGrpSpPr>
          <p:nvPr/>
        </p:nvGrpSpPr>
        <p:grpSpPr bwMode="auto">
          <a:xfrm>
            <a:off x="5791200" y="2671763"/>
            <a:ext cx="533400" cy="3200400"/>
            <a:chOff x="3600" y="1536"/>
            <a:chExt cx="336" cy="2016"/>
          </a:xfrm>
        </p:grpSpPr>
        <p:sp>
          <p:nvSpPr>
            <p:cNvPr id="14368" name="Line 26"/>
            <p:cNvSpPr>
              <a:spLocks noChangeShapeType="1"/>
            </p:cNvSpPr>
            <p:nvPr/>
          </p:nvSpPr>
          <p:spPr bwMode="auto">
            <a:xfrm flipV="1">
              <a:off x="3744" y="1536"/>
              <a:ext cx="0" cy="17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9" name="Text Box 27"/>
            <p:cNvSpPr txBox="1">
              <a:spLocks noChangeArrowheads="1"/>
            </p:cNvSpPr>
            <p:nvPr/>
          </p:nvSpPr>
          <p:spPr bwMode="auto">
            <a:xfrm>
              <a:off x="3600" y="3235"/>
              <a:ext cx="336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91440"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solidFill>
                    <a:schemeClr val="hlink"/>
                  </a:solidFill>
                  <a:latin typeface="Tahoma" pitchFamily="34" charset="0"/>
                </a:rPr>
                <a:t>Y</a:t>
              </a:r>
              <a:r>
                <a:rPr lang="en-US" sz="2300" b="1" baseline="-25000" dirty="0">
                  <a:solidFill>
                    <a:schemeClr val="hlink"/>
                  </a:solidFill>
                  <a:latin typeface="Tahoma" pitchFamily="34" charset="0"/>
                </a:rPr>
                <a:t>1</a:t>
              </a:r>
              <a:endParaRPr lang="en-US" sz="2300" baseline="-25000" dirty="0">
                <a:solidFill>
                  <a:schemeClr val="hlink"/>
                </a:solidFill>
              </a:endParaRPr>
            </a:p>
          </p:txBody>
        </p:sp>
      </p:grpSp>
      <p:sp>
        <p:nvSpPr>
          <p:cNvPr id="97308" name="Text Box 28"/>
          <p:cNvSpPr txBox="1">
            <a:spLocks noChangeArrowheads="1"/>
          </p:cNvSpPr>
          <p:nvPr/>
        </p:nvSpPr>
        <p:spPr bwMode="auto">
          <a:xfrm>
            <a:off x="4913313" y="4271963"/>
            <a:ext cx="354012" cy="503237"/>
          </a:xfrm>
          <a:prstGeom prst="rect">
            <a:avLst/>
          </a:prstGeom>
          <a:solidFill>
            <a:schemeClr val="bg1">
              <a:alpha val="5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300" b="1" baseline="-25000" dirty="0">
                <a:latin typeface="Tahoma" pitchFamily="34" charset="0"/>
              </a:rPr>
              <a:t>1</a:t>
            </a:r>
            <a:endParaRPr lang="en-US" sz="2300" baseline="-25000" dirty="0"/>
          </a:p>
        </p:txBody>
      </p: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1600200" y="1143000"/>
            <a:ext cx="2971800" cy="3281363"/>
            <a:chOff x="960" y="573"/>
            <a:chExt cx="1872" cy="2067"/>
          </a:xfrm>
        </p:grpSpPr>
        <p:sp>
          <p:nvSpPr>
            <p:cNvPr id="14366" name="Arc 30"/>
            <p:cNvSpPr>
              <a:spLocks/>
            </p:cNvSpPr>
            <p:nvPr/>
          </p:nvSpPr>
          <p:spPr bwMode="auto">
            <a:xfrm flipH="1" flipV="1">
              <a:off x="960" y="573"/>
              <a:ext cx="1201" cy="1923"/>
            </a:xfrm>
            <a:custGeom>
              <a:avLst/>
              <a:gdLst>
                <a:gd name="T0" fmla="*/ 0 w 19742"/>
                <a:gd name="T1" fmla="*/ 0 h 21438"/>
                <a:gd name="T2" fmla="*/ 0 w 19742"/>
                <a:gd name="T3" fmla="*/ 0 h 21438"/>
                <a:gd name="T4" fmla="*/ 0 w 19742"/>
                <a:gd name="T5" fmla="*/ 0 h 21438"/>
                <a:gd name="T6" fmla="*/ 0 60000 65536"/>
                <a:gd name="T7" fmla="*/ 0 60000 65536"/>
                <a:gd name="T8" fmla="*/ 0 60000 65536"/>
                <a:gd name="T9" fmla="*/ 0 w 19742"/>
                <a:gd name="T10" fmla="*/ 0 h 21438"/>
                <a:gd name="T11" fmla="*/ 19742 w 19742"/>
                <a:gd name="T12" fmla="*/ 21438 h 21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742" h="21438" fill="none" extrusionOk="0">
                  <a:moveTo>
                    <a:pt x="2640" y="-1"/>
                  </a:moveTo>
                  <a:cubicBezTo>
                    <a:pt x="10170" y="927"/>
                    <a:pt x="16662" y="5738"/>
                    <a:pt x="19741" y="12673"/>
                  </a:cubicBezTo>
                </a:path>
                <a:path w="19742" h="21438" stroke="0" extrusionOk="0">
                  <a:moveTo>
                    <a:pt x="2640" y="-1"/>
                  </a:moveTo>
                  <a:cubicBezTo>
                    <a:pt x="10170" y="927"/>
                    <a:pt x="16662" y="5738"/>
                    <a:pt x="19741" y="12673"/>
                  </a:cubicBezTo>
                  <a:lnTo>
                    <a:pt x="0" y="21438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4367" name="Text Box 31"/>
            <p:cNvSpPr txBox="1">
              <a:spLocks noChangeArrowheads="1"/>
            </p:cNvSpPr>
            <p:nvPr/>
          </p:nvSpPr>
          <p:spPr bwMode="auto">
            <a:xfrm>
              <a:off x="1968" y="2352"/>
              <a:ext cx="86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L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(</a:t>
              </a:r>
              <a:r>
                <a:rPr lang="en-US" sz="24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latin typeface="Tahoma" pitchFamily="34" charset="0"/>
                </a:rPr>
                <a:t>,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solidFill>
                    <a:srgbClr val="FF0000"/>
                  </a:solidFill>
                  <a:latin typeface="Tahoma" pitchFamily="34" charset="0"/>
                </a:rPr>
                <a:t>Y</a:t>
              </a:r>
              <a:r>
                <a:rPr lang="en-US" sz="2200" b="1" baseline="-25000" dirty="0">
                  <a:solidFill>
                    <a:srgbClr val="FF0000"/>
                  </a:solidFill>
                  <a:latin typeface="Tahoma" pitchFamily="34" charset="0"/>
                </a:rPr>
                <a:t>2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)</a:t>
              </a:r>
              <a:r>
                <a:rPr lang="en-US" sz="2400" b="1" i="1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97312" name="Line 32"/>
          <p:cNvSpPr>
            <a:spLocks noChangeShapeType="1"/>
          </p:cNvSpPr>
          <p:nvPr/>
        </p:nvSpPr>
        <p:spPr bwMode="auto">
          <a:xfrm flipH="1">
            <a:off x="979488" y="3598863"/>
            <a:ext cx="6937375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97313" name="Text Box 33"/>
          <p:cNvSpPr txBox="1">
            <a:spLocks noChangeArrowheads="1"/>
          </p:cNvSpPr>
          <p:nvPr/>
        </p:nvSpPr>
        <p:spPr bwMode="auto">
          <a:xfrm>
            <a:off x="4913313" y="3311525"/>
            <a:ext cx="354012" cy="503238"/>
          </a:xfrm>
          <a:prstGeom prst="rect">
            <a:avLst/>
          </a:prstGeom>
          <a:solidFill>
            <a:schemeClr val="bg1">
              <a:alpha val="5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r</a:t>
            </a:r>
            <a:r>
              <a:rPr lang="en-US" sz="23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endParaRPr lang="en-US" sz="2300" baseline="-25000" dirty="0">
              <a:solidFill>
                <a:srgbClr val="FF0000"/>
              </a:solidFill>
            </a:endParaRPr>
          </a:p>
        </p:txBody>
      </p:sp>
      <p:grpSp>
        <p:nvGrpSpPr>
          <p:cNvPr id="10" name="Group 34"/>
          <p:cNvGrpSpPr>
            <a:grpSpLocks/>
          </p:cNvGrpSpPr>
          <p:nvPr/>
        </p:nvGrpSpPr>
        <p:grpSpPr bwMode="auto">
          <a:xfrm>
            <a:off x="6858000" y="2671763"/>
            <a:ext cx="533400" cy="3200400"/>
            <a:chOff x="4272" y="1536"/>
            <a:chExt cx="336" cy="2016"/>
          </a:xfrm>
        </p:grpSpPr>
        <p:sp>
          <p:nvSpPr>
            <p:cNvPr id="14364" name="Line 35"/>
            <p:cNvSpPr>
              <a:spLocks noChangeShapeType="1"/>
            </p:cNvSpPr>
            <p:nvPr/>
          </p:nvSpPr>
          <p:spPr bwMode="auto">
            <a:xfrm flipV="1">
              <a:off x="4416" y="1536"/>
              <a:ext cx="0" cy="17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5" name="Text Box 36"/>
            <p:cNvSpPr txBox="1">
              <a:spLocks noChangeArrowheads="1"/>
            </p:cNvSpPr>
            <p:nvPr/>
          </p:nvSpPr>
          <p:spPr bwMode="auto">
            <a:xfrm>
              <a:off x="4272" y="3235"/>
              <a:ext cx="336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91440"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solidFill>
                    <a:srgbClr val="FF0000"/>
                  </a:solidFill>
                  <a:latin typeface="Tahoma" pitchFamily="34" charset="0"/>
                </a:rPr>
                <a:t>Y</a:t>
              </a:r>
              <a:r>
                <a:rPr lang="en-US" sz="2300" b="1" baseline="-25000" dirty="0">
                  <a:solidFill>
                    <a:srgbClr val="FF0000"/>
                  </a:solidFill>
                  <a:latin typeface="Tahoma" pitchFamily="34" charset="0"/>
                </a:rPr>
                <a:t>2</a:t>
              </a:r>
              <a:endParaRPr lang="en-US" sz="2300" baseline="-25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1066800" y="3662363"/>
            <a:ext cx="4343400" cy="804862"/>
            <a:chOff x="624" y="2160"/>
            <a:chExt cx="2736" cy="507"/>
          </a:xfrm>
        </p:grpSpPr>
        <p:sp>
          <p:nvSpPr>
            <p:cNvPr id="14362" name="Line 38"/>
            <p:cNvSpPr>
              <a:spLocks noChangeShapeType="1"/>
            </p:cNvSpPr>
            <p:nvPr/>
          </p:nvSpPr>
          <p:spPr bwMode="auto">
            <a:xfrm flipV="1">
              <a:off x="624" y="2160"/>
              <a:ext cx="2" cy="5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3" name="Line 39"/>
            <p:cNvSpPr>
              <a:spLocks noChangeShapeType="1"/>
            </p:cNvSpPr>
            <p:nvPr/>
          </p:nvSpPr>
          <p:spPr bwMode="auto">
            <a:xfrm flipV="1">
              <a:off x="3358" y="2160"/>
              <a:ext cx="2" cy="5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2" name="Group 40"/>
          <p:cNvGrpSpPr>
            <a:grpSpLocks/>
          </p:cNvGrpSpPr>
          <p:nvPr/>
        </p:nvGrpSpPr>
        <p:grpSpPr bwMode="auto">
          <a:xfrm>
            <a:off x="5638800" y="2514600"/>
            <a:ext cx="2743200" cy="2286000"/>
            <a:chOff x="3504" y="1440"/>
            <a:chExt cx="1728" cy="1440"/>
          </a:xfrm>
        </p:grpSpPr>
        <p:sp>
          <p:nvSpPr>
            <p:cNvPr id="14360" name="Freeform 41"/>
            <p:cNvSpPr>
              <a:spLocks/>
            </p:cNvSpPr>
            <p:nvPr/>
          </p:nvSpPr>
          <p:spPr bwMode="auto">
            <a:xfrm>
              <a:off x="3504" y="1680"/>
              <a:ext cx="1296" cy="1200"/>
            </a:xfrm>
            <a:custGeom>
              <a:avLst/>
              <a:gdLst>
                <a:gd name="T0" fmla="*/ 0 w 624"/>
                <a:gd name="T1" fmla="*/ 54668 h 336"/>
                <a:gd name="T2" fmla="*/ 11612 w 624"/>
                <a:gd name="T3" fmla="*/ 0 h 336"/>
                <a:gd name="T4" fmla="*/ 0 60000 65536"/>
                <a:gd name="T5" fmla="*/ 0 60000 65536"/>
                <a:gd name="T6" fmla="*/ 0 w 624"/>
                <a:gd name="T7" fmla="*/ 0 h 336"/>
                <a:gd name="T8" fmla="*/ 624 w 624"/>
                <a:gd name="T9" fmla="*/ 336 h 3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24" h="336">
                  <a:moveTo>
                    <a:pt x="0" y="336"/>
                  </a:moveTo>
                  <a:cubicBezTo>
                    <a:pt x="204" y="248"/>
                    <a:pt x="408" y="160"/>
                    <a:pt x="624" y="0"/>
                  </a:cubicBezTo>
                </a:path>
              </a:pathLst>
            </a:custGeom>
            <a:noFill/>
            <a:ln w="38100" cmpd="sng">
              <a:solidFill>
                <a:srgbClr val="00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361" name="Text Box 42"/>
            <p:cNvSpPr txBox="1">
              <a:spLocks noChangeArrowheads="1"/>
            </p:cNvSpPr>
            <p:nvPr/>
          </p:nvSpPr>
          <p:spPr bwMode="auto">
            <a:xfrm>
              <a:off x="4752" y="1440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solidFill>
                    <a:srgbClr val="003399"/>
                  </a:solidFill>
                  <a:latin typeface="Tahoma" pitchFamily="34" charset="0"/>
                </a:rPr>
                <a:t>LM</a:t>
              </a:r>
            </a:p>
          </p:txBody>
        </p:sp>
      </p:grpSp>
      <p:sp>
        <p:nvSpPr>
          <p:cNvPr id="97323" name="Oval 43"/>
          <p:cNvSpPr>
            <a:spLocks noChangeArrowheads="1"/>
          </p:cNvSpPr>
          <p:nvPr/>
        </p:nvSpPr>
        <p:spPr bwMode="auto">
          <a:xfrm>
            <a:off x="5983288" y="4471988"/>
            <a:ext cx="76200" cy="762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97324" name="Line 44"/>
          <p:cNvSpPr>
            <a:spLocks noChangeShapeType="1"/>
          </p:cNvSpPr>
          <p:nvPr/>
        </p:nvSpPr>
        <p:spPr bwMode="auto">
          <a:xfrm flipV="1">
            <a:off x="6019800" y="5308600"/>
            <a:ext cx="1066800" cy="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4358" name="Text Box 45"/>
          <p:cNvSpPr txBox="1">
            <a:spLocks noChangeArrowheads="1"/>
          </p:cNvSpPr>
          <p:nvPr/>
        </p:nvSpPr>
        <p:spPr bwMode="auto">
          <a:xfrm>
            <a:off x="990600" y="1339850"/>
            <a:ext cx="358140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7850" indent="-5778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dirty="0"/>
              <a:t>(a)</a:t>
            </a:r>
            <a:r>
              <a:rPr lang="en-US" sz="2300" dirty="0"/>
              <a:t>	The market for </a:t>
            </a:r>
            <a:br>
              <a:rPr lang="en-US" sz="2300" dirty="0"/>
            </a:br>
            <a:r>
              <a:rPr lang="en-US" sz="2300" dirty="0"/>
              <a:t>real money balances</a:t>
            </a:r>
          </a:p>
        </p:txBody>
      </p:sp>
      <p:sp>
        <p:nvSpPr>
          <p:cNvPr id="14359" name="Text Box 46"/>
          <p:cNvSpPr txBox="1">
            <a:spLocks noChangeArrowheads="1"/>
          </p:cNvSpPr>
          <p:nvPr/>
        </p:nvSpPr>
        <p:spPr bwMode="auto">
          <a:xfrm>
            <a:off x="5486400" y="1538288"/>
            <a:ext cx="27432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dirty="0"/>
              <a:t>(b)</a:t>
            </a:r>
            <a:r>
              <a:rPr lang="en-US" sz="2300" dirty="0"/>
              <a:t>  The </a:t>
            </a:r>
            <a:r>
              <a:rPr lang="en-US" sz="2300" i="1" dirty="0"/>
              <a:t>LM</a:t>
            </a:r>
            <a:r>
              <a:rPr lang="en-US" sz="2300" dirty="0"/>
              <a:t> curve</a:t>
            </a:r>
          </a:p>
        </p:txBody>
      </p:sp>
    </p:spTree>
    <p:extLst>
      <p:ext uri="{BB962C8B-B14F-4D97-AF65-F5344CB8AC3E}">
        <p14:creationId xmlns:p14="http://schemas.microsoft.com/office/powerpoint/2010/main" val="96426950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97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7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7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7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7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97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7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5" dur="5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2" grpId="0" animBg="1"/>
      <p:bldP spid="97296" grpId="0" animBg="1"/>
      <p:bldP spid="97297" grpId="0" animBg="1" autoUpdateAnimBg="0"/>
      <p:bldP spid="97298" grpId="0" animBg="1" autoUpdateAnimBg="0"/>
      <p:bldP spid="97308" grpId="0" animBg="1" autoUpdateAnimBg="0"/>
      <p:bldP spid="97312" grpId="0" animBg="1"/>
      <p:bldP spid="97313" grpId="0" animBg="1" autoUpdateAnimBg="0"/>
      <p:bldP spid="97323" grpId="0" animBg="1"/>
      <p:bldP spid="973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dirty="0"/>
              <a:t>Why the </a:t>
            </a:r>
            <a:r>
              <a:rPr lang="en-US" sz="3000" i="1" dirty="0"/>
              <a:t>LM</a:t>
            </a:r>
            <a:r>
              <a:rPr lang="en-US" sz="1000" dirty="0"/>
              <a:t> </a:t>
            </a:r>
            <a:r>
              <a:rPr lang="en-US" sz="3000" dirty="0"/>
              <a:t> curve is upward sloping</a:t>
            </a:r>
          </a:p>
        </p:txBody>
      </p:sp>
      <p:sp>
        <p:nvSpPr>
          <p:cNvPr id="5325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 increase in income raises money demand.  </a:t>
            </a:r>
          </a:p>
          <a:p>
            <a:r>
              <a:rPr lang="en-US" dirty="0"/>
              <a:t>Since the supply of real balances is fixed, there is now excess demand in the money market at the initial interest rate.  </a:t>
            </a:r>
          </a:p>
          <a:p>
            <a:r>
              <a:rPr lang="en-US" dirty="0"/>
              <a:t>The interest rate must rise to restore equilibrium in the money market.</a:t>
            </a:r>
          </a:p>
        </p:txBody>
      </p:sp>
    </p:spTree>
    <p:extLst>
      <p:ext uri="{BB962C8B-B14F-4D97-AF65-F5344CB8AC3E}">
        <p14:creationId xmlns:p14="http://schemas.microsoft.com/office/powerpoint/2010/main" val="1750513736"/>
      </p:ext>
    </p:extLst>
  </p:cSld>
  <p:clrMapOvr>
    <a:masterClrMapping/>
  </p:clrMapOvr>
  <p:transition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Oval 2"/>
          <p:cNvSpPr>
            <a:spLocks noChangeArrowheads="1"/>
          </p:cNvSpPr>
          <p:nvPr/>
        </p:nvSpPr>
        <p:spPr bwMode="auto">
          <a:xfrm>
            <a:off x="6586538" y="3695700"/>
            <a:ext cx="76200" cy="762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</a:t>
            </a:r>
            <a:r>
              <a:rPr lang="en-US" sz="3600" b="0" dirty="0">
                <a:latin typeface="Times New Roman"/>
                <a:cs typeface="Times New Roman"/>
                <a:sym typeface="Symbol" pitchFamily="18" charset="2"/>
              </a:rPr>
              <a:t>Δ</a:t>
            </a:r>
            <a:r>
              <a:rPr lang="en-US" i="1" dirty="0">
                <a:sym typeface="Symbol" pitchFamily="18" charset="2"/>
              </a:rPr>
              <a:t>M</a:t>
            </a:r>
            <a:r>
              <a:rPr lang="en-US" dirty="0">
                <a:sym typeface="Symbol" pitchFamily="18" charset="2"/>
              </a:rPr>
              <a:t>  shifts the </a:t>
            </a:r>
            <a:r>
              <a:rPr lang="en-US" i="1" dirty="0">
                <a:sym typeface="Symbol" pitchFamily="18" charset="2"/>
              </a:rPr>
              <a:t>LM</a:t>
            </a:r>
            <a:r>
              <a:rPr lang="en-US" sz="1100" dirty="0"/>
              <a:t> </a:t>
            </a:r>
            <a:r>
              <a:rPr lang="en-US" dirty="0">
                <a:sym typeface="Symbol" pitchFamily="18" charset="2"/>
              </a:rPr>
              <a:t> curve</a:t>
            </a:r>
          </a:p>
        </p:txBody>
      </p:sp>
      <p:grpSp>
        <p:nvGrpSpPr>
          <p:cNvPr id="15366" name="Group 4"/>
          <p:cNvGrpSpPr>
            <a:grpSpLocks/>
          </p:cNvGrpSpPr>
          <p:nvPr/>
        </p:nvGrpSpPr>
        <p:grpSpPr bwMode="auto">
          <a:xfrm>
            <a:off x="762000" y="1985963"/>
            <a:ext cx="3657600" cy="3733800"/>
            <a:chOff x="432" y="1104"/>
            <a:chExt cx="2304" cy="2352"/>
          </a:xfrm>
        </p:grpSpPr>
        <p:grpSp>
          <p:nvGrpSpPr>
            <p:cNvPr id="15401" name="Group 5"/>
            <p:cNvGrpSpPr>
              <a:grpSpLocks/>
            </p:cNvGrpSpPr>
            <p:nvPr/>
          </p:nvGrpSpPr>
          <p:grpSpPr bwMode="auto">
            <a:xfrm>
              <a:off x="576" y="1344"/>
              <a:ext cx="1776" cy="1872"/>
              <a:chOff x="2640" y="1056"/>
              <a:chExt cx="2496" cy="2112"/>
            </a:xfrm>
          </p:grpSpPr>
          <p:sp>
            <p:nvSpPr>
              <p:cNvPr id="15404" name="Line 6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5405" name="Line 7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5402" name="Text Box 8"/>
            <p:cNvSpPr txBox="1">
              <a:spLocks noChangeArrowheads="1"/>
            </p:cNvSpPr>
            <p:nvPr/>
          </p:nvSpPr>
          <p:spPr bwMode="auto">
            <a:xfrm>
              <a:off x="2160" y="3177"/>
              <a:ext cx="57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300" b="1" i="1" dirty="0">
                  <a:latin typeface="Tahoma" pitchFamily="34" charset="0"/>
                </a:rPr>
                <a:t>M/P</a:t>
              </a:r>
              <a:r>
                <a:rPr lang="en-US" sz="2300" dirty="0"/>
                <a:t> </a:t>
              </a:r>
            </a:p>
          </p:txBody>
        </p:sp>
        <p:sp>
          <p:nvSpPr>
            <p:cNvPr id="15403" name="Text Box 9"/>
            <p:cNvSpPr txBox="1">
              <a:spLocks noChangeArrowheads="1"/>
            </p:cNvSpPr>
            <p:nvPr/>
          </p:nvSpPr>
          <p:spPr bwMode="auto">
            <a:xfrm>
              <a:off x="432" y="1104"/>
              <a:ext cx="288" cy="288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</p:grpSp>
      <p:sp>
        <p:nvSpPr>
          <p:cNvPr id="15367" name="Line 10"/>
          <p:cNvSpPr>
            <a:spLocks noChangeShapeType="1"/>
          </p:cNvSpPr>
          <p:nvPr/>
        </p:nvSpPr>
        <p:spPr bwMode="auto">
          <a:xfrm flipV="1">
            <a:off x="2789238" y="2476500"/>
            <a:ext cx="0" cy="2870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2590800" y="5410200"/>
          <a:ext cx="446088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7" name="Equation" r:id="rId4" imgW="266400" imgH="444240" progId="Equation.DSMT4">
                  <p:embed/>
                </p:oleObj>
              </mc:Choice>
              <mc:Fallback>
                <p:oleObj name="Equation" r:id="rId4" imgW="26640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5410200"/>
                        <a:ext cx="446088" cy="742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368" name="Group 12"/>
          <p:cNvGrpSpPr>
            <a:grpSpLocks/>
          </p:cNvGrpSpPr>
          <p:nvPr/>
        </p:nvGrpSpPr>
        <p:grpSpPr bwMode="auto">
          <a:xfrm>
            <a:off x="1295400" y="1671638"/>
            <a:ext cx="3429000" cy="3281362"/>
            <a:chOff x="768" y="1053"/>
            <a:chExt cx="1968" cy="2067"/>
          </a:xfrm>
        </p:grpSpPr>
        <p:sp>
          <p:nvSpPr>
            <p:cNvPr id="15399" name="Arc 13"/>
            <p:cNvSpPr>
              <a:spLocks/>
            </p:cNvSpPr>
            <p:nvPr/>
          </p:nvSpPr>
          <p:spPr bwMode="auto">
            <a:xfrm flipH="1" flipV="1">
              <a:off x="768" y="1053"/>
              <a:ext cx="1344" cy="1923"/>
            </a:xfrm>
            <a:custGeom>
              <a:avLst/>
              <a:gdLst>
                <a:gd name="T0" fmla="*/ 0 w 20516"/>
                <a:gd name="T1" fmla="*/ 0 h 21438"/>
                <a:gd name="T2" fmla="*/ 0 w 20516"/>
                <a:gd name="T3" fmla="*/ 0 h 21438"/>
                <a:gd name="T4" fmla="*/ 0 w 20516"/>
                <a:gd name="T5" fmla="*/ 0 h 21438"/>
                <a:gd name="T6" fmla="*/ 0 60000 65536"/>
                <a:gd name="T7" fmla="*/ 0 60000 65536"/>
                <a:gd name="T8" fmla="*/ 0 60000 65536"/>
                <a:gd name="T9" fmla="*/ 0 w 20516"/>
                <a:gd name="T10" fmla="*/ 0 h 21438"/>
                <a:gd name="T11" fmla="*/ 20516 w 20516"/>
                <a:gd name="T12" fmla="*/ 21438 h 21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16" h="21438" fill="none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</a:path>
                <a:path w="20516" h="21438" stroke="0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  <a:lnTo>
                    <a:pt x="0" y="21438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5400" name="Text Box 14"/>
            <p:cNvSpPr txBox="1">
              <a:spLocks noChangeArrowheads="1"/>
            </p:cNvSpPr>
            <p:nvPr/>
          </p:nvSpPr>
          <p:spPr bwMode="auto">
            <a:xfrm>
              <a:off x="1872" y="2832"/>
              <a:ext cx="86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L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(</a:t>
              </a:r>
              <a:r>
                <a:rPr lang="en-US" sz="24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latin typeface="Tahoma" pitchFamily="34" charset="0"/>
                </a:rPr>
                <a:t>,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200" b="1" baseline="-25000" dirty="0">
                  <a:latin typeface="Tahoma" pitchFamily="34" charset="0"/>
                </a:rPr>
                <a:t>1</a:t>
              </a:r>
              <a:r>
                <a:rPr lang="en-US" sz="1200" b="1" i="1" dirty="0">
                  <a:solidFill>
                    <a:schemeClr val="hlink"/>
                  </a:solidFill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)</a:t>
              </a:r>
              <a:r>
                <a:rPr lang="en-US" sz="2400" b="1" i="1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15369" name="Line 15"/>
          <p:cNvSpPr>
            <a:spLocks noChangeShapeType="1"/>
          </p:cNvSpPr>
          <p:nvPr/>
        </p:nvSpPr>
        <p:spPr bwMode="auto">
          <a:xfrm flipH="1">
            <a:off x="990600" y="4552950"/>
            <a:ext cx="69373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5370" name="Text Box 16"/>
          <p:cNvSpPr txBox="1">
            <a:spLocks noChangeArrowheads="1"/>
          </p:cNvSpPr>
          <p:nvPr/>
        </p:nvSpPr>
        <p:spPr bwMode="auto">
          <a:xfrm>
            <a:off x="533400" y="4267200"/>
            <a:ext cx="457200" cy="503238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300" b="1" baseline="-25000" dirty="0">
                <a:latin typeface="Tahoma" pitchFamily="34" charset="0"/>
              </a:rPr>
              <a:t>1</a:t>
            </a:r>
            <a:endParaRPr lang="en-US" sz="2300" baseline="-25000" dirty="0"/>
          </a:p>
        </p:txBody>
      </p:sp>
      <p:sp>
        <p:nvSpPr>
          <p:cNvPr id="101393" name="Text Box 17"/>
          <p:cNvSpPr txBox="1">
            <a:spLocks noChangeArrowheads="1"/>
          </p:cNvSpPr>
          <p:nvPr/>
        </p:nvSpPr>
        <p:spPr bwMode="auto">
          <a:xfrm>
            <a:off x="533400" y="3459163"/>
            <a:ext cx="457200" cy="503237"/>
          </a:xfrm>
          <a:prstGeom prst="rect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solidFill>
                  <a:schemeClr val="hlink"/>
                </a:solidFill>
                <a:latin typeface="Tahoma" pitchFamily="34" charset="0"/>
              </a:rPr>
              <a:t>r</a:t>
            </a:r>
            <a:r>
              <a:rPr lang="en-US" sz="2300" b="1" baseline="-25000" dirty="0">
                <a:solidFill>
                  <a:schemeClr val="hlink"/>
                </a:solidFill>
                <a:latin typeface="Tahoma" pitchFamily="34" charset="0"/>
              </a:rPr>
              <a:t>2</a:t>
            </a:r>
            <a:endParaRPr lang="en-US" sz="2300" baseline="-25000" dirty="0">
              <a:solidFill>
                <a:schemeClr val="hlink"/>
              </a:solidFill>
            </a:endParaRPr>
          </a:p>
        </p:txBody>
      </p:sp>
      <p:grpSp>
        <p:nvGrpSpPr>
          <p:cNvPr id="15372" name="Group 18"/>
          <p:cNvGrpSpPr>
            <a:grpSpLocks/>
          </p:cNvGrpSpPr>
          <p:nvPr/>
        </p:nvGrpSpPr>
        <p:grpSpPr bwMode="auto">
          <a:xfrm>
            <a:off x="5105400" y="1985963"/>
            <a:ext cx="3429000" cy="3719512"/>
            <a:chOff x="3168" y="1104"/>
            <a:chExt cx="2160" cy="2343"/>
          </a:xfrm>
        </p:grpSpPr>
        <p:grpSp>
          <p:nvGrpSpPr>
            <p:cNvPr id="15394" name="Group 19"/>
            <p:cNvGrpSpPr>
              <a:grpSpLocks/>
            </p:cNvGrpSpPr>
            <p:nvPr/>
          </p:nvGrpSpPr>
          <p:grpSpPr bwMode="auto">
            <a:xfrm>
              <a:off x="3312" y="1344"/>
              <a:ext cx="1776" cy="1920"/>
              <a:chOff x="2640" y="1056"/>
              <a:chExt cx="2496" cy="2112"/>
            </a:xfrm>
          </p:grpSpPr>
          <p:sp>
            <p:nvSpPr>
              <p:cNvPr id="15397" name="Line 20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5398" name="Line 21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5395" name="Text Box 22"/>
            <p:cNvSpPr txBox="1">
              <a:spLocks noChangeArrowheads="1"/>
            </p:cNvSpPr>
            <p:nvPr/>
          </p:nvSpPr>
          <p:spPr bwMode="auto">
            <a:xfrm>
              <a:off x="3168" y="1104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  <p:sp>
          <p:nvSpPr>
            <p:cNvPr id="15396" name="Text Box 23"/>
            <p:cNvSpPr txBox="1">
              <a:spLocks noChangeArrowheads="1"/>
            </p:cNvSpPr>
            <p:nvPr/>
          </p:nvSpPr>
          <p:spPr bwMode="auto">
            <a:xfrm>
              <a:off x="5040" y="3168"/>
              <a:ext cx="288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300" b="1" i="1" dirty="0">
                  <a:latin typeface="Tahoma" pitchFamily="34" charset="0"/>
                </a:rPr>
                <a:t>Y</a:t>
              </a:r>
              <a:endParaRPr lang="en-US" sz="2300" dirty="0"/>
            </a:p>
          </p:txBody>
        </p:sp>
      </p:grpSp>
      <p:grpSp>
        <p:nvGrpSpPr>
          <p:cNvPr id="15373" name="Group 24"/>
          <p:cNvGrpSpPr>
            <a:grpSpLocks/>
          </p:cNvGrpSpPr>
          <p:nvPr/>
        </p:nvGrpSpPr>
        <p:grpSpPr bwMode="auto">
          <a:xfrm>
            <a:off x="6400800" y="2671763"/>
            <a:ext cx="533400" cy="3200400"/>
            <a:chOff x="3600" y="1536"/>
            <a:chExt cx="336" cy="2016"/>
          </a:xfrm>
        </p:grpSpPr>
        <p:sp>
          <p:nvSpPr>
            <p:cNvPr id="15392" name="Line 25"/>
            <p:cNvSpPr>
              <a:spLocks noChangeShapeType="1"/>
            </p:cNvSpPr>
            <p:nvPr/>
          </p:nvSpPr>
          <p:spPr bwMode="auto">
            <a:xfrm flipV="1">
              <a:off x="3744" y="1536"/>
              <a:ext cx="0" cy="17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5393" name="Text Box 26"/>
            <p:cNvSpPr txBox="1">
              <a:spLocks noChangeArrowheads="1"/>
            </p:cNvSpPr>
            <p:nvPr/>
          </p:nvSpPr>
          <p:spPr bwMode="auto">
            <a:xfrm>
              <a:off x="3600" y="3235"/>
              <a:ext cx="336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91440"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300" b="1" baseline="-25000" dirty="0">
                  <a:latin typeface="Tahoma" pitchFamily="34" charset="0"/>
                </a:rPr>
                <a:t>1</a:t>
              </a:r>
              <a:endParaRPr lang="en-US" sz="2300" baseline="-25000" dirty="0"/>
            </a:p>
          </p:txBody>
        </p:sp>
      </p:grpSp>
      <p:sp>
        <p:nvSpPr>
          <p:cNvPr id="15374" name="Text Box 27"/>
          <p:cNvSpPr txBox="1">
            <a:spLocks noChangeArrowheads="1"/>
          </p:cNvSpPr>
          <p:nvPr/>
        </p:nvSpPr>
        <p:spPr bwMode="auto">
          <a:xfrm>
            <a:off x="4867275" y="4313238"/>
            <a:ext cx="377825" cy="503237"/>
          </a:xfrm>
          <a:prstGeom prst="rect">
            <a:avLst/>
          </a:prstGeom>
          <a:solidFill>
            <a:schemeClr val="bg1">
              <a:alpha val="5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300" b="1" baseline="-25000" dirty="0">
                <a:latin typeface="Tahoma" pitchFamily="34" charset="0"/>
              </a:rPr>
              <a:t>1</a:t>
            </a:r>
            <a:endParaRPr lang="en-US" sz="2300" baseline="-25000" dirty="0"/>
          </a:p>
        </p:txBody>
      </p:sp>
      <p:sp>
        <p:nvSpPr>
          <p:cNvPr id="101404" name="Line 28"/>
          <p:cNvSpPr>
            <a:spLocks noChangeShapeType="1"/>
          </p:cNvSpPr>
          <p:nvPr/>
        </p:nvSpPr>
        <p:spPr bwMode="auto">
          <a:xfrm flipH="1">
            <a:off x="979488" y="3733800"/>
            <a:ext cx="6937375" cy="0"/>
          </a:xfrm>
          <a:prstGeom prst="line">
            <a:avLst/>
          </a:prstGeom>
          <a:noFill/>
          <a:ln w="9525">
            <a:solidFill>
              <a:schemeClr val="hlink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01405" name="Text Box 29"/>
          <p:cNvSpPr txBox="1">
            <a:spLocks noChangeArrowheads="1"/>
          </p:cNvSpPr>
          <p:nvPr/>
        </p:nvSpPr>
        <p:spPr bwMode="auto">
          <a:xfrm>
            <a:off x="4867275" y="3429000"/>
            <a:ext cx="377825" cy="503238"/>
          </a:xfrm>
          <a:prstGeom prst="rect">
            <a:avLst/>
          </a:prstGeom>
          <a:solidFill>
            <a:schemeClr val="bg1">
              <a:alpha val="5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solidFill>
                  <a:schemeClr val="hlink"/>
                </a:solidFill>
                <a:latin typeface="Tahoma" pitchFamily="34" charset="0"/>
              </a:rPr>
              <a:t>r</a:t>
            </a:r>
            <a:r>
              <a:rPr lang="en-US" sz="2300" b="1" baseline="-25000" dirty="0">
                <a:solidFill>
                  <a:schemeClr val="hlink"/>
                </a:solidFill>
                <a:latin typeface="Tahoma" pitchFamily="34" charset="0"/>
              </a:rPr>
              <a:t>2</a:t>
            </a:r>
            <a:endParaRPr lang="en-US" sz="2300" baseline="-25000" dirty="0">
              <a:solidFill>
                <a:schemeClr val="hlink"/>
              </a:solidFill>
            </a:endParaRPr>
          </a:p>
        </p:txBody>
      </p:sp>
      <p:grpSp>
        <p:nvGrpSpPr>
          <p:cNvPr id="8" name="Group 30"/>
          <p:cNvGrpSpPr>
            <a:grpSpLocks/>
          </p:cNvGrpSpPr>
          <p:nvPr/>
        </p:nvGrpSpPr>
        <p:grpSpPr bwMode="auto">
          <a:xfrm>
            <a:off x="1066800" y="3767138"/>
            <a:ext cx="4343400" cy="804862"/>
            <a:chOff x="624" y="2160"/>
            <a:chExt cx="2736" cy="507"/>
          </a:xfrm>
        </p:grpSpPr>
        <p:sp>
          <p:nvSpPr>
            <p:cNvPr id="15390" name="Line 31"/>
            <p:cNvSpPr>
              <a:spLocks noChangeShapeType="1"/>
            </p:cNvSpPr>
            <p:nvPr/>
          </p:nvSpPr>
          <p:spPr bwMode="auto">
            <a:xfrm flipV="1">
              <a:off x="624" y="2160"/>
              <a:ext cx="2" cy="5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5391" name="Line 32"/>
            <p:cNvSpPr>
              <a:spLocks noChangeShapeType="1"/>
            </p:cNvSpPr>
            <p:nvPr/>
          </p:nvSpPr>
          <p:spPr bwMode="auto">
            <a:xfrm flipV="1">
              <a:off x="3358" y="2160"/>
              <a:ext cx="2" cy="5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5378" name="Group 33"/>
          <p:cNvGrpSpPr>
            <a:grpSpLocks/>
          </p:cNvGrpSpPr>
          <p:nvPr/>
        </p:nvGrpSpPr>
        <p:grpSpPr bwMode="auto">
          <a:xfrm>
            <a:off x="5837238" y="2873375"/>
            <a:ext cx="2895600" cy="2286000"/>
            <a:chOff x="3696" y="1776"/>
            <a:chExt cx="1824" cy="1440"/>
          </a:xfrm>
        </p:grpSpPr>
        <p:sp>
          <p:nvSpPr>
            <p:cNvPr id="15388" name="Freeform 34"/>
            <p:cNvSpPr>
              <a:spLocks/>
            </p:cNvSpPr>
            <p:nvPr/>
          </p:nvSpPr>
          <p:spPr bwMode="auto">
            <a:xfrm>
              <a:off x="3696" y="2016"/>
              <a:ext cx="1296" cy="1200"/>
            </a:xfrm>
            <a:custGeom>
              <a:avLst/>
              <a:gdLst>
                <a:gd name="T0" fmla="*/ 0 w 624"/>
                <a:gd name="T1" fmla="*/ 54668 h 336"/>
                <a:gd name="T2" fmla="*/ 11612 w 624"/>
                <a:gd name="T3" fmla="*/ 0 h 336"/>
                <a:gd name="T4" fmla="*/ 0 60000 65536"/>
                <a:gd name="T5" fmla="*/ 0 60000 65536"/>
                <a:gd name="T6" fmla="*/ 0 w 624"/>
                <a:gd name="T7" fmla="*/ 0 h 336"/>
                <a:gd name="T8" fmla="*/ 624 w 624"/>
                <a:gd name="T9" fmla="*/ 336 h 3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24" h="336">
                  <a:moveTo>
                    <a:pt x="0" y="336"/>
                  </a:moveTo>
                  <a:cubicBezTo>
                    <a:pt x="204" y="248"/>
                    <a:pt x="408" y="160"/>
                    <a:pt x="624" y="0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5389" name="Text Box 35"/>
            <p:cNvSpPr txBox="1">
              <a:spLocks noChangeArrowheads="1"/>
            </p:cNvSpPr>
            <p:nvPr/>
          </p:nvSpPr>
          <p:spPr bwMode="auto">
            <a:xfrm>
              <a:off x="4944" y="1776"/>
              <a:ext cx="57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LM</a:t>
              </a:r>
              <a:r>
                <a:rPr lang="en-US" sz="2400" b="1" baseline="-25000" dirty="0">
                  <a:latin typeface="Tahoma" pitchFamily="34" charset="0"/>
                </a:rPr>
                <a:t>1</a:t>
              </a:r>
            </a:p>
          </p:txBody>
        </p:sp>
      </p:grpSp>
      <p:sp>
        <p:nvSpPr>
          <p:cNvPr id="15379" name="Oval 36"/>
          <p:cNvSpPr>
            <a:spLocks noChangeArrowheads="1"/>
          </p:cNvSpPr>
          <p:nvPr/>
        </p:nvSpPr>
        <p:spPr bwMode="auto">
          <a:xfrm>
            <a:off x="6584950" y="4510088"/>
            <a:ext cx="76200" cy="762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1413" name="Line 37"/>
          <p:cNvSpPr>
            <a:spLocks noChangeShapeType="1"/>
          </p:cNvSpPr>
          <p:nvPr/>
        </p:nvSpPr>
        <p:spPr bwMode="auto">
          <a:xfrm flipH="1" flipV="1">
            <a:off x="1828800" y="5257800"/>
            <a:ext cx="889000" cy="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5381" name="Text Box 38"/>
          <p:cNvSpPr txBox="1">
            <a:spLocks noChangeArrowheads="1"/>
          </p:cNvSpPr>
          <p:nvPr/>
        </p:nvSpPr>
        <p:spPr bwMode="auto">
          <a:xfrm>
            <a:off x="990600" y="1339850"/>
            <a:ext cx="358140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7850" indent="-5778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dirty="0"/>
              <a:t>(a)</a:t>
            </a:r>
            <a:r>
              <a:rPr lang="en-US" sz="2300" dirty="0"/>
              <a:t>	The market for </a:t>
            </a:r>
            <a:br>
              <a:rPr lang="en-US" sz="2300" dirty="0"/>
            </a:br>
            <a:r>
              <a:rPr lang="en-US" sz="2300" dirty="0"/>
              <a:t>real money balances</a:t>
            </a:r>
          </a:p>
        </p:txBody>
      </p:sp>
      <p:sp>
        <p:nvSpPr>
          <p:cNvPr id="15382" name="Text Box 39"/>
          <p:cNvSpPr txBox="1">
            <a:spLocks noChangeArrowheads="1"/>
          </p:cNvSpPr>
          <p:nvPr/>
        </p:nvSpPr>
        <p:spPr bwMode="auto">
          <a:xfrm>
            <a:off x="5486400" y="1538288"/>
            <a:ext cx="27432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dirty="0"/>
              <a:t>(b)</a:t>
            </a:r>
            <a:r>
              <a:rPr lang="en-US" sz="2300" dirty="0"/>
              <a:t>  The </a:t>
            </a:r>
            <a:r>
              <a:rPr lang="en-US" sz="2300" i="1" dirty="0"/>
              <a:t>LM</a:t>
            </a:r>
            <a:r>
              <a:rPr lang="en-US" sz="2300" dirty="0"/>
              <a:t> curve</a:t>
            </a:r>
          </a:p>
        </p:txBody>
      </p:sp>
      <p:grpSp>
        <p:nvGrpSpPr>
          <p:cNvPr id="10" name="Group 40"/>
          <p:cNvGrpSpPr>
            <a:grpSpLocks/>
          </p:cNvGrpSpPr>
          <p:nvPr/>
        </p:nvGrpSpPr>
        <p:grpSpPr bwMode="auto">
          <a:xfrm>
            <a:off x="1600200" y="2476500"/>
            <a:ext cx="468313" cy="3676650"/>
            <a:chOff x="1008" y="1560"/>
            <a:chExt cx="295" cy="2316"/>
          </a:xfrm>
        </p:grpSpPr>
        <p:sp>
          <p:nvSpPr>
            <p:cNvPr id="15387" name="Line 41"/>
            <p:cNvSpPr>
              <a:spLocks noChangeShapeType="1"/>
            </p:cNvSpPr>
            <p:nvPr/>
          </p:nvSpPr>
          <p:spPr bwMode="auto">
            <a:xfrm flipV="1">
              <a:off x="1152" y="1560"/>
              <a:ext cx="0" cy="1808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graphicFrame>
          <p:nvGraphicFramePr>
            <p:cNvPr id="15363" name="Object 3"/>
            <p:cNvGraphicFramePr>
              <a:graphicFrameLocks noChangeAspect="1"/>
            </p:cNvGraphicFramePr>
            <p:nvPr/>
          </p:nvGraphicFramePr>
          <p:xfrm>
            <a:off x="1008" y="3408"/>
            <a:ext cx="295" cy="4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408" name="Equation" r:id="rId6" imgW="279360" imgH="444240" progId="Equation.DSMT4">
                    <p:embed/>
                  </p:oleObj>
                </mc:Choice>
                <mc:Fallback>
                  <p:oleObj name="Equation" r:id="rId6" imgW="279360" imgH="44424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3408"/>
                          <a:ext cx="295" cy="4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43"/>
          <p:cNvGrpSpPr>
            <a:grpSpLocks/>
          </p:cNvGrpSpPr>
          <p:nvPr/>
        </p:nvGrpSpPr>
        <p:grpSpPr bwMode="auto">
          <a:xfrm>
            <a:off x="5730875" y="2144713"/>
            <a:ext cx="2743200" cy="2286000"/>
            <a:chOff x="3504" y="1440"/>
            <a:chExt cx="1728" cy="1440"/>
          </a:xfrm>
        </p:grpSpPr>
        <p:sp>
          <p:nvSpPr>
            <p:cNvPr id="15385" name="Freeform 44"/>
            <p:cNvSpPr>
              <a:spLocks/>
            </p:cNvSpPr>
            <p:nvPr/>
          </p:nvSpPr>
          <p:spPr bwMode="auto">
            <a:xfrm>
              <a:off x="3504" y="1680"/>
              <a:ext cx="1296" cy="1200"/>
            </a:xfrm>
            <a:custGeom>
              <a:avLst/>
              <a:gdLst>
                <a:gd name="T0" fmla="*/ 0 w 624"/>
                <a:gd name="T1" fmla="*/ 54668 h 336"/>
                <a:gd name="T2" fmla="*/ 11612 w 624"/>
                <a:gd name="T3" fmla="*/ 0 h 336"/>
                <a:gd name="T4" fmla="*/ 0 60000 65536"/>
                <a:gd name="T5" fmla="*/ 0 60000 65536"/>
                <a:gd name="T6" fmla="*/ 0 w 624"/>
                <a:gd name="T7" fmla="*/ 0 h 336"/>
                <a:gd name="T8" fmla="*/ 624 w 624"/>
                <a:gd name="T9" fmla="*/ 336 h 3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24" h="336">
                  <a:moveTo>
                    <a:pt x="0" y="336"/>
                  </a:moveTo>
                  <a:cubicBezTo>
                    <a:pt x="204" y="248"/>
                    <a:pt x="408" y="160"/>
                    <a:pt x="624" y="0"/>
                  </a:cubicBezTo>
                </a:path>
              </a:pathLst>
            </a:custGeom>
            <a:noFill/>
            <a:ln w="38100" cmpd="sng">
              <a:solidFill>
                <a:srgbClr val="0033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5386" name="Text Box 45"/>
            <p:cNvSpPr txBox="1">
              <a:spLocks noChangeArrowheads="1"/>
            </p:cNvSpPr>
            <p:nvPr/>
          </p:nvSpPr>
          <p:spPr bwMode="auto">
            <a:xfrm>
              <a:off x="4752" y="1440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solidFill>
                    <a:srgbClr val="003399"/>
                  </a:solidFill>
                  <a:latin typeface="Tahoma" pitchFamily="34" charset="0"/>
                </a:rPr>
                <a:t>LM</a:t>
              </a:r>
              <a:r>
                <a:rPr lang="en-US" sz="2400" b="1" baseline="-25000" dirty="0">
                  <a:solidFill>
                    <a:srgbClr val="003399"/>
                  </a:solidFill>
                  <a:latin typeface="Tahoma" pitchFamily="34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3531745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1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1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1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01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 animBg="1"/>
      <p:bldP spid="101393" grpId="0" animBg="1" autoUpdateAnimBg="0"/>
      <p:bldP spid="101404" grpId="0" animBg="1"/>
      <p:bldP spid="101405" grpId="0" animBg="1" autoUpdateAnimBg="0"/>
      <p:bldP spid="1014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NOW YOU TRY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Shifting the </a:t>
            </a:r>
            <a:r>
              <a:rPr 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LM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484416"/>
            <a:ext cx="8210550" cy="4641747"/>
          </a:xfrm>
        </p:spPr>
        <p:txBody>
          <a:bodyPr/>
          <a:lstStyle/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Suppose a wave of credit card fraud causes consumers to use cash more frequently in transactions. </a:t>
            </a:r>
          </a:p>
          <a:p>
            <a:pPr>
              <a:buClr>
                <a:schemeClr val="tx1">
                  <a:lumMod val="50000"/>
                  <a:lumOff val="50000"/>
                </a:schemeClr>
              </a:buClr>
            </a:pPr>
            <a:r>
              <a:rPr lang="en-US" dirty="0"/>
              <a:t>Use the liquidity preference model to show how these events shift the </a:t>
            </a:r>
            <a:r>
              <a:rPr lang="en-US" i="1" dirty="0"/>
              <a:t>LM</a:t>
            </a:r>
            <a:r>
              <a:rPr lang="en-US" dirty="0"/>
              <a:t>  curve.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39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25922521"/>
      </p:ext>
    </p:extLst>
  </p:cSld>
  <p:clrMapOvr>
    <a:masterClrMapping/>
  </p:clrMapOvr>
  <p:transition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9D6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" y="-13578"/>
            <a:ext cx="9143993" cy="1286012"/>
          </a:xfrm>
          <a:prstGeom prst="rect">
            <a:avLst/>
          </a:prstGeom>
          <a:solidFill>
            <a:srgbClr val="B3C2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00913"/>
            <a:ext cx="8245475" cy="939800"/>
          </a:xfrm>
        </p:spPr>
        <p:txBody>
          <a:bodyPr/>
          <a:lstStyle/>
          <a:p>
            <a:r>
              <a:rPr lang="en-US" sz="2600" dirty="0">
                <a:solidFill>
                  <a:srgbClr val="203F15"/>
                </a:solidFill>
              </a:rPr>
              <a:t>ANSWERS</a:t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Shifting the </a:t>
            </a:r>
            <a:r>
              <a:rPr lang="en-US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LM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curve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6299"/>
            <a:ext cx="9143999" cy="522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Arial"/>
              </a:rPr>
              <a:pPr algn="r">
                <a:defRPr/>
              </a:pPr>
              <a:t>40</a:t>
            </a:fld>
            <a:endParaRPr lang="en-US" sz="1600" dirty="0">
              <a:solidFill>
                <a:srgbClr val="006666"/>
              </a:solidFill>
              <a:cs typeface="Arial"/>
            </a:endParaRPr>
          </a:p>
        </p:txBody>
      </p:sp>
      <p:sp>
        <p:nvSpPr>
          <p:cNvPr id="6" name="Oval 2"/>
          <p:cNvSpPr>
            <a:spLocks noChangeArrowheads="1"/>
          </p:cNvSpPr>
          <p:nvPr/>
        </p:nvSpPr>
        <p:spPr bwMode="auto">
          <a:xfrm>
            <a:off x="6479663" y="3980700"/>
            <a:ext cx="76200" cy="76200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883725" y="2651963"/>
            <a:ext cx="3048000" cy="2971800"/>
            <a:chOff x="2640" y="1056"/>
            <a:chExt cx="2496" cy="2112"/>
          </a:xfrm>
        </p:grpSpPr>
        <p:sp>
          <p:nvSpPr>
            <p:cNvPr id="8" name="Line 6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0" name="Line 7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3398325" y="5561850"/>
            <a:ext cx="914400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300" b="1" i="1" dirty="0">
                <a:latin typeface="Tahoma" pitchFamily="34" charset="0"/>
              </a:rPr>
              <a:t>M/P</a:t>
            </a:r>
            <a:r>
              <a:rPr lang="en-US" sz="2300" dirty="0"/>
              <a:t> 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655125" y="227096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endParaRPr lang="en-US" sz="2200" dirty="0"/>
          </a:p>
        </p:txBody>
      </p:sp>
      <p:sp>
        <p:nvSpPr>
          <p:cNvPr id="13" name="Line 10"/>
          <p:cNvSpPr>
            <a:spLocks noChangeShapeType="1"/>
          </p:cNvSpPr>
          <p:nvPr/>
        </p:nvSpPr>
        <p:spPr bwMode="auto">
          <a:xfrm flipV="1">
            <a:off x="2682363" y="2761500"/>
            <a:ext cx="0" cy="2870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aphicFrame>
        <p:nvGraphicFramePr>
          <p:cNvPr id="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004682"/>
              </p:ext>
            </p:extLst>
          </p:nvPr>
        </p:nvGraphicFramePr>
        <p:xfrm>
          <a:off x="2483925" y="5695200"/>
          <a:ext cx="446088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2" name="Equation" r:id="rId4" imgW="266400" imgH="444240" progId="Equation.DSMT4">
                  <p:embed/>
                </p:oleObj>
              </mc:Choice>
              <mc:Fallback>
                <p:oleObj name="Equation" r:id="rId4" imgW="26640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925" y="5695200"/>
                        <a:ext cx="446088" cy="742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Group 12"/>
          <p:cNvGrpSpPr>
            <a:grpSpLocks/>
          </p:cNvGrpSpPr>
          <p:nvPr/>
        </p:nvGrpSpPr>
        <p:grpSpPr bwMode="auto">
          <a:xfrm>
            <a:off x="1188525" y="1956638"/>
            <a:ext cx="3429000" cy="3281362"/>
            <a:chOff x="768" y="1053"/>
            <a:chExt cx="1968" cy="2067"/>
          </a:xfrm>
        </p:grpSpPr>
        <p:sp>
          <p:nvSpPr>
            <p:cNvPr id="16" name="Arc 13"/>
            <p:cNvSpPr>
              <a:spLocks/>
            </p:cNvSpPr>
            <p:nvPr/>
          </p:nvSpPr>
          <p:spPr bwMode="auto">
            <a:xfrm flipH="1" flipV="1">
              <a:off x="768" y="1053"/>
              <a:ext cx="1344" cy="1923"/>
            </a:xfrm>
            <a:custGeom>
              <a:avLst/>
              <a:gdLst>
                <a:gd name="T0" fmla="*/ 0 w 20516"/>
                <a:gd name="T1" fmla="*/ 0 h 21438"/>
                <a:gd name="T2" fmla="*/ 0 w 20516"/>
                <a:gd name="T3" fmla="*/ 0 h 21438"/>
                <a:gd name="T4" fmla="*/ 0 w 20516"/>
                <a:gd name="T5" fmla="*/ 0 h 21438"/>
                <a:gd name="T6" fmla="*/ 0 60000 65536"/>
                <a:gd name="T7" fmla="*/ 0 60000 65536"/>
                <a:gd name="T8" fmla="*/ 0 60000 65536"/>
                <a:gd name="T9" fmla="*/ 0 w 20516"/>
                <a:gd name="T10" fmla="*/ 0 h 21438"/>
                <a:gd name="T11" fmla="*/ 20516 w 20516"/>
                <a:gd name="T12" fmla="*/ 21438 h 21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16" h="21438" fill="none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</a:path>
                <a:path w="20516" h="21438" stroke="0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  <a:lnTo>
                    <a:pt x="0" y="21438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7" name="Text Box 14"/>
            <p:cNvSpPr txBox="1">
              <a:spLocks noChangeArrowheads="1"/>
            </p:cNvSpPr>
            <p:nvPr/>
          </p:nvSpPr>
          <p:spPr bwMode="auto">
            <a:xfrm>
              <a:off x="1872" y="2832"/>
              <a:ext cx="86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L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(</a:t>
              </a:r>
              <a:r>
                <a:rPr lang="en-US" sz="24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latin typeface="Tahoma" pitchFamily="34" charset="0"/>
                </a:rPr>
                <a:t>,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200" b="1" baseline="-25000" dirty="0">
                  <a:latin typeface="Tahoma" pitchFamily="34" charset="0"/>
                </a:rPr>
                <a:t>1</a:t>
              </a:r>
              <a:r>
                <a:rPr lang="en-US" sz="1200" b="1" i="1" dirty="0">
                  <a:solidFill>
                    <a:schemeClr val="hlink"/>
                  </a:solidFill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)</a:t>
              </a:r>
              <a:r>
                <a:rPr lang="en-US" sz="2400" b="1" i="1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18" name="Line 15"/>
          <p:cNvSpPr>
            <a:spLocks noChangeShapeType="1"/>
          </p:cNvSpPr>
          <p:nvPr/>
        </p:nvSpPr>
        <p:spPr bwMode="auto">
          <a:xfrm flipH="1">
            <a:off x="883725" y="4837950"/>
            <a:ext cx="69373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426525" y="4552200"/>
            <a:ext cx="4572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300" b="1" baseline="-25000" dirty="0">
                <a:latin typeface="Tahoma" pitchFamily="34" charset="0"/>
              </a:rPr>
              <a:t>1</a:t>
            </a:r>
            <a:endParaRPr lang="en-US" sz="2300" baseline="-25000" dirty="0"/>
          </a:p>
        </p:txBody>
      </p:sp>
      <p:sp>
        <p:nvSpPr>
          <p:cNvPr id="20" name="Text Box 17"/>
          <p:cNvSpPr txBox="1">
            <a:spLocks noChangeArrowheads="1"/>
          </p:cNvSpPr>
          <p:nvPr/>
        </p:nvSpPr>
        <p:spPr bwMode="auto">
          <a:xfrm>
            <a:off x="426525" y="3744163"/>
            <a:ext cx="457200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r</a:t>
            </a:r>
            <a:r>
              <a:rPr lang="en-US" sz="23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endParaRPr lang="en-US" sz="2300" baseline="-25000" dirty="0">
              <a:solidFill>
                <a:srgbClr val="FF0000"/>
              </a:solidFill>
            </a:endParaRPr>
          </a:p>
        </p:txBody>
      </p:sp>
      <p:grpSp>
        <p:nvGrpSpPr>
          <p:cNvPr id="21" name="Group 19"/>
          <p:cNvGrpSpPr>
            <a:grpSpLocks/>
          </p:cNvGrpSpPr>
          <p:nvPr/>
        </p:nvGrpSpPr>
        <p:grpSpPr bwMode="auto">
          <a:xfrm>
            <a:off x="5208075" y="2651963"/>
            <a:ext cx="2962275" cy="3048000"/>
            <a:chOff x="2640" y="1056"/>
            <a:chExt cx="2496" cy="2112"/>
          </a:xfrm>
        </p:grpSpPr>
        <p:sp>
          <p:nvSpPr>
            <p:cNvPr id="22" name="Line 20"/>
            <p:cNvSpPr>
              <a:spLocks noChangeShapeType="1"/>
            </p:cNvSpPr>
            <p:nvPr/>
          </p:nvSpPr>
          <p:spPr bwMode="auto">
            <a:xfrm>
              <a:off x="2640" y="1056"/>
              <a:ext cx="0" cy="21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3" name="Line 21"/>
            <p:cNvSpPr>
              <a:spLocks noChangeShapeType="1"/>
            </p:cNvSpPr>
            <p:nvPr/>
          </p:nvSpPr>
          <p:spPr bwMode="auto">
            <a:xfrm>
              <a:off x="2640" y="3168"/>
              <a:ext cx="24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4998525" y="227096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endParaRPr lang="en-US" sz="2200" dirty="0"/>
          </a:p>
        </p:txBody>
      </p:sp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8056050" y="5604713"/>
            <a:ext cx="4572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"/>
              </a:spcBef>
            </a:pPr>
            <a:r>
              <a:rPr lang="en-US" sz="2300" b="1" i="1" dirty="0">
                <a:latin typeface="Tahoma" pitchFamily="34" charset="0"/>
              </a:rPr>
              <a:t>Y</a:t>
            </a:r>
            <a:endParaRPr lang="en-US" sz="2300" dirty="0"/>
          </a:p>
        </p:txBody>
      </p:sp>
      <p:grpSp>
        <p:nvGrpSpPr>
          <p:cNvPr id="26" name="Group 24"/>
          <p:cNvGrpSpPr>
            <a:grpSpLocks/>
          </p:cNvGrpSpPr>
          <p:nvPr/>
        </p:nvGrpSpPr>
        <p:grpSpPr bwMode="auto">
          <a:xfrm>
            <a:off x="6293925" y="2956763"/>
            <a:ext cx="533400" cy="3200400"/>
            <a:chOff x="3600" y="1536"/>
            <a:chExt cx="336" cy="2016"/>
          </a:xfrm>
        </p:grpSpPr>
        <p:sp>
          <p:nvSpPr>
            <p:cNvPr id="27" name="Line 25"/>
            <p:cNvSpPr>
              <a:spLocks noChangeShapeType="1"/>
            </p:cNvSpPr>
            <p:nvPr/>
          </p:nvSpPr>
          <p:spPr bwMode="auto">
            <a:xfrm flipV="1">
              <a:off x="3744" y="1536"/>
              <a:ext cx="0" cy="17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28" name="Text Box 26"/>
            <p:cNvSpPr txBox="1">
              <a:spLocks noChangeArrowheads="1"/>
            </p:cNvSpPr>
            <p:nvPr/>
          </p:nvSpPr>
          <p:spPr bwMode="auto">
            <a:xfrm>
              <a:off x="3600" y="3235"/>
              <a:ext cx="336" cy="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bIns="91440"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"/>
                </a:spcBef>
              </a:pP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300" b="1" baseline="-25000" dirty="0">
                  <a:latin typeface="Tahoma" pitchFamily="34" charset="0"/>
                </a:rPr>
                <a:t>1</a:t>
              </a:r>
              <a:endParaRPr lang="en-US" sz="2300" baseline="-25000" dirty="0"/>
            </a:p>
          </p:txBody>
        </p:sp>
      </p:grp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4760400" y="4598238"/>
            <a:ext cx="3778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latin typeface="Tahoma" pitchFamily="34" charset="0"/>
              </a:rPr>
              <a:t>r</a:t>
            </a:r>
            <a:r>
              <a:rPr lang="en-US" sz="2300" b="1" baseline="-25000" dirty="0">
                <a:latin typeface="Tahoma" pitchFamily="34" charset="0"/>
              </a:rPr>
              <a:t>1</a:t>
            </a:r>
            <a:endParaRPr lang="en-US" sz="2300" baseline="-25000" dirty="0"/>
          </a:p>
        </p:txBody>
      </p:sp>
      <p:sp>
        <p:nvSpPr>
          <p:cNvPr id="30" name="Line 28"/>
          <p:cNvSpPr>
            <a:spLocks noChangeShapeType="1"/>
          </p:cNvSpPr>
          <p:nvPr/>
        </p:nvSpPr>
        <p:spPr bwMode="auto">
          <a:xfrm flipH="1">
            <a:off x="872613" y="4018800"/>
            <a:ext cx="6937375" cy="0"/>
          </a:xfrm>
          <a:prstGeom prst="line">
            <a:avLst/>
          </a:prstGeom>
          <a:noFill/>
          <a:ln w="9525">
            <a:solidFill>
              <a:srgbClr val="C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4760400" y="3714000"/>
            <a:ext cx="3778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 bIns="91440">
            <a:spAutoFit/>
          </a:bodyPr>
          <a:lstStyle>
            <a:lvl1pPr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082675" algn="r"/>
                <a:tab pos="1830388" algn="r"/>
              </a:tabLs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5000"/>
              </a:spcBef>
            </a:pPr>
            <a:r>
              <a:rPr lang="en-US" sz="2400" b="1" i="1" dirty="0">
                <a:solidFill>
                  <a:srgbClr val="FF0000"/>
                </a:solidFill>
                <a:latin typeface="Tahoma" pitchFamily="34" charset="0"/>
              </a:rPr>
              <a:t>r</a:t>
            </a:r>
            <a:r>
              <a:rPr lang="en-US" sz="2300" b="1" baseline="-25000" dirty="0">
                <a:solidFill>
                  <a:srgbClr val="FF0000"/>
                </a:solidFill>
                <a:latin typeface="Tahoma" pitchFamily="34" charset="0"/>
              </a:rPr>
              <a:t>2</a:t>
            </a:r>
            <a:endParaRPr lang="en-US" sz="2300" baseline="-25000" dirty="0">
              <a:solidFill>
                <a:srgbClr val="FF0000"/>
              </a:solidFill>
            </a:endParaRPr>
          </a:p>
        </p:txBody>
      </p:sp>
      <p:grpSp>
        <p:nvGrpSpPr>
          <p:cNvPr id="32" name="Group 30"/>
          <p:cNvGrpSpPr>
            <a:grpSpLocks/>
          </p:cNvGrpSpPr>
          <p:nvPr/>
        </p:nvGrpSpPr>
        <p:grpSpPr bwMode="auto">
          <a:xfrm>
            <a:off x="959925" y="4052138"/>
            <a:ext cx="4343400" cy="804862"/>
            <a:chOff x="624" y="2160"/>
            <a:chExt cx="2736" cy="507"/>
          </a:xfrm>
        </p:grpSpPr>
        <p:sp>
          <p:nvSpPr>
            <p:cNvPr id="33" name="Line 31"/>
            <p:cNvSpPr>
              <a:spLocks noChangeShapeType="1"/>
            </p:cNvSpPr>
            <p:nvPr/>
          </p:nvSpPr>
          <p:spPr bwMode="auto">
            <a:xfrm flipV="1">
              <a:off x="624" y="2160"/>
              <a:ext cx="2" cy="5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4" name="Line 32"/>
            <p:cNvSpPr>
              <a:spLocks noChangeShapeType="1"/>
            </p:cNvSpPr>
            <p:nvPr/>
          </p:nvSpPr>
          <p:spPr bwMode="auto">
            <a:xfrm flipV="1">
              <a:off x="3358" y="2160"/>
              <a:ext cx="2" cy="5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35" name="Group 33"/>
          <p:cNvGrpSpPr>
            <a:grpSpLocks/>
          </p:cNvGrpSpPr>
          <p:nvPr/>
        </p:nvGrpSpPr>
        <p:grpSpPr bwMode="auto">
          <a:xfrm>
            <a:off x="5730363" y="3158375"/>
            <a:ext cx="2895600" cy="2286000"/>
            <a:chOff x="3696" y="1776"/>
            <a:chExt cx="1824" cy="1440"/>
          </a:xfrm>
        </p:grpSpPr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3696" y="2016"/>
              <a:ext cx="1296" cy="1200"/>
            </a:xfrm>
            <a:custGeom>
              <a:avLst/>
              <a:gdLst>
                <a:gd name="T0" fmla="*/ 0 w 624"/>
                <a:gd name="T1" fmla="*/ 54668 h 336"/>
                <a:gd name="T2" fmla="*/ 11612 w 624"/>
                <a:gd name="T3" fmla="*/ 0 h 336"/>
                <a:gd name="T4" fmla="*/ 0 60000 65536"/>
                <a:gd name="T5" fmla="*/ 0 60000 65536"/>
                <a:gd name="T6" fmla="*/ 0 w 624"/>
                <a:gd name="T7" fmla="*/ 0 h 336"/>
                <a:gd name="T8" fmla="*/ 624 w 624"/>
                <a:gd name="T9" fmla="*/ 336 h 3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24" h="336">
                  <a:moveTo>
                    <a:pt x="0" y="336"/>
                  </a:moveTo>
                  <a:cubicBezTo>
                    <a:pt x="204" y="248"/>
                    <a:pt x="408" y="160"/>
                    <a:pt x="624" y="0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37" name="Text Box 35"/>
            <p:cNvSpPr txBox="1">
              <a:spLocks noChangeArrowheads="1"/>
            </p:cNvSpPr>
            <p:nvPr/>
          </p:nvSpPr>
          <p:spPr bwMode="auto">
            <a:xfrm>
              <a:off x="4944" y="1776"/>
              <a:ext cx="57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LM</a:t>
              </a:r>
              <a:r>
                <a:rPr lang="en-US" sz="2400" b="1" baseline="-25000" dirty="0">
                  <a:latin typeface="Tahoma" pitchFamily="34" charset="0"/>
                </a:rPr>
                <a:t>1</a:t>
              </a:r>
            </a:p>
          </p:txBody>
        </p:sp>
      </p:grpSp>
      <p:sp>
        <p:nvSpPr>
          <p:cNvPr id="38" name="Oval 36"/>
          <p:cNvSpPr>
            <a:spLocks noChangeArrowheads="1"/>
          </p:cNvSpPr>
          <p:nvPr/>
        </p:nvSpPr>
        <p:spPr bwMode="auto">
          <a:xfrm>
            <a:off x="6478075" y="4795088"/>
            <a:ext cx="76200" cy="762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883725" y="1624850"/>
            <a:ext cx="3581400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7850" indent="-5778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dirty="0"/>
              <a:t>(a)</a:t>
            </a:r>
            <a:r>
              <a:rPr lang="en-US" sz="2300" dirty="0"/>
              <a:t>	The market for </a:t>
            </a:r>
            <a:br>
              <a:rPr lang="en-US" sz="2300" dirty="0"/>
            </a:br>
            <a:r>
              <a:rPr lang="en-US" sz="2300" dirty="0"/>
              <a:t>real money balances</a:t>
            </a:r>
          </a:p>
        </p:txBody>
      </p:sp>
      <p:sp>
        <p:nvSpPr>
          <p:cNvPr id="40" name="Text Box 39"/>
          <p:cNvSpPr txBox="1">
            <a:spLocks noChangeArrowheads="1"/>
          </p:cNvSpPr>
          <p:nvPr/>
        </p:nvSpPr>
        <p:spPr bwMode="auto">
          <a:xfrm>
            <a:off x="5379525" y="1823288"/>
            <a:ext cx="274320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100" dirty="0"/>
              <a:t>(b)</a:t>
            </a:r>
            <a:r>
              <a:rPr lang="en-US" sz="2300" dirty="0"/>
              <a:t>  The </a:t>
            </a:r>
            <a:r>
              <a:rPr lang="en-US" sz="2300" i="1" dirty="0"/>
              <a:t>LM</a:t>
            </a:r>
            <a:r>
              <a:rPr lang="en-US" sz="2300" dirty="0"/>
              <a:t> curve</a:t>
            </a:r>
          </a:p>
        </p:txBody>
      </p:sp>
      <p:grpSp>
        <p:nvGrpSpPr>
          <p:cNvPr id="41" name="Group 43"/>
          <p:cNvGrpSpPr>
            <a:grpSpLocks/>
          </p:cNvGrpSpPr>
          <p:nvPr/>
        </p:nvGrpSpPr>
        <p:grpSpPr bwMode="auto">
          <a:xfrm>
            <a:off x="5624000" y="2429713"/>
            <a:ext cx="2743200" cy="2286000"/>
            <a:chOff x="3504" y="1440"/>
            <a:chExt cx="1728" cy="1440"/>
          </a:xfrm>
        </p:grpSpPr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3504" y="1680"/>
              <a:ext cx="1296" cy="1200"/>
            </a:xfrm>
            <a:custGeom>
              <a:avLst/>
              <a:gdLst>
                <a:gd name="T0" fmla="*/ 0 w 624"/>
                <a:gd name="T1" fmla="*/ 54668 h 336"/>
                <a:gd name="T2" fmla="*/ 11612 w 624"/>
                <a:gd name="T3" fmla="*/ 0 h 336"/>
                <a:gd name="T4" fmla="*/ 0 60000 65536"/>
                <a:gd name="T5" fmla="*/ 0 60000 65536"/>
                <a:gd name="T6" fmla="*/ 0 w 624"/>
                <a:gd name="T7" fmla="*/ 0 h 336"/>
                <a:gd name="T8" fmla="*/ 624 w 624"/>
                <a:gd name="T9" fmla="*/ 336 h 3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24" h="336">
                  <a:moveTo>
                    <a:pt x="0" y="336"/>
                  </a:moveTo>
                  <a:cubicBezTo>
                    <a:pt x="204" y="248"/>
                    <a:pt x="408" y="160"/>
                    <a:pt x="624" y="0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43" name="Text Box 45"/>
            <p:cNvSpPr txBox="1">
              <a:spLocks noChangeArrowheads="1"/>
            </p:cNvSpPr>
            <p:nvPr/>
          </p:nvSpPr>
          <p:spPr bwMode="auto">
            <a:xfrm>
              <a:off x="4752" y="1440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solidFill>
                    <a:srgbClr val="FF0000"/>
                  </a:solidFill>
                  <a:latin typeface="Tahoma" pitchFamily="34" charset="0"/>
                </a:rPr>
                <a:t>LM</a:t>
              </a:r>
              <a:r>
                <a:rPr lang="en-US" sz="2400" b="1" baseline="-25000" dirty="0">
                  <a:solidFill>
                    <a:srgbClr val="FF0000"/>
                  </a:solidFill>
                  <a:latin typeface="Tahoma" pitchFamily="34" charset="0"/>
                </a:rPr>
                <a:t>2</a:t>
              </a:r>
            </a:p>
          </p:txBody>
        </p:sp>
      </p:grpSp>
      <p:grpSp>
        <p:nvGrpSpPr>
          <p:cNvPr id="44" name="Group 12"/>
          <p:cNvGrpSpPr>
            <a:grpSpLocks/>
          </p:cNvGrpSpPr>
          <p:nvPr/>
        </p:nvGrpSpPr>
        <p:grpSpPr bwMode="auto">
          <a:xfrm>
            <a:off x="1874325" y="1828050"/>
            <a:ext cx="3267075" cy="2921992"/>
            <a:chOff x="861" y="1392"/>
            <a:chExt cx="1875" cy="1710"/>
          </a:xfrm>
        </p:grpSpPr>
        <p:sp>
          <p:nvSpPr>
            <p:cNvPr id="45" name="Arc 13"/>
            <p:cNvSpPr>
              <a:spLocks/>
            </p:cNvSpPr>
            <p:nvPr/>
          </p:nvSpPr>
          <p:spPr bwMode="auto">
            <a:xfrm flipH="1" flipV="1">
              <a:off x="861" y="1392"/>
              <a:ext cx="1251" cy="1584"/>
            </a:xfrm>
            <a:custGeom>
              <a:avLst/>
              <a:gdLst>
                <a:gd name="T0" fmla="*/ 0 w 20516"/>
                <a:gd name="T1" fmla="*/ 0 h 21438"/>
                <a:gd name="T2" fmla="*/ 0 w 20516"/>
                <a:gd name="T3" fmla="*/ 0 h 21438"/>
                <a:gd name="T4" fmla="*/ 0 w 20516"/>
                <a:gd name="T5" fmla="*/ 0 h 21438"/>
                <a:gd name="T6" fmla="*/ 0 60000 65536"/>
                <a:gd name="T7" fmla="*/ 0 60000 65536"/>
                <a:gd name="T8" fmla="*/ 0 60000 65536"/>
                <a:gd name="T9" fmla="*/ 0 w 20516"/>
                <a:gd name="T10" fmla="*/ 0 h 21438"/>
                <a:gd name="T11" fmla="*/ 20516 w 20516"/>
                <a:gd name="T12" fmla="*/ 21438 h 21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516" h="21438" fill="none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</a:path>
                <a:path w="20516" h="21438" stroke="0" extrusionOk="0">
                  <a:moveTo>
                    <a:pt x="2640" y="-1"/>
                  </a:moveTo>
                  <a:cubicBezTo>
                    <a:pt x="10938" y="1021"/>
                    <a:pt x="17901" y="6740"/>
                    <a:pt x="20516" y="14681"/>
                  </a:cubicBezTo>
                  <a:lnTo>
                    <a:pt x="0" y="21438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6" name="Text Box 14"/>
            <p:cNvSpPr txBox="1">
              <a:spLocks noChangeArrowheads="1"/>
            </p:cNvSpPr>
            <p:nvPr/>
          </p:nvSpPr>
          <p:spPr bwMode="auto">
            <a:xfrm>
              <a:off x="1872" y="2832"/>
              <a:ext cx="864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L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(</a:t>
              </a:r>
              <a:r>
                <a:rPr lang="en-US" sz="2400" b="1" i="1" dirty="0">
                  <a:latin typeface="Tahoma" pitchFamily="34" charset="0"/>
                </a:rPr>
                <a:t>r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latin typeface="Tahoma" pitchFamily="34" charset="0"/>
                </a:rPr>
                <a:t>,</a:t>
              </a:r>
              <a:r>
                <a:rPr lang="en-US" sz="1200" b="1" i="1" dirty="0">
                  <a:latin typeface="Tahoma" pitchFamily="34" charset="0"/>
                </a:rPr>
                <a:t> </a:t>
              </a:r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200" b="1" baseline="-25000" dirty="0">
                  <a:latin typeface="Tahoma" pitchFamily="34" charset="0"/>
                </a:rPr>
                <a:t>1</a:t>
              </a:r>
              <a:r>
                <a:rPr lang="en-US" sz="1200" b="1" i="1" dirty="0">
                  <a:solidFill>
                    <a:schemeClr val="hlink"/>
                  </a:solidFill>
                  <a:latin typeface="Tahoma" pitchFamily="34" charset="0"/>
                </a:rPr>
                <a:t> </a:t>
              </a:r>
              <a:r>
                <a:rPr lang="en-US" sz="2400" dirty="0">
                  <a:latin typeface="Tahoma" pitchFamily="34" charset="0"/>
                </a:rPr>
                <a:t>)</a:t>
              </a:r>
              <a:r>
                <a:rPr lang="en-US" sz="2400" b="1" i="1" dirty="0">
                  <a:latin typeface="Tahoma" pitchFamily="34" charset="0"/>
                </a:rPr>
                <a:t> </a:t>
              </a:r>
            </a:p>
          </p:txBody>
        </p:sp>
      </p:grpSp>
      <p:sp>
        <p:nvSpPr>
          <p:cNvPr id="47" name="Line 18"/>
          <p:cNvSpPr>
            <a:spLocks noChangeShapeType="1"/>
          </p:cNvSpPr>
          <p:nvPr/>
        </p:nvSpPr>
        <p:spPr bwMode="auto">
          <a:xfrm flipH="1">
            <a:off x="1493325" y="3580650"/>
            <a:ext cx="7524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70875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" grpId="0"/>
      <p:bldP spid="30" grpId="0" animBg="1"/>
      <p:bldP spid="31" grpId="0"/>
      <p:bldP spid="4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100" dirty="0"/>
              <a:t>The short-run equilibrium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6100" y="1350963"/>
            <a:ext cx="4419600" cy="3581400"/>
          </a:xfrm>
          <a:noFill/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US" sz="2500" dirty="0"/>
              <a:t>The short-run equilibrium is the combination of </a:t>
            </a:r>
            <a:r>
              <a:rPr lang="en-US" sz="2500" b="1" i="1" dirty="0"/>
              <a:t>r</a:t>
            </a:r>
            <a:r>
              <a:rPr lang="en-US" sz="1100" dirty="0"/>
              <a:t> </a:t>
            </a:r>
            <a:r>
              <a:rPr lang="en-US" sz="2500" dirty="0"/>
              <a:t> and </a:t>
            </a:r>
            <a:r>
              <a:rPr lang="en-US" sz="2500" b="1" i="1" dirty="0"/>
              <a:t>Y</a:t>
            </a:r>
            <a:r>
              <a:rPr lang="en-US" sz="2500" dirty="0"/>
              <a:t> that simultaneously satisfies the equilibrium conditions in the goods &amp; money markets: </a:t>
            </a:r>
          </a:p>
        </p:txBody>
      </p:sp>
      <p:graphicFrame>
        <p:nvGraphicFramePr>
          <p:cNvPr id="105476" name="Object 2"/>
          <p:cNvGraphicFramePr>
            <a:graphicFrameLocks noChangeAspect="1"/>
          </p:cNvGraphicFramePr>
          <p:nvPr/>
        </p:nvGraphicFramePr>
        <p:xfrm>
          <a:off x="698500" y="3789363"/>
          <a:ext cx="3581400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5" name="Equation" r:id="rId4" imgW="1752480" imgH="241200" progId="Equation.DSMT4">
                  <p:embed/>
                </p:oleObj>
              </mc:Choice>
              <mc:Fallback>
                <p:oleObj name="Equation" r:id="rId4" imgW="17524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8500" y="3789363"/>
                        <a:ext cx="3581400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>
                                <a:alpha val="50000"/>
                              </a:scheme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414" name="Group 5"/>
          <p:cNvGrpSpPr>
            <a:grpSpLocks/>
          </p:cNvGrpSpPr>
          <p:nvPr/>
        </p:nvGrpSpPr>
        <p:grpSpPr bwMode="auto">
          <a:xfrm>
            <a:off x="5118100" y="1503363"/>
            <a:ext cx="3657600" cy="3352800"/>
            <a:chOff x="2976" y="1296"/>
            <a:chExt cx="2304" cy="2112"/>
          </a:xfrm>
        </p:grpSpPr>
        <p:grpSp>
          <p:nvGrpSpPr>
            <p:cNvPr id="17427" name="Group 6"/>
            <p:cNvGrpSpPr>
              <a:grpSpLocks/>
            </p:cNvGrpSpPr>
            <p:nvPr/>
          </p:nvGrpSpPr>
          <p:grpSpPr bwMode="auto">
            <a:xfrm>
              <a:off x="3120" y="1536"/>
              <a:ext cx="1968" cy="1728"/>
              <a:chOff x="2640" y="1056"/>
              <a:chExt cx="2496" cy="2112"/>
            </a:xfrm>
          </p:grpSpPr>
          <p:sp>
            <p:nvSpPr>
              <p:cNvPr id="17430" name="Line 7"/>
              <p:cNvSpPr>
                <a:spLocks noChangeShapeType="1"/>
              </p:cNvSpPr>
              <p:nvPr/>
            </p:nvSpPr>
            <p:spPr bwMode="auto">
              <a:xfrm>
                <a:off x="2640" y="1056"/>
                <a:ext cx="0" cy="2112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  <p:sp>
            <p:nvSpPr>
              <p:cNvPr id="17431" name="Line 8"/>
              <p:cNvSpPr>
                <a:spLocks noChangeShapeType="1"/>
              </p:cNvSpPr>
              <p:nvPr/>
            </p:nvSpPr>
            <p:spPr bwMode="auto">
              <a:xfrm>
                <a:off x="2640" y="3168"/>
                <a:ext cx="2496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dirty="0"/>
              </a:p>
            </p:txBody>
          </p:sp>
        </p:grpSp>
        <p:sp>
          <p:nvSpPr>
            <p:cNvPr id="17428" name="Text Box 9"/>
            <p:cNvSpPr txBox="1">
              <a:spLocks noChangeArrowheads="1"/>
            </p:cNvSpPr>
            <p:nvPr/>
          </p:nvSpPr>
          <p:spPr bwMode="auto">
            <a:xfrm>
              <a:off x="4944" y="312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2400" b="1" i="1" dirty="0">
                  <a:latin typeface="Tahoma" pitchFamily="34" charset="0"/>
                </a:rPr>
                <a:t>Y</a:t>
              </a:r>
              <a:r>
                <a:rPr lang="en-US" sz="2400" dirty="0"/>
                <a:t> </a:t>
              </a:r>
              <a:endParaRPr lang="en-US" sz="2200" dirty="0"/>
            </a:p>
          </p:txBody>
        </p:sp>
        <p:sp>
          <p:nvSpPr>
            <p:cNvPr id="17429" name="Text Box 10"/>
            <p:cNvSpPr txBox="1">
              <a:spLocks noChangeArrowheads="1"/>
            </p:cNvSpPr>
            <p:nvPr/>
          </p:nvSpPr>
          <p:spPr bwMode="auto">
            <a:xfrm>
              <a:off x="2976" y="1296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082675" algn="r"/>
                  <a:tab pos="1830388" algn="r"/>
                </a:tabLs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2400" b="1" i="1" dirty="0">
                  <a:latin typeface="Tahoma" pitchFamily="34" charset="0"/>
                </a:rPr>
                <a:t>r</a:t>
              </a:r>
              <a:endParaRPr lang="en-US" sz="2200" dirty="0"/>
            </a:p>
          </p:txBody>
        </p:sp>
      </p:grpSp>
      <p:graphicFrame>
        <p:nvGraphicFramePr>
          <p:cNvPr id="105483" name="Object 3"/>
          <p:cNvGraphicFramePr>
            <a:graphicFrameLocks noChangeAspect="1"/>
          </p:cNvGraphicFramePr>
          <p:nvPr/>
        </p:nvGraphicFramePr>
        <p:xfrm>
          <a:off x="992188" y="4418013"/>
          <a:ext cx="2297112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6" name="Equation" r:id="rId6" imgW="1079280" imgH="241200" progId="Equation.DSMT4">
                  <p:embed/>
                </p:oleObj>
              </mc:Choice>
              <mc:Fallback>
                <p:oleObj name="Equation" r:id="rId6" imgW="10792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2188" y="4418013"/>
                        <a:ext cx="2297112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>
                                <a:alpha val="50000"/>
                              </a:schemeClr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5730875" y="2200275"/>
            <a:ext cx="2587625" cy="2198688"/>
            <a:chOff x="3506" y="1351"/>
            <a:chExt cx="1630" cy="1385"/>
          </a:xfrm>
        </p:grpSpPr>
        <p:sp>
          <p:nvSpPr>
            <p:cNvPr id="17425" name="Line 13"/>
            <p:cNvSpPr>
              <a:spLocks noChangeShapeType="1"/>
            </p:cNvSpPr>
            <p:nvPr/>
          </p:nvSpPr>
          <p:spPr bwMode="auto">
            <a:xfrm>
              <a:off x="3506" y="1351"/>
              <a:ext cx="1255" cy="125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7426" name="Text Box 14"/>
            <p:cNvSpPr txBox="1">
              <a:spLocks noChangeArrowheads="1"/>
            </p:cNvSpPr>
            <p:nvPr/>
          </p:nvSpPr>
          <p:spPr bwMode="auto">
            <a:xfrm>
              <a:off x="4704" y="244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IS</a:t>
              </a: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5727700" y="1960563"/>
            <a:ext cx="2362200" cy="2286000"/>
            <a:chOff x="3504" y="1200"/>
            <a:chExt cx="1488" cy="1440"/>
          </a:xfrm>
        </p:grpSpPr>
        <p:sp>
          <p:nvSpPr>
            <p:cNvPr id="17423" name="Line 16"/>
            <p:cNvSpPr>
              <a:spLocks noChangeShapeType="1"/>
            </p:cNvSpPr>
            <p:nvPr/>
          </p:nvSpPr>
          <p:spPr bwMode="auto">
            <a:xfrm flipV="1">
              <a:off x="3504" y="1440"/>
              <a:ext cx="1200" cy="12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7424" name="Text Box 17"/>
            <p:cNvSpPr txBox="1">
              <a:spLocks noChangeArrowheads="1"/>
            </p:cNvSpPr>
            <p:nvPr/>
          </p:nvSpPr>
          <p:spPr bwMode="auto">
            <a:xfrm>
              <a:off x="4560" y="1200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 b="1" i="1" dirty="0">
                  <a:latin typeface="Tahoma" pitchFamily="34" charset="0"/>
                </a:rPr>
                <a:t>LM</a:t>
              </a:r>
            </a:p>
          </p:txBody>
        </p:sp>
      </p:grpSp>
      <p:sp>
        <p:nvSpPr>
          <p:cNvPr id="105490" name="Line 18"/>
          <p:cNvSpPr>
            <a:spLocks noChangeShapeType="1"/>
          </p:cNvSpPr>
          <p:nvPr/>
        </p:nvSpPr>
        <p:spPr bwMode="auto">
          <a:xfrm flipH="1">
            <a:off x="5341938" y="3222625"/>
            <a:ext cx="140493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05491" name="Line 19"/>
          <p:cNvSpPr>
            <a:spLocks noChangeShapeType="1"/>
          </p:cNvSpPr>
          <p:nvPr/>
        </p:nvSpPr>
        <p:spPr bwMode="auto">
          <a:xfrm>
            <a:off x="6751638" y="3217863"/>
            <a:ext cx="0" cy="14097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05492" name="Text Box 20"/>
          <p:cNvSpPr txBox="1">
            <a:spLocks noChangeArrowheads="1"/>
          </p:cNvSpPr>
          <p:nvPr/>
        </p:nvSpPr>
        <p:spPr bwMode="auto">
          <a:xfrm>
            <a:off x="3746500" y="4856163"/>
            <a:ext cx="1600200" cy="1096962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200" dirty="0"/>
              <a:t>Equilibrium</a:t>
            </a:r>
          </a:p>
          <a:p>
            <a:pPr eaLnBrk="1" hangingPunct="1"/>
            <a:r>
              <a:rPr lang="en-US" sz="2200" dirty="0"/>
              <a:t>interest</a:t>
            </a:r>
          </a:p>
          <a:p>
            <a:pPr eaLnBrk="1" hangingPunct="1"/>
            <a:r>
              <a:rPr lang="en-US" sz="2200" dirty="0"/>
              <a:t>rate</a:t>
            </a:r>
          </a:p>
        </p:txBody>
      </p:sp>
      <p:sp>
        <p:nvSpPr>
          <p:cNvPr id="105493" name="Text Box 21"/>
          <p:cNvSpPr txBox="1">
            <a:spLocks noChangeArrowheads="1"/>
          </p:cNvSpPr>
          <p:nvPr/>
        </p:nvSpPr>
        <p:spPr bwMode="auto">
          <a:xfrm>
            <a:off x="6718300" y="5084763"/>
            <a:ext cx="1600200" cy="1096962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200" dirty="0"/>
              <a:t>Equilibrium</a:t>
            </a:r>
          </a:p>
          <a:p>
            <a:pPr eaLnBrk="1" hangingPunct="1"/>
            <a:r>
              <a:rPr lang="en-US" sz="2200" dirty="0"/>
              <a:t>level of</a:t>
            </a:r>
          </a:p>
          <a:p>
            <a:pPr eaLnBrk="1" hangingPunct="1"/>
            <a:r>
              <a:rPr lang="en-US" sz="2200" dirty="0"/>
              <a:t>income</a:t>
            </a:r>
          </a:p>
        </p:txBody>
      </p:sp>
      <p:sp>
        <p:nvSpPr>
          <p:cNvPr id="105494" name="Line 22"/>
          <p:cNvSpPr>
            <a:spLocks noChangeShapeType="1"/>
          </p:cNvSpPr>
          <p:nvPr/>
        </p:nvSpPr>
        <p:spPr bwMode="auto">
          <a:xfrm flipH="1" flipV="1">
            <a:off x="6756400" y="4637088"/>
            <a:ext cx="276225" cy="4476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05495" name="Line 23"/>
          <p:cNvSpPr>
            <a:spLocks noChangeShapeType="1"/>
          </p:cNvSpPr>
          <p:nvPr/>
        </p:nvSpPr>
        <p:spPr bwMode="auto">
          <a:xfrm flipV="1">
            <a:off x="4498975" y="3227388"/>
            <a:ext cx="833438" cy="1624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18512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5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5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105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105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05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05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05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 build="p" bldLvl="3" autoUpdateAnimBg="0"/>
      <p:bldP spid="105490" grpId="0" animBg="1"/>
      <p:bldP spid="105491" grpId="0" animBg="1"/>
      <p:bldP spid="105492" grpId="0" animBg="1" autoUpdateAnimBg="0"/>
      <p:bldP spid="105493" grpId="0" animBg="1" autoUpdateAnimBg="0"/>
      <p:bldP spid="105494" grpId="0" animBg="1"/>
      <p:bldP spid="10549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Line 2"/>
          <p:cNvSpPr>
            <a:spLocks noChangeShapeType="1"/>
          </p:cNvSpPr>
          <p:nvPr/>
        </p:nvSpPr>
        <p:spPr bwMode="auto">
          <a:xfrm>
            <a:off x="2005013" y="2946400"/>
            <a:ext cx="533400" cy="0"/>
          </a:xfrm>
          <a:prstGeom prst="line">
            <a:avLst/>
          </a:prstGeom>
          <a:noFill/>
          <a:ln w="28575">
            <a:solidFill>
              <a:srgbClr val="0066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46050"/>
            <a:ext cx="9144000" cy="1008063"/>
          </a:xfrm>
        </p:spPr>
        <p:txBody>
          <a:bodyPr/>
          <a:lstStyle/>
          <a:p>
            <a:pPr algn="ctr">
              <a:lnSpc>
                <a:spcPct val="95000"/>
              </a:lnSpc>
            </a:pPr>
            <a:r>
              <a:rPr lang="en-US" i="1" dirty="0"/>
              <a:t>The Big Picture</a:t>
            </a:r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481013" y="1346200"/>
            <a:ext cx="1524000" cy="83820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>
              <a:spcBef>
                <a:spcPct val="20000"/>
              </a:spcBef>
              <a:defRPr/>
            </a:pPr>
            <a:r>
              <a:rPr lang="en-US" sz="2100" dirty="0"/>
              <a:t>Keynesian</a:t>
            </a:r>
            <a:br>
              <a:rPr lang="en-US" sz="2100" dirty="0"/>
            </a:br>
            <a:r>
              <a:rPr lang="en-US" sz="2100" dirty="0"/>
              <a:t>cross</a:t>
            </a:r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481013" y="2413000"/>
            <a:ext cx="1600200" cy="10668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>
              <a:spcBef>
                <a:spcPct val="20000"/>
              </a:spcBef>
              <a:defRPr/>
            </a:pPr>
            <a:r>
              <a:rPr lang="en-US" sz="2100" dirty="0"/>
              <a:t>Theory of liquidity preference</a:t>
            </a:r>
          </a:p>
        </p:txBody>
      </p:sp>
      <p:sp>
        <p:nvSpPr>
          <p:cNvPr id="107526" name="Text Box 6"/>
          <p:cNvSpPr txBox="1">
            <a:spLocks noChangeArrowheads="1"/>
          </p:cNvSpPr>
          <p:nvPr/>
        </p:nvSpPr>
        <p:spPr bwMode="auto">
          <a:xfrm>
            <a:off x="2538413" y="1422400"/>
            <a:ext cx="990600" cy="76200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2100" i="1" dirty="0"/>
              <a:t>IS</a:t>
            </a:r>
            <a:br>
              <a:rPr lang="en-US" sz="2100" dirty="0"/>
            </a:br>
            <a:r>
              <a:rPr lang="en-US" sz="2100" dirty="0"/>
              <a:t>curve</a:t>
            </a:r>
          </a:p>
        </p:txBody>
      </p:sp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2538413" y="2489200"/>
            <a:ext cx="990600" cy="8382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2100" i="1" dirty="0"/>
              <a:t>LM</a:t>
            </a:r>
            <a:r>
              <a:rPr lang="en-US" sz="2100" dirty="0"/>
              <a:t> curve</a:t>
            </a:r>
          </a:p>
        </p:txBody>
      </p:sp>
      <p:sp>
        <p:nvSpPr>
          <p:cNvPr id="107528" name="Text Box 8"/>
          <p:cNvSpPr txBox="1">
            <a:spLocks noChangeArrowheads="1"/>
          </p:cNvSpPr>
          <p:nvPr/>
        </p:nvSpPr>
        <p:spPr bwMode="auto">
          <a:xfrm>
            <a:off x="4062413" y="1955800"/>
            <a:ext cx="990600" cy="838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2100" i="1" dirty="0"/>
              <a:t>IS-LM</a:t>
            </a:r>
            <a:br>
              <a:rPr lang="en-US" sz="2100" dirty="0"/>
            </a:br>
            <a:r>
              <a:rPr lang="en-US" sz="2100" dirty="0"/>
              <a:t>model</a:t>
            </a:r>
          </a:p>
        </p:txBody>
      </p:sp>
      <p:sp>
        <p:nvSpPr>
          <p:cNvPr id="107529" name="Line 9"/>
          <p:cNvSpPr>
            <a:spLocks noChangeShapeType="1"/>
          </p:cNvSpPr>
          <p:nvPr/>
        </p:nvSpPr>
        <p:spPr bwMode="auto">
          <a:xfrm>
            <a:off x="2005013" y="1803400"/>
            <a:ext cx="533400" cy="0"/>
          </a:xfrm>
          <a:prstGeom prst="line">
            <a:avLst/>
          </a:prstGeom>
          <a:noFill/>
          <a:ln w="28575">
            <a:solidFill>
              <a:srgbClr val="0066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529013" y="1797050"/>
            <a:ext cx="533400" cy="1123950"/>
            <a:chOff x="2160" y="1148"/>
            <a:chExt cx="336" cy="708"/>
          </a:xfrm>
        </p:grpSpPr>
        <p:sp>
          <p:nvSpPr>
            <p:cNvPr id="55318" name="Line 11"/>
            <p:cNvSpPr>
              <a:spLocks noChangeShapeType="1"/>
            </p:cNvSpPr>
            <p:nvPr/>
          </p:nvSpPr>
          <p:spPr bwMode="auto">
            <a:xfrm>
              <a:off x="2160" y="1148"/>
              <a:ext cx="336" cy="272"/>
            </a:xfrm>
            <a:prstGeom prst="line">
              <a:avLst/>
            </a:prstGeom>
            <a:noFill/>
            <a:ln w="28575">
              <a:solidFill>
                <a:srgbClr val="006666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5319" name="Line 12"/>
            <p:cNvSpPr>
              <a:spLocks noChangeShapeType="1"/>
            </p:cNvSpPr>
            <p:nvPr/>
          </p:nvSpPr>
          <p:spPr bwMode="auto">
            <a:xfrm flipV="1">
              <a:off x="2164" y="1633"/>
              <a:ext cx="321" cy="223"/>
            </a:xfrm>
            <a:prstGeom prst="line">
              <a:avLst/>
            </a:prstGeom>
            <a:noFill/>
            <a:ln w="28575">
              <a:solidFill>
                <a:srgbClr val="006666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07533" name="Text Box 13"/>
          <p:cNvSpPr txBox="1">
            <a:spLocks noChangeArrowheads="1"/>
          </p:cNvSpPr>
          <p:nvPr/>
        </p:nvSpPr>
        <p:spPr bwMode="auto">
          <a:xfrm>
            <a:off x="3910013" y="3556000"/>
            <a:ext cx="1295400" cy="9906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2100" dirty="0"/>
              <a:t>Agg. demand</a:t>
            </a:r>
            <a:br>
              <a:rPr lang="en-US" sz="2100" dirty="0"/>
            </a:br>
            <a:r>
              <a:rPr lang="en-US" sz="2100" dirty="0"/>
              <a:t>curve</a:t>
            </a:r>
          </a:p>
        </p:txBody>
      </p:sp>
      <p:sp>
        <p:nvSpPr>
          <p:cNvPr id="107534" name="Line 14"/>
          <p:cNvSpPr>
            <a:spLocks noChangeShapeType="1"/>
          </p:cNvSpPr>
          <p:nvPr/>
        </p:nvSpPr>
        <p:spPr bwMode="auto">
          <a:xfrm flipH="1">
            <a:off x="4594225" y="2794000"/>
            <a:ext cx="1588" cy="738188"/>
          </a:xfrm>
          <a:prstGeom prst="line">
            <a:avLst/>
          </a:prstGeom>
          <a:noFill/>
          <a:ln w="28575">
            <a:solidFill>
              <a:srgbClr val="0066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107535" name="Text Box 15"/>
          <p:cNvSpPr txBox="1">
            <a:spLocks noChangeArrowheads="1"/>
          </p:cNvSpPr>
          <p:nvPr/>
        </p:nvSpPr>
        <p:spPr bwMode="auto">
          <a:xfrm>
            <a:off x="3910013" y="4927600"/>
            <a:ext cx="1295400" cy="9906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2100" dirty="0"/>
              <a:t>Agg. supply</a:t>
            </a:r>
            <a:br>
              <a:rPr lang="en-US" sz="2100" dirty="0"/>
            </a:br>
            <a:r>
              <a:rPr lang="en-US" sz="2100" dirty="0"/>
              <a:t>curve</a:t>
            </a:r>
          </a:p>
        </p:txBody>
      </p:sp>
      <p:sp>
        <p:nvSpPr>
          <p:cNvPr id="107536" name="Text Box 16"/>
          <p:cNvSpPr txBox="1">
            <a:spLocks noChangeArrowheads="1"/>
          </p:cNvSpPr>
          <p:nvPr/>
        </p:nvSpPr>
        <p:spPr bwMode="auto">
          <a:xfrm>
            <a:off x="5815013" y="4089400"/>
            <a:ext cx="1371600" cy="16764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2100" dirty="0"/>
              <a:t>Model of Agg. Demand and Agg. Supply</a:t>
            </a:r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5205413" y="4241800"/>
            <a:ext cx="609600" cy="1219200"/>
            <a:chOff x="2832" y="1392"/>
            <a:chExt cx="569" cy="1008"/>
          </a:xfrm>
        </p:grpSpPr>
        <p:sp>
          <p:nvSpPr>
            <p:cNvPr id="55316" name="Line 18"/>
            <p:cNvSpPr>
              <a:spLocks noChangeShapeType="1"/>
            </p:cNvSpPr>
            <p:nvPr/>
          </p:nvSpPr>
          <p:spPr bwMode="auto">
            <a:xfrm>
              <a:off x="2832" y="1392"/>
              <a:ext cx="569" cy="409"/>
            </a:xfrm>
            <a:prstGeom prst="line">
              <a:avLst/>
            </a:prstGeom>
            <a:noFill/>
            <a:ln w="28575">
              <a:solidFill>
                <a:srgbClr val="006666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5317" name="Line 19"/>
            <p:cNvSpPr>
              <a:spLocks noChangeShapeType="1"/>
            </p:cNvSpPr>
            <p:nvPr/>
          </p:nvSpPr>
          <p:spPr bwMode="auto">
            <a:xfrm flipV="1">
              <a:off x="2838" y="2002"/>
              <a:ext cx="551" cy="398"/>
            </a:xfrm>
            <a:prstGeom prst="line">
              <a:avLst/>
            </a:prstGeom>
            <a:noFill/>
            <a:ln w="28575">
              <a:solidFill>
                <a:srgbClr val="006666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07540" name="Text Box 20"/>
          <p:cNvSpPr txBox="1">
            <a:spLocks noChangeArrowheads="1"/>
          </p:cNvSpPr>
          <p:nvPr/>
        </p:nvSpPr>
        <p:spPr bwMode="auto">
          <a:xfrm>
            <a:off x="6881813" y="2108200"/>
            <a:ext cx="1752600" cy="12954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37160" anchor="ctr"/>
          <a:lstStyle/>
          <a:p>
            <a:pPr algn="ctr">
              <a:spcBef>
                <a:spcPct val="20000"/>
              </a:spcBef>
              <a:defRPr/>
            </a:pPr>
            <a:r>
              <a:rPr lang="en-US" sz="2100" dirty="0"/>
              <a:t>Explanation of short-run fluctuations</a:t>
            </a:r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7186613" y="3400425"/>
            <a:ext cx="692150" cy="1550988"/>
            <a:chOff x="4464" y="2158"/>
            <a:chExt cx="436" cy="977"/>
          </a:xfrm>
        </p:grpSpPr>
        <p:sp>
          <p:nvSpPr>
            <p:cNvPr id="55314" name="Line 22"/>
            <p:cNvSpPr>
              <a:spLocks noChangeShapeType="1"/>
            </p:cNvSpPr>
            <p:nvPr/>
          </p:nvSpPr>
          <p:spPr bwMode="auto">
            <a:xfrm>
              <a:off x="4464" y="3123"/>
              <a:ext cx="436" cy="0"/>
            </a:xfrm>
            <a:prstGeom prst="line">
              <a:avLst/>
            </a:prstGeom>
            <a:noFill/>
            <a:ln w="28575">
              <a:solidFill>
                <a:srgbClr val="0066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5315" name="Line 23"/>
            <p:cNvSpPr>
              <a:spLocks noChangeShapeType="1"/>
            </p:cNvSpPr>
            <p:nvPr/>
          </p:nvSpPr>
          <p:spPr bwMode="auto">
            <a:xfrm flipH="1" flipV="1">
              <a:off x="4892" y="2158"/>
              <a:ext cx="0" cy="977"/>
            </a:xfrm>
            <a:prstGeom prst="line">
              <a:avLst/>
            </a:prstGeom>
            <a:noFill/>
            <a:ln w="28575">
              <a:solidFill>
                <a:srgbClr val="006666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0006506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animBg="1"/>
      <p:bldP spid="107524" grpId="0" animBg="1" autoUpdateAnimBg="0"/>
      <p:bldP spid="107525" grpId="0" animBg="1" autoUpdateAnimBg="0"/>
      <p:bldP spid="107526" grpId="0" animBg="1" autoUpdateAnimBg="0"/>
      <p:bldP spid="107527" grpId="0" animBg="1" autoUpdateAnimBg="0"/>
      <p:bldP spid="107528" grpId="0" animBg="1" autoUpdateAnimBg="0"/>
      <p:bldP spid="107529" grpId="0" animBg="1"/>
      <p:bldP spid="107533" grpId="0" animBg="1" autoUpdateAnimBg="0"/>
      <p:bldP spid="107534" grpId="0" animBg="1"/>
      <p:bldP spid="107535" grpId="0" animBg="1" autoUpdateAnimBg="0"/>
      <p:bldP spid="107536" grpId="0" animBg="1" autoUpdateAnimBg="0"/>
      <p:bldP spid="107540" grpId="0" animBg="1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Preview of Chapter 12</a:t>
            </a:r>
          </a:p>
        </p:txBody>
      </p:sp>
      <p:sp>
        <p:nvSpPr>
          <p:cNvPr id="5632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/>
              <a:t>In Chapter 12, we will</a:t>
            </a:r>
          </a:p>
          <a:p>
            <a:pPr lvl="1"/>
            <a:r>
              <a:rPr lang="en-US" dirty="0"/>
              <a:t>use the </a:t>
            </a:r>
            <a:r>
              <a:rPr lang="en-US" i="1" dirty="0"/>
              <a:t>IS</a:t>
            </a:r>
            <a:r>
              <a:rPr lang="en-US" dirty="0"/>
              <a:t>-</a:t>
            </a:r>
            <a:r>
              <a:rPr lang="en-US" i="1" dirty="0"/>
              <a:t>LM</a:t>
            </a:r>
            <a:r>
              <a:rPr lang="en-US" dirty="0"/>
              <a:t>  model to analyze the impact of policies and shocks.</a:t>
            </a:r>
          </a:p>
          <a:p>
            <a:pPr lvl="1"/>
            <a:r>
              <a:rPr lang="en-US" dirty="0"/>
              <a:t>learn how the aggregate demand curve comes from </a:t>
            </a:r>
            <a:r>
              <a:rPr lang="en-US" i="1" dirty="0"/>
              <a:t>IS</a:t>
            </a:r>
            <a:r>
              <a:rPr lang="en-US" dirty="0"/>
              <a:t>-</a:t>
            </a:r>
            <a:r>
              <a:rPr lang="en-US" i="1" dirty="0"/>
              <a:t>LM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use the </a:t>
            </a:r>
            <a:r>
              <a:rPr lang="en-US" i="1" dirty="0"/>
              <a:t>IS</a:t>
            </a:r>
            <a:r>
              <a:rPr lang="en-US" dirty="0"/>
              <a:t>-</a:t>
            </a:r>
            <a:r>
              <a:rPr lang="en-US" i="1" dirty="0"/>
              <a:t>LM</a:t>
            </a:r>
            <a:r>
              <a:rPr lang="en-US" dirty="0"/>
              <a:t>  and </a:t>
            </a:r>
            <a:r>
              <a:rPr lang="en-US" i="1" dirty="0"/>
              <a:t>AD</a:t>
            </a:r>
            <a:r>
              <a:rPr lang="en-US" dirty="0"/>
              <a:t>-</a:t>
            </a:r>
            <a:r>
              <a:rPr lang="en-US" i="1" dirty="0"/>
              <a:t>AS</a:t>
            </a:r>
            <a:r>
              <a:rPr lang="en-US" dirty="0"/>
              <a:t>  models together to analyze the short-run and long-run effects of shocks.</a:t>
            </a:r>
          </a:p>
          <a:p>
            <a:pPr lvl="1"/>
            <a:r>
              <a:rPr lang="en-US" dirty="0"/>
              <a:t>use our models to learn about the </a:t>
            </a:r>
            <a:br>
              <a:rPr lang="en-US" dirty="0"/>
            </a:br>
            <a:r>
              <a:rPr lang="en-US" dirty="0"/>
              <a:t>Great Depression.</a:t>
            </a:r>
          </a:p>
        </p:txBody>
      </p:sp>
    </p:spTree>
    <p:extLst>
      <p:ext uri="{BB962C8B-B14F-4D97-AF65-F5344CB8AC3E}">
        <p14:creationId xmlns:p14="http://schemas.microsoft.com/office/powerpoint/2010/main" val="3447664201"/>
      </p:ext>
    </p:extLst>
  </p:cSld>
  <p:clrMapOvr>
    <a:masterClrMapping/>
  </p:clrMapOvr>
  <p:transition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 marL="344488" indent="-344488">
              <a:spcBef>
                <a:spcPct val="15000"/>
              </a:spcBef>
              <a:buClr>
                <a:schemeClr val="accent2"/>
              </a:buClr>
              <a:buSzPct val="95000"/>
              <a:buFont typeface="Wingdings" pitchFamily="2" charset="2"/>
              <a:buAutoNum type="arabicPeriod"/>
            </a:pPr>
            <a:r>
              <a:rPr lang="en-US" sz="2400" dirty="0"/>
              <a:t>Keynesian cross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basic model of income determination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takes fiscal policy &amp; investment as exogenous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fiscal policy has a multiplier effect on income</a:t>
            </a:r>
          </a:p>
          <a:p>
            <a:pPr marL="344488" indent="-344488">
              <a:buClr>
                <a:schemeClr val="accent2"/>
              </a:buClr>
              <a:buSzPct val="95000"/>
              <a:buFont typeface="Wingdings" pitchFamily="2" charset="2"/>
              <a:buAutoNum type="arabicPeriod"/>
            </a:pPr>
            <a:r>
              <a:rPr lang="en-US" sz="2400" dirty="0"/>
              <a:t> </a:t>
            </a:r>
            <a:r>
              <a:rPr lang="en-US" sz="2400" i="1" dirty="0"/>
              <a:t>IS</a:t>
            </a:r>
            <a:r>
              <a:rPr lang="en-US" sz="2400" dirty="0"/>
              <a:t> </a:t>
            </a:r>
            <a:r>
              <a:rPr lang="en-US" sz="1000" dirty="0"/>
              <a:t> </a:t>
            </a:r>
            <a:r>
              <a:rPr lang="en-US" sz="2400" dirty="0"/>
              <a:t>curve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comes from Keynesian cross when planned investment depends negatively on interest rate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shows all combinations of </a:t>
            </a:r>
            <a:r>
              <a:rPr lang="en-US" sz="2500" b="1" i="1" dirty="0"/>
              <a:t>r</a:t>
            </a:r>
            <a:r>
              <a:rPr lang="en-US" sz="2500" dirty="0"/>
              <a:t>  and </a:t>
            </a:r>
            <a:r>
              <a:rPr lang="en-US" sz="2500" b="1" i="1" dirty="0"/>
              <a:t>Y</a:t>
            </a:r>
            <a:r>
              <a:rPr lang="en-US" sz="2500" dirty="0"/>
              <a:t>  </a:t>
            </a:r>
            <a:br>
              <a:rPr lang="en-US" sz="2500" dirty="0"/>
            </a:br>
            <a:r>
              <a:rPr lang="en-US" sz="2500" dirty="0"/>
              <a:t>that equate planned expenditure with </a:t>
            </a:r>
            <a:br>
              <a:rPr lang="en-US" sz="2500" dirty="0"/>
            </a:br>
            <a:r>
              <a:rPr lang="en-US" sz="2500" dirty="0"/>
              <a:t>actual expenditure on goods &amp; services</a:t>
            </a:r>
            <a:endParaRPr lang="en-US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44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044635"/>
      </p:ext>
    </p:extLst>
  </p:cSld>
  <p:clrMapOvr>
    <a:masterClrMapping/>
  </p:clrMapOvr>
  <p:transition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 marL="344488" indent="-344488">
              <a:spcBef>
                <a:spcPct val="15000"/>
              </a:spcBef>
              <a:buClr>
                <a:schemeClr val="accent2"/>
              </a:buClr>
              <a:buSzPct val="95000"/>
              <a:buFont typeface="Wingdings" pitchFamily="2" charset="2"/>
              <a:buAutoNum type="arabicPeriod" startAt="3"/>
            </a:pPr>
            <a:r>
              <a:rPr lang="en-US" sz="2400" dirty="0"/>
              <a:t>Theory of liquidity preference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basic model of interest rate determination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takes money supply &amp; price level as exogenous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an increase in the money supply lowers the interest rate</a:t>
            </a:r>
          </a:p>
          <a:p>
            <a:pPr marL="344488" indent="-344488">
              <a:buClr>
                <a:schemeClr val="accent2"/>
              </a:buClr>
              <a:buSzPct val="95000"/>
              <a:buFont typeface="Wingdings" pitchFamily="2" charset="2"/>
              <a:buAutoNum type="arabicPeriod" startAt="3"/>
            </a:pPr>
            <a:r>
              <a:rPr lang="en-US" sz="2400" dirty="0"/>
              <a:t> </a:t>
            </a:r>
            <a:r>
              <a:rPr lang="en-US" sz="2400" i="1" dirty="0"/>
              <a:t>LM</a:t>
            </a:r>
            <a:r>
              <a:rPr lang="en-US" sz="2400" dirty="0"/>
              <a:t> </a:t>
            </a:r>
            <a:r>
              <a:rPr lang="en-US" sz="1000" dirty="0"/>
              <a:t> </a:t>
            </a:r>
            <a:r>
              <a:rPr lang="en-US" sz="2400" dirty="0"/>
              <a:t>curve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comes from liquidity preference theory when </a:t>
            </a:r>
            <a:br>
              <a:rPr lang="en-US" sz="2500" dirty="0"/>
            </a:br>
            <a:r>
              <a:rPr lang="en-US" sz="2500" dirty="0"/>
              <a:t>money demand depends positively on income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shows all combinations of </a:t>
            </a:r>
            <a:r>
              <a:rPr lang="en-US" sz="2500" b="1" i="1" dirty="0"/>
              <a:t>r</a:t>
            </a:r>
            <a:r>
              <a:rPr lang="en-US" sz="2500" dirty="0"/>
              <a:t> </a:t>
            </a:r>
            <a:r>
              <a:rPr lang="en-US" sz="1100" dirty="0"/>
              <a:t> </a:t>
            </a:r>
            <a:r>
              <a:rPr lang="en-US" sz="2500" dirty="0"/>
              <a:t>and </a:t>
            </a:r>
            <a:r>
              <a:rPr lang="en-US" sz="2500" b="1" i="1" dirty="0"/>
              <a:t>Y</a:t>
            </a:r>
            <a:r>
              <a:rPr lang="en-US" sz="1200" dirty="0"/>
              <a:t> </a:t>
            </a:r>
            <a:r>
              <a:rPr lang="en-US" sz="2500" dirty="0"/>
              <a:t> that equate demand for real money balances with supply</a:t>
            </a:r>
            <a:endParaRPr lang="en-US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45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096117"/>
      </p:ext>
    </p:extLst>
  </p:cSld>
  <p:clrMapOvr>
    <a:masterClrMapping/>
  </p:clrMapOvr>
  <p:transition>
    <p:wipe dir="r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5" y="284038"/>
            <a:ext cx="8245475" cy="559109"/>
          </a:xfrm>
        </p:spPr>
        <p:txBody>
          <a:bodyPr/>
          <a:lstStyle/>
          <a:p>
            <a:pPr algn="ctr"/>
            <a:r>
              <a:rPr lang="en-US" sz="3000" spc="800" dirty="0">
                <a:solidFill>
                  <a:srgbClr val="0E522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CHAPTER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50" y="1092530"/>
            <a:ext cx="8210550" cy="5201392"/>
          </a:xfrm>
        </p:spPr>
        <p:txBody>
          <a:bodyPr/>
          <a:lstStyle/>
          <a:p>
            <a:pPr marL="344488" indent="-344488">
              <a:spcBef>
                <a:spcPct val="15000"/>
              </a:spcBef>
              <a:buClr>
                <a:schemeClr val="accent2"/>
              </a:buClr>
              <a:buSzPct val="95000"/>
              <a:buFont typeface="Wingdings" pitchFamily="2" charset="2"/>
              <a:buAutoNum type="arabicPeriod" startAt="5"/>
            </a:pPr>
            <a:r>
              <a:rPr lang="en-US" dirty="0"/>
              <a:t> </a:t>
            </a:r>
            <a:r>
              <a:rPr lang="en-US" sz="2400" i="1" dirty="0"/>
              <a:t>IS-LM</a:t>
            </a:r>
            <a:r>
              <a:rPr lang="en-US" sz="2400" dirty="0"/>
              <a:t> </a:t>
            </a:r>
            <a:r>
              <a:rPr lang="en-US" sz="1200" dirty="0"/>
              <a:t> </a:t>
            </a:r>
            <a:r>
              <a:rPr lang="en-US" sz="2400" dirty="0"/>
              <a:t>model</a:t>
            </a:r>
          </a:p>
          <a:p>
            <a:pPr marL="795338" lvl="1" indent="-336550">
              <a:spcBef>
                <a:spcPct val="15000"/>
              </a:spcBef>
              <a:buClr>
                <a:srgbClr val="339966"/>
              </a:buClr>
              <a:buSzPct val="95000"/>
            </a:pPr>
            <a:r>
              <a:rPr lang="en-US" sz="2500" dirty="0"/>
              <a:t>Intersection of </a:t>
            </a:r>
            <a:r>
              <a:rPr lang="en-US" sz="2500" i="1" dirty="0"/>
              <a:t>IS</a:t>
            </a:r>
            <a:r>
              <a:rPr lang="en-US" sz="2500" dirty="0"/>
              <a:t> </a:t>
            </a:r>
            <a:r>
              <a:rPr lang="en-US" sz="1100" dirty="0"/>
              <a:t> </a:t>
            </a:r>
            <a:r>
              <a:rPr lang="en-US" sz="2500" dirty="0"/>
              <a:t>and </a:t>
            </a:r>
            <a:r>
              <a:rPr lang="en-US" sz="2500" i="1" dirty="0"/>
              <a:t>LM</a:t>
            </a:r>
            <a:r>
              <a:rPr lang="en-US" sz="2500" dirty="0"/>
              <a:t> </a:t>
            </a:r>
            <a:r>
              <a:rPr lang="en-US" sz="1100" dirty="0"/>
              <a:t> </a:t>
            </a:r>
            <a:r>
              <a:rPr lang="en-US" sz="2500" dirty="0"/>
              <a:t>curves shows the unique point (</a:t>
            </a:r>
            <a:r>
              <a:rPr lang="en-US" sz="2500" b="1" i="1" dirty="0"/>
              <a:t>Y</a:t>
            </a:r>
            <a:r>
              <a:rPr lang="en-US" sz="2500" dirty="0"/>
              <a:t>, </a:t>
            </a:r>
            <a:r>
              <a:rPr lang="en-US" sz="2500" b="1" i="1" dirty="0"/>
              <a:t>r</a:t>
            </a:r>
            <a:r>
              <a:rPr lang="en-US" sz="2500" dirty="0"/>
              <a:t> ) that satisfies equilibrium in both the goods and money markets. </a:t>
            </a:r>
            <a:endParaRPr lang="en-US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8450263" y="6407150"/>
            <a:ext cx="50165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r">
              <a:defRPr/>
            </a:pPr>
            <a:fld id="{F2A5E683-01D6-445B-882C-7AE69BAD7C28}" type="slidenum">
              <a:rPr lang="en-US" sz="1600">
                <a:solidFill>
                  <a:srgbClr val="006666"/>
                </a:solidFill>
                <a:cs typeface="+mn-cs"/>
              </a:rPr>
              <a:pPr algn="r">
                <a:defRPr/>
              </a:pPr>
              <a:t>46</a:t>
            </a:fld>
            <a:endParaRPr lang="en-US" sz="1600" dirty="0">
              <a:solidFill>
                <a:srgbClr val="006666"/>
              </a:solidFill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283" y="929175"/>
            <a:ext cx="8195954" cy="45719"/>
          </a:xfrm>
          <a:prstGeom prst="rect">
            <a:avLst/>
          </a:prstGeom>
          <a:solidFill>
            <a:srgbClr val="0000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532907"/>
      </p:ext>
    </p:extLst>
  </p:cSld>
  <p:clrMapOvr>
    <a:masterClrMapping/>
  </p:clrMapOvr>
  <p:transition>
    <p:wipe dir="r"/>
  </p:transition>
</p:sld>
</file>

<file path=ppt/theme/theme1.xml><?xml version="1.0" encoding="utf-8"?>
<a:theme xmlns:a="http://schemas.openxmlformats.org/drawingml/2006/main" name="14_Default Design">
  <a:themeElements>
    <a:clrScheme name="14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4_Default Design">
      <a:majorFont>
        <a:latin typeface="Tahoma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3567</TotalTime>
  <Words>1646</Words>
  <Application>Microsoft Office PowerPoint</Application>
  <PresentationFormat>On-screen Show (4:3)</PresentationFormat>
  <Paragraphs>443</Paragraphs>
  <Slides>47</Slides>
  <Notes>47</Notes>
  <HiddenSlides>1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Arial</vt:lpstr>
      <vt:lpstr>Arial Narrow</vt:lpstr>
      <vt:lpstr>Symbol</vt:lpstr>
      <vt:lpstr>Tahoma</vt:lpstr>
      <vt:lpstr>Times New Roman</vt:lpstr>
      <vt:lpstr>Wingdings</vt:lpstr>
      <vt:lpstr>Wingdings 3</vt:lpstr>
      <vt:lpstr>14_Default Design</vt:lpstr>
      <vt:lpstr>Equation</vt:lpstr>
      <vt:lpstr>PowerPoint Presentation</vt:lpstr>
      <vt:lpstr>IN THIS CHAPTER, YOU WILL LEARN:</vt:lpstr>
      <vt:lpstr>Context</vt:lpstr>
      <vt:lpstr>Context</vt:lpstr>
      <vt:lpstr>The Keynesian cross</vt:lpstr>
      <vt:lpstr>Elements of the Keynesian cross</vt:lpstr>
      <vt:lpstr>Graphing planned expenditure</vt:lpstr>
      <vt:lpstr>Graphing the equilibrium condition</vt:lpstr>
      <vt:lpstr>The equilibrium value of income</vt:lpstr>
      <vt:lpstr>An increase in government purchases</vt:lpstr>
      <vt:lpstr>Solving for ΔY</vt:lpstr>
      <vt:lpstr>The government purchases multiplier</vt:lpstr>
      <vt:lpstr>Why the multiplier is greater than 1</vt:lpstr>
      <vt:lpstr>An increase in taxes</vt:lpstr>
      <vt:lpstr>Solving for ΔY</vt:lpstr>
      <vt:lpstr>The tax multiplier</vt:lpstr>
      <vt:lpstr>The tax multiplier</vt:lpstr>
      <vt:lpstr>NOW YOU TRY Practice with the Keynesian cross</vt:lpstr>
      <vt:lpstr>ANSWERS Practice with the Keynesian cross</vt:lpstr>
      <vt:lpstr>The IS  curve</vt:lpstr>
      <vt:lpstr>Deriving the IS  curve</vt:lpstr>
      <vt:lpstr>Why the IS  curve is negatively sloped</vt:lpstr>
      <vt:lpstr>The IS  curve and the loanable funds model</vt:lpstr>
      <vt:lpstr>Fiscal Policy and the IS  curve</vt:lpstr>
      <vt:lpstr>Shifting the IS  curve:  ΔG</vt:lpstr>
      <vt:lpstr>NOW YOU TRY Shifting the IS curve:  ΔT</vt:lpstr>
      <vt:lpstr>ANSWERS Shifting the IS curve:  ΔT</vt:lpstr>
      <vt:lpstr>The theory of liquidity preference</vt:lpstr>
      <vt:lpstr>Money supply</vt:lpstr>
      <vt:lpstr>Money demand</vt:lpstr>
      <vt:lpstr>Equilibrium</vt:lpstr>
      <vt:lpstr>How the Bank of Canada raises the interest rate</vt:lpstr>
      <vt:lpstr>CASE STUDY:  Monetary Tightening &amp; Interest Rates</vt:lpstr>
      <vt:lpstr>Canada, money growth and inflation, 1970-1985</vt:lpstr>
      <vt:lpstr>Monetary Tightening &amp; Interest Rates, cont.</vt:lpstr>
      <vt:lpstr>The LM  curve</vt:lpstr>
      <vt:lpstr>Deriving the LM  curve</vt:lpstr>
      <vt:lpstr>Why the LM  curve is upward sloping</vt:lpstr>
      <vt:lpstr>How ΔM  shifts the LM  curve</vt:lpstr>
      <vt:lpstr>NOW YOU TRY Shifting the LM curve</vt:lpstr>
      <vt:lpstr>ANSWERS Shifting the LM curve</vt:lpstr>
      <vt:lpstr>The short-run equilibrium</vt:lpstr>
      <vt:lpstr>The Big Picture</vt:lpstr>
      <vt:lpstr>Preview of Chapter 12</vt:lpstr>
      <vt:lpstr>CHAPTER SUMMARY</vt:lpstr>
      <vt:lpstr>CHAPTER SUMMARY</vt:lpstr>
      <vt:lpstr>CHAPTER SUMMARY</vt:lpstr>
    </vt:vector>
  </TitlesOfParts>
  <Company>UNLV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Mankiw 6e PowerPoints</dc:title>
  <dc:creator>Ron Cronovich</dc:creator>
  <cp:lastModifiedBy>abd</cp:lastModifiedBy>
  <cp:revision>236</cp:revision>
  <dcterms:created xsi:type="dcterms:W3CDTF">2006-04-29T00:50:43Z</dcterms:created>
  <dcterms:modified xsi:type="dcterms:W3CDTF">2017-09-01T23:27:57Z</dcterms:modified>
</cp:coreProperties>
</file>