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8"/>
  </p:notes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78" r:id="rId11"/>
    <p:sldId id="257" r:id="rId12"/>
    <p:sldId id="258" r:id="rId13"/>
    <p:sldId id="259" r:id="rId14"/>
    <p:sldId id="268" r:id="rId15"/>
    <p:sldId id="269" r:id="rId16"/>
    <p:sldId id="270" r:id="rId17"/>
    <p:sldId id="271" r:id="rId18"/>
    <p:sldId id="272" r:id="rId19"/>
    <p:sldId id="273" r:id="rId20"/>
    <p:sldId id="288" r:id="rId21"/>
    <p:sldId id="274" r:id="rId22"/>
    <p:sldId id="275" r:id="rId23"/>
    <p:sldId id="276" r:id="rId24"/>
    <p:sldId id="277" r:id="rId25"/>
    <p:sldId id="279" r:id="rId26"/>
    <p:sldId id="280" r:id="rId27"/>
    <p:sldId id="281" r:id="rId28"/>
    <p:sldId id="282" r:id="rId29"/>
    <p:sldId id="283" r:id="rId30"/>
    <p:sldId id="284" r:id="rId31"/>
    <p:sldId id="287" r:id="rId32"/>
    <p:sldId id="290" r:id="rId33"/>
    <p:sldId id="289" r:id="rId34"/>
    <p:sldId id="285" r:id="rId35"/>
    <p:sldId id="286" r:id="rId36"/>
    <p:sldId id="291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72"/>
      </p:cViewPr>
      <p:guideLst>
        <p:guide orient="horz" pos="2160"/>
        <p:guide pos="2880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3D6A89-A1E1-4776-99A1-DAD915FD6153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8CADC58F-11CD-40C3-BC94-A1DBE575EDE3}">
      <dgm:prSet phldrT="[Text]"/>
      <dgm:spPr/>
      <dgm:t>
        <a:bodyPr/>
        <a:lstStyle/>
        <a:p>
          <a:r>
            <a:rPr lang="en-CA" dirty="0" smtClean="0"/>
            <a:t>Cell</a:t>
          </a:r>
          <a:endParaRPr lang="en-CA" dirty="0"/>
        </a:p>
      </dgm:t>
    </dgm:pt>
    <dgm:pt modelId="{5CE45FE7-F0DA-45C4-BD37-380609BB108E}" type="parTrans" cxnId="{51C2EA8D-5021-4B32-9AD9-A9411873B577}">
      <dgm:prSet/>
      <dgm:spPr/>
      <dgm:t>
        <a:bodyPr/>
        <a:lstStyle/>
        <a:p>
          <a:endParaRPr lang="en-CA"/>
        </a:p>
      </dgm:t>
    </dgm:pt>
    <dgm:pt modelId="{F8E350D6-BF78-4AF8-9BC9-033A97F42442}" type="sibTrans" cxnId="{51C2EA8D-5021-4B32-9AD9-A9411873B577}">
      <dgm:prSet/>
      <dgm:spPr/>
      <dgm:t>
        <a:bodyPr/>
        <a:lstStyle/>
        <a:p>
          <a:endParaRPr lang="en-CA"/>
        </a:p>
      </dgm:t>
    </dgm:pt>
    <dgm:pt modelId="{CFEE4C80-8E80-4B40-88AB-D8B200584146}">
      <dgm:prSet phldrT="[Text]"/>
      <dgm:spPr/>
      <dgm:t>
        <a:bodyPr/>
        <a:lstStyle/>
        <a:p>
          <a:r>
            <a:rPr lang="en-CA" dirty="0" smtClean="0"/>
            <a:t>Multicellular organism</a:t>
          </a:r>
          <a:endParaRPr lang="en-CA" dirty="0"/>
        </a:p>
      </dgm:t>
    </dgm:pt>
    <dgm:pt modelId="{15EDCF1C-D535-4C9B-B05C-C7C7CCE13BA0}" type="parTrans" cxnId="{D1496766-C49D-4972-B2E8-FC18DEE6E772}">
      <dgm:prSet/>
      <dgm:spPr/>
      <dgm:t>
        <a:bodyPr/>
        <a:lstStyle/>
        <a:p>
          <a:endParaRPr lang="en-CA"/>
        </a:p>
      </dgm:t>
    </dgm:pt>
    <dgm:pt modelId="{1DC2E20E-823A-4DDC-98E0-ACDEA3762C84}" type="sibTrans" cxnId="{D1496766-C49D-4972-B2E8-FC18DEE6E772}">
      <dgm:prSet/>
      <dgm:spPr/>
      <dgm:t>
        <a:bodyPr/>
        <a:lstStyle/>
        <a:p>
          <a:endParaRPr lang="en-CA"/>
        </a:p>
      </dgm:t>
    </dgm:pt>
    <dgm:pt modelId="{A5D27FB2-327F-47F5-9331-986B84822595}">
      <dgm:prSet phldrT="[Text]"/>
      <dgm:spPr/>
      <dgm:t>
        <a:bodyPr/>
        <a:lstStyle/>
        <a:p>
          <a:r>
            <a:rPr lang="en-CA" dirty="0" smtClean="0"/>
            <a:t>Population</a:t>
          </a:r>
          <a:endParaRPr lang="en-CA" dirty="0"/>
        </a:p>
      </dgm:t>
    </dgm:pt>
    <dgm:pt modelId="{DB66A862-E955-4591-ABCE-9507BE27FBC0}" type="parTrans" cxnId="{A3D9B550-789B-45B1-A20B-C178B6BE049C}">
      <dgm:prSet/>
      <dgm:spPr/>
      <dgm:t>
        <a:bodyPr/>
        <a:lstStyle/>
        <a:p>
          <a:endParaRPr lang="en-CA"/>
        </a:p>
      </dgm:t>
    </dgm:pt>
    <dgm:pt modelId="{73811DA5-0A69-4B8B-9131-AD09B6A6F47E}" type="sibTrans" cxnId="{A3D9B550-789B-45B1-A20B-C178B6BE049C}">
      <dgm:prSet/>
      <dgm:spPr/>
      <dgm:t>
        <a:bodyPr/>
        <a:lstStyle/>
        <a:p>
          <a:endParaRPr lang="en-CA"/>
        </a:p>
      </dgm:t>
    </dgm:pt>
    <dgm:pt modelId="{B1081305-60FF-4E12-8CFE-D16CA6AFD8AA}">
      <dgm:prSet phldrT="[Text]"/>
      <dgm:spPr/>
      <dgm:t>
        <a:bodyPr/>
        <a:lstStyle/>
        <a:p>
          <a:r>
            <a:rPr lang="en-CA" dirty="0" smtClean="0"/>
            <a:t>Community</a:t>
          </a:r>
          <a:endParaRPr lang="en-CA" dirty="0"/>
        </a:p>
      </dgm:t>
    </dgm:pt>
    <dgm:pt modelId="{DC6B2857-2A9C-469B-B4BD-22B866792783}" type="parTrans" cxnId="{548283EF-EDAE-41CD-8BEB-A1127801BBCF}">
      <dgm:prSet/>
      <dgm:spPr/>
      <dgm:t>
        <a:bodyPr/>
        <a:lstStyle/>
        <a:p>
          <a:endParaRPr lang="en-CA"/>
        </a:p>
      </dgm:t>
    </dgm:pt>
    <dgm:pt modelId="{57247C31-8F10-4CF1-803B-C10DF7449136}" type="sibTrans" cxnId="{548283EF-EDAE-41CD-8BEB-A1127801BBCF}">
      <dgm:prSet/>
      <dgm:spPr/>
      <dgm:t>
        <a:bodyPr/>
        <a:lstStyle/>
        <a:p>
          <a:endParaRPr lang="en-CA"/>
        </a:p>
      </dgm:t>
    </dgm:pt>
    <dgm:pt modelId="{03401327-1748-4047-AC2F-C7886BA0D150}">
      <dgm:prSet phldrT="[Text]"/>
      <dgm:spPr/>
      <dgm:t>
        <a:bodyPr/>
        <a:lstStyle/>
        <a:p>
          <a:r>
            <a:rPr lang="en-CA" dirty="0" smtClean="0"/>
            <a:t>Ecosystem</a:t>
          </a:r>
          <a:endParaRPr lang="en-CA" dirty="0"/>
        </a:p>
      </dgm:t>
    </dgm:pt>
    <dgm:pt modelId="{22704ED4-B497-4A1D-BF73-2E032F59652B}" type="parTrans" cxnId="{14001FD3-C692-4950-8B13-2FD21D6181DE}">
      <dgm:prSet/>
      <dgm:spPr/>
      <dgm:t>
        <a:bodyPr/>
        <a:lstStyle/>
        <a:p>
          <a:endParaRPr lang="en-CA"/>
        </a:p>
      </dgm:t>
    </dgm:pt>
    <dgm:pt modelId="{4E697FCE-91C9-4883-8BE9-4E9339974ED3}" type="sibTrans" cxnId="{14001FD3-C692-4950-8B13-2FD21D6181DE}">
      <dgm:prSet/>
      <dgm:spPr/>
      <dgm:t>
        <a:bodyPr/>
        <a:lstStyle/>
        <a:p>
          <a:endParaRPr lang="en-CA"/>
        </a:p>
      </dgm:t>
    </dgm:pt>
    <dgm:pt modelId="{A907F8DB-D206-4DE6-830C-E1A8EFF4BB27}">
      <dgm:prSet phldrT="[Text]"/>
      <dgm:spPr/>
      <dgm:t>
        <a:bodyPr/>
        <a:lstStyle/>
        <a:p>
          <a:r>
            <a:rPr lang="en-CA" dirty="0" smtClean="0"/>
            <a:t>Biosphere</a:t>
          </a:r>
          <a:endParaRPr lang="en-CA" dirty="0"/>
        </a:p>
      </dgm:t>
    </dgm:pt>
    <dgm:pt modelId="{C96F7374-B67D-4CD1-89F3-AA9DD81B788D}" type="parTrans" cxnId="{80AD9895-EAD3-4545-BF6B-F2844C705817}">
      <dgm:prSet/>
      <dgm:spPr/>
      <dgm:t>
        <a:bodyPr/>
        <a:lstStyle/>
        <a:p>
          <a:endParaRPr lang="en-CA"/>
        </a:p>
      </dgm:t>
    </dgm:pt>
    <dgm:pt modelId="{758BC9F4-B866-49A3-A9EA-B42DB9F2A5FC}" type="sibTrans" cxnId="{80AD9895-EAD3-4545-BF6B-F2844C705817}">
      <dgm:prSet/>
      <dgm:spPr/>
      <dgm:t>
        <a:bodyPr/>
        <a:lstStyle/>
        <a:p>
          <a:endParaRPr lang="en-CA"/>
        </a:p>
      </dgm:t>
    </dgm:pt>
    <dgm:pt modelId="{6C4DE142-724B-4627-9F2B-18B00ED31C7A}" type="pres">
      <dgm:prSet presAssocID="{9B3D6A89-A1E1-4776-99A1-DAD915FD6153}" presName="Name0" presStyleCnt="0">
        <dgm:presLayoutVars>
          <dgm:dir/>
          <dgm:resizeHandles val="exact"/>
        </dgm:presLayoutVars>
      </dgm:prSet>
      <dgm:spPr/>
    </dgm:pt>
    <dgm:pt modelId="{D40E6264-99EE-4FF3-A33D-CB7132190A71}" type="pres">
      <dgm:prSet presAssocID="{8CADC58F-11CD-40C3-BC94-A1DBE575EDE3}" presName="node" presStyleLbl="node1" presStyleIdx="0" presStyleCnt="6">
        <dgm:presLayoutVars>
          <dgm:bulletEnabled val="1"/>
        </dgm:presLayoutVars>
      </dgm:prSet>
      <dgm:spPr/>
    </dgm:pt>
    <dgm:pt modelId="{8A78D83B-58E5-4553-8E3A-E332FC210CFC}" type="pres">
      <dgm:prSet presAssocID="{F8E350D6-BF78-4AF8-9BC9-033A97F42442}" presName="sibTrans" presStyleLbl="sibTrans2D1" presStyleIdx="0" presStyleCnt="5"/>
      <dgm:spPr/>
    </dgm:pt>
    <dgm:pt modelId="{391EED70-EFC7-41FA-997F-7626B9156812}" type="pres">
      <dgm:prSet presAssocID="{F8E350D6-BF78-4AF8-9BC9-033A97F42442}" presName="connectorText" presStyleLbl="sibTrans2D1" presStyleIdx="0" presStyleCnt="5"/>
      <dgm:spPr/>
    </dgm:pt>
    <dgm:pt modelId="{A4D53AC9-3E91-40CB-B273-7D80F012D29A}" type="pres">
      <dgm:prSet presAssocID="{CFEE4C80-8E80-4B40-88AB-D8B200584146}" presName="node" presStyleLbl="node1" presStyleIdx="1" presStyleCnt="6">
        <dgm:presLayoutVars>
          <dgm:bulletEnabled val="1"/>
        </dgm:presLayoutVars>
      </dgm:prSet>
      <dgm:spPr/>
    </dgm:pt>
    <dgm:pt modelId="{F9F15676-E473-47F2-9582-C3CE00FB86AD}" type="pres">
      <dgm:prSet presAssocID="{1DC2E20E-823A-4DDC-98E0-ACDEA3762C84}" presName="sibTrans" presStyleLbl="sibTrans2D1" presStyleIdx="1" presStyleCnt="5"/>
      <dgm:spPr/>
    </dgm:pt>
    <dgm:pt modelId="{C84C5B9E-FD60-411F-B030-44E1CBA600A2}" type="pres">
      <dgm:prSet presAssocID="{1DC2E20E-823A-4DDC-98E0-ACDEA3762C84}" presName="connectorText" presStyleLbl="sibTrans2D1" presStyleIdx="1" presStyleCnt="5"/>
      <dgm:spPr/>
    </dgm:pt>
    <dgm:pt modelId="{F3210602-9DC7-4DA5-B893-5B5A295F27CF}" type="pres">
      <dgm:prSet presAssocID="{A5D27FB2-327F-47F5-9331-986B84822595}" presName="node" presStyleLbl="node1" presStyleIdx="2" presStyleCnt="6">
        <dgm:presLayoutVars>
          <dgm:bulletEnabled val="1"/>
        </dgm:presLayoutVars>
      </dgm:prSet>
      <dgm:spPr/>
    </dgm:pt>
    <dgm:pt modelId="{22DD98AE-3FF4-47D1-BD00-73215E3B0173}" type="pres">
      <dgm:prSet presAssocID="{73811DA5-0A69-4B8B-9131-AD09B6A6F47E}" presName="sibTrans" presStyleLbl="sibTrans2D1" presStyleIdx="2" presStyleCnt="5"/>
      <dgm:spPr/>
    </dgm:pt>
    <dgm:pt modelId="{9DE22D0D-79A6-4DE0-B0AA-4A401CAD8201}" type="pres">
      <dgm:prSet presAssocID="{73811DA5-0A69-4B8B-9131-AD09B6A6F47E}" presName="connectorText" presStyleLbl="sibTrans2D1" presStyleIdx="2" presStyleCnt="5"/>
      <dgm:spPr/>
    </dgm:pt>
    <dgm:pt modelId="{099A253A-739A-4775-945E-9334046114AE}" type="pres">
      <dgm:prSet presAssocID="{B1081305-60FF-4E12-8CFE-D16CA6AFD8AA}" presName="node" presStyleLbl="node1" presStyleIdx="3" presStyleCnt="6" custLinFactNeighborX="2499" custLinFactNeighborY="-1055">
        <dgm:presLayoutVars>
          <dgm:bulletEnabled val="1"/>
        </dgm:presLayoutVars>
      </dgm:prSet>
      <dgm:spPr/>
    </dgm:pt>
    <dgm:pt modelId="{B20877C9-0978-4573-925F-E45E7A3E31C4}" type="pres">
      <dgm:prSet presAssocID="{57247C31-8F10-4CF1-803B-C10DF7449136}" presName="sibTrans" presStyleLbl="sibTrans2D1" presStyleIdx="3" presStyleCnt="5"/>
      <dgm:spPr/>
    </dgm:pt>
    <dgm:pt modelId="{147EF84B-759D-4FDB-A029-89D32F793F58}" type="pres">
      <dgm:prSet presAssocID="{57247C31-8F10-4CF1-803B-C10DF7449136}" presName="connectorText" presStyleLbl="sibTrans2D1" presStyleIdx="3" presStyleCnt="5"/>
      <dgm:spPr/>
    </dgm:pt>
    <dgm:pt modelId="{5FBD5CE6-22A7-4E81-A14B-D8514D46C167}" type="pres">
      <dgm:prSet presAssocID="{03401327-1748-4047-AC2F-C7886BA0D150}" presName="node" presStyleLbl="node1" presStyleIdx="4" presStyleCnt="6">
        <dgm:presLayoutVars>
          <dgm:bulletEnabled val="1"/>
        </dgm:presLayoutVars>
      </dgm:prSet>
      <dgm:spPr/>
    </dgm:pt>
    <dgm:pt modelId="{CEFA7B24-12A9-427F-97AD-B2AEEE00CE6C}" type="pres">
      <dgm:prSet presAssocID="{4E697FCE-91C9-4883-8BE9-4E9339974ED3}" presName="sibTrans" presStyleLbl="sibTrans2D1" presStyleIdx="4" presStyleCnt="5"/>
      <dgm:spPr/>
    </dgm:pt>
    <dgm:pt modelId="{F6B8DA0C-3C85-495E-9F51-5BA2A345E1A4}" type="pres">
      <dgm:prSet presAssocID="{4E697FCE-91C9-4883-8BE9-4E9339974ED3}" presName="connectorText" presStyleLbl="sibTrans2D1" presStyleIdx="4" presStyleCnt="5"/>
      <dgm:spPr/>
    </dgm:pt>
    <dgm:pt modelId="{96368CB8-3121-403C-BC17-23BAD6EDB64D}" type="pres">
      <dgm:prSet presAssocID="{A907F8DB-D206-4DE6-830C-E1A8EFF4BB27}" presName="node" presStyleLbl="node1" presStyleIdx="5" presStyleCnt="6">
        <dgm:presLayoutVars>
          <dgm:bulletEnabled val="1"/>
        </dgm:presLayoutVars>
      </dgm:prSet>
      <dgm:spPr/>
    </dgm:pt>
  </dgm:ptLst>
  <dgm:cxnLst>
    <dgm:cxn modelId="{95101D44-C2FD-4888-8EFE-52A068AA017B}" type="presOf" srcId="{B1081305-60FF-4E12-8CFE-D16CA6AFD8AA}" destId="{099A253A-739A-4775-945E-9334046114AE}" srcOrd="0" destOrd="0" presId="urn:microsoft.com/office/officeart/2005/8/layout/process1"/>
    <dgm:cxn modelId="{74A78232-90E5-4F01-8853-8C1AEA57494D}" type="presOf" srcId="{CFEE4C80-8E80-4B40-88AB-D8B200584146}" destId="{A4D53AC9-3E91-40CB-B273-7D80F012D29A}" srcOrd="0" destOrd="0" presId="urn:microsoft.com/office/officeart/2005/8/layout/process1"/>
    <dgm:cxn modelId="{154BA2EE-1239-43CF-82A2-5652F493465C}" type="presOf" srcId="{8CADC58F-11CD-40C3-BC94-A1DBE575EDE3}" destId="{D40E6264-99EE-4FF3-A33D-CB7132190A71}" srcOrd="0" destOrd="0" presId="urn:microsoft.com/office/officeart/2005/8/layout/process1"/>
    <dgm:cxn modelId="{73F4D778-E074-4058-B6F1-5A4D8482E792}" type="presOf" srcId="{4E697FCE-91C9-4883-8BE9-4E9339974ED3}" destId="{F6B8DA0C-3C85-495E-9F51-5BA2A345E1A4}" srcOrd="1" destOrd="0" presId="urn:microsoft.com/office/officeart/2005/8/layout/process1"/>
    <dgm:cxn modelId="{10EB9E9A-13A6-4BF8-858E-A71D4C51A7A5}" type="presOf" srcId="{A5D27FB2-327F-47F5-9331-986B84822595}" destId="{F3210602-9DC7-4DA5-B893-5B5A295F27CF}" srcOrd="0" destOrd="0" presId="urn:microsoft.com/office/officeart/2005/8/layout/process1"/>
    <dgm:cxn modelId="{02D16726-ABDD-4E72-B742-D2CA72D32C65}" type="presOf" srcId="{9B3D6A89-A1E1-4776-99A1-DAD915FD6153}" destId="{6C4DE142-724B-4627-9F2B-18B00ED31C7A}" srcOrd="0" destOrd="0" presId="urn:microsoft.com/office/officeart/2005/8/layout/process1"/>
    <dgm:cxn modelId="{0C0380DF-D222-4F96-A724-48D21D9877C2}" type="presOf" srcId="{F8E350D6-BF78-4AF8-9BC9-033A97F42442}" destId="{391EED70-EFC7-41FA-997F-7626B9156812}" srcOrd="1" destOrd="0" presId="urn:microsoft.com/office/officeart/2005/8/layout/process1"/>
    <dgm:cxn modelId="{A3D9B550-789B-45B1-A20B-C178B6BE049C}" srcId="{9B3D6A89-A1E1-4776-99A1-DAD915FD6153}" destId="{A5D27FB2-327F-47F5-9331-986B84822595}" srcOrd="2" destOrd="0" parTransId="{DB66A862-E955-4591-ABCE-9507BE27FBC0}" sibTransId="{73811DA5-0A69-4B8B-9131-AD09B6A6F47E}"/>
    <dgm:cxn modelId="{B5A774A7-D485-46A0-9B4C-B3E1179FF076}" type="presOf" srcId="{F8E350D6-BF78-4AF8-9BC9-033A97F42442}" destId="{8A78D83B-58E5-4553-8E3A-E332FC210CFC}" srcOrd="0" destOrd="0" presId="urn:microsoft.com/office/officeart/2005/8/layout/process1"/>
    <dgm:cxn modelId="{DF10C847-E9AE-4950-BCF1-958B572AC57C}" type="presOf" srcId="{1DC2E20E-823A-4DDC-98E0-ACDEA3762C84}" destId="{C84C5B9E-FD60-411F-B030-44E1CBA600A2}" srcOrd="1" destOrd="0" presId="urn:microsoft.com/office/officeart/2005/8/layout/process1"/>
    <dgm:cxn modelId="{51C2EA8D-5021-4B32-9AD9-A9411873B577}" srcId="{9B3D6A89-A1E1-4776-99A1-DAD915FD6153}" destId="{8CADC58F-11CD-40C3-BC94-A1DBE575EDE3}" srcOrd="0" destOrd="0" parTransId="{5CE45FE7-F0DA-45C4-BD37-380609BB108E}" sibTransId="{F8E350D6-BF78-4AF8-9BC9-033A97F42442}"/>
    <dgm:cxn modelId="{5F33B1EE-4A93-40A3-9A58-047B1BB04E2C}" type="presOf" srcId="{4E697FCE-91C9-4883-8BE9-4E9339974ED3}" destId="{CEFA7B24-12A9-427F-97AD-B2AEEE00CE6C}" srcOrd="0" destOrd="0" presId="urn:microsoft.com/office/officeart/2005/8/layout/process1"/>
    <dgm:cxn modelId="{D1496766-C49D-4972-B2E8-FC18DEE6E772}" srcId="{9B3D6A89-A1E1-4776-99A1-DAD915FD6153}" destId="{CFEE4C80-8E80-4B40-88AB-D8B200584146}" srcOrd="1" destOrd="0" parTransId="{15EDCF1C-D535-4C9B-B05C-C7C7CCE13BA0}" sibTransId="{1DC2E20E-823A-4DDC-98E0-ACDEA3762C84}"/>
    <dgm:cxn modelId="{A0CFF944-1BE0-4B9A-BD1B-3BAC185A64CA}" type="presOf" srcId="{73811DA5-0A69-4B8B-9131-AD09B6A6F47E}" destId="{9DE22D0D-79A6-4DE0-B0AA-4A401CAD8201}" srcOrd="1" destOrd="0" presId="urn:microsoft.com/office/officeart/2005/8/layout/process1"/>
    <dgm:cxn modelId="{B40EB3DC-55FA-4577-AFFB-BACC5FA96529}" type="presOf" srcId="{1DC2E20E-823A-4DDC-98E0-ACDEA3762C84}" destId="{F9F15676-E473-47F2-9582-C3CE00FB86AD}" srcOrd="0" destOrd="0" presId="urn:microsoft.com/office/officeart/2005/8/layout/process1"/>
    <dgm:cxn modelId="{2179B14B-6B15-4D0D-BF08-96244F672C45}" type="presOf" srcId="{57247C31-8F10-4CF1-803B-C10DF7449136}" destId="{B20877C9-0978-4573-925F-E45E7A3E31C4}" srcOrd="0" destOrd="0" presId="urn:microsoft.com/office/officeart/2005/8/layout/process1"/>
    <dgm:cxn modelId="{80AD9895-EAD3-4545-BF6B-F2844C705817}" srcId="{9B3D6A89-A1E1-4776-99A1-DAD915FD6153}" destId="{A907F8DB-D206-4DE6-830C-E1A8EFF4BB27}" srcOrd="5" destOrd="0" parTransId="{C96F7374-B67D-4CD1-89F3-AA9DD81B788D}" sibTransId="{758BC9F4-B866-49A3-A9EA-B42DB9F2A5FC}"/>
    <dgm:cxn modelId="{14001FD3-C692-4950-8B13-2FD21D6181DE}" srcId="{9B3D6A89-A1E1-4776-99A1-DAD915FD6153}" destId="{03401327-1748-4047-AC2F-C7886BA0D150}" srcOrd="4" destOrd="0" parTransId="{22704ED4-B497-4A1D-BF73-2E032F59652B}" sibTransId="{4E697FCE-91C9-4883-8BE9-4E9339974ED3}"/>
    <dgm:cxn modelId="{9F1A4608-6A0E-42C1-9822-CF21D8068C9F}" type="presOf" srcId="{57247C31-8F10-4CF1-803B-C10DF7449136}" destId="{147EF84B-759D-4FDB-A029-89D32F793F58}" srcOrd="1" destOrd="0" presId="urn:microsoft.com/office/officeart/2005/8/layout/process1"/>
    <dgm:cxn modelId="{24BE916F-56F3-4DCA-AE3B-4C9496E9A08A}" type="presOf" srcId="{03401327-1748-4047-AC2F-C7886BA0D150}" destId="{5FBD5CE6-22A7-4E81-A14B-D8514D46C167}" srcOrd="0" destOrd="0" presId="urn:microsoft.com/office/officeart/2005/8/layout/process1"/>
    <dgm:cxn modelId="{EB4FC6C0-791C-4214-AC4B-8AD868AE0A28}" type="presOf" srcId="{A907F8DB-D206-4DE6-830C-E1A8EFF4BB27}" destId="{96368CB8-3121-403C-BC17-23BAD6EDB64D}" srcOrd="0" destOrd="0" presId="urn:microsoft.com/office/officeart/2005/8/layout/process1"/>
    <dgm:cxn modelId="{548283EF-EDAE-41CD-8BEB-A1127801BBCF}" srcId="{9B3D6A89-A1E1-4776-99A1-DAD915FD6153}" destId="{B1081305-60FF-4E12-8CFE-D16CA6AFD8AA}" srcOrd="3" destOrd="0" parTransId="{DC6B2857-2A9C-469B-B4BD-22B866792783}" sibTransId="{57247C31-8F10-4CF1-803B-C10DF7449136}"/>
    <dgm:cxn modelId="{51EA0414-F578-48C5-8FBC-41D1AE524E09}" type="presOf" srcId="{73811DA5-0A69-4B8B-9131-AD09B6A6F47E}" destId="{22DD98AE-3FF4-47D1-BD00-73215E3B0173}" srcOrd="0" destOrd="0" presId="urn:microsoft.com/office/officeart/2005/8/layout/process1"/>
    <dgm:cxn modelId="{24D298E7-5037-406B-BA99-3DC7B2B613EF}" type="presParOf" srcId="{6C4DE142-724B-4627-9F2B-18B00ED31C7A}" destId="{D40E6264-99EE-4FF3-A33D-CB7132190A71}" srcOrd="0" destOrd="0" presId="urn:microsoft.com/office/officeart/2005/8/layout/process1"/>
    <dgm:cxn modelId="{EC98EB40-5357-4354-A492-CFB828923B2A}" type="presParOf" srcId="{6C4DE142-724B-4627-9F2B-18B00ED31C7A}" destId="{8A78D83B-58E5-4553-8E3A-E332FC210CFC}" srcOrd="1" destOrd="0" presId="urn:microsoft.com/office/officeart/2005/8/layout/process1"/>
    <dgm:cxn modelId="{BB208CF9-F862-42E2-8867-E0D3F1266011}" type="presParOf" srcId="{8A78D83B-58E5-4553-8E3A-E332FC210CFC}" destId="{391EED70-EFC7-41FA-997F-7626B9156812}" srcOrd="0" destOrd="0" presId="urn:microsoft.com/office/officeart/2005/8/layout/process1"/>
    <dgm:cxn modelId="{7837225B-9B15-4293-99A9-D09C44606741}" type="presParOf" srcId="{6C4DE142-724B-4627-9F2B-18B00ED31C7A}" destId="{A4D53AC9-3E91-40CB-B273-7D80F012D29A}" srcOrd="2" destOrd="0" presId="urn:microsoft.com/office/officeart/2005/8/layout/process1"/>
    <dgm:cxn modelId="{F5263E75-F67F-477C-864E-43E78EE66384}" type="presParOf" srcId="{6C4DE142-724B-4627-9F2B-18B00ED31C7A}" destId="{F9F15676-E473-47F2-9582-C3CE00FB86AD}" srcOrd="3" destOrd="0" presId="urn:microsoft.com/office/officeart/2005/8/layout/process1"/>
    <dgm:cxn modelId="{C1009D2C-0406-4473-A1D6-31E636C6C3B6}" type="presParOf" srcId="{F9F15676-E473-47F2-9582-C3CE00FB86AD}" destId="{C84C5B9E-FD60-411F-B030-44E1CBA600A2}" srcOrd="0" destOrd="0" presId="urn:microsoft.com/office/officeart/2005/8/layout/process1"/>
    <dgm:cxn modelId="{39DD315B-6CF7-4AB3-8AAE-AFDC1C35CFCC}" type="presParOf" srcId="{6C4DE142-724B-4627-9F2B-18B00ED31C7A}" destId="{F3210602-9DC7-4DA5-B893-5B5A295F27CF}" srcOrd="4" destOrd="0" presId="urn:microsoft.com/office/officeart/2005/8/layout/process1"/>
    <dgm:cxn modelId="{95BF45A0-90B0-447C-9AE4-5431015F936A}" type="presParOf" srcId="{6C4DE142-724B-4627-9F2B-18B00ED31C7A}" destId="{22DD98AE-3FF4-47D1-BD00-73215E3B0173}" srcOrd="5" destOrd="0" presId="urn:microsoft.com/office/officeart/2005/8/layout/process1"/>
    <dgm:cxn modelId="{572714C4-67F7-4AA4-8D2A-A812227E3992}" type="presParOf" srcId="{22DD98AE-3FF4-47D1-BD00-73215E3B0173}" destId="{9DE22D0D-79A6-4DE0-B0AA-4A401CAD8201}" srcOrd="0" destOrd="0" presId="urn:microsoft.com/office/officeart/2005/8/layout/process1"/>
    <dgm:cxn modelId="{8A17A54F-6568-40D4-A339-B10A8DC852E0}" type="presParOf" srcId="{6C4DE142-724B-4627-9F2B-18B00ED31C7A}" destId="{099A253A-739A-4775-945E-9334046114AE}" srcOrd="6" destOrd="0" presId="urn:microsoft.com/office/officeart/2005/8/layout/process1"/>
    <dgm:cxn modelId="{5324F585-E5F4-4EFA-ADBA-181909D81FDB}" type="presParOf" srcId="{6C4DE142-724B-4627-9F2B-18B00ED31C7A}" destId="{B20877C9-0978-4573-925F-E45E7A3E31C4}" srcOrd="7" destOrd="0" presId="urn:microsoft.com/office/officeart/2005/8/layout/process1"/>
    <dgm:cxn modelId="{BCC10BC4-234A-452A-B09E-F3B22994C469}" type="presParOf" srcId="{B20877C9-0978-4573-925F-E45E7A3E31C4}" destId="{147EF84B-759D-4FDB-A029-89D32F793F58}" srcOrd="0" destOrd="0" presId="urn:microsoft.com/office/officeart/2005/8/layout/process1"/>
    <dgm:cxn modelId="{54F07CB6-644E-4551-9C71-128685958BF1}" type="presParOf" srcId="{6C4DE142-724B-4627-9F2B-18B00ED31C7A}" destId="{5FBD5CE6-22A7-4E81-A14B-D8514D46C167}" srcOrd="8" destOrd="0" presId="urn:microsoft.com/office/officeart/2005/8/layout/process1"/>
    <dgm:cxn modelId="{0EF559E9-765C-4B59-8B7A-AFD8CB0F8034}" type="presParOf" srcId="{6C4DE142-724B-4627-9F2B-18B00ED31C7A}" destId="{CEFA7B24-12A9-427F-97AD-B2AEEE00CE6C}" srcOrd="9" destOrd="0" presId="urn:microsoft.com/office/officeart/2005/8/layout/process1"/>
    <dgm:cxn modelId="{372A23C6-052E-4C3D-8985-4DB13D7F893E}" type="presParOf" srcId="{CEFA7B24-12A9-427F-97AD-B2AEEE00CE6C}" destId="{F6B8DA0C-3C85-495E-9F51-5BA2A345E1A4}" srcOrd="0" destOrd="0" presId="urn:microsoft.com/office/officeart/2005/8/layout/process1"/>
    <dgm:cxn modelId="{20FA5A40-49CF-4B83-A959-DDD741ABE1E8}" type="presParOf" srcId="{6C4DE142-724B-4627-9F2B-18B00ED31C7A}" destId="{96368CB8-3121-403C-BC17-23BAD6EDB64D}" srcOrd="1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0E6264-99EE-4FF3-A33D-CB7132190A71}">
      <dsp:nvSpPr>
        <dsp:cNvPr id="0" name=""/>
        <dsp:cNvSpPr/>
      </dsp:nvSpPr>
      <dsp:spPr>
        <a:xfrm>
          <a:off x="0" y="269167"/>
          <a:ext cx="1143000" cy="685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200" kern="1200" dirty="0" smtClean="0"/>
            <a:t>Cell</a:t>
          </a:r>
          <a:endParaRPr lang="en-CA" sz="1200" kern="1200" dirty="0"/>
        </a:p>
      </dsp:txBody>
      <dsp:txXfrm>
        <a:off x="20086" y="289253"/>
        <a:ext cx="1102828" cy="645628"/>
      </dsp:txXfrm>
    </dsp:sp>
    <dsp:sp modelId="{8A78D83B-58E5-4553-8E3A-E332FC210CFC}">
      <dsp:nvSpPr>
        <dsp:cNvPr id="0" name=""/>
        <dsp:cNvSpPr/>
      </dsp:nvSpPr>
      <dsp:spPr>
        <a:xfrm>
          <a:off x="1257300" y="470336"/>
          <a:ext cx="242316" cy="28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900" kern="1200"/>
        </a:p>
      </dsp:txBody>
      <dsp:txXfrm>
        <a:off x="1257300" y="527029"/>
        <a:ext cx="169621" cy="170078"/>
      </dsp:txXfrm>
    </dsp:sp>
    <dsp:sp modelId="{A4D53AC9-3E91-40CB-B273-7D80F012D29A}">
      <dsp:nvSpPr>
        <dsp:cNvPr id="0" name=""/>
        <dsp:cNvSpPr/>
      </dsp:nvSpPr>
      <dsp:spPr>
        <a:xfrm>
          <a:off x="1600200" y="269167"/>
          <a:ext cx="1143000" cy="685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200" kern="1200" dirty="0" smtClean="0"/>
            <a:t>Multicellular organism</a:t>
          </a:r>
          <a:endParaRPr lang="en-CA" sz="1200" kern="1200" dirty="0"/>
        </a:p>
      </dsp:txBody>
      <dsp:txXfrm>
        <a:off x="1620286" y="289253"/>
        <a:ext cx="1102828" cy="645628"/>
      </dsp:txXfrm>
    </dsp:sp>
    <dsp:sp modelId="{F9F15676-E473-47F2-9582-C3CE00FB86AD}">
      <dsp:nvSpPr>
        <dsp:cNvPr id="0" name=""/>
        <dsp:cNvSpPr/>
      </dsp:nvSpPr>
      <dsp:spPr>
        <a:xfrm>
          <a:off x="2857500" y="470336"/>
          <a:ext cx="242316" cy="28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900" kern="1200"/>
        </a:p>
      </dsp:txBody>
      <dsp:txXfrm>
        <a:off x="2857500" y="527029"/>
        <a:ext cx="169621" cy="170078"/>
      </dsp:txXfrm>
    </dsp:sp>
    <dsp:sp modelId="{F3210602-9DC7-4DA5-B893-5B5A295F27CF}">
      <dsp:nvSpPr>
        <dsp:cNvPr id="0" name=""/>
        <dsp:cNvSpPr/>
      </dsp:nvSpPr>
      <dsp:spPr>
        <a:xfrm>
          <a:off x="3200400" y="269167"/>
          <a:ext cx="1143000" cy="685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200" kern="1200" dirty="0" smtClean="0"/>
            <a:t>Population</a:t>
          </a:r>
          <a:endParaRPr lang="en-CA" sz="1200" kern="1200" dirty="0"/>
        </a:p>
      </dsp:txBody>
      <dsp:txXfrm>
        <a:off x="3220486" y="289253"/>
        <a:ext cx="1102828" cy="645628"/>
      </dsp:txXfrm>
    </dsp:sp>
    <dsp:sp modelId="{22DD98AE-3FF4-47D1-BD00-73215E3B0173}">
      <dsp:nvSpPr>
        <dsp:cNvPr id="0" name=""/>
        <dsp:cNvSpPr/>
      </dsp:nvSpPr>
      <dsp:spPr>
        <a:xfrm rot="21584567">
          <a:off x="4460555" y="466686"/>
          <a:ext cx="248373" cy="28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900" kern="1200"/>
        </a:p>
      </dsp:txBody>
      <dsp:txXfrm>
        <a:off x="4460555" y="523546"/>
        <a:ext cx="173861" cy="170078"/>
      </dsp:txXfrm>
    </dsp:sp>
    <dsp:sp modelId="{099A253A-739A-4775-945E-9334046114AE}">
      <dsp:nvSpPr>
        <dsp:cNvPr id="0" name=""/>
        <dsp:cNvSpPr/>
      </dsp:nvSpPr>
      <dsp:spPr>
        <a:xfrm>
          <a:off x="4812025" y="261932"/>
          <a:ext cx="1143000" cy="685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200" kern="1200" dirty="0" smtClean="0"/>
            <a:t>Community</a:t>
          </a:r>
          <a:endParaRPr lang="en-CA" sz="1200" kern="1200" dirty="0"/>
        </a:p>
      </dsp:txBody>
      <dsp:txXfrm>
        <a:off x="4832111" y="282018"/>
        <a:ext cx="1102828" cy="645628"/>
      </dsp:txXfrm>
    </dsp:sp>
    <dsp:sp modelId="{B20877C9-0978-4573-925F-E45E7A3E31C4}">
      <dsp:nvSpPr>
        <dsp:cNvPr id="0" name=""/>
        <dsp:cNvSpPr/>
      </dsp:nvSpPr>
      <dsp:spPr>
        <a:xfrm rot="15655">
          <a:off x="6066467" y="466748"/>
          <a:ext cx="236262" cy="28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900" kern="1200"/>
        </a:p>
      </dsp:txBody>
      <dsp:txXfrm>
        <a:off x="6066467" y="523280"/>
        <a:ext cx="165383" cy="170078"/>
      </dsp:txXfrm>
    </dsp:sp>
    <dsp:sp modelId="{5FBD5CE6-22A7-4E81-A14B-D8514D46C167}">
      <dsp:nvSpPr>
        <dsp:cNvPr id="0" name=""/>
        <dsp:cNvSpPr/>
      </dsp:nvSpPr>
      <dsp:spPr>
        <a:xfrm>
          <a:off x="6400800" y="269167"/>
          <a:ext cx="1143000" cy="685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200" kern="1200" dirty="0" smtClean="0"/>
            <a:t>Ecosystem</a:t>
          </a:r>
          <a:endParaRPr lang="en-CA" sz="1200" kern="1200" dirty="0"/>
        </a:p>
      </dsp:txBody>
      <dsp:txXfrm>
        <a:off x="6420886" y="289253"/>
        <a:ext cx="1102828" cy="645628"/>
      </dsp:txXfrm>
    </dsp:sp>
    <dsp:sp modelId="{CEFA7B24-12A9-427F-97AD-B2AEEE00CE6C}">
      <dsp:nvSpPr>
        <dsp:cNvPr id="0" name=""/>
        <dsp:cNvSpPr/>
      </dsp:nvSpPr>
      <dsp:spPr>
        <a:xfrm>
          <a:off x="7658100" y="470336"/>
          <a:ext cx="242315" cy="28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900" kern="1200"/>
        </a:p>
      </dsp:txBody>
      <dsp:txXfrm>
        <a:off x="7658100" y="527029"/>
        <a:ext cx="169621" cy="170078"/>
      </dsp:txXfrm>
    </dsp:sp>
    <dsp:sp modelId="{96368CB8-3121-403C-BC17-23BAD6EDB64D}">
      <dsp:nvSpPr>
        <dsp:cNvPr id="0" name=""/>
        <dsp:cNvSpPr/>
      </dsp:nvSpPr>
      <dsp:spPr>
        <a:xfrm>
          <a:off x="8001000" y="269167"/>
          <a:ext cx="1143000" cy="685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200" kern="1200" dirty="0" smtClean="0"/>
            <a:t>Biosphere</a:t>
          </a:r>
          <a:endParaRPr lang="en-CA" sz="1200" kern="1200" dirty="0"/>
        </a:p>
      </dsp:txBody>
      <dsp:txXfrm>
        <a:off x="8021086" y="289253"/>
        <a:ext cx="1102828" cy="6456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5DFE44-27BC-4036-A5BE-A71ACF91949B}" type="datetimeFigureOut">
              <a:rPr lang="en-CA" smtClean="0"/>
              <a:t>02/02/2012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AB01EB-1E59-46B3-9C77-F417BDA511E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50778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AB01EB-1E59-46B3-9C77-F417BDA511E6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49987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E0A7308-69FF-420C-B391-67A3077A7E6E}" type="datetimeFigureOut">
              <a:rPr lang="en-CA" smtClean="0"/>
              <a:t>30/01/2012</a:t>
            </a:fld>
            <a:endParaRPr lang="en-C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C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1DA4BDF-0152-4659-883C-5BDC26FDD78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A7308-69FF-420C-B391-67A3077A7E6E}" type="datetimeFigureOut">
              <a:rPr lang="en-CA" smtClean="0"/>
              <a:t>30/01/2012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DA4BDF-0152-4659-883C-5BDC26FDD785}" type="slidenum">
              <a:rPr lang="en-CA" smtClean="0"/>
              <a:t>‹#›</a:t>
            </a:fld>
            <a:endParaRPr lang="en-CA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A7308-69FF-420C-B391-67A3077A7E6E}" type="datetimeFigureOut">
              <a:rPr lang="en-CA" smtClean="0"/>
              <a:t>30/01/2012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DA4BDF-0152-4659-883C-5BDC26FDD785}" type="slidenum">
              <a:rPr lang="en-CA" smtClean="0"/>
              <a:t>‹#›</a:t>
            </a:fld>
            <a:endParaRPr lang="en-CA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A7308-69FF-420C-B391-67A3077A7E6E}" type="datetimeFigureOut">
              <a:rPr lang="en-CA" smtClean="0"/>
              <a:t>30/01/2012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DA4BDF-0152-4659-883C-5BDC26FDD785}" type="slidenum">
              <a:rPr lang="en-CA" smtClean="0"/>
              <a:t>‹#›</a:t>
            </a:fld>
            <a:endParaRPr lang="en-C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A7308-69FF-420C-B391-67A3077A7E6E}" type="datetimeFigureOut">
              <a:rPr lang="en-CA" smtClean="0"/>
              <a:t>30/01/2012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DA4BDF-0152-4659-883C-5BDC26FDD785}" type="slidenum">
              <a:rPr lang="en-CA" smtClean="0"/>
              <a:t>‹#›</a:t>
            </a:fld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A7308-69FF-420C-B391-67A3077A7E6E}" type="datetimeFigureOut">
              <a:rPr lang="en-CA" smtClean="0"/>
              <a:t>30/01/2012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DA4BDF-0152-4659-883C-5BDC26FDD785}" type="slidenum">
              <a:rPr lang="en-CA" smtClean="0"/>
              <a:t>‹#›</a:t>
            </a:fld>
            <a:endParaRPr lang="en-CA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A7308-69FF-420C-B391-67A3077A7E6E}" type="datetimeFigureOut">
              <a:rPr lang="en-CA" smtClean="0"/>
              <a:t>30/01/2012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DA4BDF-0152-4659-883C-5BDC26FDD78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E0A7308-69FF-420C-B391-67A3077A7E6E}" type="datetimeFigureOut">
              <a:rPr lang="en-CA" smtClean="0"/>
              <a:t>30/01/2012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DA4BDF-0152-4659-883C-5BDC26FDD785}" type="slidenum">
              <a:rPr lang="en-CA" smtClean="0"/>
              <a:t>‹#›</a:t>
            </a:fld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E0A7308-69FF-420C-B391-67A3077A7E6E}" type="datetimeFigureOut">
              <a:rPr lang="en-CA" smtClean="0"/>
              <a:t>30/01/2012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1DA4BDF-0152-4659-883C-5BDC26FDD785}" type="slidenum">
              <a:rPr lang="en-CA" smtClean="0"/>
              <a:t>‹#›</a:t>
            </a:fld>
            <a:endParaRPr lang="en-C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A7308-69FF-420C-B391-67A3077A7E6E}" type="datetimeFigureOut">
              <a:rPr lang="en-CA" smtClean="0"/>
              <a:t>30/01/2012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DA4BDF-0152-4659-883C-5BDC26FDD78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A7308-69FF-420C-B391-67A3077A7E6E}" type="datetimeFigureOut">
              <a:rPr lang="en-CA" smtClean="0"/>
              <a:t>30/01/2012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DA4BDF-0152-4659-883C-5BDC26FDD78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E0A7308-69FF-420C-B391-67A3077A7E6E}" type="datetimeFigureOut">
              <a:rPr lang="en-CA" smtClean="0"/>
              <a:t>30/01/2012</a:t>
            </a:fld>
            <a:endParaRPr lang="en-C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C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1DA4BDF-0152-4659-883C-5BDC26FDD785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BIOLOGY 1104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Evolution, Natural Selection and Ecology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1819429"/>
              </p:ext>
            </p:extLst>
          </p:nvPr>
        </p:nvGraphicFramePr>
        <p:xfrm>
          <a:off x="0" y="1124744"/>
          <a:ext cx="9144000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en-CA" sz="3200" dirty="0" smtClean="0"/>
              <a:t>Introduction to Selection and Biodiversity</a:t>
            </a:r>
            <a:endParaRPr lang="en-CA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564904"/>
            <a:ext cx="3600400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085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Occurs when some </a:t>
            </a:r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force or phenomenon </a:t>
            </a:r>
            <a:r>
              <a:rPr lang="en-CA" dirty="0" smtClean="0"/>
              <a:t>affects the survival of individual organisms.</a:t>
            </a:r>
          </a:p>
          <a:p>
            <a:r>
              <a:rPr lang="en-CA" dirty="0" smtClean="0"/>
              <a:t>The major force responsible for </a:t>
            </a:r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evolution and biodiversity</a:t>
            </a:r>
          </a:p>
          <a:p>
            <a:r>
              <a:rPr lang="en-CA" dirty="0" smtClean="0"/>
              <a:t>Occurs when a large population of individuals is </a:t>
            </a:r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exposed to a lethal factor </a:t>
            </a:r>
            <a:r>
              <a:rPr lang="en-CA" dirty="0" smtClean="0"/>
              <a:t>and only resistant individuals survive to reproduce.</a:t>
            </a:r>
          </a:p>
          <a:p>
            <a:pPr lvl="1"/>
            <a:r>
              <a:rPr lang="en-CA" dirty="0" smtClean="0"/>
              <a:t>If resistance is inherited, offspring will be resistant.</a:t>
            </a:r>
          </a:p>
          <a:p>
            <a:pPr lvl="1"/>
            <a:endParaRPr lang="en-CA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Selection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3676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25963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5536" y="4137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What key elements aid in the selection and survival of certain individuals and their genetic traits?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7665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525963"/>
          </a:xfrm>
        </p:spPr>
        <p:txBody>
          <a:bodyPr/>
          <a:lstStyle/>
          <a:p>
            <a:r>
              <a:rPr lang="en-CA" dirty="0" smtClean="0"/>
              <a:t>A </a:t>
            </a:r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gradual change </a:t>
            </a:r>
            <a:r>
              <a:rPr lang="en-CA" dirty="0" smtClean="0"/>
              <a:t>in the characteristics of a population </a:t>
            </a:r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over time</a:t>
            </a:r>
          </a:p>
          <a:p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Can</a:t>
            </a:r>
            <a:r>
              <a:rPr lang="en-CA" dirty="0" smtClean="0"/>
              <a:t> be the result of selection</a:t>
            </a:r>
          </a:p>
          <a:p>
            <a:r>
              <a:rPr lang="en-CA" dirty="0" smtClean="0"/>
              <a:t>Explains both the </a:t>
            </a:r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unity</a:t>
            </a:r>
            <a:r>
              <a:rPr lang="en-CA" dirty="0" smtClean="0"/>
              <a:t> and </a:t>
            </a:r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diversity</a:t>
            </a:r>
            <a:r>
              <a:rPr lang="en-CA" dirty="0" smtClean="0"/>
              <a:t> of life</a:t>
            </a:r>
          </a:p>
          <a:p>
            <a:r>
              <a:rPr lang="en-CA" dirty="0" smtClean="0"/>
              <a:t>All organisms alive today descended from a </a:t>
            </a:r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common ancestor</a:t>
            </a:r>
            <a:r>
              <a:rPr lang="en-CA" dirty="0" smtClean="0"/>
              <a:t>.</a:t>
            </a:r>
          </a:p>
          <a:p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en-CA" dirty="0" smtClean="0"/>
              <a:t>Evolution</a:t>
            </a:r>
            <a:endParaRPr lang="en-CA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503" b="27266"/>
          <a:stretch/>
        </p:blipFill>
        <p:spPr bwMode="auto">
          <a:xfrm>
            <a:off x="1115616" y="3645024"/>
            <a:ext cx="6853353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836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Individual organisms in a population vary in many </a:t>
            </a:r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heritable traits</a:t>
            </a:r>
          </a:p>
          <a:p>
            <a:r>
              <a:rPr lang="en-CA" dirty="0"/>
              <a:t>Any population has the potential to produce far </a:t>
            </a:r>
            <a:r>
              <a:rPr lang="en-CA" dirty="0">
                <a:solidFill>
                  <a:schemeClr val="bg2">
                    <a:lumMod val="75000"/>
                  </a:schemeClr>
                </a:solidFill>
              </a:rPr>
              <a:t>more offspring than the environment can support</a:t>
            </a:r>
            <a:r>
              <a:rPr lang="en-CA" dirty="0"/>
              <a:t>. </a:t>
            </a:r>
            <a:r>
              <a:rPr lang="en-CA" dirty="0">
                <a:solidFill>
                  <a:schemeClr val="bg2">
                    <a:lumMod val="75000"/>
                  </a:schemeClr>
                </a:solidFill>
              </a:rPr>
              <a:t>Competition</a:t>
            </a:r>
            <a:r>
              <a:rPr lang="en-CA" dirty="0"/>
              <a:t> for limited resources means that </a:t>
            </a:r>
            <a:r>
              <a:rPr lang="en-CA" dirty="0">
                <a:solidFill>
                  <a:schemeClr val="bg2">
                    <a:lumMod val="75000"/>
                  </a:schemeClr>
                </a:solidFill>
              </a:rPr>
              <a:t>only some </a:t>
            </a:r>
            <a:r>
              <a:rPr lang="en-CA" dirty="0"/>
              <a:t>individuals survive</a:t>
            </a:r>
            <a:r>
              <a:rPr lang="en-CA" dirty="0" smtClean="0"/>
              <a:t>.</a:t>
            </a:r>
          </a:p>
          <a:p>
            <a:r>
              <a:rPr lang="en-CA" dirty="0"/>
              <a:t>Some individuals in the population have </a:t>
            </a:r>
            <a:r>
              <a:rPr lang="en-CA" dirty="0">
                <a:solidFill>
                  <a:schemeClr val="bg2">
                    <a:lumMod val="75000"/>
                  </a:schemeClr>
                </a:solidFill>
              </a:rPr>
              <a:t>traits that give them an advantage</a:t>
            </a:r>
            <a:r>
              <a:rPr lang="en-CA" dirty="0"/>
              <a:t> in their local environment; these organisms are more likely to </a:t>
            </a:r>
            <a:r>
              <a:rPr lang="en-CA" dirty="0">
                <a:solidFill>
                  <a:schemeClr val="bg2">
                    <a:lumMod val="75000"/>
                  </a:schemeClr>
                </a:solidFill>
              </a:rPr>
              <a:t>survive</a:t>
            </a:r>
            <a:r>
              <a:rPr lang="en-CA" dirty="0"/>
              <a:t> and </a:t>
            </a:r>
            <a:r>
              <a:rPr lang="en-CA" dirty="0">
                <a:solidFill>
                  <a:schemeClr val="bg2">
                    <a:lumMod val="75000"/>
                  </a:schemeClr>
                </a:solidFill>
              </a:rPr>
              <a:t>reproduce</a:t>
            </a:r>
            <a:r>
              <a:rPr lang="en-CA" dirty="0" smtClean="0"/>
              <a:t>.</a:t>
            </a:r>
          </a:p>
          <a:p>
            <a:r>
              <a:rPr lang="en-CA" dirty="0"/>
              <a:t>These organisms pass on </a:t>
            </a:r>
            <a:r>
              <a:rPr lang="en-CA" dirty="0">
                <a:solidFill>
                  <a:schemeClr val="bg2">
                    <a:lumMod val="75000"/>
                  </a:schemeClr>
                </a:solidFill>
              </a:rPr>
              <a:t>favourable traits </a:t>
            </a:r>
            <a:r>
              <a:rPr lang="en-CA" dirty="0"/>
              <a:t>to their offspring. Over time, the </a:t>
            </a:r>
            <a:r>
              <a:rPr lang="en-CA" dirty="0">
                <a:solidFill>
                  <a:schemeClr val="bg2">
                    <a:lumMod val="75000"/>
                  </a:schemeClr>
                </a:solidFill>
              </a:rPr>
              <a:t>incidence</a:t>
            </a:r>
            <a:r>
              <a:rPr lang="en-CA" dirty="0"/>
              <a:t> of the trait(s) will change in the population.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Darwin’s Main Points on Evolution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84193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4525963"/>
          </a:xfrm>
        </p:spPr>
        <p:txBody>
          <a:bodyPr/>
          <a:lstStyle/>
          <a:p>
            <a:r>
              <a:rPr lang="en-CA" dirty="0" smtClean="0"/>
              <a:t>Different environments favour different traits</a:t>
            </a:r>
          </a:p>
          <a:p>
            <a:endParaRPr lang="en-CA" dirty="0" smtClean="0"/>
          </a:p>
          <a:p>
            <a:r>
              <a:rPr lang="en-CA" dirty="0" smtClean="0"/>
              <a:t>Even though all organisms share a common ancestor, they have diverged and evolved differently according to the selection pressures of different environments.</a:t>
            </a:r>
            <a:endParaRPr lang="en-CA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0242" y="3456384"/>
            <a:ext cx="4039830" cy="3140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743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 smtClean="0"/>
              <a:t>Adaptive radiation:</a:t>
            </a:r>
            <a:r>
              <a:rPr lang="en-CA" dirty="0"/>
              <a:t> A cluster of closely related species that are each adaptively specialized to a specific habitat or food source</a:t>
            </a:r>
            <a:r>
              <a:rPr lang="en-CA" dirty="0" smtClean="0"/>
              <a:t>.</a:t>
            </a:r>
            <a:r>
              <a:rPr lang="en-CA" b="1" dirty="0" smtClean="0"/>
              <a:t> 			Ex: Darwin’s Finches</a:t>
            </a: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2918219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>
            <a:noAutofit/>
          </a:bodyPr>
          <a:lstStyle/>
          <a:p>
            <a:r>
              <a:rPr lang="en-CA" sz="3200" dirty="0" smtClean="0"/>
              <a:t>1) How </a:t>
            </a:r>
            <a:r>
              <a:rPr lang="en-CA" sz="3200" dirty="0"/>
              <a:t>does the theory of evolution explain the unity and diversity of all </a:t>
            </a:r>
            <a:r>
              <a:rPr lang="en-CA" sz="3200" dirty="0" smtClean="0"/>
              <a:t>life?</a:t>
            </a:r>
            <a:br>
              <a:rPr lang="en-CA" sz="3200" dirty="0" smtClean="0"/>
            </a:br>
            <a:r>
              <a:rPr lang="en-CA" sz="3200" dirty="0" smtClean="0"/>
              <a:t/>
            </a:r>
            <a:br>
              <a:rPr lang="en-CA" sz="3200" dirty="0" smtClean="0"/>
            </a:br>
            <a:r>
              <a:rPr lang="en-CA" sz="3200" dirty="0"/>
              <a:t>2) What are the four central ideas of Darwin's theory of evolution by natural selection</a:t>
            </a:r>
            <a:r>
              <a:rPr lang="en-CA" sz="3200" dirty="0" smtClean="0"/>
              <a:t>?</a:t>
            </a:r>
            <a:br>
              <a:rPr lang="en-CA" sz="3200" dirty="0" smtClean="0"/>
            </a:br>
            <a:endParaRPr lang="en-CA" sz="3200" dirty="0"/>
          </a:p>
        </p:txBody>
      </p:sp>
    </p:spTree>
    <p:extLst>
      <p:ext uri="{BB962C8B-B14F-4D97-AF65-F5344CB8AC3E}">
        <p14:creationId xmlns:p14="http://schemas.microsoft.com/office/powerpoint/2010/main" val="128908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-72008" y="1196752"/>
            <a:ext cx="9396536" cy="1143000"/>
          </a:xfrm>
        </p:spPr>
        <p:txBody>
          <a:bodyPr>
            <a:noAutofit/>
          </a:bodyPr>
          <a:lstStyle/>
          <a:p>
            <a:pPr algn="ctr"/>
            <a:r>
              <a:rPr lang="en-CA" sz="5400" dirty="0" smtClean="0"/>
              <a:t>Microevolution:</a:t>
            </a:r>
            <a:r>
              <a:rPr lang="en-CA" sz="4400" dirty="0" smtClean="0"/>
              <a:t> </a:t>
            </a:r>
            <a:br>
              <a:rPr lang="en-CA" sz="4400" dirty="0" smtClean="0"/>
            </a:br>
            <a:r>
              <a:rPr lang="en-CA" sz="4000" dirty="0" smtClean="0"/>
              <a:t>Genetic Changes Within Populations</a:t>
            </a:r>
            <a:endParaRPr lang="en-CA" sz="4000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520" y="2918017"/>
            <a:ext cx="4143375" cy="245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53106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b="1" dirty="0" smtClean="0"/>
              <a:t>Phenotypic variation:</a:t>
            </a:r>
            <a:r>
              <a:rPr lang="en-CA" sz="2800" dirty="0" smtClean="0"/>
              <a:t> Differences in </a:t>
            </a:r>
            <a:r>
              <a:rPr lang="en-CA" sz="2800" dirty="0" smtClean="0">
                <a:solidFill>
                  <a:srgbClr val="00B0F0"/>
                </a:solidFill>
              </a:rPr>
              <a:t>appearance</a:t>
            </a:r>
            <a:r>
              <a:rPr lang="en-CA" sz="2800" dirty="0" smtClean="0"/>
              <a:t> and </a:t>
            </a:r>
            <a:r>
              <a:rPr lang="en-CA" sz="2800" dirty="0" smtClean="0">
                <a:solidFill>
                  <a:srgbClr val="00B0F0"/>
                </a:solidFill>
              </a:rPr>
              <a:t>function</a:t>
            </a:r>
            <a:r>
              <a:rPr lang="en-CA" sz="2800" dirty="0" smtClean="0"/>
              <a:t> that are passed from generation to generation</a:t>
            </a:r>
            <a:r>
              <a:rPr lang="en-CA" sz="2800" dirty="0" smtClean="0"/>
              <a:t>.</a:t>
            </a:r>
          </a:p>
          <a:p>
            <a:pPr lvl="1"/>
            <a:r>
              <a:rPr lang="en-CA" sz="2400" b="1" u="sng" dirty="0" smtClean="0"/>
              <a:t>Quantitative variation:</a:t>
            </a:r>
            <a:r>
              <a:rPr lang="en-CA" sz="2400" b="1" dirty="0" smtClean="0"/>
              <a:t> </a:t>
            </a:r>
            <a:r>
              <a:rPr lang="en-CA" sz="2400" dirty="0" smtClean="0"/>
              <a:t>Individuals differ in small incremental ways. Ex: mass, height, length of toes.</a:t>
            </a:r>
          </a:p>
          <a:p>
            <a:pPr lvl="1"/>
            <a:r>
              <a:rPr lang="en-CA" sz="2400" b="1" u="sng" dirty="0" smtClean="0"/>
              <a:t>Qualitative variation:</a:t>
            </a:r>
            <a:r>
              <a:rPr lang="en-CA" sz="2400" dirty="0" smtClean="0"/>
              <a:t> Exists in multiple discrete states (nothing in between). Ex: colour, gender</a:t>
            </a:r>
          </a:p>
          <a:p>
            <a:pPr lvl="2"/>
            <a:r>
              <a:rPr lang="en-CA" sz="2000" b="1" u="sng" dirty="0" smtClean="0">
                <a:solidFill>
                  <a:srgbClr val="00B0F0"/>
                </a:solidFill>
              </a:rPr>
              <a:t>Polymorphism:</a:t>
            </a:r>
            <a:r>
              <a:rPr lang="en-CA" sz="2000" dirty="0" smtClean="0">
                <a:solidFill>
                  <a:srgbClr val="00B0F0"/>
                </a:solidFill>
              </a:rPr>
              <a:t> </a:t>
            </a:r>
            <a:r>
              <a:rPr lang="en-CA" sz="2000" i="1" dirty="0" smtClean="0"/>
              <a:t>“many forms”</a:t>
            </a:r>
            <a:r>
              <a:rPr lang="en-CA" sz="2000" dirty="0" smtClean="0"/>
              <a:t>. The existence of discrete variants of a character. To describe </a:t>
            </a:r>
            <a:r>
              <a:rPr lang="en-CA" sz="2000" dirty="0" err="1" smtClean="0"/>
              <a:t>quantitavely</a:t>
            </a:r>
            <a:r>
              <a:rPr lang="en-CA" sz="2000" dirty="0" smtClean="0"/>
              <a:t>, we calculate the frequency of each trait.</a:t>
            </a:r>
            <a:endParaRPr lang="en-CA" sz="2000" b="1" u="sn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en-CA" sz="3600" dirty="0" smtClean="0"/>
              <a:t>17.1: Variations in Natural Populations</a:t>
            </a:r>
            <a:endParaRPr lang="en-CA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-180528" y="116632"/>
            <a:ext cx="8229600" cy="5746643"/>
          </a:xfrm>
        </p:spPr>
        <p:txBody>
          <a:bodyPr>
            <a:normAutofit/>
          </a:bodyPr>
          <a:lstStyle/>
          <a:p>
            <a:r>
              <a:rPr lang="en-CA" sz="2400" b="1" dirty="0" smtClean="0"/>
              <a:t>Phenotypic variation may be due to </a:t>
            </a:r>
            <a:r>
              <a:rPr lang="en-CA" sz="2400" b="1" u="sng" dirty="0" smtClean="0"/>
              <a:t>genetic</a:t>
            </a:r>
            <a:r>
              <a:rPr lang="en-CA" sz="2400" b="1" dirty="0" smtClean="0"/>
              <a:t> and/or </a:t>
            </a:r>
            <a:r>
              <a:rPr lang="en-CA" sz="2400" b="1" u="sng" dirty="0" smtClean="0"/>
              <a:t>environmental</a:t>
            </a:r>
            <a:r>
              <a:rPr lang="en-CA" sz="2400" b="1" dirty="0" smtClean="0"/>
              <a:t> causes.</a:t>
            </a:r>
          </a:p>
          <a:p>
            <a:pPr lvl="1"/>
            <a:r>
              <a:rPr lang="en-CA" sz="2000" dirty="0" smtClean="0"/>
              <a:t>Genotype and phenotype may not be perfectly correlated.</a:t>
            </a:r>
          </a:p>
          <a:p>
            <a:pPr lvl="1"/>
            <a:r>
              <a:rPr lang="en-CA" sz="2000" dirty="0" smtClean="0">
                <a:solidFill>
                  <a:srgbClr val="00B0F0"/>
                </a:solidFill>
              </a:rPr>
              <a:t>Only genetically based variation is subject to evolutionary change.</a:t>
            </a:r>
          </a:p>
          <a:p>
            <a:pPr lvl="1"/>
            <a:r>
              <a:rPr lang="en-CA" sz="2000" dirty="0" smtClean="0"/>
              <a:t>To determine whether phenotypic variation is due to genetics or environmental factors, we perform </a:t>
            </a:r>
            <a:r>
              <a:rPr lang="en-CA" sz="2000" u="sng" dirty="0" smtClean="0"/>
              <a:t>breeding experiments.</a:t>
            </a:r>
            <a:endParaRPr lang="en-CA" sz="2000" dirty="0" smtClean="0"/>
          </a:p>
          <a:p>
            <a:pPr lvl="1"/>
            <a:endParaRPr lang="en-CA" sz="2000" b="1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492896"/>
            <a:ext cx="6840760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2316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4525963"/>
          </a:xfrm>
        </p:spPr>
        <p:txBody>
          <a:bodyPr/>
          <a:lstStyle/>
          <a:p>
            <a:r>
              <a:rPr lang="en-CA" b="1" dirty="0" smtClean="0"/>
              <a:t>Sources of genetic variation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CA" u="sng" dirty="0" smtClean="0"/>
              <a:t>Production of new alleles:</a:t>
            </a:r>
          </a:p>
          <a:p>
            <a:pPr lvl="2"/>
            <a:r>
              <a:rPr lang="en-CA" dirty="0"/>
              <a:t>Small scale DNA </a:t>
            </a:r>
            <a:r>
              <a:rPr lang="en-CA" b="1" dirty="0">
                <a:solidFill>
                  <a:schemeClr val="bg2">
                    <a:lumMod val="75000"/>
                  </a:schemeClr>
                </a:solidFill>
              </a:rPr>
              <a:t>mutations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CA" u="sng" dirty="0" smtClean="0"/>
              <a:t>Rearrangement of existing alleles</a:t>
            </a:r>
          </a:p>
          <a:p>
            <a:pPr lvl="2"/>
            <a:r>
              <a:rPr lang="en-CA" dirty="0" smtClean="0"/>
              <a:t>Changes in chromosome structure, number or </a:t>
            </a:r>
            <a:r>
              <a:rPr lang="en-CA" b="1" dirty="0" smtClean="0">
                <a:solidFill>
                  <a:schemeClr val="bg2">
                    <a:lumMod val="75000"/>
                  </a:schemeClr>
                </a:solidFill>
              </a:rPr>
              <a:t>genetic recombination </a:t>
            </a:r>
            <a:r>
              <a:rPr lang="en-CA" sz="1800" dirty="0" smtClean="0"/>
              <a:t>(physical exchange of segments between the chromatids of homologous chromosomes or between the chromosomes of prokaryotic cells or viruses which leads to a phenotype with a  different combination of traits from those of the original parents.)</a:t>
            </a:r>
            <a:endParaRPr lang="en-CA" dirty="0" smtClean="0"/>
          </a:p>
          <a:p>
            <a:pPr lvl="1"/>
            <a:endParaRPr lang="en-CA" dirty="0"/>
          </a:p>
          <a:p>
            <a:pPr lvl="2"/>
            <a:endParaRPr lang="en-CA" dirty="0"/>
          </a:p>
          <a:p>
            <a:pPr lvl="2"/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175960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buFont typeface="+mj-lt"/>
              <a:buAutoNum type="arabicPeriod"/>
            </a:pPr>
            <a:r>
              <a:rPr lang="en-CA" dirty="0"/>
              <a:t>What is a genetic polymorphism</a:t>
            </a:r>
            <a:r>
              <a:rPr lang="en-CA" dirty="0" smtClean="0"/>
              <a:t>?</a:t>
            </a:r>
          </a:p>
          <a:p>
            <a:pPr marL="624078" indent="-514350">
              <a:buFont typeface="+mj-lt"/>
              <a:buAutoNum type="arabicPeriod"/>
            </a:pPr>
            <a:endParaRPr lang="en-CA" dirty="0" smtClean="0"/>
          </a:p>
          <a:p>
            <a:pPr marL="624078" indent="-514350">
              <a:buFont typeface="+mj-lt"/>
              <a:buAutoNum type="arabicPeriod"/>
            </a:pPr>
            <a:r>
              <a:rPr lang="en-CA" dirty="0" smtClean="0"/>
              <a:t>If </a:t>
            </a:r>
            <a:r>
              <a:rPr lang="en-CA" dirty="0"/>
              <a:t>a population of skunks includes some individuals with stripes and others with spots, would you describe the variation as quantitative or qualitative</a:t>
            </a:r>
            <a:r>
              <a:rPr lang="en-CA" dirty="0" smtClean="0"/>
              <a:t>?</a:t>
            </a:r>
          </a:p>
          <a:p>
            <a:pPr marL="624078" indent="-514350">
              <a:buFont typeface="+mj-lt"/>
              <a:buAutoNum type="arabicPeriod"/>
            </a:pPr>
            <a:endParaRPr lang="en-CA" dirty="0" smtClean="0"/>
          </a:p>
          <a:p>
            <a:pPr marL="624078" indent="-514350">
              <a:buFont typeface="+mj-lt"/>
              <a:buAutoNum type="arabicPeriod"/>
            </a:pPr>
            <a:r>
              <a:rPr lang="en-CA" dirty="0" smtClean="0"/>
              <a:t>What </a:t>
            </a:r>
            <a:r>
              <a:rPr lang="en-CA" dirty="0"/>
              <a:t>factors contribute to phenotypic variation in a population?</a:t>
            </a:r>
          </a:p>
        </p:txBody>
      </p:sp>
    </p:spTree>
    <p:extLst>
      <p:ext uri="{BB962C8B-B14F-4D97-AF65-F5344CB8AC3E}">
        <p14:creationId xmlns:p14="http://schemas.microsoft.com/office/powerpoint/2010/main" val="175366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 smtClean="0"/>
              <a:t>Gene pool: </a:t>
            </a:r>
            <a:r>
              <a:rPr lang="en-CA" dirty="0" smtClean="0"/>
              <a:t>The sum of all alleles at all gene loci in all individuals</a:t>
            </a:r>
          </a:p>
          <a:p>
            <a:r>
              <a:rPr lang="en-CA" b="1" dirty="0" smtClean="0"/>
              <a:t>Genotype frequencies: </a:t>
            </a:r>
            <a:r>
              <a:rPr lang="en-CA" dirty="0" smtClean="0"/>
              <a:t> percentage of individuals possessing each genotype. </a:t>
            </a:r>
          </a:p>
          <a:p>
            <a:r>
              <a:rPr lang="en-CA" b="1" dirty="0"/>
              <a:t>Allele frequencies: </a:t>
            </a:r>
            <a:r>
              <a:rPr lang="en-CA" dirty="0"/>
              <a:t>the relative abundances of the different alleles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17.2: Population Genetics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8277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Null model that defines how evolution </a:t>
            </a:r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does not</a:t>
            </a:r>
            <a:r>
              <a:rPr lang="en-CA" dirty="0" smtClean="0"/>
              <a:t> occur.</a:t>
            </a:r>
          </a:p>
          <a:p>
            <a:r>
              <a:rPr lang="en-CA" dirty="0" smtClean="0"/>
              <a:t>Specifies the conditions under which a population of diploid organisms achieves </a:t>
            </a:r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genetic equilibrium</a:t>
            </a:r>
          </a:p>
          <a:p>
            <a:r>
              <a:rPr lang="en-CA" b="1" dirty="0" smtClean="0"/>
              <a:t>Genetic equilibrium:</a:t>
            </a:r>
            <a:r>
              <a:rPr lang="en-CA" dirty="0" smtClean="0"/>
              <a:t> The point at which neither allele frequencies nor genotype frequencies change in succeeding generations.</a:t>
            </a:r>
            <a:endParaRPr lang="en-CA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Hardy-Weinberg Equilibrium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2522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458611"/>
          </a:xfrm>
        </p:spPr>
        <p:txBody>
          <a:bodyPr/>
          <a:lstStyle/>
          <a:p>
            <a:r>
              <a:rPr lang="en-CA" dirty="0" smtClean="0"/>
              <a:t>Dominant alleles need not replace recessive ones</a:t>
            </a:r>
          </a:p>
          <a:p>
            <a:r>
              <a:rPr lang="en-CA" dirty="0" smtClean="0"/>
              <a:t>Gene shuffling as a result of sexual reproduction does not cause the gene pool to change.</a:t>
            </a:r>
          </a:p>
          <a:p>
            <a:endParaRPr lang="en-CA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370" y="2420888"/>
            <a:ext cx="3414217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63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24078" indent="-514350">
              <a:buFont typeface="+mj-lt"/>
              <a:buAutoNum type="arabicPeriod"/>
            </a:pPr>
            <a:r>
              <a:rPr lang="en-CA" sz="2800" b="1" dirty="0" smtClean="0"/>
              <a:t>No mutations </a:t>
            </a:r>
            <a:r>
              <a:rPr lang="en-CA" sz="2800" dirty="0" err="1" smtClean="0"/>
              <a:t>occuring</a:t>
            </a:r>
            <a:endParaRPr lang="en-CA" sz="2800" dirty="0" smtClean="0"/>
          </a:p>
          <a:p>
            <a:pPr marL="624078" indent="-514350">
              <a:buFont typeface="+mj-lt"/>
              <a:buAutoNum type="arabicPeriod"/>
            </a:pPr>
            <a:r>
              <a:rPr lang="en-CA" sz="2800" b="1" dirty="0" smtClean="0"/>
              <a:t>No migration </a:t>
            </a:r>
            <a:r>
              <a:rPr lang="en-CA" sz="2800" dirty="0" smtClean="0"/>
              <a:t>to and from other populations (</a:t>
            </a:r>
            <a:r>
              <a:rPr lang="en-CA" sz="2800" b="1" dirty="0" smtClean="0"/>
              <a:t>no gene flow</a:t>
            </a:r>
            <a:r>
              <a:rPr lang="en-CA" sz="2800" dirty="0" smtClean="0"/>
              <a:t>)</a:t>
            </a:r>
          </a:p>
          <a:p>
            <a:pPr marL="624078" indent="-514350">
              <a:buFont typeface="+mj-lt"/>
              <a:buAutoNum type="arabicPeriod"/>
            </a:pPr>
            <a:r>
              <a:rPr lang="en-CA" sz="2800" dirty="0" smtClean="0"/>
              <a:t>Population is </a:t>
            </a:r>
            <a:r>
              <a:rPr lang="en-CA" sz="2800" b="1" dirty="0" smtClean="0"/>
              <a:t>infinite</a:t>
            </a:r>
            <a:r>
              <a:rPr lang="en-CA" sz="2800" dirty="0" smtClean="0"/>
              <a:t> in size (</a:t>
            </a:r>
            <a:r>
              <a:rPr lang="en-CA" sz="2800" b="1" dirty="0"/>
              <a:t>no genetic drift</a:t>
            </a:r>
            <a:r>
              <a:rPr lang="en-CA" sz="2800" dirty="0"/>
              <a:t>)</a:t>
            </a:r>
            <a:endParaRPr lang="en-CA" sz="2800" dirty="0" smtClean="0"/>
          </a:p>
          <a:p>
            <a:pPr marL="624078" indent="-514350">
              <a:buFont typeface="+mj-lt"/>
              <a:buAutoNum type="arabicPeriod"/>
            </a:pPr>
            <a:r>
              <a:rPr lang="en-CA" sz="2800" dirty="0" smtClean="0"/>
              <a:t>All genotypes in the population survive and reproduce equally well (</a:t>
            </a:r>
            <a:r>
              <a:rPr lang="en-CA" sz="2800" b="1" dirty="0" smtClean="0"/>
              <a:t>no natural selection</a:t>
            </a:r>
            <a:r>
              <a:rPr lang="en-CA" sz="2800" dirty="0" smtClean="0"/>
              <a:t>)</a:t>
            </a:r>
          </a:p>
          <a:p>
            <a:pPr marL="624078" indent="-514350">
              <a:buFont typeface="+mj-lt"/>
              <a:buAutoNum type="arabicPeriod"/>
            </a:pPr>
            <a:r>
              <a:rPr lang="en-CA" sz="2800" b="1" dirty="0" smtClean="0"/>
              <a:t>Random mating</a:t>
            </a:r>
            <a:r>
              <a:rPr lang="en-CA" sz="2800" dirty="0" smtClean="0"/>
              <a:t> is present</a:t>
            </a:r>
            <a:endParaRPr lang="en-CA" sz="28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Hardy-Weinberg Conditions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81822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CA" dirty="0" smtClean="0"/>
              <a:t>What comprises the gene pool of a population?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1849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9552" y="2204864"/>
            <a:ext cx="8229600" cy="1143000"/>
          </a:xfrm>
        </p:spPr>
        <p:txBody>
          <a:bodyPr/>
          <a:lstStyle/>
          <a:p>
            <a:r>
              <a:rPr lang="en-CA" dirty="0" smtClean="0"/>
              <a:t>17.3 Agents of Microevolution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70521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 heritable change in DNA</a:t>
            </a:r>
          </a:p>
          <a:p>
            <a:r>
              <a:rPr lang="en-CA" dirty="0" smtClean="0"/>
              <a:t>Introduces new genetic variation in the population</a:t>
            </a:r>
          </a:p>
          <a:p>
            <a:r>
              <a:rPr lang="en-CA" dirty="0" smtClean="0"/>
              <a:t>Rare events, therefore they exert little to no immediate effect on allele frequencies of a population.</a:t>
            </a:r>
          </a:p>
          <a:p>
            <a:r>
              <a:rPr lang="en-CA" dirty="0" smtClean="0"/>
              <a:t>Accumulative, therefore,</a:t>
            </a:r>
          </a:p>
          <a:p>
            <a:pPr marL="109728" indent="0" algn="ctr">
              <a:buNone/>
            </a:pPr>
            <a:r>
              <a:rPr lang="en-CA" sz="3600" b="1" i="1" dirty="0" smtClean="0"/>
              <a:t>Mutation is a major source of  heritable variation</a:t>
            </a:r>
            <a:endParaRPr lang="en-CA" sz="3600" b="1" i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Mutations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284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896544"/>
          </a:xfrm>
        </p:spPr>
        <p:txBody>
          <a:bodyPr>
            <a:normAutofit/>
          </a:bodyPr>
          <a:lstStyle/>
          <a:p>
            <a:r>
              <a:rPr lang="en-CA" sz="2400" b="1" u="sng" dirty="0" smtClean="0"/>
              <a:t>Deleterious Mutation:</a:t>
            </a:r>
          </a:p>
          <a:p>
            <a:pPr lvl="1"/>
            <a:r>
              <a:rPr lang="en-CA" sz="2000" dirty="0"/>
              <a:t>alter an individual’s structure/function/behaviour in harmful ways</a:t>
            </a:r>
          </a:p>
          <a:p>
            <a:pPr lvl="1"/>
            <a:r>
              <a:rPr lang="en-CA" sz="2000" dirty="0"/>
              <a:t>May or may not lead to </a:t>
            </a:r>
            <a:r>
              <a:rPr lang="en-CA" sz="2000" dirty="0" smtClean="0"/>
              <a:t>fatality</a:t>
            </a:r>
            <a:endParaRPr lang="en-CA" sz="2000" b="1" u="sng" dirty="0" smtClean="0"/>
          </a:p>
          <a:p>
            <a:r>
              <a:rPr lang="en-CA" sz="2400" b="1" u="sng" dirty="0" smtClean="0"/>
              <a:t>Lethal Mutation:</a:t>
            </a:r>
          </a:p>
          <a:p>
            <a:pPr lvl="1"/>
            <a:r>
              <a:rPr lang="en-CA" sz="2000" dirty="0" smtClean="0"/>
              <a:t>Cause the death of organisms carrying them</a:t>
            </a:r>
          </a:p>
          <a:p>
            <a:pPr lvl="1"/>
            <a:r>
              <a:rPr lang="en-CA" sz="2000" dirty="0" smtClean="0"/>
              <a:t>If recessive, affects only homozygous recessive individuals</a:t>
            </a:r>
          </a:p>
          <a:p>
            <a:r>
              <a:rPr lang="en-CA" sz="2400" b="1" u="sng" dirty="0" smtClean="0"/>
              <a:t>Neutral Mutation:</a:t>
            </a:r>
          </a:p>
          <a:p>
            <a:pPr lvl="1"/>
            <a:r>
              <a:rPr lang="en-CA" sz="2000" dirty="0"/>
              <a:t>Neither harmful nor beneficial</a:t>
            </a:r>
          </a:p>
          <a:p>
            <a:pPr lvl="1"/>
            <a:r>
              <a:rPr lang="en-CA" sz="2000" dirty="0"/>
              <a:t>May not even change phenotype of </a:t>
            </a:r>
            <a:r>
              <a:rPr lang="en-CA" sz="2000" dirty="0" smtClean="0"/>
              <a:t>individual</a:t>
            </a:r>
            <a:endParaRPr lang="en-CA" sz="2000" b="1" u="sng" dirty="0" smtClean="0"/>
          </a:p>
          <a:p>
            <a:r>
              <a:rPr lang="en-CA" sz="2400" b="1" u="sng" dirty="0" smtClean="0"/>
              <a:t>Advantageous Mutation:</a:t>
            </a:r>
          </a:p>
          <a:p>
            <a:pPr lvl="1"/>
            <a:r>
              <a:rPr lang="en-CA" sz="2000" dirty="0" smtClean="0"/>
              <a:t>Helpful to carrier</a:t>
            </a:r>
          </a:p>
          <a:p>
            <a:pPr lvl="1"/>
            <a:r>
              <a:rPr lang="en-CA" sz="2000" dirty="0" smtClean="0"/>
              <a:t>Allele frequency may or may not increase over time</a:t>
            </a:r>
            <a:endParaRPr lang="en-CA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Types of Mutation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70333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46856" y="1124744"/>
            <a:ext cx="8229600" cy="4525963"/>
          </a:xfrm>
        </p:spPr>
        <p:txBody>
          <a:bodyPr/>
          <a:lstStyle/>
          <a:p>
            <a:r>
              <a:rPr lang="en-CA" dirty="0" smtClean="0"/>
              <a:t>Change in allele frequencies as individuals join a population and reproduce</a:t>
            </a:r>
          </a:p>
          <a:p>
            <a:r>
              <a:rPr lang="en-CA" dirty="0" smtClean="0"/>
              <a:t>May introduce genetic variation from another population</a:t>
            </a:r>
          </a:p>
          <a:p>
            <a:r>
              <a:rPr lang="en-CA" dirty="0" smtClean="0"/>
              <a:t>Documenting gene flow among populations is difficult</a:t>
            </a:r>
          </a:p>
          <a:p>
            <a:r>
              <a:rPr lang="en-CA" dirty="0" smtClean="0"/>
              <a:t>If populations are already similar, gene flow will have little effect</a:t>
            </a:r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r>
              <a:rPr lang="en-CA" dirty="0" smtClean="0"/>
              <a:t>Gene Flow</a:t>
            </a:r>
            <a:endParaRPr lang="en-CA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221088"/>
            <a:ext cx="3504362" cy="2475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581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Random changes in allele frequencies caused by chance events</a:t>
            </a:r>
          </a:p>
          <a:p>
            <a:r>
              <a:rPr lang="en-CA" b="1" dirty="0" smtClean="0"/>
              <a:t>Reduces genetic variation</a:t>
            </a:r>
            <a:r>
              <a:rPr lang="en-CA" dirty="0" smtClean="0"/>
              <a:t>, especially in </a:t>
            </a:r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small populations</a:t>
            </a:r>
          </a:p>
          <a:p>
            <a:r>
              <a:rPr lang="en-CA" dirty="0" smtClean="0"/>
              <a:t>Can eliminate alleles</a:t>
            </a:r>
          </a:p>
          <a:p>
            <a:r>
              <a:rPr lang="en-CA" dirty="0" smtClean="0"/>
              <a:t>Chance deviations occur whenever sexual reproduction occurs</a:t>
            </a:r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Genetic Drift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664083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u="sng" dirty="0" smtClean="0"/>
              <a:t>Population Bottlenecks:</a:t>
            </a:r>
            <a:r>
              <a:rPr lang="en-CA" dirty="0" smtClean="0"/>
              <a:t> </a:t>
            </a:r>
          </a:p>
          <a:p>
            <a:pPr lvl="1"/>
            <a:r>
              <a:rPr lang="en-CA" dirty="0"/>
              <a:t>Epidemics, starvation, drought or any other event that results in a wipeout of a significant portion of a population creates a </a:t>
            </a:r>
            <a:r>
              <a:rPr lang="en-CA" i="1" dirty="0"/>
              <a:t>population bottleneck.</a:t>
            </a:r>
          </a:p>
          <a:p>
            <a:pPr lvl="1"/>
            <a:r>
              <a:rPr lang="en-CA" dirty="0"/>
              <a:t>Reduces genetic variation, even if numbers </a:t>
            </a:r>
            <a:r>
              <a:rPr lang="en-CA" dirty="0" smtClean="0"/>
              <a:t>rebound</a:t>
            </a:r>
          </a:p>
          <a:p>
            <a:r>
              <a:rPr lang="en-CA" b="1" u="sng" dirty="0" smtClean="0"/>
              <a:t>Founder Effect:</a:t>
            </a:r>
          </a:p>
          <a:p>
            <a:pPr lvl="1"/>
            <a:r>
              <a:rPr lang="en-CA" dirty="0" smtClean="0"/>
              <a:t>When a few individuals move to a new region and start a new population</a:t>
            </a:r>
          </a:p>
          <a:p>
            <a:pPr lvl="1"/>
            <a:r>
              <a:rPr lang="en-CA" dirty="0" smtClean="0"/>
              <a:t>Some alleles may be missing in new population, rare alleles may be less rare now</a:t>
            </a:r>
          </a:p>
          <a:p>
            <a:pPr lvl="1"/>
            <a:r>
              <a:rPr lang="en-CA" dirty="0" smtClean="0"/>
              <a:t>Change in gene pool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CA" dirty="0" smtClean="0"/>
              <a:t>Two General Circumstances that can cause Genetic Drift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341135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Differential survivorship or reproduction of individuals with different genotypes</a:t>
            </a:r>
          </a:p>
          <a:p>
            <a:r>
              <a:rPr lang="en-CA" dirty="0" smtClean="0"/>
              <a:t>One allele can replace another or allelic variation could be preserved</a:t>
            </a:r>
          </a:p>
          <a:p>
            <a:r>
              <a:rPr lang="en-CA" b="1" dirty="0" smtClean="0"/>
              <a:t>It </a:t>
            </a:r>
            <a:r>
              <a:rPr lang="en-CA" b="1" dirty="0"/>
              <a:t>is the phenotype of an individual organism, rather than any particular allele, that is successful or not</a:t>
            </a:r>
            <a:r>
              <a:rPr lang="en-CA" b="1" dirty="0" smtClean="0"/>
              <a:t>.</a:t>
            </a:r>
          </a:p>
          <a:p>
            <a:r>
              <a:rPr lang="en-CA" dirty="0" smtClean="0"/>
              <a:t>Exerts little to no effect on traits that appear during an individual’s post reproductive life</a:t>
            </a:r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Natural selection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831459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u="sng" dirty="0" smtClean="0"/>
              <a:t>Directional Selection</a:t>
            </a:r>
            <a:r>
              <a:rPr lang="en-CA" dirty="0" smtClean="0"/>
              <a:t>:</a:t>
            </a:r>
          </a:p>
          <a:p>
            <a:pPr lvl="1"/>
            <a:r>
              <a:rPr lang="en-CA" dirty="0" smtClean="0"/>
              <a:t>Shifts a trait away from the existing mean towards a favourable extreme</a:t>
            </a:r>
          </a:p>
          <a:p>
            <a:pPr lvl="1"/>
            <a:r>
              <a:rPr lang="en-CA" dirty="0" smtClean="0"/>
              <a:t>Extremely common</a:t>
            </a:r>
          </a:p>
          <a:p>
            <a:r>
              <a:rPr lang="en-CA" b="1" u="sng" dirty="0" smtClean="0"/>
              <a:t>Stabilizing Selection:</a:t>
            </a:r>
          </a:p>
          <a:p>
            <a:pPr lvl="1"/>
            <a:r>
              <a:rPr lang="en-CA" dirty="0" smtClean="0"/>
              <a:t>Eliminates phenotypic extremes (mean is favourable.)</a:t>
            </a:r>
          </a:p>
          <a:p>
            <a:pPr lvl="1"/>
            <a:r>
              <a:rPr lang="en-CA" dirty="0" smtClean="0"/>
              <a:t>Most common mode</a:t>
            </a:r>
          </a:p>
          <a:p>
            <a:r>
              <a:rPr lang="en-CA" b="1" u="sng" dirty="0" smtClean="0"/>
              <a:t>Disruptive Selection:</a:t>
            </a:r>
          </a:p>
          <a:p>
            <a:pPr lvl="1"/>
            <a:r>
              <a:rPr lang="en-CA" dirty="0" smtClean="0"/>
              <a:t>Both extremes are favourable, mean is not.</a:t>
            </a:r>
          </a:p>
          <a:p>
            <a:pPr lvl="1"/>
            <a:r>
              <a:rPr lang="en-CA" dirty="0" smtClean="0"/>
              <a:t>Promotes polymorphism</a:t>
            </a:r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Types of Selection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666684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Fosters the evolution of showy structures: bright feathers, long tails, impressive antlers.</a:t>
            </a:r>
          </a:p>
          <a:p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Intersexual:</a:t>
            </a:r>
            <a:r>
              <a:rPr lang="en-CA" dirty="0" smtClean="0"/>
              <a:t> selection based on attractiveness</a:t>
            </a:r>
          </a:p>
          <a:p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Intrasexual:</a:t>
            </a:r>
            <a:r>
              <a:rPr lang="en-CA" dirty="0" smtClean="0"/>
              <a:t> selection based on competition</a:t>
            </a:r>
          </a:p>
          <a:p>
            <a:r>
              <a:rPr lang="en-CA" dirty="0" smtClean="0"/>
              <a:t>Most probable cause of </a:t>
            </a:r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sexual dimorphism </a:t>
            </a:r>
            <a:r>
              <a:rPr lang="en-CA" dirty="0" smtClean="0"/>
              <a:t>(differences between males and females)</a:t>
            </a:r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Sexual Selection</a:t>
            </a:r>
            <a:endParaRPr lang="en-CA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032" y="4185166"/>
            <a:ext cx="3741440" cy="249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12783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Choice of mates based on their phenotype and genotype</a:t>
            </a:r>
          </a:p>
          <a:p>
            <a:r>
              <a:rPr lang="en-CA" dirty="0" smtClean="0"/>
              <a:t>Does not directly affect allele frequencies but usually </a:t>
            </a:r>
            <a:r>
              <a:rPr lang="en-CA" b="1" dirty="0" smtClean="0"/>
              <a:t>prevents genetic equilibrium.</a:t>
            </a:r>
            <a:endParaRPr lang="en-CA" dirty="0" smtClean="0"/>
          </a:p>
          <a:p>
            <a:r>
              <a:rPr lang="en-CA" dirty="0" smtClean="0"/>
              <a:t>Random mating occurs more often</a:t>
            </a:r>
          </a:p>
          <a:p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Inbreeding</a:t>
            </a:r>
            <a:r>
              <a:rPr lang="en-CA" dirty="0" smtClean="0"/>
              <a:t> is non random. Inbreeding decreases heterozygote genotypes because relatives usually have the same alleles.</a:t>
            </a:r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Non Random Mating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247770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1052736"/>
            <a:ext cx="8229600" cy="4525963"/>
          </a:xfrm>
        </p:spPr>
        <p:txBody>
          <a:bodyPr>
            <a:normAutofit/>
          </a:bodyPr>
          <a:lstStyle/>
          <a:p>
            <a:pPr marL="624078" indent="-514350">
              <a:buFont typeface="+mj-lt"/>
              <a:buAutoNum type="arabicPeriod"/>
            </a:pPr>
            <a:r>
              <a:rPr lang="en-CA" sz="3200" dirty="0"/>
              <a:t>Which agents of microevolution tend to increase genetic variation within populations, and which ones tend to decrease it</a:t>
            </a:r>
            <a:r>
              <a:rPr lang="en-CA" sz="3200" dirty="0" smtClean="0"/>
              <a:t>?</a:t>
            </a:r>
          </a:p>
          <a:p>
            <a:pPr marL="624078" indent="-514350">
              <a:buFont typeface="+mj-lt"/>
              <a:buAutoNum type="arabicPeriod"/>
            </a:pPr>
            <a:endParaRPr lang="en-CA" sz="3200" dirty="0" smtClean="0"/>
          </a:p>
          <a:p>
            <a:pPr marL="624078" indent="-514350">
              <a:buFont typeface="+mj-lt"/>
              <a:buAutoNum type="arabicPeriod"/>
            </a:pPr>
            <a:r>
              <a:rPr lang="en-CA" sz="3200" dirty="0" smtClean="0"/>
              <a:t>In </a:t>
            </a:r>
            <a:r>
              <a:rPr lang="en-CA" sz="3200" dirty="0"/>
              <a:t>what way does </a:t>
            </a:r>
            <a:r>
              <a:rPr lang="en-CA" sz="3200" dirty="0" smtClean="0"/>
              <a:t>non random </a:t>
            </a:r>
            <a:r>
              <a:rPr lang="en-CA" sz="3200" dirty="0"/>
              <a:t>mating affect the predictions of the Hardy–Weinberg equation?</a:t>
            </a:r>
          </a:p>
        </p:txBody>
      </p:sp>
    </p:spTree>
    <p:extLst>
      <p:ext uri="{BB962C8B-B14F-4D97-AF65-F5344CB8AC3E}">
        <p14:creationId xmlns:p14="http://schemas.microsoft.com/office/powerpoint/2010/main" val="27901577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CA" dirty="0" err="1" smtClean="0"/>
              <a:t>Dipoloidy</a:t>
            </a:r>
            <a:r>
              <a:rPr lang="en-CA" dirty="0" smtClean="0"/>
              <a:t> can hide recessive alleles.</a:t>
            </a:r>
          </a:p>
          <a:p>
            <a:r>
              <a:rPr lang="en-CA" dirty="0" smtClean="0"/>
              <a:t>May be caused by </a:t>
            </a:r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environmental</a:t>
            </a:r>
            <a:r>
              <a:rPr lang="en-CA" dirty="0" smtClean="0"/>
              <a:t> or </a:t>
            </a:r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genetic </a:t>
            </a:r>
            <a:r>
              <a:rPr lang="en-CA" dirty="0" smtClean="0"/>
              <a:t>factors</a:t>
            </a:r>
          </a:p>
          <a:p>
            <a:r>
              <a:rPr lang="en-CA" b="1" u="sng" dirty="0" smtClean="0"/>
              <a:t>Heterozygote Advantage:</a:t>
            </a:r>
            <a:r>
              <a:rPr lang="en-CA" dirty="0" smtClean="0"/>
              <a:t> when heterozygotes for a particular locus have higher relative fitness than either homozygote. 			</a:t>
            </a:r>
            <a:r>
              <a:rPr lang="en-CA" b="1" dirty="0" smtClean="0"/>
              <a:t>Ex: Sickle Cell Anemia</a:t>
            </a:r>
          </a:p>
          <a:p>
            <a:r>
              <a:rPr lang="en-CA" b="1" u="sng" dirty="0" smtClean="0"/>
              <a:t>Frequency-Dependent Selection:</a:t>
            </a:r>
            <a:r>
              <a:rPr lang="en-CA" dirty="0" smtClean="0"/>
              <a:t> when rare phenotypes have a selective advantage simply because they are rare.</a:t>
            </a:r>
          </a:p>
          <a:p>
            <a:pPr lvl="1"/>
            <a:r>
              <a:rPr lang="en-CA" dirty="0" smtClean="0"/>
              <a:t>Eventually it becomes so common that it loses advantage</a:t>
            </a:r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17.4 Variation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083803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1520" y="1481328"/>
            <a:ext cx="8435280" cy="4525963"/>
          </a:xfrm>
        </p:spPr>
        <p:txBody>
          <a:bodyPr>
            <a:normAutofit/>
          </a:bodyPr>
          <a:lstStyle/>
          <a:p>
            <a:r>
              <a:rPr lang="en-CA" sz="3200" b="1" dirty="0" smtClean="0"/>
              <a:t>Acclimation:</a:t>
            </a:r>
            <a:r>
              <a:rPr lang="en-CA" sz="3200" dirty="0" smtClean="0"/>
              <a:t> variation due to environmental factors</a:t>
            </a:r>
          </a:p>
          <a:p>
            <a:r>
              <a:rPr lang="en-CA" sz="3200" b="1" dirty="0" smtClean="0"/>
              <a:t>Adaptation:</a:t>
            </a:r>
            <a:r>
              <a:rPr lang="en-CA" sz="3200" dirty="0" smtClean="0"/>
              <a:t> variation due to genetic factors</a:t>
            </a:r>
            <a:endParaRPr lang="en-CA" sz="3200" b="1" dirty="0"/>
          </a:p>
        </p:txBody>
      </p:sp>
    </p:spTree>
    <p:extLst>
      <p:ext uri="{BB962C8B-B14F-4D97-AF65-F5344CB8AC3E}">
        <p14:creationId xmlns:p14="http://schemas.microsoft.com/office/powerpoint/2010/main" val="26693681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accumulation of adaptive traits over time</a:t>
            </a:r>
          </a:p>
          <a:p>
            <a:r>
              <a:rPr lang="en-CA" dirty="0" smtClean="0"/>
              <a:t>Increases the “fitness” of an organism</a:t>
            </a:r>
          </a:p>
          <a:p>
            <a:r>
              <a:rPr lang="en-CA" dirty="0" smtClean="0"/>
              <a:t>Natural selection does not select the fittest but the </a:t>
            </a:r>
            <a:r>
              <a:rPr lang="en-CA" b="1" dirty="0" smtClean="0"/>
              <a:t>fit enough.</a:t>
            </a:r>
            <a:endParaRPr lang="en-CA" dirty="0" smtClean="0"/>
          </a:p>
          <a:p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17.5 Adaptation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812874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HMS Beagle (Darwin’s voyage):</a:t>
            </a:r>
          </a:p>
          <a:p>
            <a:pPr lvl="1"/>
            <a:r>
              <a:rPr lang="en-CA" dirty="0"/>
              <a:t>Observed the distribution of species on the Galapagos </a:t>
            </a:r>
            <a:r>
              <a:rPr lang="en-CA" dirty="0" smtClean="0"/>
              <a:t>Islands</a:t>
            </a:r>
          </a:p>
          <a:p>
            <a:r>
              <a:rPr lang="en-CA" b="1" dirty="0" smtClean="0"/>
              <a:t>Artificial Selection</a:t>
            </a:r>
            <a:r>
              <a:rPr lang="en-CA" dirty="0" smtClean="0"/>
              <a:t>: selectively breeding individuals with favourable characteristics</a:t>
            </a:r>
          </a:p>
          <a:p>
            <a:r>
              <a:rPr lang="en-CA" dirty="0" smtClean="0"/>
              <a:t>Proposes the Theory of Evolution by Natural Selection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Charles Darwin (1809-1882)</a:t>
            </a:r>
            <a:endParaRPr lang="en-CA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447" y="4039957"/>
            <a:ext cx="2022921" cy="2845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78000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624078" indent="-514350">
              <a:buFont typeface="+mj-lt"/>
              <a:buAutoNum type="arabicPeriod"/>
            </a:pPr>
            <a:r>
              <a:rPr lang="en-CA" dirty="0" smtClean="0"/>
              <a:t>Provides </a:t>
            </a:r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physical</a:t>
            </a:r>
            <a:r>
              <a:rPr lang="en-CA" dirty="0" smtClean="0"/>
              <a:t> and not spiritual explanations for the origins of biological diversity.</a:t>
            </a:r>
          </a:p>
          <a:p>
            <a:pPr marL="624078" indent="-514350">
              <a:buFont typeface="+mj-lt"/>
              <a:buAutoNum type="arabicPeriod"/>
            </a:pPr>
            <a:r>
              <a:rPr lang="en-CA" dirty="0" smtClean="0"/>
              <a:t>Recognizes that evolution occurs in </a:t>
            </a:r>
            <a:r>
              <a:rPr lang="en-CA" dirty="0" smtClean="0">
                <a:solidFill>
                  <a:schemeClr val="bg2">
                    <a:lumMod val="75000"/>
                  </a:schemeClr>
                </a:solidFill>
              </a:rPr>
              <a:t>groups</a:t>
            </a:r>
            <a:r>
              <a:rPr lang="en-CA" dirty="0" smtClean="0"/>
              <a:t> of organisms, not individuals. Some members of a group survive and reproduce more successfully than others.</a:t>
            </a:r>
          </a:p>
          <a:p>
            <a:pPr marL="624078" indent="-514350">
              <a:buFont typeface="+mj-lt"/>
              <a:buAutoNum type="arabicPeriod"/>
            </a:pPr>
            <a:r>
              <a:rPr lang="en-CA" dirty="0" smtClean="0"/>
              <a:t>Evolution is a multistage process: mutation, variation, selection, adaptation!</a:t>
            </a:r>
          </a:p>
          <a:p>
            <a:pPr marL="624078" indent="-514350">
              <a:buFont typeface="+mj-lt"/>
              <a:buAutoNum type="arabicPeriod"/>
            </a:pPr>
            <a:r>
              <a:rPr lang="en-CA" dirty="0" smtClean="0"/>
              <a:t>Evolution occurs because organisms function better than others in a particular environment.</a:t>
            </a:r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CA" dirty="0" smtClean="0"/>
              <a:t>What makes Darwin’s theory unique?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754738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u="sng" dirty="0" smtClean="0"/>
              <a:t>Allopatric Speciation:</a:t>
            </a:r>
          </a:p>
          <a:p>
            <a:pPr lvl="1"/>
            <a:r>
              <a:rPr lang="en-CA" dirty="0" smtClean="0"/>
              <a:t>Occurs when two populations become geographically separated.</a:t>
            </a:r>
          </a:p>
          <a:p>
            <a:pPr lvl="1"/>
            <a:r>
              <a:rPr lang="en-CA" dirty="0" smtClean="0"/>
              <a:t>Over time, they accumulate genetic differences that separates them reproductively.</a:t>
            </a:r>
          </a:p>
          <a:p>
            <a:r>
              <a:rPr lang="en-CA" b="1" u="sng" dirty="0" err="1" smtClean="0"/>
              <a:t>Parapatric</a:t>
            </a:r>
            <a:r>
              <a:rPr lang="en-CA" b="1" u="sng" dirty="0" smtClean="0"/>
              <a:t> Speciation:</a:t>
            </a:r>
          </a:p>
          <a:p>
            <a:pPr lvl="1"/>
            <a:r>
              <a:rPr lang="en-CA" dirty="0" smtClean="0"/>
              <a:t>Occurs when two populations live beside each other and hybrid offspring have low fitness.</a:t>
            </a:r>
          </a:p>
          <a:p>
            <a:r>
              <a:rPr lang="en-CA" b="1" u="sng" dirty="0" smtClean="0"/>
              <a:t>Sympatric Speciation:</a:t>
            </a:r>
          </a:p>
          <a:p>
            <a:pPr lvl="1"/>
            <a:r>
              <a:rPr lang="en-CA" dirty="0" smtClean="0"/>
              <a:t>Reproductive isolation evolves between two distinct subgroups that arise within one population.</a:t>
            </a:r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Chapter 18: Speciation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262194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3916</TotalTime>
  <Words>1431</Words>
  <Application>Microsoft Office PowerPoint</Application>
  <PresentationFormat>On-screen Show (4:3)</PresentationFormat>
  <Paragraphs>165</Paragraphs>
  <Slides>36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Concourse</vt:lpstr>
      <vt:lpstr>BIOLOGY 1104</vt:lpstr>
      <vt:lpstr>Introduction to Selection and Biodiversity</vt:lpstr>
      <vt:lpstr>Selection</vt:lpstr>
      <vt:lpstr>What key elements aid in the selection and survival of certain individuals and their genetic traits?</vt:lpstr>
      <vt:lpstr>Evolution</vt:lpstr>
      <vt:lpstr>Darwin’s Main Points on Evolution</vt:lpstr>
      <vt:lpstr>PowerPoint Presentation</vt:lpstr>
      <vt:lpstr>PowerPoint Presentation</vt:lpstr>
      <vt:lpstr>1) How does the theory of evolution explain the unity and diversity of all life?  2) What are the four central ideas of Darwin's theory of evolution by natural selection? </vt:lpstr>
      <vt:lpstr>Microevolution:  Genetic Changes Within Populations</vt:lpstr>
      <vt:lpstr>17.1: Variations in Natural Populations</vt:lpstr>
      <vt:lpstr>PowerPoint Presentation</vt:lpstr>
      <vt:lpstr>PowerPoint Presentation</vt:lpstr>
      <vt:lpstr>PowerPoint Presentation</vt:lpstr>
      <vt:lpstr>17.2: Population Genetics</vt:lpstr>
      <vt:lpstr>Hardy-Weinberg Equilibrium</vt:lpstr>
      <vt:lpstr>PowerPoint Presentation</vt:lpstr>
      <vt:lpstr>Hardy-Weinberg Conditions</vt:lpstr>
      <vt:lpstr>What comprises the gene pool of a population?</vt:lpstr>
      <vt:lpstr>17.3 Agents of Microevolution</vt:lpstr>
      <vt:lpstr>Mutations</vt:lpstr>
      <vt:lpstr>Types of Mutation</vt:lpstr>
      <vt:lpstr>Gene Flow</vt:lpstr>
      <vt:lpstr>Genetic Drift</vt:lpstr>
      <vt:lpstr>Two General Circumstances that can cause Genetic Drift</vt:lpstr>
      <vt:lpstr>Natural selection</vt:lpstr>
      <vt:lpstr>Types of Selection</vt:lpstr>
      <vt:lpstr>Sexual Selection</vt:lpstr>
      <vt:lpstr>Non Random Mating</vt:lpstr>
      <vt:lpstr>PowerPoint Presentation</vt:lpstr>
      <vt:lpstr>17.4 Variation</vt:lpstr>
      <vt:lpstr>PowerPoint Presentation</vt:lpstr>
      <vt:lpstr>17.5 Adaptation</vt:lpstr>
      <vt:lpstr>Charles Darwin (1809-1882)</vt:lpstr>
      <vt:lpstr>What makes Darwin’s theory unique?</vt:lpstr>
      <vt:lpstr>Chapter 18: Speciation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BIOLOGY 1104</dc:title>
  <dc:creator>Monica Mendoza</dc:creator>
  <cp:lastModifiedBy>Monica</cp:lastModifiedBy>
  <cp:revision>87</cp:revision>
  <dcterms:created xsi:type="dcterms:W3CDTF">2012-01-30T06:30:16Z</dcterms:created>
  <dcterms:modified xsi:type="dcterms:W3CDTF">2012-02-02T10:39:33Z</dcterms:modified>
</cp:coreProperties>
</file>