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66" r:id="rId1"/>
  </p:sldMasterIdLst>
  <p:notesMasterIdLst>
    <p:notesMasterId r:id="rId35"/>
  </p:notesMasterIdLst>
  <p:sldIdLst>
    <p:sldId id="256" r:id="rId2"/>
    <p:sldId id="257" r:id="rId3"/>
    <p:sldId id="259" r:id="rId4"/>
    <p:sldId id="260" r:id="rId5"/>
    <p:sldId id="263" r:id="rId6"/>
    <p:sldId id="262" r:id="rId7"/>
    <p:sldId id="261" r:id="rId8"/>
    <p:sldId id="264" r:id="rId9"/>
    <p:sldId id="290" r:id="rId10"/>
    <p:sldId id="265" r:id="rId11"/>
    <p:sldId id="267" r:id="rId12"/>
    <p:sldId id="291" r:id="rId13"/>
    <p:sldId id="268" r:id="rId14"/>
    <p:sldId id="271" r:id="rId15"/>
    <p:sldId id="270"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92" r:id="rId29"/>
    <p:sldId id="285" r:id="rId30"/>
    <p:sldId id="286" r:id="rId31"/>
    <p:sldId id="287" r:id="rId32"/>
    <p:sldId id="289" r:id="rId33"/>
    <p:sldId id="269"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800000"/>
    <a:srgbClr val="9B9BFA"/>
    <a:srgbClr val="9999FF"/>
    <a:srgbClr val="6666FF"/>
    <a:srgbClr val="858599"/>
    <a:srgbClr val="6E64BE"/>
    <a:srgbClr val="5A6496"/>
    <a:srgbClr val="333399"/>
    <a:srgbClr val="66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34551" autoAdjust="0"/>
    <p:restoredTop sz="86398" autoAdjust="0"/>
  </p:normalViewPr>
  <p:slideViewPr>
    <p:cSldViewPr>
      <p:cViewPr>
        <p:scale>
          <a:sx n="100" d="100"/>
          <a:sy n="100" d="100"/>
        </p:scale>
        <p:origin x="-2368" y="-1016"/>
      </p:cViewPr>
      <p:guideLst>
        <p:guide orient="horz" pos="2160"/>
        <p:guide pos="2880"/>
      </p:guideLst>
    </p:cSldViewPr>
  </p:slideViewPr>
  <p:outlineViewPr>
    <p:cViewPr>
      <p:scale>
        <a:sx n="33" d="100"/>
        <a:sy n="33" d="100"/>
      </p:scale>
      <p:origin x="0" y="18552"/>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1AD798A-4AD9-46DD-BA32-5A4F500BC6FC}" type="datetimeFigureOut">
              <a:rPr lang="en-US" smtClean="0"/>
              <a:pPr/>
              <a:t>1/11/11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19DF8FB-A8C0-4676-8566-C811D75D8F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9DF8FB-A8C0-4676-8566-C811D75D8F82}"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a:t>
            </a:r>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F4E9F64-C624-E64D-928F-ED06FE3C6881}" type="datetimeFigureOut">
              <a:rPr lang="en-US" smtClean="0"/>
              <a:pPr/>
              <a:t>1/11/11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a:t>
            </a:r>
            <a:endParaRPr lang="en-US" dirty="0"/>
          </a:p>
        </p:txBody>
      </p:sp>
      <p:sp>
        <p:nvSpPr>
          <p:cNvPr id="9" name="Slide Number Placeholder 8"/>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3" name="Footer Placeholder 2"/>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hf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Booth/Cleary Introduction to Corporate Finance, Second Edition</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5C064-DD44-4CAC-873E-2D1F54821676}" type="slidenum">
              <a:rPr kumimoji="0" lang="en-US" smtClean="0"/>
              <a:pPr/>
              <a:t>‹#›</a:t>
            </a:fld>
            <a:endParaRPr kumimoji="0" lang="en-US" dirty="0">
              <a:solidFill>
                <a:schemeClr val="accent1">
                  <a:shade val="75000"/>
                </a:schemeClr>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00400" y="685800"/>
            <a:ext cx="5791200" cy="4267200"/>
          </a:xfrm>
        </p:spPr>
        <p:txBody>
          <a:bodyPr>
            <a:normAutofit lnSpcReduction="10000"/>
          </a:bodyPr>
          <a:lstStyle/>
          <a:p>
            <a:pPr algn="ctr">
              <a:spcBef>
                <a:spcPts val="600"/>
              </a:spcBef>
            </a:pPr>
            <a:r>
              <a:rPr lang="en-US" sz="1600" b="1" dirty="0" smtClean="0">
                <a:solidFill>
                  <a:schemeClr val="tx1"/>
                </a:solidFill>
                <a:latin typeface="Georgia" pitchFamily="18" charset="0"/>
              </a:rPr>
              <a:t>INTRODUCTION TO </a:t>
            </a:r>
          </a:p>
          <a:p>
            <a:pPr algn="ctr">
              <a:spcBef>
                <a:spcPts val="600"/>
              </a:spcBef>
            </a:pPr>
            <a:r>
              <a:rPr lang="en-US" sz="3400" b="1" dirty="0" smtClean="0">
                <a:solidFill>
                  <a:schemeClr val="tx1"/>
                </a:solidFill>
                <a:latin typeface="Georgia" pitchFamily="18" charset="0"/>
              </a:rPr>
              <a:t>CORPORATE FINANCE</a:t>
            </a:r>
          </a:p>
          <a:p>
            <a:pPr algn="ctr">
              <a:spcBef>
                <a:spcPts val="600"/>
              </a:spcBef>
            </a:pPr>
            <a:r>
              <a:rPr lang="en-US" sz="1800" dirty="0" smtClean="0">
                <a:solidFill>
                  <a:schemeClr val="tx1"/>
                </a:solidFill>
                <a:latin typeface="Georgia" pitchFamily="18" charset="0"/>
              </a:rPr>
              <a:t>SECOND EDITION</a:t>
            </a:r>
          </a:p>
          <a:p>
            <a:pPr algn="ctr">
              <a:spcBef>
                <a:spcPts val="1200"/>
              </a:spcBef>
              <a:spcAft>
                <a:spcPts val="600"/>
              </a:spcAft>
            </a:pPr>
            <a:r>
              <a:rPr lang="en-US" b="1" dirty="0" smtClean="0">
                <a:solidFill>
                  <a:schemeClr val="tx1"/>
                </a:solidFill>
                <a:latin typeface="Georgia" pitchFamily="18" charset="0"/>
              </a:rPr>
              <a:t>Lawrence Booth &amp; W. Sean </a:t>
            </a:r>
            <a:r>
              <a:rPr lang="en-US" b="1" dirty="0" smtClean="0">
                <a:solidFill>
                  <a:schemeClr val="tx1"/>
                </a:solidFill>
                <a:latin typeface="Georgia" pitchFamily="18" charset="0"/>
              </a:rPr>
              <a:t>Cleary</a:t>
            </a:r>
          </a:p>
          <a:p>
            <a:pPr algn="ctr">
              <a:spcBef>
                <a:spcPts val="1200"/>
              </a:spcBef>
              <a:spcAft>
                <a:spcPts val="600"/>
              </a:spcAft>
            </a:pPr>
            <a:r>
              <a:rPr lang="en-US" b="1" dirty="0" smtClean="0">
                <a:solidFill>
                  <a:schemeClr val="tx1"/>
                </a:solidFill>
                <a:latin typeface="Georgia" pitchFamily="18" charset="0"/>
              </a:rPr>
              <a:t>Chapter 1</a:t>
            </a:r>
          </a:p>
          <a:p>
            <a:pPr algn="ctr">
              <a:spcBef>
                <a:spcPts val="1200"/>
              </a:spcBef>
              <a:spcAft>
                <a:spcPts val="600"/>
              </a:spcAft>
            </a:pPr>
            <a:r>
              <a:rPr lang="en-US" b="1" dirty="0" smtClean="0">
                <a:solidFill>
                  <a:schemeClr val="tx1"/>
                </a:solidFill>
                <a:latin typeface="Georgia" pitchFamily="18" charset="0"/>
              </a:rPr>
              <a:t>Intro</a:t>
            </a:r>
            <a:r>
              <a:rPr lang="en-US" b="1" dirty="0" smtClean="0">
                <a:solidFill>
                  <a:schemeClr val="tx1"/>
                </a:solidFill>
                <a:latin typeface="Georgia" pitchFamily="18" charset="0"/>
              </a:rPr>
              <a:t>duction</a:t>
            </a:r>
            <a:r>
              <a:rPr lang="en-US" b="1" dirty="0" smtClean="0">
                <a:solidFill>
                  <a:schemeClr val="tx1"/>
                </a:solidFill>
                <a:latin typeface="Georgia" pitchFamily="18" charset="0"/>
              </a:rPr>
              <a:t> to Finance</a:t>
            </a:r>
          </a:p>
          <a:p>
            <a:pPr algn="ctr">
              <a:spcBef>
                <a:spcPts val="0"/>
              </a:spcBef>
              <a:spcAft>
                <a:spcPts val="600"/>
              </a:spcAft>
            </a:pPr>
            <a:r>
              <a:rPr lang="en-US" sz="1600" b="1" dirty="0" smtClean="0">
                <a:solidFill>
                  <a:schemeClr val="tx1"/>
                </a:solidFill>
                <a:latin typeface="Georgia" pitchFamily="18" charset="0"/>
              </a:rPr>
              <a:t>Prepared by Ken </a:t>
            </a:r>
            <a:r>
              <a:rPr lang="en-US" sz="1600" b="1" dirty="0" err="1" smtClean="0">
                <a:solidFill>
                  <a:schemeClr val="tx1"/>
                </a:solidFill>
                <a:latin typeface="Georgia" pitchFamily="18" charset="0"/>
              </a:rPr>
              <a:t>Hartviksen</a:t>
            </a:r>
            <a:r>
              <a:rPr lang="en-US" sz="1600" b="1" dirty="0" smtClean="0">
                <a:solidFill>
                  <a:schemeClr val="tx1"/>
                </a:solidFill>
                <a:latin typeface="Georgia" pitchFamily="18" charset="0"/>
              </a:rPr>
              <a:t> &amp; Jared </a:t>
            </a:r>
            <a:r>
              <a:rPr lang="en-US" sz="1600" b="1" dirty="0" err="1" smtClean="0">
                <a:solidFill>
                  <a:schemeClr val="tx1"/>
                </a:solidFill>
                <a:latin typeface="Georgia" pitchFamily="18" charset="0"/>
              </a:rPr>
              <a:t>Laneus</a:t>
            </a:r>
            <a:endParaRPr lang="en-US" sz="1600" b="1" dirty="0" smtClean="0">
              <a:solidFill>
                <a:schemeClr val="tx1"/>
              </a:solidFill>
              <a:latin typeface="Georgia" pitchFamily="18" charset="0"/>
            </a:endParaRPr>
          </a:p>
          <a:p>
            <a:pPr algn="ctr">
              <a:spcBef>
                <a:spcPts val="0"/>
              </a:spcBef>
              <a:spcAft>
                <a:spcPts val="600"/>
              </a:spcAft>
            </a:pPr>
            <a:r>
              <a:rPr lang="en-US" sz="1600" b="1" dirty="0" smtClean="0">
                <a:solidFill>
                  <a:schemeClr val="tx1"/>
                </a:solidFill>
                <a:latin typeface="Georgia" pitchFamily="18" charset="0"/>
              </a:rPr>
              <a:t>Edited by Dr. William F. Rentz, Ph.D., LIFA</a:t>
            </a:r>
            <a:endParaRPr lang="en-US" sz="1600" b="1" dirty="0">
              <a:solidFill>
                <a:schemeClr val="tx1"/>
              </a:solidFill>
              <a:latin typeface="Georgia" pitchFamily="18" charset="0"/>
            </a:endParaRPr>
          </a:p>
        </p:txBody>
      </p:sp>
      <p:pic>
        <p:nvPicPr>
          <p:cNvPr id="4" name="Picture 69" descr="wiley_vert_k"/>
          <p:cNvPicPr>
            <a:picLocks noChangeAspect="1" noChangeArrowheads="1"/>
          </p:cNvPicPr>
          <p:nvPr/>
        </p:nvPicPr>
        <p:blipFill>
          <a:blip r:embed="rId2" cstate="print">
            <a:grayscl/>
            <a:biLevel thresh="50000"/>
          </a:blip>
          <a:srcRect/>
          <a:stretch>
            <a:fillRect/>
          </a:stretch>
        </p:blipFill>
        <p:spPr bwMode="auto">
          <a:xfrm>
            <a:off x="4267200" y="5485482"/>
            <a:ext cx="685800" cy="991518"/>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457200" y="1828800"/>
            <a:ext cx="2743200" cy="3359127"/>
          </a:xfrm>
          <a:prstGeom prst="rect">
            <a:avLst/>
          </a:prstGeom>
          <a:noFill/>
          <a:ln w="9525">
            <a:noFill/>
            <a:miter lim="800000"/>
            <a:headEnd/>
            <a:tailEnd/>
          </a:ln>
          <a:effectLst>
            <a:outerShdw blurRad="317500" dist="50800" dir="5400000" algn="ctr" rotWithShape="0">
              <a:schemeClr val="tx1"/>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Channels of Intermediation</a:t>
            </a:r>
          </a:p>
        </p:txBody>
      </p:sp>
      <p:sp>
        <p:nvSpPr>
          <p:cNvPr id="3" name="Content Placeholder 2"/>
          <p:cNvSpPr>
            <a:spLocks noGrp="1"/>
          </p:cNvSpPr>
          <p:nvPr>
            <p:ph idx="1"/>
          </p:nvPr>
        </p:nvSpPr>
        <p:spPr>
          <a:xfrm>
            <a:off x="457200" y="990600"/>
            <a:ext cx="8458200" cy="2819399"/>
          </a:xfrm>
        </p:spPr>
        <p:txBody>
          <a:bodyPr>
            <a:noAutofit/>
          </a:bodyPr>
          <a:lstStyle/>
          <a:p>
            <a:pPr>
              <a:buClr>
                <a:schemeClr val="tx1"/>
              </a:buClr>
              <a:buSzPct val="100000"/>
              <a:buNone/>
            </a:pPr>
            <a:r>
              <a:rPr lang="en-US" sz="2200" dirty="0" smtClean="0">
                <a:solidFill>
                  <a:schemeClr val="tx1"/>
                </a:solidFill>
                <a:latin typeface="Calibri" pitchFamily="34" charset="0"/>
                <a:cs typeface="Calibri" pitchFamily="34" charset="0"/>
              </a:rPr>
              <a:t>Funds can be channeled from savers to borrowers in three ways:</a:t>
            </a:r>
          </a:p>
          <a:p>
            <a:pPr marL="457200" indent="-457200">
              <a:buClr>
                <a:schemeClr val="tx1"/>
              </a:buClr>
              <a:buSzPct val="100000"/>
              <a:buFont typeface="+mj-lt"/>
              <a:buAutoNum type="arabicPeriod"/>
            </a:pPr>
            <a:r>
              <a:rPr lang="en-US" sz="2200" dirty="0" smtClean="0">
                <a:solidFill>
                  <a:schemeClr val="tx1"/>
                </a:solidFill>
                <a:latin typeface="Calibri" pitchFamily="34" charset="0"/>
                <a:cs typeface="Calibri" pitchFamily="34" charset="0"/>
              </a:rPr>
              <a:t>Direct transfer</a:t>
            </a:r>
            <a:r>
              <a:rPr lang="en-US" sz="2200" i="1"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from saver to borrower in a non-market transaction.</a:t>
            </a:r>
          </a:p>
          <a:p>
            <a:pPr marL="457200" indent="-457200">
              <a:buClr>
                <a:schemeClr val="tx1"/>
              </a:buClr>
              <a:buSzPct val="100000"/>
              <a:buFont typeface="+mj-lt"/>
              <a:buAutoNum type="arabicPeriod"/>
            </a:pPr>
            <a:r>
              <a:rPr lang="en-US" sz="2200" dirty="0" smtClean="0">
                <a:solidFill>
                  <a:schemeClr val="tx1"/>
                </a:solidFill>
                <a:latin typeface="Calibri" pitchFamily="34" charset="0"/>
                <a:cs typeface="Calibri" pitchFamily="34" charset="0"/>
              </a:rPr>
              <a:t>Direct </a:t>
            </a:r>
            <a:r>
              <a:rPr lang="en-US" sz="2200" b="1" dirty="0" smtClean="0">
                <a:solidFill>
                  <a:srgbClr val="800000"/>
                </a:solidFill>
                <a:latin typeface="Calibri" pitchFamily="34" charset="0"/>
                <a:cs typeface="Calibri" pitchFamily="34" charset="0"/>
              </a:rPr>
              <a:t>intermediation</a:t>
            </a:r>
            <a:r>
              <a:rPr lang="en-US" sz="2200" dirty="0" smtClean="0">
                <a:solidFill>
                  <a:schemeClr val="tx1"/>
                </a:solidFill>
                <a:latin typeface="Calibri" pitchFamily="34" charset="0"/>
                <a:cs typeface="Calibri" pitchFamily="34" charset="0"/>
              </a:rPr>
              <a:t> through a market intermediary such as a broker in a market-based transaction.</a:t>
            </a:r>
          </a:p>
          <a:p>
            <a:pPr marL="457200" indent="-457200">
              <a:buClr>
                <a:schemeClr val="tx1"/>
              </a:buClr>
              <a:buSzPct val="100000"/>
              <a:buFont typeface="+mj-lt"/>
              <a:buAutoNum type="arabicPeriod"/>
            </a:pPr>
            <a:r>
              <a:rPr lang="en-US" sz="2200" dirty="0" smtClean="0">
                <a:solidFill>
                  <a:schemeClr val="tx1"/>
                </a:solidFill>
                <a:latin typeface="Calibri" pitchFamily="34" charset="0"/>
                <a:cs typeface="Calibri" pitchFamily="34" charset="0"/>
              </a:rPr>
              <a:t>Indirect claims through a financial intermediary where the financial intermediary, such as a bank, offers deposit-taking services and ultimately lends the deposited funds out as mortgages or loans.</a:t>
            </a:r>
            <a:endParaRPr lang="en-US" sz="2200" b="1"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a:xfrm>
            <a:off x="533400" y="6629400"/>
            <a:ext cx="3810000" cy="228600"/>
          </a:xfrm>
        </p:spPr>
        <p:txBody>
          <a:bodyPr/>
          <a:lstStyle/>
          <a:p>
            <a:r>
              <a:rPr lang="en-US" dirty="0"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10</a:t>
            </a:fld>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762000" y="3581400"/>
            <a:ext cx="7389091"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Canadian Chartered Banks</a:t>
            </a:r>
          </a:p>
        </p:txBody>
      </p:sp>
      <p:sp>
        <p:nvSpPr>
          <p:cNvPr id="3" name="Content Placeholder 2"/>
          <p:cNvSpPr>
            <a:spLocks noGrp="1"/>
          </p:cNvSpPr>
          <p:nvPr>
            <p:ph idx="1"/>
          </p:nvPr>
        </p:nvSpPr>
        <p:spPr>
          <a:xfrm>
            <a:off x="609600" y="1676400"/>
            <a:ext cx="7924800" cy="2286000"/>
          </a:xfrm>
        </p:spPr>
        <p:txBody>
          <a:bodyPr>
            <a:noAutofit/>
          </a:bodyPr>
          <a:lstStyle/>
          <a:p>
            <a:pPr>
              <a:buClr>
                <a:schemeClr val="tx1"/>
              </a:buClr>
              <a:buSzPct val="100000"/>
              <a:buFont typeface="Arial" pitchFamily="34" charset="0"/>
              <a:buChar char="•"/>
            </a:pPr>
            <a:endParaRPr lang="en-US" sz="2800" dirty="0" smtClean="0">
              <a:solidFill>
                <a:schemeClr val="tx1"/>
              </a:solidFill>
              <a:latin typeface="Calibri" pitchFamily="34" charset="0"/>
              <a:cs typeface="Calibri" pitchFamily="34" charset="0"/>
            </a:endParaRP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Deposits </a:t>
            </a:r>
            <a:r>
              <a:rPr lang="en-US" sz="2800" dirty="0" smtClean="0">
                <a:solidFill>
                  <a:schemeClr val="tx1"/>
                </a:solidFill>
                <a:latin typeface="Calibri" pitchFamily="34" charset="0"/>
                <a:cs typeface="Calibri" pitchFamily="34" charset="0"/>
              </a:rPr>
              <a:t>from numerous depositors from across Canada are ‘pooled’ into banks</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Pooled funds are lent to households and businesses in the form of mortgages and loans</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Canadian Chartered Banks</a:t>
            </a:r>
            <a:endParaRPr lang="en-US" sz="2200" b="1" cap="none" dirty="0" smtClean="0">
              <a:solidFill>
                <a:schemeClr val="tx1"/>
              </a:solidFill>
              <a:effectLst/>
              <a:latin typeface="Calibri" pitchFamily="34" charset="0"/>
              <a:cs typeface="Calibri" pitchFamily="34" charset="0"/>
            </a:endParaRPr>
          </a:p>
        </p:txBody>
      </p:sp>
      <p:sp>
        <p:nvSpPr>
          <p:cNvPr id="3" name="Content Placeholder 2"/>
          <p:cNvSpPr>
            <a:spLocks noGrp="1"/>
          </p:cNvSpPr>
          <p:nvPr>
            <p:ph idx="1"/>
          </p:nvPr>
        </p:nvSpPr>
        <p:spPr>
          <a:xfrm>
            <a:off x="609600" y="1371600"/>
            <a:ext cx="7696200" cy="5334000"/>
          </a:xfrm>
        </p:spPr>
        <p:txBody>
          <a:bodyPr>
            <a:noAutofit/>
          </a:bodyPr>
          <a:lstStyle/>
          <a:p>
            <a:pPr>
              <a:buClr>
                <a:schemeClr val="tx1"/>
              </a:buClr>
              <a:buSzPct val="100000"/>
              <a:buNone/>
            </a:pPr>
            <a:r>
              <a:rPr lang="en-US" sz="2000" dirty="0" smtClean="0">
                <a:solidFill>
                  <a:schemeClr val="tx1"/>
                </a:solidFill>
                <a:latin typeface="Calibri" pitchFamily="34" charset="0"/>
                <a:cs typeface="Calibri" pitchFamily="34" charset="0"/>
              </a:rPr>
              <a:t>(continued) </a:t>
            </a:r>
          </a:p>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The bank transforms the original nature of the savers’ (depositors’) money:</a:t>
            </a:r>
          </a:p>
          <a:p>
            <a:pPr lvl="1">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Individual depositors save in small amounts and want to face little or no risk, but expect to be able to withdraw their deposit at any time.</a:t>
            </a:r>
          </a:p>
          <a:p>
            <a:pPr lvl="1">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Loans and mortgages are usually large in amount, borrowed for long periods of time and for risky purposes, and may not always be repaid in full.</a:t>
            </a:r>
          </a:p>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Banks can perform this transformation function because they become experts at risk assessment, financial contracting (pricing the risk), and monitoring the activities of borrowers.</a:t>
            </a:r>
            <a:endParaRPr lang="en-US" sz="26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a:xfrm>
            <a:off x="381000" y="6553200"/>
            <a:ext cx="3810000" cy="304800"/>
          </a:xfrm>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990600" y="1828800"/>
            <a:ext cx="7115175" cy="3467100"/>
          </a:xfrm>
          <a:prstGeom prst="rect">
            <a:avLst/>
          </a:prstGeom>
          <a:noFill/>
          <a:ln w="9525">
            <a:noFill/>
            <a:miter lim="800000"/>
            <a:headEnd/>
            <a:tailEnd/>
          </a:ln>
        </p:spPr>
      </p:pic>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Canadian Chartered Banks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Insurance Companies</a:t>
            </a:r>
          </a:p>
        </p:txBody>
      </p:sp>
      <p:sp>
        <p:nvSpPr>
          <p:cNvPr id="3" name="Content Placeholder 2"/>
          <p:cNvSpPr>
            <a:spLocks noGrp="1"/>
          </p:cNvSpPr>
          <p:nvPr>
            <p:ph idx="1"/>
          </p:nvPr>
        </p:nvSpPr>
        <p:spPr>
          <a:xfrm>
            <a:off x="457200" y="1447800"/>
            <a:ext cx="8229600" cy="5105400"/>
          </a:xfrm>
        </p:spPr>
        <p:txBody>
          <a:bodyPr>
            <a:noAutofit/>
          </a:bodyPr>
          <a:lstStyle/>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Insurers sell policies and collect premiums from customers based on the pricing of those policies given the probability of a claim and the size of the policy and administrative fees.</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Premiums are invested so that the accumulated value in the future will grow to meet the anticipated claims of the policyholders.</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Risks that would be unsupportable by an individual, such as the death of wage earners or the destruction of a business’s assets by fire, are therefore shared among a large number of policyholders through the insurance company.</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Insurance allows households, </a:t>
            </a:r>
            <a:r>
              <a:rPr lang="en-US" sz="2400" dirty="0" smtClean="0">
                <a:solidFill>
                  <a:schemeClr val="tx1"/>
                </a:solidFill>
                <a:latin typeface="Calibri" pitchFamily="34" charset="0"/>
                <a:cs typeface="Calibri" pitchFamily="34" charset="0"/>
              </a:rPr>
              <a:t>businesses, </a:t>
            </a:r>
            <a:r>
              <a:rPr lang="en-US" sz="2400" dirty="0" smtClean="0">
                <a:solidFill>
                  <a:schemeClr val="tx1"/>
                </a:solidFill>
                <a:latin typeface="Calibri" pitchFamily="34" charset="0"/>
                <a:cs typeface="Calibri" pitchFamily="34" charset="0"/>
              </a:rPr>
              <a:t>and </a:t>
            </a:r>
            <a:r>
              <a:rPr lang="en-US" sz="2400" dirty="0" smtClean="0">
                <a:solidFill>
                  <a:schemeClr val="tx1"/>
                </a:solidFill>
                <a:latin typeface="Calibri" pitchFamily="34" charset="0"/>
                <a:cs typeface="Calibri" pitchFamily="34" charset="0"/>
              </a:rPr>
              <a:t>governments </a:t>
            </a:r>
            <a:r>
              <a:rPr lang="en-US" sz="2400" dirty="0" smtClean="0">
                <a:solidFill>
                  <a:schemeClr val="tx1"/>
                </a:solidFill>
                <a:latin typeface="Calibri" pitchFamily="34" charset="0"/>
                <a:cs typeface="Calibri" pitchFamily="34" charset="0"/>
              </a:rPr>
              <a:t>to engage in risky activities without having to bear the entire risk of loss themselves.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014413" y="2143125"/>
            <a:ext cx="7115175" cy="2571750"/>
          </a:xfrm>
          <a:prstGeom prst="rect">
            <a:avLst/>
          </a:prstGeom>
          <a:noFill/>
          <a:ln w="9525">
            <a:noFill/>
            <a:miter lim="800000"/>
            <a:headEnd/>
            <a:tailEnd/>
          </a:ln>
        </p:spPr>
      </p:pic>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Insurance Companies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Pension Plan Assets</a:t>
            </a:r>
          </a:p>
        </p:txBody>
      </p:sp>
      <p:sp>
        <p:nvSpPr>
          <p:cNvPr id="3" name="Content Placeholder 2"/>
          <p:cNvSpPr>
            <a:spLocks noGrp="1"/>
          </p:cNvSpPr>
          <p:nvPr>
            <p:ph idx="1"/>
          </p:nvPr>
        </p:nvSpPr>
        <p:spPr>
          <a:xfrm>
            <a:off x="457200" y="1371600"/>
            <a:ext cx="8382000" cy="5181600"/>
          </a:xfrm>
        </p:spPr>
        <p:txBody>
          <a:bodyPr>
            <a:noAutofit/>
          </a:bodyPr>
          <a:lstStyle/>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Individuals and employees make payments over their entire working lives to pension plans, which invest those funds to grow over time.</a:t>
            </a:r>
          </a:p>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The accumulated value of the pension can be used to fund retirement.</a:t>
            </a:r>
          </a:p>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Pension plans accumulate large sums of money; their managers invest those funds with long-term investment time horizons in diversified investment portfolios.</a:t>
            </a:r>
          </a:p>
          <a:p>
            <a:pPr>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These investments are a major source of capital, fuelling investment in research and development, capital equipment, and resource exploration, which ultimately contributes to the growth of the economy.</a:t>
            </a:r>
          </a:p>
          <a:p>
            <a:pPr>
              <a:buClr>
                <a:schemeClr val="tx1"/>
              </a:buClr>
              <a:buSzPct val="100000"/>
              <a:buFont typeface="Arial" pitchFamily="34" charset="0"/>
              <a:buChar char="•"/>
            </a:pPr>
            <a:endParaRPr lang="en-US" sz="2600"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524000" y="2362200"/>
            <a:ext cx="5838825" cy="2762250"/>
          </a:xfrm>
          <a:prstGeom prst="rect">
            <a:avLst/>
          </a:prstGeom>
          <a:noFill/>
          <a:ln w="9525">
            <a:noFill/>
            <a:miter lim="800000"/>
            <a:headEnd/>
            <a:tailEnd/>
          </a:ln>
        </p:spPr>
      </p:pic>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Pension Plan Assets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Canadian Mutual Fund Assets</a:t>
            </a:r>
          </a:p>
        </p:txBody>
      </p:sp>
      <p:sp>
        <p:nvSpPr>
          <p:cNvPr id="3" name="Content Placeholder 2"/>
          <p:cNvSpPr>
            <a:spLocks noGrp="1"/>
          </p:cNvSpPr>
          <p:nvPr>
            <p:ph idx="1"/>
          </p:nvPr>
        </p:nvSpPr>
        <p:spPr>
          <a:xfrm>
            <a:off x="457200" y="1371600"/>
            <a:ext cx="8229600" cy="5257800"/>
          </a:xfrm>
        </p:spPr>
        <p:txBody>
          <a:bodyPr>
            <a:noAutofit/>
          </a:bodyPr>
          <a:lstStyle/>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Mutual funds give small investors access to diversified, professionally-managed portfolios of securities.</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Small investors often do not have the funds necessary to invest directly into market-traded financial instruments (e.g., stocks and bonds).</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This process is called </a:t>
            </a:r>
            <a:r>
              <a:rPr lang="en-US" sz="2400" i="1" dirty="0" smtClean="0">
                <a:solidFill>
                  <a:schemeClr val="tx1"/>
                </a:solidFill>
                <a:latin typeface="Calibri" pitchFamily="34" charset="0"/>
                <a:cs typeface="Calibri" pitchFamily="34" charset="0"/>
              </a:rPr>
              <a:t>denomination intermediation</a:t>
            </a:r>
            <a:r>
              <a:rPr lang="en-US" sz="2400" dirty="0" smtClean="0">
                <a:solidFill>
                  <a:schemeClr val="tx1"/>
                </a:solidFill>
                <a:latin typeface="Calibri" pitchFamily="34" charset="0"/>
                <a:cs typeface="Calibri" pitchFamily="34" charset="0"/>
              </a:rPr>
              <a:t> because the mutual fund divides investments denominated in larger amount of fund into smaller, more affordable amounts.  (e.g., a $1 million Treasury bill could be purchased in $10 units in a money-market fund.)</a:t>
            </a:r>
          </a:p>
          <a:p>
            <a:pPr>
              <a:buClr>
                <a:schemeClr val="tx1"/>
              </a:buClr>
              <a:buSzPct val="100000"/>
              <a:buFont typeface="Arial" pitchFamily="34" charset="0"/>
              <a:buChar char="•"/>
            </a:pPr>
            <a:r>
              <a:rPr lang="en-US" sz="2400" dirty="0" smtClean="0">
                <a:solidFill>
                  <a:schemeClr val="tx1"/>
                </a:solidFill>
                <a:latin typeface="Calibri" pitchFamily="34" charset="0"/>
                <a:cs typeface="Calibri" pitchFamily="34" charset="0"/>
              </a:rPr>
              <a:t>Canadian indirect investment in the markets through managed products such as mutual funds and segregated funds has grown exponentially in recent years.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57150" y="1890713"/>
            <a:ext cx="9029700" cy="3076575"/>
          </a:xfrm>
          <a:prstGeom prst="rect">
            <a:avLst/>
          </a:prstGeom>
          <a:noFill/>
          <a:ln w="9525">
            <a:noFill/>
            <a:miter lim="800000"/>
            <a:headEnd/>
            <a:tailEnd/>
          </a:ln>
        </p:spPr>
      </p:pic>
      <p:sp>
        <p:nvSpPr>
          <p:cNvPr id="5" name="Title 1"/>
          <p:cNvSpPr>
            <a:spLocks noGrp="1"/>
          </p:cNvSpPr>
          <p:nvPr>
            <p:ph type="title"/>
          </p:nvPr>
        </p:nvSpPr>
        <p:spPr>
          <a:xfrm>
            <a:off x="533400" y="304800"/>
            <a:ext cx="8077200" cy="10668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Financial Intermediaries</a:t>
            </a:r>
            <a:br>
              <a:rPr lang="en-US" b="1" cap="none" dirty="0" smtClean="0">
                <a:solidFill>
                  <a:schemeClr val="tx1"/>
                </a:solidFill>
                <a:effectLst/>
                <a:latin typeface="Calibri" pitchFamily="34" charset="0"/>
                <a:cs typeface="Calibri" pitchFamily="34" charset="0"/>
              </a:rPr>
            </a:br>
            <a:r>
              <a:rPr lang="en-US" b="1" i="1" cap="none" dirty="0" smtClean="0">
                <a:solidFill>
                  <a:schemeClr val="tx1"/>
                </a:solidFill>
                <a:effectLst/>
                <a:latin typeface="Calibri" pitchFamily="34" charset="0"/>
                <a:cs typeface="Calibri" pitchFamily="34" charset="0"/>
              </a:rPr>
              <a:t>Canadian Mutual Fund Assets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7162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Learning Objectives</a:t>
            </a:r>
          </a:p>
        </p:txBody>
      </p:sp>
      <p:sp>
        <p:nvSpPr>
          <p:cNvPr id="3" name="Content Placeholder 2"/>
          <p:cNvSpPr>
            <a:spLocks noGrp="1"/>
          </p:cNvSpPr>
          <p:nvPr>
            <p:ph idx="1"/>
          </p:nvPr>
        </p:nvSpPr>
        <p:spPr>
          <a:xfrm>
            <a:off x="609600" y="1219200"/>
            <a:ext cx="7924800" cy="4800600"/>
          </a:xfrm>
        </p:spPr>
        <p:txBody>
          <a:bodyPr>
            <a:noAutofit/>
          </a:bodyPr>
          <a:lstStyle/>
          <a:p>
            <a:pPr>
              <a:buClrTx/>
              <a:buSzPct val="100000"/>
              <a:buNone/>
            </a:pPr>
            <a:r>
              <a:rPr lang="en-US" sz="2400" dirty="0" smtClean="0">
                <a:solidFill>
                  <a:schemeClr val="tx1"/>
                </a:solidFill>
                <a:latin typeface="Calibri" pitchFamily="34" charset="0"/>
                <a:cs typeface="Calibri" pitchFamily="34" charset="0"/>
              </a:rPr>
              <a:t>1.1 Define </a:t>
            </a:r>
            <a:r>
              <a:rPr lang="en-US" sz="2400" i="1" dirty="0" smtClean="0">
                <a:solidFill>
                  <a:schemeClr val="tx1"/>
                </a:solidFill>
                <a:latin typeface="Calibri" pitchFamily="34" charset="0"/>
                <a:cs typeface="Calibri" pitchFamily="34" charset="0"/>
              </a:rPr>
              <a:t>finance</a:t>
            </a:r>
            <a:r>
              <a:rPr lang="en-US" sz="2400" dirty="0" smtClean="0">
                <a:solidFill>
                  <a:schemeClr val="tx1"/>
                </a:solidFill>
                <a:latin typeface="Calibri" pitchFamily="34" charset="0"/>
                <a:cs typeface="Calibri" pitchFamily="34" charset="0"/>
              </a:rPr>
              <a:t> and explain what is involved in the study of finance.</a:t>
            </a:r>
          </a:p>
          <a:p>
            <a:pPr>
              <a:buClrTx/>
              <a:buSzPct val="100000"/>
              <a:buNone/>
            </a:pPr>
            <a:r>
              <a:rPr lang="en-US" sz="2400" dirty="0" smtClean="0">
                <a:solidFill>
                  <a:schemeClr val="tx1"/>
                </a:solidFill>
                <a:latin typeface="Calibri" pitchFamily="34" charset="0"/>
                <a:cs typeface="Calibri" pitchFamily="34" charset="0"/>
              </a:rPr>
              <a:t>1.2 List the major financial and real assets held by Canadians and the major sectors in the financial system.</a:t>
            </a:r>
          </a:p>
          <a:p>
            <a:pPr>
              <a:buClrTx/>
              <a:buSzPct val="100000"/>
              <a:buNone/>
            </a:pPr>
            <a:r>
              <a:rPr lang="en-US" sz="2400" dirty="0" smtClean="0">
                <a:solidFill>
                  <a:schemeClr val="tx1"/>
                </a:solidFill>
                <a:latin typeface="Calibri" pitchFamily="34" charset="0"/>
                <a:cs typeface="Calibri" pitchFamily="34" charset="0"/>
              </a:rPr>
              <a:t>1.3 Explain how is money transferred from lenders to borrowers and the role played by market and financial intermediaries.</a:t>
            </a:r>
          </a:p>
          <a:p>
            <a:pPr>
              <a:buClrTx/>
              <a:buSzPct val="100000"/>
              <a:buNone/>
            </a:pPr>
            <a:r>
              <a:rPr lang="en-US" sz="2400" dirty="0" smtClean="0">
                <a:solidFill>
                  <a:schemeClr val="tx1"/>
                </a:solidFill>
                <a:latin typeface="Calibri" pitchFamily="34" charset="0"/>
                <a:cs typeface="Calibri" pitchFamily="34" charset="0"/>
              </a:rPr>
              <a:t>1.4 Identify the basic types of financial instruments that are available and explain and how they are traded.</a:t>
            </a:r>
          </a:p>
          <a:p>
            <a:pPr>
              <a:buClrTx/>
              <a:buSzPct val="100000"/>
              <a:buNone/>
            </a:pPr>
            <a:r>
              <a:rPr lang="en-US" sz="2400" dirty="0" smtClean="0">
                <a:solidFill>
                  <a:schemeClr val="tx1"/>
                </a:solidFill>
                <a:latin typeface="Calibri" pitchFamily="34" charset="0"/>
                <a:cs typeface="Calibri" pitchFamily="34" charset="0"/>
              </a:rPr>
              <a:t>1.5 Explain the importance of the global financial system and how Canada is impacted by events in the U.S. mortgage market.</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The Major Borrowers</a:t>
            </a:r>
          </a:p>
        </p:txBody>
      </p:sp>
      <p:sp>
        <p:nvSpPr>
          <p:cNvPr id="3" name="Content Placeholder 2"/>
          <p:cNvSpPr>
            <a:spLocks noGrp="1"/>
          </p:cNvSpPr>
          <p:nvPr>
            <p:ph idx="1"/>
          </p:nvPr>
        </p:nvSpPr>
        <p:spPr>
          <a:xfrm>
            <a:off x="457200" y="1143000"/>
            <a:ext cx="7391400" cy="4525963"/>
          </a:xfrm>
        </p:spPr>
        <p:txBody>
          <a:bodyPr>
            <a:normAutofit/>
          </a:bodyPr>
          <a:lstStyle/>
          <a:p>
            <a:pPr>
              <a:buClr>
                <a:schemeClr val="tx1"/>
              </a:buClr>
              <a:buSzPct val="100000"/>
              <a:buFont typeface="Arial" pitchFamily="34" charset="0"/>
              <a:buChar char="•"/>
            </a:pPr>
            <a:r>
              <a:rPr lang="en-US" sz="2800" b="1" dirty="0" smtClean="0">
                <a:solidFill>
                  <a:schemeClr val="tx1"/>
                </a:solidFill>
                <a:latin typeface="Calibri" pitchFamily="34" charset="0"/>
                <a:cs typeface="Calibri" pitchFamily="34" charset="0"/>
              </a:rPr>
              <a:t>Public Debt:</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Government of Canada (the federal government)</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Provincial and</a:t>
            </a:r>
            <a:r>
              <a:rPr lang="en-US" sz="2600" dirty="0" smtClean="0">
                <a:solidFill>
                  <a:schemeClr val="tx1"/>
                </a:solidFill>
                <a:latin typeface="Calibri" pitchFamily="34" charset="0"/>
                <a:cs typeface="Calibri" pitchFamily="34" charset="0"/>
              </a:rPr>
              <a:t> Territorial </a:t>
            </a:r>
            <a:r>
              <a:rPr lang="en-US" sz="2600" dirty="0" smtClean="0">
                <a:solidFill>
                  <a:schemeClr val="tx1"/>
                </a:solidFill>
                <a:latin typeface="Calibri" pitchFamily="34" charset="0"/>
                <a:cs typeface="Calibri" pitchFamily="34" charset="0"/>
              </a:rPr>
              <a:t>Governments</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Municipalities</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Crown</a:t>
            </a:r>
            <a:r>
              <a:rPr lang="en-US" sz="2600" dirty="0" smtClean="0">
                <a:solidFill>
                  <a:schemeClr val="tx1"/>
                </a:solidFill>
                <a:latin typeface="Calibri" pitchFamily="34" charset="0"/>
                <a:cs typeface="Calibri" pitchFamily="34" charset="0"/>
              </a:rPr>
              <a:t> Corporations</a:t>
            </a:r>
            <a:endParaRPr lang="en-US" sz="2600" dirty="0" smtClean="0">
              <a:solidFill>
                <a:schemeClr val="tx1"/>
              </a:solidFill>
              <a:latin typeface="Calibri" pitchFamily="34" charset="0"/>
              <a:cs typeface="Calibri" pitchFamily="34" charset="0"/>
            </a:endParaRPr>
          </a:p>
          <a:p>
            <a:pPr>
              <a:buClr>
                <a:schemeClr val="tx1"/>
              </a:buClr>
              <a:buSzPct val="100000"/>
              <a:buFont typeface="Arial" pitchFamily="34" charset="0"/>
              <a:buChar char="•"/>
            </a:pPr>
            <a:r>
              <a:rPr lang="en-US" sz="2800" b="1" dirty="0" smtClean="0">
                <a:solidFill>
                  <a:schemeClr val="tx1"/>
                </a:solidFill>
                <a:latin typeface="Calibri" pitchFamily="34" charset="0"/>
                <a:cs typeface="Calibri" pitchFamily="34" charset="0"/>
              </a:rPr>
              <a:t>Private Debt:</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Households</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Non-financial</a:t>
            </a:r>
            <a:r>
              <a:rPr lang="en-US" sz="2600" dirty="0" smtClean="0">
                <a:solidFill>
                  <a:schemeClr val="tx1"/>
                </a:solidFill>
                <a:latin typeface="Calibri" pitchFamily="34" charset="0"/>
                <a:cs typeface="Calibri" pitchFamily="34" charset="0"/>
              </a:rPr>
              <a:t> Corporations</a:t>
            </a:r>
            <a:endParaRPr lang="en-US" sz="2600" dirty="0" smtClean="0">
              <a:solidFill>
                <a:schemeClr val="tx1"/>
              </a:solidFill>
              <a:latin typeface="Calibri" pitchFamily="34" charset="0"/>
              <a:cs typeface="Calibri" pitchFamily="34" charset="0"/>
            </a:endParaRPr>
          </a:p>
          <a:p>
            <a:pPr>
              <a:buClr>
                <a:schemeClr val="tx1"/>
              </a:buClr>
              <a:buSzPct val="100000"/>
              <a:buFont typeface="Arial" pitchFamily="34" charset="0"/>
              <a:buChar char="•"/>
            </a:pPr>
            <a:endParaRPr lang="en-US" sz="28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990600" y="1143000"/>
            <a:ext cx="7162800" cy="5248275"/>
          </a:xfrm>
          <a:prstGeom prst="rect">
            <a:avLst/>
          </a:prstGeom>
          <a:noFill/>
          <a:ln w="9525">
            <a:noFill/>
            <a:miter lim="800000"/>
            <a:headEnd/>
            <a:tailEnd/>
          </a:ln>
        </p:spPr>
      </p:pic>
      <p:sp>
        <p:nvSpPr>
          <p:cNvPr id="5" name="Title 1"/>
          <p:cNvSpPr>
            <a:spLocks noGrp="1"/>
          </p:cNvSpPr>
          <p:nvPr>
            <p:ph type="title"/>
          </p:nvPr>
        </p:nvSpPr>
        <p:spPr>
          <a:xfrm>
            <a:off x="304800" y="228600"/>
            <a:ext cx="86868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The Major Borrowers</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2390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Financial Instruments:  Overview</a:t>
            </a:r>
          </a:p>
        </p:txBody>
      </p:sp>
      <p:sp>
        <p:nvSpPr>
          <p:cNvPr id="3" name="Content Placeholder 2"/>
          <p:cNvSpPr>
            <a:spLocks noGrp="1"/>
          </p:cNvSpPr>
          <p:nvPr>
            <p:ph idx="1"/>
          </p:nvPr>
        </p:nvSpPr>
        <p:spPr>
          <a:xfrm>
            <a:off x="457200" y="1447800"/>
            <a:ext cx="8001000" cy="4525963"/>
          </a:xfrm>
        </p:spPr>
        <p:txBody>
          <a:bodyPr>
            <a:noAutofit/>
          </a:bodyPr>
          <a:lstStyle/>
          <a:p>
            <a:pPr>
              <a:buClr>
                <a:schemeClr val="tx1"/>
              </a:buClr>
              <a:buSzPct val="100000"/>
              <a:buNone/>
            </a:pPr>
            <a:r>
              <a:rPr lang="en-US" sz="2800" dirty="0" smtClean="0">
                <a:solidFill>
                  <a:schemeClr val="tx1"/>
                </a:solidFill>
                <a:latin typeface="Calibri" pitchFamily="34" charset="0"/>
                <a:cs typeface="Calibri" pitchFamily="34" charset="0"/>
              </a:rPr>
              <a:t>There are two major categories of financial securities:</a:t>
            </a:r>
          </a:p>
          <a:p>
            <a:pPr marL="457200" indent="-457200">
              <a:buClr>
                <a:schemeClr val="tx1"/>
              </a:buClr>
              <a:buSzPct val="100000"/>
              <a:buNone/>
            </a:pPr>
            <a:r>
              <a:rPr lang="en-US" sz="2800" dirty="0" smtClean="0">
                <a:solidFill>
                  <a:schemeClr val="tx1"/>
                </a:solidFill>
                <a:latin typeface="Calibri" pitchFamily="34" charset="0"/>
                <a:cs typeface="Calibri" pitchFamily="34" charset="0"/>
              </a:rPr>
              <a:t>1. </a:t>
            </a:r>
            <a:r>
              <a:rPr lang="en-US" sz="2800" b="1" dirty="0" smtClean="0">
                <a:solidFill>
                  <a:srgbClr val="800000"/>
                </a:solidFill>
                <a:latin typeface="Calibri" pitchFamily="34" charset="0"/>
                <a:cs typeface="Calibri" pitchFamily="34" charset="0"/>
              </a:rPr>
              <a:t>Debt instruments</a:t>
            </a:r>
            <a:r>
              <a:rPr lang="en-US" sz="2800" dirty="0" smtClean="0">
                <a:solidFill>
                  <a:schemeClr val="tx1"/>
                </a:solidFill>
                <a:latin typeface="Calibri" pitchFamily="34" charset="0"/>
                <a:cs typeface="Calibri" pitchFamily="34" charset="0"/>
              </a:rPr>
              <a:t>: </a:t>
            </a:r>
            <a:r>
              <a:rPr lang="en-US" sz="2800" i="1" dirty="0" smtClean="0">
                <a:solidFill>
                  <a:schemeClr val="tx1"/>
                </a:solidFill>
                <a:latin typeface="Calibri" pitchFamily="34" charset="0"/>
                <a:cs typeface="Calibri" pitchFamily="34" charset="0"/>
              </a:rPr>
              <a:t>Examples: commercial paper, bankers’ acceptances, Treasury bills (T-bills), mortgage loans, bonds, debentures</a:t>
            </a:r>
            <a:endParaRPr lang="en-US" sz="2800" b="1" dirty="0" smtClean="0">
              <a:solidFill>
                <a:schemeClr val="tx1"/>
              </a:solidFill>
              <a:latin typeface="Calibri" pitchFamily="34" charset="0"/>
              <a:cs typeface="Calibri" pitchFamily="34" charset="0"/>
            </a:endParaRPr>
          </a:p>
          <a:p>
            <a:pPr marL="457200" indent="-457200">
              <a:buClr>
                <a:schemeClr val="tx1"/>
              </a:buClr>
              <a:buSzPct val="100000"/>
              <a:buNone/>
            </a:pPr>
            <a:r>
              <a:rPr lang="en-US" sz="2800" dirty="0" smtClean="0">
                <a:solidFill>
                  <a:schemeClr val="tx1"/>
                </a:solidFill>
                <a:latin typeface="Calibri" pitchFamily="34" charset="0"/>
                <a:cs typeface="Calibri" pitchFamily="34" charset="0"/>
              </a:rPr>
              <a:t>2. </a:t>
            </a:r>
            <a:r>
              <a:rPr lang="en-US" sz="2800" b="1" dirty="0" smtClean="0">
                <a:solidFill>
                  <a:srgbClr val="800000"/>
                </a:solidFill>
                <a:latin typeface="Calibri" pitchFamily="34" charset="0"/>
                <a:cs typeface="Calibri" pitchFamily="34" charset="0"/>
              </a:rPr>
              <a:t>Equity instruments</a:t>
            </a:r>
            <a:r>
              <a:rPr lang="en-US" sz="2800" dirty="0" smtClean="0">
                <a:solidFill>
                  <a:schemeClr val="tx1"/>
                </a:solidFill>
                <a:latin typeface="Calibri" pitchFamily="34" charset="0"/>
                <a:cs typeface="Calibri" pitchFamily="34" charset="0"/>
              </a:rPr>
              <a:t>:</a:t>
            </a:r>
            <a:r>
              <a:rPr lang="en-US" sz="2800" b="1" dirty="0" smtClean="0">
                <a:solidFill>
                  <a:schemeClr val="tx1"/>
                </a:solidFill>
                <a:latin typeface="Calibri" pitchFamily="34" charset="0"/>
                <a:cs typeface="Calibri" pitchFamily="34" charset="0"/>
              </a:rPr>
              <a:t> </a:t>
            </a:r>
            <a:r>
              <a:rPr lang="en-US" sz="2800" i="1" dirty="0" smtClean="0">
                <a:solidFill>
                  <a:schemeClr val="tx1"/>
                </a:solidFill>
                <a:latin typeface="Calibri" pitchFamily="34" charset="0"/>
                <a:cs typeface="Calibri" pitchFamily="34" charset="0"/>
              </a:rPr>
              <a:t>Examples: </a:t>
            </a:r>
            <a:r>
              <a:rPr lang="en-US" sz="2800" b="1" i="1" dirty="0" smtClean="0">
                <a:solidFill>
                  <a:srgbClr val="800000"/>
                </a:solidFill>
                <a:latin typeface="Calibri" pitchFamily="34" charset="0"/>
                <a:cs typeface="Calibri" pitchFamily="34" charset="0"/>
              </a:rPr>
              <a:t>common share</a:t>
            </a:r>
            <a:r>
              <a:rPr lang="en-US" sz="2800" i="1" dirty="0" smtClean="0">
                <a:solidFill>
                  <a:schemeClr val="tx1"/>
                </a:solidFill>
                <a:latin typeface="Calibri" pitchFamily="34" charset="0"/>
                <a:cs typeface="Calibri" pitchFamily="34" charset="0"/>
              </a:rPr>
              <a:t>, </a:t>
            </a:r>
            <a:r>
              <a:rPr lang="en-US" sz="2800" b="1" i="1" dirty="0" smtClean="0">
                <a:solidFill>
                  <a:srgbClr val="800000"/>
                </a:solidFill>
                <a:latin typeface="Calibri" pitchFamily="34" charset="0"/>
                <a:cs typeface="Calibri" pitchFamily="34" charset="0"/>
              </a:rPr>
              <a:t>preferred share</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01000" cy="11430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Instruments: </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Characteristics of Non-Marketable Assets</a:t>
            </a:r>
          </a:p>
        </p:txBody>
      </p:sp>
      <p:sp>
        <p:nvSpPr>
          <p:cNvPr id="3" name="Content Placeholder 2"/>
          <p:cNvSpPr>
            <a:spLocks noGrp="1"/>
          </p:cNvSpPr>
          <p:nvPr>
            <p:ph idx="1"/>
          </p:nvPr>
        </p:nvSpPr>
        <p:spPr>
          <a:xfrm>
            <a:off x="533400" y="1676400"/>
            <a:ext cx="8153400" cy="3916363"/>
          </a:xfrm>
        </p:spPr>
        <p:txBody>
          <a:bodyPr>
            <a:normAutofit/>
          </a:bodyPr>
          <a:lstStyle/>
          <a:p>
            <a:pPr>
              <a:buClr>
                <a:schemeClr val="tx1"/>
              </a:buClr>
              <a:buSzPct val="100000"/>
              <a:buNone/>
            </a:pPr>
            <a:endParaRPr lang="en-US" sz="2800" b="1" dirty="0" smtClean="0">
              <a:solidFill>
                <a:srgbClr val="800000"/>
              </a:solidFill>
              <a:latin typeface="Calibri" pitchFamily="34" charset="0"/>
              <a:cs typeface="Calibri" pitchFamily="34" charset="0"/>
            </a:endParaRPr>
          </a:p>
          <a:p>
            <a:pPr>
              <a:buClr>
                <a:schemeClr val="tx1"/>
              </a:buClr>
              <a:buSzPct val="100000"/>
              <a:buNone/>
            </a:pPr>
            <a:r>
              <a:rPr lang="en-US" sz="2800" b="1" dirty="0" smtClean="0">
                <a:solidFill>
                  <a:srgbClr val="800000"/>
                </a:solidFill>
                <a:latin typeface="Calibri" pitchFamily="34" charset="0"/>
                <a:cs typeface="Calibri" pitchFamily="34" charset="0"/>
              </a:rPr>
              <a:t>Non</a:t>
            </a:r>
            <a:r>
              <a:rPr lang="en-US" sz="2800" b="1" dirty="0" smtClean="0">
                <a:solidFill>
                  <a:srgbClr val="800000"/>
                </a:solidFill>
                <a:latin typeface="Calibri" pitchFamily="34" charset="0"/>
                <a:cs typeface="Calibri" pitchFamily="34" charset="0"/>
              </a:rPr>
              <a:t>-Marketable Assets</a:t>
            </a:r>
            <a:r>
              <a:rPr lang="en-US" sz="2800" dirty="0" smtClean="0">
                <a:solidFill>
                  <a:schemeClr val="tx1"/>
                </a:solidFill>
                <a:latin typeface="Calibri" pitchFamily="34" charset="0"/>
                <a:cs typeface="Calibri" pitchFamily="34" charset="0"/>
              </a:rPr>
              <a:t>:</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Cannot be traded between or among investors</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May be redeemable (a reverse transaction between the borrower and the lender): </a:t>
            </a:r>
            <a:r>
              <a:rPr lang="en-US" sz="2800" i="1" dirty="0" smtClean="0">
                <a:solidFill>
                  <a:schemeClr val="tx1"/>
                </a:solidFill>
                <a:latin typeface="Calibri" pitchFamily="34" charset="0"/>
                <a:cs typeface="Calibri" pitchFamily="34" charset="0"/>
              </a:rPr>
              <a:t>Examples: savings accounts, term deposits, guaranteed investment certificates (GICs), Canada Savings Bonds</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381000"/>
            <a:ext cx="8001000" cy="12192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 Characteristics of Marketable Assets</a:t>
            </a:r>
          </a:p>
        </p:txBody>
      </p:sp>
      <p:sp>
        <p:nvSpPr>
          <p:cNvPr id="3" name="Content Placeholder 2"/>
          <p:cNvSpPr>
            <a:spLocks noGrp="1"/>
          </p:cNvSpPr>
          <p:nvPr>
            <p:ph idx="1"/>
          </p:nvPr>
        </p:nvSpPr>
        <p:spPr>
          <a:xfrm>
            <a:off x="533400" y="1752600"/>
            <a:ext cx="8077200" cy="4525963"/>
          </a:xfrm>
        </p:spPr>
        <p:txBody>
          <a:bodyPr>
            <a:normAutofit/>
          </a:bodyPr>
          <a:lstStyle/>
          <a:p>
            <a:pPr>
              <a:buClr>
                <a:schemeClr val="tx1"/>
              </a:buClr>
              <a:buSzPct val="100000"/>
              <a:buNone/>
            </a:pPr>
            <a:r>
              <a:rPr lang="en-US" sz="2800" b="1" dirty="0" smtClean="0">
                <a:solidFill>
                  <a:srgbClr val="800000"/>
                </a:solidFill>
                <a:latin typeface="Calibri" pitchFamily="34" charset="0"/>
                <a:cs typeface="Calibri" pitchFamily="34" charset="0"/>
              </a:rPr>
              <a:t>Marketable Assets</a:t>
            </a:r>
            <a:r>
              <a:rPr lang="en-US" sz="2800" dirty="0" smtClean="0">
                <a:solidFill>
                  <a:schemeClr val="tx1"/>
                </a:solidFill>
                <a:latin typeface="Calibri" pitchFamily="34" charset="0"/>
                <a:cs typeface="Calibri" pitchFamily="34" charset="0"/>
              </a:rPr>
              <a:t>:</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Can be traded between or among investors after their original issue in public markets and before they mature or expire</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The market value will change over time due to changes in the general economic environment (for example, interest rate increases or decreases) and/or changes in the financial condition or prospects of the issuer of the security.</a:t>
            </a:r>
          </a:p>
          <a:p>
            <a:pPr marL="457200" indent="-457200">
              <a:buClr>
                <a:schemeClr val="tx1"/>
              </a:buClr>
              <a:buSzPct val="100000"/>
              <a:buNone/>
            </a:pPr>
            <a:r>
              <a:rPr lang="en-US" sz="2000" i="1" dirty="0" smtClean="0">
                <a:solidFill>
                  <a:schemeClr val="tx1"/>
                </a:solidFill>
                <a:latin typeface="Calibri" pitchFamily="34" charset="0"/>
                <a:cs typeface="Calibri" pitchFamily="34" charset="0"/>
              </a:rPr>
              <a:t>	</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228600"/>
            <a:ext cx="8001000" cy="12192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Characteristics of Marketable Assets</a:t>
            </a:r>
          </a:p>
        </p:txBody>
      </p:sp>
      <p:sp>
        <p:nvSpPr>
          <p:cNvPr id="3" name="Content Placeholder 2"/>
          <p:cNvSpPr>
            <a:spLocks noGrp="1"/>
          </p:cNvSpPr>
          <p:nvPr>
            <p:ph idx="1"/>
          </p:nvPr>
        </p:nvSpPr>
        <p:spPr>
          <a:xfrm>
            <a:off x="533400" y="1447800"/>
            <a:ext cx="8382000" cy="5029200"/>
          </a:xfrm>
        </p:spPr>
        <p:txBody>
          <a:bodyPr>
            <a:noAutofit/>
          </a:bodyPr>
          <a:lstStyle/>
          <a:p>
            <a:pPr marL="0" indent="0">
              <a:spcBef>
                <a:spcPts val="600"/>
              </a:spcBef>
              <a:buClr>
                <a:schemeClr val="tx1"/>
              </a:buClr>
              <a:buSzPct val="100000"/>
              <a:buNone/>
            </a:pPr>
            <a:r>
              <a:rPr lang="en-US" sz="2800" dirty="0" smtClean="0">
                <a:solidFill>
                  <a:schemeClr val="tx1"/>
                </a:solidFill>
                <a:latin typeface="Calibri" pitchFamily="34" charset="0"/>
                <a:cs typeface="Calibri" pitchFamily="34" charset="0"/>
              </a:rPr>
              <a:t>Marketable securities can be categorized according </a:t>
            </a:r>
          </a:p>
          <a:p>
            <a:pPr marL="0" indent="0">
              <a:spcBef>
                <a:spcPts val="600"/>
              </a:spcBef>
              <a:buClr>
                <a:schemeClr val="tx1"/>
              </a:buClr>
              <a:buSzPct val="100000"/>
              <a:buNone/>
            </a:pPr>
            <a:r>
              <a:rPr lang="en-US" sz="2800" dirty="0" smtClean="0">
                <a:solidFill>
                  <a:schemeClr val="tx1"/>
                </a:solidFill>
                <a:latin typeface="Calibri" pitchFamily="34" charset="0"/>
                <a:cs typeface="Calibri" pitchFamily="34" charset="0"/>
              </a:rPr>
              <a:t>to their time to maturity:</a:t>
            </a:r>
          </a:p>
          <a:p>
            <a:pPr>
              <a:spcBef>
                <a:spcPts val="600"/>
              </a:spcBef>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Money market securities </a:t>
            </a:r>
            <a:r>
              <a:rPr lang="en-US" sz="2800" dirty="0" smtClean="0">
                <a:solidFill>
                  <a:schemeClr val="tx1"/>
                </a:solidFill>
                <a:latin typeface="Calibri" pitchFamily="34" charset="0"/>
                <a:cs typeface="Calibri" pitchFamily="34" charset="0"/>
              </a:rPr>
              <a:t>are short-term debt securities that are pure discount notes and usually have maturities less than one year.</a:t>
            </a:r>
          </a:p>
          <a:p>
            <a:pPr lvl="1">
              <a:spcBef>
                <a:spcPts val="600"/>
              </a:spcBef>
              <a:buClr>
                <a:schemeClr val="tx1"/>
              </a:buClr>
              <a:buSzPct val="100000"/>
              <a:buFont typeface="Arial" pitchFamily="34" charset="0"/>
              <a:buChar char="•"/>
            </a:pPr>
            <a:r>
              <a:rPr lang="en-US" sz="2600" i="1" dirty="0" smtClean="0">
                <a:solidFill>
                  <a:schemeClr val="tx1"/>
                </a:solidFill>
                <a:latin typeface="Calibri" pitchFamily="34" charset="0"/>
                <a:cs typeface="Calibri" pitchFamily="34" charset="0"/>
              </a:rPr>
              <a:t>Examples:  Bankers’ acceptances, commercial paper, Treasury bills.</a:t>
            </a:r>
          </a:p>
          <a:p>
            <a:pPr>
              <a:spcBef>
                <a:spcPts val="600"/>
              </a:spcBef>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Capital market securities</a:t>
            </a:r>
            <a:r>
              <a:rPr lang="en-US" sz="2800" dirty="0" smtClean="0">
                <a:solidFill>
                  <a:srgbClr val="800000"/>
                </a:solidFill>
                <a:latin typeface="Calibri" pitchFamily="34" charset="0"/>
                <a:cs typeface="Calibri" pitchFamily="34" charset="0"/>
              </a:rPr>
              <a:t> </a:t>
            </a:r>
            <a:r>
              <a:rPr lang="en-US" sz="2800" dirty="0" smtClean="0">
                <a:solidFill>
                  <a:schemeClr val="tx1"/>
                </a:solidFill>
                <a:latin typeface="Calibri" pitchFamily="34" charset="0"/>
                <a:cs typeface="Calibri" pitchFamily="34" charset="0"/>
              </a:rPr>
              <a:t>are long-term debt or equity securities with maturities greater than one year.</a:t>
            </a:r>
          </a:p>
          <a:p>
            <a:pPr lvl="1">
              <a:spcBef>
                <a:spcPts val="600"/>
              </a:spcBef>
              <a:buClr>
                <a:schemeClr val="tx1"/>
              </a:buClr>
              <a:buSzPct val="100000"/>
              <a:buFont typeface="Arial" pitchFamily="34" charset="0"/>
              <a:buChar char="•"/>
            </a:pPr>
            <a:r>
              <a:rPr lang="en-US" sz="2600" i="1" dirty="0" smtClean="0">
                <a:solidFill>
                  <a:schemeClr val="tx1"/>
                </a:solidFill>
                <a:latin typeface="Calibri" pitchFamily="34" charset="0"/>
                <a:cs typeface="Calibri" pitchFamily="34" charset="0"/>
              </a:rPr>
              <a:t>Examples:  bonds, debentures, common and preferred shares</a:t>
            </a:r>
          </a:p>
          <a:p>
            <a:pPr marL="457200" indent="-457200">
              <a:spcBef>
                <a:spcPts val="600"/>
              </a:spcBef>
              <a:buClr>
                <a:schemeClr val="tx1"/>
              </a:buClr>
              <a:buSzPct val="100000"/>
              <a:buNone/>
            </a:pPr>
            <a:r>
              <a:rPr lang="en-US" sz="2000" i="1" dirty="0" smtClean="0">
                <a:solidFill>
                  <a:schemeClr val="tx1"/>
                </a:solidFill>
                <a:latin typeface="Calibri" pitchFamily="34" charset="0"/>
                <a:cs typeface="Calibri" pitchFamily="34" charset="0"/>
              </a:rPr>
              <a:t>	</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0866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Financial Markets:  Overview</a:t>
            </a:r>
          </a:p>
        </p:txBody>
      </p:sp>
      <p:sp>
        <p:nvSpPr>
          <p:cNvPr id="3" name="Content Placeholder 2"/>
          <p:cNvSpPr>
            <a:spLocks noGrp="1"/>
          </p:cNvSpPr>
          <p:nvPr>
            <p:ph idx="1"/>
          </p:nvPr>
        </p:nvSpPr>
        <p:spPr>
          <a:xfrm>
            <a:off x="685800" y="1143000"/>
            <a:ext cx="8153400" cy="4525963"/>
          </a:xfrm>
        </p:spPr>
        <p:txBody>
          <a:bodyPr>
            <a:noAutofit/>
          </a:bodyPr>
          <a:lstStyle/>
          <a:p>
            <a:pPr marL="457200" indent="-457200">
              <a:buClr>
                <a:schemeClr val="tx1"/>
              </a:buClr>
              <a:buSzPct val="100000"/>
              <a:buFont typeface="+mj-lt"/>
              <a:buAutoNum type="arabicPeriod"/>
            </a:pPr>
            <a:r>
              <a:rPr lang="en-US" sz="2800" b="1" dirty="0" smtClean="0">
                <a:solidFill>
                  <a:srgbClr val="800000"/>
                </a:solidFill>
                <a:latin typeface="Calibri" pitchFamily="34" charset="0"/>
                <a:cs typeface="Calibri" pitchFamily="34" charset="0"/>
              </a:rPr>
              <a:t>Primary Markets</a:t>
            </a:r>
            <a:r>
              <a:rPr lang="en-US" sz="2800" dirty="0" smtClean="0">
                <a:solidFill>
                  <a:schemeClr val="tx1"/>
                </a:solidFill>
                <a:latin typeface="Calibri" pitchFamily="34" charset="0"/>
                <a:cs typeface="Calibri" pitchFamily="34" charset="0"/>
              </a:rPr>
              <a:t>: Markets that involve the issue of </a:t>
            </a:r>
            <a:r>
              <a:rPr lang="en-US" sz="2800" u="sng" dirty="0" smtClean="0">
                <a:solidFill>
                  <a:schemeClr val="tx1"/>
                </a:solidFill>
                <a:latin typeface="Calibri" pitchFamily="34" charset="0"/>
                <a:cs typeface="Calibri" pitchFamily="34" charset="0"/>
              </a:rPr>
              <a:t>new</a:t>
            </a:r>
            <a:r>
              <a:rPr lang="en-US" sz="2800" dirty="0" smtClean="0">
                <a:solidFill>
                  <a:schemeClr val="tx1"/>
                </a:solidFill>
                <a:latin typeface="Calibri" pitchFamily="34" charset="0"/>
                <a:cs typeface="Calibri" pitchFamily="34" charset="0"/>
              </a:rPr>
              <a:t> securities by a company in exchange for cash from investors. </a:t>
            </a:r>
          </a:p>
          <a:p>
            <a:pPr marL="457200" indent="-457200">
              <a:buClr>
                <a:schemeClr val="tx1"/>
              </a:buClr>
              <a:buSzPct val="100000"/>
              <a:buFont typeface="+mj-lt"/>
              <a:buAutoNum type="arabicPeriod"/>
            </a:pPr>
            <a:r>
              <a:rPr lang="en-US" sz="2800" b="1" dirty="0" smtClean="0">
                <a:solidFill>
                  <a:srgbClr val="800000"/>
                </a:solidFill>
                <a:latin typeface="Calibri" pitchFamily="34" charset="0"/>
                <a:cs typeface="Calibri" pitchFamily="34" charset="0"/>
              </a:rPr>
              <a:t>Secondary Markets</a:t>
            </a:r>
            <a:r>
              <a:rPr lang="en-US" sz="2800" dirty="0" smtClean="0">
                <a:solidFill>
                  <a:schemeClr val="tx1"/>
                </a:solidFill>
                <a:latin typeface="Calibri" pitchFamily="34" charset="0"/>
                <a:cs typeface="Calibri" pitchFamily="34" charset="0"/>
              </a:rPr>
              <a:t>: Markets that involve buyers and sellers of existing securities. Funds flow from the buyer to the seller of the securities, and the buyer becomes the new owner of the security. No new capital is </a:t>
            </a:r>
            <a:r>
              <a:rPr lang="en-US" sz="2800" dirty="0" smtClean="0">
                <a:solidFill>
                  <a:schemeClr val="tx1"/>
                </a:solidFill>
                <a:latin typeface="Calibri" pitchFamily="34" charset="0"/>
                <a:cs typeface="Calibri" pitchFamily="34" charset="0"/>
              </a:rPr>
              <a:t>formed. </a:t>
            </a:r>
            <a:r>
              <a:rPr lang="en-US" sz="2800" dirty="0" smtClean="0">
                <a:latin typeface="Calibri" pitchFamily="34" charset="0"/>
                <a:cs typeface="Calibri" pitchFamily="34" charset="0"/>
              </a:rPr>
              <a:t>T</a:t>
            </a:r>
            <a:r>
              <a:rPr lang="en-US" sz="2800" dirty="0" smtClean="0">
                <a:solidFill>
                  <a:schemeClr val="tx1"/>
                </a:solidFill>
                <a:latin typeface="Calibri" pitchFamily="34" charset="0"/>
                <a:cs typeface="Calibri" pitchFamily="34" charset="0"/>
              </a:rPr>
              <a:t>his </a:t>
            </a:r>
            <a:r>
              <a:rPr lang="en-US" sz="2800" dirty="0" smtClean="0">
                <a:solidFill>
                  <a:schemeClr val="tx1"/>
                </a:solidFill>
                <a:latin typeface="Calibri" pitchFamily="34" charset="0"/>
                <a:cs typeface="Calibri" pitchFamily="34" charset="0"/>
              </a:rPr>
              <a:t>is only the exchange of already existing securities representing already formed capital</a:t>
            </a:r>
            <a:r>
              <a:rPr lang="en-US" sz="2000" dirty="0" smtClean="0">
                <a:solidFill>
                  <a:schemeClr val="tx1"/>
                </a:solidFill>
                <a:latin typeface="Calibri" pitchFamily="34" charset="0"/>
                <a:cs typeface="Calibri" pitchFamily="34" charset="0"/>
              </a:rPr>
              <a:t>.</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696200" cy="10668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Markets: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Types of Secondary Markets</a:t>
            </a:r>
          </a:p>
        </p:txBody>
      </p:sp>
      <p:sp>
        <p:nvSpPr>
          <p:cNvPr id="3" name="Content Placeholder 2"/>
          <p:cNvSpPr>
            <a:spLocks noGrp="1"/>
          </p:cNvSpPr>
          <p:nvPr>
            <p:ph idx="1"/>
          </p:nvPr>
        </p:nvSpPr>
        <p:spPr>
          <a:xfrm>
            <a:off x="457200" y="1524000"/>
            <a:ext cx="8305800" cy="4525963"/>
          </a:xfrm>
        </p:spPr>
        <p:txBody>
          <a:bodyPr>
            <a:normAutofit lnSpcReduction="10000"/>
          </a:bodyPr>
          <a:lstStyle/>
          <a:p>
            <a:pPr>
              <a:buClr>
                <a:schemeClr val="tx1"/>
              </a:buClr>
              <a:buSzPct val="100000"/>
              <a:buFont typeface="Arial" pitchFamily="34" charset="0"/>
              <a:buChar char="•"/>
            </a:pPr>
            <a:endParaRPr lang="en-US" sz="2800" b="1" dirty="0" smtClean="0">
              <a:solidFill>
                <a:srgbClr val="800000"/>
              </a:solidFill>
              <a:latin typeface="Calibri" pitchFamily="34" charset="0"/>
              <a:cs typeface="Calibri" pitchFamily="34" charset="0"/>
            </a:endParaRP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Exchange</a:t>
            </a:r>
            <a:r>
              <a:rPr lang="en-US" sz="2800" dirty="0" smtClean="0">
                <a:solidFill>
                  <a:schemeClr val="tx1"/>
                </a:solidFill>
                <a:latin typeface="Calibri" pitchFamily="34" charset="0"/>
                <a:cs typeface="Calibri" pitchFamily="34" charset="0"/>
              </a:rPr>
              <a:t> </a:t>
            </a:r>
            <a:r>
              <a:rPr lang="en-US" sz="2800" dirty="0" smtClean="0">
                <a:solidFill>
                  <a:schemeClr val="tx1"/>
                </a:solidFill>
                <a:latin typeface="Calibri" pitchFamily="34" charset="0"/>
                <a:cs typeface="Calibri" pitchFamily="34" charset="0"/>
              </a:rPr>
              <a:t>or </a:t>
            </a:r>
            <a:r>
              <a:rPr lang="en-US" sz="2800" b="1" dirty="0" smtClean="0">
                <a:solidFill>
                  <a:srgbClr val="800000"/>
                </a:solidFill>
                <a:latin typeface="Calibri" pitchFamily="34" charset="0"/>
                <a:cs typeface="Calibri" pitchFamily="34" charset="0"/>
              </a:rPr>
              <a:t>auction markets </a:t>
            </a:r>
            <a:r>
              <a:rPr lang="en-US" sz="2800" dirty="0" smtClean="0">
                <a:solidFill>
                  <a:schemeClr val="tx1"/>
                </a:solidFill>
                <a:latin typeface="Calibri" pitchFamily="34" charset="0"/>
                <a:cs typeface="Calibri" pitchFamily="34" charset="0"/>
              </a:rPr>
              <a:t>involve a bidding process that takes place in a specific location.</a:t>
            </a:r>
          </a:p>
          <a:p>
            <a:pPr lvl="1">
              <a:buClr>
                <a:schemeClr val="tx1"/>
              </a:buClr>
              <a:buSzPct val="100000"/>
              <a:buFont typeface="Arial" pitchFamily="34" charset="0"/>
              <a:buChar char="•"/>
            </a:pPr>
            <a:r>
              <a:rPr lang="en-US" sz="2600" i="1" dirty="0" smtClean="0">
                <a:solidFill>
                  <a:schemeClr val="tx1"/>
                </a:solidFill>
                <a:latin typeface="Calibri" pitchFamily="34" charset="0"/>
                <a:cs typeface="Calibri" pitchFamily="34" charset="0"/>
              </a:rPr>
              <a:t>Examples:  </a:t>
            </a:r>
            <a:r>
              <a:rPr lang="en-US" sz="2600" i="1" dirty="0" smtClean="0">
                <a:solidFill>
                  <a:srgbClr val="800000"/>
                </a:solidFill>
                <a:latin typeface="Calibri" pitchFamily="34" charset="0"/>
                <a:cs typeface="Calibri" pitchFamily="34" charset="0"/>
              </a:rPr>
              <a:t>Toronto Stock Exchange (TSX)</a:t>
            </a:r>
            <a:r>
              <a:rPr lang="en-US" sz="2600" i="1" dirty="0" smtClean="0">
                <a:solidFill>
                  <a:schemeClr val="tx1"/>
                </a:solidFill>
                <a:latin typeface="Calibri" pitchFamily="34" charset="0"/>
                <a:cs typeface="Calibri" pitchFamily="34" charset="0"/>
              </a:rPr>
              <a:t>, </a:t>
            </a:r>
            <a:r>
              <a:rPr lang="en-US" sz="2600" i="1" dirty="0" smtClean="0">
                <a:solidFill>
                  <a:srgbClr val="800000"/>
                </a:solidFill>
                <a:latin typeface="Calibri" pitchFamily="34" charset="0"/>
                <a:cs typeface="Calibri" pitchFamily="34" charset="0"/>
              </a:rPr>
              <a:t>New York Stock Exchange (NYSE)</a:t>
            </a: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Dealer </a:t>
            </a:r>
            <a:r>
              <a:rPr lang="en-US" sz="2800" dirty="0" smtClean="0">
                <a:solidFill>
                  <a:schemeClr val="tx1"/>
                </a:solidFill>
                <a:latin typeface="Calibri" pitchFamily="34" charset="0"/>
                <a:cs typeface="Calibri" pitchFamily="34" charset="0"/>
              </a:rPr>
              <a:t>or </a:t>
            </a:r>
            <a:r>
              <a:rPr lang="en-US" sz="2800" b="1" dirty="0" smtClean="0">
                <a:solidFill>
                  <a:srgbClr val="800000"/>
                </a:solidFill>
                <a:latin typeface="Calibri" pitchFamily="34" charset="0"/>
                <a:cs typeface="Calibri" pitchFamily="34" charset="0"/>
              </a:rPr>
              <a:t>over-the-counter (OTC) markets </a:t>
            </a:r>
            <a:r>
              <a:rPr lang="en-US" sz="2800" dirty="0" smtClean="0">
                <a:solidFill>
                  <a:schemeClr val="tx1"/>
                </a:solidFill>
                <a:latin typeface="Calibri" pitchFamily="34" charset="0"/>
                <a:cs typeface="Calibri" pitchFamily="34" charset="0"/>
              </a:rPr>
              <a:t>do not have a physical location and consist of a network of dealers who trade directly with each other.</a:t>
            </a:r>
          </a:p>
          <a:p>
            <a:pPr lvl="1">
              <a:buClr>
                <a:schemeClr val="tx1"/>
              </a:buClr>
              <a:buSzPct val="100000"/>
              <a:buFont typeface="Arial" pitchFamily="34" charset="0"/>
              <a:buChar char="•"/>
            </a:pPr>
            <a:r>
              <a:rPr lang="en-US" sz="2600" i="1" dirty="0" smtClean="0">
                <a:solidFill>
                  <a:schemeClr val="tx1"/>
                </a:solidFill>
                <a:latin typeface="Calibri" pitchFamily="34" charset="0"/>
                <a:cs typeface="Calibri" pitchFamily="34" charset="0"/>
              </a:rPr>
              <a:t>Example:  bond market</a:t>
            </a:r>
          </a:p>
          <a:p>
            <a:pPr marL="457200" indent="-457200">
              <a:buClr>
                <a:schemeClr val="tx1"/>
              </a:buClr>
              <a:buSzPct val="100000"/>
              <a:buNone/>
            </a:pPr>
            <a:r>
              <a:rPr lang="en-US" sz="2000" i="1" dirty="0" smtClean="0">
                <a:solidFill>
                  <a:schemeClr val="tx1"/>
                </a:solidFill>
                <a:latin typeface="Calibri" pitchFamily="34" charset="0"/>
                <a:cs typeface="Calibri" pitchFamily="34" charset="0"/>
              </a:rPr>
              <a:t>	</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381000"/>
            <a:ext cx="8001000" cy="11430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Markets: Market Capitalization</a:t>
            </a:r>
          </a:p>
        </p:txBody>
      </p:sp>
      <p:sp>
        <p:nvSpPr>
          <p:cNvPr id="3" name="Content Placeholder 2"/>
          <p:cNvSpPr>
            <a:spLocks noGrp="1"/>
          </p:cNvSpPr>
          <p:nvPr>
            <p:ph idx="1"/>
          </p:nvPr>
        </p:nvSpPr>
        <p:spPr>
          <a:xfrm>
            <a:off x="609600" y="1447800"/>
            <a:ext cx="7924800" cy="4525963"/>
          </a:xfrm>
        </p:spPr>
        <p:txBody>
          <a:bodyPr>
            <a:normAutofit/>
          </a:bodyPr>
          <a:lstStyle/>
          <a:p>
            <a:pPr>
              <a:buClr>
                <a:schemeClr val="tx1"/>
              </a:buClr>
              <a:buSzPct val="100000"/>
              <a:buFont typeface="Arial" pitchFamily="34" charset="0"/>
              <a:buChar char="•"/>
            </a:pPr>
            <a:endParaRPr lang="en-US" sz="2800" b="1" dirty="0" smtClean="0">
              <a:solidFill>
                <a:srgbClr val="800000"/>
              </a:solidFill>
              <a:latin typeface="Calibri" pitchFamily="34" charset="0"/>
              <a:cs typeface="Calibri" pitchFamily="34" charset="0"/>
            </a:endParaRP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Market </a:t>
            </a:r>
            <a:r>
              <a:rPr lang="en-US" sz="2800" b="1" dirty="0" smtClean="0">
                <a:solidFill>
                  <a:srgbClr val="800000"/>
                </a:solidFill>
                <a:latin typeface="Calibri" pitchFamily="34" charset="0"/>
                <a:cs typeface="Calibri" pitchFamily="34" charset="0"/>
              </a:rPr>
              <a:t>capitalization </a:t>
            </a:r>
            <a:r>
              <a:rPr lang="en-US" sz="2800" dirty="0" smtClean="0">
                <a:solidFill>
                  <a:schemeClr val="tx1"/>
                </a:solidFill>
                <a:latin typeface="Calibri" pitchFamily="34" charset="0"/>
                <a:cs typeface="Calibri" pitchFamily="34" charset="0"/>
              </a:rPr>
              <a:t>is the total market value of a company.</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Calculated by multiplying the number of shares outstanding by the market price of each share.</a:t>
            </a:r>
          </a:p>
          <a:p>
            <a:pPr>
              <a:buClr>
                <a:schemeClr val="tx1"/>
              </a:buClr>
              <a:buSzPct val="100000"/>
              <a:buNone/>
            </a:pPr>
            <a:endParaRPr lang="en-US" sz="2800" dirty="0" smtClean="0">
              <a:solidFill>
                <a:schemeClr val="tx1"/>
              </a:solidFill>
              <a:latin typeface="Calibri" pitchFamily="34" charset="0"/>
              <a:cs typeface="Calibri" pitchFamily="34" charset="0"/>
            </a:endParaRPr>
          </a:p>
          <a:p>
            <a:pPr algn="ctr">
              <a:buClr>
                <a:schemeClr val="tx1"/>
              </a:buClr>
              <a:buSzPct val="100000"/>
              <a:buNone/>
            </a:pPr>
            <a:r>
              <a:rPr lang="en-US" sz="2800" b="1" dirty="0" smtClean="0">
                <a:solidFill>
                  <a:schemeClr val="tx1"/>
                </a:solidFill>
                <a:latin typeface="Calibri" pitchFamily="34" charset="0"/>
                <a:cs typeface="Calibri" pitchFamily="34" charset="0"/>
              </a:rPr>
              <a:t>Market Cap = # of Shares × Share Price</a:t>
            </a:r>
          </a:p>
          <a:p>
            <a:pPr marL="457200" indent="-457200">
              <a:buClr>
                <a:schemeClr val="tx1"/>
              </a:buClr>
              <a:buSzPct val="100000"/>
              <a:buNone/>
            </a:pPr>
            <a:r>
              <a:rPr lang="en-US" sz="2000" i="1" dirty="0" smtClean="0">
                <a:solidFill>
                  <a:schemeClr val="tx1"/>
                </a:solidFill>
                <a:latin typeface="Calibri" pitchFamily="34" charset="0"/>
                <a:cs typeface="Calibri" pitchFamily="34" charset="0"/>
              </a:rPr>
              <a:t>	</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Financial Markets: Other Markets</a:t>
            </a:r>
          </a:p>
        </p:txBody>
      </p:sp>
      <p:sp>
        <p:nvSpPr>
          <p:cNvPr id="3" name="Content Placeholder 2"/>
          <p:cNvSpPr>
            <a:spLocks noGrp="1"/>
          </p:cNvSpPr>
          <p:nvPr>
            <p:ph idx="1"/>
          </p:nvPr>
        </p:nvSpPr>
        <p:spPr>
          <a:xfrm>
            <a:off x="457200" y="1143001"/>
            <a:ext cx="8382000" cy="4267200"/>
          </a:xfrm>
        </p:spPr>
        <p:txBody>
          <a:bodyPr>
            <a:norm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Third Market </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The trading of securities that are listed on organized exchanges in the over-the-counter (OTC) market</a:t>
            </a:r>
            <a:endParaRPr lang="en-US" sz="2600" i="1" dirty="0" smtClean="0">
              <a:solidFill>
                <a:schemeClr val="tx1"/>
              </a:solidFill>
              <a:latin typeface="Calibri" pitchFamily="34" charset="0"/>
              <a:cs typeface="Calibri" pitchFamily="34" charset="0"/>
            </a:endParaRP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Fourth Market</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The trading of securities directly between investors (usually between two large institutions) without the involvement of brokers or dealers</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Operates through the use of privately owned automated systems such as </a:t>
            </a:r>
            <a:r>
              <a:rPr lang="en-US" sz="2600" i="1" dirty="0" smtClean="0">
                <a:solidFill>
                  <a:schemeClr val="tx1"/>
                </a:solidFill>
                <a:latin typeface="Calibri" pitchFamily="34" charset="0"/>
                <a:cs typeface="Calibri" pitchFamily="34" charset="0"/>
              </a:rPr>
              <a:t>Instinet</a:t>
            </a:r>
            <a:endParaRPr lang="en-US" sz="2600" dirty="0" smtClean="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What Is Finance?</a:t>
            </a:r>
          </a:p>
        </p:txBody>
      </p:sp>
      <p:sp>
        <p:nvSpPr>
          <p:cNvPr id="3" name="Content Placeholder 2"/>
          <p:cNvSpPr>
            <a:spLocks noGrp="1"/>
          </p:cNvSpPr>
          <p:nvPr>
            <p:ph idx="1"/>
          </p:nvPr>
        </p:nvSpPr>
        <p:spPr>
          <a:xfrm>
            <a:off x="457200" y="1295400"/>
            <a:ext cx="7848600" cy="4525963"/>
          </a:xfrm>
        </p:spPr>
        <p:txBody>
          <a:bodyPr>
            <a:norm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Finance</a:t>
            </a:r>
            <a:r>
              <a:rPr lang="en-US" sz="2800" dirty="0" smtClean="0">
                <a:solidFill>
                  <a:schemeClr val="tx1"/>
                </a:solidFill>
                <a:latin typeface="Calibri" pitchFamily="34" charset="0"/>
                <a:cs typeface="Calibri" pitchFamily="34" charset="0"/>
              </a:rPr>
              <a:t> is the study of how and under what terms savings (money) are allocated between lenders and borrowers.</a:t>
            </a:r>
          </a:p>
          <a:p>
            <a:pPr lvl="1">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Finance is distinct from economics in that it addresses not only </a:t>
            </a:r>
            <a:r>
              <a:rPr lang="en-US" sz="2600" i="1" dirty="0" smtClean="0">
                <a:solidFill>
                  <a:schemeClr val="tx1"/>
                </a:solidFill>
                <a:latin typeface="Calibri" pitchFamily="34" charset="0"/>
                <a:cs typeface="Calibri" pitchFamily="34" charset="0"/>
              </a:rPr>
              <a:t>how </a:t>
            </a:r>
            <a:r>
              <a:rPr lang="en-US" sz="2600" dirty="0" smtClean="0">
                <a:solidFill>
                  <a:schemeClr val="tx1"/>
                </a:solidFill>
                <a:latin typeface="Calibri" pitchFamily="34" charset="0"/>
                <a:cs typeface="Calibri" pitchFamily="34" charset="0"/>
              </a:rPr>
              <a:t>resources are allocated, but also under what </a:t>
            </a:r>
            <a:r>
              <a:rPr lang="en-US" sz="2600" i="1" dirty="0" smtClean="0">
                <a:solidFill>
                  <a:schemeClr val="tx1"/>
                </a:solidFill>
                <a:latin typeface="Calibri" pitchFamily="34" charset="0"/>
                <a:cs typeface="Calibri" pitchFamily="34" charset="0"/>
              </a:rPr>
              <a:t>terms </a:t>
            </a:r>
            <a:r>
              <a:rPr lang="en-US" sz="2600" dirty="0" smtClean="0">
                <a:solidFill>
                  <a:schemeClr val="tx1"/>
                </a:solidFill>
                <a:latin typeface="Calibri" pitchFamily="34" charset="0"/>
                <a:cs typeface="Calibri" pitchFamily="34" charset="0"/>
              </a:rPr>
              <a:t>and through what </a:t>
            </a:r>
            <a:r>
              <a:rPr lang="en-US" sz="2600" i="1" dirty="0" smtClean="0">
                <a:solidFill>
                  <a:schemeClr val="tx1"/>
                </a:solidFill>
                <a:latin typeface="Calibri" pitchFamily="34" charset="0"/>
                <a:cs typeface="Calibri" pitchFamily="34" charset="0"/>
              </a:rPr>
              <a:t>channels </a:t>
            </a:r>
            <a:r>
              <a:rPr lang="en-US" sz="2600" dirty="0" smtClean="0">
                <a:solidFill>
                  <a:schemeClr val="tx1"/>
                </a:solidFill>
                <a:latin typeface="Calibri" pitchFamily="34" charset="0"/>
                <a:cs typeface="Calibri" pitchFamily="34" charset="0"/>
              </a:rPr>
              <a:t>resources are allocated.</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Financial contracts or </a:t>
            </a:r>
            <a:r>
              <a:rPr lang="en-US" sz="2800" i="1" dirty="0" smtClean="0">
                <a:solidFill>
                  <a:schemeClr val="tx1"/>
                </a:solidFill>
                <a:latin typeface="Calibri" pitchFamily="34" charset="0"/>
                <a:cs typeface="Calibri" pitchFamily="34" charset="0"/>
              </a:rPr>
              <a:t>securities</a:t>
            </a:r>
            <a:r>
              <a:rPr lang="en-US" sz="2800" dirty="0" smtClean="0">
                <a:solidFill>
                  <a:schemeClr val="tx1"/>
                </a:solidFill>
                <a:latin typeface="Calibri" pitchFamily="34" charset="0"/>
                <a:cs typeface="Calibri" pitchFamily="34" charset="0"/>
              </a:rPr>
              <a:t> occur whenever funds are transferred from issuer to buyer.</a:t>
            </a:r>
            <a:endParaRPr lang="en-US" sz="28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848600" cy="1143000"/>
          </a:xfrm>
        </p:spPr>
        <p:txBody>
          <a:bodyPr vert="horz" anchor="ctr">
            <a:noAutofit/>
          </a:bodyPr>
          <a:lstStyle/>
          <a:p>
            <a:r>
              <a:rPr lang="en-US" b="1" cap="none" dirty="0" smtClean="0">
                <a:solidFill>
                  <a:schemeClr val="tx1"/>
                </a:solidFill>
                <a:effectLst/>
                <a:latin typeface="Calibri" pitchFamily="34" charset="0"/>
                <a:cs typeface="Calibri" pitchFamily="34" charset="0"/>
              </a:rPr>
              <a:t>Financial Markets: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The Global Financial Community</a:t>
            </a:r>
          </a:p>
        </p:txBody>
      </p:sp>
      <p:sp>
        <p:nvSpPr>
          <p:cNvPr id="3" name="Content Placeholder 2"/>
          <p:cNvSpPr>
            <a:spLocks noGrp="1"/>
          </p:cNvSpPr>
          <p:nvPr>
            <p:ph idx="1"/>
          </p:nvPr>
        </p:nvSpPr>
        <p:spPr>
          <a:xfrm>
            <a:off x="457200" y="1447800"/>
            <a:ext cx="8001000" cy="4953000"/>
          </a:xfrm>
        </p:spPr>
        <p:txBody>
          <a:bodyPr>
            <a:normAutofit/>
          </a:bodyPr>
          <a:lstStyle/>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Represents an important source of funds for borrowers as seen in Table 1-</a:t>
            </a:r>
            <a:r>
              <a:rPr lang="en-US" sz="2800" dirty="0" smtClean="0">
                <a:solidFill>
                  <a:schemeClr val="tx1"/>
                </a:solidFill>
                <a:latin typeface="Calibri" pitchFamily="34" charset="0"/>
                <a:cs typeface="Calibri" pitchFamily="34" charset="0"/>
              </a:rPr>
              <a:t>7.</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Provides investors with important alternatives as they seek to build wealth through diversified </a:t>
            </a:r>
            <a:r>
              <a:rPr lang="en-US" sz="2800" dirty="0" smtClean="0">
                <a:solidFill>
                  <a:schemeClr val="tx1"/>
                </a:solidFill>
                <a:latin typeface="Calibri" pitchFamily="34" charset="0"/>
                <a:cs typeface="Calibri" pitchFamily="34" charset="0"/>
              </a:rPr>
              <a:t>portfolios.</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Money markets and bond markets are global</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Domestic equity markets are increasingly linked because of globalization and </a:t>
            </a:r>
            <a:r>
              <a:rPr lang="en-US" sz="2800" dirty="0" smtClean="0">
                <a:solidFill>
                  <a:schemeClr val="tx1"/>
                </a:solidFill>
                <a:latin typeface="Calibri" pitchFamily="34" charset="0"/>
                <a:cs typeface="Calibri" pitchFamily="34" charset="0"/>
              </a:rPr>
              <a:t>consolidation.</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The correlation between markets is high, especially during a systemic downturn as seen in Table 1-8.</a:t>
            </a:r>
            <a:endParaRPr lang="en-US" sz="2400" dirty="0" smtClean="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981200" y="133350"/>
            <a:ext cx="5318760" cy="6648450"/>
          </a:xfrm>
          <a:prstGeom prst="rect">
            <a:avLst/>
          </a:prstGeom>
          <a:noFill/>
          <a:ln w="9525">
            <a:noFill/>
            <a:miter lim="800000"/>
            <a:headEnd/>
            <a:tailEnd/>
          </a:ln>
        </p:spPr>
      </p:pic>
      <p:sp>
        <p:nvSpPr>
          <p:cNvPr id="4" name="Footer Placeholder 3"/>
          <p:cNvSpPr>
            <a:spLocks noGrp="1"/>
          </p:cNvSpPr>
          <p:nvPr>
            <p:ph type="ftr" sz="quarter" idx="11"/>
          </p:nvPr>
        </p:nvSpPr>
        <p:spPr>
          <a:xfrm>
            <a:off x="457200" y="5257800"/>
            <a:ext cx="1447800" cy="1431925"/>
          </a:xfrm>
        </p:spPr>
        <p:txBody>
          <a:bodyPr/>
          <a:lstStyle/>
          <a:p>
            <a:pPr algn="r"/>
            <a:r>
              <a:rPr lang="en-US" dirty="0" smtClean="0"/>
              <a:t>Booth/Cleary Introduction to Corporate Finance, Second Edition</a:t>
            </a:r>
            <a:endParaRPr lang="en-US" dirty="0"/>
          </a:p>
        </p:txBody>
      </p:sp>
      <p:sp>
        <p:nvSpPr>
          <p:cNvPr id="3" name="Slide Number Placeholder 2"/>
          <p:cNvSpPr>
            <a:spLocks noGrp="1"/>
          </p:cNvSpPr>
          <p:nvPr>
            <p:ph type="sldNum" sz="quarter" idx="12"/>
          </p:nvPr>
        </p:nvSpPr>
        <p:spPr/>
        <p:txBody>
          <a:bodyPr/>
          <a:lstStyle/>
          <a:p>
            <a:fld id="{CA15C064-DD44-4CAC-873E-2D1F54821676}" type="slidenum">
              <a:rPr lang="en-US" smtClean="0"/>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1066800"/>
          </a:xfrm>
        </p:spPr>
        <p:txBody>
          <a:bodyPr vert="horz" anchor="ctr">
            <a:noAutofit/>
          </a:bodyPr>
          <a:lstStyle/>
          <a:p>
            <a:r>
              <a:rPr lang="en-US" b="1" cap="none" dirty="0" smtClean="0">
                <a:solidFill>
                  <a:schemeClr val="tx1"/>
                </a:solidFill>
                <a:effectLst/>
                <a:latin typeface="Calibri" pitchFamily="34" charset="0"/>
                <a:cs typeface="Calibri" pitchFamily="34" charset="0"/>
              </a:rPr>
              <a:t>The Financial System: </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The Global Financial Community</a:t>
            </a:r>
          </a:p>
        </p:txBody>
      </p:sp>
      <p:sp>
        <p:nvSpPr>
          <p:cNvPr id="5" name="Footer Placeholder 4"/>
          <p:cNvSpPr>
            <a:spLocks noGrp="1"/>
          </p:cNvSpPr>
          <p:nvPr>
            <p:ph type="ftr" sz="quarter" idx="11"/>
          </p:nvPr>
        </p:nvSpPr>
        <p:spPr>
          <a:xfrm>
            <a:off x="228600" y="6477000"/>
            <a:ext cx="3810000" cy="2127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32</a:t>
            </a:fld>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381000" y="1295400"/>
            <a:ext cx="8534400" cy="52051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219200"/>
            <a:ext cx="6781800" cy="3505200"/>
          </a:xfrm>
        </p:spPr>
        <p:txBody>
          <a:bodyPr>
            <a:normAutofit fontScale="92500" lnSpcReduction="10000"/>
          </a:bodyPr>
          <a:lstStyle/>
          <a:p>
            <a:pPr>
              <a:buClrTx/>
              <a:buSzPct val="100000"/>
              <a:buNone/>
            </a:pPr>
            <a:r>
              <a:rPr lang="en-CA" altLang="en-US" sz="1800" b="1"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Copyright © 2010 John Wiley &amp; Sons Canada, Ltd.  All rights reserved.  Reproduction or translation of this work beyond that permitted by Access Copyright (the Canadian copyright licensing agency) is unlawful.  Requests for further information should be addressed to the Permissions Department, John Wiley &amp; Sons Canada, Ltd.</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purchaser may make back-up copies for his or her own use only and not for distribution or resale.</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author and the publisher assume no responsibility for errors, omissions, or damages caused by the use of these files or programs or from the use of the information contained herein</a:t>
            </a:r>
            <a:r>
              <a:rPr lang="en-CA" altLang="en-US" sz="1800" dirty="0" smtClean="0">
                <a:solidFill>
                  <a:schemeClr val="tx1"/>
                </a:solidFill>
                <a:latin typeface="Calibri" pitchFamily="34" charset="0"/>
                <a:cs typeface="Calibri" pitchFamily="34" charset="0"/>
              </a:rPr>
              <a:t>.</a:t>
            </a:r>
          </a:p>
          <a:p>
            <a:pPr>
              <a:buClrTx/>
              <a:buSzPct val="100000"/>
              <a:buNone/>
            </a:pPr>
            <a:endParaRPr lang="en-CA" sz="1800" dirty="0" smtClean="0">
              <a:latin typeface="Calibri" pitchFamily="34" charset="0"/>
              <a:cs typeface="Calibri" pitchFamily="34" charset="0"/>
            </a:endParaRPr>
          </a:p>
          <a:p>
            <a:pPr>
              <a:buClrTx/>
              <a:buSzPct val="100000"/>
              <a:buNone/>
            </a:pPr>
            <a:r>
              <a:rPr lang="en-CA" sz="1800" dirty="0" smtClean="0">
                <a:solidFill>
                  <a:schemeClr val="tx1"/>
                </a:solidFill>
                <a:latin typeface="Calibri" pitchFamily="34" charset="0"/>
                <a:cs typeface="Calibri" pitchFamily="34" charset="0"/>
              </a:rPr>
              <a:t>	</a:t>
            </a:r>
            <a:r>
              <a:rPr lang="en-CA" altLang="en-US" sz="1800" dirty="0" smtClean="0">
                <a:latin typeface="Calibri" pitchFamily="34" charset="0"/>
                <a:cs typeface="Calibri" pitchFamily="34" charset="0"/>
              </a:rPr>
              <a:t>Copyright © 2011 Dr. William F. Rentz &amp; Associates. Unless permission is given, additions, deletions, and corrections prepared by Dr. William F. Rentz are solely for use at the University of Ottawa.</a:t>
            </a:r>
            <a:endParaRPr lang="en-US" sz="1800" dirty="0" smtClean="0">
              <a:solidFill>
                <a:schemeClr val="tx1"/>
              </a:solidFill>
              <a:latin typeface="Calibri" pitchFamily="34" charset="0"/>
              <a:cs typeface="Calibri" pitchFamily="34" charset="0"/>
            </a:endParaRPr>
          </a:p>
          <a:p>
            <a:pPr algn="just">
              <a:buClrTx/>
              <a:buSzPct val="100000"/>
              <a:buFont typeface="Arial" pitchFamily="34" charset="0"/>
              <a:buChar char="•"/>
            </a:pPr>
            <a:endParaRPr lang="en-US" sz="18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lang="en-US" dirty="0" smtClean="0"/>
              <a:t>Booth/Cleary Introduction to Corporate Finance, Second Edition</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lang="en-US" smtClean="0"/>
              <a:pPr/>
              <a:t>33</a:t>
            </a:fld>
            <a:endParaRPr lang="en-US" dirty="0"/>
          </a:p>
        </p:txBody>
      </p:sp>
      <p:pic>
        <p:nvPicPr>
          <p:cNvPr id="4" name="Picture 4" descr="wiley_vert_k"/>
          <p:cNvPicPr>
            <a:picLocks noChangeAspect="1" noChangeArrowheads="1"/>
          </p:cNvPicPr>
          <p:nvPr/>
        </p:nvPicPr>
        <p:blipFill>
          <a:blip r:embed="rId2" cstate="print">
            <a:grayscl/>
            <a:biLevel thresh="50000"/>
          </a:blip>
          <a:srcRect/>
          <a:stretch>
            <a:fillRect/>
          </a:stretch>
        </p:blipFill>
        <p:spPr bwMode="auto">
          <a:xfrm>
            <a:off x="4495800" y="4876800"/>
            <a:ext cx="685800" cy="991396"/>
          </a:xfrm>
          <a:prstGeom prst="rect">
            <a:avLst/>
          </a:prstGeom>
          <a:noFill/>
        </p:spPr>
      </p:pic>
      <p:sp>
        <p:nvSpPr>
          <p:cNvPr id="5" name="Title 1"/>
          <p:cNvSpPr txBox="1">
            <a:spLocks/>
          </p:cNvSpPr>
          <p:nvPr/>
        </p:nvSpPr>
        <p:spPr>
          <a:xfrm>
            <a:off x="304800" y="457200"/>
            <a:ext cx="86868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Calibri" pitchFamily="34" charset="0"/>
                <a:ea typeface="+mj-ea"/>
                <a:cs typeface="Calibri" pitchFamily="34" charset="0"/>
              </a:rPr>
              <a:t>Copyright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The Study of Finance</a:t>
            </a:r>
          </a:p>
        </p:txBody>
      </p:sp>
      <p:sp>
        <p:nvSpPr>
          <p:cNvPr id="3" name="Content Placeholder 2"/>
          <p:cNvSpPr>
            <a:spLocks noGrp="1"/>
          </p:cNvSpPr>
          <p:nvPr>
            <p:ph idx="1"/>
          </p:nvPr>
        </p:nvSpPr>
        <p:spPr>
          <a:xfrm>
            <a:off x="304800" y="1371600"/>
            <a:ext cx="7924800" cy="4525963"/>
          </a:xfrm>
        </p:spPr>
        <p:txBody>
          <a:bodyPr>
            <a:normAutofit/>
          </a:bodyPr>
          <a:lstStyle/>
          <a:p>
            <a:pPr>
              <a:buClrTx/>
              <a:buSzPct val="100000"/>
              <a:buFont typeface="Arial" pitchFamily="34" charset="0"/>
              <a:buChar char="•"/>
            </a:pPr>
            <a:r>
              <a:rPr lang="en-US" sz="2800" dirty="0" smtClean="0">
                <a:solidFill>
                  <a:schemeClr val="tx1"/>
                </a:solidFill>
                <a:latin typeface="Calibri" pitchFamily="34" charset="0"/>
                <a:cs typeface="Calibri" pitchFamily="34" charset="0"/>
              </a:rPr>
              <a:t>The study of finance requires a basic understanding of:</a:t>
            </a:r>
            <a:endParaRPr lang="en-US" sz="2800" dirty="0" smtClean="0">
              <a:solidFill>
                <a:schemeClr val="tx1"/>
              </a:solidFill>
              <a:latin typeface="Calibri" pitchFamily="34" charset="0"/>
              <a:cs typeface="Calibri" pitchFamily="34" charset="0"/>
            </a:endParaRPr>
          </a:p>
          <a:p>
            <a:pPr lvl="2">
              <a:buClrTx/>
              <a:buSzPct val="100000"/>
              <a:buFont typeface="Arial" pitchFamily="34" charset="0"/>
              <a:buChar char="•"/>
            </a:pPr>
            <a:r>
              <a:rPr lang="en-US" sz="2600" dirty="0" smtClean="0">
                <a:solidFill>
                  <a:schemeClr val="tx1"/>
                </a:solidFill>
                <a:latin typeface="Calibri" pitchFamily="34" charset="0"/>
                <a:cs typeface="Calibri" pitchFamily="34" charset="0"/>
              </a:rPr>
              <a:t>Securities</a:t>
            </a:r>
          </a:p>
          <a:p>
            <a:pPr lvl="2">
              <a:buClrTx/>
              <a:buSzPct val="100000"/>
              <a:buFont typeface="Arial" pitchFamily="34" charset="0"/>
              <a:buChar char="•"/>
            </a:pPr>
            <a:r>
              <a:rPr lang="en-US" sz="2600" dirty="0" smtClean="0">
                <a:latin typeface="Calibri" pitchFamily="34" charset="0"/>
                <a:cs typeface="Calibri" pitchFamily="34" charset="0"/>
              </a:rPr>
              <a:t>C</a:t>
            </a:r>
            <a:r>
              <a:rPr lang="en-US" sz="2600" dirty="0" smtClean="0">
                <a:solidFill>
                  <a:schemeClr val="tx1"/>
                </a:solidFill>
                <a:latin typeface="Calibri" pitchFamily="34" charset="0"/>
                <a:cs typeface="Calibri" pitchFamily="34" charset="0"/>
              </a:rPr>
              <a:t>orporate Law</a:t>
            </a:r>
          </a:p>
          <a:p>
            <a:pPr lvl="2">
              <a:buClrTx/>
              <a:buSzPct val="100000"/>
              <a:buFont typeface="Arial" pitchFamily="34" charset="0"/>
              <a:buChar char="•"/>
            </a:pPr>
            <a:r>
              <a:rPr lang="en-US" sz="2600" dirty="0" smtClean="0">
                <a:latin typeface="Calibri" pitchFamily="34" charset="0"/>
                <a:cs typeface="Calibri" pitchFamily="34" charset="0"/>
              </a:rPr>
              <a:t>F</a:t>
            </a:r>
            <a:r>
              <a:rPr lang="en-US" sz="2600" dirty="0" smtClean="0">
                <a:solidFill>
                  <a:schemeClr val="tx1"/>
                </a:solidFill>
                <a:latin typeface="Calibri" pitchFamily="34" charset="0"/>
                <a:cs typeface="Calibri" pitchFamily="34" charset="0"/>
              </a:rPr>
              <a:t>inancial </a:t>
            </a:r>
            <a:r>
              <a:rPr lang="en-US" sz="2600" dirty="0" smtClean="0">
                <a:latin typeface="Calibri" pitchFamily="34" charset="0"/>
                <a:cs typeface="Calibri" pitchFamily="34" charset="0"/>
              </a:rPr>
              <a:t>I</a:t>
            </a:r>
            <a:r>
              <a:rPr lang="en-US" sz="2600" dirty="0" smtClean="0">
                <a:solidFill>
                  <a:schemeClr val="tx1"/>
                </a:solidFill>
                <a:latin typeface="Calibri" pitchFamily="34" charset="0"/>
                <a:cs typeface="Calibri" pitchFamily="34" charset="0"/>
              </a:rPr>
              <a:t>nstitutions </a:t>
            </a:r>
            <a:r>
              <a:rPr lang="en-US" sz="2600" dirty="0" smtClean="0">
                <a:solidFill>
                  <a:schemeClr val="tx1"/>
                </a:solidFill>
                <a:latin typeface="Calibri" pitchFamily="34" charset="0"/>
                <a:cs typeface="Calibri" pitchFamily="34" charset="0"/>
              </a:rPr>
              <a:t>and</a:t>
            </a:r>
            <a:r>
              <a:rPr lang="en-US" sz="2600" dirty="0" smtClean="0">
                <a:solidFill>
                  <a:schemeClr val="tx1"/>
                </a:solidFill>
                <a:latin typeface="Calibri" pitchFamily="34" charset="0"/>
                <a:cs typeface="Calibri" pitchFamily="34" charset="0"/>
              </a:rPr>
              <a:t> Markets</a:t>
            </a:r>
            <a:endParaRPr lang="en-US" sz="26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924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Real versus Financial Assets</a:t>
            </a:r>
          </a:p>
        </p:txBody>
      </p:sp>
      <p:sp>
        <p:nvSpPr>
          <p:cNvPr id="3" name="Content Placeholder 2"/>
          <p:cNvSpPr>
            <a:spLocks noGrp="1"/>
          </p:cNvSpPr>
          <p:nvPr>
            <p:ph idx="1"/>
          </p:nvPr>
        </p:nvSpPr>
        <p:spPr>
          <a:xfrm>
            <a:off x="533400" y="1143000"/>
            <a:ext cx="8382000" cy="5257800"/>
          </a:xfrm>
        </p:spPr>
        <p:txBody>
          <a:bodyPr>
            <a:no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Real assets </a:t>
            </a:r>
            <a:r>
              <a:rPr lang="en-US" sz="2800" dirty="0" smtClean="0">
                <a:solidFill>
                  <a:schemeClr val="tx1"/>
                </a:solidFill>
                <a:latin typeface="Calibri" pitchFamily="34" charset="0"/>
                <a:cs typeface="Calibri" pitchFamily="34" charset="0"/>
              </a:rPr>
              <a:t>are tangible items owned by persons and businesses; e.g.:</a:t>
            </a:r>
          </a:p>
          <a:p>
            <a:pPr marL="685800" lvl="2" indent="-285750">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Residential structures and property</a:t>
            </a:r>
          </a:p>
          <a:p>
            <a:pPr marL="685800" lvl="2" indent="-285750">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Major appliances and automobiles (consumer durables)</a:t>
            </a:r>
          </a:p>
          <a:p>
            <a:pPr marL="685800" lvl="2" indent="-285750">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Office towers, factories, and mines</a:t>
            </a:r>
          </a:p>
          <a:p>
            <a:pPr marL="685800" lvl="2" indent="-285750">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Machinery and equipment</a:t>
            </a: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Financial assets </a:t>
            </a:r>
            <a:r>
              <a:rPr lang="en-US" sz="2800" dirty="0" smtClean="0">
                <a:solidFill>
                  <a:schemeClr val="tx1"/>
                </a:solidFill>
                <a:latin typeface="Calibri" pitchFamily="34" charset="0"/>
                <a:cs typeface="Calibri" pitchFamily="34" charset="0"/>
              </a:rPr>
              <a:t>are what one individual has lent to another, e.g.:</a:t>
            </a:r>
          </a:p>
          <a:p>
            <a:pPr lvl="2">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Consumer credit</a:t>
            </a:r>
          </a:p>
          <a:p>
            <a:pPr lvl="2">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Loans</a:t>
            </a:r>
          </a:p>
          <a:p>
            <a:pPr lvl="2">
              <a:buClr>
                <a:schemeClr val="tx1"/>
              </a:buClr>
              <a:buSzPct val="100000"/>
              <a:buFont typeface="Arial" pitchFamily="34" charset="0"/>
              <a:buChar char="•"/>
            </a:pPr>
            <a:r>
              <a:rPr lang="en-US" sz="2600" dirty="0" smtClean="0">
                <a:solidFill>
                  <a:schemeClr val="tx1"/>
                </a:solidFill>
                <a:latin typeface="Calibri" pitchFamily="34" charset="0"/>
                <a:cs typeface="Calibri" pitchFamily="34" charset="0"/>
              </a:rPr>
              <a:t>Mortgages</a:t>
            </a: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The Household Balance Sheet</a:t>
            </a:r>
          </a:p>
        </p:txBody>
      </p:sp>
      <p:sp>
        <p:nvSpPr>
          <p:cNvPr id="3" name="Content Placeholder 2"/>
          <p:cNvSpPr>
            <a:spLocks noGrp="1"/>
          </p:cNvSpPr>
          <p:nvPr>
            <p:ph idx="1"/>
          </p:nvPr>
        </p:nvSpPr>
        <p:spPr>
          <a:xfrm>
            <a:off x="457200" y="1371600"/>
            <a:ext cx="8305800" cy="4525963"/>
          </a:xfrm>
        </p:spPr>
        <p:txBody>
          <a:bodyPr>
            <a:normAutofit/>
          </a:bodyPr>
          <a:lstStyle/>
          <a:p>
            <a:pPr>
              <a:buClrTx/>
              <a:buSzPct val="100000"/>
              <a:buFont typeface="Arial" pitchFamily="34" charset="0"/>
              <a:buChar char="•"/>
            </a:pPr>
            <a:r>
              <a:rPr lang="en-US" sz="2800" dirty="0" smtClean="0">
                <a:solidFill>
                  <a:schemeClr val="tx1"/>
                </a:solidFill>
                <a:latin typeface="Calibri" pitchFamily="34" charset="0"/>
                <a:cs typeface="Calibri" pitchFamily="34" charset="0"/>
              </a:rPr>
              <a:t>Households hold both real and financial assets</a:t>
            </a:r>
          </a:p>
          <a:p>
            <a:pPr>
              <a:buClrTx/>
              <a:buSzPct val="100000"/>
              <a:buFont typeface="Arial" pitchFamily="34" charset="0"/>
              <a:buChar char="•"/>
            </a:pPr>
            <a:r>
              <a:rPr lang="en-US" sz="2800" dirty="0" smtClean="0">
                <a:solidFill>
                  <a:schemeClr val="tx1"/>
                </a:solidFill>
                <a:latin typeface="Calibri" pitchFamily="34" charset="0"/>
                <a:cs typeface="Calibri" pitchFamily="34" charset="0"/>
              </a:rPr>
              <a:t>Households also acquire some of those assets through debt</a:t>
            </a:r>
          </a:p>
          <a:p>
            <a:pPr>
              <a:buClrTx/>
              <a:buSzPct val="100000"/>
              <a:buFont typeface="Arial" pitchFamily="34" charset="0"/>
              <a:buChar char="•"/>
            </a:pPr>
            <a:r>
              <a:rPr lang="en-US" sz="2800" dirty="0" smtClean="0">
                <a:solidFill>
                  <a:schemeClr val="tx1"/>
                </a:solidFill>
                <a:latin typeface="Calibri" pitchFamily="34" charset="0"/>
                <a:cs typeface="Calibri" pitchFamily="34" charset="0"/>
              </a:rPr>
              <a:t>A household with no financial assets often faces financial problems because real assets cannot be easily used to pay off or service debt (i.e., make loan payments)</a:t>
            </a:r>
          </a:p>
          <a:p>
            <a:pPr>
              <a:buClrTx/>
              <a:buSzPct val="100000"/>
              <a:buFont typeface="Arial" pitchFamily="34" charset="0"/>
              <a:buChar char="•"/>
            </a:pPr>
            <a:r>
              <a:rPr lang="en-US" sz="2800" dirty="0" smtClean="0">
                <a:solidFill>
                  <a:schemeClr val="tx1"/>
                </a:solidFill>
                <a:latin typeface="Calibri" pitchFamily="34" charset="0"/>
                <a:cs typeface="Calibri" pitchFamily="34" charset="0"/>
              </a:rPr>
              <a:t>Real assets are not as </a:t>
            </a:r>
            <a:r>
              <a:rPr lang="en-US" sz="2800" i="1" dirty="0" smtClean="0">
                <a:solidFill>
                  <a:schemeClr val="tx1"/>
                </a:solidFill>
                <a:latin typeface="Calibri" pitchFamily="34" charset="0"/>
                <a:cs typeface="Calibri" pitchFamily="34" charset="0"/>
              </a:rPr>
              <a:t>liquid</a:t>
            </a:r>
            <a:r>
              <a:rPr lang="en-US" sz="2800" dirty="0" smtClean="0">
                <a:solidFill>
                  <a:schemeClr val="tx1"/>
                </a:solidFill>
                <a:latin typeface="Calibri" pitchFamily="34" charset="0"/>
                <a:cs typeface="Calibri" pitchFamily="34" charset="0"/>
              </a:rPr>
              <a:t> as most financial assets.</a:t>
            </a:r>
            <a:endParaRPr lang="en-US" sz="28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2390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Assets and Liabilities of Households</a:t>
            </a:r>
          </a:p>
        </p:txBody>
      </p:sp>
      <p:sp>
        <p:nvSpPr>
          <p:cNvPr id="5" name="Footer Placeholder 4"/>
          <p:cNvSpPr>
            <a:spLocks noGrp="1"/>
          </p:cNvSpPr>
          <p:nvPr>
            <p:ph type="ftr" sz="quarter" idx="11"/>
          </p:nvPr>
        </p:nvSpPr>
        <p:spPr>
          <a:xfrm>
            <a:off x="838200" y="6400800"/>
            <a:ext cx="3810000" cy="288925"/>
          </a:xfrm>
        </p:spPr>
        <p:txBody>
          <a:bodyPr/>
          <a:lstStyle/>
          <a:p>
            <a:r>
              <a:rPr lang="en-US" dirty="0"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7</a:t>
            </a:fld>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914400" y="990600"/>
            <a:ext cx="73914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68580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Overview</a:t>
            </a:r>
          </a:p>
        </p:txBody>
      </p:sp>
      <p:sp>
        <p:nvSpPr>
          <p:cNvPr id="3" name="Content Placeholder 2"/>
          <p:cNvSpPr>
            <a:spLocks noGrp="1"/>
          </p:cNvSpPr>
          <p:nvPr>
            <p:ph idx="1"/>
          </p:nvPr>
        </p:nvSpPr>
        <p:spPr>
          <a:xfrm>
            <a:off x="685800" y="3581400"/>
            <a:ext cx="8229600" cy="2819400"/>
          </a:xfrm>
        </p:spPr>
        <p:txBody>
          <a:bodyPr>
            <a:normAutofit/>
          </a:bodyPr>
          <a:lstStyle/>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The household is the primary provider of funds to businesses and government.</a:t>
            </a:r>
          </a:p>
          <a:p>
            <a:pPr>
              <a:buClr>
                <a:schemeClr val="tx1"/>
              </a:buClr>
              <a:buSzPct val="100000"/>
              <a:buFont typeface="Arial" pitchFamily="34" charset="0"/>
              <a:buChar char="•"/>
            </a:pPr>
            <a:r>
              <a:rPr lang="en-US" sz="2800" dirty="0" smtClean="0">
                <a:solidFill>
                  <a:schemeClr val="tx1"/>
                </a:solidFill>
                <a:latin typeface="Calibri" pitchFamily="34" charset="0"/>
                <a:cs typeface="Calibri" pitchFamily="34" charset="0"/>
              </a:rPr>
              <a:t>Households must accumulate financial resources throughout their careers to have enough savings (pension) to live during their retirement.</a:t>
            </a:r>
          </a:p>
        </p:txBody>
      </p:sp>
      <p:sp>
        <p:nvSpPr>
          <p:cNvPr id="6" name="Footer Placeholder 5"/>
          <p:cNvSpPr>
            <a:spLocks noGrp="1"/>
          </p:cNvSpPr>
          <p:nvPr>
            <p:ph type="ftr" sz="quarter" idx="11"/>
          </p:nvPr>
        </p:nvSpPr>
        <p:spPr/>
        <p:txBody>
          <a:bodyPr/>
          <a:lstStyle/>
          <a:p>
            <a:r>
              <a:rPr lang="en-US" smtClean="0"/>
              <a:t>Booth/Cleary Introduction to Corporate Finance, Second Edition</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lang="en-US" smtClean="0"/>
              <a:pPr/>
              <a:t>8</a:t>
            </a:fld>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685800" y="1143000"/>
            <a:ext cx="7743825" cy="2247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68580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The Financial System: Overview</a:t>
            </a:r>
          </a:p>
        </p:txBody>
      </p:sp>
      <p:sp>
        <p:nvSpPr>
          <p:cNvPr id="3" name="Content Placeholder 2"/>
          <p:cNvSpPr>
            <a:spLocks noGrp="1"/>
          </p:cNvSpPr>
          <p:nvPr>
            <p:ph idx="1"/>
          </p:nvPr>
        </p:nvSpPr>
        <p:spPr>
          <a:xfrm>
            <a:off x="533400" y="1371600"/>
            <a:ext cx="8229600" cy="4525963"/>
          </a:xfrm>
        </p:spPr>
        <p:txBody>
          <a:bodyPr>
            <a:normAutofit/>
          </a:bodyPr>
          <a:lstStyle/>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Financial intermediaries</a:t>
            </a:r>
            <a:r>
              <a:rPr lang="en-US" sz="2800" b="1" dirty="0" smtClean="0">
                <a:solidFill>
                  <a:srgbClr val="800000"/>
                </a:solidFill>
                <a:latin typeface="Calibri" pitchFamily="34" charset="0"/>
                <a:cs typeface="Calibri" pitchFamily="34" charset="0"/>
              </a:rPr>
              <a:t> </a:t>
            </a:r>
            <a:r>
              <a:rPr lang="en-US" sz="2800" dirty="0" smtClean="0">
                <a:latin typeface="Calibri" pitchFamily="34" charset="0"/>
                <a:cs typeface="Calibri" pitchFamily="34" charset="0"/>
              </a:rPr>
              <a:t>(e.g., banks, trust companies, credit unions, insurance firms, mutual funds</a:t>
            </a:r>
            <a:r>
              <a:rPr lang="en-US" sz="2800" dirty="0" smtClean="0">
                <a:latin typeface="Calibri" pitchFamily="34" charset="0"/>
                <a:cs typeface="Calibri" pitchFamily="34" charset="0"/>
              </a:rPr>
              <a:t>) transform </a:t>
            </a:r>
            <a:r>
              <a:rPr lang="en-US" sz="2800" dirty="0" smtClean="0">
                <a:solidFill>
                  <a:schemeClr val="tx1"/>
                </a:solidFill>
                <a:latin typeface="Calibri" pitchFamily="34" charset="0"/>
                <a:cs typeface="Calibri" pitchFamily="34" charset="0"/>
              </a:rPr>
              <a:t>the nature of the securities they issue</a:t>
            </a:r>
            <a:r>
              <a:rPr lang="en-US" sz="2800" dirty="0" smtClean="0">
                <a:solidFill>
                  <a:schemeClr val="tx1"/>
                </a:solidFill>
                <a:latin typeface="Calibri" pitchFamily="34" charset="0"/>
                <a:cs typeface="Calibri" pitchFamily="34" charset="0"/>
              </a:rPr>
              <a:t> by investing in mortgages, loans, etc.</a:t>
            </a:r>
          </a:p>
          <a:p>
            <a:pPr>
              <a:buClr>
                <a:schemeClr val="tx1"/>
              </a:buClr>
              <a:buSzPct val="100000"/>
              <a:buFont typeface="Arial" pitchFamily="34" charset="0"/>
              <a:buChar char="•"/>
            </a:pPr>
            <a:r>
              <a:rPr lang="en-US" sz="2800" b="1" dirty="0" smtClean="0">
                <a:solidFill>
                  <a:srgbClr val="800000"/>
                </a:solidFill>
                <a:latin typeface="Calibri" pitchFamily="34" charset="0"/>
                <a:cs typeface="Calibri" pitchFamily="34" charset="0"/>
              </a:rPr>
              <a:t>Market intermediaries</a:t>
            </a:r>
            <a:r>
              <a:rPr lang="en-US" sz="2800" dirty="0" smtClean="0">
                <a:solidFill>
                  <a:schemeClr val="tx1"/>
                </a:solidFill>
                <a:latin typeface="Calibri" pitchFamily="34" charset="0"/>
                <a:cs typeface="Calibri" pitchFamily="34" charset="0"/>
              </a:rPr>
              <a:t>, such as investment dealers and brokers (investment advisors), simply help to make markets work by adding liquidity.</a:t>
            </a:r>
            <a:endParaRPr lang="en-US" sz="28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684</TotalTime>
  <Words>2253</Words>
  <Application>Microsoft Macintosh PowerPoint</Application>
  <PresentationFormat>On-screen Show (4:3)</PresentationFormat>
  <Paragraphs>210</Paragraphs>
  <Slides>33</Slides>
  <Notes>1</Notes>
  <HiddenSlides>0</HiddenSlides>
  <MMClips>0</MMClips>
  <ScaleCrop>false</ScaleCrop>
  <HeadingPairs>
    <vt:vector size="4" baseType="variant">
      <vt:variant>
        <vt:lpstr>Design Template</vt:lpstr>
      </vt:variant>
      <vt:variant>
        <vt:i4>1</vt:i4>
      </vt:variant>
      <vt:variant>
        <vt:lpstr>Slide Titles</vt:lpstr>
      </vt:variant>
      <vt:variant>
        <vt:i4>33</vt:i4>
      </vt:variant>
    </vt:vector>
  </HeadingPairs>
  <TitlesOfParts>
    <vt:vector size="34" baseType="lpstr">
      <vt:lpstr>Office Theme</vt:lpstr>
      <vt:lpstr>Slide 1</vt:lpstr>
      <vt:lpstr>Learning Objectives</vt:lpstr>
      <vt:lpstr>What Is Finance?</vt:lpstr>
      <vt:lpstr>The Study of Finance</vt:lpstr>
      <vt:lpstr>Real versus Financial Assets</vt:lpstr>
      <vt:lpstr>The Household Balance Sheet</vt:lpstr>
      <vt:lpstr>Assets and Liabilities of Households</vt:lpstr>
      <vt:lpstr>The Financial System: Overview</vt:lpstr>
      <vt:lpstr>The Financial System: Overview</vt:lpstr>
      <vt:lpstr>The Financial System:  Channels of Intermediation</vt:lpstr>
      <vt:lpstr>The Financial System: Financial Intermediaries Canadian Chartered Banks</vt:lpstr>
      <vt:lpstr>The Financial System: Financial Intermediaries Canadian Chartered Banks</vt:lpstr>
      <vt:lpstr>The Financial System: Financial Intermediaries Canadian Chartered Banks</vt:lpstr>
      <vt:lpstr>The Financial System: Financial Intermediaries Insurance Companies</vt:lpstr>
      <vt:lpstr>The Financial System: Financial Intermediaries Insurance Companies</vt:lpstr>
      <vt:lpstr>The Financial System: Financial Intermediaries Pension Plan Assets</vt:lpstr>
      <vt:lpstr>The Financial System: Financial Intermediaries Pension Plan Assets</vt:lpstr>
      <vt:lpstr>The Financial System: Financial Intermediaries Canadian Mutual Fund Assets</vt:lpstr>
      <vt:lpstr>The Financial System: Financial Intermediaries Canadian Mutual Fund Assets</vt:lpstr>
      <vt:lpstr>The Financial System: The Major Borrowers</vt:lpstr>
      <vt:lpstr>The Financial System: The Major Borrowers</vt:lpstr>
      <vt:lpstr>Financial Instruments:  Overview</vt:lpstr>
      <vt:lpstr>Financial Instruments:  Characteristics of Non-Marketable Assets</vt:lpstr>
      <vt:lpstr>Financial Instruments:  Characteristics of Marketable Assets</vt:lpstr>
      <vt:lpstr>Financial Instruments: Characteristics of Marketable Assets</vt:lpstr>
      <vt:lpstr>Financial Markets:  Overview</vt:lpstr>
      <vt:lpstr>Financial Markets: Types of Secondary Markets</vt:lpstr>
      <vt:lpstr>Financial Markets: Market Capitalization</vt:lpstr>
      <vt:lpstr>Financial Markets: Other Markets</vt:lpstr>
      <vt:lpstr>Financial Markets: The Global Financial Community</vt:lpstr>
      <vt:lpstr>Slide 31</vt:lpstr>
      <vt:lpstr>The Financial System:  The Global Financial Community</vt:lpstr>
      <vt:lpstr>Slide 33</vt:lpstr>
    </vt:vector>
  </TitlesOfParts>
  <Company>Grant MacEwan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An Introduction to Corporate Finance</dc:title>
  <dc:creator>Brown, Gail - Toronto</dc:creator>
  <cp:lastModifiedBy>William Rentz</cp:lastModifiedBy>
  <cp:revision>99</cp:revision>
  <cp:lastPrinted>2010-09-05T16:59:19Z</cp:lastPrinted>
  <dcterms:created xsi:type="dcterms:W3CDTF">2011-01-11T20:25:01Z</dcterms:created>
  <dcterms:modified xsi:type="dcterms:W3CDTF">2011-01-11T21:36:20Z</dcterms:modified>
</cp:coreProperties>
</file>