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6" r:id="rId3"/>
    <p:sldMasterId id="2147483708" r:id="rId4"/>
  </p:sldMasterIdLst>
  <p:handoutMasterIdLst>
    <p:handoutMasterId r:id="rId42"/>
  </p:handoutMasterIdLst>
  <p:sldIdLst>
    <p:sldId id="290" r:id="rId5"/>
    <p:sldId id="294" r:id="rId6"/>
    <p:sldId id="295" r:id="rId7"/>
    <p:sldId id="296" r:id="rId8"/>
    <p:sldId id="279" r:id="rId9"/>
    <p:sldId id="291" r:id="rId10"/>
    <p:sldId id="292" r:id="rId11"/>
    <p:sldId id="299" r:id="rId12"/>
    <p:sldId id="298" r:id="rId13"/>
    <p:sldId id="259" r:id="rId14"/>
    <p:sldId id="285" r:id="rId15"/>
    <p:sldId id="257" r:id="rId16"/>
    <p:sldId id="287" r:id="rId17"/>
    <p:sldId id="260" r:id="rId18"/>
    <p:sldId id="261" r:id="rId19"/>
    <p:sldId id="284" r:id="rId20"/>
    <p:sldId id="262" r:id="rId21"/>
    <p:sldId id="266" r:id="rId22"/>
    <p:sldId id="267" r:id="rId23"/>
    <p:sldId id="265" r:id="rId24"/>
    <p:sldId id="268" r:id="rId25"/>
    <p:sldId id="269" r:id="rId26"/>
    <p:sldId id="270" r:id="rId27"/>
    <p:sldId id="274" r:id="rId28"/>
    <p:sldId id="297" r:id="rId29"/>
    <p:sldId id="288" r:id="rId30"/>
    <p:sldId id="272" r:id="rId31"/>
    <p:sldId id="271" r:id="rId32"/>
    <p:sldId id="273" r:id="rId33"/>
    <p:sldId id="282" r:id="rId34"/>
    <p:sldId id="275" r:id="rId35"/>
    <p:sldId id="276" r:id="rId36"/>
    <p:sldId id="277" r:id="rId37"/>
    <p:sldId id="280" r:id="rId38"/>
    <p:sldId id="281" r:id="rId39"/>
    <p:sldId id="286" r:id="rId40"/>
    <p:sldId id="283" r:id="rId41"/>
  </p:sldIdLst>
  <p:sldSz cx="9144000" cy="6858000" type="screen4x3"/>
  <p:notesSz cx="9313863"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82" autoAdjust="0"/>
    <p:restoredTop sz="94660"/>
  </p:normalViewPr>
  <p:slideViewPr>
    <p:cSldViewPr>
      <p:cViewPr varScale="1">
        <p:scale>
          <a:sx n="55" d="100"/>
          <a:sy n="55" d="100"/>
        </p:scale>
        <p:origin x="-888"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"loss to employer"</c:v>
                </c:pt>
              </c:strCache>
            </c:strRef>
          </c:tx>
          <c:explosion val="25"/>
          <c:dPt>
            <c:idx val="0"/>
            <c:bubble3D val="0"/>
            <c:spPr>
              <a:solidFill>
                <a:srgbClr val="00B050"/>
              </a:solidFill>
            </c:spPr>
          </c:dPt>
          <c:dPt>
            <c:idx val="1"/>
            <c:bubble3D val="0"/>
            <c:spPr>
              <a:solidFill>
                <a:srgbClr val="FF0000"/>
              </a:solidFill>
            </c:spPr>
          </c:dPt>
          <c:cat>
            <c:strRef>
              <c:f>Sheet1!$A$2:$A$3</c:f>
              <c:strCache>
                <c:ptCount val="2"/>
                <c:pt idx="0">
                  <c:v>Revenue</c:v>
                </c:pt>
                <c:pt idx="1">
                  <c:v>"loss"</c:v>
                </c:pt>
              </c:strCache>
            </c:strRef>
          </c:cat>
          <c:val>
            <c:numRef>
              <c:f>Sheet1!$B$2:$B$3</c:f>
              <c:numCache>
                <c:formatCode>General</c:formatCode>
                <c:ptCount val="2"/>
                <c:pt idx="0">
                  <c:v>90.75</c:v>
                </c:pt>
                <c:pt idx="1">
                  <c:v>9.25</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37154052802223253"/>
          <c:y val="0.21599186590655436"/>
          <c:w val="0.54845947197776745"/>
          <c:h val="0.22298632415544456"/>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"loss to employer"</c:v>
                </c:pt>
              </c:strCache>
            </c:strRef>
          </c:tx>
          <c:explosion val="25"/>
          <c:dPt>
            <c:idx val="0"/>
            <c:bubble3D val="0"/>
            <c:spPr>
              <a:solidFill>
                <a:srgbClr val="00B050"/>
              </a:solidFill>
            </c:spPr>
          </c:dPt>
          <c:dPt>
            <c:idx val="1"/>
            <c:bubble3D val="0"/>
            <c:spPr>
              <a:solidFill>
                <a:srgbClr val="FF0000"/>
              </a:solidFill>
            </c:spPr>
          </c:dPt>
          <c:dPt>
            <c:idx val="2"/>
            <c:bubble3D val="0"/>
            <c:spPr>
              <a:solidFill>
                <a:schemeClr val="tx1"/>
              </a:solidFill>
            </c:spPr>
          </c:dPt>
          <c:cat>
            <c:strRef>
              <c:f>Sheet1!$A$2:$A$4</c:f>
              <c:strCache>
                <c:ptCount val="3"/>
                <c:pt idx="0">
                  <c:v>Revenue</c:v>
                </c:pt>
                <c:pt idx="1">
                  <c:v>"loss 1"</c:v>
                </c:pt>
                <c:pt idx="2">
                  <c:v>"loss 2"</c:v>
                </c:pt>
              </c:strCache>
            </c:strRef>
          </c:cat>
          <c:val>
            <c:numRef>
              <c:f>Sheet1!$B$2:$B$4</c:f>
              <c:numCache>
                <c:formatCode>General</c:formatCode>
                <c:ptCount val="3"/>
                <c:pt idx="0">
                  <c:v>83</c:v>
                </c:pt>
                <c:pt idx="1">
                  <c:v>8.5</c:v>
                </c:pt>
                <c:pt idx="2">
                  <c:v>8.5</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39307412627604399"/>
          <c:y val="0.22514827589348269"/>
          <c:w val="0.55048849440329317"/>
          <c:h val="0.22160471923179392"/>
        </c:manualLayout>
      </c:layout>
      <c:overlay val="0"/>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6007" cy="3429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5275701" y="0"/>
            <a:ext cx="4036007" cy="342900"/>
          </a:xfrm>
          <a:prstGeom prst="rect">
            <a:avLst/>
          </a:prstGeom>
        </p:spPr>
        <p:txBody>
          <a:bodyPr vert="horz" lIns="91440" tIns="45720" rIns="91440" bIns="45720" rtlCol="0"/>
          <a:lstStyle>
            <a:lvl1pPr algn="r">
              <a:defRPr sz="1200"/>
            </a:lvl1pPr>
          </a:lstStyle>
          <a:p>
            <a:fld id="{F276D46A-B082-4632-868B-57541B24050C}" type="datetimeFigureOut">
              <a:rPr lang="en-CA" smtClean="0"/>
              <a:t>09/03/2015</a:t>
            </a:fld>
            <a:endParaRPr lang="en-CA"/>
          </a:p>
        </p:txBody>
      </p:sp>
      <p:sp>
        <p:nvSpPr>
          <p:cNvPr id="4" name="Footer Placeholder 3"/>
          <p:cNvSpPr>
            <a:spLocks noGrp="1"/>
          </p:cNvSpPr>
          <p:nvPr>
            <p:ph type="ftr" sz="quarter" idx="2"/>
          </p:nvPr>
        </p:nvSpPr>
        <p:spPr>
          <a:xfrm>
            <a:off x="0" y="6513910"/>
            <a:ext cx="4036007" cy="3429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5275701" y="6513910"/>
            <a:ext cx="4036007" cy="342900"/>
          </a:xfrm>
          <a:prstGeom prst="rect">
            <a:avLst/>
          </a:prstGeom>
        </p:spPr>
        <p:txBody>
          <a:bodyPr vert="horz" lIns="91440" tIns="45720" rIns="91440" bIns="45720" rtlCol="0" anchor="b"/>
          <a:lstStyle>
            <a:lvl1pPr algn="r">
              <a:defRPr sz="1200"/>
            </a:lvl1pPr>
          </a:lstStyle>
          <a:p>
            <a:fld id="{328FE25A-0CBA-4DE8-845C-879D53D1DF91}" type="slidenum">
              <a:rPr lang="en-CA" smtClean="0"/>
              <a:t>‹#›</a:t>
            </a:fld>
            <a:endParaRPr lang="en-CA"/>
          </a:p>
        </p:txBody>
      </p:sp>
    </p:spTree>
    <p:extLst>
      <p:ext uri="{BB962C8B-B14F-4D97-AF65-F5344CB8AC3E}">
        <p14:creationId xmlns:p14="http://schemas.microsoft.com/office/powerpoint/2010/main" val="11222474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CB28F73-7289-4BC6-87FF-2794F02469A8}" type="datetimeFigureOut">
              <a:rPr lang="en-CA" smtClean="0"/>
              <a:t>09/03/2015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2693841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CB28F73-7289-4BC6-87FF-2794F02469A8}" type="datetimeFigureOut">
              <a:rPr lang="en-CA" smtClean="0"/>
              <a:t>09/03/2015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4241425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CB28F73-7289-4BC6-87FF-2794F02469A8}" type="datetimeFigureOut">
              <a:rPr lang="en-CA" smtClean="0"/>
              <a:t>09/03/2015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2826557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ACB28F73-7289-4BC6-87FF-2794F02469A8}" type="datetimeFigureOut">
              <a:rPr lang="en-CA" smtClean="0"/>
              <a:t>09/03/2015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3383467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ACB28F73-7289-4BC6-87FF-2794F02469A8}" type="datetimeFigureOut">
              <a:rPr lang="en-CA" smtClean="0"/>
              <a:t>09/03/2015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2754454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ACB28F73-7289-4BC6-87FF-2794F02469A8}" type="datetimeFigureOut">
              <a:rPr lang="en-CA" smtClean="0"/>
              <a:t>09/03/2015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327297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B28F73-7289-4BC6-87FF-2794F02469A8}" type="datetimeFigureOut">
              <a:rPr lang="en-CA" smtClean="0"/>
              <a:t>09/03/2015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1229885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B28F73-7289-4BC6-87FF-2794F02469A8}" type="datetimeFigureOut">
              <a:rPr lang="en-CA" smtClean="0"/>
              <a:t>09/03/2015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1007194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B28F73-7289-4BC6-87FF-2794F02469A8}" type="datetimeFigureOut">
              <a:rPr lang="en-CA" smtClean="0"/>
              <a:t>09/03/2015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1991039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CB28F73-7289-4BC6-87FF-2794F02469A8}" type="datetimeFigureOut">
              <a:rPr lang="en-CA" smtClean="0"/>
              <a:t>09/03/2015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3396604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CB28F73-7289-4BC6-87FF-2794F02469A8}" type="datetimeFigureOut">
              <a:rPr lang="en-CA" smtClean="0"/>
              <a:t>09/03/2015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E742DA8-8FA7-41B2-9C1D-58C50D72D851}" type="slidenum">
              <a:rPr lang="en-CA" smtClean="0"/>
              <a:t>‹#›</a:t>
            </a:fld>
            <a:endParaRPr lang="en-CA"/>
          </a:p>
        </p:txBody>
      </p:sp>
    </p:spTree>
    <p:extLst>
      <p:ext uri="{BB962C8B-B14F-4D97-AF65-F5344CB8AC3E}">
        <p14:creationId xmlns:p14="http://schemas.microsoft.com/office/powerpoint/2010/main" val="14080582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2315108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6261167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20673172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6" name="Footer Placeholder 5"/>
          <p:cNvSpPr>
            <a:spLocks noGrp="1"/>
          </p:cNvSpPr>
          <p:nvPr>
            <p:ph type="ftr" sz="quarter" idx="11"/>
          </p:nvPr>
        </p:nvSpPr>
        <p:spPr/>
        <p:txBody>
          <a:bodyPr/>
          <a:lstStyle/>
          <a:p>
            <a:endParaRPr lang="en-CA">
              <a:solidFill>
                <a:srgbClr val="2F2B20">
                  <a:tint val="75000"/>
                </a:srgbClr>
              </a:solidFill>
            </a:endParaRPr>
          </a:p>
        </p:txBody>
      </p:sp>
      <p:sp>
        <p:nvSpPr>
          <p:cNvPr id="7" name="Slide Number Placeholder 6"/>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0125275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8" name="Footer Placeholder 7"/>
          <p:cNvSpPr>
            <a:spLocks noGrp="1"/>
          </p:cNvSpPr>
          <p:nvPr>
            <p:ph type="ftr" sz="quarter" idx="11"/>
          </p:nvPr>
        </p:nvSpPr>
        <p:spPr/>
        <p:txBody>
          <a:bodyPr/>
          <a:lstStyle/>
          <a:p>
            <a:endParaRPr lang="en-CA">
              <a:solidFill>
                <a:srgbClr val="2F2B20">
                  <a:tint val="75000"/>
                </a:srgbClr>
              </a:solidFill>
            </a:endParaRPr>
          </a:p>
        </p:txBody>
      </p:sp>
      <p:sp>
        <p:nvSpPr>
          <p:cNvPr id="9" name="Slide Number Placeholder 8"/>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4364914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4" name="Footer Placeholder 3"/>
          <p:cNvSpPr>
            <a:spLocks noGrp="1"/>
          </p:cNvSpPr>
          <p:nvPr>
            <p:ph type="ftr" sz="quarter" idx="11"/>
          </p:nvPr>
        </p:nvSpPr>
        <p:spPr/>
        <p:txBody>
          <a:bodyPr/>
          <a:lstStyle/>
          <a:p>
            <a:endParaRPr lang="en-CA">
              <a:solidFill>
                <a:srgbClr val="2F2B20">
                  <a:tint val="75000"/>
                </a:srgbClr>
              </a:solidFill>
            </a:endParaRPr>
          </a:p>
        </p:txBody>
      </p:sp>
      <p:sp>
        <p:nvSpPr>
          <p:cNvPr id="5" name="Slide Number Placeholder 4"/>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8482278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3" name="Footer Placeholder 2"/>
          <p:cNvSpPr>
            <a:spLocks noGrp="1"/>
          </p:cNvSpPr>
          <p:nvPr>
            <p:ph type="ftr" sz="quarter" idx="11"/>
          </p:nvPr>
        </p:nvSpPr>
        <p:spPr/>
        <p:txBody>
          <a:bodyPr/>
          <a:lstStyle/>
          <a:p>
            <a:endParaRPr lang="en-CA">
              <a:solidFill>
                <a:srgbClr val="2F2B20">
                  <a:tint val="75000"/>
                </a:srgbClr>
              </a:solidFill>
            </a:endParaRPr>
          </a:p>
        </p:txBody>
      </p:sp>
      <p:sp>
        <p:nvSpPr>
          <p:cNvPr id="4" name="Slide Number Placeholder 3"/>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2088258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6" name="Footer Placeholder 5"/>
          <p:cNvSpPr>
            <a:spLocks noGrp="1"/>
          </p:cNvSpPr>
          <p:nvPr>
            <p:ph type="ftr" sz="quarter" idx="11"/>
          </p:nvPr>
        </p:nvSpPr>
        <p:spPr/>
        <p:txBody>
          <a:bodyPr/>
          <a:lstStyle/>
          <a:p>
            <a:endParaRPr lang="en-CA">
              <a:solidFill>
                <a:srgbClr val="2F2B20">
                  <a:tint val="75000"/>
                </a:srgbClr>
              </a:solidFill>
            </a:endParaRPr>
          </a:p>
        </p:txBody>
      </p:sp>
      <p:sp>
        <p:nvSpPr>
          <p:cNvPr id="7" name="Slide Number Placeholder 6"/>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40096601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6" name="Footer Placeholder 5"/>
          <p:cNvSpPr>
            <a:spLocks noGrp="1"/>
          </p:cNvSpPr>
          <p:nvPr>
            <p:ph type="ftr" sz="quarter" idx="11"/>
          </p:nvPr>
        </p:nvSpPr>
        <p:spPr/>
        <p:txBody>
          <a:bodyPr/>
          <a:lstStyle/>
          <a:p>
            <a:endParaRPr lang="en-CA">
              <a:solidFill>
                <a:srgbClr val="2F2B20">
                  <a:tint val="75000"/>
                </a:srgbClr>
              </a:solidFill>
            </a:endParaRPr>
          </a:p>
        </p:txBody>
      </p:sp>
      <p:sp>
        <p:nvSpPr>
          <p:cNvPr id="7" name="Slide Number Placeholder 6"/>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2211701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25964482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2826718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0243615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090464500"/>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9670290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9189485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352304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4906618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5619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843196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407542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0210914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011255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7434050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2785079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0940882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6" name="Footer Placeholder 5"/>
          <p:cNvSpPr>
            <a:spLocks noGrp="1"/>
          </p:cNvSpPr>
          <p:nvPr>
            <p:ph type="ftr" sz="quarter" idx="11"/>
          </p:nvPr>
        </p:nvSpPr>
        <p:spPr/>
        <p:txBody>
          <a:bodyPr/>
          <a:lstStyle/>
          <a:p>
            <a:endParaRPr lang="en-CA">
              <a:solidFill>
                <a:srgbClr val="2F2B20">
                  <a:tint val="75000"/>
                </a:srgbClr>
              </a:solidFill>
            </a:endParaRPr>
          </a:p>
        </p:txBody>
      </p:sp>
      <p:sp>
        <p:nvSpPr>
          <p:cNvPr id="7" name="Slide Number Placeholder 6"/>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3337282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8" name="Footer Placeholder 7"/>
          <p:cNvSpPr>
            <a:spLocks noGrp="1"/>
          </p:cNvSpPr>
          <p:nvPr>
            <p:ph type="ftr" sz="quarter" idx="11"/>
          </p:nvPr>
        </p:nvSpPr>
        <p:spPr/>
        <p:txBody>
          <a:bodyPr/>
          <a:lstStyle/>
          <a:p>
            <a:endParaRPr lang="en-CA">
              <a:solidFill>
                <a:srgbClr val="2F2B20">
                  <a:tint val="75000"/>
                </a:srgbClr>
              </a:solidFill>
            </a:endParaRPr>
          </a:p>
        </p:txBody>
      </p:sp>
      <p:sp>
        <p:nvSpPr>
          <p:cNvPr id="9" name="Slide Number Placeholder 8"/>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22839733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4" name="Footer Placeholder 3"/>
          <p:cNvSpPr>
            <a:spLocks noGrp="1"/>
          </p:cNvSpPr>
          <p:nvPr>
            <p:ph type="ftr" sz="quarter" idx="11"/>
          </p:nvPr>
        </p:nvSpPr>
        <p:spPr/>
        <p:txBody>
          <a:bodyPr/>
          <a:lstStyle/>
          <a:p>
            <a:endParaRPr lang="en-CA">
              <a:solidFill>
                <a:srgbClr val="2F2B20">
                  <a:tint val="75000"/>
                </a:srgbClr>
              </a:solidFill>
            </a:endParaRPr>
          </a:p>
        </p:txBody>
      </p:sp>
      <p:sp>
        <p:nvSpPr>
          <p:cNvPr id="5" name="Slide Number Placeholder 4"/>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3994169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3" name="Footer Placeholder 2"/>
          <p:cNvSpPr>
            <a:spLocks noGrp="1"/>
          </p:cNvSpPr>
          <p:nvPr>
            <p:ph type="ftr" sz="quarter" idx="11"/>
          </p:nvPr>
        </p:nvSpPr>
        <p:spPr/>
        <p:txBody>
          <a:bodyPr/>
          <a:lstStyle/>
          <a:p>
            <a:endParaRPr lang="en-CA">
              <a:solidFill>
                <a:srgbClr val="2F2B20">
                  <a:tint val="75000"/>
                </a:srgbClr>
              </a:solidFill>
            </a:endParaRPr>
          </a:p>
        </p:txBody>
      </p:sp>
      <p:sp>
        <p:nvSpPr>
          <p:cNvPr id="4" name="Slide Number Placeholder 3"/>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3170515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6" name="Footer Placeholder 5"/>
          <p:cNvSpPr>
            <a:spLocks noGrp="1"/>
          </p:cNvSpPr>
          <p:nvPr>
            <p:ph type="ftr" sz="quarter" idx="11"/>
          </p:nvPr>
        </p:nvSpPr>
        <p:spPr/>
        <p:txBody>
          <a:bodyPr/>
          <a:lstStyle/>
          <a:p>
            <a:endParaRPr lang="en-CA">
              <a:solidFill>
                <a:srgbClr val="2F2B20">
                  <a:tint val="75000"/>
                </a:srgbClr>
              </a:solidFill>
            </a:endParaRPr>
          </a:p>
        </p:txBody>
      </p:sp>
      <p:sp>
        <p:nvSpPr>
          <p:cNvPr id="7" name="Slide Number Placeholder 6"/>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5328534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6" name="Footer Placeholder 5"/>
          <p:cNvSpPr>
            <a:spLocks noGrp="1"/>
          </p:cNvSpPr>
          <p:nvPr>
            <p:ph type="ftr" sz="quarter" idx="11"/>
          </p:nvPr>
        </p:nvSpPr>
        <p:spPr/>
        <p:txBody>
          <a:bodyPr/>
          <a:lstStyle/>
          <a:p>
            <a:endParaRPr lang="en-CA">
              <a:solidFill>
                <a:srgbClr val="2F2B20">
                  <a:tint val="75000"/>
                </a:srgbClr>
              </a:solidFill>
            </a:endParaRPr>
          </a:p>
        </p:txBody>
      </p:sp>
      <p:sp>
        <p:nvSpPr>
          <p:cNvPr id="7" name="Slide Number Placeholder 6"/>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5445211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4353588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11"/>
          </p:nvPr>
        </p:nvSpPr>
        <p:spPr/>
        <p:txBody>
          <a:bodyPr/>
          <a:lstStyle/>
          <a:p>
            <a:endParaRPr lang="en-CA">
              <a:solidFill>
                <a:srgbClr val="2F2B20">
                  <a:tint val="75000"/>
                </a:srgbClr>
              </a:solidFill>
            </a:endParaRPr>
          </a:p>
        </p:txBody>
      </p:sp>
      <p:sp>
        <p:nvSpPr>
          <p:cNvPr id="6" name="Slide Number Placeholder 5"/>
          <p:cNvSpPr>
            <a:spLocks noGrp="1"/>
          </p:cNvSpPr>
          <p:nvPr>
            <p:ph type="sldNum" sz="quarter" idx="12"/>
          </p:nvPr>
        </p:nvSpPr>
        <p:spPr/>
        <p:txBody>
          <a:body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908906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B28F73-7289-4BC6-87FF-2794F02469A8}" type="datetimeFigureOut">
              <a:rPr lang="en-CA" smtClean="0"/>
              <a:t>09/03/2015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742DA8-8FA7-41B2-9C1D-58C50D72D851}" type="slidenum">
              <a:rPr lang="en-CA" smtClean="0"/>
              <a:t>‹#›</a:t>
            </a:fld>
            <a:endParaRPr lang="en-CA"/>
          </a:p>
        </p:txBody>
      </p:sp>
    </p:spTree>
    <p:extLst>
      <p:ext uri="{BB962C8B-B14F-4D97-AF65-F5344CB8AC3E}">
        <p14:creationId xmlns:p14="http://schemas.microsoft.com/office/powerpoint/2010/main" val="588601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srgbClr val="2F2B2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3113622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CF0C74-49FC-4316-8A1B-093631ECA6D6}" type="datetimeFigureOut">
              <a:rPr lang="en-CA" smtClean="0">
                <a:solidFill>
                  <a:prstClr val="black">
                    <a:tint val="75000"/>
                  </a:prstClr>
                </a:solidFill>
              </a:rPr>
              <a:pPr/>
              <a:t>09/03/2015</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DABC44-CE74-4933-92C3-993C60CA2A4F}"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33006426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F431C4-7F20-4569-B017-2D9977345D15}" type="datetimeFigureOut">
              <a:rPr lang="en-CA" smtClean="0">
                <a:solidFill>
                  <a:srgbClr val="2F2B20">
                    <a:tint val="75000"/>
                  </a:srgbClr>
                </a:solidFill>
              </a:rPr>
              <a:pPr/>
              <a:t>09/03/2015</a:t>
            </a:fld>
            <a:endParaRPr lang="en-CA">
              <a:solidFill>
                <a:srgbClr val="2F2B2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srgbClr val="2F2B2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75184-740C-4716-A77F-81E74949F7E1}" type="slidenum">
              <a:rPr lang="en-CA" smtClean="0">
                <a:solidFill>
                  <a:srgbClr val="2F2B20">
                    <a:tint val="75000"/>
                  </a:srgbClr>
                </a:solidFill>
              </a:rPr>
              <a:pPr/>
              <a:t>‹#›</a:t>
            </a:fld>
            <a:endParaRPr lang="en-CA">
              <a:solidFill>
                <a:srgbClr val="2F2B20">
                  <a:tint val="75000"/>
                </a:srgbClr>
              </a:solidFill>
            </a:endParaRPr>
          </a:p>
        </p:txBody>
      </p:sp>
    </p:spTree>
    <p:extLst>
      <p:ext uri="{BB962C8B-B14F-4D97-AF65-F5344CB8AC3E}">
        <p14:creationId xmlns:p14="http://schemas.microsoft.com/office/powerpoint/2010/main" val="131162001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youtu.be/1w4mVycaC_o?t=2s" TargetMode="Externa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blogs.sfu.ca/courses/fall2013/lbst309/?p=104" TargetMode="Externa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file:///C:\Users\Tom\Documents\LBST%20309\Senior.xlsx"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Costing%20(2)%20zinnia.xls" TargetMode="Externa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Zeitwright/zeitwright.xlw"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a:hlinkClick r:id="rId2"/>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a:stretch/>
        </p:blipFill>
        <p:spPr>
          <a:xfrm>
            <a:off x="0" y="0"/>
            <a:ext cx="9144000" cy="6858000"/>
          </a:xfrm>
        </p:spPr>
      </p:pic>
    </p:spTree>
    <p:extLst>
      <p:ext uri="{BB962C8B-B14F-4D97-AF65-F5344CB8AC3E}">
        <p14:creationId xmlns:p14="http://schemas.microsoft.com/office/powerpoint/2010/main" val="9842578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 figured it out!"</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0144" y="1493044"/>
            <a:ext cx="6843713" cy="3871913"/>
          </a:xfrm>
        </p:spPr>
      </p:pic>
    </p:spTree>
    <p:extLst>
      <p:ext uri="{BB962C8B-B14F-4D97-AF65-F5344CB8AC3E}">
        <p14:creationId xmlns:p14="http://schemas.microsoft.com/office/powerpoint/2010/main" val="34953390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 figured it out!"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4381" y="1500188"/>
            <a:ext cx="7615238" cy="3857625"/>
          </a:xfrm>
        </p:spPr>
      </p:pic>
    </p:spTree>
    <p:extLst>
      <p:ext uri="{BB962C8B-B14F-4D97-AF65-F5344CB8AC3E}">
        <p14:creationId xmlns:p14="http://schemas.microsoft.com/office/powerpoint/2010/main" val="41865711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 figured it out!"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7269" y="1421606"/>
            <a:ext cx="7129463" cy="4014788"/>
          </a:xfrm>
        </p:spPr>
      </p:pic>
    </p:spTree>
    <p:extLst>
      <p:ext uri="{BB962C8B-B14F-4D97-AF65-F5344CB8AC3E}">
        <p14:creationId xmlns:p14="http://schemas.microsoft.com/office/powerpoint/2010/main" val="37151202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a:hlinkClick r:id="rId2"/>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9" r="49"/>
          <a:stretch/>
        </p:blipFill>
        <p:spPr>
          <a:xfrm>
            <a:off x="1" y="0"/>
            <a:ext cx="9144000" cy="6857999"/>
          </a:xfrm>
        </p:spPr>
      </p:pic>
      <p:sp>
        <p:nvSpPr>
          <p:cNvPr id="3" name="TextBox 2"/>
          <p:cNvSpPr txBox="1"/>
          <p:nvPr/>
        </p:nvSpPr>
        <p:spPr>
          <a:xfrm>
            <a:off x="611560" y="5871904"/>
            <a:ext cx="3456384" cy="461665"/>
          </a:xfrm>
          <a:prstGeom prst="rect">
            <a:avLst/>
          </a:prstGeom>
          <a:solidFill>
            <a:schemeClr val="bg1"/>
          </a:solidFill>
        </p:spPr>
        <p:txBody>
          <a:bodyPr wrap="square" rtlCol="0">
            <a:spAutoFit/>
          </a:bodyPr>
          <a:lstStyle/>
          <a:p>
            <a:pPr algn="ctr"/>
            <a:r>
              <a:rPr lang="en-CA" sz="2400" dirty="0" smtClean="0"/>
              <a:t>Sam Gindin</a:t>
            </a:r>
            <a:r>
              <a:rPr lang="en-CA" sz="2400" dirty="0"/>
              <a:t> </a:t>
            </a:r>
            <a:r>
              <a:rPr lang="en-CA" sz="2400" dirty="0" smtClean="0"/>
              <a:t>in  </a:t>
            </a:r>
            <a:r>
              <a:rPr lang="en-CA" sz="2400" i="1" dirty="0" smtClean="0"/>
              <a:t>Final Offer</a:t>
            </a:r>
          </a:p>
        </p:txBody>
      </p:sp>
    </p:spTree>
    <p:extLst>
      <p:ext uri="{BB962C8B-B14F-4D97-AF65-F5344CB8AC3E}">
        <p14:creationId xmlns:p14="http://schemas.microsoft.com/office/powerpoint/2010/main" val="25597283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1143000"/>
          </a:xfrm>
        </p:spPr>
        <p:txBody>
          <a:bodyPr>
            <a:normAutofit fontScale="90000"/>
          </a:bodyPr>
          <a:lstStyle/>
          <a:p>
            <a:r>
              <a:rPr lang="en-CA" dirty="0" smtClean="0"/>
              <a:t>Long run: 2.77% productivity growth, taking 40% as shorter hours, 60% as higher wages</a:t>
            </a:r>
            <a:endParaRPr lang="en-CA"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2636912"/>
            <a:ext cx="7900988" cy="3557588"/>
          </a:xfrm>
        </p:spPr>
      </p:pic>
    </p:spTree>
    <p:extLst>
      <p:ext uri="{BB962C8B-B14F-4D97-AF65-F5344CB8AC3E}">
        <p14:creationId xmlns:p14="http://schemas.microsoft.com/office/powerpoint/2010/main" val="3135714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Trend vs. Actual</a:t>
            </a:r>
            <a:endParaRPr lang="en-C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80204601"/>
              </p:ext>
            </p:extLst>
          </p:nvPr>
        </p:nvGraphicFramePr>
        <p:xfrm>
          <a:off x="457200" y="1600200"/>
          <a:ext cx="8229599" cy="3515360"/>
        </p:xfrm>
        <a:graphic>
          <a:graphicData uri="http://schemas.openxmlformats.org/drawingml/2006/table">
            <a:tbl>
              <a:tblPr firstRow="1" bandRow="1">
                <a:tableStyleId>{073A0DAA-6AF3-43AB-8588-CEC1D06C72B9}</a:tableStyleId>
              </a:tblPr>
              <a:tblGrid>
                <a:gridCol w="1175657"/>
                <a:gridCol w="1175657"/>
                <a:gridCol w="1175657"/>
                <a:gridCol w="1175657"/>
                <a:gridCol w="1175657"/>
                <a:gridCol w="1188843"/>
                <a:gridCol w="1162471"/>
              </a:tblGrid>
              <a:tr h="370840">
                <a:tc>
                  <a:txBody>
                    <a:bodyPr/>
                    <a:lstStyle/>
                    <a:p>
                      <a:pPr algn="l" fontAlgn="t"/>
                      <a:r>
                        <a:rPr lang="en-CA" sz="1800" u="none" strike="noStrike" dirty="0">
                          <a:effectLst/>
                        </a:rPr>
                        <a:t> </a:t>
                      </a:r>
                      <a:endParaRPr lang="en-CA" sz="1800" b="0" i="0" u="none" strike="noStrike" dirty="0">
                        <a:effectLst/>
                        <a:latin typeface="Calibri"/>
                      </a:endParaRPr>
                    </a:p>
                  </a:txBody>
                  <a:tcPr marL="0" marR="0" marT="0" marB="0">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Work force</a:t>
                      </a:r>
                      <a:endParaRPr lang="en-CA" sz="1800" b="1" i="0" u="none" strike="noStrike">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Hours</a:t>
                      </a:r>
                      <a:endParaRPr lang="en-CA" sz="1800" b="1" i="0" u="none" strike="noStrike">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Hourly wage</a:t>
                      </a:r>
                      <a:endParaRPr lang="en-CA" sz="1800" b="1" i="0" u="none" strike="noStrike">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Weekly wage</a:t>
                      </a:r>
                      <a:endParaRPr lang="en-CA" sz="1800" b="1" i="0" u="none" strike="noStrike">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smtClean="0">
                          <a:effectLst/>
                        </a:rPr>
                        <a:t>Actual Hourly</a:t>
                      </a:r>
                      <a:endParaRPr lang="en-CA" sz="1800" b="1" i="0" u="none" strike="noStrike" dirty="0">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fontAlgn="ctr"/>
                      <a:r>
                        <a:rPr lang="en-CA" sz="1800" u="none" strike="noStrike" dirty="0" smtClean="0">
                          <a:effectLst/>
                        </a:rPr>
                        <a:t>Weekly wage</a:t>
                      </a:r>
                      <a:endParaRPr lang="en-CA" sz="1800" b="1" i="0" u="none" strike="noStrike" dirty="0">
                        <a:solidFill>
                          <a:srgbClr val="000000"/>
                        </a:solidFill>
                        <a:effectLst/>
                        <a:latin typeface="Calibri"/>
                      </a:endParaRPr>
                    </a:p>
                  </a:txBody>
                  <a:tcPr marL="0" marR="0" marT="0" marB="0" anchor="ctr">
                    <a:lnB w="12700" cap="flat" cmpd="sng" algn="ctr">
                      <a:solidFill>
                        <a:schemeClr val="tx1"/>
                      </a:solidFill>
                      <a:prstDash val="solid"/>
                      <a:round/>
                      <a:headEnd type="none" w="med" len="med"/>
                      <a:tailEnd type="none" w="med" len="med"/>
                    </a:lnB>
                    <a:solidFill>
                      <a:schemeClr val="accent6">
                        <a:lumMod val="75000"/>
                      </a:schemeClr>
                    </a:solidFill>
                  </a:tcPr>
                </a:tc>
              </a:tr>
              <a:tr h="370840">
                <a:tc>
                  <a:txBody>
                    <a:bodyPr/>
                    <a:lstStyle/>
                    <a:p>
                      <a:pPr algn="ctr" fontAlgn="ctr"/>
                      <a:r>
                        <a:rPr lang="en-CA" sz="1800" u="none" strike="noStrike" dirty="0">
                          <a:effectLst/>
                        </a:rPr>
                        <a:t>1955</a:t>
                      </a:r>
                      <a:endParaRPr lang="en-CA" sz="1800" b="1"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100</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40</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$15.38</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a:t>
                      </a:r>
                      <a:r>
                        <a:rPr lang="en-CA" sz="1800" u="none" strike="noStrike" dirty="0" smtClean="0">
                          <a:effectLst/>
                        </a:rPr>
                        <a:t>615.20</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$15.38</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CA" sz="1800" u="none" strike="noStrike" dirty="0">
                          <a:solidFill>
                            <a:schemeClr val="accent2">
                              <a:lumMod val="50000"/>
                            </a:schemeClr>
                          </a:solidFill>
                          <a:effectLst/>
                        </a:rPr>
                        <a:t>$621.66</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r>
              <a:tr h="370840">
                <a:tc>
                  <a:txBody>
                    <a:bodyPr/>
                    <a:lstStyle/>
                    <a:p>
                      <a:pPr algn="ctr" fontAlgn="ctr"/>
                      <a:r>
                        <a:rPr lang="en-CA" sz="1800" u="none" strike="noStrike">
                          <a:effectLst/>
                        </a:rPr>
                        <a:t>1965</a:t>
                      </a:r>
                      <a:endParaRPr lang="en-CA" sz="1800" b="1" i="0" u="none" strike="noStrike">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112</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36</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18.14 </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effectLst/>
                        </a:rPr>
                        <a:t>649.05</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18.71</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en-CA" sz="1800" u="none" strike="noStrike" dirty="0">
                          <a:solidFill>
                            <a:schemeClr val="accent2">
                              <a:lumMod val="50000"/>
                            </a:schemeClr>
                          </a:solidFill>
                          <a:effectLst/>
                        </a:rPr>
                        <a:t>737.92 </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ctr" fontAlgn="ctr"/>
                      <a:r>
                        <a:rPr lang="en-CA" sz="1800" u="none" strike="noStrike">
                          <a:effectLst/>
                        </a:rPr>
                        <a:t>1975</a:t>
                      </a:r>
                      <a:endParaRPr lang="en-CA" sz="1800" b="1" i="0" u="none" strike="noStrike">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125</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32</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21.40 </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effectLst/>
                        </a:rPr>
                        <a:t>684.75</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20.67</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CA" sz="1800" u="none" strike="noStrike" dirty="0">
                          <a:solidFill>
                            <a:schemeClr val="accent2">
                              <a:lumMod val="50000"/>
                            </a:schemeClr>
                          </a:solidFill>
                          <a:effectLst/>
                        </a:rPr>
                        <a:t>754.87 </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r>
              <a:tr h="370840">
                <a:tc>
                  <a:txBody>
                    <a:bodyPr/>
                    <a:lstStyle/>
                    <a:p>
                      <a:pPr algn="ctr" fontAlgn="ctr"/>
                      <a:r>
                        <a:rPr lang="en-CA" sz="1800" u="none" strike="noStrike">
                          <a:effectLst/>
                        </a:rPr>
                        <a:t>1985</a:t>
                      </a:r>
                      <a:endParaRPr lang="en-CA" sz="1800" b="1" i="0" u="none" strike="noStrike">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140</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29</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25.25 </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effectLst/>
                        </a:rPr>
                        <a:t>722.42</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20.69</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en-CA" sz="1800" u="none" strike="noStrike" dirty="0">
                          <a:solidFill>
                            <a:schemeClr val="accent2">
                              <a:lumMod val="50000"/>
                            </a:schemeClr>
                          </a:solidFill>
                          <a:effectLst/>
                        </a:rPr>
                        <a:t>750.22 </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ctr" fontAlgn="ctr"/>
                      <a:r>
                        <a:rPr lang="en-CA" sz="1800" u="none" strike="noStrike">
                          <a:effectLst/>
                        </a:rPr>
                        <a:t>1995</a:t>
                      </a:r>
                      <a:endParaRPr lang="en-CA" sz="1800" b="1" i="0" u="none" strike="noStrike">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156</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26</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dirty="0">
                          <a:effectLst/>
                        </a:rPr>
                        <a:t>29.79 </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effectLst/>
                        </a:rPr>
                        <a:t>762.17</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19.17</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CA" sz="1800" u="none" strike="noStrike" dirty="0">
                          <a:solidFill>
                            <a:schemeClr val="accent2">
                              <a:lumMod val="50000"/>
                            </a:schemeClr>
                          </a:solidFill>
                          <a:effectLst/>
                        </a:rPr>
                        <a:t>696.25 </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r>
              <a:tr h="370840">
                <a:tc>
                  <a:txBody>
                    <a:bodyPr/>
                    <a:lstStyle/>
                    <a:p>
                      <a:pPr algn="ctr" fontAlgn="ctr"/>
                      <a:r>
                        <a:rPr lang="en-CA" sz="1800" u="none" strike="noStrike">
                          <a:effectLst/>
                        </a:rPr>
                        <a:t>2005</a:t>
                      </a:r>
                      <a:endParaRPr lang="en-CA" sz="1800" b="1" i="0" u="none" strike="noStrike">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175</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23</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35.14 </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a:effectLst/>
                        </a:rPr>
                        <a:t>804.10</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20.06</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b"/>
                      <a:r>
                        <a:rPr lang="en-CA" sz="1800" u="none" strike="noStrike" dirty="0">
                          <a:solidFill>
                            <a:schemeClr val="accent2">
                              <a:lumMod val="50000"/>
                            </a:schemeClr>
                          </a:solidFill>
                          <a:effectLst/>
                        </a:rPr>
                        <a:t>717.75 </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ctr" fontAlgn="ctr"/>
                      <a:r>
                        <a:rPr lang="en-CA" sz="1800" u="none" strike="noStrike" dirty="0" smtClean="0">
                          <a:effectLst/>
                        </a:rPr>
                        <a:t>2014</a:t>
                      </a:r>
                      <a:endParaRPr lang="en-CA" sz="1800" b="1"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195</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20</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CA" sz="1800" u="none" strike="noStrike">
                          <a:effectLst/>
                        </a:rPr>
                        <a:t>41.46 </a:t>
                      </a:r>
                      <a:endParaRPr lang="en-CA" sz="1800" b="0" i="0" u="none" strike="noStrike">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effectLst/>
                        </a:rPr>
                        <a:t>848.34</a:t>
                      </a:r>
                      <a:endParaRPr lang="en-CA" sz="1800" b="0" i="0" u="none" strike="noStrike" dirty="0">
                        <a:solidFill>
                          <a:srgbClr val="000000"/>
                        </a:solidFill>
                        <a:effectLst/>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u="none" strike="noStrike" dirty="0">
                          <a:solidFill>
                            <a:schemeClr val="accent2">
                              <a:lumMod val="50000"/>
                            </a:schemeClr>
                          </a:solidFill>
                          <a:effectLst/>
                        </a:rPr>
                        <a:t>19.56</a:t>
                      </a:r>
                      <a:endParaRPr lang="en-CA" sz="1800" b="0" i="0" u="none" strike="noStrike" dirty="0">
                        <a:solidFill>
                          <a:schemeClr val="accent2">
                            <a:lumMod val="50000"/>
                          </a:schemeClr>
                        </a:solidFill>
                        <a:effectLst/>
                        <a:latin typeface="Arial"/>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fontAlgn="b"/>
                      <a:r>
                        <a:rPr lang="en-CA" sz="1800" u="none" strike="noStrike" dirty="0">
                          <a:solidFill>
                            <a:schemeClr val="accent2">
                              <a:lumMod val="50000"/>
                            </a:schemeClr>
                          </a:solidFill>
                          <a:effectLst/>
                        </a:rPr>
                        <a:t>692.82 </a:t>
                      </a:r>
                      <a:endParaRPr lang="en-CA" sz="1800" b="0" i="0" u="none" strike="noStrike" dirty="0">
                        <a:solidFill>
                          <a:schemeClr val="accent2">
                            <a:lumMod val="50000"/>
                          </a:schemeClr>
                        </a:solidFill>
                        <a:effectLst/>
                        <a:latin typeface="Arial"/>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r>
              <a:tr h="370840">
                <a:tc>
                  <a:txBody>
                    <a:bodyPr/>
                    <a:lstStyle/>
                    <a:p>
                      <a:pPr algn="l" fontAlgn="b"/>
                      <a:r>
                        <a:rPr lang="en-CA" sz="1800" u="none" strike="noStrike" dirty="0">
                          <a:effectLst/>
                        </a:rPr>
                        <a:t> </a:t>
                      </a:r>
                      <a:endParaRPr lang="en-CA" sz="1800" b="0" i="0" u="none" strike="noStrike" dirty="0">
                        <a:effectLst/>
                        <a:latin typeface="Arial"/>
                      </a:endParaRPr>
                    </a:p>
                  </a:txBody>
                  <a:tcPr marL="0" marR="0" marT="0" marB="0" anchor="b">
                    <a:lnT w="12700" cap="flat" cmpd="sng" algn="ctr">
                      <a:solidFill>
                        <a:schemeClr val="tx1"/>
                      </a:solidFill>
                      <a:prstDash val="solid"/>
                      <a:round/>
                      <a:headEnd type="none" w="med" len="med"/>
                      <a:tailEnd type="none" w="med" len="med"/>
                    </a:lnT>
                  </a:tcPr>
                </a:tc>
                <a:tc>
                  <a:txBody>
                    <a:bodyPr/>
                    <a:lstStyle/>
                    <a:p>
                      <a:pPr algn="ctr" fontAlgn="ctr"/>
                      <a:r>
                        <a:rPr lang="en-CA" sz="1800" u="none" strike="noStrike" dirty="0">
                          <a:effectLst/>
                        </a:rPr>
                        <a:t>95%</a:t>
                      </a:r>
                      <a:endParaRPr lang="en-CA" sz="1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en-CA" sz="1800" u="none" strike="noStrike" dirty="0">
                          <a:effectLst/>
                        </a:rPr>
                        <a:t>-49%</a:t>
                      </a:r>
                      <a:endParaRPr lang="en-CA" sz="1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en-CA" sz="1800" u="none" strike="noStrike" dirty="0">
                          <a:effectLst/>
                        </a:rPr>
                        <a:t>170%</a:t>
                      </a:r>
                      <a:endParaRPr lang="en-CA" sz="1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en-CA" sz="1800" u="none" strike="noStrike" dirty="0">
                          <a:effectLst/>
                        </a:rPr>
                        <a:t>38%</a:t>
                      </a:r>
                      <a:endParaRPr lang="en-CA" sz="1800" b="0" i="0" u="none" strike="noStrike" dirty="0">
                        <a:solidFill>
                          <a:srgbClr val="000000"/>
                        </a:solidFill>
                        <a:effectLst/>
                        <a:latin typeface="Calibri"/>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en-CA" sz="1800" u="none" strike="noStrike" dirty="0" smtClean="0">
                          <a:solidFill>
                            <a:schemeClr val="accent2">
                              <a:lumMod val="50000"/>
                            </a:schemeClr>
                          </a:solidFill>
                          <a:effectLst/>
                        </a:rPr>
                        <a:t>-53%</a:t>
                      </a:r>
                      <a:endParaRPr lang="en-CA" sz="1800" b="1" i="0" u="none" strike="noStrike" dirty="0">
                        <a:solidFill>
                          <a:schemeClr val="accent2">
                            <a:lumMod val="50000"/>
                          </a:schemeClr>
                        </a:solidFill>
                        <a:effectLst/>
                        <a:latin typeface="Calibri"/>
                      </a:endParaRPr>
                    </a:p>
                  </a:txBody>
                  <a:tcPr marL="0" marR="0" marT="0" marB="0" anchor="ctr">
                    <a:lnT w="1270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fontAlgn="ctr"/>
                      <a:r>
                        <a:rPr lang="en-CA" sz="1800" u="none" strike="noStrike" dirty="0" smtClean="0">
                          <a:solidFill>
                            <a:schemeClr val="accent2">
                              <a:lumMod val="50000"/>
                            </a:schemeClr>
                          </a:solidFill>
                          <a:effectLst/>
                        </a:rPr>
                        <a:t>-18%</a:t>
                      </a:r>
                      <a:endParaRPr lang="en-CA" sz="1800" b="1" i="0" u="none" strike="noStrike" dirty="0" smtClean="0">
                        <a:solidFill>
                          <a:schemeClr val="accent2">
                            <a:lumMod val="50000"/>
                          </a:schemeClr>
                        </a:solidFill>
                        <a:effectLst/>
                        <a:latin typeface="Calibri"/>
                      </a:endParaRPr>
                    </a:p>
                  </a:txBody>
                  <a:tcPr marL="0" marR="0" marT="0" marB="0" anchor="ctr">
                    <a:lnT w="12700" cap="flat" cmpd="sng" algn="ctr">
                      <a:solidFill>
                        <a:schemeClr val="tx1"/>
                      </a:solidFill>
                      <a:prstDash val="solid"/>
                      <a:round/>
                      <a:headEnd type="none" w="med" len="med"/>
                      <a:tailEnd type="none" w="med" len="med"/>
                    </a:lnT>
                    <a:solidFill>
                      <a:schemeClr val="accent6">
                        <a:lumMod val="20000"/>
                        <a:lumOff val="80000"/>
                      </a:schemeClr>
                    </a:solidFill>
                  </a:tcPr>
                </a:tc>
              </a:tr>
            </a:tbl>
          </a:graphicData>
        </a:graphic>
      </p:graphicFrame>
    </p:spTree>
    <p:extLst>
      <p:ext uri="{BB962C8B-B14F-4D97-AF65-F5344CB8AC3E}">
        <p14:creationId xmlns:p14="http://schemas.microsoft.com/office/powerpoint/2010/main" val="4178046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85000" lnSpcReduction="20000"/>
          </a:bodyPr>
          <a:lstStyle/>
          <a:p>
            <a:pPr marL="0" indent="0">
              <a:buNone/>
            </a:pPr>
            <a:endParaRPr lang="en-CA" dirty="0"/>
          </a:p>
          <a:p>
            <a:pPr marL="0" indent="0">
              <a:buNone/>
            </a:pPr>
            <a:r>
              <a:rPr lang="en-CA" dirty="0"/>
              <a:t>Mr. Rodriguez, </a:t>
            </a:r>
            <a:r>
              <a:rPr lang="en-CA" dirty="0" smtClean="0"/>
              <a:t>26, </a:t>
            </a:r>
            <a:r>
              <a:rPr lang="en-CA" dirty="0"/>
              <a:t>already receives above-minimum wages at Walmart, and will make at least $10 an hour next year, part of a move by Walmart to raise wages for hundreds of thousands of workers</a:t>
            </a:r>
            <a:r>
              <a:rPr lang="en-CA" dirty="0" smtClean="0"/>
              <a:t>.</a:t>
            </a:r>
          </a:p>
          <a:p>
            <a:pPr marL="0" indent="0">
              <a:buNone/>
            </a:pPr>
            <a:endParaRPr lang="en-CA" dirty="0"/>
          </a:p>
          <a:p>
            <a:pPr marL="0" indent="0">
              <a:buNone/>
            </a:pPr>
            <a:r>
              <a:rPr lang="en-CA" dirty="0"/>
              <a:t>"It's not going to help us. We need the hours," said Mr. Rodriguez, a member of the union-supported workers' group, Our Walmart</a:t>
            </a:r>
            <a:r>
              <a:rPr lang="en-CA" dirty="0" smtClean="0"/>
              <a:t>.</a:t>
            </a:r>
          </a:p>
          <a:p>
            <a:pPr marL="0" indent="0">
              <a:buNone/>
            </a:pPr>
            <a:endParaRPr lang="en-CA" dirty="0"/>
          </a:p>
          <a:p>
            <a:pPr marL="0" indent="0">
              <a:buNone/>
            </a:pPr>
            <a:r>
              <a:rPr lang="en-CA" dirty="0"/>
              <a:t>He says he constantly begs his managers for full-time work at the bustling Walmart superstore in Rosemead, Calif. He generally works around </a:t>
            </a:r>
            <a:r>
              <a:rPr lang="en-CA" u="sng" dirty="0"/>
              <a:t>28 hours a week</a:t>
            </a:r>
            <a:r>
              <a:rPr lang="en-CA" dirty="0"/>
              <a:t>, but can be assigned as few as </a:t>
            </a:r>
            <a:r>
              <a:rPr lang="en-CA" u="sng" dirty="0"/>
              <a:t>18</a:t>
            </a:r>
            <a:r>
              <a:rPr lang="en-CA" u="sng" dirty="0" smtClean="0"/>
              <a:t>.</a:t>
            </a:r>
            <a:endParaRPr lang="en-CA" u="sng" dirty="0"/>
          </a:p>
        </p:txBody>
      </p:sp>
    </p:spTree>
    <p:extLst>
      <p:ext uri="{BB962C8B-B14F-4D97-AF65-F5344CB8AC3E}">
        <p14:creationId xmlns:p14="http://schemas.microsoft.com/office/powerpoint/2010/main" val="31326713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Maurice Dobb</a:t>
            </a:r>
            <a:endParaRPr lang="en-CA" dirty="0"/>
          </a:p>
        </p:txBody>
      </p:sp>
      <p:sp>
        <p:nvSpPr>
          <p:cNvPr id="3" name="Content Placeholder 2"/>
          <p:cNvSpPr>
            <a:spLocks noGrp="1"/>
          </p:cNvSpPr>
          <p:nvPr>
            <p:ph idx="1"/>
          </p:nvPr>
        </p:nvSpPr>
        <p:spPr/>
        <p:txBody>
          <a:bodyPr>
            <a:normAutofit/>
          </a:bodyPr>
          <a:lstStyle/>
          <a:p>
            <a:pPr marL="0" indent="0">
              <a:buNone/>
            </a:pPr>
            <a:r>
              <a:rPr lang="en-US" dirty="0" smtClean="0"/>
              <a:t>“It </a:t>
            </a:r>
            <a:r>
              <a:rPr lang="en-US" dirty="0"/>
              <a:t>is not aggregate earnings which are the measure of the benefit obtained by the worker, but his earnings in relation to the work he does -- to his output of physical energy or his bodily wear and tear.  Just as an employer is interested in his receipts compared with his outgoings, so the worker is presumably interested in what he gets compared with what he gives</a:t>
            </a:r>
            <a:r>
              <a:rPr lang="en-US" dirty="0" smtClean="0"/>
              <a:t>.”</a:t>
            </a:r>
            <a:endParaRPr lang="en-CA" dirty="0"/>
          </a:p>
        </p:txBody>
      </p:sp>
    </p:spTree>
    <p:extLst>
      <p:ext uri="{BB962C8B-B14F-4D97-AF65-F5344CB8AC3E}">
        <p14:creationId xmlns:p14="http://schemas.microsoft.com/office/powerpoint/2010/main" val="2328597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p:txBody>
          <a:bodyPr/>
          <a:lstStyle/>
          <a:p>
            <a:endParaRPr lang="en-CA" dirty="0"/>
          </a:p>
          <a:p>
            <a:endParaRPr lang="en-CA"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0"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44301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p:cNvPicPr>
            <a:picLocks noGrp="1" noChangeAspect="1"/>
          </p:cNvPicPr>
          <p:nvPr>
            <p:ph idx="1"/>
          </p:nvPr>
        </p:nvPicPr>
        <p:blipFill rotWithShape="1">
          <a:blip r:embed="rId2">
            <a:extLst>
              <a:ext uri="{28A0092B-C50C-407E-A947-70E740481C1C}">
                <a14:useLocalDpi xmlns:a14="http://schemas.microsoft.com/office/drawing/2010/main" val="0"/>
              </a:ext>
            </a:extLst>
          </a:blip>
          <a:srcRect t="8317" b="31563"/>
          <a:stretch/>
        </p:blipFill>
        <p:spPr>
          <a:xfrm>
            <a:off x="0" y="0"/>
            <a:ext cx="9144000" cy="6858000"/>
          </a:xfrm>
        </p:spPr>
      </p:pic>
    </p:spTree>
    <p:extLst>
      <p:ext uri="{BB962C8B-B14F-4D97-AF65-F5344CB8AC3E}">
        <p14:creationId xmlns:p14="http://schemas.microsoft.com/office/powerpoint/2010/main" val="12603191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Senior’s “Last Hour”</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Combinations Acts repealed in 1824/5</a:t>
            </a:r>
          </a:p>
          <a:p>
            <a:r>
              <a:rPr lang="en-CA" dirty="0" err="1" smtClean="0"/>
              <a:t>Tolpuddle</a:t>
            </a:r>
            <a:r>
              <a:rPr lang="en-CA" dirty="0" smtClean="0"/>
              <a:t> Martyrs 1834: </a:t>
            </a:r>
            <a:r>
              <a:rPr lang="en-CA" dirty="0"/>
              <a:t> </a:t>
            </a:r>
            <a:r>
              <a:rPr lang="en-CA" i="1" dirty="0"/>
              <a:t>Friendly Society of Agricultural </a:t>
            </a:r>
            <a:r>
              <a:rPr lang="en-CA" i="1" dirty="0" smtClean="0"/>
              <a:t>Labourers – “swore an oath”</a:t>
            </a:r>
          </a:p>
          <a:p>
            <a:r>
              <a:rPr lang="en-CA" dirty="0" smtClean="0"/>
              <a:t>Nassau Senior report to Lord Melbourne urged repression of unions by technicalities</a:t>
            </a:r>
          </a:p>
          <a:p>
            <a:r>
              <a:rPr lang="en-CA" dirty="0" smtClean="0"/>
              <a:t>1837 wrote “Letters on the Factory Act as it effects the cotton manufacture.”</a:t>
            </a:r>
          </a:p>
          <a:p>
            <a:r>
              <a:rPr lang="en-CA" dirty="0" smtClean="0"/>
              <a:t>“…the whole net profit is derived from the </a:t>
            </a:r>
            <a:r>
              <a:rPr lang="en-CA" dirty="0" smtClean="0">
                <a:hlinkClick r:id="rId2" action="ppaction://hlinkfile"/>
              </a:rPr>
              <a:t>last hour</a:t>
            </a:r>
            <a:r>
              <a:rPr lang="en-CA" dirty="0" smtClean="0"/>
              <a:t>.” of an 11 ½ hour day! Therefore a ten-hour day would be ruinous.</a:t>
            </a:r>
          </a:p>
          <a:p>
            <a:endParaRPr lang="en-CA" dirty="0" smtClean="0"/>
          </a:p>
          <a:p>
            <a:endParaRPr lang="en-CA" dirty="0"/>
          </a:p>
        </p:txBody>
      </p:sp>
    </p:spTree>
    <p:extLst>
      <p:ext uri="{BB962C8B-B14F-4D97-AF65-F5344CB8AC3E}">
        <p14:creationId xmlns:p14="http://schemas.microsoft.com/office/powerpoint/2010/main" val="18378479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5734" r="4266"/>
          <a:stretch/>
        </p:blipFill>
        <p:spPr>
          <a:xfrm>
            <a:off x="0" y="0"/>
            <a:ext cx="9144000" cy="6858000"/>
          </a:xfrm>
        </p:spPr>
      </p:pic>
    </p:spTree>
    <p:extLst>
      <p:ext uri="{BB962C8B-B14F-4D97-AF65-F5344CB8AC3E}">
        <p14:creationId xmlns:p14="http://schemas.microsoft.com/office/powerpoint/2010/main" val="5360566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03" r="-103"/>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73378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152" b="-2152"/>
          <a:stretch/>
        </p:blipFill>
        <p:spPr bwMode="auto">
          <a:xfrm>
            <a:off x="-1" y="0"/>
            <a:ext cx="914400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01410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CA" dirty="0"/>
          </a:p>
        </p:txBody>
      </p:sp>
      <p:pic>
        <p:nvPicPr>
          <p:cNvPr id="9" name="Content Placeholder 8"/>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2" t="6621" r="-42" b="39305"/>
          <a:stretch/>
        </p:blipFill>
        <p:spPr>
          <a:xfrm>
            <a:off x="0" y="0"/>
            <a:ext cx="9144000" cy="6858000"/>
          </a:xfrm>
        </p:spPr>
      </p:pic>
    </p:spTree>
    <p:extLst>
      <p:ext uri="{BB962C8B-B14F-4D97-AF65-F5344CB8AC3E}">
        <p14:creationId xmlns:p14="http://schemas.microsoft.com/office/powerpoint/2010/main" val="31039139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3090" y="4437112"/>
            <a:ext cx="8229600" cy="1800200"/>
          </a:xfrm>
        </p:spPr>
        <p:txBody>
          <a:bodyPr>
            <a:noAutofit/>
          </a:bodyPr>
          <a:lstStyle/>
          <a:p>
            <a:pPr algn="just"/>
            <a:r>
              <a:rPr lang="en-CA" sz="3200" b="1" dirty="0">
                <a:solidFill>
                  <a:srgbClr val="2F2B20"/>
                </a:solidFill>
                <a:latin typeface="+mn-lt"/>
              </a:rPr>
              <a:t>“The point which I chiefly desire to render intelligible is the extent of the loss which would result to the employer by the shortened working of his plant.” </a:t>
            </a:r>
            <a:r>
              <a:rPr lang="en-CA" sz="3200" b="1" dirty="0" smtClean="0">
                <a:solidFill>
                  <a:srgbClr val="2F2B20"/>
                </a:solidFill>
                <a:latin typeface="+mn-lt"/>
              </a:rPr>
              <a:t> -- W. G. Armstrong</a:t>
            </a:r>
            <a:endParaRPr lang="en-CA" sz="3200" b="1" dirty="0">
              <a:latin typeface="+mn-lt"/>
            </a:endParaRPr>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3535591522"/>
              </p:ext>
            </p:extLst>
          </p:nvPr>
        </p:nvGraphicFramePr>
        <p:xfrm>
          <a:off x="3203848" y="476672"/>
          <a:ext cx="2698750" cy="45005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ontent Placeholder 4"/>
          <p:cNvGraphicFramePr>
            <a:graphicFrameLocks noGrp="1"/>
          </p:cNvGraphicFramePr>
          <p:nvPr>
            <p:ph sz="half" idx="2"/>
            <p:extLst>
              <p:ext uri="{D42A27DB-BD31-4B8C-83A1-F6EECF244321}">
                <p14:modId xmlns:p14="http://schemas.microsoft.com/office/powerpoint/2010/main" val="212756222"/>
              </p:ext>
            </p:extLst>
          </p:nvPr>
        </p:nvGraphicFramePr>
        <p:xfrm>
          <a:off x="251520" y="476672"/>
          <a:ext cx="2700338" cy="4500563"/>
        </p:xfrm>
        <a:graphic>
          <a:graphicData uri="http://schemas.openxmlformats.org/drawingml/2006/chart">
            <c:chart xmlns:c="http://schemas.openxmlformats.org/drawingml/2006/chart" xmlns:r="http://schemas.openxmlformats.org/officeDocument/2006/relationships" r:id="rId3"/>
          </a:graphicData>
        </a:graphic>
      </p:graphicFrame>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1484784"/>
            <a:ext cx="2700337" cy="449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6176" y="625271"/>
            <a:ext cx="2693987" cy="449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251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CA" dirty="0" smtClean="0"/>
              <a:t>As </a:t>
            </a:r>
            <a:r>
              <a:rPr lang="en-CA" dirty="0"/>
              <a:t>a mere arithmetical question, a reduction from 59 to 54 hours a week represents a money gain to the workman of about </a:t>
            </a:r>
            <a:r>
              <a:rPr lang="en-CA" dirty="0" smtClean="0"/>
              <a:t>8% </a:t>
            </a:r>
            <a:r>
              <a:rPr lang="en-CA" dirty="0"/>
              <a:t>on the price of his labour. </a:t>
            </a:r>
            <a:endParaRPr lang="en-CA" dirty="0" smtClean="0"/>
          </a:p>
          <a:p>
            <a:r>
              <a:rPr lang="en-CA" dirty="0" smtClean="0"/>
              <a:t>To </a:t>
            </a:r>
            <a:r>
              <a:rPr lang="en-CA" dirty="0"/>
              <a:t>the employer the direct loss is, of course, the same; but the indirect loss must be matter of estimate, varying in each particular </a:t>
            </a:r>
            <a:r>
              <a:rPr lang="en-CA" dirty="0" smtClean="0"/>
              <a:t>instance.</a:t>
            </a:r>
            <a:endParaRPr lang="en-CA" dirty="0"/>
          </a:p>
        </p:txBody>
      </p:sp>
    </p:spTree>
    <p:extLst>
      <p:ext uri="{BB962C8B-B14F-4D97-AF65-F5344CB8AC3E}">
        <p14:creationId xmlns:p14="http://schemas.microsoft.com/office/powerpoint/2010/main" val="16483329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a:t>In my own case, I should certainly regard it as equal to the direct loss on </a:t>
            </a:r>
            <a:r>
              <a:rPr lang="en-CA" dirty="0" smtClean="0"/>
              <a:t>wages... </a:t>
            </a:r>
          </a:p>
          <a:p>
            <a:r>
              <a:rPr lang="en-CA" dirty="0" smtClean="0"/>
              <a:t>Upon </a:t>
            </a:r>
            <a:r>
              <a:rPr lang="en-CA" dirty="0"/>
              <a:t>this view the reduction of time claimed by our men would be attended with a gain to them of </a:t>
            </a:r>
            <a:r>
              <a:rPr lang="en-CA" dirty="0" smtClean="0"/>
              <a:t>8%. </a:t>
            </a:r>
            <a:r>
              <a:rPr lang="en-CA" dirty="0"/>
              <a:t>on the amount of their wages, and of a loss to us equal to </a:t>
            </a:r>
            <a:r>
              <a:rPr lang="en-CA" u="sng" dirty="0" smtClean="0"/>
              <a:t>17%</a:t>
            </a:r>
            <a:r>
              <a:rPr lang="en-CA" dirty="0" smtClean="0"/>
              <a:t> </a:t>
            </a:r>
            <a:r>
              <a:rPr lang="en-CA" dirty="0"/>
              <a:t>on the same amount. </a:t>
            </a:r>
          </a:p>
        </p:txBody>
      </p:sp>
    </p:spTree>
    <p:extLst>
      <p:ext uri="{BB962C8B-B14F-4D97-AF65-F5344CB8AC3E}">
        <p14:creationId xmlns:p14="http://schemas.microsoft.com/office/powerpoint/2010/main" val="5155242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500" b="-12500"/>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35062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Using Senior’s Numbers</a:t>
            </a:r>
            <a:endParaRPr lang="en-CA" dirty="0"/>
          </a:p>
        </p:txBody>
      </p:sp>
      <p:pic>
        <p:nvPicPr>
          <p:cNvPr id="512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77318" y="1710001"/>
            <a:ext cx="7589363" cy="4306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52307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20% Equity + Interest on Balance</a:t>
            </a:r>
            <a:endParaRPr lang="en-CA" dirty="0"/>
          </a:p>
        </p:txBody>
      </p:sp>
      <p:pic>
        <p:nvPicPr>
          <p:cNvPr id="6148"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77318" y="1710001"/>
            <a:ext cx="7589363" cy="4306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64178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Overtime</a:t>
            </a:r>
            <a:endParaRPr lang="en-CA" dirty="0"/>
          </a:p>
        </p:txBody>
      </p:sp>
      <p:pic>
        <p:nvPicPr>
          <p:cNvPr id="717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8250" y="1710001"/>
            <a:ext cx="7627500" cy="4306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8387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“Lump of Labour”</a:t>
            </a:r>
            <a:endParaRPr lang="en-CA" dirty="0"/>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8250" y="1710001"/>
            <a:ext cx="7627500" cy="4306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05985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31761" r="-31761"/>
          <a:stretch/>
        </p:blipFill>
        <p:spPr>
          <a:xfrm>
            <a:off x="0" y="0"/>
            <a:ext cx="9144000" cy="6858000"/>
          </a:xfrm>
        </p:spPr>
      </p:pic>
      <p:sp>
        <p:nvSpPr>
          <p:cNvPr id="2" name="Title 1"/>
          <p:cNvSpPr>
            <a:spLocks noGrp="1"/>
          </p:cNvSpPr>
          <p:nvPr>
            <p:ph type="title"/>
          </p:nvPr>
        </p:nvSpPr>
        <p:spPr>
          <a:xfrm>
            <a:off x="1835696" y="5517232"/>
            <a:ext cx="5544616" cy="1143000"/>
          </a:xfrm>
        </p:spPr>
        <p:txBody>
          <a:bodyPr>
            <a:normAutofit fontScale="90000"/>
          </a:bodyPr>
          <a:lstStyle/>
          <a:p>
            <a:r>
              <a:rPr lang="en-CA" i="1" dirty="0" smtClean="0">
                <a:solidFill>
                  <a:schemeClr val="bg1"/>
                </a:solidFill>
              </a:rPr>
              <a:t>Work and Wages</a:t>
            </a:r>
            <a:r>
              <a:rPr lang="en-CA" dirty="0" smtClean="0">
                <a:solidFill>
                  <a:schemeClr val="bg1"/>
                </a:solidFill>
              </a:rPr>
              <a:t>, Thomas </a:t>
            </a:r>
            <a:r>
              <a:rPr lang="en-CA" dirty="0" err="1" smtClean="0">
                <a:solidFill>
                  <a:schemeClr val="bg1"/>
                </a:solidFill>
              </a:rPr>
              <a:t>Brassey</a:t>
            </a:r>
            <a:endParaRPr lang="en-CA" dirty="0">
              <a:solidFill>
                <a:schemeClr val="bg1"/>
              </a:solidFill>
            </a:endParaRPr>
          </a:p>
        </p:txBody>
      </p:sp>
    </p:spTree>
    <p:extLst>
      <p:ext uri="{BB962C8B-B14F-4D97-AF65-F5344CB8AC3E}">
        <p14:creationId xmlns:p14="http://schemas.microsoft.com/office/powerpoint/2010/main" val="2886849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229" t="7777" r="-229" b="34993"/>
          <a:stretch/>
        </p:blipFill>
        <p:spPr>
          <a:xfrm>
            <a:off x="0" y="0"/>
            <a:ext cx="9144000" cy="6858000"/>
          </a:xfrm>
        </p:spPr>
      </p:pic>
    </p:spTree>
    <p:extLst>
      <p:ext uri="{BB962C8B-B14F-4D97-AF65-F5344CB8AC3E}">
        <p14:creationId xmlns:p14="http://schemas.microsoft.com/office/powerpoint/2010/main" val="6312940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9826" b="-9826"/>
          <a:stretch/>
        </p:blipFill>
        <p:spPr>
          <a:xfrm>
            <a:off x="0" y="0"/>
            <a:ext cx="9144000" cy="6858000"/>
          </a:xfrm>
        </p:spPr>
      </p:pic>
    </p:spTree>
    <p:extLst>
      <p:ext uri="{BB962C8B-B14F-4D97-AF65-F5344CB8AC3E}">
        <p14:creationId xmlns:p14="http://schemas.microsoft.com/office/powerpoint/2010/main" val="34353527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5666" y="1261391"/>
            <a:ext cx="5852668" cy="4511431"/>
          </a:xfrm>
        </p:spPr>
      </p:pic>
      <p:sp>
        <p:nvSpPr>
          <p:cNvPr id="4" name="TextBox 3"/>
          <p:cNvSpPr txBox="1"/>
          <p:nvPr/>
        </p:nvSpPr>
        <p:spPr>
          <a:xfrm>
            <a:off x="1331640" y="404664"/>
            <a:ext cx="6336704" cy="523220"/>
          </a:xfrm>
          <a:prstGeom prst="rect">
            <a:avLst/>
          </a:prstGeom>
          <a:noFill/>
        </p:spPr>
        <p:txBody>
          <a:bodyPr wrap="square" rtlCol="0">
            <a:spAutoFit/>
          </a:bodyPr>
          <a:lstStyle/>
          <a:p>
            <a:pPr algn="ctr"/>
            <a:r>
              <a:rPr lang="en-CA" sz="2800" dirty="0">
                <a:solidFill>
                  <a:prstClr val="black"/>
                </a:solidFill>
              </a:rPr>
              <a:t>Chapman’s ‘Hours of Labour’ Analysis</a:t>
            </a:r>
          </a:p>
        </p:txBody>
      </p:sp>
      <p:sp>
        <p:nvSpPr>
          <p:cNvPr id="5" name="TextBox 4"/>
          <p:cNvSpPr txBox="1"/>
          <p:nvPr/>
        </p:nvSpPr>
        <p:spPr>
          <a:xfrm>
            <a:off x="2411760" y="5382508"/>
            <a:ext cx="5112568" cy="400110"/>
          </a:xfrm>
          <a:prstGeom prst="rect">
            <a:avLst/>
          </a:prstGeom>
          <a:noFill/>
        </p:spPr>
        <p:txBody>
          <a:bodyPr wrap="square" rtlCol="0">
            <a:spAutoFit/>
          </a:bodyPr>
          <a:lstStyle/>
          <a:p>
            <a:r>
              <a:rPr lang="en-CA" sz="2000" dirty="0">
                <a:solidFill>
                  <a:prstClr val="black"/>
                </a:solidFill>
              </a:rPr>
              <a:t>Length of the working day over the long period</a:t>
            </a:r>
          </a:p>
        </p:txBody>
      </p:sp>
      <p:sp>
        <p:nvSpPr>
          <p:cNvPr id="6" name="TextBox 5"/>
          <p:cNvSpPr txBox="1"/>
          <p:nvPr/>
        </p:nvSpPr>
        <p:spPr>
          <a:xfrm rot="16200000">
            <a:off x="-333516" y="2976917"/>
            <a:ext cx="3672408" cy="400110"/>
          </a:xfrm>
          <a:prstGeom prst="rect">
            <a:avLst/>
          </a:prstGeom>
          <a:noFill/>
        </p:spPr>
        <p:txBody>
          <a:bodyPr wrap="square" rtlCol="0">
            <a:spAutoFit/>
          </a:bodyPr>
          <a:lstStyle/>
          <a:p>
            <a:r>
              <a:rPr lang="en-CA" sz="2000" dirty="0">
                <a:solidFill>
                  <a:prstClr val="black"/>
                </a:solidFill>
              </a:rPr>
              <a:t>Variation in output over time</a:t>
            </a:r>
          </a:p>
        </p:txBody>
      </p:sp>
    </p:spTree>
    <p:extLst>
      <p:ext uri="{BB962C8B-B14F-4D97-AF65-F5344CB8AC3E}">
        <p14:creationId xmlns:p14="http://schemas.microsoft.com/office/powerpoint/2010/main" val="29095298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Adjusted for productivity gain</a:t>
            </a:r>
            <a:endParaRPr lang="en-CA" dirty="0"/>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8250" y="1710001"/>
            <a:ext cx="7627500" cy="4306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4231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14202"/>
          </a:xfrm>
        </p:spPr>
        <p:txBody>
          <a:bodyPr>
            <a:normAutofit fontScale="90000"/>
          </a:bodyPr>
          <a:lstStyle/>
          <a:p>
            <a:r>
              <a:rPr lang="en-CA" b="1" dirty="0"/>
              <a:t>How to Cost Out Your </a:t>
            </a:r>
            <a:r>
              <a:rPr lang="en-CA" b="1" dirty="0" smtClean="0"/>
              <a:t>Contract: The </a:t>
            </a:r>
            <a:r>
              <a:rPr lang="en-CA" b="1" dirty="0"/>
              <a:t>Mathematics of Collective </a:t>
            </a:r>
            <a:r>
              <a:rPr lang="en-CA" b="1" dirty="0" smtClean="0"/>
              <a:t>Bargaining</a:t>
            </a:r>
            <a:endParaRPr lang="en-CA"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57849" b="-57849"/>
          <a:stretch/>
        </p:blipFill>
        <p:spPr>
          <a:xfrm>
            <a:off x="611560" y="666613"/>
            <a:ext cx="8218170" cy="6163571"/>
          </a:xfrm>
        </p:spPr>
      </p:pic>
    </p:spTree>
    <p:extLst>
      <p:ext uri="{BB962C8B-B14F-4D97-AF65-F5344CB8AC3E}">
        <p14:creationId xmlns:p14="http://schemas.microsoft.com/office/powerpoint/2010/main" val="32789983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OCAW</a:t>
            </a:r>
            <a:endParaRPr lang="en-CA" dirty="0"/>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1281" y="2408673"/>
            <a:ext cx="5021438" cy="290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68483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a:t>
            </a:r>
            <a:endParaRPr lang="en-CA" dirty="0"/>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1281" y="2408673"/>
            <a:ext cx="5021438" cy="290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1873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1281" y="2256236"/>
            <a:ext cx="5021438" cy="3213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46374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36387" r="-36387"/>
          <a:stretch/>
        </p:blipFill>
        <p:spPr>
          <a:xfrm>
            <a:off x="0" y="0"/>
            <a:ext cx="9143999" cy="6858000"/>
          </a:xfrm>
        </p:spPr>
      </p:pic>
      <p:sp>
        <p:nvSpPr>
          <p:cNvPr id="5" name="Rounded Rectangle 4"/>
          <p:cNvSpPr/>
          <p:nvPr/>
        </p:nvSpPr>
        <p:spPr>
          <a:xfrm>
            <a:off x="2555776" y="3990196"/>
            <a:ext cx="4032448" cy="413008"/>
          </a:xfrm>
          <a:prstGeom prst="roundRect">
            <a:avLst/>
          </a:prstGeom>
          <a:solidFill>
            <a:srgbClr val="FFFF00">
              <a:alpha val="2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ounded Rectangle 5"/>
          <p:cNvSpPr/>
          <p:nvPr/>
        </p:nvSpPr>
        <p:spPr>
          <a:xfrm>
            <a:off x="4139952" y="5252526"/>
            <a:ext cx="720080" cy="288032"/>
          </a:xfrm>
          <a:prstGeom prst="roundRect">
            <a:avLst/>
          </a:prstGeom>
          <a:solidFill>
            <a:srgbClr val="FF0000">
              <a:alpha val="1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TextBox 6"/>
          <p:cNvSpPr txBox="1"/>
          <p:nvPr/>
        </p:nvSpPr>
        <p:spPr>
          <a:xfrm>
            <a:off x="3347864" y="5648498"/>
            <a:ext cx="2088232" cy="369332"/>
          </a:xfrm>
          <a:prstGeom prst="rect">
            <a:avLst/>
          </a:prstGeom>
          <a:noFill/>
        </p:spPr>
        <p:txBody>
          <a:bodyPr wrap="square" rtlCol="0">
            <a:spAutoFit/>
          </a:bodyPr>
          <a:lstStyle/>
          <a:p>
            <a:r>
              <a:rPr lang="en-CA" dirty="0" smtClean="0"/>
              <a:t>$427,649.50 (13%)</a:t>
            </a:r>
          </a:p>
        </p:txBody>
      </p:sp>
      <p:sp>
        <p:nvSpPr>
          <p:cNvPr id="8" name="TextBox 7"/>
          <p:cNvSpPr txBox="1"/>
          <p:nvPr/>
        </p:nvSpPr>
        <p:spPr>
          <a:xfrm>
            <a:off x="5660484" y="5586362"/>
            <a:ext cx="864096" cy="369332"/>
          </a:xfrm>
          <a:prstGeom prst="rect">
            <a:avLst/>
          </a:prstGeom>
          <a:noFill/>
        </p:spPr>
        <p:txBody>
          <a:bodyPr wrap="square" rtlCol="0">
            <a:spAutoFit/>
          </a:bodyPr>
          <a:lstStyle/>
          <a:p>
            <a:r>
              <a:rPr lang="en-CA" dirty="0" smtClean="0"/>
              <a:t>$2.02</a:t>
            </a:r>
          </a:p>
        </p:txBody>
      </p:sp>
    </p:spTree>
    <p:extLst>
      <p:ext uri="{BB962C8B-B14F-4D97-AF65-F5344CB8AC3E}">
        <p14:creationId xmlns:p14="http://schemas.microsoft.com/office/powerpoint/2010/main" val="5091725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a:hlinkClick r:id="rId2" action="ppaction://hlinkfile"/>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r="20000"/>
          <a:stretch/>
        </p:blipFill>
        <p:spPr>
          <a:xfrm>
            <a:off x="0" y="0"/>
            <a:ext cx="9143999" cy="6858000"/>
          </a:xfrm>
        </p:spPr>
      </p:pic>
    </p:spTree>
    <p:extLst>
      <p:ext uri="{BB962C8B-B14F-4D97-AF65-F5344CB8AC3E}">
        <p14:creationId xmlns:p14="http://schemas.microsoft.com/office/powerpoint/2010/main" val="8531511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Options</a:t>
            </a:r>
          </a:p>
          <a:p>
            <a:r>
              <a:rPr lang="en-CA" dirty="0" smtClean="0"/>
              <a:t>Trust centre</a:t>
            </a:r>
          </a:p>
          <a:p>
            <a:r>
              <a:rPr lang="en-CA" dirty="0" smtClean="0"/>
              <a:t>Trust centre settings (over to right)</a:t>
            </a:r>
          </a:p>
          <a:p>
            <a:r>
              <a:rPr lang="en-CA" dirty="0" smtClean="0"/>
              <a:t>Trusted locations</a:t>
            </a:r>
          </a:p>
          <a:p>
            <a:r>
              <a:rPr lang="en-CA" dirty="0" smtClean="0"/>
              <a:t>Macros settings</a:t>
            </a:r>
            <a:endParaRPr lang="en-CA" dirty="0"/>
          </a:p>
        </p:txBody>
      </p:sp>
    </p:spTree>
    <p:extLst>
      <p:ext uri="{BB962C8B-B14F-4D97-AF65-F5344CB8AC3E}">
        <p14:creationId xmlns:p14="http://schemas.microsoft.com/office/powerpoint/2010/main" val="2782522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a:hlinkClick r:id="rId2" action="ppaction://hlinkfile"/>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2134" r="22134"/>
          <a:stretch/>
        </p:blipFill>
        <p:spPr>
          <a:xfrm>
            <a:off x="0" y="0"/>
            <a:ext cx="9143999" cy="6858000"/>
          </a:xfrm>
        </p:spPr>
      </p:pic>
    </p:spTree>
    <p:extLst>
      <p:ext uri="{BB962C8B-B14F-4D97-AF65-F5344CB8AC3E}">
        <p14:creationId xmlns:p14="http://schemas.microsoft.com/office/powerpoint/2010/main" val="24331434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smtClean="0"/>
        </a:defPPr>
      </a:lstStyle>
    </a:txDef>
  </a:objectDefaults>
  <a:extraClrSchemeLst/>
</a:theme>
</file>

<file path=ppt/theme/theme4.xml><?xml version="1.0" encoding="utf-8"?>
<a:theme xmlns:a="http://schemas.openxmlformats.org/drawingml/2006/main" name="2_Office Theme">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1634</TotalTime>
  <Words>578</Words>
  <Application>Microsoft Office PowerPoint</Application>
  <PresentationFormat>On-screen Show (4:3)</PresentationFormat>
  <Paragraphs>109</Paragraphs>
  <Slides>37</Slides>
  <Notes>0</Notes>
  <HiddenSlides>6</HiddenSlides>
  <MMClips>0</MMClips>
  <ScaleCrop>false</ScaleCrop>
  <HeadingPairs>
    <vt:vector size="4" baseType="variant">
      <vt:variant>
        <vt:lpstr>Theme</vt:lpstr>
      </vt:variant>
      <vt:variant>
        <vt:i4>4</vt:i4>
      </vt:variant>
      <vt:variant>
        <vt:lpstr>Slide Titles</vt:lpstr>
      </vt:variant>
      <vt:variant>
        <vt:i4>37</vt:i4>
      </vt:variant>
    </vt:vector>
  </HeadingPairs>
  <TitlesOfParts>
    <vt:vector size="41" baseType="lpstr">
      <vt:lpstr>Office Theme</vt:lpstr>
      <vt:lpstr>1_Office Theme</vt:lpstr>
      <vt:lpstr>4_Office Theme</vt:lpstr>
      <vt:lpstr>2_Office Theme</vt:lpstr>
      <vt:lpstr>PowerPoint Presentation</vt:lpstr>
      <vt:lpstr>"I figured it out!"</vt:lpstr>
      <vt:lpstr>"I figured it out!"</vt:lpstr>
      <vt:lpstr>"I figured it out!"</vt:lpstr>
      <vt:lpstr>PowerPoint Presentation</vt:lpstr>
      <vt:lpstr>Long run: 2.77% productivity growth, taking 40% as shorter hours, 60% as higher wages</vt:lpstr>
      <vt:lpstr>Trend vs. Actual</vt:lpstr>
      <vt:lpstr>PowerPoint Presentation</vt:lpstr>
      <vt:lpstr>Maurice Dobb</vt:lpstr>
      <vt:lpstr>PowerPoint Presentation</vt:lpstr>
      <vt:lpstr>PowerPoint Presentation</vt:lpstr>
      <vt:lpstr>Senior’s “Last Hour”</vt:lpstr>
      <vt:lpstr>PowerPoint Presentation</vt:lpstr>
      <vt:lpstr>PowerPoint Presentation</vt:lpstr>
      <vt:lpstr>PowerPoint Presentation</vt:lpstr>
      <vt:lpstr>PowerPoint Presentation</vt:lpstr>
      <vt:lpstr>“The point which I chiefly desire to render intelligible is the extent of the loss which would result to the employer by the shortened working of his plant.”  -- W. G. Armstrong</vt:lpstr>
      <vt:lpstr>PowerPoint Presentation</vt:lpstr>
      <vt:lpstr>PowerPoint Presentation</vt:lpstr>
      <vt:lpstr>PowerPoint Presentation</vt:lpstr>
      <vt:lpstr>Using Senior’s Numbers</vt:lpstr>
      <vt:lpstr>20% Equity + Interest on Balance</vt:lpstr>
      <vt:lpstr>Overtime</vt:lpstr>
      <vt:lpstr>“Lump of Labour”</vt:lpstr>
      <vt:lpstr>Work and Wages, Thomas Brassey</vt:lpstr>
      <vt:lpstr>PowerPoint Presentation</vt:lpstr>
      <vt:lpstr>PowerPoint Presentation</vt:lpstr>
      <vt:lpstr>PowerPoint Presentation</vt:lpstr>
      <vt:lpstr>Adjusted for productivity gain</vt:lpstr>
      <vt:lpstr>How to Cost Out Your Contract: The Mathematics of Collective Bargaining</vt:lpstr>
      <vt:lpstr>OCAW</vt:lpstr>
      <vt:lpstr>TW</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Contract Costing</dc:title>
  <dc:creator>Tom</dc:creator>
  <cp:lastModifiedBy>Tom</cp:lastModifiedBy>
  <cp:revision>48</cp:revision>
  <cp:lastPrinted>2013-10-21T05:22:50Z</cp:lastPrinted>
  <dcterms:created xsi:type="dcterms:W3CDTF">2013-10-17T17:17:51Z</dcterms:created>
  <dcterms:modified xsi:type="dcterms:W3CDTF">2015-03-10T02:26:54Z</dcterms:modified>
</cp:coreProperties>
</file>