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43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EBE1C0A9-D436-4F92-BDB2-B55DABB47693}" type="datetimeFigureOut">
              <a:rPr lang="en-CA" smtClean="0"/>
              <a:t>16/05/2012</a:t>
            </a:fld>
            <a:endParaRPr lang="en-CA"/>
          </a:p>
        </p:txBody>
      </p:sp>
      <p:sp>
        <p:nvSpPr>
          <p:cNvPr id="23" name="Slide Number Placeholder 22"/>
          <p:cNvSpPr>
            <a:spLocks noGrp="1"/>
          </p:cNvSpPr>
          <p:nvPr>
            <p:ph type="sldNum" sz="quarter" idx="11"/>
          </p:nvPr>
        </p:nvSpPr>
        <p:spPr/>
        <p:txBody>
          <a:bodyPr/>
          <a:lstStyle/>
          <a:p>
            <a:fld id="{52EB5447-4CCB-4F55-A7C3-F6F39BF8319D}" type="slidenum">
              <a:rPr lang="en-CA" smtClean="0"/>
              <a:t>‹#›</a:t>
            </a:fld>
            <a:endParaRPr lang="en-CA"/>
          </a:p>
        </p:txBody>
      </p:sp>
      <p:sp>
        <p:nvSpPr>
          <p:cNvPr id="24" name="Footer Placeholder 23"/>
          <p:cNvSpPr>
            <a:spLocks noGrp="1"/>
          </p:cNvSpPr>
          <p:nvPr>
            <p:ph type="ftr" sz="quarter" idx="12"/>
          </p:nvPr>
        </p:nvSpPr>
        <p:spPr/>
        <p:txBody>
          <a:bodyPr/>
          <a:lstStyle/>
          <a:p>
            <a:endParaRPr lang="en-CA"/>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11"/>
          <p:cNvSpPr>
            <a:spLocks noGrp="1"/>
          </p:cNvSpPr>
          <p:nvPr>
            <p:ph type="dt" sz="half" idx="14"/>
          </p:nvPr>
        </p:nvSpPr>
        <p:spPr/>
        <p:txBody>
          <a:bodyPr/>
          <a:lstStyle/>
          <a:p>
            <a:fld id="{EBE1C0A9-D436-4F92-BDB2-B55DABB47693}" type="datetimeFigureOut">
              <a:rPr lang="en-CA" smtClean="0"/>
              <a:t>16/05/2012</a:t>
            </a:fld>
            <a:endParaRPr lang="en-CA"/>
          </a:p>
        </p:txBody>
      </p:sp>
      <p:sp>
        <p:nvSpPr>
          <p:cNvPr id="19" name="Slide Number Placeholder 18"/>
          <p:cNvSpPr>
            <a:spLocks noGrp="1"/>
          </p:cNvSpPr>
          <p:nvPr>
            <p:ph type="sldNum" sz="quarter" idx="15"/>
          </p:nvPr>
        </p:nvSpPr>
        <p:spPr/>
        <p:txBody>
          <a:bodyPr/>
          <a:lstStyle/>
          <a:p>
            <a:fld id="{52EB5447-4CCB-4F55-A7C3-F6F39BF8319D}" type="slidenum">
              <a:rPr lang="en-CA" smtClean="0"/>
              <a:t>‹#›</a:t>
            </a:fld>
            <a:endParaRPr lang="en-CA"/>
          </a:p>
        </p:txBody>
      </p:sp>
      <p:sp>
        <p:nvSpPr>
          <p:cNvPr id="21" name="Footer Placeholder 20"/>
          <p:cNvSpPr>
            <a:spLocks noGrp="1"/>
          </p:cNvSpPr>
          <p:nvPr>
            <p:ph type="ftr" sz="quarter" idx="16"/>
          </p:nvPr>
        </p:nvSpPr>
        <p:spPr/>
        <p:txBody>
          <a:bodyPr/>
          <a:lstStyle/>
          <a:p>
            <a:endParaRPr lang="en-CA"/>
          </a:p>
        </p:txBody>
      </p:sp>
      <p:sp>
        <p:nvSpPr>
          <p:cNvPr id="8" name="Title 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15"/>
          <p:cNvSpPr>
            <a:spLocks noGrp="1"/>
          </p:cNvSpPr>
          <p:nvPr>
            <p:ph type="dt" sz="half" idx="10"/>
          </p:nvPr>
        </p:nvSpPr>
        <p:spPr/>
        <p:txBody>
          <a:bodyPr/>
          <a:lstStyle/>
          <a:p>
            <a:fld id="{EBE1C0A9-D436-4F92-BDB2-B55DABB47693}" type="datetimeFigureOut">
              <a:rPr lang="en-CA" smtClean="0"/>
              <a:t>16/05/2012</a:t>
            </a:fld>
            <a:endParaRPr lang="en-CA"/>
          </a:p>
        </p:txBody>
      </p:sp>
      <p:sp>
        <p:nvSpPr>
          <p:cNvPr id="20" name="Slide Number Placeholder 19"/>
          <p:cNvSpPr>
            <a:spLocks noGrp="1"/>
          </p:cNvSpPr>
          <p:nvPr>
            <p:ph type="sldNum" sz="quarter" idx="11"/>
          </p:nvPr>
        </p:nvSpPr>
        <p:spPr/>
        <p:txBody>
          <a:bodyPr/>
          <a:lstStyle/>
          <a:p>
            <a:fld id="{52EB5447-4CCB-4F55-A7C3-F6F39BF8319D}" type="slidenum">
              <a:rPr lang="en-CA" smtClean="0"/>
              <a:t>‹#›</a:t>
            </a:fld>
            <a:endParaRPr lang="en-CA"/>
          </a:p>
        </p:txBody>
      </p:sp>
      <p:sp>
        <p:nvSpPr>
          <p:cNvPr id="21" name="Footer Placeholder 20"/>
          <p:cNvSpPr>
            <a:spLocks noGrp="1"/>
          </p:cNvSpPr>
          <p:nvPr>
            <p:ph type="ftr" sz="quarter" idx="12"/>
          </p:nvPr>
        </p:nvSpPr>
        <p:spPr/>
        <p:txBody>
          <a:bodyPr/>
          <a:lstStyle/>
          <a:p>
            <a:endParaRPr lang="en-CA"/>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7" name="Title 26"/>
          <p:cNvSpPr>
            <a:spLocks noGrp="1"/>
          </p:cNvSpPr>
          <p:nvPr>
            <p:ph type="title"/>
          </p:nvPr>
        </p:nvSpPr>
        <p:spPr/>
        <p:txBody>
          <a:bodyPr/>
          <a:lstStyle/>
          <a:p>
            <a:r>
              <a:rPr lang="en-US" smtClean="0"/>
              <a:t>Click to edit Master title style</a:t>
            </a:r>
            <a:endParaRPr lang="en-US" dirty="0"/>
          </a:p>
        </p:txBody>
      </p:sp>
      <p:sp>
        <p:nvSpPr>
          <p:cNvPr id="20" name="Date Placeholder 19"/>
          <p:cNvSpPr>
            <a:spLocks noGrp="1"/>
          </p:cNvSpPr>
          <p:nvPr>
            <p:ph type="dt" sz="half" idx="15"/>
          </p:nvPr>
        </p:nvSpPr>
        <p:spPr/>
        <p:txBody>
          <a:bodyPr/>
          <a:lstStyle/>
          <a:p>
            <a:fld id="{EBE1C0A9-D436-4F92-BDB2-B55DABB47693}" type="datetimeFigureOut">
              <a:rPr lang="en-CA" smtClean="0"/>
              <a:t>16/05/2012</a:t>
            </a:fld>
            <a:endParaRPr lang="en-CA"/>
          </a:p>
        </p:txBody>
      </p:sp>
      <p:sp>
        <p:nvSpPr>
          <p:cNvPr id="25" name="Slide Number Placeholder 24"/>
          <p:cNvSpPr>
            <a:spLocks noGrp="1"/>
          </p:cNvSpPr>
          <p:nvPr>
            <p:ph type="sldNum" sz="quarter" idx="16"/>
          </p:nvPr>
        </p:nvSpPr>
        <p:spPr/>
        <p:txBody>
          <a:bodyPr/>
          <a:lstStyle/>
          <a:p>
            <a:fld id="{52EB5447-4CCB-4F55-A7C3-F6F39BF8319D}" type="slidenum">
              <a:rPr lang="en-CA" smtClean="0"/>
              <a:t>‹#›</a:t>
            </a:fld>
            <a:endParaRPr lang="en-CA"/>
          </a:p>
        </p:txBody>
      </p:sp>
      <p:sp>
        <p:nvSpPr>
          <p:cNvPr id="26" name="Footer Placeholder 25"/>
          <p:cNvSpPr>
            <a:spLocks noGrp="1"/>
          </p:cNvSpPr>
          <p:nvPr>
            <p:ph type="ftr" sz="quarter" idx="17"/>
          </p:nvPr>
        </p:nvSpPr>
        <p:spPr/>
        <p:txBody>
          <a:bodyPr/>
          <a:lstStyle/>
          <a:p>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0" name="Title 29"/>
          <p:cNvSpPr>
            <a:spLocks noGrp="1"/>
          </p:cNvSpPr>
          <p:nvPr>
            <p:ph type="title"/>
          </p:nvPr>
        </p:nvSpPr>
        <p:spPr/>
        <p:txBody>
          <a:bodyPr/>
          <a:lstStyle/>
          <a:p>
            <a:r>
              <a:rPr lang="en-US" smtClean="0"/>
              <a:t>Click to edit Master title style</a:t>
            </a:r>
            <a:endParaRPr lang="en-US"/>
          </a:p>
        </p:txBody>
      </p:sp>
      <p:sp>
        <p:nvSpPr>
          <p:cNvPr id="20" name="Date Placeholder 19"/>
          <p:cNvSpPr>
            <a:spLocks noGrp="1"/>
          </p:cNvSpPr>
          <p:nvPr>
            <p:ph type="dt" sz="half" idx="16"/>
          </p:nvPr>
        </p:nvSpPr>
        <p:spPr/>
        <p:txBody>
          <a:bodyPr/>
          <a:lstStyle/>
          <a:p>
            <a:fld id="{EBE1C0A9-D436-4F92-BDB2-B55DABB47693}" type="datetimeFigureOut">
              <a:rPr lang="en-CA" smtClean="0"/>
              <a:t>16/05/2012</a:t>
            </a:fld>
            <a:endParaRPr lang="en-CA"/>
          </a:p>
        </p:txBody>
      </p:sp>
      <p:sp>
        <p:nvSpPr>
          <p:cNvPr id="24" name="Slide Number Placeholder 23"/>
          <p:cNvSpPr>
            <a:spLocks noGrp="1"/>
          </p:cNvSpPr>
          <p:nvPr>
            <p:ph type="sldNum" sz="quarter" idx="17"/>
          </p:nvPr>
        </p:nvSpPr>
        <p:spPr/>
        <p:txBody>
          <a:bodyPr/>
          <a:lstStyle/>
          <a:p>
            <a:fld id="{52EB5447-4CCB-4F55-A7C3-F6F39BF8319D}" type="slidenum">
              <a:rPr lang="en-CA" smtClean="0"/>
              <a:t>‹#›</a:t>
            </a:fld>
            <a:endParaRPr lang="en-CA"/>
          </a:p>
        </p:txBody>
      </p:sp>
      <p:sp>
        <p:nvSpPr>
          <p:cNvPr id="29" name="Footer Placeholder 28"/>
          <p:cNvSpPr>
            <a:spLocks noGrp="1"/>
          </p:cNvSpPr>
          <p:nvPr>
            <p:ph type="ftr" sz="quarter" idx="18"/>
          </p:nvPr>
        </p:nvSpPr>
        <p:spPr/>
        <p:txBody>
          <a:bodyPr/>
          <a:lstStyle/>
          <a:p>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EBE1C0A9-D436-4F92-BDB2-B55DABB47693}" type="datetimeFigureOut">
              <a:rPr lang="en-CA" smtClean="0"/>
              <a:t>16/05/2012</a:t>
            </a:fld>
            <a:endParaRPr lang="en-CA"/>
          </a:p>
        </p:txBody>
      </p:sp>
      <p:sp>
        <p:nvSpPr>
          <p:cNvPr id="14" name="Slide Number Placeholder 13"/>
          <p:cNvSpPr>
            <a:spLocks noGrp="1"/>
          </p:cNvSpPr>
          <p:nvPr>
            <p:ph type="sldNum" sz="quarter" idx="11"/>
          </p:nvPr>
        </p:nvSpPr>
        <p:spPr/>
        <p:txBody>
          <a:bodyPr/>
          <a:lstStyle/>
          <a:p>
            <a:fld id="{52EB5447-4CCB-4F55-A7C3-F6F39BF8319D}" type="slidenum">
              <a:rPr lang="en-CA" smtClean="0"/>
              <a:t>‹#›</a:t>
            </a:fld>
            <a:endParaRPr lang="en-CA"/>
          </a:p>
        </p:txBody>
      </p:sp>
      <p:sp>
        <p:nvSpPr>
          <p:cNvPr id="18" name="Footer Placeholder 17"/>
          <p:cNvSpPr>
            <a:spLocks noGrp="1"/>
          </p:cNvSpPr>
          <p:nvPr>
            <p:ph type="ftr" sz="quarter" idx="12"/>
          </p:nvPr>
        </p:nvSpPr>
        <p:spPr/>
        <p:txBody>
          <a:bodyPr/>
          <a:lstStyle/>
          <a:p>
            <a:endParaRPr lang="en-CA"/>
          </a:p>
        </p:txBody>
      </p:sp>
      <p:sp>
        <p:nvSpPr>
          <p:cNvPr id="15" name="Title 14"/>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EBE1C0A9-D436-4F92-BDB2-B55DABB47693}" type="datetimeFigureOut">
              <a:rPr lang="en-CA" smtClean="0"/>
              <a:t>16/05/2012</a:t>
            </a:fld>
            <a:endParaRPr lang="en-CA"/>
          </a:p>
        </p:txBody>
      </p:sp>
      <p:sp>
        <p:nvSpPr>
          <p:cNvPr id="12" name="Slide Number Placeholder 11"/>
          <p:cNvSpPr>
            <a:spLocks noGrp="1"/>
          </p:cNvSpPr>
          <p:nvPr>
            <p:ph type="sldNum" sz="quarter" idx="11"/>
          </p:nvPr>
        </p:nvSpPr>
        <p:spPr/>
        <p:txBody>
          <a:bodyPr/>
          <a:lstStyle/>
          <a:p>
            <a:fld id="{52EB5447-4CCB-4F55-A7C3-F6F39BF8319D}" type="slidenum">
              <a:rPr lang="en-CA" smtClean="0"/>
              <a:t>‹#›</a:t>
            </a:fld>
            <a:endParaRPr lang="en-CA"/>
          </a:p>
        </p:txBody>
      </p:sp>
      <p:sp>
        <p:nvSpPr>
          <p:cNvPr id="13" name="Footer Placeholder 12"/>
          <p:cNvSpPr>
            <a:spLocks noGrp="1"/>
          </p:cNvSpPr>
          <p:nvPr>
            <p:ph type="ftr" sz="quarter" idx="12"/>
          </p:nvPr>
        </p:nvSpPr>
        <p:spPr/>
        <p:txBody>
          <a:bodyPr/>
          <a:lstStyle/>
          <a:p>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en-US" smtClean="0"/>
              <a:t>Click to edit Master title style</a:t>
            </a:r>
            <a:endParaRPr lang="en-US"/>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Date Placeholder 12"/>
          <p:cNvSpPr>
            <a:spLocks noGrp="1"/>
          </p:cNvSpPr>
          <p:nvPr>
            <p:ph type="dt" sz="half" idx="15"/>
          </p:nvPr>
        </p:nvSpPr>
        <p:spPr/>
        <p:txBody>
          <a:bodyPr/>
          <a:lstStyle/>
          <a:p>
            <a:fld id="{EBE1C0A9-D436-4F92-BDB2-B55DABB47693}" type="datetimeFigureOut">
              <a:rPr lang="en-CA" smtClean="0"/>
              <a:t>16/05/2012</a:t>
            </a:fld>
            <a:endParaRPr lang="en-CA"/>
          </a:p>
        </p:txBody>
      </p:sp>
      <p:sp>
        <p:nvSpPr>
          <p:cNvPr id="18" name="Slide Number Placeholder 17"/>
          <p:cNvSpPr>
            <a:spLocks noGrp="1"/>
          </p:cNvSpPr>
          <p:nvPr>
            <p:ph type="sldNum" sz="quarter" idx="16"/>
          </p:nvPr>
        </p:nvSpPr>
        <p:spPr/>
        <p:txBody>
          <a:bodyPr/>
          <a:lstStyle/>
          <a:p>
            <a:fld id="{52EB5447-4CCB-4F55-A7C3-F6F39BF8319D}" type="slidenum">
              <a:rPr lang="en-CA" smtClean="0"/>
              <a:t>‹#›</a:t>
            </a:fld>
            <a:endParaRPr lang="en-CA"/>
          </a:p>
        </p:txBody>
      </p:sp>
      <p:sp>
        <p:nvSpPr>
          <p:cNvPr id="20" name="Footer Placeholder 19"/>
          <p:cNvSpPr>
            <a:spLocks noGrp="1"/>
          </p:cNvSpPr>
          <p:nvPr>
            <p:ph type="ftr" sz="quarter" idx="17"/>
          </p:nvPr>
        </p:nvSpPr>
        <p:spPr/>
        <p:txBody>
          <a:bodyPr/>
          <a:lstStyle/>
          <a:p>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3" name="Date Placeholder 12"/>
          <p:cNvSpPr>
            <a:spLocks noGrp="1"/>
          </p:cNvSpPr>
          <p:nvPr>
            <p:ph type="dt" sz="half" idx="14"/>
          </p:nvPr>
        </p:nvSpPr>
        <p:spPr/>
        <p:txBody>
          <a:bodyPr/>
          <a:lstStyle/>
          <a:p>
            <a:fld id="{EBE1C0A9-D436-4F92-BDB2-B55DABB47693}" type="datetimeFigureOut">
              <a:rPr lang="en-CA" smtClean="0"/>
              <a:t>16/05/2012</a:t>
            </a:fld>
            <a:endParaRPr lang="en-CA"/>
          </a:p>
        </p:txBody>
      </p:sp>
      <p:sp>
        <p:nvSpPr>
          <p:cNvPr id="20" name="Slide Number Placeholder 19"/>
          <p:cNvSpPr>
            <a:spLocks noGrp="1"/>
          </p:cNvSpPr>
          <p:nvPr>
            <p:ph type="sldNum" sz="quarter" idx="15"/>
          </p:nvPr>
        </p:nvSpPr>
        <p:spPr/>
        <p:txBody>
          <a:bodyPr/>
          <a:lstStyle/>
          <a:p>
            <a:fld id="{52EB5447-4CCB-4F55-A7C3-F6F39BF8319D}" type="slidenum">
              <a:rPr lang="en-CA" smtClean="0"/>
              <a:t>‹#›</a:t>
            </a:fld>
            <a:endParaRPr lang="en-CA"/>
          </a:p>
        </p:txBody>
      </p:sp>
      <p:sp>
        <p:nvSpPr>
          <p:cNvPr id="21" name="Footer Placeholder 20"/>
          <p:cNvSpPr>
            <a:spLocks noGrp="1"/>
          </p:cNvSpPr>
          <p:nvPr>
            <p:ph type="ftr" sz="quarter" idx="16"/>
          </p:nvPr>
        </p:nvSpPr>
        <p:spPr/>
        <p:txBody>
          <a:bodyPr/>
          <a:lstStyle/>
          <a:p>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E1C0A9-D436-4F92-BDB2-B55DABB47693}" type="datetimeFigureOut">
              <a:rPr lang="en-CA" smtClean="0"/>
              <a:t>16/05/2012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2EB5447-4CCB-4F55-A7C3-F6F39BF8319D}"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E1C0A9-D436-4F92-BDB2-B55DABB47693}" type="datetimeFigureOut">
              <a:rPr lang="en-CA" smtClean="0"/>
              <a:t>16/05/2012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2EB5447-4CCB-4F55-A7C3-F6F39BF8319D}"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EBE1C0A9-D436-4F92-BDB2-B55DABB47693}" type="datetimeFigureOut">
              <a:rPr lang="en-CA" smtClean="0"/>
              <a:t>16/05/2012</a:t>
            </a:fld>
            <a:endParaRPr lang="en-CA"/>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en-CA"/>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52EB5447-4CCB-4F55-A7C3-F6F39BF8319D}" type="slidenum">
              <a:rPr lang="en-CA" smtClean="0"/>
              <a:t>‹#›</a:t>
            </a:fld>
            <a:endParaRPr lang="en-CA"/>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CA" dirty="0" smtClean="0"/>
              <a:t>The Five </a:t>
            </a:r>
            <a:r>
              <a:rPr lang="en-CA" dirty="0" err="1" smtClean="0"/>
              <a:t>Skandhas</a:t>
            </a:r>
            <a:r>
              <a:rPr lang="en-CA" dirty="0" smtClean="0"/>
              <a:t>, Refuge, the initial spread of Buddhism,    </a:t>
            </a:r>
            <a:endParaRPr lang="en-CA" dirty="0"/>
          </a:p>
        </p:txBody>
      </p:sp>
      <p:sp>
        <p:nvSpPr>
          <p:cNvPr id="2" name="Title 1"/>
          <p:cNvSpPr>
            <a:spLocks noGrp="1"/>
          </p:cNvSpPr>
          <p:nvPr>
            <p:ph type="title"/>
          </p:nvPr>
        </p:nvSpPr>
        <p:spPr/>
        <p:txBody>
          <a:bodyPr/>
          <a:lstStyle/>
          <a:p>
            <a:r>
              <a:rPr lang="en-CA" dirty="0" smtClean="0"/>
              <a:t>Early Indian Buddhism</a:t>
            </a:r>
            <a:endParaRPr lang="en-CA" dirty="0"/>
          </a:p>
        </p:txBody>
      </p:sp>
    </p:spTree>
    <p:extLst>
      <p:ext uri="{BB962C8B-B14F-4D97-AF65-F5344CB8AC3E}">
        <p14:creationId xmlns:p14="http://schemas.microsoft.com/office/powerpoint/2010/main" val="2843578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marL="285750" indent="-285750">
              <a:buFont typeface="Arial" pitchFamily="34" charset="0"/>
              <a:buChar char="•"/>
            </a:pPr>
            <a:r>
              <a:rPr lang="en-CA" dirty="0" err="1" smtClean="0"/>
              <a:t>Skandha</a:t>
            </a:r>
            <a:r>
              <a:rPr lang="en-CA" dirty="0" smtClean="0"/>
              <a:t> literally means, “aggregate, mass, heap”</a:t>
            </a:r>
          </a:p>
          <a:p>
            <a:pPr marL="285750" indent="-285750">
              <a:buFont typeface="Arial" pitchFamily="34" charset="0"/>
              <a:buChar char="•"/>
            </a:pPr>
            <a:r>
              <a:rPr lang="en-CA" dirty="0" smtClean="0"/>
              <a:t>Suffering (</a:t>
            </a:r>
            <a:r>
              <a:rPr lang="en-CA" dirty="0" err="1" smtClean="0"/>
              <a:t>dukkha</a:t>
            </a:r>
            <a:r>
              <a:rPr lang="en-CA" dirty="0" smtClean="0"/>
              <a:t>) arises when one clings to one or more of the </a:t>
            </a:r>
            <a:r>
              <a:rPr lang="en-CA" dirty="0" err="1" smtClean="0"/>
              <a:t>skandhas</a:t>
            </a:r>
            <a:endParaRPr lang="en-CA" dirty="0" smtClean="0"/>
          </a:p>
          <a:p>
            <a:pPr marL="285750" indent="-285750">
              <a:buFont typeface="Arial" pitchFamily="34" charset="0"/>
              <a:buChar char="•"/>
            </a:pPr>
            <a:r>
              <a:rPr lang="en-CA" dirty="0" smtClean="0"/>
              <a:t>The five </a:t>
            </a:r>
            <a:r>
              <a:rPr lang="en-CA" dirty="0" err="1"/>
              <a:t>s</a:t>
            </a:r>
            <a:r>
              <a:rPr lang="en-CA" dirty="0" err="1" smtClean="0"/>
              <a:t>kandhas</a:t>
            </a:r>
            <a:r>
              <a:rPr lang="en-CA" dirty="0" smtClean="0"/>
              <a:t> make up the conventional reality of the human person (although the list was not intended to be an exhaustive or complete list)</a:t>
            </a:r>
          </a:p>
          <a:p>
            <a:pPr marL="285750" indent="-285750">
              <a:buFont typeface="Arial" pitchFamily="34" charset="0"/>
              <a:buChar char="•"/>
            </a:pPr>
            <a:r>
              <a:rPr lang="en-CA" dirty="0" smtClean="0"/>
              <a:t>They are: 1)  Form (or matter)</a:t>
            </a:r>
          </a:p>
          <a:p>
            <a:pPr lvl="6" indent="0">
              <a:buNone/>
            </a:pPr>
            <a:r>
              <a:rPr lang="en-CA" sz="1800" dirty="0"/>
              <a:t> </a:t>
            </a:r>
            <a:r>
              <a:rPr lang="en-CA" sz="1800" dirty="0" smtClean="0"/>
              <a:t>   2)  Sensation (or feeling)</a:t>
            </a:r>
          </a:p>
          <a:p>
            <a:pPr lvl="6" indent="0">
              <a:buNone/>
            </a:pPr>
            <a:r>
              <a:rPr lang="en-CA" sz="1800" dirty="0"/>
              <a:t> </a:t>
            </a:r>
            <a:r>
              <a:rPr lang="en-CA" sz="1800" dirty="0" smtClean="0"/>
              <a:t>   3)  Perception</a:t>
            </a:r>
          </a:p>
          <a:p>
            <a:pPr lvl="6" indent="0">
              <a:buNone/>
            </a:pPr>
            <a:r>
              <a:rPr lang="en-CA" sz="1800" dirty="0" smtClean="0"/>
              <a:t>    4)  Mental Formations (or volition)</a:t>
            </a:r>
          </a:p>
          <a:p>
            <a:pPr lvl="6" indent="0">
              <a:buNone/>
            </a:pPr>
            <a:r>
              <a:rPr lang="en-CA" sz="1800" dirty="0" smtClean="0"/>
              <a:t>    5)  Consciousness (or discernment)</a:t>
            </a:r>
            <a:endParaRPr lang="en-CA" sz="1800" dirty="0"/>
          </a:p>
        </p:txBody>
      </p:sp>
      <p:sp>
        <p:nvSpPr>
          <p:cNvPr id="3" name="Title 2"/>
          <p:cNvSpPr>
            <a:spLocks noGrp="1"/>
          </p:cNvSpPr>
          <p:nvPr>
            <p:ph type="title"/>
          </p:nvPr>
        </p:nvSpPr>
        <p:spPr/>
        <p:txBody>
          <a:bodyPr/>
          <a:lstStyle/>
          <a:p>
            <a:r>
              <a:rPr lang="en-CA" dirty="0" smtClean="0"/>
              <a:t>The Five </a:t>
            </a:r>
            <a:r>
              <a:rPr lang="en-CA" dirty="0" err="1" smtClean="0"/>
              <a:t>Skandhas</a:t>
            </a:r>
            <a:endParaRPr lang="en-CA" dirty="0"/>
          </a:p>
        </p:txBody>
      </p:sp>
    </p:spTree>
    <p:extLst>
      <p:ext uri="{BB962C8B-B14F-4D97-AF65-F5344CB8AC3E}">
        <p14:creationId xmlns:p14="http://schemas.microsoft.com/office/powerpoint/2010/main" val="2826521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23528" y="1257888"/>
            <a:ext cx="6811862" cy="5206320"/>
          </a:xfrm>
        </p:spPr>
        <p:txBody>
          <a:bodyPr/>
          <a:lstStyle/>
          <a:p>
            <a:r>
              <a:rPr lang="en-CA" dirty="0" smtClean="0"/>
              <a:t>Taking refuge in India at this time (approx. 500 B.C.E.) was a way of demonstration one’s allegiance to a deity, leader, or teacher. Most importantly, the act of taking refuge is about seeking protection. In the </a:t>
            </a:r>
            <a:r>
              <a:rPr lang="en-CA" dirty="0"/>
              <a:t>early </a:t>
            </a:r>
            <a:r>
              <a:rPr lang="en-CA" dirty="0" smtClean="0"/>
              <a:t>Pāli cannon, one was regarded as one’s own true protector, but soon the Buddha </a:t>
            </a:r>
            <a:r>
              <a:rPr lang="en-CA" dirty="0"/>
              <a:t>was explicitly called a </a:t>
            </a:r>
            <a:r>
              <a:rPr lang="en-CA" i="1" dirty="0" err="1"/>
              <a:t>nātha</a:t>
            </a:r>
            <a:r>
              <a:rPr lang="en-CA" dirty="0"/>
              <a:t> </a:t>
            </a:r>
            <a:r>
              <a:rPr lang="en-CA" dirty="0" smtClean="0"/>
              <a:t>(or lord, protector). </a:t>
            </a:r>
          </a:p>
          <a:p>
            <a:endParaRPr lang="en-CA" dirty="0"/>
          </a:p>
          <a:p>
            <a:r>
              <a:rPr lang="en-CA" dirty="0" smtClean="0"/>
              <a:t>The Buddha was said to act as a protector to his monks and nuns early on, for instance, through the use of telepathy, to discern if a practitioner was about to stray from the dharma. He would intervene to set the aspirant on the correct path.</a:t>
            </a:r>
          </a:p>
          <a:p>
            <a:endParaRPr lang="en-CA" dirty="0"/>
          </a:p>
          <a:p>
            <a:r>
              <a:rPr lang="en-CA" dirty="0" smtClean="0"/>
              <a:t>Some early stories depict the Buddha teaching to sick monks and they immediately become better, and he even used psychic powers to amaze a murderer and encourage him to give up his evil ways…eventually the murderer became an </a:t>
            </a:r>
            <a:r>
              <a:rPr lang="en-CA" dirty="0" err="1" smtClean="0"/>
              <a:t>arhat</a:t>
            </a:r>
            <a:r>
              <a:rPr lang="en-CA" dirty="0" smtClean="0"/>
              <a:t>.  </a:t>
            </a:r>
          </a:p>
        </p:txBody>
      </p:sp>
      <p:sp>
        <p:nvSpPr>
          <p:cNvPr id="3" name="Title 2"/>
          <p:cNvSpPr>
            <a:spLocks noGrp="1"/>
          </p:cNvSpPr>
          <p:nvPr>
            <p:ph type="title"/>
          </p:nvPr>
        </p:nvSpPr>
        <p:spPr>
          <a:xfrm>
            <a:off x="323528" y="23581"/>
            <a:ext cx="7680960" cy="1066800"/>
          </a:xfrm>
        </p:spPr>
        <p:txBody>
          <a:bodyPr/>
          <a:lstStyle/>
          <a:p>
            <a:r>
              <a:rPr lang="en-CA" dirty="0" smtClean="0"/>
              <a:t>Taking Refuge (in the Triple Gem)</a:t>
            </a:r>
            <a:endParaRPr lang="en-CA" dirty="0"/>
          </a:p>
        </p:txBody>
      </p:sp>
      <p:pic>
        <p:nvPicPr>
          <p:cNvPr id="2050" name="Picture 2" descr="C:\Users\Christopher\AppData\Local\Microsoft\Windows\Temporary Internet Files\Content.IE5\UG5BE614\MC90015435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1885" y="3861048"/>
            <a:ext cx="2215263"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29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51520" y="1844824"/>
            <a:ext cx="6057038" cy="4032448"/>
          </a:xfrm>
        </p:spPr>
      </p:pic>
      <p:sp>
        <p:nvSpPr>
          <p:cNvPr id="3" name="Title 2"/>
          <p:cNvSpPr>
            <a:spLocks noGrp="1"/>
          </p:cNvSpPr>
          <p:nvPr>
            <p:ph type="title"/>
          </p:nvPr>
        </p:nvSpPr>
        <p:spPr/>
        <p:txBody>
          <a:bodyPr/>
          <a:lstStyle/>
          <a:p>
            <a:r>
              <a:rPr lang="en-CA" dirty="0" smtClean="0"/>
              <a:t>Varanasi, India</a:t>
            </a:r>
            <a:endParaRPr lang="en-CA"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224" y="188640"/>
            <a:ext cx="2293677" cy="2592288"/>
          </a:xfrm>
          <a:prstGeom prst="rect">
            <a:avLst/>
          </a:prstGeom>
        </p:spPr>
      </p:pic>
    </p:spTree>
    <p:extLst>
      <p:ext uri="{BB962C8B-B14F-4D97-AF65-F5344CB8AC3E}">
        <p14:creationId xmlns:p14="http://schemas.microsoft.com/office/powerpoint/2010/main" val="3630542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CA" dirty="0" err="1" smtClean="0"/>
              <a:t>Yasa</a:t>
            </a:r>
            <a:r>
              <a:rPr lang="en-CA" dirty="0" smtClean="0"/>
              <a:t> was the son of a rich merchant from Varanasi and, after a night of sleepless anxiety, he came across the Buddha who comforted him. The Buddha taught him a specialized version of the Dharma suitable for laypeople (i.e. the merits of generosity and virtue, and the drawbacks associated with sensual indulgences). </a:t>
            </a:r>
            <a:r>
              <a:rPr lang="en-CA" dirty="0" err="1" smtClean="0"/>
              <a:t>Yasa</a:t>
            </a:r>
            <a:r>
              <a:rPr lang="en-CA" dirty="0" smtClean="0"/>
              <a:t> immediately took refuge. </a:t>
            </a:r>
          </a:p>
          <a:p>
            <a:r>
              <a:rPr lang="en-CA" dirty="0" err="1" smtClean="0"/>
              <a:t>Yasa</a:t>
            </a:r>
            <a:r>
              <a:rPr lang="en-CA" dirty="0" smtClean="0"/>
              <a:t> became the first lay </a:t>
            </a:r>
            <a:r>
              <a:rPr lang="en-CA" dirty="0" err="1" smtClean="0"/>
              <a:t>Buddhsit</a:t>
            </a:r>
            <a:r>
              <a:rPr lang="en-CA" dirty="0" smtClean="0"/>
              <a:t> devotee or  </a:t>
            </a:r>
            <a:r>
              <a:rPr lang="fr-FR" dirty="0" err="1"/>
              <a:t>Upāsaka</a:t>
            </a:r>
            <a:r>
              <a:rPr lang="fr-FR" dirty="0"/>
              <a:t> (masculine) </a:t>
            </a:r>
            <a:r>
              <a:rPr lang="fr-FR" dirty="0" smtClean="0"/>
              <a:t> (</a:t>
            </a:r>
            <a:r>
              <a:rPr lang="fr-FR" dirty="0" err="1" smtClean="0"/>
              <a:t>Upāsikā</a:t>
            </a:r>
            <a:r>
              <a:rPr lang="fr-FR" dirty="0" smtClean="0"/>
              <a:t> </a:t>
            </a:r>
            <a:r>
              <a:rPr lang="fr-FR" dirty="0" err="1" smtClean="0"/>
              <a:t>is</a:t>
            </a:r>
            <a:r>
              <a:rPr lang="fr-FR" dirty="0" smtClean="0"/>
              <a:t> the </a:t>
            </a:r>
            <a:r>
              <a:rPr lang="fr-FR" dirty="0" err="1" smtClean="0"/>
              <a:t>feminine</a:t>
            </a:r>
            <a:r>
              <a:rPr lang="fr-FR" dirty="0" smtClean="0"/>
              <a:t>). </a:t>
            </a:r>
          </a:p>
          <a:p>
            <a:r>
              <a:rPr lang="fr-FR" dirty="0" err="1" smtClean="0"/>
              <a:t>Soon</a:t>
            </a:r>
            <a:r>
              <a:rPr lang="fr-FR" dirty="0" smtClean="0"/>
              <a:t> </a:t>
            </a:r>
            <a:r>
              <a:rPr lang="fr-FR" dirty="0" err="1" smtClean="0"/>
              <a:t>Yasa’s</a:t>
            </a:r>
            <a:r>
              <a:rPr lang="fr-FR" dirty="0" smtClean="0"/>
              <a:t> </a:t>
            </a:r>
            <a:r>
              <a:rPr lang="fr-FR" dirty="0" err="1" smtClean="0"/>
              <a:t>father</a:t>
            </a:r>
            <a:r>
              <a:rPr lang="fr-FR" dirty="0" smtClean="0"/>
              <a:t> came </a:t>
            </a:r>
            <a:r>
              <a:rPr lang="fr-FR" dirty="0" err="1" smtClean="0"/>
              <a:t>looking</a:t>
            </a:r>
            <a:r>
              <a:rPr lang="fr-FR" dirty="0" smtClean="0"/>
              <a:t> for </a:t>
            </a:r>
            <a:r>
              <a:rPr lang="fr-FR" dirty="0" err="1" smtClean="0"/>
              <a:t>him</a:t>
            </a:r>
            <a:r>
              <a:rPr lang="fr-FR" dirty="0" smtClean="0"/>
              <a:t> and </a:t>
            </a:r>
            <a:r>
              <a:rPr lang="fr-FR" dirty="0" err="1" smtClean="0"/>
              <a:t>heard</a:t>
            </a:r>
            <a:r>
              <a:rPr lang="fr-FR" dirty="0" smtClean="0"/>
              <a:t> the Buddha </a:t>
            </a:r>
            <a:r>
              <a:rPr lang="fr-FR" dirty="0" err="1" smtClean="0"/>
              <a:t>speak</a:t>
            </a:r>
            <a:r>
              <a:rPr lang="fr-FR" dirty="0" smtClean="0"/>
              <a:t> and </a:t>
            </a:r>
            <a:r>
              <a:rPr lang="fr-FR" dirty="0" err="1" smtClean="0"/>
              <a:t>developed</a:t>
            </a:r>
            <a:r>
              <a:rPr lang="fr-FR" dirty="0" smtClean="0"/>
              <a:t> the Dharma-</a:t>
            </a:r>
            <a:r>
              <a:rPr lang="fr-FR" dirty="0" err="1" smtClean="0"/>
              <a:t>eye</a:t>
            </a:r>
            <a:r>
              <a:rPr lang="fr-FR" dirty="0" smtClean="0"/>
              <a:t> and </a:t>
            </a:r>
            <a:r>
              <a:rPr lang="fr-FR" dirty="0" err="1" smtClean="0"/>
              <a:t>he</a:t>
            </a:r>
            <a:r>
              <a:rPr lang="fr-FR" dirty="0" smtClean="0"/>
              <a:t> </a:t>
            </a:r>
            <a:r>
              <a:rPr lang="fr-FR" dirty="0" err="1" smtClean="0"/>
              <a:t>took</a:t>
            </a:r>
            <a:r>
              <a:rPr lang="fr-FR" dirty="0" smtClean="0"/>
              <a:t> refuge. </a:t>
            </a:r>
            <a:r>
              <a:rPr lang="fr-FR" dirty="0" err="1" smtClean="0"/>
              <a:t>Soon</a:t>
            </a:r>
            <a:r>
              <a:rPr lang="fr-FR" dirty="0" smtClean="0"/>
              <a:t> </a:t>
            </a:r>
            <a:r>
              <a:rPr lang="fr-FR" dirty="0" err="1" smtClean="0"/>
              <a:t>Yasa’s</a:t>
            </a:r>
            <a:r>
              <a:rPr lang="fr-FR" dirty="0" smtClean="0"/>
              <a:t> </a:t>
            </a:r>
            <a:r>
              <a:rPr lang="fr-FR" dirty="0" err="1" smtClean="0"/>
              <a:t>extended</a:t>
            </a:r>
            <a:r>
              <a:rPr lang="fr-FR" dirty="0" smtClean="0"/>
              <a:t> </a:t>
            </a:r>
            <a:r>
              <a:rPr lang="fr-FR" dirty="0" err="1" smtClean="0"/>
              <a:t>family</a:t>
            </a:r>
            <a:r>
              <a:rPr lang="fr-FR" dirty="0" smtClean="0"/>
              <a:t> and </a:t>
            </a:r>
            <a:r>
              <a:rPr lang="fr-FR" dirty="0" err="1" smtClean="0"/>
              <a:t>friends</a:t>
            </a:r>
            <a:r>
              <a:rPr lang="fr-FR" dirty="0" smtClean="0"/>
              <a:t> </a:t>
            </a:r>
            <a:r>
              <a:rPr lang="fr-FR" dirty="0" err="1" smtClean="0"/>
              <a:t>converted</a:t>
            </a:r>
            <a:r>
              <a:rPr lang="fr-FR" dirty="0" smtClean="0"/>
              <a:t> to </a:t>
            </a:r>
            <a:r>
              <a:rPr lang="fr-FR" dirty="0" err="1" smtClean="0"/>
              <a:t>Buddhism</a:t>
            </a:r>
            <a:r>
              <a:rPr lang="fr-FR" dirty="0"/>
              <a:t> </a:t>
            </a:r>
            <a:r>
              <a:rPr lang="fr-FR" dirty="0" err="1" smtClean="0"/>
              <a:t>creating</a:t>
            </a:r>
            <a:r>
              <a:rPr lang="fr-FR" dirty="0" smtClean="0"/>
              <a:t> a total of 61 arhats in the world. </a:t>
            </a:r>
            <a:r>
              <a:rPr lang="fr-FR" dirty="0" err="1" smtClean="0"/>
              <a:t>At</a:t>
            </a:r>
            <a:r>
              <a:rPr lang="fr-FR" dirty="0" smtClean="0"/>
              <a:t> </a:t>
            </a:r>
            <a:r>
              <a:rPr lang="fr-FR" dirty="0" err="1" smtClean="0"/>
              <a:t>this</a:t>
            </a:r>
            <a:r>
              <a:rPr lang="fr-FR" dirty="0" smtClean="0"/>
              <a:t> time, the Buddha </a:t>
            </a:r>
            <a:r>
              <a:rPr lang="en-US" dirty="0" smtClean="0"/>
              <a:t>instructed</a:t>
            </a:r>
            <a:r>
              <a:rPr lang="fr-FR" dirty="0" smtClean="0"/>
              <a:t> 60  </a:t>
            </a:r>
            <a:r>
              <a:rPr lang="fr-FR" dirty="0" err="1" smtClean="0"/>
              <a:t>Awakened</a:t>
            </a:r>
            <a:r>
              <a:rPr lang="fr-FR" dirty="0" smtClean="0"/>
              <a:t> </a:t>
            </a:r>
            <a:r>
              <a:rPr lang="fr-FR" dirty="0" err="1" smtClean="0"/>
              <a:t>monks</a:t>
            </a:r>
            <a:r>
              <a:rPr lang="fr-FR" dirty="0" smtClean="0"/>
              <a:t> to go out and </a:t>
            </a:r>
            <a:r>
              <a:rPr lang="fr-FR" dirty="0" err="1" smtClean="0"/>
              <a:t>spread</a:t>
            </a:r>
            <a:r>
              <a:rPr lang="fr-FR" dirty="0" smtClean="0"/>
              <a:t> the Dharma. </a:t>
            </a:r>
            <a:r>
              <a:rPr lang="en-CA" dirty="0" smtClean="0"/>
              <a:t> </a:t>
            </a:r>
          </a:p>
          <a:p>
            <a:r>
              <a:rPr lang="en-CA" dirty="0" smtClean="0"/>
              <a:t>Soon word spread far and wide and many came to </a:t>
            </a:r>
            <a:r>
              <a:rPr lang="en-CA" dirty="0" err="1" smtClean="0"/>
              <a:t>Sarnath</a:t>
            </a:r>
            <a:r>
              <a:rPr lang="en-CA" dirty="0" smtClean="0"/>
              <a:t> (near Varanasi) to take refuge. The monks were forbidden from showing off specialized powers (</a:t>
            </a:r>
            <a:r>
              <a:rPr lang="en-CA" dirty="0" err="1" smtClean="0"/>
              <a:t>superknowledges</a:t>
            </a:r>
            <a:r>
              <a:rPr lang="en-CA" dirty="0" smtClean="0"/>
              <a:t>) to the laity.</a:t>
            </a:r>
            <a:endParaRPr lang="en-CA" dirty="0"/>
          </a:p>
        </p:txBody>
      </p:sp>
      <p:sp>
        <p:nvSpPr>
          <p:cNvPr id="3" name="Title 2"/>
          <p:cNvSpPr>
            <a:spLocks noGrp="1"/>
          </p:cNvSpPr>
          <p:nvPr>
            <p:ph type="title"/>
          </p:nvPr>
        </p:nvSpPr>
        <p:spPr/>
        <p:txBody>
          <a:bodyPr/>
          <a:lstStyle/>
          <a:p>
            <a:r>
              <a:rPr lang="en-CA" dirty="0" err="1" smtClean="0"/>
              <a:t>Yasa</a:t>
            </a:r>
            <a:r>
              <a:rPr lang="en-CA" dirty="0" smtClean="0"/>
              <a:t>: the 6</a:t>
            </a:r>
            <a:r>
              <a:rPr lang="en-CA" baseline="30000" dirty="0" smtClean="0"/>
              <a:t>th</a:t>
            </a:r>
            <a:r>
              <a:rPr lang="en-CA" dirty="0" smtClean="0"/>
              <a:t> </a:t>
            </a:r>
            <a:r>
              <a:rPr lang="en-CA" dirty="0" err="1" smtClean="0"/>
              <a:t>Arhat</a:t>
            </a:r>
            <a:endParaRPr lang="en-CA" dirty="0"/>
          </a:p>
        </p:txBody>
      </p:sp>
    </p:spTree>
    <p:extLst>
      <p:ext uri="{BB962C8B-B14F-4D97-AF65-F5344CB8AC3E}">
        <p14:creationId xmlns:p14="http://schemas.microsoft.com/office/powerpoint/2010/main" val="730449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CA" dirty="0" smtClean="0"/>
              <a:t>These are </a:t>
            </a:r>
            <a:r>
              <a:rPr lang="en-CA" dirty="0" err="1" smtClean="0"/>
              <a:t>knowledges</a:t>
            </a:r>
            <a:r>
              <a:rPr lang="en-CA" dirty="0" smtClean="0"/>
              <a:t> that “Awakened ones” develop and the Siddhartha Gautama allegedly developed these during his Enlightenment under the Bodhi tree. The first five are mundane and will not help one achieve Nirvana, but </a:t>
            </a:r>
            <a:r>
              <a:rPr lang="en-CA" dirty="0"/>
              <a:t>the </a:t>
            </a:r>
            <a:r>
              <a:rPr lang="en-CA" dirty="0" smtClean="0"/>
              <a:t>sixth </a:t>
            </a:r>
            <a:r>
              <a:rPr lang="en-CA" dirty="0" err="1"/>
              <a:t>a</a:t>
            </a:r>
            <a:r>
              <a:rPr lang="en-CA" dirty="0" err="1" smtClean="0"/>
              <a:t>bhijñā</a:t>
            </a:r>
            <a:r>
              <a:rPr lang="en-CA" dirty="0" smtClean="0"/>
              <a:t>  opens the mind to the deathlessness of Nirvana. </a:t>
            </a:r>
          </a:p>
          <a:p>
            <a:pPr marL="342900" indent="-342900">
              <a:buAutoNum type="arabicParenR"/>
            </a:pPr>
            <a:r>
              <a:rPr lang="en-CA" dirty="0" smtClean="0"/>
              <a:t>Psychic powers (levitation, walking on water)</a:t>
            </a:r>
          </a:p>
          <a:p>
            <a:pPr marL="342900" indent="-342900">
              <a:buAutoNum type="arabicParenR"/>
            </a:pPr>
            <a:r>
              <a:rPr lang="en-CA" dirty="0" smtClean="0"/>
              <a:t>The divine ear, or psychic hearing</a:t>
            </a:r>
          </a:p>
          <a:p>
            <a:pPr marL="342900" indent="-342900">
              <a:buAutoNum type="arabicParenR"/>
            </a:pPr>
            <a:r>
              <a:rPr lang="en-CA" dirty="0" smtClean="0"/>
              <a:t>Knowledge of other’s minds</a:t>
            </a:r>
          </a:p>
          <a:p>
            <a:pPr marL="342900" indent="-342900">
              <a:buAutoNum type="arabicParenR"/>
            </a:pPr>
            <a:r>
              <a:rPr lang="en-CA" dirty="0" smtClean="0"/>
              <a:t>Memory of one’s former lives</a:t>
            </a:r>
          </a:p>
          <a:p>
            <a:pPr marL="342900" indent="-342900">
              <a:buAutoNum type="arabicParenR"/>
            </a:pPr>
            <a:r>
              <a:rPr lang="en-CA" dirty="0" smtClean="0"/>
              <a:t>The divine eye, or clairvoyance</a:t>
            </a:r>
          </a:p>
          <a:p>
            <a:pPr marL="342900" indent="-342900">
              <a:buAutoNum type="arabicParenR"/>
            </a:pPr>
            <a:r>
              <a:rPr lang="en-CA" dirty="0" smtClean="0"/>
              <a:t>The ending of binding pollutants of the mind like sensual desire, becoming, ignorance. </a:t>
            </a:r>
            <a:endParaRPr lang="en-CA" dirty="0"/>
          </a:p>
        </p:txBody>
      </p:sp>
      <p:sp>
        <p:nvSpPr>
          <p:cNvPr id="3" name="Title 2"/>
          <p:cNvSpPr>
            <a:spLocks noGrp="1"/>
          </p:cNvSpPr>
          <p:nvPr>
            <p:ph type="title"/>
          </p:nvPr>
        </p:nvSpPr>
        <p:spPr/>
        <p:txBody>
          <a:bodyPr>
            <a:normAutofit fontScale="90000"/>
          </a:bodyPr>
          <a:lstStyle/>
          <a:p>
            <a:r>
              <a:rPr lang="en-CA" i="1" dirty="0" err="1"/>
              <a:t>Abhijñā</a:t>
            </a:r>
            <a:r>
              <a:rPr lang="en-CA" dirty="0"/>
              <a:t> </a:t>
            </a:r>
            <a:r>
              <a:rPr lang="en-CA" dirty="0" smtClean="0"/>
              <a:t>: The Six “</a:t>
            </a:r>
            <a:r>
              <a:rPr lang="en-CA" dirty="0" err="1" smtClean="0"/>
              <a:t>Superknowledges</a:t>
            </a:r>
            <a:r>
              <a:rPr lang="en-CA" dirty="0" smtClean="0"/>
              <a:t>”</a:t>
            </a:r>
            <a:endParaRPr lang="en-CA" dirty="0"/>
          </a:p>
        </p:txBody>
      </p:sp>
      <p:pic>
        <p:nvPicPr>
          <p:cNvPr id="3074" name="Picture 2" descr="C:\Users\Christopher\AppData\Local\Microsoft\Windows\Temporary Internet Files\Content.IE5\5DUMXV7X\MP90031378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3068960"/>
            <a:ext cx="1700785" cy="2887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96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CA" dirty="0" smtClean="0"/>
              <a:t>The Buddha used his special powers only when necessary and was said to have floated in the air, parted the waters of the sea, and disappear and re-appear in a different spot almost simultaneously. </a:t>
            </a:r>
          </a:p>
          <a:p>
            <a:endParaRPr lang="en-CA" dirty="0"/>
          </a:p>
          <a:p>
            <a:r>
              <a:rPr lang="en-CA" dirty="0" smtClean="0"/>
              <a:t>Soon, the Buddha converted King </a:t>
            </a:r>
            <a:r>
              <a:rPr lang="en-CA" dirty="0" err="1" smtClean="0"/>
              <a:t>Bimbisara</a:t>
            </a:r>
            <a:r>
              <a:rPr lang="en-CA" dirty="0" smtClean="0"/>
              <a:t> in front of a large crowd and all of the people took refuge. During these conversions, the Buddha typically taught a variant of the Four Noble Truths and the Eightfold Path. After this moment, the Buddha spent some time with the original five monks in the capital of Magadha, when a wanderer overheard the Buddha and the five mendicants and suddenly attained </a:t>
            </a:r>
            <a:r>
              <a:rPr lang="en-CA" dirty="0"/>
              <a:t>the Dharma-eye. </a:t>
            </a:r>
            <a:r>
              <a:rPr lang="en-CA" dirty="0" smtClean="0"/>
              <a:t>Śāriputra became one of the most famous monks in Buddhist literature, who seems to ask the most questions of the Buddha.</a:t>
            </a:r>
            <a:endParaRPr lang="en-CA" dirty="0"/>
          </a:p>
        </p:txBody>
      </p:sp>
      <p:sp>
        <p:nvSpPr>
          <p:cNvPr id="3" name="Title 2"/>
          <p:cNvSpPr>
            <a:spLocks noGrp="1"/>
          </p:cNvSpPr>
          <p:nvPr>
            <p:ph type="title"/>
          </p:nvPr>
        </p:nvSpPr>
        <p:spPr/>
        <p:txBody>
          <a:bodyPr/>
          <a:lstStyle/>
          <a:p>
            <a:r>
              <a:rPr lang="en-CA" dirty="0" smtClean="0"/>
              <a:t>The Middle Years</a:t>
            </a:r>
            <a:endParaRPr lang="en-CA" dirty="0"/>
          </a:p>
        </p:txBody>
      </p:sp>
    </p:spTree>
    <p:extLst>
      <p:ext uri="{BB962C8B-B14F-4D97-AF65-F5344CB8AC3E}">
        <p14:creationId xmlns:p14="http://schemas.microsoft.com/office/powerpoint/2010/main" val="1240064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CA" dirty="0" smtClean="0"/>
              <a:t>The Buddha allowed members from any caste (including outcasts) to become Buddhists</a:t>
            </a:r>
          </a:p>
          <a:p>
            <a:r>
              <a:rPr lang="en-CA" dirty="0" smtClean="0"/>
              <a:t>He wandered around the Ganges area teaching and converting whomever sought refuge. He also converted members from his family. (In some Mahayana accounts, the Buddha had a son, named </a:t>
            </a:r>
            <a:r>
              <a:rPr lang="en-CA" dirty="0" err="1" smtClean="0"/>
              <a:t>Rahula</a:t>
            </a:r>
            <a:r>
              <a:rPr lang="en-CA" dirty="0"/>
              <a:t>,</a:t>
            </a:r>
            <a:r>
              <a:rPr lang="en-CA" dirty="0" smtClean="0"/>
              <a:t> who became an </a:t>
            </a:r>
            <a:r>
              <a:rPr lang="en-CA" dirty="0" err="1" smtClean="0"/>
              <a:t>arhat</a:t>
            </a:r>
            <a:r>
              <a:rPr lang="en-CA" dirty="0" smtClean="0"/>
              <a:t>. Also, </a:t>
            </a:r>
            <a:r>
              <a:rPr lang="en-CA" dirty="0" err="1" smtClean="0"/>
              <a:t>Ananda</a:t>
            </a:r>
            <a:r>
              <a:rPr lang="en-CA" dirty="0" smtClean="0"/>
              <a:t> his cousin become a crucial player in the Buddha’s entourage and, in some early Pāli sutras and most  later Sanskrit sutras, the accounts given are considered to be from </a:t>
            </a:r>
            <a:r>
              <a:rPr lang="en-CA" dirty="0" err="1" smtClean="0"/>
              <a:t>Ananda’s</a:t>
            </a:r>
            <a:r>
              <a:rPr lang="en-CA" dirty="0" smtClean="0"/>
              <a:t> records of the Buddha’s Dharma talks. (“thus I have heard at one time…”)</a:t>
            </a:r>
          </a:p>
          <a:p>
            <a:r>
              <a:rPr lang="en-CA" dirty="0" smtClean="0"/>
              <a:t>Wealthy merchants, Kings and other prosperous converts helped to set up monasteries for monks and nuns in the area. In the Buddha’s own lifetime the sangha was extremely wealthy and  </a:t>
            </a:r>
            <a:endParaRPr lang="en-CA" dirty="0"/>
          </a:p>
        </p:txBody>
      </p:sp>
      <p:sp>
        <p:nvSpPr>
          <p:cNvPr id="3" name="Title 2"/>
          <p:cNvSpPr>
            <a:spLocks noGrp="1"/>
          </p:cNvSpPr>
          <p:nvPr>
            <p:ph type="title"/>
          </p:nvPr>
        </p:nvSpPr>
        <p:spPr/>
        <p:txBody>
          <a:bodyPr/>
          <a:lstStyle/>
          <a:p>
            <a:r>
              <a:rPr lang="en-CA" dirty="0" smtClean="0"/>
              <a:t>The Middle Years (cont’d)</a:t>
            </a:r>
            <a:endParaRPr lang="en-CA" dirty="0"/>
          </a:p>
        </p:txBody>
      </p:sp>
    </p:spTree>
    <p:extLst>
      <p:ext uri="{BB962C8B-B14F-4D97-AF65-F5344CB8AC3E}">
        <p14:creationId xmlns:p14="http://schemas.microsoft.com/office/powerpoint/2010/main" val="1053468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483768" y="1412776"/>
            <a:ext cx="3672408" cy="4968552"/>
          </a:xfrm>
        </p:spPr>
      </p:pic>
      <p:sp>
        <p:nvSpPr>
          <p:cNvPr id="3" name="Title 2"/>
          <p:cNvSpPr>
            <a:spLocks noGrp="1"/>
          </p:cNvSpPr>
          <p:nvPr>
            <p:ph type="title"/>
          </p:nvPr>
        </p:nvSpPr>
        <p:spPr/>
        <p:txBody>
          <a:bodyPr/>
          <a:lstStyle/>
          <a:p>
            <a:r>
              <a:rPr lang="en-CA" dirty="0" err="1" smtClean="0"/>
              <a:t>Parinirvana</a:t>
            </a:r>
            <a:endParaRPr lang="en-CA" dirty="0"/>
          </a:p>
        </p:txBody>
      </p:sp>
    </p:spTree>
    <p:extLst>
      <p:ext uri="{BB962C8B-B14F-4D97-AF65-F5344CB8AC3E}">
        <p14:creationId xmlns:p14="http://schemas.microsoft.com/office/powerpoint/2010/main" val="3888410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95536" y="1772816"/>
            <a:ext cx="7680960" cy="4724400"/>
          </a:xfrm>
        </p:spPr>
        <p:txBody>
          <a:bodyPr>
            <a:normAutofit fontScale="92500"/>
          </a:bodyPr>
          <a:lstStyle/>
          <a:p>
            <a:r>
              <a:rPr lang="en-CA" dirty="0" smtClean="0"/>
              <a:t>Various </a:t>
            </a:r>
            <a:r>
              <a:rPr lang="en-CA" dirty="0" err="1" smtClean="0"/>
              <a:t>sanghas</a:t>
            </a:r>
            <a:r>
              <a:rPr lang="en-CA" dirty="0" smtClean="0"/>
              <a:t> and monasteries in Northern India began composing various narratives about the rules and roles of monks and nuns. These texts are called “</a:t>
            </a:r>
            <a:r>
              <a:rPr lang="en-CA" dirty="0" err="1" smtClean="0"/>
              <a:t>Vinayas</a:t>
            </a:r>
            <a:r>
              <a:rPr lang="en-CA" dirty="0" smtClean="0"/>
              <a:t>.” Stone inscriptions of </a:t>
            </a:r>
            <a:r>
              <a:rPr lang="en-CA" dirty="0" err="1" smtClean="0"/>
              <a:t>Vinayas</a:t>
            </a:r>
            <a:r>
              <a:rPr lang="en-CA" dirty="0" smtClean="0"/>
              <a:t> have been discovered but precise dating is impossible. Some think that the </a:t>
            </a:r>
            <a:r>
              <a:rPr lang="en-CA" dirty="0" err="1" smtClean="0"/>
              <a:t>Vinaya</a:t>
            </a:r>
            <a:r>
              <a:rPr lang="en-CA" dirty="0" smtClean="0"/>
              <a:t> texts are actually much later (between 1</a:t>
            </a:r>
            <a:r>
              <a:rPr lang="en-CA" baseline="30000" dirty="0" smtClean="0"/>
              <a:t>st</a:t>
            </a:r>
            <a:r>
              <a:rPr lang="en-CA" dirty="0" smtClean="0"/>
              <a:t> and 4</a:t>
            </a:r>
            <a:r>
              <a:rPr lang="en-CA" baseline="30000" dirty="0" smtClean="0"/>
              <a:t>th</a:t>
            </a:r>
            <a:r>
              <a:rPr lang="en-CA" dirty="0" smtClean="0"/>
              <a:t> Century C.E.). Current scholarship tries to piece together extant texts to fill in many of the gaps in tracing a reliable chronological and textual record. Nevertheless, our knowledge of early Buddhist texts is very limited mainly because of the thriving culture of oral transmission. Most Buddhist texts were not actually written down until 1</a:t>
            </a:r>
            <a:r>
              <a:rPr lang="en-CA" baseline="30000" dirty="0" smtClean="0"/>
              <a:t>st</a:t>
            </a:r>
            <a:r>
              <a:rPr lang="en-CA" dirty="0" smtClean="0"/>
              <a:t> Century C.E. </a:t>
            </a:r>
          </a:p>
          <a:p>
            <a:r>
              <a:rPr lang="en-CA" dirty="0" smtClean="0"/>
              <a:t>*</a:t>
            </a:r>
            <a:r>
              <a:rPr lang="en-CA" dirty="0" err="1" smtClean="0"/>
              <a:t>Vinaya</a:t>
            </a:r>
            <a:r>
              <a:rPr lang="en-CA" dirty="0" smtClean="0"/>
              <a:t> texts are those concerned with monastic rules</a:t>
            </a:r>
          </a:p>
          <a:p>
            <a:r>
              <a:rPr lang="en-CA" dirty="0" smtClean="0"/>
              <a:t>*Sutras are the texts about the Dharma and usually entail the </a:t>
            </a:r>
            <a:r>
              <a:rPr lang="en-CA" dirty="0" err="1" smtClean="0"/>
              <a:t>uddha</a:t>
            </a:r>
            <a:r>
              <a:rPr lang="en-CA" dirty="0" smtClean="0"/>
              <a:t> himself as the protagonist/teacher. </a:t>
            </a:r>
          </a:p>
          <a:p>
            <a:r>
              <a:rPr lang="en-CA" dirty="0" smtClean="0"/>
              <a:t>*</a:t>
            </a:r>
            <a:r>
              <a:rPr lang="en-CA" dirty="0" err="1" smtClean="0"/>
              <a:t>Abhidharma</a:t>
            </a:r>
            <a:r>
              <a:rPr lang="en-CA" dirty="0"/>
              <a:t> </a:t>
            </a:r>
            <a:r>
              <a:rPr lang="en-CA" dirty="0" smtClean="0"/>
              <a:t>were later texts that further defined certain lineages from each other that tried to systematize various philosophies presented in the sutras. </a:t>
            </a:r>
            <a:r>
              <a:rPr lang="en-CA" dirty="0" err="1" smtClean="0"/>
              <a:t>Abhidharma</a:t>
            </a:r>
            <a:r>
              <a:rPr lang="en-CA" dirty="0" smtClean="0"/>
              <a:t> texts classify reality and clarify issues in the sutras and </a:t>
            </a:r>
            <a:r>
              <a:rPr lang="en-CA" dirty="0" err="1" smtClean="0"/>
              <a:t>vinayas</a:t>
            </a:r>
            <a:r>
              <a:rPr lang="en-CA" dirty="0" smtClean="0"/>
              <a:t>. </a:t>
            </a:r>
            <a:endParaRPr lang="en-CA" dirty="0"/>
          </a:p>
        </p:txBody>
      </p:sp>
      <p:sp>
        <p:nvSpPr>
          <p:cNvPr id="3" name="Title 2"/>
          <p:cNvSpPr>
            <a:spLocks noGrp="1"/>
          </p:cNvSpPr>
          <p:nvPr>
            <p:ph type="title"/>
          </p:nvPr>
        </p:nvSpPr>
        <p:spPr>
          <a:xfrm>
            <a:off x="395536" y="692696"/>
            <a:ext cx="7680960" cy="1066800"/>
          </a:xfrm>
        </p:spPr>
        <p:txBody>
          <a:bodyPr>
            <a:normAutofit fontScale="90000"/>
          </a:bodyPr>
          <a:lstStyle/>
          <a:p>
            <a:r>
              <a:rPr lang="en-CA" dirty="0" smtClean="0"/>
              <a:t>Textual Archaeology of early Buddhism: </a:t>
            </a:r>
            <a:r>
              <a:rPr lang="en-CA" dirty="0" err="1" smtClean="0"/>
              <a:t>Vinaya</a:t>
            </a:r>
            <a:r>
              <a:rPr lang="en-CA" dirty="0" smtClean="0"/>
              <a:t>, Sutra, and </a:t>
            </a:r>
            <a:r>
              <a:rPr lang="en-CA" dirty="0" err="1" smtClean="0"/>
              <a:t>Abhidharma</a:t>
            </a:r>
            <a:r>
              <a:rPr lang="en-CA" dirty="0" smtClean="0"/>
              <a:t> </a:t>
            </a:r>
            <a:r>
              <a:rPr lang="en-CA" dirty="0" err="1" smtClean="0"/>
              <a:t>Pitka</a:t>
            </a:r>
            <a:r>
              <a:rPr lang="en-CA" dirty="0" smtClean="0"/>
              <a:t> or, The Three Baskets</a:t>
            </a:r>
            <a:endParaRPr lang="en-CA" dirty="0"/>
          </a:p>
        </p:txBody>
      </p:sp>
      <p:pic>
        <p:nvPicPr>
          <p:cNvPr id="4098" name="Picture 2" descr="C:\Users\Christopher\AppData\Local\Microsoft\Windows\Temporary Internet Files\Content.IE5\6OMLJOKT\MC90022889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524328" y="692696"/>
            <a:ext cx="1331800"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1350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lnSpcReduction="10000"/>
          </a:bodyPr>
          <a:lstStyle/>
          <a:p>
            <a:r>
              <a:rPr lang="en-CA" dirty="0"/>
              <a:t>T</a:t>
            </a:r>
            <a:r>
              <a:rPr lang="en-CA" dirty="0" smtClean="0"/>
              <a:t>he </a:t>
            </a:r>
            <a:r>
              <a:rPr lang="en-CA" dirty="0" err="1" smtClean="0"/>
              <a:t>vinayas</a:t>
            </a:r>
            <a:r>
              <a:rPr lang="en-CA" dirty="0" smtClean="0"/>
              <a:t> tell of two councils held shortly after the Buddha’s death. The first council reportedly </a:t>
            </a:r>
            <a:r>
              <a:rPr lang="en-CA" dirty="0" err="1" smtClean="0"/>
              <a:t>occcured</a:t>
            </a:r>
            <a:r>
              <a:rPr lang="en-CA" dirty="0" smtClean="0"/>
              <a:t> immediately after the Buddha’s transition to </a:t>
            </a:r>
            <a:r>
              <a:rPr lang="en-CA" dirty="0" err="1" smtClean="0"/>
              <a:t>parinirvana</a:t>
            </a:r>
            <a:r>
              <a:rPr lang="en-CA" dirty="0" smtClean="0"/>
              <a:t>. </a:t>
            </a:r>
            <a:r>
              <a:rPr lang="en-CA" dirty="0"/>
              <a:t>It was led by </a:t>
            </a:r>
            <a:r>
              <a:rPr lang="en-CA" dirty="0" err="1" smtClean="0"/>
              <a:t>Mahākāśyapa</a:t>
            </a:r>
            <a:r>
              <a:rPr lang="en-CA" dirty="0" smtClean="0"/>
              <a:t> who asked </a:t>
            </a:r>
            <a:r>
              <a:rPr lang="en-CA" dirty="0" err="1" smtClean="0"/>
              <a:t>Upali</a:t>
            </a:r>
            <a:r>
              <a:rPr lang="en-CA" dirty="0" smtClean="0"/>
              <a:t> about the Buddha’s teachings of the </a:t>
            </a:r>
            <a:r>
              <a:rPr lang="en-CA" dirty="0" err="1" smtClean="0"/>
              <a:t>vinaya</a:t>
            </a:r>
            <a:r>
              <a:rPr lang="en-CA" dirty="0" smtClean="0"/>
              <a:t>, and he asked </a:t>
            </a:r>
            <a:r>
              <a:rPr lang="en-CA" dirty="0" err="1" smtClean="0"/>
              <a:t>Ananda</a:t>
            </a:r>
            <a:r>
              <a:rPr lang="en-CA" dirty="0" smtClean="0"/>
              <a:t> about the sutras. 500 monks in attendance of this discourse memorized the responses. Thus the standardization of the Dharma-</a:t>
            </a:r>
            <a:r>
              <a:rPr lang="en-CA" dirty="0" err="1" smtClean="0"/>
              <a:t>Vinaya</a:t>
            </a:r>
            <a:r>
              <a:rPr lang="en-CA" dirty="0" smtClean="0"/>
              <a:t> began.</a:t>
            </a:r>
          </a:p>
          <a:p>
            <a:r>
              <a:rPr lang="en-CA" dirty="0" smtClean="0"/>
              <a:t>A second council occurred 100 years later. Forest elders had noticed a laxity in the monks moral codes (albeit, minor aberrations such as storing salt to add flavour to bland alms). The wilderness monks viewed the city monks as unethical and unscrupulous with all kinds of shady financial dealings. Monks are not supposed to handle money. After long debates, the wilderness elders prevailed and the moral codes for monks and nuns were revised to be more austere to coincide with how the Buddha lived and taught. </a:t>
            </a:r>
          </a:p>
          <a:p>
            <a:r>
              <a:rPr lang="en-CA" dirty="0" smtClean="0"/>
              <a:t>What is crucial here, despite our hazy knowledge of these events, is that there existed splits in Buddhist communities (perhaps contributing to the development of Mahayana Buddhism around 200 B.C.E) </a:t>
            </a:r>
            <a:endParaRPr lang="en-CA" dirty="0"/>
          </a:p>
        </p:txBody>
      </p:sp>
      <p:sp>
        <p:nvSpPr>
          <p:cNvPr id="3" name="Title 2"/>
          <p:cNvSpPr>
            <a:spLocks noGrp="1"/>
          </p:cNvSpPr>
          <p:nvPr>
            <p:ph type="title"/>
          </p:nvPr>
        </p:nvSpPr>
        <p:spPr/>
        <p:txBody>
          <a:bodyPr/>
          <a:lstStyle/>
          <a:p>
            <a:r>
              <a:rPr lang="en-CA" dirty="0" smtClean="0"/>
              <a:t>Early Councils</a:t>
            </a:r>
            <a:endParaRPr lang="en-CA" dirty="0"/>
          </a:p>
        </p:txBody>
      </p:sp>
    </p:spTree>
    <p:extLst>
      <p:ext uri="{BB962C8B-B14F-4D97-AF65-F5344CB8AC3E}">
        <p14:creationId xmlns:p14="http://schemas.microsoft.com/office/powerpoint/2010/main" val="2296668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23528" y="1196752"/>
            <a:ext cx="7680960" cy="4724400"/>
          </a:xfrm>
        </p:spPr>
        <p:txBody>
          <a:bodyPr>
            <a:normAutofit fontScale="92500" lnSpcReduction="20000"/>
          </a:bodyPr>
          <a:lstStyle/>
          <a:p>
            <a:r>
              <a:rPr lang="en-CA" dirty="0" smtClean="0"/>
              <a:t>Most Buddhists will recite (in unison the main five precepts):</a:t>
            </a:r>
          </a:p>
          <a:p>
            <a:r>
              <a:rPr lang="en-CA" dirty="0" smtClean="0"/>
              <a:t>“I undertake to observe the precept of abstaining </a:t>
            </a:r>
          </a:p>
          <a:p>
            <a:pPr marL="342900" indent="-342900">
              <a:buAutoNum type="arabicPeriod"/>
            </a:pPr>
            <a:r>
              <a:rPr lang="en-CA" dirty="0" smtClean="0"/>
              <a:t>From destroying the life of living creatures</a:t>
            </a:r>
          </a:p>
          <a:p>
            <a:pPr marL="342900" indent="-342900">
              <a:buAutoNum type="arabicPeriod"/>
            </a:pPr>
            <a:r>
              <a:rPr lang="en-CA" dirty="0" smtClean="0"/>
              <a:t>From taking things not given </a:t>
            </a:r>
          </a:p>
          <a:p>
            <a:pPr marL="342900" indent="-342900">
              <a:buAutoNum type="arabicPeriod" startAt="3"/>
            </a:pPr>
            <a:r>
              <a:rPr lang="en-CA" dirty="0" smtClean="0"/>
              <a:t>From sexual misconduct</a:t>
            </a:r>
          </a:p>
          <a:p>
            <a:pPr marL="342900" indent="-342900">
              <a:buAutoNum type="arabicPeriod" startAt="3"/>
            </a:pPr>
            <a:r>
              <a:rPr lang="en-CA" dirty="0" smtClean="0"/>
              <a:t>From false speech</a:t>
            </a:r>
          </a:p>
          <a:p>
            <a:pPr marL="342900" indent="-342900">
              <a:buAutoNum type="arabicPeriod" startAt="3"/>
            </a:pPr>
            <a:r>
              <a:rPr lang="en-CA" dirty="0" smtClean="0"/>
              <a:t>From liquors that cause intoxication and heedlessness</a:t>
            </a:r>
          </a:p>
          <a:p>
            <a:r>
              <a:rPr lang="en-CA" dirty="0" smtClean="0"/>
              <a:t>On Holy days, pious Buddhists may undertake three more abstentions:</a:t>
            </a:r>
          </a:p>
          <a:p>
            <a:r>
              <a:rPr lang="en-CA" dirty="0" smtClean="0"/>
              <a:t>6. From eating after noon</a:t>
            </a:r>
          </a:p>
          <a:p>
            <a:r>
              <a:rPr lang="en-CA" dirty="0" smtClean="0"/>
              <a:t>7. From dancing, singing, music, garlands, perfumes, and other beautification adornments</a:t>
            </a:r>
          </a:p>
          <a:p>
            <a:r>
              <a:rPr lang="en-CA" dirty="0" smtClean="0"/>
              <a:t>8. From using high and luxurious seats (sleeping on high beds)</a:t>
            </a:r>
          </a:p>
          <a:p>
            <a:r>
              <a:rPr lang="en-CA" dirty="0" smtClean="0"/>
              <a:t>*Monks and Nuns are expected to follow all  eight precepts, while lay Buddhists follow the first five. </a:t>
            </a:r>
          </a:p>
          <a:p>
            <a:pPr marL="342900" indent="-342900">
              <a:buAutoNum type="arabicPeriod"/>
            </a:pPr>
            <a:endParaRPr lang="en-CA" dirty="0"/>
          </a:p>
        </p:txBody>
      </p:sp>
      <p:sp>
        <p:nvSpPr>
          <p:cNvPr id="3" name="Title 2"/>
          <p:cNvSpPr>
            <a:spLocks noGrp="1"/>
          </p:cNvSpPr>
          <p:nvPr>
            <p:ph type="title"/>
          </p:nvPr>
        </p:nvSpPr>
        <p:spPr>
          <a:xfrm>
            <a:off x="323528" y="0"/>
            <a:ext cx="7680960" cy="1066800"/>
          </a:xfrm>
        </p:spPr>
        <p:txBody>
          <a:bodyPr>
            <a:normAutofit fontScale="90000"/>
          </a:bodyPr>
          <a:lstStyle/>
          <a:p>
            <a:r>
              <a:rPr lang="en-CA" dirty="0"/>
              <a:t>The Precepts (</a:t>
            </a:r>
            <a:br>
              <a:rPr lang="en-CA" dirty="0"/>
            </a:br>
            <a:r>
              <a:rPr lang="en-CA" dirty="0"/>
              <a:t>Our updated Terms of Use will become effective on May 25, 2012. Find out more.</a:t>
            </a:r>
            <a:br>
              <a:rPr lang="en-CA" dirty="0"/>
            </a:br>
            <a:r>
              <a:rPr lang="en-CA" dirty="0"/>
              <a:t/>
            </a:r>
            <a:br>
              <a:rPr lang="en-CA" dirty="0"/>
            </a:br>
            <a:r>
              <a:rPr lang="en-CA" dirty="0"/>
              <a:t> </a:t>
            </a:r>
            <a:br>
              <a:rPr lang="en-CA" dirty="0"/>
            </a:br>
            <a:r>
              <a:rPr lang="en-CA" i="1" dirty="0" err="1" smtClean="0"/>
              <a:t>Śīla</a:t>
            </a:r>
            <a:r>
              <a:rPr lang="en-CA" i="1" dirty="0" smtClean="0"/>
              <a:t> </a:t>
            </a:r>
            <a:r>
              <a:rPr lang="en-CA" dirty="0" smtClean="0"/>
              <a:t>(moral discipline): The Precepts</a:t>
            </a:r>
            <a:endParaRPr lang="en-CA" dirty="0"/>
          </a:p>
        </p:txBody>
      </p:sp>
      <p:pic>
        <p:nvPicPr>
          <p:cNvPr id="5125" name="Picture 5" descr="C:\Users\Christopher\AppData\Local\Microsoft\Windows\Temporary Internet Files\Content.IE5\5DUMXV7X\MC90005664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1340768"/>
            <a:ext cx="1804111" cy="1792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804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52426" y="1463040"/>
            <a:ext cx="5803750" cy="4918288"/>
          </a:xfrm>
        </p:spPr>
        <p:txBody>
          <a:bodyPr/>
          <a:lstStyle/>
          <a:p>
            <a:r>
              <a:rPr lang="en-CA" dirty="0" smtClean="0"/>
              <a:t>Rather than the avoidances of the precepts, the divine virtues demonstrate Buddhist values in positive terms:</a:t>
            </a:r>
          </a:p>
          <a:p>
            <a:pPr marL="342900" indent="-342900">
              <a:buAutoNum type="arabicParenR"/>
            </a:pPr>
            <a:r>
              <a:rPr lang="en-CA" dirty="0" smtClean="0"/>
              <a:t>Loving-kindness—friendly towards other sentient beings (animals and humans)</a:t>
            </a:r>
          </a:p>
          <a:p>
            <a:pPr marL="342900" indent="-342900">
              <a:buAutoNum type="arabicParenR"/>
            </a:pPr>
            <a:r>
              <a:rPr lang="en-CA" dirty="0" smtClean="0"/>
              <a:t>Compassion—more than just caring when others suffer---compassion is to actively try to help another who is suffering </a:t>
            </a:r>
          </a:p>
          <a:p>
            <a:pPr marL="342900" indent="-342900">
              <a:buAutoNum type="arabicParenR"/>
            </a:pPr>
            <a:r>
              <a:rPr lang="en-CA" dirty="0" smtClean="0"/>
              <a:t>Altruistic Joy—to be truly happy (rather than envious or jealous) when good things happen to others. </a:t>
            </a:r>
          </a:p>
          <a:p>
            <a:pPr marL="342900" indent="-342900">
              <a:buAutoNum type="arabicParenR"/>
            </a:pPr>
            <a:r>
              <a:rPr lang="en-CA" dirty="0" smtClean="0"/>
              <a:t>Equanimity—being neither upset by criticism nor egotistical when praised. </a:t>
            </a:r>
            <a:endParaRPr lang="en-CA" dirty="0"/>
          </a:p>
        </p:txBody>
      </p:sp>
      <p:sp>
        <p:nvSpPr>
          <p:cNvPr id="3" name="Title 2"/>
          <p:cNvSpPr>
            <a:spLocks noGrp="1"/>
          </p:cNvSpPr>
          <p:nvPr>
            <p:ph type="title"/>
          </p:nvPr>
        </p:nvSpPr>
        <p:spPr/>
        <p:txBody>
          <a:bodyPr/>
          <a:lstStyle/>
          <a:p>
            <a:r>
              <a:rPr lang="en-CA" dirty="0" smtClean="0"/>
              <a:t>The Divine Virtues</a:t>
            </a:r>
            <a:endParaRPr lang="en-CA" dirty="0"/>
          </a:p>
        </p:txBody>
      </p:sp>
      <p:pic>
        <p:nvPicPr>
          <p:cNvPr id="6146" name="Picture 2" descr="C:\Users\Christopher\AppData\Local\Microsoft\Windows\Temporary Internet Files\Content.IE5\5DUMXV7X\MC90044465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228184" y="980728"/>
            <a:ext cx="2674421" cy="3463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592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CA" dirty="0" smtClean="0"/>
              <a:t>The </a:t>
            </a:r>
            <a:r>
              <a:rPr lang="en-CA" dirty="0" err="1" smtClean="0"/>
              <a:t>Maurya</a:t>
            </a:r>
            <a:r>
              <a:rPr lang="en-CA" dirty="0" smtClean="0"/>
              <a:t> </a:t>
            </a:r>
            <a:r>
              <a:rPr lang="en-CA" dirty="0" err="1" smtClean="0"/>
              <a:t>Dyansty</a:t>
            </a:r>
            <a:r>
              <a:rPr lang="en-CA" dirty="0" smtClean="0"/>
              <a:t>: After conquering vast amounts of land through terrible slaughter, King </a:t>
            </a:r>
            <a:r>
              <a:rPr lang="en-CA" dirty="0" err="1" smtClean="0"/>
              <a:t>Ashoka</a:t>
            </a:r>
            <a:r>
              <a:rPr lang="en-CA" dirty="0" smtClean="0"/>
              <a:t> suddenly embraced Buddhism and used his influence to erect pillars at famous Buddhist sites. </a:t>
            </a:r>
            <a:endParaRPr lang="en-CA" dirty="0"/>
          </a:p>
        </p:txBody>
      </p:sp>
      <p:sp>
        <p:nvSpPr>
          <p:cNvPr id="3" name="Title 2"/>
          <p:cNvSpPr>
            <a:spLocks noGrp="1"/>
          </p:cNvSpPr>
          <p:nvPr>
            <p:ph type="title"/>
          </p:nvPr>
        </p:nvSpPr>
        <p:spPr/>
        <p:txBody>
          <a:bodyPr/>
          <a:lstStyle/>
          <a:p>
            <a:r>
              <a:rPr lang="en-CA" dirty="0" smtClean="0"/>
              <a:t>King </a:t>
            </a:r>
            <a:r>
              <a:rPr lang="en-CA" dirty="0" err="1" smtClean="0"/>
              <a:t>Ashoka</a:t>
            </a:r>
            <a:r>
              <a:rPr lang="en-CA" dirty="0" smtClean="0"/>
              <a:t> (304 B.C.E – 232 B.C.E)</a:t>
            </a:r>
            <a:endParaRPr lang="en-CA"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736" y="2492896"/>
            <a:ext cx="4958607" cy="4104456"/>
          </a:xfrm>
          <a:prstGeom prst="rect">
            <a:avLst/>
          </a:prstGeom>
        </p:spPr>
      </p:pic>
    </p:spTree>
    <p:extLst>
      <p:ext uri="{BB962C8B-B14F-4D97-AF65-F5344CB8AC3E}">
        <p14:creationId xmlns:p14="http://schemas.microsoft.com/office/powerpoint/2010/main" val="2605248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651525" y="291700"/>
            <a:ext cx="7680960" cy="4724400"/>
          </a:xfrm>
        </p:spPr>
        <p:txBody>
          <a:bodyPr/>
          <a:lstStyle/>
          <a:p>
            <a:r>
              <a:rPr lang="en-CA" dirty="0"/>
              <a:t>As the legend goes, one day after the war was over, </a:t>
            </a:r>
            <a:r>
              <a:rPr lang="en-CA" dirty="0" err="1"/>
              <a:t>Ashoka</a:t>
            </a:r>
            <a:r>
              <a:rPr lang="en-CA" dirty="0"/>
              <a:t> ventured out to roam the city and all he could see were burnt houses and scattered corpses. This sight made him sick and he cried the famous monologue:</a:t>
            </a:r>
          </a:p>
          <a:p>
            <a:r>
              <a:rPr lang="en-CA" dirty="0"/>
              <a:t> </a:t>
            </a:r>
            <a:r>
              <a:rPr lang="en-CA" dirty="0" smtClean="0"/>
              <a:t>“What </a:t>
            </a:r>
            <a:r>
              <a:rPr lang="en-CA" dirty="0"/>
              <a:t>have I done? If this is a victory, what's a defeat then? Is this a victory or a defeat? Is this justice or injustice? Is it gallantry or a rout? Is it valor to kill innocent children and women? Do I do it to widen the empire and for prosperity or to destroy the other's kingdom and splendor? One has lost her husband, someone else a father, someone a child, someone an unborn infant.... What's this debris of the corpses? Are these marks of victory or defeat? Are these vultures, crows, eagles the messengers of death or evil</a:t>
            </a:r>
            <a:r>
              <a:rPr lang="en-CA" dirty="0" smtClean="0"/>
              <a:t>?”</a:t>
            </a:r>
            <a:endParaRPr lang="en-CA" dirty="0"/>
          </a:p>
          <a:p>
            <a:endParaRPr lang="en-CA"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5" y="3284984"/>
            <a:ext cx="3370559" cy="3370559"/>
          </a:xfrm>
          <a:prstGeom prst="rect">
            <a:avLst/>
          </a:prstGeom>
        </p:spPr>
      </p:pic>
      <p:sp>
        <p:nvSpPr>
          <p:cNvPr id="5" name="TextBox 4"/>
          <p:cNvSpPr txBox="1"/>
          <p:nvPr/>
        </p:nvSpPr>
        <p:spPr>
          <a:xfrm>
            <a:off x="5724128" y="4442942"/>
            <a:ext cx="2304256" cy="646331"/>
          </a:xfrm>
          <a:prstGeom prst="rect">
            <a:avLst/>
          </a:prstGeom>
          <a:noFill/>
        </p:spPr>
        <p:txBody>
          <a:bodyPr wrap="square" rtlCol="0">
            <a:spAutoFit/>
          </a:bodyPr>
          <a:lstStyle/>
          <a:p>
            <a:r>
              <a:rPr lang="en-CA" dirty="0" smtClean="0"/>
              <a:t>The famous Dharma Chakra of </a:t>
            </a:r>
            <a:r>
              <a:rPr lang="en-CA" dirty="0" err="1" smtClean="0"/>
              <a:t>Ashoka</a:t>
            </a:r>
            <a:endParaRPr lang="en-CA" dirty="0"/>
          </a:p>
        </p:txBody>
      </p:sp>
      <p:sp>
        <p:nvSpPr>
          <p:cNvPr id="6" name="Left Arrow 5"/>
          <p:cNvSpPr/>
          <p:nvPr/>
        </p:nvSpPr>
        <p:spPr>
          <a:xfrm>
            <a:off x="4471935" y="4604641"/>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430937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CA" dirty="0" err="1" smtClean="0"/>
              <a:t>Ashoka’s</a:t>
            </a:r>
            <a:r>
              <a:rPr lang="en-CA" dirty="0" smtClean="0"/>
              <a:t> embrace of Buddhism greatly contributed to the spread of Buddhism almost three hundred years after the Buddha’s time. He erected rock carvings and stupas throughout the empire honouring the Buddha’s teachings. </a:t>
            </a:r>
            <a:endParaRPr lang="en-CA" dirty="0"/>
          </a:p>
        </p:txBody>
      </p:sp>
      <p:sp>
        <p:nvSpPr>
          <p:cNvPr id="3" name="Title 2"/>
          <p:cNvSpPr>
            <a:spLocks noGrp="1"/>
          </p:cNvSpPr>
          <p:nvPr>
            <p:ph type="title"/>
          </p:nvPr>
        </p:nvSpPr>
        <p:spPr/>
        <p:txBody>
          <a:bodyPr/>
          <a:lstStyle/>
          <a:p>
            <a:r>
              <a:rPr lang="en-CA" dirty="0" smtClean="0"/>
              <a:t>Edicts of </a:t>
            </a:r>
            <a:r>
              <a:rPr lang="en-CA" dirty="0" err="1" smtClean="0"/>
              <a:t>Ashoka</a:t>
            </a:r>
            <a:endParaRPr lang="en-CA"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7824" y="2492896"/>
            <a:ext cx="3024336" cy="3982043"/>
          </a:xfrm>
          <a:prstGeom prst="rect">
            <a:avLst/>
          </a:prstGeom>
        </p:spPr>
      </p:pic>
    </p:spTree>
    <p:extLst>
      <p:ext uri="{BB962C8B-B14F-4D97-AF65-F5344CB8AC3E}">
        <p14:creationId xmlns:p14="http://schemas.microsoft.com/office/powerpoint/2010/main" val="3476764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539552" y="332656"/>
            <a:ext cx="8109380" cy="6082035"/>
          </a:xfrm>
        </p:spPr>
      </p:pic>
    </p:spTree>
    <p:extLst>
      <p:ext uri="{BB962C8B-B14F-4D97-AF65-F5344CB8AC3E}">
        <p14:creationId xmlns:p14="http://schemas.microsoft.com/office/powerpoint/2010/main" val="3384576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52426" y="1463040"/>
            <a:ext cx="3859534" cy="5062304"/>
          </a:xfrm>
        </p:spPr>
        <p:txBody>
          <a:bodyPr>
            <a:normAutofit lnSpcReduction="10000"/>
          </a:bodyPr>
          <a:lstStyle/>
          <a:p>
            <a:r>
              <a:rPr lang="en-CA" dirty="0" err="1" smtClean="0"/>
              <a:t>Theravdin</a:t>
            </a:r>
            <a:r>
              <a:rPr lang="en-CA" dirty="0" smtClean="0"/>
              <a:t> </a:t>
            </a:r>
            <a:r>
              <a:rPr lang="en-CA" dirty="0" err="1" smtClean="0"/>
              <a:t>Abhidharma</a:t>
            </a:r>
            <a:r>
              <a:rPr lang="en-CA" dirty="0" smtClean="0"/>
              <a:t> authors became more and more concerned about tales that began circulating about the Buddha’s previous lives. In the narratives, he was called “the Bodhisattva” (a term reserved specifically for the Buddha’s past life narratives until the development of Mahayana). These tales would depict the bodhisattva engaging in amazing acts of compassion earning him more and more merit that led him to his Awakening.  </a:t>
            </a:r>
          </a:p>
          <a:p>
            <a:r>
              <a:rPr lang="en-CA" dirty="0" smtClean="0"/>
              <a:t>It is noteworthy that the early </a:t>
            </a:r>
            <a:r>
              <a:rPr lang="en-CA" dirty="0" err="1" smtClean="0"/>
              <a:t>Theravadin</a:t>
            </a:r>
            <a:r>
              <a:rPr lang="en-CA" dirty="0"/>
              <a:t> </a:t>
            </a:r>
            <a:r>
              <a:rPr lang="en-CA" i="1" dirty="0" err="1" smtClean="0"/>
              <a:t>jātakas</a:t>
            </a:r>
            <a:r>
              <a:rPr lang="en-CA" i="1" dirty="0" smtClean="0"/>
              <a:t> </a:t>
            </a:r>
            <a:r>
              <a:rPr lang="en-CA" dirty="0" smtClean="0"/>
              <a:t>depicted the bodhisattva as an animal, merchant, prince, ascetic, sometimes a deva, but never a God or woman. </a:t>
            </a:r>
            <a:endParaRPr lang="en-CA" i="1" dirty="0"/>
          </a:p>
        </p:txBody>
      </p:sp>
      <p:sp>
        <p:nvSpPr>
          <p:cNvPr id="3" name="Title 2"/>
          <p:cNvSpPr>
            <a:spLocks noGrp="1"/>
          </p:cNvSpPr>
          <p:nvPr>
            <p:ph type="title"/>
          </p:nvPr>
        </p:nvSpPr>
        <p:spPr/>
        <p:txBody>
          <a:bodyPr/>
          <a:lstStyle/>
          <a:p>
            <a:r>
              <a:rPr lang="en-CA" dirty="0"/>
              <a:t>The </a:t>
            </a:r>
            <a:r>
              <a:rPr lang="en-CA" dirty="0" err="1"/>
              <a:t>Jātakas</a:t>
            </a:r>
            <a:endParaRPr lang="en-CA"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1"/>
            <a:ext cx="4932040" cy="6858000"/>
          </a:xfrm>
          <a:prstGeom prst="rect">
            <a:avLst/>
          </a:prstGeom>
        </p:spPr>
      </p:pic>
    </p:spTree>
    <p:extLst>
      <p:ext uri="{BB962C8B-B14F-4D97-AF65-F5344CB8AC3E}">
        <p14:creationId xmlns:p14="http://schemas.microsoft.com/office/powerpoint/2010/main" val="16363188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ylar">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effectStyle>
        <a:effectStyle>
          <a:effectLst>
            <a:innerShdw blurRad="50800" dist="25400" dir="13500000">
              <a:srgbClr val="000000">
                <a:alpha val="75000"/>
              </a:srgbClr>
            </a:innerShdw>
            <a:outerShdw blurRad="50800" dist="25400" dir="5400000" rotWithShape="0">
              <a:srgbClr val="000000">
                <a:alpha val="50000"/>
              </a:srgbClr>
            </a:outerShdw>
          </a:effectLst>
          <a:scene3d>
            <a:camera prst="orthographicFront">
              <a:rot lat="0" lon="0" rev="0"/>
            </a:camera>
            <a:lightRig rig="threePt" dir="tl"/>
          </a:scene3d>
          <a:sp3d prstMaterial="dkEdge">
            <a:bevelT w="25400" h="508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Mylar</Template>
  <TotalTime>200</TotalTime>
  <Words>1800</Words>
  <Application>Microsoft Office PowerPoint</Application>
  <PresentationFormat>On-screen Show (4:3)</PresentationFormat>
  <Paragraphs>78</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Mylar</vt:lpstr>
      <vt:lpstr>Early Indian Buddhism</vt:lpstr>
      <vt:lpstr>The Five Skandhas</vt:lpstr>
      <vt:lpstr>Taking Refuge (in the Triple Gem)</vt:lpstr>
      <vt:lpstr>Varanasi, India</vt:lpstr>
      <vt:lpstr>Yasa: the 6th Arhat</vt:lpstr>
      <vt:lpstr>Abhijñā : The Six “Superknowledges”</vt:lpstr>
      <vt:lpstr>The Middle Years</vt:lpstr>
      <vt:lpstr>The Middle Years (cont’d)</vt:lpstr>
      <vt:lpstr>Parinirvana</vt:lpstr>
      <vt:lpstr>Textual Archaeology of early Buddhism: Vinaya, Sutra, and Abhidharma Pitka or, The Three Baskets</vt:lpstr>
      <vt:lpstr>Early Councils</vt:lpstr>
      <vt:lpstr>The Precepts ( Our updated Terms of Use will become effective on May 25, 2012. Find out more.    Śīla (moral discipline): The Precepts</vt:lpstr>
      <vt:lpstr>The Divine Virtues</vt:lpstr>
      <vt:lpstr>King Ashoka (304 B.C.E – 232 B.C.E)</vt:lpstr>
      <vt:lpstr>PowerPoint Presentation</vt:lpstr>
      <vt:lpstr>Edicts of Ashoka</vt:lpstr>
      <vt:lpstr>PowerPoint Presentation</vt:lpstr>
      <vt:lpstr>The Jātakas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Indian Buddhism</dc:title>
  <dc:creator>Christopher</dc:creator>
  <cp:lastModifiedBy>Christopher</cp:lastModifiedBy>
  <cp:revision>26</cp:revision>
  <dcterms:created xsi:type="dcterms:W3CDTF">2012-05-16T16:08:05Z</dcterms:created>
  <dcterms:modified xsi:type="dcterms:W3CDTF">2012-05-16T19:28:07Z</dcterms:modified>
</cp:coreProperties>
</file>