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tags/tag4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tags/tag6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7.xml" ContentType="application/vnd.openxmlformats-officedocument.presentationml.tags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837" r:id="rId4"/>
  </p:sldMasterIdLst>
  <p:notesMasterIdLst>
    <p:notesMasterId r:id="rId53"/>
  </p:notesMasterIdLst>
  <p:sldIdLst>
    <p:sldId id="271" r:id="rId5"/>
    <p:sldId id="273" r:id="rId6"/>
    <p:sldId id="367" r:id="rId7"/>
    <p:sldId id="365" r:id="rId8"/>
    <p:sldId id="276" r:id="rId9"/>
    <p:sldId id="355" r:id="rId10"/>
    <p:sldId id="342" r:id="rId11"/>
    <p:sldId id="343" r:id="rId12"/>
    <p:sldId id="368" r:id="rId13"/>
    <p:sldId id="344" r:id="rId14"/>
    <p:sldId id="366" r:id="rId15"/>
    <p:sldId id="356" r:id="rId16"/>
    <p:sldId id="357" r:id="rId17"/>
    <p:sldId id="358" r:id="rId18"/>
    <p:sldId id="286" r:id="rId19"/>
    <p:sldId id="349" r:id="rId20"/>
    <p:sldId id="345" r:id="rId21"/>
    <p:sldId id="291" r:id="rId22"/>
    <p:sldId id="293" r:id="rId23"/>
    <p:sldId id="347" r:id="rId24"/>
    <p:sldId id="348" r:id="rId25"/>
    <p:sldId id="372" r:id="rId26"/>
    <p:sldId id="352" r:id="rId27"/>
    <p:sldId id="350" r:id="rId28"/>
    <p:sldId id="351" r:id="rId29"/>
    <p:sldId id="371" r:id="rId30"/>
    <p:sldId id="295" r:id="rId31"/>
    <p:sldId id="296" r:id="rId32"/>
    <p:sldId id="297" r:id="rId33"/>
    <p:sldId id="298" r:id="rId34"/>
    <p:sldId id="299" r:id="rId35"/>
    <p:sldId id="353" r:id="rId36"/>
    <p:sldId id="354" r:id="rId37"/>
    <p:sldId id="302" r:id="rId38"/>
    <p:sldId id="361" r:id="rId39"/>
    <p:sldId id="362" r:id="rId40"/>
    <p:sldId id="303" r:id="rId41"/>
    <p:sldId id="304" r:id="rId42"/>
    <p:sldId id="306" r:id="rId43"/>
    <p:sldId id="307" r:id="rId44"/>
    <p:sldId id="309" r:id="rId45"/>
    <p:sldId id="310" r:id="rId46"/>
    <p:sldId id="369" r:id="rId47"/>
    <p:sldId id="360" r:id="rId48"/>
    <p:sldId id="320" r:id="rId49"/>
    <p:sldId id="370" r:id="rId50"/>
    <p:sldId id="321" r:id="rId51"/>
    <p:sldId id="329" r:id="rId5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003366"/>
    <a:srgbClr val="003399"/>
    <a:srgbClr val="FF9900"/>
    <a:srgbClr val="FF0000"/>
    <a:srgbClr val="990000"/>
    <a:srgbClr val="FFCC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77" autoAdjust="0"/>
    <p:restoredTop sz="90231" autoAdjust="0"/>
  </p:normalViewPr>
  <p:slideViewPr>
    <p:cSldViewPr>
      <p:cViewPr>
        <p:scale>
          <a:sx n="63" d="100"/>
          <a:sy n="63" d="100"/>
        </p:scale>
        <p:origin x="-1884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C62A0AE-6A39-49AB-AB5C-8C0CA812CE05}" type="datetimeFigureOut">
              <a:rPr lang="en-US"/>
              <a:pPr>
                <a:defRPr/>
              </a:pPr>
              <a:t>11/3/2013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15A7CEB-46CA-45FA-AC47-AAE80AB4C0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6980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30A5A67-0D9A-47C9-82C3-F6112DA1ED48}" type="slidenum">
              <a:rPr lang="en-US" sz="1200" smtClean="0"/>
              <a:pPr/>
              <a:t>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469E7D6-73DD-4D04-B7B9-89837006B613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6175" y="687388"/>
            <a:ext cx="4570413" cy="34274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3475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32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-"/>
            </a:pPr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3E19A75-F8F7-4F35-AFF8-C60E436C0562}" type="slidenum">
              <a:rPr lang="en-US" sz="1200" smtClean="0"/>
              <a:pPr/>
              <a:t>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31838" indent="-28257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25538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74800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25650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828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400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972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544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/>
            <a:fld id="{8071E794-BF41-4723-8AB3-8A98756ABD10}" type="slidenum">
              <a:rPr lang="en-US" sz="1200">
                <a:latin typeface="Times New Roman" pitchFamily="18" charset="0"/>
                <a:cs typeface="Arial" charset="0"/>
              </a:rPr>
              <a:pPr algn="r" eaLnBrk="1" hangingPunct="1"/>
              <a:t>6</a:t>
            </a:fld>
            <a:endParaRPr lang="en-US" sz="1200">
              <a:latin typeface="Times New Roman" pitchFamily="18" charset="0"/>
              <a:cs typeface="Arial" charset="0"/>
            </a:endParaRPr>
          </a:p>
        </p:txBody>
      </p:sp>
      <p:sp>
        <p:nvSpPr>
          <p:cNvPr id="220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01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31838" indent="-28257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25538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74800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25650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828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400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972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544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/>
            <a:fld id="{6656A2DE-138F-45D2-AF6A-7AA28ADB0FA1}" type="slidenum">
              <a:rPr lang="en-US" sz="1200">
                <a:latin typeface="Times New Roman" pitchFamily="18" charset="0"/>
                <a:cs typeface="Arial" charset="0"/>
              </a:rPr>
              <a:pPr algn="r" eaLnBrk="1" hangingPunct="1"/>
              <a:t>8</a:t>
            </a:fld>
            <a:endParaRPr lang="en-US" sz="1200">
              <a:latin typeface="Times New Roman" pitchFamily="18" charset="0"/>
              <a:cs typeface="Arial" charset="0"/>
            </a:endParaRPr>
          </a:p>
        </p:txBody>
      </p:sp>
      <p:sp>
        <p:nvSpPr>
          <p:cNvPr id="199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968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/>
          <a:p>
            <a:pPr>
              <a:lnSpc>
                <a:spcPct val="90000"/>
              </a:lnSpc>
              <a:buFontTx/>
              <a:buChar char="-"/>
            </a:pPr>
            <a:endParaRPr lang="en-US" sz="10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31838" indent="-28257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25538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74800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25650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828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400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972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544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/>
            <a:fld id="{94B2756E-BF22-4243-9607-72F6628E250C}" type="slidenum">
              <a:rPr lang="en-US" sz="1200">
                <a:latin typeface="Times New Roman" pitchFamily="18" charset="0"/>
                <a:cs typeface="Arial" charset="0"/>
              </a:rPr>
              <a:pPr algn="r" eaLnBrk="1" hangingPunct="1"/>
              <a:t>10</a:t>
            </a:fld>
            <a:endParaRPr lang="en-US" sz="1200">
              <a:latin typeface="Times New Roman" pitchFamily="18" charset="0"/>
              <a:cs typeface="Arial" charset="0"/>
            </a:endParaRPr>
          </a:p>
        </p:txBody>
      </p:sp>
      <p:sp>
        <p:nvSpPr>
          <p:cNvPr id="201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17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/>
          <a:p>
            <a:endParaRPr lang="en-US" sz="10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39388E1-3740-46C0-85AC-7C84CBC76A3B}" type="slidenum">
              <a:rPr lang="en-US" sz="1200" smtClean="0"/>
              <a:pPr/>
              <a:t>15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0947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D0820651-E97D-431F-9E8E-BABE8E75DC63}" type="slidenum">
              <a:rPr lang="en-US" sz="1200" smtClean="0"/>
              <a:pPr/>
              <a:t>18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F2E65CD-1BF8-42F8-BD4B-4450A901FC3A}" type="slidenum">
              <a:rPr lang="en-US" sz="1200" smtClean="0"/>
              <a:pPr/>
              <a:t>19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6851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25000"/>
              </a:spcBef>
            </a:pPr>
            <a:endParaRPr lang="en-US" sz="10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8899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21504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32FDB89C-768F-4E89-94D7-DBD3E84E998B}" type="slidenum">
              <a:rPr lang="en-US" sz="1200"/>
              <a:pPr algn="r"/>
              <a:t>23</a:t>
            </a:fld>
            <a:endParaRPr lang="en-US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5F51D5E-9A8D-4BBA-84A0-D609C8400087}" type="slidenum">
              <a:rPr lang="en-US" sz="1200" smtClean="0"/>
              <a:pPr/>
              <a:t>27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6ACF789-F270-4C6A-9B00-6FFC65B06CA8}" type="slidenum">
              <a:rPr lang="en-US" sz="1200" smtClean="0"/>
              <a:pPr/>
              <a:t>28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00BDDCF-C79E-471F-B59B-A8DBDE475018}" type="slidenum">
              <a:rPr lang="en-US" sz="1200" smtClean="0"/>
              <a:pPr/>
              <a:t>29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CA0BCCD-9BE3-412B-A4AD-32E0CD3E0ED5}" type="slidenum">
              <a:rPr lang="en-US" sz="1200" smtClean="0"/>
              <a:pPr/>
              <a:t>30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1CC2628-DBD8-43A7-B503-DCE4A4DABC02}" type="slidenum">
              <a:rPr lang="en-US" sz="1200" smtClean="0"/>
              <a:pPr/>
              <a:t>31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8115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BDCC0D8-57E7-4172-8618-F3B5DED48E91}" type="slidenum">
              <a:rPr lang="en-US" sz="1200" smtClean="0"/>
              <a:pPr/>
              <a:t>34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4ACEE7F-9BF1-453C-82A0-2DE8A7C1AA02}" type="slidenum">
              <a:rPr lang="en-US" sz="1200" smtClean="0"/>
              <a:pPr/>
              <a:t>37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24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860B7A1-68B0-4F3A-A9A7-156279672F74}" type="slidenum">
              <a:rPr lang="en-US" sz="1200" smtClean="0"/>
              <a:pPr/>
              <a:t>38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B97E808-48AD-4CF0-9F1C-91E518831332}" type="slidenum">
              <a:rPr lang="en-US" sz="1200" smtClean="0"/>
              <a:pPr/>
              <a:t>39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7B45AE8-599E-4940-A9D9-A20903A9D2D6}" type="slidenum">
              <a:rPr lang="en-US" sz="1200" smtClean="0"/>
              <a:pPr/>
              <a:t>40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E629BEE-D3B6-444B-BC86-37A8B50E687A}" type="slidenum">
              <a:rPr lang="en-US" sz="1200" smtClean="0"/>
              <a:pPr/>
              <a:t>41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DE7D18C-C14F-4DD5-8075-EC4972358FE3}" type="slidenum">
              <a:rPr lang="en-US" sz="1200" smtClean="0"/>
              <a:pPr/>
              <a:t>42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167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C622A06-9BE7-4631-BC98-6913B4B006CB}" type="slidenum">
              <a:rPr lang="en-US" sz="1200" smtClean="0"/>
              <a:pPr/>
              <a:t>45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A0C7AE6-2AD3-45F4-A6D7-3B0D03E5B3C1}" type="slidenum">
              <a:rPr lang="en-US" sz="1200" smtClean="0"/>
              <a:pPr/>
              <a:t>47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35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2814008-0A54-46A5-B032-49F5D29851E1}" type="slidenum">
              <a:rPr lang="en-US" sz="1200" smtClean="0"/>
              <a:pPr/>
              <a:t>48</a:t>
            </a:fld>
            <a:endParaRPr 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814BC-21D3-43C9-9DDF-C3809516EC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457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21588-B293-4D52-A391-4A6DF3214F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545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77133-BCAC-483E-B960-D18A32E330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396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2E79B-DC78-4001-9AB9-9997C151BE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930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29651-2799-450B-A40F-C45FEA519A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00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824F7-4BF0-41C5-B738-BC14D26D93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996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14E5F-464E-47E0-B752-9C0CEBC48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511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31906-F2B9-4423-8735-B04C74A687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304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AB012-DB3F-438B-BEB5-A606E71080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350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112FD1-5C52-48BC-91D3-8A0BDCBFF8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365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0BCF0-84A3-4E6F-A8F5-7DBE9EAF7E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066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7E59F8-35A3-4627-88AE-29F96D2348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8047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DB91E-3430-4830-81FB-65B1D4B3FB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6238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FA9CD-2438-4D6C-8BFF-2644A37D0F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873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A749F-0BA3-41C0-9555-9F9BC35D86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9648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232EB5-C384-43B2-8289-DD4E3BD4ED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855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A9707-4495-43B2-94B3-8FBD9CF6AC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0234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A6315-E895-494E-9D83-3929E330F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7001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E77610-8C27-4AFA-A744-F550EF71BC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5855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279DF-9D0D-480D-BBED-BC92035082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4750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44902-E8B0-4FB8-B27E-43ABC0D715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5565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893E3-FE51-43BB-837C-138EA83DCC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2294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2FCBA-636C-4022-9D37-E9B414B36E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0831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5DF9E-FC5F-4EB3-96A4-206C990038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3267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D6B63-BEE6-418B-9BEB-C3CCE2CEA3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9655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68753A-2FBD-4C6B-B110-73E6EA74BB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5316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D96FD-6102-4F50-822C-BE02FC2AEF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6862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3D74B-2EA4-446E-B7FE-C596C11F37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9546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9D4A3-B0EE-4A3D-9431-8616F9A670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8364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D3C9D-9FD2-4AEE-BF70-D1734C68E8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1812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57A06-1677-4AF6-9F51-A2BA69C965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7565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3B5E4-F845-4D86-93F2-16F5A5D804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1630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96FCF-5D21-42FC-B34D-E4D6218F46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9806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BE19C-65A8-43AD-AD59-DD4F19F8DB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47644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9456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AC41A245-7C92-43FA-BB20-FC72C8E37DD7}" type="datetimeFigureOut">
              <a:rPr lang="en-US"/>
              <a:pPr/>
              <a:t>11/3/2013</a:t>
            </a:fld>
            <a:endParaRPr lang="en-US" altLang="en-US"/>
          </a:p>
        </p:txBody>
      </p:sp>
      <p:sp>
        <p:nvSpPr>
          <p:cNvPr id="19456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9456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285E1DD-6968-4DE1-8A6A-4C067F65C44C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94567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568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0E2645-6E7A-49FD-A5ED-7493BDA0F27F}" type="datetimeFigureOut">
              <a:rPr lang="en-US"/>
              <a:pPr/>
              <a:t>11/3/2013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6E0A8-A61D-4B80-8C12-E2C891CAA6A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23021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E4DEDD-3B59-41C5-9D54-461FAA6AC62E}" type="datetimeFigureOut">
              <a:rPr lang="en-US"/>
              <a:pPr/>
              <a:t>11/3/2013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942CE1-B7AC-4116-BF33-EB6EEA7B36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21884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E227D-E494-46E2-B27D-C861FCEF1E04}" type="datetimeFigureOut">
              <a:rPr lang="en-US"/>
              <a:pPr/>
              <a:t>11/3/2013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C9DB5-4A64-4BE4-8500-814EE237B5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762149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EA0875-0BE8-4806-B1A5-4DC12779AC0C}" type="datetimeFigureOut">
              <a:rPr lang="en-US"/>
              <a:pPr/>
              <a:t>11/3/2013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73C536-410F-46A4-BA4C-38A48120B24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63215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B52296-7174-40FC-8F78-2C844C51BA7A}" type="datetimeFigureOut">
              <a:rPr lang="en-US"/>
              <a:pPr/>
              <a:t>11/3/2013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D2751D-1754-4E81-9EFB-CA26885A7E4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966307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6C80AC-359A-4283-9E84-30F5A12F8FBF}" type="datetimeFigureOut">
              <a:rPr lang="en-US"/>
              <a:pPr/>
              <a:t>11/3/2013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52288-9C10-4D07-B928-F618D582AD5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443692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878C48-38D9-4B05-80B6-812B06008447}" type="datetimeFigureOut">
              <a:rPr lang="en-US"/>
              <a:pPr/>
              <a:t>11/3/2013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ACA38-6DF3-40E8-99D6-3AAC695DED3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830195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47925F7-5C0B-4D00-8FB9-E74D9B60F522}" type="datetimeFigureOut">
              <a:rPr lang="en-US"/>
              <a:pPr/>
              <a:t>11/3/2013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1D801-4719-4F44-8005-868F8F2A13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88712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C91C284-E85D-491F-B6C3-CE01BE4580F6}" type="datetimeFigureOut">
              <a:rPr lang="en-US"/>
              <a:pPr/>
              <a:t>11/3/2013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CDF67-784E-4AB8-9FD5-0E1004BAA98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18522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9441F9-2F18-4751-818E-BB242F050BF7}" type="datetimeFigureOut">
              <a:rPr lang="en-US"/>
              <a:pPr/>
              <a:t>11/3/2013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E7351-CBB2-4DFE-ACFE-EA0338A8F19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6976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46E967-57F7-4FD6-AFB3-BDBBA6C418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45D34F5-C651-44F1-AF16-269685867C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 descr="WarrenSurveyPPT5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20D8841-1C5D-4682-A27E-6950950C1E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5" r:id="rId5"/>
    <p:sldLayoutId id="2147483866" r:id="rId6"/>
    <p:sldLayoutId id="2147483867" r:id="rId7"/>
    <p:sldLayoutId id="2147483868" r:id="rId8"/>
    <p:sldLayoutId id="2147483869" r:id="rId9"/>
    <p:sldLayoutId id="2147483870" r:id="rId10"/>
    <p:sldLayoutId id="2147483871" r:id="rId11"/>
    <p:sldLayoutId id="2147483872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93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fld id="{C9F685E4-4776-4262-A922-ADBAEC4D3290}" type="datetimeFigureOut">
              <a:rPr lang="en-US"/>
              <a:pPr/>
              <a:t>11/3/2013</a:t>
            </a:fld>
            <a:endParaRPr lang="en-US" altLang="en-US"/>
          </a:p>
        </p:txBody>
      </p:sp>
      <p:sp>
        <p:nvSpPr>
          <p:cNvPr id="193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93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j-lt"/>
              </a:defRPr>
            </a:lvl1pPr>
          </a:lstStyle>
          <a:p>
            <a:fld id="{68C27BC0-3D63-4B95-B008-651F738B2650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9354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354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1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1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41.xml"/><Relationship Id="rId1" Type="http://schemas.openxmlformats.org/officeDocument/2006/relationships/tags" Target="../tags/tag3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3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1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3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3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3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1.xml"/><Relationship Id="rId1" Type="http://schemas.openxmlformats.org/officeDocument/2006/relationships/tags" Target="../tags/tag5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1.xml"/><Relationship Id="rId1" Type="http://schemas.openxmlformats.org/officeDocument/2006/relationships/tags" Target="../tags/tag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41.xml"/><Relationship Id="rId1" Type="http://schemas.openxmlformats.org/officeDocument/2006/relationships/tags" Target="../tags/tag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8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4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4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tags" Target="../tags/tag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12.xml"/><Relationship Id="rId4" Type="http://schemas.openxmlformats.org/officeDocument/2006/relationships/image" Target="../media/image1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3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3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3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Oval 6"/>
          <p:cNvSpPr>
            <a:spLocks noChangeArrowheads="1"/>
          </p:cNvSpPr>
          <p:nvPr/>
        </p:nvSpPr>
        <p:spPr bwMode="auto">
          <a:xfrm>
            <a:off x="685800" y="3124200"/>
            <a:ext cx="7467600" cy="1600200"/>
          </a:xfrm>
          <a:prstGeom prst="ellipse">
            <a:avLst/>
          </a:prstGeom>
          <a:solidFill>
            <a:schemeClr val="accent1">
              <a:alpha val="61176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>
              <a:cs typeface="Arial" charset="0"/>
            </a:endParaRPr>
          </a:p>
        </p:txBody>
      </p:sp>
      <p:sp>
        <p:nvSpPr>
          <p:cNvPr id="304132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914400" y="1371600"/>
            <a:ext cx="7315200" cy="1470025"/>
          </a:xfrm>
        </p:spPr>
        <p:txBody>
          <a:bodyPr anchor="ctr"/>
          <a:lstStyle/>
          <a:p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Chapter 10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219200" y="3352800"/>
            <a:ext cx="64008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6796" dir="1593903" algn="ctr" rotWithShape="0">
                    <a:schemeClr val="tx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/>
              <a:t>Accounting Systems for Manufacturing Businesses</a:t>
            </a:r>
          </a:p>
        </p:txBody>
      </p:sp>
      <p:pic>
        <p:nvPicPr>
          <p:cNvPr id="7174" name="Picture 6" descr="MC900071249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5105400"/>
            <a:ext cx="2133600" cy="139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</p:spPr>
        <p:txBody>
          <a:bodyPr anchor="ctr"/>
          <a:lstStyle/>
          <a:p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143000"/>
            <a:ext cx="8839200" cy="4987925"/>
          </a:xfrm>
          <a:noFill/>
        </p:spPr>
        <p:txBody>
          <a:bodyPr lIns="54000" tIns="10800" rIns="54000" bIns="10800"/>
          <a:lstStyle/>
          <a:p>
            <a:pPr marL="571500" indent="-571500">
              <a:lnSpc>
                <a:spcPct val="9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800" dirty="0" smtClean="0"/>
              <a:t>Describe the differences between financial and managerial accounting.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800" dirty="0" smtClean="0"/>
              <a:t>Distinguish </a:t>
            </a:r>
            <a:r>
              <a:rPr lang="en-US" sz="2800" dirty="0"/>
              <a:t>the activities of a manufacturing business from those of a merchandising or service business.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800" dirty="0"/>
              <a:t>Define and illustrate materials, factory </a:t>
            </a:r>
            <a:r>
              <a:rPr lang="en-US" sz="2800" dirty="0" err="1" smtClean="0"/>
              <a:t>labour</a:t>
            </a:r>
            <a:r>
              <a:rPr lang="en-US" sz="2800" dirty="0"/>
              <a:t>, and factory overhead costs. 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800" dirty="0"/>
              <a:t>Describe cost accounting systems used by manufacturing businesses. 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800" dirty="0"/>
              <a:t>Describe and illustrate a job order cost accounting system. 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800" dirty="0"/>
              <a:t>Use job order cost information for decision making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Objectives, continued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7"/>
            </a:pPr>
            <a:r>
              <a:rPr lang="en-US" sz="3200" dirty="0" smtClean="0"/>
              <a:t>Describe the flow of costs for a service business that uses a job order cost accounting system.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en-US" sz="3200" strike="sngStrike" dirty="0" smtClean="0"/>
              <a:t>Describe just-in-time manufacturing practices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en-US" sz="3200" strike="sngStrike" dirty="0" smtClean="0"/>
              <a:t>Describe and illustrate the use of activity-based costing in a service business</a:t>
            </a:r>
            <a:r>
              <a:rPr lang="en-US" sz="3200" dirty="0" smtClean="0"/>
              <a:t>.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29320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ChangeArrowheads="1"/>
          </p:cNvSpPr>
          <p:nvPr/>
        </p:nvSpPr>
        <p:spPr bwMode="auto">
          <a:xfrm>
            <a:off x="501650" y="198438"/>
            <a:ext cx="8642350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DE">
                    <a:alpha val="42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980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6644" tIns="48322" rIns="96644" bIns="48322" anchor="b">
            <a:spAutoFit/>
          </a:bodyPr>
          <a:lstStyle/>
          <a:p>
            <a:pPr eaLnBrk="1" hangingPunct="1"/>
            <a:r>
              <a:rPr lang="en-US" sz="4000">
                <a:solidFill>
                  <a:schemeClr val="tx2"/>
                </a:solidFill>
                <a:latin typeface="Garamond" pitchFamily="18" charset="0"/>
                <a:cs typeface="Arial" charset="0"/>
              </a:rPr>
              <a:t>Management Accounting</a:t>
            </a:r>
            <a:endParaRPr lang="en-US" sz="3200">
              <a:solidFill>
                <a:srgbClr val="CCFFFF"/>
              </a:solidFill>
              <a:latin typeface="Garamond" pitchFamily="18" charset="0"/>
              <a:cs typeface="Arial" charset="0"/>
            </a:endParaRPr>
          </a:p>
        </p:txBody>
      </p:sp>
      <p:pic>
        <p:nvPicPr>
          <p:cNvPr id="232451" name="Picture 3" descr="j0355327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143000"/>
            <a:ext cx="5334000" cy="4764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2452" name="AutoShape 4"/>
          <p:cNvSpPr>
            <a:spLocks noChangeArrowheads="1"/>
          </p:cNvSpPr>
          <p:nvPr/>
        </p:nvSpPr>
        <p:spPr bwMode="auto">
          <a:xfrm>
            <a:off x="6705600" y="304800"/>
            <a:ext cx="2438400" cy="1828800"/>
          </a:xfrm>
          <a:prstGeom prst="wedgeRoundRectCallout">
            <a:avLst>
              <a:gd name="adj1" fmla="val -61718"/>
              <a:gd name="adj2" fmla="val 38718"/>
              <a:gd name="adj3" fmla="val 16667"/>
            </a:avLst>
          </a:prstGeom>
          <a:solidFill>
            <a:schemeClr val="accent1">
              <a:alpha val="80000"/>
            </a:scheme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>
                <a:cs typeface="Arial" charset="0"/>
              </a:rPr>
              <a:t>How much should we sell each glass for?</a:t>
            </a:r>
          </a:p>
        </p:txBody>
      </p:sp>
      <p:sp>
        <p:nvSpPr>
          <p:cNvPr id="232453" name="AutoShape 5"/>
          <p:cNvSpPr>
            <a:spLocks noChangeArrowheads="1"/>
          </p:cNvSpPr>
          <p:nvPr/>
        </p:nvSpPr>
        <p:spPr bwMode="auto">
          <a:xfrm>
            <a:off x="0" y="990600"/>
            <a:ext cx="2895600" cy="1828800"/>
          </a:xfrm>
          <a:prstGeom prst="wedgeRectCallout">
            <a:avLst>
              <a:gd name="adj1" fmla="val 57509"/>
              <a:gd name="adj2" fmla="val 50176"/>
            </a:avLst>
          </a:prstGeom>
          <a:solidFill>
            <a:schemeClr val="accent1">
              <a:alpha val="80000"/>
            </a:scheme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>
                <a:cs typeface="Arial" charset="0"/>
              </a:rPr>
              <a:t>Should we buy a  lemonade making machine?</a:t>
            </a:r>
          </a:p>
        </p:txBody>
      </p:sp>
      <p:sp>
        <p:nvSpPr>
          <p:cNvPr id="232454" name="AutoShape 6"/>
          <p:cNvSpPr>
            <a:spLocks noChangeArrowheads="1"/>
          </p:cNvSpPr>
          <p:nvPr/>
        </p:nvSpPr>
        <p:spPr bwMode="auto">
          <a:xfrm>
            <a:off x="0" y="3200400"/>
            <a:ext cx="2895600" cy="1219200"/>
          </a:xfrm>
          <a:prstGeom prst="wedgeRectCallout">
            <a:avLst>
              <a:gd name="adj1" fmla="val 62773"/>
              <a:gd name="adj2" fmla="val -68491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>
                <a:cs typeface="Arial" charset="0"/>
              </a:rPr>
              <a:t>Do we grow our own lemons or buy them?</a:t>
            </a:r>
          </a:p>
        </p:txBody>
      </p:sp>
      <p:sp>
        <p:nvSpPr>
          <p:cNvPr id="232455" name="AutoShape 7"/>
          <p:cNvSpPr>
            <a:spLocks noChangeArrowheads="1"/>
          </p:cNvSpPr>
          <p:nvPr/>
        </p:nvSpPr>
        <p:spPr bwMode="auto">
          <a:xfrm>
            <a:off x="6629400" y="3124200"/>
            <a:ext cx="2514600" cy="2209800"/>
          </a:xfrm>
          <a:prstGeom prst="wedgeRoundRectCallout">
            <a:avLst>
              <a:gd name="adj1" fmla="val -67296"/>
              <a:gd name="adj2" fmla="val -82329"/>
              <a:gd name="adj3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200">
                <a:cs typeface="Arial" charset="0"/>
              </a:rPr>
              <a:t>We could sell lemonade at the soccer tournament at a special price.</a:t>
            </a:r>
          </a:p>
        </p:txBody>
      </p:sp>
      <p:sp>
        <p:nvSpPr>
          <p:cNvPr id="232456" name="AutoShape 8"/>
          <p:cNvSpPr>
            <a:spLocks noChangeArrowheads="1"/>
          </p:cNvSpPr>
          <p:nvPr/>
        </p:nvSpPr>
        <p:spPr bwMode="auto">
          <a:xfrm>
            <a:off x="0" y="4800600"/>
            <a:ext cx="3810000" cy="1828800"/>
          </a:xfrm>
          <a:prstGeom prst="wedgeRectCallout">
            <a:avLst>
              <a:gd name="adj1" fmla="val 37625"/>
              <a:gd name="adj2" fmla="val -12595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>
                <a:cs typeface="Arial" charset="0"/>
              </a:rPr>
              <a:t>If we sell 2 more glasses of lemonade, how much more profit will we make?</a:t>
            </a:r>
          </a:p>
        </p:txBody>
      </p:sp>
      <p:sp>
        <p:nvSpPr>
          <p:cNvPr id="232457" name="AutoShape 9"/>
          <p:cNvSpPr>
            <a:spLocks noChangeArrowheads="1"/>
          </p:cNvSpPr>
          <p:nvPr/>
        </p:nvSpPr>
        <p:spPr bwMode="auto">
          <a:xfrm>
            <a:off x="5410200" y="5562600"/>
            <a:ext cx="3505200" cy="1295400"/>
          </a:xfrm>
          <a:prstGeom prst="wedgeRoundRectCallout">
            <a:avLst>
              <a:gd name="adj1" fmla="val -25134"/>
              <a:gd name="adj2" fmla="val -129412"/>
              <a:gd name="adj3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>
                <a:cs typeface="Arial" charset="0"/>
              </a:rPr>
              <a:t>How many lemons do we need to buy next week?</a:t>
            </a:r>
          </a:p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2" grpId="0" animBg="1"/>
      <p:bldP spid="232453" grpId="0" animBg="1"/>
      <p:bldP spid="232454" grpId="0" animBg="1"/>
      <p:bldP spid="232455" grpId="0" animBg="1"/>
      <p:bldP spid="232456" grpId="0" animBg="1"/>
      <p:bldP spid="2324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/>
              <a:t>Nature of Manufacturing Businesses</a:t>
            </a:r>
          </a:p>
        </p:txBody>
      </p:sp>
      <p:sp>
        <p:nvSpPr>
          <p:cNvPr id="3133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4911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400">
                <a:ea typeface="ＭＳ Ｐゴシック" pitchFamily="1" charset="-128"/>
              </a:rPr>
              <a:t>Service firms earn revenue from providing services.</a:t>
            </a:r>
          </a:p>
          <a:p>
            <a:r>
              <a:rPr lang="en-US" sz="3400">
                <a:ea typeface="ＭＳ Ｐゴシック" pitchFamily="1" charset="-128"/>
              </a:rPr>
              <a:t>Merchandising firms earn revenue from selling merchandise inventory.</a:t>
            </a:r>
          </a:p>
          <a:p>
            <a:r>
              <a:rPr lang="en-US" sz="3400">
                <a:ea typeface="ＭＳ Ｐゴシック" pitchFamily="1" charset="-128"/>
              </a:rPr>
              <a:t>Manufacturing firms…</a:t>
            </a:r>
          </a:p>
          <a:p>
            <a:pPr lvl="1"/>
            <a:r>
              <a:rPr lang="en-US" sz="3000">
                <a:ea typeface="ＭＳ Ｐゴシック" pitchFamily="1" charset="-128"/>
              </a:rPr>
              <a:t>Earn revenue from manufacturing and selling finished goods.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04800"/>
            <a:ext cx="8153400" cy="685800"/>
          </a:xfrm>
          <a:noFill/>
        </p:spPr>
        <p:txBody>
          <a:bodyPr anchor="b"/>
          <a:lstStyle/>
          <a:p>
            <a:r>
              <a:rPr lang="en-US" sz="3800"/>
              <a:t>Balance Sheet</a:t>
            </a:r>
          </a:p>
        </p:txBody>
      </p:sp>
      <p:sp>
        <p:nvSpPr>
          <p:cNvPr id="387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76800" y="1295400"/>
            <a:ext cx="3505200" cy="5410200"/>
          </a:xfrm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u="sng">
                <a:solidFill>
                  <a:schemeClr val="hlink"/>
                </a:solidFill>
              </a:rPr>
              <a:t>Manufacturer</a:t>
            </a:r>
          </a:p>
          <a:p>
            <a:r>
              <a:rPr lang="en-US">
                <a:solidFill>
                  <a:schemeClr val="hlink"/>
                </a:solidFill>
              </a:rPr>
              <a:t>Cash</a:t>
            </a:r>
          </a:p>
          <a:p>
            <a:r>
              <a:rPr lang="en-US">
                <a:solidFill>
                  <a:schemeClr val="hlink"/>
                </a:solidFill>
              </a:rPr>
              <a:t>Receivables</a:t>
            </a:r>
          </a:p>
          <a:p>
            <a:r>
              <a:rPr lang="en-US">
                <a:solidFill>
                  <a:schemeClr val="hlink"/>
                </a:solidFill>
              </a:rPr>
              <a:t>Prepaid Expenses</a:t>
            </a:r>
          </a:p>
          <a:p>
            <a:r>
              <a:rPr lang="en-US">
                <a:solidFill>
                  <a:schemeClr val="hlink"/>
                </a:solidFill>
              </a:rPr>
              <a:t>Inventories</a:t>
            </a:r>
          </a:p>
          <a:p>
            <a:pPr lvl="1"/>
            <a:r>
              <a:rPr lang="en-US">
                <a:solidFill>
                  <a:schemeClr val="hlink"/>
                </a:solidFill>
              </a:rPr>
              <a:t>Raw Materials</a:t>
            </a:r>
          </a:p>
          <a:p>
            <a:pPr lvl="1"/>
            <a:r>
              <a:rPr lang="en-US">
                <a:solidFill>
                  <a:schemeClr val="hlink"/>
                </a:solidFill>
              </a:rPr>
              <a:t>Work In Process</a:t>
            </a:r>
          </a:p>
          <a:p>
            <a:pPr lvl="1"/>
            <a:r>
              <a:rPr lang="en-US">
                <a:solidFill>
                  <a:schemeClr val="hlink"/>
                </a:solidFill>
              </a:rPr>
              <a:t>Finished Goods</a:t>
            </a:r>
          </a:p>
        </p:txBody>
      </p:sp>
      <p:sp>
        <p:nvSpPr>
          <p:cNvPr id="219140" name="Rectangle 4"/>
          <p:cNvSpPr>
            <a:spLocks noChangeArrowheads="1"/>
          </p:cNvSpPr>
          <p:nvPr/>
        </p:nvSpPr>
        <p:spPr bwMode="auto">
          <a:xfrm>
            <a:off x="762000" y="1295400"/>
            <a:ext cx="3505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57200" indent="-457200"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3000" b="1" u="sng">
                <a:solidFill>
                  <a:schemeClr val="tx2"/>
                </a:solidFill>
                <a:cs typeface="Arial" charset="0"/>
              </a:rPr>
              <a:t>Merchandiser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3000">
                <a:solidFill>
                  <a:schemeClr val="tx2"/>
                </a:solidFill>
                <a:cs typeface="Arial" charset="0"/>
              </a:rPr>
              <a:t>Cash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3000">
                <a:solidFill>
                  <a:schemeClr val="tx2"/>
                </a:solidFill>
                <a:cs typeface="Arial" charset="0"/>
              </a:rPr>
              <a:t>Receivables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3000">
                <a:solidFill>
                  <a:schemeClr val="tx2"/>
                </a:solidFill>
                <a:cs typeface="Arial" charset="0"/>
              </a:rPr>
              <a:t>Prepaid Expenses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3000">
                <a:solidFill>
                  <a:schemeClr val="tx2"/>
                </a:solidFill>
                <a:cs typeface="Arial" charset="0"/>
              </a:rPr>
              <a:t>Merchandise Inventory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7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7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707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Manufacturing Cost Terms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Two broad categories of Manufacturing Costs:</a:t>
            </a:r>
          </a:p>
          <a:p>
            <a:endParaRPr lang="en-US"/>
          </a:p>
          <a:p>
            <a:pPr lvl="1"/>
            <a:r>
              <a:rPr lang="en-US" sz="2800" b="1">
                <a:solidFill>
                  <a:schemeClr val="hlink"/>
                </a:solidFill>
              </a:rPr>
              <a:t>Direct </a:t>
            </a:r>
            <a:r>
              <a:rPr lang="en-US" sz="2800"/>
              <a:t>– cost can be directly and conveniently traced to final product</a:t>
            </a:r>
          </a:p>
          <a:p>
            <a:pPr lvl="1"/>
            <a:endParaRPr lang="en-US" sz="2800"/>
          </a:p>
          <a:p>
            <a:pPr lvl="1"/>
            <a:r>
              <a:rPr lang="en-US" sz="2800" b="1">
                <a:solidFill>
                  <a:schemeClr val="hlink"/>
                </a:solidFill>
              </a:rPr>
              <a:t>Indirect</a:t>
            </a:r>
            <a:r>
              <a:rPr lang="en-US" sz="2800"/>
              <a:t> - cost can </a:t>
            </a:r>
            <a:r>
              <a:rPr lang="en-US" sz="2800" b="1"/>
              <a:t>not</a:t>
            </a:r>
            <a:r>
              <a:rPr lang="en-US" sz="2800"/>
              <a:t> be directly traced to final product or it may be insignificant or inconvenient to do so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21" name="Oval 17"/>
          <p:cNvSpPr>
            <a:spLocks noChangeArrowheads="1"/>
          </p:cNvSpPr>
          <p:nvPr/>
        </p:nvSpPr>
        <p:spPr bwMode="auto">
          <a:xfrm>
            <a:off x="3124200" y="1524000"/>
            <a:ext cx="5791200" cy="2895600"/>
          </a:xfrm>
          <a:prstGeom prst="ellipse">
            <a:avLst/>
          </a:prstGeom>
          <a:solidFill>
            <a:schemeClr val="folHlink">
              <a:alpha val="50195"/>
            </a:schemeClr>
          </a:solidFill>
          <a:ln w="41275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800">
              <a:cs typeface="Arial" charset="0"/>
            </a:endParaRPr>
          </a:p>
        </p:txBody>
      </p:sp>
      <p:sp>
        <p:nvSpPr>
          <p:cNvPr id="198675" name="Oval 19"/>
          <p:cNvSpPr>
            <a:spLocks noChangeArrowheads="1"/>
          </p:cNvSpPr>
          <p:nvPr/>
        </p:nvSpPr>
        <p:spPr bwMode="auto">
          <a:xfrm>
            <a:off x="533400" y="2362200"/>
            <a:ext cx="2362200" cy="1981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79919" name="Oval 15"/>
          <p:cNvSpPr>
            <a:spLocks noChangeArrowheads="1"/>
          </p:cNvSpPr>
          <p:nvPr/>
        </p:nvSpPr>
        <p:spPr bwMode="auto">
          <a:xfrm>
            <a:off x="228600" y="1600200"/>
            <a:ext cx="5486400" cy="2895600"/>
          </a:xfrm>
          <a:prstGeom prst="ellipse">
            <a:avLst/>
          </a:prstGeom>
          <a:solidFill>
            <a:schemeClr val="accent2">
              <a:alpha val="50195"/>
            </a:schemeClr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800">
              <a:cs typeface="Arial" charset="0"/>
            </a:endParaRPr>
          </a:p>
        </p:txBody>
      </p:sp>
      <p:sp>
        <p:nvSpPr>
          <p:cNvPr id="1986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304800"/>
            <a:ext cx="8305800" cy="762000"/>
          </a:xfrm>
          <a:noFill/>
        </p:spPr>
        <p:txBody>
          <a:bodyPr anchor="b"/>
          <a:lstStyle/>
          <a:p>
            <a:r>
              <a:rPr lang="en-US"/>
              <a:t>Manufacturing Costs (Product Costs)</a:t>
            </a:r>
          </a:p>
        </p:txBody>
      </p:sp>
      <p:sp>
        <p:nvSpPr>
          <p:cNvPr id="198660" name="Text Box 5"/>
          <p:cNvSpPr txBox="1">
            <a:spLocks noChangeArrowheads="1"/>
          </p:cNvSpPr>
          <p:nvPr/>
        </p:nvSpPr>
        <p:spPr bwMode="auto">
          <a:xfrm>
            <a:off x="685800" y="2514600"/>
            <a:ext cx="20574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Direct Materials </a:t>
            </a:r>
          </a:p>
          <a:p>
            <a:pPr algn="ctr" eaLnBrk="1" hangingPunct="1">
              <a:lnSpc>
                <a:spcPct val="80000"/>
              </a:lnSpc>
            </a:pPr>
            <a:r>
              <a:rPr lang="en-US" b="1">
                <a:latin typeface="Times New Roman" pitchFamily="18" charset="0"/>
                <a:cs typeface="Arial" charset="0"/>
              </a:rPr>
              <a:t> </a:t>
            </a:r>
            <a:r>
              <a:rPr lang="en-US" sz="1800" b="1">
                <a:latin typeface="Times New Roman" pitchFamily="18" charset="0"/>
                <a:cs typeface="Arial" charset="0"/>
              </a:rPr>
              <a:t>cost of any material that is an integral part of the finished product</a:t>
            </a:r>
            <a:endParaRPr lang="en-CA" sz="1800" b="1">
              <a:latin typeface="Times New Roman" pitchFamily="18" charset="0"/>
              <a:cs typeface="Arial" charset="0"/>
            </a:endParaRPr>
          </a:p>
        </p:txBody>
      </p:sp>
      <p:pic>
        <p:nvPicPr>
          <p:cNvPr id="19866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3528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8662" name="Oval 7"/>
          <p:cNvSpPr>
            <a:spLocks noChangeArrowheads="1"/>
          </p:cNvSpPr>
          <p:nvPr/>
        </p:nvSpPr>
        <p:spPr bwMode="auto">
          <a:xfrm>
            <a:off x="3429000" y="1828800"/>
            <a:ext cx="2133600" cy="1600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800">
              <a:cs typeface="Arial" charset="0"/>
            </a:endParaRPr>
          </a:p>
        </p:txBody>
      </p:sp>
      <p:sp>
        <p:nvSpPr>
          <p:cNvPr id="198663" name="Text Box 8"/>
          <p:cNvSpPr txBox="1">
            <a:spLocks noChangeArrowheads="1"/>
          </p:cNvSpPr>
          <p:nvPr/>
        </p:nvSpPr>
        <p:spPr bwMode="auto">
          <a:xfrm>
            <a:off x="3352800" y="2092325"/>
            <a:ext cx="2514600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Arial" charset="0"/>
              </a:rPr>
              <a:t>Direct Labour  </a:t>
            </a:r>
            <a:r>
              <a:rPr lang="en-US" sz="1800" b="1" dirty="0">
                <a:latin typeface="Times New Roman" pitchFamily="18" charset="0"/>
                <a:cs typeface="Arial" charset="0"/>
              </a:rPr>
              <a:t>wages of employees who are directly involved in assembly process</a:t>
            </a:r>
            <a:endParaRPr lang="en-CA" sz="1800" b="1" dirty="0">
              <a:latin typeface="Times New Roman" pitchFamily="18" charset="0"/>
              <a:cs typeface="Arial" charset="0"/>
            </a:endParaRPr>
          </a:p>
        </p:txBody>
      </p:sp>
      <p:sp>
        <p:nvSpPr>
          <p:cNvPr id="198664" name="Oval 9"/>
          <p:cNvSpPr>
            <a:spLocks noChangeArrowheads="1"/>
          </p:cNvSpPr>
          <p:nvPr/>
        </p:nvSpPr>
        <p:spPr bwMode="auto">
          <a:xfrm>
            <a:off x="6400800" y="2209800"/>
            <a:ext cx="2514600" cy="15240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800">
              <a:cs typeface="Arial" charset="0"/>
            </a:endParaRPr>
          </a:p>
        </p:txBody>
      </p:sp>
      <p:sp>
        <p:nvSpPr>
          <p:cNvPr id="198665" name="Text Box 10"/>
          <p:cNvSpPr txBox="1">
            <a:spLocks noChangeArrowheads="1"/>
          </p:cNvSpPr>
          <p:nvPr/>
        </p:nvSpPr>
        <p:spPr bwMode="auto">
          <a:xfrm>
            <a:off x="6477000" y="2362200"/>
            <a:ext cx="2286000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Factory Overhead </a:t>
            </a:r>
          </a:p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sz="1800" b="1">
                <a:latin typeface="Times New Roman" pitchFamily="18" charset="0"/>
                <a:cs typeface="Arial" charset="0"/>
              </a:rPr>
              <a:t>– all indirect costs</a:t>
            </a:r>
            <a:endParaRPr lang="en-CA" sz="1800" b="1">
              <a:latin typeface="Times New Roman" pitchFamily="18" charset="0"/>
              <a:cs typeface="Arial" charset="0"/>
            </a:endParaRPr>
          </a:p>
        </p:txBody>
      </p:sp>
      <p:sp>
        <p:nvSpPr>
          <p:cNvPr id="198666" name="Line 11"/>
          <p:cNvSpPr>
            <a:spLocks noChangeShapeType="1"/>
          </p:cNvSpPr>
          <p:nvPr/>
        </p:nvSpPr>
        <p:spPr bwMode="auto">
          <a:xfrm>
            <a:off x="2514600" y="3886200"/>
            <a:ext cx="106680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198667" name="Line 12"/>
          <p:cNvSpPr>
            <a:spLocks noChangeShapeType="1"/>
          </p:cNvSpPr>
          <p:nvPr/>
        </p:nvSpPr>
        <p:spPr bwMode="auto">
          <a:xfrm>
            <a:off x="4572000" y="3505200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198668" name="Line 13"/>
          <p:cNvSpPr>
            <a:spLocks noChangeShapeType="1"/>
          </p:cNvSpPr>
          <p:nvPr/>
        </p:nvSpPr>
        <p:spPr bwMode="auto">
          <a:xfrm flipH="1">
            <a:off x="6324600" y="3733800"/>
            <a:ext cx="83820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79920" name="Text Box 16"/>
          <p:cNvSpPr txBox="1">
            <a:spLocks noChangeArrowheads="1"/>
          </p:cNvSpPr>
          <p:nvPr/>
        </p:nvSpPr>
        <p:spPr bwMode="auto">
          <a:xfrm>
            <a:off x="1905000" y="1752600"/>
            <a:ext cx="16002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Prime Cost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79922" name="Text Box 18"/>
          <p:cNvSpPr txBox="1">
            <a:spLocks noChangeArrowheads="1"/>
          </p:cNvSpPr>
          <p:nvPr/>
        </p:nvSpPr>
        <p:spPr bwMode="auto">
          <a:xfrm>
            <a:off x="5486400" y="1897063"/>
            <a:ext cx="19050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Conversion Cost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pic>
        <p:nvPicPr>
          <p:cNvPr id="198673" name="Picture 17" descr="j0295765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343400"/>
            <a:ext cx="2438400" cy="224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8677" name="Picture 21" descr="MC900232066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429000"/>
            <a:ext cx="835025" cy="100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8680" name="Picture 24" descr="MC900280782[1]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2675" y="3733800"/>
            <a:ext cx="1044575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8684" name="Picture 28" descr="MC900020643[1]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267200"/>
            <a:ext cx="1249363" cy="95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21" grpId="0" animBg="1"/>
      <p:bldP spid="379919" grpId="0" animBg="1"/>
      <p:bldP spid="379920" grpId="0" autoUpdateAnimBg="0"/>
      <p:bldP spid="37992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Manufacturing Cost Terms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6076517"/>
              </p:ext>
            </p:extLst>
          </p:nvPr>
        </p:nvGraphicFramePr>
        <p:xfrm>
          <a:off x="457200" y="1600200"/>
          <a:ext cx="84582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/>
                <a:gridCol w="2133600"/>
                <a:gridCol w="44196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CA" sz="3000" dirty="0" smtClean="0"/>
                        <a:t>Direct</a:t>
                      </a:r>
                      <a:endParaRPr lang="en-CA" sz="3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3000" dirty="0" smtClean="0"/>
                        <a:t>Indirect</a:t>
                      </a:r>
                      <a:endParaRPr lang="en-CA" sz="3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800" b="1" dirty="0" smtClean="0"/>
                        <a:t>Direct Materials</a:t>
                      </a:r>
                      <a:endParaRPr lang="en-CA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b="1" dirty="0" smtClean="0"/>
                        <a:t>Direct Labour</a:t>
                      </a:r>
                      <a:endParaRPr lang="en-CA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b="1" dirty="0" smtClean="0"/>
                        <a:t>Manufacturing Overhead</a:t>
                      </a:r>
                      <a:endParaRPr lang="en-CA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Sugar</a:t>
                      </a:r>
                      <a:endParaRPr lang="en-CA" sz="26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4"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Wages of those making</a:t>
                      </a:r>
                      <a:r>
                        <a:rPr lang="en-CA" sz="2600" baseline="0" dirty="0" smtClean="0"/>
                        <a:t> the lemonade</a:t>
                      </a:r>
                      <a:endParaRPr lang="en-CA" sz="26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Electricity</a:t>
                      </a:r>
                      <a:endParaRPr lang="en-CA" sz="26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Lemons</a:t>
                      </a:r>
                      <a:endParaRPr lang="en-CA" sz="2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Plant Manager’s Salary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Water</a:t>
                      </a:r>
                      <a:endParaRPr lang="en-CA" sz="2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Insurance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CA" sz="260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Maintenance &amp;</a:t>
                      </a:r>
                      <a:r>
                        <a:rPr lang="en-CA" sz="2600" baseline="0" dirty="0" smtClean="0"/>
                        <a:t> Repairs on Equipment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Depreciation</a:t>
                      </a:r>
                      <a:r>
                        <a:rPr lang="en-CA" sz="2600" baseline="0" dirty="0" smtClean="0"/>
                        <a:t> on Machinery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Rent</a:t>
                      </a:r>
                      <a:endParaRPr lang="en-CA" sz="2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35522" name="Picture 2" descr="C:\Users\Patti\AppData\Local\Microsoft\Windows\Temporary Internet Files\Content.IE5\8WN89Z2O\MC9004376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133" y="381000"/>
            <a:ext cx="1003634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838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304800"/>
            <a:ext cx="7772400" cy="838200"/>
          </a:xfrm>
          <a:noFill/>
        </p:spPr>
        <p:txBody>
          <a:bodyPr anchor="b"/>
          <a:lstStyle/>
          <a:p>
            <a:r>
              <a:rPr lang="en-US"/>
              <a:t>Product Costs vs Period Cost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371600"/>
            <a:ext cx="8229600" cy="4845050"/>
          </a:xfrm>
          <a:noFill/>
        </p:spPr>
        <p:txBody>
          <a:bodyPr/>
          <a:lstStyle/>
          <a:p>
            <a:r>
              <a:rPr lang="en-US" b="1">
                <a:solidFill>
                  <a:schemeClr val="tx2"/>
                </a:solidFill>
              </a:rPr>
              <a:t>Period Cost (all non-manufacturing costs)</a:t>
            </a:r>
          </a:p>
          <a:p>
            <a:pPr marL="742950" lvl="1" indent="-285750"/>
            <a:r>
              <a:rPr lang="en-US" sz="2800"/>
              <a:t>Expensed on the income statement in the period that they are incurred.</a:t>
            </a:r>
          </a:p>
          <a:p>
            <a:pPr marL="742950" lvl="1" indent="-285750"/>
            <a:r>
              <a:rPr lang="en-US" sz="2800"/>
              <a:t>Includes all selling &amp; administrative expenses</a:t>
            </a:r>
          </a:p>
          <a:p>
            <a:pPr marL="1143000" lvl="2" indent="-228600"/>
            <a:r>
              <a:rPr lang="en-US" sz="2800" b="1">
                <a:solidFill>
                  <a:schemeClr val="tx2"/>
                </a:solidFill>
              </a:rPr>
              <a:t>Selling costs</a:t>
            </a:r>
            <a:r>
              <a:rPr lang="en-US" sz="2800"/>
              <a:t> – Example: advertising, travel, shipping, sales commissions, etc.</a:t>
            </a:r>
          </a:p>
          <a:p>
            <a:pPr marL="1143000" lvl="2" indent="-228600"/>
            <a:r>
              <a:rPr lang="en-US" sz="2800" b="1">
                <a:solidFill>
                  <a:schemeClr val="tx2"/>
                </a:solidFill>
              </a:rPr>
              <a:t>Administrative costs</a:t>
            </a:r>
            <a:r>
              <a:rPr lang="en-US" sz="2800"/>
              <a:t> – Example: Accounting, IT, executive compensation, etc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Product Costs vs Period Cost</a:t>
            </a:r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/>
                </a:solidFill>
              </a:rPr>
              <a:t>Product Cost (all manufacturing costs)</a:t>
            </a:r>
          </a:p>
          <a:p>
            <a:pPr lvl="1"/>
            <a:r>
              <a:rPr lang="en-US" sz="2800" dirty="0"/>
              <a:t>Direct Materials, Direct Labour &amp; Overhead</a:t>
            </a:r>
          </a:p>
          <a:p>
            <a:pPr lvl="1"/>
            <a:r>
              <a:rPr lang="en-US" sz="2800" dirty="0"/>
              <a:t>Charged to inventory accounts until product is sold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4" t="10374" r="4333" b="12540"/>
          <a:stretch/>
        </p:blipFill>
        <p:spPr>
          <a:xfrm>
            <a:off x="304800" y="457200"/>
            <a:ext cx="8442960" cy="5715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" t="8826" r="2500" b="11301"/>
          <a:stretch/>
        </p:blipFill>
        <p:spPr>
          <a:xfrm>
            <a:off x="213360" y="457200"/>
            <a:ext cx="870204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33" t="10992" r="17500" b="10992"/>
          <a:stretch/>
        </p:blipFill>
        <p:spPr>
          <a:xfrm>
            <a:off x="0" y="304800"/>
            <a:ext cx="8991600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Cost Accounting Systems	</a:t>
            </a:r>
          </a:p>
        </p:txBody>
      </p:sp>
      <p:sp>
        <p:nvSpPr>
          <p:cNvPr id="3235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95400"/>
            <a:ext cx="8229600" cy="4530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400" u="sng" dirty="0">
                <a:ea typeface="ＭＳ Ｐゴシック" pitchFamily="1" charset="-128"/>
              </a:rPr>
              <a:t>Objective</a:t>
            </a:r>
            <a:r>
              <a:rPr lang="en-US" sz="3400" dirty="0">
                <a:ea typeface="ＭＳ Ｐゴシック" pitchFamily="1" charset="-128"/>
              </a:rPr>
              <a:t>: accumulate product costs</a:t>
            </a:r>
          </a:p>
          <a:p>
            <a:pPr>
              <a:lnSpc>
                <a:spcPct val="90000"/>
              </a:lnSpc>
            </a:pPr>
            <a:r>
              <a:rPr lang="en-US" sz="3400" dirty="0">
                <a:ea typeface="ＭＳ Ｐゴシック" pitchFamily="1" charset="-128"/>
              </a:rPr>
              <a:t>Used to establish prices, control operations, and give price data </a:t>
            </a:r>
          </a:p>
          <a:p>
            <a:pPr>
              <a:lnSpc>
                <a:spcPct val="90000"/>
              </a:lnSpc>
            </a:pPr>
            <a:r>
              <a:rPr lang="en-US" sz="3400" dirty="0">
                <a:ea typeface="ＭＳ Ｐゴシック" pitchFamily="1" charset="-128"/>
              </a:rPr>
              <a:t>Two main types:</a:t>
            </a:r>
          </a:p>
          <a:p>
            <a:pPr lvl="1">
              <a:lnSpc>
                <a:spcPct val="90000"/>
              </a:lnSpc>
            </a:pPr>
            <a:r>
              <a:rPr lang="en-US" sz="3000" u="sng" dirty="0">
                <a:ea typeface="ＭＳ Ｐゴシック" pitchFamily="1" charset="-128"/>
              </a:rPr>
              <a:t>Job order cost systems</a:t>
            </a:r>
            <a:r>
              <a:rPr lang="en-US" sz="3000" dirty="0">
                <a:ea typeface="ＭＳ Ｐゴシック" pitchFamily="1" charset="-128"/>
              </a:rPr>
              <a:t> – Often used by companies that make custom products for customers or batches of similar products.</a:t>
            </a:r>
          </a:p>
          <a:p>
            <a:pPr lvl="1">
              <a:lnSpc>
                <a:spcPct val="90000"/>
              </a:lnSpc>
            </a:pPr>
            <a:r>
              <a:rPr lang="en-US" sz="3000" u="sng" dirty="0">
                <a:ea typeface="ＭＳ Ｐゴシック" pitchFamily="1" charset="-128"/>
              </a:rPr>
              <a:t>Process cost systems</a:t>
            </a:r>
            <a:r>
              <a:rPr lang="en-US" sz="3000" dirty="0">
                <a:ea typeface="ＭＳ Ｐゴシック" pitchFamily="1" charset="-128"/>
              </a:rPr>
              <a:t> – make units of product that are indistinguishable from each other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ChangeArrowheads="1"/>
          </p:cNvSpPr>
          <p:nvPr/>
        </p:nvSpPr>
        <p:spPr bwMode="auto">
          <a:xfrm>
            <a:off x="609600" y="228600"/>
            <a:ext cx="7772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eaLnBrk="1" hangingPunct="1"/>
            <a:r>
              <a:rPr lang="en-US" sz="4200">
                <a:solidFill>
                  <a:schemeClr val="tx2"/>
                </a:solidFill>
                <a:latin typeface="Garamond" pitchFamily="18" charset="0"/>
                <a:cs typeface="Arial" charset="0"/>
              </a:rPr>
              <a:t>Job Cost Sheet</a:t>
            </a:r>
            <a:endParaRPr lang="en-CA" sz="4200">
              <a:solidFill>
                <a:schemeClr val="tx2"/>
              </a:solidFill>
              <a:latin typeface="Garamond" pitchFamily="18" charset="0"/>
              <a:cs typeface="Arial" charset="0"/>
            </a:endParaRPr>
          </a:p>
        </p:txBody>
      </p:sp>
      <p:pic>
        <p:nvPicPr>
          <p:cNvPr id="209923" name="Picture 3" descr="job order cost she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43000"/>
            <a:ext cx="769620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ChangeArrowheads="1"/>
          </p:cNvSpPr>
          <p:nvPr/>
        </p:nvSpPr>
        <p:spPr bwMode="auto">
          <a:xfrm>
            <a:off x="609600" y="30480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eaLnBrk="1" hangingPunct="1"/>
            <a:r>
              <a:rPr lang="en-US" sz="4200">
                <a:solidFill>
                  <a:schemeClr val="tx2"/>
                </a:solidFill>
                <a:latin typeface="Garamond" pitchFamily="18" charset="0"/>
                <a:cs typeface="Arial" charset="0"/>
              </a:rPr>
              <a:t>Manufacturing Cost Flows</a:t>
            </a:r>
          </a:p>
        </p:txBody>
      </p:sp>
      <p:graphicFrame>
        <p:nvGraphicFramePr>
          <p:cNvPr id="202755" name="Group 3"/>
          <p:cNvGraphicFramePr>
            <a:graphicFrameLocks noGrp="1"/>
          </p:cNvGraphicFramePr>
          <p:nvPr/>
        </p:nvGraphicFramePr>
        <p:xfrm>
          <a:off x="381000" y="1371600"/>
          <a:ext cx="8534400" cy="1371600"/>
        </p:xfrm>
        <a:graphic>
          <a:graphicData uri="http://schemas.openxmlformats.org/drawingml/2006/table">
            <a:tbl>
              <a:tblPr/>
              <a:tblGrid>
                <a:gridCol w="2871788"/>
                <a:gridCol w="3270250"/>
                <a:gridCol w="2392362"/>
              </a:tblGrid>
              <a:tr h="1371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Costs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Balance Sheet Inventories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Income Statement Expenses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394255" name="Text Box 15"/>
          <p:cNvSpPr txBox="1">
            <a:spLocks noChangeArrowheads="1"/>
          </p:cNvSpPr>
          <p:nvPr/>
        </p:nvSpPr>
        <p:spPr bwMode="auto">
          <a:xfrm>
            <a:off x="304800" y="2895600"/>
            <a:ext cx="2971800" cy="44132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Direct Materials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94256" name="Text Box 16"/>
          <p:cNvSpPr txBox="1">
            <a:spLocks noChangeArrowheads="1"/>
          </p:cNvSpPr>
          <p:nvPr/>
        </p:nvSpPr>
        <p:spPr bwMode="auto">
          <a:xfrm>
            <a:off x="304800" y="3825875"/>
            <a:ext cx="2971800" cy="44132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Arial" charset="0"/>
              </a:rPr>
              <a:t>Direct Labour</a:t>
            </a:r>
            <a:endParaRPr lang="en-CA" b="1" dirty="0">
              <a:latin typeface="Times New Roman" pitchFamily="18" charset="0"/>
              <a:cs typeface="Arial" charset="0"/>
            </a:endParaRPr>
          </a:p>
        </p:txBody>
      </p:sp>
      <p:sp>
        <p:nvSpPr>
          <p:cNvPr id="394257" name="Text Box 17"/>
          <p:cNvSpPr txBox="1">
            <a:spLocks noChangeArrowheads="1"/>
          </p:cNvSpPr>
          <p:nvPr/>
        </p:nvSpPr>
        <p:spPr bwMode="auto">
          <a:xfrm>
            <a:off x="304800" y="4587875"/>
            <a:ext cx="2971800" cy="73342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Manufacturing Overhead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94258" name="Text Box 18"/>
          <p:cNvSpPr txBox="1">
            <a:spLocks noChangeArrowheads="1"/>
          </p:cNvSpPr>
          <p:nvPr/>
        </p:nvSpPr>
        <p:spPr bwMode="auto">
          <a:xfrm>
            <a:off x="3657600" y="2895600"/>
            <a:ext cx="2971800" cy="733425"/>
          </a:xfrm>
          <a:prstGeom prst="rect">
            <a:avLst/>
          </a:prstGeom>
          <a:solidFill>
            <a:schemeClr val="bg2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Raw Materials Inventory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94259" name="Line 19"/>
          <p:cNvSpPr>
            <a:spLocks noChangeShapeType="1"/>
          </p:cNvSpPr>
          <p:nvPr/>
        </p:nvSpPr>
        <p:spPr bwMode="auto">
          <a:xfrm>
            <a:off x="3276600" y="3124200"/>
            <a:ext cx="304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94260" name="Text Box 20"/>
          <p:cNvSpPr txBox="1">
            <a:spLocks noChangeArrowheads="1"/>
          </p:cNvSpPr>
          <p:nvPr/>
        </p:nvSpPr>
        <p:spPr bwMode="auto">
          <a:xfrm>
            <a:off x="3657600" y="4267200"/>
            <a:ext cx="2971800" cy="441325"/>
          </a:xfrm>
          <a:prstGeom prst="rect">
            <a:avLst/>
          </a:prstGeom>
          <a:solidFill>
            <a:schemeClr val="bg2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Work in Process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94261" name="Line 21"/>
          <p:cNvSpPr>
            <a:spLocks noChangeShapeType="1"/>
          </p:cNvSpPr>
          <p:nvPr/>
        </p:nvSpPr>
        <p:spPr bwMode="auto">
          <a:xfrm>
            <a:off x="5105400" y="35814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94262" name="Line 22"/>
          <p:cNvSpPr>
            <a:spLocks noChangeShapeType="1"/>
          </p:cNvSpPr>
          <p:nvPr/>
        </p:nvSpPr>
        <p:spPr bwMode="auto">
          <a:xfrm>
            <a:off x="3276600" y="4038600"/>
            <a:ext cx="381000" cy="152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94263" name="Line 23"/>
          <p:cNvSpPr>
            <a:spLocks noChangeShapeType="1"/>
          </p:cNvSpPr>
          <p:nvPr/>
        </p:nvSpPr>
        <p:spPr bwMode="auto">
          <a:xfrm flipV="1">
            <a:off x="3276600" y="4724400"/>
            <a:ext cx="45720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94264" name="Text Box 24"/>
          <p:cNvSpPr txBox="1">
            <a:spLocks noChangeArrowheads="1"/>
          </p:cNvSpPr>
          <p:nvPr/>
        </p:nvSpPr>
        <p:spPr bwMode="auto">
          <a:xfrm>
            <a:off x="3657600" y="5410200"/>
            <a:ext cx="2971800" cy="441325"/>
          </a:xfrm>
          <a:prstGeom prst="rect">
            <a:avLst/>
          </a:prstGeom>
          <a:solidFill>
            <a:schemeClr val="bg2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Finished Goods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94265" name="Line 25"/>
          <p:cNvSpPr>
            <a:spLocks noChangeShapeType="1"/>
          </p:cNvSpPr>
          <p:nvPr/>
        </p:nvSpPr>
        <p:spPr bwMode="auto">
          <a:xfrm>
            <a:off x="5105400" y="4724400"/>
            <a:ext cx="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94266" name="Text Box 26"/>
          <p:cNvSpPr txBox="1">
            <a:spLocks noChangeArrowheads="1"/>
          </p:cNvSpPr>
          <p:nvPr/>
        </p:nvSpPr>
        <p:spPr bwMode="auto">
          <a:xfrm>
            <a:off x="7086600" y="5257800"/>
            <a:ext cx="1905000" cy="733425"/>
          </a:xfrm>
          <a:prstGeom prst="rect">
            <a:avLst/>
          </a:prstGeom>
          <a:solidFill>
            <a:schemeClr val="bg2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Cost of Goods Sold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94267" name="Line 27"/>
          <p:cNvSpPr>
            <a:spLocks noChangeShapeType="1"/>
          </p:cNvSpPr>
          <p:nvPr/>
        </p:nvSpPr>
        <p:spPr bwMode="auto">
          <a:xfrm flipV="1">
            <a:off x="6629400" y="5638800"/>
            <a:ext cx="457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4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4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4255" grpId="0" animBg="1" autoUpdateAnimBg="0"/>
      <p:bldP spid="394256" grpId="0" animBg="1"/>
      <p:bldP spid="394257" grpId="0" animBg="1"/>
      <p:bldP spid="394258" grpId="0" animBg="1"/>
      <p:bldP spid="394259" grpId="0" animBg="1"/>
      <p:bldP spid="394260" grpId="0" animBg="1"/>
      <p:bldP spid="394261" grpId="0" animBg="1"/>
      <p:bldP spid="394262" grpId="0" animBg="1"/>
      <p:bldP spid="394263" grpId="0" animBg="1"/>
      <p:bldP spid="394264" grpId="0" animBg="1"/>
      <p:bldP spid="394265" grpId="0" animBg="1"/>
      <p:bldP spid="394266" grpId="0" animBg="1"/>
      <p:bldP spid="39426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Materials</a:t>
            </a:r>
          </a:p>
        </p:txBody>
      </p:sp>
      <p:sp>
        <p:nvSpPr>
          <p:cNvPr id="328708" name="Text Box 4"/>
          <p:cNvSpPr txBox="1">
            <a:spLocks noChangeArrowheads="1"/>
          </p:cNvSpPr>
          <p:nvPr/>
        </p:nvSpPr>
        <p:spPr bwMode="auto">
          <a:xfrm>
            <a:off x="381000" y="1905000"/>
            <a:ext cx="827563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/>
              <a:t>Accounting for the purchase of materials on credit</a:t>
            </a:r>
          </a:p>
        </p:txBody>
      </p:sp>
      <p:graphicFrame>
        <p:nvGraphicFramePr>
          <p:cNvPr id="162844" name="Group 28"/>
          <p:cNvGraphicFramePr>
            <a:graphicFrameLocks noGrp="1"/>
          </p:cNvGraphicFramePr>
          <p:nvPr>
            <p:ph type="tbl" idx="4294967295"/>
          </p:nvPr>
        </p:nvGraphicFramePr>
        <p:xfrm>
          <a:off x="228600" y="3505200"/>
          <a:ext cx="8610600" cy="2320925"/>
        </p:xfrm>
        <a:graphic>
          <a:graphicData uri="http://schemas.openxmlformats.org/drawingml/2006/table">
            <a:tbl>
              <a:tblPr/>
              <a:tblGrid>
                <a:gridCol w="2192338"/>
                <a:gridCol w="2817812"/>
                <a:gridCol w="3600450"/>
              </a:tblGrid>
              <a:tr h="622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Materials Inventory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Requisitioning Materials</a:t>
            </a:r>
          </a:p>
        </p:txBody>
      </p:sp>
      <p:sp>
        <p:nvSpPr>
          <p:cNvPr id="330755" name="Text Box 3"/>
          <p:cNvSpPr txBox="1">
            <a:spLocks noChangeArrowheads="1"/>
          </p:cNvSpPr>
          <p:nvPr/>
        </p:nvSpPr>
        <p:spPr bwMode="auto">
          <a:xfrm>
            <a:off x="533400" y="2133600"/>
            <a:ext cx="7248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/>
              <a:t>Flow of materials from the storeroom to production.  </a:t>
            </a:r>
          </a:p>
        </p:txBody>
      </p:sp>
      <p:graphicFrame>
        <p:nvGraphicFramePr>
          <p:cNvPr id="26651" name="Group 27"/>
          <p:cNvGraphicFramePr>
            <a:graphicFrameLocks noGrp="1"/>
          </p:cNvGraphicFramePr>
          <p:nvPr/>
        </p:nvGraphicFramePr>
        <p:xfrm>
          <a:off x="228600" y="3505200"/>
          <a:ext cx="8610600" cy="2320925"/>
        </p:xfrm>
        <a:graphic>
          <a:graphicData uri="http://schemas.openxmlformats.org/drawingml/2006/table">
            <a:tbl>
              <a:tblPr/>
              <a:tblGrid>
                <a:gridCol w="2438400"/>
                <a:gridCol w="2362200"/>
                <a:gridCol w="1752600"/>
                <a:gridCol w="2057400"/>
              </a:tblGrid>
              <a:tr h="6223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Materials Inventory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$9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Work In Process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$9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6652" name="Picture 28" descr="C:\Users\Patti\AppData\Local\Microsoft\Windows\Temporary Internet Files\Content.IE5\4KS3QDI8\MC90043689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50" y="1306830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875" name="Group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47112"/>
              </p:ext>
            </p:extLst>
          </p:nvPr>
        </p:nvGraphicFramePr>
        <p:xfrm>
          <a:off x="381000" y="1219200"/>
          <a:ext cx="8001000" cy="3733800"/>
        </p:xfrm>
        <a:graphic>
          <a:graphicData uri="http://schemas.openxmlformats.org/drawingml/2006/table">
            <a:tbl>
              <a:tblPr/>
              <a:tblGrid>
                <a:gridCol w="25146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Requisition #</a:t>
                      </a:r>
                      <a:endParaRPr kumimoji="0" lang="en-CA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A-143</a:t>
                      </a:r>
                      <a:endParaRPr kumimoji="0" lang="en-CA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Date: November 1, 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  <a:endParaRPr kumimoji="0" lang="en-CA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Job # 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2013-01</a:t>
                      </a:r>
                      <a:endParaRPr kumimoji="0" lang="en-CA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Department: Stirring</a:t>
                      </a:r>
                      <a:endParaRPr kumimoji="0" lang="en-CA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Description</a:t>
                      </a:r>
                      <a:endParaRPr kumimoji="0" lang="en-CA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Quantity</a:t>
                      </a:r>
                      <a:endParaRPr kumimoji="0" lang="en-CA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Unit Cost</a:t>
                      </a:r>
                      <a:endParaRPr kumimoji="0" lang="en-CA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</a:t>
                      </a:r>
                      <a:endParaRPr kumimoji="0" lang="en-CA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Sugar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cups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$3.00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$ 6.00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Eureka lemons 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$0.50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3.00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$ 9.00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Signature: 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868" name="Text Box 44"/>
          <p:cNvSpPr txBox="1">
            <a:spLocks noChangeArrowheads="1"/>
          </p:cNvSpPr>
          <p:nvPr/>
        </p:nvSpPr>
        <p:spPr bwMode="auto">
          <a:xfrm>
            <a:off x="533400" y="381000"/>
            <a:ext cx="7620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3600">
                <a:solidFill>
                  <a:schemeClr val="tx2"/>
                </a:solidFill>
                <a:latin typeface="Times New Roman" pitchFamily="18" charset="0"/>
              </a:rPr>
              <a:t>Materials Requisition Form</a:t>
            </a:r>
            <a:endParaRPr lang="en-CA" sz="360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Job Cost Sheet – update for materials requisition</a:t>
            </a:r>
          </a:p>
        </p:txBody>
      </p:sp>
      <p:pic>
        <p:nvPicPr>
          <p:cNvPr id="207875" name="Picture 3" descr="job order cost she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73188"/>
            <a:ext cx="7239000" cy="450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876" name="Text Box 4"/>
          <p:cNvSpPr txBox="1">
            <a:spLocks noChangeArrowheads="1"/>
          </p:cNvSpPr>
          <p:nvPr/>
        </p:nvSpPr>
        <p:spPr bwMode="auto">
          <a:xfrm>
            <a:off x="6400800" y="1295400"/>
            <a:ext cx="1371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2013-01</a:t>
            </a:r>
            <a:endParaRPr lang="en-US" sz="1800" dirty="0">
              <a:cs typeface="Arial" charset="0"/>
            </a:endParaRPr>
          </a:p>
        </p:txBody>
      </p:sp>
      <p:sp>
        <p:nvSpPr>
          <p:cNvPr id="207877" name="Text Box 5"/>
          <p:cNvSpPr txBox="1">
            <a:spLocks noChangeArrowheads="1"/>
          </p:cNvSpPr>
          <p:nvPr/>
        </p:nvSpPr>
        <p:spPr bwMode="auto">
          <a:xfrm>
            <a:off x="2057400" y="3276600"/>
            <a:ext cx="9144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 9.00</a:t>
            </a:r>
          </a:p>
        </p:txBody>
      </p:sp>
      <p:sp>
        <p:nvSpPr>
          <p:cNvPr id="207878" name="Text Box 6"/>
          <p:cNvSpPr txBox="1">
            <a:spLocks noChangeArrowheads="1"/>
          </p:cNvSpPr>
          <p:nvPr/>
        </p:nvSpPr>
        <p:spPr bwMode="auto">
          <a:xfrm>
            <a:off x="106680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A-143</a:t>
            </a:r>
          </a:p>
        </p:txBody>
      </p:sp>
      <p:sp>
        <p:nvSpPr>
          <p:cNvPr id="207879" name="Text Box 7"/>
          <p:cNvSpPr txBox="1">
            <a:spLocks noChangeArrowheads="1"/>
          </p:cNvSpPr>
          <p:nvPr/>
        </p:nvSpPr>
        <p:spPr bwMode="auto">
          <a:xfrm>
            <a:off x="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11/1/13</a:t>
            </a:r>
            <a:endParaRPr lang="en-US" sz="1800" dirty="0"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7" grpId="0" animBg="1"/>
      <p:bldP spid="207878" grpId="0" animBg="1"/>
      <p:bldP spid="20787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0" t="8825" r="7500" b="17183"/>
          <a:stretch/>
        </p:blipFill>
        <p:spPr>
          <a:xfrm>
            <a:off x="152400" y="457200"/>
            <a:ext cx="891540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250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Employee Time Ticket</a:t>
            </a:r>
          </a:p>
        </p:txBody>
      </p:sp>
      <p:sp>
        <p:nvSpPr>
          <p:cNvPr id="331779" name="Rectangle 3"/>
          <p:cNvSpPr>
            <a:spLocks noGrp="1" noChangeArrowheads="1"/>
          </p:cNvSpPr>
          <p:nvPr>
            <p:ph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Two primary objectives:</a:t>
            </a:r>
          </a:p>
          <a:p>
            <a:pPr lvl="1">
              <a:lnSpc>
                <a:spcPct val="90000"/>
              </a:lnSpc>
            </a:pPr>
            <a:r>
              <a:rPr lang="en-US" sz="2200">
                <a:ea typeface="ＭＳ Ｐゴシック" pitchFamily="1" charset="-128"/>
              </a:rPr>
              <a:t>Determine the correct amount to pay each employee for each pay period.</a:t>
            </a:r>
          </a:p>
          <a:p>
            <a:pPr lvl="1">
              <a:lnSpc>
                <a:spcPct val="90000"/>
              </a:lnSpc>
            </a:pPr>
            <a:r>
              <a:rPr lang="en-US" sz="2200">
                <a:ea typeface="ＭＳ Ｐゴシック" pitchFamily="1" charset="-128"/>
              </a:rPr>
              <a:t>Properly allocate factory labor costs to factory overhead and individual job orders.</a:t>
            </a:r>
          </a:p>
          <a:p>
            <a:pPr>
              <a:lnSpc>
                <a:spcPct val="90000"/>
              </a:lnSpc>
            </a:pPr>
            <a:endParaRPr lang="en-US" sz="2600">
              <a:ea typeface="ＭＳ Ｐゴシック" pitchFamily="1" charset="-128"/>
            </a:endParaRPr>
          </a:p>
        </p:txBody>
      </p:sp>
      <p:graphicFrame>
        <p:nvGraphicFramePr>
          <p:cNvPr id="214035" name="Group 19"/>
          <p:cNvGraphicFramePr>
            <a:graphicFrameLocks noGrp="1"/>
          </p:cNvGraphicFramePr>
          <p:nvPr/>
        </p:nvGraphicFramePr>
        <p:xfrm>
          <a:off x="457200" y="3733800"/>
          <a:ext cx="8610600" cy="2320925"/>
        </p:xfrm>
        <a:graphic>
          <a:graphicData uri="http://schemas.openxmlformats.org/drawingml/2006/table">
            <a:tbl>
              <a:tblPr/>
              <a:tblGrid>
                <a:gridCol w="2971800"/>
                <a:gridCol w="2819400"/>
                <a:gridCol w="2819400"/>
              </a:tblGrid>
              <a:tr h="622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Work In Process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$40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Wages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14036" name="Picture 20" descr="C:\Users\Patti\AppData\Local\Microsoft\Windows\Temporary Internet Files\Content.IE5\FCGCNA1F\MC9003126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846" y="685800"/>
            <a:ext cx="1364835" cy="14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Employee Time Ticket</a:t>
            </a:r>
          </a:p>
        </p:txBody>
      </p:sp>
      <p:sp>
        <p:nvSpPr>
          <p:cNvPr id="211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225925"/>
          </a:xfrm>
        </p:spPr>
        <p:txBody>
          <a:bodyPr/>
          <a:lstStyle/>
          <a:p>
            <a:r>
              <a:rPr lang="en-US"/>
              <a:t>Indicates what jobs an employee worked on for the week, broken down by Job Number.</a:t>
            </a:r>
          </a:p>
        </p:txBody>
      </p:sp>
      <p:pic>
        <p:nvPicPr>
          <p:cNvPr id="2119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743200"/>
            <a:ext cx="8305800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DE">
                    <a:alpha val="42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9803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1973" name="Text Box 5"/>
          <p:cNvSpPr txBox="1">
            <a:spLocks noChangeArrowheads="1"/>
          </p:cNvSpPr>
          <p:nvPr/>
        </p:nvSpPr>
        <p:spPr bwMode="auto">
          <a:xfrm>
            <a:off x="7086600" y="4419600"/>
            <a:ext cx="1371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2013-01</a:t>
            </a:r>
            <a:endParaRPr lang="en-US" sz="1800" dirty="0">
              <a:cs typeface="Arial" charset="0"/>
            </a:endParaRPr>
          </a:p>
        </p:txBody>
      </p:sp>
      <p:sp>
        <p:nvSpPr>
          <p:cNvPr id="211974" name="Text Box 6"/>
          <p:cNvSpPr txBox="1">
            <a:spLocks noChangeArrowheads="1"/>
          </p:cNvSpPr>
          <p:nvPr/>
        </p:nvSpPr>
        <p:spPr bwMode="auto">
          <a:xfrm>
            <a:off x="7010400" y="3814763"/>
            <a:ext cx="1143000" cy="376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11/1/13</a:t>
            </a:r>
            <a:endParaRPr lang="en-US" sz="1800" dirty="0"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Job Order Cost Sheet – update for time ticket</a:t>
            </a:r>
          </a:p>
        </p:txBody>
      </p:sp>
      <p:pic>
        <p:nvPicPr>
          <p:cNvPr id="212995" name="Picture 3" descr="job order cost she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73188"/>
            <a:ext cx="8153400" cy="450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2996" name="Text Box 4"/>
          <p:cNvSpPr txBox="1">
            <a:spLocks noChangeArrowheads="1"/>
          </p:cNvSpPr>
          <p:nvPr/>
        </p:nvSpPr>
        <p:spPr bwMode="auto">
          <a:xfrm>
            <a:off x="7162800" y="1295400"/>
            <a:ext cx="1371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2013-01</a:t>
            </a:r>
            <a:endParaRPr lang="en-US" sz="1800" dirty="0">
              <a:cs typeface="Arial" charset="0"/>
            </a:endParaRPr>
          </a:p>
        </p:txBody>
      </p:sp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2362200" y="3276600"/>
            <a:ext cx="9144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9.00</a:t>
            </a:r>
          </a:p>
        </p:txBody>
      </p:sp>
      <p:sp>
        <p:nvSpPr>
          <p:cNvPr id="212998" name="Text Box 6"/>
          <p:cNvSpPr txBox="1">
            <a:spLocks noChangeArrowheads="1"/>
          </p:cNvSpPr>
          <p:nvPr/>
        </p:nvSpPr>
        <p:spPr bwMode="auto">
          <a:xfrm>
            <a:off x="121920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A-143</a:t>
            </a:r>
          </a:p>
        </p:txBody>
      </p:sp>
      <p:sp>
        <p:nvSpPr>
          <p:cNvPr id="212999" name="Text Box 7"/>
          <p:cNvSpPr txBox="1">
            <a:spLocks noChangeArrowheads="1"/>
          </p:cNvSpPr>
          <p:nvPr/>
        </p:nvSpPr>
        <p:spPr bwMode="auto">
          <a:xfrm>
            <a:off x="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11/1/13</a:t>
            </a:r>
            <a:endParaRPr lang="en-US" sz="1800" dirty="0">
              <a:cs typeface="Arial" charset="0"/>
            </a:endParaRPr>
          </a:p>
        </p:txBody>
      </p:sp>
      <p:sp>
        <p:nvSpPr>
          <p:cNvPr id="213000" name="Text Box 8"/>
          <p:cNvSpPr txBox="1">
            <a:spLocks noChangeArrowheads="1"/>
          </p:cNvSpPr>
          <p:nvPr/>
        </p:nvSpPr>
        <p:spPr bwMode="auto">
          <a:xfrm>
            <a:off x="3962400" y="3276600"/>
            <a:ext cx="12954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Empl#124</a:t>
            </a:r>
          </a:p>
        </p:txBody>
      </p:sp>
      <p:sp>
        <p:nvSpPr>
          <p:cNvPr id="213001" name="Text Box 9"/>
          <p:cNvSpPr txBox="1">
            <a:spLocks noChangeArrowheads="1"/>
          </p:cNvSpPr>
          <p:nvPr/>
        </p:nvSpPr>
        <p:spPr bwMode="auto">
          <a:xfrm>
            <a:off x="525780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 40.00</a:t>
            </a:r>
          </a:p>
        </p:txBody>
      </p:sp>
      <p:sp>
        <p:nvSpPr>
          <p:cNvPr id="213002" name="Text Box 10"/>
          <p:cNvSpPr txBox="1">
            <a:spLocks noChangeArrowheads="1"/>
          </p:cNvSpPr>
          <p:nvPr/>
        </p:nvSpPr>
        <p:spPr bwMode="auto">
          <a:xfrm>
            <a:off x="3352800" y="3276600"/>
            <a:ext cx="609600" cy="3460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600">
                <a:cs typeface="Arial" charset="0"/>
              </a:rPr>
              <a:t>11/1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000" grpId="0" animBg="1"/>
      <p:bldP spid="213001" grpId="0" animBg="1"/>
      <p:bldP spid="21300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9" t="9444" r="1667" b="13779"/>
          <a:stretch/>
        </p:blipFill>
        <p:spPr>
          <a:xfrm>
            <a:off x="152400" y="228600"/>
            <a:ext cx="88392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2427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Factory Overhead Cost</a:t>
            </a:r>
          </a:p>
        </p:txBody>
      </p:sp>
      <p:sp>
        <p:nvSpPr>
          <p:cNvPr id="33280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81000" y="1219200"/>
            <a:ext cx="8229600" cy="18288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600">
                <a:ea typeface="ＭＳ Ｐゴシック" pitchFamily="1" charset="-128"/>
              </a:rPr>
              <a:t>Includes all manufacturing costs other than direct materials and direct labor.</a:t>
            </a:r>
          </a:p>
          <a:p>
            <a:pPr>
              <a:lnSpc>
                <a:spcPct val="90000"/>
              </a:lnSpc>
            </a:pPr>
            <a:r>
              <a:rPr lang="en-US" sz="2600">
                <a:ea typeface="ＭＳ Ｐゴシック" pitchFamily="1" charset="-128"/>
              </a:rPr>
              <a:t>Comes from various sources, including depreciation, indirect materials, indirect labor, and factory utilities.</a:t>
            </a:r>
          </a:p>
          <a:p>
            <a:pPr>
              <a:lnSpc>
                <a:spcPct val="90000"/>
              </a:lnSpc>
            </a:pPr>
            <a:endParaRPr lang="en-US" sz="2600">
              <a:ea typeface="ＭＳ Ｐゴシック" pitchFamily="1" charset="-128"/>
            </a:endParaRPr>
          </a:p>
        </p:txBody>
      </p:sp>
      <p:graphicFrame>
        <p:nvGraphicFramePr>
          <p:cNvPr id="29745" name="Group 49"/>
          <p:cNvGraphicFramePr>
            <a:graphicFrameLocks noGrp="1"/>
          </p:cNvGraphicFramePr>
          <p:nvPr/>
        </p:nvGraphicFramePr>
        <p:xfrm>
          <a:off x="228600" y="3321050"/>
          <a:ext cx="8610600" cy="2323084"/>
        </p:xfrm>
        <a:graphic>
          <a:graphicData uri="http://schemas.openxmlformats.org/drawingml/2006/table">
            <a:tbl>
              <a:tblPr/>
              <a:tblGrid>
                <a:gridCol w="1600200"/>
                <a:gridCol w="1600200"/>
                <a:gridCol w="1600200"/>
                <a:gridCol w="1524000"/>
                <a:gridCol w="1524000"/>
                <a:gridCol w="762000"/>
              </a:tblGrid>
              <a:tr h="622300">
                <a:tc gridSpan="3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                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Materials Inventory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$500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Factory Overhead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+$4,600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Accum. Depreci-ation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$1,200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Wages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Utilities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Allocating Factory Overhead</a:t>
            </a:r>
          </a:p>
        </p:txBody>
      </p:sp>
      <p:sp>
        <p:nvSpPr>
          <p:cNvPr id="333827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Overhead gets assigned to jobs through cost allocation 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The measure used to allocate overhead is called an activity base</a:t>
            </a:r>
          </a:p>
          <a:p>
            <a:pPr lvl="1"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Should be a measure that reflects the consumption or use of overhead</a:t>
            </a:r>
          </a:p>
          <a:p>
            <a:pPr lvl="1"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Examples: direct labor hours, machine hours, or direct material dollars</a:t>
            </a:r>
          </a:p>
          <a:p>
            <a:pPr>
              <a:lnSpc>
                <a:spcPct val="90000"/>
              </a:lnSpc>
            </a:pPr>
            <a:endParaRPr lang="en-US" sz="3400">
              <a:ea typeface="ＭＳ Ｐゴシック" pitchFamily="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Predetermined Factory Overhead Rate</a:t>
            </a:r>
          </a:p>
        </p:txBody>
      </p:sp>
      <p:sp>
        <p:nvSpPr>
          <p:cNvPr id="334851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Overhead may be applied using a </a:t>
            </a:r>
          </a:p>
          <a:p>
            <a:pPr>
              <a:lnSpc>
                <a:spcPct val="90000"/>
              </a:lnSpc>
            </a:pPr>
            <a:endParaRPr lang="en-US">
              <a:ea typeface="ＭＳ Ｐゴシック" pitchFamily="1" charset="-128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ea typeface="ＭＳ Ｐゴシック" pitchFamily="1" charset="-128"/>
              </a:rPr>
              <a:t>	Predetermined Factory Overhead Rate</a:t>
            </a:r>
          </a:p>
          <a:p>
            <a:pPr>
              <a:lnSpc>
                <a:spcPct val="90000"/>
              </a:lnSpc>
            </a:pPr>
            <a:endParaRPr lang="en-US">
              <a:ea typeface="ＭＳ Ｐゴシック" pitchFamily="1" charset="-128"/>
            </a:endParaRPr>
          </a:p>
        </p:txBody>
      </p:sp>
      <p:sp>
        <p:nvSpPr>
          <p:cNvPr id="334852" name="Text Box 4"/>
          <p:cNvSpPr txBox="1">
            <a:spLocks noChangeArrowheads="1"/>
          </p:cNvSpPr>
          <p:nvPr/>
        </p:nvSpPr>
        <p:spPr bwMode="auto">
          <a:xfrm>
            <a:off x="838200" y="3810000"/>
            <a:ext cx="7651750" cy="1554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32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Estimated Total Factory Overhead</a:t>
            </a:r>
            <a:r>
              <a:rPr lang="en-US" sz="32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</a:p>
          <a:p>
            <a:pPr algn="ctr" eaLnBrk="1" hangingPunct="1"/>
            <a:r>
              <a:rPr lang="en-US" sz="32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Estimated Total Level of the Activity Base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Predetermined Factory Overhead Rate (PFOR)</a:t>
            </a:r>
          </a:p>
        </p:txBody>
      </p:sp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304800" y="1676400"/>
            <a:ext cx="8077200" cy="722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Assume Julianne’s Lemonade Stand estimates $50,000 of total factory overhead for the year and the activity base to be 10,000 direct labor hours.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26720" y="3352800"/>
            <a:ext cx="8382000" cy="28315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200" b="1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Estimated </a:t>
            </a:r>
            <a:r>
              <a:rPr lang="en-US" sz="32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Total Factory Overhead</a:t>
            </a:r>
            <a:r>
              <a:rPr lang="en-US" sz="32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</a:p>
          <a:p>
            <a:pPr eaLnBrk="1" hangingPunct="1"/>
            <a:r>
              <a:rPr lang="en-US" sz="32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Estimated Total Level of the Activity </a:t>
            </a:r>
            <a:r>
              <a:rPr lang="en-US" sz="32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Base</a:t>
            </a:r>
          </a:p>
          <a:p>
            <a:pPr eaLnBrk="1" hangingPunct="1"/>
            <a:endParaRPr lang="en-US" sz="900" b="1" dirty="0" smtClean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sz="32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 </a:t>
            </a:r>
            <a:r>
              <a:rPr lang="en-US" sz="3200" b="1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$50,000</a:t>
            </a:r>
          </a:p>
          <a:p>
            <a:pPr eaLnBrk="1" hangingPunct="1"/>
            <a:r>
              <a:rPr lang="en-US" sz="32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10,000 Direct Labour Hours</a:t>
            </a:r>
          </a:p>
          <a:p>
            <a:pPr eaLnBrk="1" hangingPunct="1"/>
            <a:endParaRPr lang="en-US" sz="900" b="1" dirty="0" smtClean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sz="32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 $5/Direct Labour Hour</a:t>
            </a:r>
            <a:endParaRPr lang="en-US" sz="3200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Why Use Predetermined Rates?</a:t>
            </a:r>
          </a:p>
        </p:txBody>
      </p:sp>
      <p:sp>
        <p:nvSpPr>
          <p:cNvPr id="336899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For timely information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Waiting until the end of a period when overhead costs are known would be accurate, but not timely for decision-making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Some companies use activity-based costing - it allocates overhead costs using multiple predetermined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Assigning Manufacturing Overhead to Each Job</a:t>
            </a:r>
          </a:p>
        </p:txBody>
      </p:sp>
      <p:sp>
        <p:nvSpPr>
          <p:cNvPr id="21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 the Predetermined Overhead Rate is </a:t>
            </a:r>
            <a:r>
              <a:rPr lang="en-US" b="1" dirty="0" smtClean="0">
                <a:solidFill>
                  <a:schemeClr val="accent1"/>
                </a:solidFill>
              </a:rPr>
              <a:t>$5</a:t>
            </a:r>
            <a:r>
              <a:rPr lang="en-US" dirty="0" smtClean="0"/>
              <a:t> </a:t>
            </a:r>
            <a:r>
              <a:rPr lang="en-US" dirty="0"/>
              <a:t>per Direct Labour Hour.</a:t>
            </a:r>
          </a:p>
          <a:p>
            <a:r>
              <a:rPr lang="en-US" dirty="0"/>
              <a:t>In our example, the job incurred </a:t>
            </a:r>
            <a:r>
              <a:rPr lang="en-US" b="1" dirty="0">
                <a:solidFill>
                  <a:schemeClr val="tx2"/>
                </a:solidFill>
              </a:rPr>
              <a:t>4</a:t>
            </a:r>
            <a:r>
              <a:rPr lang="en-US" b="1" dirty="0"/>
              <a:t> </a:t>
            </a:r>
            <a:r>
              <a:rPr lang="en-US" dirty="0"/>
              <a:t>direct </a:t>
            </a:r>
            <a:r>
              <a:rPr lang="en-US" dirty="0" err="1"/>
              <a:t>labour</a:t>
            </a:r>
            <a:r>
              <a:rPr lang="en-US" dirty="0"/>
              <a:t> hours.</a:t>
            </a:r>
          </a:p>
          <a:p>
            <a:r>
              <a:rPr lang="en-US" dirty="0"/>
              <a:t>We apply overhead to the job based on </a:t>
            </a:r>
            <a:r>
              <a:rPr lang="en-US" b="1" u="sng" dirty="0">
                <a:solidFill>
                  <a:schemeClr val="tx2"/>
                </a:solidFill>
              </a:rPr>
              <a:t>actual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dirty="0"/>
              <a:t>direct </a:t>
            </a:r>
            <a:r>
              <a:rPr lang="en-US" dirty="0" err="1"/>
              <a:t>labour</a:t>
            </a:r>
            <a:r>
              <a:rPr lang="en-US" dirty="0"/>
              <a:t> hours incurred by the job.</a:t>
            </a:r>
          </a:p>
          <a:p>
            <a:pPr>
              <a:buFont typeface="Wingdings" pitchFamily="2" charset="2"/>
              <a:buNone/>
            </a:pPr>
            <a:r>
              <a:rPr lang="en-US" b="1" dirty="0">
                <a:solidFill>
                  <a:schemeClr val="tx2"/>
                </a:solidFill>
              </a:rPr>
              <a:t>      4 hours</a:t>
            </a:r>
            <a:r>
              <a:rPr lang="en-US" b="1" dirty="0">
                <a:solidFill>
                  <a:schemeClr val="accent1"/>
                </a:solidFill>
              </a:rPr>
              <a:t> x $5/DLH = </a:t>
            </a:r>
            <a:r>
              <a:rPr lang="en-US" b="1" dirty="0"/>
              <a:t>$20</a:t>
            </a:r>
          </a:p>
        </p:txBody>
      </p:sp>
      <p:grpSp>
        <p:nvGrpSpPr>
          <p:cNvPr id="216068" name="Group 4"/>
          <p:cNvGrpSpPr>
            <a:grpSpLocks/>
          </p:cNvGrpSpPr>
          <p:nvPr/>
        </p:nvGrpSpPr>
        <p:grpSpPr bwMode="auto">
          <a:xfrm>
            <a:off x="457200" y="5486400"/>
            <a:ext cx="8153400" cy="584200"/>
            <a:chOff x="448" y="2443"/>
            <a:chExt cx="5136" cy="368"/>
          </a:xfrm>
        </p:grpSpPr>
        <p:sp>
          <p:nvSpPr>
            <p:cNvPr id="216069" name="Rectangle 5"/>
            <p:cNvSpPr>
              <a:spLocks noChangeArrowheads="1"/>
            </p:cNvSpPr>
            <p:nvPr/>
          </p:nvSpPr>
          <p:spPr bwMode="auto">
            <a:xfrm>
              <a:off x="448" y="2443"/>
              <a:ext cx="5024" cy="368"/>
            </a:xfrm>
            <a:prstGeom prst="rect">
              <a:avLst/>
            </a:prstGeom>
            <a:solidFill>
              <a:srgbClr val="FCFEB9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1" hangingPunct="1"/>
              <a:endParaRPr lang="en-CA" sz="2800">
                <a:solidFill>
                  <a:srgbClr val="663300"/>
                </a:solidFill>
                <a:latin typeface="Times New Roman" pitchFamily="18" charset="0"/>
              </a:endParaRPr>
            </a:p>
          </p:txBody>
        </p:sp>
        <p:sp>
          <p:nvSpPr>
            <p:cNvPr id="216070" name="Rectangle 6"/>
            <p:cNvSpPr>
              <a:spLocks noChangeArrowheads="1"/>
            </p:cNvSpPr>
            <p:nvPr/>
          </p:nvSpPr>
          <p:spPr bwMode="auto">
            <a:xfrm>
              <a:off x="777" y="2484"/>
              <a:ext cx="4807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b="1" dirty="0">
                  <a:solidFill>
                    <a:srgbClr val="663300"/>
                  </a:solidFill>
                </a:rPr>
                <a:t>Overhead applied  </a:t>
              </a:r>
              <a:r>
                <a:rPr lang="en-US" b="1" dirty="0" smtClean="0">
                  <a:solidFill>
                    <a:srgbClr val="663300"/>
                  </a:solidFill>
                </a:rPr>
                <a:t>    =  </a:t>
              </a:r>
              <a:r>
                <a:rPr lang="en-US" b="1" dirty="0">
                  <a:solidFill>
                    <a:srgbClr val="663300"/>
                  </a:solidFill>
                </a:rPr>
                <a:t>PFOR   ×   Actual </a:t>
              </a:r>
              <a:r>
                <a:rPr lang="en-US" b="1" dirty="0" smtClean="0">
                  <a:solidFill>
                    <a:srgbClr val="663300"/>
                  </a:solidFill>
                </a:rPr>
                <a:t>activity </a:t>
              </a:r>
              <a:endParaRPr lang="en-US" b="1" dirty="0">
                <a:solidFill>
                  <a:srgbClr val="663300"/>
                </a:solidFill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Job Order Cost Sheet</a:t>
            </a:r>
          </a:p>
        </p:txBody>
      </p:sp>
      <p:pic>
        <p:nvPicPr>
          <p:cNvPr id="217091" name="Picture 3" descr="job order cost she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73188"/>
            <a:ext cx="8153400" cy="450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7092" name="Text Box 4"/>
          <p:cNvSpPr txBox="1">
            <a:spLocks noChangeArrowheads="1"/>
          </p:cNvSpPr>
          <p:nvPr/>
        </p:nvSpPr>
        <p:spPr bwMode="auto">
          <a:xfrm>
            <a:off x="7162800" y="1295400"/>
            <a:ext cx="1371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2013-01</a:t>
            </a:r>
            <a:endParaRPr lang="en-US" sz="1800" dirty="0">
              <a:cs typeface="Arial" charset="0"/>
            </a:endParaRPr>
          </a:p>
        </p:txBody>
      </p:sp>
      <p:sp>
        <p:nvSpPr>
          <p:cNvPr id="217093" name="Text Box 5"/>
          <p:cNvSpPr txBox="1">
            <a:spLocks noChangeArrowheads="1"/>
          </p:cNvSpPr>
          <p:nvPr/>
        </p:nvSpPr>
        <p:spPr bwMode="auto">
          <a:xfrm>
            <a:off x="2362200" y="3276600"/>
            <a:ext cx="9144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9.00</a:t>
            </a:r>
          </a:p>
        </p:txBody>
      </p:sp>
      <p:sp>
        <p:nvSpPr>
          <p:cNvPr id="217094" name="Text Box 6"/>
          <p:cNvSpPr txBox="1">
            <a:spLocks noChangeArrowheads="1"/>
          </p:cNvSpPr>
          <p:nvPr/>
        </p:nvSpPr>
        <p:spPr bwMode="auto">
          <a:xfrm>
            <a:off x="121920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A-143</a:t>
            </a:r>
          </a:p>
        </p:txBody>
      </p:sp>
      <p:sp>
        <p:nvSpPr>
          <p:cNvPr id="217095" name="Text Box 7"/>
          <p:cNvSpPr txBox="1">
            <a:spLocks noChangeArrowheads="1"/>
          </p:cNvSpPr>
          <p:nvPr/>
        </p:nvSpPr>
        <p:spPr bwMode="auto">
          <a:xfrm>
            <a:off x="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11/1/13</a:t>
            </a:r>
            <a:endParaRPr lang="en-US" sz="1800" dirty="0">
              <a:cs typeface="Arial" charset="0"/>
            </a:endParaRPr>
          </a:p>
        </p:txBody>
      </p:sp>
      <p:sp>
        <p:nvSpPr>
          <p:cNvPr id="217096" name="Text Box 8"/>
          <p:cNvSpPr txBox="1">
            <a:spLocks noChangeArrowheads="1"/>
          </p:cNvSpPr>
          <p:nvPr/>
        </p:nvSpPr>
        <p:spPr bwMode="auto">
          <a:xfrm>
            <a:off x="3962400" y="3276600"/>
            <a:ext cx="12954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Empl#124</a:t>
            </a:r>
          </a:p>
        </p:txBody>
      </p:sp>
      <p:sp>
        <p:nvSpPr>
          <p:cNvPr id="217097" name="Text Box 9"/>
          <p:cNvSpPr txBox="1">
            <a:spLocks noChangeArrowheads="1"/>
          </p:cNvSpPr>
          <p:nvPr/>
        </p:nvSpPr>
        <p:spPr bwMode="auto">
          <a:xfrm>
            <a:off x="525780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40.00</a:t>
            </a:r>
          </a:p>
        </p:txBody>
      </p:sp>
      <p:sp>
        <p:nvSpPr>
          <p:cNvPr id="217098" name="Text Box 10"/>
          <p:cNvSpPr txBox="1">
            <a:spLocks noChangeArrowheads="1"/>
          </p:cNvSpPr>
          <p:nvPr/>
        </p:nvSpPr>
        <p:spPr bwMode="auto">
          <a:xfrm>
            <a:off x="7010400" y="3352800"/>
            <a:ext cx="9144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20.00</a:t>
            </a:r>
          </a:p>
        </p:txBody>
      </p:sp>
      <p:sp>
        <p:nvSpPr>
          <p:cNvPr id="217099" name="Text Box 11"/>
          <p:cNvSpPr txBox="1">
            <a:spLocks noChangeArrowheads="1"/>
          </p:cNvSpPr>
          <p:nvPr/>
        </p:nvSpPr>
        <p:spPr bwMode="auto">
          <a:xfrm>
            <a:off x="6324600" y="3352800"/>
            <a:ext cx="609600" cy="3143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400">
                <a:cs typeface="Arial" charset="0"/>
              </a:rPr>
              <a:t>11/1</a:t>
            </a:r>
          </a:p>
        </p:txBody>
      </p:sp>
      <p:sp>
        <p:nvSpPr>
          <p:cNvPr id="217100" name="Text Box 12"/>
          <p:cNvSpPr txBox="1">
            <a:spLocks noChangeArrowheads="1"/>
          </p:cNvSpPr>
          <p:nvPr/>
        </p:nvSpPr>
        <p:spPr bwMode="auto">
          <a:xfrm>
            <a:off x="3352800" y="3276600"/>
            <a:ext cx="609600" cy="3143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400">
                <a:cs typeface="Arial" charset="0"/>
              </a:rPr>
              <a:t>11/1</a:t>
            </a:r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4876800" y="4278313"/>
            <a:ext cx="1066800" cy="14366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US" sz="1600" b="1">
                <a:cs typeface="Arial" charset="0"/>
              </a:rPr>
              <a:t>9.00</a:t>
            </a:r>
          </a:p>
          <a:p>
            <a:pPr algn="r" eaLnBrk="1" hangingPunct="1">
              <a:spcBef>
                <a:spcPct val="50000"/>
              </a:spcBef>
            </a:pPr>
            <a:r>
              <a:rPr lang="en-US" sz="1600" b="1">
                <a:cs typeface="Arial" charset="0"/>
              </a:rPr>
              <a:t>40.00</a:t>
            </a:r>
          </a:p>
          <a:p>
            <a:pPr algn="r" eaLnBrk="1" hangingPunct="1">
              <a:spcBef>
                <a:spcPct val="50000"/>
              </a:spcBef>
            </a:pPr>
            <a:r>
              <a:rPr lang="en-US" sz="1600" b="1" u="sng">
                <a:cs typeface="Arial" charset="0"/>
              </a:rPr>
              <a:t>   20.00</a:t>
            </a:r>
          </a:p>
          <a:p>
            <a:pPr algn="r" eaLnBrk="1" hangingPunct="1">
              <a:spcBef>
                <a:spcPct val="50000"/>
              </a:spcBef>
            </a:pPr>
            <a:r>
              <a:rPr lang="en-US" sz="1600" b="1">
                <a:cs typeface="Arial" charset="0"/>
              </a:rPr>
              <a:t>69.00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0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Applying Factory Overhead to Work in Process</a:t>
            </a:r>
          </a:p>
        </p:txBody>
      </p:sp>
      <p:sp>
        <p:nvSpPr>
          <p:cNvPr id="3399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9906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>
                <a:ea typeface="ＭＳ Ｐゴシック" pitchFamily="1" charset="-128"/>
              </a:rPr>
              <a:t>The $20 of applied overhead is recorded as a transfer out of factory overhead into work in process.</a:t>
            </a:r>
          </a:p>
        </p:txBody>
      </p:sp>
      <p:graphicFrame>
        <p:nvGraphicFramePr>
          <p:cNvPr id="35846" name="Group 6"/>
          <p:cNvGraphicFramePr>
            <a:graphicFrameLocks noGrp="1"/>
          </p:cNvGraphicFramePr>
          <p:nvPr/>
        </p:nvGraphicFramePr>
        <p:xfrm>
          <a:off x="228600" y="3505200"/>
          <a:ext cx="8610600" cy="2320925"/>
        </p:xfrm>
        <a:graphic>
          <a:graphicData uri="http://schemas.openxmlformats.org/drawingml/2006/table">
            <a:tbl>
              <a:tblPr/>
              <a:tblGrid>
                <a:gridCol w="2438400"/>
                <a:gridCol w="2362200"/>
                <a:gridCol w="1752600"/>
                <a:gridCol w="2057400"/>
              </a:tblGrid>
              <a:tr h="6223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Factory Overhead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Work In Process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$20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" t="13158" r="1667" b="12540"/>
          <a:stretch/>
        </p:blipFill>
        <p:spPr>
          <a:xfrm>
            <a:off x="304800" y="228600"/>
            <a:ext cx="8686800" cy="609600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9" t="16874" r="3001" b="17803"/>
          <a:stretch/>
        </p:blipFill>
        <p:spPr>
          <a:xfrm>
            <a:off x="365760" y="457200"/>
            <a:ext cx="850392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Actual Overhead vs. Applied Overhead</a:t>
            </a:r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Actual factory overhead costs incurred will likely differ from the amount applied</a:t>
            </a:r>
          </a:p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Over-applied overhead occurs when the amount applied exceeds actual costs</a:t>
            </a:r>
          </a:p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Under applied overhead occurs when the amount applied is less than actual costs</a:t>
            </a:r>
          </a:p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Large under-/over-applied balances need to be investigated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Disposal of Factory Overhead Balance</a:t>
            </a:r>
          </a:p>
        </p:txBody>
      </p:sp>
      <p:sp>
        <p:nvSpPr>
          <p:cNvPr id="342019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The balance in factory overhead is carried forward from month to month, but needs to be closed out at the end of the year. </a:t>
            </a:r>
          </a:p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One approach is to transfer the balance to cost of goods sold.</a:t>
            </a:r>
          </a:p>
          <a:p>
            <a:pPr>
              <a:lnSpc>
                <a:spcPct val="90000"/>
              </a:lnSpc>
            </a:pPr>
            <a:endParaRPr lang="en-US" sz="3400">
              <a:ea typeface="ＭＳ Ｐゴシック" pitchFamily="1" charset="-128"/>
            </a:endParaRPr>
          </a:p>
        </p:txBody>
      </p:sp>
      <p:pic>
        <p:nvPicPr>
          <p:cNvPr id="37892" name="Picture 4" descr="PPT41B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9" r="932" b="4477"/>
          <a:stretch>
            <a:fillRect/>
          </a:stretch>
        </p:blipFill>
        <p:spPr bwMode="auto">
          <a:xfrm>
            <a:off x="762000" y="4800600"/>
            <a:ext cx="7467600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PPTF291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" t="10558" r="3333" b="5153"/>
          <a:stretch/>
        </p:blipFill>
        <p:spPr bwMode="auto">
          <a:xfrm>
            <a:off x="350520" y="846138"/>
            <a:ext cx="6431280" cy="532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Work in Process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934200" y="2057400"/>
            <a:ext cx="19812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2000" dirty="0">
                <a:latin typeface="Times New Roman" pitchFamily="18" charset="0"/>
              </a:rPr>
              <a:t>	</a:t>
            </a:r>
            <a:r>
              <a:rPr lang="en-US" sz="2000" dirty="0"/>
              <a:t>Costs incurred for various jobs are accumulated on job cost sheets and these jobs sheets represent work in process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 dirty="0"/>
              <a:t>Completion of Job </a:t>
            </a:r>
            <a:r>
              <a:rPr lang="en-US" dirty="0" smtClean="0">
                <a:solidFill>
                  <a:schemeClr val="tx1"/>
                </a:solidFill>
              </a:rPr>
              <a:t>2013-01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5091" name="Rectangle 3"/>
          <p:cNvSpPr>
            <a:spLocks noGrp="1" noChangeArrowheads="1"/>
          </p:cNvSpPr>
          <p:nvPr>
            <p:ph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>
                <a:ea typeface="ＭＳ Ｐゴシック" pitchFamily="1" charset="-128"/>
              </a:rPr>
              <a:t>When Job </a:t>
            </a:r>
            <a:r>
              <a:rPr lang="en-US" sz="2800" dirty="0" smtClean="0"/>
              <a:t>2013-01</a:t>
            </a:r>
            <a:r>
              <a:rPr lang="en-US" sz="2800" dirty="0" smtClean="0">
                <a:ea typeface="ＭＳ Ｐゴシック" pitchFamily="1" charset="-128"/>
              </a:rPr>
              <a:t> </a:t>
            </a:r>
            <a:r>
              <a:rPr lang="en-US" sz="2800" dirty="0">
                <a:ea typeface="ＭＳ Ｐゴシック" pitchFamily="1" charset="-128"/>
              </a:rPr>
              <a:t>was completed, total manufacturing costs were transferred out of the work in process account and into the finished goods account.</a:t>
            </a:r>
          </a:p>
          <a:p>
            <a:pPr>
              <a:lnSpc>
                <a:spcPct val="90000"/>
              </a:lnSpc>
            </a:pPr>
            <a:endParaRPr lang="en-US" sz="2800" dirty="0">
              <a:ea typeface="ＭＳ Ｐゴシック" pitchFamily="1" charset="-128"/>
            </a:endParaRPr>
          </a:p>
        </p:txBody>
      </p:sp>
      <p:graphicFrame>
        <p:nvGraphicFramePr>
          <p:cNvPr id="39942" name="Group 6"/>
          <p:cNvGraphicFramePr>
            <a:graphicFrameLocks noGrp="1"/>
          </p:cNvGraphicFramePr>
          <p:nvPr/>
        </p:nvGraphicFramePr>
        <p:xfrm>
          <a:off x="228600" y="3505200"/>
          <a:ext cx="8610600" cy="2320925"/>
        </p:xfrm>
        <a:graphic>
          <a:graphicData uri="http://schemas.openxmlformats.org/drawingml/2006/table">
            <a:tbl>
              <a:tblPr/>
              <a:tblGrid>
                <a:gridCol w="2438400"/>
                <a:gridCol w="2362200"/>
                <a:gridCol w="1752600"/>
                <a:gridCol w="2057400"/>
              </a:tblGrid>
              <a:tr h="6223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Work In Process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$69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Finished Goods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$69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Finished Goods Ledger</a:t>
            </a:r>
          </a:p>
        </p:txBody>
      </p:sp>
      <p:pic>
        <p:nvPicPr>
          <p:cNvPr id="40963" name="Picture 3" descr="PPTAD98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0" t="28103" r="6445" b="6724"/>
          <a:stretch/>
        </p:blipFill>
        <p:spPr bwMode="auto">
          <a:xfrm>
            <a:off x="152884" y="3352800"/>
            <a:ext cx="8762032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81000" y="1828800"/>
            <a:ext cx="8305800" cy="762000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/>
              <a:t>Finished goods is a controlling account comprised of individual finished goods subsidiary ledgers.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Sales and Cost of Goods Sold (COGS)</a:t>
            </a:r>
          </a:p>
        </p:txBody>
      </p:sp>
      <p:sp>
        <p:nvSpPr>
          <p:cNvPr id="34816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" y="1600200"/>
            <a:ext cx="8229600" cy="17526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600" dirty="0">
                <a:ea typeface="ＭＳ Ｐゴシック" pitchFamily="1" charset="-128"/>
              </a:rPr>
              <a:t>Manufacturing business sales are treated the same as merchandising business sales. </a:t>
            </a:r>
          </a:p>
          <a:p>
            <a:pPr>
              <a:lnSpc>
                <a:spcPct val="90000"/>
              </a:lnSpc>
            </a:pPr>
            <a:r>
              <a:rPr lang="en-US" sz="2600" dirty="0">
                <a:ea typeface="ＭＳ Ｐゴシック" pitchFamily="1" charset="-128"/>
              </a:rPr>
              <a:t>Assume Julianne sold the lemonade in job #</a:t>
            </a:r>
            <a:r>
              <a:rPr lang="en-US" sz="2600" dirty="0" smtClean="0">
                <a:ea typeface="ＭＳ Ｐゴシック" pitchFamily="1" charset="-128"/>
              </a:rPr>
              <a:t>2013-01 </a:t>
            </a:r>
            <a:r>
              <a:rPr lang="en-US" sz="2600" dirty="0">
                <a:ea typeface="ＭＳ Ｐゴシック" pitchFamily="1" charset="-128"/>
              </a:rPr>
              <a:t>for $110 (cost was $69 for the batch).</a:t>
            </a:r>
          </a:p>
        </p:txBody>
      </p:sp>
      <p:graphicFrame>
        <p:nvGraphicFramePr>
          <p:cNvPr id="41990" name="Group 6"/>
          <p:cNvGraphicFramePr>
            <a:graphicFrameLocks noGrp="1"/>
          </p:cNvGraphicFramePr>
          <p:nvPr/>
        </p:nvGraphicFramePr>
        <p:xfrm>
          <a:off x="228600" y="3505200"/>
          <a:ext cx="8610600" cy="2133600"/>
        </p:xfrm>
        <a:graphic>
          <a:graphicData uri="http://schemas.openxmlformats.org/drawingml/2006/table">
            <a:tbl>
              <a:tblPr/>
              <a:tblGrid>
                <a:gridCol w="2438400"/>
                <a:gridCol w="2362200"/>
                <a:gridCol w="1752600"/>
                <a:gridCol w="2057400"/>
              </a:tblGrid>
              <a:tr h="5715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Finished Goods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$69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2035" name="Group 51"/>
          <p:cNvGraphicFramePr>
            <a:graphicFrameLocks noGrp="1"/>
          </p:cNvGraphicFramePr>
          <p:nvPr/>
        </p:nvGraphicFramePr>
        <p:xfrm>
          <a:off x="6629400" y="5610225"/>
          <a:ext cx="2287588" cy="1249680"/>
        </p:xfrm>
        <a:graphic>
          <a:graphicData uri="http://schemas.openxmlformats.org/drawingml/2006/table">
            <a:tbl>
              <a:tblPr/>
              <a:tblGrid>
                <a:gridCol w="1538288"/>
                <a:gridCol w="7493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COGS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income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Period Costs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Period costs are used in generating revenue during the current period, but are not involved in the manufacturing process.  </a:t>
            </a:r>
          </a:p>
          <a:p>
            <a:r>
              <a:rPr lang="en-CA" dirty="0" smtClean="0"/>
              <a:t>Period costs are recorded as expenses of the current period as either:</a:t>
            </a:r>
          </a:p>
          <a:p>
            <a:pPr lvl="1"/>
            <a:r>
              <a:rPr lang="en-CA" dirty="0" smtClean="0"/>
              <a:t>selling (advertising, sales salaries, commissions)</a:t>
            </a:r>
          </a:p>
          <a:p>
            <a:pPr lvl="1"/>
            <a:r>
              <a:rPr lang="en-CA" dirty="0" smtClean="0"/>
              <a:t>or administrative expenses (office salaries, office supplies, depreciation on office building)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6104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3" t="10682" r="10167" b="10992"/>
          <a:stretch/>
        </p:blipFill>
        <p:spPr>
          <a:xfrm>
            <a:off x="228601" y="381000"/>
            <a:ext cx="8900160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Job Order Cost Systems for Service Businesses</a:t>
            </a:r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Useful for planning and controlling operations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Focus is on direct labor and overhead. They are accumulated in a work in process account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When jobs are completed, the cost of the job is transferred to a cost of services account (similar to COGS)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Job Order Costing for Decision Making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We’ve tracked the total cost of job #</a:t>
            </a:r>
            <a:r>
              <a:rPr lang="en-CA" dirty="0" smtClean="0"/>
              <a:t>2013-01</a:t>
            </a:r>
            <a:r>
              <a:rPr lang="en-CA" dirty="0" smtClean="0"/>
              <a:t>.</a:t>
            </a:r>
          </a:p>
          <a:p>
            <a:r>
              <a:rPr lang="en-CA" dirty="0" smtClean="0"/>
              <a:t>We can compare </a:t>
            </a:r>
          </a:p>
          <a:p>
            <a:pPr lvl="1"/>
            <a:r>
              <a:rPr lang="en-CA" dirty="0" smtClean="0"/>
              <a:t>the total and unit product costs to similar jobs</a:t>
            </a:r>
          </a:p>
          <a:p>
            <a:pPr lvl="1"/>
            <a:r>
              <a:rPr lang="en-CA" dirty="0" smtClean="0"/>
              <a:t>compared over time </a:t>
            </a:r>
          </a:p>
          <a:p>
            <a:pPr lvl="1"/>
            <a:r>
              <a:rPr lang="en-CA" dirty="0" smtClean="0"/>
              <a:t>compared to expected costs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0841709"/>
              </p:ext>
            </p:extLst>
          </p:nvPr>
        </p:nvGraphicFramePr>
        <p:xfrm>
          <a:off x="1828800" y="4191000"/>
          <a:ext cx="6096000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1800"/>
                <a:gridCol w="1828800"/>
                <a:gridCol w="1295400"/>
              </a:tblGrid>
              <a:tr h="457200"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Budget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Actual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Direct Materials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$10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$ 9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Direct Labour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38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40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Overhead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22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20</a:t>
                      </a:r>
                      <a:endParaRPr lang="en-CA" sz="2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387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Job Order Cost Systems for Service Businesses</a:t>
            </a:r>
          </a:p>
        </p:txBody>
      </p:sp>
      <p:sp>
        <p:nvSpPr>
          <p:cNvPr id="359428" name="Text Box 4"/>
          <p:cNvSpPr txBox="1">
            <a:spLocks noChangeArrowheads="1"/>
          </p:cNvSpPr>
          <p:nvPr/>
        </p:nvSpPr>
        <p:spPr bwMode="auto">
          <a:xfrm>
            <a:off x="609600" y="2057400"/>
            <a:ext cx="78644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There isn’t a finished goods account since revenues are recorded after the service has been provided. </a:t>
            </a:r>
          </a:p>
        </p:txBody>
      </p:sp>
      <p:pic>
        <p:nvPicPr>
          <p:cNvPr id="53252" name="Picture 4" descr="PPT2DCA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1" t="25790" r="7450" b="9474"/>
          <a:stretch/>
        </p:blipFill>
        <p:spPr bwMode="auto">
          <a:xfrm>
            <a:off x="152400" y="3505200"/>
            <a:ext cx="8663573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4038600"/>
            <a:ext cx="7772400" cy="1470025"/>
          </a:xfrm>
        </p:spPr>
        <p:txBody>
          <a:bodyPr anchor="ctr"/>
          <a:lstStyle/>
          <a:p>
            <a:pPr algn="ctr"/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10 !</a:t>
            </a:r>
          </a:p>
        </p:txBody>
      </p:sp>
      <p:pic>
        <p:nvPicPr>
          <p:cNvPr id="69639" name="Picture 7" descr="MC90023313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025" y="1219200"/>
            <a:ext cx="2401888" cy="296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894</TotalTime>
  <Words>1505</Words>
  <Application>Microsoft Office PowerPoint</Application>
  <PresentationFormat>On-screen Show (4:3)</PresentationFormat>
  <Paragraphs>329</Paragraphs>
  <Slides>48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2_Custom Design</vt:lpstr>
      <vt:lpstr>Custom Design</vt:lpstr>
      <vt:lpstr>1_Custom Design</vt:lpstr>
      <vt:lpstr>Edge</vt:lpstr>
      <vt:lpstr>Chapter 10</vt:lpstr>
      <vt:lpstr>Learning Objectives</vt:lpstr>
      <vt:lpstr>Objectives, continued</vt:lpstr>
      <vt:lpstr>PowerPoint Presentation</vt:lpstr>
      <vt:lpstr>Nature of Manufacturing Businesses</vt:lpstr>
      <vt:lpstr>Balance Sheet</vt:lpstr>
      <vt:lpstr>Manufacturing Cost Terms</vt:lpstr>
      <vt:lpstr>Manufacturing Costs (Product Costs)</vt:lpstr>
      <vt:lpstr>Manufacturing Cost Terms</vt:lpstr>
      <vt:lpstr>Product Costs vs Period Cost</vt:lpstr>
      <vt:lpstr>Product Costs vs Period Cost</vt:lpstr>
      <vt:lpstr>PowerPoint Presentation</vt:lpstr>
      <vt:lpstr>PowerPoint Presentation</vt:lpstr>
      <vt:lpstr>PowerPoint Presentation</vt:lpstr>
      <vt:lpstr>Cost Accounting Systems </vt:lpstr>
      <vt:lpstr>PowerPoint Presentation</vt:lpstr>
      <vt:lpstr>PowerPoint Presentation</vt:lpstr>
      <vt:lpstr>Materials</vt:lpstr>
      <vt:lpstr>Requisitioning Materials</vt:lpstr>
      <vt:lpstr>PowerPoint Presentation</vt:lpstr>
      <vt:lpstr>Job Cost Sheet – update for materials requisition</vt:lpstr>
      <vt:lpstr>PowerPoint Presentation</vt:lpstr>
      <vt:lpstr>Employee Time Ticket</vt:lpstr>
      <vt:lpstr>Employee Time Ticket</vt:lpstr>
      <vt:lpstr>Job Order Cost Sheet – update for time ticket</vt:lpstr>
      <vt:lpstr>PowerPoint Presentation</vt:lpstr>
      <vt:lpstr>Factory Overhead Cost</vt:lpstr>
      <vt:lpstr>Allocating Factory Overhead</vt:lpstr>
      <vt:lpstr>Predetermined Factory Overhead Rate</vt:lpstr>
      <vt:lpstr>Predetermined Factory Overhead Rate (PFOR)</vt:lpstr>
      <vt:lpstr>Why Use Predetermined Rates?</vt:lpstr>
      <vt:lpstr>Assigning Manufacturing Overhead to Each Job</vt:lpstr>
      <vt:lpstr>Job Order Cost Sheet</vt:lpstr>
      <vt:lpstr>Applying Factory Overhead to Work in Process</vt:lpstr>
      <vt:lpstr>PowerPoint Presentation</vt:lpstr>
      <vt:lpstr>PowerPoint Presentation</vt:lpstr>
      <vt:lpstr>Actual Overhead vs. Applied Overhead</vt:lpstr>
      <vt:lpstr>Disposal of Factory Overhead Balance</vt:lpstr>
      <vt:lpstr>PowerPoint Presentation</vt:lpstr>
      <vt:lpstr>Completion of Job 2013-01</vt:lpstr>
      <vt:lpstr>Finished Goods Ledger</vt:lpstr>
      <vt:lpstr>Sales and Cost of Goods Sold (COGS)</vt:lpstr>
      <vt:lpstr>Period Costs</vt:lpstr>
      <vt:lpstr>PowerPoint Presentation</vt:lpstr>
      <vt:lpstr>Job Order Cost Systems for Service Businesses</vt:lpstr>
      <vt:lpstr>Job Order Costing for Decision Making</vt:lpstr>
      <vt:lpstr>Job Order Cost Systems for Service Businesses</vt:lpstr>
      <vt:lpstr>End of Chapter 10 !</vt:lpstr>
    </vt:vector>
  </TitlesOfParts>
  <Company>Cengage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Patti</cp:lastModifiedBy>
  <cp:revision>119</cp:revision>
  <dcterms:created xsi:type="dcterms:W3CDTF">2009-07-15T18:36:45Z</dcterms:created>
  <dcterms:modified xsi:type="dcterms:W3CDTF">2013-11-04T00:16:59Z</dcterms:modified>
</cp:coreProperties>
</file>