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46"/>
  </p:notesMasterIdLst>
  <p:handoutMasterIdLst>
    <p:handoutMasterId r:id="rId47"/>
  </p:handoutMasterIdLst>
  <p:sldIdLst>
    <p:sldId id="256" r:id="rId2"/>
    <p:sldId id="257" r:id="rId3"/>
    <p:sldId id="258" r:id="rId4"/>
    <p:sldId id="260" r:id="rId5"/>
    <p:sldId id="30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301" r:id="rId14"/>
    <p:sldId id="302" r:id="rId15"/>
    <p:sldId id="269" r:id="rId16"/>
    <p:sldId id="270" r:id="rId17"/>
    <p:sldId id="303" r:id="rId18"/>
    <p:sldId id="304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9" r:id="rId36"/>
    <p:sldId id="290" r:id="rId37"/>
    <p:sldId id="291" r:id="rId38"/>
    <p:sldId id="292" r:id="rId39"/>
    <p:sldId id="293" r:id="rId40"/>
    <p:sldId id="295" r:id="rId41"/>
    <p:sldId id="296" r:id="rId42"/>
    <p:sldId id="297" r:id="rId43"/>
    <p:sldId id="298" r:id="rId44"/>
    <p:sldId id="299" r:id="rId45"/>
  </p:sldIdLst>
  <p:sldSz cx="9144000" cy="6858000" type="screen4x3"/>
  <p:notesSz cx="6858000" cy="9144000"/>
  <p:custDataLst>
    <p:tags r:id="rId4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BFE8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7" autoAdjust="0"/>
  </p:normalViewPr>
  <p:slideViewPr>
    <p:cSldViewPr>
      <p:cViewPr varScale="1">
        <p:scale>
          <a:sx n="71" d="100"/>
          <a:sy n="71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i-I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5D1E4-D644-4313-AF85-7022AF436B46}" type="datetimeFigureOut">
              <a:rPr lang="hi-IN" smtClean="0"/>
              <a:pPr/>
              <a:t>रविवार, 29 आषाढ़ 1936</a:t>
            </a:fld>
            <a:endParaRPr lang="hi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i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AABB6-7CA6-42AE-B02B-8EC901132606}" type="slidenum">
              <a:rPr lang="hi-IN" smtClean="0"/>
              <a:pPr/>
              <a:t>‹#›</a:t>
            </a:fld>
            <a:endParaRPr lang="hi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B359E-C276-442F-A54F-D5B3ACB27AEC}" type="datetimeFigureOut">
              <a:rPr lang="en-US" smtClean="0"/>
              <a:pPr/>
              <a:t>7/20/2014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B0879-AECA-4EDB-A438-E9A06C7C8063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i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0879-AECA-4EDB-A438-E9A06C7C8063}" type="slidenum">
              <a:rPr lang="en-IN" smtClean="0"/>
              <a:pPr/>
              <a:t>1</a:t>
            </a:fld>
            <a:endParaRPr lang="en-I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i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0879-AECA-4EDB-A438-E9A06C7C8063}" type="slidenum">
              <a:rPr lang="en-IN" smtClean="0"/>
              <a:pPr/>
              <a:t>2</a:t>
            </a:fld>
            <a:endParaRPr lang="en-I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B0879-AECA-4EDB-A438-E9A06C7C8063}" type="slidenum">
              <a:rPr lang="en-IN" smtClean="0"/>
              <a:pPr/>
              <a:t>16</a:t>
            </a:fld>
            <a:endParaRPr lang="en-I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" y="0"/>
            <a:ext cx="9144032" cy="504000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/>
          <a:lstStyle>
            <a:lvl1pPr>
              <a:defRPr sz="3200">
                <a:latin typeface="Arial Black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48640"/>
            <a:ext cx="9144000" cy="596436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-32" y="6534000"/>
            <a:ext cx="5000660" cy="324000"/>
          </a:xfrm>
        </p:spPr>
        <p:txBody>
          <a:bodyPr/>
          <a:lstStyle>
            <a:lvl1pPr>
              <a:defRPr/>
            </a:lvl1pPr>
          </a:lstStyle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34000"/>
            <a:ext cx="2133600" cy="324000"/>
          </a:xfrm>
        </p:spPr>
        <p:txBody>
          <a:bodyPr/>
          <a:lstStyle/>
          <a:p>
            <a:r>
              <a:rPr lang="en-IN" smtClean="0"/>
              <a:t>Slide </a:t>
            </a:r>
            <a:fld id="{F126FD02-8871-4E2D-B404-801127BA49C2}" type="slidenum">
              <a:rPr lang="en-IN" smtClean="0"/>
              <a:pPr/>
              <a:t>‹#›</a:t>
            </a:fld>
            <a:r>
              <a:rPr lang="en-IN" smtClean="0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42928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5143536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6"/>
            <a:ext cx="2133600" cy="365125"/>
          </a:xfrm>
        </p:spPr>
        <p:txBody>
          <a:bodyPr/>
          <a:lstStyle/>
          <a:p>
            <a:fld id="{F126FD02-8871-4E2D-B404-801127BA49C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8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5857916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92876"/>
            <a:ext cx="2133600" cy="365125"/>
          </a:xfrm>
        </p:spPr>
        <p:txBody>
          <a:bodyPr/>
          <a:lstStyle/>
          <a:p>
            <a:fld id="{F126FD02-8871-4E2D-B404-801127BA49C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5929354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492876"/>
            <a:ext cx="2133600" cy="365125"/>
          </a:xfrm>
        </p:spPr>
        <p:txBody>
          <a:bodyPr/>
          <a:lstStyle/>
          <a:p>
            <a:fld id="{F126FD02-8871-4E2D-B404-801127BA49C2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500042"/>
          </a:xfrm>
          <a:prstGeom prst="rect">
            <a:avLst/>
          </a:prstGeom>
        </p:spPr>
        <p:txBody>
          <a:bodyPr vert="horz" lIns="91420" tIns="45710" rIns="91420" bIns="4571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885714"/>
            <a:ext cx="9144000" cy="5616000"/>
          </a:xfrm>
          <a:prstGeom prst="rect">
            <a:avLst/>
          </a:prstGeom>
        </p:spPr>
        <p:txBody>
          <a:bodyPr vert="horz" lIns="91420" tIns="45710" rIns="91420" bIns="4571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-32" y="6492899"/>
            <a:ext cx="5000660" cy="365125"/>
          </a:xfrm>
          <a:prstGeom prst="rect">
            <a:avLst/>
          </a:prstGeom>
        </p:spPr>
        <p:txBody>
          <a:bodyPr vert="horz" lIns="91420" tIns="45710" rIns="91420" bIns="45710" rtlCol="0" anchor="ctr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24680" y="6492899"/>
            <a:ext cx="2133600" cy="365125"/>
          </a:xfrm>
          <a:prstGeom prst="rect">
            <a:avLst/>
          </a:prstGeom>
        </p:spPr>
        <p:txBody>
          <a:bodyPr vert="horz" lIns="91420" tIns="45710" rIns="91420" bIns="45710" rtlCol="0" anchor="ctr"/>
          <a:lstStyle>
            <a:lvl1pPr algn="r">
              <a:defRPr sz="3200">
                <a:solidFill>
                  <a:schemeClr val="bg1"/>
                </a:solidFill>
              </a:defRPr>
            </a:lvl1pPr>
          </a:lstStyle>
          <a:p>
            <a:fld id="{F126FD02-8871-4E2D-B404-801127BA49C2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203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27" indent="-342827" algn="l" defTabSz="9142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90" indent="-285689" algn="l" defTabSz="91420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54" indent="-228551" algn="l" defTabSz="91420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56" indent="-228551" algn="l" defTabSz="91420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958" indent="-228551" algn="l" defTabSz="91420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59" indent="-228551" algn="l" defTabSz="91420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1" indent="-228551" algn="l" defTabSz="91420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63" indent="-228551" algn="l" defTabSz="91420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65" indent="-228551" algn="l" defTabSz="91420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1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03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05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07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08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10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12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14" algn="l" defTabSz="91420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 smtClean="0"/>
              <a:t>Introduction to Accounting</a:t>
            </a:r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mph" presetSubtype="1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uiExpand="1" build="p"/>
      <p:bldP spid="3" grpId="2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50004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/>
              <a:t>CHAPTER AT A GLANCE   (Chapter 1)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5429288"/>
          </a:xfrm>
        </p:spPr>
        <p:txBody>
          <a:bodyPr>
            <a:normAutofit fontScale="92500" lnSpcReduction="10000"/>
          </a:bodyPr>
          <a:lstStyle/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Meaning </a:t>
            </a:r>
            <a:r>
              <a:rPr lang="en-US" dirty="0"/>
              <a:t>and Definition of Accounting </a:t>
            </a:r>
            <a:endParaRPr lang="en-IN" dirty="0"/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Attributes </a:t>
            </a:r>
            <a:r>
              <a:rPr lang="en-US" dirty="0"/>
              <a:t>(Characteristics) of Accounting </a:t>
            </a:r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Functions </a:t>
            </a:r>
            <a:r>
              <a:rPr lang="en-US" dirty="0" smtClean="0"/>
              <a:t>of Accounting</a:t>
            </a:r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Accounting </a:t>
            </a:r>
            <a:r>
              <a:rPr lang="en-US" dirty="0"/>
              <a:t>Process</a:t>
            </a:r>
            <a:endParaRPr lang="en-IN" dirty="0"/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Book </a:t>
            </a:r>
            <a:r>
              <a:rPr lang="en-US" dirty="0" smtClean="0"/>
              <a:t>Keeping</a:t>
            </a:r>
            <a:endParaRPr lang="en-US" dirty="0"/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Objectives </a:t>
            </a:r>
            <a:r>
              <a:rPr lang="en-US" dirty="0"/>
              <a:t>of Accounting </a:t>
            </a:r>
            <a:endParaRPr lang="en-IN" dirty="0"/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Advantages </a:t>
            </a:r>
            <a:r>
              <a:rPr lang="en-US" dirty="0"/>
              <a:t>of Accounting </a:t>
            </a:r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Limitations </a:t>
            </a:r>
            <a:r>
              <a:rPr lang="en-US" dirty="0"/>
              <a:t>of Accounting </a:t>
            </a:r>
            <a:endParaRPr lang="en-IN" dirty="0"/>
          </a:p>
          <a:p>
            <a:pPr hangingPunct="0">
              <a:buFont typeface="Wingdings" pitchFamily="2" charset="2"/>
              <a:buChar char="q"/>
            </a:pPr>
            <a:r>
              <a:rPr lang="en-US" dirty="0" smtClean="0"/>
              <a:t>Users </a:t>
            </a:r>
            <a:r>
              <a:rPr lang="en-US" dirty="0"/>
              <a:t>of Accounting Information </a:t>
            </a:r>
            <a:endParaRPr lang="en-IN" dirty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Systems </a:t>
            </a:r>
            <a:r>
              <a:rPr lang="en-US" dirty="0" smtClean="0"/>
              <a:t>of Accounting</a:t>
            </a:r>
            <a:endParaRPr lang="en-US" dirty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Basis </a:t>
            </a:r>
            <a:r>
              <a:rPr lang="en-US" dirty="0" smtClean="0"/>
              <a:t>of Accounting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5429288" cy="365125"/>
          </a:xfrm>
        </p:spPr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6FD02-8871-4E2D-B404-801127BA49C2}" type="slidenum">
              <a:rPr lang="en-IN"/>
              <a:pPr/>
              <a:t>2</a:t>
            </a:fld>
            <a:endParaRPr lang="en-I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" y="-24"/>
            <a:ext cx="9144032" cy="100013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MEANING </a:t>
            </a:r>
            <a:r>
              <a:rPr lang="en-US" dirty="0"/>
              <a:t>AND DEFINITION 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00108"/>
            <a:ext cx="9144000" cy="492922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Accounting is an </a:t>
            </a:r>
            <a:r>
              <a:rPr lang="en-US" i="1" dirty="0"/>
              <a:t>art</a:t>
            </a:r>
            <a:r>
              <a:rPr lang="en-US" dirty="0"/>
              <a:t> of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recording,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classifying and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summarizing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in a significant manner and 	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in terms of money,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transactions and events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which are of a financial character and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interpreting the result thereof.</a:t>
            </a:r>
            <a:endParaRPr lang="en-IN" dirty="0"/>
          </a:p>
          <a:p>
            <a:pPr>
              <a:buFont typeface="Wingdings" pitchFamily="2" charset="2"/>
              <a:buChar char="Ø"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 dirty="0"/>
              <a:t>Slide </a:t>
            </a:r>
            <a:fld id="{F126FD02-8871-4E2D-B404-801127BA49C2}" type="slidenum">
              <a:rPr lang="en-IN"/>
              <a:pPr/>
              <a:t>3</a:t>
            </a:fld>
            <a:r>
              <a:rPr lang="en-IN" dirty="0"/>
              <a:t>/39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CHARACTERISTICS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363538" indent="-363538" hangingPunct="0">
              <a:buFont typeface="Wingdings" pitchFamily="2" charset="2"/>
              <a:buChar char="§"/>
            </a:pPr>
            <a:r>
              <a:rPr lang="en-US" dirty="0" smtClean="0"/>
              <a:t>Transactions </a:t>
            </a:r>
            <a:r>
              <a:rPr lang="en-US" dirty="0"/>
              <a:t>and events that are of </a:t>
            </a:r>
            <a:r>
              <a:rPr lang="en-US" i="1" dirty="0"/>
              <a:t>financial character </a:t>
            </a:r>
            <a:r>
              <a:rPr lang="en-US" dirty="0" smtClean="0"/>
              <a:t>are </a:t>
            </a:r>
            <a:r>
              <a:rPr lang="en-US" dirty="0"/>
              <a:t>recorded. </a:t>
            </a:r>
            <a:endParaRPr lang="en-IN" dirty="0"/>
          </a:p>
          <a:p>
            <a:pPr hangingPunct="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US" dirty="0"/>
              <a:t>  Transactions are recorded in </a:t>
            </a:r>
            <a:r>
              <a:rPr lang="en-US" i="1" dirty="0"/>
              <a:t>terms of Money</a:t>
            </a:r>
            <a:r>
              <a:rPr lang="en-US" dirty="0"/>
              <a:t>.</a:t>
            </a:r>
            <a:endParaRPr lang="en-IN" dirty="0"/>
          </a:p>
          <a:p>
            <a:r>
              <a:rPr lang="en-US" i="1" dirty="0"/>
              <a:t> 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4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CHARACTERISTICS 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IN" b="1" dirty="0" smtClean="0"/>
              <a:t>Choose the right option.</a:t>
            </a:r>
          </a:p>
          <a:p>
            <a:r>
              <a:rPr lang="en-IN" dirty="0" smtClean="0"/>
              <a:t>Q. Accounting is an art of recording, classifying and summarising </a:t>
            </a:r>
          </a:p>
          <a:p>
            <a:pPr marL="514350" lvl="0" indent="-514350">
              <a:buFont typeface="+mj-lt"/>
              <a:buAutoNum type="alphaLcParenR"/>
            </a:pPr>
            <a:r>
              <a:rPr lang="en-IN" dirty="0" smtClean="0"/>
              <a:t>Financial and Non-financial transactions.</a:t>
            </a:r>
          </a:p>
          <a:p>
            <a:pPr marL="514350" lvl="0" indent="-514350">
              <a:buFont typeface="+mj-lt"/>
              <a:buAutoNum type="alphaLcParenR"/>
            </a:pPr>
            <a:r>
              <a:rPr lang="en-IN" dirty="0" smtClean="0"/>
              <a:t>Financial transaction only</a:t>
            </a:r>
          </a:p>
          <a:p>
            <a:pPr marL="514350" lvl="0" indent="-514350">
              <a:buFont typeface="+mj-lt"/>
              <a:buAutoNum type="alphaLcParenR"/>
            </a:pPr>
            <a:r>
              <a:rPr lang="en-IN" dirty="0" smtClean="0"/>
              <a:t>Non-financial transaction only</a:t>
            </a:r>
          </a:p>
          <a:p>
            <a:pPr marL="514350" lvl="0" indent="-514350">
              <a:buFont typeface="+mj-lt"/>
              <a:buAutoNum type="alphaLcParenR"/>
            </a:pPr>
            <a:r>
              <a:rPr lang="en-IN" dirty="0" smtClean="0"/>
              <a:t>Transaction and events, which are in part at least, of financial character.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 smtClean="0"/>
              <a:t>Slide </a:t>
            </a:r>
            <a:fld id="{F126FD02-8871-4E2D-B404-801127BA49C2}" type="slidenum">
              <a:rPr lang="en-IN" smtClean="0"/>
              <a:pPr/>
              <a:t>5</a:t>
            </a:fld>
            <a:r>
              <a:rPr lang="en-IN" smtClean="0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BFE8C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71500" indent="-571500" algn="just"/>
            <a:r>
              <a:rPr lang="en-US" b="1" dirty="0"/>
              <a:t>i)  Recording:</a:t>
            </a:r>
            <a:r>
              <a:rPr lang="en-US" b="1" i="1" dirty="0"/>
              <a:t>	</a:t>
            </a:r>
          </a:p>
          <a:p>
            <a:pPr marL="571500" indent="-571500" algn="just">
              <a:buFont typeface="Wingdings" pitchFamily="2" charset="2"/>
              <a:buChar char="§"/>
            </a:pPr>
            <a:r>
              <a:rPr lang="en-US" dirty="0" smtClean="0"/>
              <a:t>Recording </a:t>
            </a:r>
            <a:r>
              <a:rPr lang="en-US" dirty="0"/>
              <a:t>is a process in which transactions </a:t>
            </a:r>
            <a:r>
              <a:rPr lang="en-US" dirty="0" smtClean="0"/>
              <a:t>are</a:t>
            </a:r>
          </a:p>
          <a:p>
            <a:pPr marL="571500" indent="-571500" algn="just"/>
            <a:r>
              <a:rPr lang="en-US" dirty="0" smtClean="0"/>
              <a:t>	recorded in the books of original entries, </a:t>
            </a:r>
          </a:p>
          <a:p>
            <a:pPr marL="571500" indent="-571500" algn="just"/>
            <a:r>
              <a:rPr lang="en-US" dirty="0" smtClean="0"/>
              <a:t>	i.e. in </a:t>
            </a:r>
            <a:r>
              <a:rPr lang="en-US" b="1" dirty="0" smtClean="0"/>
              <a:t>Journal Books.</a:t>
            </a:r>
          </a:p>
          <a:p>
            <a:pPr marL="571500" lvl="0" indent="-571500" algn="just">
              <a:buFont typeface="Wingdings" pitchFamily="2" charset="2"/>
              <a:buChar char="§"/>
            </a:pPr>
            <a:r>
              <a:rPr lang="en-US" b="1" dirty="0" smtClean="0"/>
              <a:t>Journal </a:t>
            </a:r>
            <a:r>
              <a:rPr lang="en-US" b="1" dirty="0"/>
              <a:t>Book</a:t>
            </a:r>
            <a:r>
              <a:rPr lang="en-US" dirty="0"/>
              <a:t> is sub-divided into subsidiary </a:t>
            </a:r>
            <a:r>
              <a:rPr lang="en-US" dirty="0" smtClean="0"/>
              <a:t>books according </a:t>
            </a:r>
            <a:r>
              <a:rPr lang="en-US" dirty="0"/>
              <a:t>to the number of transactions of particular category. </a:t>
            </a:r>
          </a:p>
          <a:p>
            <a:pPr marL="571500" indent="-571500" algn="just"/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6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r>
              <a:rPr lang="en-US" u="sng" dirty="0"/>
              <a:t> 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/>
              <a:t>These subsidiary books are: 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Cash Book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Purchases Book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Purchases Return Book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Sales Book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Sales Return Book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Bills Receivable Book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/>
              <a:t>  Bills Payable Book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7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US" b="1" dirty="0"/>
              <a:t>Cash Book</a:t>
            </a:r>
            <a:r>
              <a:rPr lang="en-US" dirty="0"/>
              <a:t> to record cash and bank transactions. Cash book may be-:</a:t>
            </a:r>
            <a:endParaRPr lang="en-IN" dirty="0"/>
          </a:p>
          <a:p>
            <a:pPr lvl="1" algn="l" hangingPunct="0">
              <a:buFont typeface="Wingdings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  Single Column Cash Book</a:t>
            </a:r>
            <a:endParaRPr lang="en-IN" dirty="0">
              <a:solidFill>
                <a:schemeClr val="tx1"/>
              </a:solidFill>
            </a:endParaRPr>
          </a:p>
          <a:p>
            <a:pPr lvl="1" algn="l" hangingPunct="0">
              <a:buFont typeface="Wingdings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  Two Column Cash Book</a:t>
            </a:r>
            <a:r>
              <a:rPr lang="en-US" dirty="0">
                <a:solidFill>
                  <a:schemeClr val="tx1"/>
                </a:solidFill>
              </a:rPr>
              <a:t> </a:t>
            </a:r>
            <a:endParaRPr lang="en-IN" dirty="0">
              <a:solidFill>
                <a:schemeClr val="tx1"/>
              </a:solidFill>
            </a:endParaRPr>
          </a:p>
          <a:p>
            <a:pPr lvl="1" algn="l">
              <a:buFont typeface="Wingdings" pitchFamily="2" charset="2"/>
              <a:buChar char="§"/>
            </a:pPr>
            <a:r>
              <a:rPr lang="en-US" b="1" dirty="0">
                <a:solidFill>
                  <a:schemeClr val="tx1"/>
                </a:solidFill>
              </a:rPr>
              <a:t>  Three Column Cash Book</a:t>
            </a:r>
            <a:r>
              <a:rPr lang="en-US" dirty="0">
                <a:solidFill>
                  <a:schemeClr val="tx1"/>
                </a:solidFill>
              </a:rPr>
              <a:t> </a:t>
            </a:r>
            <a:endParaRPr lang="en-IN" dirty="0">
              <a:solidFill>
                <a:schemeClr val="tx1"/>
              </a:solidFill>
            </a:endParaRP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8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71500" indent="-571500" algn="just">
              <a:buAutoNum type="romanLcParenR" startAt="2"/>
            </a:pPr>
            <a:r>
              <a:rPr lang="en-US" b="1" dirty="0"/>
              <a:t>Classifying:</a:t>
            </a:r>
            <a:r>
              <a:rPr lang="en-US" dirty="0"/>
              <a:t>	</a:t>
            </a:r>
          </a:p>
          <a:p>
            <a:pPr marL="571500" indent="-571500" algn="just">
              <a:buFont typeface="Wingdings" pitchFamily="2" charset="2"/>
              <a:buChar char="§"/>
              <a:tabLst>
                <a:tab pos="180000" algn="l"/>
              </a:tabLst>
            </a:pPr>
            <a:r>
              <a:rPr lang="en-US" dirty="0"/>
              <a:t>Classification means transactions or entries of one</a:t>
            </a:r>
            <a:r>
              <a:rPr lang="en-US" i="1" dirty="0"/>
              <a:t> </a:t>
            </a:r>
            <a:r>
              <a:rPr lang="en-US" dirty="0"/>
              <a:t>nature are grouped under one head of account. </a:t>
            </a:r>
          </a:p>
          <a:p>
            <a:pPr marL="571500" indent="-571500" algn="just">
              <a:buFont typeface="Wingdings" pitchFamily="2" charset="2"/>
              <a:buChar char="§"/>
              <a:tabLst>
                <a:tab pos="180000" algn="l"/>
              </a:tabLst>
            </a:pPr>
            <a:r>
              <a:rPr lang="en-US" dirty="0"/>
              <a:t>The transactions recorded in ‘Journal’ or the ‘Subsidiary Books’ are classified or posted to the ‘Ledger Account’. </a:t>
            </a:r>
          </a:p>
          <a:p>
            <a:pPr marL="571500" indent="-571500" algn="just">
              <a:buFont typeface="Wingdings" pitchFamily="2" charset="2"/>
              <a:buChar char="§"/>
              <a:tabLst>
                <a:tab pos="180000" algn="l"/>
              </a:tabLst>
            </a:pPr>
            <a:r>
              <a:rPr lang="en-US" b="1" dirty="0"/>
              <a:t>Ledger</a:t>
            </a:r>
            <a:r>
              <a:rPr lang="en-US" dirty="0"/>
              <a:t> is the book that contains individual account heads under which all financial transactions of a similar nature are collected.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9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just" hangingPunct="0"/>
            <a:r>
              <a:rPr lang="en-US" b="1" dirty="0"/>
              <a:t>iii) Summarizing:</a:t>
            </a:r>
            <a:r>
              <a:rPr lang="en-US" b="1" i="1" dirty="0"/>
              <a:t> </a:t>
            </a:r>
          </a:p>
          <a:p>
            <a:pPr hangingPunct="0"/>
            <a:r>
              <a:rPr lang="en-US" dirty="0"/>
              <a:t>Summarizing</a:t>
            </a:r>
            <a:r>
              <a:rPr lang="en-US" i="1" dirty="0"/>
              <a:t> </a:t>
            </a:r>
            <a:r>
              <a:rPr lang="en-US" dirty="0"/>
              <a:t>is presenting the classified data in a form that is</a:t>
            </a:r>
            <a:r>
              <a:rPr lang="en-US" i="1" dirty="0"/>
              <a:t> </a:t>
            </a:r>
            <a:r>
              <a:rPr lang="en-US" dirty="0" smtClean="0"/>
              <a:t>understandable  and </a:t>
            </a:r>
            <a:r>
              <a:rPr lang="en-US" dirty="0"/>
              <a:t>useful to users of </a:t>
            </a:r>
            <a:r>
              <a:rPr lang="en-US" dirty="0" smtClean="0"/>
              <a:t>accounting information</a:t>
            </a:r>
            <a:r>
              <a:rPr lang="en-US" dirty="0"/>
              <a:t>. </a:t>
            </a:r>
          </a:p>
          <a:p>
            <a:pPr hangingPunct="0"/>
            <a:r>
              <a:rPr lang="en-US" dirty="0"/>
              <a:t>It means preparation of Trial Balance, leading to  preparation of financial statements i.e.  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Trading and Profit and Loss Account, and </a:t>
            </a:r>
            <a:endParaRPr lang="en-IN" dirty="0"/>
          </a:p>
          <a:p>
            <a:pPr>
              <a:buFont typeface="Wingdings" pitchFamily="2" charset="2"/>
              <a:buChar char="§"/>
            </a:pPr>
            <a:r>
              <a:rPr lang="en-US" dirty="0"/>
              <a:t>  Balance Sheet. </a:t>
            </a:r>
          </a:p>
          <a:p>
            <a:pPr lvl="0" algn="just" hangingPunct="0"/>
            <a:endParaRPr lang="en-IN" dirty="0"/>
          </a:p>
          <a:p>
            <a:pPr algn="just" hangingPunct="0">
              <a:buFont typeface="Wingdings" pitchFamily="2" charset="2"/>
              <a:buChar char="v"/>
            </a:pPr>
            <a:r>
              <a:rPr lang="en-US" b="1" dirty="0"/>
              <a:t>Profit and Loss Account and Balance Sheet are collectively 	known as’</a:t>
            </a:r>
            <a:r>
              <a:rPr lang="en-US" b="1" i="1" dirty="0"/>
              <a:t> Final Accounts</a:t>
            </a:r>
            <a:r>
              <a:rPr lang="en-US" b="1" dirty="0"/>
              <a:t> or </a:t>
            </a:r>
            <a:r>
              <a:rPr lang="en-US" b="1" i="1" dirty="0"/>
              <a:t>Financial Statements</a:t>
            </a:r>
            <a:r>
              <a:rPr lang="en-US" b="1" dirty="0"/>
              <a:t>’.</a:t>
            </a:r>
            <a:endParaRPr lang="en-IN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10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/>
              <a:t>iv) Analysis and Interpretation:</a:t>
            </a:r>
            <a:r>
              <a:rPr lang="en-US" dirty="0"/>
              <a:t>	</a:t>
            </a:r>
          </a:p>
          <a:p>
            <a:pPr algn="just">
              <a:tabLst>
                <a:tab pos="396000" algn="l"/>
              </a:tabLst>
            </a:pPr>
            <a:r>
              <a:rPr lang="en-US" dirty="0"/>
              <a:t>Analysis and interpretation  means </a:t>
            </a:r>
          </a:p>
          <a:p>
            <a:pPr algn="just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US" dirty="0"/>
              <a:t>   analyzing and then interpreting the financial data </a:t>
            </a:r>
          </a:p>
          <a:p>
            <a:pPr algn="just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US" dirty="0"/>
              <a:t>   to make a meaningful judgment of the profitability 	 and financial position of the business. </a:t>
            </a:r>
          </a:p>
          <a:p>
            <a:pPr algn="just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US" dirty="0"/>
              <a:t>   It helps in planning </a:t>
            </a:r>
            <a:r>
              <a:rPr lang="en-US" dirty="0" smtClean="0"/>
              <a:t>for the </a:t>
            </a:r>
            <a:r>
              <a:rPr lang="en-US" dirty="0"/>
              <a:t>future in a better way. 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11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FUNCTIONS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 hangingPunct="0"/>
            <a:r>
              <a:rPr lang="en-US" b="1" dirty="0"/>
              <a:t>v) Communicating</a:t>
            </a:r>
          </a:p>
          <a:p>
            <a:pPr lvl="0" algn="just" hangingPunct="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US" dirty="0"/>
              <a:t>  Finally, the accounting function is to communicate </a:t>
            </a:r>
            <a:r>
              <a:rPr lang="en-US" dirty="0" smtClean="0"/>
              <a:t>	the</a:t>
            </a:r>
            <a:r>
              <a:rPr lang="en-US" i="1" dirty="0" smtClean="0"/>
              <a:t> </a:t>
            </a:r>
            <a:r>
              <a:rPr lang="en-US" dirty="0" smtClean="0"/>
              <a:t>financial </a:t>
            </a:r>
            <a:r>
              <a:rPr lang="en-US" dirty="0"/>
              <a:t>data to the users. </a:t>
            </a:r>
            <a:endParaRPr lang="en-IN" dirty="0"/>
          </a:p>
          <a:p>
            <a:pPr algn="just"/>
            <a:r>
              <a:rPr lang="en-US" dirty="0"/>
              <a:t> </a:t>
            </a:r>
            <a:endParaRPr lang="en-IN" dirty="0"/>
          </a:p>
          <a:p>
            <a:pPr algn="just"/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12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IN" sz="3200" dirty="0" smtClean="0"/>
              <a:t>Q. Which of the following is not correct regarding classification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>
                <a:solidFill>
                  <a:schemeClr val="tx1"/>
                </a:solidFill>
              </a:rPr>
              <a:t>The transactions recorded in the ‘Journal’ or the subsidiary books are classified or posted to the main book of account known as the Ledger.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>
                <a:solidFill>
                  <a:schemeClr val="tx1"/>
                </a:solidFill>
              </a:rPr>
              <a:t>Classification is the process of grouping transactions or entries of one nature at one place.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>
                <a:solidFill>
                  <a:schemeClr val="tx1"/>
                </a:solidFill>
              </a:rPr>
              <a:t>Classification involves presentation of data in a manner which is understandable and useful to internal as well as external user of accounting statements.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>
                <a:solidFill>
                  <a:schemeClr val="tx1"/>
                </a:solidFill>
              </a:rPr>
              <a:t>Classification contains individual account heads under which all financial transactions of a similar nature are collected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 smtClean="0"/>
              <a:t>Slide </a:t>
            </a:r>
            <a:fld id="{F126FD02-8871-4E2D-B404-801127BA49C2}" type="slidenum">
              <a:rPr lang="en-IN" smtClean="0"/>
              <a:pPr/>
              <a:t>13</a:t>
            </a:fld>
            <a:r>
              <a:rPr lang="en-IN" smtClean="0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IN" sz="3200" dirty="0" smtClean="0"/>
              <a:t>Q. Select the Correct order of accounting process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/>
              <a:t>Identification of financial transaction, recording of transaction, summarising, Classifying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/>
              <a:t>Recording, identification, classification and summarising of transaction.</a:t>
            </a:r>
          </a:p>
          <a:p>
            <a:pPr marL="514350" indent="-514350">
              <a:buFont typeface="+mj-lt"/>
              <a:buAutoNum type="alphaLcParenR"/>
            </a:pPr>
            <a:r>
              <a:rPr lang="en-IN" dirty="0" smtClean="0"/>
              <a:t>Identification, recording, classifying, summarising of transaction.</a:t>
            </a:r>
          </a:p>
          <a:p>
            <a:pPr marL="514350" indent="-514350">
              <a:buFont typeface="+mj-lt"/>
              <a:buAutoNum type="alphaLcParenR"/>
            </a:pPr>
            <a:r>
              <a:rPr lang="en-IN" sz="3200" dirty="0" smtClean="0"/>
              <a:t>None of the above.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 smtClean="0"/>
              <a:t>Slide </a:t>
            </a:r>
            <a:fld id="{F126FD02-8871-4E2D-B404-801127BA49C2}" type="slidenum">
              <a:rPr lang="en-IN" smtClean="0"/>
              <a:pPr/>
              <a:t>14</a:t>
            </a:fld>
            <a:r>
              <a:rPr lang="en-IN" smtClean="0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286248" y="1514468"/>
            <a:ext cx="3071834" cy="7715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Financial  Transactions or Events</a:t>
            </a:r>
            <a:endParaRPr lang="en-IN" dirty="0"/>
          </a:p>
        </p:txBody>
      </p:sp>
      <p:sp>
        <p:nvSpPr>
          <p:cNvPr id="7" name="Rounded Rectangle 6"/>
          <p:cNvSpPr/>
          <p:nvPr/>
        </p:nvSpPr>
        <p:spPr>
          <a:xfrm>
            <a:off x="7715272" y="2500306"/>
            <a:ext cx="1414466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Recording</a:t>
            </a:r>
            <a:endParaRPr lang="en-IN" dirty="0"/>
          </a:p>
        </p:txBody>
      </p:sp>
      <p:cxnSp>
        <p:nvCxnSpPr>
          <p:cNvPr id="9" name="Shape 8"/>
          <p:cNvCxnSpPr>
            <a:stCxn id="6" idx="3"/>
            <a:endCxn id="7" idx="0"/>
          </p:cNvCxnSpPr>
          <p:nvPr/>
        </p:nvCxnSpPr>
        <p:spPr>
          <a:xfrm>
            <a:off x="7358082" y="1900230"/>
            <a:ext cx="1064423" cy="6000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4286248" y="2571744"/>
            <a:ext cx="3071834" cy="25717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Journal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Cash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Purchase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Sales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Purchases Return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Sales Return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Bills Payable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Bills Receivable Book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Journal Proper</a:t>
            </a:r>
            <a:endParaRPr lang="en-IN" dirty="0"/>
          </a:p>
        </p:txBody>
      </p:sp>
      <p:cxnSp>
        <p:nvCxnSpPr>
          <p:cNvPr id="15" name="Elbow Connector 14"/>
          <p:cNvCxnSpPr>
            <a:stCxn id="7" idx="1"/>
            <a:endCxn id="10" idx="3"/>
          </p:cNvCxnSpPr>
          <p:nvPr/>
        </p:nvCxnSpPr>
        <p:spPr>
          <a:xfrm rot="10800000" flipV="1">
            <a:off x="7358082" y="2786058"/>
            <a:ext cx="357190" cy="107157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4357686" y="5443558"/>
            <a:ext cx="292895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Classifying (Posting into Ledger)</a:t>
            </a:r>
            <a:endParaRPr lang="en-IN" dirty="0"/>
          </a:p>
        </p:txBody>
      </p:sp>
      <p:cxnSp>
        <p:nvCxnSpPr>
          <p:cNvPr id="18" name="Shape 17"/>
          <p:cNvCxnSpPr>
            <a:stCxn id="7" idx="2"/>
            <a:endCxn id="16" idx="3"/>
          </p:cNvCxnSpPr>
          <p:nvPr/>
        </p:nvCxnSpPr>
        <p:spPr>
          <a:xfrm rot="5400000">
            <a:off x="6440101" y="3918354"/>
            <a:ext cx="2828948" cy="1135861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71406" y="4729178"/>
            <a:ext cx="3643338" cy="14859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Summarizing</a:t>
            </a:r>
          </a:p>
          <a:p>
            <a:r>
              <a:rPr lang="en-US" dirty="0"/>
              <a:t>Trial Balance</a:t>
            </a:r>
          </a:p>
          <a:p>
            <a:r>
              <a:rPr lang="en-US" dirty="0"/>
              <a:t>Trading and Profit and Loss Account </a:t>
            </a:r>
          </a:p>
          <a:p>
            <a:r>
              <a:rPr lang="en-US" dirty="0"/>
              <a:t>Balance Sheet.</a:t>
            </a:r>
            <a:endParaRPr lang="en-IN" dirty="0"/>
          </a:p>
        </p:txBody>
      </p:sp>
      <p:cxnSp>
        <p:nvCxnSpPr>
          <p:cNvPr id="21" name="Straight Arrow Connector 20"/>
          <p:cNvCxnSpPr>
            <a:stCxn id="16" idx="1"/>
            <a:endCxn id="19" idx="3"/>
          </p:cNvCxnSpPr>
          <p:nvPr/>
        </p:nvCxnSpPr>
        <p:spPr>
          <a:xfrm rot="10800000">
            <a:off x="3714744" y="5472130"/>
            <a:ext cx="64294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142844" y="3214686"/>
            <a:ext cx="3500462" cy="6286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Analysis and Interpretation</a:t>
            </a:r>
          </a:p>
        </p:txBody>
      </p:sp>
      <p:cxnSp>
        <p:nvCxnSpPr>
          <p:cNvPr id="26" name="Straight Arrow Connector 25"/>
          <p:cNvCxnSpPr>
            <a:stCxn id="19" idx="0"/>
            <a:endCxn id="22" idx="2"/>
          </p:cNvCxnSpPr>
          <p:nvPr/>
        </p:nvCxnSpPr>
        <p:spPr>
          <a:xfrm rot="5400000" flipH="1" flipV="1">
            <a:off x="1450153" y="4286256"/>
            <a:ext cx="8858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357158" y="1857364"/>
            <a:ext cx="3071834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Communicating to the User</a:t>
            </a:r>
            <a:endParaRPr lang="en-IN" dirty="0"/>
          </a:p>
        </p:txBody>
      </p:sp>
      <p:cxnSp>
        <p:nvCxnSpPr>
          <p:cNvPr id="29" name="Straight Arrow Connector 28"/>
          <p:cNvCxnSpPr>
            <a:stCxn id="22" idx="0"/>
            <a:endCxn id="27" idx="2"/>
          </p:cNvCxnSpPr>
          <p:nvPr/>
        </p:nvCxnSpPr>
        <p:spPr>
          <a:xfrm rot="5400000" flipH="1" flipV="1">
            <a:off x="1571604" y="2893215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6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ACCOUNTING </a:t>
            </a:r>
            <a:r>
              <a:rPr lang="en-US" dirty="0"/>
              <a:t>PROCESS</a:t>
            </a:r>
            <a:endParaRPr lang="en-IN" dirty="0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15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6" grpId="0" animBg="1"/>
      <p:bldP spid="19" grpId="0" animBg="1"/>
      <p:bldP spid="22" grpId="0" animBg="1"/>
      <p:bldP spid="27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BOOK </a:t>
            </a:r>
            <a:r>
              <a:rPr lang="en-US" dirty="0"/>
              <a:t>KEEPING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444500" indent="-444500" hangingPunct="0">
              <a:buFont typeface="Wingdings" pitchFamily="2" charset="2"/>
              <a:buChar char="§"/>
            </a:pPr>
            <a:r>
              <a:rPr lang="en-US" sz="3200" dirty="0" smtClean="0"/>
              <a:t>Book </a:t>
            </a:r>
            <a:r>
              <a:rPr lang="en-US" sz="3200" dirty="0"/>
              <a:t>Keeping is a part of accounting and  is concerned </a:t>
            </a:r>
            <a:r>
              <a:rPr lang="en-US" sz="3200" dirty="0" smtClean="0"/>
              <a:t>with </a:t>
            </a:r>
            <a:r>
              <a:rPr lang="en-US" sz="3200" dirty="0"/>
              <a:t>recording financial transactions and events in the </a:t>
            </a:r>
            <a:r>
              <a:rPr lang="en-US" sz="3200" dirty="0" smtClean="0"/>
              <a:t>books </a:t>
            </a:r>
            <a:r>
              <a:rPr lang="en-US" sz="3200" dirty="0"/>
              <a:t>of accounts  following accounting concepts and </a:t>
            </a:r>
            <a:r>
              <a:rPr lang="en-US" sz="3200" dirty="0" smtClean="0"/>
              <a:t>principles</a:t>
            </a:r>
            <a:r>
              <a:rPr lang="en-US" sz="3200" dirty="0"/>
              <a:t>. </a:t>
            </a:r>
            <a:endParaRPr lang="en-US" sz="3200" dirty="0" smtClean="0"/>
          </a:p>
          <a:p>
            <a:pPr hangingPunct="0">
              <a:tabLst>
                <a:tab pos="396000" algn="l"/>
              </a:tabLst>
            </a:pPr>
            <a:r>
              <a:rPr lang="en-US" sz="3200" b="1" dirty="0" smtClean="0"/>
              <a:t>Thus</a:t>
            </a:r>
            <a:r>
              <a:rPr lang="en-US" sz="3200" b="1" dirty="0"/>
              <a:t>, Book Keeping is concerned with:</a:t>
            </a:r>
            <a:r>
              <a:rPr lang="en-US" sz="3200" dirty="0"/>
              <a:t> </a:t>
            </a:r>
            <a:endParaRPr lang="en-IN" sz="3200" dirty="0" smtClean="0"/>
          </a:p>
          <a:p>
            <a:pPr hangingPunct="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sz="3200" dirty="0" smtClean="0">
                <a:solidFill>
                  <a:schemeClr val="tx1"/>
                </a:solidFill>
              </a:rPr>
              <a:t>   </a:t>
            </a:r>
            <a:r>
              <a:rPr lang="en-US" sz="3200" dirty="0" smtClean="0">
                <a:solidFill>
                  <a:schemeClr val="tx1"/>
                </a:solidFill>
              </a:rPr>
              <a:t>Identifying </a:t>
            </a:r>
            <a:r>
              <a:rPr lang="en-US" sz="3200" dirty="0">
                <a:solidFill>
                  <a:schemeClr val="tx1"/>
                </a:solidFill>
              </a:rPr>
              <a:t>financial transactions and </a:t>
            </a:r>
            <a:r>
              <a:rPr lang="en-US" sz="3200" dirty="0" smtClean="0">
                <a:solidFill>
                  <a:schemeClr val="tx1"/>
                </a:solidFill>
              </a:rPr>
              <a:t>events;</a:t>
            </a:r>
            <a:endParaRPr lang="en-IN" sz="3200" dirty="0" smtClean="0"/>
          </a:p>
          <a:p>
            <a:pPr hangingPunct="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US" sz="3200" dirty="0" smtClean="0">
                <a:solidFill>
                  <a:schemeClr val="tx1"/>
                </a:solidFill>
              </a:rPr>
              <a:t>   Measuring </a:t>
            </a:r>
            <a:r>
              <a:rPr lang="en-US" sz="3200" dirty="0">
                <a:solidFill>
                  <a:schemeClr val="tx1"/>
                </a:solidFill>
              </a:rPr>
              <a:t>them in terms of </a:t>
            </a:r>
            <a:r>
              <a:rPr lang="en-US" sz="3200" dirty="0" smtClean="0">
                <a:solidFill>
                  <a:schemeClr val="tx1"/>
                </a:solidFill>
              </a:rPr>
              <a:t>money;</a:t>
            </a:r>
            <a:endParaRPr lang="en-IN" sz="3200" dirty="0" smtClean="0"/>
          </a:p>
          <a:p>
            <a:pPr marL="538163" indent="-538163" hangingPunct="0">
              <a:buFont typeface="Wingdings" pitchFamily="2" charset="2"/>
              <a:buChar char="§"/>
            </a:pPr>
            <a:r>
              <a:rPr lang="en-US" sz="3200" dirty="0" smtClean="0">
                <a:solidFill>
                  <a:schemeClr val="tx1"/>
                </a:solidFill>
              </a:rPr>
              <a:t>Recording </a:t>
            </a:r>
            <a:r>
              <a:rPr lang="en-US" sz="3200" dirty="0">
                <a:solidFill>
                  <a:schemeClr val="tx1"/>
                </a:solidFill>
              </a:rPr>
              <a:t>the financial transactions and events </a:t>
            </a:r>
            <a:r>
              <a:rPr lang="en-US" sz="3200" dirty="0" smtClean="0">
                <a:solidFill>
                  <a:schemeClr val="tx1"/>
                </a:solidFill>
              </a:rPr>
              <a:t>so identified </a:t>
            </a:r>
            <a:r>
              <a:rPr lang="en-US" sz="3200" dirty="0">
                <a:solidFill>
                  <a:schemeClr val="tx1"/>
                </a:solidFill>
              </a:rPr>
              <a:t>in the books of accounts; </a:t>
            </a:r>
            <a:r>
              <a:rPr lang="en-US" sz="3200" dirty="0" smtClean="0">
                <a:solidFill>
                  <a:schemeClr val="tx1"/>
                </a:solidFill>
              </a:rPr>
              <a:t>and</a:t>
            </a:r>
            <a:endParaRPr lang="en-IN" sz="3200" dirty="0" smtClean="0"/>
          </a:p>
          <a:p>
            <a:pPr marL="538163" indent="-538163" hangingPunct="0">
              <a:buFont typeface="Wingdings" pitchFamily="2" charset="2"/>
              <a:buChar char="§"/>
            </a:pPr>
            <a:r>
              <a:rPr lang="en-US" sz="3200" dirty="0" smtClean="0">
                <a:solidFill>
                  <a:schemeClr val="tx1"/>
                </a:solidFill>
              </a:rPr>
              <a:t>Classifying </a:t>
            </a:r>
            <a:r>
              <a:rPr lang="en-US" sz="3200" dirty="0">
                <a:solidFill>
                  <a:schemeClr val="tx1"/>
                </a:solidFill>
              </a:rPr>
              <a:t>recorded transactions and events, i.e</a:t>
            </a:r>
            <a:r>
              <a:rPr lang="en-US" sz="3200" dirty="0" smtClean="0">
                <a:solidFill>
                  <a:schemeClr val="tx1"/>
                </a:solidFill>
              </a:rPr>
              <a:t>., posting </a:t>
            </a:r>
            <a:r>
              <a:rPr lang="en-US" sz="3200" dirty="0">
                <a:solidFill>
                  <a:schemeClr val="tx1"/>
                </a:solidFill>
              </a:rPr>
              <a:t>them into Ledger accounts.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16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Difference between Book keeping and Accounting</a:t>
            </a:r>
            <a:endParaRPr lang="en-IN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 smtClean="0"/>
              <a:t>Slide </a:t>
            </a:r>
            <a:fld id="{F126FD02-8871-4E2D-B404-801127BA49C2}" type="slidenum">
              <a:rPr lang="en-IN" smtClean="0"/>
              <a:pPr/>
              <a:t>17</a:t>
            </a:fld>
            <a:r>
              <a:rPr lang="en-IN" smtClean="0"/>
              <a:t>/39</a:t>
            </a:r>
            <a:endParaRPr lang="en-IN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22026832"/>
              </p:ext>
            </p:extLst>
          </p:nvPr>
        </p:nvGraphicFramePr>
        <p:xfrm>
          <a:off x="0" y="500042"/>
          <a:ext cx="9144000" cy="59960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14480"/>
                <a:gridCol w="3286148"/>
                <a:gridCol w="4143372"/>
              </a:tblGrid>
              <a:tr h="669642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000" b="1" u="none" strike="noStrike" dirty="0">
                          <a:effectLst/>
                        </a:rPr>
                        <a:t>Basis of difference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Book Keeping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Accounting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2991847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000" b="1" u="none" strike="noStrike" dirty="0">
                          <a:effectLst/>
                        </a:rPr>
                        <a:t>Scope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Identify </a:t>
                      </a:r>
                      <a:r>
                        <a:rPr lang="en-US" sz="2000" b="1" u="none" strike="noStrike" dirty="0">
                          <a:effectLst/>
                        </a:rPr>
                        <a:t>transactions </a:t>
                      </a:r>
                      <a:endParaRPr lang="en-US" sz="2000" b="1" u="none" strike="noStrike" dirty="0" smtClean="0">
                        <a:effectLst/>
                      </a:endParaRP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Measuring </a:t>
                      </a:r>
                      <a:r>
                        <a:rPr lang="en-US" sz="2000" b="1" u="none" strike="noStrike" dirty="0">
                          <a:effectLst/>
                        </a:rPr>
                        <a:t>identified transactions </a:t>
                      </a:r>
                      <a:endParaRPr lang="en-US" sz="2000" b="1" u="none" strike="noStrike" dirty="0" smtClean="0">
                        <a:effectLst/>
                      </a:endParaRP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Recording </a:t>
                      </a:r>
                      <a:r>
                        <a:rPr lang="en-US" sz="2000" b="1" u="none" strike="noStrike" dirty="0">
                          <a:effectLst/>
                        </a:rPr>
                        <a:t>measured transactions </a:t>
                      </a:r>
                      <a:endParaRPr lang="en-US" sz="2000" b="1" u="none" strike="noStrike" dirty="0" smtClean="0">
                        <a:effectLst/>
                      </a:endParaRP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Classifying </a:t>
                      </a:r>
                      <a:r>
                        <a:rPr lang="en-US" sz="2000" b="1" u="none" strike="noStrike" dirty="0">
                          <a:effectLst/>
                        </a:rPr>
                        <a:t>recorded transactions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In addition to Book Keeping accounting involves : </a:t>
                      </a:r>
                      <a:endParaRPr lang="en-US" sz="2000" b="1" u="none" strike="noStrike" dirty="0" smtClean="0">
                        <a:effectLst/>
                      </a:endParaRP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Summarizing </a:t>
                      </a:r>
                      <a:r>
                        <a:rPr lang="en-US" sz="2000" b="1" u="none" strike="noStrike" dirty="0">
                          <a:effectLst/>
                        </a:rPr>
                        <a:t>classified </a:t>
                      </a:r>
                      <a:r>
                        <a:rPr lang="en-US" sz="2000" b="1" u="none" strike="noStrike" dirty="0" smtClean="0">
                          <a:effectLst/>
                        </a:rPr>
                        <a:t>transactions</a:t>
                      </a:r>
                      <a:r>
                        <a:rPr lang="en-US" sz="2000" b="1" u="none" strike="noStrike" dirty="0" smtClean="0">
                          <a:effectLst/>
                        </a:rPr>
                        <a:t>,</a:t>
                      </a: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analyzing </a:t>
                      </a:r>
                      <a:r>
                        <a:rPr lang="en-US" sz="2000" b="1" u="none" strike="noStrike" dirty="0">
                          <a:effectLst/>
                        </a:rPr>
                        <a:t>summarized </a:t>
                      </a:r>
                      <a:r>
                        <a:rPr lang="en-US" sz="2000" b="1" u="none" strike="noStrike" dirty="0" smtClean="0">
                          <a:effectLst/>
                        </a:rPr>
                        <a:t>results</a:t>
                      </a:r>
                      <a:r>
                        <a:rPr lang="en-US" sz="2000" b="1" u="none" strike="noStrike" dirty="0" smtClean="0">
                          <a:effectLst/>
                        </a:rPr>
                        <a:t>,</a:t>
                      </a: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interpreting </a:t>
                      </a:r>
                      <a:r>
                        <a:rPr lang="en-US" sz="2000" b="1" u="none" strike="noStrike" dirty="0" smtClean="0">
                          <a:effectLst/>
                        </a:rPr>
                        <a:t>analyzed </a:t>
                      </a:r>
                      <a:r>
                        <a:rPr lang="en-US" sz="2000" b="1" u="none" strike="noStrike" dirty="0">
                          <a:effectLst/>
                        </a:rPr>
                        <a:t>results and </a:t>
                      </a:r>
                      <a:endParaRPr lang="en-US" sz="2000" b="1" u="none" strike="noStrike" dirty="0" smtClean="0">
                        <a:effectLst/>
                      </a:endParaRPr>
                    </a:p>
                    <a:p>
                      <a:pPr marL="493200" indent="-457200" algn="l" fontAlgn="ctr">
                        <a:buAutoNum type="arabicParenR"/>
                      </a:pPr>
                      <a:r>
                        <a:rPr lang="en-US" sz="2000" b="1" u="none" strike="noStrike" dirty="0" smtClean="0">
                          <a:effectLst/>
                        </a:rPr>
                        <a:t>communicating </a:t>
                      </a:r>
                      <a:r>
                        <a:rPr lang="en-US" sz="2000" b="1" u="none" strike="noStrike" dirty="0">
                          <a:effectLst/>
                        </a:rPr>
                        <a:t>interpreted information to the interested parties.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669642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000" b="1" u="none" strike="noStrike">
                          <a:effectLst/>
                        </a:rPr>
                        <a:t>Stage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Book Keeping is primary stage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It is secondary stage and begins where Book - Keeping ends.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1664873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000" b="1" u="none" strike="noStrike">
                          <a:effectLst/>
                        </a:rPr>
                        <a:t>Basic Objectives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Maintain </a:t>
                      </a:r>
                      <a:r>
                        <a:rPr lang="en-US" sz="2000" b="1" u="none" strike="noStrike" dirty="0" smtClean="0">
                          <a:effectLst/>
                        </a:rPr>
                        <a:t>systematic </a:t>
                      </a:r>
                      <a:r>
                        <a:rPr lang="en-US" sz="2000" b="1" u="none" strike="noStrike" dirty="0">
                          <a:effectLst/>
                        </a:rPr>
                        <a:t>record of financial transactions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000" b="1" u="none" strike="noStrike" dirty="0">
                          <a:effectLst/>
                        </a:rPr>
                        <a:t>Ascertain net results of operations and financial position and to communicate information to </a:t>
                      </a:r>
                      <a:r>
                        <a:rPr lang="en-US" sz="2000" b="1" u="none" strike="noStrike" dirty="0" smtClean="0">
                          <a:effectLst/>
                        </a:rPr>
                        <a:t>interested </a:t>
                      </a:r>
                      <a:r>
                        <a:rPr lang="en-US" sz="2000" b="1" u="none" strike="noStrike" dirty="0">
                          <a:effectLst/>
                        </a:rPr>
                        <a:t>parties.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Difference between Book keeping and Accounting</a:t>
            </a:r>
            <a:endParaRPr lang="en-IN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 smtClean="0"/>
              <a:t>Slide </a:t>
            </a:r>
            <a:fld id="{F126FD02-8871-4E2D-B404-801127BA49C2}" type="slidenum">
              <a:rPr lang="en-IN" smtClean="0"/>
              <a:pPr/>
              <a:t>18</a:t>
            </a:fld>
            <a:r>
              <a:rPr lang="en-IN" smtClean="0"/>
              <a:t>/39</a:t>
            </a:r>
            <a:endParaRPr lang="en-IN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571480"/>
          <a:ext cx="9144000" cy="54813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22714"/>
                <a:gridCol w="3592286"/>
                <a:gridCol w="3429000"/>
              </a:tblGrid>
              <a:tr h="508494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100" b="1" u="none" strike="noStrike" dirty="0">
                          <a:effectLst/>
                        </a:rPr>
                        <a:t>Who performs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Book Keeping is done by Junior Staff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Accounting work is performed by senior staff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757203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100" b="1" u="none" strike="noStrike" dirty="0">
                          <a:effectLst/>
                        </a:rPr>
                        <a:t>Knowledge Level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Book Keeper need not have higher level of knowledge than that of an accountant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Accountant is required to have </a:t>
                      </a:r>
                      <a:r>
                        <a:rPr lang="en-US" sz="2100" b="1" u="none" strike="noStrike" dirty="0" smtClean="0">
                          <a:effectLst/>
                        </a:rPr>
                        <a:t>higher level </a:t>
                      </a:r>
                      <a:r>
                        <a:rPr lang="en-US" sz="2100" b="1" u="none" strike="noStrike" dirty="0">
                          <a:effectLst/>
                        </a:rPr>
                        <a:t>of  knowledge than that of book - keeper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508494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100" b="1" u="none" strike="noStrike" dirty="0">
                          <a:effectLst/>
                        </a:rPr>
                        <a:t>Analytical Skills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Book - Keeper may or may not possess analytical skills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An accountant is required to possess analytical skills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508494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100" b="1" u="none" strike="noStrike">
                          <a:effectLst/>
                        </a:rPr>
                        <a:t>Nature of Job</a:t>
                      </a:r>
                      <a:endParaRPr lang="en-US" sz="2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The job of a book keeper is often routine and clinical in nature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The job of an accountant is analytical in nature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508494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100" b="1" u="none" strike="noStrike">
                          <a:effectLst/>
                        </a:rPr>
                        <a:t>Designing of Accounting System</a:t>
                      </a:r>
                      <a:endParaRPr lang="en-US" sz="2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It does not cover designing of accounts system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It covers designing of accounting system.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  <a:tr h="757203">
                <a:tc>
                  <a:txBody>
                    <a:bodyPr/>
                    <a:lstStyle/>
                    <a:p>
                      <a:pPr marL="36000" algn="l" fontAlgn="b"/>
                      <a:r>
                        <a:rPr lang="en-US" sz="2100" b="1" u="none" strike="noStrike">
                          <a:effectLst/>
                        </a:rPr>
                        <a:t>Supervision &amp; Checking</a:t>
                      </a:r>
                      <a:endParaRPr lang="en-US" sz="2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The Book - Keeper does not supervise and check the work of an accountant.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en-US" sz="2100" b="1" u="none" strike="noStrike" dirty="0">
                          <a:effectLst/>
                        </a:rPr>
                        <a:t>An accountant supervises and checks the work of a book - keeper.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86" marR="6786" marT="6786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OBJECTIVES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Ascertaining Profit or Loss</a:t>
            </a:r>
            <a:r>
              <a:rPr lang="en-US" i="1" dirty="0"/>
              <a:t>.</a:t>
            </a:r>
            <a:r>
              <a:rPr lang="en-US" dirty="0"/>
              <a:t>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Ascertaining Financial Position.</a:t>
            </a:r>
            <a:r>
              <a:rPr lang="en-US" i="1" dirty="0"/>
              <a:t> </a:t>
            </a:r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Facilitating Management</a:t>
            </a:r>
            <a:r>
              <a:rPr lang="en-US" i="1" dirty="0"/>
              <a:t>.</a:t>
            </a:r>
            <a:r>
              <a:rPr lang="en-US" dirty="0"/>
              <a:t>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Providing Accounting Information to Users</a:t>
            </a:r>
            <a:r>
              <a:rPr lang="en-US" i="1" dirty="0"/>
              <a:t>. 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19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ADVANTAGES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>
              <a:buFont typeface="Wingdings" pitchFamily="2" charset="2"/>
              <a:buChar char="§"/>
            </a:pPr>
            <a:r>
              <a:rPr lang="en-US" dirty="0"/>
              <a:t>  Financial Information about Business.</a:t>
            </a:r>
            <a:r>
              <a:rPr lang="en-US" i="1" dirty="0"/>
              <a:t>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Assistance to Management.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Replaces Memory. </a:t>
            </a:r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Facilitates Comparative Study</a:t>
            </a:r>
            <a:r>
              <a:rPr lang="en-US" i="1" dirty="0"/>
              <a:t>.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Facilitates Settlement of Tax Liabilities.</a:t>
            </a:r>
            <a:r>
              <a:rPr lang="en-US" i="1" dirty="0"/>
              <a:t>  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Facilitates Loans</a:t>
            </a:r>
            <a:r>
              <a:rPr lang="en-US" i="1" dirty="0"/>
              <a:t>.</a:t>
            </a:r>
            <a:r>
              <a:rPr lang="en-US" dirty="0"/>
              <a:t> 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Evidence in Court. </a:t>
            </a:r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Assistance in the Event of Insolvency</a:t>
            </a:r>
            <a:r>
              <a:rPr lang="en-US" i="1" dirty="0"/>
              <a:t>.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Helpful in settlement of accounts. 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20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LIMITATIONS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US" b="1" dirty="0"/>
              <a:t>1.   It is Not Fully Exact. </a:t>
            </a:r>
          </a:p>
          <a:p>
            <a:pPr hangingPunct="0"/>
            <a:r>
              <a:rPr lang="en-US" dirty="0"/>
              <a:t>Accounting is based on evidences but yet estimates are also made for ascertaining profit or loss. Examples are </a:t>
            </a:r>
          </a:p>
          <a:p>
            <a:pPr marL="514350" indent="-514350" hangingPunct="0">
              <a:buFont typeface="Wingdings" pitchFamily="2" charset="2"/>
              <a:buChar char="§"/>
            </a:pPr>
            <a:r>
              <a:rPr lang="en-US" dirty="0"/>
              <a:t>estimating the useful life of an asset, </a:t>
            </a:r>
          </a:p>
          <a:p>
            <a:pPr marL="514350" indent="-514350" hangingPunct="0">
              <a:buFont typeface="Wingdings" pitchFamily="2" charset="2"/>
              <a:buChar char="§"/>
            </a:pPr>
            <a:r>
              <a:rPr lang="en-US" dirty="0"/>
              <a:t>bad debts, </a:t>
            </a:r>
          </a:p>
          <a:p>
            <a:pPr marL="514350" indent="-514350" hangingPunct="0">
              <a:buFont typeface="Wingdings" pitchFamily="2" charset="2"/>
              <a:buChar char="§"/>
            </a:pPr>
            <a:r>
              <a:rPr lang="en-US" dirty="0"/>
              <a:t>market price of closing stock, etc. 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21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LIMITATIONS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2.   It Ignores the Qualitative Elements. </a:t>
            </a:r>
          </a:p>
          <a:p>
            <a:pPr algn="just" defTabSz="396000"/>
            <a:r>
              <a:rPr lang="en-US" dirty="0" smtClean="0"/>
              <a:t>Since </a:t>
            </a:r>
            <a:r>
              <a:rPr lang="en-US" dirty="0"/>
              <a:t>accounting is confined to</a:t>
            </a:r>
            <a:r>
              <a:rPr lang="en-US" b="1" i="1" dirty="0"/>
              <a:t> </a:t>
            </a:r>
            <a:r>
              <a:rPr lang="en-US" dirty="0"/>
              <a:t>monetary matters only, </a:t>
            </a:r>
            <a:r>
              <a:rPr lang="en-US" dirty="0" smtClean="0"/>
              <a:t>qualitative </a:t>
            </a:r>
            <a:r>
              <a:rPr lang="en-US" dirty="0"/>
              <a:t>elements like 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quality of management </a:t>
            </a:r>
          </a:p>
          <a:p>
            <a:pPr lvl="1" algn="just">
              <a:buFont typeface="Wingdings" pitchFamily="2" charset="2"/>
              <a:buChar char="§"/>
            </a:pPr>
            <a:r>
              <a:rPr lang="en-IN" dirty="0">
                <a:solidFill>
                  <a:schemeClr val="tx1"/>
                </a:solidFill>
              </a:rPr>
              <a:t>  labour</a:t>
            </a:r>
            <a:r>
              <a:rPr lang="en-US" dirty="0">
                <a:solidFill>
                  <a:schemeClr val="tx1"/>
                </a:solidFill>
              </a:rPr>
              <a:t> force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industrial relations 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public relations 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are ignored.</a:t>
            </a:r>
            <a:endParaRPr lang="en-IN" dirty="0">
              <a:solidFill>
                <a:schemeClr val="tx1"/>
              </a:solidFill>
            </a:endParaRP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22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LIMITATIONS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/>
              <a:t>3.   It Ignores the Effect of Price Level Changes.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Accounting statements</a:t>
            </a:r>
            <a:r>
              <a:rPr lang="en-US" b="1" i="1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are prepared at historical cost. 	Money, as a measurement unit, changes in value.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Since Price Level Changes are not considered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the financial statements do not show correct financial 	status. </a:t>
            </a:r>
            <a:endParaRPr lang="en-IN" dirty="0">
              <a:solidFill>
                <a:schemeClr val="tx1"/>
              </a:solidFill>
            </a:endParaRP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23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LIMITATIONS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 defTabSz="396000"/>
            <a:r>
              <a:rPr lang="en-US" b="1" dirty="0"/>
              <a:t>4.   Accounting May Lead to Window Dressing.</a:t>
            </a:r>
            <a:r>
              <a:rPr lang="en-US" b="1" i="1" dirty="0"/>
              <a:t> </a:t>
            </a:r>
          </a:p>
          <a:p>
            <a:pPr lvl="0" algn="just" defTabSz="396000"/>
            <a:r>
              <a:rPr lang="en-US" dirty="0" smtClean="0"/>
              <a:t>The </a:t>
            </a:r>
            <a:r>
              <a:rPr lang="en-US" dirty="0"/>
              <a:t>term window dressing means</a:t>
            </a:r>
            <a:r>
              <a:rPr lang="en-US" b="1" i="1" dirty="0"/>
              <a:t>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manipulation of accounts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to conceal vital facts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present better or worse financial position than actual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In this situation, income statement fails to provide a 	true and fair view of the result of operations and </a:t>
            </a:r>
          </a:p>
          <a:p>
            <a:pPr lvl="1" algn="just" defTabSz="39600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  the Balance Sheet fails to provide a true and fair view 	of the financial position of the enterprise. 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24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USERS </a:t>
            </a:r>
            <a:r>
              <a:rPr lang="en-US" dirty="0"/>
              <a:t>OF ACCOUNTING INFORMATION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Internal Users</a:t>
            </a:r>
            <a:r>
              <a:rPr lang="en-US" dirty="0"/>
              <a:t> </a:t>
            </a:r>
            <a:endParaRPr lang="en-IN" dirty="0"/>
          </a:p>
          <a:p>
            <a:pPr marL="571500" indent="-571500" hangingPunct="0">
              <a:buFont typeface="Wingdings" pitchFamily="2" charset="2"/>
              <a:buChar char="§"/>
            </a:pPr>
            <a:r>
              <a:rPr lang="en-US" dirty="0"/>
              <a:t>Owners</a:t>
            </a:r>
          </a:p>
          <a:p>
            <a:pPr marL="571500" indent="-571500" hangingPunct="0">
              <a:buFont typeface="Wingdings" pitchFamily="2" charset="2"/>
              <a:buChar char="§"/>
            </a:pPr>
            <a:r>
              <a:rPr lang="en-US" dirty="0"/>
              <a:t>Management. </a:t>
            </a:r>
          </a:p>
          <a:p>
            <a:pPr marL="571500" indent="-571500" hangingPunct="0">
              <a:buFont typeface="Wingdings" pitchFamily="2" charset="2"/>
              <a:buChar char="§"/>
            </a:pPr>
            <a:r>
              <a:rPr lang="en-US" dirty="0"/>
              <a:t>Employees and Workers. </a:t>
            </a:r>
          </a:p>
          <a:p>
            <a:pPr marL="571500" indent="-571500" hangingPunct="0"/>
            <a:r>
              <a:rPr lang="en-US" b="1" dirty="0" smtClean="0"/>
              <a:t>External </a:t>
            </a:r>
            <a:r>
              <a:rPr lang="en-US" b="1" dirty="0"/>
              <a:t>Users	</a:t>
            </a:r>
            <a:r>
              <a:rPr lang="en-US" dirty="0"/>
              <a:t> </a:t>
            </a:r>
            <a:endParaRPr lang="en-IN" dirty="0"/>
          </a:p>
          <a:p>
            <a:pPr>
              <a:buFont typeface="Wingdings" pitchFamily="2" charset="2"/>
              <a:buChar char="§"/>
            </a:pPr>
            <a:r>
              <a:rPr lang="en-US" dirty="0"/>
              <a:t>    Banks and Financial Institutions.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  Investors and Potential Investors.  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  Creditors  </a:t>
            </a:r>
            <a:endParaRPr lang="en-IN" dirty="0"/>
          </a:p>
          <a:p>
            <a:pPr lvl="0" hangingPunct="0">
              <a:buFont typeface="Wingdings" pitchFamily="2" charset="2"/>
              <a:buChar char="§"/>
            </a:pPr>
            <a:r>
              <a:rPr lang="en-US" dirty="0"/>
              <a:t>    Government and its Authorities.  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25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SYSTEMS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systems of recording transactions in the books of accounts are classified into two types:</a:t>
            </a:r>
            <a:endParaRPr lang="en-IN" dirty="0"/>
          </a:p>
          <a:p>
            <a:pPr marL="514350" indent="-514350"/>
            <a:r>
              <a:rPr lang="en-US" dirty="0"/>
              <a:t>(a)   Double Entry System of Accounting </a:t>
            </a:r>
          </a:p>
          <a:p>
            <a:pPr marL="514350" indent="-514350"/>
            <a:r>
              <a:rPr lang="en-US" dirty="0"/>
              <a:t>(b)   Single Entry System of Accounting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26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SYSTEMS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(a)  Double Entry System of Accounting		</a:t>
            </a:r>
            <a:endParaRPr lang="en-IN" b="1" dirty="0"/>
          </a:p>
          <a:p>
            <a:pPr algn="just">
              <a:buFont typeface="Wingdings" pitchFamily="2" charset="2"/>
              <a:buChar char="§"/>
            </a:pPr>
            <a:r>
              <a:rPr lang="en-US" dirty="0"/>
              <a:t>  Double entry system of accounting has two aspects—</a:t>
            </a:r>
          </a:p>
          <a:p>
            <a:pPr algn="just"/>
            <a:r>
              <a:rPr lang="en-US" b="1" dirty="0"/>
              <a:t>	Debit</a:t>
            </a:r>
            <a:r>
              <a:rPr lang="en-US" dirty="0"/>
              <a:t>  and 	</a:t>
            </a:r>
            <a:r>
              <a:rPr lang="en-US" b="1" dirty="0"/>
              <a:t>Credit. </a:t>
            </a:r>
          </a:p>
          <a:p>
            <a:pPr algn="just">
              <a:buFont typeface="Wingdings" pitchFamily="2" charset="2"/>
              <a:buChar char="§"/>
            </a:pPr>
            <a:r>
              <a:rPr lang="en-US" dirty="0"/>
              <a:t>  At the time of recording a transaction, </a:t>
            </a:r>
          </a:p>
          <a:p>
            <a:pPr algn="just">
              <a:buFont typeface="Wingdings" pitchFamily="2" charset="2"/>
              <a:buChar char="§"/>
            </a:pPr>
            <a:r>
              <a:rPr lang="en-US" dirty="0"/>
              <a:t>  it is recorded once on the debit side and </a:t>
            </a:r>
          </a:p>
          <a:p>
            <a:pPr algn="just">
              <a:buFont typeface="Wingdings" pitchFamily="2" charset="2"/>
              <a:buChar char="§"/>
            </a:pPr>
            <a:r>
              <a:rPr lang="en-US" dirty="0"/>
              <a:t>  again on the credit side. 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27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SYSTEMS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/>
              <a:t>For example</a:t>
            </a:r>
            <a:r>
              <a:rPr lang="en-US" dirty="0"/>
              <a:t>, at the time of cash purchases, goods are acquired and in return cash is paid. </a:t>
            </a:r>
          </a:p>
          <a:p>
            <a:pPr algn="just"/>
            <a:r>
              <a:rPr lang="en-US" dirty="0"/>
              <a:t>In this transaction, two aspects are involved</a:t>
            </a:r>
          </a:p>
          <a:p>
            <a:pPr algn="just">
              <a:buFont typeface="Wingdings" pitchFamily="2" charset="2"/>
              <a:buChar char="§"/>
            </a:pPr>
            <a:r>
              <a:rPr lang="en-US" dirty="0"/>
              <a:t>  receiving goods </a:t>
            </a:r>
          </a:p>
          <a:p>
            <a:pPr algn="just">
              <a:buFont typeface="Wingdings" pitchFamily="2" charset="2"/>
              <a:buChar char="§"/>
            </a:pPr>
            <a:r>
              <a:rPr lang="en-US" dirty="0"/>
              <a:t>  paying cash.</a:t>
            </a:r>
          </a:p>
          <a:p>
            <a:pPr algn="just"/>
            <a:r>
              <a:rPr lang="en-US" dirty="0"/>
              <a:t>Under the Double Entry System, both these aspects are recorded. </a:t>
            </a:r>
          </a:p>
          <a:p>
            <a:r>
              <a:rPr lang="en-US" b="1" dirty="0"/>
              <a:t>This system is universally applied in accounting.</a:t>
            </a:r>
            <a:endParaRPr lang="en-IN" b="1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28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SYSTEMS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(b) Single Entry System of Accounting</a:t>
            </a:r>
            <a:endParaRPr lang="en-IN" dirty="0"/>
          </a:p>
          <a:p>
            <a:pPr algn="just" defTabSz="396000">
              <a:buFont typeface="Wingdings" pitchFamily="2" charset="2"/>
              <a:buChar char="§"/>
            </a:pPr>
            <a:r>
              <a:rPr lang="en-US" dirty="0"/>
              <a:t>  Single Entry System of accounting may be defined as a 	system, which is an incomplete double entry system. </a:t>
            </a:r>
          </a:p>
          <a:p>
            <a:pPr algn="just" defTabSz="396000" hangingPunct="0">
              <a:buFont typeface="Wingdings" pitchFamily="2" charset="2"/>
              <a:buChar char="§"/>
            </a:pPr>
            <a:r>
              <a:rPr lang="en-US" dirty="0"/>
              <a:t>  In this system, all transactions are not recorded on the 	double entry basis.</a:t>
            </a:r>
            <a:endParaRPr lang="en-IN" dirty="0"/>
          </a:p>
          <a:p>
            <a:r>
              <a:rPr lang="en-US" dirty="0"/>
              <a:t> 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29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en-US" dirty="0"/>
              <a:t>Transactions </a:t>
            </a:r>
            <a:r>
              <a:rPr lang="en-US" dirty="0" smtClean="0"/>
              <a:t>are recorded </a:t>
            </a:r>
            <a:r>
              <a:rPr lang="en-US" dirty="0"/>
              <a:t>in the books of </a:t>
            </a:r>
            <a:r>
              <a:rPr lang="en-US" dirty="0" smtClean="0"/>
              <a:t>account following </a:t>
            </a:r>
            <a:r>
              <a:rPr lang="en-US" dirty="0"/>
              <a:t>either </a:t>
            </a:r>
          </a:p>
          <a:p>
            <a:pPr hangingPunct="0">
              <a:buFont typeface="Wingdings" pitchFamily="2" charset="2"/>
              <a:buChar char="§"/>
            </a:pPr>
            <a:r>
              <a:rPr lang="en-US" dirty="0"/>
              <a:t>    Cash Basis of Accounting; or </a:t>
            </a:r>
          </a:p>
          <a:p>
            <a:pPr hangingPunct="0">
              <a:buFont typeface="Wingdings" pitchFamily="2" charset="2"/>
              <a:buChar char="§"/>
            </a:pPr>
            <a:r>
              <a:rPr lang="en-US" dirty="0"/>
              <a:t>    Accrual Basis of Accounting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30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Cash Basis Of Accounting</a:t>
            </a:r>
            <a:endParaRPr lang="en-IN" dirty="0"/>
          </a:p>
          <a:p>
            <a:r>
              <a:rPr lang="en-IN" b="1" dirty="0"/>
              <a:t>Cash Basis of  Accounting </a:t>
            </a:r>
            <a:r>
              <a:rPr lang="en-IN" dirty="0"/>
              <a:t> is a method in which</a:t>
            </a:r>
          </a:p>
          <a:p>
            <a:pPr>
              <a:buFont typeface="Wingdings" pitchFamily="2" charset="2"/>
              <a:buChar char="§"/>
            </a:pPr>
            <a:r>
              <a:rPr lang="en-IN" dirty="0"/>
              <a:t>  </a:t>
            </a:r>
            <a:r>
              <a:rPr lang="en-IN" u="sng" dirty="0"/>
              <a:t>income</a:t>
            </a:r>
            <a:r>
              <a:rPr lang="en-IN" dirty="0"/>
              <a:t> is recorded when </a:t>
            </a:r>
            <a:r>
              <a:rPr lang="en-IN" u="sng" dirty="0"/>
              <a:t>cash</a:t>
            </a:r>
            <a:r>
              <a:rPr lang="en-IN" dirty="0"/>
              <a:t> is received, and</a:t>
            </a:r>
          </a:p>
          <a:p>
            <a:pPr>
              <a:buFont typeface="Wingdings" pitchFamily="2" charset="2"/>
              <a:buChar char="§"/>
            </a:pPr>
            <a:r>
              <a:rPr lang="en-IN" dirty="0"/>
              <a:t>  </a:t>
            </a:r>
            <a:r>
              <a:rPr lang="en-IN" u="sng" dirty="0"/>
              <a:t>expenses</a:t>
            </a:r>
            <a:r>
              <a:rPr lang="en-IN" dirty="0"/>
              <a:t> are recorded when </a:t>
            </a:r>
            <a:r>
              <a:rPr lang="en-IN" u="sng" dirty="0"/>
              <a:t>cash</a:t>
            </a:r>
            <a:r>
              <a:rPr lang="en-IN" dirty="0"/>
              <a:t> is paid out.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31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 hangingPunct="0"/>
            <a:r>
              <a:rPr lang="en-US" b="1" dirty="0"/>
              <a:t>Cash Basis Of </a:t>
            </a:r>
            <a:r>
              <a:rPr lang="en-US" b="1" dirty="0" smtClean="0"/>
              <a:t>Accounting</a:t>
            </a:r>
            <a:endParaRPr lang="en-US" b="1" dirty="0"/>
          </a:p>
          <a:p>
            <a:pPr algn="just" hangingPunct="0"/>
            <a:r>
              <a:rPr lang="en-US" b="1" dirty="0"/>
              <a:t>Advantages: </a:t>
            </a:r>
          </a:p>
          <a:p>
            <a:pPr marL="514350" indent="-514350" algn="just" defTabSz="396000" hangingPunct="0">
              <a:buFont typeface="+mj-lt"/>
              <a:buAutoNum type="arabicPeriod"/>
            </a:pPr>
            <a:r>
              <a:rPr lang="en-US" dirty="0" smtClean="0"/>
              <a:t>It </a:t>
            </a:r>
            <a:r>
              <a:rPr lang="en-US" dirty="0"/>
              <a:t>is simple as adjustment entries are not required.</a:t>
            </a:r>
            <a:endParaRPr lang="en-IN" dirty="0"/>
          </a:p>
          <a:p>
            <a:pPr marL="514350" indent="-514350" defTabSz="396000">
              <a:buFont typeface="+mj-lt"/>
              <a:buAutoNum type="arabicPeriod"/>
            </a:pPr>
            <a:r>
              <a:rPr lang="en-US" dirty="0" smtClean="0"/>
              <a:t>This </a:t>
            </a:r>
            <a:r>
              <a:rPr lang="en-US" dirty="0"/>
              <a:t>approach is more objective as very few estimates </a:t>
            </a:r>
            <a:r>
              <a:rPr lang="en-US" dirty="0" smtClean="0"/>
              <a:t>and </a:t>
            </a:r>
            <a:r>
              <a:rPr lang="en-US" dirty="0"/>
              <a:t>judgments are required.</a:t>
            </a:r>
            <a:endParaRPr lang="en-IN" dirty="0"/>
          </a:p>
          <a:p>
            <a:pPr marL="514350" indent="-514350" defTabSz="396000">
              <a:buFont typeface="+mj-lt"/>
              <a:buAutoNum type="arabicPeriod"/>
            </a:pPr>
            <a:r>
              <a:rPr lang="en-US" dirty="0" smtClean="0"/>
              <a:t>This </a:t>
            </a:r>
            <a:r>
              <a:rPr lang="en-US" dirty="0"/>
              <a:t>basis of accounting is suitable for </a:t>
            </a:r>
            <a:r>
              <a:rPr lang="en-US" dirty="0" smtClean="0"/>
              <a:t>those enterprises </a:t>
            </a:r>
            <a:r>
              <a:rPr lang="en-US" dirty="0"/>
              <a:t>where most of the transactions are on </a:t>
            </a:r>
            <a:r>
              <a:rPr lang="en-US" dirty="0" smtClean="0"/>
              <a:t>a cash </a:t>
            </a:r>
            <a:r>
              <a:rPr lang="en-US" dirty="0"/>
              <a:t>basis.</a:t>
            </a:r>
            <a:endParaRPr lang="en-IN" dirty="0"/>
          </a:p>
          <a:p>
            <a:pPr algn="just"/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32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Cash Basis Of </a:t>
            </a:r>
            <a:r>
              <a:rPr lang="en-US" b="1" dirty="0" smtClean="0"/>
              <a:t>Accounting</a:t>
            </a:r>
            <a:endParaRPr lang="en-IN" b="1" dirty="0"/>
          </a:p>
          <a:p>
            <a:r>
              <a:rPr lang="en-US" b="1" dirty="0"/>
              <a:t>Disadvantages</a:t>
            </a:r>
            <a:endParaRPr lang="en-IN" dirty="0"/>
          </a:p>
          <a:p>
            <a:pPr marL="571500" indent="-571500" algn="just" hangingPunct="0">
              <a:buAutoNum type="romanLcParenBoth"/>
            </a:pPr>
            <a:r>
              <a:rPr lang="en-US" dirty="0"/>
              <a:t>It does not give a true and fair view of the profit or</a:t>
            </a:r>
          </a:p>
          <a:p>
            <a:pPr marL="571500" indent="-571500" algn="just" hangingPunct="0"/>
            <a:r>
              <a:rPr lang="en-US" dirty="0"/>
              <a:t>	loss and the financial position of an enterprise because </a:t>
            </a:r>
          </a:p>
          <a:p>
            <a:pPr marL="1028700" lvl="1" indent="-571500" algn="just" hangingPunct="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it ignores outstanding and prepaid expenses, </a:t>
            </a:r>
          </a:p>
          <a:p>
            <a:pPr marL="1028700" lvl="1" indent="-571500" algn="just" hangingPunct="0"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accrued incomes and incomes received in advance.</a:t>
            </a:r>
          </a:p>
          <a:p>
            <a:pPr marL="571500" indent="-571500" algn="just"/>
            <a:r>
              <a:rPr lang="en-US" dirty="0"/>
              <a:t>(ii)  It does not follow the matching principle of</a:t>
            </a:r>
          </a:p>
          <a:p>
            <a:pPr marL="571500" indent="-571500" algn="just"/>
            <a:r>
              <a:rPr lang="en-US" dirty="0"/>
              <a:t>	accounting.</a:t>
            </a:r>
          </a:p>
          <a:p>
            <a:pPr algn="just"/>
            <a:r>
              <a:rPr lang="en-US" dirty="0"/>
              <a:t> 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33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 defTabSz="396000">
              <a:tabLst>
                <a:tab pos="396000" algn="l"/>
              </a:tabLst>
            </a:pPr>
            <a:r>
              <a:rPr lang="en-US" b="1" dirty="0"/>
              <a:t>Cash Basis Of Accounting</a:t>
            </a:r>
            <a:r>
              <a:rPr lang="en-IN" b="1" i="1" dirty="0"/>
              <a:t>	</a:t>
            </a:r>
          </a:p>
          <a:p>
            <a:pPr algn="just" defTabSz="396000">
              <a:tabLst>
                <a:tab pos="396000" algn="l"/>
              </a:tabLst>
            </a:pPr>
            <a:r>
              <a:rPr lang="en-US" b="1" dirty="0"/>
              <a:t>Disadvantages: </a:t>
            </a:r>
            <a:endParaRPr lang="en-US" dirty="0"/>
          </a:p>
          <a:p>
            <a:pPr marL="571500" indent="-571500" algn="just" defTabSz="396000">
              <a:tabLst>
                <a:tab pos="396000" algn="l"/>
              </a:tabLst>
            </a:pPr>
            <a:r>
              <a:rPr lang="en-US" dirty="0"/>
              <a:t>(iii)	 actual cash inflows and outflows are considered. Therefore there is great possibility of profit manipulation.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34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/>
              <a:t>Accrual Basis of Accounting</a:t>
            </a:r>
            <a:endParaRPr lang="en-IN" u="sng" dirty="0"/>
          </a:p>
          <a:p>
            <a:pPr algn="just"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dirty="0"/>
              <a:t>  System of accounting is based on '</a:t>
            </a:r>
            <a:r>
              <a:rPr lang="en-IN" u="sng" dirty="0"/>
              <a:t>accrual concept</a:t>
            </a:r>
            <a:r>
              <a:rPr lang="en-IN" dirty="0"/>
              <a:t>' </a:t>
            </a:r>
          </a:p>
          <a:p>
            <a:pPr algn="just"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dirty="0"/>
              <a:t>  Revenue is recognized (recorded) when  earned</a:t>
            </a:r>
          </a:p>
          <a:p>
            <a:pPr algn="just"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dirty="0"/>
              <a:t>  Expenses are recognized when incurred. </a:t>
            </a:r>
          </a:p>
          <a:p>
            <a:pPr algn="just" defTabSz="396000">
              <a:tabLst>
                <a:tab pos="396000" algn="l"/>
              </a:tabLst>
            </a:pPr>
            <a:r>
              <a:rPr lang="en-IN" b="1" dirty="0"/>
              <a:t>Under this system</a:t>
            </a:r>
          </a:p>
          <a:p>
            <a:pPr algn="just"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b="1" dirty="0"/>
              <a:t>	</a:t>
            </a:r>
            <a:r>
              <a:rPr lang="en-US" dirty="0"/>
              <a:t>Income earned and expenditure incurred is recognised 	irrespective of cash received or cash paid.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35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Accrual Basis of </a:t>
            </a:r>
            <a:r>
              <a:rPr lang="en-US" b="1" dirty="0" smtClean="0"/>
              <a:t>Accounting</a:t>
            </a:r>
            <a:endParaRPr lang="en-US" dirty="0"/>
          </a:p>
          <a:p>
            <a:r>
              <a:rPr lang="en-US" dirty="0"/>
              <a:t>It is based on two basic accounting principles,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Revenue Recognition  Concept </a:t>
            </a:r>
          </a:p>
          <a:p>
            <a:pPr>
              <a:buFont typeface="Wingdings" pitchFamily="2" charset="2"/>
              <a:buChar char="§"/>
            </a:pPr>
            <a:r>
              <a:rPr lang="en-US" dirty="0"/>
              <a:t>  Matching Concept</a:t>
            </a:r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36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/>
              <a:t>Accrual Basis of </a:t>
            </a:r>
            <a:r>
              <a:rPr lang="en-US" b="1" dirty="0" smtClean="0"/>
              <a:t>Accounting</a:t>
            </a:r>
            <a:endParaRPr lang="en-US" dirty="0"/>
          </a:p>
          <a:p>
            <a:pPr algn="just"/>
            <a:r>
              <a:rPr lang="en-US" b="1" dirty="0"/>
              <a:t>Revenue Recognition</a:t>
            </a:r>
            <a:r>
              <a:rPr lang="en-IN" b="1" dirty="0"/>
              <a:t> Concept</a:t>
            </a:r>
          </a:p>
          <a:p>
            <a:pPr algn="just" defTabSz="396000">
              <a:tabLst>
                <a:tab pos="396000" algn="l"/>
              </a:tabLst>
            </a:pPr>
            <a:r>
              <a:rPr lang="en-IN" dirty="0"/>
              <a:t>Accounting rule that revenue should be recorded only when the </a:t>
            </a:r>
          </a:p>
          <a:p>
            <a:pPr marL="514350" indent="-514350" algn="just" defTabSz="396000">
              <a:buAutoNum type="arabicParenBoth"/>
              <a:tabLst>
                <a:tab pos="396000" algn="l"/>
              </a:tabLst>
            </a:pPr>
            <a:r>
              <a:rPr lang="en-IN" dirty="0"/>
              <a:t>revenue generation process has been </a:t>
            </a:r>
            <a:r>
              <a:rPr lang="en-IN" dirty="0" smtClean="0"/>
              <a:t>substantially</a:t>
            </a:r>
            <a:r>
              <a:rPr lang="en-IN" dirty="0"/>
              <a:t>	completed, and</a:t>
            </a:r>
          </a:p>
          <a:p>
            <a:pPr marL="514350" indent="-514350" algn="just" defTabSz="396000">
              <a:tabLst>
                <a:tab pos="396000" algn="l"/>
              </a:tabLst>
            </a:pPr>
            <a:r>
              <a:rPr lang="en-IN" dirty="0"/>
              <a:t>(2) an exchange has taken place. It is a restatement of </a:t>
            </a:r>
            <a:r>
              <a:rPr lang="en-IN" dirty="0" smtClean="0"/>
              <a:t>the</a:t>
            </a:r>
            <a:r>
              <a:rPr lang="en-IN" dirty="0"/>
              <a:t>	old maxim: "Don't count your chickens until they </a:t>
            </a:r>
            <a:r>
              <a:rPr lang="en-IN" dirty="0" smtClean="0"/>
              <a:t>are</a:t>
            </a:r>
            <a:r>
              <a:rPr lang="en-IN" dirty="0"/>
              <a:t>	hatched."</a:t>
            </a:r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37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n-US" b="1" dirty="0"/>
              <a:t>Accrual Basis of </a:t>
            </a:r>
            <a:r>
              <a:rPr lang="en-US" b="1" dirty="0" smtClean="0"/>
              <a:t>Accounting</a:t>
            </a:r>
            <a:endParaRPr lang="en-US" dirty="0"/>
          </a:p>
          <a:p>
            <a:pPr algn="just"/>
            <a:r>
              <a:rPr lang="en-US" b="1" dirty="0"/>
              <a:t>Matching Concept</a:t>
            </a:r>
          </a:p>
          <a:p>
            <a:pPr algn="just"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dirty="0"/>
              <a:t>  Fundamental concept of accrual basis accounting that 	offsets revenue against expenses on the basis of </a:t>
            </a:r>
            <a:r>
              <a:rPr lang="en-IN" dirty="0" smtClean="0"/>
              <a:t>their cause-and-effect </a:t>
            </a:r>
            <a:r>
              <a:rPr lang="en-IN" dirty="0"/>
              <a:t>relationship. </a:t>
            </a:r>
          </a:p>
          <a:p>
            <a:pPr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dirty="0"/>
              <a:t>  It requires that, in measuring net income for an 	</a:t>
            </a:r>
            <a:r>
              <a:rPr lang="en-IN" dirty="0" smtClean="0"/>
              <a:t>accounting period</a:t>
            </a:r>
            <a:r>
              <a:rPr lang="en-IN" dirty="0"/>
              <a:t>, </a:t>
            </a:r>
          </a:p>
          <a:p>
            <a:pPr defTabSz="396000">
              <a:buFont typeface="Wingdings" pitchFamily="2" charset="2"/>
              <a:buChar char="§"/>
              <a:tabLst>
                <a:tab pos="396000" algn="l"/>
              </a:tabLst>
            </a:pPr>
            <a:r>
              <a:rPr lang="en-IN" dirty="0"/>
              <a:t>  the </a:t>
            </a:r>
            <a:r>
              <a:rPr lang="en-IN" dirty="0" smtClean="0"/>
              <a:t>costs incurred </a:t>
            </a:r>
            <a:r>
              <a:rPr lang="en-IN" dirty="0"/>
              <a:t>in that period should be matched 	against the revenue generated in the same period.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38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defTabSz="396000">
              <a:tabLst>
                <a:tab pos="396000" algn="l"/>
              </a:tabLst>
            </a:pPr>
            <a:r>
              <a:rPr lang="en-US" b="1" dirty="0"/>
              <a:t>Accrual Basis of Accounting	</a:t>
            </a:r>
            <a:endParaRPr lang="en-US" i="1" dirty="0"/>
          </a:p>
          <a:p>
            <a:pPr defTabSz="396000">
              <a:tabLst>
                <a:tab pos="396000" algn="l"/>
              </a:tabLst>
            </a:pPr>
            <a:r>
              <a:rPr lang="en-US" b="1" dirty="0"/>
              <a:t>Advantages:</a:t>
            </a:r>
          </a:p>
          <a:p>
            <a:pPr algn="just" defTabSz="396000" hangingPunct="0">
              <a:tabLst>
                <a:tab pos="396000" algn="l"/>
              </a:tabLst>
            </a:pPr>
            <a:r>
              <a:rPr lang="en-US" dirty="0"/>
              <a:t>(i)   It is more scientific compared to Cash Basis </a:t>
            </a:r>
            <a:endParaRPr lang="en-IN" dirty="0"/>
          </a:p>
          <a:p>
            <a:pPr algn="just" defTabSz="396000" hangingPunct="0">
              <a:tabLst>
                <a:tab pos="396000" algn="l"/>
              </a:tabLst>
            </a:pPr>
            <a:r>
              <a:rPr lang="en-US" dirty="0"/>
              <a:t>(</a:t>
            </a:r>
            <a:r>
              <a:rPr lang="en-US" dirty="0" smtClean="0"/>
              <a:t>ii) This </a:t>
            </a:r>
            <a:r>
              <a:rPr lang="en-US" dirty="0"/>
              <a:t>basis of accounting shows a complete picture</a:t>
            </a:r>
          </a:p>
          <a:p>
            <a:pPr algn="just" defTabSz="396000" hangingPunct="0">
              <a:tabLst>
                <a:tab pos="396000" algn="l"/>
              </a:tabLst>
            </a:pPr>
            <a:r>
              <a:rPr lang="en-US" dirty="0"/>
              <a:t>(iii) This system discloses correct profit or loss for a 				   particular period and also exhibits true financial 	  	 	   position of the business on a particular day. </a:t>
            </a:r>
            <a:endParaRPr lang="en-IN" dirty="0"/>
          </a:p>
          <a:p>
            <a:pPr algn="just" defTabSz="396000" hangingPunct="0">
              <a:tabLst>
                <a:tab pos="396000" algn="l"/>
              </a:tabLst>
            </a:pPr>
            <a:r>
              <a:rPr lang="en-US" dirty="0"/>
              <a:t>(iv) It reflects correct profit or loss during the accounting 	   period</a:t>
            </a:r>
          </a:p>
          <a:p>
            <a:pPr algn="just" defTabSz="540000" hangingPunct="0"/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39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BASIS </a:t>
            </a:r>
            <a:r>
              <a:rPr lang="en-US" dirty="0"/>
              <a:t>OF ACCOUNTING	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/>
              <a:t>Disadvantages:</a:t>
            </a:r>
          </a:p>
          <a:p>
            <a:pPr algn="just" defTabSz="396000" hangingPunct="0">
              <a:tabLst>
                <a:tab pos="396000" algn="l"/>
              </a:tabLst>
            </a:pPr>
            <a:r>
              <a:rPr lang="en-IN" b="1" i="1" dirty="0"/>
              <a:t> </a:t>
            </a:r>
            <a:r>
              <a:rPr lang="en-US" dirty="0"/>
              <a:t>(i)  This system is not as simple as Cash Basis of 		 </a:t>
            </a:r>
            <a:r>
              <a:rPr lang="en-US" dirty="0" smtClean="0"/>
              <a:t>  Accounting</a:t>
            </a:r>
            <a:r>
              <a:rPr lang="en-US" dirty="0"/>
              <a:t>.</a:t>
            </a:r>
            <a:endParaRPr lang="en-IN" dirty="0"/>
          </a:p>
          <a:p>
            <a:pPr algn="just" defTabSz="396000">
              <a:tabLst>
                <a:tab pos="396000" algn="l"/>
              </a:tabLst>
            </a:pPr>
            <a:r>
              <a:rPr lang="en-US" dirty="0"/>
              <a:t> </a:t>
            </a:r>
            <a:endParaRPr lang="en-IN" dirty="0"/>
          </a:p>
          <a:p>
            <a:pPr algn="just" defTabSz="396000">
              <a:tabLst>
                <a:tab pos="396000" algn="l"/>
              </a:tabLst>
            </a:pPr>
            <a:r>
              <a:rPr lang="en-US" dirty="0"/>
              <a:t>(ii)  The accounting process under this basis is too 		  </a:t>
            </a:r>
            <a:r>
              <a:rPr lang="en-US" dirty="0" smtClean="0"/>
              <a:t> elaborate</a:t>
            </a:r>
            <a:r>
              <a:rPr lang="en-US" dirty="0"/>
              <a:t>.</a:t>
            </a:r>
            <a:endParaRPr lang="en-IN" dirty="0"/>
          </a:p>
          <a:p>
            <a:pPr algn="just" defTabSz="396000">
              <a:tabLst>
                <a:tab pos="396000" algn="l"/>
              </a:tabLst>
            </a:pPr>
            <a:r>
              <a:rPr lang="en-US" dirty="0"/>
              <a:t> </a:t>
            </a:r>
            <a:endParaRPr lang="en-IN" dirty="0"/>
          </a:p>
          <a:p>
            <a:pPr marL="631825" indent="-631825" defTabSz="396000" hangingPunct="0"/>
            <a:r>
              <a:rPr lang="en-US" dirty="0"/>
              <a:t>(iii)  A quick appraisal of the profit/loss is not possible </a:t>
            </a:r>
            <a:r>
              <a:rPr lang="en-US" dirty="0" smtClean="0"/>
              <a:t>  because </a:t>
            </a:r>
            <a:r>
              <a:rPr lang="en-US" dirty="0"/>
              <a:t>many adjustments are required </a:t>
            </a:r>
            <a:r>
              <a:rPr lang="en-US" dirty="0" smtClean="0"/>
              <a:t>to ascertain the </a:t>
            </a:r>
            <a:r>
              <a:rPr lang="en-US" dirty="0"/>
              <a:t>true financial position of the business.</a:t>
            </a:r>
            <a:endParaRPr lang="en-IN" dirty="0"/>
          </a:p>
          <a:p>
            <a:pPr algn="just"/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40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n-US" b="1" dirty="0"/>
              <a:t>Illustration</a:t>
            </a:r>
          </a:p>
          <a:p>
            <a:pPr algn="just"/>
            <a:r>
              <a:rPr lang="en-US" dirty="0"/>
              <a:t>During the financial year 2009 – 10, Ashok had cash sales of Rs. 3,90,000</a:t>
            </a:r>
            <a:r>
              <a:rPr lang="en-US" b="1" dirty="0"/>
              <a:t> </a:t>
            </a:r>
            <a:r>
              <a:rPr lang="en-US" dirty="0"/>
              <a:t>and </a:t>
            </a:r>
          </a:p>
          <a:p>
            <a:pPr algn="just"/>
            <a:r>
              <a:rPr lang="en-US" dirty="0"/>
              <a:t>credit sales of Rs. 1,60,000. </a:t>
            </a:r>
          </a:p>
          <a:p>
            <a:pPr algn="just"/>
            <a:r>
              <a:rPr lang="en-US" dirty="0"/>
              <a:t>His expenses for the year were Rs. 2,70,000 </a:t>
            </a:r>
          </a:p>
          <a:p>
            <a:pPr algn="just"/>
            <a:r>
              <a:rPr lang="en-US" dirty="0"/>
              <a:t>out of which Rs. 80,000 are yet to be paid. </a:t>
            </a:r>
          </a:p>
          <a:p>
            <a:pPr algn="just"/>
            <a:r>
              <a:rPr lang="en-US" dirty="0"/>
              <a:t>Find out </a:t>
            </a:r>
            <a:r>
              <a:rPr lang="en-US" dirty="0" err="1"/>
              <a:t>Ashok’s</a:t>
            </a:r>
            <a:r>
              <a:rPr lang="en-US" dirty="0"/>
              <a:t> income for 2009 – 10 under </a:t>
            </a:r>
            <a:r>
              <a:rPr lang="en-US" dirty="0" smtClean="0"/>
              <a:t>both the basis </a:t>
            </a:r>
            <a:r>
              <a:rPr lang="en-US" dirty="0"/>
              <a:t>of Accounting.</a:t>
            </a:r>
            <a:endParaRPr lang="en-IN" dirty="0"/>
          </a:p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IN" smtClean="0"/>
              <a:t>Dr. Afzalur Rahman</a:t>
            </a:r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41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When </a:t>
            </a:r>
            <a:r>
              <a:rPr lang="en-US" dirty="0"/>
              <a:t>Cash Basis of Accounting is followed:</a:t>
            </a: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5286412" cy="365125"/>
          </a:xfrm>
        </p:spPr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42</a:t>
            </a:fld>
            <a:r>
              <a:rPr lang="en-IN"/>
              <a:t>/39</a:t>
            </a:r>
            <a:endParaRPr lang="en-IN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14282" y="1500174"/>
          <a:ext cx="8786874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0924"/>
                <a:gridCol w="178595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Solution</a:t>
                      </a:r>
                      <a:endParaRPr lang="en-IN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Revenue (inflow of Cash</a:t>
                      </a:r>
                      <a:r>
                        <a:rPr lang="en-US" sz="3200" baseline="0" dirty="0"/>
                        <a:t> i.e. Cash Sale)</a:t>
                      </a:r>
                      <a:endParaRPr lang="en-IN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3,90,000</a:t>
                      </a:r>
                      <a:endParaRPr lang="en-IN" sz="3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Less:</a:t>
                      </a:r>
                      <a:r>
                        <a:rPr lang="en-US" sz="3200" baseline="0" dirty="0"/>
                        <a:t> Expenses (Outflow of Cash)</a:t>
                      </a:r>
                    </a:p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		(Rs.2,70,000 – Rs.80,000)</a:t>
                      </a:r>
                      <a:endParaRPr lang="en-IN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1,90,000</a:t>
                      </a:r>
                      <a:endParaRPr lang="en-IN" sz="3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Net</a:t>
                      </a:r>
                      <a:r>
                        <a:rPr lang="en-US" sz="3200" baseline="0" dirty="0"/>
                        <a:t> Income</a:t>
                      </a:r>
                      <a:endParaRPr lang="en-IN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400" dirty="0"/>
                        <a:t>2,00,000</a:t>
                      </a:r>
                      <a:endParaRPr lang="en-IN" sz="3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2876" y="4929198"/>
            <a:ext cx="8929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/>
            <a:r>
              <a:rPr lang="en-US" sz="3200" dirty="0"/>
              <a:t>Credit sales and outstanding expenses will not be considered under Cash Basis</a:t>
            </a:r>
            <a:r>
              <a:rPr lang="en-US" sz="3200" b="1" dirty="0"/>
              <a:t> </a:t>
            </a:r>
            <a:r>
              <a:rPr lang="en-US" sz="3200" dirty="0"/>
              <a:t>of Accounting.</a:t>
            </a:r>
            <a:endParaRPr lang="en-IN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When </a:t>
            </a:r>
            <a:r>
              <a:rPr lang="en-US" sz="2400" dirty="0"/>
              <a:t>Accrual Basis of Accounting is followed:</a:t>
            </a:r>
            <a:endParaRPr lang="en-IN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4929222" cy="365125"/>
          </a:xfrm>
        </p:spPr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43</a:t>
            </a:fld>
            <a:r>
              <a:rPr lang="en-IN"/>
              <a:t>/39</a:t>
            </a:r>
            <a:endParaRPr lang="en-IN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1438" y="1643050"/>
          <a:ext cx="9001156" cy="2718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5206"/>
                <a:gridCol w="178595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Solution</a:t>
                      </a:r>
                      <a:endParaRPr lang="en-IN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SimSun"/>
                        </a:rPr>
                        <a:t>Total Sales = Cash Sales (Rs.3,90,000) + Credit 		  Sales (Rs.1,60,000)</a:t>
                      </a:r>
                      <a:endParaRPr lang="en-IN" sz="2800" dirty="0">
                        <a:latin typeface="Times New Roman"/>
                        <a:ea typeface="SimSu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5,50,000</a:t>
                      </a:r>
                      <a:endParaRPr lang="en-IN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i="1" dirty="0">
                          <a:latin typeface="Times New Roman"/>
                          <a:ea typeface="SimSun"/>
                        </a:rPr>
                        <a:t>Less:  </a:t>
                      </a:r>
                      <a:r>
                        <a:rPr lang="en-US" sz="3200" dirty="0">
                          <a:latin typeface="Times New Roman"/>
                          <a:ea typeface="SimSun"/>
                        </a:rPr>
                        <a:t>Total Expenses for the Year</a:t>
                      </a:r>
                      <a:endParaRPr lang="en-IN" sz="3200" dirty="0">
                        <a:latin typeface="Times New Roman"/>
                        <a:ea typeface="SimSu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2,70,000</a:t>
                      </a:r>
                      <a:endParaRPr lang="en-IN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SimSun"/>
                        </a:rPr>
                        <a:t>				              Net Income</a:t>
                      </a:r>
                      <a:endParaRPr lang="en-IN" sz="3200" dirty="0">
                        <a:latin typeface="Times New Roman"/>
                        <a:ea typeface="SimSu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2,80,000</a:t>
                      </a:r>
                      <a:endParaRPr lang="en-IN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2876" y="4500571"/>
            <a:ext cx="8929718" cy="1857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/>
              <a:t>Note: </a:t>
            </a:r>
            <a:r>
              <a:rPr lang="en-US" sz="2800" dirty="0"/>
              <a:t>Rs. 80,000 on account of expenses still to be paid relate to this year and hence are to be</a:t>
            </a:r>
            <a:r>
              <a:rPr lang="en-US" sz="2800" b="1" dirty="0"/>
              <a:t> </a:t>
            </a:r>
            <a:r>
              <a:rPr lang="en-US" sz="2800" dirty="0"/>
              <a:t>charged to the revenue of this year. Similarly, credit sales of Rs.1,60,000 is taken in the year in which sales transaction is done.</a:t>
            </a:r>
            <a:endParaRPr lang="en-I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cene3d>
            <a:camera prst="isometricOffAxis1Right"/>
            <a:lightRig rig="threePt" dir="t"/>
          </a:scene3d>
        </p:spPr>
        <p:txBody>
          <a:bodyPr>
            <a:normAutofit/>
          </a:bodyPr>
          <a:lstStyle/>
          <a:p>
            <a:endParaRPr lang="en-US" sz="8000" dirty="0"/>
          </a:p>
          <a:p>
            <a:pPr algn="ctr"/>
            <a:r>
              <a:rPr lang="en-US" sz="8000" dirty="0"/>
              <a:t>Thank You</a:t>
            </a:r>
            <a:endParaRPr lang="en-IN" sz="8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32" y="6492899"/>
            <a:ext cx="4929222" cy="365125"/>
          </a:xfrm>
        </p:spPr>
        <p:txBody>
          <a:bodyPr/>
          <a:lstStyle/>
          <a:p>
            <a:r>
              <a:rPr lang="en-IN" smtClean="0"/>
              <a:t>Dr. Afzalur Rahman</a:t>
            </a:r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IN"/>
              <a:t>Slide </a:t>
            </a:r>
            <a:fld id="{F126FD02-8871-4E2D-B404-801127BA49C2}" type="slidenum">
              <a:rPr lang="en-IN"/>
              <a:pPr/>
              <a:t>44</a:t>
            </a:fld>
            <a:r>
              <a:rPr lang="en-IN"/>
              <a:t>/39</a:t>
            </a:r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384f65bd6ee8c74362eeb88506fc971ae541e1a"/>
</p:tagLst>
</file>

<file path=ppt/theme/theme1.xml><?xml version="1.0" encoding="utf-8"?>
<a:theme xmlns:a="http://schemas.openxmlformats.org/drawingml/2006/main" name="GaapSlid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Ch-2</Template>
  <TotalTime>1915</TotalTime>
  <Words>1825</Words>
  <Application>Microsoft Office PowerPoint</Application>
  <PresentationFormat>On-screen Show (4:3)</PresentationFormat>
  <Paragraphs>418</Paragraphs>
  <Slides>44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GaapSlidTemplate</vt:lpstr>
      <vt:lpstr>Slide 1</vt:lpstr>
      <vt:lpstr>CHAPTER AT A GLANCE   (Chapter 1)</vt:lpstr>
      <vt:lpstr>MEANING AND DEFINITION OF ACCOUNTING</vt:lpstr>
      <vt:lpstr>CHARACTERISTICS OF ACCOUNTING</vt:lpstr>
      <vt:lpstr>CHARACTERISTICS OF ACCOUNTING</vt:lpstr>
      <vt:lpstr>FUNCTIONS OF ACCOUNTING</vt:lpstr>
      <vt:lpstr>FUNCTIONS OF ACCOUNTING </vt:lpstr>
      <vt:lpstr>FUNCTIONS OF ACCOUNTING</vt:lpstr>
      <vt:lpstr>FUNCTIONS OF ACCOUNTING</vt:lpstr>
      <vt:lpstr>FUNCTIONS OF ACCOUNTING</vt:lpstr>
      <vt:lpstr>FUNCTIONS OF ACCOUNTING</vt:lpstr>
      <vt:lpstr>FUNCTIONS OF ACCOUNTING</vt:lpstr>
      <vt:lpstr>Slide 13</vt:lpstr>
      <vt:lpstr>Slide 14</vt:lpstr>
      <vt:lpstr>ACCOUNTING PROCESS</vt:lpstr>
      <vt:lpstr>BOOK KEEPING</vt:lpstr>
      <vt:lpstr>Difference between Book keeping and Accounting</vt:lpstr>
      <vt:lpstr>Difference between Book keeping and Accounting</vt:lpstr>
      <vt:lpstr>OBJECTIVES OF ACCOUNTING</vt:lpstr>
      <vt:lpstr>ADVANTAGES OF ACCOUNTING</vt:lpstr>
      <vt:lpstr>LIMITATIONS OF ACCOUNTING</vt:lpstr>
      <vt:lpstr>LIMITATIONS OF ACCOUNTING</vt:lpstr>
      <vt:lpstr>LIMITATIONS OF ACCOUNTING</vt:lpstr>
      <vt:lpstr>LIMITATIONS OF ACCOUNTING</vt:lpstr>
      <vt:lpstr>USERS OF ACCOUNTING INFORMATION</vt:lpstr>
      <vt:lpstr>SYSTEMS OF ACCOUNTING</vt:lpstr>
      <vt:lpstr>SYSTEMS OF ACCOUNTING</vt:lpstr>
      <vt:lpstr>SYSTEMS OF ACCOUNTING</vt:lpstr>
      <vt:lpstr>SYSTEMS OF ACCOUNTING</vt:lpstr>
      <vt:lpstr>BASIS OF ACCOUNTING</vt:lpstr>
      <vt:lpstr>BASIS OF ACCOUNTING</vt:lpstr>
      <vt:lpstr>BASIS OF ACCOUNTING</vt:lpstr>
      <vt:lpstr>BASIS OF ACCOUNTING</vt:lpstr>
      <vt:lpstr>BASIS OF ACCOUNTING</vt:lpstr>
      <vt:lpstr>BASIS OF ACCOUNTING</vt:lpstr>
      <vt:lpstr>BASIS OF ACCOUNTING</vt:lpstr>
      <vt:lpstr>BASIS OF ACCOUNTING</vt:lpstr>
      <vt:lpstr>BASIS OF ACCOUNTING</vt:lpstr>
      <vt:lpstr>BASIS OF ACCOUNTING</vt:lpstr>
      <vt:lpstr>BASIS OF ACCOUNTING </vt:lpstr>
      <vt:lpstr>Example</vt:lpstr>
      <vt:lpstr>When Cash Basis of Accounting is followed:</vt:lpstr>
      <vt:lpstr>When Accrual Basis of Accounting is followed:</vt:lpstr>
      <vt:lpstr>Slide 44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Afzalur Rahman</dc:creator>
  <cp:lastModifiedBy>Afzalru</cp:lastModifiedBy>
  <cp:revision>388</cp:revision>
  <dcterms:created xsi:type="dcterms:W3CDTF">2010-04-02T07:11:22Z</dcterms:created>
  <dcterms:modified xsi:type="dcterms:W3CDTF">2014-07-20T10:10:42Z</dcterms:modified>
</cp:coreProperties>
</file>