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charts/chart2.xml" ContentType="application/vnd.openxmlformats-officedocument.drawingml.chart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charts/chart3.xml" ContentType="application/vnd.openxmlformats-officedocument.drawingml.chart+xml"/>
  <Override PartName="/ppt/notesSlides/notesSlide5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40" r:id="rId1"/>
  </p:sldMasterIdLst>
  <p:notesMasterIdLst>
    <p:notesMasterId r:id="rId52"/>
  </p:notesMasterIdLst>
  <p:sldIdLst>
    <p:sldId id="464" r:id="rId2"/>
    <p:sldId id="377" r:id="rId3"/>
    <p:sldId id="407" r:id="rId4"/>
    <p:sldId id="408" r:id="rId5"/>
    <p:sldId id="410" r:id="rId6"/>
    <p:sldId id="411" r:id="rId7"/>
    <p:sldId id="413" r:id="rId8"/>
    <p:sldId id="414" r:id="rId9"/>
    <p:sldId id="415" r:id="rId10"/>
    <p:sldId id="416" r:id="rId11"/>
    <p:sldId id="417" r:id="rId12"/>
    <p:sldId id="418" r:id="rId13"/>
    <p:sldId id="419" r:id="rId14"/>
    <p:sldId id="420" r:id="rId15"/>
    <p:sldId id="421" r:id="rId16"/>
    <p:sldId id="422" r:id="rId17"/>
    <p:sldId id="423" r:id="rId18"/>
    <p:sldId id="424" r:id="rId19"/>
    <p:sldId id="425" r:id="rId20"/>
    <p:sldId id="426" r:id="rId21"/>
    <p:sldId id="427" r:id="rId22"/>
    <p:sldId id="428" r:id="rId23"/>
    <p:sldId id="429" r:id="rId24"/>
    <p:sldId id="430" r:id="rId25"/>
    <p:sldId id="431" r:id="rId26"/>
    <p:sldId id="432" r:id="rId27"/>
    <p:sldId id="405" r:id="rId28"/>
    <p:sldId id="434" r:id="rId29"/>
    <p:sldId id="435" r:id="rId30"/>
    <p:sldId id="436" r:id="rId31"/>
    <p:sldId id="462" r:id="rId32"/>
    <p:sldId id="461" r:id="rId33"/>
    <p:sldId id="439" r:id="rId34"/>
    <p:sldId id="440" r:id="rId35"/>
    <p:sldId id="442" r:id="rId36"/>
    <p:sldId id="443" r:id="rId37"/>
    <p:sldId id="444" r:id="rId38"/>
    <p:sldId id="445" r:id="rId39"/>
    <p:sldId id="446" r:id="rId40"/>
    <p:sldId id="447" r:id="rId41"/>
    <p:sldId id="448" r:id="rId42"/>
    <p:sldId id="449" r:id="rId43"/>
    <p:sldId id="450" r:id="rId44"/>
    <p:sldId id="451" r:id="rId45"/>
    <p:sldId id="452" r:id="rId46"/>
    <p:sldId id="453" r:id="rId47"/>
    <p:sldId id="454" r:id="rId48"/>
    <p:sldId id="455" r:id="rId49"/>
    <p:sldId id="457" r:id="rId50"/>
    <p:sldId id="458" r:id="rId5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172">
          <p15:clr>
            <a:srgbClr val="A4A3A4"/>
          </p15:clr>
        </p15:guide>
        <p15:guide id="2" pos="49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5229"/>
    <a:srgbClr val="043333"/>
    <a:srgbClr val="198A46"/>
    <a:srgbClr val="22B35B"/>
    <a:srgbClr val="00006E"/>
    <a:srgbClr val="FFEAD5"/>
    <a:srgbClr val="E41F07"/>
    <a:srgbClr val="CCCCCC"/>
    <a:srgbClr val="13545B"/>
    <a:srgbClr val="23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431" autoAdjust="0"/>
    <p:restoredTop sz="75133" autoAdjust="0"/>
  </p:normalViewPr>
  <p:slideViewPr>
    <p:cSldViewPr snapToGrid="0">
      <p:cViewPr varScale="1">
        <p:scale>
          <a:sx n="80" d="100"/>
          <a:sy n="80" d="100"/>
        </p:scale>
        <p:origin x="1392" y="78"/>
      </p:cViewPr>
      <p:guideLst>
        <p:guide orient="horz" pos="3172"/>
        <p:guide pos="4969"/>
      </p:guideLst>
    </p:cSldViewPr>
  </p:slideViewPr>
  <p:outlineViewPr>
    <p:cViewPr>
      <p:scale>
        <a:sx n="33" d="100"/>
        <a:sy n="33" d="100"/>
      </p:scale>
      <p:origin x="42" y="26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480"/>
    </p:cViewPr>
  </p:sorterViewPr>
  <p:notesViewPr>
    <p:cSldViewPr snapToGrid="0">
      <p:cViewPr>
        <p:scale>
          <a:sx n="130" d="100"/>
          <a:sy n="130" d="100"/>
        </p:scale>
        <p:origin x="-1544" y="1080"/>
      </p:cViewPr>
      <p:guideLst>
        <p:guide orient="horz" pos="2880"/>
        <p:guide pos="2160"/>
      </p:guideLst>
    </p:cSldViewPr>
  </p:notesViewPr>
  <p:gridSpacing cx="45720" cy="4572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Ron\Dropbox\MANKIW-WORTH\8e%20update%202013\data\poverty%20and%20income%20per%20cap,%20chapter%208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jacinto\Desktop\Powerpoints\Chapter%208\International%20Evidence%20on%20Investment%20rates%20and%20income%20per%20person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jacinto\Desktop\Powerpoints\Chapter%208\International%20Evidence%20on%20Population%20growth%20and%20income%20per%20perso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3812053124612"/>
          <c:y val="2.8167611018795901E-2"/>
          <c:w val="0.81504131772027799"/>
          <c:h val="0.82140605401696298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Sheet1!$D$1</c:f>
              <c:strCache>
                <c:ptCount val="1"/>
                <c:pt idx="0">
                  <c:v>2010 POV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1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</c:spPr>
          </c:marker>
          <c:xVal>
            <c:numRef>
              <c:f>Sheet1!$B$2:$B$40</c:f>
              <c:numCache>
                <c:formatCode>0</c:formatCode>
                <c:ptCount val="39"/>
                <c:pt idx="0">
                  <c:v>341.07721845763189</c:v>
                </c:pt>
                <c:pt idx="1">
                  <c:v>359.57952683673221</c:v>
                </c:pt>
                <c:pt idx="2">
                  <c:v>419.22381329404362</c:v>
                </c:pt>
                <c:pt idx="3">
                  <c:v>447.75332377400571</c:v>
                </c:pt>
                <c:pt idx="4">
                  <c:v>503.16178846463703</c:v>
                </c:pt>
                <c:pt idx="5">
                  <c:v>519.02235447094836</c:v>
                </c:pt>
                <c:pt idx="6">
                  <c:v>594.34187558376789</c:v>
                </c:pt>
                <c:pt idx="7">
                  <c:v>664.06423168451408</c:v>
                </c:pt>
                <c:pt idx="8">
                  <c:v>673.6946613814664</c:v>
                </c:pt>
                <c:pt idx="9">
                  <c:v>880.03851414418637</c:v>
                </c:pt>
                <c:pt idx="10">
                  <c:v>992.64383491016201</c:v>
                </c:pt>
                <c:pt idx="11">
                  <c:v>1224.953862933736</c:v>
                </c:pt>
                <c:pt idx="12">
                  <c:v>1419.1126739622159</c:v>
                </c:pt>
                <c:pt idx="13">
                  <c:v>1431.6012391418219</c:v>
                </c:pt>
                <c:pt idx="14">
                  <c:v>1631.5331945336391</c:v>
                </c:pt>
                <c:pt idx="15">
                  <c:v>2399.9200536543822</c:v>
                </c:pt>
                <c:pt idx="16">
                  <c:v>2613.689508364982</c:v>
                </c:pt>
                <c:pt idx="17">
                  <c:v>2946.656061338655</c:v>
                </c:pt>
                <c:pt idx="18">
                  <c:v>2973.9817087455522</c:v>
                </c:pt>
                <c:pt idx="19">
                  <c:v>3093.539529620371</c:v>
                </c:pt>
                <c:pt idx="20">
                  <c:v>3100.50163991722</c:v>
                </c:pt>
                <c:pt idx="21">
                  <c:v>3124.784296012896</c:v>
                </c:pt>
                <c:pt idx="22">
                  <c:v>4206.7799215762498</c:v>
                </c:pt>
                <c:pt idx="23">
                  <c:v>4370.7210331811521</c:v>
                </c:pt>
                <c:pt idx="24">
                  <c:v>4442.2959537753359</c:v>
                </c:pt>
                <c:pt idx="25">
                  <c:v>4508.1122202466604</c:v>
                </c:pt>
                <c:pt idx="26">
                  <c:v>4802.6627576621331</c:v>
                </c:pt>
                <c:pt idx="27">
                  <c:v>5073.0749448438246</c:v>
                </c:pt>
                <c:pt idx="28">
                  <c:v>5156.7285201280974</c:v>
                </c:pt>
                <c:pt idx="29">
                  <c:v>5249.5860224153903</c:v>
                </c:pt>
                <c:pt idx="30">
                  <c:v>5818.8548592158049</c:v>
                </c:pt>
                <c:pt idx="31">
                  <c:v>6179.7588716309883</c:v>
                </c:pt>
                <c:pt idx="32">
                  <c:v>7355.1002031468179</c:v>
                </c:pt>
                <c:pt idx="33">
                  <c:v>7670.3037626990099</c:v>
                </c:pt>
                <c:pt idx="34">
                  <c:v>8780.2420221905704</c:v>
                </c:pt>
                <c:pt idx="35">
                  <c:v>9132.9572586625727</c:v>
                </c:pt>
                <c:pt idx="36">
                  <c:v>10135.420915986509</c:v>
                </c:pt>
                <c:pt idx="37">
                  <c:v>11520.27258388343</c:v>
                </c:pt>
                <c:pt idx="38">
                  <c:v>12302.02991918612</c:v>
                </c:pt>
              </c:numCache>
            </c:numRef>
          </c:xVal>
          <c:yVal>
            <c:numRef>
              <c:f>Sheet1!$D$2:$D$40</c:f>
              <c:numCache>
                <c:formatCode>General</c:formatCode>
                <c:ptCount val="39"/>
                <c:pt idx="0">
                  <c:v>66</c:v>
                </c:pt>
                <c:pt idx="1">
                  <c:v>82.31</c:v>
                </c:pt>
                <c:pt idx="2">
                  <c:v>92.62</c:v>
                </c:pt>
                <c:pt idx="3">
                  <c:v>79.56</c:v>
                </c:pt>
                <c:pt idx="4">
                  <c:v>52.65</c:v>
                </c:pt>
                <c:pt idx="5">
                  <c:v>82.37</c:v>
                </c:pt>
                <c:pt idx="6">
                  <c:v>57.25</c:v>
                </c:pt>
                <c:pt idx="7">
                  <c:v>76.540000000000006</c:v>
                </c:pt>
                <c:pt idx="8">
                  <c:v>78.66</c:v>
                </c:pt>
                <c:pt idx="9">
                  <c:v>22.9</c:v>
                </c:pt>
                <c:pt idx="10">
                  <c:v>55.22</c:v>
                </c:pt>
                <c:pt idx="11">
                  <c:v>86.64</c:v>
                </c:pt>
                <c:pt idx="12">
                  <c:v>68.760000000000005</c:v>
                </c:pt>
                <c:pt idx="13">
                  <c:v>84.49</c:v>
                </c:pt>
                <c:pt idx="14">
                  <c:v>4.3499999999999996</c:v>
                </c:pt>
                <c:pt idx="15">
                  <c:v>23.85</c:v>
                </c:pt>
                <c:pt idx="16">
                  <c:v>35.6</c:v>
                </c:pt>
                <c:pt idx="17">
                  <c:v>46.12</c:v>
                </c:pt>
                <c:pt idx="18">
                  <c:v>0.08</c:v>
                </c:pt>
                <c:pt idx="19">
                  <c:v>60.4</c:v>
                </c:pt>
                <c:pt idx="20">
                  <c:v>13.22</c:v>
                </c:pt>
                <c:pt idx="21">
                  <c:v>19.91</c:v>
                </c:pt>
                <c:pt idx="22">
                  <c:v>4.25</c:v>
                </c:pt>
                <c:pt idx="23">
                  <c:v>1.59</c:v>
                </c:pt>
                <c:pt idx="24">
                  <c:v>9.1300000000000008</c:v>
                </c:pt>
                <c:pt idx="25">
                  <c:v>10.59</c:v>
                </c:pt>
                <c:pt idx="26">
                  <c:v>4.05</c:v>
                </c:pt>
                <c:pt idx="27">
                  <c:v>0.62</c:v>
                </c:pt>
                <c:pt idx="28">
                  <c:v>9.8800000000000008</c:v>
                </c:pt>
                <c:pt idx="29">
                  <c:v>12.74</c:v>
                </c:pt>
                <c:pt idx="30">
                  <c:v>0.09</c:v>
                </c:pt>
                <c:pt idx="31">
                  <c:v>15.82</c:v>
                </c:pt>
                <c:pt idx="32">
                  <c:v>13.8</c:v>
                </c:pt>
                <c:pt idx="33">
                  <c:v>1.3</c:v>
                </c:pt>
                <c:pt idx="34">
                  <c:v>4.54</c:v>
                </c:pt>
                <c:pt idx="35">
                  <c:v>1.87</c:v>
                </c:pt>
                <c:pt idx="36">
                  <c:v>4.71</c:v>
                </c:pt>
                <c:pt idx="37">
                  <c:v>1.18</c:v>
                </c:pt>
                <c:pt idx="38">
                  <c:v>0.19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135-435E-A61B-427A9463DE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668992"/>
        <c:axId val="72808704"/>
      </c:scatterChart>
      <c:valAx>
        <c:axId val="656689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dirty="0">
                    <a:latin typeface="Arial" pitchFamily="34" charset="0"/>
                    <a:cs typeface="Arial" pitchFamily="34" charset="0"/>
                  </a:rPr>
                  <a:t>Income per capita in U.S. dollars</a:t>
                </a:r>
              </a:p>
            </c:rich>
          </c:tx>
          <c:layout>
            <c:manualLayout>
              <c:xMode val="edge"/>
              <c:yMode val="edge"/>
              <c:x val="0.339078616625272"/>
              <c:y val="0.92643569584212404"/>
            </c:manualLayout>
          </c:layout>
          <c:overlay val="0"/>
        </c:title>
        <c:numFmt formatCode="&quot;$&quot;#,##0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72808704"/>
        <c:crosses val="autoZero"/>
        <c:crossBetween val="midCat"/>
      </c:valAx>
      <c:valAx>
        <c:axId val="7280870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600" b="1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1" dirty="0">
                    <a:latin typeface="Arial" pitchFamily="34" charset="0"/>
                    <a:cs typeface="Arial" pitchFamily="34" charset="0"/>
                  </a:rPr>
                  <a:t>% of population living on $2/day or less</a:t>
                </a:r>
              </a:p>
            </c:rich>
          </c:tx>
          <c:layout>
            <c:manualLayout>
              <c:xMode val="edge"/>
              <c:yMode val="edge"/>
              <c:x val="2.7826914057504301E-2"/>
              <c:y val="0.1291375942747529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65668992"/>
        <c:crosses val="autoZero"/>
        <c:crossBetween val="midCat"/>
      </c:valAx>
      <c:spPr>
        <a:solidFill>
          <a:schemeClr val="bg1"/>
        </a:solidFill>
        <a:ln w="25400">
          <a:solidFill>
            <a:schemeClr val="tx1"/>
          </a:solidFill>
        </a:ln>
      </c:spPr>
    </c:plotArea>
    <c:plotVisOnly val="1"/>
    <c:dispBlanksAs val="gap"/>
    <c:showDLblsOverMax val="0"/>
  </c:chart>
  <c:spPr>
    <a:noFill/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663717265403201"/>
          <c:y val="3.6155922582847902E-2"/>
          <c:w val="0.82607925543049499"/>
          <c:h val="0.86895927408698703"/>
        </c:manualLayout>
      </c:layout>
      <c:scatterChart>
        <c:scatterStyle val="lineMarker"/>
        <c:varyColors val="0"/>
        <c:ser>
          <c:idx val="0"/>
          <c:order val="0"/>
          <c:spPr>
            <a:ln w="47625">
              <a:noFill/>
            </a:ln>
          </c:spPr>
          <c:marker>
            <c:symbol val="square"/>
            <c:size val="7"/>
            <c:spPr>
              <a:solidFill>
                <a:srgbClr val="7575D3"/>
              </a:solidFill>
              <a:ln>
                <a:solidFill>
                  <a:srgbClr val="FF9966"/>
                </a:solidFill>
              </a:ln>
            </c:spPr>
          </c:marker>
          <c:xVal>
            <c:numRef>
              <c:f>Data1!$C$6:$C$101</c:f>
              <c:numCache>
                <c:formatCode>0.00</c:formatCode>
                <c:ptCount val="96"/>
                <c:pt idx="0">
                  <c:v>41.085903170000002</c:v>
                </c:pt>
                <c:pt idx="1">
                  <c:v>22.176853179999998</c:v>
                </c:pt>
                <c:pt idx="2">
                  <c:v>28.41178322</c:v>
                </c:pt>
                <c:pt idx="3">
                  <c:v>25.524032590000001</c:v>
                </c:pt>
                <c:pt idx="4">
                  <c:v>12.594922070000001</c:v>
                </c:pt>
                <c:pt idx="5">
                  <c:v>23.926700589999879</c:v>
                </c:pt>
                <c:pt idx="6">
                  <c:v>26.17610359</c:v>
                </c:pt>
                <c:pt idx="7">
                  <c:v>19.874006269999999</c:v>
                </c:pt>
                <c:pt idx="8">
                  <c:v>12.516777039999999</c:v>
                </c:pt>
                <c:pt idx="9">
                  <c:v>23.13699913</c:v>
                </c:pt>
                <c:pt idx="10">
                  <c:v>19.48469734</c:v>
                </c:pt>
                <c:pt idx="11">
                  <c:v>12.53583336</c:v>
                </c:pt>
                <c:pt idx="12">
                  <c:v>16.378707890000001</c:v>
                </c:pt>
                <c:pt idx="13">
                  <c:v>20.961719509999892</c:v>
                </c:pt>
                <c:pt idx="14">
                  <c:v>53.191249850000013</c:v>
                </c:pt>
                <c:pt idx="15">
                  <c:v>11.83430195</c:v>
                </c:pt>
                <c:pt idx="16">
                  <c:v>23.838764189999999</c:v>
                </c:pt>
                <c:pt idx="17">
                  <c:v>36.945102689999999</c:v>
                </c:pt>
                <c:pt idx="18">
                  <c:v>19.489349369999879</c:v>
                </c:pt>
                <c:pt idx="19">
                  <c:v>28.946308139999999</c:v>
                </c:pt>
                <c:pt idx="20">
                  <c:v>35.531291959999997</c:v>
                </c:pt>
                <c:pt idx="21">
                  <c:v>18.98803139</c:v>
                </c:pt>
                <c:pt idx="22">
                  <c:v>11.501328470000001</c:v>
                </c:pt>
                <c:pt idx="23">
                  <c:v>22.803461070000001</c:v>
                </c:pt>
                <c:pt idx="24">
                  <c:v>17.874761580000001</c:v>
                </c:pt>
                <c:pt idx="25">
                  <c:v>28.971300129999999</c:v>
                </c:pt>
                <c:pt idx="26">
                  <c:v>13.86082268</c:v>
                </c:pt>
                <c:pt idx="27">
                  <c:v>14.852762220000001</c:v>
                </c:pt>
                <c:pt idx="28">
                  <c:v>19.280727389999878</c:v>
                </c:pt>
                <c:pt idx="29">
                  <c:v>15.60844612</c:v>
                </c:pt>
                <c:pt idx="30">
                  <c:v>28.382131579999879</c:v>
                </c:pt>
                <c:pt idx="31">
                  <c:v>22.35596657</c:v>
                </c:pt>
                <c:pt idx="32">
                  <c:v>37.648452759999998</c:v>
                </c:pt>
                <c:pt idx="33">
                  <c:v>7.3985886569999773</c:v>
                </c:pt>
                <c:pt idx="34">
                  <c:v>21.579481120000001</c:v>
                </c:pt>
                <c:pt idx="35">
                  <c:v>28.914468769999999</c:v>
                </c:pt>
                <c:pt idx="36">
                  <c:v>17.955375669999999</c:v>
                </c:pt>
                <c:pt idx="37">
                  <c:v>14.56109715</c:v>
                </c:pt>
                <c:pt idx="38">
                  <c:v>29.2307682</c:v>
                </c:pt>
                <c:pt idx="39">
                  <c:v>21.929531099999981</c:v>
                </c:pt>
                <c:pt idx="40">
                  <c:v>35.661281589999987</c:v>
                </c:pt>
                <c:pt idx="41">
                  <c:v>25.27108192</c:v>
                </c:pt>
                <c:pt idx="42">
                  <c:v>22.007032389999999</c:v>
                </c:pt>
                <c:pt idx="43">
                  <c:v>23.991170879999981</c:v>
                </c:pt>
                <c:pt idx="44">
                  <c:v>27.66852188</c:v>
                </c:pt>
                <c:pt idx="45">
                  <c:v>25.447422029999981</c:v>
                </c:pt>
                <c:pt idx="46">
                  <c:v>26.734132769999999</c:v>
                </c:pt>
                <c:pt idx="47">
                  <c:v>24.619871140000001</c:v>
                </c:pt>
                <c:pt idx="48">
                  <c:v>30.761054990000009</c:v>
                </c:pt>
                <c:pt idx="49">
                  <c:v>34.018455510000003</c:v>
                </c:pt>
                <c:pt idx="50">
                  <c:v>14.41149426</c:v>
                </c:pt>
                <c:pt idx="51">
                  <c:v>30.98752022</c:v>
                </c:pt>
                <c:pt idx="52">
                  <c:v>28.81638718</c:v>
                </c:pt>
                <c:pt idx="53">
                  <c:v>25.42226028</c:v>
                </c:pt>
                <c:pt idx="54">
                  <c:v>11.342156409999999</c:v>
                </c:pt>
                <c:pt idx="55">
                  <c:v>32.407459260000003</c:v>
                </c:pt>
                <c:pt idx="56">
                  <c:v>31.116540910000001</c:v>
                </c:pt>
                <c:pt idx="57">
                  <c:v>18.431879039999991</c:v>
                </c:pt>
                <c:pt idx="58">
                  <c:v>30.392063140000001</c:v>
                </c:pt>
                <c:pt idx="59">
                  <c:v>23.379632950000001</c:v>
                </c:pt>
                <c:pt idx="60">
                  <c:v>30.583347320000001</c:v>
                </c:pt>
                <c:pt idx="61">
                  <c:v>12.45245171</c:v>
                </c:pt>
                <c:pt idx="62">
                  <c:v>17.05015564</c:v>
                </c:pt>
                <c:pt idx="63">
                  <c:v>22.05856133</c:v>
                </c:pt>
                <c:pt idx="64">
                  <c:v>19.327547070000001</c:v>
                </c:pt>
                <c:pt idx="65">
                  <c:v>23.66590691</c:v>
                </c:pt>
                <c:pt idx="66">
                  <c:v>18.736656190000001</c:v>
                </c:pt>
                <c:pt idx="67">
                  <c:v>14.072538379999999</c:v>
                </c:pt>
                <c:pt idx="68">
                  <c:v>31.184751510000009</c:v>
                </c:pt>
                <c:pt idx="69">
                  <c:v>19.115304949999999</c:v>
                </c:pt>
                <c:pt idx="70">
                  <c:v>23.195074080000001</c:v>
                </c:pt>
                <c:pt idx="71">
                  <c:v>18.002962109999999</c:v>
                </c:pt>
                <c:pt idx="72">
                  <c:v>23.35935783</c:v>
                </c:pt>
                <c:pt idx="73">
                  <c:v>23.15378952</c:v>
                </c:pt>
                <c:pt idx="74">
                  <c:v>27.08708</c:v>
                </c:pt>
                <c:pt idx="75">
                  <c:v>7.6794257159999999</c:v>
                </c:pt>
                <c:pt idx="76">
                  <c:v>13.90959644</c:v>
                </c:pt>
                <c:pt idx="77">
                  <c:v>18.047235489999991</c:v>
                </c:pt>
                <c:pt idx="78">
                  <c:v>22.55971336</c:v>
                </c:pt>
                <c:pt idx="79">
                  <c:v>27.099891660000001</c:v>
                </c:pt>
                <c:pt idx="80">
                  <c:v>25.472436899999892</c:v>
                </c:pt>
                <c:pt idx="81">
                  <c:v>18.879627230000001</c:v>
                </c:pt>
                <c:pt idx="82">
                  <c:v>28.278821950000001</c:v>
                </c:pt>
                <c:pt idx="83">
                  <c:v>17.746358870000002</c:v>
                </c:pt>
                <c:pt idx="84">
                  <c:v>24.96299934</c:v>
                </c:pt>
                <c:pt idx="85">
                  <c:v>32.365482329999999</c:v>
                </c:pt>
                <c:pt idx="86">
                  <c:v>18.33903694</c:v>
                </c:pt>
                <c:pt idx="87">
                  <c:v>28.151441569999999</c:v>
                </c:pt>
                <c:pt idx="88">
                  <c:v>15.863501550000001</c:v>
                </c:pt>
                <c:pt idx="89">
                  <c:v>10.67754173</c:v>
                </c:pt>
                <c:pt idx="90">
                  <c:v>17.800909040000001</c:v>
                </c:pt>
                <c:pt idx="91">
                  <c:v>20.32007217</c:v>
                </c:pt>
                <c:pt idx="92">
                  <c:v>21.161808010000001</c:v>
                </c:pt>
                <c:pt idx="93">
                  <c:v>27.374345779999999</c:v>
                </c:pt>
                <c:pt idx="94">
                  <c:v>14.76590824</c:v>
                </c:pt>
                <c:pt idx="95">
                  <c:v>3.9739961620000002</c:v>
                </c:pt>
              </c:numCache>
            </c:numRef>
          </c:xVal>
          <c:yVal>
            <c:numRef>
              <c:f>Data1!$B$6:$B$101</c:f>
              <c:numCache>
                <c:formatCode>0.00</c:formatCode>
                <c:ptCount val="96"/>
                <c:pt idx="0">
                  <c:v>7220.8494309999996</c:v>
                </c:pt>
                <c:pt idx="1">
                  <c:v>14512.061750000001</c:v>
                </c:pt>
                <c:pt idx="2">
                  <c:v>49727.915630000003</c:v>
                </c:pt>
                <c:pt idx="3">
                  <c:v>42488.682200000003</c:v>
                </c:pt>
                <c:pt idx="4">
                  <c:v>1502.087644</c:v>
                </c:pt>
                <c:pt idx="5">
                  <c:v>29697.320739999999</c:v>
                </c:pt>
                <c:pt idx="6">
                  <c:v>39759.475740000002</c:v>
                </c:pt>
                <c:pt idx="7">
                  <c:v>1290.7241140000001</c:v>
                </c:pt>
                <c:pt idx="8">
                  <c:v>4432.779106</c:v>
                </c:pt>
                <c:pt idx="9">
                  <c:v>9754.6918779999996</c:v>
                </c:pt>
                <c:pt idx="10">
                  <c:v>1149.9289060000001</c:v>
                </c:pt>
                <c:pt idx="11">
                  <c:v>451.15707759999998</c:v>
                </c:pt>
                <c:pt idx="12">
                  <c:v>2055.8718509999999</c:v>
                </c:pt>
                <c:pt idx="13">
                  <c:v>42678.596030000001</c:v>
                </c:pt>
                <c:pt idx="14">
                  <c:v>4126.9690720000008</c:v>
                </c:pt>
                <c:pt idx="15">
                  <c:v>1768.584474</c:v>
                </c:pt>
                <c:pt idx="16">
                  <c:v>15960.80033</c:v>
                </c:pt>
                <c:pt idx="17">
                  <c:v>8124.9183539999995</c:v>
                </c:pt>
                <c:pt idx="18">
                  <c:v>8975.4144159999996</c:v>
                </c:pt>
                <c:pt idx="19">
                  <c:v>976.92716359999804</c:v>
                </c:pt>
                <c:pt idx="20">
                  <c:v>2628.4522470000002</c:v>
                </c:pt>
                <c:pt idx="21">
                  <c:v>12983.01742</c:v>
                </c:pt>
                <c:pt idx="22">
                  <c:v>1448.664554</c:v>
                </c:pt>
                <c:pt idx="23">
                  <c:v>38746.505920000003</c:v>
                </c:pt>
                <c:pt idx="24">
                  <c:v>11600.34756</c:v>
                </c:pt>
                <c:pt idx="25">
                  <c:v>7345.6916810000002</c:v>
                </c:pt>
                <c:pt idx="26">
                  <c:v>5265.5515300000006</c:v>
                </c:pt>
                <c:pt idx="27">
                  <c:v>6827.9656920000007</c:v>
                </c:pt>
                <c:pt idx="28">
                  <c:v>11126.310289999999</c:v>
                </c:pt>
                <c:pt idx="29">
                  <c:v>813.21091709999996</c:v>
                </c:pt>
                <c:pt idx="30">
                  <c:v>36374.623299999999</c:v>
                </c:pt>
                <c:pt idx="31">
                  <c:v>35222.512779999997</c:v>
                </c:pt>
                <c:pt idx="32">
                  <c:v>15026.037249999999</c:v>
                </c:pt>
                <c:pt idx="33">
                  <c:v>1429.990886</c:v>
                </c:pt>
                <c:pt idx="34">
                  <c:v>2288.3799439999998</c:v>
                </c:pt>
                <c:pt idx="35">
                  <c:v>28435.59031</c:v>
                </c:pt>
                <c:pt idx="36">
                  <c:v>7071.2254700000003</c:v>
                </c:pt>
                <c:pt idx="37">
                  <c:v>982.54660999999828</c:v>
                </c:pt>
                <c:pt idx="38">
                  <c:v>905.97840269999995</c:v>
                </c:pt>
                <c:pt idx="39">
                  <c:v>3803.3826239999999</c:v>
                </c:pt>
                <c:pt idx="40">
                  <c:v>41930.247040000002</c:v>
                </c:pt>
                <c:pt idx="41">
                  <c:v>40099.369400000003</c:v>
                </c:pt>
                <c:pt idx="42">
                  <c:v>3995.6063450000001</c:v>
                </c:pt>
                <c:pt idx="43">
                  <c:v>4312.0927460000003</c:v>
                </c:pt>
                <c:pt idx="44">
                  <c:v>38163.025959999999</c:v>
                </c:pt>
                <c:pt idx="45">
                  <c:v>29325.267769999999</c:v>
                </c:pt>
                <c:pt idx="46">
                  <c:v>31779.188330000001</c:v>
                </c:pt>
                <c:pt idx="47">
                  <c:v>9681.0403349999906</c:v>
                </c:pt>
                <c:pt idx="48">
                  <c:v>34655.038360000013</c:v>
                </c:pt>
                <c:pt idx="49">
                  <c:v>5789.8150450000003</c:v>
                </c:pt>
                <c:pt idx="50">
                  <c:v>1467.754394</c:v>
                </c:pt>
                <c:pt idx="51">
                  <c:v>28768.223259999999</c:v>
                </c:pt>
                <c:pt idx="52">
                  <c:v>1675.678181</c:v>
                </c:pt>
                <c:pt idx="53">
                  <c:v>93496.564279999831</c:v>
                </c:pt>
                <c:pt idx="54">
                  <c:v>815.69604609999999</c:v>
                </c:pt>
                <c:pt idx="55">
                  <c:v>811.07275479999998</c:v>
                </c:pt>
                <c:pt idx="56">
                  <c:v>13992.539699999999</c:v>
                </c:pt>
                <c:pt idx="57">
                  <c:v>1151.591705</c:v>
                </c:pt>
                <c:pt idx="58">
                  <c:v>10388.24469</c:v>
                </c:pt>
                <c:pt idx="59">
                  <c:v>13430.032380000001</c:v>
                </c:pt>
                <c:pt idx="60">
                  <c:v>4133.7206420000002</c:v>
                </c:pt>
                <c:pt idx="61">
                  <c:v>862.84180229999936</c:v>
                </c:pt>
                <c:pt idx="62">
                  <c:v>1321.292551</c:v>
                </c:pt>
                <c:pt idx="63">
                  <c:v>42546.434820000002</c:v>
                </c:pt>
                <c:pt idx="64">
                  <c:v>31969.708439999999</c:v>
                </c:pt>
                <c:pt idx="65">
                  <c:v>2592.8825579999998</c:v>
                </c:pt>
                <c:pt idx="66">
                  <c:v>552.34034589999828</c:v>
                </c:pt>
                <c:pt idx="67">
                  <c:v>1629.502422</c:v>
                </c:pt>
                <c:pt idx="68">
                  <c:v>58958.653919999997</c:v>
                </c:pt>
                <c:pt idx="69">
                  <c:v>2489.8871429999999</c:v>
                </c:pt>
                <c:pt idx="70">
                  <c:v>11495.744420000001</c:v>
                </c:pt>
                <c:pt idx="71">
                  <c:v>4851.1797750000014</c:v>
                </c:pt>
                <c:pt idx="72">
                  <c:v>9009.5638510000008</c:v>
                </c:pt>
                <c:pt idx="73">
                  <c:v>3595.8691939999999</c:v>
                </c:pt>
                <c:pt idx="74">
                  <c:v>22583.453450000001</c:v>
                </c:pt>
                <c:pt idx="75">
                  <c:v>1225.8297580000001</c:v>
                </c:pt>
                <c:pt idx="76">
                  <c:v>1657.729016</c:v>
                </c:pt>
                <c:pt idx="77">
                  <c:v>34736.040309999997</c:v>
                </c:pt>
                <c:pt idx="78">
                  <c:v>8907.6968500000003</c:v>
                </c:pt>
                <c:pt idx="79">
                  <c:v>30816.09764</c:v>
                </c:pt>
                <c:pt idx="80">
                  <c:v>4611.9327509999976</c:v>
                </c:pt>
                <c:pt idx="81">
                  <c:v>40890.705220000003</c:v>
                </c:pt>
                <c:pt idx="82">
                  <c:v>45368.07991</c:v>
                </c:pt>
                <c:pt idx="83">
                  <c:v>4058.636446</c:v>
                </c:pt>
                <c:pt idx="84">
                  <c:v>1320.9501640000001</c:v>
                </c:pt>
                <c:pt idx="85">
                  <c:v>9212.0321239999867</c:v>
                </c:pt>
                <c:pt idx="86">
                  <c:v>867.73677090000001</c:v>
                </c:pt>
                <c:pt idx="87">
                  <c:v>25525.533490000009</c:v>
                </c:pt>
                <c:pt idx="88">
                  <c:v>11589.956529999999</c:v>
                </c:pt>
                <c:pt idx="89">
                  <c:v>1292.8064420000001</c:v>
                </c:pt>
                <c:pt idx="90">
                  <c:v>38463.113689999998</c:v>
                </c:pt>
                <c:pt idx="91">
                  <c:v>46568.567430000003</c:v>
                </c:pt>
                <c:pt idx="92">
                  <c:v>13671.16122</c:v>
                </c:pt>
                <c:pt idx="93">
                  <c:v>11777.99098</c:v>
                </c:pt>
                <c:pt idx="94">
                  <c:v>2267.4440530000002</c:v>
                </c:pt>
                <c:pt idx="95">
                  <c:v>369.14812590000003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5F2-41DC-8803-2560EFC3BA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2766848"/>
        <c:axId val="84814080"/>
      </c:scatterChart>
      <c:valAx>
        <c:axId val="122766848"/>
        <c:scaling>
          <c:orientation val="minMax"/>
          <c:max val="55"/>
          <c:min val="0"/>
        </c:scaling>
        <c:delete val="0"/>
        <c:axPos val="b"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84814080"/>
        <c:crosses val="autoZero"/>
        <c:crossBetween val="midCat"/>
        <c:majorUnit val="10"/>
      </c:valAx>
      <c:valAx>
        <c:axId val="84814080"/>
        <c:scaling>
          <c:logBase val="10"/>
          <c:orientation val="minMax"/>
          <c:min val="100"/>
        </c:scaling>
        <c:delete val="0"/>
        <c:axPos val="l"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122766848"/>
        <c:crossesAt val="-1000"/>
        <c:crossBetween val="midCat"/>
      </c:valAx>
      <c:spPr>
        <a:solidFill>
          <a:schemeClr val="bg1"/>
        </a:solidFill>
        <a:ln>
          <a:solidFill>
            <a:schemeClr val="tx1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503165961821501"/>
          <c:y val="4.0795330793975799E-2"/>
          <c:w val="0.850136529669696"/>
          <c:h val="0.87097851415800598"/>
        </c:manualLayout>
      </c:layout>
      <c:scatterChart>
        <c:scatterStyle val="lineMarker"/>
        <c:varyColors val="0"/>
        <c:ser>
          <c:idx val="0"/>
          <c:order val="0"/>
          <c:spPr>
            <a:ln w="47625">
              <a:noFill/>
            </a:ln>
          </c:spPr>
          <c:marker>
            <c:symbol val="square"/>
            <c:size val="7"/>
            <c:spPr>
              <a:solidFill>
                <a:srgbClr val="CC0066"/>
              </a:solidFill>
              <a:ln w="12700">
                <a:solidFill>
                  <a:srgbClr val="336699"/>
                </a:solidFill>
              </a:ln>
            </c:spPr>
          </c:marker>
          <c:xVal>
            <c:numRef>
              <c:f>'Fig 8-13 Data'!$C$5:$C$100</c:f>
              <c:numCache>
                <c:formatCode>0.00</c:formatCode>
                <c:ptCount val="96"/>
                <c:pt idx="0">
                  <c:v>2.3383585999999981</c:v>
                </c:pt>
                <c:pt idx="1">
                  <c:v>1.4017294</c:v>
                </c:pt>
                <c:pt idx="2">
                  <c:v>1.4728454</c:v>
                </c:pt>
                <c:pt idx="3">
                  <c:v>0.30748999999999999</c:v>
                </c:pt>
                <c:pt idx="4">
                  <c:v>2.1270479999999998</c:v>
                </c:pt>
                <c:pt idx="5">
                  <c:v>0.41457699999999997</c:v>
                </c:pt>
                <c:pt idx="6">
                  <c:v>0.26804539999999999</c:v>
                </c:pt>
                <c:pt idx="7">
                  <c:v>3.0116331000000001</c:v>
                </c:pt>
                <c:pt idx="8">
                  <c:v>2.1503955000000001</c:v>
                </c:pt>
                <c:pt idx="9">
                  <c:v>2.086041499999999</c:v>
                </c:pt>
                <c:pt idx="10">
                  <c:v>2.4453458999999991</c:v>
                </c:pt>
                <c:pt idx="11">
                  <c:v>2.5506818999999998</c:v>
                </c:pt>
                <c:pt idx="12">
                  <c:v>2.5028899</c:v>
                </c:pt>
                <c:pt idx="13">
                  <c:v>1.2365773</c:v>
                </c:pt>
                <c:pt idx="14">
                  <c:v>1.9208657</c:v>
                </c:pt>
                <c:pt idx="15">
                  <c:v>2.5218625000000001</c:v>
                </c:pt>
                <c:pt idx="16">
                  <c:v>1.5973305</c:v>
                </c:pt>
                <c:pt idx="17">
                  <c:v>1.4441581999999999</c:v>
                </c:pt>
                <c:pt idx="18">
                  <c:v>2.0612856000000002</c:v>
                </c:pt>
                <c:pt idx="19">
                  <c:v>2.9289999999999998</c:v>
                </c:pt>
                <c:pt idx="20">
                  <c:v>2.871411499999998</c:v>
                </c:pt>
                <c:pt idx="21">
                  <c:v>2.6078269000000001</c:v>
                </c:pt>
                <c:pt idx="22">
                  <c:v>3.6143322000000002</c:v>
                </c:pt>
                <c:pt idx="23">
                  <c:v>0.37231449999999999</c:v>
                </c:pt>
                <c:pt idx="24">
                  <c:v>2.2504260999999999</c:v>
                </c:pt>
                <c:pt idx="25">
                  <c:v>2.4486655000000002</c:v>
                </c:pt>
                <c:pt idx="26">
                  <c:v>2.2214212999999998</c:v>
                </c:pt>
                <c:pt idx="27">
                  <c:v>1.7256336000000001</c:v>
                </c:pt>
                <c:pt idx="28">
                  <c:v>2.0786037999999998</c:v>
                </c:pt>
                <c:pt idx="29">
                  <c:v>2.6211256000000001</c:v>
                </c:pt>
                <c:pt idx="30">
                  <c:v>0.34255829999999998</c:v>
                </c:pt>
                <c:pt idx="31">
                  <c:v>0.66174759999999999</c:v>
                </c:pt>
                <c:pt idx="32">
                  <c:v>2.526955499999997</c:v>
                </c:pt>
                <c:pt idx="33">
                  <c:v>3.2677621000000001</c:v>
                </c:pt>
                <c:pt idx="34">
                  <c:v>2.5424266000000002</c:v>
                </c:pt>
                <c:pt idx="35">
                  <c:v>0.51271219999999995</c:v>
                </c:pt>
                <c:pt idx="36">
                  <c:v>2.4212913999999999</c:v>
                </c:pt>
                <c:pt idx="37">
                  <c:v>2.4907119999999998</c:v>
                </c:pt>
                <c:pt idx="38">
                  <c:v>1.8921646999999999</c:v>
                </c:pt>
                <c:pt idx="39">
                  <c:v>2.8788211000000001</c:v>
                </c:pt>
                <c:pt idx="40">
                  <c:v>1.6900161</c:v>
                </c:pt>
                <c:pt idx="41">
                  <c:v>1.1338755</c:v>
                </c:pt>
                <c:pt idx="42">
                  <c:v>1.9561048999999999</c:v>
                </c:pt>
                <c:pt idx="43">
                  <c:v>1.7888812000000001</c:v>
                </c:pt>
                <c:pt idx="44">
                  <c:v>0.98768929999999999</c:v>
                </c:pt>
                <c:pt idx="45">
                  <c:v>2.5010135</c:v>
                </c:pt>
                <c:pt idx="46">
                  <c:v>0.38264429999999999</c:v>
                </c:pt>
                <c:pt idx="47">
                  <c:v>1.1211880000000001</c:v>
                </c:pt>
                <c:pt idx="48">
                  <c:v>0.59958069999999997</c:v>
                </c:pt>
                <c:pt idx="49">
                  <c:v>4.1510819999999882</c:v>
                </c:pt>
                <c:pt idx="50">
                  <c:v>3.2348591999999998</c:v>
                </c:pt>
                <c:pt idx="51">
                  <c:v>1.3607066999999999</c:v>
                </c:pt>
                <c:pt idx="52">
                  <c:v>1.6268712000000001</c:v>
                </c:pt>
                <c:pt idx="53">
                  <c:v>0.92606869999999997</c:v>
                </c:pt>
                <c:pt idx="54">
                  <c:v>2.7507082</c:v>
                </c:pt>
                <c:pt idx="55">
                  <c:v>3.0509705</c:v>
                </c:pt>
                <c:pt idx="56">
                  <c:v>2.4509631000000001</c:v>
                </c:pt>
                <c:pt idx="57">
                  <c:v>2.2688774</c:v>
                </c:pt>
                <c:pt idx="58">
                  <c:v>1.3475309</c:v>
                </c:pt>
                <c:pt idx="59">
                  <c:v>2.1655770000000012</c:v>
                </c:pt>
                <c:pt idx="60">
                  <c:v>1.8875647</c:v>
                </c:pt>
                <c:pt idx="61">
                  <c:v>2.2317241999999999</c:v>
                </c:pt>
                <c:pt idx="62">
                  <c:v>2.1430215000000001</c:v>
                </c:pt>
                <c:pt idx="63">
                  <c:v>0.76182320000000003</c:v>
                </c:pt>
                <c:pt idx="64">
                  <c:v>1.1763564</c:v>
                </c:pt>
                <c:pt idx="65">
                  <c:v>2.6853826000000001</c:v>
                </c:pt>
                <c:pt idx="66">
                  <c:v>2.8431196000000001</c:v>
                </c:pt>
                <c:pt idx="67">
                  <c:v>2.6316063000000001</c:v>
                </c:pt>
                <c:pt idx="68">
                  <c:v>0.53517559999999997</c:v>
                </c:pt>
                <c:pt idx="69">
                  <c:v>2.5784828000000002</c:v>
                </c:pt>
                <c:pt idx="70">
                  <c:v>2.2034845999999999</c:v>
                </c:pt>
                <c:pt idx="71">
                  <c:v>2.4417227000000001</c:v>
                </c:pt>
                <c:pt idx="72">
                  <c:v>2.1647951000000001</c:v>
                </c:pt>
                <c:pt idx="73">
                  <c:v>2.5388454999999879</c:v>
                </c:pt>
                <c:pt idx="74">
                  <c:v>0.3470569</c:v>
                </c:pt>
                <c:pt idx="75">
                  <c:v>2.7371854</c:v>
                </c:pt>
                <c:pt idx="76">
                  <c:v>2.6893195000000012</c:v>
                </c:pt>
                <c:pt idx="77">
                  <c:v>1.5169109999999999</c:v>
                </c:pt>
                <c:pt idx="78">
                  <c:v>2.0980365999999999</c:v>
                </c:pt>
                <c:pt idx="79">
                  <c:v>0.83895589999999998</c:v>
                </c:pt>
                <c:pt idx="80">
                  <c:v>1.5222484999999999</c:v>
                </c:pt>
                <c:pt idx="81">
                  <c:v>0.38737899999999997</c:v>
                </c:pt>
                <c:pt idx="82">
                  <c:v>0.70850619999999997</c:v>
                </c:pt>
                <c:pt idx="83">
                  <c:v>3.2303913999999998</c:v>
                </c:pt>
                <c:pt idx="84">
                  <c:v>2.8546168000000001</c:v>
                </c:pt>
                <c:pt idx="85">
                  <c:v>1.7794091000000001</c:v>
                </c:pt>
                <c:pt idx="86">
                  <c:v>3.070042299999999</c:v>
                </c:pt>
                <c:pt idx="87">
                  <c:v>0.7648954</c:v>
                </c:pt>
                <c:pt idx="88">
                  <c:v>2.0500969000000002</c:v>
                </c:pt>
                <c:pt idx="89">
                  <c:v>3.0999675</c:v>
                </c:pt>
                <c:pt idx="90">
                  <c:v>0.34960629999999998</c:v>
                </c:pt>
                <c:pt idx="91">
                  <c:v>1.0950952</c:v>
                </c:pt>
                <c:pt idx="92">
                  <c:v>0.5332462</c:v>
                </c:pt>
                <c:pt idx="93">
                  <c:v>2.5995650999999991</c:v>
                </c:pt>
                <c:pt idx="94">
                  <c:v>2.8809257000000001</c:v>
                </c:pt>
                <c:pt idx="95">
                  <c:v>2.1666932999999999</c:v>
                </c:pt>
              </c:numCache>
            </c:numRef>
          </c:xVal>
          <c:yVal>
            <c:numRef>
              <c:f>'Fig 8-13 Data'!$B$5:$B$100</c:f>
              <c:numCache>
                <c:formatCode>0.00</c:formatCode>
                <c:ptCount val="96"/>
                <c:pt idx="0">
                  <c:v>7220.8494309999996</c:v>
                </c:pt>
                <c:pt idx="1">
                  <c:v>14512.061750000001</c:v>
                </c:pt>
                <c:pt idx="2">
                  <c:v>49727.915630000003</c:v>
                </c:pt>
                <c:pt idx="3">
                  <c:v>42488.682200000003</c:v>
                </c:pt>
                <c:pt idx="4">
                  <c:v>1502.087644</c:v>
                </c:pt>
                <c:pt idx="5">
                  <c:v>29697.320739999999</c:v>
                </c:pt>
                <c:pt idx="6">
                  <c:v>39759.475740000002</c:v>
                </c:pt>
                <c:pt idx="7">
                  <c:v>1290.7241140000001</c:v>
                </c:pt>
                <c:pt idx="8">
                  <c:v>4432.779106</c:v>
                </c:pt>
                <c:pt idx="9">
                  <c:v>9754.6918779999996</c:v>
                </c:pt>
                <c:pt idx="10">
                  <c:v>1149.9289060000001</c:v>
                </c:pt>
                <c:pt idx="11">
                  <c:v>451.15707759999998</c:v>
                </c:pt>
                <c:pt idx="12">
                  <c:v>2055.8718509999999</c:v>
                </c:pt>
                <c:pt idx="13">
                  <c:v>42678.596030000001</c:v>
                </c:pt>
                <c:pt idx="14">
                  <c:v>4126.9690720000008</c:v>
                </c:pt>
                <c:pt idx="15">
                  <c:v>1768.584474</c:v>
                </c:pt>
                <c:pt idx="16">
                  <c:v>15960.80033</c:v>
                </c:pt>
                <c:pt idx="17">
                  <c:v>8124.9183539999995</c:v>
                </c:pt>
                <c:pt idx="18">
                  <c:v>8975.4144159999996</c:v>
                </c:pt>
                <c:pt idx="19">
                  <c:v>976.92716359999804</c:v>
                </c:pt>
                <c:pt idx="20">
                  <c:v>2628.4522470000002</c:v>
                </c:pt>
                <c:pt idx="21">
                  <c:v>12983.01742</c:v>
                </c:pt>
                <c:pt idx="22">
                  <c:v>1448.664554</c:v>
                </c:pt>
                <c:pt idx="23">
                  <c:v>38746.505920000003</c:v>
                </c:pt>
                <c:pt idx="24">
                  <c:v>11600.34756</c:v>
                </c:pt>
                <c:pt idx="25">
                  <c:v>7345.6916810000002</c:v>
                </c:pt>
                <c:pt idx="26">
                  <c:v>5265.5515300000006</c:v>
                </c:pt>
                <c:pt idx="27">
                  <c:v>6827.9656920000007</c:v>
                </c:pt>
                <c:pt idx="28">
                  <c:v>11126.310289999999</c:v>
                </c:pt>
                <c:pt idx="29">
                  <c:v>813.21091709999996</c:v>
                </c:pt>
                <c:pt idx="30">
                  <c:v>36374.623299999999</c:v>
                </c:pt>
                <c:pt idx="31">
                  <c:v>35222.512779999997</c:v>
                </c:pt>
                <c:pt idx="32">
                  <c:v>15026.037249999999</c:v>
                </c:pt>
                <c:pt idx="33">
                  <c:v>1429.990886</c:v>
                </c:pt>
                <c:pt idx="34">
                  <c:v>2288.3799439999998</c:v>
                </c:pt>
                <c:pt idx="35">
                  <c:v>28435.59031</c:v>
                </c:pt>
                <c:pt idx="36">
                  <c:v>7071.2254700000003</c:v>
                </c:pt>
                <c:pt idx="37">
                  <c:v>982.54660999999828</c:v>
                </c:pt>
                <c:pt idx="38">
                  <c:v>905.97840269999995</c:v>
                </c:pt>
                <c:pt idx="39">
                  <c:v>3803.3826239999999</c:v>
                </c:pt>
                <c:pt idx="40">
                  <c:v>41930.247040000002</c:v>
                </c:pt>
                <c:pt idx="41">
                  <c:v>40099.369400000003</c:v>
                </c:pt>
                <c:pt idx="42">
                  <c:v>3995.6063450000001</c:v>
                </c:pt>
                <c:pt idx="43">
                  <c:v>4312.0927460000003</c:v>
                </c:pt>
                <c:pt idx="44">
                  <c:v>38163.025959999999</c:v>
                </c:pt>
                <c:pt idx="45">
                  <c:v>29325.267769999999</c:v>
                </c:pt>
                <c:pt idx="46">
                  <c:v>31779.188330000001</c:v>
                </c:pt>
                <c:pt idx="47">
                  <c:v>9681.0403349999906</c:v>
                </c:pt>
                <c:pt idx="48">
                  <c:v>34655.038360000013</c:v>
                </c:pt>
                <c:pt idx="49">
                  <c:v>5789.8150450000003</c:v>
                </c:pt>
                <c:pt idx="50">
                  <c:v>1467.754394</c:v>
                </c:pt>
                <c:pt idx="51">
                  <c:v>28768.223259999999</c:v>
                </c:pt>
                <c:pt idx="52">
                  <c:v>1675.678181</c:v>
                </c:pt>
                <c:pt idx="53">
                  <c:v>93496.564279999831</c:v>
                </c:pt>
                <c:pt idx="54">
                  <c:v>815.69604609999999</c:v>
                </c:pt>
                <c:pt idx="55">
                  <c:v>811.07275479999998</c:v>
                </c:pt>
                <c:pt idx="56">
                  <c:v>13992.539699999999</c:v>
                </c:pt>
                <c:pt idx="57">
                  <c:v>1151.591705</c:v>
                </c:pt>
                <c:pt idx="58">
                  <c:v>10388.24469</c:v>
                </c:pt>
                <c:pt idx="59">
                  <c:v>13430.032380000001</c:v>
                </c:pt>
                <c:pt idx="60">
                  <c:v>4133.7206420000002</c:v>
                </c:pt>
                <c:pt idx="61">
                  <c:v>862.84180229999936</c:v>
                </c:pt>
                <c:pt idx="62">
                  <c:v>1321.292551</c:v>
                </c:pt>
                <c:pt idx="63">
                  <c:v>42546.434820000002</c:v>
                </c:pt>
                <c:pt idx="64">
                  <c:v>31969.708439999999</c:v>
                </c:pt>
                <c:pt idx="65">
                  <c:v>2592.8825579999998</c:v>
                </c:pt>
                <c:pt idx="66">
                  <c:v>552.34034589999828</c:v>
                </c:pt>
                <c:pt idx="67">
                  <c:v>1629.502422</c:v>
                </c:pt>
                <c:pt idx="68">
                  <c:v>58958.653919999997</c:v>
                </c:pt>
                <c:pt idx="69">
                  <c:v>2489.8871429999999</c:v>
                </c:pt>
                <c:pt idx="70">
                  <c:v>11495.744420000001</c:v>
                </c:pt>
                <c:pt idx="71">
                  <c:v>4851.1797750000014</c:v>
                </c:pt>
                <c:pt idx="72">
                  <c:v>9009.5638510000008</c:v>
                </c:pt>
                <c:pt idx="73">
                  <c:v>3595.8691939999999</c:v>
                </c:pt>
                <c:pt idx="74">
                  <c:v>22583.453450000001</c:v>
                </c:pt>
                <c:pt idx="75">
                  <c:v>1225.8297580000001</c:v>
                </c:pt>
                <c:pt idx="76">
                  <c:v>1657.729016</c:v>
                </c:pt>
                <c:pt idx="77">
                  <c:v>34736.040309999997</c:v>
                </c:pt>
                <c:pt idx="78">
                  <c:v>8907.6968500000003</c:v>
                </c:pt>
                <c:pt idx="79">
                  <c:v>30816.09764</c:v>
                </c:pt>
                <c:pt idx="80">
                  <c:v>4611.9327509999976</c:v>
                </c:pt>
                <c:pt idx="81">
                  <c:v>40890.705220000003</c:v>
                </c:pt>
                <c:pt idx="82">
                  <c:v>45368.07991</c:v>
                </c:pt>
                <c:pt idx="83">
                  <c:v>4058.636446</c:v>
                </c:pt>
                <c:pt idx="84">
                  <c:v>1320.9501640000001</c:v>
                </c:pt>
                <c:pt idx="85">
                  <c:v>9212.0321239999867</c:v>
                </c:pt>
                <c:pt idx="86">
                  <c:v>867.73677090000001</c:v>
                </c:pt>
                <c:pt idx="87">
                  <c:v>25525.533490000009</c:v>
                </c:pt>
                <c:pt idx="88">
                  <c:v>11589.956529999999</c:v>
                </c:pt>
                <c:pt idx="89">
                  <c:v>1292.8064420000001</c:v>
                </c:pt>
                <c:pt idx="90">
                  <c:v>38463.113689999998</c:v>
                </c:pt>
                <c:pt idx="91">
                  <c:v>46568.567430000003</c:v>
                </c:pt>
                <c:pt idx="92">
                  <c:v>13671.16122</c:v>
                </c:pt>
                <c:pt idx="93">
                  <c:v>11777.99098</c:v>
                </c:pt>
                <c:pt idx="94">
                  <c:v>2267.4440530000002</c:v>
                </c:pt>
                <c:pt idx="95">
                  <c:v>369.14812590000003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98BB-4FAB-9831-8B691B0074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1046272"/>
        <c:axId val="31617408"/>
      </c:scatterChart>
      <c:valAx>
        <c:axId val="31046272"/>
        <c:scaling>
          <c:orientation val="minMax"/>
          <c:max val="5"/>
          <c:min val="0"/>
        </c:scaling>
        <c:delete val="0"/>
        <c:axPos val="b"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31617408"/>
        <c:crosses val="autoZero"/>
        <c:crossBetween val="midCat"/>
        <c:majorUnit val="1"/>
        <c:minorUnit val="1"/>
      </c:valAx>
      <c:valAx>
        <c:axId val="31617408"/>
        <c:scaling>
          <c:logBase val="10"/>
          <c:orientation val="minMax"/>
          <c:max val="100000"/>
          <c:min val="100"/>
        </c:scaling>
        <c:delete val="0"/>
        <c:axPos val="l"/>
        <c:majorGridlines>
          <c:spPr>
            <a:ln>
              <a:noFill/>
            </a:ln>
          </c:spPr>
        </c:majorGridlines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31046272"/>
        <c:crosses val="autoZero"/>
        <c:crossBetween val="midCat"/>
      </c:valAx>
      <c:spPr>
        <a:solidFill>
          <a:schemeClr val="bg1"/>
        </a:solidFill>
        <a:ln>
          <a:solidFill>
            <a:schemeClr val="tx1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image" Target="../media/image8.e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F67D070-B369-4BEA-91A4-C0F09C415F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917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14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355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3151F8-97FA-4A94-B842-7FC47DE0BEC4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019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8CC63F6-6ED8-40F7-9083-3170360471B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880604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174F8B8-3123-4BA4-BAF6-9AC398BFA922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284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3F16CF2-1F6E-4C92-A36E-AB6E47DD09E9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eaLnBrk="1" hangingPunct="1">
              <a:spcBef>
                <a:spcPts val="120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03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7AF51B6-33DE-42A5-B4C3-BABD4AD0A697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41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0F45F09-2421-4246-BC7D-C2A2835101EC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8983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B2A3EA-4B8D-4BAA-B987-BEC8427E3A41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4670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1CAFFF-2FA8-44F2-B682-94D738F5D0D1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015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F3B8DE-FBE1-4CFB-BCC4-B740C4BB7D57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970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DDD082B-CB61-4290-8049-EE7EE377A6E5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6622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210A76D-7B5A-436D-9AA9-F99324431A59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0480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6003569-32FA-4DAD-B34E-A9D8B48A1D87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352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5295D2-A48F-40CA-BCAC-256057A255D7}" type="slidenum">
              <a:rPr lang="en-US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935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FC37C7D-1B90-47AE-9F37-2EA8152CB1F2}" type="slidenum">
              <a:rPr lang="en-US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6496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315913-E1EB-4791-8B0E-7A8F52A5E767}" type="slidenum">
              <a:rPr lang="en-US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2242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770FBD7-0B83-4E98-B44D-D9143929C7AB}" type="slidenum">
              <a:rPr lang="en-US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2167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1B1E896-D115-48DD-88A9-F9B37A0961D5}" type="slidenum">
              <a:rPr lang="en-US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763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CEF2D0-68BF-4D53-9071-93E4E37BA217}" type="slidenum">
              <a:rPr lang="en-US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135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F81F7F-787D-4A17-8A91-A4F4519ECF90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6770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5D93D9E-5C9A-4BC4-B7D2-9B591BD0B47D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3624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119003-D543-48BF-9AF4-93AD14888286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9159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FBE10B-0911-49B5-928B-8B70A8DDB53C}" type="slidenum">
              <a:rPr lang="en-US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6833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87942D-09F7-4EB1-823A-CE539BA82CC4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7200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C111B18-7666-4F23-A8C6-33FF8E82C7E2}" type="slidenum">
              <a:rPr lang="en-US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073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ACD8C43-2E2C-43DC-98D3-2BFAE2BEFF5F}" type="slidenum">
              <a:rPr lang="en-US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5739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6DC72B7-2B30-4292-B728-7D78280331AF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7353911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B169E27-79AC-469C-AF00-B8398A964941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41876949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47E180-5E1E-42DA-BC1B-9CEF11C3EE26}" type="slidenum">
              <a:rPr lang="en-US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948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184C8AB8-6FD0-45A1-ABB3-43861C0FFF9F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416715584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11C7DC-8E54-4E4C-816A-8875BADF2405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32773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CBF94C-C14E-4E42-A299-CB81A6F595FE}" type="slidenum">
              <a:rPr lang="en-US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62242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3D8D87-6157-4EDE-84A9-A63C43C8AF4A}" type="slidenum">
              <a:rPr lang="en-US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52644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36B43AE-0572-4746-875C-32A1B45A3129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786996"/>
            <a:ext cx="5029200" cy="467120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779432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DFF1A10-4FFA-43F9-B2A3-AB1E9818F913}" type="slidenum">
              <a:rPr lang="en-US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1066359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B2A19DD-D892-4E49-AD7B-B028E3342B54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/>
      </p:sp>
    </p:spTree>
    <p:extLst>
      <p:ext uri="{BB962C8B-B14F-4D97-AF65-F5344CB8AC3E}">
        <p14:creationId xmlns:p14="http://schemas.microsoft.com/office/powerpoint/2010/main" val="8152877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EB23EBB-0542-47ED-A83F-DE687B784722}" type="slidenum">
              <a:rPr lang="en-US"/>
              <a:pPr>
                <a:defRPr/>
              </a:pPr>
              <a:t>40</a:t>
            </a:fld>
            <a:endParaRPr lang="en-US" dirty="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97000" y="685800"/>
            <a:ext cx="4064000" cy="3048000"/>
          </a:xfrm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40386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1465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09503C9-D771-4234-915D-28DC6C4C1B11}" type="slidenum">
              <a:rPr lang="en-US"/>
              <a:pPr>
                <a:defRPr/>
              </a:pPr>
              <a:t>41</a:t>
            </a:fld>
            <a:endParaRPr lang="en-US" dirty="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92227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48AB07B-9ECA-4C11-910A-689EEB630B97}" type="slidenum">
              <a:rPr lang="en-US"/>
              <a:pPr>
                <a:defRPr/>
              </a:pPr>
              <a:t>42</a:t>
            </a:fld>
            <a:endParaRPr lang="en-US" dirty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80746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70550A-6B8D-48C7-9A87-25D71A108990}" type="slidenum">
              <a:rPr lang="en-US"/>
              <a:pPr>
                <a:defRPr/>
              </a:pPr>
              <a:t>43</a:t>
            </a:fld>
            <a:endParaRPr lang="en-US" dirty="0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61231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7562FD-18F0-456A-9B71-FD43CBB7C72E}" type="slidenum">
              <a:rPr lang="en-US"/>
              <a:pPr>
                <a:defRPr/>
              </a:pPr>
              <a:t>44</a:t>
            </a:fld>
            <a:endParaRPr lang="en-US" dirty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9283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56AC58-1F68-4CF3-B6E5-1962E97238D5}" type="slidenum">
              <a:rPr lang="en-US"/>
              <a:pPr>
                <a:defRPr/>
              </a:pPr>
              <a:t>45</a:t>
            </a:fld>
            <a:endParaRPr lang="en-US" dirty="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89547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84E11E-4248-49AE-9ED3-59A29A9B7287}" type="slidenum">
              <a:rPr lang="en-US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35766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E1280F5-2452-4ADC-9860-CA434108F50E}" type="slidenum">
              <a:rPr lang="en-US"/>
              <a:pPr>
                <a:defRPr/>
              </a:pPr>
              <a:t>47</a:t>
            </a:fld>
            <a:endParaRPr lang="en-US" dirty="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97733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87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C150C22-D723-4435-AD27-81DE65C37499}" type="slidenum">
              <a:rPr lang="en-US">
                <a:solidFill>
                  <a:prstClr val="black"/>
                </a:solidFill>
              </a:rPr>
              <a:pPr>
                <a:defRPr/>
              </a:pPr>
              <a:t>48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6162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D8BB99D-FEE4-4A45-85E0-63744838559C}" type="slidenum">
              <a:rPr lang="en-US"/>
              <a:pPr>
                <a:defRPr/>
              </a:pPr>
              <a:t>49</a:t>
            </a:fld>
            <a:endParaRPr lang="en-US" dirty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887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rgbClr val="04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2"/>
          <p:cNvSpPr txBox="1">
            <a:spLocks noChangeArrowheads="1"/>
          </p:cNvSpPr>
          <p:nvPr userDrawn="1"/>
        </p:nvSpPr>
        <p:spPr bwMode="auto">
          <a:xfrm>
            <a:off x="4965700" y="6498597"/>
            <a:ext cx="4178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i="1" dirty="0">
                <a:solidFill>
                  <a:srgbClr val="FFEAD5"/>
                </a:solidFill>
                <a:latin typeface="Times New Roman" pitchFamily="18" charset="0"/>
                <a:cs typeface="Arial"/>
              </a:rPr>
              <a:t>© 2014 Worth Publishers, all rights reserved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584200" y="3577166"/>
            <a:ext cx="8280400" cy="2068259"/>
          </a:xfrm>
          <a:prstGeom prst="rect">
            <a:avLst/>
          </a:prstGeom>
          <a:noFill/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Economic</a:t>
            </a:r>
            <a:r>
              <a:rPr lang="en-US" sz="3600" b="1" baseline="0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 Growth I:</a:t>
            </a:r>
            <a:br>
              <a:rPr lang="en-US" sz="3600" b="1" baseline="0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</a:br>
            <a:r>
              <a:rPr lang="en-US" sz="3600" b="1" baseline="0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Capital Accumulation and Population Growth</a:t>
            </a:r>
            <a:endParaRPr lang="en-US" sz="3600" b="1" dirty="0">
              <a:solidFill>
                <a:srgbClr val="FFEAD5"/>
              </a:solidFill>
              <a:effectLst>
                <a:outerShdw blurRad="12700" dist="38100" dir="2700000" algn="tl" rotWithShape="0">
                  <a:schemeClr val="tx1">
                    <a:alpha val="67000"/>
                  </a:schemeClr>
                </a:outerShdw>
              </a:effectLst>
              <a:latin typeface="+mj-lt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7581900" y="138348"/>
            <a:ext cx="1292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7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5854700" y="570149"/>
            <a:ext cx="18415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CHAPTER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6491"/>
            <a:ext cx="9144000" cy="151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436367"/>
      </p:ext>
    </p:extLst>
  </p:cSld>
  <p:clrMapOvr>
    <a:masterClrMapping/>
  </p:clrMapOvr>
  <p:transition>
    <p:wipe dir="r"/>
  </p:transition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400">
                <a:solidFill>
                  <a:srgbClr val="00006E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260987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250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7725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039198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7550764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3570663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0233721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8890610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3862596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07439191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1625" y="236538"/>
            <a:ext cx="2060575" cy="58896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6725" y="236538"/>
            <a:ext cx="6032500" cy="58896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847460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198A46"/>
                </a:solidFill>
                <a:cs typeface="+mn-cs"/>
              </a:rPr>
              <a:pPr algn="r">
                <a:defRPr/>
              </a:pPr>
              <a:t>‹#›</a:t>
            </a:fld>
            <a:endParaRPr lang="en-US" sz="1600" dirty="0">
              <a:solidFill>
                <a:srgbClr val="198A46"/>
              </a:solidFill>
              <a:cs typeface="+mn-cs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236538"/>
            <a:ext cx="824547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6250" y="1241425"/>
            <a:ext cx="8210550" cy="488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162" name="Rectangle 10"/>
          <p:cNvSpPr>
            <a:spLocks noChangeArrowheads="1"/>
          </p:cNvSpPr>
          <p:nvPr userDrawn="1"/>
        </p:nvSpPr>
        <p:spPr bwMode="auto">
          <a:xfrm>
            <a:off x="122238" y="6305550"/>
            <a:ext cx="74803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1700" b="1" dirty="0">
                <a:solidFill>
                  <a:srgbClr val="198A46"/>
                </a:solidFill>
                <a:cs typeface="+mn-cs"/>
              </a:rPr>
              <a:t>CHAPTER 8</a:t>
            </a:r>
            <a:r>
              <a:rPr lang="en-US" sz="1700" dirty="0">
                <a:solidFill>
                  <a:srgbClr val="198A46"/>
                </a:solidFill>
                <a:cs typeface="+mn-cs"/>
              </a:rPr>
              <a:t>    </a:t>
            </a:r>
            <a:r>
              <a:rPr lang="en-US" sz="2100" dirty="0">
                <a:solidFill>
                  <a:srgbClr val="198A46"/>
                </a:solidFill>
                <a:cs typeface="+mn-cs"/>
              </a:rPr>
              <a:t>Economic Growth I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790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00006E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5pPr>
      <a:lvl6pPr marL="4572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6pPr>
      <a:lvl7pPr marL="9144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7pPr>
      <a:lvl8pPr marL="13716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8pPr>
      <a:lvl9pPr marL="18288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ct val="105000"/>
        </a:lnSpc>
        <a:spcBef>
          <a:spcPct val="45000"/>
        </a:spcBef>
        <a:spcAft>
          <a:spcPct val="0"/>
        </a:spcAft>
        <a:buClr>
          <a:srgbClr val="996633"/>
        </a:buClr>
        <a:buSzPct val="120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120000"/>
        <a:buFont typeface="Wingdings" pitchFamily="2" charset="2"/>
        <a:buChar char="§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4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2.wmf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9.wmf"/><Relationship Id="rId12" Type="http://schemas.openxmlformats.org/officeDocument/2006/relationships/oleObject" Target="../embeddings/oleObject10.bin"/><Relationship Id="rId17" Type="http://schemas.openxmlformats.org/officeDocument/2006/relationships/image" Target="../media/image14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2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11.wmf"/><Relationship Id="rId5" Type="http://schemas.openxmlformats.org/officeDocument/2006/relationships/image" Target="../media/image8.emf"/><Relationship Id="rId15" Type="http://schemas.openxmlformats.org/officeDocument/2006/relationships/image" Target="../media/image13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10.wmf"/><Relationship Id="rId14" Type="http://schemas.openxmlformats.org/officeDocument/2006/relationships/oleObject" Target="../embeddings/oleObject11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3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5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0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20.bin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22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3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24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4907672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307788"/>
            <a:ext cx="8245475" cy="559109"/>
          </a:xfrm>
        </p:spPr>
        <p:txBody>
          <a:bodyPr/>
          <a:lstStyle/>
          <a:p>
            <a:pPr algn="ctr"/>
            <a:r>
              <a:rPr lang="en-US" sz="2800" spc="2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THIS CHAPTER, YOU WILL LEARN: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the closed economy Solow model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how a country’s standard of living depends on its saving and population growth rates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how to use the “Golden Rule” to find the optimal saving rate and capital stock</a:t>
            </a:r>
          </a:p>
        </p:txBody>
      </p:sp>
      <p:sp>
        <p:nvSpPr>
          <p:cNvPr id="4" name="Rectangle 3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1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4967261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Why growth matters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425" y="1250950"/>
            <a:ext cx="8453438" cy="4926013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sz="2700" dirty="0"/>
              <a:t>Data on infant mortality rates:</a:t>
            </a:r>
          </a:p>
          <a:p>
            <a:pPr lvl="1" eaLnBrk="1" hangingPunct="1"/>
            <a:r>
              <a:rPr lang="en-US" sz="2600" dirty="0"/>
              <a:t>20% in the poorest 1/5 of all countries</a:t>
            </a:r>
          </a:p>
          <a:p>
            <a:pPr lvl="1" eaLnBrk="1" hangingPunct="1"/>
            <a:r>
              <a:rPr lang="en-US" sz="2600" dirty="0"/>
              <a:t>0.4% in the richest 1/5</a:t>
            </a:r>
          </a:p>
          <a:p>
            <a:pPr eaLnBrk="1" hangingPunct="1">
              <a:lnSpc>
                <a:spcPct val="100000"/>
              </a:lnSpc>
              <a:spcBef>
                <a:spcPct val="35000"/>
              </a:spcBef>
            </a:pPr>
            <a:r>
              <a:rPr lang="en-US" sz="2700" dirty="0"/>
              <a:t>In Pakistan, 85% of people live on less than $2/day.</a:t>
            </a:r>
          </a:p>
          <a:p>
            <a:pPr eaLnBrk="1" hangingPunct="1">
              <a:lnSpc>
                <a:spcPct val="100000"/>
              </a:lnSpc>
              <a:spcBef>
                <a:spcPct val="35000"/>
              </a:spcBef>
            </a:pPr>
            <a:r>
              <a:rPr lang="en-US" sz="2700" dirty="0"/>
              <a:t>One-fourth of the poorest countries have had famines during the past 3 decades. </a:t>
            </a:r>
          </a:p>
          <a:p>
            <a:pPr eaLnBrk="1" hangingPunct="1">
              <a:lnSpc>
                <a:spcPct val="100000"/>
              </a:lnSpc>
              <a:spcBef>
                <a:spcPct val="35000"/>
              </a:spcBef>
            </a:pPr>
            <a:r>
              <a:rPr lang="en-US" sz="2700" dirty="0"/>
              <a:t>Poverty is associated with oppression of women and minorities.</a:t>
            </a:r>
          </a:p>
          <a:p>
            <a:pPr eaLnBrk="1" hangingPunct="1">
              <a:lnSpc>
                <a:spcPct val="100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sz="2700" dirty="0"/>
              <a:t>	</a:t>
            </a:r>
            <a:r>
              <a:rPr lang="en-US" sz="2700" b="1" i="1" dirty="0">
                <a:solidFill>
                  <a:srgbClr val="0000FF"/>
                </a:solidFill>
              </a:rPr>
              <a:t>Economic growth raises living standards and reduces poverty….</a:t>
            </a:r>
          </a:p>
        </p:txBody>
      </p:sp>
    </p:spTree>
    <p:extLst>
      <p:ext uri="{BB962C8B-B14F-4D97-AF65-F5344CB8AC3E}">
        <p14:creationId xmlns:p14="http://schemas.microsoft.com/office/powerpoint/2010/main" val="1507328647"/>
      </p:ext>
    </p:extLst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9443"/>
            <a:ext cx="9144000" cy="977900"/>
          </a:xfrm>
        </p:spPr>
        <p:txBody>
          <a:bodyPr/>
          <a:lstStyle/>
          <a:p>
            <a:pPr algn="ctr" eaLnBrk="1" hangingPunct="1"/>
            <a:r>
              <a:rPr lang="en-US" sz="2900" dirty="0">
                <a:solidFill>
                  <a:schemeClr val="tx1"/>
                </a:solidFill>
              </a:rPr>
              <a:t>Income and poverty in the world </a:t>
            </a:r>
            <a:br>
              <a:rPr lang="en-US" sz="29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selected countries, 2010</a:t>
            </a:r>
          </a:p>
        </p:txBody>
      </p:sp>
      <p:graphicFrame>
        <p:nvGraphicFramePr>
          <p:cNvPr id="4" name="Char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778953"/>
              </p:ext>
            </p:extLst>
          </p:nvPr>
        </p:nvGraphicFramePr>
        <p:xfrm>
          <a:off x="1" y="1040523"/>
          <a:ext cx="9144000" cy="5817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2074742" y="1945134"/>
            <a:ext cx="479274" cy="151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680601" y="4537347"/>
            <a:ext cx="0" cy="2207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5144815" y="4656062"/>
            <a:ext cx="120869" cy="5329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816709" y="2653862"/>
            <a:ext cx="945931" cy="609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770000" y="3577967"/>
            <a:ext cx="1617541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Indonesia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51086" y="4656062"/>
            <a:ext cx="1134067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Uruguay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70821" y="5310504"/>
            <a:ext cx="951712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Poland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22485" y="2355411"/>
            <a:ext cx="1150882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Senegal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88052" y="3883858"/>
            <a:ext cx="12344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Kyrgyz Republic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06718" y="1767926"/>
            <a:ext cx="1617541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Nigeria</a:t>
            </a:r>
          </a:p>
        </p:txBody>
      </p:sp>
      <p:cxnSp>
        <p:nvCxnSpPr>
          <p:cNvPr id="21" name="Straight Connector 20"/>
          <p:cNvCxnSpPr/>
          <p:nvPr/>
        </p:nvCxnSpPr>
        <p:spPr>
          <a:xfrm flipH="1" flipV="1">
            <a:off x="5897879" y="5188988"/>
            <a:ext cx="1" cy="4161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7360920" y="5029200"/>
            <a:ext cx="411480" cy="7614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818120" y="5605166"/>
            <a:ext cx="236482" cy="2312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490953" y="1431704"/>
            <a:ext cx="1617541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Zambia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71772" y="4317008"/>
            <a:ext cx="1313268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Panama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403631" y="4836839"/>
            <a:ext cx="988497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Mexico</a:t>
            </a:r>
          </a:p>
        </p:txBody>
      </p:sp>
      <p:cxnSp>
        <p:nvCxnSpPr>
          <p:cNvPr id="34" name="Straight Connector 33"/>
          <p:cNvCxnSpPr>
            <a:endCxn id="26" idx="1"/>
          </p:cNvCxnSpPr>
          <p:nvPr/>
        </p:nvCxnSpPr>
        <p:spPr>
          <a:xfrm flipV="1">
            <a:off x="1937578" y="1624065"/>
            <a:ext cx="553375" cy="1554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593943" y="4083556"/>
            <a:ext cx="1158243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Georgia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856241" y="4436407"/>
            <a:ext cx="857644" cy="383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/>
              <a:t>Peru</a:t>
            </a: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4013901" y="4756492"/>
            <a:ext cx="120869" cy="5329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5647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3"/>
          <p:cNvSpPr>
            <a:spLocks noChangeArrowheads="1"/>
          </p:cNvSpPr>
          <p:nvPr/>
        </p:nvSpPr>
        <p:spPr bwMode="auto">
          <a:xfrm>
            <a:off x="792163" y="3222625"/>
            <a:ext cx="8005762" cy="28225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dirty="0"/>
              <a:t>Why growth matters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0538" y="1589088"/>
            <a:ext cx="8229600" cy="1627187"/>
          </a:xfrm>
          <a:noFill/>
        </p:spPr>
        <p:txBody>
          <a:bodyPr/>
          <a:lstStyle/>
          <a:p>
            <a:pPr eaLnBrk="1" hangingPunct="1"/>
            <a:r>
              <a:rPr lang="en-US" sz="2600" dirty="0"/>
              <a:t>Anything that effects the long-run rate of economic growth – even by a tiny amount – will have huge effects on living standards in the long run.   </a:t>
            </a:r>
          </a:p>
        </p:txBody>
      </p:sp>
      <p:sp>
        <p:nvSpPr>
          <p:cNvPr id="187396" name="Rectangle 4"/>
          <p:cNvSpPr>
            <a:spLocks noChangeArrowheads="1"/>
          </p:cNvSpPr>
          <p:nvPr/>
        </p:nvSpPr>
        <p:spPr bwMode="auto">
          <a:xfrm>
            <a:off x="6775450" y="5426075"/>
            <a:ext cx="2003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1,081.4%</a:t>
            </a:r>
          </a:p>
        </p:txBody>
      </p:sp>
      <p:sp>
        <p:nvSpPr>
          <p:cNvPr id="187397" name="Rectangle 5"/>
          <p:cNvSpPr>
            <a:spLocks noChangeArrowheads="1"/>
          </p:cNvSpPr>
          <p:nvPr/>
        </p:nvSpPr>
        <p:spPr bwMode="auto">
          <a:xfrm>
            <a:off x="4794250" y="5426075"/>
            <a:ext cx="2003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243.7%</a:t>
            </a:r>
          </a:p>
        </p:txBody>
      </p:sp>
      <p:sp>
        <p:nvSpPr>
          <p:cNvPr id="187398" name="Rectangle 6"/>
          <p:cNvSpPr>
            <a:spLocks noChangeArrowheads="1"/>
          </p:cNvSpPr>
          <p:nvPr/>
        </p:nvSpPr>
        <p:spPr bwMode="auto">
          <a:xfrm>
            <a:off x="2813050" y="5426075"/>
            <a:ext cx="2003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85.4%</a:t>
            </a:r>
          </a:p>
        </p:txBody>
      </p:sp>
      <p:sp>
        <p:nvSpPr>
          <p:cNvPr id="187399" name="Rectangle 7"/>
          <p:cNvSpPr>
            <a:spLocks noChangeArrowheads="1"/>
          </p:cNvSpPr>
          <p:nvPr/>
        </p:nvSpPr>
        <p:spPr bwMode="auto">
          <a:xfrm>
            <a:off x="6786563" y="4737100"/>
            <a:ext cx="200342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624.5%</a:t>
            </a:r>
          </a:p>
        </p:txBody>
      </p:sp>
      <p:sp>
        <p:nvSpPr>
          <p:cNvPr id="187400" name="Rectangle 8"/>
          <p:cNvSpPr>
            <a:spLocks noChangeArrowheads="1"/>
          </p:cNvSpPr>
          <p:nvPr/>
        </p:nvSpPr>
        <p:spPr bwMode="auto">
          <a:xfrm>
            <a:off x="4783138" y="4725988"/>
            <a:ext cx="200342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169.2%</a:t>
            </a:r>
          </a:p>
        </p:txBody>
      </p:sp>
      <p:sp>
        <p:nvSpPr>
          <p:cNvPr id="187401" name="Rectangle 9"/>
          <p:cNvSpPr>
            <a:spLocks noChangeArrowheads="1"/>
          </p:cNvSpPr>
          <p:nvPr/>
        </p:nvSpPr>
        <p:spPr bwMode="auto">
          <a:xfrm>
            <a:off x="2779713" y="4737100"/>
            <a:ext cx="200342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64.0%</a:t>
            </a:r>
          </a:p>
        </p:txBody>
      </p:sp>
      <p:sp>
        <p:nvSpPr>
          <p:cNvPr id="23563" name="Rectangle 10"/>
          <p:cNvSpPr>
            <a:spLocks noChangeArrowheads="1"/>
          </p:cNvSpPr>
          <p:nvPr/>
        </p:nvSpPr>
        <p:spPr bwMode="auto">
          <a:xfrm>
            <a:off x="787400" y="5381625"/>
            <a:ext cx="2003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/>
              <a:t>2.5%</a:t>
            </a:r>
          </a:p>
        </p:txBody>
      </p:sp>
      <p:sp>
        <p:nvSpPr>
          <p:cNvPr id="23564" name="Rectangle 11"/>
          <p:cNvSpPr>
            <a:spLocks noChangeArrowheads="1"/>
          </p:cNvSpPr>
          <p:nvPr/>
        </p:nvSpPr>
        <p:spPr bwMode="auto">
          <a:xfrm>
            <a:off x="798513" y="4737100"/>
            <a:ext cx="200342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/>
              <a:t>2.0%</a:t>
            </a:r>
          </a:p>
        </p:txBody>
      </p:sp>
      <p:sp>
        <p:nvSpPr>
          <p:cNvPr id="187404" name="Rectangle 12"/>
          <p:cNvSpPr>
            <a:spLocks noChangeArrowheads="1"/>
          </p:cNvSpPr>
          <p:nvPr/>
        </p:nvSpPr>
        <p:spPr bwMode="auto">
          <a:xfrm>
            <a:off x="6786563" y="4181475"/>
            <a:ext cx="20034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…100 years</a:t>
            </a:r>
          </a:p>
        </p:txBody>
      </p:sp>
      <p:sp>
        <p:nvSpPr>
          <p:cNvPr id="187405" name="Rectangle 13"/>
          <p:cNvSpPr>
            <a:spLocks noChangeArrowheads="1"/>
          </p:cNvSpPr>
          <p:nvPr/>
        </p:nvSpPr>
        <p:spPr bwMode="auto">
          <a:xfrm>
            <a:off x="4783138" y="4192588"/>
            <a:ext cx="20034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…50 years</a:t>
            </a:r>
          </a:p>
        </p:txBody>
      </p:sp>
      <p:sp>
        <p:nvSpPr>
          <p:cNvPr id="187406" name="Rectangle 14"/>
          <p:cNvSpPr>
            <a:spLocks noChangeArrowheads="1"/>
          </p:cNvSpPr>
          <p:nvPr/>
        </p:nvSpPr>
        <p:spPr bwMode="auto">
          <a:xfrm>
            <a:off x="2790825" y="4181475"/>
            <a:ext cx="20034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olidFill>
                  <a:srgbClr val="FF0000"/>
                </a:solidFill>
              </a:rPr>
              <a:t>…25 years</a:t>
            </a:r>
          </a:p>
        </p:txBody>
      </p:sp>
      <p:grpSp>
        <p:nvGrpSpPr>
          <p:cNvPr id="23568" name="Group 15"/>
          <p:cNvGrpSpPr>
            <a:grpSpLocks/>
          </p:cNvGrpSpPr>
          <p:nvPr/>
        </p:nvGrpSpPr>
        <p:grpSpPr bwMode="auto">
          <a:xfrm>
            <a:off x="787400" y="3219450"/>
            <a:ext cx="8013700" cy="2827338"/>
            <a:chOff x="384" y="1020"/>
            <a:chExt cx="4992" cy="2148"/>
          </a:xfrm>
        </p:grpSpPr>
        <p:sp>
          <p:nvSpPr>
            <p:cNvPr id="23569" name="Rectangle 16"/>
            <p:cNvSpPr>
              <a:spLocks noChangeArrowheads="1"/>
            </p:cNvSpPr>
            <p:nvPr/>
          </p:nvSpPr>
          <p:spPr bwMode="auto">
            <a:xfrm>
              <a:off x="1632" y="1020"/>
              <a:ext cx="3744" cy="73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 anchorCtr="1"/>
            <a:lstStyle/>
            <a:p>
              <a:pPr algn="ctr">
                <a:lnSpc>
                  <a:spcPct val="110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300" dirty="0"/>
                <a:t>increase in standard </a:t>
              </a:r>
              <a:br>
                <a:rPr lang="en-US" sz="2300" dirty="0"/>
              </a:br>
              <a:r>
                <a:rPr lang="en-US" sz="2300" dirty="0"/>
                <a:t>of living after…</a:t>
              </a:r>
            </a:p>
          </p:txBody>
        </p:sp>
        <p:sp>
          <p:nvSpPr>
            <p:cNvPr id="23570" name="Rectangle 17"/>
            <p:cNvSpPr>
              <a:spLocks noChangeArrowheads="1"/>
            </p:cNvSpPr>
            <p:nvPr/>
          </p:nvSpPr>
          <p:spPr bwMode="auto">
            <a:xfrm>
              <a:off x="384" y="1020"/>
              <a:ext cx="1248" cy="115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 anchorCtr="1"/>
            <a:lstStyle/>
            <a:p>
              <a:pPr algn="ctr"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300" dirty="0"/>
                <a:t>annual growth rate of income per capita</a:t>
              </a:r>
            </a:p>
          </p:txBody>
        </p:sp>
        <p:grpSp>
          <p:nvGrpSpPr>
            <p:cNvPr id="23571" name="Group 18"/>
            <p:cNvGrpSpPr>
              <a:grpSpLocks/>
            </p:cNvGrpSpPr>
            <p:nvPr/>
          </p:nvGrpSpPr>
          <p:grpSpPr bwMode="auto">
            <a:xfrm>
              <a:off x="384" y="1020"/>
              <a:ext cx="4992" cy="2148"/>
              <a:chOff x="384" y="1020"/>
              <a:chExt cx="4992" cy="2148"/>
            </a:xfrm>
          </p:grpSpPr>
          <p:sp>
            <p:nvSpPr>
              <p:cNvPr id="23572" name="Line 19"/>
              <p:cNvSpPr>
                <a:spLocks noChangeShapeType="1"/>
              </p:cNvSpPr>
              <p:nvPr/>
            </p:nvSpPr>
            <p:spPr bwMode="auto">
              <a:xfrm>
                <a:off x="384" y="1020"/>
                <a:ext cx="4992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73" name="Line 20"/>
              <p:cNvSpPr>
                <a:spLocks noChangeShapeType="1"/>
              </p:cNvSpPr>
              <p:nvPr/>
            </p:nvSpPr>
            <p:spPr bwMode="auto">
              <a:xfrm>
                <a:off x="384" y="2172"/>
                <a:ext cx="49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74" name="Line 21"/>
              <p:cNvSpPr>
                <a:spLocks noChangeShapeType="1"/>
              </p:cNvSpPr>
              <p:nvPr/>
            </p:nvSpPr>
            <p:spPr bwMode="auto">
              <a:xfrm>
                <a:off x="384" y="2676"/>
                <a:ext cx="49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75" name="Line 22"/>
              <p:cNvSpPr>
                <a:spLocks noChangeShapeType="1"/>
              </p:cNvSpPr>
              <p:nvPr/>
            </p:nvSpPr>
            <p:spPr bwMode="auto">
              <a:xfrm>
                <a:off x="384" y="3168"/>
                <a:ext cx="4992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76" name="Line 23"/>
              <p:cNvSpPr>
                <a:spLocks noChangeShapeType="1"/>
              </p:cNvSpPr>
              <p:nvPr/>
            </p:nvSpPr>
            <p:spPr bwMode="auto">
              <a:xfrm>
                <a:off x="384" y="1020"/>
                <a:ext cx="0" cy="21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77" name="Line 24"/>
              <p:cNvSpPr>
                <a:spLocks noChangeShapeType="1"/>
              </p:cNvSpPr>
              <p:nvPr/>
            </p:nvSpPr>
            <p:spPr bwMode="auto">
              <a:xfrm>
                <a:off x="5376" y="1020"/>
                <a:ext cx="0" cy="21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78" name="Line 25"/>
              <p:cNvSpPr>
                <a:spLocks noChangeShapeType="1"/>
              </p:cNvSpPr>
              <p:nvPr/>
            </p:nvSpPr>
            <p:spPr bwMode="auto">
              <a:xfrm>
                <a:off x="1632" y="1020"/>
                <a:ext cx="0" cy="21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79" name="Line 26"/>
              <p:cNvSpPr>
                <a:spLocks noChangeShapeType="1"/>
              </p:cNvSpPr>
              <p:nvPr/>
            </p:nvSpPr>
            <p:spPr bwMode="auto">
              <a:xfrm>
                <a:off x="2880" y="1752"/>
                <a:ext cx="124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80" name="Line 27"/>
              <p:cNvSpPr>
                <a:spLocks noChangeShapeType="1"/>
              </p:cNvSpPr>
              <p:nvPr/>
            </p:nvSpPr>
            <p:spPr bwMode="auto">
              <a:xfrm>
                <a:off x="2880" y="1752"/>
                <a:ext cx="0" cy="42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81" name="Line 28"/>
              <p:cNvSpPr>
                <a:spLocks noChangeShapeType="1"/>
              </p:cNvSpPr>
              <p:nvPr/>
            </p:nvSpPr>
            <p:spPr bwMode="auto">
              <a:xfrm>
                <a:off x="4128" y="1752"/>
                <a:ext cx="0" cy="42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82" name="Line 29"/>
              <p:cNvSpPr>
                <a:spLocks noChangeShapeType="1"/>
              </p:cNvSpPr>
              <p:nvPr/>
            </p:nvSpPr>
            <p:spPr bwMode="auto">
              <a:xfrm>
                <a:off x="1632" y="1752"/>
                <a:ext cx="1248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83" name="Line 30"/>
              <p:cNvSpPr>
                <a:spLocks noChangeShapeType="1"/>
              </p:cNvSpPr>
              <p:nvPr/>
            </p:nvSpPr>
            <p:spPr bwMode="auto">
              <a:xfrm>
                <a:off x="4128" y="1752"/>
                <a:ext cx="1248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84" name="Line 31"/>
              <p:cNvSpPr>
                <a:spLocks noChangeShapeType="1"/>
              </p:cNvSpPr>
              <p:nvPr/>
            </p:nvSpPr>
            <p:spPr bwMode="auto">
              <a:xfrm>
                <a:off x="2880" y="2172"/>
                <a:ext cx="0" cy="996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3585" name="Line 32"/>
              <p:cNvSpPr>
                <a:spLocks noChangeShapeType="1"/>
              </p:cNvSpPr>
              <p:nvPr/>
            </p:nvSpPr>
            <p:spPr bwMode="auto">
              <a:xfrm>
                <a:off x="4128" y="2172"/>
                <a:ext cx="0" cy="996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7386753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74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740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74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73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74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740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74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740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73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7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6" grpId="0"/>
      <p:bldP spid="187397" grpId="0"/>
      <p:bldP spid="187398" grpId="0"/>
      <p:bldP spid="187399" grpId="0"/>
      <p:bldP spid="187400" grpId="0"/>
      <p:bldP spid="187401" grpId="0"/>
      <p:bldP spid="187404" grpId="0"/>
      <p:bldP spid="187405" grpId="0"/>
      <p:bldP spid="1874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Why growth matters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5" y="1176338"/>
            <a:ext cx="8210550" cy="4829735"/>
          </a:xfrm>
        </p:spPr>
      </p:pic>
      <p:sp>
        <p:nvSpPr>
          <p:cNvPr id="4" name="TextBox 3"/>
          <p:cNvSpPr txBox="1"/>
          <p:nvPr/>
        </p:nvSpPr>
        <p:spPr>
          <a:xfrm>
            <a:off x="1980095" y="2220992"/>
            <a:ext cx="25146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Actual GDP per capita</a:t>
            </a:r>
          </a:p>
        </p:txBody>
      </p:sp>
      <p:sp>
        <p:nvSpPr>
          <p:cNvPr id="5" name="Rectangle 4"/>
          <p:cNvSpPr/>
          <p:nvPr/>
        </p:nvSpPr>
        <p:spPr>
          <a:xfrm>
            <a:off x="1612691" y="1490829"/>
            <a:ext cx="618214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GB" dirty="0"/>
              <a:t>GDP per capita with 0.1% added to growth rate since 1995</a:t>
            </a:r>
          </a:p>
        </p:txBody>
      </p:sp>
      <p:cxnSp>
        <p:nvCxnSpPr>
          <p:cNvPr id="7" name="Straight Connector 6"/>
          <p:cNvCxnSpPr>
            <a:endCxn id="4" idx="3"/>
          </p:cNvCxnSpPr>
          <p:nvPr/>
        </p:nvCxnSpPr>
        <p:spPr>
          <a:xfrm flipH="1" flipV="1">
            <a:off x="4494695" y="2405658"/>
            <a:ext cx="1156597" cy="1383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4403726" y="1860161"/>
            <a:ext cx="1282699" cy="4829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45075" y="3298517"/>
            <a:ext cx="3228975" cy="203132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eaLnBrk="1" hangingPunct="1"/>
            <a:r>
              <a:rPr lang="en-US" dirty="0"/>
              <a:t>If the annual growth rate of Canada’s real GDP per capita had been just 0.1% higher from 1995–2015, the average Canadian would have earned $10,650 more during that period.</a:t>
            </a:r>
          </a:p>
        </p:txBody>
      </p:sp>
    </p:spTree>
    <p:extLst>
      <p:ext uri="{BB962C8B-B14F-4D97-AF65-F5344CB8AC3E}">
        <p14:creationId xmlns:p14="http://schemas.microsoft.com/office/powerpoint/2010/main" val="3318308633"/>
      </p:ext>
    </p:extLst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Solow model</a:t>
            </a: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due to Robert Solow,</a:t>
            </a:r>
            <a:br>
              <a:rPr lang="en-US" dirty="0"/>
            </a:br>
            <a:r>
              <a:rPr lang="en-US" dirty="0"/>
              <a:t>won Nobel Prize for contributions to </a:t>
            </a:r>
            <a:br>
              <a:rPr lang="en-US" dirty="0"/>
            </a:br>
            <a:r>
              <a:rPr lang="en-US" dirty="0"/>
              <a:t>the study of economic growth</a:t>
            </a:r>
          </a:p>
          <a:p>
            <a:r>
              <a:rPr lang="en-US" dirty="0"/>
              <a:t>a major paradigm:</a:t>
            </a:r>
          </a:p>
          <a:p>
            <a:pPr lvl="1"/>
            <a:r>
              <a:rPr lang="en-US" dirty="0"/>
              <a:t>widely used in policy making</a:t>
            </a:r>
          </a:p>
          <a:p>
            <a:pPr lvl="1"/>
            <a:r>
              <a:rPr lang="en-US" dirty="0"/>
              <a:t>benchmark against which most </a:t>
            </a:r>
            <a:br>
              <a:rPr lang="en-US" dirty="0"/>
            </a:br>
            <a:r>
              <a:rPr lang="en-US" dirty="0"/>
              <a:t>recent growth theories are compared</a:t>
            </a:r>
          </a:p>
          <a:p>
            <a:r>
              <a:rPr lang="en-US" dirty="0"/>
              <a:t>looks at the determinants of economic growth and the standard of living in the long run</a:t>
            </a:r>
          </a:p>
        </p:txBody>
      </p:sp>
    </p:spTree>
    <p:extLst>
      <p:ext uri="{BB962C8B-B14F-4D97-AF65-F5344CB8AC3E}">
        <p14:creationId xmlns:p14="http://schemas.microsoft.com/office/powerpoint/2010/main" val="334922864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4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4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4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4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 build="p" bldLvl="2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295275"/>
            <a:ext cx="8245475" cy="1128713"/>
          </a:xfrm>
        </p:spPr>
        <p:txBody>
          <a:bodyPr/>
          <a:lstStyle/>
          <a:p>
            <a:pPr eaLnBrk="1" hangingPunct="1"/>
            <a:r>
              <a:rPr lang="en-US" dirty="0"/>
              <a:t>How Solow model is different from Chapter 3’s model</a:t>
            </a:r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447800"/>
            <a:ext cx="8210550" cy="4632325"/>
          </a:xfrm>
        </p:spPr>
        <p:txBody>
          <a:bodyPr/>
          <a:lstStyle/>
          <a:p>
            <a:pPr marL="457200" indent="-457200" eaLnBrk="1" hangingPunct="1">
              <a:buFont typeface="Wingdings" pitchFamily="2" charset="2"/>
              <a:buNone/>
            </a:pPr>
            <a:r>
              <a:rPr lang="en-US" sz="2500" b="1" dirty="0">
                <a:solidFill>
                  <a:srgbClr val="008080"/>
                </a:solidFill>
              </a:rPr>
              <a:t>1.</a:t>
            </a:r>
            <a:r>
              <a:rPr lang="en-US" dirty="0"/>
              <a:t>	</a:t>
            </a:r>
            <a:r>
              <a:rPr lang="en-US" b="1" i="1" dirty="0"/>
              <a:t>K</a:t>
            </a:r>
            <a:r>
              <a:rPr lang="en-US" dirty="0"/>
              <a:t>  is no longer fixed:</a:t>
            </a:r>
            <a:br>
              <a:rPr lang="en-US" dirty="0"/>
            </a:br>
            <a:r>
              <a:rPr lang="en-US" dirty="0"/>
              <a:t>investment causes it to grow, </a:t>
            </a:r>
            <a:br>
              <a:rPr lang="en-US" dirty="0"/>
            </a:br>
            <a:r>
              <a:rPr lang="en-US" dirty="0"/>
              <a:t>depreciation causes it to shrink</a:t>
            </a:r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en-US" sz="2500" b="1" dirty="0">
                <a:solidFill>
                  <a:srgbClr val="008080"/>
                </a:solidFill>
              </a:rPr>
              <a:t>2.</a:t>
            </a:r>
            <a:r>
              <a:rPr lang="en-US" dirty="0"/>
              <a:t>	</a:t>
            </a:r>
            <a:r>
              <a:rPr lang="en-US" b="1" i="1" dirty="0"/>
              <a:t>L</a:t>
            </a:r>
            <a:r>
              <a:rPr lang="en-US" dirty="0"/>
              <a:t>  is no longer fixed:</a:t>
            </a:r>
            <a:br>
              <a:rPr lang="en-US" dirty="0"/>
            </a:br>
            <a:r>
              <a:rPr lang="en-US" dirty="0"/>
              <a:t>population growth causes it to grow</a:t>
            </a:r>
          </a:p>
          <a:p>
            <a:pPr marL="457200" indent="-457200" eaLnBrk="1" hangingPunct="1">
              <a:buFont typeface="Wingdings" pitchFamily="2" charset="2"/>
              <a:buNone/>
            </a:pPr>
            <a:r>
              <a:rPr lang="en-US" sz="2500" b="1" dirty="0">
                <a:solidFill>
                  <a:srgbClr val="008080"/>
                </a:solidFill>
              </a:rPr>
              <a:t>3.</a:t>
            </a:r>
            <a:r>
              <a:rPr lang="en-US" dirty="0"/>
              <a:t>	the consumption function is simpler</a:t>
            </a:r>
          </a:p>
        </p:txBody>
      </p:sp>
    </p:spTree>
    <p:extLst>
      <p:ext uri="{BB962C8B-B14F-4D97-AF65-F5344CB8AC3E}">
        <p14:creationId xmlns:p14="http://schemas.microsoft.com/office/powerpoint/2010/main" val="366260230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284163"/>
            <a:ext cx="8245475" cy="1157287"/>
          </a:xfrm>
        </p:spPr>
        <p:txBody>
          <a:bodyPr/>
          <a:lstStyle/>
          <a:p>
            <a:pPr eaLnBrk="1" hangingPunct="1"/>
            <a:r>
              <a:rPr lang="en-US" dirty="0"/>
              <a:t>How Solow model is different from Chapter 3’s model</a:t>
            </a:r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441450"/>
            <a:ext cx="8210550" cy="4349750"/>
          </a:xfrm>
        </p:spPr>
        <p:txBody>
          <a:bodyPr/>
          <a:lstStyle/>
          <a:p>
            <a:pPr marL="457200" indent="-457200" eaLnBrk="1" hangingPunct="1">
              <a:buFont typeface="Wingdings" pitchFamily="2" charset="2"/>
              <a:buNone/>
            </a:pPr>
            <a:r>
              <a:rPr lang="en-US" sz="2500" b="1" dirty="0">
                <a:solidFill>
                  <a:srgbClr val="008080"/>
                </a:solidFill>
              </a:rPr>
              <a:t>4.</a:t>
            </a:r>
            <a:r>
              <a:rPr lang="en-US" sz="2500" dirty="0"/>
              <a:t>	</a:t>
            </a:r>
            <a:r>
              <a:rPr lang="en-US" dirty="0"/>
              <a:t>no </a:t>
            </a:r>
            <a:r>
              <a:rPr lang="en-US" b="1" i="1" dirty="0"/>
              <a:t>G</a:t>
            </a:r>
            <a:r>
              <a:rPr lang="en-US" dirty="0"/>
              <a:t> or </a:t>
            </a:r>
            <a:r>
              <a:rPr lang="en-US" b="1" i="1" dirty="0"/>
              <a:t>T</a:t>
            </a:r>
            <a:br>
              <a:rPr lang="en-US" dirty="0"/>
            </a:br>
            <a:r>
              <a:rPr lang="en-US" dirty="0"/>
              <a:t>(only to simplify presentation; </a:t>
            </a:r>
            <a:br>
              <a:rPr lang="en-US" dirty="0"/>
            </a:br>
            <a:r>
              <a:rPr lang="en-US" dirty="0"/>
              <a:t>we can still do fiscal policy experiments)</a:t>
            </a:r>
          </a:p>
        </p:txBody>
      </p:sp>
    </p:spTree>
    <p:extLst>
      <p:ext uri="{BB962C8B-B14F-4D97-AF65-F5344CB8AC3E}">
        <p14:creationId xmlns:p14="http://schemas.microsoft.com/office/powerpoint/2010/main" val="367347952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74663" y="260350"/>
            <a:ext cx="8113712" cy="892175"/>
          </a:xfrm>
        </p:spPr>
        <p:txBody>
          <a:bodyPr/>
          <a:lstStyle/>
          <a:p>
            <a:pPr eaLnBrk="1" hangingPunct="1"/>
            <a:r>
              <a:rPr lang="en-US" dirty="0"/>
              <a:t>The production function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8800" y="1276350"/>
            <a:ext cx="7848600" cy="51816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75000"/>
              </a:spcBef>
            </a:pPr>
            <a:r>
              <a:rPr lang="en-US" sz="2600" dirty="0"/>
              <a:t>In aggregate terms:   </a:t>
            </a:r>
            <a:r>
              <a:rPr lang="en-US" sz="2600" b="1" i="1" dirty="0"/>
              <a:t>Y  </a:t>
            </a:r>
            <a:r>
              <a:rPr lang="en-US" sz="2600" dirty="0"/>
              <a:t>=  </a:t>
            </a:r>
            <a:r>
              <a:rPr lang="en-US" sz="2600" b="1" i="1" dirty="0"/>
              <a:t>F </a:t>
            </a:r>
            <a:r>
              <a:rPr lang="en-US" sz="2600" dirty="0"/>
              <a:t>(</a:t>
            </a:r>
            <a:r>
              <a:rPr lang="en-US" sz="2600" b="1" i="1" dirty="0"/>
              <a:t>K</a:t>
            </a:r>
            <a:r>
              <a:rPr lang="en-US" sz="2600" dirty="0"/>
              <a:t>, </a:t>
            </a:r>
            <a:r>
              <a:rPr lang="en-US" sz="2600" b="1" i="1" dirty="0"/>
              <a:t>L</a:t>
            </a:r>
            <a:r>
              <a:rPr lang="en-US" sz="2600" dirty="0"/>
              <a:t>)</a:t>
            </a:r>
          </a:p>
          <a:p>
            <a:pPr eaLnBrk="1" hangingPunct="1">
              <a:lnSpc>
                <a:spcPct val="110000"/>
              </a:lnSpc>
            </a:pPr>
            <a:r>
              <a:rPr lang="en-US" sz="2600" dirty="0"/>
              <a:t>Define:   </a:t>
            </a:r>
            <a:r>
              <a:rPr lang="en-US" sz="2600" b="1" i="1" dirty="0"/>
              <a:t>y</a:t>
            </a:r>
            <a:r>
              <a:rPr lang="en-US" sz="2600" dirty="0"/>
              <a:t> = </a:t>
            </a:r>
            <a:r>
              <a:rPr lang="en-US" sz="2600" b="1" i="1" dirty="0"/>
              <a:t>Y/L</a:t>
            </a:r>
            <a:r>
              <a:rPr lang="en-US" sz="2600" dirty="0"/>
              <a:t> = output per worker  </a:t>
            </a:r>
          </a:p>
          <a:p>
            <a:pPr marL="803275" lvl="1" indent="-346075" eaLnBrk="1" hangingPunct="1">
              <a:lnSpc>
                <a:spcPct val="110000"/>
              </a:lnSpc>
              <a:spcBef>
                <a:spcPct val="0"/>
              </a:spcBef>
              <a:buClr>
                <a:srgbClr val="008080"/>
              </a:buClr>
              <a:buFont typeface="Wingdings" pitchFamily="2" charset="2"/>
              <a:buNone/>
            </a:pPr>
            <a:r>
              <a:rPr lang="en-US" sz="2600" b="1" i="1" dirty="0"/>
              <a:t>			k</a:t>
            </a:r>
            <a:r>
              <a:rPr lang="en-US" sz="2600" dirty="0"/>
              <a:t> = </a:t>
            </a:r>
            <a:r>
              <a:rPr lang="en-US" sz="2600" b="1" i="1" dirty="0"/>
              <a:t>K/L</a:t>
            </a:r>
            <a:r>
              <a:rPr lang="en-US" sz="2600" dirty="0"/>
              <a:t> = capital per worker </a:t>
            </a:r>
          </a:p>
          <a:p>
            <a:pPr eaLnBrk="1" hangingPunct="1">
              <a:lnSpc>
                <a:spcPct val="110000"/>
              </a:lnSpc>
            </a:pPr>
            <a:r>
              <a:rPr lang="en-US" sz="2600" dirty="0"/>
              <a:t>Assume constant returns to scale:</a:t>
            </a:r>
            <a:br>
              <a:rPr lang="en-US" sz="2600" dirty="0"/>
            </a:br>
            <a:r>
              <a:rPr lang="en-US" sz="2600" dirty="0"/>
              <a:t>	</a:t>
            </a:r>
            <a:r>
              <a:rPr lang="en-US" sz="2600" b="1" i="1" dirty="0" err="1"/>
              <a:t>zY</a:t>
            </a:r>
            <a:r>
              <a:rPr lang="en-US" sz="2600" b="1" i="1" dirty="0"/>
              <a:t>  </a:t>
            </a:r>
            <a:r>
              <a:rPr lang="en-US" sz="2600" dirty="0"/>
              <a:t>=  </a:t>
            </a:r>
            <a:r>
              <a:rPr lang="en-US" sz="2600" b="1" i="1" dirty="0"/>
              <a:t>F </a:t>
            </a:r>
            <a:r>
              <a:rPr lang="en-US" sz="2600" dirty="0"/>
              <a:t>(</a:t>
            </a:r>
            <a:r>
              <a:rPr lang="en-US" sz="2600" b="1" i="1" dirty="0" err="1"/>
              <a:t>zK</a:t>
            </a:r>
            <a:r>
              <a:rPr lang="en-US" sz="2600" dirty="0"/>
              <a:t>, </a:t>
            </a:r>
            <a:r>
              <a:rPr lang="en-US" sz="2600" b="1" i="1" dirty="0" err="1"/>
              <a:t>zL</a:t>
            </a:r>
            <a:r>
              <a:rPr lang="en-US" sz="2600" b="1" i="1" dirty="0"/>
              <a:t> </a:t>
            </a:r>
            <a:r>
              <a:rPr lang="en-US" sz="2600" dirty="0"/>
              <a:t>) for any </a:t>
            </a:r>
            <a:r>
              <a:rPr lang="en-US" sz="2600" b="1" i="1" dirty="0"/>
              <a:t>z</a:t>
            </a:r>
            <a:r>
              <a:rPr lang="en-US" sz="2600" dirty="0"/>
              <a:t> &gt; 0</a:t>
            </a:r>
          </a:p>
          <a:p>
            <a:pPr eaLnBrk="1" hangingPunct="1">
              <a:lnSpc>
                <a:spcPct val="110000"/>
              </a:lnSpc>
              <a:spcBef>
                <a:spcPct val="55000"/>
              </a:spcBef>
            </a:pPr>
            <a:r>
              <a:rPr lang="en-US" sz="2600" dirty="0"/>
              <a:t>Pick </a:t>
            </a:r>
            <a:r>
              <a:rPr lang="en-US" sz="2600" b="1" i="1" dirty="0"/>
              <a:t>z</a:t>
            </a:r>
            <a:r>
              <a:rPr lang="en-US" sz="2600" dirty="0"/>
              <a:t> = </a:t>
            </a:r>
            <a:r>
              <a:rPr lang="en-US" sz="2600" b="1" dirty="0"/>
              <a:t>1</a:t>
            </a:r>
            <a:r>
              <a:rPr lang="en-US" sz="2600" b="1" i="1" dirty="0"/>
              <a:t>/L</a:t>
            </a:r>
            <a:r>
              <a:rPr lang="en-US" sz="2600" dirty="0"/>
              <a:t>.  Then  </a:t>
            </a:r>
          </a:p>
          <a:p>
            <a:pPr marL="803275" lvl="1" indent="-346075" eaLnBrk="1" hangingPunct="1">
              <a:lnSpc>
                <a:spcPct val="110000"/>
              </a:lnSpc>
              <a:spcBef>
                <a:spcPct val="0"/>
              </a:spcBef>
              <a:buClr>
                <a:srgbClr val="008080"/>
              </a:buClr>
              <a:buFont typeface="Wingdings" pitchFamily="2" charset="2"/>
              <a:buNone/>
            </a:pPr>
            <a:r>
              <a:rPr lang="en-US" sz="2600" b="1" i="1" dirty="0"/>
              <a:t>Y/L</a:t>
            </a:r>
            <a:r>
              <a:rPr lang="en-US" sz="2600" dirty="0"/>
              <a:t>  =  </a:t>
            </a:r>
            <a:r>
              <a:rPr lang="en-US" sz="2600" b="1" i="1" dirty="0"/>
              <a:t>F </a:t>
            </a:r>
            <a:r>
              <a:rPr lang="en-US" sz="2600" dirty="0"/>
              <a:t>(</a:t>
            </a:r>
            <a:r>
              <a:rPr lang="en-US" sz="2600" b="1" i="1" dirty="0"/>
              <a:t>K/L</a:t>
            </a:r>
            <a:r>
              <a:rPr lang="en-US" sz="2600" dirty="0"/>
              <a:t>, </a:t>
            </a:r>
            <a:r>
              <a:rPr lang="en-US" sz="2600" b="1" dirty="0"/>
              <a:t>1</a:t>
            </a:r>
            <a:r>
              <a:rPr lang="en-US" sz="2600" dirty="0"/>
              <a:t>)</a:t>
            </a:r>
          </a:p>
          <a:p>
            <a:pPr marL="803275" lvl="1" indent="-346075" eaLnBrk="1" hangingPunct="1">
              <a:lnSpc>
                <a:spcPct val="110000"/>
              </a:lnSpc>
              <a:spcBef>
                <a:spcPct val="0"/>
              </a:spcBef>
              <a:buClr>
                <a:srgbClr val="008080"/>
              </a:buClr>
              <a:buFont typeface="Wingdings" pitchFamily="2" charset="2"/>
              <a:buNone/>
            </a:pPr>
            <a:r>
              <a:rPr lang="en-US" sz="2600" b="1" i="1" dirty="0"/>
              <a:t>  y</a:t>
            </a:r>
            <a:r>
              <a:rPr lang="en-US" sz="2600" dirty="0"/>
              <a:t>   =  </a:t>
            </a:r>
            <a:r>
              <a:rPr lang="en-US" sz="2600" b="1" i="1" dirty="0"/>
              <a:t>F </a:t>
            </a:r>
            <a:r>
              <a:rPr lang="en-US" sz="2600" dirty="0"/>
              <a:t>(</a:t>
            </a:r>
            <a:r>
              <a:rPr lang="en-US" sz="2600" b="1" i="1" dirty="0"/>
              <a:t>k</a:t>
            </a:r>
            <a:r>
              <a:rPr lang="en-US" sz="2600" dirty="0"/>
              <a:t>, </a:t>
            </a:r>
            <a:r>
              <a:rPr lang="en-US" sz="2600" b="1" dirty="0"/>
              <a:t>1</a:t>
            </a:r>
            <a:r>
              <a:rPr lang="en-US" sz="2600" dirty="0"/>
              <a:t>)</a:t>
            </a:r>
          </a:p>
          <a:p>
            <a:pPr marL="803275" lvl="1" indent="-346075" eaLnBrk="1" hangingPunct="1">
              <a:lnSpc>
                <a:spcPct val="110000"/>
              </a:lnSpc>
              <a:spcBef>
                <a:spcPct val="0"/>
              </a:spcBef>
              <a:buClr>
                <a:srgbClr val="008080"/>
              </a:buClr>
              <a:buFont typeface="Wingdings" pitchFamily="2" charset="2"/>
              <a:buNone/>
            </a:pPr>
            <a:r>
              <a:rPr lang="en-US" sz="2600" b="1" i="1" dirty="0"/>
              <a:t>  y</a:t>
            </a:r>
            <a:r>
              <a:rPr lang="en-US" sz="2600" dirty="0"/>
              <a:t>   =    </a:t>
            </a:r>
            <a:r>
              <a:rPr lang="en-US" sz="2600" b="1" i="1" dirty="0"/>
              <a:t>f</a:t>
            </a:r>
            <a:r>
              <a:rPr lang="en-US" sz="2600" i="1" dirty="0"/>
              <a:t>(</a:t>
            </a:r>
            <a:r>
              <a:rPr lang="en-US" sz="2600" b="1" i="1" dirty="0"/>
              <a:t>k</a:t>
            </a:r>
            <a:r>
              <a:rPr lang="en-US" sz="2600" i="1" dirty="0"/>
              <a:t>)</a:t>
            </a:r>
            <a:r>
              <a:rPr lang="en-US" sz="2600" dirty="0"/>
              <a:t>		where </a:t>
            </a:r>
            <a:r>
              <a:rPr lang="en-US" sz="2600" b="1" i="1" dirty="0"/>
              <a:t>f</a:t>
            </a:r>
            <a:r>
              <a:rPr lang="en-US" sz="2600" i="1" dirty="0"/>
              <a:t>(</a:t>
            </a:r>
            <a:r>
              <a:rPr lang="en-US" sz="2600" b="1" i="1" dirty="0"/>
              <a:t>k</a:t>
            </a:r>
            <a:r>
              <a:rPr lang="en-US" sz="2600" i="1" dirty="0"/>
              <a:t>)</a:t>
            </a:r>
            <a:r>
              <a:rPr lang="en-US" sz="2600" dirty="0"/>
              <a:t> = </a:t>
            </a:r>
            <a:r>
              <a:rPr lang="en-US" sz="2600" b="1" i="1" dirty="0"/>
              <a:t>F</a:t>
            </a:r>
            <a:r>
              <a:rPr lang="en-US" sz="2600" dirty="0"/>
              <a:t>(</a:t>
            </a:r>
            <a:r>
              <a:rPr lang="en-US" sz="2600" b="1" i="1" dirty="0"/>
              <a:t>k</a:t>
            </a:r>
            <a:r>
              <a:rPr lang="en-US" sz="2600" dirty="0"/>
              <a:t>, </a:t>
            </a:r>
            <a:r>
              <a:rPr lang="en-US" sz="2600" b="1" dirty="0"/>
              <a:t>1</a:t>
            </a:r>
            <a:r>
              <a:rPr lang="en-US" sz="2600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96759394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74663" y="311150"/>
            <a:ext cx="6281737" cy="793750"/>
          </a:xfrm>
        </p:spPr>
        <p:txBody>
          <a:bodyPr/>
          <a:lstStyle/>
          <a:p>
            <a:pPr eaLnBrk="1" hangingPunct="1"/>
            <a:r>
              <a:rPr lang="en-US" dirty="0"/>
              <a:t>The production function</a:t>
            </a:r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990600" y="1295400"/>
            <a:ext cx="6862763" cy="4999038"/>
            <a:chOff x="477" y="863"/>
            <a:chExt cx="4323" cy="3149"/>
          </a:xfrm>
        </p:grpSpPr>
        <p:grpSp>
          <p:nvGrpSpPr>
            <p:cNvPr id="30735" name="Group 4"/>
            <p:cNvGrpSpPr>
              <a:grpSpLocks/>
            </p:cNvGrpSpPr>
            <p:nvPr/>
          </p:nvGrpSpPr>
          <p:grpSpPr bwMode="auto">
            <a:xfrm>
              <a:off x="1249" y="1341"/>
              <a:ext cx="2697" cy="2205"/>
              <a:chOff x="1249" y="1341"/>
              <a:chExt cx="2697" cy="2205"/>
            </a:xfrm>
          </p:grpSpPr>
          <p:sp>
            <p:nvSpPr>
              <p:cNvPr id="30738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30739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30736" name="Text Box 7"/>
            <p:cNvSpPr txBox="1">
              <a:spLocks noChangeArrowheads="1"/>
            </p:cNvSpPr>
            <p:nvPr/>
          </p:nvSpPr>
          <p:spPr bwMode="auto">
            <a:xfrm>
              <a:off x="477" y="863"/>
              <a:ext cx="1008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/>
                <a:t>Output per </a:t>
              </a:r>
              <a:br>
                <a:rPr kumimoji="1" lang="en-US" sz="2400" dirty="0"/>
              </a:br>
              <a:r>
                <a:rPr kumimoji="1" lang="en-US" sz="2400" dirty="0"/>
                <a:t>worker, </a:t>
              </a:r>
              <a:r>
                <a:rPr kumimoji="1" lang="en-US" sz="2400" b="1" i="1" dirty="0"/>
                <a:t>y</a:t>
              </a:r>
              <a:r>
                <a:rPr kumimoji="1" lang="en-US" sz="2400" dirty="0"/>
                <a:t> </a:t>
              </a:r>
            </a:p>
          </p:txBody>
        </p:sp>
        <p:sp>
          <p:nvSpPr>
            <p:cNvPr id="30737" name="Text Box 8"/>
            <p:cNvSpPr txBox="1">
              <a:spLocks noChangeArrowheads="1"/>
            </p:cNvSpPr>
            <p:nvPr/>
          </p:nvSpPr>
          <p:spPr bwMode="auto">
            <a:xfrm>
              <a:off x="3792" y="3552"/>
              <a:ext cx="1008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/>
                <a:t>Capital per </a:t>
              </a:r>
              <a:br>
                <a:rPr kumimoji="1" lang="en-US" sz="2400" dirty="0"/>
              </a:br>
              <a:r>
                <a:rPr kumimoji="1" lang="en-US" sz="24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214563" y="2049463"/>
            <a:ext cx="5486400" cy="4124325"/>
            <a:chOff x="1248" y="1338"/>
            <a:chExt cx="3456" cy="2598"/>
          </a:xfrm>
        </p:grpSpPr>
        <p:sp>
          <p:nvSpPr>
            <p:cNvPr id="30733" name="Arc 10"/>
            <p:cNvSpPr>
              <a:spLocks/>
            </p:cNvSpPr>
            <p:nvPr/>
          </p:nvSpPr>
          <p:spPr bwMode="auto">
            <a:xfrm flipH="1">
              <a:off x="1248" y="1492"/>
              <a:ext cx="3456" cy="2444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30734" name="Text Box 11"/>
            <p:cNvSpPr txBox="1">
              <a:spLocks noChangeArrowheads="1"/>
            </p:cNvSpPr>
            <p:nvPr/>
          </p:nvSpPr>
          <p:spPr bwMode="auto">
            <a:xfrm>
              <a:off x="4135" y="1338"/>
              <a:ext cx="480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/>
                <a:t>f(k)</a:t>
              </a:r>
            </a:p>
          </p:txBody>
        </p:sp>
      </p:grpSp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4495800" y="3949700"/>
            <a:ext cx="4267200" cy="914400"/>
          </a:xfrm>
          <a:prstGeom prst="rect">
            <a:avLst/>
          </a:prstGeom>
          <a:solidFill>
            <a:srgbClr val="FFCCCC"/>
          </a:solidFill>
          <a:ln w="12700" cap="sq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91440" bIns="91440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en-US" sz="2400" dirty="0"/>
              <a:t>Note: this production function exhibits diminishing MPK.  </a:t>
            </a:r>
          </a:p>
        </p:txBody>
      </p: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4195763" y="2760663"/>
            <a:ext cx="3805237" cy="730250"/>
            <a:chOff x="2643" y="1739"/>
            <a:chExt cx="2397" cy="460"/>
          </a:xfrm>
        </p:grpSpPr>
        <p:grpSp>
          <p:nvGrpSpPr>
            <p:cNvPr id="30727" name="Group 14"/>
            <p:cNvGrpSpPr>
              <a:grpSpLocks/>
            </p:cNvGrpSpPr>
            <p:nvPr/>
          </p:nvGrpSpPr>
          <p:grpSpPr bwMode="auto">
            <a:xfrm>
              <a:off x="2643" y="1969"/>
              <a:ext cx="384" cy="230"/>
              <a:chOff x="2496" y="2016"/>
              <a:chExt cx="384" cy="230"/>
            </a:xfrm>
          </p:grpSpPr>
          <p:sp>
            <p:nvSpPr>
              <p:cNvPr id="30731" name="Line 15"/>
              <p:cNvSpPr>
                <a:spLocks noChangeShapeType="1"/>
              </p:cNvSpPr>
              <p:nvPr/>
            </p:nvSpPr>
            <p:spPr bwMode="auto">
              <a:xfrm>
                <a:off x="2496" y="2016"/>
                <a:ext cx="384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30732" name="Text Box 16"/>
              <p:cNvSpPr txBox="1">
                <a:spLocks noChangeArrowheads="1"/>
              </p:cNvSpPr>
              <p:nvPr/>
            </p:nvSpPr>
            <p:spPr bwMode="auto">
              <a:xfrm>
                <a:off x="2640" y="2016"/>
                <a:ext cx="192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0" tIns="0" rIns="0" bIns="0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kumimoji="1" lang="en-US" sz="2400" dirty="0"/>
                  <a:t>1</a:t>
                </a:r>
              </a:p>
            </p:txBody>
          </p:sp>
        </p:grpSp>
        <p:grpSp>
          <p:nvGrpSpPr>
            <p:cNvPr id="30728" name="Group 17"/>
            <p:cNvGrpSpPr>
              <a:grpSpLocks/>
            </p:cNvGrpSpPr>
            <p:nvPr/>
          </p:nvGrpSpPr>
          <p:grpSpPr bwMode="auto">
            <a:xfrm>
              <a:off x="3024" y="1739"/>
              <a:ext cx="2016" cy="230"/>
              <a:chOff x="3024" y="1739"/>
              <a:chExt cx="2016" cy="230"/>
            </a:xfrm>
          </p:grpSpPr>
          <p:sp>
            <p:nvSpPr>
              <p:cNvPr id="30729" name="Text Box 18"/>
              <p:cNvSpPr txBox="1">
                <a:spLocks noChangeArrowheads="1"/>
              </p:cNvSpPr>
              <p:nvPr/>
            </p:nvSpPr>
            <p:spPr bwMode="auto">
              <a:xfrm>
                <a:off x="3075" y="1739"/>
                <a:ext cx="1965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0" tIns="0" rIns="0" bIns="0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kumimoji="1" lang="en-US" sz="2400" b="1" i="1" dirty="0"/>
                  <a:t>MPK</a:t>
                </a:r>
                <a:r>
                  <a:rPr kumimoji="1" lang="en-US" sz="2400" dirty="0"/>
                  <a:t> = </a:t>
                </a:r>
                <a:r>
                  <a:rPr kumimoji="1" lang="en-US" sz="2400" b="1" i="1" dirty="0"/>
                  <a:t>f</a:t>
                </a:r>
                <a:r>
                  <a:rPr kumimoji="1" lang="en-US" sz="2400" i="1" dirty="0"/>
                  <a:t>(</a:t>
                </a:r>
                <a:r>
                  <a:rPr kumimoji="1" lang="en-US" sz="2400" b="1" i="1" dirty="0"/>
                  <a:t>k </a:t>
                </a:r>
                <a:r>
                  <a:rPr kumimoji="1" lang="en-US" sz="2400" dirty="0"/>
                  <a:t>+</a:t>
                </a:r>
                <a:r>
                  <a:rPr kumimoji="1" lang="en-US" sz="2400" b="1" dirty="0"/>
                  <a:t>1</a:t>
                </a:r>
                <a:r>
                  <a:rPr kumimoji="1" lang="en-US" sz="2400" i="1" dirty="0"/>
                  <a:t>)</a:t>
                </a:r>
                <a:r>
                  <a:rPr kumimoji="1" lang="en-US" sz="2400" dirty="0"/>
                  <a:t> – </a:t>
                </a:r>
                <a:r>
                  <a:rPr kumimoji="1" lang="en-US" sz="2400" b="1" i="1" dirty="0"/>
                  <a:t>f</a:t>
                </a:r>
                <a:r>
                  <a:rPr kumimoji="1" lang="en-US" sz="2400" i="1" dirty="0"/>
                  <a:t>(</a:t>
                </a:r>
                <a:r>
                  <a:rPr kumimoji="1" lang="en-US" sz="2400" b="1" i="1" dirty="0"/>
                  <a:t>k</a:t>
                </a:r>
                <a:r>
                  <a:rPr kumimoji="1" lang="en-US" sz="2400" i="1" dirty="0"/>
                  <a:t>)</a:t>
                </a:r>
              </a:p>
            </p:txBody>
          </p:sp>
          <p:sp>
            <p:nvSpPr>
              <p:cNvPr id="30730" name="Line 19"/>
              <p:cNvSpPr>
                <a:spLocks noChangeShapeType="1"/>
              </p:cNvSpPr>
              <p:nvPr/>
            </p:nvSpPr>
            <p:spPr bwMode="auto">
              <a:xfrm flipV="1">
                <a:off x="3024" y="1776"/>
                <a:ext cx="1" cy="19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lIns="0" tIns="0" rIns="0" bIns="0" anchor="ctr">
                <a:spAutoFit/>
              </a:bodyPr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577444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20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national income identity</a:t>
            </a:r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i="1" dirty="0"/>
              <a:t>Y</a:t>
            </a:r>
            <a:r>
              <a:rPr lang="en-US" dirty="0"/>
              <a:t> = </a:t>
            </a:r>
            <a:r>
              <a:rPr lang="en-US" b="1" i="1" dirty="0"/>
              <a:t>C</a:t>
            </a:r>
            <a:r>
              <a:rPr lang="en-US" dirty="0"/>
              <a:t> + </a:t>
            </a:r>
            <a:r>
              <a:rPr lang="en-US" b="1" i="1" dirty="0">
                <a:latin typeface="Tahoma" pitchFamily="34" charset="0"/>
              </a:rPr>
              <a:t>I</a:t>
            </a:r>
            <a:r>
              <a:rPr lang="en-US" dirty="0"/>
              <a:t>  	(remember, no </a:t>
            </a:r>
            <a:r>
              <a:rPr lang="en-US" b="1" i="1" dirty="0"/>
              <a:t>G</a:t>
            </a:r>
            <a:r>
              <a:rPr lang="en-US" dirty="0"/>
              <a:t> )</a:t>
            </a:r>
          </a:p>
          <a:p>
            <a:pPr eaLnBrk="1" hangingPunct="1"/>
            <a:r>
              <a:rPr lang="en-US" dirty="0"/>
              <a:t>In “per worker” terms: </a:t>
            </a:r>
            <a:br>
              <a:rPr lang="en-US" dirty="0"/>
            </a:br>
            <a:r>
              <a:rPr lang="en-US" dirty="0"/>
              <a:t>        </a:t>
            </a:r>
            <a:r>
              <a:rPr lang="en-US" b="1" i="1" dirty="0"/>
              <a:t>y</a:t>
            </a:r>
            <a:r>
              <a:rPr lang="en-US" dirty="0"/>
              <a:t> = </a:t>
            </a:r>
            <a:r>
              <a:rPr lang="en-US" b="1" i="1" dirty="0"/>
              <a:t>c</a:t>
            </a:r>
            <a:r>
              <a:rPr lang="en-US" dirty="0"/>
              <a:t> + </a:t>
            </a:r>
            <a:r>
              <a:rPr lang="en-US" b="1" i="1" dirty="0"/>
              <a:t>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where </a:t>
            </a:r>
            <a:r>
              <a:rPr lang="en-US" b="1" i="1" dirty="0"/>
              <a:t>c</a:t>
            </a:r>
            <a:r>
              <a:rPr lang="en-US" dirty="0"/>
              <a:t> = </a:t>
            </a:r>
            <a:r>
              <a:rPr lang="en-US" b="1" i="1" dirty="0"/>
              <a:t>C</a:t>
            </a:r>
            <a:r>
              <a:rPr lang="en-US" dirty="0"/>
              <a:t>/</a:t>
            </a:r>
            <a:r>
              <a:rPr lang="en-US" b="1" i="1" dirty="0"/>
              <a:t>L</a:t>
            </a:r>
            <a:r>
              <a:rPr lang="en-US" dirty="0"/>
              <a:t>  and  </a:t>
            </a:r>
            <a:r>
              <a:rPr lang="en-US" b="1" i="1" dirty="0"/>
              <a:t>i</a:t>
            </a:r>
            <a:r>
              <a:rPr lang="en-US" dirty="0"/>
              <a:t> = </a:t>
            </a:r>
            <a:r>
              <a:rPr lang="en-US" b="1" i="1" dirty="0">
                <a:latin typeface="Tahoma" pitchFamily="34" charset="0"/>
              </a:rPr>
              <a:t>I</a:t>
            </a:r>
            <a:r>
              <a:rPr lang="en-US" sz="800" b="1" i="1" dirty="0">
                <a:latin typeface="Tahoma" pitchFamily="34" charset="0"/>
              </a:rPr>
              <a:t> </a:t>
            </a:r>
            <a:r>
              <a:rPr lang="en-US" dirty="0"/>
              <a:t>/</a:t>
            </a:r>
            <a:r>
              <a:rPr lang="en-US" b="1" i="1" dirty="0"/>
              <a:t>L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8017417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77838" y="317500"/>
            <a:ext cx="8131175" cy="796925"/>
          </a:xfrm>
        </p:spPr>
        <p:txBody>
          <a:bodyPr/>
          <a:lstStyle/>
          <a:p>
            <a:pPr eaLnBrk="1" hangingPunct="1"/>
            <a:r>
              <a:rPr lang="en-US" dirty="0"/>
              <a:t>The consumption function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7050" y="1463675"/>
            <a:ext cx="7848600" cy="4343400"/>
          </a:xfrm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b="1" i="1" dirty="0"/>
              <a:t>s</a:t>
            </a:r>
            <a:r>
              <a:rPr lang="en-US" dirty="0"/>
              <a:t> = the saving rate, </a:t>
            </a:r>
            <a:br>
              <a:rPr lang="en-US" dirty="0"/>
            </a:br>
            <a:r>
              <a:rPr lang="en-US" dirty="0"/>
              <a:t>      the fraction of income that is saved</a:t>
            </a:r>
          </a:p>
          <a:p>
            <a:pPr eaLnBrk="1" hangingPunct="1">
              <a:spcBef>
                <a:spcPct val="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dirty="0"/>
              <a:t>            (</a:t>
            </a:r>
            <a:r>
              <a:rPr lang="en-US" b="1" i="1" dirty="0"/>
              <a:t>s</a:t>
            </a:r>
            <a:r>
              <a:rPr lang="en-US" dirty="0"/>
              <a:t>  is an exogenous parameter)</a:t>
            </a: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</a:pPr>
            <a:r>
              <a:rPr lang="en-US" dirty="0">
                <a:solidFill>
                  <a:srgbClr val="FF0000"/>
                </a:solidFill>
              </a:rPr>
              <a:t>	Note:  </a:t>
            </a:r>
            <a:r>
              <a:rPr lang="en-US" b="1" i="1" dirty="0">
                <a:solidFill>
                  <a:srgbClr val="FF0000"/>
                </a:solidFill>
              </a:rPr>
              <a:t>s</a:t>
            </a:r>
            <a:r>
              <a:rPr lang="en-US" dirty="0">
                <a:solidFill>
                  <a:srgbClr val="FF0000"/>
                </a:solidFill>
              </a:rPr>
              <a:t>  is the </a:t>
            </a:r>
            <a:r>
              <a:rPr lang="en-US" i="1" dirty="0">
                <a:solidFill>
                  <a:srgbClr val="FF0000"/>
                </a:solidFill>
              </a:rPr>
              <a:t>only</a:t>
            </a:r>
            <a:r>
              <a:rPr lang="en-US" dirty="0">
                <a:solidFill>
                  <a:srgbClr val="FF0000"/>
                </a:solidFill>
              </a:rPr>
              <a:t> lowercase variable 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that is </a:t>
            </a:r>
            <a:r>
              <a:rPr lang="en-US" i="1" dirty="0">
                <a:solidFill>
                  <a:srgbClr val="FF0000"/>
                </a:solidFill>
              </a:rPr>
              <a:t>not equal to</a:t>
            </a:r>
            <a:r>
              <a:rPr lang="en-US" dirty="0">
                <a:solidFill>
                  <a:srgbClr val="FF0000"/>
                </a:solidFill>
              </a:rPr>
              <a:t> 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its uppercase version divided by </a:t>
            </a:r>
            <a:r>
              <a:rPr lang="en-US" b="1" i="1" dirty="0">
                <a:solidFill>
                  <a:srgbClr val="FF0000"/>
                </a:solidFill>
              </a:rPr>
              <a:t>L</a:t>
            </a:r>
            <a:endParaRPr lang="en-US" dirty="0">
              <a:solidFill>
                <a:srgbClr val="FF0000"/>
              </a:solidFill>
            </a:endParaRPr>
          </a:p>
          <a:p>
            <a:pPr eaLnBrk="1" hangingPunct="1">
              <a:spcBef>
                <a:spcPct val="70000"/>
              </a:spcBef>
            </a:pPr>
            <a:r>
              <a:rPr lang="en-US" dirty="0"/>
              <a:t>Consumption function:   </a:t>
            </a:r>
            <a:r>
              <a:rPr lang="en-US" b="1" i="1" dirty="0"/>
              <a:t>c</a:t>
            </a:r>
            <a:r>
              <a:rPr lang="en-US" dirty="0"/>
              <a:t> = (</a:t>
            </a:r>
            <a:r>
              <a:rPr lang="en-US" b="1" dirty="0"/>
              <a:t>1</a:t>
            </a:r>
            <a:r>
              <a:rPr lang="en-US" dirty="0"/>
              <a:t>–</a:t>
            </a:r>
            <a:r>
              <a:rPr lang="en-US" b="1" i="1" dirty="0"/>
              <a:t>s</a:t>
            </a:r>
            <a:r>
              <a:rPr lang="en-US" dirty="0"/>
              <a:t>)</a:t>
            </a:r>
            <a:r>
              <a:rPr lang="en-US" b="1" i="1" dirty="0"/>
              <a:t>y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	</a:t>
            </a:r>
            <a:r>
              <a:rPr lang="en-US" sz="2400" i="1" dirty="0"/>
              <a:t>(per worker)</a:t>
            </a:r>
          </a:p>
        </p:txBody>
      </p:sp>
    </p:spTree>
    <p:extLst>
      <p:ext uri="{BB962C8B-B14F-4D97-AF65-F5344CB8AC3E}">
        <p14:creationId xmlns:p14="http://schemas.microsoft.com/office/powerpoint/2010/main" val="262687805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uild="p" bldLvl="2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77838" y="301625"/>
            <a:ext cx="8169275" cy="830263"/>
          </a:xfrm>
        </p:spPr>
        <p:txBody>
          <a:bodyPr/>
          <a:lstStyle/>
          <a:p>
            <a:pPr eaLnBrk="1" hangingPunct="1"/>
            <a:r>
              <a:rPr lang="en-US" dirty="0"/>
              <a:t>Saving and investment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6100" y="1341438"/>
            <a:ext cx="7391400" cy="5105400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dirty="0"/>
              <a:t>saving </a:t>
            </a:r>
            <a:r>
              <a:rPr lang="en-US" sz="2400" dirty="0"/>
              <a:t>(per worker)</a:t>
            </a:r>
            <a:r>
              <a:rPr lang="en-US" dirty="0"/>
              <a:t>	=  </a:t>
            </a:r>
            <a:r>
              <a:rPr lang="en-US" b="1" i="1" dirty="0"/>
              <a:t>y</a:t>
            </a:r>
            <a:r>
              <a:rPr lang="en-US" dirty="0"/>
              <a:t>   –   </a:t>
            </a:r>
            <a:r>
              <a:rPr lang="en-US" b="1" i="1" dirty="0"/>
              <a:t>c</a:t>
            </a:r>
            <a:r>
              <a:rPr lang="en-US" dirty="0"/>
              <a:t>  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None/>
            </a:pPr>
            <a:r>
              <a:rPr lang="en-US" dirty="0"/>
              <a:t>					=  </a:t>
            </a:r>
            <a:r>
              <a:rPr lang="en-US" b="1" i="1" dirty="0"/>
              <a:t>y  </a:t>
            </a:r>
            <a:r>
              <a:rPr lang="en-US" dirty="0"/>
              <a:t> –  (</a:t>
            </a:r>
            <a:r>
              <a:rPr lang="en-US" b="1" dirty="0"/>
              <a:t>1</a:t>
            </a:r>
            <a:r>
              <a:rPr lang="en-US" dirty="0"/>
              <a:t>–</a:t>
            </a:r>
            <a:r>
              <a:rPr lang="en-US" b="1" i="1" dirty="0"/>
              <a:t>s</a:t>
            </a:r>
            <a:r>
              <a:rPr lang="en-US" dirty="0"/>
              <a:t>)</a:t>
            </a:r>
            <a:r>
              <a:rPr lang="en-US" b="1" i="1" dirty="0"/>
              <a:t>y</a:t>
            </a:r>
            <a:r>
              <a:rPr lang="en-US" dirty="0"/>
              <a:t>  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None/>
            </a:pPr>
            <a:r>
              <a:rPr lang="en-US" dirty="0"/>
              <a:t>					=     </a:t>
            </a:r>
            <a:r>
              <a:rPr lang="en-US" b="1" i="1" dirty="0" err="1"/>
              <a:t>sy</a:t>
            </a:r>
            <a:endParaRPr lang="en-US" dirty="0"/>
          </a:p>
          <a:p>
            <a:pPr eaLnBrk="1" hangingPunct="1">
              <a:lnSpc>
                <a:spcPct val="120000"/>
              </a:lnSpc>
            </a:pPr>
            <a:r>
              <a:rPr lang="en-US" dirty="0"/>
              <a:t>National income identity is  </a:t>
            </a:r>
            <a:r>
              <a:rPr lang="en-US" b="1" i="1" dirty="0"/>
              <a:t>y</a:t>
            </a:r>
            <a:r>
              <a:rPr lang="en-US" dirty="0"/>
              <a:t> = </a:t>
            </a:r>
            <a:r>
              <a:rPr lang="en-US" b="1" i="1" dirty="0"/>
              <a:t>c</a:t>
            </a:r>
            <a:r>
              <a:rPr lang="en-US" dirty="0"/>
              <a:t> + </a:t>
            </a:r>
            <a:r>
              <a:rPr lang="en-US" b="1" i="1" dirty="0"/>
              <a:t>i</a:t>
            </a:r>
            <a:endParaRPr lang="en-US" dirty="0"/>
          </a:p>
          <a:p>
            <a:pPr eaLnBrk="1" hangingPunct="1">
              <a:lnSpc>
                <a:spcPct val="125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en-US" dirty="0"/>
              <a:t>	Rearrange to get:   </a:t>
            </a:r>
            <a:r>
              <a:rPr lang="en-US" b="1" i="1" dirty="0"/>
              <a:t>i</a:t>
            </a:r>
            <a:r>
              <a:rPr lang="en-US" dirty="0"/>
              <a:t>  = </a:t>
            </a:r>
            <a:r>
              <a:rPr lang="en-US" b="1" i="1" dirty="0"/>
              <a:t>y</a:t>
            </a:r>
            <a:r>
              <a:rPr lang="en-US" dirty="0"/>
              <a:t>  – </a:t>
            </a:r>
            <a:r>
              <a:rPr lang="en-US" b="1" i="1" dirty="0"/>
              <a:t>c  </a:t>
            </a:r>
            <a:r>
              <a:rPr lang="en-US" dirty="0"/>
              <a:t>= </a:t>
            </a:r>
            <a:r>
              <a:rPr lang="en-US" b="1" i="1" dirty="0" err="1"/>
              <a:t>sy</a:t>
            </a:r>
            <a:r>
              <a:rPr lang="en-US" sz="2400" dirty="0"/>
              <a:t> 	</a:t>
            </a:r>
            <a:r>
              <a:rPr lang="en-US" sz="2400" i="1" dirty="0"/>
              <a:t>(investment = saving, like in chap. 3!)  </a:t>
            </a:r>
          </a:p>
          <a:p>
            <a:pPr eaLnBrk="1" hangingPunct="1">
              <a:lnSpc>
                <a:spcPct val="110000"/>
              </a:lnSpc>
              <a:spcBef>
                <a:spcPct val="70000"/>
              </a:spcBef>
            </a:pPr>
            <a:r>
              <a:rPr lang="en-US" dirty="0"/>
              <a:t>Using the results above, </a:t>
            </a:r>
            <a:br>
              <a:rPr lang="en-US" dirty="0"/>
            </a:br>
            <a:r>
              <a:rPr lang="en-US" dirty="0"/>
              <a:t>		 </a:t>
            </a:r>
            <a:r>
              <a:rPr lang="en-US" b="1" i="1" dirty="0"/>
              <a:t>i</a:t>
            </a:r>
            <a:r>
              <a:rPr lang="en-US" dirty="0"/>
              <a:t>  =  </a:t>
            </a:r>
            <a:r>
              <a:rPr lang="en-US" b="1" i="1" dirty="0" err="1"/>
              <a:t>sy</a:t>
            </a:r>
            <a:r>
              <a:rPr lang="en-US" dirty="0"/>
              <a:t>  = </a:t>
            </a:r>
            <a:r>
              <a:rPr lang="en-US" b="1" i="1" dirty="0"/>
              <a:t>sf</a:t>
            </a:r>
            <a:r>
              <a:rPr lang="en-US" i="1" dirty="0"/>
              <a:t>(</a:t>
            </a:r>
            <a:r>
              <a:rPr lang="en-US" b="1" i="1" dirty="0"/>
              <a:t>k</a:t>
            </a:r>
            <a:r>
              <a:rPr lang="en-US" i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3238407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77838" y="285750"/>
            <a:ext cx="8234362" cy="862013"/>
          </a:xfrm>
        </p:spPr>
        <p:txBody>
          <a:bodyPr/>
          <a:lstStyle/>
          <a:p>
            <a:pPr eaLnBrk="1" hangingPunct="1"/>
            <a:r>
              <a:rPr lang="en-US" dirty="0"/>
              <a:t>Output, consumption, and investment</a:t>
            </a:r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757238" y="1370013"/>
            <a:ext cx="6862762" cy="4999037"/>
            <a:chOff x="477" y="863"/>
            <a:chExt cx="4323" cy="3149"/>
          </a:xfrm>
        </p:grpSpPr>
        <p:grpSp>
          <p:nvGrpSpPr>
            <p:cNvPr id="34838" name="Group 4"/>
            <p:cNvGrpSpPr>
              <a:grpSpLocks/>
            </p:cNvGrpSpPr>
            <p:nvPr/>
          </p:nvGrpSpPr>
          <p:grpSpPr bwMode="auto">
            <a:xfrm>
              <a:off x="1249" y="1341"/>
              <a:ext cx="2697" cy="2205"/>
              <a:chOff x="1249" y="1341"/>
              <a:chExt cx="2697" cy="2205"/>
            </a:xfrm>
          </p:grpSpPr>
          <p:sp>
            <p:nvSpPr>
              <p:cNvPr id="34841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34842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34839" name="Text Box 7"/>
            <p:cNvSpPr txBox="1">
              <a:spLocks noChangeArrowheads="1"/>
            </p:cNvSpPr>
            <p:nvPr/>
          </p:nvSpPr>
          <p:spPr bwMode="auto">
            <a:xfrm>
              <a:off x="477" y="863"/>
              <a:ext cx="1008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/>
                <a:t>Output per </a:t>
              </a:r>
              <a:br>
                <a:rPr kumimoji="1" lang="en-US" sz="2400" dirty="0"/>
              </a:br>
              <a:r>
                <a:rPr kumimoji="1" lang="en-US" sz="2400" dirty="0"/>
                <a:t>worker, </a:t>
              </a:r>
              <a:r>
                <a:rPr kumimoji="1" lang="en-US" sz="2400" b="1" i="1" dirty="0"/>
                <a:t>y</a:t>
              </a:r>
              <a:r>
                <a:rPr kumimoji="1" lang="en-US" sz="2400" dirty="0"/>
                <a:t> </a:t>
              </a:r>
            </a:p>
          </p:txBody>
        </p:sp>
        <p:sp>
          <p:nvSpPr>
            <p:cNvPr id="34840" name="Text Box 8"/>
            <p:cNvSpPr txBox="1">
              <a:spLocks noChangeArrowheads="1"/>
            </p:cNvSpPr>
            <p:nvPr/>
          </p:nvSpPr>
          <p:spPr bwMode="auto">
            <a:xfrm>
              <a:off x="3792" y="3552"/>
              <a:ext cx="1008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/>
                <a:t>Capital per </a:t>
              </a:r>
              <a:br>
                <a:rPr kumimoji="1" lang="en-US" sz="2400" dirty="0"/>
              </a:br>
              <a:r>
                <a:rPr kumimoji="1" lang="en-US" sz="24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34820" name="Group 9"/>
          <p:cNvGrpSpPr>
            <a:grpSpLocks/>
          </p:cNvGrpSpPr>
          <p:nvPr/>
        </p:nvGrpSpPr>
        <p:grpSpPr bwMode="auto">
          <a:xfrm>
            <a:off x="1981200" y="1554163"/>
            <a:ext cx="5486400" cy="4770438"/>
            <a:chOff x="1248" y="979"/>
            <a:chExt cx="3456" cy="3005"/>
          </a:xfrm>
        </p:grpSpPr>
        <p:sp>
          <p:nvSpPr>
            <p:cNvPr id="34836" name="Arc 10"/>
            <p:cNvSpPr>
              <a:spLocks/>
            </p:cNvSpPr>
            <p:nvPr/>
          </p:nvSpPr>
          <p:spPr bwMode="auto">
            <a:xfrm flipH="1">
              <a:off x="1248" y="1139"/>
              <a:ext cx="3456" cy="2845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34837" name="Text Box 11"/>
            <p:cNvSpPr txBox="1">
              <a:spLocks noChangeArrowheads="1"/>
            </p:cNvSpPr>
            <p:nvPr/>
          </p:nvSpPr>
          <p:spPr bwMode="auto">
            <a:xfrm>
              <a:off x="4128" y="979"/>
              <a:ext cx="48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/>
                <a:t>f(k)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981200" y="3673475"/>
            <a:ext cx="5562600" cy="2270125"/>
            <a:chOff x="1248" y="2314"/>
            <a:chExt cx="3504" cy="1430"/>
          </a:xfrm>
        </p:grpSpPr>
        <p:sp>
          <p:nvSpPr>
            <p:cNvPr id="34834" name="Arc 13"/>
            <p:cNvSpPr>
              <a:spLocks/>
            </p:cNvSpPr>
            <p:nvPr/>
          </p:nvSpPr>
          <p:spPr bwMode="auto">
            <a:xfrm flipH="1">
              <a:off x="1248" y="2448"/>
              <a:ext cx="3456" cy="1296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28575" cap="sq">
              <a:solidFill>
                <a:srgbClr val="003399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34835" name="Text Box 14"/>
            <p:cNvSpPr txBox="1">
              <a:spLocks noChangeArrowheads="1"/>
            </p:cNvSpPr>
            <p:nvPr/>
          </p:nvSpPr>
          <p:spPr bwMode="auto">
            <a:xfrm>
              <a:off x="4128" y="2314"/>
              <a:ext cx="62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/>
                <a:t>sf(k)</a:t>
              </a:r>
              <a:endParaRPr kumimoji="1" lang="en-US" sz="2400" dirty="0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4114800" y="2590800"/>
            <a:ext cx="533400" cy="3581400"/>
            <a:chOff x="2592" y="1632"/>
            <a:chExt cx="336" cy="2256"/>
          </a:xfrm>
        </p:grpSpPr>
        <p:sp>
          <p:nvSpPr>
            <p:cNvPr id="34832" name="Line 16"/>
            <p:cNvSpPr>
              <a:spLocks noChangeShapeType="1"/>
            </p:cNvSpPr>
            <p:nvPr/>
          </p:nvSpPr>
          <p:spPr bwMode="auto">
            <a:xfrm>
              <a:off x="2688" y="1632"/>
              <a:ext cx="0" cy="19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34833" name="Text Box 17"/>
            <p:cNvSpPr txBox="1">
              <a:spLocks noChangeArrowheads="1"/>
            </p:cNvSpPr>
            <p:nvPr/>
          </p:nvSpPr>
          <p:spPr bwMode="auto">
            <a:xfrm>
              <a:off x="2592" y="360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9144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/>
                <a:t>k</a:t>
              </a:r>
              <a:r>
                <a:rPr kumimoji="1" lang="en-US" sz="2400" b="1" i="1" baseline="-25000" dirty="0"/>
                <a:t>1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3376613" y="2597150"/>
            <a:ext cx="838200" cy="3003550"/>
            <a:chOff x="2112" y="1645"/>
            <a:chExt cx="528" cy="1877"/>
          </a:xfrm>
        </p:grpSpPr>
        <p:sp>
          <p:nvSpPr>
            <p:cNvPr id="34830" name="Text Box 19"/>
            <p:cNvSpPr txBox="1">
              <a:spLocks noChangeArrowheads="1"/>
            </p:cNvSpPr>
            <p:nvPr/>
          </p:nvSpPr>
          <p:spPr bwMode="auto">
            <a:xfrm>
              <a:off x="2112" y="2401"/>
              <a:ext cx="336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/>
                <a:t>y</a:t>
              </a:r>
              <a:r>
                <a:rPr kumimoji="1" lang="en-US" sz="2400" b="1" i="1" baseline="-25000" dirty="0"/>
                <a:t>1</a:t>
              </a:r>
              <a:r>
                <a:rPr kumimoji="1" lang="en-US" sz="2400" dirty="0"/>
                <a:t> </a:t>
              </a:r>
            </a:p>
          </p:txBody>
        </p:sp>
        <p:sp>
          <p:nvSpPr>
            <p:cNvPr id="34831" name="AutoShape 20"/>
            <p:cNvSpPr>
              <a:spLocks/>
            </p:cNvSpPr>
            <p:nvPr/>
          </p:nvSpPr>
          <p:spPr bwMode="auto">
            <a:xfrm>
              <a:off x="2352" y="1645"/>
              <a:ext cx="288" cy="1877"/>
            </a:xfrm>
            <a:prstGeom prst="leftBrace">
              <a:avLst>
                <a:gd name="adj1" fmla="val 54311"/>
                <a:gd name="adj2" fmla="val 50551"/>
              </a:avLst>
            </a:prstGeom>
            <a:noFill/>
            <a:ln w="19050" cap="sq">
              <a:solidFill>
                <a:srgbClr val="00808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4333875" y="4224338"/>
            <a:ext cx="942975" cy="1371600"/>
            <a:chOff x="2766" y="2658"/>
            <a:chExt cx="594" cy="864"/>
          </a:xfrm>
        </p:grpSpPr>
        <p:sp>
          <p:nvSpPr>
            <p:cNvPr id="34828" name="Text Box 22"/>
            <p:cNvSpPr txBox="1">
              <a:spLocks noChangeArrowheads="1"/>
            </p:cNvSpPr>
            <p:nvPr/>
          </p:nvSpPr>
          <p:spPr bwMode="auto">
            <a:xfrm>
              <a:off x="3024" y="2976"/>
              <a:ext cx="33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/>
                <a:t>i</a:t>
              </a:r>
              <a:r>
                <a:rPr kumimoji="1" lang="en-US" sz="2400" b="1" i="1" baseline="-25000" dirty="0"/>
                <a:t>1</a:t>
              </a:r>
              <a:r>
                <a:rPr kumimoji="1" lang="en-US" sz="2400" dirty="0"/>
                <a:t> </a:t>
              </a:r>
            </a:p>
          </p:txBody>
        </p:sp>
        <p:sp>
          <p:nvSpPr>
            <p:cNvPr id="34829" name="AutoShape 23"/>
            <p:cNvSpPr>
              <a:spLocks/>
            </p:cNvSpPr>
            <p:nvPr/>
          </p:nvSpPr>
          <p:spPr bwMode="auto">
            <a:xfrm>
              <a:off x="2766" y="2658"/>
              <a:ext cx="192" cy="864"/>
            </a:xfrm>
            <a:prstGeom prst="rightBrace">
              <a:avLst>
                <a:gd name="adj1" fmla="val 37500"/>
                <a:gd name="adj2" fmla="val 50000"/>
              </a:avLst>
            </a:prstGeom>
            <a:noFill/>
            <a:ln w="19050" cap="sq">
              <a:solidFill>
                <a:srgbClr val="990099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4291013" y="2590800"/>
            <a:ext cx="990600" cy="1628775"/>
            <a:chOff x="2736" y="1632"/>
            <a:chExt cx="624" cy="1008"/>
          </a:xfrm>
        </p:grpSpPr>
        <p:sp>
          <p:nvSpPr>
            <p:cNvPr id="34826" name="Text Box 25"/>
            <p:cNvSpPr txBox="1">
              <a:spLocks noChangeArrowheads="1"/>
            </p:cNvSpPr>
            <p:nvPr/>
          </p:nvSpPr>
          <p:spPr bwMode="auto">
            <a:xfrm>
              <a:off x="3024" y="2018"/>
              <a:ext cx="336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/>
                <a:t>c</a:t>
              </a:r>
              <a:r>
                <a:rPr kumimoji="1" lang="en-US" sz="2400" b="1" i="1" baseline="-25000" dirty="0"/>
                <a:t>1</a:t>
              </a:r>
              <a:r>
                <a:rPr kumimoji="1" lang="en-US" sz="2400" dirty="0"/>
                <a:t> </a:t>
              </a:r>
            </a:p>
          </p:txBody>
        </p:sp>
        <p:sp>
          <p:nvSpPr>
            <p:cNvPr id="34827" name="AutoShape 26"/>
            <p:cNvSpPr>
              <a:spLocks/>
            </p:cNvSpPr>
            <p:nvPr/>
          </p:nvSpPr>
          <p:spPr bwMode="auto">
            <a:xfrm>
              <a:off x="2736" y="1632"/>
              <a:ext cx="240" cy="1008"/>
            </a:xfrm>
            <a:prstGeom prst="rightBrace">
              <a:avLst>
                <a:gd name="adj1" fmla="val 35000"/>
                <a:gd name="adj2" fmla="val 50000"/>
              </a:avLst>
            </a:prstGeom>
            <a:noFill/>
            <a:ln w="19050" cap="sq">
              <a:solidFill>
                <a:srgbClr val="C24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7096560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306388"/>
            <a:ext cx="8169275" cy="822325"/>
          </a:xfrm>
        </p:spPr>
        <p:txBody>
          <a:bodyPr/>
          <a:lstStyle/>
          <a:p>
            <a:pPr eaLnBrk="1" hangingPunct="1"/>
            <a:r>
              <a:rPr lang="en-US" dirty="0"/>
              <a:t>Depreciation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81000" y="1358901"/>
            <a:ext cx="7391400" cy="5011739"/>
            <a:chOff x="144" y="855"/>
            <a:chExt cx="4656" cy="3157"/>
          </a:xfrm>
        </p:grpSpPr>
        <p:grpSp>
          <p:nvGrpSpPr>
            <p:cNvPr id="35854" name="Group 4"/>
            <p:cNvGrpSpPr>
              <a:grpSpLocks/>
            </p:cNvGrpSpPr>
            <p:nvPr/>
          </p:nvGrpSpPr>
          <p:grpSpPr bwMode="auto">
            <a:xfrm>
              <a:off x="1249" y="1341"/>
              <a:ext cx="2697" cy="2205"/>
              <a:chOff x="1249" y="1341"/>
              <a:chExt cx="2697" cy="2205"/>
            </a:xfrm>
          </p:grpSpPr>
          <p:sp>
            <p:nvSpPr>
              <p:cNvPr id="35857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35858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35855" name="Text Box 7"/>
            <p:cNvSpPr txBox="1">
              <a:spLocks noChangeArrowheads="1"/>
            </p:cNvSpPr>
            <p:nvPr/>
          </p:nvSpPr>
          <p:spPr bwMode="auto">
            <a:xfrm>
              <a:off x="144" y="855"/>
              <a:ext cx="1347" cy="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/>
                <a:t>Depreciation per worker,</a:t>
              </a:r>
              <a:r>
                <a:rPr kumimoji="1" lang="en-US" sz="1600" dirty="0"/>
                <a:t> </a:t>
              </a:r>
              <a:r>
                <a:rPr lang="en-US" sz="2500" i="1" dirty="0">
                  <a:solidFill>
                    <a:srgbClr val="000000"/>
                  </a:solidFill>
                  <a:latin typeface="Times New Roman"/>
                  <a:ea typeface="Lucida Grande"/>
                  <a:cs typeface="Times New Roman"/>
                </a:rPr>
                <a:t>δ</a:t>
              </a:r>
              <a:r>
                <a:rPr kumimoji="1" lang="en-US" sz="2400" b="1" i="1" dirty="0">
                  <a:sym typeface="Symbol" pitchFamily="18" charset="2"/>
                </a:rPr>
                <a:t>k</a:t>
              </a:r>
              <a:r>
                <a:rPr kumimoji="1" lang="en-US" sz="2400" dirty="0"/>
                <a:t> </a:t>
              </a:r>
            </a:p>
          </p:txBody>
        </p:sp>
        <p:sp>
          <p:nvSpPr>
            <p:cNvPr id="35856" name="Text Box 8"/>
            <p:cNvSpPr txBox="1">
              <a:spLocks noChangeArrowheads="1"/>
            </p:cNvSpPr>
            <p:nvPr/>
          </p:nvSpPr>
          <p:spPr bwMode="auto">
            <a:xfrm>
              <a:off x="3792" y="3552"/>
              <a:ext cx="1008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/>
                <a:t>Capital per </a:t>
              </a:r>
              <a:br>
                <a:rPr kumimoji="1" lang="en-US" sz="2400" dirty="0"/>
              </a:br>
              <a:r>
                <a:rPr kumimoji="1" lang="en-US" sz="24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138363" y="2986089"/>
            <a:ext cx="5470525" cy="2628901"/>
            <a:chOff x="1258" y="1866"/>
            <a:chExt cx="3446" cy="1656"/>
          </a:xfrm>
        </p:grpSpPr>
        <p:sp>
          <p:nvSpPr>
            <p:cNvPr id="35852" name="Text Box 10"/>
            <p:cNvSpPr txBox="1">
              <a:spLocks noChangeArrowheads="1"/>
            </p:cNvSpPr>
            <p:nvPr/>
          </p:nvSpPr>
          <p:spPr bwMode="auto">
            <a:xfrm>
              <a:off x="4080" y="1866"/>
              <a:ext cx="624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2500" i="1" dirty="0">
                  <a:solidFill>
                    <a:srgbClr val="000000"/>
                  </a:solidFill>
                  <a:latin typeface="Times New Roman"/>
                  <a:ea typeface="Lucida Grande"/>
                  <a:cs typeface="Times New Roman"/>
                </a:rPr>
                <a:t>δ</a:t>
              </a:r>
              <a:r>
                <a:rPr kumimoji="1" lang="en-US" sz="2400" b="1" i="1" dirty="0">
                  <a:sym typeface="Symbol" pitchFamily="18" charset="2"/>
                </a:rPr>
                <a:t>k</a:t>
              </a:r>
            </a:p>
          </p:txBody>
        </p:sp>
        <p:sp>
          <p:nvSpPr>
            <p:cNvPr id="35853" name="Line 11"/>
            <p:cNvSpPr>
              <a:spLocks noChangeShapeType="1"/>
            </p:cNvSpPr>
            <p:nvPr/>
          </p:nvSpPr>
          <p:spPr bwMode="auto">
            <a:xfrm flipV="1">
              <a:off x="1258" y="2034"/>
              <a:ext cx="2784" cy="1488"/>
            </a:xfrm>
            <a:prstGeom prst="line">
              <a:avLst/>
            </a:prstGeom>
            <a:noFill/>
            <a:ln w="28575" cap="sq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78860" name="Rectangle 12"/>
          <p:cNvSpPr>
            <a:spLocks noChangeArrowheads="1"/>
          </p:cNvSpPr>
          <p:nvPr/>
        </p:nvSpPr>
        <p:spPr bwMode="auto">
          <a:xfrm>
            <a:off x="3124200" y="1295400"/>
            <a:ext cx="5410200" cy="13716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2075" tIns="46038" rIns="92075" bIns="46038"/>
          <a:lstStyle/>
          <a:p>
            <a:pPr marL="747713" lvl="1" indent="-631825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Symbol" pitchFamily="18" charset="2"/>
              <a:buNone/>
              <a:defRPr/>
            </a:pPr>
            <a:r>
              <a:rPr lang="en-US" sz="2500" i="1" dirty="0"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500" dirty="0">
                <a:sym typeface="Symbol" pitchFamily="18" charset="2"/>
              </a:rPr>
              <a:t> = the rate of depreciation </a:t>
            </a:r>
          </a:p>
          <a:p>
            <a:pPr marL="747713" lvl="1" indent="-631825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Symbol" pitchFamily="18" charset="2"/>
              <a:buNone/>
              <a:defRPr/>
            </a:pPr>
            <a:r>
              <a:rPr kumimoji="1" lang="en-US" sz="2500" dirty="0">
                <a:sym typeface="Symbol" pitchFamily="18" charset="2"/>
              </a:rPr>
              <a:t>   = the fraction of the capital stock that wears out each period</a:t>
            </a:r>
          </a:p>
        </p:txBody>
      </p: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4451350" y="4381500"/>
            <a:ext cx="596900" cy="365125"/>
            <a:chOff x="2496" y="2016"/>
            <a:chExt cx="384" cy="230"/>
          </a:xfrm>
        </p:grpSpPr>
        <p:sp>
          <p:nvSpPr>
            <p:cNvPr id="35850" name="Line 14"/>
            <p:cNvSpPr>
              <a:spLocks noChangeShapeType="1"/>
            </p:cNvSpPr>
            <p:nvPr/>
          </p:nvSpPr>
          <p:spPr bwMode="auto">
            <a:xfrm>
              <a:off x="2496" y="2016"/>
              <a:ext cx="384" cy="0"/>
            </a:xfrm>
            <a:prstGeom prst="line">
              <a:avLst/>
            </a:prstGeom>
            <a:noFill/>
            <a:ln w="12700" cap="sq">
              <a:solidFill>
                <a:schemeClr val="bg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35851" name="Text Box 15"/>
            <p:cNvSpPr txBox="1">
              <a:spLocks noChangeArrowheads="1"/>
            </p:cNvSpPr>
            <p:nvPr/>
          </p:nvSpPr>
          <p:spPr bwMode="auto">
            <a:xfrm>
              <a:off x="2640" y="2016"/>
              <a:ext cx="192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/>
                <a:t>1</a:t>
              </a:r>
            </a:p>
          </p:txBody>
        </p: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5049838" y="4006861"/>
            <a:ext cx="358775" cy="384176"/>
            <a:chOff x="3188" y="2538"/>
            <a:chExt cx="226" cy="242"/>
          </a:xfrm>
        </p:grpSpPr>
        <p:sp>
          <p:nvSpPr>
            <p:cNvPr id="35848" name="Text Box 17"/>
            <p:cNvSpPr txBox="1">
              <a:spLocks noChangeArrowheads="1"/>
            </p:cNvSpPr>
            <p:nvPr/>
          </p:nvSpPr>
          <p:spPr bwMode="auto">
            <a:xfrm>
              <a:off x="3216" y="2538"/>
              <a:ext cx="198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2500" i="1" dirty="0">
                  <a:solidFill>
                    <a:srgbClr val="000000"/>
                  </a:solidFill>
                  <a:latin typeface="Times New Roman"/>
                  <a:ea typeface="Lucida Grande"/>
                  <a:cs typeface="Times New Roman"/>
                </a:rPr>
                <a:t>δ</a:t>
              </a:r>
              <a:endParaRPr kumimoji="1" lang="en-US" sz="2400" b="1" i="1" dirty="0">
                <a:latin typeface="Tahoma" pitchFamily="34" charset="0"/>
              </a:endParaRPr>
            </a:p>
          </p:txBody>
        </p:sp>
        <p:sp>
          <p:nvSpPr>
            <p:cNvPr id="35849" name="Line 18"/>
            <p:cNvSpPr>
              <a:spLocks noChangeShapeType="1"/>
            </p:cNvSpPr>
            <p:nvPr/>
          </p:nvSpPr>
          <p:spPr bwMode="auto">
            <a:xfrm flipV="1">
              <a:off x="3188" y="2571"/>
              <a:ext cx="1" cy="199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6741634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60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236538"/>
            <a:ext cx="8234363" cy="939800"/>
          </a:xfrm>
        </p:spPr>
        <p:txBody>
          <a:bodyPr/>
          <a:lstStyle/>
          <a:p>
            <a:pPr eaLnBrk="1" hangingPunct="1"/>
            <a:r>
              <a:rPr lang="en-US" dirty="0"/>
              <a:t>Capital accumulation</a:t>
            </a:r>
          </a:p>
        </p:txBody>
      </p:sp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639763" y="2655888"/>
            <a:ext cx="8329612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105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436688" algn="l"/>
                <a:tab pos="3824288" algn="l"/>
                <a:tab pos="6169025" algn="l"/>
              </a:tabLst>
            </a:pPr>
            <a:r>
              <a:rPr lang="en-US" sz="2600" dirty="0"/>
              <a:t>Change in capital stock	=  investment – depreciation</a:t>
            </a:r>
          </a:p>
          <a:p>
            <a:pPr marL="342900" indent="-342900">
              <a:lnSpc>
                <a:spcPct val="105000"/>
              </a:lnSpc>
              <a:buClr>
                <a:srgbClr val="008080"/>
              </a:buClr>
              <a:buSzPct val="120000"/>
              <a:tabLst>
                <a:tab pos="1436688" algn="l"/>
                <a:tab pos="3824288" algn="l"/>
                <a:tab pos="6169025" algn="l"/>
              </a:tabLst>
            </a:pPr>
            <a:r>
              <a:rPr lang="en-US" sz="2600" b="1" dirty="0">
                <a:sym typeface="Symbol" pitchFamily="18" charset="2"/>
              </a:rPr>
              <a:t>		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k</a:t>
            </a:r>
            <a:r>
              <a:rPr lang="en-US" sz="2600" dirty="0">
                <a:sym typeface="Symbol" pitchFamily="18" charset="2"/>
              </a:rPr>
              <a:t> 	=        </a:t>
            </a:r>
            <a:r>
              <a:rPr lang="en-US" sz="2600" b="1" i="1" dirty="0">
                <a:sym typeface="Symbol" pitchFamily="18" charset="2"/>
              </a:rPr>
              <a:t>i</a:t>
            </a:r>
            <a:r>
              <a:rPr lang="en-US" sz="2600" b="1" dirty="0">
                <a:sym typeface="Symbol" pitchFamily="18" charset="2"/>
              </a:rPr>
              <a:t>            </a:t>
            </a:r>
            <a:r>
              <a:rPr lang="en-US" sz="2600" dirty="0"/>
              <a:t>–      </a:t>
            </a:r>
            <a:r>
              <a:rPr lang="en-US" sz="26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/>
              <a:t>k</a:t>
            </a:r>
          </a:p>
          <a:p>
            <a:pPr marL="342900" indent="-342900">
              <a:lnSpc>
                <a:spcPct val="105000"/>
              </a:lnSpc>
              <a:spcBef>
                <a:spcPct val="120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436688" algn="l"/>
                <a:tab pos="3824288" algn="l"/>
                <a:tab pos="6169025" algn="l"/>
              </a:tabLst>
            </a:pPr>
            <a:r>
              <a:rPr lang="en-US" sz="2600" dirty="0">
                <a:sym typeface="Symbol" pitchFamily="18" charset="2"/>
              </a:rPr>
              <a:t>	Since </a:t>
            </a:r>
            <a:r>
              <a:rPr lang="en-US" sz="2600" dirty="0"/>
              <a:t> </a:t>
            </a:r>
            <a:r>
              <a:rPr lang="en-US" sz="2600" b="1" i="1" dirty="0"/>
              <a:t>i</a:t>
            </a:r>
            <a:r>
              <a:rPr lang="en-US" sz="2600" dirty="0"/>
              <a:t>  =  </a:t>
            </a:r>
            <a:r>
              <a:rPr lang="en-US" sz="2600" b="1" i="1" dirty="0"/>
              <a:t>sf</a:t>
            </a:r>
            <a:r>
              <a:rPr lang="en-US" sz="2600" i="1" dirty="0"/>
              <a:t>(</a:t>
            </a:r>
            <a:r>
              <a:rPr lang="en-US" sz="2600" b="1" i="1" dirty="0"/>
              <a:t>k</a:t>
            </a:r>
            <a:r>
              <a:rPr lang="en-US" sz="2600" i="1" dirty="0"/>
              <a:t>)</a:t>
            </a:r>
            <a:r>
              <a:rPr lang="en-US" sz="2600" dirty="0"/>
              <a:t> , this becomes: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2235200" y="4938713"/>
            <a:ext cx="4724400" cy="84638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tIns="137160" bIns="13716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 sz="37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7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lang="en-US" sz="3700" dirty="0">
                <a:latin typeface="Tahoma" pitchFamily="34" charset="0"/>
                <a:sym typeface="Symbol" pitchFamily="18" charset="2"/>
              </a:rPr>
              <a:t>  =  </a:t>
            </a:r>
            <a:r>
              <a:rPr lang="en-US" sz="3700" b="1" i="1" dirty="0">
                <a:latin typeface="Tahoma" pitchFamily="34" charset="0"/>
              </a:rPr>
              <a:t>s</a:t>
            </a:r>
            <a:r>
              <a:rPr lang="en-US" sz="1700" b="1" i="1" dirty="0">
                <a:latin typeface="Tahoma" pitchFamily="34" charset="0"/>
              </a:rPr>
              <a:t> </a:t>
            </a:r>
            <a:r>
              <a:rPr lang="en-US" sz="3700" b="1" i="1" dirty="0">
                <a:latin typeface="Tahoma" pitchFamily="34" charset="0"/>
              </a:rPr>
              <a:t>f</a:t>
            </a:r>
            <a:r>
              <a:rPr lang="en-US" sz="3700" i="1" dirty="0">
                <a:latin typeface="Tahoma" pitchFamily="34" charset="0"/>
              </a:rPr>
              <a:t>(</a:t>
            </a:r>
            <a:r>
              <a:rPr lang="en-US" sz="3700" b="1" i="1" dirty="0">
                <a:latin typeface="Tahoma" pitchFamily="34" charset="0"/>
              </a:rPr>
              <a:t>k</a:t>
            </a:r>
            <a:r>
              <a:rPr lang="en-US" sz="3700" i="1" dirty="0">
                <a:latin typeface="Tahoma" pitchFamily="34" charset="0"/>
              </a:rPr>
              <a:t>)</a:t>
            </a:r>
            <a:r>
              <a:rPr lang="en-US" sz="3700" b="1" dirty="0">
                <a:latin typeface="Tahoma" pitchFamily="34" charset="0"/>
                <a:sym typeface="Symbol" pitchFamily="18" charset="2"/>
              </a:rPr>
              <a:t>  </a:t>
            </a:r>
            <a:r>
              <a:rPr lang="en-US" sz="3700" dirty="0">
                <a:latin typeface="Tahoma" pitchFamily="34" charset="0"/>
              </a:rPr>
              <a:t>– </a:t>
            </a:r>
            <a:r>
              <a:rPr lang="en-US" sz="3700" b="1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700" b="1" i="1" dirty="0">
                <a:latin typeface="Tahoma" pitchFamily="34" charset="0"/>
              </a:rPr>
              <a:t>k</a:t>
            </a:r>
            <a:r>
              <a:rPr lang="en-US" sz="3700" dirty="0">
                <a:latin typeface="Tahoma" pitchFamily="34" charset="0"/>
              </a:rPr>
              <a:t> </a:t>
            </a:r>
            <a:endParaRPr lang="en-US" sz="3700" dirty="0">
              <a:latin typeface="Times New Roman" pitchFamily="18" charset="0"/>
            </a:endParaRP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12775" y="1455738"/>
            <a:ext cx="8229600" cy="1081087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en-US" sz="2700" i="1" dirty="0">
                <a:solidFill>
                  <a:srgbClr val="0000FF"/>
                </a:solidFill>
              </a:rPr>
              <a:t>The basic idea:  Investment increases the capital stock, depreciation reduces it. </a:t>
            </a:r>
          </a:p>
        </p:txBody>
      </p:sp>
    </p:spTree>
    <p:extLst>
      <p:ext uri="{BB962C8B-B14F-4D97-AF65-F5344CB8AC3E}">
        <p14:creationId xmlns:p14="http://schemas.microsoft.com/office/powerpoint/2010/main" val="248554164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p" autoUpdateAnimBg="0"/>
      <p:bldP spid="82948" grpId="0" animBg="1" autoUpdateAnimBg="0"/>
      <p:bldP spid="82950" grpId="0" build="p" bldLvl="5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equation of motion for </a:t>
            </a:r>
            <a:r>
              <a:rPr lang="en-US" i="1" dirty="0"/>
              <a:t>k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209800"/>
            <a:ext cx="7696200" cy="3962400"/>
          </a:xfrm>
        </p:spPr>
        <p:txBody>
          <a:bodyPr/>
          <a:lstStyle/>
          <a:p>
            <a:pPr marL="293688" indent="-293688" eaLnBrk="1" hangingPunct="1">
              <a:buClr>
                <a:schemeClr val="accent2"/>
              </a:buClr>
              <a:tabLst>
                <a:tab pos="4059238" algn="r"/>
                <a:tab pos="4395788" algn="l"/>
              </a:tabLst>
            </a:pPr>
            <a:r>
              <a:rPr lang="en-US" sz="2600" dirty="0"/>
              <a:t>The Solow model’s central equation</a:t>
            </a:r>
          </a:p>
          <a:p>
            <a:pPr marL="293688" indent="-293688" eaLnBrk="1" hangingPunct="1">
              <a:buClr>
                <a:schemeClr val="accent2"/>
              </a:buClr>
              <a:tabLst>
                <a:tab pos="4059238" algn="r"/>
                <a:tab pos="4395788" algn="l"/>
              </a:tabLst>
            </a:pPr>
            <a:r>
              <a:rPr lang="en-US" sz="2600" dirty="0"/>
              <a:t>Determines behavior of capital over time…</a:t>
            </a:r>
          </a:p>
          <a:p>
            <a:pPr marL="293688" indent="-293688" eaLnBrk="1" hangingPunct="1">
              <a:buClr>
                <a:schemeClr val="accent2"/>
              </a:buClr>
              <a:tabLst>
                <a:tab pos="4059238" algn="r"/>
                <a:tab pos="4395788" algn="l"/>
              </a:tabLst>
            </a:pPr>
            <a:r>
              <a:rPr lang="en-US" sz="2600" dirty="0"/>
              <a:t>…which, in turn, determines behavior of </a:t>
            </a:r>
            <a:br>
              <a:rPr lang="en-US" sz="2600" dirty="0"/>
            </a:br>
            <a:r>
              <a:rPr lang="en-US" sz="2600" dirty="0"/>
              <a:t>all of the other endogenous variables </a:t>
            </a:r>
            <a:br>
              <a:rPr lang="en-US" sz="2600" dirty="0"/>
            </a:br>
            <a:r>
              <a:rPr lang="en-US" sz="2600" dirty="0"/>
              <a:t>because they all depend on </a:t>
            </a:r>
            <a:r>
              <a:rPr lang="en-US" sz="2600" b="1" i="1" dirty="0"/>
              <a:t>k</a:t>
            </a:r>
            <a:r>
              <a:rPr lang="en-US" sz="2600" dirty="0"/>
              <a:t>.     </a:t>
            </a:r>
            <a:r>
              <a:rPr lang="en-US" sz="2600" i="1" dirty="0"/>
              <a:t>E.g</a:t>
            </a:r>
            <a:r>
              <a:rPr lang="en-US" sz="2600" dirty="0"/>
              <a:t>., </a:t>
            </a:r>
          </a:p>
          <a:p>
            <a:pPr marL="454025" lvl="1" indent="3175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itchFamily="2" charset="2"/>
              <a:buNone/>
              <a:tabLst>
                <a:tab pos="4059238" algn="r"/>
                <a:tab pos="4395788" algn="l"/>
              </a:tabLst>
            </a:pPr>
            <a:r>
              <a:rPr lang="en-US" dirty="0"/>
              <a:t>	income per person:  	</a:t>
            </a:r>
            <a:r>
              <a:rPr lang="en-US" b="1" i="1" dirty="0"/>
              <a:t>y</a:t>
            </a:r>
            <a:r>
              <a:rPr lang="en-US" dirty="0"/>
              <a:t>  =  </a:t>
            </a:r>
            <a:r>
              <a:rPr lang="en-US" b="1" i="1" dirty="0"/>
              <a:t>f(k)</a:t>
            </a:r>
          </a:p>
          <a:p>
            <a:pPr marL="454025" lvl="1" indent="3175" eaLnBrk="1" hangingPunct="1">
              <a:spcBef>
                <a:spcPct val="30000"/>
              </a:spcBef>
              <a:buClr>
                <a:schemeClr val="accent2"/>
              </a:buClr>
              <a:buSzTx/>
              <a:buFont typeface="Wingdings" pitchFamily="2" charset="2"/>
              <a:buNone/>
              <a:tabLst>
                <a:tab pos="4059238" algn="r"/>
                <a:tab pos="4395788" algn="l"/>
              </a:tabLst>
            </a:pPr>
            <a:r>
              <a:rPr lang="en-US" dirty="0"/>
              <a:t>	consumption per person: 	</a:t>
            </a:r>
            <a:r>
              <a:rPr lang="en-US" b="1" i="1" dirty="0"/>
              <a:t>c</a:t>
            </a:r>
            <a:r>
              <a:rPr lang="en-US" dirty="0"/>
              <a:t>  =  (</a:t>
            </a:r>
            <a:r>
              <a:rPr lang="en-US" b="1" dirty="0"/>
              <a:t>1 </a:t>
            </a:r>
            <a:r>
              <a:rPr lang="en-US" dirty="0"/>
              <a:t>– </a:t>
            </a:r>
            <a:r>
              <a:rPr lang="en-US" b="1" i="1" dirty="0"/>
              <a:t>s</a:t>
            </a:r>
            <a:r>
              <a:rPr lang="en-US" dirty="0"/>
              <a:t>)</a:t>
            </a:r>
            <a:r>
              <a:rPr lang="en-US" sz="1400" dirty="0"/>
              <a:t> </a:t>
            </a:r>
            <a:r>
              <a:rPr lang="en-US" b="1" i="1" dirty="0"/>
              <a:t>f</a:t>
            </a:r>
            <a:r>
              <a:rPr lang="en-US" i="1" dirty="0"/>
              <a:t>(</a:t>
            </a:r>
            <a:r>
              <a:rPr lang="en-US" b="1" i="1" dirty="0"/>
              <a:t>k</a:t>
            </a:r>
            <a:r>
              <a:rPr lang="en-US" i="1" dirty="0"/>
              <a:t>)</a:t>
            </a:r>
            <a:r>
              <a:rPr lang="en-US" dirty="0"/>
              <a:t> </a:t>
            </a:r>
            <a:endParaRPr lang="en-US" i="1" dirty="0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209800" y="1295400"/>
            <a:ext cx="4343400" cy="84638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tIns="137160" bIns="13716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7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7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lang="en-US" sz="3700" dirty="0">
                <a:latin typeface="Tahoma" pitchFamily="34" charset="0"/>
                <a:sym typeface="Symbol" pitchFamily="18" charset="2"/>
              </a:rPr>
              <a:t>  =  </a:t>
            </a:r>
            <a:r>
              <a:rPr lang="en-US" sz="3700" b="1" i="1" dirty="0">
                <a:latin typeface="Tahoma" pitchFamily="34" charset="0"/>
              </a:rPr>
              <a:t>s</a:t>
            </a:r>
            <a:r>
              <a:rPr lang="en-US" sz="1700" b="1" i="1" dirty="0">
                <a:latin typeface="Tahoma" pitchFamily="34" charset="0"/>
              </a:rPr>
              <a:t> </a:t>
            </a:r>
            <a:r>
              <a:rPr lang="en-US" sz="3700" b="1" i="1" dirty="0">
                <a:latin typeface="Tahoma" pitchFamily="34" charset="0"/>
              </a:rPr>
              <a:t>f</a:t>
            </a:r>
            <a:r>
              <a:rPr lang="en-US" sz="3700" i="1" dirty="0">
                <a:latin typeface="Tahoma" pitchFamily="34" charset="0"/>
              </a:rPr>
              <a:t>(</a:t>
            </a:r>
            <a:r>
              <a:rPr lang="en-US" sz="3700" b="1" i="1" dirty="0">
                <a:latin typeface="Tahoma" pitchFamily="34" charset="0"/>
              </a:rPr>
              <a:t>k</a:t>
            </a:r>
            <a:r>
              <a:rPr lang="en-US" sz="3700" i="1" dirty="0">
                <a:latin typeface="Tahoma" pitchFamily="34" charset="0"/>
              </a:rPr>
              <a:t>)</a:t>
            </a:r>
            <a:r>
              <a:rPr lang="en-US" sz="3700" b="1" dirty="0">
                <a:latin typeface="Tahoma" pitchFamily="34" charset="0"/>
                <a:sym typeface="Symbol" pitchFamily="18" charset="2"/>
              </a:rPr>
              <a:t>  </a:t>
            </a:r>
            <a:r>
              <a:rPr lang="en-US" sz="3700" dirty="0">
                <a:latin typeface="Tahoma" pitchFamily="34" charset="0"/>
              </a:rPr>
              <a:t>– </a:t>
            </a:r>
            <a:r>
              <a:rPr lang="en-US" sz="37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700" b="1" i="1" dirty="0">
                <a:latin typeface="Tahoma" pitchFamily="34" charset="0"/>
              </a:rPr>
              <a:t>k</a:t>
            </a:r>
            <a:r>
              <a:rPr lang="en-US" sz="3700" dirty="0">
                <a:latin typeface="Tahoma" pitchFamily="34" charset="0"/>
              </a:rPr>
              <a:t> </a:t>
            </a:r>
            <a:endParaRPr lang="en-US" sz="37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11510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build="p" bldLvl="2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9900" y="271463"/>
            <a:ext cx="7197725" cy="881062"/>
          </a:xfrm>
        </p:spPr>
        <p:txBody>
          <a:bodyPr/>
          <a:lstStyle/>
          <a:p>
            <a:pPr eaLnBrk="1" hangingPunct="1"/>
            <a:r>
              <a:rPr lang="en-US" dirty="0"/>
              <a:t>The steady state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286000"/>
            <a:ext cx="8229600" cy="3429000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sz="2600" dirty="0"/>
              <a:t>If investment is just enough to cover depreciation </a:t>
            </a:r>
            <a:r>
              <a:rPr lang="en-US" sz="2600" dirty="0">
                <a:sym typeface="Symbol" pitchFamily="18" charset="2"/>
              </a:rPr>
              <a:t> </a:t>
            </a:r>
            <a:br>
              <a:rPr lang="en-US" sz="2600" dirty="0">
                <a:sym typeface="Symbol" pitchFamily="18" charset="2"/>
              </a:rPr>
            </a:br>
            <a:r>
              <a:rPr lang="en-US" sz="2600" dirty="0">
                <a:sym typeface="Symbol" pitchFamily="18" charset="2"/>
              </a:rPr>
              <a:t>[</a:t>
            </a:r>
            <a:r>
              <a:rPr lang="en-US" sz="2600" b="1" i="1" dirty="0"/>
              <a:t>sf</a:t>
            </a:r>
            <a:r>
              <a:rPr lang="en-US" sz="2600" i="1" dirty="0"/>
              <a:t>(</a:t>
            </a:r>
            <a:r>
              <a:rPr lang="en-US" sz="2600" b="1" i="1" dirty="0"/>
              <a:t>k</a:t>
            </a:r>
            <a:r>
              <a:rPr lang="en-US" sz="2600" i="1" dirty="0"/>
              <a:t>)</a:t>
            </a:r>
            <a:r>
              <a:rPr lang="en-US" sz="2600" b="1" dirty="0">
                <a:sym typeface="Symbol" pitchFamily="18" charset="2"/>
              </a:rPr>
              <a:t>  </a:t>
            </a:r>
            <a:r>
              <a:rPr lang="en-US" sz="2600" dirty="0">
                <a:sym typeface="Symbol" pitchFamily="18" charset="2"/>
              </a:rPr>
              <a:t>=</a:t>
            </a:r>
            <a:r>
              <a:rPr lang="en-US" sz="2600" dirty="0"/>
              <a:t> </a:t>
            </a:r>
            <a:r>
              <a:rPr lang="en-US" sz="2600" i="1" kern="120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/>
              <a:t>k</a:t>
            </a:r>
            <a:r>
              <a:rPr lang="en-US" sz="900" dirty="0"/>
              <a:t> </a:t>
            </a:r>
            <a:r>
              <a:rPr lang="en-US" sz="2600" dirty="0"/>
              <a:t>],  </a:t>
            </a:r>
          </a:p>
          <a:p>
            <a:pPr marL="0" indent="0" eaLnBrk="1" hangingPunct="1">
              <a:lnSpc>
                <a:spcPct val="110000"/>
              </a:lnSpc>
              <a:spcBef>
                <a:spcPct val="15000"/>
              </a:spcBef>
              <a:buNone/>
            </a:pPr>
            <a:r>
              <a:rPr lang="en-US" sz="2600" dirty="0"/>
              <a:t>then capital per worker will remain constant: </a:t>
            </a:r>
            <a:r>
              <a:rPr lang="en-US" sz="2600" dirty="0">
                <a:sym typeface="Symbol" pitchFamily="18" charset="2"/>
              </a:rPr>
              <a:t> </a:t>
            </a:r>
            <a:br>
              <a:rPr lang="en-US" sz="2600" dirty="0">
                <a:sym typeface="Symbol" pitchFamily="18" charset="2"/>
              </a:rPr>
            </a:br>
            <a:r>
              <a:rPr lang="en-US" sz="2600" dirty="0">
                <a:sym typeface="Symbol" pitchFamily="18" charset="2"/>
              </a:rPr>
              <a:t>			</a:t>
            </a:r>
            <a:r>
              <a:rPr lang="en-US" sz="26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600" b="1" i="1" dirty="0">
                <a:sym typeface="Symbol" pitchFamily="18" charset="2"/>
              </a:rPr>
              <a:t>k</a:t>
            </a:r>
            <a:r>
              <a:rPr lang="en-US" sz="2600" dirty="0">
                <a:sym typeface="Symbol" pitchFamily="18" charset="2"/>
              </a:rPr>
              <a:t>  = 0. </a:t>
            </a:r>
            <a:endParaRPr lang="en-US" sz="2600" dirty="0"/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</a:pPr>
            <a:endParaRPr lang="en-US" sz="2600" dirty="0"/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sz="2600" dirty="0"/>
              <a:t>This occurs at one value of </a:t>
            </a:r>
            <a:r>
              <a:rPr lang="en-US" sz="2600" b="1" i="1" dirty="0"/>
              <a:t>k</a:t>
            </a:r>
            <a:r>
              <a:rPr lang="en-US" sz="2600" dirty="0"/>
              <a:t>, denoted </a:t>
            </a:r>
            <a:r>
              <a:rPr lang="en-US" sz="2600" b="1" i="1" dirty="0"/>
              <a:t>k</a:t>
            </a:r>
            <a:r>
              <a:rPr lang="en-US" sz="2600" b="1" i="1" baseline="30000" dirty="0"/>
              <a:t>*</a:t>
            </a:r>
            <a:r>
              <a:rPr lang="en-US" sz="2600" dirty="0"/>
              <a:t>, </a:t>
            </a:r>
            <a:br>
              <a:rPr lang="en-US" sz="2600" dirty="0"/>
            </a:br>
            <a:r>
              <a:rPr lang="en-US" sz="2600" dirty="0"/>
              <a:t>called the </a:t>
            </a:r>
            <a:r>
              <a:rPr lang="en-US" sz="2600" b="1" i="1" dirty="0">
                <a:solidFill>
                  <a:srgbClr val="CC0000"/>
                </a:solidFill>
              </a:rPr>
              <a:t>steady state capital stock</a:t>
            </a:r>
            <a:r>
              <a:rPr lang="en-US" sz="2600" dirty="0"/>
              <a:t>.  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209800" y="1295400"/>
            <a:ext cx="4343400" cy="84638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tIns="137160" bIns="13716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 sz="37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7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lang="en-US" sz="3700" dirty="0">
                <a:latin typeface="Tahoma" pitchFamily="34" charset="0"/>
                <a:sym typeface="Symbol" pitchFamily="18" charset="2"/>
              </a:rPr>
              <a:t>  =  </a:t>
            </a:r>
            <a:r>
              <a:rPr lang="en-US" sz="3700" b="1" i="1" dirty="0">
                <a:latin typeface="Tahoma" pitchFamily="34" charset="0"/>
              </a:rPr>
              <a:t>s</a:t>
            </a:r>
            <a:r>
              <a:rPr lang="en-US" sz="1700" b="1" i="1" dirty="0">
                <a:latin typeface="Tahoma" pitchFamily="34" charset="0"/>
              </a:rPr>
              <a:t> </a:t>
            </a:r>
            <a:r>
              <a:rPr lang="en-US" sz="3700" b="1" i="1" dirty="0">
                <a:latin typeface="Tahoma" pitchFamily="34" charset="0"/>
              </a:rPr>
              <a:t>f</a:t>
            </a:r>
            <a:r>
              <a:rPr lang="en-US" sz="3700" i="1" dirty="0">
                <a:latin typeface="Tahoma" pitchFamily="34" charset="0"/>
              </a:rPr>
              <a:t>(</a:t>
            </a:r>
            <a:r>
              <a:rPr lang="en-US" sz="3700" b="1" i="1" dirty="0">
                <a:latin typeface="Tahoma" pitchFamily="34" charset="0"/>
              </a:rPr>
              <a:t>k</a:t>
            </a:r>
            <a:r>
              <a:rPr lang="en-US" sz="3700" i="1" dirty="0">
                <a:latin typeface="Tahoma" pitchFamily="34" charset="0"/>
              </a:rPr>
              <a:t>)</a:t>
            </a:r>
            <a:r>
              <a:rPr lang="en-US" sz="3700" b="1" dirty="0">
                <a:latin typeface="Tahoma" pitchFamily="34" charset="0"/>
                <a:sym typeface="Symbol" pitchFamily="18" charset="2"/>
              </a:rPr>
              <a:t>  </a:t>
            </a:r>
            <a:r>
              <a:rPr lang="en-US" sz="3700" dirty="0">
                <a:latin typeface="Tahoma" pitchFamily="34" charset="0"/>
              </a:rPr>
              <a:t>– </a:t>
            </a:r>
            <a:r>
              <a:rPr lang="en-US" sz="37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700" b="1" i="1" dirty="0">
                <a:latin typeface="Tahoma" pitchFamily="34" charset="0"/>
              </a:rPr>
              <a:t>k</a:t>
            </a:r>
            <a:r>
              <a:rPr lang="en-US" sz="3700" dirty="0">
                <a:latin typeface="Tahoma" pitchFamily="34" charset="0"/>
              </a:rPr>
              <a:t> </a:t>
            </a:r>
            <a:endParaRPr lang="en-US" sz="37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31810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9900" y="306388"/>
            <a:ext cx="7197725" cy="809625"/>
          </a:xfrm>
        </p:spPr>
        <p:txBody>
          <a:bodyPr/>
          <a:lstStyle/>
          <a:p>
            <a:pPr eaLnBrk="1" hangingPunct="1"/>
            <a:r>
              <a:rPr lang="en-US" dirty="0"/>
              <a:t>The steady state</a:t>
            </a:r>
          </a:p>
        </p:txBody>
      </p:sp>
      <p:grpSp>
        <p:nvGrpSpPr>
          <p:cNvPr id="39939" name="Group 3"/>
          <p:cNvGrpSpPr>
            <a:grpSpLocks/>
          </p:cNvGrpSpPr>
          <p:nvPr/>
        </p:nvGrpSpPr>
        <p:grpSpPr bwMode="auto">
          <a:xfrm>
            <a:off x="223838" y="1544638"/>
            <a:ext cx="7853362" cy="4816475"/>
            <a:chOff x="141" y="973"/>
            <a:chExt cx="4947" cy="3034"/>
          </a:xfrm>
        </p:grpSpPr>
        <p:grpSp>
          <p:nvGrpSpPr>
            <p:cNvPr id="39949" name="Group 4"/>
            <p:cNvGrpSpPr>
              <a:grpSpLocks/>
            </p:cNvGrpSpPr>
            <p:nvPr/>
          </p:nvGrpSpPr>
          <p:grpSpPr bwMode="auto">
            <a:xfrm>
              <a:off x="1249" y="1341"/>
              <a:ext cx="2879" cy="2205"/>
              <a:chOff x="1249" y="1341"/>
              <a:chExt cx="2697" cy="2205"/>
            </a:xfrm>
          </p:grpSpPr>
          <p:sp>
            <p:nvSpPr>
              <p:cNvPr id="39952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39953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39950" name="Text Box 7"/>
            <p:cNvSpPr txBox="1">
              <a:spLocks noChangeArrowheads="1"/>
            </p:cNvSpPr>
            <p:nvPr/>
          </p:nvSpPr>
          <p:spPr bwMode="auto">
            <a:xfrm>
              <a:off x="141" y="973"/>
              <a:ext cx="1155" cy="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300" dirty="0"/>
                <a:t>Investment and depreciation </a:t>
              </a:r>
            </a:p>
          </p:txBody>
        </p:sp>
        <p:sp>
          <p:nvSpPr>
            <p:cNvPr id="39951" name="Text Box 8"/>
            <p:cNvSpPr txBox="1">
              <a:spLocks noChangeArrowheads="1"/>
            </p:cNvSpPr>
            <p:nvPr/>
          </p:nvSpPr>
          <p:spPr bwMode="auto">
            <a:xfrm>
              <a:off x="4080" y="3556"/>
              <a:ext cx="1008" cy="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300" dirty="0"/>
                <a:t>Capital per </a:t>
              </a:r>
              <a:br>
                <a:rPr kumimoji="1" lang="en-US" sz="2300" dirty="0"/>
              </a:br>
              <a:r>
                <a:rPr kumimoji="1" lang="en-US" sz="23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1997075" y="2695575"/>
            <a:ext cx="5791200" cy="3389313"/>
            <a:chOff x="1248" y="1267"/>
            <a:chExt cx="3456" cy="2669"/>
          </a:xfrm>
        </p:grpSpPr>
        <p:sp>
          <p:nvSpPr>
            <p:cNvPr id="39947" name="Arc 10"/>
            <p:cNvSpPr>
              <a:spLocks/>
            </p:cNvSpPr>
            <p:nvPr/>
          </p:nvSpPr>
          <p:spPr bwMode="auto">
            <a:xfrm flipH="1">
              <a:off x="1248" y="1492"/>
              <a:ext cx="3456" cy="2444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39948" name="Text Box 11"/>
            <p:cNvSpPr txBox="1">
              <a:spLocks noChangeArrowheads="1"/>
            </p:cNvSpPr>
            <p:nvPr/>
          </p:nvSpPr>
          <p:spPr bwMode="auto">
            <a:xfrm>
              <a:off x="4128" y="1267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005013" y="1893892"/>
            <a:ext cx="4945063" cy="3698880"/>
            <a:chOff x="1263" y="1193"/>
            <a:chExt cx="3115" cy="2330"/>
          </a:xfrm>
        </p:grpSpPr>
        <p:sp>
          <p:nvSpPr>
            <p:cNvPr id="39945" name="Text Box 13"/>
            <p:cNvSpPr txBox="1">
              <a:spLocks noChangeArrowheads="1"/>
            </p:cNvSpPr>
            <p:nvPr/>
          </p:nvSpPr>
          <p:spPr bwMode="auto">
            <a:xfrm>
              <a:off x="4014" y="1193"/>
              <a:ext cx="364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2500" i="1" dirty="0">
                  <a:solidFill>
                    <a:srgbClr val="000000"/>
                  </a:solidFill>
                  <a:latin typeface="Times New Roman"/>
                  <a:ea typeface="Lucida Grande"/>
                  <a:cs typeface="Times New Roman"/>
                </a:rPr>
                <a:t>δ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  <p:sp>
          <p:nvSpPr>
            <p:cNvPr id="39946" name="Line 14"/>
            <p:cNvSpPr>
              <a:spLocks noChangeShapeType="1"/>
            </p:cNvSpPr>
            <p:nvPr/>
          </p:nvSpPr>
          <p:spPr bwMode="auto">
            <a:xfrm flipV="1">
              <a:off x="1263" y="1392"/>
              <a:ext cx="2721" cy="213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4800600" y="3352800"/>
            <a:ext cx="533400" cy="2671763"/>
            <a:chOff x="2640" y="1632"/>
            <a:chExt cx="336" cy="2189"/>
          </a:xfrm>
        </p:grpSpPr>
        <p:sp>
          <p:nvSpPr>
            <p:cNvPr id="39943" name="Line 16"/>
            <p:cNvSpPr>
              <a:spLocks noChangeShapeType="1"/>
            </p:cNvSpPr>
            <p:nvPr/>
          </p:nvSpPr>
          <p:spPr bwMode="auto">
            <a:xfrm>
              <a:off x="2688" y="1632"/>
              <a:ext cx="0" cy="19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39944" name="Text Box 17"/>
            <p:cNvSpPr txBox="1">
              <a:spLocks noChangeArrowheads="1"/>
            </p:cNvSpPr>
            <p:nvPr/>
          </p:nvSpPr>
          <p:spPr bwMode="auto">
            <a:xfrm>
              <a:off x="2640" y="3522"/>
              <a:ext cx="33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solidFill>
                    <a:schemeClr val="bg2"/>
                  </a:solidFill>
                  <a:latin typeface="Tahoma" pitchFamily="34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6003220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41325" y="319088"/>
            <a:ext cx="7197725" cy="773112"/>
          </a:xfrm>
        </p:spPr>
        <p:txBody>
          <a:bodyPr/>
          <a:lstStyle/>
          <a:p>
            <a:pPr eaLnBrk="1" hangingPunct="1"/>
            <a:r>
              <a:rPr lang="en-US" dirty="0"/>
              <a:t>Moving toward the steady state</a:t>
            </a: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223838" y="1544638"/>
            <a:ext cx="7853362" cy="4816475"/>
            <a:chOff x="141" y="973"/>
            <a:chExt cx="4947" cy="3034"/>
          </a:xfrm>
        </p:grpSpPr>
        <p:grpSp>
          <p:nvGrpSpPr>
            <p:cNvPr id="40987" name="Group 4"/>
            <p:cNvGrpSpPr>
              <a:grpSpLocks/>
            </p:cNvGrpSpPr>
            <p:nvPr/>
          </p:nvGrpSpPr>
          <p:grpSpPr bwMode="auto">
            <a:xfrm>
              <a:off x="1249" y="1341"/>
              <a:ext cx="2879" cy="2205"/>
              <a:chOff x="1249" y="1341"/>
              <a:chExt cx="2697" cy="2205"/>
            </a:xfrm>
          </p:grpSpPr>
          <p:sp>
            <p:nvSpPr>
              <p:cNvPr id="40990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40991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40988" name="Text Box 7"/>
            <p:cNvSpPr txBox="1">
              <a:spLocks noChangeArrowheads="1"/>
            </p:cNvSpPr>
            <p:nvPr/>
          </p:nvSpPr>
          <p:spPr bwMode="auto">
            <a:xfrm>
              <a:off x="141" y="973"/>
              <a:ext cx="1155" cy="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300" dirty="0"/>
                <a:t>Investment and depreciation </a:t>
              </a:r>
            </a:p>
          </p:txBody>
        </p:sp>
        <p:sp>
          <p:nvSpPr>
            <p:cNvPr id="40989" name="Text Box 8"/>
            <p:cNvSpPr txBox="1">
              <a:spLocks noChangeArrowheads="1"/>
            </p:cNvSpPr>
            <p:nvPr/>
          </p:nvSpPr>
          <p:spPr bwMode="auto">
            <a:xfrm>
              <a:off x="4080" y="3556"/>
              <a:ext cx="1008" cy="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300" dirty="0"/>
                <a:t>Capital per </a:t>
              </a:r>
              <a:br>
                <a:rPr kumimoji="1" lang="en-US" sz="2300" dirty="0"/>
              </a:br>
              <a:r>
                <a:rPr kumimoji="1" lang="en-US" sz="23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0964" name="Group 9"/>
          <p:cNvGrpSpPr>
            <a:grpSpLocks/>
          </p:cNvGrpSpPr>
          <p:nvPr/>
        </p:nvGrpSpPr>
        <p:grpSpPr bwMode="auto">
          <a:xfrm>
            <a:off x="1997075" y="2695575"/>
            <a:ext cx="5791200" cy="3389313"/>
            <a:chOff x="1248" y="1267"/>
            <a:chExt cx="3456" cy="2669"/>
          </a:xfrm>
        </p:grpSpPr>
        <p:sp>
          <p:nvSpPr>
            <p:cNvPr id="40985" name="Arc 10"/>
            <p:cNvSpPr>
              <a:spLocks/>
            </p:cNvSpPr>
            <p:nvPr/>
          </p:nvSpPr>
          <p:spPr bwMode="auto">
            <a:xfrm flipH="1">
              <a:off x="1248" y="1492"/>
              <a:ext cx="3456" cy="2444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0986" name="Text Box 11"/>
            <p:cNvSpPr txBox="1">
              <a:spLocks noChangeArrowheads="1"/>
            </p:cNvSpPr>
            <p:nvPr/>
          </p:nvSpPr>
          <p:spPr bwMode="auto">
            <a:xfrm>
              <a:off x="4128" y="1267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grpSp>
        <p:nvGrpSpPr>
          <p:cNvPr id="40965" name="Group 12"/>
          <p:cNvGrpSpPr>
            <a:grpSpLocks/>
          </p:cNvGrpSpPr>
          <p:nvPr/>
        </p:nvGrpSpPr>
        <p:grpSpPr bwMode="auto">
          <a:xfrm>
            <a:off x="2005013" y="1893892"/>
            <a:ext cx="4894260" cy="3698880"/>
            <a:chOff x="1263" y="1193"/>
            <a:chExt cx="3083" cy="2330"/>
          </a:xfrm>
        </p:grpSpPr>
        <p:sp>
          <p:nvSpPr>
            <p:cNvPr id="40983" name="Text Box 13"/>
            <p:cNvSpPr txBox="1">
              <a:spLocks noChangeArrowheads="1"/>
            </p:cNvSpPr>
            <p:nvPr/>
          </p:nvSpPr>
          <p:spPr bwMode="auto">
            <a:xfrm>
              <a:off x="4012" y="1193"/>
              <a:ext cx="334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2500" i="1" dirty="0">
                  <a:solidFill>
                    <a:srgbClr val="000000"/>
                  </a:solidFill>
                  <a:latin typeface="Times New Roman"/>
                  <a:ea typeface="Lucida Grande"/>
                  <a:cs typeface="Times New Roman"/>
                </a:rPr>
                <a:t>δ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  <p:sp>
          <p:nvSpPr>
            <p:cNvPr id="40984" name="Line 14"/>
            <p:cNvSpPr>
              <a:spLocks noChangeShapeType="1"/>
            </p:cNvSpPr>
            <p:nvPr/>
          </p:nvSpPr>
          <p:spPr bwMode="auto">
            <a:xfrm flipV="1">
              <a:off x="1263" y="1392"/>
              <a:ext cx="2721" cy="2131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40966" name="Group 15"/>
          <p:cNvGrpSpPr>
            <a:grpSpLocks/>
          </p:cNvGrpSpPr>
          <p:nvPr/>
        </p:nvGrpSpPr>
        <p:grpSpPr bwMode="auto">
          <a:xfrm>
            <a:off x="4800600" y="3352800"/>
            <a:ext cx="533400" cy="2671763"/>
            <a:chOff x="2640" y="1632"/>
            <a:chExt cx="336" cy="2189"/>
          </a:xfrm>
        </p:grpSpPr>
        <p:sp>
          <p:nvSpPr>
            <p:cNvPr id="40981" name="Line 16"/>
            <p:cNvSpPr>
              <a:spLocks noChangeShapeType="1"/>
            </p:cNvSpPr>
            <p:nvPr/>
          </p:nvSpPr>
          <p:spPr bwMode="auto">
            <a:xfrm>
              <a:off x="2688" y="1632"/>
              <a:ext cx="0" cy="19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0982" name="Text Box 17"/>
            <p:cNvSpPr txBox="1">
              <a:spLocks noChangeArrowheads="1"/>
            </p:cNvSpPr>
            <p:nvPr/>
          </p:nvSpPr>
          <p:spPr bwMode="auto">
            <a:xfrm>
              <a:off x="2640" y="3522"/>
              <a:ext cx="33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40967" name="Text Box 18"/>
          <p:cNvSpPr txBox="1">
            <a:spLocks noChangeArrowheads="1"/>
          </p:cNvSpPr>
          <p:nvPr/>
        </p:nvSpPr>
        <p:spPr bwMode="auto">
          <a:xfrm>
            <a:off x="2895600" y="1293475"/>
            <a:ext cx="31131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 = 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sf(k)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</a:rPr>
              <a:t>k</a:t>
            </a:r>
          </a:p>
        </p:txBody>
      </p: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3516313" y="4433888"/>
            <a:ext cx="2122487" cy="1160462"/>
            <a:chOff x="2215" y="2793"/>
            <a:chExt cx="1337" cy="731"/>
          </a:xfrm>
        </p:grpSpPr>
        <p:sp>
          <p:nvSpPr>
            <p:cNvPr id="40979" name="AutoShape 20"/>
            <p:cNvSpPr>
              <a:spLocks/>
            </p:cNvSpPr>
            <p:nvPr/>
          </p:nvSpPr>
          <p:spPr bwMode="auto">
            <a:xfrm rot="10800000">
              <a:off x="2215" y="2793"/>
              <a:ext cx="240" cy="731"/>
            </a:xfrm>
            <a:prstGeom prst="leftBrace">
              <a:avLst>
                <a:gd name="adj1" fmla="val 25382"/>
                <a:gd name="adj2" fmla="val 50000"/>
              </a:avLst>
            </a:prstGeom>
            <a:noFill/>
            <a:ln w="19050" cap="sq">
              <a:solidFill>
                <a:srgbClr val="000099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0980" name="Text Box 21"/>
            <p:cNvSpPr txBox="1">
              <a:spLocks noChangeArrowheads="1"/>
            </p:cNvSpPr>
            <p:nvPr/>
          </p:nvSpPr>
          <p:spPr bwMode="auto">
            <a:xfrm>
              <a:off x="2496" y="3024"/>
              <a:ext cx="105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>
                  <a:solidFill>
                    <a:srgbClr val="000099"/>
                  </a:solidFill>
                </a:rPr>
                <a:t>depreciation</a:t>
              </a:r>
            </a:p>
          </p:txBody>
        </p:sp>
      </p:grpSp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3505200" y="3962400"/>
            <a:ext cx="914400" cy="457200"/>
            <a:chOff x="2208" y="2496"/>
            <a:chExt cx="576" cy="288"/>
          </a:xfrm>
        </p:grpSpPr>
        <p:sp>
          <p:nvSpPr>
            <p:cNvPr id="40977" name="AutoShape 23"/>
            <p:cNvSpPr>
              <a:spLocks/>
            </p:cNvSpPr>
            <p:nvPr/>
          </p:nvSpPr>
          <p:spPr bwMode="auto">
            <a:xfrm rot="10755808">
              <a:off x="2208" y="2496"/>
              <a:ext cx="240" cy="288"/>
            </a:xfrm>
            <a:prstGeom prst="leftBrace">
              <a:avLst>
                <a:gd name="adj1" fmla="val 10000"/>
                <a:gd name="adj2" fmla="val 50000"/>
              </a:avLst>
            </a:prstGeom>
            <a:noFill/>
            <a:ln w="19050" cap="sq">
              <a:solidFill>
                <a:srgbClr val="990033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0978" name="Text Box 24"/>
            <p:cNvSpPr txBox="1">
              <a:spLocks noChangeArrowheads="1"/>
            </p:cNvSpPr>
            <p:nvPr/>
          </p:nvSpPr>
          <p:spPr bwMode="auto">
            <a:xfrm>
              <a:off x="2448" y="2506"/>
              <a:ext cx="336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l-GR" sz="2400" dirty="0">
                  <a:solidFill>
                    <a:srgbClr val="990033"/>
                  </a:solidFill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2400" b="1" i="1" dirty="0">
                  <a:solidFill>
                    <a:srgbClr val="990033"/>
                  </a:solidFill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3429000" y="3962400"/>
            <a:ext cx="533400" cy="2125663"/>
            <a:chOff x="2160" y="2496"/>
            <a:chExt cx="336" cy="1339"/>
          </a:xfrm>
        </p:grpSpPr>
        <p:sp>
          <p:nvSpPr>
            <p:cNvPr id="40975" name="Text Box 26"/>
            <p:cNvSpPr txBox="1">
              <a:spLocks noChangeArrowheads="1"/>
            </p:cNvSpPr>
            <p:nvPr/>
          </p:nvSpPr>
          <p:spPr bwMode="auto">
            <a:xfrm>
              <a:off x="2160" y="3489"/>
              <a:ext cx="336" cy="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91440" rIns="0" bIns="9144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solidFill>
                    <a:srgbClr val="000099"/>
                  </a:solidFill>
                  <a:latin typeface="Tahoma" pitchFamily="34" charset="0"/>
                </a:rPr>
                <a:t>k</a:t>
              </a:r>
              <a:r>
                <a:rPr kumimoji="1" lang="en-US" sz="2400" b="1" i="1" baseline="-25000" dirty="0">
                  <a:solidFill>
                    <a:srgbClr val="000099"/>
                  </a:solidFill>
                  <a:latin typeface="Tahoma" pitchFamily="34" charset="0"/>
                </a:rPr>
                <a:t>1</a:t>
              </a:r>
              <a:endParaRPr kumimoji="1" lang="en-US" sz="2400" baseline="-25000" dirty="0">
                <a:solidFill>
                  <a:srgbClr val="000099"/>
                </a:solidFill>
                <a:latin typeface="Tahoma" pitchFamily="34" charset="0"/>
              </a:endParaRPr>
            </a:p>
          </p:txBody>
        </p:sp>
        <p:sp>
          <p:nvSpPr>
            <p:cNvPr id="40976" name="Line 27"/>
            <p:cNvSpPr>
              <a:spLocks noChangeShapeType="1"/>
            </p:cNvSpPr>
            <p:nvPr/>
          </p:nvSpPr>
          <p:spPr bwMode="auto">
            <a:xfrm>
              <a:off x="2208" y="2496"/>
              <a:ext cx="0" cy="1056"/>
            </a:xfrm>
            <a:prstGeom prst="line">
              <a:avLst/>
            </a:prstGeom>
            <a:noFill/>
            <a:ln w="19050">
              <a:solidFill>
                <a:srgbClr val="000099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91440" rIns="0" bIns="91440"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10" name="Group 28"/>
          <p:cNvGrpSpPr>
            <a:grpSpLocks/>
          </p:cNvGrpSpPr>
          <p:nvPr/>
        </p:nvGrpSpPr>
        <p:grpSpPr bwMode="auto">
          <a:xfrm>
            <a:off x="609600" y="3962400"/>
            <a:ext cx="2819400" cy="1628775"/>
            <a:chOff x="384" y="2496"/>
            <a:chExt cx="1776" cy="1026"/>
          </a:xfrm>
        </p:grpSpPr>
        <p:sp>
          <p:nvSpPr>
            <p:cNvPr id="40972" name="Text Box 29"/>
            <p:cNvSpPr txBox="1">
              <a:spLocks noChangeArrowheads="1"/>
            </p:cNvSpPr>
            <p:nvPr/>
          </p:nvSpPr>
          <p:spPr bwMode="auto">
            <a:xfrm>
              <a:off x="384" y="2592"/>
              <a:ext cx="998" cy="29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2"/>
              </a:solidFill>
              <a:miter lim="800000"/>
              <a:headEnd type="none" w="sm" len="sm"/>
              <a:tailEnd type="none" w="sm" len="sm"/>
            </a:ln>
          </p:spPr>
          <p:txBody>
            <a:bodyPr lIns="45720" rIns="4572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>
                  <a:solidFill>
                    <a:srgbClr val="000099"/>
                  </a:solidFill>
                </a:rPr>
                <a:t>investment</a:t>
              </a:r>
            </a:p>
          </p:txBody>
        </p:sp>
        <p:sp>
          <p:nvSpPr>
            <p:cNvPr id="40973" name="AutoShape 30"/>
            <p:cNvSpPr>
              <a:spLocks/>
            </p:cNvSpPr>
            <p:nvPr/>
          </p:nvSpPr>
          <p:spPr bwMode="auto">
            <a:xfrm>
              <a:off x="1955" y="2496"/>
              <a:ext cx="205" cy="1026"/>
            </a:xfrm>
            <a:prstGeom prst="leftBrace">
              <a:avLst>
                <a:gd name="adj1" fmla="val 41707"/>
                <a:gd name="adj2" fmla="val 50000"/>
              </a:avLst>
            </a:prstGeom>
            <a:noFill/>
            <a:ln w="19050" cap="sq">
              <a:solidFill>
                <a:srgbClr val="000099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cxnSp>
          <p:nvCxnSpPr>
            <p:cNvPr id="40974" name="AutoShape 31"/>
            <p:cNvCxnSpPr>
              <a:cxnSpLocks noChangeShapeType="1"/>
              <a:stCxn id="40972" idx="3"/>
              <a:endCxn id="40973" idx="1"/>
            </p:cNvCxnSpPr>
            <p:nvPr/>
          </p:nvCxnSpPr>
          <p:spPr bwMode="auto">
            <a:xfrm>
              <a:off x="1382" y="2740"/>
              <a:ext cx="567" cy="269"/>
            </a:xfrm>
            <a:prstGeom prst="straightConnector1">
              <a:avLst/>
            </a:prstGeom>
            <a:noFill/>
            <a:ln w="19050" cap="sq">
              <a:solidFill>
                <a:schemeClr val="bg2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96045444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307975"/>
            <a:ext cx="8166100" cy="796925"/>
          </a:xfrm>
        </p:spPr>
        <p:txBody>
          <a:bodyPr/>
          <a:lstStyle/>
          <a:p>
            <a:pPr eaLnBrk="1" hangingPunct="1"/>
            <a:r>
              <a:rPr lang="en-US" dirty="0"/>
              <a:t>Moving toward the steady state</a:t>
            </a:r>
          </a:p>
        </p:txBody>
      </p:sp>
      <p:grpSp>
        <p:nvGrpSpPr>
          <p:cNvPr id="41987" name="Group 3"/>
          <p:cNvGrpSpPr>
            <a:grpSpLocks/>
          </p:cNvGrpSpPr>
          <p:nvPr/>
        </p:nvGrpSpPr>
        <p:grpSpPr bwMode="auto">
          <a:xfrm>
            <a:off x="223838" y="1544638"/>
            <a:ext cx="7853362" cy="4816475"/>
            <a:chOff x="141" y="973"/>
            <a:chExt cx="4947" cy="3034"/>
          </a:xfrm>
        </p:grpSpPr>
        <p:grpSp>
          <p:nvGrpSpPr>
            <p:cNvPr id="42005" name="Group 4"/>
            <p:cNvGrpSpPr>
              <a:grpSpLocks/>
            </p:cNvGrpSpPr>
            <p:nvPr/>
          </p:nvGrpSpPr>
          <p:grpSpPr bwMode="auto">
            <a:xfrm>
              <a:off x="1249" y="1341"/>
              <a:ext cx="2879" cy="2205"/>
              <a:chOff x="1249" y="1341"/>
              <a:chExt cx="2697" cy="2205"/>
            </a:xfrm>
          </p:grpSpPr>
          <p:sp>
            <p:nvSpPr>
              <p:cNvPr id="42008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42009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42006" name="Text Box 7"/>
            <p:cNvSpPr txBox="1">
              <a:spLocks noChangeArrowheads="1"/>
            </p:cNvSpPr>
            <p:nvPr/>
          </p:nvSpPr>
          <p:spPr bwMode="auto">
            <a:xfrm>
              <a:off x="141" y="973"/>
              <a:ext cx="1155" cy="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300" dirty="0"/>
                <a:t>Investment and depreciation </a:t>
              </a:r>
            </a:p>
          </p:txBody>
        </p:sp>
        <p:sp>
          <p:nvSpPr>
            <p:cNvPr id="42007" name="Text Box 8"/>
            <p:cNvSpPr txBox="1">
              <a:spLocks noChangeArrowheads="1"/>
            </p:cNvSpPr>
            <p:nvPr/>
          </p:nvSpPr>
          <p:spPr bwMode="auto">
            <a:xfrm>
              <a:off x="4080" y="3556"/>
              <a:ext cx="1008" cy="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300" dirty="0"/>
                <a:t>Capital per </a:t>
              </a:r>
              <a:br>
                <a:rPr kumimoji="1" lang="en-US" sz="2300" dirty="0"/>
              </a:br>
              <a:r>
                <a:rPr kumimoji="1" lang="en-US" sz="23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1988" name="Group 9"/>
          <p:cNvGrpSpPr>
            <a:grpSpLocks/>
          </p:cNvGrpSpPr>
          <p:nvPr/>
        </p:nvGrpSpPr>
        <p:grpSpPr bwMode="auto">
          <a:xfrm>
            <a:off x="1997075" y="2695575"/>
            <a:ext cx="5791200" cy="3389313"/>
            <a:chOff x="1248" y="1267"/>
            <a:chExt cx="3456" cy="2669"/>
          </a:xfrm>
        </p:grpSpPr>
        <p:sp>
          <p:nvSpPr>
            <p:cNvPr id="42003" name="Arc 10"/>
            <p:cNvSpPr>
              <a:spLocks/>
            </p:cNvSpPr>
            <p:nvPr/>
          </p:nvSpPr>
          <p:spPr bwMode="auto">
            <a:xfrm flipH="1">
              <a:off x="1248" y="1492"/>
              <a:ext cx="3456" cy="2444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2004" name="Text Box 11"/>
            <p:cNvSpPr txBox="1">
              <a:spLocks noChangeArrowheads="1"/>
            </p:cNvSpPr>
            <p:nvPr/>
          </p:nvSpPr>
          <p:spPr bwMode="auto">
            <a:xfrm>
              <a:off x="4128" y="1267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sp>
        <p:nvSpPr>
          <p:cNvPr id="42002" name="Line 14"/>
          <p:cNvSpPr>
            <a:spLocks noChangeShapeType="1"/>
          </p:cNvSpPr>
          <p:nvPr/>
        </p:nvSpPr>
        <p:spPr bwMode="auto">
          <a:xfrm flipV="1">
            <a:off x="2005013" y="2209801"/>
            <a:ext cx="4319586" cy="3382964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grpSp>
        <p:nvGrpSpPr>
          <p:cNvPr id="41990" name="Group 15"/>
          <p:cNvGrpSpPr>
            <a:grpSpLocks/>
          </p:cNvGrpSpPr>
          <p:nvPr/>
        </p:nvGrpSpPr>
        <p:grpSpPr bwMode="auto">
          <a:xfrm>
            <a:off x="4800600" y="3352800"/>
            <a:ext cx="533400" cy="2671763"/>
            <a:chOff x="2640" y="1632"/>
            <a:chExt cx="336" cy="2189"/>
          </a:xfrm>
        </p:grpSpPr>
        <p:sp>
          <p:nvSpPr>
            <p:cNvPr id="41999" name="Line 16"/>
            <p:cNvSpPr>
              <a:spLocks noChangeShapeType="1"/>
            </p:cNvSpPr>
            <p:nvPr/>
          </p:nvSpPr>
          <p:spPr bwMode="auto">
            <a:xfrm>
              <a:off x="2688" y="1632"/>
              <a:ext cx="0" cy="19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2000" name="Text Box 17"/>
            <p:cNvSpPr txBox="1">
              <a:spLocks noChangeArrowheads="1"/>
            </p:cNvSpPr>
            <p:nvPr/>
          </p:nvSpPr>
          <p:spPr bwMode="auto">
            <a:xfrm>
              <a:off x="2640" y="3522"/>
              <a:ext cx="33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grpSp>
        <p:nvGrpSpPr>
          <p:cNvPr id="41991" name="Group 18"/>
          <p:cNvGrpSpPr>
            <a:grpSpLocks/>
          </p:cNvGrpSpPr>
          <p:nvPr/>
        </p:nvGrpSpPr>
        <p:grpSpPr bwMode="auto">
          <a:xfrm>
            <a:off x="3429000" y="3962400"/>
            <a:ext cx="533400" cy="2033588"/>
            <a:chOff x="2160" y="2496"/>
            <a:chExt cx="336" cy="1281"/>
          </a:xfrm>
        </p:grpSpPr>
        <p:sp>
          <p:nvSpPr>
            <p:cNvPr id="41997" name="Line 19"/>
            <p:cNvSpPr>
              <a:spLocks noChangeShapeType="1"/>
            </p:cNvSpPr>
            <p:nvPr/>
          </p:nvSpPr>
          <p:spPr bwMode="auto">
            <a:xfrm>
              <a:off x="2208" y="2496"/>
              <a:ext cx="0" cy="1098"/>
            </a:xfrm>
            <a:prstGeom prst="line">
              <a:avLst/>
            </a:prstGeom>
            <a:noFill/>
            <a:ln w="19050">
              <a:solidFill>
                <a:srgbClr val="000099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1998" name="Text Box 20"/>
            <p:cNvSpPr txBox="1">
              <a:spLocks noChangeArrowheads="1"/>
            </p:cNvSpPr>
            <p:nvPr/>
          </p:nvSpPr>
          <p:spPr bwMode="auto">
            <a:xfrm>
              <a:off x="2160" y="3547"/>
              <a:ext cx="33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solidFill>
                    <a:srgbClr val="000099"/>
                  </a:solidFill>
                  <a:latin typeface="Tahoma" pitchFamily="34" charset="0"/>
                </a:rPr>
                <a:t>k</a:t>
              </a:r>
              <a:r>
                <a:rPr kumimoji="1" lang="en-US" sz="2400" b="1" i="1" baseline="-25000" dirty="0">
                  <a:solidFill>
                    <a:srgbClr val="000099"/>
                  </a:solidFill>
                  <a:latin typeface="Tahoma" pitchFamily="34" charset="0"/>
                </a:rPr>
                <a:t>1</a:t>
              </a:r>
              <a:endParaRPr kumimoji="1" lang="en-US" sz="2400" baseline="-25000" dirty="0">
                <a:solidFill>
                  <a:srgbClr val="000099"/>
                </a:solidFill>
                <a:latin typeface="Tahoma" pitchFamily="34" charset="0"/>
              </a:endParaRPr>
            </a:p>
          </p:txBody>
        </p:sp>
      </p:grpSp>
      <p:grpSp>
        <p:nvGrpSpPr>
          <p:cNvPr id="41993" name="Group 22"/>
          <p:cNvGrpSpPr>
            <a:grpSpLocks/>
          </p:cNvGrpSpPr>
          <p:nvPr/>
        </p:nvGrpSpPr>
        <p:grpSpPr bwMode="auto">
          <a:xfrm>
            <a:off x="3524250" y="4892675"/>
            <a:ext cx="544513" cy="703263"/>
            <a:chOff x="2220" y="3082"/>
            <a:chExt cx="343" cy="443"/>
          </a:xfrm>
        </p:grpSpPr>
        <p:sp>
          <p:nvSpPr>
            <p:cNvPr id="41995" name="AutoShape 23"/>
            <p:cNvSpPr>
              <a:spLocks/>
            </p:cNvSpPr>
            <p:nvPr/>
          </p:nvSpPr>
          <p:spPr bwMode="auto">
            <a:xfrm rot="5393558">
              <a:off x="2244" y="3261"/>
              <a:ext cx="240" cy="288"/>
            </a:xfrm>
            <a:prstGeom prst="leftBrace">
              <a:avLst>
                <a:gd name="adj1" fmla="val 10000"/>
                <a:gd name="adj2" fmla="val 50000"/>
              </a:avLst>
            </a:prstGeom>
            <a:noFill/>
            <a:ln w="19050" cap="sq">
              <a:solidFill>
                <a:srgbClr val="990033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1996" name="Text Box 24"/>
            <p:cNvSpPr txBox="1">
              <a:spLocks noChangeArrowheads="1"/>
            </p:cNvSpPr>
            <p:nvPr/>
          </p:nvSpPr>
          <p:spPr bwMode="auto">
            <a:xfrm>
              <a:off x="2227" y="3082"/>
              <a:ext cx="336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l-GR" sz="2400" dirty="0">
                  <a:solidFill>
                    <a:srgbClr val="990033"/>
                  </a:solidFill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2400" b="1" i="1" dirty="0">
                  <a:solidFill>
                    <a:srgbClr val="990033"/>
                  </a:solidFill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</p:grpSp>
      <p:sp>
        <p:nvSpPr>
          <p:cNvPr id="95257" name="Text Box 25"/>
          <p:cNvSpPr txBox="1">
            <a:spLocks noChangeArrowheads="1"/>
          </p:cNvSpPr>
          <p:nvPr/>
        </p:nvSpPr>
        <p:spPr bwMode="auto">
          <a:xfrm>
            <a:off x="3886200" y="5638800"/>
            <a:ext cx="457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400" b="1" i="1" dirty="0">
                <a:solidFill>
                  <a:srgbClr val="990033"/>
                </a:solidFill>
                <a:latin typeface="Tahoma" pitchFamily="34" charset="0"/>
              </a:rPr>
              <a:t>k</a:t>
            </a:r>
            <a:r>
              <a:rPr kumimoji="1" lang="en-US" sz="2400" b="1" i="1" baseline="-25000" dirty="0">
                <a:solidFill>
                  <a:srgbClr val="990033"/>
                </a:solidFill>
                <a:latin typeface="Tahoma" pitchFamily="34" charset="0"/>
              </a:rPr>
              <a:t>2</a:t>
            </a:r>
            <a:endParaRPr kumimoji="1" lang="en-US" sz="2400" baseline="-25000" dirty="0">
              <a:solidFill>
                <a:srgbClr val="990033"/>
              </a:solidFill>
              <a:latin typeface="Tahoma" pitchFamily="34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2895600" y="1293475"/>
            <a:ext cx="31131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 = 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sf(k)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</a:rPr>
              <a:t>k</a:t>
            </a: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369048" y="1893892"/>
            <a:ext cx="530225" cy="3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400" b="1" i="1" dirty="0">
                <a:latin typeface="Tahoma" pitchFamily="34" charset="0"/>
                <a:sym typeface="Symbol" pitchFamily="18" charset="2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262265373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5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271463"/>
            <a:ext cx="8234362" cy="881062"/>
          </a:xfrm>
        </p:spPr>
        <p:txBody>
          <a:bodyPr/>
          <a:lstStyle/>
          <a:p>
            <a:pPr eaLnBrk="1" hangingPunct="1"/>
            <a:r>
              <a:rPr lang="en-US" dirty="0"/>
              <a:t>Moving toward the steady state</a:t>
            </a:r>
          </a:p>
        </p:txBody>
      </p:sp>
      <p:grpSp>
        <p:nvGrpSpPr>
          <p:cNvPr id="43011" name="Group 3"/>
          <p:cNvGrpSpPr>
            <a:grpSpLocks/>
          </p:cNvGrpSpPr>
          <p:nvPr/>
        </p:nvGrpSpPr>
        <p:grpSpPr bwMode="auto">
          <a:xfrm>
            <a:off x="223838" y="1544638"/>
            <a:ext cx="7853362" cy="4816475"/>
            <a:chOff x="141" y="973"/>
            <a:chExt cx="4947" cy="3034"/>
          </a:xfrm>
        </p:grpSpPr>
        <p:grpSp>
          <p:nvGrpSpPr>
            <p:cNvPr id="43035" name="Group 4"/>
            <p:cNvGrpSpPr>
              <a:grpSpLocks/>
            </p:cNvGrpSpPr>
            <p:nvPr/>
          </p:nvGrpSpPr>
          <p:grpSpPr bwMode="auto">
            <a:xfrm>
              <a:off x="1249" y="1341"/>
              <a:ext cx="2879" cy="2205"/>
              <a:chOff x="1249" y="1341"/>
              <a:chExt cx="2697" cy="2205"/>
            </a:xfrm>
          </p:grpSpPr>
          <p:sp>
            <p:nvSpPr>
              <p:cNvPr id="43038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43039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43036" name="Text Box 7"/>
            <p:cNvSpPr txBox="1">
              <a:spLocks noChangeArrowheads="1"/>
            </p:cNvSpPr>
            <p:nvPr/>
          </p:nvSpPr>
          <p:spPr bwMode="auto">
            <a:xfrm>
              <a:off x="141" y="973"/>
              <a:ext cx="1155" cy="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300" dirty="0"/>
                <a:t>Investment and depreciation </a:t>
              </a:r>
            </a:p>
          </p:txBody>
        </p:sp>
        <p:sp>
          <p:nvSpPr>
            <p:cNvPr id="43037" name="Text Box 8"/>
            <p:cNvSpPr txBox="1">
              <a:spLocks noChangeArrowheads="1"/>
            </p:cNvSpPr>
            <p:nvPr/>
          </p:nvSpPr>
          <p:spPr bwMode="auto">
            <a:xfrm>
              <a:off x="4080" y="3556"/>
              <a:ext cx="1008" cy="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300" dirty="0"/>
                <a:t>Capital per </a:t>
              </a:r>
              <a:br>
                <a:rPr kumimoji="1" lang="en-US" sz="2300" dirty="0"/>
              </a:br>
              <a:r>
                <a:rPr kumimoji="1" lang="en-US" sz="23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3012" name="Group 9"/>
          <p:cNvGrpSpPr>
            <a:grpSpLocks/>
          </p:cNvGrpSpPr>
          <p:nvPr/>
        </p:nvGrpSpPr>
        <p:grpSpPr bwMode="auto">
          <a:xfrm>
            <a:off x="1997075" y="2695575"/>
            <a:ext cx="5791200" cy="3389313"/>
            <a:chOff x="1248" y="1267"/>
            <a:chExt cx="3456" cy="2669"/>
          </a:xfrm>
        </p:grpSpPr>
        <p:sp>
          <p:nvSpPr>
            <p:cNvPr id="43033" name="Arc 10"/>
            <p:cNvSpPr>
              <a:spLocks/>
            </p:cNvSpPr>
            <p:nvPr/>
          </p:nvSpPr>
          <p:spPr bwMode="auto">
            <a:xfrm flipH="1">
              <a:off x="1248" y="1492"/>
              <a:ext cx="3456" cy="2444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3034" name="Text Box 11"/>
            <p:cNvSpPr txBox="1">
              <a:spLocks noChangeArrowheads="1"/>
            </p:cNvSpPr>
            <p:nvPr/>
          </p:nvSpPr>
          <p:spPr bwMode="auto">
            <a:xfrm>
              <a:off x="4128" y="1267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sp>
        <p:nvSpPr>
          <p:cNvPr id="43032" name="Line 14"/>
          <p:cNvSpPr>
            <a:spLocks noChangeShapeType="1"/>
          </p:cNvSpPr>
          <p:nvPr/>
        </p:nvSpPr>
        <p:spPr bwMode="auto">
          <a:xfrm flipV="1">
            <a:off x="2005013" y="2209800"/>
            <a:ext cx="4319587" cy="3382963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grpSp>
        <p:nvGrpSpPr>
          <p:cNvPr id="43014" name="Group 15"/>
          <p:cNvGrpSpPr>
            <a:grpSpLocks/>
          </p:cNvGrpSpPr>
          <p:nvPr/>
        </p:nvGrpSpPr>
        <p:grpSpPr bwMode="auto">
          <a:xfrm>
            <a:off x="4800600" y="3352800"/>
            <a:ext cx="533400" cy="2671763"/>
            <a:chOff x="2640" y="1632"/>
            <a:chExt cx="336" cy="2189"/>
          </a:xfrm>
        </p:grpSpPr>
        <p:sp>
          <p:nvSpPr>
            <p:cNvPr id="43029" name="Line 16"/>
            <p:cNvSpPr>
              <a:spLocks noChangeShapeType="1"/>
            </p:cNvSpPr>
            <p:nvPr/>
          </p:nvSpPr>
          <p:spPr bwMode="auto">
            <a:xfrm>
              <a:off x="2688" y="1632"/>
              <a:ext cx="0" cy="19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3030" name="Text Box 17"/>
            <p:cNvSpPr txBox="1">
              <a:spLocks noChangeArrowheads="1"/>
            </p:cNvSpPr>
            <p:nvPr/>
          </p:nvSpPr>
          <p:spPr bwMode="auto">
            <a:xfrm>
              <a:off x="2640" y="3522"/>
              <a:ext cx="33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43016" name="Text Box 19"/>
          <p:cNvSpPr txBox="1">
            <a:spLocks noChangeArrowheads="1"/>
          </p:cNvSpPr>
          <p:nvPr/>
        </p:nvSpPr>
        <p:spPr bwMode="auto">
          <a:xfrm>
            <a:off x="3886200" y="5638800"/>
            <a:ext cx="457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400" b="1" i="1" dirty="0">
                <a:solidFill>
                  <a:srgbClr val="990033"/>
                </a:solidFill>
                <a:latin typeface="Tahoma" pitchFamily="34" charset="0"/>
              </a:rPr>
              <a:t>k</a:t>
            </a:r>
            <a:r>
              <a:rPr kumimoji="1" lang="en-US" sz="2400" b="1" i="1" baseline="-25000" dirty="0">
                <a:solidFill>
                  <a:srgbClr val="990033"/>
                </a:solidFill>
                <a:latin typeface="Tahoma" pitchFamily="34" charset="0"/>
              </a:rPr>
              <a:t>2</a:t>
            </a:r>
            <a:endParaRPr kumimoji="1" lang="en-US" sz="2400" baseline="-25000" dirty="0">
              <a:solidFill>
                <a:srgbClr val="990033"/>
              </a:solidFill>
              <a:latin typeface="Tahoma" pitchFamily="34" charset="0"/>
            </a:endParaRPr>
          </a:p>
        </p:txBody>
      </p:sp>
      <p:grpSp>
        <p:nvGrpSpPr>
          <p:cNvPr id="7" name="Group 20"/>
          <p:cNvGrpSpPr>
            <a:grpSpLocks/>
          </p:cNvGrpSpPr>
          <p:nvPr/>
        </p:nvGrpSpPr>
        <p:grpSpPr bwMode="auto">
          <a:xfrm>
            <a:off x="1135063" y="3657600"/>
            <a:ext cx="2895600" cy="1981200"/>
            <a:chOff x="384" y="2496"/>
            <a:chExt cx="1824" cy="1056"/>
          </a:xfrm>
        </p:grpSpPr>
        <p:sp>
          <p:nvSpPr>
            <p:cNvPr id="43024" name="Line 21"/>
            <p:cNvSpPr>
              <a:spLocks noChangeShapeType="1"/>
            </p:cNvSpPr>
            <p:nvPr/>
          </p:nvSpPr>
          <p:spPr bwMode="auto">
            <a:xfrm>
              <a:off x="2208" y="2496"/>
              <a:ext cx="0" cy="1056"/>
            </a:xfrm>
            <a:prstGeom prst="line">
              <a:avLst/>
            </a:prstGeom>
            <a:noFill/>
            <a:ln w="19050">
              <a:solidFill>
                <a:srgbClr val="990033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grpSp>
          <p:nvGrpSpPr>
            <p:cNvPr id="43025" name="Group 22"/>
            <p:cNvGrpSpPr>
              <a:grpSpLocks/>
            </p:cNvGrpSpPr>
            <p:nvPr/>
          </p:nvGrpSpPr>
          <p:grpSpPr bwMode="auto">
            <a:xfrm>
              <a:off x="384" y="2496"/>
              <a:ext cx="1776" cy="1026"/>
              <a:chOff x="384" y="2496"/>
              <a:chExt cx="1776" cy="1026"/>
            </a:xfrm>
          </p:grpSpPr>
          <p:sp>
            <p:nvSpPr>
              <p:cNvPr id="43026" name="Text Box 23"/>
              <p:cNvSpPr txBox="1">
                <a:spLocks noChangeArrowheads="1"/>
              </p:cNvSpPr>
              <p:nvPr/>
            </p:nvSpPr>
            <p:spPr bwMode="auto">
              <a:xfrm>
                <a:off x="384" y="2614"/>
                <a:ext cx="998" cy="251"/>
              </a:xfrm>
              <a:prstGeom prst="rect">
                <a:avLst/>
              </a:prstGeom>
              <a:solidFill>
                <a:schemeClr val="bg1"/>
              </a:solidFill>
              <a:ln w="12700" cap="sq">
                <a:solidFill>
                  <a:srgbClr val="990033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lIns="45720" rIns="45720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kumimoji="1" lang="en-US" sz="2400" dirty="0">
                    <a:solidFill>
                      <a:srgbClr val="990033"/>
                    </a:solidFill>
                  </a:rPr>
                  <a:t>investment</a:t>
                </a:r>
              </a:p>
            </p:txBody>
          </p:sp>
          <p:sp>
            <p:nvSpPr>
              <p:cNvPr id="43027" name="AutoShape 24"/>
              <p:cNvSpPr>
                <a:spLocks/>
              </p:cNvSpPr>
              <p:nvPr/>
            </p:nvSpPr>
            <p:spPr bwMode="auto">
              <a:xfrm>
                <a:off x="1955" y="2496"/>
                <a:ext cx="205" cy="1026"/>
              </a:xfrm>
              <a:prstGeom prst="leftBrace">
                <a:avLst>
                  <a:gd name="adj1" fmla="val 41707"/>
                  <a:gd name="adj2" fmla="val 50000"/>
                </a:avLst>
              </a:prstGeom>
              <a:noFill/>
              <a:ln w="19050" cap="sq">
                <a:solidFill>
                  <a:srgbClr val="990033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 anchor="ctr">
                <a:spAutoFit/>
              </a:bodyPr>
              <a:lstStyle/>
              <a:p>
                <a:endParaRPr lang="en-US" dirty="0"/>
              </a:p>
            </p:txBody>
          </p:sp>
          <p:cxnSp>
            <p:nvCxnSpPr>
              <p:cNvPr id="43028" name="AutoShape 25"/>
              <p:cNvCxnSpPr>
                <a:cxnSpLocks noChangeShapeType="1"/>
                <a:stCxn id="43026" idx="3"/>
                <a:endCxn id="43027" idx="1"/>
              </p:cNvCxnSpPr>
              <p:nvPr/>
            </p:nvCxnSpPr>
            <p:spPr bwMode="auto">
              <a:xfrm>
                <a:off x="1382" y="2740"/>
                <a:ext cx="567" cy="269"/>
              </a:xfrm>
              <a:prstGeom prst="straightConnector1">
                <a:avLst/>
              </a:prstGeom>
              <a:noFill/>
              <a:ln w="19050" cap="sq">
                <a:solidFill>
                  <a:srgbClr val="990033"/>
                </a:solidFill>
                <a:round/>
                <a:headEnd type="none" w="sm" len="sm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grpSp>
        <p:nvGrpSpPr>
          <p:cNvPr id="9" name="Group 26"/>
          <p:cNvGrpSpPr>
            <a:grpSpLocks/>
          </p:cNvGrpSpPr>
          <p:nvPr/>
        </p:nvGrpSpPr>
        <p:grpSpPr bwMode="auto">
          <a:xfrm>
            <a:off x="4038600" y="4038600"/>
            <a:ext cx="2122488" cy="1555750"/>
            <a:chOff x="2544" y="2544"/>
            <a:chExt cx="1337" cy="980"/>
          </a:xfrm>
        </p:grpSpPr>
        <p:sp>
          <p:nvSpPr>
            <p:cNvPr id="43022" name="AutoShape 27"/>
            <p:cNvSpPr>
              <a:spLocks/>
            </p:cNvSpPr>
            <p:nvPr/>
          </p:nvSpPr>
          <p:spPr bwMode="auto">
            <a:xfrm rot="10800000">
              <a:off x="2544" y="2544"/>
              <a:ext cx="240" cy="980"/>
            </a:xfrm>
            <a:prstGeom prst="leftBrace">
              <a:avLst>
                <a:gd name="adj1" fmla="val 34028"/>
                <a:gd name="adj2" fmla="val 50000"/>
              </a:avLst>
            </a:prstGeom>
            <a:noFill/>
            <a:ln w="19050" cap="sq">
              <a:solidFill>
                <a:srgbClr val="990033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3023" name="Text Box 28"/>
            <p:cNvSpPr txBox="1">
              <a:spLocks noChangeArrowheads="1"/>
            </p:cNvSpPr>
            <p:nvPr/>
          </p:nvSpPr>
          <p:spPr bwMode="auto">
            <a:xfrm>
              <a:off x="2825" y="2854"/>
              <a:ext cx="105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>
                  <a:solidFill>
                    <a:srgbClr val="990033"/>
                  </a:solidFill>
                </a:rPr>
                <a:t>depreciation</a:t>
              </a:r>
            </a:p>
          </p:txBody>
        </p:sp>
      </p:grp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4068763" y="3657603"/>
            <a:ext cx="914400" cy="397486"/>
            <a:chOff x="3504" y="2256"/>
            <a:chExt cx="576" cy="315"/>
          </a:xfrm>
        </p:grpSpPr>
        <p:sp>
          <p:nvSpPr>
            <p:cNvPr id="43020" name="AutoShape 30"/>
            <p:cNvSpPr>
              <a:spLocks/>
            </p:cNvSpPr>
            <p:nvPr/>
          </p:nvSpPr>
          <p:spPr bwMode="auto">
            <a:xfrm rot="10755808">
              <a:off x="3504" y="2256"/>
              <a:ext cx="240" cy="288"/>
            </a:xfrm>
            <a:prstGeom prst="leftBrace">
              <a:avLst>
                <a:gd name="adj1" fmla="val 10000"/>
                <a:gd name="adj2" fmla="val 50000"/>
              </a:avLst>
            </a:prstGeom>
            <a:noFill/>
            <a:ln w="19050" cap="sq">
              <a:solidFill>
                <a:srgbClr val="339966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3021" name="Text Box 31"/>
            <p:cNvSpPr txBox="1">
              <a:spLocks noChangeArrowheads="1"/>
            </p:cNvSpPr>
            <p:nvPr/>
          </p:nvSpPr>
          <p:spPr bwMode="auto">
            <a:xfrm>
              <a:off x="3744" y="2266"/>
              <a:ext cx="336" cy="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l-GR" sz="2500" dirty="0">
                  <a:solidFill>
                    <a:srgbClr val="339966"/>
                  </a:solidFill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2500" b="1" i="1" dirty="0">
                  <a:solidFill>
                    <a:srgbClr val="339966"/>
                  </a:solidFill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</p:grp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2895600" y="1293475"/>
            <a:ext cx="31131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 = 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sf(k)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</a:rPr>
              <a:t>k</a:t>
            </a:r>
          </a:p>
        </p:txBody>
      </p:sp>
      <p:sp>
        <p:nvSpPr>
          <p:cNvPr id="33" name="Text Box 13"/>
          <p:cNvSpPr txBox="1">
            <a:spLocks noChangeArrowheads="1"/>
          </p:cNvSpPr>
          <p:nvPr/>
        </p:nvSpPr>
        <p:spPr bwMode="auto">
          <a:xfrm>
            <a:off x="6369048" y="1893892"/>
            <a:ext cx="530225" cy="3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400" b="1" i="1" dirty="0">
                <a:latin typeface="Tahoma" pitchFamily="34" charset="0"/>
                <a:sym typeface="Symbol" pitchFamily="18" charset="2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357311334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296863"/>
            <a:ext cx="8234362" cy="825500"/>
          </a:xfrm>
        </p:spPr>
        <p:txBody>
          <a:bodyPr/>
          <a:lstStyle/>
          <a:p>
            <a:pPr eaLnBrk="1" hangingPunct="1"/>
            <a:r>
              <a:rPr lang="en-US" dirty="0"/>
              <a:t>Moving toward the steady state</a:t>
            </a:r>
          </a:p>
        </p:txBody>
      </p:sp>
      <p:grpSp>
        <p:nvGrpSpPr>
          <p:cNvPr id="44035" name="Group 3"/>
          <p:cNvGrpSpPr>
            <a:grpSpLocks/>
          </p:cNvGrpSpPr>
          <p:nvPr/>
        </p:nvGrpSpPr>
        <p:grpSpPr bwMode="auto">
          <a:xfrm>
            <a:off x="223838" y="1544638"/>
            <a:ext cx="7853362" cy="4816475"/>
            <a:chOff x="141" y="973"/>
            <a:chExt cx="4947" cy="3034"/>
          </a:xfrm>
        </p:grpSpPr>
        <p:grpSp>
          <p:nvGrpSpPr>
            <p:cNvPr id="44052" name="Group 4"/>
            <p:cNvGrpSpPr>
              <a:grpSpLocks/>
            </p:cNvGrpSpPr>
            <p:nvPr/>
          </p:nvGrpSpPr>
          <p:grpSpPr bwMode="auto">
            <a:xfrm>
              <a:off x="1249" y="1341"/>
              <a:ext cx="2879" cy="2205"/>
              <a:chOff x="1249" y="1341"/>
              <a:chExt cx="2697" cy="2205"/>
            </a:xfrm>
          </p:grpSpPr>
          <p:sp>
            <p:nvSpPr>
              <p:cNvPr id="44055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44056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44053" name="Text Box 7"/>
            <p:cNvSpPr txBox="1">
              <a:spLocks noChangeArrowheads="1"/>
            </p:cNvSpPr>
            <p:nvPr/>
          </p:nvSpPr>
          <p:spPr bwMode="auto">
            <a:xfrm>
              <a:off x="141" y="973"/>
              <a:ext cx="1155" cy="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300" dirty="0"/>
                <a:t>Investment and depreciation </a:t>
              </a:r>
            </a:p>
          </p:txBody>
        </p:sp>
        <p:sp>
          <p:nvSpPr>
            <p:cNvPr id="44054" name="Text Box 8"/>
            <p:cNvSpPr txBox="1">
              <a:spLocks noChangeArrowheads="1"/>
            </p:cNvSpPr>
            <p:nvPr/>
          </p:nvSpPr>
          <p:spPr bwMode="auto">
            <a:xfrm>
              <a:off x="4080" y="3556"/>
              <a:ext cx="1008" cy="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300" dirty="0"/>
                <a:t>Capital per </a:t>
              </a:r>
              <a:br>
                <a:rPr kumimoji="1" lang="en-US" sz="2300" dirty="0"/>
              </a:br>
              <a:r>
                <a:rPr kumimoji="1" lang="en-US" sz="23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4036" name="Group 9"/>
          <p:cNvGrpSpPr>
            <a:grpSpLocks/>
          </p:cNvGrpSpPr>
          <p:nvPr/>
        </p:nvGrpSpPr>
        <p:grpSpPr bwMode="auto">
          <a:xfrm>
            <a:off x="1997075" y="2695575"/>
            <a:ext cx="5791200" cy="3389313"/>
            <a:chOff x="1248" y="1267"/>
            <a:chExt cx="3456" cy="2669"/>
          </a:xfrm>
        </p:grpSpPr>
        <p:sp>
          <p:nvSpPr>
            <p:cNvPr id="44050" name="Arc 10"/>
            <p:cNvSpPr>
              <a:spLocks/>
            </p:cNvSpPr>
            <p:nvPr/>
          </p:nvSpPr>
          <p:spPr bwMode="auto">
            <a:xfrm flipH="1">
              <a:off x="1248" y="1492"/>
              <a:ext cx="3456" cy="2444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4051" name="Text Box 11"/>
            <p:cNvSpPr txBox="1">
              <a:spLocks noChangeArrowheads="1"/>
            </p:cNvSpPr>
            <p:nvPr/>
          </p:nvSpPr>
          <p:spPr bwMode="auto">
            <a:xfrm>
              <a:off x="4128" y="1267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sp>
        <p:nvSpPr>
          <p:cNvPr id="44049" name="Line 14"/>
          <p:cNvSpPr>
            <a:spLocks noChangeShapeType="1"/>
          </p:cNvSpPr>
          <p:nvPr/>
        </p:nvSpPr>
        <p:spPr bwMode="auto">
          <a:xfrm flipV="1">
            <a:off x="2005013" y="2209800"/>
            <a:ext cx="4319587" cy="3382963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grpSp>
        <p:nvGrpSpPr>
          <p:cNvPr id="44038" name="Group 15"/>
          <p:cNvGrpSpPr>
            <a:grpSpLocks/>
          </p:cNvGrpSpPr>
          <p:nvPr/>
        </p:nvGrpSpPr>
        <p:grpSpPr bwMode="auto">
          <a:xfrm>
            <a:off x="4800600" y="3352800"/>
            <a:ext cx="533400" cy="2671763"/>
            <a:chOff x="2640" y="1632"/>
            <a:chExt cx="336" cy="2189"/>
          </a:xfrm>
        </p:grpSpPr>
        <p:sp>
          <p:nvSpPr>
            <p:cNvPr id="44046" name="Line 16"/>
            <p:cNvSpPr>
              <a:spLocks noChangeShapeType="1"/>
            </p:cNvSpPr>
            <p:nvPr/>
          </p:nvSpPr>
          <p:spPr bwMode="auto">
            <a:xfrm>
              <a:off x="2688" y="1632"/>
              <a:ext cx="0" cy="19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4047" name="Text Box 17"/>
            <p:cNvSpPr txBox="1">
              <a:spLocks noChangeArrowheads="1"/>
            </p:cNvSpPr>
            <p:nvPr/>
          </p:nvSpPr>
          <p:spPr bwMode="auto">
            <a:xfrm>
              <a:off x="2640" y="3522"/>
              <a:ext cx="33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grpSp>
        <p:nvGrpSpPr>
          <p:cNvPr id="44040" name="Group 19"/>
          <p:cNvGrpSpPr>
            <a:grpSpLocks/>
          </p:cNvGrpSpPr>
          <p:nvPr/>
        </p:nvGrpSpPr>
        <p:grpSpPr bwMode="auto">
          <a:xfrm>
            <a:off x="4068763" y="3657600"/>
            <a:ext cx="914400" cy="393700"/>
            <a:chOff x="3504" y="2256"/>
            <a:chExt cx="576" cy="312"/>
          </a:xfrm>
        </p:grpSpPr>
        <p:sp>
          <p:nvSpPr>
            <p:cNvPr id="44044" name="AutoShape 20"/>
            <p:cNvSpPr>
              <a:spLocks/>
            </p:cNvSpPr>
            <p:nvPr/>
          </p:nvSpPr>
          <p:spPr bwMode="auto">
            <a:xfrm rot="10755808">
              <a:off x="3504" y="2256"/>
              <a:ext cx="240" cy="288"/>
            </a:xfrm>
            <a:prstGeom prst="leftBrace">
              <a:avLst>
                <a:gd name="adj1" fmla="val 10000"/>
                <a:gd name="adj2" fmla="val 50000"/>
              </a:avLst>
            </a:prstGeom>
            <a:noFill/>
            <a:ln w="19050" cap="sq">
              <a:solidFill>
                <a:srgbClr val="339966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4045" name="Text Box 21"/>
            <p:cNvSpPr txBox="1">
              <a:spLocks noChangeArrowheads="1"/>
            </p:cNvSpPr>
            <p:nvPr/>
          </p:nvSpPr>
          <p:spPr bwMode="auto">
            <a:xfrm>
              <a:off x="3744" y="2266"/>
              <a:ext cx="336" cy="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l-GR" sz="2500" dirty="0">
                  <a:solidFill>
                    <a:srgbClr val="339966"/>
                  </a:solidFill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2500" b="1" i="1" dirty="0">
                  <a:solidFill>
                    <a:srgbClr val="339966"/>
                  </a:solidFill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</p:grpSp>
      <p:grpSp>
        <p:nvGrpSpPr>
          <p:cNvPr id="44041" name="Group 22"/>
          <p:cNvGrpSpPr>
            <a:grpSpLocks/>
          </p:cNvGrpSpPr>
          <p:nvPr/>
        </p:nvGrpSpPr>
        <p:grpSpPr bwMode="auto">
          <a:xfrm>
            <a:off x="3886200" y="3641725"/>
            <a:ext cx="457200" cy="2362200"/>
            <a:chOff x="2448" y="2294"/>
            <a:chExt cx="288" cy="1488"/>
          </a:xfrm>
        </p:grpSpPr>
        <p:sp>
          <p:nvSpPr>
            <p:cNvPr id="44042" name="Text Box 23"/>
            <p:cNvSpPr txBox="1">
              <a:spLocks noChangeArrowheads="1"/>
            </p:cNvSpPr>
            <p:nvPr/>
          </p:nvSpPr>
          <p:spPr bwMode="auto">
            <a:xfrm>
              <a:off x="2448" y="3552"/>
              <a:ext cx="288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solidFill>
                    <a:srgbClr val="990033"/>
                  </a:solidFill>
                  <a:latin typeface="Tahoma" pitchFamily="34" charset="0"/>
                </a:rPr>
                <a:t>k</a:t>
              </a:r>
              <a:r>
                <a:rPr kumimoji="1" lang="en-US" sz="2400" b="1" i="1" baseline="-25000" dirty="0">
                  <a:solidFill>
                    <a:srgbClr val="990033"/>
                  </a:solidFill>
                  <a:latin typeface="Tahoma" pitchFamily="34" charset="0"/>
                </a:rPr>
                <a:t>2</a:t>
              </a:r>
              <a:endParaRPr kumimoji="1" lang="en-US" sz="2400" baseline="-25000" dirty="0">
                <a:solidFill>
                  <a:srgbClr val="990033"/>
                </a:solidFill>
                <a:latin typeface="Tahoma" pitchFamily="34" charset="0"/>
              </a:endParaRPr>
            </a:p>
          </p:txBody>
        </p:sp>
        <p:sp>
          <p:nvSpPr>
            <p:cNvPr id="44043" name="Line 24"/>
            <p:cNvSpPr>
              <a:spLocks noChangeShapeType="1"/>
            </p:cNvSpPr>
            <p:nvPr/>
          </p:nvSpPr>
          <p:spPr bwMode="auto">
            <a:xfrm flipH="1" flipV="1">
              <a:off x="2540" y="2294"/>
              <a:ext cx="4" cy="1239"/>
            </a:xfrm>
            <a:prstGeom prst="line">
              <a:avLst/>
            </a:prstGeom>
            <a:noFill/>
            <a:ln w="12700">
              <a:solidFill>
                <a:srgbClr val="990033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2895600" y="1293475"/>
            <a:ext cx="31131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 = 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sf(k)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</a:rPr>
              <a:t>k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6369048" y="1893892"/>
            <a:ext cx="530225" cy="3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400" b="1" i="1" dirty="0">
                <a:latin typeface="Tahoma" pitchFamily="34" charset="0"/>
                <a:sym typeface="Symbol" pitchFamily="18" charset="2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740299197"/>
      </p:ext>
    </p:extLst>
  </p:cSld>
  <p:clrMapOvr>
    <a:masterClrMapping/>
  </p:clrMapOvr>
  <p:transition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284163"/>
            <a:ext cx="8234362" cy="855662"/>
          </a:xfrm>
        </p:spPr>
        <p:txBody>
          <a:bodyPr/>
          <a:lstStyle/>
          <a:p>
            <a:pPr eaLnBrk="1" hangingPunct="1"/>
            <a:r>
              <a:rPr lang="en-US" dirty="0"/>
              <a:t>Moving toward the steady state</a:t>
            </a:r>
          </a:p>
        </p:txBody>
      </p:sp>
      <p:grpSp>
        <p:nvGrpSpPr>
          <p:cNvPr id="45059" name="Group 3"/>
          <p:cNvGrpSpPr>
            <a:grpSpLocks/>
          </p:cNvGrpSpPr>
          <p:nvPr/>
        </p:nvGrpSpPr>
        <p:grpSpPr bwMode="auto">
          <a:xfrm>
            <a:off x="223838" y="1544638"/>
            <a:ext cx="7853362" cy="4816475"/>
            <a:chOff x="141" y="973"/>
            <a:chExt cx="4947" cy="3034"/>
          </a:xfrm>
        </p:grpSpPr>
        <p:grpSp>
          <p:nvGrpSpPr>
            <p:cNvPr id="45076" name="Group 4"/>
            <p:cNvGrpSpPr>
              <a:grpSpLocks/>
            </p:cNvGrpSpPr>
            <p:nvPr/>
          </p:nvGrpSpPr>
          <p:grpSpPr bwMode="auto">
            <a:xfrm>
              <a:off x="1249" y="1341"/>
              <a:ext cx="2879" cy="2205"/>
              <a:chOff x="1249" y="1341"/>
              <a:chExt cx="2697" cy="2205"/>
            </a:xfrm>
          </p:grpSpPr>
          <p:sp>
            <p:nvSpPr>
              <p:cNvPr id="45079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45080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45077" name="Text Box 7"/>
            <p:cNvSpPr txBox="1">
              <a:spLocks noChangeArrowheads="1"/>
            </p:cNvSpPr>
            <p:nvPr/>
          </p:nvSpPr>
          <p:spPr bwMode="auto">
            <a:xfrm>
              <a:off x="141" y="973"/>
              <a:ext cx="1155" cy="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300" dirty="0"/>
                <a:t>Investment and depreciation </a:t>
              </a:r>
            </a:p>
          </p:txBody>
        </p:sp>
        <p:sp>
          <p:nvSpPr>
            <p:cNvPr id="45078" name="Text Box 8"/>
            <p:cNvSpPr txBox="1">
              <a:spLocks noChangeArrowheads="1"/>
            </p:cNvSpPr>
            <p:nvPr/>
          </p:nvSpPr>
          <p:spPr bwMode="auto">
            <a:xfrm>
              <a:off x="4080" y="3556"/>
              <a:ext cx="1008" cy="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300" dirty="0"/>
                <a:t>Capital per </a:t>
              </a:r>
              <a:br>
                <a:rPr kumimoji="1" lang="en-US" sz="2300" dirty="0"/>
              </a:br>
              <a:r>
                <a:rPr kumimoji="1" lang="en-US" sz="23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5060" name="Group 9"/>
          <p:cNvGrpSpPr>
            <a:grpSpLocks/>
          </p:cNvGrpSpPr>
          <p:nvPr/>
        </p:nvGrpSpPr>
        <p:grpSpPr bwMode="auto">
          <a:xfrm>
            <a:off x="1997075" y="2695575"/>
            <a:ext cx="5791200" cy="3389313"/>
            <a:chOff x="1248" y="1267"/>
            <a:chExt cx="3456" cy="2669"/>
          </a:xfrm>
        </p:grpSpPr>
        <p:sp>
          <p:nvSpPr>
            <p:cNvPr id="45074" name="Arc 10"/>
            <p:cNvSpPr>
              <a:spLocks/>
            </p:cNvSpPr>
            <p:nvPr/>
          </p:nvSpPr>
          <p:spPr bwMode="auto">
            <a:xfrm flipH="1">
              <a:off x="1248" y="1492"/>
              <a:ext cx="3456" cy="2444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5075" name="Text Box 11"/>
            <p:cNvSpPr txBox="1">
              <a:spLocks noChangeArrowheads="1"/>
            </p:cNvSpPr>
            <p:nvPr/>
          </p:nvSpPr>
          <p:spPr bwMode="auto">
            <a:xfrm>
              <a:off x="4128" y="1267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sp>
        <p:nvSpPr>
          <p:cNvPr id="45073" name="Line 14"/>
          <p:cNvSpPr>
            <a:spLocks noChangeShapeType="1"/>
          </p:cNvSpPr>
          <p:nvPr/>
        </p:nvSpPr>
        <p:spPr bwMode="auto">
          <a:xfrm flipV="1">
            <a:off x="2005013" y="2209800"/>
            <a:ext cx="4319587" cy="3382963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grpSp>
        <p:nvGrpSpPr>
          <p:cNvPr id="45062" name="Group 15"/>
          <p:cNvGrpSpPr>
            <a:grpSpLocks/>
          </p:cNvGrpSpPr>
          <p:nvPr/>
        </p:nvGrpSpPr>
        <p:grpSpPr bwMode="auto">
          <a:xfrm>
            <a:off x="4800600" y="3352800"/>
            <a:ext cx="533400" cy="2671763"/>
            <a:chOff x="2640" y="1632"/>
            <a:chExt cx="336" cy="2189"/>
          </a:xfrm>
        </p:grpSpPr>
        <p:sp>
          <p:nvSpPr>
            <p:cNvPr id="45070" name="Line 16"/>
            <p:cNvSpPr>
              <a:spLocks noChangeShapeType="1"/>
            </p:cNvSpPr>
            <p:nvPr/>
          </p:nvSpPr>
          <p:spPr bwMode="auto">
            <a:xfrm>
              <a:off x="2688" y="1632"/>
              <a:ext cx="0" cy="19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5071" name="Text Box 17"/>
            <p:cNvSpPr txBox="1">
              <a:spLocks noChangeArrowheads="1"/>
            </p:cNvSpPr>
            <p:nvPr/>
          </p:nvSpPr>
          <p:spPr bwMode="auto">
            <a:xfrm>
              <a:off x="2640" y="3522"/>
              <a:ext cx="33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45064" name="Text Box 19"/>
          <p:cNvSpPr txBox="1">
            <a:spLocks noChangeArrowheads="1"/>
          </p:cNvSpPr>
          <p:nvPr/>
        </p:nvSpPr>
        <p:spPr bwMode="auto">
          <a:xfrm>
            <a:off x="3886200" y="5638800"/>
            <a:ext cx="457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400" b="1" i="1" dirty="0">
                <a:solidFill>
                  <a:srgbClr val="990033"/>
                </a:solidFill>
                <a:latin typeface="Tahoma" pitchFamily="34" charset="0"/>
              </a:rPr>
              <a:t>k</a:t>
            </a:r>
            <a:r>
              <a:rPr kumimoji="1" lang="en-US" sz="2400" b="1" i="1" baseline="-25000" dirty="0">
                <a:solidFill>
                  <a:srgbClr val="990033"/>
                </a:solidFill>
                <a:latin typeface="Tahoma" pitchFamily="34" charset="0"/>
              </a:rPr>
              <a:t>2</a:t>
            </a:r>
            <a:endParaRPr kumimoji="1" lang="en-US" sz="2400" baseline="-25000" dirty="0">
              <a:solidFill>
                <a:srgbClr val="990033"/>
              </a:solidFill>
              <a:latin typeface="Tahoma" pitchFamily="34" charset="0"/>
            </a:endParaRPr>
          </a:p>
        </p:txBody>
      </p:sp>
      <p:sp>
        <p:nvSpPr>
          <p:cNvPr id="45065" name="Line 20"/>
          <p:cNvSpPr>
            <a:spLocks noChangeShapeType="1"/>
          </p:cNvSpPr>
          <p:nvPr/>
        </p:nvSpPr>
        <p:spPr bwMode="auto">
          <a:xfrm flipH="1" flipV="1">
            <a:off x="4032250" y="3641725"/>
            <a:ext cx="6350" cy="1966913"/>
          </a:xfrm>
          <a:prstGeom prst="line">
            <a:avLst/>
          </a:prstGeom>
          <a:noFill/>
          <a:ln w="12700">
            <a:solidFill>
              <a:srgbClr val="990033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grpSp>
        <p:nvGrpSpPr>
          <p:cNvPr id="45066" name="Group 21"/>
          <p:cNvGrpSpPr>
            <a:grpSpLocks/>
          </p:cNvGrpSpPr>
          <p:nvPr/>
        </p:nvGrpSpPr>
        <p:grpSpPr bwMode="auto">
          <a:xfrm>
            <a:off x="4038600" y="4892675"/>
            <a:ext cx="457200" cy="703263"/>
            <a:chOff x="2544" y="3082"/>
            <a:chExt cx="288" cy="443"/>
          </a:xfrm>
        </p:grpSpPr>
        <p:sp>
          <p:nvSpPr>
            <p:cNvPr id="45068" name="AutoShape 22"/>
            <p:cNvSpPr>
              <a:spLocks/>
            </p:cNvSpPr>
            <p:nvPr/>
          </p:nvSpPr>
          <p:spPr bwMode="auto">
            <a:xfrm rot="5393558">
              <a:off x="2545" y="3284"/>
              <a:ext cx="240" cy="242"/>
            </a:xfrm>
            <a:prstGeom prst="leftBrace">
              <a:avLst>
                <a:gd name="adj1" fmla="val 8403"/>
                <a:gd name="adj2" fmla="val 50000"/>
              </a:avLst>
            </a:prstGeom>
            <a:noFill/>
            <a:ln w="19050" cap="sq">
              <a:solidFill>
                <a:srgbClr val="339966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5069" name="Text Box 23"/>
            <p:cNvSpPr txBox="1">
              <a:spLocks noChangeArrowheads="1"/>
            </p:cNvSpPr>
            <p:nvPr/>
          </p:nvSpPr>
          <p:spPr bwMode="auto">
            <a:xfrm>
              <a:off x="2550" y="3082"/>
              <a:ext cx="282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l-GR" sz="2500" dirty="0">
                  <a:solidFill>
                    <a:srgbClr val="339966"/>
                  </a:solidFill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2500" b="1" i="1" dirty="0">
                  <a:solidFill>
                    <a:srgbClr val="339966"/>
                  </a:solidFill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</p:grpSp>
      <p:sp>
        <p:nvSpPr>
          <p:cNvPr id="101400" name="Text Box 24"/>
          <p:cNvSpPr txBox="1">
            <a:spLocks noChangeArrowheads="1"/>
          </p:cNvSpPr>
          <p:nvPr/>
        </p:nvSpPr>
        <p:spPr bwMode="auto">
          <a:xfrm>
            <a:off x="4343400" y="5638800"/>
            <a:ext cx="457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400" b="1" i="1" dirty="0">
                <a:solidFill>
                  <a:srgbClr val="339966"/>
                </a:solidFill>
                <a:latin typeface="Tahoma" pitchFamily="34" charset="0"/>
              </a:rPr>
              <a:t>k</a:t>
            </a:r>
            <a:r>
              <a:rPr kumimoji="1" lang="en-US" sz="2400" b="1" i="1" baseline="-25000" dirty="0">
                <a:solidFill>
                  <a:srgbClr val="339966"/>
                </a:solidFill>
                <a:latin typeface="Tahoma" pitchFamily="34" charset="0"/>
              </a:rPr>
              <a:t>3</a:t>
            </a:r>
            <a:endParaRPr kumimoji="1" lang="en-US" sz="2400" baseline="-25000" dirty="0">
              <a:solidFill>
                <a:srgbClr val="339966"/>
              </a:solidFill>
              <a:latin typeface="Tahoma" pitchFamily="34" charset="0"/>
            </a:endParaRPr>
          </a:p>
        </p:txBody>
      </p: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2895600" y="1293475"/>
            <a:ext cx="31131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 = 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sf(k)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</a:rPr>
              <a:t>k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6369048" y="1893892"/>
            <a:ext cx="530225" cy="3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400" b="1" i="1" dirty="0">
                <a:latin typeface="Tahoma" pitchFamily="34" charset="0"/>
                <a:sym typeface="Symbol" pitchFamily="18" charset="2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308710688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00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307975"/>
            <a:ext cx="8234362" cy="808038"/>
          </a:xfrm>
        </p:spPr>
        <p:txBody>
          <a:bodyPr/>
          <a:lstStyle/>
          <a:p>
            <a:pPr eaLnBrk="1" hangingPunct="1"/>
            <a:r>
              <a:rPr lang="en-US" dirty="0"/>
              <a:t>Moving toward the steady state</a:t>
            </a: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223838" y="1544638"/>
            <a:ext cx="7853362" cy="4816475"/>
            <a:chOff x="141" y="973"/>
            <a:chExt cx="4947" cy="3034"/>
          </a:xfrm>
        </p:grpSpPr>
        <p:grpSp>
          <p:nvGrpSpPr>
            <p:cNvPr id="46097" name="Group 4"/>
            <p:cNvGrpSpPr>
              <a:grpSpLocks/>
            </p:cNvGrpSpPr>
            <p:nvPr/>
          </p:nvGrpSpPr>
          <p:grpSpPr bwMode="auto">
            <a:xfrm>
              <a:off x="1249" y="1341"/>
              <a:ext cx="2879" cy="2205"/>
              <a:chOff x="1249" y="1341"/>
              <a:chExt cx="2697" cy="2205"/>
            </a:xfrm>
          </p:grpSpPr>
          <p:sp>
            <p:nvSpPr>
              <p:cNvPr id="46100" name="Line 5"/>
              <p:cNvSpPr>
                <a:spLocks noChangeShapeType="1"/>
              </p:cNvSpPr>
              <p:nvPr/>
            </p:nvSpPr>
            <p:spPr bwMode="auto">
              <a:xfrm>
                <a:off x="1249" y="1341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46101" name="Line 6"/>
              <p:cNvSpPr>
                <a:spLocks noChangeShapeType="1"/>
              </p:cNvSpPr>
              <p:nvPr/>
            </p:nvSpPr>
            <p:spPr bwMode="auto">
              <a:xfrm>
                <a:off x="1258" y="3536"/>
                <a:ext cx="2688" cy="0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>
          <p:nvSpPr>
            <p:cNvPr id="46098" name="Text Box 7"/>
            <p:cNvSpPr txBox="1">
              <a:spLocks noChangeArrowheads="1"/>
            </p:cNvSpPr>
            <p:nvPr/>
          </p:nvSpPr>
          <p:spPr bwMode="auto">
            <a:xfrm>
              <a:off x="141" y="973"/>
              <a:ext cx="1155" cy="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300" dirty="0"/>
                <a:t>Investment and depreciation </a:t>
              </a:r>
            </a:p>
          </p:txBody>
        </p:sp>
        <p:sp>
          <p:nvSpPr>
            <p:cNvPr id="46099" name="Text Box 8"/>
            <p:cNvSpPr txBox="1">
              <a:spLocks noChangeArrowheads="1"/>
            </p:cNvSpPr>
            <p:nvPr/>
          </p:nvSpPr>
          <p:spPr bwMode="auto">
            <a:xfrm>
              <a:off x="4080" y="3556"/>
              <a:ext cx="1008" cy="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300" dirty="0"/>
                <a:t>Capital per </a:t>
              </a:r>
              <a:br>
                <a:rPr kumimoji="1" lang="en-US" sz="2300" dirty="0"/>
              </a:br>
              <a:r>
                <a:rPr kumimoji="1" lang="en-US" sz="2300" dirty="0"/>
                <a:t>worker, </a:t>
              </a:r>
              <a:r>
                <a:rPr kumimoji="1" lang="en-US" sz="2400" b="1" i="1" dirty="0"/>
                <a:t>k</a:t>
              </a:r>
              <a:r>
                <a:rPr kumimoji="1" lang="en-US" sz="2400" dirty="0"/>
                <a:t> </a:t>
              </a:r>
            </a:p>
          </p:txBody>
        </p:sp>
      </p:grpSp>
      <p:grpSp>
        <p:nvGrpSpPr>
          <p:cNvPr id="46084" name="Group 9"/>
          <p:cNvGrpSpPr>
            <a:grpSpLocks/>
          </p:cNvGrpSpPr>
          <p:nvPr/>
        </p:nvGrpSpPr>
        <p:grpSpPr bwMode="auto">
          <a:xfrm>
            <a:off x="1997075" y="2695575"/>
            <a:ext cx="5791200" cy="3389313"/>
            <a:chOff x="1248" y="1267"/>
            <a:chExt cx="3456" cy="2669"/>
          </a:xfrm>
        </p:grpSpPr>
        <p:sp>
          <p:nvSpPr>
            <p:cNvPr id="46095" name="Arc 10"/>
            <p:cNvSpPr>
              <a:spLocks/>
            </p:cNvSpPr>
            <p:nvPr/>
          </p:nvSpPr>
          <p:spPr bwMode="auto">
            <a:xfrm flipH="1">
              <a:off x="1248" y="1492"/>
              <a:ext cx="3456" cy="2444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6096" name="Text Box 11"/>
            <p:cNvSpPr txBox="1">
              <a:spLocks noChangeArrowheads="1"/>
            </p:cNvSpPr>
            <p:nvPr/>
          </p:nvSpPr>
          <p:spPr bwMode="auto">
            <a:xfrm>
              <a:off x="4128" y="1267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sp>
        <p:nvSpPr>
          <p:cNvPr id="46094" name="Line 14"/>
          <p:cNvSpPr>
            <a:spLocks noChangeShapeType="1"/>
          </p:cNvSpPr>
          <p:nvPr/>
        </p:nvSpPr>
        <p:spPr bwMode="auto">
          <a:xfrm flipV="1">
            <a:off x="2005013" y="2209800"/>
            <a:ext cx="4319587" cy="3382963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grpSp>
        <p:nvGrpSpPr>
          <p:cNvPr id="46086" name="Group 15"/>
          <p:cNvGrpSpPr>
            <a:grpSpLocks/>
          </p:cNvGrpSpPr>
          <p:nvPr/>
        </p:nvGrpSpPr>
        <p:grpSpPr bwMode="auto">
          <a:xfrm>
            <a:off x="4800600" y="3352800"/>
            <a:ext cx="533400" cy="2671763"/>
            <a:chOff x="2640" y="1632"/>
            <a:chExt cx="336" cy="2189"/>
          </a:xfrm>
        </p:grpSpPr>
        <p:sp>
          <p:nvSpPr>
            <p:cNvPr id="46091" name="Line 16"/>
            <p:cNvSpPr>
              <a:spLocks noChangeShapeType="1"/>
            </p:cNvSpPr>
            <p:nvPr/>
          </p:nvSpPr>
          <p:spPr bwMode="auto">
            <a:xfrm>
              <a:off x="2688" y="1632"/>
              <a:ext cx="0" cy="19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46092" name="Text Box 17"/>
            <p:cNvSpPr txBox="1">
              <a:spLocks noChangeArrowheads="1"/>
            </p:cNvSpPr>
            <p:nvPr/>
          </p:nvSpPr>
          <p:spPr bwMode="auto">
            <a:xfrm>
              <a:off x="2640" y="3522"/>
              <a:ext cx="336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46088" name="Text Box 19"/>
          <p:cNvSpPr txBox="1">
            <a:spLocks noChangeArrowheads="1"/>
          </p:cNvSpPr>
          <p:nvPr/>
        </p:nvSpPr>
        <p:spPr bwMode="auto">
          <a:xfrm>
            <a:off x="4343400" y="5638800"/>
            <a:ext cx="457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400" b="1" i="1" dirty="0">
                <a:solidFill>
                  <a:srgbClr val="339966"/>
                </a:solidFill>
                <a:latin typeface="Tahoma" pitchFamily="34" charset="0"/>
              </a:rPr>
              <a:t>k</a:t>
            </a:r>
            <a:r>
              <a:rPr kumimoji="1" lang="en-US" sz="2400" b="1" i="1" baseline="-25000" dirty="0">
                <a:solidFill>
                  <a:srgbClr val="339966"/>
                </a:solidFill>
                <a:latin typeface="Tahoma" pitchFamily="34" charset="0"/>
              </a:rPr>
              <a:t>3</a:t>
            </a:r>
            <a:endParaRPr kumimoji="1" lang="en-US" sz="2400" baseline="-25000" dirty="0">
              <a:solidFill>
                <a:srgbClr val="339966"/>
              </a:solidFill>
              <a:latin typeface="Tahoma" pitchFamily="34" charset="0"/>
            </a:endParaRPr>
          </a:p>
        </p:txBody>
      </p:sp>
      <p:sp>
        <p:nvSpPr>
          <p:cNvPr id="103444" name="Text Box 20"/>
          <p:cNvSpPr txBox="1">
            <a:spLocks noChangeArrowheads="1"/>
          </p:cNvSpPr>
          <p:nvPr/>
        </p:nvSpPr>
        <p:spPr bwMode="auto">
          <a:xfrm>
            <a:off x="381000" y="2743200"/>
            <a:ext cx="3581400" cy="2584450"/>
          </a:xfrm>
          <a:prstGeom prst="rect">
            <a:avLst/>
          </a:prstGeom>
          <a:solidFill>
            <a:srgbClr val="FFFFCC"/>
          </a:solidFill>
          <a:ln w="12700" cap="sq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91440" bIns="91440">
            <a:spAutoFit/>
          </a:bodyPr>
          <a:lstStyle/>
          <a:p>
            <a:pPr algn="ctr" eaLnBrk="0" hangingPunct="0">
              <a:lnSpc>
                <a:spcPct val="105000"/>
              </a:lnSpc>
              <a:spcBef>
                <a:spcPct val="50000"/>
              </a:spcBef>
              <a:defRPr/>
            </a:pPr>
            <a:r>
              <a:rPr kumimoji="1" lang="en-US" sz="2500" i="1" dirty="0"/>
              <a:t>Summary:</a:t>
            </a:r>
            <a:br>
              <a:rPr kumimoji="1" lang="en-US" sz="2500" i="1" dirty="0"/>
            </a:br>
            <a:r>
              <a:rPr kumimoji="1" lang="en-US" sz="2500" dirty="0"/>
              <a:t>As long as </a:t>
            </a:r>
            <a:r>
              <a:rPr kumimoji="1" lang="en-US" sz="2500" b="1" i="1" dirty="0"/>
              <a:t>k</a:t>
            </a:r>
            <a:r>
              <a:rPr kumimoji="1" lang="en-US" sz="2500" dirty="0"/>
              <a:t> &lt; </a:t>
            </a:r>
            <a:r>
              <a:rPr kumimoji="1" lang="en-US" sz="2500" b="1" i="1" dirty="0"/>
              <a:t>k</a:t>
            </a:r>
            <a:r>
              <a:rPr kumimoji="1" lang="en-US" sz="2500" b="1" i="1" baseline="30000" dirty="0"/>
              <a:t>*</a:t>
            </a:r>
            <a:r>
              <a:rPr kumimoji="1" lang="en-US" sz="2500" dirty="0"/>
              <a:t>, investment will exceed depreciation, </a:t>
            </a:r>
            <a:br>
              <a:rPr kumimoji="1" lang="en-US" sz="2500" dirty="0"/>
            </a:br>
            <a:r>
              <a:rPr kumimoji="1" lang="en-US" sz="2500" dirty="0"/>
              <a:t>and </a:t>
            </a:r>
            <a:r>
              <a:rPr kumimoji="1" lang="en-US" sz="2500" b="1" i="1" dirty="0"/>
              <a:t>k</a:t>
            </a:r>
            <a:r>
              <a:rPr kumimoji="1" lang="en-US" sz="2500" dirty="0"/>
              <a:t> will continue to grow toward </a:t>
            </a:r>
            <a:r>
              <a:rPr kumimoji="1" lang="en-US" sz="2500" b="1" i="1" dirty="0"/>
              <a:t>k</a:t>
            </a:r>
            <a:r>
              <a:rPr kumimoji="1" lang="en-US" sz="2500" b="1" i="1" baseline="30000" dirty="0"/>
              <a:t>*</a:t>
            </a:r>
            <a:r>
              <a:rPr kumimoji="1" lang="en-US" sz="2500" dirty="0"/>
              <a:t>.</a:t>
            </a:r>
          </a:p>
        </p:txBody>
      </p:sp>
      <p:sp>
        <p:nvSpPr>
          <p:cNvPr id="46090" name="Line 21"/>
          <p:cNvSpPr>
            <a:spLocks noChangeShapeType="1"/>
          </p:cNvSpPr>
          <p:nvPr/>
        </p:nvSpPr>
        <p:spPr bwMode="auto">
          <a:xfrm flipV="1">
            <a:off x="4419600" y="3505200"/>
            <a:ext cx="0" cy="21336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2" name="Text Box 18"/>
          <p:cNvSpPr txBox="1">
            <a:spLocks noChangeArrowheads="1"/>
          </p:cNvSpPr>
          <p:nvPr/>
        </p:nvSpPr>
        <p:spPr bwMode="auto">
          <a:xfrm>
            <a:off x="2895600" y="1293475"/>
            <a:ext cx="31131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 = </a:t>
            </a:r>
            <a:r>
              <a:rPr kumimoji="1" lang="en-US" sz="2800" b="1" i="1" dirty="0">
                <a:latin typeface="Tahoma" pitchFamily="34" charset="0"/>
                <a:sym typeface="Symbol" pitchFamily="18" charset="2"/>
              </a:rPr>
              <a:t>sf(k)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800" dirty="0"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2800" b="1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latin typeface="Tahoma" pitchFamily="34" charset="0"/>
              </a:rPr>
              <a:t>k</a:t>
            </a:r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6369048" y="1893892"/>
            <a:ext cx="530225" cy="3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400" b="1" i="1" dirty="0">
                <a:latin typeface="Tahoma" pitchFamily="34" charset="0"/>
                <a:sym typeface="Symbol" pitchFamily="18" charset="2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361489154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44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Approaching </a:t>
            </a:r>
            <a:r>
              <a:rPr 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k*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from above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 marL="0" lvl="0" indent="0" eaLnBrk="1" hangingPunct="1">
              <a:lnSpc>
                <a:spcPct val="110000"/>
              </a:lnSpc>
              <a:spcBef>
                <a:spcPct val="50000"/>
              </a:spcBef>
              <a:buNone/>
            </a:pPr>
            <a:r>
              <a:rPr lang="en-US" dirty="0">
                <a:solidFill>
                  <a:srgbClr val="000000"/>
                </a:solidFill>
              </a:rPr>
              <a:t>Draw the Solow model diagram, </a:t>
            </a:r>
            <a:br>
              <a:rPr lang="en-US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labeling the steady state </a:t>
            </a:r>
            <a:r>
              <a:rPr lang="en-US" b="1" i="1" dirty="0">
                <a:solidFill>
                  <a:srgbClr val="000000"/>
                </a:solidFill>
              </a:rPr>
              <a:t>k</a:t>
            </a:r>
            <a:r>
              <a:rPr lang="en-US" b="1" i="1" baseline="30000" dirty="0">
                <a:solidFill>
                  <a:srgbClr val="000000"/>
                </a:solidFill>
              </a:rPr>
              <a:t>*</a:t>
            </a:r>
            <a:r>
              <a:rPr lang="en-US" dirty="0">
                <a:solidFill>
                  <a:srgbClr val="000000"/>
                </a:solidFill>
              </a:rPr>
              <a:t>.  </a:t>
            </a:r>
          </a:p>
          <a:p>
            <a:pPr marL="0" lvl="0" indent="0" eaLnBrk="1" hangingPunct="1">
              <a:lnSpc>
                <a:spcPct val="110000"/>
              </a:lnSpc>
              <a:spcBef>
                <a:spcPct val="50000"/>
              </a:spcBef>
              <a:buNone/>
            </a:pPr>
            <a:r>
              <a:rPr lang="en-US" dirty="0">
                <a:solidFill>
                  <a:srgbClr val="000000"/>
                </a:solidFill>
              </a:rPr>
              <a:t>On the horizontal axis, pick a value greater than </a:t>
            </a:r>
            <a:r>
              <a:rPr lang="en-US" b="1" i="1" dirty="0">
                <a:solidFill>
                  <a:srgbClr val="000000"/>
                </a:solidFill>
              </a:rPr>
              <a:t>k</a:t>
            </a:r>
            <a:r>
              <a:rPr lang="en-US" b="1" i="1" baseline="30000" dirty="0">
                <a:solidFill>
                  <a:srgbClr val="000000"/>
                </a:solidFill>
              </a:rPr>
              <a:t>*  </a:t>
            </a:r>
            <a:r>
              <a:rPr lang="en-US" dirty="0">
                <a:solidFill>
                  <a:srgbClr val="000000"/>
                </a:solidFill>
              </a:rPr>
              <a:t>for the economy’s initial capital stock.  Label it </a:t>
            </a:r>
            <a:r>
              <a:rPr lang="en-US" b="1" i="1" dirty="0">
                <a:solidFill>
                  <a:srgbClr val="000000"/>
                </a:solidFill>
              </a:rPr>
              <a:t>k</a:t>
            </a:r>
            <a:r>
              <a:rPr lang="en-US" b="1" i="1" baseline="-25000" dirty="0">
                <a:solidFill>
                  <a:srgbClr val="000000"/>
                </a:solidFill>
              </a:rPr>
              <a:t>1</a:t>
            </a:r>
            <a:r>
              <a:rPr lang="en-US" dirty="0">
                <a:solidFill>
                  <a:srgbClr val="000000"/>
                </a:solidFill>
              </a:rPr>
              <a:t>.  </a:t>
            </a:r>
          </a:p>
          <a:p>
            <a:pPr marL="0" lvl="0" indent="0" eaLnBrk="1" hangingPunct="1">
              <a:lnSpc>
                <a:spcPct val="110000"/>
              </a:lnSpc>
              <a:spcBef>
                <a:spcPct val="50000"/>
              </a:spcBef>
              <a:buNone/>
            </a:pPr>
            <a:r>
              <a:rPr lang="en-US" dirty="0">
                <a:solidFill>
                  <a:srgbClr val="000000"/>
                </a:solidFill>
              </a:rPr>
              <a:t>Show what happens to </a:t>
            </a:r>
            <a:r>
              <a:rPr lang="en-US" b="1" i="1" dirty="0">
                <a:solidFill>
                  <a:srgbClr val="000000"/>
                </a:solidFill>
              </a:rPr>
              <a:t>k</a:t>
            </a:r>
            <a:r>
              <a:rPr lang="en-US" dirty="0">
                <a:solidFill>
                  <a:srgbClr val="000000"/>
                </a:solidFill>
              </a:rPr>
              <a:t>  over time.  </a:t>
            </a:r>
            <a:br>
              <a:rPr lang="en-US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Does </a:t>
            </a:r>
            <a:r>
              <a:rPr lang="en-US" b="1" i="1" dirty="0">
                <a:solidFill>
                  <a:srgbClr val="000000"/>
                </a:solidFill>
              </a:rPr>
              <a:t>k</a:t>
            </a:r>
            <a:r>
              <a:rPr lang="en-US" dirty="0">
                <a:solidFill>
                  <a:srgbClr val="000000"/>
                </a:solidFill>
              </a:rPr>
              <a:t>  move toward the steady state or </a:t>
            </a:r>
            <a:br>
              <a:rPr lang="en-US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away from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26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93754203"/>
      </p:ext>
    </p:extLst>
  </p:cSld>
  <p:clrMapOvr>
    <a:masterClrMapping/>
  </p:clrMapOvr>
  <p:transition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>
          <a:xfrm>
            <a:off x="485775" y="336550"/>
            <a:ext cx="8116888" cy="746125"/>
          </a:xfrm>
        </p:spPr>
        <p:txBody>
          <a:bodyPr/>
          <a:lstStyle/>
          <a:p>
            <a:pPr eaLnBrk="1" hangingPunct="1"/>
            <a:r>
              <a:rPr lang="en-US" dirty="0"/>
              <a:t>A numerical example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7688" y="1319213"/>
            <a:ext cx="7543800" cy="609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700" dirty="0"/>
              <a:t>Production function (aggregate):</a:t>
            </a:r>
          </a:p>
        </p:txBody>
      </p:sp>
      <p:graphicFrame>
        <p:nvGraphicFramePr>
          <p:cNvPr id="107524" name="Object 4"/>
          <p:cNvGraphicFramePr>
            <a:graphicFrameLocks noChangeAspect="1"/>
          </p:cNvGraphicFramePr>
          <p:nvPr/>
        </p:nvGraphicFramePr>
        <p:xfrm>
          <a:off x="1317625" y="1852613"/>
          <a:ext cx="55372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Equation" r:id="rId4" imgW="2222280" imgH="253800" progId="Equation.DSMT4">
                  <p:embed/>
                </p:oleObj>
              </mc:Choice>
              <mc:Fallback>
                <p:oleObj name="Equation" r:id="rId4" imgW="222228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7625" y="1852613"/>
                        <a:ext cx="55372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25" name="Object 5"/>
          <p:cNvGraphicFramePr>
            <a:graphicFrameLocks noChangeAspect="1"/>
          </p:cNvGraphicFramePr>
          <p:nvPr/>
        </p:nvGraphicFramePr>
        <p:xfrm>
          <a:off x="2246313" y="3608388"/>
          <a:ext cx="3502025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" name="Equation" r:id="rId6" imgW="1562040" imgH="482400" progId="Equation.DSMT4">
                  <p:embed/>
                </p:oleObj>
              </mc:Choice>
              <mc:Fallback>
                <p:oleObj name="Equation" r:id="rId6" imgW="1562040" imgH="482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6313" y="3608388"/>
                        <a:ext cx="3502025" cy="1081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26" name="Object 6"/>
          <p:cNvGraphicFramePr>
            <a:graphicFrameLocks noChangeAspect="1"/>
          </p:cNvGraphicFramePr>
          <p:nvPr/>
        </p:nvGraphicFramePr>
        <p:xfrm>
          <a:off x="2660650" y="5513388"/>
          <a:ext cx="28702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Equation" r:id="rId8" imgW="1117440" imgH="228600" progId="Equation.DSMT4">
                  <p:embed/>
                </p:oleObj>
              </mc:Choice>
              <mc:Fallback>
                <p:oleObj name="Equation" r:id="rId8" imgW="111744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0650" y="5513388"/>
                        <a:ext cx="28702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527" name="Rectangle 7"/>
          <p:cNvSpPr>
            <a:spLocks noChangeArrowheads="1"/>
          </p:cNvSpPr>
          <p:nvPr/>
        </p:nvSpPr>
        <p:spPr bwMode="auto">
          <a:xfrm>
            <a:off x="569913" y="2770188"/>
            <a:ext cx="7848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r>
              <a:rPr lang="en-US" sz="2700" dirty="0"/>
              <a:t>To derive the per-worker production function, divide through by </a:t>
            </a:r>
            <a:r>
              <a:rPr lang="en-US" sz="2700" b="1" i="1" dirty="0"/>
              <a:t>L</a:t>
            </a:r>
            <a:r>
              <a:rPr lang="en-US" sz="2700" dirty="0"/>
              <a:t>:</a:t>
            </a:r>
          </a:p>
        </p:txBody>
      </p:sp>
      <p:sp>
        <p:nvSpPr>
          <p:cNvPr id="107528" name="Rectangle 8"/>
          <p:cNvSpPr>
            <a:spLocks noChangeArrowheads="1"/>
          </p:cNvSpPr>
          <p:nvPr/>
        </p:nvSpPr>
        <p:spPr bwMode="auto">
          <a:xfrm>
            <a:off x="603250" y="4979988"/>
            <a:ext cx="7467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r>
              <a:rPr lang="en-US" sz="2700" dirty="0"/>
              <a:t>Then substitute </a:t>
            </a:r>
            <a:r>
              <a:rPr lang="en-US" sz="2700" b="1" i="1" dirty="0"/>
              <a:t>y</a:t>
            </a:r>
            <a:r>
              <a:rPr lang="en-US" sz="2700" dirty="0"/>
              <a:t> = </a:t>
            </a:r>
            <a:r>
              <a:rPr lang="en-US" sz="2700" b="1" i="1" dirty="0"/>
              <a:t>Y</a:t>
            </a:r>
            <a:r>
              <a:rPr lang="en-US" sz="2700" i="1" dirty="0"/>
              <a:t>/</a:t>
            </a:r>
            <a:r>
              <a:rPr lang="en-US" sz="2700" b="1" i="1" dirty="0"/>
              <a:t>L</a:t>
            </a:r>
            <a:r>
              <a:rPr lang="en-US" sz="2700" dirty="0"/>
              <a:t>  and </a:t>
            </a:r>
            <a:r>
              <a:rPr lang="en-US" sz="2700" b="1" i="1" dirty="0"/>
              <a:t>k</a:t>
            </a:r>
            <a:r>
              <a:rPr lang="en-US" sz="2700" dirty="0"/>
              <a:t> = </a:t>
            </a:r>
            <a:r>
              <a:rPr lang="en-US" sz="2700" b="1" i="1" dirty="0"/>
              <a:t>K</a:t>
            </a:r>
            <a:r>
              <a:rPr lang="en-US" sz="2700" i="1" dirty="0"/>
              <a:t>/</a:t>
            </a:r>
            <a:r>
              <a:rPr lang="en-US" sz="2700" b="1" i="1" dirty="0"/>
              <a:t>L  </a:t>
            </a:r>
            <a:r>
              <a:rPr lang="en-US" sz="2700" dirty="0"/>
              <a:t>to get</a:t>
            </a:r>
          </a:p>
        </p:txBody>
      </p:sp>
    </p:spTree>
    <p:extLst>
      <p:ext uri="{BB962C8B-B14F-4D97-AF65-F5344CB8AC3E}">
        <p14:creationId xmlns:p14="http://schemas.microsoft.com/office/powerpoint/2010/main" val="156233779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 build="p" bldLvl="3" autoUpdateAnimBg="0"/>
      <p:bldP spid="107527" grpId="0" autoUpdateAnimBg="0"/>
      <p:bldP spid="107528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287338"/>
            <a:ext cx="7067550" cy="839787"/>
          </a:xfrm>
        </p:spPr>
        <p:txBody>
          <a:bodyPr/>
          <a:lstStyle/>
          <a:p>
            <a:pPr eaLnBrk="1" hangingPunct="1"/>
            <a:r>
              <a:rPr lang="en-US" dirty="0"/>
              <a:t>A numerical example</a:t>
            </a:r>
            <a:r>
              <a:rPr lang="en-US" sz="3000" dirty="0"/>
              <a:t>, </a:t>
            </a:r>
            <a:r>
              <a:rPr lang="en-US" sz="3000" i="1" dirty="0"/>
              <a:t>cont.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5950" y="1462088"/>
            <a:ext cx="5318125" cy="3149600"/>
          </a:xfrm>
        </p:spPr>
        <p:txBody>
          <a:bodyPr/>
          <a:lstStyle/>
          <a:p>
            <a:pPr marL="395288" indent="-395288" eaLnBrk="1" hangingPunct="1">
              <a:spcBef>
                <a:spcPct val="50000"/>
              </a:spcBef>
              <a:buClr>
                <a:srgbClr val="990099"/>
              </a:buClr>
              <a:buFont typeface="Wingdings" pitchFamily="2" charset="2"/>
              <a:buNone/>
            </a:pPr>
            <a:r>
              <a:rPr lang="en-US" dirty="0"/>
              <a:t>Assume:</a:t>
            </a:r>
          </a:p>
          <a:p>
            <a:pPr marL="395288" indent="-395288" eaLnBrk="1" hangingPunct="1">
              <a:spcBef>
                <a:spcPct val="50000"/>
              </a:spcBef>
            </a:pPr>
            <a:r>
              <a:rPr lang="en-US" b="1" i="1" dirty="0"/>
              <a:t>s</a:t>
            </a:r>
            <a:r>
              <a:rPr lang="en-US" dirty="0"/>
              <a:t> = 0.3</a:t>
            </a:r>
          </a:p>
          <a:p>
            <a:pPr marL="395288" indent="-395288" eaLnBrk="1" hangingPunct="1">
              <a:spcBef>
                <a:spcPct val="50000"/>
              </a:spcBef>
            </a:pPr>
            <a:r>
              <a:rPr lang="en-US" i="1" kern="120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dirty="0">
                <a:sym typeface="Symbol" pitchFamily="18" charset="2"/>
              </a:rPr>
              <a:t> = 0.1</a:t>
            </a:r>
          </a:p>
          <a:p>
            <a:pPr marL="395288" indent="-395288" eaLnBrk="1" hangingPunct="1"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initial value of </a:t>
            </a:r>
            <a:r>
              <a:rPr lang="en-US" b="1" i="1" dirty="0">
                <a:sym typeface="Symbol" pitchFamily="18" charset="2"/>
              </a:rPr>
              <a:t>k</a:t>
            </a:r>
            <a:r>
              <a:rPr lang="en-US" dirty="0">
                <a:sym typeface="Symbol" pitchFamily="18" charset="2"/>
              </a:rPr>
              <a:t> = 4.0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0151"/>
      </p:ext>
    </p:extLst>
  </p:cSld>
  <p:clrMapOvr>
    <a:masterClrMapping/>
  </p:clrMapOvr>
  <p:transition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265113"/>
            <a:ext cx="7804150" cy="884237"/>
          </a:xfrm>
        </p:spPr>
        <p:txBody>
          <a:bodyPr/>
          <a:lstStyle/>
          <a:p>
            <a:pPr eaLnBrk="1" hangingPunct="1">
              <a:lnSpc>
                <a:spcPct val="114000"/>
              </a:lnSpc>
            </a:pPr>
            <a:r>
              <a:rPr lang="en-US" sz="3000" dirty="0"/>
              <a:t>Approaching the steady state: </a:t>
            </a:r>
            <a:br>
              <a:rPr lang="en-US" sz="3000" dirty="0"/>
            </a:br>
            <a:r>
              <a:rPr lang="en-US" sz="3000" i="1" dirty="0"/>
              <a:t>A numerical example</a:t>
            </a:r>
          </a:p>
        </p:txBody>
      </p:sp>
      <p:sp useBgFill="1"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2250" y="1728788"/>
            <a:ext cx="8688388" cy="4992687"/>
          </a:xfrm>
          <a:ln w="6350">
            <a:solidFill>
              <a:srgbClr val="3333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182880"/>
          <a:lstStyle/>
          <a:p>
            <a:pPr marL="571500" indent="-571500" defTabSz="922338" eaLnBrk="1" hangingPunct="1">
              <a:spcBef>
                <a:spcPct val="25000"/>
              </a:spcBef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  <a:defRPr/>
            </a:pPr>
            <a:r>
              <a:rPr lang="en-US" sz="2300" dirty="0"/>
              <a:t>Year	  </a:t>
            </a:r>
            <a:r>
              <a:rPr lang="en-US" sz="2300" b="1" dirty="0"/>
              <a:t> </a:t>
            </a:r>
            <a:r>
              <a:rPr lang="en-US" sz="2300" b="1" i="1" dirty="0"/>
              <a:t>k	   y	   c	   i 	  </a:t>
            </a:r>
            <a:r>
              <a:rPr lang="en-US" sz="24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300" b="1" i="1" dirty="0">
                <a:sym typeface="Euclid Symbol" pitchFamily="18" charset="2"/>
              </a:rPr>
              <a:t>k	 </a:t>
            </a:r>
            <a:r>
              <a:rPr lang="en-US" sz="240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300" b="1" i="1" dirty="0">
                <a:sym typeface="MT Symbol" pitchFamily="82" charset="2"/>
              </a:rPr>
              <a:t>k</a:t>
            </a:r>
            <a:endParaRPr lang="en-US" sz="2300" b="1" dirty="0">
              <a:sym typeface="MT Symbol" pitchFamily="82" charset="2"/>
            </a:endParaRPr>
          </a:p>
          <a:p>
            <a:pPr marL="571500" indent="-571500" defTabSz="922338" eaLnBrk="1" hangingPunct="1">
              <a:spcBef>
                <a:spcPct val="25000"/>
              </a:spcBef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  <a:defRPr/>
            </a:pPr>
            <a:r>
              <a:rPr lang="en-US" sz="2300" dirty="0">
                <a:sym typeface="MT Symbol" pitchFamily="82" charset="2"/>
              </a:rPr>
              <a:t>   1		4.000	2.000	1.400	0.600	0.400	0.200</a:t>
            </a:r>
          </a:p>
          <a:p>
            <a:pPr marL="571500" indent="-571500" defTabSz="922338" eaLnBrk="1" hangingPunct="1">
              <a:spcBef>
                <a:spcPct val="25000"/>
              </a:spcBef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  <a:defRPr/>
            </a:pPr>
            <a:r>
              <a:rPr lang="en-US" sz="2300" dirty="0">
                <a:sym typeface="MT Symbol" pitchFamily="82" charset="2"/>
              </a:rPr>
              <a:t>   2		4.200	2.049	1.435	0.615	0.420	0.195</a:t>
            </a:r>
          </a:p>
          <a:p>
            <a:pPr marL="571500" indent="-571500" defTabSz="922338" eaLnBrk="1" hangingPunct="1">
              <a:spcBef>
                <a:spcPct val="25000"/>
              </a:spcBef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  <a:defRPr/>
            </a:pPr>
            <a:r>
              <a:rPr lang="en-US" sz="2300" dirty="0">
                <a:sym typeface="MT Symbol" pitchFamily="82" charset="2"/>
              </a:rPr>
              <a:t>   3		4.395	2.096	1.467	0.629	0.440	0.189</a:t>
            </a:r>
            <a:endParaRPr lang="en-US" sz="2300" i="1" dirty="0"/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223838" y="3617913"/>
            <a:ext cx="8547100" cy="318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82880"/>
          <a:lstStyle/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300" dirty="0">
                <a:sym typeface="MT Symbol" pitchFamily="82" charset="2"/>
              </a:rPr>
              <a:t>   4		4.584	2.141	1.499	0.642	0.458	0.184</a:t>
            </a:r>
          </a:p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300" dirty="0">
                <a:sym typeface="MT Symbol" pitchFamily="82" charset="2"/>
              </a:rPr>
              <a:t>  …</a:t>
            </a:r>
          </a:p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300" dirty="0">
                <a:sym typeface="MT Symbol" pitchFamily="82" charset="2"/>
              </a:rPr>
              <a:t>  10		5.602	2.367	1.657	0.710	0.560	0.150</a:t>
            </a:r>
          </a:p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300" dirty="0">
                <a:sym typeface="MT Symbol" pitchFamily="82" charset="2"/>
              </a:rPr>
              <a:t>  …</a:t>
            </a:r>
          </a:p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300" dirty="0">
                <a:sym typeface="MT Symbol" pitchFamily="82" charset="2"/>
              </a:rPr>
              <a:t>  25		7.351	2.706	1.894	0.812	0.732	0.080</a:t>
            </a:r>
          </a:p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300" dirty="0">
                <a:sym typeface="MT Symbol" pitchFamily="82" charset="2"/>
              </a:rPr>
              <a:t>  …</a:t>
            </a:r>
          </a:p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300" dirty="0">
                <a:sym typeface="Euclid Symbol" pitchFamily="18" charset="2"/>
              </a:rPr>
              <a:t> 100		8.962	2.994	2.096	0.898	0.896	0.002</a:t>
            </a:r>
            <a:endParaRPr lang="en-US" sz="2300" dirty="0">
              <a:sym typeface="MT Symbol" pitchFamily="82" charset="2"/>
            </a:endParaRPr>
          </a:p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300" dirty="0">
                <a:sym typeface="MT Symbol" pitchFamily="82" charset="2"/>
              </a:rPr>
              <a:t>  …</a:t>
            </a:r>
          </a:p>
          <a:p>
            <a:pPr marL="571500" indent="-571500" defTabSz="922338">
              <a:lnSpc>
                <a:spcPct val="9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1370013" algn="l"/>
                <a:tab pos="2738438" algn="l"/>
                <a:tab pos="3824288" algn="l"/>
                <a:tab pos="4970463" algn="l"/>
                <a:tab pos="6116638" algn="l"/>
                <a:tab pos="7323138" algn="l"/>
              </a:tabLst>
            </a:pPr>
            <a:r>
              <a:rPr lang="en-US" sz="2800" dirty="0">
                <a:sym typeface="Euclid Symbol" pitchFamily="18" charset="2"/>
              </a:rPr>
              <a:t> </a:t>
            </a:r>
            <a:r>
              <a:rPr lang="en-US" sz="2500" dirty="0">
                <a:sym typeface="Euclid Symbol" pitchFamily="18" charset="2"/>
              </a:rPr>
              <a:t> </a:t>
            </a:r>
            <a:r>
              <a:rPr lang="en-US" sz="2500" dirty="0">
                <a:latin typeface="Times New Roman"/>
                <a:cs typeface="Times New Roman"/>
                <a:sym typeface="Euclid Symbol" pitchFamily="18" charset="2"/>
              </a:rPr>
              <a:t>∞</a:t>
            </a:r>
            <a:r>
              <a:rPr lang="en-US" sz="2300" dirty="0">
                <a:sym typeface="Euclid Symbol" pitchFamily="18" charset="2"/>
              </a:rPr>
              <a:t>		9.000	3.000	2.100	0.900	0.900	0.000</a:t>
            </a:r>
            <a:endParaRPr lang="en-US" sz="2300" i="1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0899879"/>
              </p:ext>
            </p:extLst>
          </p:nvPr>
        </p:nvGraphicFramePr>
        <p:xfrm>
          <a:off x="4699000" y="4419600"/>
          <a:ext cx="1270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5" name="Equation" r:id="rId4" imgW="127000" imgH="203200" progId="Equation.DSMT4">
                  <p:embed/>
                </p:oleObj>
              </mc:Choice>
              <mc:Fallback>
                <p:oleObj name="Equation" r:id="rId4" imgW="127000" imgH="203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99000" y="4419600"/>
                        <a:ext cx="1270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918980"/>
              </p:ext>
            </p:extLst>
          </p:nvPr>
        </p:nvGraphicFramePr>
        <p:xfrm>
          <a:off x="393700" y="1314450"/>
          <a:ext cx="2164976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6" name="Equation" r:id="rId6" imgW="1168400" imgH="215900" progId="Equation.DSMT4">
                  <p:embed/>
                </p:oleObj>
              </mc:Choice>
              <mc:Fallback>
                <p:oleObj name="Equation" r:id="rId6" imgW="1168400" imgH="2159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3700" y="1314450"/>
                        <a:ext cx="2164976" cy="400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713986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1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1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 build="p" bldLvl="3" autoUpdateAnimBg="0"/>
      <p:bldP spid="111621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 for the steady state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30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500063" y="1674813"/>
            <a:ext cx="7980362" cy="118745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15000"/>
              </a:lnSpc>
              <a:spcBef>
                <a:spcPct val="45000"/>
              </a:spcBef>
              <a:buClr>
                <a:srgbClr val="CC6600"/>
              </a:buClr>
              <a:buSzPct val="120000"/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  <a:sym typeface="Symbol" pitchFamily="18" charset="2"/>
              </a:rPr>
              <a:t>Continue to assume </a:t>
            </a:r>
            <a:br>
              <a:rPr lang="en-US" sz="2800" kern="0" dirty="0">
                <a:latin typeface="+mn-lt"/>
                <a:cs typeface="+mn-cs"/>
                <a:sym typeface="Symbol" pitchFamily="18" charset="2"/>
              </a:rPr>
            </a:br>
            <a:r>
              <a:rPr lang="en-US" sz="2800" kern="0" dirty="0">
                <a:latin typeface="+mn-lt"/>
                <a:cs typeface="+mn-cs"/>
                <a:sym typeface="Symbol" pitchFamily="18" charset="2"/>
              </a:rPr>
              <a:t>	</a:t>
            </a:r>
            <a:r>
              <a:rPr lang="en-US" sz="2800" b="1" i="1" kern="0" dirty="0">
                <a:latin typeface="+mn-lt"/>
                <a:cs typeface="+mn-cs"/>
              </a:rPr>
              <a:t>s</a:t>
            </a:r>
            <a:r>
              <a:rPr lang="en-US" sz="2800" kern="0" dirty="0">
                <a:latin typeface="+mn-lt"/>
                <a:cs typeface="+mn-cs"/>
              </a:rPr>
              <a:t> = 0.3,  </a:t>
            </a:r>
            <a:r>
              <a:rPr lang="en-US" sz="28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800" kern="0" dirty="0">
                <a:latin typeface="+mn-lt"/>
                <a:cs typeface="+mn-cs"/>
                <a:sym typeface="Symbol" pitchFamily="18" charset="2"/>
              </a:rPr>
              <a:t> = 0.1,  and  </a:t>
            </a:r>
            <a:r>
              <a:rPr lang="en-US" sz="2800" b="1" i="1" kern="0" dirty="0">
                <a:latin typeface="+mn-lt"/>
                <a:cs typeface="+mn-cs"/>
                <a:sym typeface="Symbol" pitchFamily="18" charset="2"/>
              </a:rPr>
              <a:t>y</a:t>
            </a:r>
            <a:r>
              <a:rPr lang="en-US" sz="2800" kern="0" dirty="0">
                <a:latin typeface="+mn-lt"/>
                <a:cs typeface="+mn-cs"/>
                <a:sym typeface="Symbol" pitchFamily="18" charset="2"/>
              </a:rPr>
              <a:t> = </a:t>
            </a:r>
            <a:r>
              <a:rPr lang="en-US" sz="2800" b="1" i="1" kern="0" dirty="0">
                <a:latin typeface="+mn-lt"/>
                <a:cs typeface="+mn-cs"/>
                <a:sym typeface="Symbol" pitchFamily="18" charset="2"/>
              </a:rPr>
              <a:t>k</a:t>
            </a:r>
            <a:r>
              <a:rPr lang="en-US" sz="2800" kern="0" baseline="30000" dirty="0">
                <a:latin typeface="+mn-lt"/>
                <a:cs typeface="+mn-cs"/>
                <a:sym typeface="Symbol" pitchFamily="18" charset="2"/>
              </a:rPr>
              <a:t> 1/2</a:t>
            </a:r>
            <a:endParaRPr lang="en-US" sz="2800" kern="0" dirty="0">
              <a:latin typeface="+mn-lt"/>
              <a:cs typeface="+mn-cs"/>
              <a:sym typeface="Symbol" pitchFamily="18" charset="2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39763" y="2935288"/>
            <a:ext cx="8243887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kumimoji="1" lang="en-US" sz="2800" dirty="0">
                <a:sym typeface="Symbol" pitchFamily="18" charset="2"/>
              </a:rPr>
              <a:t>Use the equation of motion </a:t>
            </a:r>
            <a:br>
              <a:rPr kumimoji="1" lang="en-US" sz="2800" dirty="0">
                <a:sym typeface="Symbol" pitchFamily="18" charset="2"/>
              </a:rPr>
            </a:br>
            <a:r>
              <a:rPr kumimoji="1" lang="en-US" sz="2800" dirty="0">
                <a:sym typeface="Symbol" pitchFamily="18" charset="2"/>
              </a:rPr>
              <a:t>		</a:t>
            </a:r>
            <a:r>
              <a:rPr lang="en-US" sz="2800" dirty="0"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>
                <a:sym typeface="Symbol" pitchFamily="18" charset="2"/>
              </a:rPr>
              <a:t>k</a:t>
            </a:r>
            <a:r>
              <a:rPr kumimoji="1" lang="en-US" sz="2800" dirty="0">
                <a:sym typeface="Symbol" pitchFamily="18" charset="2"/>
              </a:rPr>
              <a:t> = </a:t>
            </a:r>
            <a:r>
              <a:rPr kumimoji="1" lang="en-US" sz="2800" b="1" i="1" dirty="0">
                <a:sym typeface="Symbol" pitchFamily="18" charset="2"/>
              </a:rPr>
              <a:t>s f(k)</a:t>
            </a:r>
            <a:r>
              <a:rPr kumimoji="1" lang="en-US" sz="2800" b="1" dirty="0">
                <a:sym typeface="Symbol" pitchFamily="18" charset="2"/>
              </a:rPr>
              <a:t> </a:t>
            </a:r>
            <a:r>
              <a:rPr kumimoji="1" lang="en-US" sz="2800" dirty="0">
                <a:sym typeface="Symbol" pitchFamily="18" charset="2"/>
              </a:rPr>
              <a:t>−</a:t>
            </a:r>
            <a:r>
              <a:rPr kumimoji="1" lang="en-US" sz="2800" b="1" dirty="0">
                <a:sym typeface="Symbol" pitchFamily="18" charset="2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δ</a:t>
            </a:r>
            <a:r>
              <a:rPr kumimoji="1" lang="en-US" sz="2800" b="1" i="1" dirty="0"/>
              <a:t>k</a:t>
            </a:r>
            <a:r>
              <a:rPr kumimoji="1" lang="en-US" sz="2800" dirty="0">
                <a:sym typeface="Symbol" pitchFamily="18" charset="2"/>
              </a:rPr>
              <a:t> </a:t>
            </a:r>
            <a:br>
              <a:rPr kumimoji="1" lang="en-US" sz="2800" dirty="0">
                <a:sym typeface="Symbol" pitchFamily="18" charset="2"/>
              </a:rPr>
            </a:br>
            <a:r>
              <a:rPr kumimoji="1" lang="en-US" sz="2800" dirty="0">
                <a:sym typeface="Symbol" pitchFamily="18" charset="2"/>
              </a:rPr>
              <a:t>to solve for the steady-state values of </a:t>
            </a:r>
            <a:r>
              <a:rPr kumimoji="1" lang="en-US" sz="2800" b="1" i="1" dirty="0">
                <a:sym typeface="Symbol" pitchFamily="18" charset="2"/>
              </a:rPr>
              <a:t>k</a:t>
            </a:r>
            <a:r>
              <a:rPr kumimoji="1" lang="en-US" sz="2800" dirty="0">
                <a:sym typeface="Symbol" pitchFamily="18" charset="2"/>
              </a:rPr>
              <a:t>, </a:t>
            </a:r>
            <a:r>
              <a:rPr kumimoji="1" lang="en-US" sz="2800" b="1" i="1" dirty="0">
                <a:sym typeface="Symbol" pitchFamily="18" charset="2"/>
              </a:rPr>
              <a:t>y</a:t>
            </a:r>
            <a:r>
              <a:rPr kumimoji="1" lang="en-US" sz="2800" dirty="0">
                <a:sym typeface="Symbol" pitchFamily="18" charset="2"/>
              </a:rPr>
              <a:t>, and </a:t>
            </a:r>
            <a:r>
              <a:rPr kumimoji="1" lang="en-US" sz="2800" b="1" i="1" dirty="0">
                <a:sym typeface="Symbol" pitchFamily="18" charset="2"/>
              </a:rPr>
              <a:t>c</a:t>
            </a:r>
            <a:r>
              <a:rPr kumimoji="1" lang="en-US" sz="2800" dirty="0">
                <a:sym typeface="Symbol" pitchFamily="18" charset="2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112148397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bldLvl="3" autoUpdateAnimBg="0"/>
      <p:bldP spid="1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 for the steady state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31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1311225"/>
              </p:ext>
            </p:extLst>
          </p:nvPr>
        </p:nvGraphicFramePr>
        <p:xfrm>
          <a:off x="1423988" y="1631950"/>
          <a:ext cx="5815012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8" name="Equation" r:id="rId4" imgW="2540000" imgH="203200" progId="Equation.DSMT4">
                  <p:embed/>
                </p:oleObj>
              </mc:Choice>
              <mc:Fallback>
                <p:oleObj name="Equation" r:id="rId4" imgW="2540000" imgH="203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631950"/>
                        <a:ext cx="5815012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865188" y="2303463"/>
          <a:ext cx="7016750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9" name="Equation" r:id="rId6" imgW="3136900" imgH="215900" progId="Equation.DSMT4">
                  <p:embed/>
                </p:oleObj>
              </mc:Choice>
              <mc:Fallback>
                <p:oleObj name="Equation" r:id="rId6" imgW="3136900" imgH="215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5188" y="2303463"/>
                        <a:ext cx="7016750" cy="481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766763" y="2946400"/>
          <a:ext cx="6559550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0" name="Equation" r:id="rId8" imgW="2933700" imgH="254000" progId="Equation.DSMT4">
                  <p:embed/>
                </p:oleObj>
              </mc:Choice>
              <mc:Fallback>
                <p:oleObj name="Equation" r:id="rId8" imgW="2933700" imgH="254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3" y="2946400"/>
                        <a:ext cx="6559550" cy="566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781050" y="3708400"/>
          <a:ext cx="3284538" cy="985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1" name="Equation" r:id="rId10" imgW="1435100" imgH="431800" progId="Equation.DSMT4">
                  <p:embed/>
                </p:oleObj>
              </mc:Choice>
              <mc:Fallback>
                <p:oleObj name="Equation" r:id="rId10" imgW="1435100" imgH="431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050" y="3708400"/>
                        <a:ext cx="3284538" cy="985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784225" y="4959350"/>
          <a:ext cx="3308350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2" name="Equation" r:id="rId12" imgW="1485255" imgH="215806" progId="Equation.DSMT4">
                  <p:embed/>
                </p:oleObj>
              </mc:Choice>
              <mc:Fallback>
                <p:oleObj name="Equation" r:id="rId12" imgW="1485255" imgH="21580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225" y="4959350"/>
                        <a:ext cx="3308350" cy="477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4656138" y="4872038"/>
          <a:ext cx="312737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3" name="Equation" r:id="rId14" imgW="1396394" imgH="253890" progId="Equation.DSMT4">
                  <p:embed/>
                </p:oleObj>
              </mc:Choice>
              <mc:Fallback>
                <p:oleObj name="Equation" r:id="rId14" imgW="1396394" imgH="25389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6138" y="4872038"/>
                        <a:ext cx="3127375" cy="56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801688" y="5667375"/>
          <a:ext cx="5894387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" name="Equation" r:id="rId16" imgW="2603500" imgH="215900" progId="Equation.DSMT4">
                  <p:embed/>
                </p:oleObj>
              </mc:Choice>
              <mc:Fallback>
                <p:oleObj name="Equation" r:id="rId16" imgW="2603500" imgH="215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688" y="5667375"/>
                        <a:ext cx="5894387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994860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An increase in the saving rate</a:t>
            </a:r>
          </a:p>
        </p:txBody>
      </p:sp>
      <p:grpSp>
        <p:nvGrpSpPr>
          <p:cNvPr id="4101" name="Group 3"/>
          <p:cNvGrpSpPr>
            <a:grpSpLocks/>
          </p:cNvGrpSpPr>
          <p:nvPr/>
        </p:nvGrpSpPr>
        <p:grpSpPr bwMode="auto">
          <a:xfrm>
            <a:off x="1000125" y="2290763"/>
            <a:ext cx="7239000" cy="4038600"/>
            <a:chOff x="192" y="1392"/>
            <a:chExt cx="4560" cy="2544"/>
          </a:xfrm>
        </p:grpSpPr>
        <p:sp>
          <p:nvSpPr>
            <p:cNvPr id="4124" name="Text Box 4"/>
            <p:cNvSpPr txBox="1">
              <a:spLocks noChangeArrowheads="1"/>
            </p:cNvSpPr>
            <p:nvPr/>
          </p:nvSpPr>
          <p:spPr bwMode="auto">
            <a:xfrm>
              <a:off x="192" y="1392"/>
              <a:ext cx="1248" cy="6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5720" rIns="4572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200" dirty="0"/>
                <a:t>Investment </a:t>
              </a:r>
              <a:br>
                <a:rPr lang="en-US" sz="2200" dirty="0"/>
              </a:br>
              <a:r>
                <a:rPr lang="en-US" sz="2200" dirty="0"/>
                <a:t>and </a:t>
              </a:r>
              <a:br>
                <a:rPr lang="en-US" sz="2200" dirty="0"/>
              </a:br>
              <a:r>
                <a:rPr lang="en-US" sz="2200" dirty="0"/>
                <a:t>depreciation</a:t>
              </a:r>
            </a:p>
          </p:txBody>
        </p:sp>
        <p:sp>
          <p:nvSpPr>
            <p:cNvPr id="4125" name="Line 5"/>
            <p:cNvSpPr>
              <a:spLocks noChangeShapeType="1"/>
            </p:cNvSpPr>
            <p:nvPr/>
          </p:nvSpPr>
          <p:spPr bwMode="auto">
            <a:xfrm>
              <a:off x="1392" y="1632"/>
              <a:ext cx="0" cy="2112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26" name="Line 6"/>
            <p:cNvSpPr>
              <a:spLocks noChangeShapeType="1"/>
            </p:cNvSpPr>
            <p:nvPr/>
          </p:nvSpPr>
          <p:spPr bwMode="auto">
            <a:xfrm>
              <a:off x="1392" y="3744"/>
              <a:ext cx="3072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27" name="Text Box 7"/>
            <p:cNvSpPr txBox="1">
              <a:spLocks noChangeArrowheads="1"/>
            </p:cNvSpPr>
            <p:nvPr/>
          </p:nvSpPr>
          <p:spPr bwMode="auto">
            <a:xfrm>
              <a:off x="4464" y="3648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/>
                <a:t>k</a:t>
              </a:r>
            </a:p>
          </p:txBody>
        </p:sp>
      </p:grpSp>
      <p:grpSp>
        <p:nvGrpSpPr>
          <p:cNvPr id="4102" name="Group 8"/>
          <p:cNvGrpSpPr>
            <a:grpSpLocks/>
          </p:cNvGrpSpPr>
          <p:nvPr/>
        </p:nvGrpSpPr>
        <p:grpSpPr bwMode="auto">
          <a:xfrm>
            <a:off x="2905125" y="2394403"/>
            <a:ext cx="5199063" cy="3630149"/>
            <a:chOff x="1392" y="1507"/>
            <a:chExt cx="3275" cy="2237"/>
          </a:xfrm>
        </p:grpSpPr>
        <p:sp>
          <p:nvSpPr>
            <p:cNvPr id="4122" name="Text Box 9"/>
            <p:cNvSpPr txBox="1">
              <a:spLocks noChangeArrowheads="1"/>
            </p:cNvSpPr>
            <p:nvPr/>
          </p:nvSpPr>
          <p:spPr bwMode="auto">
            <a:xfrm>
              <a:off x="4251" y="1507"/>
              <a:ext cx="416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i="1" dirty="0">
                  <a:solidFill>
                    <a:srgbClr val="000000"/>
                  </a:solidFill>
                  <a:latin typeface="Times New Roman"/>
                  <a:ea typeface="Lucida Grande"/>
                  <a:cs typeface="Times New Roman"/>
                </a:rPr>
                <a:t>δ</a:t>
              </a:r>
              <a:r>
                <a:rPr lang="en-US" sz="2400" b="1" i="1" dirty="0">
                  <a:sym typeface="MT Symbol" pitchFamily="82" charset="2"/>
                </a:rPr>
                <a:t>k</a:t>
              </a:r>
              <a:endParaRPr lang="en-US" sz="2400" b="1" i="1" dirty="0"/>
            </a:p>
          </p:txBody>
        </p:sp>
        <p:sp>
          <p:nvSpPr>
            <p:cNvPr id="4123" name="Line 10"/>
            <p:cNvSpPr>
              <a:spLocks noChangeShapeType="1"/>
            </p:cNvSpPr>
            <p:nvPr/>
          </p:nvSpPr>
          <p:spPr bwMode="auto">
            <a:xfrm flipV="1">
              <a:off x="1392" y="1728"/>
              <a:ext cx="2880" cy="20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4103" name="Group 11"/>
          <p:cNvGrpSpPr>
            <a:grpSpLocks/>
          </p:cNvGrpSpPr>
          <p:nvPr/>
        </p:nvGrpSpPr>
        <p:grpSpPr bwMode="auto">
          <a:xfrm>
            <a:off x="2908300" y="3586163"/>
            <a:ext cx="5711825" cy="2438400"/>
            <a:chOff x="1394" y="2208"/>
            <a:chExt cx="3550" cy="1536"/>
          </a:xfrm>
        </p:grpSpPr>
        <p:sp>
          <p:nvSpPr>
            <p:cNvPr id="4120" name="Arc 12"/>
            <p:cNvSpPr>
              <a:spLocks/>
            </p:cNvSpPr>
            <p:nvPr/>
          </p:nvSpPr>
          <p:spPr bwMode="auto">
            <a:xfrm flipH="1">
              <a:off x="1394" y="2356"/>
              <a:ext cx="3214" cy="1388"/>
            </a:xfrm>
            <a:custGeom>
              <a:avLst/>
              <a:gdLst>
                <a:gd name="T0" fmla="*/ 0 w 21600"/>
                <a:gd name="T1" fmla="*/ 0 h 21474"/>
                <a:gd name="T2" fmla="*/ 0 w 21600"/>
                <a:gd name="T3" fmla="*/ 0 h 21474"/>
                <a:gd name="T4" fmla="*/ 0 w 21600"/>
                <a:gd name="T5" fmla="*/ 0 h 21474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474"/>
                <a:gd name="T11" fmla="*/ 21600 w 21600"/>
                <a:gd name="T12" fmla="*/ 21474 h 2147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474" fill="none" extrusionOk="0">
                  <a:moveTo>
                    <a:pt x="2326" y="-1"/>
                  </a:moveTo>
                  <a:cubicBezTo>
                    <a:pt x="13290" y="1187"/>
                    <a:pt x="21600" y="10444"/>
                    <a:pt x="21600" y="21474"/>
                  </a:cubicBezTo>
                </a:path>
                <a:path w="21600" h="21474" stroke="0" extrusionOk="0">
                  <a:moveTo>
                    <a:pt x="2326" y="-1"/>
                  </a:moveTo>
                  <a:cubicBezTo>
                    <a:pt x="13290" y="1187"/>
                    <a:pt x="21600" y="10444"/>
                    <a:pt x="21600" y="21474"/>
                  </a:cubicBezTo>
                  <a:lnTo>
                    <a:pt x="0" y="21474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121" name="Text Box 13"/>
            <p:cNvSpPr txBox="1">
              <a:spLocks noChangeArrowheads="1"/>
            </p:cNvSpPr>
            <p:nvPr/>
          </p:nvSpPr>
          <p:spPr bwMode="auto">
            <a:xfrm>
              <a:off x="4272" y="2208"/>
              <a:ext cx="6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/>
                <a:t>s</a:t>
              </a:r>
              <a:r>
                <a:rPr lang="en-US" sz="2400" b="1" i="1" baseline="-25000" dirty="0"/>
                <a:t>1</a:t>
              </a:r>
              <a:r>
                <a:rPr lang="en-US" sz="2400" b="1" i="1" dirty="0"/>
                <a:t> f(k)</a:t>
              </a:r>
            </a:p>
          </p:txBody>
        </p:sp>
      </p:grpSp>
      <p:grpSp>
        <p:nvGrpSpPr>
          <p:cNvPr id="4104" name="Group 14"/>
          <p:cNvGrpSpPr>
            <a:grpSpLocks/>
          </p:cNvGrpSpPr>
          <p:nvPr/>
        </p:nvGrpSpPr>
        <p:grpSpPr bwMode="auto">
          <a:xfrm>
            <a:off x="5437188" y="4076700"/>
            <a:ext cx="527050" cy="2487613"/>
            <a:chOff x="3467" y="2421"/>
            <a:chExt cx="332" cy="1567"/>
          </a:xfrm>
        </p:grpSpPr>
        <p:sp>
          <p:nvSpPr>
            <p:cNvPr id="4119" name="Line 15"/>
            <p:cNvSpPr>
              <a:spLocks noChangeShapeType="1"/>
            </p:cNvSpPr>
            <p:nvPr/>
          </p:nvSpPr>
          <p:spPr bwMode="auto">
            <a:xfrm flipH="1">
              <a:off x="3600" y="2421"/>
              <a:ext cx="3" cy="1227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aphicFrame>
          <p:nvGraphicFramePr>
            <p:cNvPr id="4099" name="Object 16"/>
            <p:cNvGraphicFramePr>
              <a:graphicFrameLocks noChangeAspect="1"/>
            </p:cNvGraphicFramePr>
            <p:nvPr/>
          </p:nvGraphicFramePr>
          <p:xfrm>
            <a:off x="3467" y="3639"/>
            <a:ext cx="332" cy="3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36" name="Equation" r:id="rId4" imgW="228600" imgH="241200" progId="Equation.DSMT4">
                    <p:embed/>
                  </p:oleObj>
                </mc:Choice>
                <mc:Fallback>
                  <p:oleObj name="Equation" r:id="rId4" imgW="228600" imgH="241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67" y="3639"/>
                          <a:ext cx="332" cy="3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7777" name="Text Box 17"/>
          <p:cNvSpPr txBox="1">
            <a:spLocks noChangeArrowheads="1"/>
          </p:cNvSpPr>
          <p:nvPr/>
        </p:nvSpPr>
        <p:spPr bwMode="auto">
          <a:xfrm>
            <a:off x="579438" y="1117600"/>
            <a:ext cx="8054975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/>
              <a:t>An increase in the saving rate raises investment…</a:t>
            </a:r>
          </a:p>
        </p:txBody>
      </p:sp>
      <p:sp>
        <p:nvSpPr>
          <p:cNvPr id="117778" name="Text Box 18"/>
          <p:cNvSpPr txBox="1">
            <a:spLocks noChangeArrowheads="1"/>
          </p:cNvSpPr>
          <p:nvPr/>
        </p:nvSpPr>
        <p:spPr bwMode="auto">
          <a:xfrm>
            <a:off x="522288" y="1568450"/>
            <a:ext cx="8069262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/>
              <a:t>…causing </a:t>
            </a:r>
            <a:r>
              <a:rPr lang="en-US" sz="2500" b="1" i="1" dirty="0"/>
              <a:t>k</a:t>
            </a:r>
            <a:r>
              <a:rPr lang="en-US" sz="2500" dirty="0"/>
              <a:t> to grow toward a new steady state: </a:t>
            </a:r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2905125" y="2976563"/>
            <a:ext cx="5943600" cy="3048000"/>
            <a:chOff x="1872" y="1728"/>
            <a:chExt cx="3744" cy="1920"/>
          </a:xfrm>
        </p:grpSpPr>
        <p:sp>
          <p:nvSpPr>
            <p:cNvPr id="4115" name="Arc 20"/>
            <p:cNvSpPr>
              <a:spLocks/>
            </p:cNvSpPr>
            <p:nvPr/>
          </p:nvSpPr>
          <p:spPr bwMode="auto">
            <a:xfrm flipH="1">
              <a:off x="1872" y="1882"/>
              <a:ext cx="3360" cy="1766"/>
            </a:xfrm>
            <a:custGeom>
              <a:avLst/>
              <a:gdLst>
                <a:gd name="T0" fmla="*/ 0 w 21600"/>
                <a:gd name="T1" fmla="*/ 0 h 21424"/>
                <a:gd name="T2" fmla="*/ 0 w 21600"/>
                <a:gd name="T3" fmla="*/ 0 h 21424"/>
                <a:gd name="T4" fmla="*/ 0 w 21600"/>
                <a:gd name="T5" fmla="*/ 0 h 21424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424"/>
                <a:gd name="T11" fmla="*/ 21600 w 21600"/>
                <a:gd name="T12" fmla="*/ 21424 h 2142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424" fill="none" extrusionOk="0">
                  <a:moveTo>
                    <a:pt x="2750" y="-1"/>
                  </a:moveTo>
                  <a:cubicBezTo>
                    <a:pt x="13527" y="1383"/>
                    <a:pt x="21600" y="10557"/>
                    <a:pt x="21600" y="21424"/>
                  </a:cubicBezTo>
                </a:path>
                <a:path w="21600" h="21424" stroke="0" extrusionOk="0">
                  <a:moveTo>
                    <a:pt x="2750" y="-1"/>
                  </a:moveTo>
                  <a:cubicBezTo>
                    <a:pt x="13527" y="1383"/>
                    <a:pt x="21600" y="10557"/>
                    <a:pt x="21600" y="21424"/>
                  </a:cubicBezTo>
                  <a:lnTo>
                    <a:pt x="0" y="21424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116" name="Text Box 21"/>
            <p:cNvSpPr txBox="1">
              <a:spLocks noChangeArrowheads="1"/>
            </p:cNvSpPr>
            <p:nvPr/>
          </p:nvSpPr>
          <p:spPr bwMode="auto">
            <a:xfrm>
              <a:off x="4800" y="1728"/>
              <a:ext cx="81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solidFill>
                    <a:srgbClr val="FF0000"/>
                  </a:solidFill>
                </a:rPr>
                <a:t>s</a:t>
              </a:r>
              <a:r>
                <a:rPr lang="en-US" sz="2400" b="1" i="1" baseline="-25000" dirty="0">
                  <a:solidFill>
                    <a:srgbClr val="FF0000"/>
                  </a:solidFill>
                </a:rPr>
                <a:t>2</a:t>
              </a:r>
              <a:r>
                <a:rPr lang="en-US" sz="2400" b="1" i="1" dirty="0">
                  <a:solidFill>
                    <a:srgbClr val="FF0000"/>
                  </a:solidFill>
                </a:rPr>
                <a:t> f(k)</a:t>
              </a:r>
            </a:p>
          </p:txBody>
        </p:sp>
        <p:sp>
          <p:nvSpPr>
            <p:cNvPr id="4117" name="Line 22"/>
            <p:cNvSpPr>
              <a:spLocks noChangeShapeType="1"/>
            </p:cNvSpPr>
            <p:nvPr/>
          </p:nvSpPr>
          <p:spPr bwMode="auto">
            <a:xfrm flipV="1">
              <a:off x="4608" y="1920"/>
              <a:ext cx="0" cy="3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118" name="Line 23"/>
            <p:cNvSpPr>
              <a:spLocks noChangeShapeType="1"/>
            </p:cNvSpPr>
            <p:nvPr/>
          </p:nvSpPr>
          <p:spPr bwMode="auto">
            <a:xfrm flipH="1" flipV="1">
              <a:off x="3249" y="2235"/>
              <a:ext cx="3" cy="23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6519863" y="3319463"/>
            <a:ext cx="496887" cy="3240087"/>
            <a:chOff x="4149" y="1944"/>
            <a:chExt cx="313" cy="2041"/>
          </a:xfrm>
        </p:grpSpPr>
        <p:graphicFrame>
          <p:nvGraphicFramePr>
            <p:cNvPr id="4098" name="Object 25"/>
            <p:cNvGraphicFramePr>
              <a:graphicFrameLocks noChangeAspect="1"/>
            </p:cNvGraphicFramePr>
            <p:nvPr/>
          </p:nvGraphicFramePr>
          <p:xfrm>
            <a:off x="4149" y="3641"/>
            <a:ext cx="313" cy="3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37" name="Equation" r:id="rId6" imgW="215640" imgH="241200" progId="Equation.DSMT4">
                    <p:embed/>
                  </p:oleObj>
                </mc:Choice>
                <mc:Fallback>
                  <p:oleObj name="Equation" r:id="rId6" imgW="215640" imgH="241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49" y="3641"/>
                          <a:ext cx="313" cy="3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FF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14" name="Line 26"/>
            <p:cNvSpPr>
              <a:spLocks noChangeShapeType="1"/>
            </p:cNvSpPr>
            <p:nvPr/>
          </p:nvSpPr>
          <p:spPr bwMode="auto">
            <a:xfrm flipH="1">
              <a:off x="4272" y="1944"/>
              <a:ext cx="0" cy="170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117787" name="Line 27"/>
          <p:cNvSpPr>
            <a:spLocks noChangeShapeType="1"/>
          </p:cNvSpPr>
          <p:nvPr/>
        </p:nvSpPr>
        <p:spPr bwMode="auto">
          <a:xfrm>
            <a:off x="5724525" y="6024563"/>
            <a:ext cx="76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17788" name="Line 28"/>
          <p:cNvSpPr>
            <a:spLocks noChangeShapeType="1"/>
          </p:cNvSpPr>
          <p:nvPr/>
        </p:nvSpPr>
        <p:spPr bwMode="auto">
          <a:xfrm>
            <a:off x="5953125" y="6024563"/>
            <a:ext cx="76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17789" name="Line 29"/>
          <p:cNvSpPr>
            <a:spLocks noChangeShapeType="1"/>
          </p:cNvSpPr>
          <p:nvPr/>
        </p:nvSpPr>
        <p:spPr bwMode="auto">
          <a:xfrm>
            <a:off x="6181725" y="6024563"/>
            <a:ext cx="76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17790" name="Line 30"/>
          <p:cNvSpPr>
            <a:spLocks noChangeShapeType="1"/>
          </p:cNvSpPr>
          <p:nvPr/>
        </p:nvSpPr>
        <p:spPr bwMode="auto">
          <a:xfrm>
            <a:off x="6410325" y="6024563"/>
            <a:ext cx="76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17791" name="Line 31"/>
          <p:cNvSpPr>
            <a:spLocks noChangeShapeType="1"/>
          </p:cNvSpPr>
          <p:nvPr/>
        </p:nvSpPr>
        <p:spPr bwMode="auto">
          <a:xfrm>
            <a:off x="6632575" y="6024563"/>
            <a:ext cx="698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34952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7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7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7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7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7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7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7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7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7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7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7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7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7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7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7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7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7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77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7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7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7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7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77" grpId="0" autoUpdateAnimBg="0"/>
      <p:bldP spid="117778" grpId="0" autoUpdateAnimBg="0"/>
      <p:bldP spid="117787" grpId="0" animBg="1"/>
      <p:bldP spid="117788" grpId="0" animBg="1"/>
      <p:bldP spid="117789" grpId="0" animBg="1"/>
      <p:bldP spid="117790" grpId="0" animBg="1"/>
      <p:bldP spid="11779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100" dirty="0"/>
              <a:t>Prediction: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638" y="1503363"/>
            <a:ext cx="7848600" cy="4876800"/>
          </a:xfrm>
        </p:spPr>
        <p:txBody>
          <a:bodyPr/>
          <a:lstStyle/>
          <a:p>
            <a:pPr eaLnBrk="1" hangingPunct="1">
              <a:lnSpc>
                <a:spcPct val="115000"/>
              </a:lnSpc>
              <a:spcBef>
                <a:spcPct val="80000"/>
              </a:spcBef>
            </a:pPr>
            <a:r>
              <a:rPr lang="en-US" sz="2700" dirty="0"/>
              <a:t>The Solow model predicts that countries with higher rates of saving and investment </a:t>
            </a:r>
            <a:br>
              <a:rPr lang="en-US" sz="2700" dirty="0"/>
            </a:br>
            <a:r>
              <a:rPr lang="en-US" sz="2700" dirty="0"/>
              <a:t>will have higher levels of capital and income per worker in the long run. </a:t>
            </a:r>
          </a:p>
          <a:p>
            <a:pPr eaLnBrk="1" hangingPunct="1">
              <a:lnSpc>
                <a:spcPct val="115000"/>
              </a:lnSpc>
              <a:spcBef>
                <a:spcPct val="80000"/>
              </a:spcBef>
            </a:pPr>
            <a:r>
              <a:rPr lang="en-US" sz="2700" dirty="0"/>
              <a:t>Are the data consistent with this prediction?</a:t>
            </a:r>
          </a:p>
        </p:txBody>
      </p:sp>
    </p:spTree>
    <p:extLst>
      <p:ext uri="{BB962C8B-B14F-4D97-AF65-F5344CB8AC3E}">
        <p14:creationId xmlns:p14="http://schemas.microsoft.com/office/powerpoint/2010/main" val="173920309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1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994440"/>
              </p:ext>
            </p:extLst>
          </p:nvPr>
        </p:nvGraphicFramePr>
        <p:xfrm>
          <a:off x="1545336" y="1280160"/>
          <a:ext cx="7452360" cy="4873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455613" y="211777"/>
            <a:ext cx="8245475" cy="887413"/>
          </a:xfrm>
        </p:spPr>
        <p:txBody>
          <a:bodyPr/>
          <a:lstStyle/>
          <a:p>
            <a:r>
              <a:rPr lang="en-US" sz="2800" dirty="0">
                <a:solidFill>
                  <a:srgbClr val="336699"/>
                </a:solidFill>
              </a:rPr>
              <a:t>International evidence on investment rates and income per person</a:t>
            </a:r>
          </a:p>
        </p:txBody>
      </p:sp>
      <p:sp>
        <p:nvSpPr>
          <p:cNvPr id="52228" name="Rectangle 135"/>
          <p:cNvSpPr>
            <a:spLocks noChangeArrowheads="1"/>
          </p:cNvSpPr>
          <p:nvPr/>
        </p:nvSpPr>
        <p:spPr bwMode="auto">
          <a:xfrm>
            <a:off x="208850" y="1320863"/>
            <a:ext cx="12890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sz="1900" b="1" dirty="0">
                <a:solidFill>
                  <a:srgbClr val="000000"/>
                </a:solidFill>
              </a:rPr>
              <a:t>Income per person in 2010 </a:t>
            </a:r>
            <a:br>
              <a:rPr lang="en-US" sz="1900" b="1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(log scale) </a:t>
            </a:r>
          </a:p>
        </p:txBody>
      </p:sp>
      <p:sp>
        <p:nvSpPr>
          <p:cNvPr id="52229" name="Rectangle 133"/>
          <p:cNvSpPr>
            <a:spLocks noChangeArrowheads="1"/>
          </p:cNvSpPr>
          <p:nvPr/>
        </p:nvSpPr>
        <p:spPr bwMode="auto">
          <a:xfrm>
            <a:off x="4539897" y="6084918"/>
            <a:ext cx="4195058" cy="62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sz="1900" b="1" dirty="0">
                <a:solidFill>
                  <a:srgbClr val="000000"/>
                </a:solidFill>
              </a:rPr>
              <a:t>Investment as percentage of output </a:t>
            </a:r>
            <a:br>
              <a:rPr lang="en-US" sz="1900" b="1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(average 1960-2010) </a:t>
            </a:r>
          </a:p>
        </p:txBody>
      </p:sp>
    </p:spTree>
    <p:extLst>
      <p:ext uri="{BB962C8B-B14F-4D97-AF65-F5344CB8AC3E}">
        <p14:creationId xmlns:p14="http://schemas.microsoft.com/office/powerpoint/2010/main" val="1722086330"/>
      </p:ext>
    </p:extLst>
  </p:cSld>
  <p:clrMapOvr>
    <a:masterClrMapping/>
  </p:clrMapOvr>
  <p:transition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Golden Rule:  Introduction</a:t>
            </a:r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79425" y="1366838"/>
            <a:ext cx="8229600" cy="5000625"/>
          </a:xfrm>
        </p:spPr>
        <p:txBody>
          <a:bodyPr/>
          <a:lstStyle/>
          <a:p>
            <a:pPr eaLnBrk="1" hangingPunct="1"/>
            <a:r>
              <a:rPr lang="en-US" sz="2600" dirty="0"/>
              <a:t>Different values of </a:t>
            </a:r>
            <a:r>
              <a:rPr lang="en-US" sz="2600" b="1" i="1" dirty="0"/>
              <a:t>s</a:t>
            </a:r>
            <a:r>
              <a:rPr lang="en-US" sz="2600" dirty="0"/>
              <a:t> lead to different steady states.  </a:t>
            </a:r>
            <a:br>
              <a:rPr lang="en-US" sz="2600" dirty="0"/>
            </a:br>
            <a:r>
              <a:rPr lang="en-US" sz="2600" dirty="0"/>
              <a:t>How do we know which is the “best” steady state?  </a:t>
            </a:r>
          </a:p>
          <a:p>
            <a:pPr eaLnBrk="1" hangingPunct="1"/>
            <a:r>
              <a:rPr lang="en-US" sz="2600" dirty="0"/>
              <a:t>The “best” steady state has the highest possible </a:t>
            </a:r>
            <a:br>
              <a:rPr lang="en-US" sz="2600" dirty="0"/>
            </a:br>
            <a:r>
              <a:rPr lang="en-US" sz="2600" dirty="0"/>
              <a:t>consumption per person:   </a:t>
            </a:r>
            <a:r>
              <a:rPr lang="en-US" sz="2600" b="1" i="1" dirty="0"/>
              <a:t>c*</a:t>
            </a:r>
            <a:r>
              <a:rPr lang="en-US" sz="2600" dirty="0"/>
              <a:t>  =  (1–</a:t>
            </a:r>
            <a:r>
              <a:rPr lang="en-US" sz="2600" b="1" i="1" dirty="0"/>
              <a:t>s</a:t>
            </a:r>
            <a:r>
              <a:rPr lang="en-US" sz="2600" dirty="0"/>
              <a:t>) f(</a:t>
            </a:r>
            <a:r>
              <a:rPr lang="en-US" sz="2600" b="1" i="1" dirty="0"/>
              <a:t>k*</a:t>
            </a:r>
            <a:r>
              <a:rPr lang="en-US" sz="2600" dirty="0"/>
              <a:t>).</a:t>
            </a:r>
          </a:p>
          <a:p>
            <a:pPr eaLnBrk="1" hangingPunct="1"/>
            <a:r>
              <a:rPr lang="en-US" sz="2600" dirty="0"/>
              <a:t>An increase in </a:t>
            </a:r>
            <a:r>
              <a:rPr lang="en-US" sz="2600" b="1" i="1" dirty="0"/>
              <a:t>s</a:t>
            </a:r>
            <a:r>
              <a:rPr lang="en-US" sz="2600" dirty="0"/>
              <a:t> </a:t>
            </a:r>
          </a:p>
          <a:p>
            <a:pPr lvl="1" eaLnBrk="1" hangingPunct="1"/>
            <a:r>
              <a:rPr lang="en-US" sz="2600" dirty="0"/>
              <a:t>leads to </a:t>
            </a:r>
            <a:r>
              <a:rPr lang="en-US" sz="2600" dirty="0">
                <a:sym typeface="Symbol" pitchFamily="18" charset="2"/>
              </a:rPr>
              <a:t>higher </a:t>
            </a:r>
            <a:r>
              <a:rPr lang="en-US" sz="2600" b="1" i="1" dirty="0">
                <a:sym typeface="Symbol" pitchFamily="18" charset="2"/>
              </a:rPr>
              <a:t>k*</a:t>
            </a:r>
            <a:r>
              <a:rPr lang="en-US" sz="2600" dirty="0">
                <a:sym typeface="Symbol" pitchFamily="18" charset="2"/>
              </a:rPr>
              <a:t> and </a:t>
            </a:r>
            <a:r>
              <a:rPr lang="en-US" sz="2600" b="1" i="1" dirty="0">
                <a:sym typeface="Symbol" pitchFamily="18" charset="2"/>
              </a:rPr>
              <a:t>y*</a:t>
            </a:r>
            <a:r>
              <a:rPr lang="en-US" sz="2600" dirty="0"/>
              <a:t>, which raises </a:t>
            </a:r>
            <a:r>
              <a:rPr lang="en-US" sz="2600" b="1" i="1" dirty="0"/>
              <a:t>c*</a:t>
            </a:r>
            <a:r>
              <a:rPr lang="en-US" sz="2600" dirty="0"/>
              <a:t> </a:t>
            </a:r>
            <a:endParaRPr lang="en-US" sz="2600" dirty="0">
              <a:sym typeface="Symbol" pitchFamily="18" charset="2"/>
            </a:endParaRPr>
          </a:p>
          <a:p>
            <a:pPr lvl="1" eaLnBrk="1" hangingPunct="1"/>
            <a:r>
              <a:rPr lang="en-US" sz="2600" dirty="0">
                <a:sym typeface="Symbol" pitchFamily="18" charset="2"/>
              </a:rPr>
              <a:t>reduces consumption’s share of income </a:t>
            </a:r>
            <a:r>
              <a:rPr lang="en-US" sz="2600" dirty="0"/>
              <a:t>(1–</a:t>
            </a:r>
            <a:r>
              <a:rPr lang="en-US" sz="2600" b="1" i="1" dirty="0"/>
              <a:t>s</a:t>
            </a:r>
            <a:r>
              <a:rPr lang="en-US" sz="2600" dirty="0"/>
              <a:t>), </a:t>
            </a:r>
            <a:br>
              <a:rPr lang="en-US" sz="2600" dirty="0"/>
            </a:br>
            <a:r>
              <a:rPr lang="en-US" sz="2600" dirty="0"/>
              <a:t>which lowers </a:t>
            </a:r>
            <a:r>
              <a:rPr lang="en-US" sz="2600" b="1" i="1" dirty="0"/>
              <a:t>c*.</a:t>
            </a:r>
            <a:r>
              <a:rPr lang="en-US" sz="2600" dirty="0"/>
              <a:t>  </a:t>
            </a:r>
          </a:p>
          <a:p>
            <a:pPr eaLnBrk="1" hangingPunct="1"/>
            <a:r>
              <a:rPr lang="en-US" sz="2600" dirty="0"/>
              <a:t>So, how do we find the </a:t>
            </a:r>
            <a:r>
              <a:rPr lang="en-US" sz="2600" b="1" i="1" dirty="0"/>
              <a:t>s</a:t>
            </a:r>
            <a:r>
              <a:rPr lang="en-US" sz="2600" dirty="0"/>
              <a:t> and </a:t>
            </a:r>
            <a:r>
              <a:rPr lang="en-US" sz="2600" b="1" i="1" dirty="0">
                <a:sym typeface="Symbol" pitchFamily="18" charset="2"/>
              </a:rPr>
              <a:t>k*</a:t>
            </a:r>
            <a:r>
              <a:rPr lang="en-US" sz="2600" dirty="0"/>
              <a:t> that maximize </a:t>
            </a:r>
            <a:r>
              <a:rPr lang="en-US" sz="2600" b="1" i="1" dirty="0"/>
              <a:t>c*</a:t>
            </a:r>
            <a:r>
              <a:rPr lang="en-US" sz="2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5814033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39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39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39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39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39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10" grpId="0" build="p" bldLvl="5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Golden Rule capital stock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4038" y="1592263"/>
            <a:ext cx="6567487" cy="1484312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en-US" sz="2600" dirty="0"/>
              <a:t>the </a:t>
            </a:r>
            <a:r>
              <a:rPr lang="en-US" sz="2600" b="1" dirty="0">
                <a:solidFill>
                  <a:srgbClr val="CC0000"/>
                </a:solidFill>
              </a:rPr>
              <a:t>Golden Rule level of capital</a:t>
            </a:r>
            <a:r>
              <a:rPr lang="en-US" sz="2600" dirty="0"/>
              <a:t>, </a:t>
            </a:r>
            <a:br>
              <a:rPr lang="en-US" sz="2600" dirty="0"/>
            </a:br>
            <a:r>
              <a:rPr lang="en-US" sz="2600" dirty="0"/>
              <a:t>the steady state value of </a:t>
            </a:r>
            <a:r>
              <a:rPr lang="en-US" sz="2600" b="1" i="1" dirty="0"/>
              <a:t>k</a:t>
            </a:r>
            <a:r>
              <a:rPr lang="en-US" sz="2600" dirty="0"/>
              <a:t> </a:t>
            </a:r>
            <a:r>
              <a:rPr lang="en-US" sz="1100" dirty="0"/>
              <a:t> </a:t>
            </a:r>
            <a:br>
              <a:rPr lang="en-US" sz="1100" dirty="0"/>
            </a:br>
            <a:r>
              <a:rPr lang="en-US" sz="2600" dirty="0"/>
              <a:t>that maximizes consumption. </a:t>
            </a:r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622300" y="1543050"/>
          <a:ext cx="1166813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3" name="Equation" r:id="rId4" imgW="507960" imgH="253800" progId="Equation.DSMT4">
                  <p:embed/>
                </p:oleObj>
              </mc:Choice>
              <mc:Fallback>
                <p:oleObj name="Equation" r:id="rId4" imgW="50796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300" y="1543050"/>
                        <a:ext cx="1166813" cy="58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5957" name="Rectangle 5"/>
          <p:cNvSpPr>
            <a:spLocks noChangeArrowheads="1"/>
          </p:cNvSpPr>
          <p:nvPr/>
        </p:nvSpPr>
        <p:spPr bwMode="auto">
          <a:xfrm>
            <a:off x="681038" y="2987675"/>
            <a:ext cx="69342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346075" algn="l"/>
                <a:tab pos="1139825" algn="l"/>
                <a:tab pos="2741613" algn="l"/>
              </a:tabLst>
            </a:pPr>
            <a:r>
              <a:rPr lang="en-US" sz="2600" dirty="0"/>
              <a:t>To find it, first express </a:t>
            </a:r>
            <a:r>
              <a:rPr lang="en-US" sz="2600" b="1" i="1" dirty="0"/>
              <a:t>c</a:t>
            </a:r>
            <a:r>
              <a:rPr lang="en-US" sz="2600" b="1" i="1" baseline="30000" dirty="0"/>
              <a:t>*</a:t>
            </a:r>
            <a:r>
              <a:rPr lang="en-US" sz="2600" dirty="0"/>
              <a:t> in terms of </a:t>
            </a:r>
            <a:r>
              <a:rPr lang="en-US" sz="2600" b="1" i="1" dirty="0"/>
              <a:t>k</a:t>
            </a:r>
            <a:r>
              <a:rPr lang="en-US" sz="2600" b="1" i="1" baseline="30000" dirty="0"/>
              <a:t>*</a:t>
            </a:r>
            <a:r>
              <a:rPr lang="en-US" sz="2600" dirty="0"/>
              <a:t>:</a:t>
            </a:r>
          </a:p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346075" algn="l"/>
                <a:tab pos="1139825" algn="l"/>
                <a:tab pos="2741613" algn="l"/>
              </a:tabLst>
            </a:pPr>
            <a:r>
              <a:rPr lang="en-US" sz="2600" b="1" i="1" dirty="0"/>
              <a:t>	c</a:t>
            </a:r>
            <a:r>
              <a:rPr lang="en-US" sz="2600" b="1" i="1" baseline="30000" dirty="0"/>
              <a:t>*</a:t>
            </a:r>
            <a:r>
              <a:rPr lang="en-US" sz="2600" dirty="0"/>
              <a:t> 	=    </a:t>
            </a:r>
            <a:r>
              <a:rPr lang="en-US" sz="2600" b="1" i="1" dirty="0"/>
              <a:t>y</a:t>
            </a:r>
            <a:r>
              <a:rPr lang="en-US" sz="2600" b="1" i="1" baseline="30000" dirty="0"/>
              <a:t>*</a:t>
            </a:r>
            <a:r>
              <a:rPr lang="en-US" sz="2600" dirty="0"/>
              <a:t> 	−</a:t>
            </a:r>
            <a:r>
              <a:rPr lang="en-US" sz="2600" dirty="0">
                <a:sym typeface="Symbol" pitchFamily="18" charset="2"/>
              </a:rPr>
              <a:t>  </a:t>
            </a:r>
            <a:r>
              <a:rPr lang="en-US" sz="2600" b="1" i="1" dirty="0">
                <a:sym typeface="Symbol" pitchFamily="18" charset="2"/>
              </a:rPr>
              <a:t>i</a:t>
            </a:r>
            <a:r>
              <a:rPr lang="en-US" sz="2600" b="1" i="1" baseline="30000" dirty="0">
                <a:sym typeface="Symbol" pitchFamily="18" charset="2"/>
              </a:rPr>
              <a:t>*</a:t>
            </a:r>
            <a:endParaRPr lang="en-US" sz="2600" dirty="0">
              <a:sym typeface="Symbol" pitchFamily="18" charset="2"/>
            </a:endParaRPr>
          </a:p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tabLst>
                <a:tab pos="346075" algn="l"/>
                <a:tab pos="1139825" algn="l"/>
                <a:tab pos="2741613" algn="l"/>
              </a:tabLst>
            </a:pPr>
            <a:r>
              <a:rPr lang="en-US" sz="2600" dirty="0">
                <a:sym typeface="Symbol" pitchFamily="18" charset="2"/>
              </a:rPr>
              <a:t>		=  </a:t>
            </a:r>
            <a:r>
              <a:rPr lang="en-US" sz="2600" b="1" i="1" dirty="0">
                <a:sym typeface="Symbol" pitchFamily="18" charset="2"/>
              </a:rPr>
              <a:t>f</a:t>
            </a:r>
            <a:r>
              <a:rPr lang="en-US" sz="1100" b="1" i="1" dirty="0">
                <a:sym typeface="Symbol" pitchFamily="18" charset="2"/>
              </a:rPr>
              <a:t> </a:t>
            </a:r>
            <a:r>
              <a:rPr lang="en-US" sz="2600" b="1" i="1" dirty="0">
                <a:sym typeface="Symbol" pitchFamily="18" charset="2"/>
              </a:rPr>
              <a:t>(k</a:t>
            </a:r>
            <a:r>
              <a:rPr lang="en-US" sz="2600" b="1" i="1" baseline="30000" dirty="0">
                <a:sym typeface="Symbol" pitchFamily="18" charset="2"/>
              </a:rPr>
              <a:t>*</a:t>
            </a:r>
            <a:r>
              <a:rPr lang="en-US" sz="2600" b="1" i="1" dirty="0">
                <a:sym typeface="Symbol" pitchFamily="18" charset="2"/>
              </a:rPr>
              <a:t>)</a:t>
            </a:r>
            <a:r>
              <a:rPr lang="en-US" sz="1100" b="1" i="1" dirty="0">
                <a:sym typeface="Symbol" pitchFamily="18" charset="2"/>
              </a:rPr>
              <a:t>    	</a:t>
            </a:r>
            <a:r>
              <a:rPr lang="en-US" sz="2600" dirty="0">
                <a:solidFill>
                  <a:srgbClr val="000000"/>
                </a:solidFill>
              </a:rPr>
              <a:t>−</a:t>
            </a:r>
            <a:r>
              <a:rPr lang="en-US" sz="1100" b="1" i="1" dirty="0">
                <a:sym typeface="Symbol" pitchFamily="18" charset="2"/>
              </a:rPr>
              <a:t> </a:t>
            </a:r>
            <a:r>
              <a:rPr lang="en-US" sz="2600" dirty="0">
                <a:sym typeface="Symbol" pitchFamily="18" charset="2"/>
              </a:rPr>
              <a:t>  </a:t>
            </a:r>
            <a:r>
              <a:rPr lang="en-US" sz="2600" b="1" i="1" dirty="0">
                <a:sym typeface="Symbol" pitchFamily="18" charset="2"/>
              </a:rPr>
              <a:t>i</a:t>
            </a:r>
            <a:r>
              <a:rPr lang="en-US" sz="2600" b="1" i="1" baseline="30000" dirty="0">
                <a:sym typeface="Symbol" pitchFamily="18" charset="2"/>
              </a:rPr>
              <a:t>*</a:t>
            </a:r>
            <a:r>
              <a:rPr lang="en-US" sz="2600" dirty="0">
                <a:sym typeface="Symbol" pitchFamily="18" charset="2"/>
              </a:rPr>
              <a:t> 	</a:t>
            </a:r>
          </a:p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tabLst>
                <a:tab pos="346075" algn="l"/>
                <a:tab pos="1139825" algn="l"/>
                <a:tab pos="2741613" algn="l"/>
              </a:tabLst>
            </a:pPr>
            <a:r>
              <a:rPr lang="en-US" sz="2600" dirty="0">
                <a:sym typeface="Symbol" pitchFamily="18" charset="2"/>
              </a:rPr>
              <a:t>		=  </a:t>
            </a:r>
            <a:r>
              <a:rPr lang="en-US" sz="2600" b="1" i="1" dirty="0">
                <a:sym typeface="Symbol" pitchFamily="18" charset="2"/>
              </a:rPr>
              <a:t>f</a:t>
            </a:r>
            <a:r>
              <a:rPr lang="en-US" sz="1100" b="1" i="1" dirty="0">
                <a:sym typeface="Symbol" pitchFamily="18" charset="2"/>
              </a:rPr>
              <a:t> </a:t>
            </a:r>
            <a:r>
              <a:rPr lang="en-US" sz="2600" b="1" i="1" dirty="0">
                <a:sym typeface="Symbol" pitchFamily="18" charset="2"/>
              </a:rPr>
              <a:t>(k</a:t>
            </a:r>
            <a:r>
              <a:rPr lang="en-US" sz="2600" b="1" i="1" baseline="30000" dirty="0">
                <a:sym typeface="Symbol" pitchFamily="18" charset="2"/>
              </a:rPr>
              <a:t>*</a:t>
            </a:r>
            <a:r>
              <a:rPr lang="en-US" sz="2600" b="1" i="1" dirty="0">
                <a:sym typeface="Symbol" pitchFamily="18" charset="2"/>
              </a:rPr>
              <a:t>)</a:t>
            </a:r>
            <a:r>
              <a:rPr lang="en-US" sz="1100" b="1" i="1" dirty="0">
                <a:sym typeface="Symbol" pitchFamily="18" charset="2"/>
              </a:rPr>
              <a:t>    	</a:t>
            </a:r>
            <a:r>
              <a:rPr lang="en-US" sz="2600" dirty="0">
                <a:solidFill>
                  <a:srgbClr val="000000"/>
                </a:solidFill>
              </a:rPr>
              <a:t>−</a:t>
            </a:r>
            <a:r>
              <a:rPr lang="en-US" sz="1100" b="1" i="1" dirty="0">
                <a:sym typeface="Symbol" pitchFamily="18" charset="2"/>
              </a:rPr>
              <a:t> </a:t>
            </a:r>
            <a:r>
              <a:rPr lang="en-US" sz="2600" dirty="0">
                <a:sym typeface="Symbol" pitchFamily="18" charset="2"/>
              </a:rPr>
              <a:t> </a:t>
            </a:r>
            <a:r>
              <a:rPr lang="en-US" sz="26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>
                <a:sym typeface="Symbol" pitchFamily="18" charset="2"/>
              </a:rPr>
              <a:t>k</a:t>
            </a:r>
            <a:r>
              <a:rPr lang="en-US" sz="2600" b="1" i="1" baseline="30000" dirty="0">
                <a:sym typeface="Symbol" pitchFamily="18" charset="2"/>
              </a:rPr>
              <a:t>*</a:t>
            </a:r>
            <a:r>
              <a:rPr lang="en-US" sz="2600" dirty="0">
                <a:sym typeface="Symbol" pitchFamily="18" charset="2"/>
              </a:rPr>
              <a:t> 	</a:t>
            </a:r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4835525" y="4357688"/>
            <a:ext cx="3124200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191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20000"/>
              </a:spcBef>
              <a:buFont typeface="Symbol" pitchFamily="18" charset="2"/>
              <a:buNone/>
            </a:pPr>
            <a:r>
              <a:rPr lang="en-US" sz="2600" dirty="0">
                <a:solidFill>
                  <a:srgbClr val="996633"/>
                </a:solidFill>
              </a:rPr>
              <a:t>In the steady state:</a:t>
            </a:r>
            <a:r>
              <a:rPr lang="en-US" sz="2600" b="1" i="1" dirty="0">
                <a:solidFill>
                  <a:srgbClr val="996633"/>
                </a:solidFill>
                <a:sym typeface="Symbol" pitchFamily="18" charset="2"/>
              </a:rPr>
              <a:t>	i</a:t>
            </a:r>
            <a:r>
              <a:rPr lang="en-US" sz="2600" b="1" i="1" baseline="30000" dirty="0">
                <a:solidFill>
                  <a:srgbClr val="996633"/>
                </a:solidFill>
                <a:sym typeface="Symbol" pitchFamily="18" charset="2"/>
              </a:rPr>
              <a:t>*</a:t>
            </a:r>
            <a:r>
              <a:rPr lang="en-US" sz="2600" b="1" dirty="0">
                <a:solidFill>
                  <a:srgbClr val="996633"/>
                </a:solidFill>
                <a:sym typeface="Symbol" pitchFamily="18" charset="2"/>
              </a:rPr>
              <a:t>  </a:t>
            </a:r>
            <a:r>
              <a:rPr lang="en-US" sz="2600" dirty="0">
                <a:solidFill>
                  <a:srgbClr val="996633"/>
                </a:solidFill>
                <a:sym typeface="Symbol" pitchFamily="18" charset="2"/>
              </a:rPr>
              <a:t>=</a:t>
            </a:r>
            <a:r>
              <a:rPr lang="en-US" sz="2600" b="1" dirty="0">
                <a:solidFill>
                  <a:srgbClr val="996633"/>
                </a:solidFill>
                <a:sym typeface="Symbol" pitchFamily="18" charset="2"/>
              </a:rPr>
              <a:t>  </a:t>
            </a:r>
            <a:r>
              <a:rPr lang="en-US" sz="2600" b="1" dirty="0">
                <a:solidFill>
                  <a:srgbClr val="996633"/>
                </a:solidFill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>
                <a:solidFill>
                  <a:srgbClr val="996633"/>
                </a:solidFill>
              </a:rPr>
              <a:t>k</a:t>
            </a:r>
            <a:r>
              <a:rPr lang="en-US" sz="2600" b="1" i="1" baseline="30000" dirty="0">
                <a:solidFill>
                  <a:srgbClr val="996633"/>
                </a:solidFill>
                <a:sym typeface="Symbol" pitchFamily="18" charset="2"/>
              </a:rPr>
              <a:t>*</a:t>
            </a:r>
            <a:r>
              <a:rPr lang="en-US" sz="2600" dirty="0">
                <a:solidFill>
                  <a:srgbClr val="996633"/>
                </a:solidFill>
              </a:rPr>
              <a:t> because </a:t>
            </a:r>
            <a:r>
              <a:rPr lang="en-US" sz="2600" dirty="0">
                <a:solidFill>
                  <a:srgbClr val="996633"/>
                </a:solidFill>
                <a:latin typeface="Times New Roman"/>
                <a:cs typeface="Times New Roman"/>
              </a:rPr>
              <a:t>Δ</a:t>
            </a:r>
            <a:r>
              <a:rPr lang="en-US" sz="2600" b="1" i="1" dirty="0">
                <a:solidFill>
                  <a:srgbClr val="996633"/>
                </a:solidFill>
                <a:sym typeface="Symbol" pitchFamily="18" charset="2"/>
              </a:rPr>
              <a:t>k</a:t>
            </a:r>
            <a:r>
              <a:rPr lang="en-US" sz="2600" dirty="0">
                <a:solidFill>
                  <a:srgbClr val="996633"/>
                </a:solidFill>
                <a:sym typeface="Symbol" pitchFamily="18" charset="2"/>
              </a:rPr>
              <a:t> = 0.</a:t>
            </a:r>
          </a:p>
        </p:txBody>
      </p:sp>
      <p:sp>
        <p:nvSpPr>
          <p:cNvPr id="125959" name="AutoShape 7"/>
          <p:cNvSpPr>
            <a:spLocks/>
          </p:cNvSpPr>
          <p:nvPr/>
        </p:nvSpPr>
        <p:spPr bwMode="auto">
          <a:xfrm>
            <a:off x="4440238" y="4424363"/>
            <a:ext cx="385762" cy="1257300"/>
          </a:xfrm>
          <a:prstGeom prst="leftBrace">
            <a:avLst>
              <a:gd name="adj1" fmla="val 44785"/>
              <a:gd name="adj2" fmla="val 50000"/>
            </a:avLst>
          </a:prstGeom>
          <a:noFill/>
          <a:ln w="19050">
            <a:solidFill>
              <a:srgbClr val="99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07251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5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5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5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5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259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7" grpId="0" build="p" autoUpdateAnimBg="0"/>
      <p:bldP spid="125958" grpId="0" build="p" autoUpdateAnimBg="0"/>
      <p:bldP spid="12595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485775" y="2341563"/>
            <a:ext cx="2562225" cy="25368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defRPr/>
            </a:pPr>
            <a:r>
              <a:rPr lang="en-US" sz="2400" dirty="0"/>
              <a:t>Then, graph </a:t>
            </a:r>
            <a:br>
              <a:rPr lang="en-US" sz="2400" dirty="0"/>
            </a:br>
            <a:r>
              <a:rPr lang="en-US" sz="2400" b="1" i="1" dirty="0">
                <a:sym typeface="Symbol" pitchFamily="18" charset="2"/>
              </a:rPr>
              <a:t>f(k</a:t>
            </a:r>
            <a:r>
              <a:rPr lang="en-US" sz="2400" b="1" i="1" baseline="30000" dirty="0">
                <a:sym typeface="Symbol" pitchFamily="18" charset="2"/>
              </a:rPr>
              <a:t>*</a:t>
            </a:r>
            <a:r>
              <a:rPr lang="en-US" sz="2400" b="1" i="1" dirty="0">
                <a:sym typeface="Symbol" pitchFamily="18" charset="2"/>
              </a:rPr>
              <a:t>)</a:t>
            </a:r>
            <a:r>
              <a:rPr lang="en-US" sz="2400" dirty="0"/>
              <a:t> and </a:t>
            </a:r>
            <a:r>
              <a:rPr lang="en-US" sz="24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400" b="1" i="1" dirty="0">
                <a:sym typeface="Symbol" pitchFamily="18" charset="2"/>
              </a:rPr>
              <a:t>k</a:t>
            </a:r>
            <a:r>
              <a:rPr lang="en-US" sz="2400" b="1" i="1" baseline="30000" dirty="0">
                <a:sym typeface="Symbol" pitchFamily="18" charset="2"/>
              </a:rPr>
              <a:t>*</a:t>
            </a:r>
            <a:r>
              <a:rPr lang="en-US" sz="2400" dirty="0">
                <a:sym typeface="Symbol" pitchFamily="18" charset="2"/>
              </a:rPr>
              <a:t>, </a:t>
            </a:r>
            <a:br>
              <a:rPr lang="en-US" sz="2400" dirty="0">
                <a:sym typeface="Symbol" pitchFamily="18" charset="2"/>
              </a:rPr>
            </a:br>
            <a:r>
              <a:rPr lang="en-US" sz="2400" dirty="0">
                <a:sym typeface="Symbol" pitchFamily="18" charset="2"/>
              </a:rPr>
              <a:t>look for the </a:t>
            </a:r>
            <a:br>
              <a:rPr lang="en-US" sz="2400" dirty="0">
                <a:sym typeface="Symbol" pitchFamily="18" charset="2"/>
              </a:rPr>
            </a:br>
            <a:r>
              <a:rPr lang="en-US" sz="2400" dirty="0">
                <a:sym typeface="Symbol" pitchFamily="18" charset="2"/>
              </a:rPr>
              <a:t>point where </a:t>
            </a:r>
            <a:br>
              <a:rPr lang="en-US" sz="2400" dirty="0">
                <a:sym typeface="Symbol" pitchFamily="18" charset="2"/>
              </a:rPr>
            </a:br>
            <a:r>
              <a:rPr lang="en-US" sz="2400" dirty="0">
                <a:sym typeface="Symbol" pitchFamily="18" charset="2"/>
              </a:rPr>
              <a:t>the gap between them is biggest. </a:t>
            </a:r>
            <a:endParaRPr lang="en-US" sz="2400" b="1" i="1" baseline="30000" dirty="0">
              <a:sym typeface="Symbol" pitchFamily="18" charset="2"/>
            </a:endParaRPr>
          </a:p>
        </p:txBody>
      </p:sp>
      <p:sp>
        <p:nvSpPr>
          <p:cNvPr id="61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Golden Rule capital stock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286000" y="1143000"/>
            <a:ext cx="6477000" cy="5249863"/>
            <a:chOff x="1440" y="720"/>
            <a:chExt cx="4080" cy="3307"/>
          </a:xfrm>
        </p:grpSpPr>
        <p:sp>
          <p:nvSpPr>
            <p:cNvPr id="6168" name="Line 5"/>
            <p:cNvSpPr>
              <a:spLocks noChangeShapeType="1"/>
            </p:cNvSpPr>
            <p:nvPr/>
          </p:nvSpPr>
          <p:spPr bwMode="auto">
            <a:xfrm>
              <a:off x="2257" y="1158"/>
              <a:ext cx="0" cy="2205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  <p:sp>
          <p:nvSpPr>
            <p:cNvPr id="6169" name="Line 6"/>
            <p:cNvSpPr>
              <a:spLocks noChangeShapeType="1"/>
            </p:cNvSpPr>
            <p:nvPr/>
          </p:nvSpPr>
          <p:spPr bwMode="auto">
            <a:xfrm>
              <a:off x="2258" y="3365"/>
              <a:ext cx="2869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  <p:sp useBgFill="1">
          <p:nvSpPr>
            <p:cNvPr id="6170" name="Text Box 7"/>
            <p:cNvSpPr txBox="1">
              <a:spLocks noChangeArrowheads="1"/>
            </p:cNvSpPr>
            <p:nvPr/>
          </p:nvSpPr>
          <p:spPr bwMode="auto">
            <a:xfrm>
              <a:off x="1440" y="720"/>
              <a:ext cx="1155" cy="633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200" dirty="0"/>
                <a:t>steady state output and depreciation</a:t>
              </a:r>
            </a:p>
          </p:txBody>
        </p:sp>
        <p:sp>
          <p:nvSpPr>
            <p:cNvPr id="6171" name="Text Box 8"/>
            <p:cNvSpPr txBox="1">
              <a:spLocks noChangeArrowheads="1"/>
            </p:cNvSpPr>
            <p:nvPr/>
          </p:nvSpPr>
          <p:spPr bwMode="auto">
            <a:xfrm>
              <a:off x="4512" y="3408"/>
              <a:ext cx="1008" cy="61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lnSpc>
                  <a:spcPct val="95000"/>
                </a:lnSpc>
                <a:spcBef>
                  <a:spcPct val="50000"/>
                </a:spcBef>
              </a:pPr>
              <a:r>
                <a:rPr kumimoji="1" lang="en-US" sz="2200" dirty="0"/>
                <a:t>steady-state capital per </a:t>
              </a:r>
              <a:br>
                <a:rPr kumimoji="1" lang="en-US" sz="2200" dirty="0"/>
              </a:br>
              <a:r>
                <a:rPr kumimoji="1" lang="en-US" sz="2200" dirty="0"/>
                <a:t>worker, </a:t>
              </a: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  <a:sym typeface="Symbol" pitchFamily="18" charset="2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594100" y="2633663"/>
            <a:ext cx="5321300" cy="3155950"/>
            <a:chOff x="2264" y="1872"/>
            <a:chExt cx="3352" cy="1988"/>
          </a:xfrm>
        </p:grpSpPr>
        <p:sp>
          <p:nvSpPr>
            <p:cNvPr id="6166" name="Arc 10"/>
            <p:cNvSpPr>
              <a:spLocks/>
            </p:cNvSpPr>
            <p:nvPr/>
          </p:nvSpPr>
          <p:spPr bwMode="auto">
            <a:xfrm flipH="1">
              <a:off x="2264" y="2018"/>
              <a:ext cx="3302" cy="1842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6167" name="Text Box 11"/>
            <p:cNvSpPr txBox="1">
              <a:spLocks noChangeArrowheads="1"/>
            </p:cNvSpPr>
            <p:nvPr/>
          </p:nvSpPr>
          <p:spPr bwMode="auto">
            <a:xfrm>
              <a:off x="5018" y="1872"/>
              <a:ext cx="598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f(k</a:t>
              </a:r>
              <a:r>
                <a:rPr kumimoji="1" lang="en-US" sz="2400" b="1" i="1" baseline="30000" dirty="0">
                  <a:latin typeface="Tahoma" pitchFamily="34" charset="0"/>
                  <a:sym typeface="Symbol" pitchFamily="18" charset="2"/>
                </a:rPr>
                <a:t>*</a:t>
              </a:r>
              <a:r>
                <a:rPr kumimoji="1" lang="en-US" sz="2400" b="1" i="1" dirty="0">
                  <a:latin typeface="Tahoma" pitchFamily="34" charset="0"/>
                </a:rPr>
                <a:t>)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595688" y="1885951"/>
            <a:ext cx="4786312" cy="3446463"/>
            <a:chOff x="2265" y="1401"/>
            <a:chExt cx="3015" cy="2171"/>
          </a:xfrm>
        </p:grpSpPr>
        <p:sp>
          <p:nvSpPr>
            <p:cNvPr id="6164" name="Text Box 13"/>
            <p:cNvSpPr txBox="1">
              <a:spLocks noChangeArrowheads="1"/>
            </p:cNvSpPr>
            <p:nvPr/>
          </p:nvSpPr>
          <p:spPr bwMode="auto">
            <a:xfrm>
              <a:off x="4941" y="1401"/>
              <a:ext cx="339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6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  <a:sym typeface="Symbol" pitchFamily="18" charset="2"/>
                </a:rPr>
                <a:t>*</a:t>
              </a:r>
            </a:p>
          </p:txBody>
        </p:sp>
        <p:sp>
          <p:nvSpPr>
            <p:cNvPr id="6165" name="Line 14"/>
            <p:cNvSpPr>
              <a:spLocks noChangeShapeType="1"/>
            </p:cNvSpPr>
            <p:nvPr/>
          </p:nvSpPr>
          <p:spPr bwMode="auto">
            <a:xfrm flipV="1">
              <a:off x="2265" y="1656"/>
              <a:ext cx="2721" cy="191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419600" y="3938588"/>
            <a:ext cx="838200" cy="1971675"/>
            <a:chOff x="2784" y="2481"/>
            <a:chExt cx="528" cy="1242"/>
          </a:xfrm>
        </p:grpSpPr>
        <p:graphicFrame>
          <p:nvGraphicFramePr>
            <p:cNvPr id="6149" name="Object 16"/>
            <p:cNvGraphicFramePr>
              <a:graphicFrameLocks noChangeAspect="1"/>
            </p:cNvGraphicFramePr>
            <p:nvPr/>
          </p:nvGraphicFramePr>
          <p:xfrm>
            <a:off x="2784" y="3360"/>
            <a:ext cx="528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8" name="Equation" r:id="rId4" imgW="368280" imgH="253800" progId="Equation.DSMT4">
                    <p:embed/>
                  </p:oleObj>
                </mc:Choice>
                <mc:Fallback>
                  <p:oleObj name="Equation" r:id="rId4" imgW="36828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4" y="3360"/>
                          <a:ext cx="528" cy="3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63" name="Line 17"/>
            <p:cNvSpPr>
              <a:spLocks noChangeShapeType="1"/>
            </p:cNvSpPr>
            <p:nvPr/>
          </p:nvSpPr>
          <p:spPr bwMode="auto">
            <a:xfrm>
              <a:off x="2946" y="2481"/>
              <a:ext cx="0" cy="885"/>
            </a:xfrm>
            <a:prstGeom prst="line">
              <a:avLst/>
            </a:prstGeom>
            <a:noFill/>
            <a:ln w="12700">
              <a:solidFill>
                <a:srgbClr val="CDA60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28018" name="AutoShape 18"/>
          <p:cNvSpPr>
            <a:spLocks/>
          </p:cNvSpPr>
          <p:nvPr/>
        </p:nvSpPr>
        <p:spPr bwMode="auto">
          <a:xfrm>
            <a:off x="4267200" y="3948113"/>
            <a:ext cx="357188" cy="1385887"/>
          </a:xfrm>
          <a:prstGeom prst="leftBrace">
            <a:avLst>
              <a:gd name="adj1" fmla="val 3233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4714875" y="3943350"/>
            <a:ext cx="1171575" cy="609600"/>
            <a:chOff x="2970" y="2484"/>
            <a:chExt cx="738" cy="384"/>
          </a:xfrm>
        </p:grpSpPr>
        <p:sp>
          <p:nvSpPr>
            <p:cNvPr id="6162" name="AutoShape 20"/>
            <p:cNvSpPr>
              <a:spLocks/>
            </p:cNvSpPr>
            <p:nvPr/>
          </p:nvSpPr>
          <p:spPr bwMode="auto">
            <a:xfrm>
              <a:off x="2970" y="2484"/>
              <a:ext cx="192" cy="384"/>
            </a:xfrm>
            <a:prstGeom prst="rightBrace">
              <a:avLst>
                <a:gd name="adj1" fmla="val 32741"/>
                <a:gd name="adj2" fmla="val 50000"/>
              </a:avLst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graphicFrame>
          <p:nvGraphicFramePr>
            <p:cNvPr id="6148" name="Object 21"/>
            <p:cNvGraphicFramePr>
              <a:graphicFrameLocks noChangeAspect="1"/>
            </p:cNvGraphicFramePr>
            <p:nvPr/>
          </p:nvGraphicFramePr>
          <p:xfrm>
            <a:off x="3216" y="2496"/>
            <a:ext cx="492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39" name="Equation" r:id="rId6" imgW="342720" imgH="253800" progId="Equation.DSMT4">
                    <p:embed/>
                  </p:oleObj>
                </mc:Choice>
                <mc:Fallback>
                  <p:oleObj name="Equation" r:id="rId6" imgW="34272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16" y="2496"/>
                          <a:ext cx="492" cy="36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4719638" y="4562475"/>
            <a:ext cx="2401887" cy="766763"/>
            <a:chOff x="2973" y="2874"/>
            <a:chExt cx="1513" cy="483"/>
          </a:xfrm>
        </p:grpSpPr>
        <p:sp>
          <p:nvSpPr>
            <p:cNvPr id="6161" name="AutoShape 23"/>
            <p:cNvSpPr>
              <a:spLocks/>
            </p:cNvSpPr>
            <p:nvPr/>
          </p:nvSpPr>
          <p:spPr bwMode="auto">
            <a:xfrm>
              <a:off x="2973" y="2874"/>
              <a:ext cx="192" cy="483"/>
            </a:xfrm>
            <a:prstGeom prst="rightBrace">
              <a:avLst>
                <a:gd name="adj1" fmla="val 41182"/>
                <a:gd name="adj2" fmla="val 50000"/>
              </a:avLst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graphicFrame>
          <p:nvGraphicFramePr>
            <p:cNvPr id="6147" name="Object 24"/>
            <p:cNvGraphicFramePr>
              <a:graphicFrameLocks noChangeAspect="1"/>
            </p:cNvGraphicFramePr>
            <p:nvPr/>
          </p:nvGraphicFramePr>
          <p:xfrm>
            <a:off x="3174" y="2955"/>
            <a:ext cx="1312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0" name="Equation" r:id="rId8" imgW="914400" imgH="253800" progId="Equation.DSMT4">
                    <p:embed/>
                  </p:oleObj>
                </mc:Choice>
                <mc:Fallback>
                  <p:oleObj name="Equation" r:id="rId8" imgW="91440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74" y="2955"/>
                          <a:ext cx="1312" cy="36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25"/>
          <p:cNvGrpSpPr>
            <a:grpSpLocks/>
          </p:cNvGrpSpPr>
          <p:nvPr/>
        </p:nvGrpSpPr>
        <p:grpSpPr bwMode="auto">
          <a:xfrm>
            <a:off x="685800" y="4659313"/>
            <a:ext cx="3533775" cy="1098550"/>
            <a:chOff x="432" y="2935"/>
            <a:chExt cx="2226" cy="692"/>
          </a:xfrm>
        </p:grpSpPr>
        <p:graphicFrame>
          <p:nvGraphicFramePr>
            <p:cNvPr id="6146" name="Object 26"/>
            <p:cNvGraphicFramePr>
              <a:graphicFrameLocks noChangeAspect="1"/>
            </p:cNvGraphicFramePr>
            <p:nvPr/>
          </p:nvGraphicFramePr>
          <p:xfrm>
            <a:off x="432" y="3264"/>
            <a:ext cx="1587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41" name="Equation" r:id="rId10" imgW="1104840" imgH="253800" progId="Equation.DSMT4">
                    <p:embed/>
                  </p:oleObj>
                </mc:Choice>
                <mc:Fallback>
                  <p:oleObj name="Equation" r:id="rId10" imgW="110484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" y="3264"/>
                          <a:ext cx="1587" cy="363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solidFill>
                            <a:srgbClr val="CC9900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60" name="Line 27"/>
            <p:cNvSpPr>
              <a:spLocks noChangeShapeType="1"/>
            </p:cNvSpPr>
            <p:nvPr/>
          </p:nvSpPr>
          <p:spPr bwMode="auto">
            <a:xfrm flipV="1">
              <a:off x="2028" y="2935"/>
              <a:ext cx="630" cy="45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9257032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8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Golden Rule capital stock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752600"/>
            <a:ext cx="2819400" cy="3581400"/>
          </a:xfr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eaLnBrk="1" hangingPunct="1">
              <a:lnSpc>
                <a:spcPct val="11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n-US" sz="2300" b="1" i="1" dirty="0"/>
              <a:t>c</a:t>
            </a:r>
            <a:r>
              <a:rPr lang="en-US" sz="2300" b="1" i="1" baseline="30000" dirty="0"/>
              <a:t>*</a:t>
            </a:r>
            <a:r>
              <a:rPr lang="en-US" sz="2300" dirty="0"/>
              <a:t> </a:t>
            </a:r>
            <a:r>
              <a:rPr lang="en-US" sz="2300" dirty="0">
                <a:sym typeface="Symbol" pitchFamily="18" charset="2"/>
              </a:rPr>
              <a:t>= </a:t>
            </a:r>
            <a:r>
              <a:rPr lang="en-US" sz="2300" b="1" i="1" dirty="0">
                <a:sym typeface="Symbol" pitchFamily="18" charset="2"/>
              </a:rPr>
              <a:t>f(k</a:t>
            </a:r>
            <a:r>
              <a:rPr lang="en-US" sz="2300" b="1" i="1" baseline="30000" dirty="0">
                <a:sym typeface="Symbol" pitchFamily="18" charset="2"/>
              </a:rPr>
              <a:t>*</a:t>
            </a:r>
            <a:r>
              <a:rPr lang="en-US" sz="2300" b="1" i="1" dirty="0">
                <a:sym typeface="Symbol" pitchFamily="18" charset="2"/>
              </a:rPr>
              <a:t>) </a:t>
            </a:r>
            <a:r>
              <a:rPr lang="en-US" sz="2300" dirty="0">
                <a:sym typeface="Symbol" pitchFamily="18" charset="2"/>
              </a:rPr>
              <a:t>−</a:t>
            </a:r>
            <a:r>
              <a:rPr lang="en-US" sz="2300" b="1" dirty="0">
                <a:sym typeface="Symbol" pitchFamily="18" charset="2"/>
              </a:rPr>
              <a:t> </a:t>
            </a:r>
            <a:r>
              <a:rPr lang="en-US" sz="23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300" b="1" i="1" dirty="0">
                <a:sym typeface="Symbol" pitchFamily="18" charset="2"/>
              </a:rPr>
              <a:t>k</a:t>
            </a:r>
            <a:r>
              <a:rPr lang="en-US" sz="2300" b="1" i="1" baseline="30000" dirty="0">
                <a:sym typeface="Symbol" pitchFamily="18" charset="2"/>
              </a:rPr>
              <a:t>*</a:t>
            </a:r>
            <a:br>
              <a:rPr lang="en-US" sz="2300" b="1" i="1" baseline="30000" dirty="0">
                <a:sym typeface="Symbol" pitchFamily="18" charset="2"/>
              </a:rPr>
            </a:br>
            <a:r>
              <a:rPr lang="en-US" sz="2300" dirty="0">
                <a:sym typeface="Symbol" pitchFamily="18" charset="2"/>
              </a:rPr>
              <a:t>is biggest where the slope of the production function </a:t>
            </a:r>
            <a:br>
              <a:rPr lang="en-US" sz="2300" dirty="0">
                <a:sym typeface="Symbol" pitchFamily="18" charset="2"/>
              </a:rPr>
            </a:br>
            <a:r>
              <a:rPr lang="en-US" sz="2300" dirty="0">
                <a:sym typeface="Symbol" pitchFamily="18" charset="2"/>
              </a:rPr>
              <a:t>   equals </a:t>
            </a:r>
            <a:br>
              <a:rPr lang="en-US" sz="2300" dirty="0">
                <a:sym typeface="Symbol" pitchFamily="18" charset="2"/>
              </a:rPr>
            </a:br>
            <a:r>
              <a:rPr lang="en-US" sz="2300" dirty="0">
                <a:sym typeface="Symbol" pitchFamily="18" charset="2"/>
              </a:rPr>
              <a:t>the slope of the depreciation line: </a:t>
            </a:r>
          </a:p>
        </p:txBody>
      </p:sp>
      <p:sp>
        <p:nvSpPr>
          <p:cNvPr id="7174" name="Line 4"/>
          <p:cNvSpPr>
            <a:spLocks noChangeShapeType="1"/>
          </p:cNvSpPr>
          <p:nvPr/>
        </p:nvSpPr>
        <p:spPr bwMode="auto">
          <a:xfrm>
            <a:off x="3582988" y="1838325"/>
            <a:ext cx="0" cy="3500438"/>
          </a:xfrm>
          <a:prstGeom prst="line">
            <a:avLst/>
          </a:prstGeom>
          <a:noFill/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 dirty="0"/>
          </a:p>
        </p:txBody>
      </p:sp>
      <p:sp>
        <p:nvSpPr>
          <p:cNvPr id="7175" name="Line 5"/>
          <p:cNvSpPr>
            <a:spLocks noChangeShapeType="1"/>
          </p:cNvSpPr>
          <p:nvPr/>
        </p:nvSpPr>
        <p:spPr bwMode="auto">
          <a:xfrm>
            <a:off x="3584575" y="5341938"/>
            <a:ext cx="4554538" cy="0"/>
          </a:xfrm>
          <a:prstGeom prst="line">
            <a:avLst/>
          </a:prstGeom>
          <a:noFill/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 dirty="0"/>
          </a:p>
        </p:txBody>
      </p:sp>
      <p:sp>
        <p:nvSpPr>
          <p:cNvPr id="7176" name="Text Box 6"/>
          <p:cNvSpPr txBox="1">
            <a:spLocks noChangeArrowheads="1"/>
          </p:cNvSpPr>
          <p:nvPr/>
        </p:nvSpPr>
        <p:spPr bwMode="auto">
          <a:xfrm>
            <a:off x="7162800" y="5410200"/>
            <a:ext cx="1600200" cy="982663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95000"/>
              </a:lnSpc>
              <a:spcBef>
                <a:spcPct val="50000"/>
              </a:spcBef>
            </a:pPr>
            <a:r>
              <a:rPr kumimoji="1" lang="en-US" sz="2200" dirty="0"/>
              <a:t>steady-state capital per </a:t>
            </a:r>
            <a:br>
              <a:rPr kumimoji="1" lang="en-US" sz="2200" dirty="0"/>
            </a:br>
            <a:r>
              <a:rPr kumimoji="1" lang="en-US" sz="2200" dirty="0"/>
              <a:t>worker, </a:t>
            </a:r>
            <a:r>
              <a:rPr kumimoji="1" lang="en-US" sz="2400" b="1" i="1" dirty="0">
                <a:latin typeface="Tahoma" pitchFamily="34" charset="0"/>
              </a:rPr>
              <a:t>k</a:t>
            </a:r>
            <a:r>
              <a:rPr kumimoji="1" lang="en-US" sz="2400" b="1" i="1" baseline="30000" dirty="0">
                <a:latin typeface="Tahoma" pitchFamily="34" charset="0"/>
                <a:sym typeface="Symbol" pitchFamily="18" charset="2"/>
              </a:rPr>
              <a:t>*</a:t>
            </a:r>
            <a:r>
              <a:rPr kumimoji="1" lang="en-US" sz="2400" dirty="0">
                <a:latin typeface="Tahoma" pitchFamily="34" charset="0"/>
              </a:rPr>
              <a:t> </a:t>
            </a:r>
          </a:p>
        </p:txBody>
      </p:sp>
      <p:grpSp>
        <p:nvGrpSpPr>
          <p:cNvPr id="7177" name="Group 7"/>
          <p:cNvGrpSpPr>
            <a:grpSpLocks/>
          </p:cNvGrpSpPr>
          <p:nvPr/>
        </p:nvGrpSpPr>
        <p:grpSpPr bwMode="auto">
          <a:xfrm>
            <a:off x="3594100" y="2633663"/>
            <a:ext cx="5321300" cy="3155950"/>
            <a:chOff x="2264" y="1872"/>
            <a:chExt cx="3352" cy="1988"/>
          </a:xfrm>
        </p:grpSpPr>
        <p:sp>
          <p:nvSpPr>
            <p:cNvPr id="7185" name="Arc 8"/>
            <p:cNvSpPr>
              <a:spLocks/>
            </p:cNvSpPr>
            <p:nvPr/>
          </p:nvSpPr>
          <p:spPr bwMode="auto">
            <a:xfrm flipH="1">
              <a:off x="2264" y="2018"/>
              <a:ext cx="3302" cy="1842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7186" name="Text Box 9"/>
            <p:cNvSpPr txBox="1">
              <a:spLocks noChangeArrowheads="1"/>
            </p:cNvSpPr>
            <p:nvPr/>
          </p:nvSpPr>
          <p:spPr bwMode="auto">
            <a:xfrm>
              <a:off x="5018" y="1872"/>
              <a:ext cx="598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f(k</a:t>
              </a:r>
              <a:r>
                <a:rPr kumimoji="1" lang="en-US" sz="2400" b="1" i="1" baseline="30000" dirty="0">
                  <a:latin typeface="Tahoma" pitchFamily="34" charset="0"/>
                  <a:sym typeface="Symbol" pitchFamily="18" charset="2"/>
                </a:rPr>
                <a:t>*</a:t>
              </a:r>
              <a:r>
                <a:rPr kumimoji="1" lang="en-US" sz="2400" b="1" i="1" dirty="0">
                  <a:latin typeface="Tahoma" pitchFamily="34" charset="0"/>
                </a:rPr>
                <a:t>)</a:t>
              </a:r>
            </a:p>
          </p:txBody>
        </p:sp>
      </p:grpSp>
      <p:sp>
        <p:nvSpPr>
          <p:cNvPr id="7184" name="Line 12"/>
          <p:cNvSpPr>
            <a:spLocks noChangeShapeType="1"/>
          </p:cNvSpPr>
          <p:nvPr/>
        </p:nvSpPr>
        <p:spPr bwMode="auto">
          <a:xfrm flipV="1">
            <a:off x="3595688" y="2290763"/>
            <a:ext cx="4319587" cy="304165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sp>
        <p:nvSpPr>
          <p:cNvPr id="130061" name="Line 13"/>
          <p:cNvSpPr>
            <a:spLocks noChangeShapeType="1"/>
          </p:cNvSpPr>
          <p:nvPr/>
        </p:nvSpPr>
        <p:spPr bwMode="auto">
          <a:xfrm flipV="1">
            <a:off x="3976688" y="3419475"/>
            <a:ext cx="1419225" cy="10001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7170" name="Object 14"/>
          <p:cNvGraphicFramePr>
            <a:graphicFrameLocks noChangeAspect="1"/>
          </p:cNvGraphicFramePr>
          <p:nvPr/>
        </p:nvGraphicFramePr>
        <p:xfrm>
          <a:off x="4419600" y="5334000"/>
          <a:ext cx="8382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8" name="Equation" r:id="rId4" imgW="368280" imgH="253800" progId="Equation.DSMT4">
                  <p:embed/>
                </p:oleObj>
              </mc:Choice>
              <mc:Fallback>
                <p:oleObj name="Equation" r:id="rId4" imgW="36828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5334000"/>
                        <a:ext cx="8382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0" name="Line 15"/>
          <p:cNvSpPr>
            <a:spLocks noChangeShapeType="1"/>
          </p:cNvSpPr>
          <p:nvPr/>
        </p:nvSpPr>
        <p:spPr bwMode="auto">
          <a:xfrm>
            <a:off x="4676775" y="3938588"/>
            <a:ext cx="0" cy="1404937"/>
          </a:xfrm>
          <a:prstGeom prst="line">
            <a:avLst/>
          </a:prstGeom>
          <a:noFill/>
          <a:ln w="12700">
            <a:solidFill>
              <a:srgbClr val="CDA60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181" name="AutoShape 16"/>
          <p:cNvSpPr>
            <a:spLocks/>
          </p:cNvSpPr>
          <p:nvPr/>
        </p:nvSpPr>
        <p:spPr bwMode="auto">
          <a:xfrm>
            <a:off x="4714875" y="3943350"/>
            <a:ext cx="304800" cy="609600"/>
          </a:xfrm>
          <a:prstGeom prst="rightBrace">
            <a:avLst>
              <a:gd name="adj1" fmla="val 32741"/>
              <a:gd name="adj2" fmla="val 50000"/>
            </a:avLst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graphicFrame>
        <p:nvGraphicFramePr>
          <p:cNvPr id="7171" name="Object 17"/>
          <p:cNvGraphicFramePr>
            <a:graphicFrameLocks noChangeAspect="1"/>
          </p:cNvGraphicFramePr>
          <p:nvPr/>
        </p:nvGraphicFramePr>
        <p:xfrm>
          <a:off x="5105400" y="3962400"/>
          <a:ext cx="78105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9" name="Equation" r:id="rId6" imgW="342720" imgH="253800" progId="Equation.DSMT4">
                  <p:embed/>
                </p:oleObj>
              </mc:Choice>
              <mc:Fallback>
                <p:oleObj name="Equation" r:id="rId6" imgW="34272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3962400"/>
                        <a:ext cx="781050" cy="57626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066" name="Text Box 18"/>
          <p:cNvSpPr txBox="1">
            <a:spLocks noChangeArrowheads="1"/>
          </p:cNvSpPr>
          <p:nvPr/>
        </p:nvSpPr>
        <p:spPr bwMode="auto">
          <a:xfrm>
            <a:off x="860425" y="4694238"/>
            <a:ext cx="17526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105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700" dirty="0">
                <a:solidFill>
                  <a:srgbClr val="FF0000"/>
                </a:solidFill>
                <a:sym typeface="Symbol" pitchFamily="18" charset="2"/>
              </a:rPr>
              <a:t>MPK = </a:t>
            </a:r>
            <a:r>
              <a:rPr lang="en-US" sz="2800" b="1" i="1" dirty="0">
                <a:solidFill>
                  <a:srgbClr val="FF0000"/>
                </a:solidFill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800" dirty="0">
                <a:solidFill>
                  <a:srgbClr val="FF0000"/>
                </a:solidFill>
                <a:sym typeface="Symbol" pitchFamily="18" charset="2"/>
              </a:rPr>
              <a:t> 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7843838" y="1885951"/>
            <a:ext cx="5381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4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kumimoji="1" lang="en-US" sz="600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4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400" b="1" i="1" baseline="30000" dirty="0">
                <a:latin typeface="Tahoma" pitchFamily="34" charset="0"/>
                <a:sym typeface="Symbol" pitchFamily="18" charset="2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98219845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30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0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61" grpId="0" animBg="1"/>
      <p:bldP spid="130066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236538"/>
            <a:ext cx="8245475" cy="1155700"/>
          </a:xfrm>
        </p:spPr>
        <p:txBody>
          <a:bodyPr/>
          <a:lstStyle/>
          <a:p>
            <a:pPr eaLnBrk="1" hangingPunct="1"/>
            <a:r>
              <a:rPr lang="en-US" dirty="0"/>
              <a:t>The transition to the </a:t>
            </a:r>
            <a:br>
              <a:rPr lang="en-US" dirty="0"/>
            </a:br>
            <a:r>
              <a:rPr lang="en-US" dirty="0"/>
              <a:t>Golden Rule steady state</a:t>
            </a:r>
          </a:p>
        </p:txBody>
      </p:sp>
      <p:sp>
        <p:nvSpPr>
          <p:cNvPr id="5427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541463"/>
            <a:ext cx="8210550" cy="4584700"/>
          </a:xfrm>
        </p:spPr>
        <p:txBody>
          <a:bodyPr/>
          <a:lstStyle/>
          <a:p>
            <a:pPr eaLnBrk="1" hangingPunct="1"/>
            <a:r>
              <a:rPr lang="en-US" dirty="0"/>
              <a:t>The economy does NOT have a tendency to move toward the Golden Rule steady state.  </a:t>
            </a:r>
          </a:p>
          <a:p>
            <a:pPr eaLnBrk="1" hangingPunct="1"/>
            <a:r>
              <a:rPr lang="en-US" dirty="0"/>
              <a:t>Achieving the Golden Rule requires that policymakers adjust </a:t>
            </a:r>
            <a:r>
              <a:rPr lang="en-US" b="1" i="1" dirty="0"/>
              <a:t>s</a:t>
            </a:r>
            <a:r>
              <a:rPr lang="en-US" dirty="0"/>
              <a:t>.</a:t>
            </a:r>
          </a:p>
          <a:p>
            <a:pPr eaLnBrk="1" hangingPunct="1"/>
            <a:r>
              <a:rPr lang="en-US" dirty="0"/>
              <a:t>This adjustment leads to a new steady state with higher consumption. </a:t>
            </a:r>
          </a:p>
          <a:p>
            <a:pPr eaLnBrk="1" hangingPunct="1"/>
            <a:r>
              <a:rPr lang="en-US" dirty="0"/>
              <a:t>But what happens to consumption </a:t>
            </a:r>
            <a:br>
              <a:rPr lang="en-US" dirty="0"/>
            </a:br>
            <a:r>
              <a:rPr lang="en-US" dirty="0"/>
              <a:t>during the transition to the Golden Rule?  </a:t>
            </a:r>
          </a:p>
        </p:txBody>
      </p:sp>
    </p:spTree>
    <p:extLst>
      <p:ext uri="{BB962C8B-B14F-4D97-AF65-F5344CB8AC3E}">
        <p14:creationId xmlns:p14="http://schemas.microsoft.com/office/powerpoint/2010/main" val="3719561045"/>
      </p:ext>
    </p:extLst>
  </p:cSld>
  <p:clrMapOvr>
    <a:masterClrMapping/>
  </p:clrMapOvr>
  <p:transition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Starting with too much capital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549400"/>
            <a:ext cx="2811463" cy="4138613"/>
          </a:xfr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eaLnBrk="1" hangingPunct="1">
              <a:lnSpc>
                <a:spcPct val="110000"/>
              </a:lnSpc>
              <a:spcBef>
                <a:spcPct val="40000"/>
              </a:spcBef>
              <a:buFont typeface="Wingdings" pitchFamily="2" charset="2"/>
              <a:buNone/>
              <a:defRPr/>
            </a:pPr>
            <a:endParaRPr lang="en-US" sz="2500" dirty="0"/>
          </a:p>
          <a:p>
            <a:pPr marL="0" indent="0" eaLnBrk="1" hangingPunct="1">
              <a:lnSpc>
                <a:spcPct val="110000"/>
              </a:lnSpc>
              <a:spcBef>
                <a:spcPct val="40000"/>
              </a:spcBef>
              <a:buFont typeface="Wingdings" pitchFamily="2" charset="2"/>
              <a:buNone/>
              <a:defRPr/>
            </a:pPr>
            <a:r>
              <a:rPr lang="en-US" sz="2500" dirty="0"/>
              <a:t>then increasing </a:t>
            </a:r>
            <a:r>
              <a:rPr lang="en-US" sz="2500" b="1" i="1" dirty="0"/>
              <a:t>c</a:t>
            </a:r>
            <a:r>
              <a:rPr lang="en-US" sz="2500" b="1" i="1" baseline="30000" dirty="0"/>
              <a:t>*</a:t>
            </a:r>
            <a:r>
              <a:rPr lang="en-US" sz="2500" dirty="0"/>
              <a:t>  requires a fall in </a:t>
            </a:r>
            <a:r>
              <a:rPr lang="en-US" sz="2500" b="1" i="1" dirty="0"/>
              <a:t>s</a:t>
            </a:r>
            <a:r>
              <a:rPr lang="en-US" sz="2500" dirty="0"/>
              <a:t>.  </a:t>
            </a:r>
          </a:p>
          <a:p>
            <a:pPr marL="0" indent="0" eaLnBrk="1" hangingPunct="1">
              <a:lnSpc>
                <a:spcPct val="110000"/>
              </a:lnSpc>
              <a:spcBef>
                <a:spcPct val="40000"/>
              </a:spcBef>
              <a:buFont typeface="Wingdings" pitchFamily="2" charset="2"/>
              <a:buNone/>
              <a:defRPr/>
            </a:pPr>
            <a:r>
              <a:rPr lang="en-US" sz="2500" dirty="0"/>
              <a:t>In the transition to the Golden Rule, consumption is higher at all points in time.</a:t>
            </a:r>
          </a:p>
        </p:txBody>
      </p:sp>
      <p:graphicFrame>
        <p:nvGraphicFramePr>
          <p:cNvPr id="134148" name="Object 4"/>
          <p:cNvGraphicFramePr>
            <a:graphicFrameLocks noChangeAspect="1"/>
          </p:cNvGraphicFramePr>
          <p:nvPr/>
        </p:nvGraphicFramePr>
        <p:xfrm>
          <a:off x="476250" y="1603375"/>
          <a:ext cx="1944688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5" name="Equation" r:id="rId4" imgW="888840" imgH="253800" progId="Equation.DSMT4">
                  <p:embed/>
                </p:oleObj>
              </mc:Choice>
              <mc:Fallback>
                <p:oleObj name="Equation" r:id="rId4" imgW="88884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1603375"/>
                        <a:ext cx="1944688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810000" y="1600200"/>
            <a:ext cx="4876800" cy="4191000"/>
            <a:chOff x="2400" y="1008"/>
            <a:chExt cx="3072" cy="2640"/>
          </a:xfrm>
        </p:grpSpPr>
        <p:grpSp>
          <p:nvGrpSpPr>
            <p:cNvPr id="8217" name="Group 6"/>
            <p:cNvGrpSpPr>
              <a:grpSpLocks/>
            </p:cNvGrpSpPr>
            <p:nvPr/>
          </p:nvGrpSpPr>
          <p:grpSpPr bwMode="auto">
            <a:xfrm>
              <a:off x="2400" y="1008"/>
              <a:ext cx="2944" cy="2352"/>
              <a:chOff x="2592" y="1008"/>
              <a:chExt cx="2752" cy="2352"/>
            </a:xfrm>
          </p:grpSpPr>
          <p:sp>
            <p:nvSpPr>
              <p:cNvPr id="8219" name="Line 7"/>
              <p:cNvSpPr>
                <a:spLocks noChangeShapeType="1"/>
              </p:cNvSpPr>
              <p:nvPr/>
            </p:nvSpPr>
            <p:spPr bwMode="auto">
              <a:xfrm>
                <a:off x="2592" y="1008"/>
                <a:ext cx="0" cy="23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8220" name="Line 8"/>
              <p:cNvSpPr>
                <a:spLocks noChangeShapeType="1"/>
              </p:cNvSpPr>
              <p:nvPr/>
            </p:nvSpPr>
            <p:spPr bwMode="auto">
              <a:xfrm>
                <a:off x="2592" y="3360"/>
                <a:ext cx="27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8218" name="Text Box 9"/>
            <p:cNvSpPr txBox="1">
              <a:spLocks noChangeArrowheads="1"/>
            </p:cNvSpPr>
            <p:nvPr/>
          </p:nvSpPr>
          <p:spPr bwMode="auto">
            <a:xfrm>
              <a:off x="4944" y="3360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dirty="0"/>
                <a:t>time</a:t>
              </a:r>
            </a:p>
          </p:txBody>
        </p:sp>
      </p:grpSp>
      <p:sp>
        <p:nvSpPr>
          <p:cNvPr id="134154" name="Line 10"/>
          <p:cNvSpPr>
            <a:spLocks noChangeShapeType="1"/>
          </p:cNvSpPr>
          <p:nvPr/>
        </p:nvSpPr>
        <p:spPr bwMode="auto">
          <a:xfrm>
            <a:off x="5029200" y="1676400"/>
            <a:ext cx="0" cy="365760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34155" name="Text Box 11"/>
          <p:cNvSpPr txBox="1">
            <a:spLocks noChangeArrowheads="1"/>
          </p:cNvSpPr>
          <p:nvPr/>
        </p:nvSpPr>
        <p:spPr bwMode="auto">
          <a:xfrm>
            <a:off x="4876800" y="5257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/>
              <a:t>t</a:t>
            </a:r>
            <a:r>
              <a:rPr lang="en-US" sz="2400" b="1" i="1" baseline="-25000" dirty="0"/>
              <a:t>0</a:t>
            </a:r>
          </a:p>
        </p:txBody>
      </p:sp>
      <p:sp>
        <p:nvSpPr>
          <p:cNvPr id="134156" name="Text Box 12"/>
          <p:cNvSpPr txBox="1">
            <a:spLocks noChangeArrowheads="1"/>
          </p:cNvSpPr>
          <p:nvPr/>
        </p:nvSpPr>
        <p:spPr bwMode="auto">
          <a:xfrm>
            <a:off x="3429000" y="3200400"/>
            <a:ext cx="4572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c</a:t>
            </a:r>
          </a:p>
        </p:txBody>
      </p:sp>
      <p:sp>
        <p:nvSpPr>
          <p:cNvPr id="134157" name="Text Box 13"/>
          <p:cNvSpPr txBox="1">
            <a:spLocks noChangeArrowheads="1"/>
          </p:cNvSpPr>
          <p:nvPr/>
        </p:nvSpPr>
        <p:spPr bwMode="auto">
          <a:xfrm>
            <a:off x="3429000" y="3886200"/>
            <a:ext cx="4572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i</a:t>
            </a:r>
          </a:p>
        </p:txBody>
      </p: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810000" y="2238375"/>
            <a:ext cx="4703763" cy="1909763"/>
            <a:chOff x="2400" y="1410"/>
            <a:chExt cx="2963" cy="1203"/>
          </a:xfrm>
        </p:grpSpPr>
        <p:sp>
          <p:nvSpPr>
            <p:cNvPr id="8211" name="Line 15"/>
            <p:cNvSpPr>
              <a:spLocks noChangeShapeType="1"/>
            </p:cNvSpPr>
            <p:nvPr/>
          </p:nvSpPr>
          <p:spPr bwMode="auto">
            <a:xfrm>
              <a:off x="2414" y="2190"/>
              <a:ext cx="2949" cy="0"/>
            </a:xfrm>
            <a:prstGeom prst="line">
              <a:avLst/>
            </a:pr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12" name="Line 16"/>
            <p:cNvSpPr>
              <a:spLocks noChangeShapeType="1"/>
            </p:cNvSpPr>
            <p:nvPr/>
          </p:nvSpPr>
          <p:spPr bwMode="auto">
            <a:xfrm>
              <a:off x="2403" y="2190"/>
              <a:ext cx="768" cy="0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13" name="Line 17"/>
            <p:cNvSpPr>
              <a:spLocks noChangeShapeType="1"/>
            </p:cNvSpPr>
            <p:nvPr/>
          </p:nvSpPr>
          <p:spPr bwMode="auto">
            <a:xfrm>
              <a:off x="2409" y="2610"/>
              <a:ext cx="2949" cy="0"/>
            </a:xfrm>
            <a:prstGeom prst="line">
              <a:avLst/>
            </a:pr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14" name="Line 18"/>
            <p:cNvSpPr>
              <a:spLocks noChangeShapeType="1"/>
            </p:cNvSpPr>
            <p:nvPr/>
          </p:nvSpPr>
          <p:spPr bwMode="auto">
            <a:xfrm>
              <a:off x="2400" y="2613"/>
              <a:ext cx="768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15" name="Line 19"/>
            <p:cNvSpPr>
              <a:spLocks noChangeShapeType="1"/>
            </p:cNvSpPr>
            <p:nvPr/>
          </p:nvSpPr>
          <p:spPr bwMode="auto">
            <a:xfrm>
              <a:off x="2410" y="1411"/>
              <a:ext cx="2949" cy="0"/>
            </a:xfrm>
            <a:prstGeom prst="line">
              <a:avLst/>
            </a:pr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16" name="Line 20"/>
            <p:cNvSpPr>
              <a:spLocks noChangeShapeType="1"/>
            </p:cNvSpPr>
            <p:nvPr/>
          </p:nvSpPr>
          <p:spPr bwMode="auto">
            <a:xfrm>
              <a:off x="2403" y="1410"/>
              <a:ext cx="768" cy="0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34165" name="Text Box 21"/>
          <p:cNvSpPr txBox="1">
            <a:spLocks noChangeArrowheads="1"/>
          </p:cNvSpPr>
          <p:nvPr/>
        </p:nvSpPr>
        <p:spPr bwMode="auto">
          <a:xfrm>
            <a:off x="3429000" y="1981200"/>
            <a:ext cx="4572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y</a:t>
            </a:r>
          </a:p>
        </p:txBody>
      </p: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5029200" y="3038475"/>
            <a:ext cx="4763" cy="1533525"/>
            <a:chOff x="3168" y="1914"/>
            <a:chExt cx="3" cy="966"/>
          </a:xfrm>
        </p:grpSpPr>
        <p:sp>
          <p:nvSpPr>
            <p:cNvPr id="8209" name="Line 23"/>
            <p:cNvSpPr>
              <a:spLocks noChangeShapeType="1"/>
            </p:cNvSpPr>
            <p:nvPr/>
          </p:nvSpPr>
          <p:spPr bwMode="auto">
            <a:xfrm flipV="1">
              <a:off x="3170" y="2597"/>
              <a:ext cx="1" cy="283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10" name="Line 24"/>
            <p:cNvSpPr>
              <a:spLocks noChangeShapeType="1"/>
            </p:cNvSpPr>
            <p:nvPr/>
          </p:nvSpPr>
          <p:spPr bwMode="auto">
            <a:xfrm flipV="1">
              <a:off x="3168" y="1914"/>
              <a:ext cx="0" cy="288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5024438" y="2209800"/>
            <a:ext cx="3452812" cy="2608263"/>
            <a:chOff x="3165" y="1392"/>
            <a:chExt cx="2175" cy="1643"/>
          </a:xfrm>
        </p:grpSpPr>
        <p:sp>
          <p:nvSpPr>
            <p:cNvPr id="8206" name="Freeform 26"/>
            <p:cNvSpPr>
              <a:spLocks/>
            </p:cNvSpPr>
            <p:nvPr/>
          </p:nvSpPr>
          <p:spPr bwMode="auto">
            <a:xfrm>
              <a:off x="3168" y="1392"/>
              <a:ext cx="2172" cy="264"/>
            </a:xfrm>
            <a:custGeom>
              <a:avLst/>
              <a:gdLst>
                <a:gd name="T0" fmla="*/ 0 w 2172"/>
                <a:gd name="T1" fmla="*/ 0 h 264"/>
                <a:gd name="T2" fmla="*/ 192 w 2172"/>
                <a:gd name="T3" fmla="*/ 144 h 264"/>
                <a:gd name="T4" fmla="*/ 912 w 2172"/>
                <a:gd name="T5" fmla="*/ 240 h 264"/>
                <a:gd name="T6" fmla="*/ 2172 w 2172"/>
                <a:gd name="T7" fmla="*/ 264 h 2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2"/>
                <a:gd name="T13" fmla="*/ 0 h 264"/>
                <a:gd name="T14" fmla="*/ 2172 w 2172"/>
                <a:gd name="T15" fmla="*/ 264 h 2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2" h="264">
                  <a:moveTo>
                    <a:pt x="0" y="0"/>
                  </a:moveTo>
                  <a:cubicBezTo>
                    <a:pt x="20" y="52"/>
                    <a:pt x="40" y="104"/>
                    <a:pt x="192" y="144"/>
                  </a:cubicBezTo>
                  <a:cubicBezTo>
                    <a:pt x="344" y="184"/>
                    <a:pt x="582" y="220"/>
                    <a:pt x="912" y="240"/>
                  </a:cubicBezTo>
                  <a:cubicBezTo>
                    <a:pt x="1242" y="260"/>
                    <a:pt x="1962" y="259"/>
                    <a:pt x="2172" y="264"/>
                  </a:cubicBezTo>
                </a:path>
              </a:pathLst>
            </a:custGeom>
            <a:noFill/>
            <a:ln w="57150" cmpd="sng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07" name="Freeform 27"/>
            <p:cNvSpPr>
              <a:spLocks/>
            </p:cNvSpPr>
            <p:nvPr/>
          </p:nvSpPr>
          <p:spPr bwMode="auto">
            <a:xfrm>
              <a:off x="3165" y="1915"/>
              <a:ext cx="2172" cy="197"/>
            </a:xfrm>
            <a:custGeom>
              <a:avLst/>
              <a:gdLst>
                <a:gd name="T0" fmla="*/ 0 w 2172"/>
                <a:gd name="T1" fmla="*/ 0 h 264"/>
                <a:gd name="T2" fmla="*/ 192 w 2172"/>
                <a:gd name="T3" fmla="*/ 25 h 264"/>
                <a:gd name="T4" fmla="*/ 912 w 2172"/>
                <a:gd name="T5" fmla="*/ 42 h 264"/>
                <a:gd name="T6" fmla="*/ 2172 w 2172"/>
                <a:gd name="T7" fmla="*/ 46 h 2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2"/>
                <a:gd name="T13" fmla="*/ 0 h 264"/>
                <a:gd name="T14" fmla="*/ 2172 w 2172"/>
                <a:gd name="T15" fmla="*/ 264 h 2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2" h="264">
                  <a:moveTo>
                    <a:pt x="0" y="0"/>
                  </a:moveTo>
                  <a:cubicBezTo>
                    <a:pt x="20" y="52"/>
                    <a:pt x="40" y="104"/>
                    <a:pt x="192" y="144"/>
                  </a:cubicBezTo>
                  <a:cubicBezTo>
                    <a:pt x="344" y="184"/>
                    <a:pt x="582" y="220"/>
                    <a:pt x="912" y="240"/>
                  </a:cubicBezTo>
                  <a:cubicBezTo>
                    <a:pt x="1242" y="260"/>
                    <a:pt x="1962" y="259"/>
                    <a:pt x="2172" y="264"/>
                  </a:cubicBezTo>
                </a:path>
              </a:pathLst>
            </a:custGeom>
            <a:noFill/>
            <a:ln w="57150" cmpd="sng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8208" name="Freeform 28"/>
            <p:cNvSpPr>
              <a:spLocks/>
            </p:cNvSpPr>
            <p:nvPr/>
          </p:nvSpPr>
          <p:spPr bwMode="auto">
            <a:xfrm>
              <a:off x="3166" y="2865"/>
              <a:ext cx="2172" cy="170"/>
            </a:xfrm>
            <a:custGeom>
              <a:avLst/>
              <a:gdLst>
                <a:gd name="T0" fmla="*/ 0 w 2172"/>
                <a:gd name="T1" fmla="*/ 0 h 264"/>
                <a:gd name="T2" fmla="*/ 192 w 2172"/>
                <a:gd name="T3" fmla="*/ 10 h 264"/>
                <a:gd name="T4" fmla="*/ 912 w 2172"/>
                <a:gd name="T5" fmla="*/ 17 h 264"/>
                <a:gd name="T6" fmla="*/ 2172 w 2172"/>
                <a:gd name="T7" fmla="*/ 19 h 2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2"/>
                <a:gd name="T13" fmla="*/ 0 h 264"/>
                <a:gd name="T14" fmla="*/ 2172 w 2172"/>
                <a:gd name="T15" fmla="*/ 264 h 2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2" h="264">
                  <a:moveTo>
                    <a:pt x="0" y="0"/>
                  </a:moveTo>
                  <a:cubicBezTo>
                    <a:pt x="20" y="52"/>
                    <a:pt x="40" y="104"/>
                    <a:pt x="192" y="144"/>
                  </a:cubicBezTo>
                  <a:cubicBezTo>
                    <a:pt x="344" y="184"/>
                    <a:pt x="582" y="220"/>
                    <a:pt x="912" y="240"/>
                  </a:cubicBezTo>
                  <a:cubicBezTo>
                    <a:pt x="1242" y="260"/>
                    <a:pt x="1962" y="259"/>
                    <a:pt x="2172" y="264"/>
                  </a:cubicBezTo>
                </a:path>
              </a:pathLst>
            </a:custGeom>
            <a:noFill/>
            <a:ln w="57150" cmpd="sng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35135431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4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4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41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build="p" bldLvl="3" animBg="1" autoUpdateAnimBg="0"/>
      <p:bldP spid="134154" grpId="0" animBg="1"/>
      <p:bldP spid="134155" grpId="0" autoUpdateAnimBg="0"/>
      <p:bldP spid="134156" grpId="0" autoUpdateAnimBg="0"/>
      <p:bldP spid="134157" grpId="0" autoUpdateAnimBg="0"/>
      <p:bldP spid="134165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Starting with too little capital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7663" y="1290638"/>
            <a:ext cx="2928937" cy="4835525"/>
          </a:xfr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eaLnBrk="1" hangingPunct="1">
              <a:spcBef>
                <a:spcPct val="30000"/>
              </a:spcBef>
              <a:buFont typeface="Wingdings" pitchFamily="2" charset="2"/>
              <a:buNone/>
              <a:defRPr/>
            </a:pPr>
            <a:endParaRPr lang="en-US" sz="2500" dirty="0"/>
          </a:p>
          <a:p>
            <a:pPr marL="0" indent="0" eaLnBrk="1" hangingPunct="1">
              <a:spcBef>
                <a:spcPct val="30000"/>
              </a:spcBef>
              <a:buFont typeface="Wingdings" pitchFamily="2" charset="2"/>
              <a:buNone/>
              <a:defRPr/>
            </a:pPr>
            <a:r>
              <a:rPr lang="en-US" sz="2500" dirty="0"/>
              <a:t>then increasing </a:t>
            </a:r>
            <a:r>
              <a:rPr lang="en-US" sz="2500" b="1" i="1" dirty="0"/>
              <a:t>c</a:t>
            </a:r>
            <a:r>
              <a:rPr lang="en-US" sz="2500" b="1" i="1" baseline="30000" dirty="0"/>
              <a:t>*</a:t>
            </a:r>
            <a:r>
              <a:rPr lang="en-US" sz="2500" dirty="0"/>
              <a:t>  requires an </a:t>
            </a:r>
            <a:br>
              <a:rPr lang="en-US" sz="2500" dirty="0"/>
            </a:br>
            <a:r>
              <a:rPr lang="en-US" sz="2500" dirty="0"/>
              <a:t>increase in </a:t>
            </a:r>
            <a:r>
              <a:rPr lang="en-US" sz="2500" b="1" i="1" dirty="0"/>
              <a:t>s</a:t>
            </a:r>
            <a:r>
              <a:rPr lang="en-US" sz="2500" dirty="0"/>
              <a:t>.  </a:t>
            </a:r>
          </a:p>
          <a:p>
            <a:pPr marL="0" indent="0" eaLnBrk="1" hangingPunct="1">
              <a:spcBef>
                <a:spcPct val="30000"/>
              </a:spcBef>
              <a:buFont typeface="Wingdings" pitchFamily="2" charset="2"/>
              <a:buNone/>
              <a:defRPr/>
            </a:pPr>
            <a:r>
              <a:rPr lang="en-US" sz="2500" dirty="0"/>
              <a:t>Future generations </a:t>
            </a:r>
            <a:br>
              <a:rPr lang="en-US" sz="2500" dirty="0"/>
            </a:br>
            <a:r>
              <a:rPr lang="en-US" sz="2500" dirty="0"/>
              <a:t>enjoy higher consumption, </a:t>
            </a:r>
            <a:br>
              <a:rPr lang="en-US" sz="2500" dirty="0"/>
            </a:br>
            <a:r>
              <a:rPr lang="en-US" sz="2500" dirty="0"/>
              <a:t>but the current </a:t>
            </a:r>
            <a:br>
              <a:rPr lang="en-US" sz="2500" dirty="0"/>
            </a:br>
            <a:r>
              <a:rPr lang="en-US" sz="2500" dirty="0"/>
              <a:t>one experiences </a:t>
            </a:r>
            <a:br>
              <a:rPr lang="en-US" sz="2500" dirty="0"/>
            </a:br>
            <a:r>
              <a:rPr lang="en-US" sz="2500" dirty="0"/>
              <a:t>an initial drop </a:t>
            </a:r>
            <a:br>
              <a:rPr lang="en-US" sz="2500" dirty="0"/>
            </a:br>
            <a:r>
              <a:rPr lang="en-US" sz="2500" dirty="0"/>
              <a:t>in consumption.</a:t>
            </a:r>
          </a:p>
        </p:txBody>
      </p:sp>
      <p:graphicFrame>
        <p:nvGraphicFramePr>
          <p:cNvPr id="136196" name="Object 4"/>
          <p:cNvGraphicFramePr>
            <a:graphicFrameLocks noChangeAspect="1"/>
          </p:cNvGraphicFramePr>
          <p:nvPr/>
        </p:nvGraphicFramePr>
        <p:xfrm>
          <a:off x="465138" y="1346200"/>
          <a:ext cx="19431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9" name="Equation" r:id="rId4" imgW="888840" imgH="253800" progId="Equation.DSMT4">
                  <p:embed/>
                </p:oleObj>
              </mc:Choice>
              <mc:Fallback>
                <p:oleObj name="Equation" r:id="rId4" imgW="88884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8" y="1346200"/>
                        <a:ext cx="19431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21" name="Group 5"/>
          <p:cNvGrpSpPr>
            <a:grpSpLocks/>
          </p:cNvGrpSpPr>
          <p:nvPr/>
        </p:nvGrpSpPr>
        <p:grpSpPr bwMode="auto">
          <a:xfrm>
            <a:off x="3810000" y="1600200"/>
            <a:ext cx="4673600" cy="3733800"/>
            <a:chOff x="2592" y="1008"/>
            <a:chExt cx="2752" cy="2352"/>
          </a:xfrm>
        </p:grpSpPr>
        <p:sp>
          <p:nvSpPr>
            <p:cNvPr id="9242" name="Line 6"/>
            <p:cNvSpPr>
              <a:spLocks noChangeShapeType="1"/>
            </p:cNvSpPr>
            <p:nvPr/>
          </p:nvSpPr>
          <p:spPr bwMode="auto">
            <a:xfrm>
              <a:off x="2592" y="1008"/>
              <a:ext cx="0" cy="23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43" name="Line 7"/>
            <p:cNvSpPr>
              <a:spLocks noChangeShapeType="1"/>
            </p:cNvSpPr>
            <p:nvPr/>
          </p:nvSpPr>
          <p:spPr bwMode="auto">
            <a:xfrm>
              <a:off x="2592" y="3360"/>
              <a:ext cx="275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7848600" y="5334000"/>
            <a:ext cx="838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/>
              <a:t>time</a:t>
            </a:r>
          </a:p>
        </p:txBody>
      </p:sp>
      <p:sp>
        <p:nvSpPr>
          <p:cNvPr id="9223" name="Line 9"/>
          <p:cNvSpPr>
            <a:spLocks noChangeShapeType="1"/>
          </p:cNvSpPr>
          <p:nvPr/>
        </p:nvSpPr>
        <p:spPr bwMode="auto">
          <a:xfrm>
            <a:off x="5029200" y="1676400"/>
            <a:ext cx="0" cy="365760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9224" name="Text Box 10"/>
          <p:cNvSpPr txBox="1">
            <a:spLocks noChangeArrowheads="1"/>
          </p:cNvSpPr>
          <p:nvPr/>
        </p:nvSpPr>
        <p:spPr bwMode="auto">
          <a:xfrm>
            <a:off x="4876800" y="5257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/>
              <a:t>t</a:t>
            </a:r>
            <a:r>
              <a:rPr lang="en-US" sz="2400" b="1" i="1" baseline="-25000" dirty="0"/>
              <a:t>0</a:t>
            </a:r>
          </a:p>
        </p:txBody>
      </p:sp>
      <p:sp>
        <p:nvSpPr>
          <p:cNvPr id="9225" name="Text Box 11"/>
          <p:cNvSpPr txBox="1">
            <a:spLocks noChangeArrowheads="1"/>
          </p:cNvSpPr>
          <p:nvPr/>
        </p:nvSpPr>
        <p:spPr bwMode="auto">
          <a:xfrm>
            <a:off x="3429000" y="2819400"/>
            <a:ext cx="4572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c</a:t>
            </a:r>
          </a:p>
        </p:txBody>
      </p:sp>
      <p:sp>
        <p:nvSpPr>
          <p:cNvPr id="9226" name="Text Box 12"/>
          <p:cNvSpPr txBox="1">
            <a:spLocks noChangeArrowheads="1"/>
          </p:cNvSpPr>
          <p:nvPr/>
        </p:nvSpPr>
        <p:spPr bwMode="auto">
          <a:xfrm>
            <a:off x="3429000" y="4327525"/>
            <a:ext cx="4572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i</a:t>
            </a: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3810000" y="2451100"/>
            <a:ext cx="4703763" cy="2138363"/>
            <a:chOff x="2400" y="1544"/>
            <a:chExt cx="2963" cy="1347"/>
          </a:xfrm>
        </p:grpSpPr>
        <p:sp>
          <p:nvSpPr>
            <p:cNvPr id="9236" name="Line 14"/>
            <p:cNvSpPr>
              <a:spLocks noChangeShapeType="1"/>
            </p:cNvSpPr>
            <p:nvPr/>
          </p:nvSpPr>
          <p:spPr bwMode="auto">
            <a:xfrm>
              <a:off x="2414" y="1950"/>
              <a:ext cx="2949" cy="0"/>
            </a:xfrm>
            <a:prstGeom prst="line">
              <a:avLst/>
            </a:pr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37" name="Line 15"/>
            <p:cNvSpPr>
              <a:spLocks noChangeShapeType="1"/>
            </p:cNvSpPr>
            <p:nvPr/>
          </p:nvSpPr>
          <p:spPr bwMode="auto">
            <a:xfrm>
              <a:off x="2403" y="1950"/>
              <a:ext cx="768" cy="0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38" name="Line 16"/>
            <p:cNvSpPr>
              <a:spLocks noChangeShapeType="1"/>
            </p:cNvSpPr>
            <p:nvPr/>
          </p:nvSpPr>
          <p:spPr bwMode="auto">
            <a:xfrm>
              <a:off x="2409" y="2888"/>
              <a:ext cx="2949" cy="0"/>
            </a:xfrm>
            <a:prstGeom prst="line">
              <a:avLst/>
            </a:pr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39" name="Line 17"/>
            <p:cNvSpPr>
              <a:spLocks noChangeShapeType="1"/>
            </p:cNvSpPr>
            <p:nvPr/>
          </p:nvSpPr>
          <p:spPr bwMode="auto">
            <a:xfrm>
              <a:off x="2400" y="2891"/>
              <a:ext cx="768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40" name="Line 18"/>
            <p:cNvSpPr>
              <a:spLocks noChangeShapeType="1"/>
            </p:cNvSpPr>
            <p:nvPr/>
          </p:nvSpPr>
          <p:spPr bwMode="auto">
            <a:xfrm>
              <a:off x="2410" y="1545"/>
              <a:ext cx="2949" cy="0"/>
            </a:xfrm>
            <a:prstGeom prst="line">
              <a:avLst/>
            </a:pr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41" name="Line 19"/>
            <p:cNvSpPr>
              <a:spLocks noChangeShapeType="1"/>
            </p:cNvSpPr>
            <p:nvPr/>
          </p:nvSpPr>
          <p:spPr bwMode="auto">
            <a:xfrm>
              <a:off x="2403" y="1544"/>
              <a:ext cx="768" cy="0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9228" name="Text Box 20"/>
          <p:cNvSpPr txBox="1">
            <a:spLocks noChangeArrowheads="1"/>
          </p:cNvSpPr>
          <p:nvPr/>
        </p:nvSpPr>
        <p:spPr bwMode="auto">
          <a:xfrm>
            <a:off x="3429000" y="2193925"/>
            <a:ext cx="4572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y</a:t>
            </a:r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5022850" y="3079750"/>
            <a:ext cx="4763" cy="1538288"/>
            <a:chOff x="3164" y="1940"/>
            <a:chExt cx="3" cy="969"/>
          </a:xfrm>
        </p:grpSpPr>
        <p:sp>
          <p:nvSpPr>
            <p:cNvPr id="9234" name="Line 22"/>
            <p:cNvSpPr>
              <a:spLocks noChangeShapeType="1"/>
            </p:cNvSpPr>
            <p:nvPr/>
          </p:nvSpPr>
          <p:spPr bwMode="auto">
            <a:xfrm flipV="1">
              <a:off x="3166" y="2632"/>
              <a:ext cx="1" cy="277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35" name="Line 23"/>
            <p:cNvSpPr>
              <a:spLocks noChangeShapeType="1"/>
            </p:cNvSpPr>
            <p:nvPr/>
          </p:nvSpPr>
          <p:spPr bwMode="auto">
            <a:xfrm flipV="1">
              <a:off x="3164" y="1940"/>
              <a:ext cx="0" cy="276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5016500" y="1905000"/>
            <a:ext cx="3460750" cy="2286000"/>
            <a:chOff x="3160" y="1200"/>
            <a:chExt cx="2180" cy="1440"/>
          </a:xfrm>
        </p:grpSpPr>
        <p:sp>
          <p:nvSpPr>
            <p:cNvPr id="9231" name="Freeform 25"/>
            <p:cNvSpPr>
              <a:spLocks/>
            </p:cNvSpPr>
            <p:nvPr/>
          </p:nvSpPr>
          <p:spPr bwMode="auto">
            <a:xfrm flipV="1">
              <a:off x="3168" y="1200"/>
              <a:ext cx="2172" cy="346"/>
            </a:xfrm>
            <a:custGeom>
              <a:avLst/>
              <a:gdLst>
                <a:gd name="T0" fmla="*/ 0 w 2172"/>
                <a:gd name="T1" fmla="*/ 0 h 264"/>
                <a:gd name="T2" fmla="*/ 192 w 2172"/>
                <a:gd name="T3" fmla="*/ 731 h 264"/>
                <a:gd name="T4" fmla="*/ 912 w 2172"/>
                <a:gd name="T5" fmla="*/ 1218 h 264"/>
                <a:gd name="T6" fmla="*/ 2172 w 2172"/>
                <a:gd name="T7" fmla="*/ 1337 h 2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2"/>
                <a:gd name="T13" fmla="*/ 0 h 264"/>
                <a:gd name="T14" fmla="*/ 2172 w 2172"/>
                <a:gd name="T15" fmla="*/ 264 h 2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2" h="264">
                  <a:moveTo>
                    <a:pt x="0" y="0"/>
                  </a:moveTo>
                  <a:cubicBezTo>
                    <a:pt x="20" y="52"/>
                    <a:pt x="40" y="104"/>
                    <a:pt x="192" y="144"/>
                  </a:cubicBezTo>
                  <a:cubicBezTo>
                    <a:pt x="344" y="184"/>
                    <a:pt x="582" y="220"/>
                    <a:pt x="912" y="240"/>
                  </a:cubicBezTo>
                  <a:cubicBezTo>
                    <a:pt x="1242" y="260"/>
                    <a:pt x="1962" y="259"/>
                    <a:pt x="2172" y="264"/>
                  </a:cubicBezTo>
                </a:path>
              </a:pathLst>
            </a:custGeom>
            <a:noFill/>
            <a:ln w="57150" cmpd="sng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32" name="Freeform 26"/>
            <p:cNvSpPr>
              <a:spLocks/>
            </p:cNvSpPr>
            <p:nvPr/>
          </p:nvSpPr>
          <p:spPr bwMode="auto">
            <a:xfrm flipV="1">
              <a:off x="3160" y="1776"/>
              <a:ext cx="2172" cy="448"/>
            </a:xfrm>
            <a:custGeom>
              <a:avLst/>
              <a:gdLst>
                <a:gd name="T0" fmla="*/ 0 w 2172"/>
                <a:gd name="T1" fmla="*/ 0 h 264"/>
                <a:gd name="T2" fmla="*/ 192 w 2172"/>
                <a:gd name="T3" fmla="*/ 3435 h 264"/>
                <a:gd name="T4" fmla="*/ 912 w 2172"/>
                <a:gd name="T5" fmla="*/ 5734 h 264"/>
                <a:gd name="T6" fmla="*/ 2172 w 2172"/>
                <a:gd name="T7" fmla="*/ 6304 h 2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2"/>
                <a:gd name="T13" fmla="*/ 0 h 264"/>
                <a:gd name="T14" fmla="*/ 2172 w 2172"/>
                <a:gd name="T15" fmla="*/ 264 h 2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2" h="264">
                  <a:moveTo>
                    <a:pt x="0" y="0"/>
                  </a:moveTo>
                  <a:cubicBezTo>
                    <a:pt x="20" y="52"/>
                    <a:pt x="40" y="104"/>
                    <a:pt x="192" y="144"/>
                  </a:cubicBezTo>
                  <a:cubicBezTo>
                    <a:pt x="344" y="184"/>
                    <a:pt x="582" y="220"/>
                    <a:pt x="912" y="240"/>
                  </a:cubicBezTo>
                  <a:cubicBezTo>
                    <a:pt x="1242" y="260"/>
                    <a:pt x="1962" y="259"/>
                    <a:pt x="2172" y="264"/>
                  </a:cubicBezTo>
                </a:path>
              </a:pathLst>
            </a:custGeom>
            <a:noFill/>
            <a:ln w="57150" cmpd="sng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33" name="Freeform 27"/>
            <p:cNvSpPr>
              <a:spLocks/>
            </p:cNvSpPr>
            <p:nvPr/>
          </p:nvSpPr>
          <p:spPr bwMode="auto">
            <a:xfrm flipV="1">
              <a:off x="3162" y="2352"/>
              <a:ext cx="2172" cy="288"/>
            </a:xfrm>
            <a:custGeom>
              <a:avLst/>
              <a:gdLst>
                <a:gd name="T0" fmla="*/ 0 w 2172"/>
                <a:gd name="T1" fmla="*/ 0 h 264"/>
                <a:gd name="T2" fmla="*/ 192 w 2172"/>
                <a:gd name="T3" fmla="*/ 243 h 264"/>
                <a:gd name="T4" fmla="*/ 912 w 2172"/>
                <a:gd name="T5" fmla="*/ 405 h 264"/>
                <a:gd name="T6" fmla="*/ 2172 w 2172"/>
                <a:gd name="T7" fmla="*/ 445 h 2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2"/>
                <a:gd name="T13" fmla="*/ 0 h 264"/>
                <a:gd name="T14" fmla="*/ 2172 w 2172"/>
                <a:gd name="T15" fmla="*/ 264 h 2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2" h="264">
                  <a:moveTo>
                    <a:pt x="0" y="0"/>
                  </a:moveTo>
                  <a:cubicBezTo>
                    <a:pt x="20" y="52"/>
                    <a:pt x="40" y="104"/>
                    <a:pt x="192" y="144"/>
                  </a:cubicBezTo>
                  <a:cubicBezTo>
                    <a:pt x="344" y="184"/>
                    <a:pt x="582" y="220"/>
                    <a:pt x="912" y="240"/>
                  </a:cubicBezTo>
                  <a:cubicBezTo>
                    <a:pt x="1242" y="260"/>
                    <a:pt x="1962" y="259"/>
                    <a:pt x="2172" y="264"/>
                  </a:cubicBezTo>
                </a:path>
              </a:pathLst>
            </a:custGeom>
            <a:noFill/>
            <a:ln w="57150" cmpd="sng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37326476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61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 build="p" bldLvl="3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Population growth</a:t>
            </a:r>
          </a:p>
        </p:txBody>
      </p:sp>
      <p:sp>
        <p:nvSpPr>
          <p:cNvPr id="138249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Assume the population and labour force grow </a:t>
            </a:r>
            <a:br>
              <a:rPr lang="en-US" dirty="0"/>
            </a:br>
            <a:r>
              <a:rPr lang="en-US" dirty="0"/>
              <a:t>at rate </a:t>
            </a:r>
            <a:r>
              <a:rPr lang="en-US" b="1" i="1" dirty="0"/>
              <a:t>n</a:t>
            </a:r>
            <a:r>
              <a:rPr lang="en-US" dirty="0"/>
              <a:t> (exogenous):</a:t>
            </a:r>
          </a:p>
          <a:p>
            <a:pPr eaLnBrk="1" hangingPunct="1"/>
            <a:endParaRPr lang="en-US" dirty="0"/>
          </a:p>
          <a:p>
            <a:pPr eaLnBrk="1" hangingPunct="1">
              <a:spcBef>
                <a:spcPct val="125000"/>
              </a:spcBef>
            </a:pPr>
            <a:r>
              <a:rPr lang="en-US" dirty="0"/>
              <a:t>EX:  Suppose </a:t>
            </a:r>
            <a:r>
              <a:rPr lang="en-US" b="1" i="1" dirty="0"/>
              <a:t>L</a:t>
            </a:r>
            <a:r>
              <a:rPr lang="en-US" dirty="0"/>
              <a:t> = 1,000 in year 1 and the population is growing at 2% per year (</a:t>
            </a:r>
            <a:r>
              <a:rPr lang="en-US" b="1" i="1" dirty="0"/>
              <a:t>n</a:t>
            </a:r>
            <a:r>
              <a:rPr lang="en-US" dirty="0"/>
              <a:t> = 0.02).  </a:t>
            </a:r>
          </a:p>
          <a:p>
            <a:pPr eaLnBrk="1" hangingPunct="1">
              <a:lnSpc>
                <a:spcPct val="114000"/>
              </a:lnSpc>
            </a:pPr>
            <a:r>
              <a:rPr lang="en-US" dirty="0"/>
              <a:t>Then  </a:t>
            </a:r>
            <a:r>
              <a:rPr lang="en-US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b="1" i="1" dirty="0">
                <a:sym typeface="Symbol" pitchFamily="18" charset="2"/>
              </a:rPr>
              <a:t>L</a:t>
            </a:r>
            <a:r>
              <a:rPr lang="en-US" dirty="0">
                <a:sym typeface="Symbol" pitchFamily="18" charset="2"/>
              </a:rPr>
              <a:t> = </a:t>
            </a:r>
            <a:r>
              <a:rPr lang="en-US" b="1" i="1" dirty="0">
                <a:sym typeface="Symbol" pitchFamily="18" charset="2"/>
              </a:rPr>
              <a:t>n</a:t>
            </a:r>
            <a:r>
              <a:rPr lang="en-US" sz="1100" b="1" i="1" dirty="0">
                <a:sym typeface="Symbol" pitchFamily="18" charset="2"/>
              </a:rPr>
              <a:t> </a:t>
            </a:r>
            <a:r>
              <a:rPr lang="en-US" b="1" i="1" dirty="0">
                <a:sym typeface="Symbol" pitchFamily="18" charset="2"/>
              </a:rPr>
              <a:t>L</a:t>
            </a:r>
            <a:r>
              <a:rPr lang="en-US" dirty="0">
                <a:sym typeface="Symbol" pitchFamily="18" charset="2"/>
              </a:rPr>
              <a:t> = 0.02</a:t>
            </a:r>
            <a:r>
              <a:rPr lang="en-US" sz="1100" dirty="0">
                <a:sym typeface="Symbol" pitchFamily="18" charset="2"/>
              </a:rPr>
              <a:t> </a:t>
            </a:r>
            <a:r>
              <a:rPr lang="en-US" dirty="0">
                <a:latin typeface="Times New Roman"/>
                <a:cs typeface="Times New Roman"/>
                <a:sym typeface="Symbol" pitchFamily="18" charset="2"/>
              </a:rPr>
              <a:t>×</a:t>
            </a:r>
            <a:r>
              <a:rPr lang="en-US" dirty="0">
                <a:sym typeface="Symbol" pitchFamily="18" charset="2"/>
              </a:rPr>
              <a:t>1,000 = 20,</a:t>
            </a:r>
            <a:br>
              <a:rPr lang="en-US" dirty="0">
                <a:sym typeface="Symbol" pitchFamily="18" charset="2"/>
              </a:rPr>
            </a:br>
            <a:r>
              <a:rPr lang="en-US" dirty="0">
                <a:sym typeface="Symbol" pitchFamily="18" charset="2"/>
              </a:rPr>
              <a:t>so </a:t>
            </a:r>
            <a:r>
              <a:rPr lang="en-US" b="1" i="1" dirty="0"/>
              <a:t>L</a:t>
            </a:r>
            <a:r>
              <a:rPr lang="en-US" dirty="0"/>
              <a:t> = 1,020 in year 2.</a:t>
            </a:r>
          </a:p>
        </p:txBody>
      </p:sp>
      <p:graphicFrame>
        <p:nvGraphicFramePr>
          <p:cNvPr id="138244" name="Object 4"/>
          <p:cNvGraphicFramePr>
            <a:graphicFrameLocks noChangeAspect="1"/>
          </p:cNvGraphicFramePr>
          <p:nvPr/>
        </p:nvGraphicFramePr>
        <p:xfrm>
          <a:off x="3400425" y="2287588"/>
          <a:ext cx="1576388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3" name="Equation" r:id="rId4" imgW="634680" imgH="406080" progId="Equation.DSMT4">
                  <p:embed/>
                </p:oleObj>
              </mc:Choice>
              <mc:Fallback>
                <p:oleObj name="Equation" r:id="rId4" imgW="634680" imgH="406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0425" y="2287588"/>
                        <a:ext cx="1576388" cy="1009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610873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8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82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82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9" grpId="0" build="p" bldLvl="3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Break-even investment</a:t>
            </a:r>
          </a:p>
        </p:txBody>
      </p:sp>
      <p:sp>
        <p:nvSpPr>
          <p:cNvPr id="552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90538" y="1422400"/>
            <a:ext cx="8229600" cy="5002213"/>
          </a:xfrm>
        </p:spPr>
        <p:txBody>
          <a:bodyPr/>
          <a:lstStyle/>
          <a:p>
            <a:pPr eaLnBrk="1" hangingPunct="1"/>
            <a:r>
              <a:rPr lang="en-US" sz="3000" dirty="0"/>
              <a:t>(</a:t>
            </a:r>
            <a:r>
              <a:rPr lang="en-US" sz="30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3000" b="1" i="1" dirty="0">
                <a:sym typeface="Symbol" pitchFamily="18" charset="2"/>
              </a:rPr>
              <a:t> </a:t>
            </a:r>
            <a:r>
              <a:rPr lang="en-US" sz="1100" dirty="0"/>
              <a:t> </a:t>
            </a:r>
            <a:r>
              <a:rPr lang="en-US" sz="3000" dirty="0">
                <a:sym typeface="Symbol" pitchFamily="18" charset="2"/>
              </a:rPr>
              <a:t>+</a:t>
            </a:r>
            <a:r>
              <a:rPr lang="en-US" sz="1400" dirty="0">
                <a:sym typeface="Symbol" pitchFamily="18" charset="2"/>
              </a:rPr>
              <a:t> </a:t>
            </a:r>
            <a:r>
              <a:rPr lang="en-US" sz="3000" b="1" i="1" dirty="0">
                <a:sym typeface="Symbol" pitchFamily="18" charset="2"/>
              </a:rPr>
              <a:t>n</a:t>
            </a:r>
            <a:r>
              <a:rPr lang="en-US" sz="3000" dirty="0">
                <a:sym typeface="Symbol" pitchFamily="18" charset="2"/>
              </a:rPr>
              <a:t>)</a:t>
            </a:r>
            <a:r>
              <a:rPr lang="en-US" sz="3000" b="1" i="1" dirty="0"/>
              <a:t>k</a:t>
            </a:r>
            <a:r>
              <a:rPr lang="en-US" dirty="0"/>
              <a:t> = </a:t>
            </a:r>
            <a:r>
              <a:rPr lang="en-US" b="1" dirty="0">
                <a:solidFill>
                  <a:srgbClr val="CC0000"/>
                </a:solidFill>
              </a:rPr>
              <a:t>break-even investment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/>
              <a:t>the amount of investment necessary </a:t>
            </a:r>
            <a:br>
              <a:rPr lang="en-US" dirty="0"/>
            </a:br>
            <a:r>
              <a:rPr lang="en-US" dirty="0"/>
              <a:t>to keep </a:t>
            </a:r>
            <a:r>
              <a:rPr lang="en-US" b="1" i="1" dirty="0"/>
              <a:t>k</a:t>
            </a:r>
            <a:r>
              <a:rPr lang="en-US" dirty="0"/>
              <a:t> constant. </a:t>
            </a:r>
          </a:p>
          <a:p>
            <a:pPr eaLnBrk="1" hangingPunct="1"/>
            <a:r>
              <a:rPr lang="en-US" dirty="0"/>
              <a:t>Break-even investment includes:</a:t>
            </a:r>
          </a:p>
          <a:p>
            <a:pPr lvl="1" eaLnBrk="1" hangingPunct="1">
              <a:lnSpc>
                <a:spcPct val="105000"/>
              </a:lnSpc>
            </a:pPr>
            <a:r>
              <a:rPr lang="en-US" sz="3000" b="1" i="1" dirty="0">
                <a:solidFill>
                  <a:srgbClr val="000000"/>
                </a:solidFill>
                <a:latin typeface="Times New Roman"/>
                <a:ea typeface="+mn-ea"/>
                <a:cs typeface="Times New Roman"/>
                <a:sym typeface="Symbol" pitchFamily="18" charset="2"/>
              </a:rPr>
              <a:t>δ</a:t>
            </a:r>
            <a:r>
              <a:rPr lang="en-US" sz="1100" b="1" i="1" dirty="0">
                <a:sym typeface="Symbol" pitchFamily="18" charset="2"/>
              </a:rPr>
              <a:t> </a:t>
            </a:r>
            <a:r>
              <a:rPr lang="en-US" sz="2900" b="1" i="1" dirty="0"/>
              <a:t>k</a:t>
            </a:r>
            <a:r>
              <a:rPr lang="en-US" sz="1100" b="1" i="1" dirty="0"/>
              <a:t> </a:t>
            </a:r>
            <a:r>
              <a:rPr lang="en-US" dirty="0"/>
              <a:t> to replace capital as it wears out</a:t>
            </a:r>
          </a:p>
          <a:p>
            <a:pPr lvl="1" eaLnBrk="1" hangingPunct="1">
              <a:lnSpc>
                <a:spcPct val="105000"/>
              </a:lnSpc>
            </a:pPr>
            <a:r>
              <a:rPr lang="en-US" sz="2900" b="1" i="1" dirty="0">
                <a:sym typeface="Symbol" pitchFamily="18" charset="2"/>
              </a:rPr>
              <a:t>n</a:t>
            </a:r>
            <a:r>
              <a:rPr lang="en-US" sz="300" b="1" i="1" dirty="0">
                <a:sym typeface="Symbol" pitchFamily="18" charset="2"/>
              </a:rPr>
              <a:t> </a:t>
            </a:r>
            <a:r>
              <a:rPr lang="en-US" sz="2900" b="1" i="1" dirty="0"/>
              <a:t>k</a:t>
            </a:r>
            <a:r>
              <a:rPr lang="en-US" sz="1100" b="1" i="1" dirty="0"/>
              <a:t> </a:t>
            </a:r>
            <a:r>
              <a:rPr lang="en-US" dirty="0"/>
              <a:t> to equip new workers with capital</a:t>
            </a:r>
          </a:p>
          <a:p>
            <a:pPr lvl="1" eaLnBrk="1" hangingPunct="1">
              <a:lnSpc>
                <a:spcPct val="105000"/>
              </a:lnSpc>
              <a:buFont typeface="Wingdings" pitchFamily="2" charset="2"/>
              <a:buNone/>
            </a:pPr>
            <a:r>
              <a:rPr lang="en-US" sz="2500" dirty="0"/>
              <a:t>	(Otherwise, </a:t>
            </a:r>
            <a:r>
              <a:rPr lang="en-US" sz="2500" b="1" i="1" dirty="0"/>
              <a:t>k</a:t>
            </a:r>
            <a:r>
              <a:rPr lang="en-US" sz="2500" dirty="0"/>
              <a:t> would fall as the existing capital stock is spread more thinly over a larger population of workers.)</a:t>
            </a:r>
          </a:p>
        </p:txBody>
      </p:sp>
    </p:spTree>
    <p:extLst>
      <p:ext uri="{BB962C8B-B14F-4D97-AF65-F5344CB8AC3E}">
        <p14:creationId xmlns:p14="http://schemas.microsoft.com/office/powerpoint/2010/main" val="3546949843"/>
      </p:ext>
    </p:extLst>
  </p:cSld>
  <p:clrMapOvr>
    <a:masterClrMapping/>
  </p:clrMapOvr>
  <p:transition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equation of motion for </a:t>
            </a:r>
            <a:r>
              <a:rPr lang="en-US" i="1" dirty="0"/>
              <a:t>k</a:t>
            </a:r>
          </a:p>
        </p:txBody>
      </p:sp>
      <p:sp>
        <p:nvSpPr>
          <p:cNvPr id="56323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457200" y="1411288"/>
            <a:ext cx="8229600" cy="1117600"/>
          </a:xfrm>
        </p:spPr>
        <p:txBody>
          <a:bodyPr/>
          <a:lstStyle/>
          <a:p>
            <a:pPr eaLnBrk="1" hangingPunct="1"/>
            <a:r>
              <a:rPr lang="en-US" dirty="0"/>
              <a:t>With population growth, </a:t>
            </a:r>
            <a:br>
              <a:rPr lang="en-US" dirty="0"/>
            </a:br>
            <a:r>
              <a:rPr lang="en-US" dirty="0"/>
              <a:t>the equation of motion for </a:t>
            </a:r>
            <a:r>
              <a:rPr lang="en-US" b="1" i="1" dirty="0"/>
              <a:t>k</a:t>
            </a:r>
            <a:r>
              <a:rPr lang="en-US" dirty="0"/>
              <a:t> is: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5067300" y="3154363"/>
            <a:ext cx="2744788" cy="2459037"/>
            <a:chOff x="3192" y="1994"/>
            <a:chExt cx="1729" cy="1549"/>
          </a:xfrm>
        </p:grpSpPr>
        <p:sp>
          <p:nvSpPr>
            <p:cNvPr id="56331" name="AutoShape 5"/>
            <p:cNvSpPr>
              <a:spLocks/>
            </p:cNvSpPr>
            <p:nvPr/>
          </p:nvSpPr>
          <p:spPr bwMode="auto">
            <a:xfrm rot="16200000">
              <a:off x="3567" y="1619"/>
              <a:ext cx="192" cy="941"/>
            </a:xfrm>
            <a:prstGeom prst="leftBrace">
              <a:avLst>
                <a:gd name="adj1" fmla="val 92692"/>
                <a:gd name="adj2" fmla="val 50000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56332" name="Group 6"/>
            <p:cNvGrpSpPr>
              <a:grpSpLocks/>
            </p:cNvGrpSpPr>
            <p:nvPr/>
          </p:nvGrpSpPr>
          <p:grpSpPr bwMode="auto">
            <a:xfrm>
              <a:off x="3655" y="2236"/>
              <a:ext cx="1266" cy="1307"/>
              <a:chOff x="3390" y="1924"/>
              <a:chExt cx="1266" cy="1307"/>
            </a:xfrm>
          </p:grpSpPr>
          <p:sp>
            <p:nvSpPr>
              <p:cNvPr id="56333" name="Text Box 7"/>
              <p:cNvSpPr txBox="1">
                <a:spLocks noChangeArrowheads="1"/>
              </p:cNvSpPr>
              <p:nvPr/>
            </p:nvSpPr>
            <p:spPr bwMode="auto">
              <a:xfrm>
                <a:off x="3456" y="2667"/>
                <a:ext cx="1200" cy="564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sz="2600" dirty="0"/>
                  <a:t>break-even investment</a:t>
                </a:r>
              </a:p>
            </p:txBody>
          </p:sp>
          <p:sp>
            <p:nvSpPr>
              <p:cNvPr id="56334" name="Line 8"/>
              <p:cNvSpPr>
                <a:spLocks noChangeShapeType="1"/>
              </p:cNvSpPr>
              <p:nvPr/>
            </p:nvSpPr>
            <p:spPr bwMode="auto">
              <a:xfrm flipH="1" flipV="1">
                <a:off x="3390" y="1924"/>
                <a:ext cx="450" cy="74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2152650" y="3165475"/>
            <a:ext cx="2197100" cy="2235200"/>
            <a:chOff x="1356" y="1994"/>
            <a:chExt cx="1384" cy="1408"/>
          </a:xfrm>
        </p:grpSpPr>
        <p:sp>
          <p:nvSpPr>
            <p:cNvPr id="56327" name="AutoShape 4"/>
            <p:cNvSpPr>
              <a:spLocks/>
            </p:cNvSpPr>
            <p:nvPr/>
          </p:nvSpPr>
          <p:spPr bwMode="auto">
            <a:xfrm rot="-5400000">
              <a:off x="2341" y="1787"/>
              <a:ext cx="192" cy="606"/>
            </a:xfrm>
            <a:prstGeom prst="leftBrace">
              <a:avLst>
                <a:gd name="adj1" fmla="val 55892"/>
                <a:gd name="adj2" fmla="val 50000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56328" name="Group 9"/>
            <p:cNvGrpSpPr>
              <a:grpSpLocks/>
            </p:cNvGrpSpPr>
            <p:nvPr/>
          </p:nvGrpSpPr>
          <p:grpSpPr bwMode="auto">
            <a:xfrm>
              <a:off x="1356" y="2241"/>
              <a:ext cx="1200" cy="1161"/>
              <a:chOff x="1104" y="1899"/>
              <a:chExt cx="1200" cy="1161"/>
            </a:xfrm>
          </p:grpSpPr>
          <p:sp>
            <p:nvSpPr>
              <p:cNvPr id="56329" name="Text Box 10"/>
              <p:cNvSpPr txBox="1">
                <a:spLocks noChangeArrowheads="1"/>
              </p:cNvSpPr>
              <p:nvPr/>
            </p:nvSpPr>
            <p:spPr bwMode="auto">
              <a:xfrm>
                <a:off x="1104" y="2496"/>
                <a:ext cx="1200" cy="564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sz="2600" dirty="0"/>
                  <a:t>actual investment</a:t>
                </a:r>
              </a:p>
            </p:txBody>
          </p:sp>
          <p:sp>
            <p:nvSpPr>
              <p:cNvPr id="56330" name="Line 11"/>
              <p:cNvSpPr>
                <a:spLocks noChangeShapeType="1"/>
              </p:cNvSpPr>
              <p:nvPr/>
            </p:nvSpPr>
            <p:spPr bwMode="auto">
              <a:xfrm flipV="1">
                <a:off x="1965" y="1899"/>
                <a:ext cx="213" cy="59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  <p:sp>
        <p:nvSpPr>
          <p:cNvPr id="142351" name="Rectangle 15"/>
          <p:cNvSpPr>
            <a:spLocks noChangeArrowheads="1"/>
          </p:cNvSpPr>
          <p:nvPr/>
        </p:nvSpPr>
        <p:spPr bwMode="auto">
          <a:xfrm>
            <a:off x="2230438" y="2551113"/>
            <a:ext cx="4586662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sz="32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kumimoji="1" lang="en-US" sz="32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3200" dirty="0">
                <a:latin typeface="Tahoma" pitchFamily="34" charset="0"/>
                <a:sym typeface="Symbol" pitchFamily="18" charset="2"/>
              </a:rPr>
              <a:t> = </a:t>
            </a:r>
            <a:r>
              <a:rPr kumimoji="1" lang="en-US" sz="3200" b="1" i="1" dirty="0">
                <a:latin typeface="Tahoma" pitchFamily="34" charset="0"/>
                <a:sym typeface="Symbol" pitchFamily="18" charset="2"/>
              </a:rPr>
              <a:t>s</a:t>
            </a:r>
            <a:r>
              <a:rPr kumimoji="1" lang="en-US" sz="1500" b="1" i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3200" b="1" i="1" dirty="0">
                <a:latin typeface="Tahoma" pitchFamily="34" charset="0"/>
                <a:sym typeface="Symbol" pitchFamily="18" charset="2"/>
              </a:rPr>
              <a:t>f</a:t>
            </a:r>
            <a:r>
              <a:rPr kumimoji="1" lang="en-US" sz="3200" i="1" dirty="0">
                <a:latin typeface="Tahoma" pitchFamily="34" charset="0"/>
                <a:sym typeface="Symbol" pitchFamily="18" charset="2"/>
              </a:rPr>
              <a:t>(</a:t>
            </a:r>
            <a:r>
              <a:rPr kumimoji="1" lang="en-US" sz="32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3200" i="1" dirty="0">
                <a:latin typeface="Tahoma" pitchFamily="34" charset="0"/>
                <a:sym typeface="Symbol" pitchFamily="18" charset="2"/>
              </a:rPr>
              <a:t>)</a:t>
            </a:r>
            <a:r>
              <a:rPr kumimoji="1" lang="en-US" sz="1500" b="1" i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32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3200" dirty="0"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32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1500" b="1" i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3200" dirty="0">
                <a:latin typeface="Tahoma" pitchFamily="34" charset="0"/>
                <a:sym typeface="Symbol" pitchFamily="18" charset="2"/>
              </a:rPr>
              <a:t>(</a:t>
            </a:r>
            <a:r>
              <a:rPr kumimoji="1" lang="en-US" sz="32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kumimoji="1" lang="en-US" sz="1500" b="1" i="1" dirty="0">
                <a:latin typeface="Tahoma" pitchFamily="34" charset="0"/>
                <a:sym typeface="Symbol" pitchFamily="18" charset="2"/>
              </a:rPr>
              <a:t>  </a:t>
            </a:r>
            <a:r>
              <a:rPr kumimoji="1" lang="en-US" sz="3200" dirty="0">
                <a:latin typeface="Tahoma" pitchFamily="34" charset="0"/>
                <a:sym typeface="Symbol" pitchFamily="18" charset="2"/>
              </a:rPr>
              <a:t>+</a:t>
            </a:r>
            <a:r>
              <a:rPr kumimoji="1" lang="en-US" sz="1500" b="1" i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3200" b="1" i="1" dirty="0">
                <a:latin typeface="Tahoma" pitchFamily="34" charset="0"/>
                <a:sym typeface="Symbol" pitchFamily="18" charset="2"/>
              </a:rPr>
              <a:t>n</a:t>
            </a:r>
            <a:r>
              <a:rPr kumimoji="1" lang="en-US" sz="3200" dirty="0">
                <a:latin typeface="Tahoma" pitchFamily="34" charset="0"/>
                <a:sym typeface="Symbol" pitchFamily="18" charset="2"/>
              </a:rPr>
              <a:t>)</a:t>
            </a:r>
            <a:r>
              <a:rPr kumimoji="1" lang="en-US" sz="1500" b="1" i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3200" b="1" i="1" dirty="0">
                <a:latin typeface="Tahoma" pitchFamily="34" charset="0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53484601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5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73075" y="306388"/>
            <a:ext cx="7197725" cy="820737"/>
          </a:xfrm>
        </p:spPr>
        <p:txBody>
          <a:bodyPr/>
          <a:lstStyle/>
          <a:p>
            <a:pPr eaLnBrk="1" hangingPunct="1"/>
            <a:r>
              <a:rPr lang="en-US" dirty="0"/>
              <a:t>The Solow model diagram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86000" y="1471613"/>
            <a:ext cx="6477000" cy="4921250"/>
            <a:chOff x="1440" y="927"/>
            <a:chExt cx="4080" cy="3100"/>
          </a:xfrm>
        </p:grpSpPr>
        <p:grpSp>
          <p:nvGrpSpPr>
            <p:cNvPr id="57358" name="Group 4"/>
            <p:cNvGrpSpPr>
              <a:grpSpLocks/>
            </p:cNvGrpSpPr>
            <p:nvPr/>
          </p:nvGrpSpPr>
          <p:grpSpPr bwMode="auto">
            <a:xfrm>
              <a:off x="2256" y="1366"/>
              <a:ext cx="2873" cy="2205"/>
              <a:chOff x="2256" y="1366"/>
              <a:chExt cx="2873" cy="2205"/>
            </a:xfrm>
          </p:grpSpPr>
          <p:sp>
            <p:nvSpPr>
              <p:cNvPr id="57361" name="Line 5"/>
              <p:cNvSpPr>
                <a:spLocks noChangeShapeType="1"/>
              </p:cNvSpPr>
              <p:nvPr/>
            </p:nvSpPr>
            <p:spPr bwMode="auto">
              <a:xfrm>
                <a:off x="2256" y="1366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57362" name="Line 6"/>
              <p:cNvSpPr>
                <a:spLocks noChangeShapeType="1"/>
              </p:cNvSpPr>
              <p:nvPr/>
            </p:nvSpPr>
            <p:spPr bwMode="auto">
              <a:xfrm>
                <a:off x="2260" y="3570"/>
                <a:ext cx="2869" cy="0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 useBgFill="1">
          <p:nvSpPr>
            <p:cNvPr id="57359" name="Text Box 7"/>
            <p:cNvSpPr txBox="1">
              <a:spLocks noChangeArrowheads="1"/>
            </p:cNvSpPr>
            <p:nvPr/>
          </p:nvSpPr>
          <p:spPr bwMode="auto">
            <a:xfrm>
              <a:off x="1440" y="927"/>
              <a:ext cx="1155" cy="633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200" dirty="0"/>
                <a:t>Investment, break-even investment</a:t>
              </a:r>
            </a:p>
          </p:txBody>
        </p:sp>
        <p:sp>
          <p:nvSpPr>
            <p:cNvPr id="57360" name="Text Box 8"/>
            <p:cNvSpPr txBox="1">
              <a:spLocks noChangeArrowheads="1"/>
            </p:cNvSpPr>
            <p:nvPr/>
          </p:nvSpPr>
          <p:spPr bwMode="auto">
            <a:xfrm>
              <a:off x="4512" y="3586"/>
              <a:ext cx="1008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200" dirty="0"/>
                <a:t>Capital per </a:t>
              </a:r>
              <a:br>
                <a:rPr kumimoji="1" lang="en-US" sz="2200" dirty="0"/>
              </a:br>
              <a:r>
                <a:rPr kumimoji="1" lang="en-US" sz="2200" dirty="0"/>
                <a:t>worker, </a:t>
              </a: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587750" y="2971800"/>
            <a:ext cx="5318125" cy="3152775"/>
            <a:chOff x="1882" y="1920"/>
            <a:chExt cx="3350" cy="1986"/>
          </a:xfrm>
        </p:grpSpPr>
        <p:sp>
          <p:nvSpPr>
            <p:cNvPr id="57356" name="Arc 10"/>
            <p:cNvSpPr>
              <a:spLocks/>
            </p:cNvSpPr>
            <p:nvPr/>
          </p:nvSpPr>
          <p:spPr bwMode="auto">
            <a:xfrm flipH="1">
              <a:off x="1882" y="2064"/>
              <a:ext cx="3302" cy="1842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57357" name="Text Box 11"/>
            <p:cNvSpPr txBox="1">
              <a:spLocks noChangeArrowheads="1"/>
            </p:cNvSpPr>
            <p:nvPr/>
          </p:nvSpPr>
          <p:spPr bwMode="auto">
            <a:xfrm>
              <a:off x="4634" y="1920"/>
              <a:ext cx="598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3595688" y="2352676"/>
            <a:ext cx="5091112" cy="3303589"/>
            <a:chOff x="2265" y="1482"/>
            <a:chExt cx="3207" cy="2081"/>
          </a:xfrm>
        </p:grpSpPr>
        <p:sp>
          <p:nvSpPr>
            <p:cNvPr id="57354" name="Text Box 13"/>
            <p:cNvSpPr txBox="1">
              <a:spLocks noChangeArrowheads="1"/>
            </p:cNvSpPr>
            <p:nvPr/>
          </p:nvSpPr>
          <p:spPr bwMode="auto">
            <a:xfrm>
              <a:off x="4608" y="1482"/>
              <a:ext cx="864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(</a:t>
              </a:r>
              <a:r>
                <a:rPr kumimoji="1" lang="en-US" sz="2500" b="1" i="1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2400" b="1" i="1" dirty="0">
                  <a:latin typeface="Times New Roman"/>
                  <a:cs typeface="Times New Roman"/>
                  <a:sym typeface="Symbol" pitchFamily="18" charset="2"/>
                </a:rPr>
                <a:t> </a:t>
              </a: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+</a:t>
              </a:r>
              <a:r>
                <a:rPr kumimoji="1" lang="en-US" sz="12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n</a:t>
              </a:r>
              <a:r>
                <a:rPr kumimoji="1" lang="en-US" sz="12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)</a:t>
              </a:r>
              <a:r>
                <a:rPr kumimoji="1" lang="en-US" sz="6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  <p:sp>
          <p:nvSpPr>
            <p:cNvPr id="57355" name="Line 14"/>
            <p:cNvSpPr>
              <a:spLocks noChangeShapeType="1"/>
            </p:cNvSpPr>
            <p:nvPr/>
          </p:nvSpPr>
          <p:spPr bwMode="auto">
            <a:xfrm flipV="1">
              <a:off x="2265" y="1776"/>
              <a:ext cx="2439" cy="1787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6483350" y="3422650"/>
            <a:ext cx="533400" cy="2716213"/>
            <a:chOff x="4084" y="2156"/>
            <a:chExt cx="336" cy="1711"/>
          </a:xfrm>
        </p:grpSpPr>
        <p:sp>
          <p:nvSpPr>
            <p:cNvPr id="57352" name="Text Box 16"/>
            <p:cNvSpPr txBox="1">
              <a:spLocks noChangeArrowheads="1"/>
            </p:cNvSpPr>
            <p:nvPr/>
          </p:nvSpPr>
          <p:spPr bwMode="auto">
            <a:xfrm>
              <a:off x="4084" y="3579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9144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  <p:sp>
          <p:nvSpPr>
            <p:cNvPr id="57353" name="Line 17"/>
            <p:cNvSpPr>
              <a:spLocks noChangeShapeType="1"/>
            </p:cNvSpPr>
            <p:nvPr/>
          </p:nvSpPr>
          <p:spPr bwMode="auto">
            <a:xfrm>
              <a:off x="4192" y="2156"/>
              <a:ext cx="0" cy="14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7351" name="Text Box 18"/>
          <p:cNvSpPr txBox="1">
            <a:spLocks noChangeArrowheads="1"/>
          </p:cNvSpPr>
          <p:nvPr/>
        </p:nvSpPr>
        <p:spPr bwMode="auto">
          <a:xfrm>
            <a:off x="4724400" y="1219200"/>
            <a:ext cx="3581400" cy="523220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sz="26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kumimoji="1" lang="en-US" sz="26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600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1300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dirty="0">
                <a:latin typeface="Tahoma" pitchFamily="34" charset="0"/>
                <a:sym typeface="Symbol" pitchFamily="18" charset="2"/>
              </a:rPr>
              <a:t>=</a:t>
            </a:r>
            <a:r>
              <a:rPr kumimoji="1" lang="en-US" sz="1300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b="1" i="1" dirty="0">
                <a:latin typeface="Tahoma" pitchFamily="34" charset="0"/>
                <a:sym typeface="Symbol" pitchFamily="18" charset="2"/>
              </a:rPr>
              <a:t>s</a:t>
            </a:r>
            <a:r>
              <a:rPr kumimoji="1" lang="en-US" sz="1200" b="1" i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b="1" i="1" dirty="0">
                <a:latin typeface="Tahoma" pitchFamily="34" charset="0"/>
                <a:sym typeface="Symbol" pitchFamily="18" charset="2"/>
              </a:rPr>
              <a:t>f</a:t>
            </a:r>
            <a:r>
              <a:rPr kumimoji="1" lang="en-US" sz="2600" i="1" dirty="0">
                <a:latin typeface="Tahoma" pitchFamily="34" charset="0"/>
                <a:sym typeface="Symbol" pitchFamily="18" charset="2"/>
              </a:rPr>
              <a:t>(</a:t>
            </a:r>
            <a:r>
              <a:rPr kumimoji="1" lang="en-US" sz="2600" b="1" i="1" dirty="0"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600" i="1" dirty="0">
                <a:latin typeface="Tahoma" pitchFamily="34" charset="0"/>
                <a:sym typeface="Symbol" pitchFamily="18" charset="2"/>
              </a:rPr>
              <a:t>)</a:t>
            </a:r>
            <a:r>
              <a:rPr kumimoji="1" lang="en-US" sz="26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dirty="0"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2600" b="1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dirty="0">
                <a:latin typeface="Tahoma" pitchFamily="34" charset="0"/>
                <a:sym typeface="Symbol" pitchFamily="18" charset="2"/>
              </a:rPr>
              <a:t>(</a:t>
            </a:r>
            <a:r>
              <a:rPr kumimoji="1" lang="en-US" sz="28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kumimoji="1" lang="en-US" sz="2600" dirty="0">
                <a:latin typeface="Tahoma" pitchFamily="34" charset="0"/>
                <a:sym typeface="Symbol" pitchFamily="18" charset="2"/>
              </a:rPr>
              <a:t>+</a:t>
            </a:r>
            <a:r>
              <a:rPr kumimoji="1" lang="en-US" sz="2600" b="1" i="1" dirty="0">
                <a:latin typeface="Tahoma" pitchFamily="34" charset="0"/>
                <a:sym typeface="Symbol" pitchFamily="18" charset="2"/>
              </a:rPr>
              <a:t>n</a:t>
            </a:r>
            <a:r>
              <a:rPr kumimoji="1" lang="en-US" sz="2600" dirty="0">
                <a:latin typeface="Tahoma" pitchFamily="34" charset="0"/>
                <a:sym typeface="Symbol" pitchFamily="18" charset="2"/>
              </a:rPr>
              <a:t>)</a:t>
            </a:r>
            <a:r>
              <a:rPr kumimoji="1" lang="en-US" sz="2600" b="1" i="1" dirty="0">
                <a:latin typeface="Tahoma" pitchFamily="34" charset="0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173122959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77838" y="231775"/>
            <a:ext cx="7197725" cy="896938"/>
          </a:xfrm>
        </p:spPr>
        <p:txBody>
          <a:bodyPr/>
          <a:lstStyle/>
          <a:p>
            <a:pPr eaLnBrk="1" hangingPunct="1"/>
            <a:r>
              <a:rPr lang="en-US" dirty="0"/>
              <a:t>The impact of population growth</a:t>
            </a:r>
          </a:p>
        </p:txBody>
      </p:sp>
      <p:grpSp>
        <p:nvGrpSpPr>
          <p:cNvPr id="58371" name="Group 3"/>
          <p:cNvGrpSpPr>
            <a:grpSpLocks/>
          </p:cNvGrpSpPr>
          <p:nvPr/>
        </p:nvGrpSpPr>
        <p:grpSpPr bwMode="auto">
          <a:xfrm>
            <a:off x="3581400" y="2168525"/>
            <a:ext cx="4560888" cy="3500438"/>
            <a:chOff x="2256" y="1366"/>
            <a:chExt cx="2873" cy="2205"/>
          </a:xfrm>
        </p:grpSpPr>
        <p:sp>
          <p:nvSpPr>
            <p:cNvPr id="58394" name="Line 4"/>
            <p:cNvSpPr>
              <a:spLocks noChangeShapeType="1"/>
            </p:cNvSpPr>
            <p:nvPr/>
          </p:nvSpPr>
          <p:spPr bwMode="auto">
            <a:xfrm>
              <a:off x="2256" y="1366"/>
              <a:ext cx="0" cy="2205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  <p:sp>
          <p:nvSpPr>
            <p:cNvPr id="58395" name="Line 5"/>
            <p:cNvSpPr>
              <a:spLocks noChangeShapeType="1"/>
            </p:cNvSpPr>
            <p:nvPr/>
          </p:nvSpPr>
          <p:spPr bwMode="auto">
            <a:xfrm>
              <a:off x="2260" y="3570"/>
              <a:ext cx="2869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dirty="0"/>
            </a:p>
          </p:txBody>
        </p:sp>
      </p:grpSp>
      <p:sp useBgFill="1">
        <p:nvSpPr>
          <p:cNvPr id="58372" name="Text Box 6"/>
          <p:cNvSpPr txBox="1">
            <a:spLocks noChangeArrowheads="1"/>
          </p:cNvSpPr>
          <p:nvPr/>
        </p:nvSpPr>
        <p:spPr bwMode="auto">
          <a:xfrm>
            <a:off x="2286000" y="1471613"/>
            <a:ext cx="1833563" cy="1004887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en-US" sz="2200" dirty="0"/>
              <a:t>Investment, break-even investment</a:t>
            </a:r>
          </a:p>
        </p:txBody>
      </p:sp>
      <p:sp>
        <p:nvSpPr>
          <p:cNvPr id="58373" name="Text Box 7"/>
          <p:cNvSpPr txBox="1">
            <a:spLocks noChangeArrowheads="1"/>
          </p:cNvSpPr>
          <p:nvPr/>
        </p:nvSpPr>
        <p:spPr bwMode="auto">
          <a:xfrm>
            <a:off x="7162800" y="5692775"/>
            <a:ext cx="16002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200" dirty="0"/>
              <a:t>Capital per </a:t>
            </a:r>
            <a:br>
              <a:rPr kumimoji="1" lang="en-US" sz="2200" dirty="0"/>
            </a:br>
            <a:r>
              <a:rPr kumimoji="1" lang="en-US" sz="2200" dirty="0"/>
              <a:t>worker, </a:t>
            </a:r>
            <a:r>
              <a:rPr kumimoji="1" lang="en-US" sz="2400" b="1" i="1" dirty="0">
                <a:latin typeface="Tahoma" pitchFamily="34" charset="0"/>
              </a:rPr>
              <a:t>k</a:t>
            </a:r>
            <a:r>
              <a:rPr kumimoji="1" lang="en-US" sz="2400" dirty="0">
                <a:latin typeface="Tahoma" pitchFamily="34" charset="0"/>
              </a:rPr>
              <a:t> </a:t>
            </a:r>
          </a:p>
        </p:txBody>
      </p:sp>
      <p:grpSp>
        <p:nvGrpSpPr>
          <p:cNvPr id="58374" name="Group 8"/>
          <p:cNvGrpSpPr>
            <a:grpSpLocks/>
          </p:cNvGrpSpPr>
          <p:nvPr/>
        </p:nvGrpSpPr>
        <p:grpSpPr bwMode="auto">
          <a:xfrm>
            <a:off x="3587750" y="2971800"/>
            <a:ext cx="5318125" cy="3152775"/>
            <a:chOff x="1882" y="1920"/>
            <a:chExt cx="3350" cy="1986"/>
          </a:xfrm>
        </p:grpSpPr>
        <p:sp>
          <p:nvSpPr>
            <p:cNvPr id="58392" name="Arc 9"/>
            <p:cNvSpPr>
              <a:spLocks/>
            </p:cNvSpPr>
            <p:nvPr/>
          </p:nvSpPr>
          <p:spPr bwMode="auto">
            <a:xfrm flipH="1">
              <a:off x="1882" y="2064"/>
              <a:ext cx="3302" cy="1842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58393" name="Text Box 10"/>
            <p:cNvSpPr txBox="1">
              <a:spLocks noChangeArrowheads="1"/>
            </p:cNvSpPr>
            <p:nvPr/>
          </p:nvSpPr>
          <p:spPr bwMode="auto">
            <a:xfrm>
              <a:off x="4634" y="1920"/>
              <a:ext cx="598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sp>
        <p:nvSpPr>
          <p:cNvPr id="58375" name="Text Box 11"/>
          <p:cNvSpPr txBox="1">
            <a:spLocks noChangeArrowheads="1"/>
          </p:cNvSpPr>
          <p:nvPr/>
        </p:nvSpPr>
        <p:spPr bwMode="auto">
          <a:xfrm>
            <a:off x="7315200" y="2352401"/>
            <a:ext cx="1371600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400" dirty="0">
                <a:latin typeface="Tahoma" pitchFamily="34" charset="0"/>
                <a:sym typeface="Symbol" pitchFamily="18" charset="2"/>
              </a:rPr>
              <a:t>(</a:t>
            </a:r>
            <a:r>
              <a:rPr kumimoji="1" lang="en-US" sz="2500" b="1" i="1" dirty="0">
                <a:solidFill>
                  <a:srgbClr val="000000"/>
                </a:solidFill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kumimoji="1" lang="en-US" sz="1200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400" dirty="0">
                <a:latin typeface="Tahoma" pitchFamily="34" charset="0"/>
                <a:sym typeface="Symbol" pitchFamily="18" charset="2"/>
              </a:rPr>
              <a:t>+</a:t>
            </a:r>
            <a:r>
              <a:rPr kumimoji="1" lang="en-US" sz="2400" b="1" i="1" dirty="0">
                <a:latin typeface="Tahoma" pitchFamily="34" charset="0"/>
                <a:sym typeface="Symbol" pitchFamily="18" charset="2"/>
              </a:rPr>
              <a:t>n</a:t>
            </a:r>
            <a:r>
              <a:rPr kumimoji="1" lang="en-US" sz="2400" b="1" i="1" baseline="-25000" dirty="0">
                <a:latin typeface="Tahoma" pitchFamily="34" charset="0"/>
                <a:sym typeface="Symbol" pitchFamily="18" charset="2"/>
              </a:rPr>
              <a:t>1</a:t>
            </a:r>
            <a:r>
              <a:rPr kumimoji="1" lang="en-US" sz="2400" dirty="0">
                <a:latin typeface="Tahoma" pitchFamily="34" charset="0"/>
                <a:sym typeface="Symbol" pitchFamily="18" charset="2"/>
              </a:rPr>
              <a:t>)</a:t>
            </a:r>
            <a:r>
              <a:rPr kumimoji="1" lang="en-US" sz="600" dirty="0"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400" b="1" i="1" dirty="0">
                <a:latin typeface="Tahoma" pitchFamily="34" charset="0"/>
                <a:sym typeface="Symbol" pitchFamily="18" charset="2"/>
              </a:rPr>
              <a:t>k</a:t>
            </a:r>
          </a:p>
        </p:txBody>
      </p:sp>
      <p:sp>
        <p:nvSpPr>
          <p:cNvPr id="58376" name="Line 12"/>
          <p:cNvSpPr>
            <a:spLocks noChangeShapeType="1"/>
          </p:cNvSpPr>
          <p:nvPr/>
        </p:nvSpPr>
        <p:spPr bwMode="auto">
          <a:xfrm flipV="1">
            <a:off x="3595688" y="2819400"/>
            <a:ext cx="3871912" cy="2836863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>
            <a:spAutoFit/>
          </a:bodyPr>
          <a:lstStyle/>
          <a:p>
            <a:endParaRPr lang="en-US" dirty="0"/>
          </a:p>
        </p:txBody>
      </p:sp>
      <p:sp>
        <p:nvSpPr>
          <p:cNvPr id="58377" name="Text Box 13"/>
          <p:cNvSpPr txBox="1">
            <a:spLocks noChangeArrowheads="1"/>
          </p:cNvSpPr>
          <p:nvPr/>
        </p:nvSpPr>
        <p:spPr bwMode="auto">
          <a:xfrm>
            <a:off x="6483350" y="5681663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0" tIns="0" rIns="0" bIns="9144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sz="2400" b="1" i="1" dirty="0">
                <a:latin typeface="Tahoma" pitchFamily="34" charset="0"/>
              </a:rPr>
              <a:t>k</a:t>
            </a:r>
            <a:r>
              <a:rPr kumimoji="1" lang="en-US" sz="2400" b="1" i="1" baseline="-25000" dirty="0">
                <a:latin typeface="Tahoma" pitchFamily="34" charset="0"/>
              </a:rPr>
              <a:t>1</a:t>
            </a:r>
            <a:r>
              <a:rPr kumimoji="1" lang="en-US" sz="2400" b="1" i="1" baseline="30000" dirty="0">
                <a:latin typeface="Tahoma" pitchFamily="34" charset="0"/>
              </a:rPr>
              <a:t>*</a:t>
            </a:r>
            <a:r>
              <a:rPr kumimoji="1" lang="en-US" sz="2400" dirty="0">
                <a:latin typeface="Tahoma" pitchFamily="34" charset="0"/>
              </a:rPr>
              <a:t> </a:t>
            </a:r>
          </a:p>
        </p:txBody>
      </p: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595688" y="1819275"/>
            <a:ext cx="4481512" cy="3832225"/>
            <a:chOff x="2265" y="1146"/>
            <a:chExt cx="2823" cy="2414"/>
          </a:xfrm>
        </p:grpSpPr>
        <p:sp>
          <p:nvSpPr>
            <p:cNvPr id="58390" name="Text Box 15"/>
            <p:cNvSpPr txBox="1">
              <a:spLocks noChangeArrowheads="1"/>
            </p:cNvSpPr>
            <p:nvPr/>
          </p:nvSpPr>
          <p:spPr bwMode="auto">
            <a:xfrm>
              <a:off x="4224" y="1146"/>
              <a:ext cx="864" cy="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9144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(</a:t>
              </a:r>
              <a:r>
                <a:rPr kumimoji="1" lang="en-US" sz="2500" b="1" i="1" dirty="0">
                  <a:solidFill>
                    <a:srgbClr val="000000"/>
                  </a:solidFill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12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+</a:t>
              </a:r>
              <a:r>
                <a:rPr kumimoji="1" lang="en-US" sz="2400" b="1" i="1" dirty="0">
                  <a:solidFill>
                    <a:srgbClr val="009900"/>
                  </a:solidFill>
                  <a:latin typeface="Tahoma" pitchFamily="34" charset="0"/>
                  <a:sym typeface="Symbol" pitchFamily="18" charset="2"/>
                </a:rPr>
                <a:t>n</a:t>
              </a:r>
              <a:r>
                <a:rPr kumimoji="1" lang="en-US" sz="2400" b="1" i="1" baseline="-25000" dirty="0">
                  <a:solidFill>
                    <a:srgbClr val="009900"/>
                  </a:solidFill>
                  <a:latin typeface="Tahoma" pitchFamily="34" charset="0"/>
                  <a:sym typeface="Symbol" pitchFamily="18" charset="2"/>
                </a:rPr>
                <a:t>2</a:t>
              </a: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)</a:t>
              </a:r>
              <a:r>
                <a:rPr kumimoji="1" lang="en-US" sz="6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  <p:sp>
          <p:nvSpPr>
            <p:cNvPr id="58391" name="Line 16"/>
            <p:cNvSpPr>
              <a:spLocks noChangeShapeType="1"/>
            </p:cNvSpPr>
            <p:nvPr/>
          </p:nvSpPr>
          <p:spPr bwMode="auto">
            <a:xfrm flipV="1">
              <a:off x="2265" y="1453"/>
              <a:ext cx="2110" cy="2107"/>
            </a:xfrm>
            <a:prstGeom prst="line">
              <a:avLst/>
            </a:prstGeom>
            <a:noFill/>
            <a:ln w="19050" cap="sq">
              <a:solidFill>
                <a:srgbClr val="0099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58379" name="Line 17"/>
          <p:cNvSpPr>
            <a:spLocks noChangeShapeType="1"/>
          </p:cNvSpPr>
          <p:nvPr/>
        </p:nvSpPr>
        <p:spPr bwMode="auto">
          <a:xfrm>
            <a:off x="6654800" y="3422650"/>
            <a:ext cx="0" cy="22479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200650" y="3884613"/>
            <a:ext cx="533400" cy="2239962"/>
            <a:chOff x="3276" y="2447"/>
            <a:chExt cx="336" cy="1411"/>
          </a:xfrm>
        </p:grpSpPr>
        <p:sp>
          <p:nvSpPr>
            <p:cNvPr id="58388" name="Text Box 19"/>
            <p:cNvSpPr txBox="1">
              <a:spLocks noChangeArrowheads="1"/>
            </p:cNvSpPr>
            <p:nvPr/>
          </p:nvSpPr>
          <p:spPr bwMode="auto">
            <a:xfrm>
              <a:off x="3276" y="357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9144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solidFill>
                    <a:srgbClr val="009900"/>
                  </a:solidFill>
                  <a:latin typeface="Tahoma" pitchFamily="34" charset="0"/>
                </a:rPr>
                <a:t>k</a:t>
              </a:r>
              <a:r>
                <a:rPr kumimoji="1" lang="en-US" sz="2400" b="1" i="1" baseline="-25000" dirty="0">
                  <a:solidFill>
                    <a:srgbClr val="009900"/>
                  </a:solidFill>
                  <a:latin typeface="Tahoma" pitchFamily="34" charset="0"/>
                </a:rPr>
                <a:t>2</a:t>
              </a:r>
              <a:r>
                <a:rPr kumimoji="1" lang="en-US" sz="2400" b="1" i="1" baseline="30000" dirty="0">
                  <a:solidFill>
                    <a:srgbClr val="009900"/>
                  </a:solidFill>
                  <a:latin typeface="Tahoma" pitchFamily="34" charset="0"/>
                </a:rPr>
                <a:t>*</a:t>
              </a:r>
              <a:r>
                <a:rPr kumimoji="1" lang="en-US" sz="2400" dirty="0">
                  <a:solidFill>
                    <a:srgbClr val="009900"/>
                  </a:solidFill>
                  <a:latin typeface="Tahoma" pitchFamily="34" charset="0"/>
                </a:rPr>
                <a:t> </a:t>
              </a:r>
            </a:p>
          </p:txBody>
        </p:sp>
        <p:sp>
          <p:nvSpPr>
            <p:cNvPr id="58389" name="Line 20"/>
            <p:cNvSpPr>
              <a:spLocks noChangeShapeType="1"/>
            </p:cNvSpPr>
            <p:nvPr/>
          </p:nvSpPr>
          <p:spPr bwMode="auto">
            <a:xfrm>
              <a:off x="3390" y="2447"/>
              <a:ext cx="2" cy="1133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46453" name="Line 21"/>
          <p:cNvSpPr>
            <a:spLocks noChangeShapeType="1"/>
          </p:cNvSpPr>
          <p:nvPr/>
        </p:nvSpPr>
        <p:spPr bwMode="auto">
          <a:xfrm>
            <a:off x="6477000" y="5667375"/>
            <a:ext cx="76200" cy="0"/>
          </a:xfrm>
          <a:prstGeom prst="line">
            <a:avLst/>
          </a:prstGeom>
          <a:noFill/>
          <a:ln w="44450">
            <a:solidFill>
              <a:srgbClr val="0099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46454" name="Line 22"/>
          <p:cNvSpPr>
            <a:spLocks noChangeShapeType="1"/>
          </p:cNvSpPr>
          <p:nvPr/>
        </p:nvSpPr>
        <p:spPr bwMode="auto">
          <a:xfrm>
            <a:off x="6223000" y="5667375"/>
            <a:ext cx="76200" cy="0"/>
          </a:xfrm>
          <a:prstGeom prst="line">
            <a:avLst/>
          </a:prstGeom>
          <a:noFill/>
          <a:ln w="44450">
            <a:solidFill>
              <a:srgbClr val="0099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46455" name="Line 23"/>
          <p:cNvSpPr>
            <a:spLocks noChangeShapeType="1"/>
          </p:cNvSpPr>
          <p:nvPr/>
        </p:nvSpPr>
        <p:spPr bwMode="auto">
          <a:xfrm>
            <a:off x="5980113" y="5667375"/>
            <a:ext cx="76200" cy="0"/>
          </a:xfrm>
          <a:prstGeom prst="line">
            <a:avLst/>
          </a:prstGeom>
          <a:noFill/>
          <a:ln w="44450">
            <a:solidFill>
              <a:srgbClr val="0099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46456" name="Line 24"/>
          <p:cNvSpPr>
            <a:spLocks noChangeShapeType="1"/>
          </p:cNvSpPr>
          <p:nvPr/>
        </p:nvSpPr>
        <p:spPr bwMode="auto">
          <a:xfrm>
            <a:off x="5727700" y="5665788"/>
            <a:ext cx="76200" cy="0"/>
          </a:xfrm>
          <a:prstGeom prst="line">
            <a:avLst/>
          </a:prstGeom>
          <a:noFill/>
          <a:ln w="44450">
            <a:solidFill>
              <a:srgbClr val="0099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46457" name="Line 25"/>
          <p:cNvSpPr>
            <a:spLocks noChangeShapeType="1"/>
          </p:cNvSpPr>
          <p:nvPr/>
        </p:nvSpPr>
        <p:spPr bwMode="auto">
          <a:xfrm>
            <a:off x="5473700" y="5667375"/>
            <a:ext cx="76200" cy="0"/>
          </a:xfrm>
          <a:prstGeom prst="line">
            <a:avLst/>
          </a:prstGeom>
          <a:noFill/>
          <a:ln w="44450">
            <a:solidFill>
              <a:srgbClr val="009900"/>
            </a:solidFill>
            <a:round/>
            <a:headEnd type="stealth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46458" name="Text Box 26"/>
          <p:cNvSpPr txBox="1">
            <a:spLocks noChangeArrowheads="1"/>
          </p:cNvSpPr>
          <p:nvPr/>
        </p:nvSpPr>
        <p:spPr bwMode="auto">
          <a:xfrm>
            <a:off x="381000" y="2670175"/>
            <a:ext cx="2743200" cy="27876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spcBef>
                <a:spcPct val="50000"/>
              </a:spcBef>
              <a:defRPr/>
            </a:pPr>
            <a:r>
              <a:rPr lang="en-US" sz="2400" dirty="0"/>
              <a:t>An increase in </a:t>
            </a:r>
            <a:r>
              <a:rPr lang="en-US" sz="2400" b="1" i="1" dirty="0"/>
              <a:t>n</a:t>
            </a:r>
            <a:r>
              <a:rPr lang="en-US" sz="2400" dirty="0"/>
              <a:t> causes an increase in break-even investment,</a:t>
            </a:r>
          </a:p>
        </p:txBody>
      </p:sp>
      <p:sp>
        <p:nvSpPr>
          <p:cNvPr id="146459" name="Text Box 27"/>
          <p:cNvSpPr txBox="1">
            <a:spLocks noChangeArrowheads="1"/>
          </p:cNvSpPr>
          <p:nvPr/>
        </p:nvSpPr>
        <p:spPr bwMode="auto">
          <a:xfrm>
            <a:off x="381000" y="4146550"/>
            <a:ext cx="27432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/>
              <a:t>leading to a lower steady-state level of </a:t>
            </a:r>
            <a:r>
              <a:rPr lang="en-US" sz="2400" b="1" i="1" dirty="0"/>
              <a:t>k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012811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6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4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6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6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6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6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6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6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6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6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6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6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6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53" grpId="0" animBg="1"/>
      <p:bldP spid="146454" grpId="0" animBg="1"/>
      <p:bldP spid="146455" grpId="0" animBg="1"/>
      <p:bldP spid="146456" grpId="0" animBg="1"/>
      <p:bldP spid="146457" grpId="0" animBg="1"/>
      <p:bldP spid="146458" grpId="0" animBg="1" autoUpdateAnimBg="0"/>
      <p:bldP spid="14645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Prediction:</a:t>
            </a:r>
          </a:p>
        </p:txBody>
      </p:sp>
      <p:sp>
        <p:nvSpPr>
          <p:cNvPr id="14848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dirty="0"/>
              <a:t>The Solow model predicts that countries with higher population growth rates will have lower levels of capital and income per worker in the long run. </a:t>
            </a:r>
          </a:p>
          <a:p>
            <a:pPr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dirty="0"/>
              <a:t>Are the data consistent with this prediction?</a:t>
            </a:r>
          </a:p>
        </p:txBody>
      </p:sp>
    </p:spTree>
    <p:extLst>
      <p:ext uri="{BB962C8B-B14F-4D97-AF65-F5344CB8AC3E}">
        <p14:creationId xmlns:p14="http://schemas.microsoft.com/office/powerpoint/2010/main" val="44454921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8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8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 build="p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614604"/>
              </p:ext>
            </p:extLst>
          </p:nvPr>
        </p:nvGraphicFramePr>
        <p:xfrm>
          <a:off x="1682496" y="1280160"/>
          <a:ext cx="7187184" cy="4782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418" name="Title 1"/>
          <p:cNvSpPr>
            <a:spLocks noGrp="1"/>
          </p:cNvSpPr>
          <p:nvPr>
            <p:ph type="title"/>
          </p:nvPr>
        </p:nvSpPr>
        <p:spPr>
          <a:xfrm>
            <a:off x="455613" y="211777"/>
            <a:ext cx="8245475" cy="887413"/>
          </a:xfrm>
        </p:spPr>
        <p:txBody>
          <a:bodyPr/>
          <a:lstStyle/>
          <a:p>
            <a:r>
              <a:rPr lang="en-US" sz="2800" dirty="0">
                <a:solidFill>
                  <a:srgbClr val="336699"/>
                </a:solidFill>
              </a:rPr>
              <a:t>International evidence on population growth and income per person</a:t>
            </a:r>
          </a:p>
        </p:txBody>
      </p:sp>
      <p:sp>
        <p:nvSpPr>
          <p:cNvPr id="60419" name="Rectangle 135"/>
          <p:cNvSpPr>
            <a:spLocks noChangeArrowheads="1"/>
          </p:cNvSpPr>
          <p:nvPr/>
        </p:nvSpPr>
        <p:spPr bwMode="auto">
          <a:xfrm>
            <a:off x="268225" y="1320863"/>
            <a:ext cx="12890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sz="1900" b="1" dirty="0">
                <a:solidFill>
                  <a:srgbClr val="000000"/>
                </a:solidFill>
              </a:rPr>
              <a:t>Income per person in 2010 </a:t>
            </a:r>
            <a:br>
              <a:rPr lang="en-US" sz="1900" b="1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(log scale) </a:t>
            </a:r>
          </a:p>
        </p:txBody>
      </p:sp>
      <p:sp>
        <p:nvSpPr>
          <p:cNvPr id="60420" name="Rectangle 133"/>
          <p:cNvSpPr>
            <a:spLocks noChangeArrowheads="1"/>
          </p:cNvSpPr>
          <p:nvPr/>
        </p:nvSpPr>
        <p:spPr bwMode="auto">
          <a:xfrm>
            <a:off x="4728379" y="6080125"/>
            <a:ext cx="4013984" cy="62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sz="1900" b="1" dirty="0">
                <a:solidFill>
                  <a:srgbClr val="000000"/>
                </a:solidFill>
              </a:rPr>
              <a:t>Population growth </a:t>
            </a:r>
            <a:br>
              <a:rPr lang="en-US" sz="1900" b="1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(percent per year, average 1961-2010) </a:t>
            </a:r>
          </a:p>
        </p:txBody>
      </p:sp>
    </p:spTree>
    <p:extLst>
      <p:ext uri="{BB962C8B-B14F-4D97-AF65-F5344CB8AC3E}">
        <p14:creationId xmlns:p14="http://schemas.microsoft.com/office/powerpoint/2010/main" val="1076163094"/>
      </p:ext>
    </p:extLst>
  </p:cSld>
  <p:clrMapOvr>
    <a:masterClrMapping/>
  </p:clrMapOvr>
  <p:transition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Golden Rule with population growth</a:t>
            </a:r>
          </a:p>
        </p:txBody>
      </p:sp>
      <p:sp>
        <p:nvSpPr>
          <p:cNvPr id="152579" name="Rectangle 3"/>
          <p:cNvSpPr>
            <a:spLocks noChangeArrowheads="1"/>
          </p:cNvSpPr>
          <p:nvPr/>
        </p:nvSpPr>
        <p:spPr bwMode="auto">
          <a:xfrm>
            <a:off x="622300" y="1452563"/>
            <a:ext cx="749935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700" dirty="0"/>
              <a:t>To find the Golden Rule capital stock, </a:t>
            </a:r>
            <a:br>
              <a:rPr lang="en-US" sz="2700" dirty="0"/>
            </a:br>
            <a:r>
              <a:rPr lang="en-US" sz="2700" dirty="0"/>
              <a:t>express </a:t>
            </a:r>
            <a:r>
              <a:rPr lang="en-US" sz="2700" b="1" i="1" dirty="0"/>
              <a:t>c</a:t>
            </a:r>
            <a:r>
              <a:rPr lang="en-US" sz="2700" b="1" i="1" baseline="30000" dirty="0"/>
              <a:t>*</a:t>
            </a:r>
            <a:r>
              <a:rPr lang="en-US" sz="2700" dirty="0"/>
              <a:t> in terms of </a:t>
            </a:r>
            <a:r>
              <a:rPr lang="en-US" sz="2700" b="1" i="1" dirty="0"/>
              <a:t>k</a:t>
            </a:r>
            <a:r>
              <a:rPr lang="en-US" sz="2700" b="1" i="1" baseline="30000" dirty="0"/>
              <a:t>*</a:t>
            </a:r>
            <a:r>
              <a:rPr lang="en-US" sz="2700" dirty="0"/>
              <a:t>:</a:t>
            </a:r>
          </a:p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700" b="1" i="1" dirty="0"/>
              <a:t>	c</a:t>
            </a:r>
            <a:r>
              <a:rPr lang="en-US" sz="2700" b="1" i="1" baseline="30000" dirty="0"/>
              <a:t>*</a:t>
            </a:r>
            <a:r>
              <a:rPr lang="en-US" sz="2700" dirty="0"/>
              <a:t> 	=     </a:t>
            </a:r>
            <a:r>
              <a:rPr lang="en-US" sz="2700" b="1" i="1" dirty="0"/>
              <a:t>y</a:t>
            </a:r>
            <a:r>
              <a:rPr lang="en-US" sz="2700" b="1" i="1" baseline="30000" dirty="0"/>
              <a:t>*</a:t>
            </a:r>
            <a:r>
              <a:rPr lang="en-US" sz="2700" dirty="0"/>
              <a:t> 	</a:t>
            </a:r>
            <a:r>
              <a:rPr lang="en-US" sz="2700" dirty="0">
                <a:sym typeface="Symbol" pitchFamily="18" charset="2"/>
              </a:rPr>
              <a:t>−     </a:t>
            </a:r>
            <a:r>
              <a:rPr lang="en-US" sz="2700" b="1" i="1" dirty="0">
                <a:sym typeface="Symbol" pitchFamily="18" charset="2"/>
              </a:rPr>
              <a:t>i</a:t>
            </a:r>
            <a:r>
              <a:rPr lang="en-US" sz="2700" b="1" i="1" baseline="30000" dirty="0">
                <a:sym typeface="Symbol" pitchFamily="18" charset="2"/>
              </a:rPr>
              <a:t>*</a:t>
            </a:r>
            <a:endParaRPr lang="en-US" sz="2700" dirty="0">
              <a:sym typeface="Symbol" pitchFamily="18" charset="2"/>
            </a:endParaRPr>
          </a:p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700" dirty="0">
                <a:sym typeface="Symbol" pitchFamily="18" charset="2"/>
              </a:rPr>
              <a:t>		=  </a:t>
            </a:r>
            <a:r>
              <a:rPr lang="en-US" sz="2700" b="1" i="1" dirty="0">
                <a:sym typeface="Symbol" pitchFamily="18" charset="2"/>
              </a:rPr>
              <a:t>f</a:t>
            </a:r>
            <a:r>
              <a:rPr lang="en-US" sz="1100" b="1" i="1" dirty="0">
                <a:sym typeface="Symbol" pitchFamily="18" charset="2"/>
              </a:rPr>
              <a:t> </a:t>
            </a:r>
            <a:r>
              <a:rPr lang="en-US" sz="2700" dirty="0">
                <a:sym typeface="Symbol" pitchFamily="18" charset="2"/>
              </a:rPr>
              <a:t>(</a:t>
            </a:r>
            <a:r>
              <a:rPr lang="en-US" sz="2700" b="1" i="1" dirty="0">
                <a:sym typeface="Symbol" pitchFamily="18" charset="2"/>
              </a:rPr>
              <a:t>k</a:t>
            </a:r>
            <a:r>
              <a:rPr lang="en-US" sz="2700" b="1" i="1" baseline="30000" dirty="0">
                <a:sym typeface="Symbol" pitchFamily="18" charset="2"/>
              </a:rPr>
              <a:t>* </a:t>
            </a:r>
            <a:r>
              <a:rPr lang="en-US" sz="2700" dirty="0">
                <a:sym typeface="Symbol" pitchFamily="18" charset="2"/>
              </a:rPr>
              <a:t>)</a:t>
            </a:r>
            <a:r>
              <a:rPr lang="en-US" sz="2700" b="1" i="1" dirty="0">
                <a:sym typeface="Symbol" pitchFamily="18" charset="2"/>
              </a:rPr>
              <a:t>   	</a:t>
            </a:r>
            <a:r>
              <a:rPr lang="en-US" sz="2700" dirty="0">
                <a:sym typeface="Symbol" pitchFamily="18" charset="2"/>
              </a:rPr>
              <a:t>−</a:t>
            </a:r>
            <a:r>
              <a:rPr lang="en-US" sz="2700" b="1" dirty="0">
                <a:sym typeface="Symbol" pitchFamily="18" charset="2"/>
              </a:rPr>
              <a:t> </a:t>
            </a:r>
            <a:r>
              <a:rPr lang="en-US" sz="2700" b="1" i="1" dirty="0">
                <a:sym typeface="Symbol" pitchFamily="18" charset="2"/>
              </a:rPr>
              <a:t>  </a:t>
            </a:r>
            <a:r>
              <a:rPr lang="en-US" sz="2700" dirty="0"/>
              <a:t>(</a:t>
            </a:r>
            <a:r>
              <a:rPr lang="en-US" sz="27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700" b="1" i="1" dirty="0">
                <a:sym typeface="Symbol" pitchFamily="18" charset="2"/>
              </a:rPr>
              <a:t> </a:t>
            </a:r>
            <a:r>
              <a:rPr lang="en-US" sz="2700" dirty="0"/>
              <a:t> </a:t>
            </a:r>
            <a:r>
              <a:rPr lang="en-US" sz="2700" dirty="0">
                <a:sym typeface="Symbol" pitchFamily="18" charset="2"/>
              </a:rPr>
              <a:t>+ </a:t>
            </a:r>
            <a:r>
              <a:rPr lang="en-US" sz="2700" b="1" i="1" dirty="0">
                <a:sym typeface="Symbol" pitchFamily="18" charset="2"/>
              </a:rPr>
              <a:t>n</a:t>
            </a:r>
            <a:r>
              <a:rPr lang="en-US" sz="2700" dirty="0">
                <a:sym typeface="Symbol" pitchFamily="18" charset="2"/>
              </a:rPr>
              <a:t>)</a:t>
            </a:r>
            <a:r>
              <a:rPr lang="en-US" sz="2700" b="1" i="1" dirty="0"/>
              <a:t> </a:t>
            </a:r>
            <a:r>
              <a:rPr lang="en-US" sz="2700" b="1" i="1" dirty="0">
                <a:sym typeface="Symbol" pitchFamily="18" charset="2"/>
              </a:rPr>
              <a:t>k</a:t>
            </a:r>
            <a:r>
              <a:rPr lang="en-US" sz="2700" b="1" i="1" baseline="30000" dirty="0">
                <a:sym typeface="Symbol" pitchFamily="18" charset="2"/>
              </a:rPr>
              <a:t>*</a:t>
            </a:r>
            <a:r>
              <a:rPr lang="en-US" sz="2700" dirty="0">
                <a:sym typeface="Symbol" pitchFamily="18" charset="2"/>
              </a:rPr>
              <a:t> </a:t>
            </a:r>
          </a:p>
          <a:p>
            <a:pPr>
              <a:lnSpc>
                <a:spcPct val="11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700" b="1" i="1" dirty="0"/>
              <a:t>c</a:t>
            </a:r>
            <a:r>
              <a:rPr lang="en-US" sz="2700" b="1" i="1" baseline="30000" dirty="0"/>
              <a:t>*</a:t>
            </a:r>
            <a:r>
              <a:rPr lang="en-US" sz="2700" dirty="0"/>
              <a:t> is maximized when </a:t>
            </a:r>
            <a:br>
              <a:rPr lang="en-US" sz="2700" dirty="0"/>
            </a:br>
            <a:r>
              <a:rPr lang="en-US" sz="2700" dirty="0"/>
              <a:t>		MPK  =  </a:t>
            </a:r>
            <a:r>
              <a:rPr lang="en-US" sz="27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700" b="1" i="1" dirty="0">
                <a:sym typeface="Symbol" pitchFamily="18" charset="2"/>
              </a:rPr>
              <a:t> </a:t>
            </a:r>
            <a:r>
              <a:rPr lang="en-US" sz="2700" dirty="0"/>
              <a:t> </a:t>
            </a:r>
            <a:r>
              <a:rPr lang="en-US" sz="2700" dirty="0">
                <a:sym typeface="Symbol" pitchFamily="18" charset="2"/>
              </a:rPr>
              <a:t>+ </a:t>
            </a:r>
            <a:r>
              <a:rPr lang="en-US" sz="2700" b="1" i="1" dirty="0">
                <a:sym typeface="Symbol" pitchFamily="18" charset="2"/>
              </a:rPr>
              <a:t>n</a:t>
            </a:r>
            <a:r>
              <a:rPr lang="en-US" sz="2700" dirty="0"/>
              <a:t> </a:t>
            </a:r>
          </a:p>
          <a:p>
            <a:pPr>
              <a:lnSpc>
                <a:spcPct val="11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700" dirty="0"/>
              <a:t>or equivalently, </a:t>
            </a:r>
            <a:br>
              <a:rPr lang="en-US" sz="2700" dirty="0"/>
            </a:br>
            <a:r>
              <a:rPr lang="en-US" sz="2700" dirty="0"/>
              <a:t>		MPK </a:t>
            </a:r>
            <a:r>
              <a:rPr lang="en-US" sz="2700" dirty="0">
                <a:sym typeface="Symbol" pitchFamily="18" charset="2"/>
              </a:rPr>
              <a:t>−</a:t>
            </a:r>
            <a:r>
              <a:rPr lang="en-US" sz="2700" dirty="0"/>
              <a:t> </a:t>
            </a:r>
            <a:r>
              <a:rPr lang="en-US" sz="27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700" b="1" i="1" dirty="0">
                <a:sym typeface="Symbol" pitchFamily="18" charset="2"/>
              </a:rPr>
              <a:t> </a:t>
            </a:r>
            <a:r>
              <a:rPr lang="en-US" sz="2700" dirty="0"/>
              <a:t>  </a:t>
            </a:r>
            <a:r>
              <a:rPr lang="en-US" sz="2700" dirty="0">
                <a:sym typeface="Symbol" pitchFamily="18" charset="2"/>
              </a:rPr>
              <a:t>=  </a:t>
            </a:r>
            <a:r>
              <a:rPr lang="en-US" sz="2700" b="1" i="1" dirty="0">
                <a:sym typeface="Symbol" pitchFamily="18" charset="2"/>
              </a:rPr>
              <a:t>n</a:t>
            </a:r>
            <a:endParaRPr lang="en-US" sz="2700" dirty="0">
              <a:sym typeface="Symbol" pitchFamily="18" charset="2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416050" y="5159375"/>
            <a:ext cx="4024313" cy="762000"/>
            <a:chOff x="864" y="3120"/>
            <a:chExt cx="2400" cy="480"/>
          </a:xfrm>
        </p:grpSpPr>
        <p:sp>
          <p:nvSpPr>
            <p:cNvPr id="61446" name="Rectangle 6"/>
            <p:cNvSpPr>
              <a:spLocks noChangeArrowheads="1"/>
            </p:cNvSpPr>
            <p:nvPr/>
          </p:nvSpPr>
          <p:spPr bwMode="auto">
            <a:xfrm>
              <a:off x="864" y="3264"/>
              <a:ext cx="1536" cy="336"/>
            </a:xfrm>
            <a:prstGeom prst="rect">
              <a:avLst/>
            </a:prstGeom>
            <a:noFill/>
            <a:ln w="50800" cmpd="dbl">
              <a:solidFill>
                <a:srgbClr val="80008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52583" name="Line 7"/>
            <p:cNvSpPr>
              <a:spLocks noChangeShapeType="1"/>
            </p:cNvSpPr>
            <p:nvPr/>
          </p:nvSpPr>
          <p:spPr bwMode="auto">
            <a:xfrm flipH="1">
              <a:off x="2395" y="3120"/>
              <a:ext cx="869" cy="299"/>
            </a:xfrm>
            <a:prstGeom prst="line">
              <a:avLst/>
            </a:prstGeom>
            <a:noFill/>
            <a:ln w="38100">
              <a:solidFill>
                <a:srgbClr val="FFCC00"/>
              </a:solidFill>
              <a:round/>
              <a:headEnd/>
              <a:tailEnd type="triangle" w="lg" len="lg"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</p:grpSp>
      <p:sp>
        <p:nvSpPr>
          <p:cNvPr id="152580" name="Text Box 4"/>
          <p:cNvSpPr txBox="1">
            <a:spLocks noChangeArrowheads="1"/>
          </p:cNvSpPr>
          <p:nvPr/>
        </p:nvSpPr>
        <p:spPr bwMode="auto">
          <a:xfrm>
            <a:off x="5459413" y="3313113"/>
            <a:ext cx="3348037" cy="3206750"/>
          </a:xfrm>
          <a:prstGeom prst="rect">
            <a:avLst/>
          </a:prstGeom>
          <a:solidFill>
            <a:schemeClr val="bg1"/>
          </a:solidFill>
          <a:ln w="9525">
            <a:solidFill>
              <a:srgbClr val="CC99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lnSpc>
                <a:spcPct val="105000"/>
              </a:lnSpc>
              <a:spcBef>
                <a:spcPct val="50000"/>
              </a:spcBef>
              <a:defRPr/>
            </a:pPr>
            <a:r>
              <a:rPr lang="en-US" sz="2700" i="1" dirty="0"/>
              <a:t>In the Golden </a:t>
            </a:r>
            <a:br>
              <a:rPr lang="en-US" sz="2700" i="1" dirty="0"/>
            </a:br>
            <a:r>
              <a:rPr lang="en-US" sz="2700" i="1" dirty="0"/>
              <a:t>Rule steady state, </a:t>
            </a:r>
            <a:br>
              <a:rPr lang="en-US" sz="2700" i="1" dirty="0"/>
            </a:br>
            <a:r>
              <a:rPr lang="en-US" sz="2700" i="1" dirty="0"/>
              <a:t>the marginal product </a:t>
            </a:r>
            <a:br>
              <a:rPr lang="en-US" sz="2700" i="1" dirty="0"/>
            </a:br>
            <a:r>
              <a:rPr lang="en-US" sz="2700" i="1" dirty="0"/>
              <a:t>of capital net of depreciation equals the population </a:t>
            </a:r>
            <a:br>
              <a:rPr lang="en-US" sz="2700" i="1" dirty="0"/>
            </a:br>
            <a:r>
              <a:rPr lang="en-US" sz="2700" i="1" dirty="0"/>
              <a:t>growth rate.</a:t>
            </a:r>
          </a:p>
        </p:txBody>
      </p:sp>
    </p:spTree>
    <p:extLst>
      <p:ext uri="{BB962C8B-B14F-4D97-AF65-F5344CB8AC3E}">
        <p14:creationId xmlns:p14="http://schemas.microsoft.com/office/powerpoint/2010/main" val="181174596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2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 build="p" autoUpdateAnimBg="0"/>
      <p:bldP spid="152580" grpId="0" animBg="1" autoUpdateAnimBg="0"/>
    </p:bldLst>
  </p:timing>
</p:sld>
</file>

<file path=ppt/theme/theme1.xml><?xml version="1.0" encoding="utf-8"?>
<a:theme xmlns:a="http://schemas.openxmlformats.org/drawingml/2006/main" name="14_Default Design">
  <a:themeElements>
    <a:clrScheme name="14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4_Default Design">
      <a:majorFont>
        <a:latin typeface="Tahoma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3012</TotalTime>
  <Words>1318</Words>
  <Application>Microsoft Office PowerPoint</Application>
  <PresentationFormat>On-screen Show (4:3)</PresentationFormat>
  <Paragraphs>384</Paragraphs>
  <Slides>50</Slides>
  <Notes>50</Notes>
  <HiddenSlides>1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1" baseType="lpstr">
      <vt:lpstr>Arial</vt:lpstr>
      <vt:lpstr>Arial Narrow</vt:lpstr>
      <vt:lpstr>Euclid Symbol</vt:lpstr>
      <vt:lpstr>Lucida Grande</vt:lpstr>
      <vt:lpstr>MT Symbol</vt:lpstr>
      <vt:lpstr>Symbol</vt:lpstr>
      <vt:lpstr>Tahoma</vt:lpstr>
      <vt:lpstr>Times New Roman</vt:lpstr>
      <vt:lpstr>Wingdings</vt:lpstr>
      <vt:lpstr>14_Default Design</vt:lpstr>
      <vt:lpstr>Equation</vt:lpstr>
      <vt:lpstr>PowerPoint Presentation</vt:lpstr>
      <vt:lpstr>IN THIS CHAPTER, YOU WILL LEARN:</vt:lpstr>
      <vt:lpstr>Why growth matters</vt:lpstr>
      <vt:lpstr>Income and poverty in the world  selected countries, 2010</vt:lpstr>
      <vt:lpstr>Why growth matters</vt:lpstr>
      <vt:lpstr>Why growth matters</vt:lpstr>
      <vt:lpstr>The Solow model</vt:lpstr>
      <vt:lpstr>How Solow model is different from Chapter 3’s model</vt:lpstr>
      <vt:lpstr>How Solow model is different from Chapter 3’s model</vt:lpstr>
      <vt:lpstr>The production function</vt:lpstr>
      <vt:lpstr>The production function</vt:lpstr>
      <vt:lpstr>The national income identity</vt:lpstr>
      <vt:lpstr>The consumption function</vt:lpstr>
      <vt:lpstr>Saving and investment</vt:lpstr>
      <vt:lpstr>Output, consumption, and investment</vt:lpstr>
      <vt:lpstr>Depreciation</vt:lpstr>
      <vt:lpstr>Capital accumulation</vt:lpstr>
      <vt:lpstr>The equation of motion for k</vt:lpstr>
      <vt:lpstr>The steady state</vt:lpstr>
      <vt:lpstr>The steady state</vt:lpstr>
      <vt:lpstr>Moving toward the steady state</vt:lpstr>
      <vt:lpstr>Moving toward the steady state</vt:lpstr>
      <vt:lpstr>Moving toward the steady state</vt:lpstr>
      <vt:lpstr>Moving toward the steady state</vt:lpstr>
      <vt:lpstr>Moving toward the steady state</vt:lpstr>
      <vt:lpstr>Moving toward the steady state</vt:lpstr>
      <vt:lpstr>NOW YOU TRY Approaching k*  from above</vt:lpstr>
      <vt:lpstr>A numerical example</vt:lpstr>
      <vt:lpstr>A numerical example, cont.</vt:lpstr>
      <vt:lpstr>Approaching the steady state:  A numerical example</vt:lpstr>
      <vt:lpstr>NOW YOU TRY Solve for the steady state</vt:lpstr>
      <vt:lpstr>ANSWERS Solve for the steady state</vt:lpstr>
      <vt:lpstr>An increase in the saving rate</vt:lpstr>
      <vt:lpstr>Prediction:</vt:lpstr>
      <vt:lpstr>International evidence on investment rates and income per person</vt:lpstr>
      <vt:lpstr>The Golden Rule:  Introduction</vt:lpstr>
      <vt:lpstr>The Golden Rule capital stock</vt:lpstr>
      <vt:lpstr>The Golden Rule capital stock</vt:lpstr>
      <vt:lpstr>The Golden Rule capital stock</vt:lpstr>
      <vt:lpstr>The transition to the  Golden Rule steady state</vt:lpstr>
      <vt:lpstr>Starting with too much capital</vt:lpstr>
      <vt:lpstr>Starting with too little capital</vt:lpstr>
      <vt:lpstr>Population growth</vt:lpstr>
      <vt:lpstr>Break-even investment</vt:lpstr>
      <vt:lpstr>The equation of motion for k</vt:lpstr>
      <vt:lpstr>The Solow model diagram</vt:lpstr>
      <vt:lpstr>The impact of population growth</vt:lpstr>
      <vt:lpstr>Prediction:</vt:lpstr>
      <vt:lpstr>International evidence on population growth and income per person</vt:lpstr>
      <vt:lpstr>The Golden Rule with population growth</vt:lpstr>
    </vt:vector>
  </TitlesOfParts>
  <Company>UNLV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Mankiw 6e PowerPoints</dc:title>
  <dc:creator>Ron Cronovich</dc:creator>
  <cp:lastModifiedBy>abd</cp:lastModifiedBy>
  <cp:revision>234</cp:revision>
  <dcterms:created xsi:type="dcterms:W3CDTF">2006-04-29T00:50:43Z</dcterms:created>
  <dcterms:modified xsi:type="dcterms:W3CDTF">2017-11-14T19:41:27Z</dcterms:modified>
</cp:coreProperties>
</file>