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80" r:id="rId22"/>
    <p:sldId id="276" r:id="rId23"/>
    <p:sldId id="277" r:id="rId24"/>
    <p:sldId id="278" r:id="rId25"/>
    <p:sldId id="279"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194"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4EC5F55A-4143-4FB5-851F-1A6EDB807343}" type="datetimeFigureOut">
              <a:rPr lang="en-CA" smtClean="0"/>
              <a:t>08/10/2014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90FA390-9DF3-41C5-BCCF-E8C66838542D}" type="slidenum">
              <a:rPr lang="en-CA" smtClean="0"/>
              <a:t>‹#›</a:t>
            </a:fld>
            <a:endParaRPr lang="en-CA"/>
          </a:p>
        </p:txBody>
      </p:sp>
    </p:spTree>
    <p:extLst>
      <p:ext uri="{BB962C8B-B14F-4D97-AF65-F5344CB8AC3E}">
        <p14:creationId xmlns:p14="http://schemas.microsoft.com/office/powerpoint/2010/main" val="1179803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EC5F55A-4143-4FB5-851F-1A6EDB807343}" type="datetimeFigureOut">
              <a:rPr lang="en-CA" smtClean="0"/>
              <a:t>08/10/2014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90FA390-9DF3-41C5-BCCF-E8C66838542D}" type="slidenum">
              <a:rPr lang="en-CA" smtClean="0"/>
              <a:t>‹#›</a:t>
            </a:fld>
            <a:endParaRPr lang="en-CA"/>
          </a:p>
        </p:txBody>
      </p:sp>
    </p:spTree>
    <p:extLst>
      <p:ext uri="{BB962C8B-B14F-4D97-AF65-F5344CB8AC3E}">
        <p14:creationId xmlns:p14="http://schemas.microsoft.com/office/powerpoint/2010/main" val="1214093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EC5F55A-4143-4FB5-851F-1A6EDB807343}" type="datetimeFigureOut">
              <a:rPr lang="en-CA" smtClean="0"/>
              <a:t>08/10/2014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90FA390-9DF3-41C5-BCCF-E8C66838542D}" type="slidenum">
              <a:rPr lang="en-CA" smtClean="0"/>
              <a:t>‹#›</a:t>
            </a:fld>
            <a:endParaRPr lang="en-CA"/>
          </a:p>
        </p:txBody>
      </p:sp>
    </p:spTree>
    <p:extLst>
      <p:ext uri="{BB962C8B-B14F-4D97-AF65-F5344CB8AC3E}">
        <p14:creationId xmlns:p14="http://schemas.microsoft.com/office/powerpoint/2010/main" val="1350310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4EC5F55A-4143-4FB5-851F-1A6EDB807343}" type="datetimeFigureOut">
              <a:rPr lang="en-CA" smtClean="0"/>
              <a:t>08/10/2014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90FA390-9DF3-41C5-BCCF-E8C66838542D}" type="slidenum">
              <a:rPr lang="en-CA" smtClean="0"/>
              <a:t>‹#›</a:t>
            </a:fld>
            <a:endParaRPr lang="en-CA"/>
          </a:p>
        </p:txBody>
      </p:sp>
    </p:spTree>
    <p:extLst>
      <p:ext uri="{BB962C8B-B14F-4D97-AF65-F5344CB8AC3E}">
        <p14:creationId xmlns:p14="http://schemas.microsoft.com/office/powerpoint/2010/main" val="4154318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4EC5F55A-4143-4FB5-851F-1A6EDB807343}" type="datetimeFigureOut">
              <a:rPr lang="en-CA" smtClean="0"/>
              <a:t>08/10/2014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690FA390-9DF3-41C5-BCCF-E8C66838542D}" type="slidenum">
              <a:rPr lang="en-CA" smtClean="0"/>
              <a:t>‹#›</a:t>
            </a:fld>
            <a:endParaRPr lang="en-CA"/>
          </a:p>
        </p:txBody>
      </p:sp>
    </p:spTree>
    <p:extLst>
      <p:ext uri="{BB962C8B-B14F-4D97-AF65-F5344CB8AC3E}">
        <p14:creationId xmlns:p14="http://schemas.microsoft.com/office/powerpoint/2010/main" val="357313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4EC5F55A-4143-4FB5-851F-1A6EDB807343}" type="datetimeFigureOut">
              <a:rPr lang="en-CA" smtClean="0"/>
              <a:t>08/10/2014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690FA390-9DF3-41C5-BCCF-E8C66838542D}" type="slidenum">
              <a:rPr lang="en-CA" smtClean="0"/>
              <a:t>‹#›</a:t>
            </a:fld>
            <a:endParaRPr lang="en-CA"/>
          </a:p>
        </p:txBody>
      </p:sp>
    </p:spTree>
    <p:extLst>
      <p:ext uri="{BB962C8B-B14F-4D97-AF65-F5344CB8AC3E}">
        <p14:creationId xmlns:p14="http://schemas.microsoft.com/office/powerpoint/2010/main" val="7336394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C5F55A-4143-4FB5-851F-1A6EDB807343}" type="datetimeFigureOut">
              <a:rPr lang="en-CA" smtClean="0"/>
              <a:t>08/10/2014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690FA390-9DF3-41C5-BCCF-E8C66838542D}" type="slidenum">
              <a:rPr lang="en-CA" smtClean="0"/>
              <a:t>‹#›</a:t>
            </a:fld>
            <a:endParaRPr lang="en-CA"/>
          </a:p>
        </p:txBody>
      </p:sp>
    </p:spTree>
    <p:extLst>
      <p:ext uri="{BB962C8B-B14F-4D97-AF65-F5344CB8AC3E}">
        <p14:creationId xmlns:p14="http://schemas.microsoft.com/office/powerpoint/2010/main" val="2382498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C5F55A-4143-4FB5-851F-1A6EDB807343}" type="datetimeFigureOut">
              <a:rPr lang="en-CA" smtClean="0"/>
              <a:t>08/10/2014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90FA390-9DF3-41C5-BCCF-E8C66838542D}" type="slidenum">
              <a:rPr lang="en-CA" smtClean="0"/>
              <a:t>‹#›</a:t>
            </a:fld>
            <a:endParaRPr lang="en-CA"/>
          </a:p>
        </p:txBody>
      </p:sp>
    </p:spTree>
    <p:extLst>
      <p:ext uri="{BB962C8B-B14F-4D97-AF65-F5344CB8AC3E}">
        <p14:creationId xmlns:p14="http://schemas.microsoft.com/office/powerpoint/2010/main" val="3698612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C5F55A-4143-4FB5-851F-1A6EDB807343}" type="datetimeFigureOut">
              <a:rPr lang="en-CA" smtClean="0"/>
              <a:t>08/10/2014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90FA390-9DF3-41C5-BCCF-E8C66838542D}" type="slidenum">
              <a:rPr lang="en-CA" smtClean="0"/>
              <a:t>‹#›</a:t>
            </a:fld>
            <a:endParaRPr lang="en-CA"/>
          </a:p>
        </p:txBody>
      </p:sp>
    </p:spTree>
    <p:extLst>
      <p:ext uri="{BB962C8B-B14F-4D97-AF65-F5344CB8AC3E}">
        <p14:creationId xmlns:p14="http://schemas.microsoft.com/office/powerpoint/2010/main" val="2767358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EC5F55A-4143-4FB5-851F-1A6EDB807343}" type="datetimeFigureOut">
              <a:rPr lang="en-CA" smtClean="0"/>
              <a:t>08/10/2014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90FA390-9DF3-41C5-BCCF-E8C66838542D}" type="slidenum">
              <a:rPr lang="en-CA" smtClean="0"/>
              <a:t>‹#›</a:t>
            </a:fld>
            <a:endParaRPr lang="en-CA"/>
          </a:p>
        </p:txBody>
      </p:sp>
    </p:spTree>
    <p:extLst>
      <p:ext uri="{BB962C8B-B14F-4D97-AF65-F5344CB8AC3E}">
        <p14:creationId xmlns:p14="http://schemas.microsoft.com/office/powerpoint/2010/main" val="3468057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EC5F55A-4143-4FB5-851F-1A6EDB807343}" type="datetimeFigureOut">
              <a:rPr lang="en-CA" smtClean="0"/>
              <a:t>08/10/2014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90FA390-9DF3-41C5-BCCF-E8C66838542D}" type="slidenum">
              <a:rPr lang="en-CA" smtClean="0"/>
              <a:t>‹#›</a:t>
            </a:fld>
            <a:endParaRPr lang="en-CA"/>
          </a:p>
        </p:txBody>
      </p:sp>
    </p:spTree>
    <p:extLst>
      <p:ext uri="{BB962C8B-B14F-4D97-AF65-F5344CB8AC3E}">
        <p14:creationId xmlns:p14="http://schemas.microsoft.com/office/powerpoint/2010/main" val="2865045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C5F55A-4143-4FB5-851F-1A6EDB807343}" type="datetimeFigureOut">
              <a:rPr lang="en-CA" smtClean="0"/>
              <a:t>08/10/2014</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FA390-9DF3-41C5-BCCF-E8C66838542D}" type="slidenum">
              <a:rPr lang="en-CA" smtClean="0"/>
              <a:t>‹#›</a:t>
            </a:fld>
            <a:endParaRPr lang="en-CA"/>
          </a:p>
        </p:txBody>
      </p:sp>
    </p:spTree>
    <p:extLst>
      <p:ext uri="{BB962C8B-B14F-4D97-AF65-F5344CB8AC3E}">
        <p14:creationId xmlns:p14="http://schemas.microsoft.com/office/powerpoint/2010/main" val="18539372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Strict Liability and Due Diligence</a:t>
            </a:r>
            <a:endParaRPr lang="en-CA" dirty="0"/>
          </a:p>
        </p:txBody>
      </p:sp>
      <p:sp>
        <p:nvSpPr>
          <p:cNvPr id="3" name="Subtitle 2"/>
          <p:cNvSpPr>
            <a:spLocks noGrp="1"/>
          </p:cNvSpPr>
          <p:nvPr>
            <p:ph type="subTitle" idx="1"/>
          </p:nvPr>
        </p:nvSpPr>
        <p:spPr/>
        <p:txBody>
          <a:bodyPr/>
          <a:lstStyle/>
          <a:p>
            <a:r>
              <a:rPr lang="en-CA" dirty="0" smtClean="0"/>
              <a:t>25 September 2014</a:t>
            </a:r>
            <a:endParaRPr lang="en-CA" dirty="0"/>
          </a:p>
        </p:txBody>
      </p:sp>
    </p:spTree>
    <p:extLst>
      <p:ext uri="{BB962C8B-B14F-4D97-AF65-F5344CB8AC3E}">
        <p14:creationId xmlns:p14="http://schemas.microsoft.com/office/powerpoint/2010/main" val="1875876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Introduction</a:t>
            </a:r>
            <a:endParaRPr lang="en-CA" dirty="0"/>
          </a:p>
        </p:txBody>
      </p:sp>
      <p:sp>
        <p:nvSpPr>
          <p:cNvPr id="3" name="Content Placeholder 2"/>
          <p:cNvSpPr>
            <a:spLocks noGrp="1"/>
          </p:cNvSpPr>
          <p:nvPr>
            <p:ph idx="1"/>
          </p:nvPr>
        </p:nvSpPr>
        <p:spPr/>
        <p:txBody>
          <a:bodyPr>
            <a:normAutofit fontScale="77500" lnSpcReduction="20000"/>
          </a:bodyPr>
          <a:lstStyle/>
          <a:p>
            <a:r>
              <a:rPr lang="en-CA" dirty="0" smtClean="0"/>
              <a:t>Due diligence defence is “pre-eminent defence” to public welfare offences which are presumed to be strict liability in nature</a:t>
            </a:r>
          </a:p>
          <a:p>
            <a:r>
              <a:rPr lang="en-CA" dirty="0" smtClean="0"/>
              <a:t>Essence of strict liability offence is that in order to avoid conviction defendant must prove, on balance of probabilities, that he/she had honest but mistaken belief in facts which, if true, would render act innocent, or that he/she exercised all reasonable care to avoid committing the offence</a:t>
            </a:r>
          </a:p>
          <a:p>
            <a:r>
              <a:rPr lang="en-CA" dirty="0" smtClean="0"/>
              <a:t>While due diligence defence frequently consists of showing honest and reasonable belief in certain state of facts, in principle defence is that all reasonable care was taken</a:t>
            </a:r>
          </a:p>
        </p:txBody>
      </p:sp>
    </p:spTree>
    <p:extLst>
      <p:ext uri="{BB962C8B-B14F-4D97-AF65-F5344CB8AC3E}">
        <p14:creationId xmlns:p14="http://schemas.microsoft.com/office/powerpoint/2010/main" val="671809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lstStyle/>
          <a:p>
            <a:r>
              <a:rPr lang="en-CA" dirty="0" smtClean="0"/>
              <a:t>Introduction</a:t>
            </a:r>
            <a:endParaRPr lang="en-CA" dirty="0"/>
          </a:p>
        </p:txBody>
      </p:sp>
      <p:sp>
        <p:nvSpPr>
          <p:cNvPr id="3" name="Content Placeholder 2"/>
          <p:cNvSpPr>
            <a:spLocks noGrp="1"/>
          </p:cNvSpPr>
          <p:nvPr>
            <p:ph idx="1"/>
          </p:nvPr>
        </p:nvSpPr>
        <p:spPr>
          <a:xfrm>
            <a:off x="467544" y="1700808"/>
            <a:ext cx="8229600" cy="4525963"/>
          </a:xfrm>
        </p:spPr>
        <p:txBody>
          <a:bodyPr/>
          <a:lstStyle/>
          <a:p>
            <a:r>
              <a:rPr lang="en-CA" dirty="0" smtClean="0"/>
              <a:t>Under approach adopted by Supreme Court in </a:t>
            </a:r>
            <a:r>
              <a:rPr lang="en-CA" i="1" dirty="0" smtClean="0"/>
              <a:t>Sault </a:t>
            </a:r>
            <a:r>
              <a:rPr lang="en-CA" i="1" dirty="0" err="1" smtClean="0"/>
              <a:t>Ste</a:t>
            </a:r>
            <a:r>
              <a:rPr lang="en-CA" i="1" dirty="0" smtClean="0"/>
              <a:t> Marie</a:t>
            </a:r>
            <a:r>
              <a:rPr lang="en-CA" dirty="0" smtClean="0"/>
              <a:t>, accused has both opportunity to prove due diligence and burden of doing so </a:t>
            </a:r>
          </a:p>
          <a:p>
            <a:r>
              <a:rPr lang="en-CA" u="sng" dirty="0" smtClean="0"/>
              <a:t>Objective standard </a:t>
            </a:r>
            <a:r>
              <a:rPr lang="en-CA" dirty="0" smtClean="0"/>
              <a:t>is applied under which conduct of accused is assessed against that of reasonable person in similar circumstances: </a:t>
            </a:r>
            <a:r>
              <a:rPr lang="en-CA" i="1" dirty="0" smtClean="0"/>
              <a:t>Levis (City) </a:t>
            </a:r>
            <a:r>
              <a:rPr lang="en-CA" dirty="0" smtClean="0"/>
              <a:t>v </a:t>
            </a:r>
            <a:r>
              <a:rPr lang="en-CA" i="1" dirty="0" err="1" smtClean="0"/>
              <a:t>Tetreault</a:t>
            </a:r>
            <a:r>
              <a:rPr lang="en-CA" dirty="0" smtClean="0"/>
              <a:t>, SCC (2006)  </a:t>
            </a:r>
          </a:p>
          <a:p>
            <a:endParaRPr lang="en-CA" dirty="0"/>
          </a:p>
        </p:txBody>
      </p:sp>
    </p:spTree>
    <p:extLst>
      <p:ext uri="{BB962C8B-B14F-4D97-AF65-F5344CB8AC3E}">
        <p14:creationId xmlns:p14="http://schemas.microsoft.com/office/powerpoint/2010/main" val="364826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Operation of Defence</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There is no onus on </a:t>
            </a:r>
            <a:r>
              <a:rPr lang="en-CA" i="1" dirty="0" smtClean="0"/>
              <a:t>prosecution </a:t>
            </a:r>
            <a:r>
              <a:rPr lang="en-CA" dirty="0" smtClean="0"/>
              <a:t>to prove negligence on part of accused</a:t>
            </a:r>
          </a:p>
          <a:p>
            <a:r>
              <a:rPr lang="en-CA" dirty="0" smtClean="0"/>
              <a:t>It is not enough just to raise </a:t>
            </a:r>
            <a:r>
              <a:rPr lang="en-CA" i="1" dirty="0" smtClean="0"/>
              <a:t>reasonable doubt </a:t>
            </a:r>
            <a:r>
              <a:rPr lang="en-CA" dirty="0" smtClean="0"/>
              <a:t>when assessing due diligence defence – Crown is not required to disprove due diligence beyond a reasonable doubt</a:t>
            </a:r>
          </a:p>
          <a:p>
            <a:r>
              <a:rPr lang="en-CA" dirty="0" smtClean="0"/>
              <a:t>Burden on accused to raise reasonable doubt is not as great as burden on accused in strict liability offence to establish due diligence by a balance of probabilities: </a:t>
            </a:r>
            <a:r>
              <a:rPr lang="en-CA" i="1" dirty="0" smtClean="0"/>
              <a:t>R </a:t>
            </a:r>
            <a:r>
              <a:rPr lang="en-CA" dirty="0" smtClean="0"/>
              <a:t>v </a:t>
            </a:r>
            <a:r>
              <a:rPr lang="en-CA" i="1" dirty="0" err="1" smtClean="0"/>
              <a:t>Strang</a:t>
            </a:r>
            <a:r>
              <a:rPr lang="en-CA" dirty="0" smtClean="0"/>
              <a:t>, NSCA (1992)</a:t>
            </a:r>
            <a:endParaRPr lang="en-CA" dirty="0"/>
          </a:p>
        </p:txBody>
      </p:sp>
    </p:spTree>
    <p:extLst>
      <p:ext uri="{BB962C8B-B14F-4D97-AF65-F5344CB8AC3E}">
        <p14:creationId xmlns:p14="http://schemas.microsoft.com/office/powerpoint/2010/main" val="3500397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Operation of Defence</a:t>
            </a:r>
            <a:endParaRPr lang="en-CA" dirty="0"/>
          </a:p>
        </p:txBody>
      </p:sp>
      <p:sp>
        <p:nvSpPr>
          <p:cNvPr id="3" name="Content Placeholder 2"/>
          <p:cNvSpPr>
            <a:spLocks noGrp="1"/>
          </p:cNvSpPr>
          <p:nvPr>
            <p:ph idx="1"/>
          </p:nvPr>
        </p:nvSpPr>
        <p:spPr/>
        <p:txBody>
          <a:bodyPr>
            <a:normAutofit fontScale="85000" lnSpcReduction="10000"/>
          </a:bodyPr>
          <a:lstStyle/>
          <a:p>
            <a:r>
              <a:rPr lang="en-CA" dirty="0" smtClean="0"/>
              <a:t>Since burden of proof rests on accused, he/she must establish on balance of probabilities by credible evidence the defence of mistake of fact or the absence of negligence – whether the defence meets this burden is for the trial judge: </a:t>
            </a:r>
            <a:r>
              <a:rPr lang="en-CA" i="1" dirty="0" smtClean="0"/>
              <a:t>R </a:t>
            </a:r>
            <a:r>
              <a:rPr lang="en-CA" dirty="0" smtClean="0"/>
              <a:t>v </a:t>
            </a:r>
            <a:r>
              <a:rPr lang="en-CA" i="1" dirty="0" err="1" smtClean="0"/>
              <a:t>MacLellan</a:t>
            </a:r>
            <a:r>
              <a:rPr lang="en-CA" dirty="0" smtClean="0"/>
              <a:t>, NBCA (1983)</a:t>
            </a:r>
          </a:p>
          <a:p>
            <a:r>
              <a:rPr lang="en-CA" dirty="0" smtClean="0"/>
              <a:t>Trial judge must decide on evidence whether the accused has established defence on balance of probabilities – issue is not to be decided by giving accused benefit of the doubt; due diligence defence is not something for Crown to disprove: </a:t>
            </a:r>
            <a:r>
              <a:rPr lang="en-CA" i="1" dirty="0" smtClean="0"/>
              <a:t>R </a:t>
            </a:r>
            <a:r>
              <a:rPr lang="en-CA" dirty="0" smtClean="0"/>
              <a:t>v </a:t>
            </a:r>
            <a:r>
              <a:rPr lang="en-CA" i="1" dirty="0" err="1" smtClean="0"/>
              <a:t>Kinghorne</a:t>
            </a:r>
            <a:r>
              <a:rPr lang="en-CA" dirty="0" smtClean="0"/>
              <a:t>, NBQB (1998); </a:t>
            </a:r>
            <a:r>
              <a:rPr lang="en-CA" i="1" dirty="0" smtClean="0"/>
              <a:t>R </a:t>
            </a:r>
            <a:r>
              <a:rPr lang="en-CA" dirty="0" smtClean="0"/>
              <a:t>v </a:t>
            </a:r>
            <a:r>
              <a:rPr lang="en-CA" i="1" dirty="0" err="1" smtClean="0"/>
              <a:t>Defaria</a:t>
            </a:r>
            <a:r>
              <a:rPr lang="en-CA" dirty="0" smtClean="0"/>
              <a:t>, 2008 ONCJ 687 at </a:t>
            </a:r>
            <a:r>
              <a:rPr lang="en-CA" dirty="0" err="1" smtClean="0"/>
              <a:t>para</a:t>
            </a:r>
            <a:r>
              <a:rPr lang="en-CA" dirty="0" smtClean="0"/>
              <a:t>. 16</a:t>
            </a:r>
            <a:endParaRPr lang="en-CA" dirty="0"/>
          </a:p>
        </p:txBody>
      </p:sp>
    </p:spTree>
    <p:extLst>
      <p:ext uri="{BB962C8B-B14F-4D97-AF65-F5344CB8AC3E}">
        <p14:creationId xmlns:p14="http://schemas.microsoft.com/office/powerpoint/2010/main" val="33532354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Evidentiary Threshold</a:t>
            </a:r>
            <a:endParaRPr lang="en-CA" dirty="0"/>
          </a:p>
        </p:txBody>
      </p:sp>
      <p:sp>
        <p:nvSpPr>
          <p:cNvPr id="3" name="Content Placeholder 2"/>
          <p:cNvSpPr>
            <a:spLocks noGrp="1"/>
          </p:cNvSpPr>
          <p:nvPr>
            <p:ph idx="1"/>
          </p:nvPr>
        </p:nvSpPr>
        <p:spPr/>
        <p:txBody>
          <a:bodyPr/>
          <a:lstStyle/>
          <a:p>
            <a:r>
              <a:rPr lang="en-CA" dirty="0" smtClean="0"/>
              <a:t>Court is not to speculate on cause of failure in question, then attempt to apply the test of reasonableness</a:t>
            </a:r>
          </a:p>
          <a:p>
            <a:r>
              <a:rPr lang="en-CA" dirty="0" smtClean="0"/>
              <a:t>Due diligence defence flawed by unexplained failure to demonstrate what happened, and why, and steps taken to prevent the occurrence: </a:t>
            </a:r>
            <a:r>
              <a:rPr lang="en-CA" i="1" dirty="0" smtClean="0"/>
              <a:t>R </a:t>
            </a:r>
            <a:r>
              <a:rPr lang="en-CA" dirty="0" smtClean="0"/>
              <a:t>v </a:t>
            </a:r>
            <a:r>
              <a:rPr lang="en-CA" i="1" dirty="0" smtClean="0"/>
              <a:t>ITT Industries of Canada</a:t>
            </a:r>
            <a:r>
              <a:rPr lang="en-CA" dirty="0" smtClean="0"/>
              <a:t>, </a:t>
            </a:r>
            <a:r>
              <a:rPr lang="en-CA" dirty="0" err="1" smtClean="0"/>
              <a:t>Ont.C.A</a:t>
            </a:r>
            <a:r>
              <a:rPr lang="en-CA" dirty="0" smtClean="0"/>
              <a:t>. (1993)</a:t>
            </a:r>
            <a:endParaRPr lang="en-CA" dirty="0"/>
          </a:p>
        </p:txBody>
      </p:sp>
    </p:spTree>
    <p:extLst>
      <p:ext uri="{BB962C8B-B14F-4D97-AF65-F5344CB8AC3E}">
        <p14:creationId xmlns:p14="http://schemas.microsoft.com/office/powerpoint/2010/main" val="2008282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Evidentiary Threshold</a:t>
            </a:r>
            <a:endParaRPr lang="en-CA" dirty="0"/>
          </a:p>
        </p:txBody>
      </p:sp>
      <p:sp>
        <p:nvSpPr>
          <p:cNvPr id="3" name="Content Placeholder 2"/>
          <p:cNvSpPr>
            <a:spLocks noGrp="1"/>
          </p:cNvSpPr>
          <p:nvPr>
            <p:ph idx="1"/>
          </p:nvPr>
        </p:nvSpPr>
        <p:spPr/>
        <p:txBody>
          <a:bodyPr>
            <a:normAutofit lnSpcReduction="10000"/>
          </a:bodyPr>
          <a:lstStyle/>
          <a:p>
            <a:r>
              <a:rPr lang="en-CA" dirty="0" smtClean="0"/>
              <a:t>Due diligence defence must relate to the incident in question, otherwise it will not be relevant to the time of the alleged commission of the offence: </a:t>
            </a:r>
            <a:r>
              <a:rPr lang="en-CA" i="1" dirty="0" smtClean="0"/>
              <a:t>R </a:t>
            </a:r>
            <a:r>
              <a:rPr lang="en-CA" dirty="0" smtClean="0"/>
              <a:t>v </a:t>
            </a:r>
            <a:r>
              <a:rPr lang="en-CA" i="1" dirty="0" smtClean="0"/>
              <a:t>Cooke</a:t>
            </a:r>
            <a:r>
              <a:rPr lang="en-CA" dirty="0" smtClean="0"/>
              <a:t>, Sask. QB (1989)</a:t>
            </a:r>
          </a:p>
          <a:p>
            <a:r>
              <a:rPr lang="en-CA" dirty="0" smtClean="0"/>
              <a:t>It is an error to place burden of proof of disproving diligence on the Crown; the onus is on the defendant to establish, on a balance of probabilities, that it took all reasonable steps to avoid the particular event</a:t>
            </a:r>
            <a:endParaRPr lang="en-CA" dirty="0"/>
          </a:p>
        </p:txBody>
      </p:sp>
    </p:spTree>
    <p:extLst>
      <p:ext uri="{BB962C8B-B14F-4D97-AF65-F5344CB8AC3E}">
        <p14:creationId xmlns:p14="http://schemas.microsoft.com/office/powerpoint/2010/main" val="29799049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Statutory Due Diligence Defence </a:t>
            </a:r>
            <a:endParaRPr lang="en-CA" dirty="0"/>
          </a:p>
        </p:txBody>
      </p:sp>
      <p:sp>
        <p:nvSpPr>
          <p:cNvPr id="3" name="Content Placeholder 2"/>
          <p:cNvSpPr>
            <a:spLocks noGrp="1"/>
          </p:cNvSpPr>
          <p:nvPr>
            <p:ph idx="1"/>
          </p:nvPr>
        </p:nvSpPr>
        <p:spPr/>
        <p:txBody>
          <a:bodyPr>
            <a:normAutofit fontScale="85000" lnSpcReduction="10000"/>
          </a:bodyPr>
          <a:lstStyle/>
          <a:p>
            <a:r>
              <a:rPr lang="en-CA" dirty="0" smtClean="0"/>
              <a:t>Some statutes provide defence based on reasonable care, as where accused took “all reasonable care”, or “reasonable diligence” or “all due diligence”</a:t>
            </a:r>
          </a:p>
          <a:p>
            <a:r>
              <a:rPr lang="en-CA" dirty="0" smtClean="0"/>
              <a:t>Where defences for strict liability offences are prescribed, unless the statute otherwise provides, they exclude the common law defence of due diligence which might otherwise be available – such statutory defences were necessary to avoid injustice, and to make administration of such statutes tolerable and effective: </a:t>
            </a:r>
            <a:r>
              <a:rPr lang="en-CA" i="1" dirty="0" smtClean="0"/>
              <a:t>R </a:t>
            </a:r>
            <a:r>
              <a:rPr lang="en-CA" dirty="0" smtClean="0"/>
              <a:t>v </a:t>
            </a:r>
            <a:r>
              <a:rPr lang="en-CA" i="1" dirty="0" smtClean="0"/>
              <a:t>Consumers Distributing Co. Ltd</a:t>
            </a:r>
            <a:r>
              <a:rPr lang="en-CA" dirty="0" smtClean="0"/>
              <a:t>., </a:t>
            </a:r>
            <a:r>
              <a:rPr lang="en-CA" dirty="0" err="1" smtClean="0"/>
              <a:t>Ont.C.A</a:t>
            </a:r>
            <a:r>
              <a:rPr lang="en-CA" dirty="0" smtClean="0"/>
              <a:t>. (1980)</a:t>
            </a:r>
            <a:endParaRPr lang="en-CA" dirty="0"/>
          </a:p>
        </p:txBody>
      </p:sp>
    </p:spTree>
    <p:extLst>
      <p:ext uri="{BB962C8B-B14F-4D97-AF65-F5344CB8AC3E}">
        <p14:creationId xmlns:p14="http://schemas.microsoft.com/office/powerpoint/2010/main" val="3644902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Statutory Due Diligence Defence</a:t>
            </a:r>
            <a:endParaRPr lang="en-CA" dirty="0"/>
          </a:p>
        </p:txBody>
      </p:sp>
      <p:sp>
        <p:nvSpPr>
          <p:cNvPr id="3" name="Content Placeholder 2"/>
          <p:cNvSpPr>
            <a:spLocks noGrp="1"/>
          </p:cNvSpPr>
          <p:nvPr>
            <p:ph idx="1"/>
          </p:nvPr>
        </p:nvSpPr>
        <p:spPr/>
        <p:txBody>
          <a:bodyPr>
            <a:normAutofit fontScale="85000" lnSpcReduction="20000"/>
          </a:bodyPr>
          <a:lstStyle/>
          <a:p>
            <a:r>
              <a:rPr lang="en-CA" i="1" dirty="0" smtClean="0"/>
              <a:t>Income Tax Act</a:t>
            </a:r>
            <a:r>
              <a:rPr lang="en-CA" dirty="0" smtClean="0"/>
              <a:t>, s.153(1) – duty on corporations to withhold taxes and other source deductions from employee’s salary, and to remit such amounts to Receiver General of Canada</a:t>
            </a:r>
          </a:p>
          <a:p>
            <a:r>
              <a:rPr lang="en-CA" dirty="0" smtClean="0"/>
              <a:t>S.227.1(1) – corporation is liable for unremitted amounts, joint and several liability imposed on directors, subject to due diligence defence that corporate directors may avoid liability for non-compliance if they can establish that they “exercised the degree of care, diligence and skill to prevent the failure that a reasonably prudent person would have exercised in comparable circumstances” </a:t>
            </a:r>
            <a:endParaRPr lang="en-CA" dirty="0"/>
          </a:p>
        </p:txBody>
      </p:sp>
    </p:spTree>
    <p:extLst>
      <p:ext uri="{BB962C8B-B14F-4D97-AF65-F5344CB8AC3E}">
        <p14:creationId xmlns:p14="http://schemas.microsoft.com/office/powerpoint/2010/main" val="666726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Statutory Due Diligence  Defence</a:t>
            </a:r>
            <a:endParaRPr lang="en-CA" dirty="0"/>
          </a:p>
        </p:txBody>
      </p:sp>
      <p:sp>
        <p:nvSpPr>
          <p:cNvPr id="3" name="Content Placeholder 2"/>
          <p:cNvSpPr>
            <a:spLocks noGrp="1"/>
          </p:cNvSpPr>
          <p:nvPr>
            <p:ph idx="1"/>
          </p:nvPr>
        </p:nvSpPr>
        <p:spPr/>
        <p:txBody>
          <a:bodyPr>
            <a:noAutofit/>
          </a:bodyPr>
          <a:lstStyle/>
          <a:p>
            <a:r>
              <a:rPr lang="en-CA" sz="2400" i="1" dirty="0" smtClean="0"/>
              <a:t>Income Tax Act </a:t>
            </a:r>
            <a:r>
              <a:rPr lang="en-CA" sz="2400" dirty="0" smtClean="0"/>
              <a:t>provision involves </a:t>
            </a:r>
            <a:r>
              <a:rPr lang="en-CA" sz="2400" u="sng" dirty="0" smtClean="0"/>
              <a:t>objective </a:t>
            </a:r>
            <a:r>
              <a:rPr lang="en-CA" sz="2400" dirty="0" smtClean="0"/>
              <a:t>and </a:t>
            </a:r>
            <a:r>
              <a:rPr lang="en-CA" sz="2400" u="sng" dirty="0" smtClean="0"/>
              <a:t>subjective </a:t>
            </a:r>
            <a:r>
              <a:rPr lang="en-CA" sz="2400" dirty="0" smtClean="0"/>
              <a:t>components</a:t>
            </a:r>
          </a:p>
          <a:p>
            <a:r>
              <a:rPr lang="en-CA" sz="2400" dirty="0" smtClean="0"/>
              <a:t>Court must take into account characteristics of directors whose conduct is in question, including their levels of relevant skill, experience and knowledge, and then consider whether if faced with similar circumstances, a reasonably prudent director, with comparable levels of skill, experience and qualifications, would have acted in same way: </a:t>
            </a:r>
            <a:r>
              <a:rPr lang="en-CA" sz="2400" i="1" dirty="0" smtClean="0"/>
              <a:t>Worrell </a:t>
            </a:r>
            <a:r>
              <a:rPr lang="en-CA" sz="2400" dirty="0" smtClean="0"/>
              <a:t>v </a:t>
            </a:r>
            <a:r>
              <a:rPr lang="en-CA" sz="2400" i="1" dirty="0" smtClean="0"/>
              <a:t>Canada</a:t>
            </a:r>
            <a:r>
              <a:rPr lang="en-CA" sz="2400" dirty="0" smtClean="0"/>
              <a:t>, </a:t>
            </a:r>
            <a:r>
              <a:rPr lang="en-CA" sz="2400" dirty="0" err="1" smtClean="0"/>
              <a:t>Fed.C.A</a:t>
            </a:r>
            <a:r>
              <a:rPr lang="en-CA" sz="2400" dirty="0" smtClean="0"/>
              <a:t>. (2001) </a:t>
            </a:r>
          </a:p>
          <a:p>
            <a:r>
              <a:rPr lang="en-CA" sz="2400" dirty="0" smtClean="0"/>
              <a:t>Statutory comparator is the reasonably prudent person in comparable circumstances to the director in question</a:t>
            </a:r>
            <a:endParaRPr lang="en-CA" sz="2400" dirty="0"/>
          </a:p>
        </p:txBody>
      </p:sp>
    </p:spTree>
    <p:extLst>
      <p:ext uri="{BB962C8B-B14F-4D97-AF65-F5344CB8AC3E}">
        <p14:creationId xmlns:p14="http://schemas.microsoft.com/office/powerpoint/2010/main" val="2452491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Factors for Consideration in Due Diligence Defence</a:t>
            </a:r>
            <a:endParaRPr lang="en-CA" dirty="0"/>
          </a:p>
        </p:txBody>
      </p:sp>
      <p:sp>
        <p:nvSpPr>
          <p:cNvPr id="3" name="Content Placeholder 2"/>
          <p:cNvSpPr>
            <a:spLocks noGrp="1"/>
          </p:cNvSpPr>
          <p:nvPr>
            <p:ph idx="1"/>
          </p:nvPr>
        </p:nvSpPr>
        <p:spPr/>
        <p:txBody>
          <a:bodyPr>
            <a:normAutofit fontScale="77500" lnSpcReduction="20000"/>
          </a:bodyPr>
          <a:lstStyle/>
          <a:p>
            <a:r>
              <a:rPr lang="en-CA" dirty="0" smtClean="0"/>
              <a:t>Determination of whether due diligence defence exists requires weighing and balancing of numerous considerations which may be relevant to any particular case</a:t>
            </a:r>
          </a:p>
          <a:p>
            <a:r>
              <a:rPr lang="en-CA" i="1" dirty="0" smtClean="0"/>
              <a:t>R </a:t>
            </a:r>
            <a:r>
              <a:rPr lang="en-CA" dirty="0" smtClean="0"/>
              <a:t>v </a:t>
            </a:r>
            <a:r>
              <a:rPr lang="en-CA" i="1" dirty="0" smtClean="0"/>
              <a:t>Commander Business Furniture Inc</a:t>
            </a:r>
            <a:r>
              <a:rPr lang="en-CA" dirty="0" smtClean="0"/>
              <a:t>., Ont. Prov. Div. (1992) lists 14 relevant factors:</a:t>
            </a:r>
          </a:p>
          <a:p>
            <a:pPr lvl="1"/>
            <a:r>
              <a:rPr lang="en-CA" dirty="0" smtClean="0"/>
              <a:t>1. nature and gravity of adverse effect</a:t>
            </a:r>
          </a:p>
          <a:p>
            <a:pPr lvl="1"/>
            <a:r>
              <a:rPr lang="en-CA" dirty="0" smtClean="0"/>
              <a:t>2. foreseeability of the effect, including abnormal sensitivities</a:t>
            </a:r>
          </a:p>
          <a:p>
            <a:pPr lvl="1"/>
            <a:r>
              <a:rPr lang="en-CA" dirty="0" smtClean="0"/>
              <a:t>3. alternative solutions available</a:t>
            </a:r>
          </a:p>
          <a:p>
            <a:pPr lvl="1"/>
            <a:r>
              <a:rPr lang="en-CA" dirty="0" smtClean="0"/>
              <a:t>4. legislative or regulatory compliance</a:t>
            </a:r>
          </a:p>
          <a:p>
            <a:pPr lvl="1"/>
            <a:r>
              <a:rPr lang="en-CA" dirty="0" smtClean="0"/>
              <a:t>5. industry standards</a:t>
            </a:r>
          </a:p>
          <a:p>
            <a:pPr lvl="1"/>
            <a:r>
              <a:rPr lang="en-CA" dirty="0" smtClean="0"/>
              <a:t>6. character of the neighbourhood</a:t>
            </a:r>
          </a:p>
          <a:p>
            <a:pPr lvl="1"/>
            <a:r>
              <a:rPr lang="en-CA" dirty="0" smtClean="0"/>
              <a:t>7. what efforts have been made to address the problem</a:t>
            </a:r>
            <a:endParaRPr lang="en-CA" dirty="0"/>
          </a:p>
        </p:txBody>
      </p:sp>
    </p:spTree>
    <p:extLst>
      <p:ext uri="{BB962C8B-B14F-4D97-AF65-F5344CB8AC3E}">
        <p14:creationId xmlns:p14="http://schemas.microsoft.com/office/powerpoint/2010/main" val="1258704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Factors for Consideration in Due Diligence</a:t>
            </a:r>
            <a:endParaRPr lang="en-CA" dirty="0"/>
          </a:p>
        </p:txBody>
      </p:sp>
      <p:sp>
        <p:nvSpPr>
          <p:cNvPr id="3" name="Content Placeholder 2"/>
          <p:cNvSpPr>
            <a:spLocks noGrp="1"/>
          </p:cNvSpPr>
          <p:nvPr>
            <p:ph idx="1"/>
          </p:nvPr>
        </p:nvSpPr>
        <p:spPr/>
        <p:txBody>
          <a:bodyPr/>
          <a:lstStyle/>
          <a:p>
            <a:pPr lvl="1"/>
            <a:r>
              <a:rPr lang="en-CA" dirty="0" smtClean="0"/>
              <a:t>8. over what period of time, and promptness of response</a:t>
            </a:r>
          </a:p>
          <a:p>
            <a:pPr lvl="1"/>
            <a:r>
              <a:rPr lang="en-CA" dirty="0" smtClean="0"/>
              <a:t>9. matters beyond control of accused, including technological limitations</a:t>
            </a:r>
          </a:p>
          <a:p>
            <a:pPr lvl="1"/>
            <a:r>
              <a:rPr lang="en-CA" dirty="0" smtClean="0"/>
              <a:t>10. skill level expected of accused</a:t>
            </a:r>
          </a:p>
          <a:p>
            <a:pPr lvl="1"/>
            <a:r>
              <a:rPr lang="en-CA" dirty="0" smtClean="0"/>
              <a:t>11. complexities involved</a:t>
            </a:r>
          </a:p>
          <a:p>
            <a:pPr lvl="1"/>
            <a:r>
              <a:rPr lang="en-CA" dirty="0" smtClean="0"/>
              <a:t>12. preventive systems</a:t>
            </a:r>
          </a:p>
          <a:p>
            <a:pPr lvl="1"/>
            <a:r>
              <a:rPr lang="en-CA" dirty="0" smtClean="0"/>
              <a:t>13. economic considerations</a:t>
            </a:r>
          </a:p>
          <a:p>
            <a:pPr lvl="1"/>
            <a:r>
              <a:rPr lang="en-CA" dirty="0" smtClean="0"/>
              <a:t>14. actions </a:t>
            </a:r>
            <a:r>
              <a:rPr lang="en-CA" smtClean="0"/>
              <a:t>of officials</a:t>
            </a:r>
            <a:endParaRPr lang="en-CA"/>
          </a:p>
        </p:txBody>
      </p:sp>
    </p:spTree>
    <p:extLst>
      <p:ext uri="{BB962C8B-B14F-4D97-AF65-F5344CB8AC3E}">
        <p14:creationId xmlns:p14="http://schemas.microsoft.com/office/powerpoint/2010/main" val="1842639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Knowledge of Problems</a:t>
            </a:r>
            <a:endParaRPr lang="en-CA" dirty="0"/>
          </a:p>
        </p:txBody>
      </p:sp>
      <p:sp>
        <p:nvSpPr>
          <p:cNvPr id="3" name="Content Placeholder 2"/>
          <p:cNvSpPr>
            <a:spLocks noGrp="1"/>
          </p:cNvSpPr>
          <p:nvPr>
            <p:ph idx="1"/>
          </p:nvPr>
        </p:nvSpPr>
        <p:spPr/>
        <p:txBody>
          <a:bodyPr>
            <a:normAutofit fontScale="92500"/>
          </a:bodyPr>
          <a:lstStyle/>
          <a:p>
            <a:r>
              <a:rPr lang="en-CA" dirty="0" smtClean="0"/>
              <a:t>Knowledge or lack of knowledge by the defendant of the violation or conduct in question is an important factor in due diligence inquiry, and steps that must be taken to avoid liability</a:t>
            </a:r>
          </a:p>
          <a:p>
            <a:r>
              <a:rPr lang="en-CA" dirty="0" smtClean="0"/>
              <a:t>Neither lack of knowledge alone, nor lack of knowledge resulting from a perfunctory inquiry is sufficient to establish due diligence or all reasonable care on balance of probabilities</a:t>
            </a:r>
            <a:endParaRPr lang="en-CA" dirty="0"/>
          </a:p>
        </p:txBody>
      </p:sp>
    </p:spTree>
    <p:extLst>
      <p:ext uri="{BB962C8B-B14F-4D97-AF65-F5344CB8AC3E}">
        <p14:creationId xmlns:p14="http://schemas.microsoft.com/office/powerpoint/2010/main" val="8261030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Knowledge of Problems</a:t>
            </a:r>
            <a:endParaRPr lang="en-CA" dirty="0"/>
          </a:p>
        </p:txBody>
      </p:sp>
      <p:sp>
        <p:nvSpPr>
          <p:cNvPr id="3" name="Content Placeholder 2"/>
          <p:cNvSpPr>
            <a:spLocks noGrp="1"/>
          </p:cNvSpPr>
          <p:nvPr>
            <p:ph idx="1"/>
          </p:nvPr>
        </p:nvSpPr>
        <p:spPr/>
        <p:txBody>
          <a:bodyPr>
            <a:normAutofit fontScale="92500"/>
          </a:bodyPr>
          <a:lstStyle/>
          <a:p>
            <a:r>
              <a:rPr lang="en-CA" i="1" dirty="0" smtClean="0"/>
              <a:t>R </a:t>
            </a:r>
            <a:r>
              <a:rPr lang="en-CA" dirty="0" smtClean="0"/>
              <a:t>v </a:t>
            </a:r>
            <a:r>
              <a:rPr lang="en-CA" i="1" dirty="0" smtClean="0"/>
              <a:t>Superior Custom Trailers Ltd</a:t>
            </a:r>
            <a:r>
              <a:rPr lang="en-CA" dirty="0" smtClean="0"/>
              <a:t>., 2009 ONCJ 740:</a:t>
            </a:r>
          </a:p>
          <a:p>
            <a:pPr lvl="1"/>
            <a:r>
              <a:rPr lang="en-CA" dirty="0" smtClean="0"/>
              <a:t>Defendant chose not to consult with its own engineer about addressing difficulties it had experienced</a:t>
            </a:r>
          </a:p>
          <a:p>
            <a:pPr lvl="1"/>
            <a:r>
              <a:rPr lang="en-CA" dirty="0" smtClean="0"/>
              <a:t>Condition defendant failed to comply with included in certificate of approval at suggestion of its environmental engineer</a:t>
            </a:r>
          </a:p>
          <a:p>
            <a:pPr lvl="1"/>
            <a:r>
              <a:rPr lang="en-CA" dirty="0" smtClean="0"/>
              <a:t>Defendant chose to ignore condition as it did not know what to do</a:t>
            </a:r>
          </a:p>
          <a:p>
            <a:pPr lvl="1"/>
            <a:r>
              <a:rPr lang="en-CA" dirty="0" smtClean="0"/>
              <a:t>Held, due diligence defence rejected</a:t>
            </a:r>
            <a:endParaRPr lang="en-CA" dirty="0"/>
          </a:p>
        </p:txBody>
      </p:sp>
    </p:spTree>
    <p:extLst>
      <p:ext uri="{BB962C8B-B14F-4D97-AF65-F5344CB8AC3E}">
        <p14:creationId xmlns:p14="http://schemas.microsoft.com/office/powerpoint/2010/main" val="3024471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Knowledge of Problems</a:t>
            </a:r>
            <a:endParaRPr lang="en-CA" dirty="0"/>
          </a:p>
        </p:txBody>
      </p:sp>
      <p:sp>
        <p:nvSpPr>
          <p:cNvPr id="3" name="Content Placeholder 2"/>
          <p:cNvSpPr>
            <a:spLocks noGrp="1"/>
          </p:cNvSpPr>
          <p:nvPr>
            <p:ph idx="1"/>
          </p:nvPr>
        </p:nvSpPr>
        <p:spPr/>
        <p:txBody>
          <a:bodyPr/>
          <a:lstStyle/>
          <a:p>
            <a:r>
              <a:rPr lang="en-CA" i="1" dirty="0" smtClean="0"/>
              <a:t>R </a:t>
            </a:r>
            <a:r>
              <a:rPr lang="en-CA" dirty="0" smtClean="0"/>
              <a:t>v </a:t>
            </a:r>
            <a:r>
              <a:rPr lang="en-CA" i="1" dirty="0" err="1" smtClean="0"/>
              <a:t>Dillabough</a:t>
            </a:r>
            <a:r>
              <a:rPr lang="en-CA" dirty="0" smtClean="0"/>
              <a:t>, 2008 YKTC 46:</a:t>
            </a:r>
          </a:p>
          <a:p>
            <a:pPr lvl="1"/>
            <a:r>
              <a:rPr lang="en-CA" dirty="0" smtClean="0"/>
              <a:t>Defendant was aware his cattle were attracted to grasses growing on side of roadway</a:t>
            </a:r>
          </a:p>
          <a:p>
            <a:pPr lvl="1"/>
            <a:r>
              <a:rPr lang="en-CA" dirty="0" smtClean="0"/>
              <a:t>Defendant also aware that his fence was broken in area that allowed deer to pass through, and that fence sagging in number of places</a:t>
            </a:r>
          </a:p>
          <a:p>
            <a:pPr lvl="1"/>
            <a:r>
              <a:rPr lang="en-CA" dirty="0" smtClean="0"/>
              <a:t>Defendant aware his cattle escaped in past</a:t>
            </a:r>
          </a:p>
          <a:p>
            <a:pPr lvl="1"/>
            <a:r>
              <a:rPr lang="en-CA" dirty="0" smtClean="0"/>
              <a:t>Held, defendant failed to take reasonable care to prevent his animals from escaping onto roadway</a:t>
            </a:r>
            <a:endParaRPr lang="en-CA" dirty="0"/>
          </a:p>
        </p:txBody>
      </p:sp>
    </p:spTree>
    <p:extLst>
      <p:ext uri="{BB962C8B-B14F-4D97-AF65-F5344CB8AC3E}">
        <p14:creationId xmlns:p14="http://schemas.microsoft.com/office/powerpoint/2010/main" val="7484929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Foreseeability</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Included in concept of reasonable precautions is notion of foreseeability</a:t>
            </a:r>
          </a:p>
          <a:p>
            <a:r>
              <a:rPr lang="en-CA" dirty="0" smtClean="0"/>
              <a:t>Test is not whether the particular accident was foreseeable, but whether a reasonable person would have foreseen that the circumstances that led to the accident created a hazard requiring remedial intervention: </a:t>
            </a:r>
            <a:r>
              <a:rPr lang="en-CA" i="1" dirty="0" smtClean="0"/>
              <a:t>R </a:t>
            </a:r>
            <a:r>
              <a:rPr lang="en-CA" dirty="0" smtClean="0"/>
              <a:t>v </a:t>
            </a:r>
            <a:r>
              <a:rPr lang="en-CA" i="1" dirty="0" smtClean="0"/>
              <a:t>Rio </a:t>
            </a:r>
            <a:r>
              <a:rPr lang="en-CA" i="1" dirty="0" err="1" smtClean="0"/>
              <a:t>Algom</a:t>
            </a:r>
            <a:r>
              <a:rPr lang="en-CA" i="1" dirty="0" smtClean="0"/>
              <a:t> Ltd</a:t>
            </a:r>
            <a:r>
              <a:rPr lang="en-CA" dirty="0" smtClean="0"/>
              <a:t>., </a:t>
            </a:r>
            <a:r>
              <a:rPr lang="en-CA" dirty="0" err="1" smtClean="0"/>
              <a:t>Ont.C.A</a:t>
            </a:r>
            <a:r>
              <a:rPr lang="en-CA" dirty="0" smtClean="0"/>
              <a:t>. (1988)</a:t>
            </a:r>
          </a:p>
          <a:p>
            <a:r>
              <a:rPr lang="en-CA" dirty="0" smtClean="0"/>
              <a:t>Foreseeability of the hazard is properly considered as part of due diligence defence</a:t>
            </a:r>
            <a:endParaRPr lang="en-CA" dirty="0"/>
          </a:p>
        </p:txBody>
      </p:sp>
    </p:spTree>
    <p:extLst>
      <p:ext uri="{BB962C8B-B14F-4D97-AF65-F5344CB8AC3E}">
        <p14:creationId xmlns:p14="http://schemas.microsoft.com/office/powerpoint/2010/main" val="3632002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Foreseeability</a:t>
            </a:r>
            <a:endParaRPr lang="en-CA" dirty="0"/>
          </a:p>
        </p:txBody>
      </p:sp>
      <p:sp>
        <p:nvSpPr>
          <p:cNvPr id="3" name="Content Placeholder 2"/>
          <p:cNvSpPr>
            <a:spLocks noGrp="1"/>
          </p:cNvSpPr>
          <p:nvPr>
            <p:ph idx="1"/>
          </p:nvPr>
        </p:nvSpPr>
        <p:spPr/>
        <p:txBody>
          <a:bodyPr>
            <a:normAutofit fontScale="92500"/>
          </a:bodyPr>
          <a:lstStyle/>
          <a:p>
            <a:r>
              <a:rPr lang="en-CA" i="1" dirty="0" smtClean="0"/>
              <a:t>R </a:t>
            </a:r>
            <a:r>
              <a:rPr lang="en-CA" dirty="0" smtClean="0"/>
              <a:t>v </a:t>
            </a:r>
            <a:r>
              <a:rPr lang="en-CA" i="1" dirty="0" smtClean="0"/>
              <a:t>Northwood Pulp and Timber Co</a:t>
            </a:r>
            <a:r>
              <a:rPr lang="en-CA" dirty="0" smtClean="0"/>
              <a:t>., BCSC (1995):</a:t>
            </a:r>
          </a:p>
          <a:p>
            <a:pPr lvl="1"/>
            <a:r>
              <a:rPr lang="en-CA" dirty="0" smtClean="0"/>
              <a:t>Corporate defendant cannot be said to be negligent for failing to take steps to avoid the unforeseeable</a:t>
            </a:r>
          </a:p>
          <a:p>
            <a:pPr lvl="1"/>
            <a:r>
              <a:rPr lang="en-CA" dirty="0" smtClean="0"/>
              <a:t>Duty of operator is to take reasonable care; reasonable care is taken when proper measures are taken to deal with that which is reasonably foreseeable</a:t>
            </a:r>
          </a:p>
          <a:p>
            <a:pPr lvl="1"/>
            <a:r>
              <a:rPr lang="en-CA" dirty="0" smtClean="0"/>
              <a:t>To hold industries liable for occurrences they could not reasonably foresee would be to reinstate the theory of absolute liability </a:t>
            </a:r>
            <a:endParaRPr lang="en-CA" dirty="0"/>
          </a:p>
        </p:txBody>
      </p:sp>
    </p:spTree>
    <p:extLst>
      <p:ext uri="{BB962C8B-B14F-4D97-AF65-F5344CB8AC3E}">
        <p14:creationId xmlns:p14="http://schemas.microsoft.com/office/powerpoint/2010/main" val="8967131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Foreseeability</a:t>
            </a:r>
            <a:endParaRPr lang="en-CA" dirty="0"/>
          </a:p>
        </p:txBody>
      </p:sp>
      <p:sp>
        <p:nvSpPr>
          <p:cNvPr id="3" name="Content Placeholder 2"/>
          <p:cNvSpPr>
            <a:spLocks noGrp="1"/>
          </p:cNvSpPr>
          <p:nvPr>
            <p:ph idx="1"/>
          </p:nvPr>
        </p:nvSpPr>
        <p:spPr/>
        <p:txBody>
          <a:bodyPr>
            <a:normAutofit fontScale="92500" lnSpcReduction="10000"/>
          </a:bodyPr>
          <a:lstStyle/>
          <a:p>
            <a:r>
              <a:rPr lang="en-CA" i="1" dirty="0" smtClean="0"/>
              <a:t>R </a:t>
            </a:r>
            <a:r>
              <a:rPr lang="en-CA" dirty="0" smtClean="0"/>
              <a:t>v </a:t>
            </a:r>
            <a:r>
              <a:rPr lang="en-CA" i="1" dirty="0" err="1" smtClean="0"/>
              <a:t>Tege</a:t>
            </a:r>
            <a:r>
              <a:rPr lang="en-CA" i="1" dirty="0" smtClean="0"/>
              <a:t> Investments Ltd</a:t>
            </a:r>
            <a:r>
              <a:rPr lang="en-CA" dirty="0" smtClean="0"/>
              <a:t>., Alta. Prov. Ct. (1978):</a:t>
            </a:r>
          </a:p>
          <a:p>
            <a:pPr lvl="1"/>
            <a:r>
              <a:rPr lang="en-CA" dirty="0" smtClean="0"/>
              <a:t>Accused charged with false or misleading advertising</a:t>
            </a:r>
          </a:p>
          <a:p>
            <a:pPr lvl="1"/>
            <a:r>
              <a:rPr lang="en-CA" dirty="0" smtClean="0"/>
              <a:t>Conducting spot checks every one or two weeks did not constitute taking reasonable precautions or exercising due diligence</a:t>
            </a:r>
          </a:p>
          <a:p>
            <a:pPr lvl="1"/>
            <a:r>
              <a:rPr lang="en-CA" dirty="0" smtClean="0"/>
              <a:t>More checking should have been done with some daily checks</a:t>
            </a:r>
          </a:p>
          <a:p>
            <a:pPr lvl="1"/>
            <a:r>
              <a:rPr lang="en-CA" dirty="0" smtClean="0"/>
              <a:t>Advertisements that appeared suspicious by their very low rental price should also have been constantly checked</a:t>
            </a:r>
          </a:p>
          <a:p>
            <a:pPr lvl="1"/>
            <a:r>
              <a:rPr lang="en-CA" dirty="0" smtClean="0"/>
              <a:t>Held, accused did not exercise due diligence </a:t>
            </a:r>
            <a:endParaRPr lang="en-CA" dirty="0"/>
          </a:p>
        </p:txBody>
      </p:sp>
    </p:spTree>
    <p:extLst>
      <p:ext uri="{BB962C8B-B14F-4D97-AF65-F5344CB8AC3E}">
        <p14:creationId xmlns:p14="http://schemas.microsoft.com/office/powerpoint/2010/main" val="2297233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Compliance or Safety Programs</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Due diligence refers to the duty to set up an efficient system to avoid non-compliance; adequate and proper supervision is required to ensure that the system is operating properly: </a:t>
            </a:r>
            <a:r>
              <a:rPr lang="en-CA" i="1" dirty="0" smtClean="0"/>
              <a:t>Tesco Supermarkets Ltd. </a:t>
            </a:r>
            <a:r>
              <a:rPr lang="en-CA" dirty="0" smtClean="0"/>
              <a:t>v </a:t>
            </a:r>
            <a:r>
              <a:rPr lang="en-CA" i="1" dirty="0" err="1" smtClean="0"/>
              <a:t>Nattrass</a:t>
            </a:r>
            <a:r>
              <a:rPr lang="en-CA" dirty="0" smtClean="0"/>
              <a:t>, HL (1972) </a:t>
            </a:r>
          </a:p>
          <a:p>
            <a:r>
              <a:rPr lang="en-CA" dirty="0" smtClean="0"/>
              <a:t>A person or company who hires staff must ensure that the staff have the necessary knowledge, training and skills or make sure that they are provided; training, supervision and instruction must be ongoing programs</a:t>
            </a:r>
            <a:endParaRPr lang="en-CA" dirty="0"/>
          </a:p>
        </p:txBody>
      </p:sp>
    </p:spTree>
    <p:extLst>
      <p:ext uri="{BB962C8B-B14F-4D97-AF65-F5344CB8AC3E}">
        <p14:creationId xmlns:p14="http://schemas.microsoft.com/office/powerpoint/2010/main" val="2896174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Compliance or Safety Programs</a:t>
            </a:r>
            <a:endParaRPr lang="en-CA" dirty="0"/>
          </a:p>
        </p:txBody>
      </p:sp>
      <p:sp>
        <p:nvSpPr>
          <p:cNvPr id="3" name="Content Placeholder 2"/>
          <p:cNvSpPr>
            <a:spLocks noGrp="1"/>
          </p:cNvSpPr>
          <p:nvPr>
            <p:ph idx="1"/>
          </p:nvPr>
        </p:nvSpPr>
        <p:spPr/>
        <p:txBody>
          <a:bodyPr/>
          <a:lstStyle/>
          <a:p>
            <a:r>
              <a:rPr lang="en-CA" i="1" dirty="0" smtClean="0"/>
              <a:t>R </a:t>
            </a:r>
            <a:r>
              <a:rPr lang="en-CA" dirty="0" smtClean="0"/>
              <a:t>v </a:t>
            </a:r>
            <a:r>
              <a:rPr lang="en-CA" i="1" dirty="0" smtClean="0"/>
              <a:t>Island Industrial Chrome Co</a:t>
            </a:r>
            <a:r>
              <a:rPr lang="en-CA" dirty="0" smtClean="0"/>
              <a:t>., BC Prov. Ct. (2002):</a:t>
            </a:r>
          </a:p>
          <a:p>
            <a:pPr lvl="1"/>
            <a:r>
              <a:rPr lang="en-CA" dirty="0" smtClean="0"/>
              <a:t>General safety record of a company does not dictate the finding of whether due diligence exists</a:t>
            </a:r>
          </a:p>
          <a:p>
            <a:pPr lvl="1"/>
            <a:r>
              <a:rPr lang="en-CA" dirty="0" smtClean="0"/>
              <a:t>What must be examined by court is the specific conduct which was or was not exercised regarding the particular event which gives rise to the charge</a:t>
            </a:r>
            <a:endParaRPr lang="en-CA" dirty="0"/>
          </a:p>
        </p:txBody>
      </p:sp>
    </p:spTree>
    <p:extLst>
      <p:ext uri="{BB962C8B-B14F-4D97-AF65-F5344CB8AC3E}">
        <p14:creationId xmlns:p14="http://schemas.microsoft.com/office/powerpoint/2010/main" val="38554051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Compliance or Safety Programs</a:t>
            </a:r>
            <a:endParaRPr lang="en-CA" dirty="0"/>
          </a:p>
        </p:txBody>
      </p:sp>
      <p:sp>
        <p:nvSpPr>
          <p:cNvPr id="3" name="Content Placeholder 2"/>
          <p:cNvSpPr>
            <a:spLocks noGrp="1"/>
          </p:cNvSpPr>
          <p:nvPr>
            <p:ph idx="1"/>
          </p:nvPr>
        </p:nvSpPr>
        <p:spPr/>
        <p:txBody>
          <a:bodyPr/>
          <a:lstStyle/>
          <a:p>
            <a:r>
              <a:rPr lang="en-CA" i="1" dirty="0" smtClean="0"/>
              <a:t>R </a:t>
            </a:r>
            <a:r>
              <a:rPr lang="en-CA" dirty="0" smtClean="0"/>
              <a:t>v </a:t>
            </a:r>
            <a:r>
              <a:rPr lang="en-CA" i="1" dirty="0" err="1" smtClean="0"/>
              <a:t>Pilen</a:t>
            </a:r>
            <a:r>
              <a:rPr lang="en-CA" i="1" dirty="0" smtClean="0"/>
              <a:t> Construction of Canada Ltd</a:t>
            </a:r>
            <a:r>
              <a:rPr lang="en-CA" dirty="0" smtClean="0"/>
              <a:t>., </a:t>
            </a:r>
            <a:r>
              <a:rPr lang="en-CA" dirty="0" err="1" smtClean="0"/>
              <a:t>Ont.C.J</a:t>
            </a:r>
            <a:r>
              <a:rPr lang="en-CA" dirty="0" smtClean="0"/>
              <a:t>. (1999):</a:t>
            </a:r>
          </a:p>
          <a:p>
            <a:pPr lvl="1"/>
            <a:r>
              <a:rPr lang="en-CA" dirty="0" smtClean="0"/>
              <a:t>Due diligence defence must relate specifically to offence in question, and cannot be substituted by the employer acting reasonably in the general conduct of its affairs</a:t>
            </a:r>
          </a:p>
          <a:p>
            <a:pPr lvl="1"/>
            <a:r>
              <a:rPr lang="en-CA" dirty="0" smtClean="0"/>
              <a:t>It is not enough to establish a system of safety</a:t>
            </a:r>
          </a:p>
          <a:p>
            <a:pPr lvl="1"/>
            <a:r>
              <a:rPr lang="en-CA" dirty="0" smtClean="0"/>
              <a:t>Employer must also take steps to ensure that the system operates effectively</a:t>
            </a:r>
            <a:endParaRPr lang="en-CA" dirty="0"/>
          </a:p>
        </p:txBody>
      </p:sp>
    </p:spTree>
    <p:extLst>
      <p:ext uri="{BB962C8B-B14F-4D97-AF65-F5344CB8AC3E}">
        <p14:creationId xmlns:p14="http://schemas.microsoft.com/office/powerpoint/2010/main" val="10950855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Matters Beyond Control of Accused</a:t>
            </a:r>
            <a:endParaRPr lang="en-CA" dirty="0"/>
          </a:p>
        </p:txBody>
      </p:sp>
      <p:sp>
        <p:nvSpPr>
          <p:cNvPr id="3" name="Content Placeholder 2"/>
          <p:cNvSpPr>
            <a:spLocks noGrp="1"/>
          </p:cNvSpPr>
          <p:nvPr>
            <p:ph idx="1"/>
          </p:nvPr>
        </p:nvSpPr>
        <p:spPr/>
        <p:txBody>
          <a:bodyPr>
            <a:normAutofit fontScale="85000" lnSpcReduction="20000"/>
          </a:bodyPr>
          <a:lstStyle/>
          <a:p>
            <a:r>
              <a:rPr lang="en-CA" dirty="0" smtClean="0"/>
              <a:t>Corporation cannot escape conviction merely by saying its mind and will was delegated to another, an independent contractor</a:t>
            </a:r>
          </a:p>
          <a:p>
            <a:r>
              <a:rPr lang="en-CA" dirty="0" smtClean="0"/>
              <a:t>However, accused cannot be held accountable for unforeseeable accidents and for activities beyond the reach of what they might reasonably be expected to influence or control</a:t>
            </a:r>
          </a:p>
          <a:p>
            <a:r>
              <a:rPr lang="en-CA" dirty="0" smtClean="0"/>
              <a:t>Issue is not whether the person performing the work for the accused is an independent contractor as opposed to employee – rather courts examine whether relationship between worker and accused was such that worker was in fact under accused`s control</a:t>
            </a:r>
            <a:endParaRPr lang="en-CA" dirty="0"/>
          </a:p>
        </p:txBody>
      </p:sp>
    </p:spTree>
    <p:extLst>
      <p:ext uri="{BB962C8B-B14F-4D97-AF65-F5344CB8AC3E}">
        <p14:creationId xmlns:p14="http://schemas.microsoft.com/office/powerpoint/2010/main" val="980332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Matters Beyond Control of Accused</a:t>
            </a:r>
            <a:endParaRPr lang="en-CA" dirty="0"/>
          </a:p>
        </p:txBody>
      </p:sp>
      <p:sp>
        <p:nvSpPr>
          <p:cNvPr id="3" name="Content Placeholder 2"/>
          <p:cNvSpPr>
            <a:spLocks noGrp="1"/>
          </p:cNvSpPr>
          <p:nvPr>
            <p:ph idx="1"/>
          </p:nvPr>
        </p:nvSpPr>
        <p:spPr/>
        <p:txBody>
          <a:bodyPr>
            <a:normAutofit fontScale="92500" lnSpcReduction="20000"/>
          </a:bodyPr>
          <a:lstStyle/>
          <a:p>
            <a:r>
              <a:rPr lang="en-CA" i="1" dirty="0" smtClean="0"/>
              <a:t>R </a:t>
            </a:r>
            <a:r>
              <a:rPr lang="en-CA" dirty="0" smtClean="0"/>
              <a:t>v </a:t>
            </a:r>
            <a:r>
              <a:rPr lang="en-CA" i="1" dirty="0" err="1" smtClean="0"/>
              <a:t>Napanee</a:t>
            </a:r>
            <a:r>
              <a:rPr lang="en-CA" i="1" dirty="0" smtClean="0"/>
              <a:t> (Town), </a:t>
            </a:r>
            <a:r>
              <a:rPr lang="en-CA" dirty="0" smtClean="0"/>
              <a:t>Ont. Prov. Ct. (1990):</a:t>
            </a:r>
          </a:p>
          <a:p>
            <a:pPr lvl="1"/>
            <a:r>
              <a:rPr lang="en-CA" dirty="0" smtClean="0"/>
              <a:t>Defence of `wilful disobedience by the workers of an order`, worker committed breach of applicable regulatory requirement in knowing violation of standing orders issued by employer or supervisor</a:t>
            </a:r>
          </a:p>
          <a:p>
            <a:pPr lvl="1"/>
            <a:r>
              <a:rPr lang="en-CA" dirty="0" smtClean="0"/>
              <a:t>Defence is sub-branch of defence, excuse or justification of employer or supervisor having taken every precaution reasonable in the circumstances to avoid breach of applicable regulatory requirements</a:t>
            </a:r>
          </a:p>
          <a:p>
            <a:pPr lvl="1"/>
            <a:r>
              <a:rPr lang="en-CA" dirty="0" smtClean="0"/>
              <a:t>Held, defence rejected as absence of effective system of worker-supervision precluded its operation in the circumstances </a:t>
            </a:r>
            <a:endParaRPr lang="en-CA" dirty="0"/>
          </a:p>
        </p:txBody>
      </p:sp>
    </p:spTree>
    <p:extLst>
      <p:ext uri="{BB962C8B-B14F-4D97-AF65-F5344CB8AC3E}">
        <p14:creationId xmlns:p14="http://schemas.microsoft.com/office/powerpoint/2010/main" val="41313387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Matters Beyond Control of Accused</a:t>
            </a:r>
            <a:endParaRPr lang="en-CA" dirty="0"/>
          </a:p>
        </p:txBody>
      </p:sp>
      <p:sp>
        <p:nvSpPr>
          <p:cNvPr id="3" name="Content Placeholder 2"/>
          <p:cNvSpPr>
            <a:spLocks noGrp="1"/>
          </p:cNvSpPr>
          <p:nvPr>
            <p:ph idx="1"/>
          </p:nvPr>
        </p:nvSpPr>
        <p:spPr/>
        <p:txBody>
          <a:bodyPr>
            <a:normAutofit fontScale="92500" lnSpcReduction="10000"/>
          </a:bodyPr>
          <a:lstStyle/>
          <a:p>
            <a:r>
              <a:rPr lang="en-CA" i="1" dirty="0" smtClean="0"/>
              <a:t>R </a:t>
            </a:r>
            <a:r>
              <a:rPr lang="en-CA" dirty="0" smtClean="0"/>
              <a:t>v </a:t>
            </a:r>
            <a:r>
              <a:rPr lang="en-CA" i="1" dirty="0" smtClean="0"/>
              <a:t>National Wrecking Company</a:t>
            </a:r>
            <a:r>
              <a:rPr lang="en-CA" dirty="0" smtClean="0"/>
              <a:t>, </a:t>
            </a:r>
            <a:r>
              <a:rPr lang="en-CA" dirty="0" err="1" smtClean="0"/>
              <a:t>Ont.C.J</a:t>
            </a:r>
            <a:r>
              <a:rPr lang="en-CA" dirty="0" smtClean="0"/>
              <a:t>. (2005):</a:t>
            </a:r>
            <a:endParaRPr lang="en-CA" dirty="0"/>
          </a:p>
          <a:p>
            <a:pPr lvl="1"/>
            <a:r>
              <a:rPr lang="en-CA" dirty="0" smtClean="0"/>
              <a:t>Defence of `</a:t>
            </a:r>
            <a:r>
              <a:rPr lang="en-CA" i="1" dirty="0" smtClean="0"/>
              <a:t>finger-pointing</a:t>
            </a:r>
            <a:r>
              <a:rPr lang="en-CA" dirty="0" smtClean="0"/>
              <a:t>` raised in case where large metal door not properly braced crushed a worker</a:t>
            </a:r>
          </a:p>
          <a:p>
            <a:pPr lvl="1"/>
            <a:r>
              <a:rPr lang="en-CA" dirty="0" smtClean="0"/>
              <a:t>Argued that workers had been had been negligent or careless in their work around the door area, not known why door subsequently fell</a:t>
            </a:r>
          </a:p>
          <a:p>
            <a:pPr lvl="1"/>
            <a:r>
              <a:rPr lang="en-CA" dirty="0" smtClean="0"/>
              <a:t>Held, this defence rarely works – it only succeeds when it validly fits into due diligence defence; focus of due diligence is party pointing the finger must take all reasonable steps of their own before finger-pointing will succeed: “two wrongs don`t make a right” </a:t>
            </a:r>
          </a:p>
        </p:txBody>
      </p:sp>
    </p:spTree>
    <p:extLst>
      <p:ext uri="{BB962C8B-B14F-4D97-AF65-F5344CB8AC3E}">
        <p14:creationId xmlns:p14="http://schemas.microsoft.com/office/powerpoint/2010/main" val="15465268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Question</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Failing to Comply with Demand under </a:t>
            </a:r>
            <a:r>
              <a:rPr lang="en-CA" i="1" dirty="0" smtClean="0"/>
              <a:t>Income Tax Act </a:t>
            </a:r>
            <a:r>
              <a:rPr lang="en-CA" dirty="0" smtClean="0"/>
              <a:t>against Henry Royal as President and Chief Operating Officer of CALLUS Inc.</a:t>
            </a:r>
          </a:p>
          <a:p>
            <a:r>
              <a:rPr lang="en-CA" dirty="0" smtClean="0"/>
              <a:t>Factors for consideration in due diligence defence:</a:t>
            </a:r>
          </a:p>
          <a:p>
            <a:pPr lvl="1"/>
            <a:r>
              <a:rPr lang="en-CA" dirty="0" smtClean="0"/>
              <a:t>Knowledge of problems</a:t>
            </a:r>
          </a:p>
          <a:p>
            <a:pPr lvl="1"/>
            <a:r>
              <a:rPr lang="en-CA" dirty="0" smtClean="0"/>
              <a:t>Foreseeability</a:t>
            </a:r>
          </a:p>
          <a:p>
            <a:pPr lvl="1"/>
            <a:r>
              <a:rPr lang="en-CA" dirty="0" smtClean="0"/>
              <a:t>Compliance or safety programs</a:t>
            </a:r>
          </a:p>
          <a:p>
            <a:pPr lvl="1"/>
            <a:r>
              <a:rPr lang="en-CA" dirty="0" smtClean="0"/>
              <a:t>Matters beyond control of accused</a:t>
            </a:r>
          </a:p>
          <a:p>
            <a:pPr marL="457200" lvl="1" indent="0">
              <a:buNone/>
            </a:pPr>
            <a:r>
              <a:rPr lang="en-CA" dirty="0" smtClean="0"/>
              <a:t>. How would you apply each of these factors in considering Henry Royal`s due diligence defence?</a:t>
            </a:r>
            <a:endParaRPr lang="en-CA" dirty="0"/>
          </a:p>
        </p:txBody>
      </p:sp>
    </p:spTree>
    <p:extLst>
      <p:ext uri="{BB962C8B-B14F-4D97-AF65-F5344CB8AC3E}">
        <p14:creationId xmlns:p14="http://schemas.microsoft.com/office/powerpoint/2010/main" val="6172594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1102</TotalTime>
  <Words>1926</Words>
  <Application>Microsoft Office PowerPoint</Application>
  <PresentationFormat>On-screen Show (4:3)</PresentationFormat>
  <Paragraphs>115</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Strict Liability and Due Diligence</vt:lpstr>
      <vt:lpstr>Introduction</vt:lpstr>
      <vt:lpstr>Introduction</vt:lpstr>
      <vt:lpstr>Operation of Defence</vt:lpstr>
      <vt:lpstr>Operation of Defence</vt:lpstr>
      <vt:lpstr>Evidentiary Threshold</vt:lpstr>
      <vt:lpstr>Evidentiary Threshold</vt:lpstr>
      <vt:lpstr>Statutory Due Diligence Defence </vt:lpstr>
      <vt:lpstr>Statutory Due Diligence Defence</vt:lpstr>
      <vt:lpstr>Statutory Due Diligence  Defence</vt:lpstr>
      <vt:lpstr>Factors for Consideration in Due Diligence Defence</vt:lpstr>
      <vt:lpstr>Factors for Consideration in Due Diligence</vt:lpstr>
      <vt:lpstr>Knowledge of Problems</vt:lpstr>
      <vt:lpstr>Knowledge of Problems</vt:lpstr>
      <vt:lpstr>Knowledge of Problems</vt:lpstr>
      <vt:lpstr>Foreseeability</vt:lpstr>
      <vt:lpstr>Foreseeability</vt:lpstr>
      <vt:lpstr>Foreseeability</vt:lpstr>
      <vt:lpstr>Compliance or Safety Programs</vt:lpstr>
      <vt:lpstr>Compliance or Safety Programs</vt:lpstr>
      <vt:lpstr>Compliance or Safety Programs</vt:lpstr>
      <vt:lpstr>Matters Beyond Control of Accused</vt:lpstr>
      <vt:lpstr>Matters Beyond Control of Accused</vt:lpstr>
      <vt:lpstr>Matters Beyond Control of Accused</vt:lpstr>
      <vt:lpstr>Question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Strict Liability and Due Diligence</dc:title>
  <dc:creator>Rick Libman</dc:creator>
  <cp:lastModifiedBy>Wayne</cp:lastModifiedBy>
  <cp:revision>24</cp:revision>
  <dcterms:created xsi:type="dcterms:W3CDTF">2013-01-28T00:33:10Z</dcterms:created>
  <dcterms:modified xsi:type="dcterms:W3CDTF">2014-10-08T05:23:24Z</dcterms:modified>
</cp:coreProperties>
</file>