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6"/>
  </p:notesMasterIdLst>
  <p:sldIdLst>
    <p:sldId id="256" r:id="rId2"/>
    <p:sldId id="348" r:id="rId3"/>
    <p:sldId id="446" r:id="rId4"/>
    <p:sldId id="438" r:id="rId5"/>
    <p:sldId id="440" r:id="rId6"/>
    <p:sldId id="445" r:id="rId7"/>
    <p:sldId id="443" r:id="rId8"/>
    <p:sldId id="439" r:id="rId9"/>
    <p:sldId id="442" r:id="rId10"/>
    <p:sldId id="441" r:id="rId11"/>
    <p:sldId id="385" r:id="rId12"/>
    <p:sldId id="386" r:id="rId13"/>
    <p:sldId id="422" r:id="rId14"/>
    <p:sldId id="421" r:id="rId15"/>
    <p:sldId id="388" r:id="rId16"/>
    <p:sldId id="424" r:id="rId17"/>
    <p:sldId id="425" r:id="rId18"/>
    <p:sldId id="426" r:id="rId19"/>
    <p:sldId id="428" r:id="rId20"/>
    <p:sldId id="387" r:id="rId21"/>
    <p:sldId id="430" r:id="rId22"/>
    <p:sldId id="412" r:id="rId23"/>
    <p:sldId id="427" r:id="rId24"/>
    <p:sldId id="448" r:id="rId25"/>
    <p:sldId id="447" r:id="rId26"/>
    <p:sldId id="390" r:id="rId27"/>
    <p:sldId id="431" r:id="rId28"/>
    <p:sldId id="393" r:id="rId29"/>
    <p:sldId id="432" r:id="rId30"/>
    <p:sldId id="433" r:id="rId31"/>
    <p:sldId id="434" r:id="rId32"/>
    <p:sldId id="435" r:id="rId33"/>
    <p:sldId id="436" r:id="rId34"/>
    <p:sldId id="437"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585AD"/>
    <a:srgbClr val="2EA7C4"/>
    <a:srgbClr val="4BBBD5"/>
    <a:srgbClr val="2DA3BF"/>
    <a:srgbClr val="2891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44" autoAdjust="0"/>
    <p:restoredTop sz="84871" autoAdjust="0"/>
  </p:normalViewPr>
  <p:slideViewPr>
    <p:cSldViewPr>
      <p:cViewPr varScale="1">
        <p:scale>
          <a:sx n="61" d="100"/>
          <a:sy n="61" d="100"/>
        </p:scale>
        <p:origin x="1674"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17CE94A-EBCE-4B46-B3D9-CD26393142FD}" type="datetimeFigureOut">
              <a:rPr lang="en-US" smtClean="0"/>
              <a:t>11/22/18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6C2438-F2BD-4869-92FE-8868061F670C}" type="slidenum">
              <a:rPr lang="en-US" smtClean="0"/>
              <a:t>‹#›</a:t>
            </a:fld>
            <a:endParaRPr lang="en-US"/>
          </a:p>
        </p:txBody>
      </p:sp>
    </p:spTree>
    <p:extLst>
      <p:ext uri="{BB962C8B-B14F-4D97-AF65-F5344CB8AC3E}">
        <p14:creationId xmlns:p14="http://schemas.microsoft.com/office/powerpoint/2010/main" val="2612310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0"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1</a:t>
            </a:fld>
            <a:endParaRPr lang="en-US"/>
          </a:p>
        </p:txBody>
      </p:sp>
    </p:spTree>
    <p:extLst>
      <p:ext uri="{BB962C8B-B14F-4D97-AF65-F5344CB8AC3E}">
        <p14:creationId xmlns:p14="http://schemas.microsoft.com/office/powerpoint/2010/main" val="9432626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0"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3</a:t>
            </a:fld>
            <a:endParaRPr lang="en-US"/>
          </a:p>
        </p:txBody>
      </p:sp>
    </p:spTree>
    <p:extLst>
      <p:ext uri="{BB962C8B-B14F-4D97-AF65-F5344CB8AC3E}">
        <p14:creationId xmlns:p14="http://schemas.microsoft.com/office/powerpoint/2010/main" val="9432626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4</a:t>
            </a:fld>
            <a:endParaRPr lang="en-US"/>
          </a:p>
        </p:txBody>
      </p:sp>
    </p:spTree>
    <p:extLst>
      <p:ext uri="{BB962C8B-B14F-4D97-AF65-F5344CB8AC3E}">
        <p14:creationId xmlns:p14="http://schemas.microsoft.com/office/powerpoint/2010/main" val="9959690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5</a:t>
            </a:fld>
            <a:endParaRPr lang="en-US"/>
          </a:p>
        </p:txBody>
      </p:sp>
    </p:spTree>
    <p:extLst>
      <p:ext uri="{BB962C8B-B14F-4D97-AF65-F5344CB8AC3E}">
        <p14:creationId xmlns:p14="http://schemas.microsoft.com/office/powerpoint/2010/main" val="26563673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6</a:t>
            </a:fld>
            <a:endParaRPr lang="en-US"/>
          </a:p>
        </p:txBody>
      </p:sp>
    </p:spTree>
    <p:extLst>
      <p:ext uri="{BB962C8B-B14F-4D97-AF65-F5344CB8AC3E}">
        <p14:creationId xmlns:p14="http://schemas.microsoft.com/office/powerpoint/2010/main" val="9959690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7</a:t>
            </a:fld>
            <a:endParaRPr lang="en-US"/>
          </a:p>
        </p:txBody>
      </p:sp>
    </p:spTree>
    <p:extLst>
      <p:ext uri="{BB962C8B-B14F-4D97-AF65-F5344CB8AC3E}">
        <p14:creationId xmlns:p14="http://schemas.microsoft.com/office/powerpoint/2010/main" val="3123024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8</a:t>
            </a:fld>
            <a:endParaRPr lang="en-US"/>
          </a:p>
        </p:txBody>
      </p:sp>
    </p:spTree>
    <p:extLst>
      <p:ext uri="{BB962C8B-B14F-4D97-AF65-F5344CB8AC3E}">
        <p14:creationId xmlns:p14="http://schemas.microsoft.com/office/powerpoint/2010/main" val="5842865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9</a:t>
            </a:fld>
            <a:endParaRPr lang="en-US"/>
          </a:p>
        </p:txBody>
      </p:sp>
    </p:spTree>
    <p:extLst>
      <p:ext uri="{BB962C8B-B14F-4D97-AF65-F5344CB8AC3E}">
        <p14:creationId xmlns:p14="http://schemas.microsoft.com/office/powerpoint/2010/main" val="9661048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10</a:t>
            </a:fld>
            <a:endParaRPr lang="en-US"/>
          </a:p>
        </p:txBody>
      </p:sp>
    </p:spTree>
    <p:extLst>
      <p:ext uri="{BB962C8B-B14F-4D97-AF65-F5344CB8AC3E}">
        <p14:creationId xmlns:p14="http://schemas.microsoft.com/office/powerpoint/2010/main" val="6873564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11</a:t>
            </a:fld>
            <a:endParaRPr lang="en-US"/>
          </a:p>
        </p:txBody>
      </p:sp>
    </p:spTree>
    <p:extLst>
      <p:ext uri="{BB962C8B-B14F-4D97-AF65-F5344CB8AC3E}">
        <p14:creationId xmlns:p14="http://schemas.microsoft.com/office/powerpoint/2010/main" val="26081316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12</a:t>
            </a:fld>
            <a:endParaRPr lang="en-US"/>
          </a:p>
        </p:txBody>
      </p:sp>
    </p:spTree>
    <p:extLst>
      <p:ext uri="{BB962C8B-B14F-4D97-AF65-F5344CB8AC3E}">
        <p14:creationId xmlns:p14="http://schemas.microsoft.com/office/powerpoint/2010/main" val="19695418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sz="1200" b="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13</a:t>
            </a:fld>
            <a:endParaRPr lang="en-US"/>
          </a:p>
        </p:txBody>
      </p:sp>
    </p:spTree>
    <p:extLst>
      <p:ext uri="{BB962C8B-B14F-4D97-AF65-F5344CB8AC3E}">
        <p14:creationId xmlns:p14="http://schemas.microsoft.com/office/powerpoint/2010/main" val="25783405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14</a:t>
            </a:fld>
            <a:endParaRPr lang="en-US"/>
          </a:p>
        </p:txBody>
      </p:sp>
    </p:spTree>
    <p:extLst>
      <p:ext uri="{BB962C8B-B14F-4D97-AF65-F5344CB8AC3E}">
        <p14:creationId xmlns:p14="http://schemas.microsoft.com/office/powerpoint/2010/main" val="9038467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15</a:t>
            </a:fld>
            <a:endParaRPr lang="en-US"/>
          </a:p>
        </p:txBody>
      </p:sp>
    </p:spTree>
    <p:extLst>
      <p:ext uri="{BB962C8B-B14F-4D97-AF65-F5344CB8AC3E}">
        <p14:creationId xmlns:p14="http://schemas.microsoft.com/office/powerpoint/2010/main" val="25032662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b="1" dirty="0"/>
          </a:p>
        </p:txBody>
      </p:sp>
      <p:sp>
        <p:nvSpPr>
          <p:cNvPr id="4" name="Slide Number Placeholder 3"/>
          <p:cNvSpPr>
            <a:spLocks noGrp="1"/>
          </p:cNvSpPr>
          <p:nvPr>
            <p:ph type="sldNum" sz="quarter" idx="10"/>
          </p:nvPr>
        </p:nvSpPr>
        <p:spPr/>
        <p:txBody>
          <a:bodyPr/>
          <a:lstStyle/>
          <a:p>
            <a:fld id="{8B6C2438-F2BD-4869-92FE-8868061F670C}" type="slidenum">
              <a:rPr lang="en-US" smtClean="0"/>
              <a:t>16</a:t>
            </a:fld>
            <a:endParaRPr lang="en-US"/>
          </a:p>
        </p:txBody>
      </p:sp>
    </p:spTree>
    <p:extLst>
      <p:ext uri="{BB962C8B-B14F-4D97-AF65-F5344CB8AC3E}">
        <p14:creationId xmlns:p14="http://schemas.microsoft.com/office/powerpoint/2010/main" val="1633279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17</a:t>
            </a:fld>
            <a:endParaRPr lang="en-US"/>
          </a:p>
        </p:txBody>
      </p:sp>
    </p:spTree>
    <p:extLst>
      <p:ext uri="{BB962C8B-B14F-4D97-AF65-F5344CB8AC3E}">
        <p14:creationId xmlns:p14="http://schemas.microsoft.com/office/powerpoint/2010/main" val="17846758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18</a:t>
            </a:fld>
            <a:endParaRPr lang="en-US"/>
          </a:p>
        </p:txBody>
      </p:sp>
    </p:spTree>
    <p:extLst>
      <p:ext uri="{BB962C8B-B14F-4D97-AF65-F5344CB8AC3E}">
        <p14:creationId xmlns:p14="http://schemas.microsoft.com/office/powerpoint/2010/main" val="39016982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19</a:t>
            </a:fld>
            <a:endParaRPr lang="en-US"/>
          </a:p>
        </p:txBody>
      </p:sp>
    </p:spTree>
    <p:extLst>
      <p:ext uri="{BB962C8B-B14F-4D97-AF65-F5344CB8AC3E}">
        <p14:creationId xmlns:p14="http://schemas.microsoft.com/office/powerpoint/2010/main" val="15350031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20</a:t>
            </a:fld>
            <a:endParaRPr lang="en-US"/>
          </a:p>
        </p:txBody>
      </p:sp>
    </p:spTree>
    <p:extLst>
      <p:ext uri="{BB962C8B-B14F-4D97-AF65-F5344CB8AC3E}">
        <p14:creationId xmlns:p14="http://schemas.microsoft.com/office/powerpoint/2010/main" val="24085202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21</a:t>
            </a:fld>
            <a:endParaRPr lang="en-US"/>
          </a:p>
        </p:txBody>
      </p:sp>
    </p:spTree>
    <p:extLst>
      <p:ext uri="{BB962C8B-B14F-4D97-AF65-F5344CB8AC3E}">
        <p14:creationId xmlns:p14="http://schemas.microsoft.com/office/powerpoint/2010/main" val="9267129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22</a:t>
            </a:fld>
            <a:endParaRPr lang="en-US"/>
          </a:p>
        </p:txBody>
      </p:sp>
    </p:spTree>
    <p:extLst>
      <p:ext uri="{BB962C8B-B14F-4D97-AF65-F5344CB8AC3E}">
        <p14:creationId xmlns:p14="http://schemas.microsoft.com/office/powerpoint/2010/main" val="11738319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23</a:t>
            </a:fld>
            <a:endParaRPr lang="en-US"/>
          </a:p>
        </p:txBody>
      </p:sp>
    </p:spTree>
    <p:extLst>
      <p:ext uri="{BB962C8B-B14F-4D97-AF65-F5344CB8AC3E}">
        <p14:creationId xmlns:p14="http://schemas.microsoft.com/office/powerpoint/2010/main" val="24418272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24</a:t>
            </a:fld>
            <a:endParaRPr lang="en-US"/>
          </a:p>
        </p:txBody>
      </p:sp>
    </p:spTree>
    <p:extLst>
      <p:ext uri="{BB962C8B-B14F-4D97-AF65-F5344CB8AC3E}">
        <p14:creationId xmlns:p14="http://schemas.microsoft.com/office/powerpoint/2010/main" val="26464706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25</a:t>
            </a:fld>
            <a:endParaRPr lang="en-US"/>
          </a:p>
        </p:txBody>
      </p:sp>
    </p:spTree>
    <p:extLst>
      <p:ext uri="{BB962C8B-B14F-4D97-AF65-F5344CB8AC3E}">
        <p14:creationId xmlns:p14="http://schemas.microsoft.com/office/powerpoint/2010/main" val="19376737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26</a:t>
            </a:fld>
            <a:endParaRPr lang="en-US"/>
          </a:p>
        </p:txBody>
      </p:sp>
    </p:spTree>
    <p:extLst>
      <p:ext uri="{BB962C8B-B14F-4D97-AF65-F5344CB8AC3E}">
        <p14:creationId xmlns:p14="http://schemas.microsoft.com/office/powerpoint/2010/main" val="3320831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27</a:t>
            </a:fld>
            <a:endParaRPr lang="en-US"/>
          </a:p>
        </p:txBody>
      </p:sp>
    </p:spTree>
    <p:extLst>
      <p:ext uri="{BB962C8B-B14F-4D97-AF65-F5344CB8AC3E}">
        <p14:creationId xmlns:p14="http://schemas.microsoft.com/office/powerpoint/2010/main" val="42662741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28</a:t>
            </a:fld>
            <a:endParaRPr lang="en-US"/>
          </a:p>
        </p:txBody>
      </p:sp>
    </p:spTree>
    <p:extLst>
      <p:ext uri="{BB962C8B-B14F-4D97-AF65-F5344CB8AC3E}">
        <p14:creationId xmlns:p14="http://schemas.microsoft.com/office/powerpoint/2010/main" val="5584065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29</a:t>
            </a:fld>
            <a:endParaRPr lang="en-US"/>
          </a:p>
        </p:txBody>
      </p:sp>
    </p:spTree>
    <p:extLst>
      <p:ext uri="{BB962C8B-B14F-4D97-AF65-F5344CB8AC3E}">
        <p14:creationId xmlns:p14="http://schemas.microsoft.com/office/powerpoint/2010/main" val="31338906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30</a:t>
            </a:fld>
            <a:endParaRPr lang="en-US"/>
          </a:p>
        </p:txBody>
      </p:sp>
    </p:spTree>
    <p:extLst>
      <p:ext uri="{BB962C8B-B14F-4D97-AF65-F5344CB8AC3E}">
        <p14:creationId xmlns:p14="http://schemas.microsoft.com/office/powerpoint/2010/main" val="34571477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31</a:t>
            </a:fld>
            <a:endParaRPr lang="en-US"/>
          </a:p>
        </p:txBody>
      </p:sp>
    </p:spTree>
    <p:extLst>
      <p:ext uri="{BB962C8B-B14F-4D97-AF65-F5344CB8AC3E}">
        <p14:creationId xmlns:p14="http://schemas.microsoft.com/office/powerpoint/2010/main" val="35320331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32</a:t>
            </a:fld>
            <a:endParaRPr lang="en-US"/>
          </a:p>
        </p:txBody>
      </p:sp>
    </p:spTree>
    <p:extLst>
      <p:ext uri="{BB962C8B-B14F-4D97-AF65-F5344CB8AC3E}">
        <p14:creationId xmlns:p14="http://schemas.microsoft.com/office/powerpoint/2010/main" val="19333062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33</a:t>
            </a:fld>
            <a:endParaRPr lang="en-US"/>
          </a:p>
        </p:txBody>
      </p:sp>
    </p:spTree>
    <p:extLst>
      <p:ext uri="{BB962C8B-B14F-4D97-AF65-F5344CB8AC3E}">
        <p14:creationId xmlns:p14="http://schemas.microsoft.com/office/powerpoint/2010/main" val="5538297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34</a:t>
            </a:fld>
            <a:endParaRPr lang="en-US"/>
          </a:p>
        </p:txBody>
      </p:sp>
    </p:spTree>
    <p:extLst>
      <p:ext uri="{BB962C8B-B14F-4D97-AF65-F5344CB8AC3E}">
        <p14:creationId xmlns:p14="http://schemas.microsoft.com/office/powerpoint/2010/main" val="192683986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2A07FD46-4C0F-4B19-94DB-7C4BB3E73C10}" type="datetime1">
              <a:rPr lang="en-US" smtClean="0"/>
              <a:t>11/22/18</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r>
              <a:rPr lang="en-US"/>
              <a:t>Definitions and measures</a:t>
            </a: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3977D60-5343-49E1-BD8C-CA39C39BE7A5}"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2pPr>
              <a:buClr>
                <a:schemeClr val="tx1"/>
              </a:buClr>
              <a:defRPr/>
            </a:lvl2pPr>
            <a:extLst/>
          </a:lstStyle>
          <a:p>
            <a:pPr lvl="0" eaLnBrk="1" latinLnBrk="0" hangingPunct="1"/>
            <a:r>
              <a:rPr lang="en-US" dirty="0"/>
              <a:t>Click to edit Master text styles</a:t>
            </a:r>
          </a:p>
          <a:p>
            <a:pPr lvl="1" eaLnBrk="1" latinLnBrk="0" hangingPunct="1"/>
            <a:r>
              <a:rPr lang="en-US" dirty="0"/>
              <a:t>Second level</a:t>
            </a:r>
          </a:p>
          <a:p>
            <a:pPr lvl="2" eaLnBrk="1" latinLnBrk="0" hangingPunct="1"/>
            <a:r>
              <a:rPr lang="en-US" dirty="0"/>
              <a:t>Third level</a:t>
            </a:r>
          </a:p>
          <a:p>
            <a:pPr lvl="3" eaLnBrk="1" latinLnBrk="0" hangingPunct="1"/>
            <a:r>
              <a:rPr lang="en-US" dirty="0"/>
              <a:t>Fourth level</a:t>
            </a:r>
          </a:p>
          <a:p>
            <a:pPr lvl="4" eaLnBrk="1" latinLnBrk="0" hangingPunct="1"/>
            <a:r>
              <a:rPr lang="en-US" dirty="0"/>
              <a:t>Fifth level</a:t>
            </a:r>
            <a:endParaRPr kumimoji="0" lang="en-US" dirty="0"/>
          </a:p>
        </p:txBody>
      </p:sp>
      <p:sp>
        <p:nvSpPr>
          <p:cNvPr id="4" name="Date Placeholder 3"/>
          <p:cNvSpPr>
            <a:spLocks noGrp="1"/>
          </p:cNvSpPr>
          <p:nvPr>
            <p:ph type="dt" sz="half" idx="10"/>
          </p:nvPr>
        </p:nvSpPr>
        <p:spPr/>
        <p:txBody>
          <a:bodyPr/>
          <a:lstStyle/>
          <a:p>
            <a:fld id="{C80AB516-CF92-4E13-A1A7-747D30987230}" type="datetime1">
              <a:rPr lang="en-US" smtClean="0"/>
              <a:t>11/22/18</a:t>
            </a:fld>
            <a:endParaRPr lang="en-US"/>
          </a:p>
        </p:txBody>
      </p:sp>
      <p:sp>
        <p:nvSpPr>
          <p:cNvPr id="5" name="Footer Placeholder 4"/>
          <p:cNvSpPr>
            <a:spLocks noGrp="1"/>
          </p:cNvSpPr>
          <p:nvPr>
            <p:ph type="ftr" sz="quarter" idx="11"/>
          </p:nvPr>
        </p:nvSpPr>
        <p:spPr/>
        <p:txBody>
          <a:bodyPr/>
          <a:lstStyle/>
          <a:p>
            <a:r>
              <a:rPr lang="en-US"/>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
        <p:nvSpPr>
          <p:cNvPr id="7" name="Title 6"/>
          <p:cNvSpPr>
            <a:spLocks noGrp="1"/>
          </p:cNvSpPr>
          <p:nvPr>
            <p:ph type="title"/>
          </p:nvPr>
        </p:nvSpPr>
        <p:spPr/>
        <p:txBody>
          <a:bodyPr rtlCol="0"/>
          <a:lstStyle>
            <a:lvl1pPr>
              <a:defRPr>
                <a:solidFill>
                  <a:schemeClr val="accent4"/>
                </a:solidFill>
              </a:defRPr>
            </a:lvl1pPr>
            <a:extLst/>
          </a:lstStyle>
          <a:p>
            <a:r>
              <a:rPr kumimoji="0" lang="en-US" dirty="0"/>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dirty="0"/>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4A71D1B8-772C-49B2-9A03-D0F9C40A90AF}" type="datetime1">
              <a:rPr lang="en-US" smtClean="0"/>
              <a:t>11/22/18</a:t>
            </a:fld>
            <a:endParaRPr lang="en-US"/>
          </a:p>
        </p:txBody>
      </p:sp>
      <p:sp>
        <p:nvSpPr>
          <p:cNvPr id="5" name="Footer Placeholder 4"/>
          <p:cNvSpPr>
            <a:spLocks noGrp="1"/>
          </p:cNvSpPr>
          <p:nvPr>
            <p:ph type="ftr" sz="quarter" idx="11"/>
          </p:nvPr>
        </p:nvSpPr>
        <p:spPr/>
        <p:txBody>
          <a:bodyPr/>
          <a:lstStyle/>
          <a:p>
            <a:r>
              <a:rPr lang="en-US"/>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24606FD8-9F25-4B1B-8C6B-A1A8DF78ED82}" type="datetime1">
              <a:rPr lang="en-US" smtClean="0"/>
              <a:t>11/22/18</a:t>
            </a:fld>
            <a:endParaRPr lang="en-US"/>
          </a:p>
        </p:txBody>
      </p:sp>
      <p:sp>
        <p:nvSpPr>
          <p:cNvPr id="6" name="Footer Placeholder 5"/>
          <p:cNvSpPr>
            <a:spLocks noGrp="1"/>
          </p:cNvSpPr>
          <p:nvPr>
            <p:ph type="ftr" sz="quarter" idx="11"/>
          </p:nvPr>
        </p:nvSpPr>
        <p:spPr/>
        <p:txBody>
          <a:bodyPr/>
          <a:lstStyle/>
          <a:p>
            <a:r>
              <a:rPr lang="en-US"/>
              <a:t>Definitions and measures</a:t>
            </a:r>
          </a:p>
        </p:txBody>
      </p:sp>
      <p:sp>
        <p:nvSpPr>
          <p:cNvPr id="7" name="Slide Number Placeholder 6"/>
          <p:cNvSpPr>
            <a:spLocks noGrp="1"/>
          </p:cNvSpPr>
          <p:nvPr>
            <p:ph type="sldNum" sz="quarter" idx="12"/>
          </p:nvPr>
        </p:nvSpPr>
        <p:spPr/>
        <p:txBody>
          <a:bodyPr/>
          <a:lstStyle/>
          <a:p>
            <a:fld id="{B3977D60-5343-49E1-BD8C-CA39C39BE7A5}" type="slidenum">
              <a:rPr lang="en-US" smtClean="0"/>
              <a:t>‹#›</a:t>
            </a:fld>
            <a:endParaRPr lang="en-US"/>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6A70158-287A-4E5D-89DB-E20E9C002E71}" type="datetime1">
              <a:rPr lang="en-US" smtClean="0"/>
              <a:t>11/22/18</a:t>
            </a:fld>
            <a:endParaRPr lang="en-US"/>
          </a:p>
        </p:txBody>
      </p:sp>
      <p:sp>
        <p:nvSpPr>
          <p:cNvPr id="8" name="Footer Placeholder 7"/>
          <p:cNvSpPr>
            <a:spLocks noGrp="1"/>
          </p:cNvSpPr>
          <p:nvPr>
            <p:ph type="ftr" sz="quarter" idx="11"/>
          </p:nvPr>
        </p:nvSpPr>
        <p:spPr/>
        <p:txBody>
          <a:bodyPr/>
          <a:lstStyle/>
          <a:p>
            <a:r>
              <a:rPr lang="en-US"/>
              <a:t>Definitions and measures</a:t>
            </a:r>
          </a:p>
        </p:txBody>
      </p:sp>
      <p:sp>
        <p:nvSpPr>
          <p:cNvPr id="9" name="Slide Number Placeholder 8"/>
          <p:cNvSpPr>
            <a:spLocks noGrp="1"/>
          </p:cNvSpPr>
          <p:nvPr>
            <p:ph type="sldNum" sz="quarter" idx="12"/>
          </p:nvPr>
        </p:nvSpPr>
        <p:spPr/>
        <p:txBody>
          <a:bodyPr/>
          <a:lstStyle/>
          <a:p>
            <a:fld id="{B3977D60-5343-49E1-BD8C-CA39C39BE7A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4395B389-0687-4FA6-B363-E522B496C895}" type="datetime1">
              <a:rPr lang="en-US" smtClean="0"/>
              <a:t>11/22/18</a:t>
            </a:fld>
            <a:endParaRPr lang="en-US"/>
          </a:p>
        </p:txBody>
      </p:sp>
      <p:sp>
        <p:nvSpPr>
          <p:cNvPr id="4" name="Footer Placeholder 3"/>
          <p:cNvSpPr>
            <a:spLocks noGrp="1"/>
          </p:cNvSpPr>
          <p:nvPr>
            <p:ph type="ftr" sz="quarter" idx="11"/>
          </p:nvPr>
        </p:nvSpPr>
        <p:spPr/>
        <p:txBody>
          <a:bodyPr/>
          <a:lstStyle/>
          <a:p>
            <a:r>
              <a:rPr lang="en-US"/>
              <a:t>Definitions and measures</a:t>
            </a:r>
          </a:p>
        </p:txBody>
      </p:sp>
      <p:sp>
        <p:nvSpPr>
          <p:cNvPr id="5" name="Slide Number Placeholder 4"/>
          <p:cNvSpPr>
            <a:spLocks noGrp="1"/>
          </p:cNvSpPr>
          <p:nvPr>
            <p:ph type="sldNum" sz="quarter" idx="12"/>
          </p:nvPr>
        </p:nvSpPr>
        <p:spPr/>
        <p:txBody>
          <a:bodyPr/>
          <a:lstStyle/>
          <a:p>
            <a:fld id="{B3977D60-5343-49E1-BD8C-CA39C39BE7A5}" type="slidenum">
              <a:rPr lang="en-US" smtClean="0"/>
              <a:t>‹#›</a:t>
            </a:fld>
            <a:endParaRPr lang="en-US"/>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2FC790-BBB3-4911-B629-79F9310628E4}" type="datetime1">
              <a:rPr lang="en-US" smtClean="0"/>
              <a:t>11/22/18</a:t>
            </a:fld>
            <a:endParaRPr lang="en-US"/>
          </a:p>
        </p:txBody>
      </p:sp>
      <p:sp>
        <p:nvSpPr>
          <p:cNvPr id="3" name="Footer Placeholder 2"/>
          <p:cNvSpPr>
            <a:spLocks noGrp="1"/>
          </p:cNvSpPr>
          <p:nvPr>
            <p:ph type="ftr" sz="quarter" idx="11"/>
          </p:nvPr>
        </p:nvSpPr>
        <p:spPr/>
        <p:txBody>
          <a:bodyPr/>
          <a:lstStyle/>
          <a:p>
            <a:r>
              <a:rPr lang="en-US"/>
              <a:t>Definitions and measures</a:t>
            </a:r>
          </a:p>
        </p:txBody>
      </p:sp>
      <p:sp>
        <p:nvSpPr>
          <p:cNvPr id="4" name="Slide Number Placeholder 3"/>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95BAD561-CE43-482F-A8A8-069DB6BD2E3A}" type="datetime1">
              <a:rPr lang="en-US" smtClean="0"/>
              <a:t>11/22/18</a:t>
            </a:fld>
            <a:endParaRPr lang="en-US"/>
          </a:p>
        </p:txBody>
      </p:sp>
      <p:sp>
        <p:nvSpPr>
          <p:cNvPr id="6" name="Footer Placeholder 5"/>
          <p:cNvSpPr>
            <a:spLocks noGrp="1"/>
          </p:cNvSpPr>
          <p:nvPr>
            <p:ph type="ftr" sz="quarter" idx="11"/>
          </p:nvPr>
        </p:nvSpPr>
        <p:spPr/>
        <p:txBody>
          <a:bodyPr/>
          <a:lstStyle/>
          <a:p>
            <a:r>
              <a:rPr lang="en-US"/>
              <a:t>Definitions and measures</a:t>
            </a:r>
          </a:p>
        </p:txBody>
      </p:sp>
      <p:sp>
        <p:nvSpPr>
          <p:cNvPr id="7" name="Slide Number Placeholder 6"/>
          <p:cNvSpPr>
            <a:spLocks noGrp="1"/>
          </p:cNvSpPr>
          <p:nvPr>
            <p:ph type="sldNum" sz="quarter" idx="12"/>
          </p:nvPr>
        </p:nvSpPr>
        <p:spPr/>
        <p:txBody>
          <a:bodyPr/>
          <a:lstStyle/>
          <a:p>
            <a:fld id="{B3977D60-5343-49E1-BD8C-CA39C39BE7A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F36E1C35-AB48-4271-A3CA-A8284F8E7694}" type="datetime1">
              <a:rPr lang="en-US" smtClean="0"/>
              <a:t>11/22/18</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r>
              <a:rPr lang="en-US"/>
              <a:t>Definitions and measures</a:t>
            </a: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3977D60-5343-49E1-BD8C-CA39C39BE7A5}"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074FF9CB-B340-473F-9EB4-DD709C6297FE}" type="datetime1">
              <a:rPr lang="en-US" smtClean="0"/>
              <a:t>11/22/18</a:t>
            </a:fld>
            <a:endParaRPr lang="en-US"/>
          </a:p>
        </p:txBody>
      </p:sp>
      <p:sp>
        <p:nvSpPr>
          <p:cNvPr id="5" name="Footer Placeholder 4"/>
          <p:cNvSpPr>
            <a:spLocks noGrp="1"/>
          </p:cNvSpPr>
          <p:nvPr>
            <p:ph type="ftr" sz="quarter" idx="11"/>
          </p:nvPr>
        </p:nvSpPr>
        <p:spPr/>
        <p:txBody>
          <a:bodyPr/>
          <a:lstStyle/>
          <a:p>
            <a:r>
              <a:rPr lang="en-US"/>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7348E0B-0A44-409C-BD35-3932B296F9E5}" type="datetime1">
              <a:rPr lang="en-US" smtClean="0"/>
              <a:t>11/22/18</a:t>
            </a:fld>
            <a:endParaRPr lang="en-US"/>
          </a:p>
        </p:txBody>
      </p:sp>
      <p:sp>
        <p:nvSpPr>
          <p:cNvPr id="5" name="Footer Placeholder 4"/>
          <p:cNvSpPr>
            <a:spLocks noGrp="1"/>
          </p:cNvSpPr>
          <p:nvPr>
            <p:ph type="ftr" sz="quarter" idx="11"/>
          </p:nvPr>
        </p:nvSpPr>
        <p:spPr/>
        <p:txBody>
          <a:bodyPr/>
          <a:lstStyle/>
          <a:p>
            <a:r>
              <a:rPr lang="en-US"/>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dirty="0"/>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dirty="0"/>
              <a:t>Click to edit Master text styles</a:t>
            </a:r>
          </a:p>
          <a:p>
            <a:pPr lvl="1" eaLnBrk="1" latinLnBrk="0" hangingPunct="1"/>
            <a:r>
              <a:rPr kumimoji="0" lang="en-US" dirty="0"/>
              <a:t>Second level</a:t>
            </a:r>
          </a:p>
          <a:p>
            <a:pPr lvl="2" eaLnBrk="1" latinLnBrk="0" hangingPunct="1"/>
            <a:r>
              <a:rPr kumimoji="0" lang="en-US" dirty="0"/>
              <a:t>Third level</a:t>
            </a:r>
          </a:p>
          <a:p>
            <a:pPr lvl="3" eaLnBrk="1" latinLnBrk="0" hangingPunct="1"/>
            <a:r>
              <a:rPr kumimoji="0" lang="en-US" dirty="0"/>
              <a:t>Fourth level</a:t>
            </a:r>
          </a:p>
          <a:p>
            <a:pPr lvl="4" eaLnBrk="1" latinLnBrk="0" hangingPunct="1"/>
            <a:r>
              <a:rPr kumimoji="0" lang="en-US" dirty="0"/>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21FADE3C-8444-414C-BB35-4DFB189448DC}" type="datetime1">
              <a:rPr lang="en-US" smtClean="0"/>
              <a:t>11/22/18</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r>
              <a:rPr lang="en-US"/>
              <a:t>Definitions and measures</a:t>
            </a: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3977D60-5343-49E1-BD8C-CA39C39BE7A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rtl="0" eaLnBrk="1" latinLnBrk="0" hangingPunct="1">
        <a:spcBef>
          <a:spcPct val="0"/>
        </a:spcBef>
        <a:buNone/>
        <a:defRPr kumimoji="0" sz="3600" b="1" kern="1200">
          <a:solidFill>
            <a:schemeClr val="accent1"/>
          </a:solidFill>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800" kern="1200">
          <a:solidFill>
            <a:schemeClr val="tx1"/>
          </a:solidFill>
          <a:latin typeface="Calibri" pitchFamily="34" charset="0"/>
          <a:ea typeface="+mn-ea"/>
          <a:cs typeface="+mn-cs"/>
        </a:defRPr>
      </a:lvl1pPr>
      <a:lvl2pPr marL="621792" indent="-228600" algn="l" rtl="0" eaLnBrk="1" latinLnBrk="0" hangingPunct="1">
        <a:spcBef>
          <a:spcPts val="324"/>
        </a:spcBef>
        <a:buClr>
          <a:schemeClr val="accent1"/>
        </a:buClr>
        <a:buFont typeface="Verdana"/>
        <a:buChar char="◦"/>
        <a:defRPr kumimoji="0" sz="2400" kern="1200">
          <a:solidFill>
            <a:schemeClr val="tx1"/>
          </a:solidFill>
          <a:latin typeface="Calibri" pitchFamily="34" charset="0"/>
          <a:ea typeface="+mn-ea"/>
          <a:cs typeface="+mn-cs"/>
        </a:defRPr>
      </a:lvl2pPr>
      <a:lvl3pPr marL="859536" indent="-228600" algn="l" rtl="0" eaLnBrk="1" latinLnBrk="0" hangingPunct="1">
        <a:spcBef>
          <a:spcPts val="350"/>
        </a:spcBef>
        <a:buClr>
          <a:schemeClr val="accent2"/>
        </a:buClr>
        <a:buSzPct val="100000"/>
        <a:buFont typeface="Wingdings 2"/>
        <a:buChar char=""/>
        <a:defRPr kumimoji="0" sz="2000" kern="1200">
          <a:solidFill>
            <a:schemeClr val="tx1"/>
          </a:solidFill>
          <a:latin typeface="Calibri" pitchFamily="34" charset="0"/>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Calibri" pitchFamily="34" charset="0"/>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Calibri" pitchFamily="34" charset="0"/>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829761"/>
          </a:xfrm>
        </p:spPr>
        <p:txBody>
          <a:bodyPr>
            <a:normAutofit fontScale="90000"/>
          </a:bodyPr>
          <a:lstStyle/>
          <a:p>
            <a:pPr algn="ctr"/>
            <a:r>
              <a:rPr lang="en-US" sz="4000" dirty="0">
                <a:effectLst/>
              </a:rPr>
              <a:t>Session 9</a:t>
            </a:r>
            <a:br>
              <a:rPr lang="en-US" sz="4000" dirty="0">
                <a:effectLst/>
              </a:rPr>
            </a:br>
            <a:br>
              <a:rPr lang="en-US" sz="4000" dirty="0"/>
            </a:br>
            <a:r>
              <a:rPr lang="en-US" sz="4000" dirty="0"/>
              <a:t>Governance, Institutions and Economic Development</a:t>
            </a:r>
          </a:p>
        </p:txBody>
      </p:sp>
      <p:sp>
        <p:nvSpPr>
          <p:cNvPr id="6" name="Slide Number Placeholder 5"/>
          <p:cNvSpPr>
            <a:spLocks noGrp="1"/>
          </p:cNvSpPr>
          <p:nvPr>
            <p:ph type="sldNum" sz="quarter" idx="12"/>
          </p:nvPr>
        </p:nvSpPr>
        <p:spPr/>
        <p:txBody>
          <a:bodyPr/>
          <a:lstStyle/>
          <a:p>
            <a:fld id="{B3977D60-5343-49E1-BD8C-CA39C39BE7A5}" type="slidenum">
              <a:rPr lang="en-US" smtClean="0"/>
              <a:t>1</a:t>
            </a:fld>
            <a:endParaRPr lang="en-US"/>
          </a:p>
        </p:txBody>
      </p:sp>
    </p:spTree>
    <p:extLst>
      <p:ext uri="{BB962C8B-B14F-4D97-AF65-F5344CB8AC3E}">
        <p14:creationId xmlns:p14="http://schemas.microsoft.com/office/powerpoint/2010/main" val="22498325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sz="2400" dirty="0"/>
          </a:p>
          <a:p>
            <a:r>
              <a:rPr lang="en-US" sz="2400" dirty="0"/>
              <a:t>Introduction </a:t>
            </a:r>
          </a:p>
          <a:p>
            <a:endParaRPr lang="en-US" sz="2400" dirty="0"/>
          </a:p>
          <a:p>
            <a:r>
              <a:rPr lang="en-US" sz="2400" dirty="0"/>
              <a:t>The role of governance in development</a:t>
            </a:r>
          </a:p>
          <a:p>
            <a:endParaRPr lang="en-US" sz="2400" dirty="0"/>
          </a:p>
          <a:p>
            <a:r>
              <a:rPr lang="en-US" sz="2400" dirty="0"/>
              <a:t>Institutions</a:t>
            </a:r>
          </a:p>
          <a:p>
            <a:endParaRPr lang="en-US" sz="2400" dirty="0"/>
          </a:p>
          <a:p>
            <a:r>
              <a:rPr lang="en-US" sz="2400" dirty="0"/>
              <a:t>Governance indicators</a:t>
            </a:r>
          </a:p>
          <a:p>
            <a:endParaRPr lang="en-US" dirty="0"/>
          </a:p>
          <a:p>
            <a:endParaRPr lang="en-US" dirty="0"/>
          </a:p>
        </p:txBody>
      </p:sp>
      <p:sp>
        <p:nvSpPr>
          <p:cNvPr id="3" name="Footer Placeholder 2"/>
          <p:cNvSpPr>
            <a:spLocks noGrp="1"/>
          </p:cNvSpPr>
          <p:nvPr>
            <p:ph type="ftr" sz="quarter" idx="11"/>
          </p:nvPr>
        </p:nvSpPr>
        <p:spPr>
          <a:xfrm>
            <a:off x="6172200" y="6324600"/>
            <a:ext cx="2350681" cy="365125"/>
          </a:xfrm>
        </p:spPr>
        <p:txBody>
          <a:bodyPr/>
          <a:lstStyle/>
          <a:p>
            <a:r>
              <a:rPr lang="en-US" dirty="0"/>
              <a:t>Introduction</a:t>
            </a:r>
          </a:p>
        </p:txBody>
      </p:sp>
      <p:sp>
        <p:nvSpPr>
          <p:cNvPr id="4" name="Slide Number Placeholder 3"/>
          <p:cNvSpPr>
            <a:spLocks noGrp="1"/>
          </p:cNvSpPr>
          <p:nvPr>
            <p:ph type="sldNum" sz="quarter" idx="12"/>
          </p:nvPr>
        </p:nvSpPr>
        <p:spPr/>
        <p:txBody>
          <a:bodyPr/>
          <a:lstStyle/>
          <a:p>
            <a:fld id="{B3977D60-5343-49E1-BD8C-CA39C39BE7A5}" type="slidenum">
              <a:rPr lang="en-US" smtClean="0"/>
              <a:t>2</a:t>
            </a:fld>
            <a:endParaRPr lang="en-US"/>
          </a:p>
        </p:txBody>
      </p:sp>
      <p:sp>
        <p:nvSpPr>
          <p:cNvPr id="5" name="Title 4"/>
          <p:cNvSpPr>
            <a:spLocks noGrp="1"/>
          </p:cNvSpPr>
          <p:nvPr>
            <p:ph type="title"/>
          </p:nvPr>
        </p:nvSpPr>
        <p:spPr>
          <a:xfrm>
            <a:off x="457200" y="381000"/>
            <a:ext cx="8229600" cy="1143000"/>
          </a:xfrm>
        </p:spPr>
        <p:txBody>
          <a:bodyPr/>
          <a:lstStyle/>
          <a:p>
            <a:r>
              <a:rPr lang="en-US" dirty="0"/>
              <a:t>Outline</a:t>
            </a:r>
          </a:p>
        </p:txBody>
      </p:sp>
    </p:spTree>
    <p:extLst>
      <p:ext uri="{BB962C8B-B14F-4D97-AF65-F5344CB8AC3E}">
        <p14:creationId xmlns:p14="http://schemas.microsoft.com/office/powerpoint/2010/main" val="3833917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829761"/>
          </a:xfrm>
        </p:spPr>
        <p:txBody>
          <a:bodyPr>
            <a:normAutofit/>
          </a:bodyPr>
          <a:lstStyle/>
          <a:p>
            <a:r>
              <a:rPr lang="en-US" sz="4000" dirty="0">
                <a:effectLst/>
              </a:rPr>
              <a:t>Background</a:t>
            </a:r>
            <a:endParaRPr lang="en-US" sz="4000" dirty="0"/>
          </a:p>
        </p:txBody>
      </p:sp>
      <p:sp>
        <p:nvSpPr>
          <p:cNvPr id="6" name="Slide Number Placeholder 5"/>
          <p:cNvSpPr>
            <a:spLocks noGrp="1"/>
          </p:cNvSpPr>
          <p:nvPr>
            <p:ph type="sldNum" sz="quarter" idx="12"/>
          </p:nvPr>
        </p:nvSpPr>
        <p:spPr/>
        <p:txBody>
          <a:bodyPr/>
          <a:lstStyle/>
          <a:p>
            <a:fld id="{B3977D60-5343-49E1-BD8C-CA39C39BE7A5}" type="slidenum">
              <a:rPr lang="en-US" smtClean="0"/>
              <a:t>3</a:t>
            </a:fld>
            <a:endParaRPr lang="en-US"/>
          </a:p>
        </p:txBody>
      </p:sp>
    </p:spTree>
    <p:extLst>
      <p:ext uri="{BB962C8B-B14F-4D97-AF65-F5344CB8AC3E}">
        <p14:creationId xmlns:p14="http://schemas.microsoft.com/office/powerpoint/2010/main" val="24086352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14400"/>
            <a:ext cx="8229600" cy="4525963"/>
          </a:xfrm>
        </p:spPr>
        <p:txBody>
          <a:bodyPr>
            <a:noAutofit/>
          </a:bodyPr>
          <a:lstStyle/>
          <a:p>
            <a:r>
              <a:rPr lang="en-US" sz="2000" dirty="0"/>
              <a:t>Neoclassical economy: Free market (perfect competition) leads to </a:t>
            </a:r>
            <a:r>
              <a:rPr lang="en-US" sz="2000" u="sng" dirty="0"/>
              <a:t>best allocation of resources</a:t>
            </a:r>
            <a:r>
              <a:rPr lang="en-US" sz="2000" dirty="0"/>
              <a:t>. </a:t>
            </a:r>
          </a:p>
          <a:p>
            <a:r>
              <a:rPr lang="en-US" sz="2000" dirty="0"/>
              <a:t>However, people guided only by </a:t>
            </a:r>
            <a:r>
              <a:rPr lang="en-US" sz="2000" u="sng" dirty="0"/>
              <a:t>market forces</a:t>
            </a:r>
            <a:r>
              <a:rPr lang="en-US" sz="2000" dirty="0"/>
              <a:t> may make sub-optimal choices (obstacles to development). </a:t>
            </a:r>
          </a:p>
          <a:p>
            <a:pPr lvl="1">
              <a:spcBef>
                <a:spcPts val="0"/>
              </a:spcBef>
              <a:buSzPct val="68000"/>
            </a:pPr>
            <a:r>
              <a:rPr lang="en-US" sz="1800" dirty="0"/>
              <a:t>These are called </a:t>
            </a:r>
            <a:r>
              <a:rPr lang="en-US" sz="1800" b="1" dirty="0">
                <a:solidFill>
                  <a:schemeClr val="accent1"/>
                </a:solidFill>
              </a:rPr>
              <a:t>market failures</a:t>
            </a:r>
            <a:r>
              <a:rPr lang="en-US" sz="1800" dirty="0"/>
              <a:t>.</a:t>
            </a:r>
          </a:p>
          <a:p>
            <a:pPr lvl="1">
              <a:spcBef>
                <a:spcPts val="0"/>
              </a:spcBef>
              <a:buSzPct val="68000"/>
            </a:pPr>
            <a:r>
              <a:rPr lang="en-US" sz="1800" dirty="0"/>
              <a:t>The reason: a private actor’s perception of the benefits and costs of an action might differ from a “social decision maker’s” perception of the benefits and costs.</a:t>
            </a:r>
          </a:p>
          <a:p>
            <a:pPr lvl="2">
              <a:spcBef>
                <a:spcPts val="0"/>
              </a:spcBef>
              <a:buSzPct val="68000"/>
            </a:pPr>
            <a:r>
              <a:rPr lang="en-US" sz="1800" dirty="0"/>
              <a:t>A “social decision maker” is  a hypothetical decision maker who seeks to maximize the outcome for the society (</a:t>
            </a:r>
            <a:r>
              <a:rPr lang="en-US" sz="1800" dirty="0" err="1"/>
              <a:t>i.g</a:t>
            </a:r>
            <a:r>
              <a:rPr lang="en-US" sz="1800" dirty="0"/>
              <a:t>., achievement of the development objectives). </a:t>
            </a:r>
          </a:p>
          <a:p>
            <a:r>
              <a:rPr lang="en-US" sz="2000" dirty="0"/>
              <a:t>Where people make sub-optimal choices (as a result of market failure), it is possible that intervention by governments could improve outcome (for example, development performance).</a:t>
            </a:r>
          </a:p>
          <a:p>
            <a:pPr lvl="1">
              <a:spcBef>
                <a:spcPts val="0"/>
              </a:spcBef>
            </a:pPr>
            <a:r>
              <a:rPr lang="en-US" sz="1800" dirty="0"/>
              <a:t>The reasons for correcting sub-optimal choices are called </a:t>
            </a:r>
            <a:r>
              <a:rPr lang="en-US" sz="1800" b="1" dirty="0">
                <a:solidFill>
                  <a:schemeClr val="accent1"/>
                </a:solidFill>
              </a:rPr>
              <a:t>rationales for intervention</a:t>
            </a:r>
            <a:r>
              <a:rPr lang="en-US" sz="1800" dirty="0"/>
              <a:t>.  </a:t>
            </a:r>
          </a:p>
          <a:p>
            <a:pPr>
              <a:spcBef>
                <a:spcPts val="0"/>
              </a:spcBef>
            </a:pPr>
            <a:r>
              <a:rPr lang="en-US" sz="2000" dirty="0"/>
              <a:t>Policies introduced by governments have the potential to improve development outcomes by helping people fixing suboptimal choices. </a:t>
            </a:r>
          </a:p>
        </p:txBody>
      </p:sp>
      <p:sp>
        <p:nvSpPr>
          <p:cNvPr id="4" name="Slide Number Placeholder 3"/>
          <p:cNvSpPr>
            <a:spLocks noGrp="1"/>
          </p:cNvSpPr>
          <p:nvPr>
            <p:ph type="sldNum" sz="quarter" idx="12"/>
          </p:nvPr>
        </p:nvSpPr>
        <p:spPr/>
        <p:txBody>
          <a:bodyPr/>
          <a:lstStyle/>
          <a:p>
            <a:fld id="{B3977D60-5343-49E1-BD8C-CA39C39BE7A5}" type="slidenum">
              <a:rPr lang="en-US" smtClean="0"/>
              <a:t>4</a:t>
            </a:fld>
            <a:endParaRPr lang="en-US"/>
          </a:p>
        </p:txBody>
      </p:sp>
      <p:sp>
        <p:nvSpPr>
          <p:cNvPr id="5" name="Title 4"/>
          <p:cNvSpPr>
            <a:spLocks noGrp="1"/>
          </p:cNvSpPr>
          <p:nvPr>
            <p:ph type="title"/>
          </p:nvPr>
        </p:nvSpPr>
        <p:spPr>
          <a:xfrm>
            <a:off x="457200" y="76200"/>
            <a:ext cx="8229600" cy="1143000"/>
          </a:xfrm>
        </p:spPr>
        <p:txBody>
          <a:bodyPr/>
          <a:lstStyle/>
          <a:p>
            <a:r>
              <a:rPr lang="en-US" dirty="0"/>
              <a:t>Introduction</a:t>
            </a:r>
          </a:p>
        </p:txBody>
      </p:sp>
    </p:spTree>
    <p:extLst>
      <p:ext uri="{BB962C8B-B14F-4D97-AF65-F5344CB8AC3E}">
        <p14:creationId xmlns:p14="http://schemas.microsoft.com/office/powerpoint/2010/main" val="33274434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99156" y="1143000"/>
            <a:ext cx="8229600" cy="5264944"/>
          </a:xfrm>
        </p:spPr>
        <p:txBody>
          <a:bodyPr>
            <a:normAutofit fontScale="77500" lnSpcReduction="20000"/>
          </a:bodyPr>
          <a:lstStyle/>
          <a:p>
            <a:pPr marL="109728" indent="0">
              <a:buNone/>
            </a:pPr>
            <a:endParaRPr lang="en-US" dirty="0"/>
          </a:p>
          <a:p>
            <a:pPr algn="just">
              <a:spcBef>
                <a:spcPts val="600"/>
              </a:spcBef>
              <a:buFont typeface="Wingdings 3" panose="05040102010807070707" pitchFamily="18" charset="2"/>
              <a:buChar char="}"/>
            </a:pPr>
            <a:r>
              <a:rPr lang="en-US" dirty="0"/>
              <a:t>market power/imperfect competition</a:t>
            </a:r>
          </a:p>
          <a:p>
            <a:pPr algn="just">
              <a:spcBef>
                <a:spcPts val="600"/>
              </a:spcBef>
              <a:buFont typeface="Wingdings 3" panose="05040102010807070707" pitchFamily="18" charset="2"/>
              <a:buChar char="}"/>
            </a:pPr>
            <a:r>
              <a:rPr lang="en-US" dirty="0"/>
              <a:t>public goods problem</a:t>
            </a:r>
          </a:p>
          <a:p>
            <a:pPr algn="just">
              <a:spcBef>
                <a:spcPts val="600"/>
              </a:spcBef>
              <a:buFont typeface="Wingdings 3" panose="05040102010807070707" pitchFamily="18" charset="2"/>
              <a:buChar char="}"/>
            </a:pPr>
            <a:r>
              <a:rPr lang="en-US" dirty="0"/>
              <a:t>externalities</a:t>
            </a:r>
          </a:p>
          <a:p>
            <a:pPr algn="just">
              <a:spcBef>
                <a:spcPts val="600"/>
              </a:spcBef>
              <a:buFont typeface="Wingdings 3" panose="05040102010807070707" pitchFamily="18" charset="2"/>
              <a:buChar char="}"/>
            </a:pPr>
            <a:r>
              <a:rPr lang="en-US" dirty="0"/>
              <a:t>asymmetric information</a:t>
            </a:r>
          </a:p>
          <a:p>
            <a:pPr algn="just">
              <a:spcBef>
                <a:spcPts val="600"/>
              </a:spcBef>
              <a:buFont typeface="Wingdings 3" panose="05040102010807070707" pitchFamily="18" charset="2"/>
              <a:buChar char="}"/>
            </a:pPr>
            <a:endParaRPr lang="en-US" sz="2100" dirty="0"/>
          </a:p>
          <a:p>
            <a:pPr algn="just">
              <a:spcBef>
                <a:spcPts val="600"/>
              </a:spcBef>
              <a:buFont typeface="Wingdings 3" panose="05040102010807070707" pitchFamily="18" charset="2"/>
              <a:buChar char="}"/>
            </a:pPr>
            <a:r>
              <a:rPr lang="en-US" dirty="0"/>
              <a:t>Social and economic objectives</a:t>
            </a:r>
          </a:p>
          <a:p>
            <a:pPr lvl="1">
              <a:spcBef>
                <a:spcPts val="0"/>
              </a:spcBef>
            </a:pPr>
            <a:r>
              <a:rPr lang="en-US" sz="2600" dirty="0"/>
              <a:t>poverty reduction/equity</a:t>
            </a:r>
          </a:p>
          <a:p>
            <a:pPr algn="just">
              <a:spcBef>
                <a:spcPts val="600"/>
              </a:spcBef>
              <a:buFont typeface="Wingdings 3" panose="05040102010807070707" pitchFamily="18" charset="2"/>
              <a:buChar char="}"/>
            </a:pPr>
            <a:endParaRPr lang="en-US" sz="2100" dirty="0"/>
          </a:p>
          <a:p>
            <a:pPr algn="just">
              <a:spcBef>
                <a:spcPts val="600"/>
              </a:spcBef>
              <a:buFont typeface="Wingdings 3" panose="05040102010807070707" pitchFamily="18" charset="2"/>
              <a:buChar char="}"/>
            </a:pPr>
            <a:r>
              <a:rPr lang="en-US" dirty="0"/>
              <a:t>Also:</a:t>
            </a:r>
          </a:p>
          <a:p>
            <a:pPr lvl="1">
              <a:spcBef>
                <a:spcPts val="0"/>
              </a:spcBef>
              <a:buSzPct val="68000"/>
            </a:pPr>
            <a:r>
              <a:rPr lang="en-US" sz="2600" dirty="0"/>
              <a:t>common property resource problem</a:t>
            </a:r>
          </a:p>
          <a:p>
            <a:pPr lvl="1">
              <a:spcBef>
                <a:spcPts val="0"/>
              </a:spcBef>
              <a:buSzPct val="68000"/>
            </a:pPr>
            <a:r>
              <a:rPr lang="en-US" sz="2600" dirty="0"/>
              <a:t>weak property rights and contract enforcement institutions</a:t>
            </a:r>
          </a:p>
          <a:p>
            <a:pPr lvl="1">
              <a:spcBef>
                <a:spcPts val="0"/>
              </a:spcBef>
              <a:buSzPct val="68000"/>
            </a:pPr>
            <a:r>
              <a:rPr lang="en-US" sz="2600" dirty="0"/>
              <a:t>financial constraints</a:t>
            </a:r>
          </a:p>
          <a:p>
            <a:pPr lvl="1">
              <a:spcBef>
                <a:spcPts val="0"/>
              </a:spcBef>
              <a:buSzPct val="68000"/>
            </a:pPr>
            <a:r>
              <a:rPr lang="en-US" sz="2600" dirty="0"/>
              <a:t>coordination failures</a:t>
            </a:r>
          </a:p>
          <a:p>
            <a:pPr lvl="1">
              <a:spcBef>
                <a:spcPts val="0"/>
              </a:spcBef>
              <a:buSzPct val="68000"/>
            </a:pPr>
            <a:r>
              <a:rPr lang="en-US" sz="2600" dirty="0"/>
              <a:t>inadequate information</a:t>
            </a:r>
          </a:p>
          <a:p>
            <a:pPr lvl="1">
              <a:spcBef>
                <a:spcPts val="0"/>
              </a:spcBef>
              <a:buSzPct val="68000"/>
            </a:pPr>
            <a:r>
              <a:rPr lang="en-US" sz="2600" dirty="0"/>
              <a:t>self-control problems and other departures from neoclassical rationality</a:t>
            </a:r>
          </a:p>
        </p:txBody>
      </p:sp>
      <p:sp>
        <p:nvSpPr>
          <p:cNvPr id="4" name="Slide Number Placeholder 3"/>
          <p:cNvSpPr>
            <a:spLocks noGrp="1"/>
          </p:cNvSpPr>
          <p:nvPr>
            <p:ph type="sldNum" sz="quarter" idx="12"/>
          </p:nvPr>
        </p:nvSpPr>
        <p:spPr/>
        <p:txBody>
          <a:bodyPr/>
          <a:lstStyle/>
          <a:p>
            <a:fld id="{B3977D60-5343-49E1-BD8C-CA39C39BE7A5}" type="slidenum">
              <a:rPr lang="en-US" smtClean="0"/>
              <a:t>5</a:t>
            </a:fld>
            <a:endParaRPr lang="en-US"/>
          </a:p>
        </p:txBody>
      </p:sp>
      <p:sp>
        <p:nvSpPr>
          <p:cNvPr id="5" name="Title 4"/>
          <p:cNvSpPr>
            <a:spLocks noGrp="1"/>
          </p:cNvSpPr>
          <p:nvPr>
            <p:ph type="title"/>
          </p:nvPr>
        </p:nvSpPr>
        <p:spPr/>
        <p:txBody>
          <a:bodyPr>
            <a:normAutofit/>
          </a:bodyPr>
          <a:lstStyle/>
          <a:p>
            <a:r>
              <a:rPr lang="en-US" sz="2800" dirty="0"/>
              <a:t>Rationales for intervention and policy design</a:t>
            </a:r>
          </a:p>
        </p:txBody>
      </p:sp>
      <p:sp>
        <p:nvSpPr>
          <p:cNvPr id="6" name="Footer Placeholder 2"/>
          <p:cNvSpPr>
            <a:spLocks noGrp="1"/>
          </p:cNvSpPr>
          <p:nvPr>
            <p:ph type="ftr" sz="quarter" idx="11"/>
          </p:nvPr>
        </p:nvSpPr>
        <p:spPr>
          <a:xfrm>
            <a:off x="4800600" y="6324600"/>
            <a:ext cx="3798481" cy="365125"/>
          </a:xfrm>
        </p:spPr>
        <p:txBody>
          <a:bodyPr/>
          <a:lstStyle/>
          <a:p>
            <a:r>
              <a:rPr lang="en-US" dirty="0"/>
              <a:t>Rationales for intervention and policy design</a:t>
            </a:r>
          </a:p>
        </p:txBody>
      </p:sp>
    </p:spTree>
    <p:extLst>
      <p:ext uri="{BB962C8B-B14F-4D97-AF65-F5344CB8AC3E}">
        <p14:creationId xmlns:p14="http://schemas.microsoft.com/office/powerpoint/2010/main" val="17227161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12837"/>
            <a:ext cx="8229600" cy="4525963"/>
          </a:xfrm>
        </p:spPr>
        <p:txBody>
          <a:bodyPr>
            <a:noAutofit/>
          </a:bodyPr>
          <a:lstStyle/>
          <a:p>
            <a:r>
              <a:rPr lang="en-US" sz="2400" dirty="0"/>
              <a:t>What do we mean by the “best allocation of resources”?</a:t>
            </a:r>
          </a:p>
          <a:p>
            <a:pPr lvl="1"/>
            <a:r>
              <a:rPr lang="en-US" sz="1800" dirty="0"/>
              <a:t>Pareto efficiency?</a:t>
            </a:r>
          </a:p>
          <a:p>
            <a:endParaRPr lang="en-US" sz="2400" dirty="0"/>
          </a:p>
          <a:p>
            <a:r>
              <a:rPr lang="en-US" sz="2400" dirty="0"/>
              <a:t>What is market? What are market forces? </a:t>
            </a:r>
          </a:p>
          <a:p>
            <a:endParaRPr lang="en-US" sz="2400" dirty="0"/>
          </a:p>
          <a:p>
            <a:r>
              <a:rPr lang="en-US" sz="2400" dirty="0"/>
              <a:t>How is the market shaped?</a:t>
            </a:r>
          </a:p>
          <a:p>
            <a:pPr lvl="1"/>
            <a:r>
              <a:rPr lang="en-US" sz="1800" dirty="0"/>
              <a:t>What are the rules?</a:t>
            </a:r>
          </a:p>
          <a:p>
            <a:pPr lvl="1"/>
            <a:r>
              <a:rPr lang="en-US" sz="1800" dirty="0"/>
              <a:t>Who sets the rules?</a:t>
            </a:r>
            <a:endParaRPr lang="en-US" sz="2000" dirty="0"/>
          </a:p>
        </p:txBody>
      </p:sp>
      <p:sp>
        <p:nvSpPr>
          <p:cNvPr id="4" name="Slide Number Placeholder 3"/>
          <p:cNvSpPr>
            <a:spLocks noGrp="1"/>
          </p:cNvSpPr>
          <p:nvPr>
            <p:ph type="sldNum" sz="quarter" idx="12"/>
          </p:nvPr>
        </p:nvSpPr>
        <p:spPr/>
        <p:txBody>
          <a:bodyPr/>
          <a:lstStyle/>
          <a:p>
            <a:fld id="{B3977D60-5343-49E1-BD8C-CA39C39BE7A5}" type="slidenum">
              <a:rPr lang="en-US" smtClean="0"/>
              <a:t>6</a:t>
            </a:fld>
            <a:endParaRPr lang="en-US"/>
          </a:p>
        </p:txBody>
      </p:sp>
      <p:sp>
        <p:nvSpPr>
          <p:cNvPr id="5" name="Title 4"/>
          <p:cNvSpPr>
            <a:spLocks noGrp="1"/>
          </p:cNvSpPr>
          <p:nvPr>
            <p:ph type="title"/>
          </p:nvPr>
        </p:nvSpPr>
        <p:spPr>
          <a:xfrm>
            <a:off x="457200" y="76200"/>
            <a:ext cx="8229600" cy="1143000"/>
          </a:xfrm>
        </p:spPr>
        <p:txBody>
          <a:bodyPr/>
          <a:lstStyle/>
          <a:p>
            <a:r>
              <a:rPr lang="en-US" dirty="0"/>
              <a:t>Questions</a:t>
            </a:r>
          </a:p>
        </p:txBody>
      </p:sp>
    </p:spTree>
    <p:extLst>
      <p:ext uri="{BB962C8B-B14F-4D97-AF65-F5344CB8AC3E}">
        <p14:creationId xmlns:p14="http://schemas.microsoft.com/office/powerpoint/2010/main" val="10408282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41437"/>
            <a:ext cx="8229600" cy="4525963"/>
          </a:xfrm>
        </p:spPr>
        <p:txBody>
          <a:bodyPr>
            <a:normAutofit fontScale="77500" lnSpcReduction="20000"/>
          </a:bodyPr>
          <a:lstStyle/>
          <a:p>
            <a:r>
              <a:rPr lang="en-US" sz="3100" dirty="0"/>
              <a:t>While in theory government can correct market failure, sometimes in practice it fails to do so despite costly expenditure, and in some cases might only make matters worse.</a:t>
            </a:r>
          </a:p>
          <a:p>
            <a:endParaRPr lang="en-US" dirty="0"/>
          </a:p>
          <a:p>
            <a:pPr lvl="0"/>
            <a:r>
              <a:rPr lang="en-US" sz="3100" dirty="0"/>
              <a:t>Policies will improve development performance only if:</a:t>
            </a:r>
            <a:endParaRPr lang="en-CA" sz="3100" dirty="0"/>
          </a:p>
          <a:p>
            <a:pPr lvl="1"/>
            <a:endParaRPr lang="en-US" sz="1400" dirty="0"/>
          </a:p>
          <a:p>
            <a:pPr lvl="1"/>
            <a:r>
              <a:rPr lang="en-US" sz="2900" dirty="0"/>
              <a:t>policies are well designed</a:t>
            </a:r>
            <a:endParaRPr lang="en-CA" sz="2900" dirty="0"/>
          </a:p>
          <a:p>
            <a:pPr lvl="1"/>
            <a:r>
              <a:rPr lang="en-US" sz="2900" dirty="0"/>
              <a:t>policies are well implemented</a:t>
            </a:r>
            <a:endParaRPr lang="en-CA" sz="2900" dirty="0"/>
          </a:p>
          <a:p>
            <a:pPr lvl="1"/>
            <a:r>
              <a:rPr lang="en-US" sz="2900" dirty="0"/>
              <a:t>policymakers have the necessary capacity and motivation</a:t>
            </a:r>
          </a:p>
          <a:p>
            <a:pPr lvl="1"/>
            <a:endParaRPr lang="en-CA" sz="1300" dirty="0"/>
          </a:p>
          <a:p>
            <a:pPr lvl="2"/>
            <a:r>
              <a:rPr lang="en-US" sz="2600" dirty="0"/>
              <a:t>the authority to enforce the policies throughout their territory, and </a:t>
            </a:r>
            <a:endParaRPr lang="en-CA" sz="2600" dirty="0"/>
          </a:p>
          <a:p>
            <a:pPr lvl="2"/>
            <a:r>
              <a:rPr lang="en-US" sz="2600" dirty="0"/>
              <a:t>the motivation to pursue good policies rather than policies that serve selfish or unhelpful political purposes.</a:t>
            </a:r>
            <a:endParaRPr lang="en-CA" sz="2600" dirty="0"/>
          </a:p>
        </p:txBody>
      </p:sp>
      <p:sp>
        <p:nvSpPr>
          <p:cNvPr id="4" name="Slide Number Placeholder 3"/>
          <p:cNvSpPr>
            <a:spLocks noGrp="1"/>
          </p:cNvSpPr>
          <p:nvPr>
            <p:ph type="sldNum" sz="quarter" idx="12"/>
          </p:nvPr>
        </p:nvSpPr>
        <p:spPr/>
        <p:txBody>
          <a:bodyPr/>
          <a:lstStyle/>
          <a:p>
            <a:fld id="{B3977D60-5343-49E1-BD8C-CA39C39BE7A5}" type="slidenum">
              <a:rPr lang="en-US" smtClean="0"/>
              <a:t>7</a:t>
            </a:fld>
            <a:endParaRPr lang="en-US"/>
          </a:p>
        </p:txBody>
      </p:sp>
      <p:sp>
        <p:nvSpPr>
          <p:cNvPr id="5" name="Title 4"/>
          <p:cNvSpPr>
            <a:spLocks noGrp="1"/>
          </p:cNvSpPr>
          <p:nvPr>
            <p:ph type="title"/>
          </p:nvPr>
        </p:nvSpPr>
        <p:spPr/>
        <p:txBody>
          <a:bodyPr>
            <a:normAutofit/>
          </a:bodyPr>
          <a:lstStyle/>
          <a:p>
            <a:r>
              <a:rPr lang="en-US" sz="2800" dirty="0"/>
              <a:t>An analogous concept: Government failure</a:t>
            </a:r>
          </a:p>
        </p:txBody>
      </p:sp>
      <p:sp>
        <p:nvSpPr>
          <p:cNvPr id="6" name="Footer Placeholder 2"/>
          <p:cNvSpPr>
            <a:spLocks noGrp="1"/>
          </p:cNvSpPr>
          <p:nvPr>
            <p:ph type="ftr" sz="quarter" idx="11"/>
          </p:nvPr>
        </p:nvSpPr>
        <p:spPr>
          <a:xfrm>
            <a:off x="6248400" y="6324600"/>
            <a:ext cx="2350681" cy="365125"/>
          </a:xfrm>
        </p:spPr>
        <p:txBody>
          <a:bodyPr/>
          <a:lstStyle/>
          <a:p>
            <a:r>
              <a:rPr lang="en-US" dirty="0"/>
              <a:t>Introduction</a:t>
            </a:r>
          </a:p>
        </p:txBody>
      </p:sp>
    </p:spTree>
    <p:extLst>
      <p:ext uri="{BB962C8B-B14F-4D97-AF65-F5344CB8AC3E}">
        <p14:creationId xmlns:p14="http://schemas.microsoft.com/office/powerpoint/2010/main" val="18436757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rmAutofit fontScale="77500" lnSpcReduction="20000"/>
          </a:bodyPr>
          <a:lstStyle/>
          <a:p>
            <a:r>
              <a:rPr lang="en-US" b="1" dirty="0"/>
              <a:t>Many observers would argue that the shortage of public administrative capability is the single scarcest public resource in the developing world.</a:t>
            </a:r>
          </a:p>
          <a:p>
            <a:endParaRPr lang="en-US" dirty="0"/>
          </a:p>
          <a:p>
            <a:r>
              <a:rPr lang="en-US" dirty="0"/>
              <a:t>Policies sometimes fail because they are poorly designed or poorly implemented. </a:t>
            </a:r>
            <a:endParaRPr lang="en-US" sz="2400" dirty="0"/>
          </a:p>
          <a:p>
            <a:endParaRPr lang="en-US" dirty="0"/>
          </a:p>
          <a:p>
            <a:r>
              <a:rPr lang="en-US" dirty="0"/>
              <a:t>The problem is not just a lack of training or experience. </a:t>
            </a:r>
          </a:p>
          <a:p>
            <a:endParaRPr lang="en-US" dirty="0"/>
          </a:p>
          <a:p>
            <a:r>
              <a:rPr lang="en-US" dirty="0"/>
              <a:t>In many cases, politicians and bureaucrats can be considered utility maximizers, not public interest maximizers</a:t>
            </a:r>
          </a:p>
          <a:p>
            <a:pPr lvl="1"/>
            <a:r>
              <a:rPr lang="en-US" sz="2600" dirty="0"/>
              <a:t>Where policymakers pursue selfish interest rather than development, policies’ impacts are often far worse, serving to enrich the powerful at the expense of the powerless and trapping many people in poverty.</a:t>
            </a:r>
          </a:p>
          <a:p>
            <a:pPr lvl="1"/>
            <a:endParaRPr lang="en-US" dirty="0"/>
          </a:p>
        </p:txBody>
      </p:sp>
      <p:sp>
        <p:nvSpPr>
          <p:cNvPr id="4" name="Slide Number Placeholder 3"/>
          <p:cNvSpPr>
            <a:spLocks noGrp="1"/>
          </p:cNvSpPr>
          <p:nvPr>
            <p:ph type="sldNum" sz="quarter" idx="12"/>
          </p:nvPr>
        </p:nvSpPr>
        <p:spPr/>
        <p:txBody>
          <a:bodyPr/>
          <a:lstStyle/>
          <a:p>
            <a:fld id="{B3977D60-5343-49E1-BD8C-CA39C39BE7A5}" type="slidenum">
              <a:rPr lang="en-US" smtClean="0"/>
              <a:t>8</a:t>
            </a:fld>
            <a:endParaRPr lang="en-US"/>
          </a:p>
        </p:txBody>
      </p:sp>
      <p:sp>
        <p:nvSpPr>
          <p:cNvPr id="5" name="Title 4"/>
          <p:cNvSpPr>
            <a:spLocks noGrp="1"/>
          </p:cNvSpPr>
          <p:nvPr>
            <p:ph type="title"/>
          </p:nvPr>
        </p:nvSpPr>
        <p:spPr/>
        <p:txBody>
          <a:bodyPr>
            <a:normAutofit/>
          </a:bodyPr>
          <a:lstStyle/>
          <a:p>
            <a:r>
              <a:rPr lang="en-US" sz="2800" dirty="0"/>
              <a:t>Government failure</a:t>
            </a:r>
          </a:p>
        </p:txBody>
      </p:sp>
      <p:sp>
        <p:nvSpPr>
          <p:cNvPr id="6" name="Footer Placeholder 2"/>
          <p:cNvSpPr>
            <a:spLocks noGrp="1"/>
          </p:cNvSpPr>
          <p:nvPr>
            <p:ph type="ftr" sz="quarter" idx="11"/>
          </p:nvPr>
        </p:nvSpPr>
        <p:spPr>
          <a:xfrm>
            <a:off x="6248400" y="6324600"/>
            <a:ext cx="2350681" cy="365125"/>
          </a:xfrm>
        </p:spPr>
        <p:txBody>
          <a:bodyPr/>
          <a:lstStyle/>
          <a:p>
            <a:r>
              <a:rPr lang="en-US" dirty="0"/>
              <a:t>Introduction</a:t>
            </a:r>
          </a:p>
        </p:txBody>
      </p:sp>
    </p:spTree>
    <p:extLst>
      <p:ext uri="{BB962C8B-B14F-4D97-AF65-F5344CB8AC3E}">
        <p14:creationId xmlns:p14="http://schemas.microsoft.com/office/powerpoint/2010/main" val="21436661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5181600"/>
          </a:xfrm>
        </p:spPr>
        <p:txBody>
          <a:bodyPr>
            <a:normAutofit fontScale="70000" lnSpcReduction="20000"/>
          </a:bodyPr>
          <a:lstStyle/>
          <a:p>
            <a:r>
              <a:rPr lang="en-US" sz="3100" dirty="0"/>
              <a:t>It also arises out of the political instability of numerous developing nations. </a:t>
            </a:r>
          </a:p>
          <a:p>
            <a:pPr marL="109728" indent="0">
              <a:buNone/>
            </a:pPr>
            <a:endParaRPr lang="en-US" sz="1900" dirty="0"/>
          </a:p>
          <a:p>
            <a:pPr lvl="1"/>
            <a:r>
              <a:rPr lang="en-US" sz="2900" dirty="0"/>
              <a:t>Public administration is unlikely to function efficiently when the rule of law is in question, when there is public disorder, or when there is little consensus on fundamental issues. </a:t>
            </a:r>
          </a:p>
          <a:p>
            <a:pPr lvl="1"/>
            <a:r>
              <a:rPr lang="en-US" sz="2900" dirty="0"/>
              <a:t>Acute conditions of class, tribal, or religious conflict within a society will usually be reflected in the management and operation of government departments and public agencies. </a:t>
            </a:r>
          </a:p>
          <a:p>
            <a:pPr lvl="0"/>
            <a:endParaRPr lang="en-US" sz="3100" dirty="0"/>
          </a:p>
          <a:p>
            <a:pPr lvl="0"/>
            <a:r>
              <a:rPr lang="en-US" sz="3100" b="1" dirty="0"/>
              <a:t>Achieving the proper balance between private markets and public policy is also a challenge.</a:t>
            </a:r>
            <a:endParaRPr lang="en-CA" sz="3100" b="1" dirty="0"/>
          </a:p>
          <a:p>
            <a:pPr lvl="1"/>
            <a:r>
              <a:rPr lang="en-US" sz="2900" dirty="0"/>
              <a:t>General rule: if something can be done by the private sector without government’s intervention, the government should not get involved.</a:t>
            </a:r>
            <a:endParaRPr lang="en-CA" sz="2900" dirty="0"/>
          </a:p>
          <a:p>
            <a:pPr lvl="0"/>
            <a:endParaRPr lang="en-US" sz="2300" dirty="0"/>
          </a:p>
          <a:p>
            <a:pPr lvl="0"/>
            <a:r>
              <a:rPr lang="en-US" sz="3100" dirty="0"/>
              <a:t>Policymakers would like to design good policies and implement them effectively by creating </a:t>
            </a:r>
            <a:r>
              <a:rPr lang="en-US" sz="3100" b="1" dirty="0">
                <a:solidFill>
                  <a:schemeClr val="accent1"/>
                </a:solidFill>
              </a:rPr>
              <a:t>institutions</a:t>
            </a:r>
            <a:r>
              <a:rPr lang="en-US" sz="3100" dirty="0"/>
              <a:t> that provide the agents with </a:t>
            </a:r>
            <a:r>
              <a:rPr lang="en-US" sz="3100" b="1" dirty="0">
                <a:solidFill>
                  <a:schemeClr val="accent1"/>
                </a:solidFill>
              </a:rPr>
              <a:t>good governance</a:t>
            </a:r>
            <a:r>
              <a:rPr lang="en-US" sz="3100" dirty="0"/>
              <a:t>.</a:t>
            </a:r>
            <a:endParaRPr lang="en-CA" sz="3100" dirty="0"/>
          </a:p>
        </p:txBody>
      </p:sp>
      <p:sp>
        <p:nvSpPr>
          <p:cNvPr id="4" name="Slide Number Placeholder 3"/>
          <p:cNvSpPr>
            <a:spLocks noGrp="1"/>
          </p:cNvSpPr>
          <p:nvPr>
            <p:ph type="sldNum" sz="quarter" idx="12"/>
          </p:nvPr>
        </p:nvSpPr>
        <p:spPr/>
        <p:txBody>
          <a:bodyPr/>
          <a:lstStyle/>
          <a:p>
            <a:fld id="{B3977D60-5343-49E1-BD8C-CA39C39BE7A5}" type="slidenum">
              <a:rPr lang="en-US" smtClean="0"/>
              <a:t>9</a:t>
            </a:fld>
            <a:endParaRPr lang="en-US"/>
          </a:p>
        </p:txBody>
      </p:sp>
      <p:sp>
        <p:nvSpPr>
          <p:cNvPr id="5" name="Title 4"/>
          <p:cNvSpPr>
            <a:spLocks noGrp="1"/>
          </p:cNvSpPr>
          <p:nvPr>
            <p:ph type="title"/>
          </p:nvPr>
        </p:nvSpPr>
        <p:spPr>
          <a:xfrm>
            <a:off x="457200" y="76200"/>
            <a:ext cx="8229600" cy="1143000"/>
          </a:xfrm>
        </p:spPr>
        <p:txBody>
          <a:bodyPr/>
          <a:lstStyle/>
          <a:p>
            <a:r>
              <a:rPr lang="en-US" dirty="0"/>
              <a:t>Good governance and Institutions</a:t>
            </a:r>
          </a:p>
        </p:txBody>
      </p:sp>
      <p:sp>
        <p:nvSpPr>
          <p:cNvPr id="6" name="Footer Placeholder 2"/>
          <p:cNvSpPr>
            <a:spLocks noGrp="1"/>
          </p:cNvSpPr>
          <p:nvPr>
            <p:ph type="ftr" sz="quarter" idx="11"/>
          </p:nvPr>
        </p:nvSpPr>
        <p:spPr>
          <a:xfrm>
            <a:off x="6248400" y="6324600"/>
            <a:ext cx="2350681" cy="365125"/>
          </a:xfrm>
        </p:spPr>
        <p:txBody>
          <a:bodyPr/>
          <a:lstStyle/>
          <a:p>
            <a:r>
              <a:rPr lang="en-US" dirty="0"/>
              <a:t>Introduction</a:t>
            </a:r>
          </a:p>
        </p:txBody>
      </p:sp>
    </p:spTree>
    <p:extLst>
      <p:ext uri="{BB962C8B-B14F-4D97-AF65-F5344CB8AC3E}">
        <p14:creationId xmlns:p14="http://schemas.microsoft.com/office/powerpoint/2010/main" val="5854592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99156" y="1066800"/>
            <a:ext cx="8387644" cy="5257800"/>
          </a:xfrm>
        </p:spPr>
        <p:txBody>
          <a:bodyPr>
            <a:normAutofit fontScale="92500"/>
          </a:bodyPr>
          <a:lstStyle/>
          <a:p>
            <a:pPr algn="just">
              <a:spcBef>
                <a:spcPts val="1200"/>
              </a:spcBef>
              <a:buFont typeface="Wingdings 3" panose="05040102010807070707" pitchFamily="18" charset="2"/>
              <a:buChar char="}"/>
            </a:pPr>
            <a:r>
              <a:rPr lang="en-US" sz="2200" dirty="0"/>
              <a:t>This motivates interest in </a:t>
            </a:r>
            <a:r>
              <a:rPr lang="en-US" sz="2200" b="1" dirty="0">
                <a:solidFill>
                  <a:schemeClr val="accent1"/>
                </a:solidFill>
              </a:rPr>
              <a:t>politics</a:t>
            </a:r>
            <a:r>
              <a:rPr lang="en-US" sz="2200" dirty="0"/>
              <a:t> and in the </a:t>
            </a:r>
            <a:r>
              <a:rPr lang="en-US" sz="2200" b="1" dirty="0">
                <a:solidFill>
                  <a:schemeClr val="accent1"/>
                </a:solidFill>
              </a:rPr>
              <a:t>political institutions</a:t>
            </a:r>
            <a:r>
              <a:rPr lang="en-US" sz="2200" dirty="0"/>
              <a:t> that govern policymakers’ choices.</a:t>
            </a:r>
          </a:p>
          <a:p>
            <a:endParaRPr lang="en-CA" sz="1300" dirty="0"/>
          </a:p>
          <a:p>
            <a:r>
              <a:rPr lang="en-CA" sz="2200" dirty="0"/>
              <a:t>Political economy: </a:t>
            </a:r>
            <a:r>
              <a:rPr lang="en-CA" sz="1900" dirty="0"/>
              <a:t>The attempt to merge economic analysis with practical politics and to view economic activity in its political context.</a:t>
            </a:r>
          </a:p>
          <a:p>
            <a:pPr lvl="1"/>
            <a:r>
              <a:rPr lang="en-CA" sz="1900" dirty="0"/>
              <a:t>It is therefore concerned with the relationship between politics and economics, with a special emphasis on the role of power in economic decision making.</a:t>
            </a:r>
            <a:endParaRPr lang="en-US" sz="2200" dirty="0"/>
          </a:p>
          <a:p>
            <a:pPr algn="just">
              <a:spcBef>
                <a:spcPts val="1200"/>
              </a:spcBef>
              <a:buFont typeface="Wingdings 3" panose="05040102010807070707" pitchFamily="18" charset="2"/>
              <a:buChar char="}"/>
            </a:pPr>
            <a:r>
              <a:rPr lang="en-US" sz="2200" dirty="0"/>
              <a:t>Three views when linking policies to practice:</a:t>
            </a:r>
          </a:p>
          <a:p>
            <a:pPr lvl="1"/>
            <a:r>
              <a:rPr lang="en-US" sz="1900" dirty="0"/>
              <a:t>With good politics, good policies will follow.</a:t>
            </a:r>
          </a:p>
          <a:p>
            <a:pPr lvl="2"/>
            <a:r>
              <a:rPr lang="en-US" sz="1900" dirty="0"/>
              <a:t>or, effective government is not only necessary due to market failure but possibly even sufficient to achieve economic development.</a:t>
            </a:r>
          </a:p>
          <a:p>
            <a:pPr lvl="1"/>
            <a:r>
              <a:rPr lang="en-US" sz="1900" dirty="0"/>
              <a:t>Without good politics, no good policies will be developed.</a:t>
            </a:r>
          </a:p>
          <a:p>
            <a:pPr lvl="2"/>
            <a:r>
              <a:rPr lang="en-US" sz="1900" dirty="0"/>
              <a:t>effective government is necessary, but not sufficient.</a:t>
            </a:r>
          </a:p>
          <a:p>
            <a:pPr lvl="1"/>
            <a:r>
              <a:rPr lang="en-US" sz="1900" dirty="0"/>
              <a:t>Participants in government, such as politicians and bureaucrats, are as selfish and self-interested as owners of companies but lack the market to restrain them. </a:t>
            </a:r>
          </a:p>
          <a:p>
            <a:pPr lvl="2"/>
            <a:r>
              <a:rPr lang="en-US" sz="1900" dirty="0"/>
              <a:t>beyond a minimum role, governments could only make things worse.</a:t>
            </a:r>
            <a:endParaRPr lang="en-CA" sz="1500" dirty="0"/>
          </a:p>
          <a:p>
            <a:pPr algn="just">
              <a:spcBef>
                <a:spcPts val="1200"/>
              </a:spcBef>
              <a:buFont typeface="Wingdings 3" panose="05040102010807070707" pitchFamily="18" charset="2"/>
              <a:buChar char="}"/>
            </a:pPr>
            <a:endParaRPr lang="en-US" sz="2400" dirty="0"/>
          </a:p>
        </p:txBody>
      </p:sp>
      <p:sp>
        <p:nvSpPr>
          <p:cNvPr id="4" name="Slide Number Placeholder 3"/>
          <p:cNvSpPr>
            <a:spLocks noGrp="1"/>
          </p:cNvSpPr>
          <p:nvPr>
            <p:ph type="sldNum" sz="quarter" idx="12"/>
          </p:nvPr>
        </p:nvSpPr>
        <p:spPr/>
        <p:txBody>
          <a:bodyPr/>
          <a:lstStyle/>
          <a:p>
            <a:fld id="{B3977D60-5343-49E1-BD8C-CA39C39BE7A5}" type="slidenum">
              <a:rPr lang="en-US" smtClean="0"/>
              <a:t>10</a:t>
            </a:fld>
            <a:endParaRPr lang="en-US"/>
          </a:p>
        </p:txBody>
      </p:sp>
      <p:sp>
        <p:nvSpPr>
          <p:cNvPr id="5" name="Title 4"/>
          <p:cNvSpPr>
            <a:spLocks noGrp="1"/>
          </p:cNvSpPr>
          <p:nvPr>
            <p:ph type="title"/>
          </p:nvPr>
        </p:nvSpPr>
        <p:spPr>
          <a:xfrm>
            <a:off x="457200" y="76200"/>
            <a:ext cx="8229600" cy="1143000"/>
          </a:xfrm>
        </p:spPr>
        <p:txBody>
          <a:bodyPr>
            <a:normAutofit/>
          </a:bodyPr>
          <a:lstStyle/>
          <a:p>
            <a:r>
              <a:rPr lang="en-US" dirty="0"/>
              <a:t>Political economy</a:t>
            </a:r>
          </a:p>
        </p:txBody>
      </p:sp>
      <p:sp>
        <p:nvSpPr>
          <p:cNvPr id="6" name="Footer Placeholder 2"/>
          <p:cNvSpPr>
            <a:spLocks noGrp="1"/>
          </p:cNvSpPr>
          <p:nvPr>
            <p:ph type="ftr" sz="quarter" idx="11"/>
          </p:nvPr>
        </p:nvSpPr>
        <p:spPr>
          <a:xfrm>
            <a:off x="4800600" y="6324600"/>
            <a:ext cx="3798481" cy="365125"/>
          </a:xfrm>
        </p:spPr>
        <p:txBody>
          <a:bodyPr/>
          <a:lstStyle/>
          <a:p>
            <a:r>
              <a:rPr lang="en-US" dirty="0"/>
              <a:t>Political economy</a:t>
            </a:r>
          </a:p>
        </p:txBody>
      </p:sp>
    </p:spTree>
    <p:extLst>
      <p:ext uri="{BB962C8B-B14F-4D97-AF65-F5344CB8AC3E}">
        <p14:creationId xmlns:p14="http://schemas.microsoft.com/office/powerpoint/2010/main" val="20398508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CA" dirty="0">
                <a:effectLst/>
              </a:rPr>
              <a:t>Governance and development</a:t>
            </a:r>
            <a:endParaRPr lang="en-US" dirty="0">
              <a:effectLst/>
            </a:endParaRPr>
          </a:p>
        </p:txBody>
      </p:sp>
      <p:sp>
        <p:nvSpPr>
          <p:cNvPr id="6" name="Slide Number Placeholder 5"/>
          <p:cNvSpPr>
            <a:spLocks noGrp="1"/>
          </p:cNvSpPr>
          <p:nvPr>
            <p:ph type="sldNum" sz="quarter" idx="12"/>
          </p:nvPr>
        </p:nvSpPr>
        <p:spPr/>
        <p:txBody>
          <a:bodyPr/>
          <a:lstStyle/>
          <a:p>
            <a:fld id="{B3977D60-5343-49E1-BD8C-CA39C39BE7A5}" type="slidenum">
              <a:rPr lang="en-US" smtClean="0"/>
              <a:t>11</a:t>
            </a:fld>
            <a:endParaRPr lang="en-US"/>
          </a:p>
        </p:txBody>
      </p:sp>
    </p:spTree>
    <p:extLst>
      <p:ext uri="{BB962C8B-B14F-4D97-AF65-F5344CB8AC3E}">
        <p14:creationId xmlns:p14="http://schemas.microsoft.com/office/powerpoint/2010/main" val="625883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066800"/>
            <a:ext cx="8229600" cy="5257800"/>
          </a:xfrm>
        </p:spPr>
        <p:txBody>
          <a:bodyPr>
            <a:normAutofit fontScale="85000" lnSpcReduction="20000"/>
          </a:bodyPr>
          <a:lstStyle/>
          <a:p>
            <a:pPr marL="109728" indent="0">
              <a:buNone/>
            </a:pPr>
            <a:endParaRPr lang="en-US" dirty="0"/>
          </a:p>
          <a:p>
            <a:pPr lvl="0"/>
            <a:r>
              <a:rPr lang="en-CA" dirty="0"/>
              <a:t>The World Bank’s view on good governance and the role of government changed significantly in the past 30 years, mainly due to the failures of the Bank’s recommendations.</a:t>
            </a:r>
          </a:p>
          <a:p>
            <a:pPr marL="109728" lvl="0" indent="0">
              <a:buNone/>
            </a:pPr>
            <a:endParaRPr lang="en-US" dirty="0"/>
          </a:p>
          <a:p>
            <a:pPr lvl="0"/>
            <a:r>
              <a:rPr lang="en-CA" dirty="0"/>
              <a:t>Historically, the dominant doctrine in the World Bank was the neo-liberal classical economic theory. </a:t>
            </a:r>
            <a:endParaRPr lang="en-US" dirty="0"/>
          </a:p>
          <a:p>
            <a:pPr lvl="1"/>
            <a:r>
              <a:rPr lang="en-CA" dirty="0"/>
              <a:t>This doctrine is based on the efficiency of the free market which assumes a minimal role for the government, essentially when the market forces do not work or are not efficient (i.e., when there is a “market failure”). </a:t>
            </a:r>
            <a:endParaRPr lang="en-US" dirty="0"/>
          </a:p>
          <a:p>
            <a:pPr lvl="1"/>
            <a:r>
              <a:rPr lang="en-CA" dirty="0"/>
              <a:t>As such, the World Bank’s view on governance was the emphasis on efficient public management to achieve free-market, capitalist economic development. </a:t>
            </a:r>
            <a:endParaRPr lang="en-US" dirty="0"/>
          </a:p>
          <a:p>
            <a:pPr lvl="1"/>
            <a:r>
              <a:rPr lang="en-CA" dirty="0"/>
              <a:t>This view entails that government interventions can result in large losses of efficiency and should therefore be selective (World Bank, 1983). </a:t>
            </a:r>
            <a:endParaRPr lang="en-US" dirty="0">
              <a:effectLst/>
            </a:endParaRPr>
          </a:p>
        </p:txBody>
      </p:sp>
      <p:sp>
        <p:nvSpPr>
          <p:cNvPr id="4" name="Slide Number Placeholder 3"/>
          <p:cNvSpPr>
            <a:spLocks noGrp="1"/>
          </p:cNvSpPr>
          <p:nvPr>
            <p:ph type="sldNum" sz="quarter" idx="12"/>
          </p:nvPr>
        </p:nvSpPr>
        <p:spPr/>
        <p:txBody>
          <a:bodyPr/>
          <a:lstStyle/>
          <a:p>
            <a:fld id="{B3977D60-5343-49E1-BD8C-CA39C39BE7A5}" type="slidenum">
              <a:rPr lang="en-US" smtClean="0"/>
              <a:t>12</a:t>
            </a:fld>
            <a:endParaRPr lang="en-US"/>
          </a:p>
        </p:txBody>
      </p:sp>
      <p:sp>
        <p:nvSpPr>
          <p:cNvPr id="5" name="Title 4"/>
          <p:cNvSpPr>
            <a:spLocks noGrp="1"/>
          </p:cNvSpPr>
          <p:nvPr>
            <p:ph type="title"/>
          </p:nvPr>
        </p:nvSpPr>
        <p:spPr/>
        <p:txBody>
          <a:bodyPr/>
          <a:lstStyle/>
          <a:p>
            <a:r>
              <a:rPr lang="en-CA" dirty="0"/>
              <a:t>Governance and development</a:t>
            </a:r>
            <a:endParaRPr lang="en-US" dirty="0"/>
          </a:p>
        </p:txBody>
      </p:sp>
    </p:spTree>
    <p:extLst>
      <p:ext uri="{BB962C8B-B14F-4D97-AF65-F5344CB8AC3E}">
        <p14:creationId xmlns:p14="http://schemas.microsoft.com/office/powerpoint/2010/main" val="30745066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95400"/>
            <a:ext cx="8229600" cy="4800600"/>
          </a:xfrm>
        </p:spPr>
        <p:txBody>
          <a:bodyPr>
            <a:normAutofit lnSpcReduction="10000"/>
          </a:bodyPr>
          <a:lstStyle/>
          <a:p>
            <a:r>
              <a:rPr lang="en-CA" sz="2200" dirty="0"/>
              <a:t>Since the late 1990s, the view that poor-quality institutions are the root cause of economic problems in developing countries has become widespread (Chang, 2011).</a:t>
            </a:r>
            <a:endParaRPr lang="en-US" sz="2200" dirty="0"/>
          </a:p>
          <a:p>
            <a:pPr lvl="0"/>
            <a:endParaRPr lang="en-CA" sz="2200" dirty="0"/>
          </a:p>
          <a:p>
            <a:pPr lvl="0"/>
            <a:r>
              <a:rPr lang="en-CA" sz="2200" dirty="0"/>
              <a:t>As such, donors such as the International Monetary Fund, the World Bank, and the United States increasingly insisted on performance and good governance as a prerequisite for aid (Nanda, 2006).</a:t>
            </a:r>
          </a:p>
          <a:p>
            <a:pPr lvl="1"/>
            <a:r>
              <a:rPr lang="en-CA" sz="2000" dirty="0"/>
              <a:t>“An effective state is vital for the provision of the goods and services - and the rules and institutions - that allow markets to flourish and people to lead healthier, happier lives. Without it, sustainable development, both economic and social, is impossible” (World Bank, 1997).</a:t>
            </a:r>
            <a:endParaRPr lang="en-US" sz="2000" dirty="0"/>
          </a:p>
          <a:p>
            <a:pPr lvl="1"/>
            <a:r>
              <a:rPr lang="en-CA" sz="2000" dirty="0" err="1"/>
              <a:t>Misgovernance</a:t>
            </a:r>
            <a:r>
              <a:rPr lang="en-CA" sz="2000" dirty="0"/>
              <a:t> in a country or region leads to low incomes (World Bank, 2005). </a:t>
            </a:r>
            <a:endParaRPr lang="en-US" sz="2000" dirty="0"/>
          </a:p>
        </p:txBody>
      </p:sp>
      <p:sp>
        <p:nvSpPr>
          <p:cNvPr id="4" name="Slide Number Placeholder 3"/>
          <p:cNvSpPr>
            <a:spLocks noGrp="1"/>
          </p:cNvSpPr>
          <p:nvPr>
            <p:ph type="sldNum" sz="quarter" idx="12"/>
          </p:nvPr>
        </p:nvSpPr>
        <p:spPr/>
        <p:txBody>
          <a:bodyPr/>
          <a:lstStyle/>
          <a:p>
            <a:fld id="{B3977D60-5343-49E1-BD8C-CA39C39BE7A5}" type="slidenum">
              <a:rPr lang="en-US" smtClean="0"/>
              <a:t>13</a:t>
            </a:fld>
            <a:endParaRPr lang="en-US"/>
          </a:p>
        </p:txBody>
      </p:sp>
      <p:sp>
        <p:nvSpPr>
          <p:cNvPr id="5" name="Title 4"/>
          <p:cNvSpPr>
            <a:spLocks noGrp="1"/>
          </p:cNvSpPr>
          <p:nvPr>
            <p:ph type="title"/>
          </p:nvPr>
        </p:nvSpPr>
        <p:spPr/>
        <p:txBody>
          <a:bodyPr/>
          <a:lstStyle/>
          <a:p>
            <a:r>
              <a:rPr lang="en-CA" dirty="0"/>
              <a:t>Governance and development</a:t>
            </a:r>
            <a:endParaRPr lang="en-US" dirty="0"/>
          </a:p>
        </p:txBody>
      </p:sp>
    </p:spTree>
    <p:extLst>
      <p:ext uri="{BB962C8B-B14F-4D97-AF65-F5344CB8AC3E}">
        <p14:creationId xmlns:p14="http://schemas.microsoft.com/office/powerpoint/2010/main" val="16859992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95400"/>
            <a:ext cx="8229600" cy="5257800"/>
          </a:xfrm>
        </p:spPr>
        <p:txBody>
          <a:bodyPr>
            <a:normAutofit/>
          </a:bodyPr>
          <a:lstStyle/>
          <a:p>
            <a:pPr lvl="0"/>
            <a:r>
              <a:rPr lang="en-CA" sz="2400" dirty="0"/>
              <a:t>However, the World Bank tended to stay away from political issues in developing countries and focus only on economic growth (Nanda, 2006): </a:t>
            </a:r>
          </a:p>
          <a:p>
            <a:pPr marL="109728" lvl="0" indent="0">
              <a:buNone/>
            </a:pPr>
            <a:endParaRPr lang="en-US" sz="1600" dirty="0"/>
          </a:p>
          <a:p>
            <a:pPr lvl="1"/>
            <a:r>
              <a:rPr lang="en-CA" sz="2000" dirty="0"/>
              <a:t>The objective of government reform was to ask a recipient state to show the seriousness of its commitment to economic and social reforms to ensure that the development assistance was used effectively. </a:t>
            </a:r>
            <a:endParaRPr lang="en-US" sz="2000" dirty="0"/>
          </a:p>
          <a:p>
            <a:pPr lvl="2"/>
            <a:r>
              <a:rPr lang="en-CA" sz="1800" dirty="0"/>
              <a:t>Through the 1980s and 1990s, donor countries and institutions would make aid provisions conditional on economic reforms in the recipient country. </a:t>
            </a:r>
            <a:endParaRPr lang="en-US" sz="1800" dirty="0"/>
          </a:p>
          <a:p>
            <a:pPr lvl="1"/>
            <a:endParaRPr lang="en-CA" sz="2000" dirty="0"/>
          </a:p>
          <a:p>
            <a:r>
              <a:rPr lang="en-CA" sz="2400" dirty="0"/>
              <a:t>Although, this policy was largely ineffective in encouraging real policy changes in aid recipients.</a:t>
            </a:r>
            <a:endParaRPr lang="en-US" sz="2400" dirty="0">
              <a:effectLst/>
            </a:endParaRPr>
          </a:p>
        </p:txBody>
      </p:sp>
      <p:sp>
        <p:nvSpPr>
          <p:cNvPr id="4" name="Slide Number Placeholder 3"/>
          <p:cNvSpPr>
            <a:spLocks noGrp="1"/>
          </p:cNvSpPr>
          <p:nvPr>
            <p:ph type="sldNum" sz="quarter" idx="12"/>
          </p:nvPr>
        </p:nvSpPr>
        <p:spPr/>
        <p:txBody>
          <a:bodyPr/>
          <a:lstStyle/>
          <a:p>
            <a:fld id="{B3977D60-5343-49E1-BD8C-CA39C39BE7A5}" type="slidenum">
              <a:rPr lang="en-US" smtClean="0"/>
              <a:t>14</a:t>
            </a:fld>
            <a:endParaRPr lang="en-US"/>
          </a:p>
        </p:txBody>
      </p:sp>
      <p:sp>
        <p:nvSpPr>
          <p:cNvPr id="5" name="Title 4"/>
          <p:cNvSpPr>
            <a:spLocks noGrp="1"/>
          </p:cNvSpPr>
          <p:nvPr>
            <p:ph type="title"/>
          </p:nvPr>
        </p:nvSpPr>
        <p:spPr/>
        <p:txBody>
          <a:bodyPr/>
          <a:lstStyle/>
          <a:p>
            <a:r>
              <a:rPr lang="en-CA" dirty="0"/>
              <a:t>Governance and development</a:t>
            </a:r>
            <a:endParaRPr lang="en-US" dirty="0"/>
          </a:p>
        </p:txBody>
      </p:sp>
    </p:spTree>
    <p:extLst>
      <p:ext uri="{BB962C8B-B14F-4D97-AF65-F5344CB8AC3E}">
        <p14:creationId xmlns:p14="http://schemas.microsoft.com/office/powerpoint/2010/main" val="8399880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4724400"/>
          </a:xfrm>
        </p:spPr>
        <p:txBody>
          <a:bodyPr>
            <a:normAutofit fontScale="92500" lnSpcReduction="20000"/>
          </a:bodyPr>
          <a:lstStyle/>
          <a:p>
            <a:pPr lvl="0"/>
            <a:r>
              <a:rPr lang="en-CA" sz="2400" dirty="0"/>
              <a:t>There is not a consensus on a single definition of governance.</a:t>
            </a:r>
            <a:endParaRPr lang="en-US" sz="2400" dirty="0"/>
          </a:p>
          <a:p>
            <a:pPr marL="109728" lvl="0" indent="0">
              <a:buNone/>
            </a:pPr>
            <a:endParaRPr lang="en-CA" sz="2000" dirty="0"/>
          </a:p>
          <a:p>
            <a:pPr lvl="0"/>
            <a:r>
              <a:rPr lang="en-CA" sz="2400" dirty="0"/>
              <a:t>Moreover, when it comes to link governance to public policy outcomes, it becomes even less clear what governance constitutes of and which dimensions of governance are more important for the success of public policy.</a:t>
            </a:r>
            <a:endParaRPr lang="en-US" sz="2400" dirty="0"/>
          </a:p>
          <a:p>
            <a:pPr marL="109728" indent="0">
              <a:buNone/>
            </a:pPr>
            <a:endParaRPr lang="en-US" sz="2000" dirty="0"/>
          </a:p>
          <a:p>
            <a:pPr lvl="0"/>
            <a:r>
              <a:rPr lang="en-CA" sz="2400" dirty="0"/>
              <a:t>Some definitions:</a:t>
            </a:r>
          </a:p>
          <a:p>
            <a:pPr lvl="1"/>
            <a:r>
              <a:rPr lang="en-CA" sz="2200" dirty="0"/>
              <a:t>“the manner in which power is exercised in the management of a country’s economic and social resources for development” (World Bank, 1992)</a:t>
            </a:r>
            <a:endParaRPr lang="en-US" sz="2200" dirty="0"/>
          </a:p>
          <a:p>
            <a:pPr lvl="1"/>
            <a:r>
              <a:rPr lang="en-CA" sz="2200" dirty="0"/>
              <a:t>“rules, enforcement mechanisms, and organizations” (World Bank, 2002)</a:t>
            </a:r>
            <a:endParaRPr lang="en-US" sz="2200" dirty="0"/>
          </a:p>
          <a:p>
            <a:pPr lvl="1"/>
            <a:r>
              <a:rPr lang="en-CA" sz="2200" dirty="0"/>
              <a:t>“what the state can do and how it does it” (World Bank, 2012)</a:t>
            </a:r>
          </a:p>
          <a:p>
            <a:pPr lvl="1"/>
            <a:endParaRPr lang="en-CA" sz="2000" dirty="0">
              <a:effectLst/>
            </a:endParaRPr>
          </a:p>
          <a:p>
            <a:r>
              <a:rPr lang="en-CA" sz="2400" dirty="0"/>
              <a:t>Governance versus government</a:t>
            </a:r>
            <a:endParaRPr lang="en-US" sz="2400" dirty="0">
              <a:effectLst/>
            </a:endParaRPr>
          </a:p>
        </p:txBody>
      </p:sp>
      <p:sp>
        <p:nvSpPr>
          <p:cNvPr id="4" name="Slide Number Placeholder 3"/>
          <p:cNvSpPr>
            <a:spLocks noGrp="1"/>
          </p:cNvSpPr>
          <p:nvPr>
            <p:ph type="sldNum" sz="quarter" idx="12"/>
          </p:nvPr>
        </p:nvSpPr>
        <p:spPr/>
        <p:txBody>
          <a:bodyPr/>
          <a:lstStyle/>
          <a:p>
            <a:fld id="{B3977D60-5343-49E1-BD8C-CA39C39BE7A5}" type="slidenum">
              <a:rPr lang="en-US" smtClean="0"/>
              <a:t>15</a:t>
            </a:fld>
            <a:endParaRPr lang="en-US"/>
          </a:p>
        </p:txBody>
      </p:sp>
      <p:sp>
        <p:nvSpPr>
          <p:cNvPr id="5" name="Title 4"/>
          <p:cNvSpPr>
            <a:spLocks noGrp="1"/>
          </p:cNvSpPr>
          <p:nvPr>
            <p:ph type="title"/>
          </p:nvPr>
        </p:nvSpPr>
        <p:spPr/>
        <p:txBody>
          <a:bodyPr/>
          <a:lstStyle/>
          <a:p>
            <a:r>
              <a:rPr lang="en-CA" dirty="0"/>
              <a:t>What is governance?</a:t>
            </a:r>
            <a:endParaRPr lang="en-US" dirty="0"/>
          </a:p>
        </p:txBody>
      </p:sp>
    </p:spTree>
    <p:extLst>
      <p:ext uri="{BB962C8B-B14F-4D97-AF65-F5344CB8AC3E}">
        <p14:creationId xmlns:p14="http://schemas.microsoft.com/office/powerpoint/2010/main" val="8318704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17637"/>
            <a:ext cx="8229600" cy="4525963"/>
          </a:xfrm>
        </p:spPr>
        <p:txBody>
          <a:bodyPr>
            <a:noAutofit/>
          </a:bodyPr>
          <a:lstStyle/>
          <a:p>
            <a:pPr lvl="0"/>
            <a:r>
              <a:rPr lang="en-CA" sz="2400" dirty="0"/>
              <a:t>Fukuyama (2013): </a:t>
            </a:r>
          </a:p>
          <a:p>
            <a:pPr lvl="0"/>
            <a:endParaRPr lang="en-US" sz="2000" dirty="0"/>
          </a:p>
          <a:p>
            <a:pPr lvl="1"/>
            <a:r>
              <a:rPr lang="en-CA" sz="2000" dirty="0"/>
              <a:t>Governance is “a government’s ability to make and enforce rules, and to deliver services, regardless of whether that government is democratic or not”. </a:t>
            </a:r>
            <a:endParaRPr lang="en-US" sz="2000" dirty="0"/>
          </a:p>
          <a:p>
            <a:pPr lvl="1"/>
            <a:r>
              <a:rPr lang="en-CA" sz="2000" dirty="0"/>
              <a:t>“the quality of governance is different from the ends that governance is meant to fulfill. That is, governance is about the performance of agents in carrying out the wishes of principals, and not about the goals that principals set. The government is an organization that can do its functions better or worse; governance is thus about execution, or what has traditionally fallen within the domain of public administration, as opposed to politics or public policy. An authoritarian regime can be well governed, just as a democracy can be maladministered”.</a:t>
            </a:r>
            <a:endParaRPr lang="en-US" sz="2000" dirty="0"/>
          </a:p>
        </p:txBody>
      </p:sp>
      <p:sp>
        <p:nvSpPr>
          <p:cNvPr id="4" name="Slide Number Placeholder 3"/>
          <p:cNvSpPr>
            <a:spLocks noGrp="1"/>
          </p:cNvSpPr>
          <p:nvPr>
            <p:ph type="sldNum" sz="quarter" idx="12"/>
          </p:nvPr>
        </p:nvSpPr>
        <p:spPr/>
        <p:txBody>
          <a:bodyPr/>
          <a:lstStyle/>
          <a:p>
            <a:fld id="{B3977D60-5343-49E1-BD8C-CA39C39BE7A5}" type="slidenum">
              <a:rPr lang="en-US" smtClean="0"/>
              <a:t>16</a:t>
            </a:fld>
            <a:endParaRPr lang="en-US"/>
          </a:p>
        </p:txBody>
      </p:sp>
      <p:sp>
        <p:nvSpPr>
          <p:cNvPr id="5" name="Title 4"/>
          <p:cNvSpPr>
            <a:spLocks noGrp="1"/>
          </p:cNvSpPr>
          <p:nvPr>
            <p:ph type="title"/>
          </p:nvPr>
        </p:nvSpPr>
        <p:spPr/>
        <p:txBody>
          <a:bodyPr/>
          <a:lstStyle/>
          <a:p>
            <a:r>
              <a:rPr lang="en-CA" dirty="0"/>
              <a:t>What is governance?</a:t>
            </a:r>
            <a:endParaRPr lang="en-US" dirty="0"/>
          </a:p>
        </p:txBody>
      </p:sp>
    </p:spTree>
    <p:extLst>
      <p:ext uri="{BB962C8B-B14F-4D97-AF65-F5344CB8AC3E}">
        <p14:creationId xmlns:p14="http://schemas.microsoft.com/office/powerpoint/2010/main" val="17800867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4525963"/>
          </a:xfrm>
        </p:spPr>
        <p:txBody>
          <a:bodyPr>
            <a:noAutofit/>
          </a:bodyPr>
          <a:lstStyle/>
          <a:p>
            <a:pPr marL="109728" indent="0">
              <a:buNone/>
            </a:pPr>
            <a:r>
              <a:rPr lang="en-CA" sz="2000" dirty="0"/>
              <a:t> </a:t>
            </a:r>
            <a:endParaRPr lang="en-US" sz="2000" dirty="0"/>
          </a:p>
          <a:p>
            <a:pPr lvl="0"/>
            <a:r>
              <a:rPr lang="en-CA" sz="2400" dirty="0"/>
              <a:t>Fukuyama (2012): </a:t>
            </a:r>
          </a:p>
          <a:p>
            <a:pPr lvl="0"/>
            <a:endParaRPr lang="en-US" sz="2000" dirty="0"/>
          </a:p>
          <a:p>
            <a:pPr lvl="1"/>
            <a:r>
              <a:rPr lang="en-CA" sz="2000" dirty="0"/>
              <a:t>“There is for example a large literature comparing the separate impacts of a modern state, rule of law, and democracy on growth, which tends to show that the first two of these factors have a far greater influence on outcomes than democracy. There is in fact a lot of reason to think that expansion of the franchise in a very poor country may actually hurt state performance because it opens the way to clientelism and various forms of corruption. The Indian political system is so inclusive that it can’t begin major infrastructure projects because of all the lawsuits and democratic protest, especially when compared to the extractive Chinese one.”</a:t>
            </a:r>
            <a:endParaRPr lang="en-US" sz="2000" dirty="0">
              <a:effectLst/>
            </a:endParaRPr>
          </a:p>
        </p:txBody>
      </p:sp>
      <p:sp>
        <p:nvSpPr>
          <p:cNvPr id="4" name="Slide Number Placeholder 3"/>
          <p:cNvSpPr>
            <a:spLocks noGrp="1"/>
          </p:cNvSpPr>
          <p:nvPr>
            <p:ph type="sldNum" sz="quarter" idx="12"/>
          </p:nvPr>
        </p:nvSpPr>
        <p:spPr/>
        <p:txBody>
          <a:bodyPr/>
          <a:lstStyle/>
          <a:p>
            <a:fld id="{B3977D60-5343-49E1-BD8C-CA39C39BE7A5}" type="slidenum">
              <a:rPr lang="en-US" smtClean="0"/>
              <a:t>17</a:t>
            </a:fld>
            <a:endParaRPr lang="en-US"/>
          </a:p>
        </p:txBody>
      </p:sp>
      <p:sp>
        <p:nvSpPr>
          <p:cNvPr id="5" name="Title 4"/>
          <p:cNvSpPr>
            <a:spLocks noGrp="1"/>
          </p:cNvSpPr>
          <p:nvPr>
            <p:ph type="title"/>
          </p:nvPr>
        </p:nvSpPr>
        <p:spPr/>
        <p:txBody>
          <a:bodyPr/>
          <a:lstStyle/>
          <a:p>
            <a:r>
              <a:rPr lang="en-CA" dirty="0"/>
              <a:t>What is governance?</a:t>
            </a:r>
            <a:endParaRPr lang="en-US" dirty="0"/>
          </a:p>
        </p:txBody>
      </p:sp>
    </p:spTree>
    <p:extLst>
      <p:ext uri="{BB962C8B-B14F-4D97-AF65-F5344CB8AC3E}">
        <p14:creationId xmlns:p14="http://schemas.microsoft.com/office/powerpoint/2010/main" val="20864879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829761"/>
          </a:xfrm>
        </p:spPr>
        <p:txBody>
          <a:bodyPr>
            <a:normAutofit fontScale="90000"/>
          </a:bodyPr>
          <a:lstStyle/>
          <a:p>
            <a:r>
              <a:rPr lang="en-CA" dirty="0">
                <a:effectLst/>
              </a:rPr>
              <a:t>Institutional theory and development</a:t>
            </a:r>
            <a:br>
              <a:rPr lang="en-CA" dirty="0">
                <a:effectLst/>
              </a:rPr>
            </a:br>
            <a:r>
              <a:rPr lang="en-CA" sz="3600" dirty="0">
                <a:effectLst/>
              </a:rPr>
              <a:t>(Institutional theory of development)</a:t>
            </a:r>
            <a:endParaRPr lang="en-US" sz="3600" dirty="0">
              <a:effectLst/>
            </a:endParaRPr>
          </a:p>
        </p:txBody>
      </p:sp>
      <p:sp>
        <p:nvSpPr>
          <p:cNvPr id="6" name="Slide Number Placeholder 5"/>
          <p:cNvSpPr>
            <a:spLocks noGrp="1"/>
          </p:cNvSpPr>
          <p:nvPr>
            <p:ph type="sldNum" sz="quarter" idx="12"/>
          </p:nvPr>
        </p:nvSpPr>
        <p:spPr/>
        <p:txBody>
          <a:bodyPr/>
          <a:lstStyle/>
          <a:p>
            <a:fld id="{B3977D60-5343-49E1-BD8C-CA39C39BE7A5}" type="slidenum">
              <a:rPr lang="en-US" smtClean="0"/>
              <a:t>18</a:t>
            </a:fld>
            <a:endParaRPr lang="en-US"/>
          </a:p>
        </p:txBody>
      </p:sp>
    </p:spTree>
    <p:extLst>
      <p:ext uri="{BB962C8B-B14F-4D97-AF65-F5344CB8AC3E}">
        <p14:creationId xmlns:p14="http://schemas.microsoft.com/office/powerpoint/2010/main" val="8577710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4525963"/>
          </a:xfrm>
        </p:spPr>
        <p:txBody>
          <a:bodyPr>
            <a:noAutofit/>
          </a:bodyPr>
          <a:lstStyle/>
          <a:p>
            <a:r>
              <a:rPr lang="en-US" sz="2200" b="1" dirty="0">
                <a:solidFill>
                  <a:schemeClr val="accent1"/>
                </a:solidFill>
              </a:rPr>
              <a:t>Institutions</a:t>
            </a:r>
            <a:r>
              <a:rPr lang="en-US" sz="2200" dirty="0"/>
              <a:t> are a set of formal rules, informal norms, and related enforcement mechanisms that constrain people’s choices regarding a particular set of actions.</a:t>
            </a:r>
          </a:p>
          <a:p>
            <a:pPr lvl="0"/>
            <a:r>
              <a:rPr lang="en-CA" sz="2200" dirty="0"/>
              <a:t>Other definitions – Institutions are:</a:t>
            </a:r>
            <a:endParaRPr lang="en-US" sz="2200" dirty="0"/>
          </a:p>
          <a:p>
            <a:pPr lvl="1"/>
            <a:r>
              <a:rPr lang="en-CA" sz="2000" dirty="0"/>
              <a:t>“the rules of the game in a society or, more formally, the </a:t>
            </a:r>
            <a:r>
              <a:rPr lang="en-CA" sz="2000" u="sng" dirty="0"/>
              <a:t>humanly devised constraints</a:t>
            </a:r>
            <a:r>
              <a:rPr lang="en-CA" sz="2000" dirty="0"/>
              <a:t> that shape human interaction” (North, 1990). </a:t>
            </a:r>
          </a:p>
          <a:p>
            <a:pPr lvl="2"/>
            <a:r>
              <a:rPr lang="en-CA" sz="1800" dirty="0"/>
              <a:t>“Institutions are not organizations - although they embrace them - but are best understood as a set of formal and informal rules, which are administered by organizations” (North, 1990). </a:t>
            </a:r>
            <a:endParaRPr lang="en-US" sz="1800" dirty="0"/>
          </a:p>
          <a:p>
            <a:pPr lvl="1"/>
            <a:r>
              <a:rPr lang="en-CA" sz="2000" dirty="0"/>
              <a:t>“social structures that have attained a high degree of resilience” (Scott, 2001).</a:t>
            </a:r>
            <a:endParaRPr lang="en-US" sz="2000" dirty="0"/>
          </a:p>
          <a:p>
            <a:pPr lvl="1"/>
            <a:r>
              <a:rPr lang="en-CA" sz="2000" dirty="0"/>
              <a:t>“formal and informal rules that determine whether the public sector acts in its own interests or on behalf of all citizens” (World Bank, 2012).</a:t>
            </a:r>
          </a:p>
          <a:p>
            <a:r>
              <a:rPr lang="en-CA" sz="2200" dirty="0"/>
              <a:t>Institutional theory is “policy-making that emphasizes the formal and legal aspects of government structures” (Kraft et al., 2007).</a:t>
            </a:r>
            <a:endParaRPr lang="en-US" sz="2200" dirty="0"/>
          </a:p>
          <a:p>
            <a:pPr lvl="1"/>
            <a:endParaRPr lang="en-CA" sz="2000" dirty="0"/>
          </a:p>
        </p:txBody>
      </p:sp>
      <p:sp>
        <p:nvSpPr>
          <p:cNvPr id="4" name="Slide Number Placeholder 3"/>
          <p:cNvSpPr>
            <a:spLocks noGrp="1"/>
          </p:cNvSpPr>
          <p:nvPr>
            <p:ph type="sldNum" sz="quarter" idx="12"/>
          </p:nvPr>
        </p:nvSpPr>
        <p:spPr/>
        <p:txBody>
          <a:bodyPr/>
          <a:lstStyle/>
          <a:p>
            <a:fld id="{B3977D60-5343-49E1-BD8C-CA39C39BE7A5}" type="slidenum">
              <a:rPr lang="en-US" smtClean="0"/>
              <a:t>19</a:t>
            </a:fld>
            <a:endParaRPr lang="en-US"/>
          </a:p>
        </p:txBody>
      </p:sp>
      <p:sp>
        <p:nvSpPr>
          <p:cNvPr id="5" name="Title 4"/>
          <p:cNvSpPr>
            <a:spLocks noGrp="1"/>
          </p:cNvSpPr>
          <p:nvPr>
            <p:ph type="title"/>
          </p:nvPr>
        </p:nvSpPr>
        <p:spPr/>
        <p:txBody>
          <a:bodyPr>
            <a:normAutofit/>
          </a:bodyPr>
          <a:lstStyle/>
          <a:p>
            <a:r>
              <a:rPr lang="en-CA" dirty="0"/>
              <a:t>What are institutions?</a:t>
            </a:r>
            <a:endParaRPr lang="en-US" dirty="0"/>
          </a:p>
        </p:txBody>
      </p:sp>
    </p:spTree>
    <p:extLst>
      <p:ext uri="{BB962C8B-B14F-4D97-AF65-F5344CB8AC3E}">
        <p14:creationId xmlns:p14="http://schemas.microsoft.com/office/powerpoint/2010/main" val="30556784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4876800"/>
          </a:xfrm>
        </p:spPr>
        <p:txBody>
          <a:bodyPr>
            <a:normAutofit fontScale="92500" lnSpcReduction="20000"/>
          </a:bodyPr>
          <a:lstStyle/>
          <a:p>
            <a:pPr marL="109728" indent="0">
              <a:buNone/>
            </a:pPr>
            <a:endParaRPr lang="en-US" sz="2400" dirty="0"/>
          </a:p>
          <a:p>
            <a:pPr lvl="0"/>
            <a:r>
              <a:rPr lang="en-CA" sz="2400" dirty="0"/>
              <a:t>Acemoglu et al. (2005) argue that differences in economic institutions are the major source of cross-country differences in economic growth and prosperity.</a:t>
            </a:r>
          </a:p>
          <a:p>
            <a:pPr lvl="0"/>
            <a:endParaRPr lang="en-US" sz="2400" dirty="0"/>
          </a:p>
          <a:p>
            <a:r>
              <a:rPr lang="en-CA" sz="2400" dirty="0"/>
              <a:t>“Countries differ in their economic success because of their different institutions, the rules influencing how the economy works, and the incentives that motivate people (Acemoglu and Robinson, 2012)”.</a:t>
            </a:r>
          </a:p>
          <a:p>
            <a:endParaRPr lang="en-CA" sz="2400" dirty="0"/>
          </a:p>
          <a:p>
            <a:r>
              <a:rPr lang="en-CA" sz="2400" dirty="0"/>
              <a:t>Examples:</a:t>
            </a:r>
          </a:p>
          <a:p>
            <a:pPr lvl="1"/>
            <a:r>
              <a:rPr lang="en-CA" sz="2200" dirty="0"/>
              <a:t>North and south of the US-Mexico border</a:t>
            </a:r>
          </a:p>
          <a:p>
            <a:pPr lvl="1"/>
            <a:r>
              <a:rPr lang="en-CA" sz="2200" dirty="0"/>
              <a:t>South and North Korea</a:t>
            </a:r>
          </a:p>
          <a:p>
            <a:pPr marL="109728" indent="0">
              <a:buNone/>
            </a:pPr>
            <a:r>
              <a:rPr lang="en-CA" sz="2200" dirty="0"/>
              <a:t>    (Everything the same except the institutions!)</a:t>
            </a:r>
          </a:p>
          <a:p>
            <a:endParaRPr lang="en-CA" sz="2400" dirty="0"/>
          </a:p>
          <a:p>
            <a:r>
              <a:rPr lang="en-CA" sz="2400" dirty="0"/>
              <a:t>Counter example: North and south of Italy</a:t>
            </a:r>
            <a:endParaRPr lang="en-US" sz="2400" dirty="0"/>
          </a:p>
        </p:txBody>
      </p:sp>
      <p:sp>
        <p:nvSpPr>
          <p:cNvPr id="4" name="Slide Number Placeholder 3"/>
          <p:cNvSpPr>
            <a:spLocks noGrp="1"/>
          </p:cNvSpPr>
          <p:nvPr>
            <p:ph type="sldNum" sz="quarter" idx="12"/>
          </p:nvPr>
        </p:nvSpPr>
        <p:spPr/>
        <p:txBody>
          <a:bodyPr/>
          <a:lstStyle/>
          <a:p>
            <a:fld id="{B3977D60-5343-49E1-BD8C-CA39C39BE7A5}" type="slidenum">
              <a:rPr lang="en-US" smtClean="0"/>
              <a:t>20</a:t>
            </a:fld>
            <a:endParaRPr lang="en-US"/>
          </a:p>
        </p:txBody>
      </p:sp>
      <p:sp>
        <p:nvSpPr>
          <p:cNvPr id="5" name="Title 4"/>
          <p:cNvSpPr>
            <a:spLocks noGrp="1"/>
          </p:cNvSpPr>
          <p:nvPr>
            <p:ph type="title"/>
          </p:nvPr>
        </p:nvSpPr>
        <p:spPr/>
        <p:txBody>
          <a:bodyPr>
            <a:normAutofit/>
          </a:bodyPr>
          <a:lstStyle/>
          <a:p>
            <a:r>
              <a:rPr lang="en-CA" dirty="0"/>
              <a:t>Institutions and development</a:t>
            </a:r>
            <a:endParaRPr lang="en-US" dirty="0"/>
          </a:p>
        </p:txBody>
      </p:sp>
    </p:spTree>
    <p:extLst>
      <p:ext uri="{BB962C8B-B14F-4D97-AF65-F5344CB8AC3E}">
        <p14:creationId xmlns:p14="http://schemas.microsoft.com/office/powerpoint/2010/main" val="24325000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95400"/>
            <a:ext cx="8229600" cy="4711891"/>
          </a:xfrm>
        </p:spPr>
        <p:txBody>
          <a:bodyPr>
            <a:noAutofit/>
          </a:bodyPr>
          <a:lstStyle/>
          <a:p>
            <a:pPr lvl="0"/>
            <a:r>
              <a:rPr lang="en-CA" sz="2400" dirty="0"/>
              <a:t>Although the role of an efficient government and institutions in economic growth is well understandable from theory, evidences from empirical works are not always supportive to this hypothesis. </a:t>
            </a:r>
            <a:endParaRPr lang="en-US" sz="2400" dirty="0"/>
          </a:p>
          <a:p>
            <a:pPr lvl="1"/>
            <a:endParaRPr lang="en-CA" sz="1200" dirty="0"/>
          </a:p>
          <a:p>
            <a:pPr lvl="1"/>
            <a:r>
              <a:rPr lang="en-CA" sz="2000" dirty="0"/>
              <a:t>One group of studies presents empirical evidence that good institutions and governance stimulate economic growth (Barro, 1998; Kaufmann and </a:t>
            </a:r>
            <a:r>
              <a:rPr lang="en-CA" sz="2000" dirty="0" err="1"/>
              <a:t>Kraay</a:t>
            </a:r>
            <a:r>
              <a:rPr lang="en-CA" sz="2000" dirty="0"/>
              <a:t>, 2002; Kaufmann et al., 2008; Acemoglu et al., 2005; Acemoglu et al., 2012);</a:t>
            </a:r>
            <a:endParaRPr lang="en-US" sz="2000" dirty="0"/>
          </a:p>
          <a:p>
            <a:pPr lvl="1"/>
            <a:r>
              <a:rPr lang="en-CA" sz="2000" dirty="0"/>
              <a:t>Another group of studies casts doubt over the positive effect of governance on economic growth (</a:t>
            </a:r>
            <a:r>
              <a:rPr lang="en-CA" sz="2000" dirty="0" err="1"/>
              <a:t>Quibria</a:t>
            </a:r>
            <a:r>
              <a:rPr lang="en-CA" sz="2000" dirty="0"/>
              <a:t>, 2006, Kurtz et al., 2007; Rodrik, 2008). </a:t>
            </a:r>
            <a:endParaRPr lang="en-US" sz="2000" dirty="0"/>
          </a:p>
          <a:p>
            <a:pPr lvl="1"/>
            <a:r>
              <a:rPr lang="en-CA" sz="2000" dirty="0"/>
              <a:t>Some studies argue that growth comes first and governance and the accompanying institutions later (</a:t>
            </a:r>
            <a:r>
              <a:rPr lang="en-CA" sz="2000" dirty="0" err="1"/>
              <a:t>Glaeser</a:t>
            </a:r>
            <a:r>
              <a:rPr lang="en-CA" sz="2000" dirty="0"/>
              <a:t> et al., 2004; </a:t>
            </a:r>
            <a:r>
              <a:rPr lang="en-CA" sz="2000" dirty="0" err="1"/>
              <a:t>Durlauf</a:t>
            </a:r>
            <a:r>
              <a:rPr lang="en-CA" sz="2000" dirty="0"/>
              <a:t> et al., 2005). </a:t>
            </a:r>
            <a:endParaRPr lang="en-US" sz="2000" dirty="0"/>
          </a:p>
          <a:p>
            <a:pPr lvl="0"/>
            <a:endParaRPr lang="en-CA" sz="2000" dirty="0"/>
          </a:p>
        </p:txBody>
      </p:sp>
      <p:sp>
        <p:nvSpPr>
          <p:cNvPr id="4" name="Slide Number Placeholder 3"/>
          <p:cNvSpPr>
            <a:spLocks noGrp="1"/>
          </p:cNvSpPr>
          <p:nvPr>
            <p:ph type="sldNum" sz="quarter" idx="12"/>
          </p:nvPr>
        </p:nvSpPr>
        <p:spPr/>
        <p:txBody>
          <a:bodyPr/>
          <a:lstStyle/>
          <a:p>
            <a:fld id="{B3977D60-5343-49E1-BD8C-CA39C39BE7A5}" type="slidenum">
              <a:rPr lang="en-US" smtClean="0"/>
              <a:t>21</a:t>
            </a:fld>
            <a:endParaRPr lang="en-US"/>
          </a:p>
        </p:txBody>
      </p:sp>
      <p:sp>
        <p:nvSpPr>
          <p:cNvPr id="5" name="Title 4"/>
          <p:cNvSpPr>
            <a:spLocks noGrp="1"/>
          </p:cNvSpPr>
          <p:nvPr>
            <p:ph type="title"/>
          </p:nvPr>
        </p:nvSpPr>
        <p:spPr/>
        <p:txBody>
          <a:bodyPr>
            <a:normAutofit/>
          </a:bodyPr>
          <a:lstStyle/>
          <a:p>
            <a:r>
              <a:rPr lang="en-CA" sz="2800" dirty="0"/>
              <a:t>Empirical evidence</a:t>
            </a:r>
            <a:r>
              <a:rPr lang="en-US" sz="2800" dirty="0"/>
              <a:t> </a:t>
            </a:r>
            <a:r>
              <a:rPr lang="en-CA" sz="2800" dirty="0"/>
              <a:t>on the role of governance and institutions in development</a:t>
            </a:r>
            <a:endParaRPr lang="en-US" sz="2800" dirty="0"/>
          </a:p>
        </p:txBody>
      </p:sp>
    </p:spTree>
    <p:extLst>
      <p:ext uri="{BB962C8B-B14F-4D97-AF65-F5344CB8AC3E}">
        <p14:creationId xmlns:p14="http://schemas.microsoft.com/office/powerpoint/2010/main" val="32042654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241ADDD-2F9F-4924-85D5-52BAC4CC8E81}"/>
              </a:ext>
            </a:extLst>
          </p:cNvPr>
          <p:cNvSpPr>
            <a:spLocks noGrp="1"/>
          </p:cNvSpPr>
          <p:nvPr>
            <p:ph idx="1"/>
          </p:nvPr>
        </p:nvSpPr>
        <p:spPr>
          <a:xfrm>
            <a:off x="457200" y="1143000"/>
            <a:ext cx="8229600" cy="5264944"/>
          </a:xfrm>
        </p:spPr>
        <p:txBody>
          <a:bodyPr>
            <a:normAutofit fontScale="70000" lnSpcReduction="20000"/>
          </a:bodyPr>
          <a:lstStyle/>
          <a:p>
            <a:pPr lvl="0"/>
            <a:r>
              <a:rPr lang="en-US" sz="3100" dirty="0"/>
              <a:t>Based on existing evidence most of the correlation between governance and per capita income reflects causation from the former to the latter (World Bank, 2005).</a:t>
            </a:r>
          </a:p>
          <a:p>
            <a:pPr lvl="0"/>
            <a:endParaRPr lang="en-CA" sz="2000" dirty="0"/>
          </a:p>
          <a:p>
            <a:pPr lvl="0"/>
            <a:r>
              <a:rPr lang="en-CA" sz="3100" dirty="0"/>
              <a:t>However, economic development can also change institutions through a number of channels: </a:t>
            </a:r>
            <a:endParaRPr lang="en-US" sz="3100" dirty="0"/>
          </a:p>
          <a:p>
            <a:pPr lvl="1"/>
            <a:r>
              <a:rPr lang="en-CA" sz="2900" dirty="0"/>
              <a:t>increased wealth may create higher demands for higher-quality institutions. </a:t>
            </a:r>
          </a:p>
          <a:p>
            <a:pPr lvl="1"/>
            <a:r>
              <a:rPr lang="en-CA" sz="2900" dirty="0"/>
              <a:t>economic development creates new agents of change, demanding new institutions. </a:t>
            </a:r>
          </a:p>
          <a:p>
            <a:pPr lvl="1"/>
            <a:r>
              <a:rPr lang="en-CA" sz="2900" dirty="0"/>
              <a:t>greater wealth makes better institutions more affordable.</a:t>
            </a:r>
            <a:endParaRPr lang="en-US" sz="2900" dirty="0"/>
          </a:p>
          <a:p>
            <a:pPr marL="393192" lvl="1" indent="0">
              <a:buNone/>
            </a:pPr>
            <a:endParaRPr lang="en-US" sz="2000" dirty="0"/>
          </a:p>
          <a:p>
            <a:pPr lvl="0"/>
            <a:r>
              <a:rPr lang="en-CA" sz="3100" dirty="0"/>
              <a:t>There is historical evidence suggesting that the causality may be stronger from economic development to better institutions than from better institutions to economic development. </a:t>
            </a:r>
            <a:endParaRPr lang="en-US" sz="3100" dirty="0"/>
          </a:p>
          <a:p>
            <a:pPr lvl="1"/>
            <a:r>
              <a:rPr lang="en-CA" sz="2900" dirty="0"/>
              <a:t>There are examples where today’s rich countries developed most of the institutions that are considered to be prerequisites of economic development after, not before, their economic development.</a:t>
            </a:r>
            <a:endParaRPr lang="en-US" sz="2900" dirty="0"/>
          </a:p>
        </p:txBody>
      </p:sp>
      <p:sp>
        <p:nvSpPr>
          <p:cNvPr id="4" name="Slide Number Placeholder 3">
            <a:extLst>
              <a:ext uri="{FF2B5EF4-FFF2-40B4-BE49-F238E27FC236}">
                <a16:creationId xmlns:a16="http://schemas.microsoft.com/office/drawing/2014/main" id="{1AAA5ED1-E7AF-45DC-8CBB-C6F8CC73A170}"/>
              </a:ext>
            </a:extLst>
          </p:cNvPr>
          <p:cNvSpPr>
            <a:spLocks noGrp="1"/>
          </p:cNvSpPr>
          <p:nvPr>
            <p:ph type="sldNum" sz="quarter" idx="12"/>
          </p:nvPr>
        </p:nvSpPr>
        <p:spPr/>
        <p:txBody>
          <a:bodyPr/>
          <a:lstStyle/>
          <a:p>
            <a:fld id="{B3977D60-5343-49E1-BD8C-CA39C39BE7A5}" type="slidenum">
              <a:rPr lang="en-US" smtClean="0"/>
              <a:t>22</a:t>
            </a:fld>
            <a:endParaRPr lang="en-US"/>
          </a:p>
        </p:txBody>
      </p:sp>
      <p:sp>
        <p:nvSpPr>
          <p:cNvPr id="5" name="Title 4">
            <a:extLst>
              <a:ext uri="{FF2B5EF4-FFF2-40B4-BE49-F238E27FC236}">
                <a16:creationId xmlns:a16="http://schemas.microsoft.com/office/drawing/2014/main" id="{AED794DD-58D9-4FCE-B8FC-6F79A9E04D03}"/>
              </a:ext>
            </a:extLst>
          </p:cNvPr>
          <p:cNvSpPr>
            <a:spLocks noGrp="1"/>
          </p:cNvSpPr>
          <p:nvPr>
            <p:ph type="title"/>
          </p:nvPr>
        </p:nvSpPr>
        <p:spPr/>
        <p:txBody>
          <a:bodyPr/>
          <a:lstStyle/>
          <a:p>
            <a:r>
              <a:rPr lang="en-CA" dirty="0"/>
              <a:t>Causality</a:t>
            </a:r>
            <a:endParaRPr lang="en-US" dirty="0"/>
          </a:p>
        </p:txBody>
      </p:sp>
    </p:spTree>
    <p:extLst>
      <p:ext uri="{BB962C8B-B14F-4D97-AF65-F5344CB8AC3E}">
        <p14:creationId xmlns:p14="http://schemas.microsoft.com/office/powerpoint/2010/main" val="41131511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4525963"/>
          </a:xfrm>
        </p:spPr>
        <p:txBody>
          <a:bodyPr>
            <a:noAutofit/>
          </a:bodyPr>
          <a:lstStyle/>
          <a:p>
            <a:r>
              <a:rPr lang="en-US" sz="2200" dirty="0"/>
              <a:t>The main questions:</a:t>
            </a:r>
          </a:p>
          <a:p>
            <a:pPr lvl="1"/>
            <a:r>
              <a:rPr lang="en-US" sz="2000" dirty="0"/>
              <a:t>What do we mean by good institutions? Which institutions are good for development?</a:t>
            </a:r>
          </a:p>
          <a:p>
            <a:pPr lvl="1"/>
            <a:r>
              <a:rPr lang="en-US" sz="2000" dirty="0"/>
              <a:t>How are institutions created?</a:t>
            </a:r>
          </a:p>
          <a:p>
            <a:pPr lvl="0"/>
            <a:endParaRPr lang="en-CA" sz="2200" dirty="0"/>
          </a:p>
          <a:p>
            <a:pPr lvl="0"/>
            <a:r>
              <a:rPr lang="en-CA" sz="2200" dirty="0"/>
              <a:t>Also, despite the fact that development economists generally agree that political stability, good governance, and good institutions matter for development, and despite the advances in economic theory, most theories of economic growth do not explicitly include institutions and politics in their models (Fukuyama, 2012).</a:t>
            </a:r>
          </a:p>
          <a:p>
            <a:pPr lvl="1"/>
            <a:r>
              <a:rPr lang="en-CA" sz="2000" dirty="0"/>
              <a:t>In these models, cross-country differences in income per capita are due to differences in either saving rates or other parameters, such as productivity growth. Although these theories have been useful in helping us understand the mechanics of growth, they fail to provide a satisfactory account of why some countries grow while others do not.</a:t>
            </a:r>
          </a:p>
          <a:p>
            <a:pPr lvl="1"/>
            <a:endParaRPr lang="en-US" sz="1600" dirty="0"/>
          </a:p>
        </p:txBody>
      </p:sp>
      <p:sp>
        <p:nvSpPr>
          <p:cNvPr id="4" name="Slide Number Placeholder 3"/>
          <p:cNvSpPr>
            <a:spLocks noGrp="1"/>
          </p:cNvSpPr>
          <p:nvPr>
            <p:ph type="sldNum" sz="quarter" idx="12"/>
          </p:nvPr>
        </p:nvSpPr>
        <p:spPr/>
        <p:txBody>
          <a:bodyPr/>
          <a:lstStyle/>
          <a:p>
            <a:fld id="{B3977D60-5343-49E1-BD8C-CA39C39BE7A5}" type="slidenum">
              <a:rPr lang="en-US" smtClean="0"/>
              <a:t>23</a:t>
            </a:fld>
            <a:endParaRPr lang="en-US"/>
          </a:p>
        </p:txBody>
      </p:sp>
      <p:sp>
        <p:nvSpPr>
          <p:cNvPr id="5" name="Title 4"/>
          <p:cNvSpPr>
            <a:spLocks noGrp="1"/>
          </p:cNvSpPr>
          <p:nvPr>
            <p:ph type="title"/>
          </p:nvPr>
        </p:nvSpPr>
        <p:spPr/>
        <p:txBody>
          <a:bodyPr>
            <a:normAutofit/>
          </a:bodyPr>
          <a:lstStyle/>
          <a:p>
            <a:r>
              <a:rPr lang="en-CA" dirty="0"/>
              <a:t>Institutions and development</a:t>
            </a:r>
            <a:endParaRPr lang="en-US" dirty="0"/>
          </a:p>
        </p:txBody>
      </p:sp>
    </p:spTree>
    <p:extLst>
      <p:ext uri="{BB962C8B-B14F-4D97-AF65-F5344CB8AC3E}">
        <p14:creationId xmlns:p14="http://schemas.microsoft.com/office/powerpoint/2010/main" val="31707132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4525963"/>
          </a:xfrm>
        </p:spPr>
        <p:txBody>
          <a:bodyPr>
            <a:noAutofit/>
          </a:bodyPr>
          <a:lstStyle/>
          <a:p>
            <a:endParaRPr lang="en-US" sz="2200" dirty="0"/>
          </a:p>
          <a:p>
            <a:r>
              <a:rPr lang="en-US" sz="2200" dirty="0"/>
              <a:t>While there is no agreed definition of what institutions are “better” for development, they are usually considered to be institutions that are found in Anglo-American countries “which are seen as maximizing market freedom and protecting private property rights most strongly”. (Chang, 2011)</a:t>
            </a:r>
          </a:p>
          <a:p>
            <a:endParaRPr lang="en-US" sz="1200" dirty="0"/>
          </a:p>
          <a:p>
            <a:pPr lvl="1"/>
            <a:r>
              <a:rPr lang="en-US" sz="2000" dirty="0"/>
              <a:t>Scandinavian countries (Denmark)</a:t>
            </a:r>
          </a:p>
          <a:p>
            <a:pPr lvl="1"/>
            <a:r>
              <a:rPr lang="en-US" sz="2000" dirty="0"/>
              <a:t>Any comments?</a:t>
            </a:r>
          </a:p>
          <a:p>
            <a:endParaRPr lang="en-US" sz="2200" dirty="0"/>
          </a:p>
        </p:txBody>
      </p:sp>
      <p:sp>
        <p:nvSpPr>
          <p:cNvPr id="4" name="Slide Number Placeholder 3"/>
          <p:cNvSpPr>
            <a:spLocks noGrp="1"/>
          </p:cNvSpPr>
          <p:nvPr>
            <p:ph type="sldNum" sz="quarter" idx="12"/>
          </p:nvPr>
        </p:nvSpPr>
        <p:spPr/>
        <p:txBody>
          <a:bodyPr/>
          <a:lstStyle/>
          <a:p>
            <a:fld id="{B3977D60-5343-49E1-BD8C-CA39C39BE7A5}" type="slidenum">
              <a:rPr lang="en-US" smtClean="0"/>
              <a:t>24</a:t>
            </a:fld>
            <a:endParaRPr lang="en-US"/>
          </a:p>
        </p:txBody>
      </p:sp>
      <p:sp>
        <p:nvSpPr>
          <p:cNvPr id="5" name="Title 4"/>
          <p:cNvSpPr>
            <a:spLocks noGrp="1"/>
          </p:cNvSpPr>
          <p:nvPr>
            <p:ph type="title"/>
          </p:nvPr>
        </p:nvSpPr>
        <p:spPr/>
        <p:txBody>
          <a:bodyPr>
            <a:normAutofit/>
          </a:bodyPr>
          <a:lstStyle/>
          <a:p>
            <a:r>
              <a:rPr lang="en-CA" dirty="0"/>
              <a:t>Institutions and development</a:t>
            </a:r>
            <a:endParaRPr lang="en-US" dirty="0"/>
          </a:p>
        </p:txBody>
      </p:sp>
    </p:spTree>
    <p:extLst>
      <p:ext uri="{BB962C8B-B14F-4D97-AF65-F5344CB8AC3E}">
        <p14:creationId xmlns:p14="http://schemas.microsoft.com/office/powerpoint/2010/main" val="26340541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4525963"/>
          </a:xfrm>
        </p:spPr>
        <p:txBody>
          <a:bodyPr>
            <a:noAutofit/>
          </a:bodyPr>
          <a:lstStyle/>
          <a:p>
            <a:r>
              <a:rPr lang="en-CA" sz="2200" dirty="0"/>
              <a:t>We don’t know!</a:t>
            </a:r>
          </a:p>
          <a:p>
            <a:endParaRPr lang="en-CA" sz="1200" dirty="0"/>
          </a:p>
          <a:p>
            <a:r>
              <a:rPr lang="en-CA" sz="2200" dirty="0"/>
              <a:t>Acemoglu et al.: Institutions and colonization</a:t>
            </a:r>
          </a:p>
          <a:p>
            <a:pPr marL="393192" lvl="1" indent="0">
              <a:buNone/>
            </a:pPr>
            <a:r>
              <a:rPr lang="en-CA" sz="2000" dirty="0"/>
              <a:t>1) Colonization</a:t>
            </a:r>
          </a:p>
          <a:p>
            <a:pPr lvl="1"/>
            <a:r>
              <a:rPr lang="en-CA" sz="2000" dirty="0"/>
              <a:t>European settlement (U.S., Canada, Australia, South Africa, Kenya, </a:t>
            </a:r>
            <a:r>
              <a:rPr lang="en-CA" sz="2000" dirty="0" err="1"/>
              <a:t>Zimbawe</a:t>
            </a:r>
            <a:r>
              <a:rPr lang="en-CA" sz="2000" dirty="0"/>
              <a:t>), versus</a:t>
            </a:r>
          </a:p>
          <a:p>
            <a:pPr lvl="1"/>
            <a:r>
              <a:rPr lang="en-CA" sz="2000" dirty="0"/>
              <a:t>Extractive institutions (the rest of colonies)</a:t>
            </a:r>
          </a:p>
          <a:p>
            <a:pPr lvl="2"/>
            <a:r>
              <a:rPr lang="en-CA" sz="1800" dirty="0" err="1"/>
              <a:t>Determing</a:t>
            </a:r>
            <a:r>
              <a:rPr lang="en-CA" sz="1800" dirty="0"/>
              <a:t> factor: the death rate</a:t>
            </a:r>
          </a:p>
          <a:p>
            <a:pPr marL="393192" lvl="1" indent="0">
              <a:buNone/>
            </a:pPr>
            <a:r>
              <a:rPr lang="en-CA" sz="2200" dirty="0"/>
              <a:t>2) By chance/luck</a:t>
            </a:r>
          </a:p>
          <a:p>
            <a:pPr marL="393192" lvl="1" indent="0">
              <a:buNone/>
            </a:pPr>
            <a:endParaRPr lang="en-CA" sz="1200" dirty="0"/>
          </a:p>
          <a:p>
            <a:r>
              <a:rPr lang="en-CA" sz="2200" dirty="0"/>
              <a:t>Another view on how to make good institutions:</a:t>
            </a:r>
          </a:p>
          <a:p>
            <a:pPr lvl="1"/>
            <a:r>
              <a:rPr lang="en-CA" sz="2000" dirty="0"/>
              <a:t>Asking help from developed countries to build it</a:t>
            </a:r>
          </a:p>
          <a:p>
            <a:pPr lvl="1"/>
            <a:r>
              <a:rPr lang="en-CA" sz="2000" dirty="0"/>
              <a:t>Military action</a:t>
            </a:r>
          </a:p>
          <a:p>
            <a:pPr lvl="1"/>
            <a:r>
              <a:rPr lang="en-CA" sz="2000" dirty="0"/>
              <a:t>No way (pessimistic view: Acemoglu et al.)</a:t>
            </a:r>
          </a:p>
          <a:p>
            <a:pPr lvl="1"/>
            <a:r>
              <a:rPr lang="en-CA" sz="2000" dirty="0"/>
              <a:t>By making small changes and examine whether they work</a:t>
            </a:r>
            <a:endParaRPr lang="en-US" sz="2000" dirty="0"/>
          </a:p>
        </p:txBody>
      </p:sp>
      <p:sp>
        <p:nvSpPr>
          <p:cNvPr id="4" name="Slide Number Placeholder 3"/>
          <p:cNvSpPr>
            <a:spLocks noGrp="1"/>
          </p:cNvSpPr>
          <p:nvPr>
            <p:ph type="sldNum" sz="quarter" idx="12"/>
          </p:nvPr>
        </p:nvSpPr>
        <p:spPr/>
        <p:txBody>
          <a:bodyPr/>
          <a:lstStyle/>
          <a:p>
            <a:fld id="{B3977D60-5343-49E1-BD8C-CA39C39BE7A5}" type="slidenum">
              <a:rPr lang="en-US" smtClean="0"/>
              <a:t>25</a:t>
            </a:fld>
            <a:endParaRPr lang="en-US"/>
          </a:p>
        </p:txBody>
      </p:sp>
      <p:sp>
        <p:nvSpPr>
          <p:cNvPr id="5" name="Title 4"/>
          <p:cNvSpPr>
            <a:spLocks noGrp="1"/>
          </p:cNvSpPr>
          <p:nvPr>
            <p:ph type="title"/>
          </p:nvPr>
        </p:nvSpPr>
        <p:spPr/>
        <p:txBody>
          <a:bodyPr>
            <a:normAutofit/>
          </a:bodyPr>
          <a:lstStyle/>
          <a:p>
            <a:r>
              <a:rPr lang="en-CA" dirty="0"/>
              <a:t>How institutions are shaped?</a:t>
            </a:r>
            <a:endParaRPr lang="en-US" dirty="0"/>
          </a:p>
        </p:txBody>
      </p:sp>
    </p:spTree>
    <p:extLst>
      <p:ext uri="{BB962C8B-B14F-4D97-AF65-F5344CB8AC3E}">
        <p14:creationId xmlns:p14="http://schemas.microsoft.com/office/powerpoint/2010/main" val="9721507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21784"/>
            <a:ext cx="8229600" cy="4926616"/>
          </a:xfrm>
        </p:spPr>
        <p:txBody>
          <a:bodyPr>
            <a:normAutofit fontScale="92500" lnSpcReduction="20000"/>
          </a:bodyPr>
          <a:lstStyle/>
          <a:p>
            <a:r>
              <a:rPr lang="en-CA" sz="2400" dirty="0"/>
              <a:t>To use the institutional theory in a systematic way, it is important to go beyond the broad conclusions on the importance of institutions for development and to understand what kinds of institutions are necessary to promote growth, how these institutions individually affect growth, and how they interact with each other (Fukuyama, 2012).</a:t>
            </a:r>
          </a:p>
          <a:p>
            <a:pPr lvl="0"/>
            <a:endParaRPr lang="en-CA" sz="1400" dirty="0"/>
          </a:p>
          <a:p>
            <a:pPr lvl="1"/>
            <a:r>
              <a:rPr lang="en-CA" sz="2200" dirty="0"/>
              <a:t>There is no single definition of “institutions”.</a:t>
            </a:r>
          </a:p>
          <a:p>
            <a:pPr lvl="1"/>
            <a:r>
              <a:rPr lang="en-CA" sz="2200" dirty="0"/>
              <a:t>It is not clear which institutions are important for development, how they can be created, and how they are measured.</a:t>
            </a:r>
          </a:p>
          <a:p>
            <a:pPr lvl="0"/>
            <a:endParaRPr lang="en-US" sz="1400" dirty="0"/>
          </a:p>
          <a:p>
            <a:pPr lvl="0"/>
            <a:r>
              <a:rPr lang="en-CA" sz="2400" dirty="0"/>
              <a:t>Conclusion: while institutions are an important determinant of development and economic growth, they can explain only part of the story.</a:t>
            </a:r>
          </a:p>
          <a:p>
            <a:endParaRPr lang="en-CA" sz="1400" dirty="0"/>
          </a:p>
          <a:p>
            <a:r>
              <a:rPr lang="en-CA" sz="2400" dirty="0"/>
              <a:t>Methodologically, the main limitation of the empirical studies is that there are few consistent measures of quality of institutions and governance.</a:t>
            </a:r>
            <a:endParaRPr lang="en-US" sz="2400" dirty="0"/>
          </a:p>
        </p:txBody>
      </p:sp>
      <p:sp>
        <p:nvSpPr>
          <p:cNvPr id="4" name="Slide Number Placeholder 3"/>
          <p:cNvSpPr>
            <a:spLocks noGrp="1"/>
          </p:cNvSpPr>
          <p:nvPr>
            <p:ph type="sldNum" sz="quarter" idx="12"/>
          </p:nvPr>
        </p:nvSpPr>
        <p:spPr/>
        <p:txBody>
          <a:bodyPr/>
          <a:lstStyle/>
          <a:p>
            <a:fld id="{B3977D60-5343-49E1-BD8C-CA39C39BE7A5}" type="slidenum">
              <a:rPr lang="en-US" smtClean="0"/>
              <a:t>26</a:t>
            </a:fld>
            <a:endParaRPr lang="en-US"/>
          </a:p>
        </p:txBody>
      </p:sp>
      <p:sp>
        <p:nvSpPr>
          <p:cNvPr id="5" name="Title 4"/>
          <p:cNvSpPr>
            <a:spLocks noGrp="1"/>
          </p:cNvSpPr>
          <p:nvPr>
            <p:ph type="title"/>
          </p:nvPr>
        </p:nvSpPr>
        <p:spPr/>
        <p:txBody>
          <a:bodyPr>
            <a:normAutofit/>
          </a:bodyPr>
          <a:lstStyle/>
          <a:p>
            <a:r>
              <a:rPr lang="en-CA" dirty="0"/>
              <a:t>Summary</a:t>
            </a:r>
            <a:endParaRPr lang="en-US" dirty="0"/>
          </a:p>
        </p:txBody>
      </p:sp>
    </p:spTree>
    <p:extLst>
      <p:ext uri="{BB962C8B-B14F-4D97-AF65-F5344CB8AC3E}">
        <p14:creationId xmlns:p14="http://schemas.microsoft.com/office/powerpoint/2010/main" val="13192703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CA" dirty="0">
                <a:effectLst/>
              </a:rPr>
              <a:t>Measuring governance: Governance indicators</a:t>
            </a:r>
            <a:endParaRPr lang="en-US" dirty="0">
              <a:effectLst/>
            </a:endParaRPr>
          </a:p>
        </p:txBody>
      </p:sp>
      <p:sp>
        <p:nvSpPr>
          <p:cNvPr id="6" name="Slide Number Placeholder 5"/>
          <p:cNvSpPr>
            <a:spLocks noGrp="1"/>
          </p:cNvSpPr>
          <p:nvPr>
            <p:ph type="sldNum" sz="quarter" idx="12"/>
          </p:nvPr>
        </p:nvSpPr>
        <p:spPr/>
        <p:txBody>
          <a:bodyPr/>
          <a:lstStyle/>
          <a:p>
            <a:fld id="{B3977D60-5343-49E1-BD8C-CA39C39BE7A5}" type="slidenum">
              <a:rPr lang="en-US" smtClean="0"/>
              <a:t>27</a:t>
            </a:fld>
            <a:endParaRPr lang="en-US"/>
          </a:p>
        </p:txBody>
      </p:sp>
    </p:spTree>
    <p:extLst>
      <p:ext uri="{BB962C8B-B14F-4D97-AF65-F5344CB8AC3E}">
        <p14:creationId xmlns:p14="http://schemas.microsoft.com/office/powerpoint/2010/main" val="29319840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99156" y="1295400"/>
            <a:ext cx="8229600" cy="4800600"/>
          </a:xfrm>
        </p:spPr>
        <p:txBody>
          <a:bodyPr>
            <a:normAutofit/>
          </a:bodyPr>
          <a:lstStyle/>
          <a:p>
            <a:pPr lvl="0"/>
            <a:r>
              <a:rPr lang="en-CA" sz="2400" dirty="0"/>
              <a:t>Different indicators have been developed by governments, international organizations, and non-governmental actors to assess various aspects of governance in different countries. Examples include:</a:t>
            </a:r>
            <a:endParaRPr lang="en-US" sz="2400" dirty="0"/>
          </a:p>
          <a:p>
            <a:pPr lvl="1"/>
            <a:r>
              <a:rPr lang="en-CA" sz="2000" dirty="0"/>
              <a:t>OECD (2005-2017): defining measures for inputs, processes, and outputs/outcomes of governments</a:t>
            </a:r>
          </a:p>
          <a:p>
            <a:pPr lvl="1"/>
            <a:r>
              <a:rPr lang="en-CA" sz="2000" dirty="0"/>
              <a:t>Worldwide Governance Indicators (WGI)</a:t>
            </a:r>
          </a:p>
          <a:p>
            <a:pPr lvl="1"/>
            <a:endParaRPr lang="en-US" dirty="0"/>
          </a:p>
          <a:p>
            <a:r>
              <a:rPr lang="en-CA" sz="2400" dirty="0"/>
              <a:t>Transparency International; Global Integrity; Freedom House; Open Society Foundations; and Human Rights Watch</a:t>
            </a:r>
          </a:p>
          <a:p>
            <a:pPr lvl="1"/>
            <a:r>
              <a:rPr lang="en-CA" sz="2000" dirty="0"/>
              <a:t>focus on more specific aspects of governance</a:t>
            </a:r>
            <a:endParaRPr lang="en-US" sz="2000" dirty="0"/>
          </a:p>
        </p:txBody>
      </p:sp>
      <p:sp>
        <p:nvSpPr>
          <p:cNvPr id="4" name="Slide Number Placeholder 3"/>
          <p:cNvSpPr>
            <a:spLocks noGrp="1"/>
          </p:cNvSpPr>
          <p:nvPr>
            <p:ph type="sldNum" sz="quarter" idx="12"/>
          </p:nvPr>
        </p:nvSpPr>
        <p:spPr/>
        <p:txBody>
          <a:bodyPr/>
          <a:lstStyle/>
          <a:p>
            <a:fld id="{B3977D60-5343-49E1-BD8C-CA39C39BE7A5}" type="slidenum">
              <a:rPr lang="en-US" smtClean="0"/>
              <a:t>28</a:t>
            </a:fld>
            <a:endParaRPr lang="en-US"/>
          </a:p>
        </p:txBody>
      </p:sp>
      <p:sp>
        <p:nvSpPr>
          <p:cNvPr id="5" name="Title 4"/>
          <p:cNvSpPr>
            <a:spLocks noGrp="1"/>
          </p:cNvSpPr>
          <p:nvPr>
            <p:ph type="title"/>
          </p:nvPr>
        </p:nvSpPr>
        <p:spPr/>
        <p:txBody>
          <a:bodyPr>
            <a:normAutofit/>
          </a:bodyPr>
          <a:lstStyle/>
          <a:p>
            <a:r>
              <a:rPr lang="en-CA" dirty="0"/>
              <a:t>Governance indicators</a:t>
            </a:r>
            <a:endParaRPr lang="en-US" dirty="0"/>
          </a:p>
        </p:txBody>
      </p:sp>
    </p:spTree>
    <p:extLst>
      <p:ext uri="{BB962C8B-B14F-4D97-AF65-F5344CB8AC3E}">
        <p14:creationId xmlns:p14="http://schemas.microsoft.com/office/powerpoint/2010/main" val="18440797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99156" y="1288256"/>
            <a:ext cx="8229600" cy="5188744"/>
          </a:xfrm>
        </p:spPr>
        <p:txBody>
          <a:bodyPr>
            <a:normAutofit fontScale="85000" lnSpcReduction="20000"/>
          </a:bodyPr>
          <a:lstStyle/>
          <a:p>
            <a:pPr lvl="0"/>
            <a:r>
              <a:rPr lang="en-CA" dirty="0"/>
              <a:t>Governance indicators have been widely used by different entities to assess governance in different countries. </a:t>
            </a:r>
            <a:endParaRPr lang="en-US" dirty="0"/>
          </a:p>
          <a:p>
            <a:pPr marL="109728" lvl="0" indent="0">
              <a:buNone/>
            </a:pPr>
            <a:endParaRPr lang="en-CA" sz="2100" dirty="0"/>
          </a:p>
          <a:p>
            <a:pPr lvl="0"/>
            <a:r>
              <a:rPr lang="en-CA" dirty="0"/>
              <a:t>The main drivers behind this widespread use include:</a:t>
            </a:r>
            <a:endParaRPr lang="en-US" dirty="0"/>
          </a:p>
          <a:p>
            <a:pPr lvl="1"/>
            <a:r>
              <a:rPr lang="en-CA" dirty="0"/>
              <a:t>The failure or inadequacy of policy reforms in the 1980s and 1990s which were focusing only on market-friendly mechanisms in developing countries, and the subsequent understanding that free market mechanisms require good governance to succeed.</a:t>
            </a:r>
            <a:endParaRPr lang="en-US" dirty="0"/>
          </a:p>
          <a:p>
            <a:pPr lvl="2"/>
            <a:r>
              <a:rPr lang="en-CA" sz="2100" dirty="0"/>
              <a:t>International organizations use governance indicators to better understand the relationship between good governance and economic growth or as a tool to justify spending money on governance reform in developing countries, especially in the absence of better or alternative indicators.</a:t>
            </a:r>
            <a:endParaRPr lang="en-US" sz="2100" dirty="0"/>
          </a:p>
          <a:p>
            <a:pPr lvl="1"/>
            <a:r>
              <a:rPr lang="en-CA" dirty="0"/>
              <a:t>The growth of international investment in developing countries over the past several decades resulting in the increase of the interest of international investors on the quality of governance in developing countries;</a:t>
            </a:r>
            <a:endParaRPr lang="en-US" dirty="0"/>
          </a:p>
          <a:p>
            <a:pPr lvl="1"/>
            <a:r>
              <a:rPr lang="en-CA" dirty="0"/>
              <a:t>Decision makers’ reliance on indicators can lead to efficient, consistent, transparent, scientific, and impartial policies.</a:t>
            </a:r>
          </a:p>
        </p:txBody>
      </p:sp>
      <p:sp>
        <p:nvSpPr>
          <p:cNvPr id="4" name="Slide Number Placeholder 3"/>
          <p:cNvSpPr>
            <a:spLocks noGrp="1"/>
          </p:cNvSpPr>
          <p:nvPr>
            <p:ph type="sldNum" sz="quarter" idx="12"/>
          </p:nvPr>
        </p:nvSpPr>
        <p:spPr/>
        <p:txBody>
          <a:bodyPr/>
          <a:lstStyle/>
          <a:p>
            <a:fld id="{B3977D60-5343-49E1-BD8C-CA39C39BE7A5}" type="slidenum">
              <a:rPr lang="en-US" smtClean="0"/>
              <a:t>29</a:t>
            </a:fld>
            <a:endParaRPr lang="en-US"/>
          </a:p>
        </p:txBody>
      </p:sp>
      <p:sp>
        <p:nvSpPr>
          <p:cNvPr id="5" name="Title 4"/>
          <p:cNvSpPr>
            <a:spLocks noGrp="1"/>
          </p:cNvSpPr>
          <p:nvPr>
            <p:ph type="title"/>
          </p:nvPr>
        </p:nvSpPr>
        <p:spPr/>
        <p:txBody>
          <a:bodyPr>
            <a:normAutofit/>
          </a:bodyPr>
          <a:lstStyle/>
          <a:p>
            <a:r>
              <a:rPr lang="en-CA" dirty="0"/>
              <a:t>Governance indicators</a:t>
            </a:r>
            <a:endParaRPr lang="en-US" dirty="0"/>
          </a:p>
        </p:txBody>
      </p:sp>
    </p:spTree>
    <p:extLst>
      <p:ext uri="{BB962C8B-B14F-4D97-AF65-F5344CB8AC3E}">
        <p14:creationId xmlns:p14="http://schemas.microsoft.com/office/powerpoint/2010/main" val="23770012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99156" y="1143000"/>
            <a:ext cx="8229600" cy="5440362"/>
          </a:xfrm>
        </p:spPr>
        <p:txBody>
          <a:bodyPr>
            <a:normAutofit fontScale="77500" lnSpcReduction="20000"/>
          </a:bodyPr>
          <a:lstStyle/>
          <a:p>
            <a:pPr lvl="0"/>
            <a:r>
              <a:rPr lang="en-CA" sz="2600" dirty="0"/>
              <a:t>The World Bank’s Worldwide Governance Indicators (WGI) are the most popular measure to compare and evaluate governance performance</a:t>
            </a:r>
          </a:p>
          <a:p>
            <a:pPr lvl="1"/>
            <a:r>
              <a:rPr lang="en-CA" sz="2300" dirty="0"/>
              <a:t>Kaufmann et al., 2010.</a:t>
            </a:r>
            <a:endParaRPr lang="en-US" sz="2300" dirty="0"/>
          </a:p>
          <a:p>
            <a:pPr marL="109728" lvl="0" indent="0">
              <a:buNone/>
            </a:pPr>
            <a:endParaRPr lang="en-CA" sz="1000" dirty="0"/>
          </a:p>
          <a:p>
            <a:pPr lvl="0"/>
            <a:r>
              <a:rPr lang="en-CA" sz="2600" dirty="0"/>
              <a:t>Kaufmann et al. (2010) define governance as “the traditions and institutions by which authority in a country is exercised.” </a:t>
            </a:r>
            <a:endParaRPr lang="en-US" sz="2600" dirty="0"/>
          </a:p>
          <a:p>
            <a:pPr marL="109728" lvl="0" indent="0">
              <a:buNone/>
            </a:pPr>
            <a:endParaRPr lang="en-CA" sz="1000" dirty="0"/>
          </a:p>
          <a:p>
            <a:pPr lvl="0"/>
            <a:r>
              <a:rPr lang="en-CA" sz="2600" dirty="0"/>
              <a:t>This includes: </a:t>
            </a:r>
            <a:endParaRPr lang="en-US" sz="2600" dirty="0"/>
          </a:p>
          <a:p>
            <a:pPr marL="850392" lvl="1" indent="-457200">
              <a:buFont typeface="+mj-lt"/>
              <a:buAutoNum type="alphaLcPeriod"/>
            </a:pPr>
            <a:r>
              <a:rPr lang="en-CA" sz="2300" dirty="0"/>
              <a:t>the process by which governments are selected, monitored and replaced; </a:t>
            </a:r>
            <a:endParaRPr lang="en-US" sz="2300" dirty="0"/>
          </a:p>
          <a:p>
            <a:pPr marL="850392" lvl="1" indent="-457200">
              <a:buFont typeface="+mj-lt"/>
              <a:buAutoNum type="alphaLcPeriod"/>
            </a:pPr>
            <a:r>
              <a:rPr lang="en-CA" sz="2300" b="1" dirty="0"/>
              <a:t>the capacity of the government to effectively formulate and implement sound policies</a:t>
            </a:r>
            <a:r>
              <a:rPr lang="en-CA" sz="2300" dirty="0"/>
              <a:t>; and </a:t>
            </a:r>
            <a:endParaRPr lang="en-US" sz="2300" dirty="0"/>
          </a:p>
          <a:p>
            <a:pPr marL="850392" lvl="1" indent="-457200">
              <a:buFont typeface="+mj-lt"/>
              <a:buAutoNum type="alphaLcPeriod"/>
            </a:pPr>
            <a:r>
              <a:rPr lang="en-CA" sz="2300" dirty="0"/>
              <a:t>the respect of citizens and the state for the institutions that govern economic and social interactions among them.</a:t>
            </a:r>
            <a:endParaRPr lang="en-US" sz="2300" dirty="0"/>
          </a:p>
          <a:p>
            <a:pPr marL="109728" lvl="0" indent="0">
              <a:buNone/>
            </a:pPr>
            <a:endParaRPr lang="en-CA" sz="1000" dirty="0"/>
          </a:p>
          <a:p>
            <a:pPr lvl="0"/>
            <a:r>
              <a:rPr lang="en-CA" sz="2600" dirty="0"/>
              <a:t>They construct two indicators of governance corresponding to each of these three areas, resulting in a total of six dimensions of governance. The indicators are available for 1996-2015.</a:t>
            </a:r>
            <a:endParaRPr lang="en-US" sz="2600" dirty="0"/>
          </a:p>
          <a:p>
            <a:pPr marL="109728" lvl="0" indent="0">
              <a:buNone/>
            </a:pPr>
            <a:endParaRPr lang="en-CA" sz="1000" dirty="0"/>
          </a:p>
          <a:p>
            <a:pPr lvl="0"/>
            <a:r>
              <a:rPr lang="en-CA" sz="2600" dirty="0"/>
              <a:t>These aggregate indicators are based on 32 individual data sources produced by a variety of survey institutes, think tanks, non-governmental organizations, international organizations, and private sector firms.</a:t>
            </a:r>
            <a:endParaRPr lang="en-US" sz="2600" dirty="0"/>
          </a:p>
        </p:txBody>
      </p:sp>
      <p:sp>
        <p:nvSpPr>
          <p:cNvPr id="4" name="Slide Number Placeholder 3"/>
          <p:cNvSpPr>
            <a:spLocks noGrp="1"/>
          </p:cNvSpPr>
          <p:nvPr>
            <p:ph type="sldNum" sz="quarter" idx="12"/>
          </p:nvPr>
        </p:nvSpPr>
        <p:spPr/>
        <p:txBody>
          <a:bodyPr/>
          <a:lstStyle/>
          <a:p>
            <a:fld id="{B3977D60-5343-49E1-BD8C-CA39C39BE7A5}" type="slidenum">
              <a:rPr lang="en-US" smtClean="0"/>
              <a:t>30</a:t>
            </a:fld>
            <a:endParaRPr lang="en-US"/>
          </a:p>
        </p:txBody>
      </p:sp>
      <p:sp>
        <p:nvSpPr>
          <p:cNvPr id="5" name="Title 4"/>
          <p:cNvSpPr>
            <a:spLocks noGrp="1"/>
          </p:cNvSpPr>
          <p:nvPr>
            <p:ph type="title"/>
          </p:nvPr>
        </p:nvSpPr>
        <p:spPr/>
        <p:txBody>
          <a:bodyPr>
            <a:normAutofit/>
          </a:bodyPr>
          <a:lstStyle/>
          <a:p>
            <a:r>
              <a:rPr lang="en-CA" dirty="0"/>
              <a:t>WGI governance indicators</a:t>
            </a:r>
            <a:endParaRPr lang="en-US" dirty="0"/>
          </a:p>
        </p:txBody>
      </p:sp>
    </p:spTree>
    <p:extLst>
      <p:ext uri="{BB962C8B-B14F-4D97-AF65-F5344CB8AC3E}">
        <p14:creationId xmlns:p14="http://schemas.microsoft.com/office/powerpoint/2010/main" val="37213075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99156" y="1440656"/>
            <a:ext cx="8229600" cy="5188744"/>
          </a:xfrm>
        </p:spPr>
        <p:txBody>
          <a:bodyPr>
            <a:normAutofit/>
          </a:bodyPr>
          <a:lstStyle/>
          <a:p>
            <a:pPr marL="109728" indent="0">
              <a:buNone/>
            </a:pPr>
            <a:r>
              <a:rPr lang="en-CA" sz="2400" dirty="0"/>
              <a:t>(a) The process by which governments are selected, monitored, and replaced: </a:t>
            </a:r>
          </a:p>
          <a:p>
            <a:pPr marL="109728" indent="0">
              <a:buNone/>
            </a:pPr>
            <a:endParaRPr lang="en-US" sz="1600" dirty="0"/>
          </a:p>
          <a:p>
            <a:pPr marL="393192" lvl="1" indent="0">
              <a:buNone/>
            </a:pPr>
            <a:r>
              <a:rPr lang="en-CA" sz="2000" dirty="0"/>
              <a:t>1. Voice and Accountability – capturing perceptions of the extent to which a country's citizens are able to participate in selecting their government, as well as freedom of expression, freedom of association, and a free media. </a:t>
            </a:r>
            <a:endParaRPr lang="en-US" sz="2000" dirty="0"/>
          </a:p>
          <a:p>
            <a:pPr marL="393192" lvl="1" indent="0">
              <a:buNone/>
            </a:pPr>
            <a:r>
              <a:rPr lang="en-CA" sz="2000" dirty="0"/>
              <a:t>2. Political Stability and Absence of Violence/Terrorism – capturing perceptions of the likelihood that the government will be destabilized or overthrown by unconstitutional or violent means, including politically-motivated violence and terrorism.</a:t>
            </a:r>
            <a:endParaRPr lang="en-US" sz="2000" dirty="0"/>
          </a:p>
        </p:txBody>
      </p:sp>
      <p:sp>
        <p:nvSpPr>
          <p:cNvPr id="4" name="Slide Number Placeholder 3"/>
          <p:cNvSpPr>
            <a:spLocks noGrp="1"/>
          </p:cNvSpPr>
          <p:nvPr>
            <p:ph type="sldNum" sz="quarter" idx="12"/>
          </p:nvPr>
        </p:nvSpPr>
        <p:spPr/>
        <p:txBody>
          <a:bodyPr/>
          <a:lstStyle/>
          <a:p>
            <a:fld id="{B3977D60-5343-49E1-BD8C-CA39C39BE7A5}" type="slidenum">
              <a:rPr lang="en-US" smtClean="0"/>
              <a:t>31</a:t>
            </a:fld>
            <a:endParaRPr lang="en-US"/>
          </a:p>
        </p:txBody>
      </p:sp>
      <p:sp>
        <p:nvSpPr>
          <p:cNvPr id="5" name="Title 4"/>
          <p:cNvSpPr>
            <a:spLocks noGrp="1"/>
          </p:cNvSpPr>
          <p:nvPr>
            <p:ph type="title"/>
          </p:nvPr>
        </p:nvSpPr>
        <p:spPr/>
        <p:txBody>
          <a:bodyPr>
            <a:normAutofit/>
          </a:bodyPr>
          <a:lstStyle/>
          <a:p>
            <a:r>
              <a:rPr lang="en-CA" dirty="0"/>
              <a:t>WGI governance indicators</a:t>
            </a:r>
            <a:endParaRPr lang="en-US" dirty="0"/>
          </a:p>
        </p:txBody>
      </p:sp>
    </p:spTree>
    <p:extLst>
      <p:ext uri="{BB962C8B-B14F-4D97-AF65-F5344CB8AC3E}">
        <p14:creationId xmlns:p14="http://schemas.microsoft.com/office/powerpoint/2010/main" val="23338911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99156" y="1440656"/>
            <a:ext cx="8229600" cy="5188744"/>
          </a:xfrm>
        </p:spPr>
        <p:txBody>
          <a:bodyPr>
            <a:normAutofit/>
          </a:bodyPr>
          <a:lstStyle/>
          <a:p>
            <a:pPr marL="109728" indent="0">
              <a:buNone/>
            </a:pPr>
            <a:r>
              <a:rPr lang="en-CA" sz="2400" dirty="0"/>
              <a:t>(b) The capacity of the government to effectively formulate and implement sound policies: </a:t>
            </a:r>
          </a:p>
          <a:p>
            <a:pPr marL="109728" indent="0">
              <a:buNone/>
            </a:pPr>
            <a:endParaRPr lang="en-US" sz="1600" dirty="0"/>
          </a:p>
          <a:p>
            <a:pPr marL="393192" lvl="1" indent="0">
              <a:buNone/>
            </a:pPr>
            <a:r>
              <a:rPr lang="en-CA" sz="2000" dirty="0"/>
              <a:t>3. Government Effectiveness – capturing perceptions of the quality of public services, the quality of the civil service and the degree of its independence from political pressures, the quality of policy formulation and implementation, and the credibility of the government's commitment to such policies. </a:t>
            </a:r>
            <a:endParaRPr lang="en-US" sz="2000" dirty="0"/>
          </a:p>
          <a:p>
            <a:pPr marL="393192" lvl="1" indent="0">
              <a:buNone/>
            </a:pPr>
            <a:r>
              <a:rPr lang="en-CA" sz="2000" dirty="0"/>
              <a:t>4. Regulatory Quality – capturing perceptions of the ability of the government to formulate and implement sound policies and regulations that permit and promote private sector development. </a:t>
            </a:r>
            <a:endParaRPr lang="en-US" sz="2000" dirty="0">
              <a:effectLst/>
            </a:endParaRPr>
          </a:p>
        </p:txBody>
      </p:sp>
      <p:sp>
        <p:nvSpPr>
          <p:cNvPr id="4" name="Slide Number Placeholder 3"/>
          <p:cNvSpPr>
            <a:spLocks noGrp="1"/>
          </p:cNvSpPr>
          <p:nvPr>
            <p:ph type="sldNum" sz="quarter" idx="12"/>
          </p:nvPr>
        </p:nvSpPr>
        <p:spPr/>
        <p:txBody>
          <a:bodyPr/>
          <a:lstStyle/>
          <a:p>
            <a:fld id="{B3977D60-5343-49E1-BD8C-CA39C39BE7A5}" type="slidenum">
              <a:rPr lang="en-US" smtClean="0"/>
              <a:t>32</a:t>
            </a:fld>
            <a:endParaRPr lang="en-US"/>
          </a:p>
        </p:txBody>
      </p:sp>
      <p:sp>
        <p:nvSpPr>
          <p:cNvPr id="5" name="Title 4"/>
          <p:cNvSpPr>
            <a:spLocks noGrp="1"/>
          </p:cNvSpPr>
          <p:nvPr>
            <p:ph type="title"/>
          </p:nvPr>
        </p:nvSpPr>
        <p:spPr/>
        <p:txBody>
          <a:bodyPr>
            <a:normAutofit/>
          </a:bodyPr>
          <a:lstStyle/>
          <a:p>
            <a:r>
              <a:rPr lang="en-CA" dirty="0"/>
              <a:t>WGI governance indicators</a:t>
            </a:r>
            <a:endParaRPr lang="en-US" dirty="0"/>
          </a:p>
        </p:txBody>
      </p:sp>
    </p:spTree>
    <p:extLst>
      <p:ext uri="{BB962C8B-B14F-4D97-AF65-F5344CB8AC3E}">
        <p14:creationId xmlns:p14="http://schemas.microsoft.com/office/powerpoint/2010/main" val="7814711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99156" y="1440656"/>
            <a:ext cx="8229600" cy="5188744"/>
          </a:xfrm>
        </p:spPr>
        <p:txBody>
          <a:bodyPr>
            <a:normAutofit/>
          </a:bodyPr>
          <a:lstStyle/>
          <a:p>
            <a:pPr marL="109728" indent="0">
              <a:buNone/>
            </a:pPr>
            <a:r>
              <a:rPr lang="en-CA" sz="2400" dirty="0"/>
              <a:t>(c) The respect of citizens and the state for the institutions that govern economic and social interactions among them:</a:t>
            </a:r>
            <a:endParaRPr lang="en-US" sz="2400" dirty="0"/>
          </a:p>
          <a:p>
            <a:pPr marL="109728" indent="0">
              <a:buNone/>
            </a:pPr>
            <a:endParaRPr lang="en-CA" sz="1600" dirty="0"/>
          </a:p>
          <a:p>
            <a:pPr marL="393192" lvl="1" indent="0">
              <a:buNone/>
            </a:pPr>
            <a:r>
              <a:rPr lang="en-CA" sz="2000" dirty="0"/>
              <a:t>5. Rule of Law – capturing perceptions of the extent to which agents have confidence in and abide by the rules of society, and in particular the quality of contract enforcement, property rights, the police, and the courts, as well as the likelihood of crime and violence. </a:t>
            </a:r>
            <a:endParaRPr lang="en-US" sz="2000" dirty="0"/>
          </a:p>
          <a:p>
            <a:pPr marL="393192" lvl="1" indent="0">
              <a:buNone/>
            </a:pPr>
            <a:r>
              <a:rPr lang="en-CA" sz="2000" dirty="0"/>
              <a:t>6. Control of Corruption – capturing perceptions of the extent to which public power is exercised for private gain, including both petty and grand forms of corruption, as well as "capture" of the state by elites and private interests.</a:t>
            </a:r>
            <a:endParaRPr lang="en-US" sz="2000" dirty="0"/>
          </a:p>
        </p:txBody>
      </p:sp>
      <p:sp>
        <p:nvSpPr>
          <p:cNvPr id="4" name="Slide Number Placeholder 3"/>
          <p:cNvSpPr>
            <a:spLocks noGrp="1"/>
          </p:cNvSpPr>
          <p:nvPr>
            <p:ph type="sldNum" sz="quarter" idx="12"/>
          </p:nvPr>
        </p:nvSpPr>
        <p:spPr/>
        <p:txBody>
          <a:bodyPr/>
          <a:lstStyle/>
          <a:p>
            <a:fld id="{B3977D60-5343-49E1-BD8C-CA39C39BE7A5}" type="slidenum">
              <a:rPr lang="en-US" smtClean="0"/>
              <a:t>33</a:t>
            </a:fld>
            <a:endParaRPr lang="en-US"/>
          </a:p>
        </p:txBody>
      </p:sp>
      <p:sp>
        <p:nvSpPr>
          <p:cNvPr id="5" name="Title 4"/>
          <p:cNvSpPr>
            <a:spLocks noGrp="1"/>
          </p:cNvSpPr>
          <p:nvPr>
            <p:ph type="title"/>
          </p:nvPr>
        </p:nvSpPr>
        <p:spPr/>
        <p:txBody>
          <a:bodyPr>
            <a:normAutofit/>
          </a:bodyPr>
          <a:lstStyle/>
          <a:p>
            <a:r>
              <a:rPr lang="en-CA" dirty="0"/>
              <a:t>WGI governance indicators</a:t>
            </a:r>
            <a:endParaRPr lang="en-US" dirty="0"/>
          </a:p>
        </p:txBody>
      </p:sp>
    </p:spTree>
    <p:extLst>
      <p:ext uri="{BB962C8B-B14F-4D97-AF65-F5344CB8AC3E}">
        <p14:creationId xmlns:p14="http://schemas.microsoft.com/office/powerpoint/2010/main" val="37516540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99156" y="1288256"/>
            <a:ext cx="8229600" cy="5188744"/>
          </a:xfrm>
        </p:spPr>
        <p:txBody>
          <a:bodyPr>
            <a:normAutofit lnSpcReduction="10000"/>
          </a:bodyPr>
          <a:lstStyle/>
          <a:p>
            <a:r>
              <a:rPr lang="en-CA" sz="2400" dirty="0"/>
              <a:t>Comments on these indicators (Kaufmann et al., 2010; Fukuyama, 2013, Arndt and Oman, 2008):</a:t>
            </a:r>
          </a:p>
          <a:p>
            <a:pPr marL="109728" indent="0">
              <a:buNone/>
            </a:pPr>
            <a:endParaRPr lang="en-US" sz="800" dirty="0"/>
          </a:p>
          <a:p>
            <a:pPr lvl="1"/>
            <a:r>
              <a:rPr lang="en-CA" sz="2200" dirty="0"/>
              <a:t>The measures are not widely accepted due to the lack of consensus on what constitutes “good governance”.</a:t>
            </a:r>
            <a:endParaRPr lang="en-US" sz="2200" dirty="0"/>
          </a:p>
          <a:p>
            <a:pPr lvl="1"/>
            <a:r>
              <a:rPr lang="en-CA" sz="2200" dirty="0"/>
              <a:t>To construct the governance indicators, Kaufmann et al. (2010) rely exclusively on perceptions-based governance data sources.</a:t>
            </a:r>
            <a:endParaRPr lang="en-US" sz="2200" dirty="0"/>
          </a:p>
          <a:p>
            <a:pPr lvl="1"/>
            <a:r>
              <a:rPr lang="en-CA" sz="2200" dirty="0"/>
              <a:t>These six dimensions of governance are not independent of one another. For example,</a:t>
            </a:r>
            <a:endParaRPr lang="en-US" sz="2200" dirty="0"/>
          </a:p>
          <a:p>
            <a:pPr lvl="2"/>
            <a:r>
              <a:rPr lang="en-CA" sz="1900" dirty="0"/>
              <a:t>better accountability mechanisms can lead to less corruption, </a:t>
            </a:r>
            <a:endParaRPr lang="en-US" sz="1900" dirty="0"/>
          </a:p>
          <a:p>
            <a:pPr lvl="2"/>
            <a:r>
              <a:rPr lang="en-CA" sz="1900" dirty="0"/>
              <a:t>a more effective government can provide a better regulatory environment, </a:t>
            </a:r>
            <a:endParaRPr lang="en-US" sz="1900" dirty="0"/>
          </a:p>
          <a:p>
            <a:pPr lvl="2"/>
            <a:r>
              <a:rPr lang="en-CA" sz="1900" dirty="0"/>
              <a:t>respect for the rule of law can lead to fairer processes for selecting and replacing governments and less abuse of public office for private gain. </a:t>
            </a:r>
            <a:endParaRPr lang="en-US" sz="1900" dirty="0"/>
          </a:p>
          <a:p>
            <a:pPr lvl="1"/>
            <a:r>
              <a:rPr lang="en-CA" sz="2200" dirty="0"/>
              <a:t>Because of these inter-relationships, the six composite measures of governance are strongly positively correlated across countries. </a:t>
            </a:r>
            <a:endParaRPr lang="en-US" sz="2200" dirty="0">
              <a:effectLst/>
            </a:endParaRPr>
          </a:p>
        </p:txBody>
      </p:sp>
      <p:sp>
        <p:nvSpPr>
          <p:cNvPr id="4" name="Slide Number Placeholder 3"/>
          <p:cNvSpPr>
            <a:spLocks noGrp="1"/>
          </p:cNvSpPr>
          <p:nvPr>
            <p:ph type="sldNum" sz="quarter" idx="12"/>
          </p:nvPr>
        </p:nvSpPr>
        <p:spPr/>
        <p:txBody>
          <a:bodyPr/>
          <a:lstStyle/>
          <a:p>
            <a:fld id="{B3977D60-5343-49E1-BD8C-CA39C39BE7A5}" type="slidenum">
              <a:rPr lang="en-US" smtClean="0"/>
              <a:t>34</a:t>
            </a:fld>
            <a:endParaRPr lang="en-US"/>
          </a:p>
        </p:txBody>
      </p:sp>
      <p:sp>
        <p:nvSpPr>
          <p:cNvPr id="5" name="Title 4"/>
          <p:cNvSpPr>
            <a:spLocks noGrp="1"/>
          </p:cNvSpPr>
          <p:nvPr>
            <p:ph type="title"/>
          </p:nvPr>
        </p:nvSpPr>
        <p:spPr/>
        <p:txBody>
          <a:bodyPr>
            <a:normAutofit/>
          </a:bodyPr>
          <a:lstStyle/>
          <a:p>
            <a:r>
              <a:rPr lang="en-CA" dirty="0"/>
              <a:t>WGI governance indicators</a:t>
            </a:r>
            <a:endParaRPr lang="en-US" dirty="0"/>
          </a:p>
        </p:txBody>
      </p:sp>
    </p:spTree>
    <p:extLst>
      <p:ext uri="{BB962C8B-B14F-4D97-AF65-F5344CB8AC3E}">
        <p14:creationId xmlns:p14="http://schemas.microsoft.com/office/powerpoint/2010/main" val="98665695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12791</TotalTime>
  <Words>3310</Words>
  <Application>Microsoft Office PowerPoint</Application>
  <PresentationFormat>全屏显示(4:3)</PresentationFormat>
  <Paragraphs>334</Paragraphs>
  <Slides>34</Slides>
  <Notes>34</Notes>
  <HiddenSlides>0</HiddenSlides>
  <MMClips>0</MMClips>
  <ScaleCrop>false</ScaleCrop>
  <HeadingPairs>
    <vt:vector size="4" baseType="variant">
      <vt:variant>
        <vt:lpstr>主题</vt:lpstr>
      </vt:variant>
      <vt:variant>
        <vt:i4>1</vt:i4>
      </vt:variant>
      <vt:variant>
        <vt:lpstr>幻灯片标题</vt:lpstr>
      </vt:variant>
      <vt:variant>
        <vt:i4>34</vt:i4>
      </vt:variant>
    </vt:vector>
  </HeadingPairs>
  <TitlesOfParts>
    <vt:vector size="35" baseType="lpstr">
      <vt:lpstr>Concourse</vt:lpstr>
      <vt:lpstr>Session 9  Governance, Institutions and Economic Development</vt:lpstr>
      <vt:lpstr>Outline</vt:lpstr>
      <vt:lpstr>Background</vt:lpstr>
      <vt:lpstr>Introduction</vt:lpstr>
      <vt:lpstr>Rationales for intervention and policy design</vt:lpstr>
      <vt:lpstr>Questions</vt:lpstr>
      <vt:lpstr>An analogous concept: Government failure</vt:lpstr>
      <vt:lpstr>Government failure</vt:lpstr>
      <vt:lpstr>Good governance and Institutions</vt:lpstr>
      <vt:lpstr>Political economy</vt:lpstr>
      <vt:lpstr>Governance and development</vt:lpstr>
      <vt:lpstr>Governance and development</vt:lpstr>
      <vt:lpstr>Governance and development</vt:lpstr>
      <vt:lpstr>Governance and development</vt:lpstr>
      <vt:lpstr>What is governance?</vt:lpstr>
      <vt:lpstr>What is governance?</vt:lpstr>
      <vt:lpstr>What is governance?</vt:lpstr>
      <vt:lpstr>Institutional theory and development (Institutional theory of development)</vt:lpstr>
      <vt:lpstr>What are institutions?</vt:lpstr>
      <vt:lpstr>Institutions and development</vt:lpstr>
      <vt:lpstr>Empirical evidence on the role of governance and institutions in development</vt:lpstr>
      <vt:lpstr>Causality</vt:lpstr>
      <vt:lpstr>Institutions and development</vt:lpstr>
      <vt:lpstr>Institutions and development</vt:lpstr>
      <vt:lpstr>How institutions are shaped?</vt:lpstr>
      <vt:lpstr>Summary</vt:lpstr>
      <vt:lpstr>Measuring governance: Governance indicators</vt:lpstr>
      <vt:lpstr>Governance indicators</vt:lpstr>
      <vt:lpstr>Governance indicators</vt:lpstr>
      <vt:lpstr>WGI governance indicators</vt:lpstr>
      <vt:lpstr>WGI governance indicators</vt:lpstr>
      <vt:lpstr>WGI governance indicators</vt:lpstr>
      <vt:lpstr>WGI governance indicators</vt:lpstr>
      <vt:lpstr>WGI governance indicators</vt:lpstr>
    </vt:vector>
  </TitlesOfParts>
  <Company>Tufts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12 Institutions and cooperation</dc:title>
  <dc:creator>Julie Schaffner</dc:creator>
  <cp:lastModifiedBy>Shiying Wang</cp:lastModifiedBy>
  <cp:revision>401</cp:revision>
  <dcterms:created xsi:type="dcterms:W3CDTF">2013-06-05T14:58:57Z</dcterms:created>
  <dcterms:modified xsi:type="dcterms:W3CDTF">2018-11-22T15:51:03Z</dcterms:modified>
</cp:coreProperties>
</file>