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jpeg" ContentType="image/jpeg"/>
  <Default Extension="emf" ContentType="image/x-emf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02" r:id="rId1"/>
  </p:sldMasterIdLst>
  <p:notesMasterIdLst>
    <p:notesMasterId r:id="rId27"/>
  </p:notesMasterIdLst>
  <p:sldIdLst>
    <p:sldId id="256" r:id="rId2"/>
    <p:sldId id="455" r:id="rId3"/>
    <p:sldId id="563" r:id="rId4"/>
    <p:sldId id="584" r:id="rId5"/>
    <p:sldId id="566" r:id="rId6"/>
    <p:sldId id="567" r:id="rId7"/>
    <p:sldId id="568" r:id="rId8"/>
    <p:sldId id="569" r:id="rId9"/>
    <p:sldId id="570" r:id="rId10"/>
    <p:sldId id="585" r:id="rId11"/>
    <p:sldId id="586" r:id="rId12"/>
    <p:sldId id="587" r:id="rId13"/>
    <p:sldId id="571" r:id="rId14"/>
    <p:sldId id="560" r:id="rId15"/>
    <p:sldId id="577" r:id="rId16"/>
    <p:sldId id="576" r:id="rId17"/>
    <p:sldId id="578" r:id="rId18"/>
    <p:sldId id="581" r:id="rId19"/>
    <p:sldId id="583" r:id="rId20"/>
    <p:sldId id="588" r:id="rId21"/>
    <p:sldId id="589" r:id="rId22"/>
    <p:sldId id="579" r:id="rId23"/>
    <p:sldId id="580" r:id="rId24"/>
    <p:sldId id="561" r:id="rId25"/>
    <p:sldId id="590" r:id="rId26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99"/>
    <a:srgbClr val="0033CC"/>
    <a:srgbClr val="CCFFCC"/>
    <a:srgbClr val="FFCCFF"/>
    <a:srgbClr val="FFFF66"/>
    <a:srgbClr val="FF0000"/>
    <a:srgbClr val="008000"/>
    <a:srgbClr val="CC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6" d="100"/>
          <a:sy n="76" d="100"/>
        </p:scale>
        <p:origin x="-1206" y="1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7.emf"/><Relationship Id="rId1" Type="http://schemas.openxmlformats.org/officeDocument/2006/relationships/image" Target="../media/image6.emf"/><Relationship Id="rId6" Type="http://schemas.openxmlformats.org/officeDocument/2006/relationships/image" Target="../media/image11.emf"/><Relationship Id="rId5" Type="http://schemas.openxmlformats.org/officeDocument/2006/relationships/image" Target="../media/image10.emf"/><Relationship Id="rId4" Type="http://schemas.openxmlformats.org/officeDocument/2006/relationships/image" Target="../media/image9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120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608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0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5120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120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fld id="{C593F2AB-05E0-4104-A926-6101C8C1485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107157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593F2AB-05E0-4104-A926-6101C8C14852}" type="slidenum">
              <a:rPr lang="en-US" smtClean="0"/>
              <a:pPr>
                <a:defRPr/>
              </a:pPr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593F2AB-05E0-4104-A926-6101C8C14852}" type="slidenum">
              <a:rPr lang="en-US" smtClean="0"/>
              <a:pPr>
                <a:defRPr/>
              </a:pPr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593F2AB-05E0-4104-A926-6101C8C14852}" type="slidenum">
              <a:rPr lang="en-US" smtClean="0"/>
              <a:pPr>
                <a:defRPr/>
              </a:pPr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593F2AB-05E0-4104-A926-6101C8C14852}" type="slidenum">
              <a:rPr lang="en-US" smtClean="0"/>
              <a:pPr>
                <a:defRPr/>
              </a:pPr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593F2AB-05E0-4104-A926-6101C8C14852}" type="slidenum">
              <a:rPr lang="en-US" smtClean="0"/>
              <a:pPr>
                <a:defRPr/>
              </a:pPr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593F2AB-05E0-4104-A926-6101C8C14852}" type="slidenum">
              <a:rPr lang="en-US" smtClean="0"/>
              <a:pPr>
                <a:defRPr/>
              </a:pPr>
              <a:t>14</a:t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593F2AB-05E0-4104-A926-6101C8C14852}" type="slidenum">
              <a:rPr lang="en-US" smtClean="0"/>
              <a:pPr>
                <a:defRPr/>
              </a:pPr>
              <a:t>15</a:t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593F2AB-05E0-4104-A926-6101C8C14852}" type="slidenum">
              <a:rPr lang="en-US" smtClean="0"/>
              <a:pPr>
                <a:defRPr/>
              </a:pPr>
              <a:t>16</a:t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593F2AB-05E0-4104-A926-6101C8C14852}" type="slidenum">
              <a:rPr lang="en-US" smtClean="0"/>
              <a:pPr>
                <a:defRPr/>
              </a:pPr>
              <a:t>17</a:t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593F2AB-05E0-4104-A926-6101C8C14852}" type="slidenum">
              <a:rPr lang="en-US" smtClean="0"/>
              <a:pPr>
                <a:defRPr/>
              </a:pPr>
              <a:t>18</a:t>
            </a:fld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593F2AB-05E0-4104-A926-6101C8C14852}" type="slidenum">
              <a:rPr lang="en-US" smtClean="0"/>
              <a:pPr>
                <a:defRPr/>
              </a:pPr>
              <a:t>19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593F2AB-05E0-4104-A926-6101C8C14852}" type="slidenum">
              <a:rPr lang="en-US" smtClean="0"/>
              <a:pPr>
                <a:defRPr/>
              </a:pPr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593F2AB-05E0-4104-A926-6101C8C14852}" type="slidenum">
              <a:rPr lang="en-US" smtClean="0"/>
              <a:pPr>
                <a:defRPr/>
              </a:pPr>
              <a:t>20</a:t>
            </a:fld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593F2AB-05E0-4104-A926-6101C8C14852}" type="slidenum">
              <a:rPr lang="en-US" smtClean="0"/>
              <a:pPr>
                <a:defRPr/>
              </a:pPr>
              <a:t>21</a:t>
            </a:fld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593F2AB-05E0-4104-A926-6101C8C14852}" type="slidenum">
              <a:rPr lang="en-US" smtClean="0"/>
              <a:pPr>
                <a:defRPr/>
              </a:pPr>
              <a:t>22</a:t>
            </a:fld>
            <a:endParaRPr 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593F2AB-05E0-4104-A926-6101C8C14852}" type="slidenum">
              <a:rPr lang="en-US" smtClean="0"/>
              <a:pPr>
                <a:defRPr/>
              </a:pPr>
              <a:t>23</a:t>
            </a:fld>
            <a:endParaRPr 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593F2AB-05E0-4104-A926-6101C8C14852}" type="slidenum">
              <a:rPr lang="en-US" smtClean="0"/>
              <a:pPr>
                <a:defRPr/>
              </a:pPr>
              <a:t>24</a:t>
            </a:fld>
            <a:endParaRPr 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593F2AB-05E0-4104-A926-6101C8C14852}" type="slidenum">
              <a:rPr lang="en-US" smtClean="0"/>
              <a:pPr>
                <a:defRPr/>
              </a:pPr>
              <a:t>25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593F2AB-05E0-4104-A926-6101C8C14852}" type="slidenum">
              <a:rPr lang="en-US" smtClean="0"/>
              <a:pPr>
                <a:defRPr/>
              </a:pPr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593F2AB-05E0-4104-A926-6101C8C14852}" type="slidenum">
              <a:rPr lang="en-US" smtClean="0"/>
              <a:pPr>
                <a:defRPr/>
              </a:pPr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593F2AB-05E0-4104-A926-6101C8C14852}" type="slidenum">
              <a:rPr lang="en-US" smtClean="0"/>
              <a:pPr>
                <a:defRPr/>
              </a:pPr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593F2AB-05E0-4104-A926-6101C8C14852}" type="slidenum">
              <a:rPr lang="en-US" smtClean="0"/>
              <a:pPr>
                <a:defRPr/>
              </a:pPr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593F2AB-05E0-4104-A926-6101C8C14852}" type="slidenum">
              <a:rPr lang="en-US" smtClean="0"/>
              <a:pPr>
                <a:defRPr/>
              </a:pPr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593F2AB-05E0-4104-A926-6101C8C14852}" type="slidenum">
              <a:rPr lang="en-US" smtClean="0"/>
              <a:pPr>
                <a:defRPr/>
              </a:pPr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593F2AB-05E0-4104-A926-6101C8C14852}" type="slidenum">
              <a:rPr lang="en-US" smtClean="0"/>
              <a:pPr>
                <a:defRPr/>
              </a:pPr>
              <a:t>9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863" y="96838"/>
            <a:ext cx="7158037" cy="141287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949325" y="1981200"/>
            <a:ext cx="3754438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56163" y="1981200"/>
            <a:ext cx="3754437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Copyright © 2010 Pearson Education Canada Inc.</a:t>
            </a:r>
          </a:p>
        </p:txBody>
      </p:sp>
      <p:sp>
        <p:nvSpPr>
          <p:cNvPr id="7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8-</a:t>
            </a:r>
            <a:fld id="{99D0548F-1A4D-40E3-882B-2B55EA4C793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Placeholder 21"/>
          <p:cNvSpPr>
            <a:spLocks noGrp="1"/>
          </p:cNvSpPr>
          <p:nvPr>
            <p:ph type="title"/>
          </p:nvPr>
        </p:nvSpPr>
        <p:spPr bwMode="auto">
          <a:xfrm>
            <a:off x="609600" y="228600"/>
            <a:ext cx="8153400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1507" name="Text Placeholder 12"/>
          <p:cNvSpPr>
            <a:spLocks noGrp="1"/>
          </p:cNvSpPr>
          <p:nvPr>
            <p:ph type="body" idx="1"/>
          </p:nvPr>
        </p:nvSpPr>
        <p:spPr bwMode="auto">
          <a:xfrm>
            <a:off x="612775" y="1600200"/>
            <a:ext cx="8153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" name="Date Placeholder 13"/>
          <p:cNvSpPr>
            <a:spLocks noGrp="1"/>
          </p:cNvSpPr>
          <p:nvPr>
            <p:ph type="dt" sz="half" idx="2"/>
          </p:nvPr>
        </p:nvSpPr>
        <p:spPr>
          <a:xfrm>
            <a:off x="6096000" y="6248400"/>
            <a:ext cx="2667000" cy="365125"/>
          </a:xfrm>
          <a:prstGeom prst="rect">
            <a:avLst/>
          </a:prstGeom>
        </p:spPr>
        <p:txBody>
          <a:bodyPr vert="horz" anchor="ctr" anchorCtr="0"/>
          <a:lstStyle>
            <a:lvl1pPr>
              <a:defRPr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1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609600" y="6248400"/>
            <a:ext cx="5421313" cy="365125"/>
          </a:xfrm>
          <a:prstGeom prst="rect">
            <a:avLst/>
          </a:prstGeom>
        </p:spPr>
        <p:txBody>
          <a:bodyPr vert="horz" anchor="ctr"/>
          <a:lstStyle>
            <a:lvl1pPr algn="r">
              <a:defRPr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r>
              <a:rPr lang="en-US"/>
              <a:t>Copyright © 2010 Pearson Education Canada Inc.</a:t>
            </a:r>
          </a:p>
        </p:txBody>
      </p:sp>
      <p:sp>
        <p:nvSpPr>
          <p:cNvPr id="12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0" y="1271588"/>
            <a:ext cx="533400" cy="244475"/>
          </a:xfrm>
          <a:prstGeom prst="rect">
            <a:avLst/>
          </a:prstGeom>
        </p:spPr>
        <p:txBody>
          <a:bodyPr vert="horz" anchor="ctr" anchorCtr="0">
            <a:normAutofit/>
          </a:bodyPr>
          <a:lstStyle>
            <a:lvl1pPr algn="ctr">
              <a:defRPr sz="1400" b="1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r>
              <a:rPr lang="en-US"/>
              <a:t>8-</a:t>
            </a:r>
            <a:fld id="{B4C3D0E6-2D46-4C08-9513-1BFB86D6441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3" r:id="rId1"/>
  </p:sldLayoutIdLst>
  <p:transition/>
  <p:timing>
    <p:tnLst>
      <p:par>
        <p:cTn id="1" dur="indefinite" restart="never" nodeType="tmRoot"/>
      </p:par>
    </p:tnLst>
  </p:timing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w Cen MT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w Cen MT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w Cen MT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w Cen MT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w Cen MT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w Cen MT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w Cen MT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w Cen MT" pitchFamily="34" charset="0"/>
        </a:defRPr>
      </a:lvl9pPr>
    </p:titleStyle>
    <p:bodyStyle>
      <a:lvl1pPr marL="319088" indent="-319088" algn="l" rtl="0" eaLnBrk="0" fontAlgn="base" hangingPunct="0">
        <a:spcBef>
          <a:spcPts val="7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"/>
        <a:defRPr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73050" algn="l" rtl="0" eaLnBrk="0" fontAlgn="base" hangingPunct="0">
        <a:spcBef>
          <a:spcPts val="55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"/>
        <a:defRPr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rtl="0" eaLnBrk="0" fontAlgn="base" hangingPunct="0">
        <a:spcBef>
          <a:spcPts val="500"/>
        </a:spcBef>
        <a:spcAft>
          <a:spcPct val="0"/>
        </a:spcAft>
        <a:buClr>
          <a:schemeClr val="accent2"/>
        </a:buClr>
        <a:buSzPct val="75000"/>
        <a:buFont typeface="Wingdings" pitchFamily="2" charset="2"/>
        <a:buChar char=""/>
        <a:defRPr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28600" algn="l" rtl="0" eaLnBrk="0" fontAlgn="base" hangingPunct="0">
        <a:spcBef>
          <a:spcPts val="400"/>
        </a:spcBef>
        <a:spcAft>
          <a:spcPct val="0"/>
        </a:spcAft>
        <a:buClr>
          <a:srgbClr val="B58B80"/>
        </a:buClr>
        <a:buSzPct val="75000"/>
        <a:buFont typeface="Wingdings" pitchFamily="2" charset="2"/>
        <a:buChar char="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228600" algn="l" rtl="0" eaLnBrk="0" fontAlgn="base" hangingPunct="0">
        <a:spcBef>
          <a:spcPts val="400"/>
        </a:spcBef>
        <a:spcAft>
          <a:spcPct val="0"/>
        </a:spcAft>
        <a:buClr>
          <a:srgbClr val="C3986D"/>
        </a:buClr>
        <a:buSzPct val="65000"/>
        <a:buFont typeface="Wingdings" pitchFamily="2" charset="2"/>
        <a:buChar char="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3.emf"/><Relationship Id="rId4" Type="http://schemas.openxmlformats.org/officeDocument/2006/relationships/oleObject" Target="../embeddings/oleObject1.bin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4.emf"/><Relationship Id="rId4" Type="http://schemas.openxmlformats.org/officeDocument/2006/relationships/oleObject" Target="../embeddings/oleObject2.bin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.bin"/><Relationship Id="rId13" Type="http://schemas.openxmlformats.org/officeDocument/2006/relationships/image" Target="../media/image10.emf"/><Relationship Id="rId3" Type="http://schemas.openxmlformats.org/officeDocument/2006/relationships/notesSlide" Target="../notesSlides/notesSlide23.xml"/><Relationship Id="rId7" Type="http://schemas.openxmlformats.org/officeDocument/2006/relationships/image" Target="../media/image7.emf"/><Relationship Id="rId12" Type="http://schemas.openxmlformats.org/officeDocument/2006/relationships/oleObject" Target="../embeddings/oleObject7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4.bin"/><Relationship Id="rId11" Type="http://schemas.openxmlformats.org/officeDocument/2006/relationships/image" Target="../media/image9.emf"/><Relationship Id="rId5" Type="http://schemas.openxmlformats.org/officeDocument/2006/relationships/image" Target="../media/image6.emf"/><Relationship Id="rId15" Type="http://schemas.openxmlformats.org/officeDocument/2006/relationships/image" Target="../media/image11.emf"/><Relationship Id="rId10" Type="http://schemas.openxmlformats.org/officeDocument/2006/relationships/oleObject" Target="../embeddings/oleObject6.bin"/><Relationship Id="rId4" Type="http://schemas.openxmlformats.org/officeDocument/2006/relationships/oleObject" Target="../embeddings/oleObject3.bin"/><Relationship Id="rId9" Type="http://schemas.openxmlformats.org/officeDocument/2006/relationships/image" Target="../media/image8.emf"/><Relationship Id="rId14" Type="http://schemas.openxmlformats.org/officeDocument/2006/relationships/oleObject" Target="../embeddings/oleObject8.bin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.vml"/><Relationship Id="rId5" Type="http://schemas.openxmlformats.org/officeDocument/2006/relationships/image" Target="../media/image12.wmf"/><Relationship Id="rId4" Type="http://schemas.openxmlformats.org/officeDocument/2006/relationships/oleObject" Target="../embeddings/oleObject9.bin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.vml"/><Relationship Id="rId5" Type="http://schemas.openxmlformats.org/officeDocument/2006/relationships/image" Target="../media/image13.wmf"/><Relationship Id="rId4" Type="http://schemas.openxmlformats.org/officeDocument/2006/relationships/oleObject" Target="../embeddings/oleObject10.bin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4"/>
          <p:cNvSpPr>
            <a:spLocks noGrp="1" noChangeArrowheads="1"/>
          </p:cNvSpPr>
          <p:nvPr>
            <p:ph type="ftr" sz="quarter" idx="11"/>
          </p:nvPr>
        </p:nvSpPr>
        <p:spPr bwMode="auto">
          <a:xfrm>
            <a:off x="1247775" y="6270625"/>
            <a:ext cx="5867400" cy="365125"/>
          </a:xfrm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algn="ctr"/>
            <a:r>
              <a:rPr lang="en-US" smtClean="0"/>
              <a:t>Copyright © 2010 Pearson Education Canada Inc.</a:t>
            </a:r>
          </a:p>
        </p:txBody>
      </p:sp>
      <p:sp>
        <p:nvSpPr>
          <p:cNvPr id="24579" name="Rectangle 5"/>
          <p:cNvSpPr>
            <a:spLocks noGrp="1" noChangeArrowheads="1"/>
          </p:cNvSpPr>
          <p:nvPr>
            <p:ph type="sldNum" sz="quarter" idx="12"/>
          </p:nvPr>
        </p:nvSpPr>
        <p:spPr bwMode="auto">
          <a:xfrm>
            <a:off x="8197850" y="6361113"/>
            <a:ext cx="838200" cy="381000"/>
          </a:xfrm>
          <a:noFill/>
          <a:ln>
            <a:miter lim="800000"/>
            <a:headEnd/>
            <a:tailEnd/>
          </a:ln>
        </p:spPr>
        <p:txBody>
          <a:bodyPr wrap="square" lIns="91440" tIns="45720" rIns="91440" bIns="45720" numCol="1" compatLnSpc="1">
            <a:prstTxWarp prst="textNoShape">
              <a:avLst/>
            </a:prstTxWarp>
          </a:bodyPr>
          <a:lstStyle/>
          <a:p>
            <a:r>
              <a:rPr lang="en-US" sz="1200" smtClean="0">
                <a:solidFill>
                  <a:schemeClr val="tx2"/>
                </a:solidFill>
              </a:rPr>
              <a:t>8-</a:t>
            </a:r>
            <a:fld id="{2D5326EB-13A3-4BA8-AE18-F5E0ACBFBC80}" type="slidenum">
              <a:rPr lang="en-US" sz="1200" smtClean="0">
                <a:solidFill>
                  <a:schemeClr val="tx2"/>
                </a:solidFill>
              </a:rPr>
              <a:pPr/>
              <a:t>1</a:t>
            </a:fld>
            <a:endParaRPr lang="en-US" sz="1200" smtClean="0">
              <a:solidFill>
                <a:schemeClr val="tx2"/>
              </a:solidFill>
            </a:endParaRPr>
          </a:p>
        </p:txBody>
      </p:sp>
      <p:sp>
        <p:nvSpPr>
          <p:cNvPr id="6" name="Rectangle 2"/>
          <p:cNvSpPr txBox="1">
            <a:spLocks noChangeArrowheads="1"/>
          </p:cNvSpPr>
          <p:nvPr/>
        </p:nvSpPr>
        <p:spPr bwMode="auto">
          <a:xfrm>
            <a:off x="1143000" y="2071688"/>
            <a:ext cx="6477000" cy="18288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anchor="b">
            <a:normAutofit fontScale="82500" lnSpcReduction="1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sz="4400" cap="all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Chapter 8:</a:t>
            </a:r>
            <a:br>
              <a:rPr lang="en-US" sz="4400" cap="all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en-US" sz="4400" cap="all" dirty="0">
                <a:latin typeface="+mj-lt"/>
              </a:rPr>
              <a:t>Trigonometric Functions of Any Angle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pPr>
              <a:defRPr/>
            </a:pPr>
            <a:r>
              <a:rPr lang="en-US"/>
              <a:t>8-</a:t>
            </a:r>
            <a:fld id="{2F38DAD6-6573-49B8-9E18-E513A5ED793E}" type="slidenum">
              <a:rPr lang="en-US"/>
              <a:pPr>
                <a:defRPr/>
              </a:pPr>
              <a:t>10</a:t>
            </a:fld>
            <a:endParaRPr lang="en-US"/>
          </a:p>
        </p:txBody>
      </p:sp>
      <p:sp>
        <p:nvSpPr>
          <p:cNvPr id="33795" name="Rectangle 2"/>
          <p:cNvSpPr>
            <a:spLocks noGrp="1" noChangeArrowheads="1"/>
          </p:cNvSpPr>
          <p:nvPr>
            <p:ph type="title"/>
          </p:nvPr>
        </p:nvSpPr>
        <p:spPr>
          <a:xfrm>
            <a:off x="612775" y="228600"/>
            <a:ext cx="8153400" cy="990600"/>
          </a:xfrm>
        </p:spPr>
        <p:txBody>
          <a:bodyPr/>
          <a:lstStyle/>
          <a:p>
            <a:pPr eaLnBrk="1" hangingPunct="1"/>
            <a:r>
              <a:rPr lang="en-US" smtClean="0">
                <a:latin typeface="Tw Cen MT" pitchFamily="34" charset="0"/>
              </a:rPr>
              <a:t>Finding trigonometric ratios</a:t>
            </a:r>
          </a:p>
        </p:txBody>
      </p:sp>
      <p:sp>
        <p:nvSpPr>
          <p:cNvPr id="33796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612775" y="1600200"/>
            <a:ext cx="8153400" cy="4495800"/>
          </a:xfrm>
        </p:spPr>
        <p:txBody>
          <a:bodyPr/>
          <a:lstStyle/>
          <a:p>
            <a:pPr marL="469900" indent="-469900" eaLnBrk="1" hangingPunct="1">
              <a:lnSpc>
                <a:spcPct val="90000"/>
              </a:lnSpc>
            </a:pPr>
            <a:r>
              <a:rPr lang="en-US" sz="3000" smtClean="0">
                <a:latin typeface="Tw Cen MT" pitchFamily="34" charset="0"/>
              </a:rPr>
              <a:t>We can use our calculator to find the trigonometric functions of an angle in any quadrant.</a:t>
            </a:r>
          </a:p>
          <a:p>
            <a:pPr marL="469900" indent="-469900" eaLnBrk="1" hangingPunct="1">
              <a:lnSpc>
                <a:spcPct val="90000"/>
              </a:lnSpc>
            </a:pPr>
            <a:r>
              <a:rPr lang="en-US" sz="3000" smtClean="0">
                <a:latin typeface="Tw Cen MT" pitchFamily="34" charset="0"/>
              </a:rPr>
              <a:t>Identify the sign of any trigonometric function to calculate the ratios.</a:t>
            </a:r>
            <a:endParaRPr lang="en-US" sz="3000" smtClean="0">
              <a:latin typeface="Tw Cen MT" pitchFamily="34" charset="0"/>
              <a:sym typeface="Symbol" pitchFamily="18" charset="2"/>
            </a:endParaRPr>
          </a:p>
        </p:txBody>
      </p:sp>
      <p:sp>
        <p:nvSpPr>
          <p:cNvPr id="5" name="Slide Number Placeholder 6"/>
          <p:cNvSpPr txBox="1">
            <a:spLocks/>
          </p:cNvSpPr>
          <p:nvPr/>
        </p:nvSpPr>
        <p:spPr>
          <a:xfrm>
            <a:off x="8358188" y="6429375"/>
            <a:ext cx="533400" cy="244475"/>
          </a:xfrm>
          <a:prstGeom prst="rect">
            <a:avLst/>
          </a:prstGeom>
        </p:spPr>
        <p:txBody>
          <a:bodyPr anchor="ctr">
            <a:normAutofit fontScale="85000" lnSpcReduction="20000"/>
          </a:bodyPr>
          <a:lstStyle/>
          <a:p>
            <a:pPr algn="ctr">
              <a:defRPr/>
            </a:pPr>
            <a:r>
              <a:rPr lang="en-US" sz="1400" b="1"/>
              <a:t>8-</a:t>
            </a:r>
            <a:fld id="{D287B4AE-4361-438D-8593-B63D533D02A0}" type="slidenum">
              <a:rPr lang="en-US" sz="1400" b="1"/>
              <a:pPr algn="ctr">
                <a:defRPr/>
              </a:pPr>
              <a:t>10</a:t>
            </a:fld>
            <a:endParaRPr lang="en-US" sz="1400" b="1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pPr>
              <a:defRPr/>
            </a:pPr>
            <a:r>
              <a:rPr lang="en-US"/>
              <a:t>8-</a:t>
            </a:r>
            <a:fld id="{97E4BD78-8830-4529-8184-CBD23883BD10}" type="slidenum">
              <a:rPr lang="en-US"/>
              <a:pPr>
                <a:defRPr/>
              </a:pPr>
              <a:t>11</a:t>
            </a:fld>
            <a:endParaRPr lang="en-US"/>
          </a:p>
        </p:txBody>
      </p:sp>
      <p:sp>
        <p:nvSpPr>
          <p:cNvPr id="34819" name="Rectangle 2"/>
          <p:cNvSpPr>
            <a:spLocks noGrp="1" noChangeArrowheads="1"/>
          </p:cNvSpPr>
          <p:nvPr>
            <p:ph type="title"/>
          </p:nvPr>
        </p:nvSpPr>
        <p:spPr>
          <a:xfrm>
            <a:off x="612775" y="228600"/>
            <a:ext cx="8153400" cy="990600"/>
          </a:xfrm>
        </p:spPr>
        <p:txBody>
          <a:bodyPr/>
          <a:lstStyle/>
          <a:p>
            <a:pPr eaLnBrk="1" hangingPunct="1"/>
            <a:r>
              <a:rPr lang="en-US" smtClean="0">
                <a:latin typeface="Tw Cen MT" pitchFamily="34" charset="0"/>
              </a:rPr>
              <a:t>Example 1</a:t>
            </a:r>
          </a:p>
        </p:txBody>
      </p:sp>
      <p:sp>
        <p:nvSpPr>
          <p:cNvPr id="559107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612775" y="1600200"/>
            <a:ext cx="8153400" cy="4495800"/>
          </a:xfrm>
        </p:spPr>
        <p:txBody>
          <a:bodyPr>
            <a:normAutofit/>
          </a:bodyPr>
          <a:lstStyle/>
          <a:p>
            <a:pPr marL="469900" indent="-469900" eaLnBrk="1" fontAlgn="auto" hangingPunct="1">
              <a:lnSpc>
                <a:spcPct val="90000"/>
              </a:lnSpc>
              <a:spcAft>
                <a:spcPts val="0"/>
              </a:spcAft>
              <a:buFont typeface="Wingdings"/>
              <a:buChar char=""/>
              <a:defRPr/>
            </a:pPr>
            <a:r>
              <a:rPr lang="en-US" sz="3000" dirty="0" smtClean="0"/>
              <a:t>If </a:t>
            </a:r>
            <a:r>
              <a:rPr lang="en-US" sz="3000" dirty="0" smtClean="0">
                <a:solidFill>
                  <a:srgbClr val="FF0000"/>
                </a:solidFill>
              </a:rPr>
              <a:t>cos </a:t>
            </a:r>
            <a:r>
              <a:rPr lang="el-GR" sz="3000" dirty="0" smtClean="0">
                <a:solidFill>
                  <a:srgbClr val="FF0000"/>
                </a:solidFill>
              </a:rPr>
              <a:t>θ</a:t>
            </a:r>
            <a:r>
              <a:rPr lang="en-CA" sz="3000" dirty="0" smtClean="0">
                <a:solidFill>
                  <a:srgbClr val="FF0000"/>
                </a:solidFill>
              </a:rPr>
              <a:t> = -3/5</a:t>
            </a:r>
            <a:r>
              <a:rPr lang="en-CA" sz="3000" dirty="0" smtClean="0"/>
              <a:t>, and the terminal side of </a:t>
            </a:r>
            <a:r>
              <a:rPr lang="el-GR" sz="3000" dirty="0" smtClean="0"/>
              <a:t>θ</a:t>
            </a:r>
            <a:r>
              <a:rPr lang="en-CA" sz="3000" dirty="0" smtClean="0"/>
              <a:t> lies in quadrant III, find </a:t>
            </a:r>
            <a:r>
              <a:rPr lang="en-CA" sz="3000" dirty="0" smtClean="0">
                <a:solidFill>
                  <a:srgbClr val="FF0000"/>
                </a:solidFill>
              </a:rPr>
              <a:t>sin </a:t>
            </a:r>
            <a:r>
              <a:rPr lang="el-GR" sz="3000" dirty="0" smtClean="0">
                <a:solidFill>
                  <a:srgbClr val="FF0000"/>
                </a:solidFill>
              </a:rPr>
              <a:t>θ</a:t>
            </a:r>
            <a:r>
              <a:rPr lang="en-CA" sz="3000" dirty="0" smtClean="0"/>
              <a:t>.</a:t>
            </a:r>
          </a:p>
          <a:p>
            <a:pPr marL="469900" indent="-469900" eaLnBrk="1" fontAlgn="auto" hangingPunct="1">
              <a:lnSpc>
                <a:spcPct val="90000"/>
              </a:lnSpc>
              <a:spcAft>
                <a:spcPts val="0"/>
              </a:spcAft>
              <a:buFont typeface="Wingdings"/>
              <a:buChar char=""/>
              <a:defRPr/>
            </a:pPr>
            <a:r>
              <a:rPr lang="en-CA" sz="3000" dirty="0" smtClean="0"/>
              <a:t>Steps:</a:t>
            </a:r>
          </a:p>
          <a:p>
            <a:pPr marL="514350" indent="-514350" eaLnBrk="1" fontAlgn="auto" hangingPunct="1">
              <a:lnSpc>
                <a:spcPct val="90000"/>
              </a:lnSpc>
              <a:spcAft>
                <a:spcPts val="0"/>
              </a:spcAft>
              <a:buFont typeface="+mj-lt"/>
              <a:buAutoNum type="arabicPeriod"/>
              <a:defRPr/>
            </a:pPr>
            <a:r>
              <a:rPr lang="en-CA" sz="3000" dirty="0" smtClean="0"/>
              <a:t>Draw some angle </a:t>
            </a:r>
            <a:r>
              <a:rPr lang="el-GR" sz="3000" dirty="0" smtClean="0"/>
              <a:t>θ</a:t>
            </a:r>
            <a:r>
              <a:rPr lang="en-CA" sz="3000" dirty="0" smtClean="0"/>
              <a:t> in QIII.</a:t>
            </a:r>
          </a:p>
          <a:p>
            <a:pPr marL="514350" indent="-514350" eaLnBrk="1" fontAlgn="auto" hangingPunct="1">
              <a:lnSpc>
                <a:spcPct val="90000"/>
              </a:lnSpc>
              <a:spcAft>
                <a:spcPts val="0"/>
              </a:spcAft>
              <a:buFont typeface="+mj-lt"/>
              <a:buAutoNum type="arabicPeriod"/>
              <a:defRPr/>
            </a:pPr>
            <a:r>
              <a:rPr lang="en-CA" sz="3000" dirty="0" smtClean="0"/>
              <a:t>Identify known quantities from info given.</a:t>
            </a:r>
          </a:p>
          <a:p>
            <a:pPr marL="514350" indent="-514350" eaLnBrk="1" fontAlgn="auto" hangingPunct="1">
              <a:lnSpc>
                <a:spcPct val="90000"/>
              </a:lnSpc>
              <a:spcAft>
                <a:spcPts val="0"/>
              </a:spcAft>
              <a:buFont typeface="+mj-lt"/>
              <a:buAutoNum type="arabicPeriod"/>
              <a:defRPr/>
            </a:pPr>
            <a:r>
              <a:rPr lang="en-CA" sz="3000" dirty="0" smtClean="0"/>
              <a:t>Since </a:t>
            </a:r>
            <a:r>
              <a:rPr lang="en-CA" sz="3000" i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CA" sz="3000" dirty="0" smtClean="0"/>
              <a:t> and </a:t>
            </a:r>
            <a:r>
              <a:rPr lang="en-CA" sz="3000" i="1" dirty="0" smtClean="0">
                <a:latin typeface="Times New Roman" pitchFamily="18" charset="0"/>
                <a:cs typeface="Times New Roman" pitchFamily="18" charset="0"/>
              </a:rPr>
              <a:t>r</a:t>
            </a:r>
            <a:r>
              <a:rPr lang="en-CA" sz="3000" dirty="0" smtClean="0"/>
              <a:t> are known, find</a:t>
            </a:r>
            <a:r>
              <a:rPr lang="en-CA" sz="3000" i="1" dirty="0" smtClean="0">
                <a:latin typeface="Times New Roman" pitchFamily="18" charset="0"/>
                <a:cs typeface="Times New Roman" pitchFamily="18" charset="0"/>
              </a:rPr>
              <a:t> y</a:t>
            </a:r>
            <a:r>
              <a:rPr lang="en-CA" sz="3000" dirty="0" smtClean="0"/>
              <a:t>.</a:t>
            </a:r>
          </a:p>
          <a:p>
            <a:pPr marL="514350" indent="-514350" eaLnBrk="1" fontAlgn="auto" hangingPunct="1">
              <a:lnSpc>
                <a:spcPct val="90000"/>
              </a:lnSpc>
              <a:spcAft>
                <a:spcPts val="0"/>
              </a:spcAft>
              <a:buFont typeface="+mj-lt"/>
              <a:buAutoNum type="arabicPeriod"/>
              <a:defRPr/>
            </a:pPr>
            <a:r>
              <a:rPr lang="en-CA" sz="3000" dirty="0" smtClean="0"/>
              <a:t>Select the sign of </a:t>
            </a:r>
            <a:r>
              <a:rPr lang="en-CA" sz="3000" i="1" dirty="0" smtClean="0">
                <a:latin typeface="Times New Roman" pitchFamily="18" charset="0"/>
                <a:cs typeface="Times New Roman" pitchFamily="18" charset="0"/>
              </a:rPr>
              <a:t> y</a:t>
            </a:r>
            <a:r>
              <a:rPr lang="en-CA" sz="3000" dirty="0" smtClean="0"/>
              <a:t> based on quadrant info. </a:t>
            </a:r>
            <a:endParaRPr lang="en-US" sz="3000" dirty="0" smtClean="0">
              <a:sym typeface="Symbol" pitchFamily="18" charset="2"/>
            </a:endParaRPr>
          </a:p>
        </p:txBody>
      </p:sp>
      <p:sp>
        <p:nvSpPr>
          <p:cNvPr id="5" name="Slide Number Placeholder 6"/>
          <p:cNvSpPr txBox="1">
            <a:spLocks/>
          </p:cNvSpPr>
          <p:nvPr/>
        </p:nvSpPr>
        <p:spPr>
          <a:xfrm>
            <a:off x="8358188" y="6429375"/>
            <a:ext cx="533400" cy="244475"/>
          </a:xfrm>
          <a:prstGeom prst="rect">
            <a:avLst/>
          </a:prstGeom>
        </p:spPr>
        <p:txBody>
          <a:bodyPr anchor="ctr">
            <a:normAutofit fontScale="85000" lnSpcReduction="20000"/>
          </a:bodyPr>
          <a:lstStyle/>
          <a:p>
            <a:pPr algn="ctr">
              <a:defRPr/>
            </a:pPr>
            <a:r>
              <a:rPr lang="en-US" sz="1400" b="1"/>
              <a:t>8-</a:t>
            </a:r>
            <a:fld id="{9D4FF310-9330-4CCD-8109-09D725D9C5FA}" type="slidenum">
              <a:rPr lang="en-US" sz="1400" b="1"/>
              <a:pPr algn="ctr">
                <a:defRPr/>
              </a:pPr>
              <a:t>11</a:t>
            </a:fld>
            <a:endParaRPr lang="en-US" sz="1400" b="1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91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591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91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5591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91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5591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91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5591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91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5591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910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55910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9107" grpId="0" build="p" bldLvl="4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pPr>
              <a:defRPr/>
            </a:pPr>
            <a:r>
              <a:rPr lang="en-US"/>
              <a:t>8-</a:t>
            </a:r>
            <a:fld id="{3D444B0A-16AB-4AB6-9394-6E8CEA8712CF}" type="slidenum">
              <a:rPr lang="en-US"/>
              <a:pPr>
                <a:defRPr/>
              </a:pPr>
              <a:t>12</a:t>
            </a:fld>
            <a:endParaRPr lang="en-US"/>
          </a:p>
        </p:txBody>
      </p:sp>
      <p:sp>
        <p:nvSpPr>
          <p:cNvPr id="35843" name="Rectangle 2"/>
          <p:cNvSpPr>
            <a:spLocks noGrp="1" noChangeArrowheads="1"/>
          </p:cNvSpPr>
          <p:nvPr>
            <p:ph type="title"/>
          </p:nvPr>
        </p:nvSpPr>
        <p:spPr>
          <a:xfrm>
            <a:off x="612775" y="228600"/>
            <a:ext cx="8153400" cy="990600"/>
          </a:xfrm>
        </p:spPr>
        <p:txBody>
          <a:bodyPr/>
          <a:lstStyle/>
          <a:p>
            <a:pPr eaLnBrk="1" hangingPunct="1"/>
            <a:r>
              <a:rPr lang="en-US" smtClean="0">
                <a:latin typeface="Tw Cen MT" pitchFamily="34" charset="0"/>
              </a:rPr>
              <a:t>Example 2</a:t>
            </a:r>
          </a:p>
        </p:txBody>
      </p:sp>
      <p:sp>
        <p:nvSpPr>
          <p:cNvPr id="559107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612775" y="1600200"/>
            <a:ext cx="8153400" cy="4495800"/>
          </a:xfrm>
        </p:spPr>
        <p:txBody>
          <a:bodyPr>
            <a:normAutofit/>
          </a:bodyPr>
          <a:lstStyle/>
          <a:p>
            <a:pPr marL="469900" indent="-469900" eaLnBrk="1" fontAlgn="auto" hangingPunct="1">
              <a:lnSpc>
                <a:spcPct val="90000"/>
              </a:lnSpc>
              <a:spcAft>
                <a:spcPts val="0"/>
              </a:spcAft>
              <a:buFont typeface="Wingdings"/>
              <a:buChar char=""/>
              <a:defRPr/>
            </a:pPr>
            <a:r>
              <a:rPr lang="en-US" sz="3000" dirty="0" smtClean="0"/>
              <a:t>If </a:t>
            </a:r>
            <a:r>
              <a:rPr lang="en-US" sz="3000" dirty="0" smtClean="0">
                <a:solidFill>
                  <a:srgbClr val="0070C0"/>
                </a:solidFill>
              </a:rPr>
              <a:t>sin </a:t>
            </a:r>
            <a:r>
              <a:rPr lang="el-GR" sz="3000" dirty="0" smtClean="0">
                <a:solidFill>
                  <a:srgbClr val="0070C0"/>
                </a:solidFill>
              </a:rPr>
              <a:t>θ</a:t>
            </a:r>
            <a:r>
              <a:rPr lang="en-CA" sz="3000" dirty="0" smtClean="0">
                <a:solidFill>
                  <a:srgbClr val="0070C0"/>
                </a:solidFill>
              </a:rPr>
              <a:t> = -3/4</a:t>
            </a:r>
            <a:r>
              <a:rPr lang="en-CA" sz="3000" dirty="0" smtClean="0"/>
              <a:t>, and the terminal side of </a:t>
            </a:r>
            <a:r>
              <a:rPr lang="el-GR" sz="3000" dirty="0" smtClean="0"/>
              <a:t>θ</a:t>
            </a:r>
            <a:r>
              <a:rPr lang="en-CA" sz="3000" dirty="0" smtClean="0"/>
              <a:t> lies in quadrant III, find </a:t>
            </a:r>
            <a:r>
              <a:rPr lang="en-CA" sz="3000" dirty="0" smtClean="0">
                <a:solidFill>
                  <a:srgbClr val="0070C0"/>
                </a:solidFill>
              </a:rPr>
              <a:t>cos </a:t>
            </a:r>
            <a:r>
              <a:rPr lang="el-GR" sz="3000" dirty="0" smtClean="0">
                <a:solidFill>
                  <a:srgbClr val="0070C0"/>
                </a:solidFill>
              </a:rPr>
              <a:t>θ</a:t>
            </a:r>
            <a:r>
              <a:rPr lang="en-CA" sz="3000" dirty="0" smtClean="0"/>
              <a:t>.</a:t>
            </a:r>
          </a:p>
          <a:p>
            <a:pPr marL="469900" indent="-469900" eaLnBrk="1" fontAlgn="auto" hangingPunct="1">
              <a:lnSpc>
                <a:spcPct val="90000"/>
              </a:lnSpc>
              <a:spcAft>
                <a:spcPts val="0"/>
              </a:spcAft>
              <a:buFont typeface="Wingdings"/>
              <a:buChar char=""/>
              <a:defRPr/>
            </a:pPr>
            <a:r>
              <a:rPr lang="en-CA" sz="3000" dirty="0" smtClean="0"/>
              <a:t>Steps:</a:t>
            </a:r>
          </a:p>
          <a:p>
            <a:pPr marL="514350" indent="-514350" eaLnBrk="1" fontAlgn="auto" hangingPunct="1">
              <a:lnSpc>
                <a:spcPct val="90000"/>
              </a:lnSpc>
              <a:spcAft>
                <a:spcPts val="0"/>
              </a:spcAft>
              <a:buFont typeface="+mj-lt"/>
              <a:buAutoNum type="arabicPeriod"/>
              <a:defRPr/>
            </a:pPr>
            <a:r>
              <a:rPr lang="en-CA" sz="3000" dirty="0" smtClean="0"/>
              <a:t>Draw some angle </a:t>
            </a:r>
            <a:r>
              <a:rPr lang="el-GR" sz="3000" dirty="0" smtClean="0"/>
              <a:t>θ</a:t>
            </a:r>
            <a:r>
              <a:rPr lang="en-CA" sz="3000" dirty="0" smtClean="0"/>
              <a:t> in QIII.</a:t>
            </a:r>
          </a:p>
          <a:p>
            <a:pPr marL="514350" indent="-514350" eaLnBrk="1" fontAlgn="auto" hangingPunct="1">
              <a:lnSpc>
                <a:spcPct val="90000"/>
              </a:lnSpc>
              <a:spcAft>
                <a:spcPts val="0"/>
              </a:spcAft>
              <a:buFont typeface="+mj-lt"/>
              <a:buAutoNum type="arabicPeriod"/>
              <a:defRPr/>
            </a:pPr>
            <a:r>
              <a:rPr lang="en-CA" sz="3000" dirty="0" smtClean="0"/>
              <a:t>Identify known quantities from info given.</a:t>
            </a:r>
          </a:p>
          <a:p>
            <a:pPr marL="514350" indent="-514350" eaLnBrk="1" fontAlgn="auto" hangingPunct="1">
              <a:lnSpc>
                <a:spcPct val="90000"/>
              </a:lnSpc>
              <a:spcAft>
                <a:spcPts val="0"/>
              </a:spcAft>
              <a:buFont typeface="+mj-lt"/>
              <a:buAutoNum type="arabicPeriod"/>
              <a:defRPr/>
            </a:pPr>
            <a:r>
              <a:rPr lang="en-CA" sz="3000" dirty="0" smtClean="0"/>
              <a:t>Since </a:t>
            </a:r>
            <a:r>
              <a:rPr lang="en-CA" sz="3000" i="1" dirty="0" smtClean="0">
                <a:latin typeface="Times New Roman" pitchFamily="18" charset="0"/>
                <a:cs typeface="Times New Roman" pitchFamily="18" charset="0"/>
              </a:rPr>
              <a:t>y</a:t>
            </a:r>
            <a:r>
              <a:rPr lang="en-CA" sz="3000" dirty="0" smtClean="0"/>
              <a:t> and </a:t>
            </a:r>
            <a:r>
              <a:rPr lang="en-CA" sz="3000" i="1" dirty="0" smtClean="0">
                <a:latin typeface="Times New Roman" pitchFamily="18" charset="0"/>
                <a:cs typeface="Times New Roman" pitchFamily="18" charset="0"/>
              </a:rPr>
              <a:t>r</a:t>
            </a:r>
            <a:r>
              <a:rPr lang="en-CA" sz="3000" dirty="0" smtClean="0"/>
              <a:t> are known, find</a:t>
            </a:r>
            <a:r>
              <a:rPr lang="en-CA" sz="3000" i="1" dirty="0" smtClean="0">
                <a:latin typeface="Times New Roman" pitchFamily="18" charset="0"/>
                <a:cs typeface="Times New Roman" pitchFamily="18" charset="0"/>
              </a:rPr>
              <a:t> x</a:t>
            </a:r>
            <a:r>
              <a:rPr lang="en-CA" sz="3000" dirty="0" smtClean="0"/>
              <a:t>.</a:t>
            </a:r>
          </a:p>
          <a:p>
            <a:pPr marL="514350" indent="-514350" eaLnBrk="1" fontAlgn="auto" hangingPunct="1">
              <a:lnSpc>
                <a:spcPct val="90000"/>
              </a:lnSpc>
              <a:spcAft>
                <a:spcPts val="0"/>
              </a:spcAft>
              <a:buFont typeface="+mj-lt"/>
              <a:buAutoNum type="arabicPeriod"/>
              <a:defRPr/>
            </a:pPr>
            <a:r>
              <a:rPr lang="en-CA" sz="3000" dirty="0" smtClean="0"/>
              <a:t>Select the sign of </a:t>
            </a:r>
            <a:r>
              <a:rPr lang="en-CA" sz="3000" i="1" dirty="0" smtClean="0">
                <a:latin typeface="Times New Roman" pitchFamily="18" charset="0"/>
                <a:cs typeface="Times New Roman" pitchFamily="18" charset="0"/>
              </a:rPr>
              <a:t> x</a:t>
            </a:r>
            <a:r>
              <a:rPr lang="en-CA" sz="3000" dirty="0" smtClean="0"/>
              <a:t> based on quadrant info. </a:t>
            </a:r>
            <a:endParaRPr lang="en-US" sz="3000" dirty="0" smtClean="0">
              <a:sym typeface="Symbol" pitchFamily="18" charset="2"/>
            </a:endParaRPr>
          </a:p>
        </p:txBody>
      </p:sp>
      <p:sp>
        <p:nvSpPr>
          <p:cNvPr id="5" name="Slide Number Placeholder 6"/>
          <p:cNvSpPr txBox="1">
            <a:spLocks/>
          </p:cNvSpPr>
          <p:nvPr/>
        </p:nvSpPr>
        <p:spPr>
          <a:xfrm>
            <a:off x="8358188" y="6429375"/>
            <a:ext cx="533400" cy="244475"/>
          </a:xfrm>
          <a:prstGeom prst="rect">
            <a:avLst/>
          </a:prstGeom>
        </p:spPr>
        <p:txBody>
          <a:bodyPr anchor="ctr">
            <a:normAutofit fontScale="85000" lnSpcReduction="20000"/>
          </a:bodyPr>
          <a:lstStyle/>
          <a:p>
            <a:pPr algn="ctr">
              <a:defRPr/>
            </a:pPr>
            <a:r>
              <a:rPr lang="en-US" sz="1400" b="1"/>
              <a:t>8-</a:t>
            </a:r>
            <a:fld id="{20FD9A46-29EC-4493-9CC0-96E3C152BFD3}" type="slidenum">
              <a:rPr lang="en-US" sz="1400" b="1"/>
              <a:pPr algn="ctr">
                <a:defRPr/>
              </a:pPr>
              <a:t>12</a:t>
            </a:fld>
            <a:endParaRPr lang="en-US" sz="1400" b="1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91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591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91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5591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91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5591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91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5591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91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5591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910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55910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9107" grpId="0" build="p" bldLvl="4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title"/>
          </p:nvPr>
        </p:nvSpPr>
        <p:spPr>
          <a:xfrm>
            <a:off x="612775" y="228600"/>
            <a:ext cx="8153400" cy="990600"/>
          </a:xfrm>
        </p:spPr>
        <p:txBody>
          <a:bodyPr/>
          <a:lstStyle/>
          <a:p>
            <a:pPr eaLnBrk="1" hangingPunct="1"/>
            <a:r>
              <a:rPr lang="en-US" smtClean="0">
                <a:latin typeface="Tw Cen MT" pitchFamily="34" charset="0"/>
              </a:rPr>
              <a:t>Summary</a:t>
            </a:r>
          </a:p>
        </p:txBody>
      </p:sp>
      <p:sp>
        <p:nvSpPr>
          <p:cNvPr id="36867" name="Footer Placeholder 4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r>
              <a:rPr lang="en-US" smtClean="0"/>
              <a:t>Copyright © 2010 Pearson Education Canada Inc.</a:t>
            </a:r>
          </a:p>
        </p:txBody>
      </p:sp>
      <p:sp>
        <p:nvSpPr>
          <p:cNvPr id="17411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pPr>
              <a:defRPr/>
            </a:pPr>
            <a:r>
              <a:rPr lang="en-US"/>
              <a:t>8-</a:t>
            </a:r>
            <a:fld id="{43BE57EF-7346-43DC-AA5C-B91478292290}" type="slidenum">
              <a:rPr lang="en-US"/>
              <a:pPr>
                <a:defRPr/>
              </a:pPr>
              <a:t>13</a:t>
            </a:fld>
            <a:endParaRPr lang="en-US"/>
          </a:p>
        </p:txBody>
      </p:sp>
      <p:sp>
        <p:nvSpPr>
          <p:cNvPr id="559107" name="Rectangle 3"/>
          <p:cNvSpPr>
            <a:spLocks noGrp="1" noChangeArrowheads="1"/>
          </p:cNvSpPr>
          <p:nvPr>
            <p:ph sz="quarter" idx="4294967295"/>
          </p:nvPr>
        </p:nvSpPr>
        <p:spPr>
          <a:xfrm>
            <a:off x="612775" y="1600200"/>
            <a:ext cx="8153400" cy="4495800"/>
          </a:xfrm>
        </p:spPr>
        <p:txBody>
          <a:bodyPr/>
          <a:lstStyle/>
          <a:p>
            <a:pPr marL="469900" indent="-469900" eaLnBrk="1" hangingPunct="1">
              <a:lnSpc>
                <a:spcPct val="90000"/>
              </a:lnSpc>
            </a:pPr>
            <a:r>
              <a:rPr lang="en-US" sz="3000" smtClean="0">
                <a:latin typeface="Tw Cen MT" pitchFamily="34" charset="0"/>
              </a:rPr>
              <a:t>Angles found in QII, QIII and QIV have corresponding reference angles.</a:t>
            </a:r>
          </a:p>
          <a:p>
            <a:pPr marL="469900" indent="-469900" eaLnBrk="1" hangingPunct="1">
              <a:lnSpc>
                <a:spcPct val="90000"/>
              </a:lnSpc>
            </a:pPr>
            <a:r>
              <a:rPr lang="en-US" sz="3000" smtClean="0">
                <a:latin typeface="Tw Cen MT" pitchFamily="34" charset="0"/>
              </a:rPr>
              <a:t>The CAST rule will identify the sign of any trigonometric function.</a:t>
            </a:r>
            <a:endParaRPr lang="en-US" sz="3000" smtClean="0">
              <a:latin typeface="Tw Cen MT" pitchFamily="34" charset="0"/>
              <a:sym typeface="Symbol" pitchFamily="18" charset="2"/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8286750" y="5929313"/>
            <a:ext cx="71437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CA" sz="3200">
                <a:sym typeface="Zapf Dingbats" pitchFamily="82" charset="2"/>
              </a:rPr>
              <a:t></a:t>
            </a:r>
            <a:endParaRPr lang="en-CA" sz="3200"/>
          </a:p>
        </p:txBody>
      </p:sp>
      <p:sp>
        <p:nvSpPr>
          <p:cNvPr id="8" name="Slide Number Placeholder 6"/>
          <p:cNvSpPr txBox="1">
            <a:spLocks/>
          </p:cNvSpPr>
          <p:nvPr/>
        </p:nvSpPr>
        <p:spPr>
          <a:xfrm>
            <a:off x="8358188" y="6429375"/>
            <a:ext cx="533400" cy="244475"/>
          </a:xfrm>
          <a:prstGeom prst="rect">
            <a:avLst/>
          </a:prstGeom>
        </p:spPr>
        <p:txBody>
          <a:bodyPr anchor="ctr">
            <a:normAutofit fontScale="85000" lnSpcReduction="20000"/>
          </a:bodyPr>
          <a:lstStyle/>
          <a:p>
            <a:pPr algn="ctr">
              <a:defRPr/>
            </a:pPr>
            <a:r>
              <a:rPr lang="en-US" sz="1400" b="1"/>
              <a:t>8-</a:t>
            </a:r>
            <a:fld id="{5F94AD83-FEA5-4660-8E62-0F6B6488F1E7}" type="slidenum">
              <a:rPr lang="en-US" sz="1400" b="1"/>
              <a:pPr algn="ctr">
                <a:defRPr/>
              </a:pPr>
              <a:t>13</a:t>
            </a:fld>
            <a:endParaRPr lang="en-US" sz="1400" b="1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91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591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91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5591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9107" grpId="0" build="p" bldLvl="4"/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title"/>
          </p:nvPr>
        </p:nvSpPr>
        <p:spPr>
          <a:xfrm>
            <a:off x="931863" y="-71438"/>
            <a:ext cx="7854950" cy="1412876"/>
          </a:xfrm>
        </p:spPr>
        <p:txBody>
          <a:bodyPr/>
          <a:lstStyle/>
          <a:p>
            <a:pPr eaLnBrk="1" hangingPunct="1"/>
            <a:r>
              <a:rPr lang="en-US" smtClean="0">
                <a:latin typeface="Tw Cen MT" pitchFamily="34" charset="0"/>
              </a:rPr>
              <a:t>Ch. 8.2: Trigonometric Functions of Any Angle</a:t>
            </a:r>
          </a:p>
        </p:txBody>
      </p:sp>
      <p:sp>
        <p:nvSpPr>
          <p:cNvPr id="54579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949325" y="1981200"/>
            <a:ext cx="7450138" cy="4114800"/>
          </a:xfrm>
        </p:spPr>
        <p:txBody>
          <a:bodyPr/>
          <a:lstStyle/>
          <a:p>
            <a:pPr marL="342900" indent="-342900" eaLnBrk="1" hangingPunct="1"/>
            <a:r>
              <a:rPr lang="en-US" sz="3000" smtClean="0">
                <a:latin typeface="Tw Cen MT" pitchFamily="34" charset="0"/>
              </a:rPr>
              <a:t>Given an angle in any quadrant, we can determine the trigonometric functions of that angle.</a:t>
            </a:r>
          </a:p>
          <a:p>
            <a:pPr marL="342900" indent="-342900" eaLnBrk="1" hangingPunct="1"/>
            <a:r>
              <a:rPr lang="en-US" sz="3000" smtClean="0">
                <a:latin typeface="Tw Cen MT" pitchFamily="34" charset="0"/>
              </a:rPr>
              <a:t>Given the trigonometric function(s), we can determine the angle in any quadrant.</a:t>
            </a:r>
          </a:p>
          <a:p>
            <a:pPr marL="342900" indent="-342900" eaLnBrk="1" hangingPunct="1"/>
            <a:r>
              <a:rPr lang="en-US" sz="3000" smtClean="0">
                <a:latin typeface="Tw Cen MT" pitchFamily="34" charset="0"/>
              </a:rPr>
              <a:t>When determining the angle in any quadrant, we need to make use of the </a:t>
            </a:r>
            <a:r>
              <a:rPr lang="en-US" sz="3000" b="1" smtClean="0">
                <a:solidFill>
                  <a:srgbClr val="FF0000"/>
                </a:solidFill>
                <a:latin typeface="Tw Cen MT" pitchFamily="34" charset="0"/>
              </a:rPr>
              <a:t>reference angle</a:t>
            </a:r>
            <a:r>
              <a:rPr lang="en-US" sz="3000" smtClean="0">
                <a:latin typeface="Tw Cen MT" pitchFamily="34" charset="0"/>
              </a:rPr>
              <a:t>.</a:t>
            </a:r>
          </a:p>
        </p:txBody>
      </p:sp>
      <p:sp>
        <p:nvSpPr>
          <p:cNvPr id="37892" name="Footer Placeholder 5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r>
              <a:rPr lang="en-US" smtClean="0"/>
              <a:t>Copyright © 2010 Pearson Education Canada Inc.</a:t>
            </a:r>
          </a:p>
        </p:txBody>
      </p:sp>
      <p:sp>
        <p:nvSpPr>
          <p:cNvPr id="18435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pPr>
              <a:defRPr/>
            </a:pPr>
            <a:r>
              <a:rPr lang="en-US"/>
              <a:t>8-</a:t>
            </a:r>
            <a:fld id="{07D271D7-4860-444E-BCEC-07CD660504D3}" type="slidenum">
              <a:rPr lang="en-US"/>
              <a:pPr>
                <a:defRPr/>
              </a:pPr>
              <a:t>14</a:t>
            </a:fld>
            <a:endParaRPr lang="en-US"/>
          </a:p>
        </p:txBody>
      </p:sp>
      <p:sp>
        <p:nvSpPr>
          <p:cNvPr id="6" name="Slide Number Placeholder 6"/>
          <p:cNvSpPr txBox="1">
            <a:spLocks/>
          </p:cNvSpPr>
          <p:nvPr/>
        </p:nvSpPr>
        <p:spPr>
          <a:xfrm>
            <a:off x="8358188" y="6429375"/>
            <a:ext cx="533400" cy="244475"/>
          </a:xfrm>
          <a:prstGeom prst="rect">
            <a:avLst/>
          </a:prstGeom>
        </p:spPr>
        <p:txBody>
          <a:bodyPr anchor="ctr">
            <a:normAutofit fontScale="85000" lnSpcReduction="20000"/>
          </a:bodyPr>
          <a:lstStyle/>
          <a:p>
            <a:pPr algn="ctr">
              <a:defRPr/>
            </a:pPr>
            <a:r>
              <a:rPr lang="en-US" sz="1400" b="1"/>
              <a:t>8-</a:t>
            </a:r>
            <a:fld id="{9A15D1F2-0156-4D56-9E4C-FF9619E448DB}" type="slidenum">
              <a:rPr lang="en-US" sz="1400" b="1"/>
              <a:pPr algn="ctr">
                <a:defRPr/>
              </a:pPr>
              <a:t>14</a:t>
            </a:fld>
            <a:endParaRPr lang="en-US" sz="1400" b="1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57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457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457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57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457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457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57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457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457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5795" grpId="0" build="p" bldLvl="5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title"/>
          </p:nvPr>
        </p:nvSpPr>
        <p:spPr>
          <a:xfrm>
            <a:off x="612775" y="228600"/>
            <a:ext cx="8153400" cy="990600"/>
          </a:xfrm>
        </p:spPr>
        <p:txBody>
          <a:bodyPr/>
          <a:lstStyle/>
          <a:p>
            <a:pPr eaLnBrk="1" hangingPunct="1"/>
            <a:r>
              <a:rPr lang="en-US" smtClean="0">
                <a:latin typeface="Tw Cen MT" pitchFamily="34" charset="0"/>
              </a:rPr>
              <a:t>Reference angles</a:t>
            </a:r>
          </a:p>
        </p:txBody>
      </p:sp>
      <p:sp>
        <p:nvSpPr>
          <p:cNvPr id="38915" name="Footer Placeholder 4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r>
              <a:rPr lang="en-US" smtClean="0"/>
              <a:t>Copyright © 2010 Pearson Education Canada Inc.</a:t>
            </a:r>
          </a:p>
        </p:txBody>
      </p:sp>
      <p:sp>
        <p:nvSpPr>
          <p:cNvPr id="1945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pPr>
              <a:defRPr/>
            </a:pPr>
            <a:r>
              <a:rPr lang="en-US"/>
              <a:t>8-</a:t>
            </a:r>
            <a:fld id="{D8F596DD-DF74-4C28-A7E2-476649E3ACC3}" type="slidenum">
              <a:rPr lang="en-US"/>
              <a:pPr>
                <a:defRPr/>
              </a:pPr>
              <a:t>15</a:t>
            </a:fld>
            <a:endParaRPr lang="en-US"/>
          </a:p>
        </p:txBody>
      </p:sp>
      <p:sp>
        <p:nvSpPr>
          <p:cNvPr id="566292" name="Rectangle 20"/>
          <p:cNvSpPr>
            <a:spLocks noGrp="1" noChangeArrowheads="1"/>
          </p:cNvSpPr>
          <p:nvPr>
            <p:ph sz="quarter" idx="4294967295"/>
          </p:nvPr>
        </p:nvSpPr>
        <p:spPr>
          <a:xfrm>
            <a:off x="827088" y="4429125"/>
            <a:ext cx="7450137" cy="1592263"/>
          </a:xfrm>
        </p:spPr>
        <p:txBody>
          <a:bodyPr/>
          <a:lstStyle/>
          <a:p>
            <a:pPr marL="342900" indent="-342900" eaLnBrk="1" hangingPunct="1"/>
            <a:r>
              <a:rPr lang="en-US" sz="2800" smtClean="0">
                <a:latin typeface="Tw Cen MT" pitchFamily="34" charset="0"/>
                <a:sym typeface="Symbol" pitchFamily="18" charset="2"/>
              </a:rPr>
              <a:t>The </a:t>
            </a:r>
            <a:r>
              <a:rPr lang="en-US" sz="2800" b="1" i="1" smtClean="0">
                <a:solidFill>
                  <a:srgbClr val="000099"/>
                </a:solidFill>
                <a:latin typeface="Times New Roman" pitchFamily="18" charset="0"/>
                <a:sym typeface="Symbol" pitchFamily="18" charset="2"/>
              </a:rPr>
              <a:t>reference angle,  </a:t>
            </a:r>
            <a:r>
              <a:rPr lang="en-US" sz="2800" b="1" i="1" smtClean="0">
                <a:solidFill>
                  <a:schemeClr val="tx2"/>
                </a:solidFill>
                <a:latin typeface="Times New Roman" pitchFamily="18" charset="0"/>
                <a:sym typeface="Symbol" pitchFamily="18" charset="2"/>
              </a:rPr>
              <a:t>,</a:t>
            </a:r>
            <a:r>
              <a:rPr lang="en-US" sz="2800" b="1" i="1" smtClean="0">
                <a:solidFill>
                  <a:srgbClr val="000099"/>
                </a:solidFill>
                <a:latin typeface="Times New Roman" pitchFamily="18" charset="0"/>
                <a:sym typeface="Symbol" pitchFamily="18" charset="2"/>
              </a:rPr>
              <a:t> </a:t>
            </a:r>
            <a:r>
              <a:rPr lang="en-US" sz="2800" smtClean="0">
                <a:latin typeface="Tw Cen MT" pitchFamily="34" charset="0"/>
                <a:sym typeface="Symbol" pitchFamily="18" charset="2"/>
              </a:rPr>
              <a:t>of a given angle is the acute angle formed by the terminal side of the angle and the </a:t>
            </a:r>
            <a:r>
              <a:rPr lang="en-US" sz="2800" b="1" i="1" smtClean="0">
                <a:latin typeface="Times New Roman" pitchFamily="18" charset="0"/>
                <a:sym typeface="Symbol" pitchFamily="18" charset="2"/>
              </a:rPr>
              <a:t>x</a:t>
            </a:r>
            <a:r>
              <a:rPr lang="en-US" sz="2800" smtClean="0">
                <a:latin typeface="Tw Cen MT" pitchFamily="34" charset="0"/>
                <a:sym typeface="Symbol" pitchFamily="18" charset="2"/>
              </a:rPr>
              <a:t>-axis.</a:t>
            </a:r>
          </a:p>
        </p:txBody>
      </p:sp>
      <p:sp>
        <p:nvSpPr>
          <p:cNvPr id="38918" name="Text Box 3"/>
          <p:cNvSpPr txBox="1">
            <a:spLocks noChangeArrowheads="1"/>
          </p:cNvSpPr>
          <p:nvPr/>
        </p:nvSpPr>
        <p:spPr bwMode="auto">
          <a:xfrm>
            <a:off x="6156325" y="3933825"/>
            <a:ext cx="93662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i="1">
                <a:latin typeface="Times New Roman" pitchFamily="18" charset="0"/>
              </a:rPr>
              <a:t>x</a:t>
            </a:r>
            <a:r>
              <a:rPr lang="en-US">
                <a:latin typeface="Verdana" pitchFamily="34" charset="0"/>
              </a:rPr>
              <a:t>-axis</a:t>
            </a:r>
          </a:p>
        </p:txBody>
      </p:sp>
      <p:sp>
        <p:nvSpPr>
          <p:cNvPr id="38919" name="Text Box 4"/>
          <p:cNvSpPr txBox="1">
            <a:spLocks noChangeArrowheads="1"/>
          </p:cNvSpPr>
          <p:nvPr/>
        </p:nvSpPr>
        <p:spPr bwMode="auto">
          <a:xfrm>
            <a:off x="3275013" y="2420938"/>
            <a:ext cx="9366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i="1">
                <a:latin typeface="Times New Roman" pitchFamily="18" charset="0"/>
              </a:rPr>
              <a:t>y</a:t>
            </a:r>
            <a:r>
              <a:rPr lang="en-US">
                <a:latin typeface="Verdana" pitchFamily="34" charset="0"/>
              </a:rPr>
              <a:t>-axis</a:t>
            </a:r>
          </a:p>
        </p:txBody>
      </p:sp>
      <p:sp>
        <p:nvSpPr>
          <p:cNvPr id="38920" name="Text Box 9"/>
          <p:cNvSpPr txBox="1">
            <a:spLocks noChangeArrowheads="1"/>
          </p:cNvSpPr>
          <p:nvPr/>
        </p:nvSpPr>
        <p:spPr bwMode="auto">
          <a:xfrm>
            <a:off x="4068763" y="3500438"/>
            <a:ext cx="100806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2400" b="1" i="1">
                <a:latin typeface="Times New Roman" pitchFamily="18" charset="0"/>
                <a:sym typeface="Symbol" pitchFamily="18" charset="2"/>
              </a:rPr>
              <a:t></a:t>
            </a:r>
          </a:p>
        </p:txBody>
      </p:sp>
      <p:sp>
        <p:nvSpPr>
          <p:cNvPr id="38921" name="Oval 10"/>
          <p:cNvSpPr>
            <a:spLocks noChangeArrowheads="1"/>
          </p:cNvSpPr>
          <p:nvPr/>
        </p:nvSpPr>
        <p:spPr bwMode="auto">
          <a:xfrm>
            <a:off x="3492500" y="3284538"/>
            <a:ext cx="1296988" cy="1223962"/>
          </a:xfrm>
          <a:prstGeom prst="ellips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 eaLnBrk="0" hangingPunct="0"/>
            <a:endParaRPr lang="en-CA"/>
          </a:p>
        </p:txBody>
      </p:sp>
      <p:sp>
        <p:nvSpPr>
          <p:cNvPr id="38922" name="Rectangle 11"/>
          <p:cNvSpPr>
            <a:spLocks noChangeArrowheads="1"/>
          </p:cNvSpPr>
          <p:nvPr/>
        </p:nvSpPr>
        <p:spPr bwMode="auto">
          <a:xfrm>
            <a:off x="3203575" y="3933825"/>
            <a:ext cx="1944688" cy="647700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en-CA"/>
          </a:p>
        </p:txBody>
      </p:sp>
      <p:sp>
        <p:nvSpPr>
          <p:cNvPr id="38923" name="Line 12"/>
          <p:cNvSpPr>
            <a:spLocks noChangeShapeType="1"/>
          </p:cNvSpPr>
          <p:nvPr/>
        </p:nvSpPr>
        <p:spPr bwMode="auto">
          <a:xfrm>
            <a:off x="4140200" y="2492375"/>
            <a:ext cx="0" cy="18002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 type="triangle" w="med" len="med"/>
          </a:ln>
        </p:spPr>
        <p:txBody>
          <a:bodyPr/>
          <a:lstStyle/>
          <a:p>
            <a:endParaRPr lang="en-CA"/>
          </a:p>
        </p:txBody>
      </p:sp>
      <p:sp>
        <p:nvSpPr>
          <p:cNvPr id="38924" name="AutoShape 13"/>
          <p:cNvSpPr>
            <a:spLocks noChangeArrowheads="1"/>
          </p:cNvSpPr>
          <p:nvPr/>
        </p:nvSpPr>
        <p:spPr bwMode="auto">
          <a:xfrm rot="6203830">
            <a:off x="3542507" y="3474244"/>
            <a:ext cx="503237" cy="720725"/>
          </a:xfrm>
          <a:prstGeom prst="triangle">
            <a:avLst>
              <a:gd name="adj" fmla="val 50000"/>
            </a:avLst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en-CA"/>
          </a:p>
        </p:txBody>
      </p:sp>
      <p:sp>
        <p:nvSpPr>
          <p:cNvPr id="38925" name="Line 14"/>
          <p:cNvSpPr>
            <a:spLocks noChangeShapeType="1"/>
          </p:cNvSpPr>
          <p:nvPr/>
        </p:nvSpPr>
        <p:spPr bwMode="auto">
          <a:xfrm>
            <a:off x="1692275" y="3933825"/>
            <a:ext cx="5040313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 type="triangle" w="med" len="med"/>
          </a:ln>
        </p:spPr>
        <p:txBody>
          <a:bodyPr/>
          <a:lstStyle/>
          <a:p>
            <a:endParaRPr lang="en-CA"/>
          </a:p>
        </p:txBody>
      </p:sp>
      <p:sp>
        <p:nvSpPr>
          <p:cNvPr id="38926" name="Line 15"/>
          <p:cNvSpPr>
            <a:spLocks noChangeShapeType="1"/>
          </p:cNvSpPr>
          <p:nvPr/>
        </p:nvSpPr>
        <p:spPr bwMode="auto">
          <a:xfrm flipH="1" flipV="1">
            <a:off x="2916238" y="3068638"/>
            <a:ext cx="1223962" cy="865187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 type="oval" w="med" len="med"/>
            <a:tailEnd type="triangle" w="med" len="med"/>
          </a:ln>
        </p:spPr>
        <p:txBody>
          <a:bodyPr/>
          <a:lstStyle/>
          <a:p>
            <a:endParaRPr lang="en-CA"/>
          </a:p>
        </p:txBody>
      </p:sp>
      <p:sp>
        <p:nvSpPr>
          <p:cNvPr id="38927" name="AutoShape 16"/>
          <p:cNvSpPr>
            <a:spLocks noChangeArrowheads="1"/>
          </p:cNvSpPr>
          <p:nvPr/>
        </p:nvSpPr>
        <p:spPr bwMode="auto">
          <a:xfrm rot="-8300719">
            <a:off x="3552825" y="3379788"/>
            <a:ext cx="288925" cy="214312"/>
          </a:xfrm>
          <a:prstGeom prst="triangle">
            <a:avLst>
              <a:gd name="adj" fmla="val 50000"/>
            </a:avLst>
          </a:prstGeom>
          <a:solidFill>
            <a:srgbClr val="FF0000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en-CA"/>
          </a:p>
        </p:txBody>
      </p:sp>
      <p:sp>
        <p:nvSpPr>
          <p:cNvPr id="38928" name="Text Box 17"/>
          <p:cNvSpPr txBox="1">
            <a:spLocks noChangeArrowheads="1"/>
          </p:cNvSpPr>
          <p:nvPr/>
        </p:nvSpPr>
        <p:spPr bwMode="auto">
          <a:xfrm>
            <a:off x="3419475" y="3500438"/>
            <a:ext cx="10080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2400" b="1">
                <a:solidFill>
                  <a:srgbClr val="000099"/>
                </a:solidFill>
                <a:latin typeface="Times New Roman" pitchFamily="18" charset="0"/>
                <a:sym typeface="Symbol" pitchFamily="18" charset="2"/>
              </a:rPr>
              <a:t></a:t>
            </a:r>
          </a:p>
        </p:txBody>
      </p:sp>
      <p:sp>
        <p:nvSpPr>
          <p:cNvPr id="566290" name="Line 18"/>
          <p:cNvSpPr>
            <a:spLocks noChangeShapeType="1"/>
          </p:cNvSpPr>
          <p:nvPr/>
        </p:nvSpPr>
        <p:spPr bwMode="auto">
          <a:xfrm>
            <a:off x="2916238" y="3068638"/>
            <a:ext cx="0" cy="865187"/>
          </a:xfrm>
          <a:prstGeom prst="line">
            <a:avLst/>
          </a:prstGeom>
          <a:noFill/>
          <a:ln w="38100">
            <a:solidFill>
              <a:srgbClr val="000099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en-CA"/>
          </a:p>
        </p:txBody>
      </p:sp>
      <p:sp>
        <p:nvSpPr>
          <p:cNvPr id="566291" name="Rectangle 19"/>
          <p:cNvSpPr>
            <a:spLocks noChangeArrowheads="1"/>
          </p:cNvSpPr>
          <p:nvPr/>
        </p:nvSpPr>
        <p:spPr bwMode="auto">
          <a:xfrm>
            <a:off x="2916238" y="3789363"/>
            <a:ext cx="215900" cy="144462"/>
          </a:xfrm>
          <a:prstGeom prst="rect">
            <a:avLst/>
          </a:prstGeom>
          <a:noFill/>
          <a:ln w="28575">
            <a:solidFill>
              <a:srgbClr val="000099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en-CA"/>
          </a:p>
        </p:txBody>
      </p:sp>
      <p:sp>
        <p:nvSpPr>
          <p:cNvPr id="19" name="Slide Number Placeholder 6"/>
          <p:cNvSpPr txBox="1">
            <a:spLocks/>
          </p:cNvSpPr>
          <p:nvPr/>
        </p:nvSpPr>
        <p:spPr>
          <a:xfrm>
            <a:off x="8358188" y="6429375"/>
            <a:ext cx="533400" cy="244475"/>
          </a:xfrm>
          <a:prstGeom prst="rect">
            <a:avLst/>
          </a:prstGeom>
        </p:spPr>
        <p:txBody>
          <a:bodyPr anchor="ctr">
            <a:normAutofit fontScale="85000" lnSpcReduction="20000"/>
          </a:bodyPr>
          <a:lstStyle/>
          <a:p>
            <a:pPr algn="ctr">
              <a:defRPr/>
            </a:pPr>
            <a:r>
              <a:rPr lang="en-US" sz="1400" b="1"/>
              <a:t>8-</a:t>
            </a:r>
            <a:fld id="{CE98B0E7-1E7A-4BED-BB60-B907D9DEEADB}" type="slidenum">
              <a:rPr lang="en-US" sz="1400" b="1"/>
              <a:pPr algn="ctr">
                <a:defRPr/>
              </a:pPr>
              <a:t>15</a:t>
            </a:fld>
            <a:endParaRPr lang="en-US" sz="1400" b="1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6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66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6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62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662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662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6292" grpId="0" build="p" bldLvl="5"/>
      <p:bldP spid="566290" grpId="0" animBg="1"/>
      <p:bldP spid="566291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latin typeface="Tw Cen MT" pitchFamily="34" charset="0"/>
              </a:rPr>
              <a:t>Reference angles</a:t>
            </a:r>
          </a:p>
        </p:txBody>
      </p:sp>
      <p:sp>
        <p:nvSpPr>
          <p:cNvPr id="56525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949325" y="1981200"/>
            <a:ext cx="7450138" cy="1231900"/>
          </a:xfrm>
        </p:spPr>
        <p:txBody>
          <a:bodyPr/>
          <a:lstStyle/>
          <a:p>
            <a:pPr marL="342900" indent="-342900" eaLnBrk="1" hangingPunct="1"/>
            <a:r>
              <a:rPr lang="en-US" sz="3000" smtClean="0">
                <a:latin typeface="Tw Cen MT" pitchFamily="34" charset="0"/>
                <a:sym typeface="Symbol" pitchFamily="18" charset="2"/>
              </a:rPr>
              <a:t>The general formula for finding the reference angle is:</a:t>
            </a:r>
          </a:p>
        </p:txBody>
      </p:sp>
      <p:graphicFrame>
        <p:nvGraphicFramePr>
          <p:cNvPr id="565252" name="Object 4"/>
          <p:cNvGraphicFramePr>
            <a:graphicFrameLocks noGrp="1" noChangeAspect="1"/>
          </p:cNvGraphicFramePr>
          <p:nvPr>
            <p:ph sz="half" idx="2"/>
          </p:nvPr>
        </p:nvGraphicFramePr>
        <p:xfrm>
          <a:off x="1643063" y="3141663"/>
          <a:ext cx="5881687" cy="6492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7" name="Equation" r:id="rId4" imgW="1955520" imgH="215640" progId="Equation.3">
                  <p:embed/>
                </p:oleObj>
              </mc:Choice>
              <mc:Fallback>
                <p:oleObj name="Equation" r:id="rId4" imgW="1955520" imgH="215640" progId="Equation.3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43063" y="3141663"/>
                        <a:ext cx="5881687" cy="6492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29" name="Footer Placeholder 5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r>
              <a:rPr lang="en-US" smtClean="0"/>
              <a:t>Copyright © 2010 Pearson Education Canada Inc.</a:t>
            </a:r>
          </a:p>
        </p:txBody>
      </p:sp>
      <p:sp>
        <p:nvSpPr>
          <p:cNvPr id="1028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pPr>
              <a:defRPr/>
            </a:pPr>
            <a:r>
              <a:rPr lang="en-US"/>
              <a:t>8-</a:t>
            </a:r>
            <a:fld id="{4DAB032A-7C2B-4B07-9BBA-B00EC346946E}" type="slidenum">
              <a:rPr lang="en-US"/>
              <a:pPr>
                <a:defRPr/>
              </a:pPr>
              <a:t>16</a:t>
            </a:fld>
            <a:endParaRPr lang="en-US"/>
          </a:p>
        </p:txBody>
      </p:sp>
      <p:sp>
        <p:nvSpPr>
          <p:cNvPr id="565254" name="Rectangle 6"/>
          <p:cNvSpPr>
            <a:spLocks noChangeArrowheads="1"/>
          </p:cNvSpPr>
          <p:nvPr/>
        </p:nvSpPr>
        <p:spPr bwMode="auto">
          <a:xfrm>
            <a:off x="1009650" y="4076700"/>
            <a:ext cx="7450138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70000"/>
              <a:buFont typeface="Wingdings" pitchFamily="2" charset="2"/>
              <a:buChar char="n"/>
              <a:defRPr/>
            </a:pPr>
            <a:r>
              <a:rPr lang="en-US" sz="3000" dirty="0">
                <a:latin typeface="+mn-lt"/>
                <a:sym typeface="Symbol" pitchFamily="18" charset="2"/>
              </a:rPr>
              <a:t>The sign used depends on the sign of the function in the second quadrant.</a:t>
            </a:r>
          </a:p>
        </p:txBody>
      </p:sp>
      <p:sp>
        <p:nvSpPr>
          <p:cNvPr id="8" name="Slide Number Placeholder 6"/>
          <p:cNvSpPr txBox="1">
            <a:spLocks/>
          </p:cNvSpPr>
          <p:nvPr/>
        </p:nvSpPr>
        <p:spPr>
          <a:xfrm>
            <a:off x="8358188" y="6429375"/>
            <a:ext cx="533400" cy="244475"/>
          </a:xfrm>
          <a:prstGeom prst="rect">
            <a:avLst/>
          </a:prstGeom>
        </p:spPr>
        <p:txBody>
          <a:bodyPr anchor="ctr">
            <a:normAutofit fontScale="85000" lnSpcReduction="20000"/>
          </a:bodyPr>
          <a:lstStyle/>
          <a:p>
            <a:pPr algn="ctr">
              <a:defRPr/>
            </a:pPr>
            <a:r>
              <a:rPr lang="en-US" sz="1400" b="1"/>
              <a:t>8-</a:t>
            </a:r>
            <a:fld id="{AB12E073-C5B4-4BAD-AED8-3E474720E103}" type="slidenum">
              <a:rPr lang="en-US" sz="1400" b="1"/>
              <a:pPr algn="ctr">
                <a:defRPr/>
              </a:pPr>
              <a:t>16</a:t>
            </a:fld>
            <a:endParaRPr lang="en-US" sz="1400" b="1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52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652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652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5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565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52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652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652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5251" grpId="0" build="p" bldLvl="5"/>
      <p:bldP spid="565254" grpId="0" build="p" bldLvl="5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title"/>
          </p:nvPr>
        </p:nvSpPr>
        <p:spPr>
          <a:xfrm>
            <a:off x="612775" y="228600"/>
            <a:ext cx="8153400" cy="990600"/>
          </a:xfrm>
        </p:spPr>
        <p:txBody>
          <a:bodyPr/>
          <a:lstStyle/>
          <a:p>
            <a:pPr eaLnBrk="1" hangingPunct="1"/>
            <a:r>
              <a:rPr lang="en-US" smtClean="0">
                <a:latin typeface="Tw Cen MT" pitchFamily="34" charset="0"/>
              </a:rPr>
              <a:t>Example</a:t>
            </a:r>
          </a:p>
        </p:txBody>
      </p:sp>
      <p:sp>
        <p:nvSpPr>
          <p:cNvPr id="39939" name="Footer Placeholder 4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r>
              <a:rPr lang="en-US" smtClean="0"/>
              <a:t>Copyright © 2010 Pearson Education Canada Inc.</a:t>
            </a:r>
          </a:p>
        </p:txBody>
      </p:sp>
      <p:sp>
        <p:nvSpPr>
          <p:cNvPr id="2048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pPr>
              <a:defRPr/>
            </a:pPr>
            <a:r>
              <a:rPr lang="en-US"/>
              <a:t>8-</a:t>
            </a:r>
            <a:fld id="{64D47E1E-8C69-48F4-B056-E3ECC0B9A439}" type="slidenum">
              <a:rPr lang="en-US"/>
              <a:pPr>
                <a:defRPr/>
              </a:pPr>
              <a:t>17</a:t>
            </a:fld>
            <a:endParaRPr lang="en-US"/>
          </a:p>
        </p:txBody>
      </p:sp>
      <p:sp>
        <p:nvSpPr>
          <p:cNvPr id="567312" name="Rectangle 16"/>
          <p:cNvSpPr>
            <a:spLocks noGrp="1" noChangeArrowheads="1"/>
          </p:cNvSpPr>
          <p:nvPr>
            <p:ph sz="quarter" idx="4294967295"/>
          </p:nvPr>
        </p:nvSpPr>
        <p:spPr>
          <a:xfrm>
            <a:off x="827088" y="4797425"/>
            <a:ext cx="7450137" cy="1223963"/>
          </a:xfrm>
        </p:spPr>
        <p:txBody>
          <a:bodyPr/>
          <a:lstStyle/>
          <a:p>
            <a:pPr marL="342900" indent="-342900" eaLnBrk="1" hangingPunct="1"/>
            <a:r>
              <a:rPr lang="en-US" sz="3000" smtClean="0">
                <a:latin typeface="Tw Cen MT" pitchFamily="34" charset="0"/>
              </a:rPr>
              <a:t>Angle </a:t>
            </a:r>
            <a:r>
              <a:rPr lang="en-US" sz="3000" b="1" smtClean="0">
                <a:solidFill>
                  <a:srgbClr val="000099"/>
                </a:solidFill>
                <a:latin typeface="Times New Roman" pitchFamily="18" charset="0"/>
              </a:rPr>
              <a:t>45</a:t>
            </a:r>
            <a:r>
              <a:rPr lang="en-US" sz="3000" b="1" smtClean="0">
                <a:solidFill>
                  <a:srgbClr val="000099"/>
                </a:solidFill>
                <a:latin typeface="Times New Roman" pitchFamily="18" charset="0"/>
                <a:sym typeface="Symbol" pitchFamily="18" charset="2"/>
              </a:rPr>
              <a:t></a:t>
            </a:r>
            <a:r>
              <a:rPr lang="en-US" sz="3000" smtClean="0">
                <a:latin typeface="Tw Cen MT" pitchFamily="34" charset="0"/>
                <a:sym typeface="Symbol" pitchFamily="18" charset="2"/>
              </a:rPr>
              <a:t> is the reference angle to </a:t>
            </a:r>
            <a:r>
              <a:rPr lang="en-US" sz="3000" b="1" smtClean="0">
                <a:latin typeface="Times New Roman" pitchFamily="18" charset="0"/>
                <a:sym typeface="Symbol" pitchFamily="18" charset="2"/>
              </a:rPr>
              <a:t>13</a:t>
            </a:r>
            <a:r>
              <a:rPr lang="en-US" sz="3000" b="1" smtClean="0">
                <a:latin typeface="Times New Roman" pitchFamily="18" charset="0"/>
              </a:rPr>
              <a:t>5</a:t>
            </a:r>
            <a:r>
              <a:rPr lang="en-US" sz="3000" b="1" smtClean="0">
                <a:latin typeface="Times New Roman" pitchFamily="18" charset="0"/>
                <a:sym typeface="Symbol" pitchFamily="18" charset="2"/>
              </a:rPr>
              <a:t></a:t>
            </a:r>
            <a:r>
              <a:rPr lang="en-US" sz="3000" smtClean="0">
                <a:latin typeface="Tw Cen MT" pitchFamily="34" charset="0"/>
                <a:sym typeface="Symbol" pitchFamily="18" charset="2"/>
              </a:rPr>
              <a:t>.</a:t>
            </a:r>
          </a:p>
        </p:txBody>
      </p:sp>
      <p:sp>
        <p:nvSpPr>
          <p:cNvPr id="39942" name="Text Box 3"/>
          <p:cNvSpPr txBox="1">
            <a:spLocks noChangeArrowheads="1"/>
          </p:cNvSpPr>
          <p:nvPr/>
        </p:nvSpPr>
        <p:spPr bwMode="auto">
          <a:xfrm>
            <a:off x="6156325" y="3933825"/>
            <a:ext cx="93662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i="1">
                <a:latin typeface="Times New Roman" pitchFamily="18" charset="0"/>
              </a:rPr>
              <a:t>x</a:t>
            </a:r>
            <a:r>
              <a:rPr lang="en-US">
                <a:latin typeface="Verdana" pitchFamily="34" charset="0"/>
              </a:rPr>
              <a:t>-axis</a:t>
            </a:r>
          </a:p>
        </p:txBody>
      </p:sp>
      <p:sp>
        <p:nvSpPr>
          <p:cNvPr id="39943" name="Text Box 4"/>
          <p:cNvSpPr txBox="1">
            <a:spLocks noChangeArrowheads="1"/>
          </p:cNvSpPr>
          <p:nvPr/>
        </p:nvSpPr>
        <p:spPr bwMode="auto">
          <a:xfrm>
            <a:off x="3275013" y="2420938"/>
            <a:ext cx="9366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i="1">
                <a:latin typeface="Times New Roman" pitchFamily="18" charset="0"/>
              </a:rPr>
              <a:t>y</a:t>
            </a:r>
            <a:r>
              <a:rPr lang="en-US">
                <a:latin typeface="Verdana" pitchFamily="34" charset="0"/>
              </a:rPr>
              <a:t>-axis</a:t>
            </a:r>
          </a:p>
        </p:txBody>
      </p:sp>
      <p:sp>
        <p:nvSpPr>
          <p:cNvPr id="39944" name="Text Box 5"/>
          <p:cNvSpPr txBox="1">
            <a:spLocks noChangeArrowheads="1"/>
          </p:cNvSpPr>
          <p:nvPr/>
        </p:nvSpPr>
        <p:spPr bwMode="auto">
          <a:xfrm>
            <a:off x="4068763" y="3500438"/>
            <a:ext cx="100806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2400" b="1">
                <a:latin typeface="Times New Roman" pitchFamily="18" charset="0"/>
                <a:sym typeface="Symbol" pitchFamily="18" charset="2"/>
              </a:rPr>
              <a:t>135</a:t>
            </a:r>
            <a:r>
              <a:rPr lang="en-US" sz="2400" b="1">
                <a:latin typeface="Times New Roman" pitchFamily="18" charset="0"/>
                <a:cs typeface="Times New Roman" pitchFamily="18" charset="0"/>
                <a:sym typeface="Symbol" pitchFamily="18" charset="2"/>
              </a:rPr>
              <a:t>˚</a:t>
            </a:r>
          </a:p>
        </p:txBody>
      </p:sp>
      <p:sp>
        <p:nvSpPr>
          <p:cNvPr id="39945" name="Oval 6"/>
          <p:cNvSpPr>
            <a:spLocks noChangeArrowheads="1"/>
          </p:cNvSpPr>
          <p:nvPr/>
        </p:nvSpPr>
        <p:spPr bwMode="auto">
          <a:xfrm>
            <a:off x="3492500" y="3284538"/>
            <a:ext cx="1296988" cy="1223962"/>
          </a:xfrm>
          <a:prstGeom prst="ellips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 eaLnBrk="0" hangingPunct="0"/>
            <a:endParaRPr lang="en-CA"/>
          </a:p>
        </p:txBody>
      </p:sp>
      <p:sp>
        <p:nvSpPr>
          <p:cNvPr id="39946" name="Rectangle 7"/>
          <p:cNvSpPr>
            <a:spLocks noChangeArrowheads="1"/>
          </p:cNvSpPr>
          <p:nvPr/>
        </p:nvSpPr>
        <p:spPr bwMode="auto">
          <a:xfrm>
            <a:off x="3203575" y="3933825"/>
            <a:ext cx="1944688" cy="647700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en-CA"/>
          </a:p>
        </p:txBody>
      </p:sp>
      <p:sp>
        <p:nvSpPr>
          <p:cNvPr id="39947" name="Line 8"/>
          <p:cNvSpPr>
            <a:spLocks noChangeShapeType="1"/>
          </p:cNvSpPr>
          <p:nvPr/>
        </p:nvSpPr>
        <p:spPr bwMode="auto">
          <a:xfrm>
            <a:off x="4140200" y="2492375"/>
            <a:ext cx="0" cy="18002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 type="triangle" w="med" len="med"/>
          </a:ln>
        </p:spPr>
        <p:txBody>
          <a:bodyPr/>
          <a:lstStyle/>
          <a:p>
            <a:endParaRPr lang="en-CA"/>
          </a:p>
        </p:txBody>
      </p:sp>
      <p:sp>
        <p:nvSpPr>
          <p:cNvPr id="39948" name="AutoShape 9"/>
          <p:cNvSpPr>
            <a:spLocks noChangeArrowheads="1"/>
          </p:cNvSpPr>
          <p:nvPr/>
        </p:nvSpPr>
        <p:spPr bwMode="auto">
          <a:xfrm rot="6203830">
            <a:off x="3542507" y="3474244"/>
            <a:ext cx="503237" cy="720725"/>
          </a:xfrm>
          <a:prstGeom prst="triangle">
            <a:avLst>
              <a:gd name="adj" fmla="val 50000"/>
            </a:avLst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en-CA"/>
          </a:p>
        </p:txBody>
      </p:sp>
      <p:sp>
        <p:nvSpPr>
          <p:cNvPr id="39949" name="Line 10"/>
          <p:cNvSpPr>
            <a:spLocks noChangeShapeType="1"/>
          </p:cNvSpPr>
          <p:nvPr/>
        </p:nvSpPr>
        <p:spPr bwMode="auto">
          <a:xfrm>
            <a:off x="1692275" y="3933825"/>
            <a:ext cx="5040313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 type="triangle" w="med" len="med"/>
          </a:ln>
        </p:spPr>
        <p:txBody>
          <a:bodyPr/>
          <a:lstStyle/>
          <a:p>
            <a:endParaRPr lang="en-CA"/>
          </a:p>
        </p:txBody>
      </p:sp>
      <p:sp>
        <p:nvSpPr>
          <p:cNvPr id="39950" name="Line 11"/>
          <p:cNvSpPr>
            <a:spLocks noChangeShapeType="1"/>
          </p:cNvSpPr>
          <p:nvPr/>
        </p:nvSpPr>
        <p:spPr bwMode="auto">
          <a:xfrm flipH="1" flipV="1">
            <a:off x="2916238" y="3068638"/>
            <a:ext cx="1223962" cy="865187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 type="oval" w="med" len="med"/>
            <a:tailEnd type="triangle" w="med" len="med"/>
          </a:ln>
        </p:spPr>
        <p:txBody>
          <a:bodyPr/>
          <a:lstStyle/>
          <a:p>
            <a:endParaRPr lang="en-CA"/>
          </a:p>
        </p:txBody>
      </p:sp>
      <p:sp>
        <p:nvSpPr>
          <p:cNvPr id="39951" name="AutoShape 12"/>
          <p:cNvSpPr>
            <a:spLocks noChangeArrowheads="1"/>
          </p:cNvSpPr>
          <p:nvPr/>
        </p:nvSpPr>
        <p:spPr bwMode="auto">
          <a:xfrm rot="-8300719">
            <a:off x="3552825" y="3379788"/>
            <a:ext cx="288925" cy="214312"/>
          </a:xfrm>
          <a:prstGeom prst="triangle">
            <a:avLst>
              <a:gd name="adj" fmla="val 50000"/>
            </a:avLst>
          </a:prstGeom>
          <a:solidFill>
            <a:srgbClr val="FF0000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en-CA"/>
          </a:p>
        </p:txBody>
      </p:sp>
      <p:sp>
        <p:nvSpPr>
          <p:cNvPr id="39952" name="Text Box 13"/>
          <p:cNvSpPr txBox="1">
            <a:spLocks noChangeArrowheads="1"/>
          </p:cNvSpPr>
          <p:nvPr/>
        </p:nvSpPr>
        <p:spPr bwMode="auto">
          <a:xfrm>
            <a:off x="2916238" y="3933825"/>
            <a:ext cx="122396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2400" b="1">
                <a:solidFill>
                  <a:srgbClr val="000099"/>
                </a:solidFill>
                <a:latin typeface="Times New Roman" pitchFamily="18" charset="0"/>
                <a:sym typeface="Symbol" pitchFamily="18" charset="2"/>
              </a:rPr>
              <a:t> = 45</a:t>
            </a:r>
            <a:r>
              <a:rPr lang="en-US" sz="2400" b="1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  <a:sym typeface="Symbol" pitchFamily="18" charset="2"/>
              </a:rPr>
              <a:t>˚</a:t>
            </a:r>
          </a:p>
        </p:txBody>
      </p:sp>
      <p:sp>
        <p:nvSpPr>
          <p:cNvPr id="39953" name="Line 14"/>
          <p:cNvSpPr>
            <a:spLocks noChangeShapeType="1"/>
          </p:cNvSpPr>
          <p:nvPr/>
        </p:nvSpPr>
        <p:spPr bwMode="auto">
          <a:xfrm>
            <a:off x="2916238" y="3068638"/>
            <a:ext cx="0" cy="865187"/>
          </a:xfrm>
          <a:prstGeom prst="line">
            <a:avLst/>
          </a:prstGeom>
          <a:noFill/>
          <a:ln w="38100">
            <a:solidFill>
              <a:srgbClr val="000099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en-CA"/>
          </a:p>
        </p:txBody>
      </p:sp>
      <p:sp>
        <p:nvSpPr>
          <p:cNvPr id="39954" name="Rectangle 15"/>
          <p:cNvSpPr>
            <a:spLocks noChangeArrowheads="1"/>
          </p:cNvSpPr>
          <p:nvPr/>
        </p:nvSpPr>
        <p:spPr bwMode="auto">
          <a:xfrm>
            <a:off x="2916238" y="3789363"/>
            <a:ext cx="215900" cy="144462"/>
          </a:xfrm>
          <a:prstGeom prst="rect">
            <a:avLst/>
          </a:prstGeom>
          <a:noFill/>
          <a:ln w="28575">
            <a:solidFill>
              <a:srgbClr val="000099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en-CA"/>
          </a:p>
        </p:txBody>
      </p:sp>
      <p:sp>
        <p:nvSpPr>
          <p:cNvPr id="19" name="Slide Number Placeholder 6"/>
          <p:cNvSpPr txBox="1">
            <a:spLocks/>
          </p:cNvSpPr>
          <p:nvPr/>
        </p:nvSpPr>
        <p:spPr>
          <a:xfrm>
            <a:off x="8358188" y="6429375"/>
            <a:ext cx="533400" cy="244475"/>
          </a:xfrm>
          <a:prstGeom prst="rect">
            <a:avLst/>
          </a:prstGeom>
        </p:spPr>
        <p:txBody>
          <a:bodyPr anchor="ctr">
            <a:normAutofit fontScale="85000" lnSpcReduction="20000"/>
          </a:bodyPr>
          <a:lstStyle/>
          <a:p>
            <a:pPr algn="ctr">
              <a:defRPr/>
            </a:pPr>
            <a:r>
              <a:rPr lang="en-US" sz="1400" b="1"/>
              <a:t>8-</a:t>
            </a:r>
            <a:fld id="{0C36A611-62F7-4151-A41A-D5ADE0106E21}" type="slidenum">
              <a:rPr lang="en-US" sz="1400" b="1"/>
              <a:pPr algn="ctr">
                <a:defRPr/>
              </a:pPr>
              <a:t>17</a:t>
            </a:fld>
            <a:endParaRPr lang="en-US" sz="1400" b="1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73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673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673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7312" grpId="0" build="p" bldLvl="5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Rectangle 2"/>
          <p:cNvSpPr>
            <a:spLocks noGrp="1" noChangeArrowheads="1"/>
          </p:cNvSpPr>
          <p:nvPr>
            <p:ph type="title"/>
          </p:nvPr>
        </p:nvSpPr>
        <p:spPr>
          <a:xfrm>
            <a:off x="571500" y="-71438"/>
            <a:ext cx="8215313" cy="1412876"/>
          </a:xfrm>
        </p:spPr>
        <p:txBody>
          <a:bodyPr/>
          <a:lstStyle/>
          <a:p>
            <a:pPr eaLnBrk="1" hangingPunct="1"/>
            <a:r>
              <a:rPr lang="en-US" smtClean="0">
                <a:latin typeface="Tw Cen MT" pitchFamily="34" charset="0"/>
              </a:rPr>
              <a:t>Steps to finding trig values in any quadrant</a:t>
            </a:r>
          </a:p>
        </p:txBody>
      </p:sp>
      <p:sp>
        <p:nvSpPr>
          <p:cNvPr id="57241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566738" y="1989138"/>
            <a:ext cx="8108950" cy="3260725"/>
          </a:xfrm>
        </p:spPr>
        <p:txBody>
          <a:bodyPr/>
          <a:lstStyle/>
          <a:p>
            <a:pPr marL="928688" lvl="1" indent="-457200" eaLnBrk="1" hangingPunct="1">
              <a:lnSpc>
                <a:spcPct val="80000"/>
              </a:lnSpc>
              <a:buFont typeface="Wingdings" pitchFamily="2" charset="2"/>
              <a:buAutoNum type="arabicPeriod"/>
            </a:pPr>
            <a:r>
              <a:rPr lang="en-US" smtClean="0">
                <a:latin typeface="Tw Cen MT" pitchFamily="34" charset="0"/>
              </a:rPr>
              <a:t>Plot the given point.</a:t>
            </a:r>
          </a:p>
          <a:p>
            <a:pPr marL="928688" lvl="1" indent="-457200" eaLnBrk="1" hangingPunct="1">
              <a:lnSpc>
                <a:spcPct val="80000"/>
              </a:lnSpc>
              <a:buFont typeface="Wingdings" pitchFamily="2" charset="2"/>
              <a:buAutoNum type="arabicPeriod"/>
            </a:pPr>
            <a:r>
              <a:rPr lang="en-US" smtClean="0">
                <a:latin typeface="Tw Cen MT" pitchFamily="34" charset="0"/>
              </a:rPr>
              <a:t>Identify the reference angle &amp; label the sides accordingly.</a:t>
            </a:r>
          </a:p>
          <a:p>
            <a:pPr marL="928688" lvl="1" indent="-457200" eaLnBrk="1" hangingPunct="1">
              <a:lnSpc>
                <a:spcPct val="80000"/>
              </a:lnSpc>
              <a:buFont typeface="Wingdings" pitchFamily="2" charset="2"/>
              <a:buAutoNum type="arabicPeriod"/>
            </a:pPr>
            <a:r>
              <a:rPr lang="en-US" smtClean="0">
                <a:latin typeface="Tw Cen MT" pitchFamily="34" charset="0"/>
              </a:rPr>
              <a:t>Find the reference angle using tan</a:t>
            </a:r>
            <a:r>
              <a:rPr lang="en-US" baseline="30000" smtClean="0">
                <a:latin typeface="Tw Cen MT" pitchFamily="34" charset="0"/>
              </a:rPr>
              <a:t>-1</a:t>
            </a:r>
            <a:r>
              <a:rPr lang="en-US" smtClean="0">
                <a:latin typeface="Tw Cen MT" pitchFamily="34" charset="0"/>
              </a:rPr>
              <a:t>.</a:t>
            </a:r>
          </a:p>
          <a:p>
            <a:pPr marL="928688" lvl="1" indent="-457200" eaLnBrk="1" hangingPunct="1">
              <a:lnSpc>
                <a:spcPct val="80000"/>
              </a:lnSpc>
              <a:buFont typeface="Wingdings" pitchFamily="2" charset="2"/>
              <a:buAutoNum type="arabicPeriod"/>
            </a:pPr>
            <a:r>
              <a:rPr lang="en-US" smtClean="0">
                <a:latin typeface="Tw Cen MT" pitchFamily="34" charset="0"/>
              </a:rPr>
              <a:t>Add the appropriate degrees to obtain the angle looked for.</a:t>
            </a:r>
          </a:p>
          <a:p>
            <a:pPr marL="928688" lvl="1" indent="-457200" eaLnBrk="1" hangingPunct="1">
              <a:lnSpc>
                <a:spcPct val="80000"/>
              </a:lnSpc>
              <a:buFont typeface="Wingdings" pitchFamily="2" charset="2"/>
              <a:buAutoNum type="arabicPeriod"/>
            </a:pPr>
            <a:r>
              <a:rPr lang="en-US" smtClean="0">
                <a:latin typeface="Tw Cen MT" pitchFamily="34" charset="0"/>
              </a:rPr>
              <a:t>Either use the calculator to find the trig functions or use the given information. You may have to find the hypotenuse using </a:t>
            </a:r>
          </a:p>
          <a:p>
            <a:pPr marL="533400" indent="-533400" eaLnBrk="1" hangingPunct="1">
              <a:lnSpc>
                <a:spcPct val="80000"/>
              </a:lnSpc>
            </a:pPr>
            <a:endParaRPr lang="en-US" sz="2600" smtClean="0">
              <a:latin typeface="Tw Cen MT" pitchFamily="34" charset="0"/>
              <a:sym typeface="Symbol" pitchFamily="18" charset="2"/>
            </a:endParaRPr>
          </a:p>
        </p:txBody>
      </p:sp>
      <p:graphicFrame>
        <p:nvGraphicFramePr>
          <p:cNvPr id="572420" name="Object 4"/>
          <p:cNvGraphicFramePr>
            <a:graphicFrameLocks noGrp="1" noChangeAspect="1"/>
          </p:cNvGraphicFramePr>
          <p:nvPr>
            <p:ph sz="half" idx="2"/>
          </p:nvPr>
        </p:nvGraphicFramePr>
        <p:xfrm>
          <a:off x="3544888" y="5267325"/>
          <a:ext cx="1652587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1" name="Equation" r:id="rId4" imgW="825480" imgH="279360" progId="Equation.3">
                  <p:embed/>
                </p:oleObj>
              </mc:Choice>
              <mc:Fallback>
                <p:oleObj name="Equation" r:id="rId4" imgW="825480" imgH="279360" progId="Equation.3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44888" y="5267325"/>
                        <a:ext cx="1652587" cy="558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53" name="Footer Placeholder 5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r>
              <a:rPr lang="en-US" smtClean="0"/>
              <a:t>Copyright © 2010 Pearson Education Canada Inc.</a:t>
            </a:r>
          </a:p>
        </p:txBody>
      </p:sp>
      <p:sp>
        <p:nvSpPr>
          <p:cNvPr id="2052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pPr>
              <a:defRPr/>
            </a:pPr>
            <a:r>
              <a:rPr lang="en-US"/>
              <a:t>8-</a:t>
            </a:r>
            <a:fld id="{11DD67EB-2852-4BDF-A092-D662F809AA50}" type="slidenum">
              <a:rPr lang="en-US"/>
              <a:pPr>
                <a:defRPr/>
              </a:pPr>
              <a:t>18</a:t>
            </a:fld>
            <a:endParaRPr lang="en-US"/>
          </a:p>
        </p:txBody>
      </p:sp>
      <p:sp>
        <p:nvSpPr>
          <p:cNvPr id="7" name="Slide Number Placeholder 6"/>
          <p:cNvSpPr txBox="1">
            <a:spLocks/>
          </p:cNvSpPr>
          <p:nvPr/>
        </p:nvSpPr>
        <p:spPr>
          <a:xfrm>
            <a:off x="8358188" y="6429375"/>
            <a:ext cx="533400" cy="244475"/>
          </a:xfrm>
          <a:prstGeom prst="rect">
            <a:avLst/>
          </a:prstGeom>
        </p:spPr>
        <p:txBody>
          <a:bodyPr anchor="ctr">
            <a:normAutofit fontScale="85000" lnSpcReduction="20000"/>
          </a:bodyPr>
          <a:lstStyle/>
          <a:p>
            <a:pPr algn="ctr">
              <a:defRPr/>
            </a:pPr>
            <a:r>
              <a:rPr lang="en-US" sz="1400" b="1"/>
              <a:t>8-</a:t>
            </a:r>
            <a:fld id="{FF21769A-8F0B-4A0E-9166-1313C45B2963}" type="slidenum">
              <a:rPr lang="en-US" sz="1400" b="1"/>
              <a:pPr algn="ctr">
                <a:defRPr/>
              </a:pPr>
              <a:t>18</a:t>
            </a:fld>
            <a:endParaRPr lang="en-US" sz="1400" b="1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24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24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24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24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724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724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24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724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724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24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724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724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24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724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724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2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500"/>
                                        <p:tgtEl>
                                          <p:spTgt spid="5724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2419" grpId="0" build="p" bldLvl="4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latin typeface="Tw Cen MT" pitchFamily="34" charset="0"/>
              </a:rPr>
              <a:t>Finding the reference angle</a:t>
            </a:r>
          </a:p>
        </p:txBody>
      </p:sp>
      <p:sp>
        <p:nvSpPr>
          <p:cNvPr id="57446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755650" y="1844675"/>
            <a:ext cx="7367588" cy="4114800"/>
          </a:xfrm>
        </p:spPr>
        <p:txBody>
          <a:bodyPr/>
          <a:lstStyle/>
          <a:p>
            <a:pPr marL="928688" lvl="1" indent="-457200" eaLnBrk="1" hangingPunct="1">
              <a:lnSpc>
                <a:spcPct val="80000"/>
              </a:lnSpc>
              <a:buFont typeface="Wingdings" pitchFamily="2" charset="2"/>
              <a:buChar char="n"/>
            </a:pPr>
            <a:r>
              <a:rPr lang="en-US" sz="3000" smtClean="0">
                <a:latin typeface="Tw Cen MT" pitchFamily="34" charset="0"/>
              </a:rPr>
              <a:t>The required angle </a:t>
            </a:r>
            <a:r>
              <a:rPr lang="en-US" sz="3000" i="1" smtClean="0">
                <a:latin typeface="Tw Cen MT" pitchFamily="34" charset="0"/>
                <a:sym typeface="Symbol" pitchFamily="18" charset="2"/>
              </a:rPr>
              <a:t></a:t>
            </a:r>
            <a:r>
              <a:rPr lang="en-US" sz="3000" smtClean="0">
                <a:latin typeface="Tw Cen MT" pitchFamily="34" charset="0"/>
                <a:sym typeface="Symbol" pitchFamily="18" charset="2"/>
              </a:rPr>
              <a:t> is found by using the reference angle as shown:</a:t>
            </a:r>
          </a:p>
          <a:p>
            <a:pPr marL="928688" lvl="1" indent="-457200" eaLnBrk="1" hangingPunct="1">
              <a:lnSpc>
                <a:spcPct val="80000"/>
              </a:lnSpc>
              <a:buFont typeface="Wingdings" pitchFamily="2" charset="2"/>
              <a:buChar char="n"/>
            </a:pPr>
            <a:endParaRPr lang="en-US" sz="3000" smtClean="0">
              <a:latin typeface="Tw Cen MT" pitchFamily="34" charset="0"/>
              <a:sym typeface="Symbol" pitchFamily="18" charset="2"/>
            </a:endParaRPr>
          </a:p>
          <a:p>
            <a:pPr marL="533400" indent="-533400" eaLnBrk="1" hangingPunct="1">
              <a:lnSpc>
                <a:spcPct val="80000"/>
              </a:lnSpc>
            </a:pPr>
            <a:endParaRPr lang="en-US" sz="3000" smtClean="0">
              <a:latin typeface="Tw Cen MT" pitchFamily="34" charset="0"/>
              <a:sym typeface="Symbol" pitchFamily="18" charset="2"/>
            </a:endParaRPr>
          </a:p>
        </p:txBody>
      </p:sp>
      <p:sp>
        <p:nvSpPr>
          <p:cNvPr id="40964" name="Footer Placeholder 6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r>
              <a:rPr lang="en-US" smtClean="0"/>
              <a:t>Copyright © 2010 Pearson Education Canada Inc.</a:t>
            </a:r>
          </a:p>
        </p:txBody>
      </p:sp>
      <p:sp>
        <p:nvSpPr>
          <p:cNvPr id="21507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pPr>
              <a:defRPr/>
            </a:pPr>
            <a:r>
              <a:rPr lang="en-US"/>
              <a:t>8-</a:t>
            </a:r>
            <a:fld id="{394B9971-479E-40C5-96D3-B2F706D7C596}" type="slidenum">
              <a:rPr lang="en-US"/>
              <a:pPr>
                <a:defRPr/>
              </a:pPr>
              <a:t>19</a:t>
            </a:fld>
            <a:endParaRPr lang="en-US"/>
          </a:p>
        </p:txBody>
      </p:sp>
      <p:sp>
        <p:nvSpPr>
          <p:cNvPr id="574469" name="AutoShape 5"/>
          <p:cNvSpPr>
            <a:spLocks noChangeArrowheads="1"/>
          </p:cNvSpPr>
          <p:nvPr/>
        </p:nvSpPr>
        <p:spPr bwMode="auto">
          <a:xfrm>
            <a:off x="2124075" y="2708275"/>
            <a:ext cx="5111750" cy="3457575"/>
          </a:xfrm>
          <a:prstGeom prst="wave">
            <a:avLst>
              <a:gd name="adj1" fmla="val 13005"/>
              <a:gd name="adj2" fmla="val 0"/>
            </a:avLst>
          </a:prstGeom>
          <a:gradFill rotWithShape="1">
            <a:gsLst>
              <a:gs pos="0">
                <a:schemeClr val="bg1"/>
              </a:gs>
              <a:gs pos="50000">
                <a:srgbClr val="FFFF66"/>
              </a:gs>
              <a:gs pos="100000">
                <a:schemeClr val="bg1"/>
              </a:gs>
            </a:gsLst>
            <a:lin ang="18900000" scaled="1"/>
          </a:gra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defRPr/>
            </a:pPr>
            <a:endParaRPr lang="en-US">
              <a:latin typeface="Arial" pitchFamily="34" charset="0"/>
            </a:endParaRPr>
          </a:p>
        </p:txBody>
      </p:sp>
      <p:sp>
        <p:nvSpPr>
          <p:cNvPr id="40967" name="Text Box 6"/>
          <p:cNvSpPr txBox="1">
            <a:spLocks noChangeArrowheads="1"/>
          </p:cNvSpPr>
          <p:nvPr/>
        </p:nvSpPr>
        <p:spPr bwMode="auto">
          <a:xfrm>
            <a:off x="1763713" y="3141663"/>
            <a:ext cx="5976937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endParaRPr lang="en-CA"/>
          </a:p>
        </p:txBody>
      </p:sp>
      <p:sp>
        <p:nvSpPr>
          <p:cNvPr id="574476" name="Rectangle 12"/>
          <p:cNvSpPr>
            <a:spLocks noChangeArrowheads="1"/>
          </p:cNvSpPr>
          <p:nvPr/>
        </p:nvSpPr>
        <p:spPr bwMode="auto">
          <a:xfrm>
            <a:off x="2627313" y="3141663"/>
            <a:ext cx="4752975" cy="2447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928688" lvl="1" indent="-4572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None/>
            </a:pPr>
            <a:r>
              <a:rPr lang="en-US" sz="3000" i="1">
                <a:sym typeface="Symbol" pitchFamily="18" charset="2"/>
              </a:rPr>
              <a:t></a:t>
            </a:r>
            <a:r>
              <a:rPr lang="en-US" sz="3000">
                <a:sym typeface="Symbol" pitchFamily="18" charset="2"/>
              </a:rPr>
              <a:t> =  (Q I)</a:t>
            </a:r>
          </a:p>
          <a:p>
            <a:pPr marL="928688" lvl="1" indent="-4572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None/>
            </a:pPr>
            <a:r>
              <a:rPr lang="en-US" sz="3000" i="1">
                <a:sym typeface="Symbol" pitchFamily="18" charset="2"/>
              </a:rPr>
              <a:t></a:t>
            </a:r>
            <a:r>
              <a:rPr lang="en-US" sz="3000">
                <a:sym typeface="Symbol" pitchFamily="18" charset="2"/>
              </a:rPr>
              <a:t> = 180</a:t>
            </a:r>
            <a:r>
              <a:rPr lang="en-US" sz="3000">
                <a:cs typeface="Arial" charset="0"/>
                <a:sym typeface="Symbol" pitchFamily="18" charset="2"/>
              </a:rPr>
              <a:t>˚ - </a:t>
            </a:r>
            <a:r>
              <a:rPr lang="en-US" sz="3000">
                <a:sym typeface="Symbol" pitchFamily="18" charset="2"/>
              </a:rPr>
              <a:t> (Q II)</a:t>
            </a:r>
          </a:p>
          <a:p>
            <a:pPr marL="928688" lvl="1" indent="-4572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None/>
            </a:pPr>
            <a:r>
              <a:rPr lang="en-US" sz="3000" i="1">
                <a:sym typeface="Symbol" pitchFamily="18" charset="2"/>
              </a:rPr>
              <a:t></a:t>
            </a:r>
            <a:r>
              <a:rPr lang="en-US" sz="3000">
                <a:sym typeface="Symbol" pitchFamily="18" charset="2"/>
              </a:rPr>
              <a:t> = 180</a:t>
            </a:r>
            <a:r>
              <a:rPr lang="en-US" sz="3000">
                <a:cs typeface="Arial" charset="0"/>
                <a:sym typeface="Symbol" pitchFamily="18" charset="2"/>
              </a:rPr>
              <a:t>˚ + </a:t>
            </a:r>
            <a:r>
              <a:rPr lang="en-US" sz="3000">
                <a:sym typeface="Symbol" pitchFamily="18" charset="2"/>
              </a:rPr>
              <a:t> (Q III)</a:t>
            </a:r>
          </a:p>
          <a:p>
            <a:pPr marL="928688" lvl="1" indent="-4572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None/>
            </a:pPr>
            <a:r>
              <a:rPr lang="en-US" sz="3000" i="1">
                <a:sym typeface="Symbol" pitchFamily="18" charset="2"/>
              </a:rPr>
              <a:t></a:t>
            </a:r>
            <a:r>
              <a:rPr lang="en-US" sz="3000">
                <a:sym typeface="Symbol" pitchFamily="18" charset="2"/>
              </a:rPr>
              <a:t> = 360</a:t>
            </a:r>
            <a:r>
              <a:rPr lang="en-US" sz="3000">
                <a:cs typeface="Arial" charset="0"/>
                <a:sym typeface="Symbol" pitchFamily="18" charset="2"/>
              </a:rPr>
              <a:t>˚ - </a:t>
            </a:r>
            <a:r>
              <a:rPr lang="en-US" sz="3000">
                <a:sym typeface="Symbol" pitchFamily="18" charset="2"/>
              </a:rPr>
              <a:t> (Q IV)</a:t>
            </a:r>
            <a:endParaRPr lang="en-US" sz="2600">
              <a:sym typeface="Symbol" pitchFamily="18" charset="2"/>
            </a:endParaRPr>
          </a:p>
        </p:txBody>
      </p:sp>
      <p:sp>
        <p:nvSpPr>
          <p:cNvPr id="9" name="Slide Number Placeholder 6"/>
          <p:cNvSpPr txBox="1">
            <a:spLocks/>
          </p:cNvSpPr>
          <p:nvPr/>
        </p:nvSpPr>
        <p:spPr>
          <a:xfrm>
            <a:off x="8358188" y="6429375"/>
            <a:ext cx="533400" cy="244475"/>
          </a:xfrm>
          <a:prstGeom prst="rect">
            <a:avLst/>
          </a:prstGeom>
        </p:spPr>
        <p:txBody>
          <a:bodyPr anchor="ctr">
            <a:normAutofit fontScale="85000" lnSpcReduction="20000"/>
          </a:bodyPr>
          <a:lstStyle/>
          <a:p>
            <a:pPr algn="ctr">
              <a:defRPr/>
            </a:pPr>
            <a:r>
              <a:rPr lang="en-US" sz="1400" b="1"/>
              <a:t>8-</a:t>
            </a:r>
            <a:fld id="{471F11EA-46B8-45E7-967D-3D2BEC3032FD}" type="slidenum">
              <a:rPr lang="en-US" sz="1400" b="1"/>
              <a:pPr algn="ctr">
                <a:defRPr/>
              </a:pPr>
              <a:t>19</a:t>
            </a:fld>
            <a:endParaRPr lang="en-US" sz="1400" b="1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44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44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44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4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744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44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447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447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447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4467" grpId="0" build="p" bldLvl="4"/>
      <p:bldP spid="574469" grpId="0" animBg="1"/>
      <p:bldP spid="574476" grpId="0" build="p" bldLvl="4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latin typeface="Tw Cen MT" pitchFamily="34" charset="0"/>
              </a:rPr>
              <a:t>Learning Outcomes</a:t>
            </a:r>
          </a:p>
        </p:txBody>
      </p:sp>
      <p:sp>
        <p:nvSpPr>
          <p:cNvPr id="33485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949325" y="1981200"/>
            <a:ext cx="7726363" cy="4114800"/>
          </a:xfrm>
        </p:spPr>
        <p:txBody>
          <a:bodyPr/>
          <a:lstStyle/>
          <a:p>
            <a:pPr marL="342900" indent="-342900" eaLnBrk="1" hangingPunct="1"/>
            <a:r>
              <a:rPr lang="en-US" sz="3000" smtClean="0">
                <a:latin typeface="Tw Cen MT" pitchFamily="34" charset="0"/>
              </a:rPr>
              <a:t>At the end of this chapter the student will: </a:t>
            </a:r>
          </a:p>
          <a:p>
            <a:pPr marL="742950" lvl="1" indent="-285750" eaLnBrk="1" hangingPunct="1"/>
            <a:r>
              <a:rPr lang="en-US" smtClean="0">
                <a:latin typeface="Tw Cen MT" pitchFamily="34" charset="0"/>
              </a:rPr>
              <a:t>determine the values of the trigonometric functions for angles in any quadrant of the Cartesian plane,</a:t>
            </a:r>
          </a:p>
          <a:p>
            <a:pPr marL="742950" lvl="1" indent="-285750" eaLnBrk="1" hangingPunct="1"/>
            <a:r>
              <a:rPr lang="en-US" smtClean="0">
                <a:latin typeface="Tw Cen MT" pitchFamily="34" charset="0"/>
              </a:rPr>
              <a:t>calculate angles in radian measure,</a:t>
            </a:r>
          </a:p>
          <a:p>
            <a:pPr marL="742950" lvl="1" indent="-285750" eaLnBrk="1" hangingPunct="1"/>
            <a:r>
              <a:rPr lang="en-US" smtClean="0">
                <a:latin typeface="Tw Cen MT" pitchFamily="34" charset="0"/>
              </a:rPr>
              <a:t>apply the concept of radian measure when calculating arc length, area of a sector of a circle and angular velocity.</a:t>
            </a:r>
          </a:p>
        </p:txBody>
      </p:sp>
      <p:sp>
        <p:nvSpPr>
          <p:cNvPr id="25604" name="Footer Placeholder 5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r>
              <a:rPr lang="en-US" smtClean="0"/>
              <a:t>Copyright © 2010 Pearson Education Canada Inc.</a:t>
            </a:r>
          </a:p>
        </p:txBody>
      </p:sp>
      <p:sp>
        <p:nvSpPr>
          <p:cNvPr id="10243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358188" y="6429375"/>
            <a:ext cx="533400" cy="244475"/>
          </a:xfrm>
        </p:spPr>
        <p:txBody>
          <a:bodyPr>
            <a:normAutofit fontScale="85000" lnSpcReduction="20000"/>
          </a:bodyPr>
          <a:lstStyle/>
          <a:p>
            <a:pPr>
              <a:defRPr/>
            </a:pPr>
            <a:r>
              <a:rPr lang="en-US">
                <a:solidFill>
                  <a:schemeClr val="tx1"/>
                </a:solidFill>
              </a:rPr>
              <a:t>8-</a:t>
            </a:r>
            <a:fld id="{5FF6F939-9A51-4BF7-9721-6BF453B67EB8}" type="slidenum">
              <a:rPr lang="en-US">
                <a:solidFill>
                  <a:schemeClr val="tx1"/>
                </a:solidFill>
              </a:rPr>
              <a:pPr>
                <a:defRPr/>
              </a:pPr>
              <a:t>2</a:t>
            </a:fld>
            <a:endParaRPr 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48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348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348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48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348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348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48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348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348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48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348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348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4851" grpId="0" build="p" bldLvl="5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pPr>
              <a:defRPr/>
            </a:pPr>
            <a:r>
              <a:rPr lang="en-US"/>
              <a:t>8-</a:t>
            </a:r>
            <a:fld id="{9781C8E2-34C7-43AD-A935-582E1083CD81}" type="slidenum">
              <a:rPr lang="en-US"/>
              <a:pPr>
                <a:defRPr/>
              </a:pPr>
              <a:t>20</a:t>
            </a:fld>
            <a:endParaRPr lang="en-US"/>
          </a:p>
        </p:txBody>
      </p:sp>
      <p:sp>
        <p:nvSpPr>
          <p:cNvPr id="41987" name="Rectangle 2"/>
          <p:cNvSpPr>
            <a:spLocks noGrp="1" noChangeArrowheads="1"/>
          </p:cNvSpPr>
          <p:nvPr>
            <p:ph type="title"/>
          </p:nvPr>
        </p:nvSpPr>
        <p:spPr>
          <a:xfrm>
            <a:off x="612775" y="228600"/>
            <a:ext cx="8153400" cy="990600"/>
          </a:xfrm>
        </p:spPr>
        <p:txBody>
          <a:bodyPr/>
          <a:lstStyle/>
          <a:p>
            <a:pPr eaLnBrk="1" hangingPunct="1"/>
            <a:r>
              <a:rPr lang="en-US" smtClean="0">
                <a:latin typeface="Tw Cen MT" pitchFamily="34" charset="0"/>
              </a:rPr>
              <a:t>Example 1</a:t>
            </a:r>
          </a:p>
        </p:txBody>
      </p:sp>
      <p:sp>
        <p:nvSpPr>
          <p:cNvPr id="41988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612775" y="1600200"/>
            <a:ext cx="8153400" cy="4495800"/>
          </a:xfrm>
        </p:spPr>
        <p:txBody>
          <a:bodyPr/>
          <a:lstStyle/>
          <a:p>
            <a:pPr eaLnBrk="1" hangingPunct="1"/>
            <a:r>
              <a:rPr lang="en-US" sz="3200" smtClean="0">
                <a:latin typeface="Tw Cen MT" pitchFamily="34" charset="0"/>
              </a:rPr>
              <a:t>Calculate the 3 primary trigonometric functions for the angle defined by the point (-7, 24). </a:t>
            </a:r>
          </a:p>
          <a:p>
            <a:pPr lvl="1" eaLnBrk="1" hangingPunct="1"/>
            <a:r>
              <a:rPr lang="en-US" sz="2800" smtClean="0">
                <a:latin typeface="Tw Cen MT" pitchFamily="34" charset="0"/>
              </a:rPr>
              <a:t>What is this angle in degrees?</a:t>
            </a:r>
          </a:p>
          <a:p>
            <a:pPr lvl="1" eaLnBrk="1" hangingPunct="1"/>
            <a:r>
              <a:rPr lang="en-US" sz="2800" smtClean="0">
                <a:latin typeface="Tw Cen MT" pitchFamily="34" charset="0"/>
              </a:rPr>
              <a:t>What is the length of the terminal side defining this angle?</a:t>
            </a:r>
          </a:p>
        </p:txBody>
      </p:sp>
      <p:sp>
        <p:nvSpPr>
          <p:cNvPr id="5" name="Slide Number Placeholder 6"/>
          <p:cNvSpPr txBox="1">
            <a:spLocks/>
          </p:cNvSpPr>
          <p:nvPr/>
        </p:nvSpPr>
        <p:spPr>
          <a:xfrm>
            <a:off x="8358188" y="6429375"/>
            <a:ext cx="533400" cy="244475"/>
          </a:xfrm>
          <a:prstGeom prst="rect">
            <a:avLst/>
          </a:prstGeom>
        </p:spPr>
        <p:txBody>
          <a:bodyPr anchor="ctr">
            <a:normAutofit fontScale="85000" lnSpcReduction="20000"/>
          </a:bodyPr>
          <a:lstStyle/>
          <a:p>
            <a:pPr algn="ctr">
              <a:defRPr/>
            </a:pPr>
            <a:r>
              <a:rPr lang="en-US" sz="1400" b="1"/>
              <a:t>8-</a:t>
            </a:r>
            <a:fld id="{D49DED2F-4F6B-4595-86A1-18F7A8AEFE3C}" type="slidenum">
              <a:rPr lang="en-US" sz="1400" b="1"/>
              <a:pPr algn="ctr">
                <a:defRPr/>
              </a:pPr>
              <a:t>20</a:t>
            </a:fld>
            <a:endParaRPr lang="en-US" sz="1400" b="1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pPr>
              <a:defRPr/>
            </a:pPr>
            <a:r>
              <a:rPr lang="en-US"/>
              <a:t>8-</a:t>
            </a:r>
            <a:fld id="{4600B096-3B5F-4CA1-A010-A31675FE804E}" type="slidenum">
              <a:rPr lang="en-US"/>
              <a:pPr>
                <a:defRPr/>
              </a:pPr>
              <a:t>21</a:t>
            </a:fld>
            <a:endParaRPr lang="en-US"/>
          </a:p>
        </p:txBody>
      </p:sp>
      <p:sp>
        <p:nvSpPr>
          <p:cNvPr id="43011" name="Rectangle 2"/>
          <p:cNvSpPr>
            <a:spLocks noGrp="1" noChangeArrowheads="1"/>
          </p:cNvSpPr>
          <p:nvPr>
            <p:ph type="title"/>
          </p:nvPr>
        </p:nvSpPr>
        <p:spPr>
          <a:xfrm>
            <a:off x="612775" y="228600"/>
            <a:ext cx="8153400" cy="990600"/>
          </a:xfrm>
        </p:spPr>
        <p:txBody>
          <a:bodyPr/>
          <a:lstStyle/>
          <a:p>
            <a:pPr eaLnBrk="1" hangingPunct="1"/>
            <a:r>
              <a:rPr lang="en-US" smtClean="0">
                <a:latin typeface="Tw Cen MT" pitchFamily="34" charset="0"/>
              </a:rPr>
              <a:t>Example 2</a:t>
            </a:r>
          </a:p>
        </p:txBody>
      </p:sp>
      <p:sp>
        <p:nvSpPr>
          <p:cNvPr id="43012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611188" y="1700213"/>
            <a:ext cx="7661275" cy="1303337"/>
          </a:xfrm>
        </p:spPr>
        <p:txBody>
          <a:bodyPr/>
          <a:lstStyle/>
          <a:p>
            <a:pPr eaLnBrk="1" hangingPunct="1"/>
            <a:r>
              <a:rPr lang="en-US" sz="2800" smtClean="0">
                <a:latin typeface="Tw Cen MT" pitchFamily="34" charset="0"/>
              </a:rPr>
              <a:t>What point defines the angle with sin </a:t>
            </a:r>
            <a:r>
              <a:rPr lang="en-US" sz="2800" i="1" smtClean="0">
                <a:latin typeface="Tw Cen MT" pitchFamily="34" charset="0"/>
                <a:sym typeface="Symbol" pitchFamily="18" charset="2"/>
              </a:rPr>
              <a:t></a:t>
            </a:r>
            <a:r>
              <a:rPr lang="en-US" sz="2800" smtClean="0">
                <a:latin typeface="Tw Cen MT" pitchFamily="34" charset="0"/>
                <a:sym typeface="Symbol" pitchFamily="18" charset="2"/>
              </a:rPr>
              <a:t> = -2/3 and positive tan </a:t>
            </a:r>
            <a:r>
              <a:rPr lang="en-US" sz="2800" i="1" smtClean="0">
                <a:latin typeface="Tw Cen MT" pitchFamily="34" charset="0"/>
                <a:sym typeface="Symbol" pitchFamily="18" charset="2"/>
              </a:rPr>
              <a:t></a:t>
            </a:r>
            <a:r>
              <a:rPr lang="en-US" sz="2800" smtClean="0">
                <a:latin typeface="Tw Cen MT" pitchFamily="34" charset="0"/>
                <a:sym typeface="Symbol" pitchFamily="18" charset="2"/>
              </a:rPr>
              <a:t>?</a:t>
            </a:r>
          </a:p>
        </p:txBody>
      </p:sp>
      <p:pic>
        <p:nvPicPr>
          <p:cNvPr id="43013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92725" y="2781300"/>
            <a:ext cx="3168650" cy="2509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86757" name="Line 5"/>
          <p:cNvSpPr>
            <a:spLocks noChangeShapeType="1"/>
          </p:cNvSpPr>
          <p:nvPr/>
        </p:nvSpPr>
        <p:spPr bwMode="auto">
          <a:xfrm flipH="1">
            <a:off x="6372225" y="4005263"/>
            <a:ext cx="504825" cy="4318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 type="oval" w="med" len="med"/>
            <a:tailEnd type="triangle" w="med" len="med"/>
          </a:ln>
        </p:spPr>
        <p:txBody>
          <a:bodyPr/>
          <a:lstStyle/>
          <a:p>
            <a:endParaRPr lang="en-CA"/>
          </a:p>
        </p:txBody>
      </p:sp>
      <p:sp>
        <p:nvSpPr>
          <p:cNvPr id="586758" name="Rectangle 6"/>
          <p:cNvSpPr>
            <a:spLocks noChangeArrowheads="1"/>
          </p:cNvSpPr>
          <p:nvPr/>
        </p:nvSpPr>
        <p:spPr bwMode="auto">
          <a:xfrm>
            <a:off x="179388" y="2781300"/>
            <a:ext cx="7661275" cy="115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889000" lvl="1" indent="-439738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Char char="¡"/>
              <a:defRPr/>
            </a:pPr>
            <a:r>
              <a:rPr lang="en-US" sz="2800" dirty="0">
                <a:latin typeface="+mn-lt"/>
                <a:sym typeface="Symbol" pitchFamily="18" charset="2"/>
              </a:rPr>
              <a:t>Identify the quadrant.</a:t>
            </a:r>
          </a:p>
          <a:p>
            <a:pPr marL="889000" lvl="1" indent="-439738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Char char="¡"/>
              <a:defRPr/>
            </a:pPr>
            <a:r>
              <a:rPr lang="en-US" sz="2800" dirty="0">
                <a:latin typeface="+mn-lt"/>
                <a:sym typeface="Symbol" pitchFamily="18" charset="2"/>
              </a:rPr>
              <a:t>Sketch the angle. </a:t>
            </a:r>
            <a:endParaRPr lang="en-US" sz="2800" i="1" dirty="0">
              <a:latin typeface="+mn-lt"/>
              <a:sym typeface="Symbol" pitchFamily="18" charset="2"/>
            </a:endParaRPr>
          </a:p>
        </p:txBody>
      </p:sp>
      <p:sp>
        <p:nvSpPr>
          <p:cNvPr id="586760" name="Rectangle 8"/>
          <p:cNvSpPr>
            <a:spLocks noChangeArrowheads="1"/>
          </p:cNvSpPr>
          <p:nvPr/>
        </p:nvSpPr>
        <p:spPr bwMode="auto">
          <a:xfrm>
            <a:off x="179388" y="3860800"/>
            <a:ext cx="4968875" cy="115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889000" lvl="1" indent="-439738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Char char="¡"/>
              <a:defRPr/>
            </a:pPr>
            <a:r>
              <a:rPr lang="en-US" sz="2800" dirty="0">
                <a:latin typeface="+mn-lt"/>
                <a:sym typeface="Symbol" pitchFamily="18" charset="2"/>
              </a:rPr>
              <a:t>Use the definition of sine to identify one part of the point.</a:t>
            </a:r>
          </a:p>
          <a:p>
            <a:pPr marL="889000" lvl="1" indent="-439738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Char char="¡"/>
              <a:defRPr/>
            </a:pPr>
            <a:r>
              <a:rPr lang="en-US" sz="2800" dirty="0">
                <a:latin typeface="+mn-lt"/>
                <a:sym typeface="Symbol" pitchFamily="18" charset="2"/>
              </a:rPr>
              <a:t>Use the Pythagorean Theorem to find the second part of the point. </a:t>
            </a:r>
            <a:endParaRPr lang="en-US" sz="2800" i="1" dirty="0">
              <a:latin typeface="+mn-lt"/>
              <a:sym typeface="Symbol" pitchFamily="18" charset="2"/>
            </a:endParaRPr>
          </a:p>
        </p:txBody>
      </p:sp>
      <p:sp>
        <p:nvSpPr>
          <p:cNvPr id="586761" name="Rectangle 9"/>
          <p:cNvSpPr>
            <a:spLocks noChangeArrowheads="1"/>
          </p:cNvSpPr>
          <p:nvPr/>
        </p:nvSpPr>
        <p:spPr bwMode="auto">
          <a:xfrm>
            <a:off x="5313363" y="5373688"/>
            <a:ext cx="2787650" cy="115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889000" lvl="1" indent="-439738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Char char="¡"/>
              <a:defRPr/>
            </a:pPr>
            <a:r>
              <a:rPr lang="en-US" sz="2800" dirty="0">
                <a:latin typeface="+mn-lt"/>
                <a:sym typeface="Symbol" pitchFamily="18" charset="2"/>
              </a:rPr>
              <a:t>Answer:</a:t>
            </a:r>
          </a:p>
          <a:p>
            <a:pPr marL="889000" lvl="1" indent="-439738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Char char="¡"/>
              <a:defRPr/>
            </a:pPr>
            <a:r>
              <a:rPr lang="en-US" sz="2800" i="1" dirty="0">
                <a:latin typeface="+mn-lt"/>
                <a:sym typeface="Symbol" pitchFamily="18" charset="2"/>
              </a:rPr>
              <a:t></a:t>
            </a:r>
            <a:r>
              <a:rPr lang="en-US" sz="2800" dirty="0">
                <a:latin typeface="+mn-lt"/>
                <a:sym typeface="Symbol" pitchFamily="18" charset="2"/>
              </a:rPr>
              <a:t> = 221.8</a:t>
            </a:r>
            <a:endParaRPr lang="en-US" sz="2800" i="1" dirty="0">
              <a:latin typeface="+mn-lt"/>
              <a:sym typeface="Symbol" pitchFamily="18" charset="2"/>
            </a:endParaRPr>
          </a:p>
        </p:txBody>
      </p:sp>
      <p:sp>
        <p:nvSpPr>
          <p:cNvPr id="586762" name="Rectangle 10"/>
          <p:cNvSpPr>
            <a:spLocks noChangeArrowheads="1"/>
          </p:cNvSpPr>
          <p:nvPr/>
        </p:nvSpPr>
        <p:spPr bwMode="auto">
          <a:xfrm>
            <a:off x="5435600" y="4718050"/>
            <a:ext cx="13398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b="1">
                <a:solidFill>
                  <a:srgbClr val="FF0000"/>
                </a:solidFill>
                <a:sym typeface="Symbol" pitchFamily="18" charset="2"/>
              </a:rPr>
              <a:t>P(-2.24, -2)</a:t>
            </a:r>
          </a:p>
        </p:txBody>
      </p:sp>
      <p:sp>
        <p:nvSpPr>
          <p:cNvPr id="586763" name="Oval 11"/>
          <p:cNvSpPr>
            <a:spLocks noChangeArrowheads="1"/>
          </p:cNvSpPr>
          <p:nvPr/>
        </p:nvSpPr>
        <p:spPr bwMode="auto">
          <a:xfrm>
            <a:off x="6300788" y="4365625"/>
            <a:ext cx="142875" cy="142875"/>
          </a:xfrm>
          <a:prstGeom prst="ellipse">
            <a:avLst/>
          </a:prstGeom>
          <a:solidFill>
            <a:srgbClr val="000099"/>
          </a:solidFill>
          <a:ln w="9525">
            <a:solidFill>
              <a:schemeClr val="tx2"/>
            </a:solidFill>
            <a:round/>
            <a:headEnd/>
            <a:tailEnd/>
          </a:ln>
        </p:spPr>
        <p:txBody>
          <a:bodyPr wrap="none" anchor="ctr"/>
          <a:lstStyle/>
          <a:p>
            <a:pPr eaLnBrk="0" hangingPunct="0"/>
            <a:endParaRPr lang="en-CA"/>
          </a:p>
        </p:txBody>
      </p:sp>
      <p:sp>
        <p:nvSpPr>
          <p:cNvPr id="12" name="Slide Number Placeholder 6"/>
          <p:cNvSpPr txBox="1">
            <a:spLocks/>
          </p:cNvSpPr>
          <p:nvPr/>
        </p:nvSpPr>
        <p:spPr>
          <a:xfrm>
            <a:off x="8358188" y="6429375"/>
            <a:ext cx="533400" cy="244475"/>
          </a:xfrm>
          <a:prstGeom prst="rect">
            <a:avLst/>
          </a:prstGeom>
        </p:spPr>
        <p:txBody>
          <a:bodyPr anchor="ctr">
            <a:normAutofit fontScale="85000" lnSpcReduction="20000"/>
          </a:bodyPr>
          <a:lstStyle/>
          <a:p>
            <a:pPr algn="ctr">
              <a:defRPr/>
            </a:pPr>
            <a:r>
              <a:rPr lang="en-US" sz="1400" b="1"/>
              <a:t>8-</a:t>
            </a:r>
            <a:fld id="{92BFD522-13AE-4EFC-9CDD-2D34697E890C}" type="slidenum">
              <a:rPr lang="en-US" sz="1400" b="1"/>
              <a:pPr algn="ctr">
                <a:defRPr/>
              </a:pPr>
              <a:t>21</a:t>
            </a:fld>
            <a:endParaRPr lang="en-US" sz="1400" b="1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67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867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67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5867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67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5867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67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5867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67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67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5867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6757" grpId="0" animBg="1"/>
      <p:bldP spid="586758" grpId="0"/>
      <p:bldP spid="586760" grpId="0"/>
      <p:bldP spid="586761" grpId="0"/>
      <p:bldP spid="58676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ChangeArrowheads="1"/>
          </p:cNvSpPr>
          <p:nvPr>
            <p:ph type="title"/>
          </p:nvPr>
        </p:nvSpPr>
        <p:spPr>
          <a:xfrm>
            <a:off x="612775" y="228600"/>
            <a:ext cx="8153400" cy="990600"/>
          </a:xfrm>
        </p:spPr>
        <p:txBody>
          <a:bodyPr/>
          <a:lstStyle/>
          <a:p>
            <a:pPr eaLnBrk="1" hangingPunct="1"/>
            <a:r>
              <a:rPr lang="en-US" smtClean="0">
                <a:latin typeface="Tw Cen MT" pitchFamily="34" charset="0"/>
              </a:rPr>
              <a:t>The quadrantal angles</a:t>
            </a:r>
          </a:p>
        </p:txBody>
      </p:sp>
      <p:sp>
        <p:nvSpPr>
          <p:cNvPr id="44035" name="Footer Placeholder 4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r>
              <a:rPr lang="en-US" smtClean="0"/>
              <a:t>Copyright © 2010 Pearson Education Canada Inc.</a:t>
            </a:r>
          </a:p>
        </p:txBody>
      </p:sp>
      <p:sp>
        <p:nvSpPr>
          <p:cNvPr id="22531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pPr>
              <a:defRPr/>
            </a:pPr>
            <a:r>
              <a:rPr lang="en-US"/>
              <a:t>8-</a:t>
            </a:r>
            <a:fld id="{14453050-247C-446A-9E0B-3E0C45ED3090}" type="slidenum">
              <a:rPr lang="en-US"/>
              <a:pPr>
                <a:defRPr/>
              </a:pPr>
              <a:t>22</a:t>
            </a:fld>
            <a:endParaRPr lang="en-US"/>
          </a:p>
        </p:txBody>
      </p:sp>
      <p:sp>
        <p:nvSpPr>
          <p:cNvPr id="568323" name="Rectangle 3"/>
          <p:cNvSpPr>
            <a:spLocks noGrp="1" noChangeArrowheads="1"/>
          </p:cNvSpPr>
          <p:nvPr>
            <p:ph sz="quarter" idx="4294967295"/>
          </p:nvPr>
        </p:nvSpPr>
        <p:spPr>
          <a:xfrm>
            <a:off x="949325" y="1981200"/>
            <a:ext cx="7661275" cy="3144838"/>
          </a:xfrm>
        </p:spPr>
        <p:txBody>
          <a:bodyPr/>
          <a:lstStyle/>
          <a:p>
            <a:pPr marL="469900" indent="-469900" eaLnBrk="1" hangingPunct="1"/>
            <a:r>
              <a:rPr lang="en-US" sz="3000" smtClean="0">
                <a:latin typeface="Tw Cen MT" pitchFamily="34" charset="0"/>
              </a:rPr>
              <a:t>These angles are represented by the </a:t>
            </a:r>
            <a:r>
              <a:rPr lang="en-US" sz="3000" i="1" smtClean="0">
                <a:latin typeface="Times New Roman" pitchFamily="18" charset="0"/>
              </a:rPr>
              <a:t>x</a:t>
            </a:r>
            <a:r>
              <a:rPr lang="en-US" sz="3000" smtClean="0">
                <a:latin typeface="Tw Cen MT" pitchFamily="34" charset="0"/>
              </a:rPr>
              <a:t> and </a:t>
            </a:r>
            <a:r>
              <a:rPr lang="en-US" sz="3000" i="1" smtClean="0">
                <a:latin typeface="Times New Roman" pitchFamily="18" charset="0"/>
              </a:rPr>
              <a:t>y</a:t>
            </a:r>
            <a:r>
              <a:rPr lang="en-US" sz="3000" smtClean="0">
                <a:latin typeface="Tw Cen MT" pitchFamily="34" charset="0"/>
              </a:rPr>
              <a:t> axes.</a:t>
            </a:r>
          </a:p>
          <a:p>
            <a:pPr marL="469900" indent="-469900" eaLnBrk="1" hangingPunct="1"/>
            <a:r>
              <a:rPr lang="en-US" sz="3000" smtClean="0">
                <a:latin typeface="Tw Cen MT" pitchFamily="34" charset="0"/>
              </a:rPr>
              <a:t>They are 0</a:t>
            </a:r>
            <a:r>
              <a:rPr lang="en-US" sz="3000" smtClean="0">
                <a:latin typeface="Tw Cen MT" pitchFamily="34" charset="0"/>
                <a:sym typeface="Symbol" pitchFamily="18" charset="2"/>
              </a:rPr>
              <a:t></a:t>
            </a:r>
            <a:r>
              <a:rPr lang="en-US" sz="3000" smtClean="0">
                <a:latin typeface="Tw Cen MT" pitchFamily="34" charset="0"/>
              </a:rPr>
              <a:t>, 90</a:t>
            </a:r>
            <a:r>
              <a:rPr lang="en-US" sz="3000" smtClean="0">
                <a:latin typeface="Tw Cen MT" pitchFamily="34" charset="0"/>
                <a:sym typeface="Symbol" pitchFamily="18" charset="2"/>
              </a:rPr>
              <a:t></a:t>
            </a:r>
            <a:r>
              <a:rPr lang="en-US" sz="3000" smtClean="0">
                <a:latin typeface="Tw Cen MT" pitchFamily="34" charset="0"/>
              </a:rPr>
              <a:t>, 180</a:t>
            </a:r>
            <a:r>
              <a:rPr lang="en-US" sz="3000" smtClean="0">
                <a:latin typeface="Tw Cen MT" pitchFamily="34" charset="0"/>
                <a:sym typeface="Symbol" pitchFamily="18" charset="2"/>
              </a:rPr>
              <a:t></a:t>
            </a:r>
            <a:r>
              <a:rPr lang="en-US" sz="3000" smtClean="0">
                <a:latin typeface="Tw Cen MT" pitchFamily="34" charset="0"/>
              </a:rPr>
              <a:t>, 270</a:t>
            </a:r>
            <a:r>
              <a:rPr lang="en-US" sz="3000" smtClean="0">
                <a:latin typeface="Tw Cen MT" pitchFamily="34" charset="0"/>
                <a:sym typeface="Symbol" pitchFamily="18" charset="2"/>
              </a:rPr>
              <a:t></a:t>
            </a:r>
            <a:r>
              <a:rPr lang="en-US" sz="3000" smtClean="0">
                <a:latin typeface="Tw Cen MT" pitchFamily="34" charset="0"/>
              </a:rPr>
              <a:t> and 360</a:t>
            </a:r>
            <a:r>
              <a:rPr lang="en-US" sz="3000" smtClean="0">
                <a:latin typeface="Tw Cen MT" pitchFamily="34" charset="0"/>
                <a:sym typeface="Symbol" pitchFamily="18" charset="2"/>
              </a:rPr>
              <a:t></a:t>
            </a:r>
            <a:r>
              <a:rPr lang="en-US" sz="3000" smtClean="0">
                <a:latin typeface="Tw Cen MT" pitchFamily="34" charset="0"/>
              </a:rPr>
              <a:t>.</a:t>
            </a:r>
          </a:p>
          <a:p>
            <a:pPr marL="469900" indent="-469900" eaLnBrk="1" hangingPunct="1"/>
            <a:r>
              <a:rPr lang="en-US" sz="3000" smtClean="0">
                <a:latin typeface="Tw Cen MT" pitchFamily="34" charset="0"/>
              </a:rPr>
              <a:t>Their terminal side lies on a coordinate axis.</a:t>
            </a:r>
          </a:p>
        </p:txBody>
      </p:sp>
      <p:sp>
        <p:nvSpPr>
          <p:cNvPr id="568324" name="WordArt 4"/>
          <p:cNvSpPr>
            <a:spLocks noChangeArrowheads="1" noChangeShapeType="1" noTextEdit="1"/>
          </p:cNvSpPr>
          <p:nvPr/>
        </p:nvSpPr>
        <p:spPr bwMode="auto">
          <a:xfrm>
            <a:off x="611188" y="4797425"/>
            <a:ext cx="8020050" cy="5715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CA" sz="3600" kern="1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Impact"/>
              </a:rPr>
              <a:t>What are the trig values for these angles?</a:t>
            </a:r>
          </a:p>
        </p:txBody>
      </p:sp>
      <p:sp>
        <p:nvSpPr>
          <p:cNvPr id="7" name="Slide Number Placeholder 6"/>
          <p:cNvSpPr txBox="1">
            <a:spLocks/>
          </p:cNvSpPr>
          <p:nvPr/>
        </p:nvSpPr>
        <p:spPr>
          <a:xfrm>
            <a:off x="8358188" y="6429375"/>
            <a:ext cx="533400" cy="244475"/>
          </a:xfrm>
          <a:prstGeom prst="rect">
            <a:avLst/>
          </a:prstGeom>
        </p:spPr>
        <p:txBody>
          <a:bodyPr anchor="ctr">
            <a:normAutofit fontScale="85000" lnSpcReduction="20000"/>
          </a:bodyPr>
          <a:lstStyle/>
          <a:p>
            <a:pPr algn="ctr">
              <a:defRPr/>
            </a:pPr>
            <a:r>
              <a:rPr lang="en-US" sz="1400" b="1"/>
              <a:t>8-</a:t>
            </a:r>
            <a:fld id="{F7DE81E5-3F5D-463B-B2A3-50DB54B23063}" type="slidenum">
              <a:rPr lang="en-US" sz="1400" b="1"/>
              <a:pPr algn="ctr">
                <a:defRPr/>
              </a:pPr>
              <a:t>22</a:t>
            </a:fld>
            <a:endParaRPr lang="en-US" sz="1400" b="1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83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683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683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83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683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683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83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683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683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8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5" dur="500"/>
                                        <p:tgtEl>
                                          <p:spTgt spid="5683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8323" grpId="0" build="p"/>
      <p:bldP spid="56832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latin typeface="Tw Cen MT" pitchFamily="34" charset="0"/>
              </a:rPr>
              <a:t>Negative angles</a:t>
            </a:r>
          </a:p>
        </p:txBody>
      </p:sp>
      <p:sp>
        <p:nvSpPr>
          <p:cNvPr id="56934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949325" y="1981200"/>
            <a:ext cx="7367588" cy="4114800"/>
          </a:xfrm>
        </p:spPr>
        <p:txBody>
          <a:bodyPr/>
          <a:lstStyle/>
          <a:p>
            <a:pPr marL="469900" indent="-469900" eaLnBrk="1" hangingPunct="1"/>
            <a:r>
              <a:rPr lang="en-US" sz="3000" smtClean="0">
                <a:latin typeface="Tw Cen MT" pitchFamily="34" charset="0"/>
              </a:rPr>
              <a:t>To find the values of the functions of negative angles, we can use functions of corresponding positive angles, </a:t>
            </a:r>
            <a:r>
              <a:rPr lang="en-US" sz="3000" b="1" i="1" smtClean="0">
                <a:latin typeface="Times New Roman" pitchFamily="18" charset="0"/>
              </a:rPr>
              <a:t>if we use the correct sign</a:t>
            </a:r>
            <a:r>
              <a:rPr lang="en-US" sz="3000" smtClean="0">
                <a:latin typeface="Tw Cen MT" pitchFamily="34" charset="0"/>
              </a:rPr>
              <a:t>.</a:t>
            </a:r>
          </a:p>
        </p:txBody>
      </p:sp>
      <p:graphicFrame>
        <p:nvGraphicFramePr>
          <p:cNvPr id="569349" name="Object 5"/>
          <p:cNvGraphicFramePr>
            <a:graphicFrameLocks noGrp="1" noChangeAspect="1"/>
          </p:cNvGraphicFramePr>
          <p:nvPr>
            <p:ph sz="quarter" idx="2"/>
          </p:nvPr>
        </p:nvGraphicFramePr>
        <p:xfrm>
          <a:off x="685800" y="3860800"/>
          <a:ext cx="2589213" cy="530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0" name="Equation" r:id="rId4" imgW="1054080" imgH="215640" progId="Equation.3">
                  <p:embed/>
                </p:oleObj>
              </mc:Choice>
              <mc:Fallback>
                <p:oleObj name="Equation" r:id="rId4" imgW="1054080" imgH="215640" progId="Equation.3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5800" y="3860800"/>
                        <a:ext cx="2589213" cy="5302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69351" name="Object 7"/>
          <p:cNvGraphicFramePr>
            <a:graphicFrameLocks noGrp="1" noChangeAspect="1"/>
          </p:cNvGraphicFramePr>
          <p:nvPr>
            <p:ph sz="quarter" idx="10"/>
          </p:nvPr>
        </p:nvGraphicFramePr>
        <p:xfrm>
          <a:off x="682625" y="4451350"/>
          <a:ext cx="2520950" cy="504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1" name="Equation" r:id="rId6" imgW="1079280" imgH="215640" progId="Equation.3">
                  <p:embed/>
                </p:oleObj>
              </mc:Choice>
              <mc:Fallback>
                <p:oleObj name="Equation" r:id="rId6" imgW="1079280" imgH="215640" progId="Equation.3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2625" y="4451350"/>
                        <a:ext cx="2520950" cy="5048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82" name="Footer Placeholder 6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r>
              <a:rPr lang="en-US" smtClean="0"/>
              <a:t>Copyright © 2010 Pearson Education Canada Inc.</a:t>
            </a:r>
          </a:p>
        </p:txBody>
      </p:sp>
      <p:sp>
        <p:nvSpPr>
          <p:cNvPr id="3081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pPr>
              <a:defRPr/>
            </a:pPr>
            <a:r>
              <a:rPr lang="en-US"/>
              <a:t>8-</a:t>
            </a:r>
            <a:fld id="{C4BA820C-B09E-4582-B776-5A27C0571A7D}" type="slidenum">
              <a:rPr lang="en-US"/>
              <a:pPr>
                <a:defRPr/>
              </a:pPr>
              <a:t>23</a:t>
            </a:fld>
            <a:endParaRPr lang="en-US"/>
          </a:p>
        </p:txBody>
      </p:sp>
      <p:graphicFrame>
        <p:nvGraphicFramePr>
          <p:cNvPr id="569353" name="Object 9"/>
          <p:cNvGraphicFramePr>
            <a:graphicFrameLocks noChangeAspect="1"/>
          </p:cNvGraphicFramePr>
          <p:nvPr/>
        </p:nvGraphicFramePr>
        <p:xfrm>
          <a:off x="5292725" y="3789363"/>
          <a:ext cx="2578100" cy="561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2" name="Equation" r:id="rId8" imgW="990360" imgH="215640" progId="Equation.3">
                  <p:embed/>
                </p:oleObj>
              </mc:Choice>
              <mc:Fallback>
                <p:oleObj name="Equation" r:id="rId8" imgW="990360" imgH="215640" progId="Equation.3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92725" y="3789363"/>
                        <a:ext cx="2578100" cy="5619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69354" name="Object 10"/>
          <p:cNvGraphicFramePr>
            <a:graphicFrameLocks noChangeAspect="1"/>
          </p:cNvGraphicFramePr>
          <p:nvPr/>
        </p:nvGraphicFramePr>
        <p:xfrm>
          <a:off x="5292725" y="4333875"/>
          <a:ext cx="2687638" cy="593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3" name="Equation" r:id="rId10" imgW="977760" imgH="215640" progId="Equation.3">
                  <p:embed/>
                </p:oleObj>
              </mc:Choice>
              <mc:Fallback>
                <p:oleObj name="Equation" r:id="rId10" imgW="977760" imgH="215640" progId="Equation.3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92725" y="4333875"/>
                        <a:ext cx="2687638" cy="5937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69355" name="Object 11"/>
          <p:cNvGraphicFramePr>
            <a:graphicFrameLocks noChangeAspect="1"/>
          </p:cNvGraphicFramePr>
          <p:nvPr/>
        </p:nvGraphicFramePr>
        <p:xfrm>
          <a:off x="3059113" y="4941888"/>
          <a:ext cx="2843212" cy="561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4" name="Equation" r:id="rId12" imgW="1091880" imgH="215640" progId="Equation.3">
                  <p:embed/>
                </p:oleObj>
              </mc:Choice>
              <mc:Fallback>
                <p:oleObj name="Equation" r:id="rId12" imgW="1091880" imgH="215640" progId="Equation.3">
                  <p:embed/>
                  <p:pic>
                    <p:nvPicPr>
                      <p:cNvPr id="0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59113" y="4941888"/>
                        <a:ext cx="2843212" cy="5619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69356" name="Object 12"/>
          <p:cNvGraphicFramePr>
            <a:graphicFrameLocks noChangeAspect="1"/>
          </p:cNvGraphicFramePr>
          <p:nvPr/>
        </p:nvGraphicFramePr>
        <p:xfrm>
          <a:off x="3059113" y="5516563"/>
          <a:ext cx="2809875" cy="561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5" name="Equation" r:id="rId14" imgW="1079280" imgH="215640" progId="Equation.3">
                  <p:embed/>
                </p:oleObj>
              </mc:Choice>
              <mc:Fallback>
                <p:oleObj name="Equation" r:id="rId14" imgW="1079280" imgH="215640" progId="Equation.3">
                  <p:embed/>
                  <p:pic>
                    <p:nvPicPr>
                      <p:cNvPr id="0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59113" y="5516563"/>
                        <a:ext cx="2809875" cy="5619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8286750" y="5929313"/>
            <a:ext cx="71437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CA" sz="3200">
                <a:sym typeface="Zapf Dingbats" pitchFamily="82" charset="2"/>
              </a:rPr>
              <a:t></a:t>
            </a:r>
            <a:endParaRPr lang="en-CA" sz="3200"/>
          </a:p>
        </p:txBody>
      </p:sp>
      <p:sp>
        <p:nvSpPr>
          <p:cNvPr id="14" name="Slide Number Placeholder 6"/>
          <p:cNvSpPr txBox="1">
            <a:spLocks/>
          </p:cNvSpPr>
          <p:nvPr/>
        </p:nvSpPr>
        <p:spPr>
          <a:xfrm>
            <a:off x="8358188" y="6429375"/>
            <a:ext cx="533400" cy="244475"/>
          </a:xfrm>
          <a:prstGeom prst="rect">
            <a:avLst/>
          </a:prstGeom>
        </p:spPr>
        <p:txBody>
          <a:bodyPr anchor="ctr">
            <a:normAutofit fontScale="85000" lnSpcReduction="20000"/>
          </a:bodyPr>
          <a:lstStyle/>
          <a:p>
            <a:pPr algn="ctr">
              <a:defRPr/>
            </a:pPr>
            <a:r>
              <a:rPr lang="en-US" sz="1400" b="1"/>
              <a:t>8-</a:t>
            </a:r>
            <a:fld id="{F9D0ACAC-F458-496A-BF5D-D6D6968B0C2A}" type="slidenum">
              <a:rPr lang="en-US" sz="1400" b="1"/>
              <a:pPr algn="ctr">
                <a:defRPr/>
              </a:pPr>
              <a:t>23</a:t>
            </a:fld>
            <a:endParaRPr lang="en-US" sz="1400" b="1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93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693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9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5693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9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5693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9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5693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9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5693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9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5693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9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5693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0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9347" grpId="0" build="p"/>
      <p:bldP spid="1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latin typeface="Tw Cen MT" pitchFamily="34" charset="0"/>
              </a:rPr>
              <a:t>Ch. 8.3: Radians</a:t>
            </a:r>
          </a:p>
        </p:txBody>
      </p:sp>
      <p:sp>
        <p:nvSpPr>
          <p:cNvPr id="4100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949325" y="1981200"/>
            <a:ext cx="7654925" cy="2019300"/>
          </a:xfrm>
        </p:spPr>
        <p:txBody>
          <a:bodyPr/>
          <a:lstStyle/>
          <a:p>
            <a:pPr marL="342900" indent="-342900" eaLnBrk="1" hangingPunct="1"/>
            <a:r>
              <a:rPr lang="en-US" sz="3000" smtClean="0">
                <a:solidFill>
                  <a:srgbClr val="000099"/>
                </a:solidFill>
                <a:latin typeface="Tw Cen MT" pitchFamily="34" charset="0"/>
              </a:rPr>
              <a:t>Procedure for Converting Angle Measurements</a:t>
            </a:r>
          </a:p>
          <a:p>
            <a:pPr marL="742950" lvl="1" indent="-285750" eaLnBrk="1" hangingPunct="1"/>
            <a:r>
              <a:rPr lang="en-US" sz="2800" smtClean="0">
                <a:latin typeface="Tw Cen MT" pitchFamily="34" charset="0"/>
              </a:rPr>
              <a:t>To convert an angle measured in degrees to the same angle measured in radians, </a:t>
            </a:r>
            <a:r>
              <a:rPr lang="en-US" sz="2800" b="1" i="1" smtClean="0">
                <a:latin typeface="Times New Roman" pitchFamily="18" charset="0"/>
              </a:rPr>
              <a:t>multiply the number of degrees by</a:t>
            </a:r>
            <a:r>
              <a:rPr lang="en-US" sz="2800" smtClean="0">
                <a:latin typeface="Tw Cen MT" pitchFamily="34" charset="0"/>
              </a:rPr>
              <a:t> </a:t>
            </a:r>
            <a:r>
              <a:rPr lang="en-US" sz="2800" smtClean="0">
                <a:solidFill>
                  <a:srgbClr val="FF0000"/>
                </a:solidFill>
                <a:latin typeface="Tw Cen MT" pitchFamily="34" charset="0"/>
                <a:sym typeface="Symbol" pitchFamily="18" charset="2"/>
              </a:rPr>
              <a:t></a:t>
            </a:r>
            <a:r>
              <a:rPr lang="en-US" sz="2800" smtClean="0">
                <a:latin typeface="Tw Cen MT" pitchFamily="34" charset="0"/>
              </a:rPr>
              <a:t> </a:t>
            </a:r>
            <a:r>
              <a:rPr lang="en-US" sz="2800" smtClean="0">
                <a:solidFill>
                  <a:srgbClr val="FF0000"/>
                </a:solidFill>
                <a:latin typeface="Tw Cen MT" pitchFamily="34" charset="0"/>
              </a:rPr>
              <a:t>rads/180</a:t>
            </a:r>
            <a:r>
              <a:rPr lang="en-US" sz="2800" smtClean="0">
                <a:solidFill>
                  <a:srgbClr val="FF0000"/>
                </a:solidFill>
                <a:latin typeface="Tw Cen MT" pitchFamily="34" charset="0"/>
                <a:sym typeface="Symbol" pitchFamily="18" charset="2"/>
              </a:rPr>
              <a:t></a:t>
            </a:r>
            <a:r>
              <a:rPr lang="en-US" sz="2800" smtClean="0">
                <a:latin typeface="Tw Cen MT" pitchFamily="34" charset="0"/>
              </a:rPr>
              <a:t>.</a:t>
            </a:r>
          </a:p>
        </p:txBody>
      </p:sp>
      <p:sp>
        <p:nvSpPr>
          <p:cNvPr id="4101" name="Footer Placeholder 5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r>
              <a:rPr lang="en-US" smtClean="0"/>
              <a:t>Copyright © 2010 Pearson Education Canada Inc.</a:t>
            </a:r>
          </a:p>
        </p:txBody>
      </p:sp>
      <p:sp>
        <p:nvSpPr>
          <p:cNvPr id="23555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pPr>
              <a:defRPr/>
            </a:pPr>
            <a:r>
              <a:rPr lang="en-US"/>
              <a:t>8-</a:t>
            </a:r>
            <a:fld id="{40E31314-04FA-4D26-8FFB-01ACB0FCB97E}" type="slidenum">
              <a:rPr lang="en-US"/>
              <a:pPr>
                <a:defRPr/>
              </a:pPr>
              <a:t>24</a:t>
            </a:fld>
            <a:endParaRPr lang="en-US"/>
          </a:p>
        </p:txBody>
      </p:sp>
      <p:sp>
        <p:nvSpPr>
          <p:cNvPr id="4103" name="Rectangle 7"/>
          <p:cNvSpPr>
            <a:spLocks noChangeArrowheads="1"/>
          </p:cNvSpPr>
          <p:nvPr/>
        </p:nvSpPr>
        <p:spPr bwMode="auto">
          <a:xfrm>
            <a:off x="1928813" y="4286250"/>
            <a:ext cx="3978275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742950" lvl="1" indent="-285750"/>
            <a:r>
              <a:rPr lang="en-US" sz="2600">
                <a:solidFill>
                  <a:srgbClr val="FF0000"/>
                </a:solidFill>
              </a:rPr>
              <a:t>degrees</a:t>
            </a:r>
            <a:r>
              <a:rPr lang="en-US" sz="2600"/>
              <a:t> x          </a:t>
            </a:r>
            <a:r>
              <a:rPr lang="en-US" sz="2600">
                <a:solidFill>
                  <a:schemeClr val="tx2"/>
                </a:solidFill>
                <a:sym typeface="Symbol" pitchFamily="18" charset="2"/>
              </a:rPr>
              <a:t>=</a:t>
            </a:r>
            <a:r>
              <a:rPr lang="en-US" sz="2600">
                <a:solidFill>
                  <a:srgbClr val="FF0000"/>
                </a:solidFill>
                <a:sym typeface="Symbol" pitchFamily="18" charset="2"/>
              </a:rPr>
              <a:t> </a:t>
            </a:r>
            <a:r>
              <a:rPr lang="en-US" sz="2600">
                <a:solidFill>
                  <a:srgbClr val="002060"/>
                </a:solidFill>
                <a:sym typeface="Symbol" pitchFamily="18" charset="2"/>
              </a:rPr>
              <a:t>rads</a:t>
            </a:r>
            <a:endParaRPr lang="en-US" sz="2600">
              <a:solidFill>
                <a:srgbClr val="002060"/>
              </a:solidFill>
            </a:endParaRPr>
          </a:p>
        </p:txBody>
      </p:sp>
      <p:graphicFrame>
        <p:nvGraphicFramePr>
          <p:cNvPr id="4098" name="Object 7"/>
          <p:cNvGraphicFramePr>
            <a:graphicFrameLocks noChangeAspect="1"/>
          </p:cNvGraphicFramePr>
          <p:nvPr/>
        </p:nvGraphicFramePr>
        <p:xfrm>
          <a:off x="4000500" y="4071938"/>
          <a:ext cx="771525" cy="885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9" name="Equation" r:id="rId4" imgW="342720" imgH="393480" progId="Equation.3">
                  <p:embed/>
                </p:oleObj>
              </mc:Choice>
              <mc:Fallback>
                <p:oleObj name="Equation" r:id="rId4" imgW="342720" imgH="393480" progId="Equation.3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00500" y="4071938"/>
                        <a:ext cx="771525" cy="8858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Rectangle 41"/>
          <p:cNvSpPr>
            <a:spLocks noChangeArrowheads="1"/>
          </p:cNvSpPr>
          <p:nvPr/>
        </p:nvSpPr>
        <p:spPr bwMode="auto">
          <a:xfrm>
            <a:off x="2357438" y="4071938"/>
            <a:ext cx="3643312" cy="1446212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en-CA"/>
          </a:p>
        </p:txBody>
      </p:sp>
      <p:sp>
        <p:nvSpPr>
          <p:cNvPr id="9" name="Slide Number Placeholder 6"/>
          <p:cNvSpPr txBox="1">
            <a:spLocks/>
          </p:cNvSpPr>
          <p:nvPr/>
        </p:nvSpPr>
        <p:spPr>
          <a:xfrm>
            <a:off x="8358188" y="6429375"/>
            <a:ext cx="533400" cy="244475"/>
          </a:xfrm>
          <a:prstGeom prst="rect">
            <a:avLst/>
          </a:prstGeom>
        </p:spPr>
        <p:txBody>
          <a:bodyPr anchor="ctr">
            <a:normAutofit fontScale="85000" lnSpcReduction="20000"/>
          </a:bodyPr>
          <a:lstStyle/>
          <a:p>
            <a:pPr algn="ctr">
              <a:defRPr/>
            </a:pPr>
            <a:r>
              <a:rPr lang="en-US" sz="1400" b="1"/>
              <a:t>8-</a:t>
            </a:r>
            <a:fld id="{F38B0C6C-3E28-4F42-A146-BB3A5F02FAA1}" type="slidenum">
              <a:rPr lang="en-US" sz="1400" b="1"/>
              <a:pPr algn="ctr">
                <a:defRPr/>
              </a:pPr>
              <a:t>24</a:t>
            </a:fld>
            <a:endParaRPr lang="en-US" sz="1400" b="1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latin typeface="Tw Cen MT" pitchFamily="34" charset="0"/>
              </a:rPr>
              <a:t>Radians</a:t>
            </a:r>
          </a:p>
        </p:txBody>
      </p:sp>
      <p:sp>
        <p:nvSpPr>
          <p:cNvPr id="5124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949325" y="1981200"/>
            <a:ext cx="7654925" cy="2019300"/>
          </a:xfrm>
        </p:spPr>
        <p:txBody>
          <a:bodyPr/>
          <a:lstStyle/>
          <a:p>
            <a:pPr marL="342900" indent="-342900" eaLnBrk="1" hangingPunct="1"/>
            <a:r>
              <a:rPr lang="en-US" sz="3000" smtClean="0">
                <a:solidFill>
                  <a:srgbClr val="000099"/>
                </a:solidFill>
                <a:latin typeface="Tw Cen MT" pitchFamily="34" charset="0"/>
              </a:rPr>
              <a:t>Procedure for Converting Angle Measurements</a:t>
            </a:r>
          </a:p>
          <a:p>
            <a:pPr marL="742950" lvl="1" indent="-285750" eaLnBrk="1" hangingPunct="1"/>
            <a:r>
              <a:rPr lang="en-US" sz="2800" smtClean="0">
                <a:latin typeface="Tw Cen MT" pitchFamily="34" charset="0"/>
              </a:rPr>
              <a:t>To convert an angle measured in radians to the same angle measured in degrees, </a:t>
            </a:r>
            <a:r>
              <a:rPr lang="en-US" sz="2800" b="1" i="1" smtClean="0">
                <a:latin typeface="Times New Roman" pitchFamily="18" charset="0"/>
              </a:rPr>
              <a:t>multiply the number of radians by</a:t>
            </a:r>
            <a:r>
              <a:rPr lang="en-US" sz="2800" smtClean="0">
                <a:latin typeface="Tw Cen MT" pitchFamily="34" charset="0"/>
              </a:rPr>
              <a:t> </a:t>
            </a:r>
            <a:r>
              <a:rPr lang="en-US" sz="2800" smtClean="0">
                <a:solidFill>
                  <a:srgbClr val="FF0000"/>
                </a:solidFill>
                <a:latin typeface="Tw Cen MT" pitchFamily="34" charset="0"/>
              </a:rPr>
              <a:t>180</a:t>
            </a:r>
            <a:r>
              <a:rPr lang="en-US" sz="2800" smtClean="0">
                <a:solidFill>
                  <a:srgbClr val="FF0000"/>
                </a:solidFill>
                <a:latin typeface="Tw Cen MT" pitchFamily="34" charset="0"/>
                <a:sym typeface="Symbol" pitchFamily="18" charset="2"/>
              </a:rPr>
              <a:t></a:t>
            </a:r>
            <a:r>
              <a:rPr lang="en-US" sz="2800" smtClean="0">
                <a:solidFill>
                  <a:srgbClr val="FF0000"/>
                </a:solidFill>
                <a:latin typeface="Tw Cen MT" pitchFamily="34" charset="0"/>
              </a:rPr>
              <a:t>/</a:t>
            </a:r>
            <a:r>
              <a:rPr lang="en-US" sz="2800" smtClean="0">
                <a:solidFill>
                  <a:srgbClr val="FF0000"/>
                </a:solidFill>
                <a:latin typeface="Tw Cen MT" pitchFamily="34" charset="0"/>
                <a:sym typeface="Symbol" pitchFamily="18" charset="2"/>
              </a:rPr>
              <a:t></a:t>
            </a:r>
            <a:r>
              <a:rPr lang="en-US" sz="2800" smtClean="0">
                <a:solidFill>
                  <a:srgbClr val="FF0000"/>
                </a:solidFill>
                <a:latin typeface="Tw Cen MT" pitchFamily="34" charset="0"/>
              </a:rPr>
              <a:t> rads</a:t>
            </a:r>
            <a:r>
              <a:rPr lang="en-US" sz="2800" smtClean="0">
                <a:latin typeface="Tw Cen MT" pitchFamily="34" charset="0"/>
              </a:rPr>
              <a:t>.</a:t>
            </a:r>
          </a:p>
        </p:txBody>
      </p:sp>
      <p:sp>
        <p:nvSpPr>
          <p:cNvPr id="5125" name="Footer Placeholder 5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r>
              <a:rPr lang="en-US" smtClean="0"/>
              <a:t>Copyright © 2010 Pearson Education Canada Inc.</a:t>
            </a:r>
          </a:p>
        </p:txBody>
      </p:sp>
      <p:sp>
        <p:nvSpPr>
          <p:cNvPr id="23555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pPr>
              <a:defRPr/>
            </a:pPr>
            <a:r>
              <a:rPr lang="en-US"/>
              <a:t>8-</a:t>
            </a:r>
            <a:fld id="{E72082E5-4040-4A7C-B140-12E09DD49F2A}" type="slidenum">
              <a:rPr lang="en-US"/>
              <a:pPr>
                <a:defRPr/>
              </a:pPr>
              <a:t>25</a:t>
            </a:fld>
            <a:endParaRPr lang="en-US"/>
          </a:p>
        </p:txBody>
      </p:sp>
      <p:sp>
        <p:nvSpPr>
          <p:cNvPr id="5127" name="TextBox 6"/>
          <p:cNvSpPr txBox="1">
            <a:spLocks noChangeArrowheads="1"/>
          </p:cNvSpPr>
          <p:nvPr/>
        </p:nvSpPr>
        <p:spPr bwMode="auto">
          <a:xfrm>
            <a:off x="8286750" y="6000750"/>
            <a:ext cx="71437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CA" sz="3200">
                <a:sym typeface="Zapf Dingbats" pitchFamily="82" charset="2"/>
              </a:rPr>
              <a:t></a:t>
            </a:r>
            <a:endParaRPr lang="en-CA" sz="3200"/>
          </a:p>
        </p:txBody>
      </p:sp>
      <p:sp>
        <p:nvSpPr>
          <p:cNvPr id="5128" name="Rectangle 7"/>
          <p:cNvSpPr>
            <a:spLocks noChangeArrowheads="1"/>
          </p:cNvSpPr>
          <p:nvPr/>
        </p:nvSpPr>
        <p:spPr bwMode="auto">
          <a:xfrm>
            <a:off x="2286000" y="4214813"/>
            <a:ext cx="4518025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742950" lvl="1" indent="-285750"/>
            <a:r>
              <a:rPr lang="en-US" sz="2600">
                <a:solidFill>
                  <a:srgbClr val="002060"/>
                </a:solidFill>
              </a:rPr>
              <a:t>radians</a:t>
            </a:r>
            <a:r>
              <a:rPr lang="en-US" sz="2600"/>
              <a:t> x           = </a:t>
            </a:r>
            <a:r>
              <a:rPr lang="en-US" sz="2600">
                <a:solidFill>
                  <a:srgbClr val="FF0000"/>
                </a:solidFill>
              </a:rPr>
              <a:t>degrees</a:t>
            </a:r>
          </a:p>
        </p:txBody>
      </p:sp>
      <p:graphicFrame>
        <p:nvGraphicFramePr>
          <p:cNvPr id="5122" name="Object 2"/>
          <p:cNvGraphicFramePr>
            <a:graphicFrameLocks noChangeAspect="1"/>
          </p:cNvGraphicFramePr>
          <p:nvPr/>
        </p:nvGraphicFramePr>
        <p:xfrm>
          <a:off x="4286250" y="4071938"/>
          <a:ext cx="771525" cy="885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3" name="Equation" r:id="rId4" imgW="342720" imgH="393480" progId="Equation.3">
                  <p:embed/>
                </p:oleObj>
              </mc:Choice>
              <mc:Fallback>
                <p:oleObj name="Equation" r:id="rId4" imgW="342720" imgH="393480" progId="Equation.3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86250" y="4071938"/>
                        <a:ext cx="771525" cy="8858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Rectangle 41"/>
          <p:cNvSpPr>
            <a:spLocks noChangeArrowheads="1"/>
          </p:cNvSpPr>
          <p:nvPr/>
        </p:nvSpPr>
        <p:spPr bwMode="auto">
          <a:xfrm>
            <a:off x="2786063" y="3929063"/>
            <a:ext cx="3929062" cy="1446212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en-CA"/>
          </a:p>
        </p:txBody>
      </p:sp>
      <p:sp>
        <p:nvSpPr>
          <p:cNvPr id="10" name="Slide Number Placeholder 6"/>
          <p:cNvSpPr txBox="1">
            <a:spLocks/>
          </p:cNvSpPr>
          <p:nvPr/>
        </p:nvSpPr>
        <p:spPr>
          <a:xfrm>
            <a:off x="8358188" y="6429375"/>
            <a:ext cx="533400" cy="244475"/>
          </a:xfrm>
          <a:prstGeom prst="rect">
            <a:avLst/>
          </a:prstGeom>
        </p:spPr>
        <p:txBody>
          <a:bodyPr anchor="ctr">
            <a:normAutofit fontScale="85000" lnSpcReduction="20000"/>
          </a:bodyPr>
          <a:lstStyle/>
          <a:p>
            <a:pPr algn="ctr">
              <a:defRPr/>
            </a:pPr>
            <a:r>
              <a:rPr lang="en-US" sz="1400" b="1"/>
              <a:t>8-</a:t>
            </a:r>
            <a:fld id="{14E3BBFE-24D2-44C0-A4F5-70E091331394}" type="slidenum">
              <a:rPr lang="en-US" sz="1400" b="1"/>
              <a:pPr algn="ctr">
                <a:defRPr/>
              </a:pPr>
              <a:t>25</a:t>
            </a:fld>
            <a:endParaRPr lang="en-US" sz="1400" b="1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8" name="Rectangle 2"/>
          <p:cNvSpPr>
            <a:spLocks noGrp="1" noChangeArrowheads="1"/>
          </p:cNvSpPr>
          <p:nvPr>
            <p:ph type="title"/>
          </p:nvPr>
        </p:nvSpPr>
        <p:spPr>
          <a:xfrm>
            <a:off x="612775" y="228600"/>
            <a:ext cx="8153400" cy="990600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/>
              <a:t>Ch. 8.1: Signs of the Trigonometric Functions</a:t>
            </a:r>
          </a:p>
        </p:txBody>
      </p:sp>
      <p:sp>
        <p:nvSpPr>
          <p:cNvPr id="26627" name="Footer Placeholder 4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r>
              <a:rPr lang="en-US" smtClean="0"/>
              <a:t>Copyright © 2010 Pearson Education Canada Inc.</a:t>
            </a:r>
          </a:p>
        </p:txBody>
      </p:sp>
      <p:sp>
        <p:nvSpPr>
          <p:cNvPr id="1126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pPr>
              <a:defRPr/>
            </a:pPr>
            <a:r>
              <a:rPr lang="en-US"/>
              <a:t>8-</a:t>
            </a:r>
            <a:fld id="{4FB52E9E-019F-47DC-AC58-9DD05BDF3DAB}" type="slidenum">
              <a:rPr lang="en-US"/>
              <a:pPr>
                <a:defRPr/>
              </a:pPr>
              <a:t>3</a:t>
            </a:fld>
            <a:endParaRPr lang="en-US"/>
          </a:p>
        </p:txBody>
      </p:sp>
      <p:sp>
        <p:nvSpPr>
          <p:cNvPr id="550915" name="Rectangle 3"/>
          <p:cNvSpPr>
            <a:spLocks noGrp="1" noChangeArrowheads="1"/>
          </p:cNvSpPr>
          <p:nvPr>
            <p:ph sz="quarter" idx="4294967295"/>
          </p:nvPr>
        </p:nvSpPr>
        <p:spPr>
          <a:xfrm>
            <a:off x="827088" y="1906588"/>
            <a:ext cx="7661275" cy="4114800"/>
          </a:xfrm>
        </p:spPr>
        <p:txBody>
          <a:bodyPr/>
          <a:lstStyle/>
          <a:p>
            <a:pPr marL="469900" indent="-469900" eaLnBrk="1" hangingPunct="1">
              <a:lnSpc>
                <a:spcPct val="90000"/>
              </a:lnSpc>
            </a:pPr>
            <a:r>
              <a:rPr lang="en-US" sz="3000" smtClean="0">
                <a:latin typeface="Tw Cen MT" pitchFamily="34" charset="0"/>
              </a:rPr>
              <a:t>Previously calculated for acute angles.</a:t>
            </a:r>
          </a:p>
          <a:p>
            <a:pPr marL="469900" indent="-469900" eaLnBrk="1" hangingPunct="1">
              <a:lnSpc>
                <a:spcPct val="90000"/>
              </a:lnSpc>
            </a:pPr>
            <a:r>
              <a:rPr lang="en-US" sz="3000" smtClean="0">
                <a:latin typeface="Tw Cen MT" pitchFamily="34" charset="0"/>
              </a:rPr>
              <a:t>Now we need methods to solve: </a:t>
            </a:r>
          </a:p>
          <a:p>
            <a:pPr marL="908050" lvl="1" indent="-436563" eaLnBrk="1" hangingPunct="1">
              <a:lnSpc>
                <a:spcPct val="90000"/>
              </a:lnSpc>
            </a:pPr>
            <a:r>
              <a:rPr lang="en-US" smtClean="0">
                <a:latin typeface="Tw Cen MT" pitchFamily="34" charset="0"/>
              </a:rPr>
              <a:t>obtuse angles, </a:t>
            </a:r>
          </a:p>
          <a:p>
            <a:pPr marL="908050" lvl="1" indent="-436563" eaLnBrk="1" hangingPunct="1">
              <a:lnSpc>
                <a:spcPct val="90000"/>
              </a:lnSpc>
            </a:pPr>
            <a:r>
              <a:rPr lang="en-US" smtClean="0">
                <a:latin typeface="Tw Cen MT" pitchFamily="34" charset="0"/>
              </a:rPr>
              <a:t>negative angles, </a:t>
            </a:r>
          </a:p>
          <a:p>
            <a:pPr marL="908050" lvl="1" indent="-436563" eaLnBrk="1" hangingPunct="1">
              <a:lnSpc>
                <a:spcPct val="90000"/>
              </a:lnSpc>
            </a:pPr>
            <a:r>
              <a:rPr lang="en-US" smtClean="0">
                <a:latin typeface="Tw Cen MT" pitchFamily="34" charset="0"/>
              </a:rPr>
              <a:t>angles greater than one revolution, and,</a:t>
            </a:r>
          </a:p>
          <a:p>
            <a:pPr marL="908050" lvl="1" indent="-436563" eaLnBrk="1" hangingPunct="1">
              <a:lnSpc>
                <a:spcPct val="90000"/>
              </a:lnSpc>
            </a:pPr>
            <a:r>
              <a:rPr lang="en-US" smtClean="0">
                <a:latin typeface="Tw Cen MT" pitchFamily="34" charset="0"/>
              </a:rPr>
              <a:t>angles with terminal sides on the coordinate axis.</a:t>
            </a:r>
          </a:p>
        </p:txBody>
      </p:sp>
      <p:sp>
        <p:nvSpPr>
          <p:cNvPr id="7" name="Slide Number Placeholder 6"/>
          <p:cNvSpPr txBox="1">
            <a:spLocks/>
          </p:cNvSpPr>
          <p:nvPr/>
        </p:nvSpPr>
        <p:spPr>
          <a:xfrm>
            <a:off x="8358188" y="6429375"/>
            <a:ext cx="533400" cy="244475"/>
          </a:xfrm>
          <a:prstGeom prst="rect">
            <a:avLst/>
          </a:prstGeom>
        </p:spPr>
        <p:txBody>
          <a:bodyPr anchor="ctr">
            <a:normAutofit fontScale="85000" lnSpcReduction="20000"/>
          </a:bodyPr>
          <a:lstStyle/>
          <a:p>
            <a:pPr algn="ctr">
              <a:defRPr/>
            </a:pPr>
            <a:r>
              <a:rPr lang="en-US" sz="1400" b="1"/>
              <a:t>8-</a:t>
            </a:r>
            <a:fld id="{92E6CF7B-B4F6-4B69-967B-906D4530C190}" type="slidenum">
              <a:rPr lang="en-US" sz="1400" b="1"/>
              <a:pPr algn="ctr">
                <a:defRPr/>
              </a:pPr>
              <a:t>3</a:t>
            </a:fld>
            <a:endParaRPr lang="en-US" sz="1400" b="1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09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509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509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09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509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509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09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509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509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09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509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509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09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509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509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09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509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509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0915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pPr>
              <a:defRPr/>
            </a:pPr>
            <a:r>
              <a:rPr lang="en-US"/>
              <a:t>8-</a:t>
            </a:r>
            <a:fld id="{18D31B44-69B7-4917-9DD7-506A07C5B815}" type="slidenum">
              <a:rPr lang="en-US"/>
              <a:pPr>
                <a:defRPr/>
              </a:pPr>
              <a:t>4</a:t>
            </a:fld>
            <a:endParaRPr lang="en-US"/>
          </a:p>
        </p:txBody>
      </p:sp>
      <p:sp>
        <p:nvSpPr>
          <p:cNvPr id="27651" name="Rectangle 2"/>
          <p:cNvSpPr>
            <a:spLocks noGrp="1" noChangeArrowheads="1"/>
          </p:cNvSpPr>
          <p:nvPr>
            <p:ph type="title"/>
          </p:nvPr>
        </p:nvSpPr>
        <p:spPr>
          <a:xfrm>
            <a:off x="571500" y="87313"/>
            <a:ext cx="7926388" cy="1412875"/>
          </a:xfrm>
        </p:spPr>
        <p:txBody>
          <a:bodyPr/>
          <a:lstStyle/>
          <a:p>
            <a:pPr eaLnBrk="1" hangingPunct="1"/>
            <a:r>
              <a:rPr lang="en-US" smtClean="0">
                <a:latin typeface="Tw Cen MT" pitchFamily="34" charset="0"/>
              </a:rPr>
              <a:t>Signs of the trigonometric functions</a:t>
            </a:r>
          </a:p>
        </p:txBody>
      </p:sp>
      <p:graphicFrame>
        <p:nvGraphicFramePr>
          <p:cNvPr id="577552" name="Group 16"/>
          <p:cNvGraphicFramePr>
            <a:graphicFrameLocks noGrp="1"/>
          </p:cNvGraphicFramePr>
          <p:nvPr>
            <p:ph idx="1"/>
          </p:nvPr>
        </p:nvGraphicFramePr>
        <p:xfrm>
          <a:off x="949325" y="1981200"/>
          <a:ext cx="7661275" cy="4114800"/>
        </p:xfrm>
        <a:graphic>
          <a:graphicData uri="http://schemas.openxmlformats.org/drawingml/2006/table">
            <a:tbl>
              <a:tblPr/>
              <a:tblGrid>
                <a:gridCol w="3830638"/>
                <a:gridCol w="3830637"/>
              </a:tblGrid>
              <a:tr h="20574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obtuse angles</a:t>
                      </a:r>
                      <a:endParaRPr kumimoji="0" 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  <a:sym typeface="Symbol" pitchFamily="18" charset="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negative angles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0574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angles greater than one revolution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angles with terminal sides on the coordinate axis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7663" name="Line 18"/>
          <p:cNvSpPr>
            <a:spLocks noChangeShapeType="1"/>
          </p:cNvSpPr>
          <p:nvPr/>
        </p:nvSpPr>
        <p:spPr bwMode="auto">
          <a:xfrm>
            <a:off x="1331913" y="3716338"/>
            <a:ext cx="3168650" cy="0"/>
          </a:xfrm>
          <a:prstGeom prst="line">
            <a:avLst/>
          </a:prstGeom>
          <a:noFill/>
          <a:ln w="9525">
            <a:solidFill>
              <a:srgbClr val="000099"/>
            </a:solidFill>
            <a:round/>
            <a:headEnd type="triangle" w="med" len="med"/>
            <a:tailEnd type="triangle" w="med" len="med"/>
          </a:ln>
        </p:spPr>
        <p:txBody>
          <a:bodyPr/>
          <a:lstStyle/>
          <a:p>
            <a:endParaRPr lang="en-CA"/>
          </a:p>
        </p:txBody>
      </p:sp>
      <p:sp>
        <p:nvSpPr>
          <p:cNvPr id="27664" name="Line 19"/>
          <p:cNvSpPr>
            <a:spLocks noChangeShapeType="1"/>
          </p:cNvSpPr>
          <p:nvPr/>
        </p:nvSpPr>
        <p:spPr bwMode="auto">
          <a:xfrm flipV="1">
            <a:off x="2700338" y="2492375"/>
            <a:ext cx="0" cy="1441450"/>
          </a:xfrm>
          <a:prstGeom prst="line">
            <a:avLst/>
          </a:prstGeom>
          <a:noFill/>
          <a:ln w="9525">
            <a:solidFill>
              <a:srgbClr val="000099"/>
            </a:solidFill>
            <a:round/>
            <a:headEnd type="triangle" w="med" len="med"/>
            <a:tailEnd type="triangle" w="med" len="med"/>
          </a:ln>
        </p:spPr>
        <p:txBody>
          <a:bodyPr/>
          <a:lstStyle/>
          <a:p>
            <a:endParaRPr lang="en-CA"/>
          </a:p>
        </p:txBody>
      </p:sp>
      <p:sp>
        <p:nvSpPr>
          <p:cNvPr id="27665" name="Line 20"/>
          <p:cNvSpPr>
            <a:spLocks noChangeShapeType="1"/>
          </p:cNvSpPr>
          <p:nvPr/>
        </p:nvSpPr>
        <p:spPr bwMode="auto">
          <a:xfrm>
            <a:off x="2700338" y="3716338"/>
            <a:ext cx="1223962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 type="oval" w="med" len="med"/>
            <a:tailEnd type="triangle" w="med" len="med"/>
          </a:ln>
        </p:spPr>
        <p:txBody>
          <a:bodyPr/>
          <a:lstStyle/>
          <a:p>
            <a:endParaRPr lang="en-CA"/>
          </a:p>
        </p:txBody>
      </p:sp>
      <p:sp>
        <p:nvSpPr>
          <p:cNvPr id="27666" name="Line 21"/>
          <p:cNvSpPr>
            <a:spLocks noChangeShapeType="1"/>
          </p:cNvSpPr>
          <p:nvPr/>
        </p:nvSpPr>
        <p:spPr bwMode="auto">
          <a:xfrm flipH="1" flipV="1">
            <a:off x="2051050" y="2997200"/>
            <a:ext cx="649288" cy="719138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CA"/>
          </a:p>
        </p:txBody>
      </p:sp>
      <p:sp>
        <p:nvSpPr>
          <p:cNvPr id="27667" name="Line 22"/>
          <p:cNvSpPr>
            <a:spLocks noChangeShapeType="1"/>
          </p:cNvSpPr>
          <p:nvPr/>
        </p:nvSpPr>
        <p:spPr bwMode="auto">
          <a:xfrm>
            <a:off x="5076825" y="2924175"/>
            <a:ext cx="3168650" cy="0"/>
          </a:xfrm>
          <a:prstGeom prst="line">
            <a:avLst/>
          </a:prstGeom>
          <a:noFill/>
          <a:ln w="9525">
            <a:solidFill>
              <a:srgbClr val="000099"/>
            </a:solidFill>
            <a:round/>
            <a:headEnd type="triangle" w="med" len="med"/>
            <a:tailEnd type="triangle" w="med" len="med"/>
          </a:ln>
        </p:spPr>
        <p:txBody>
          <a:bodyPr/>
          <a:lstStyle/>
          <a:p>
            <a:endParaRPr lang="en-CA"/>
          </a:p>
        </p:txBody>
      </p:sp>
      <p:sp>
        <p:nvSpPr>
          <p:cNvPr id="27668" name="Line 23"/>
          <p:cNvSpPr>
            <a:spLocks noChangeShapeType="1"/>
          </p:cNvSpPr>
          <p:nvPr/>
        </p:nvSpPr>
        <p:spPr bwMode="auto">
          <a:xfrm flipV="1">
            <a:off x="6588125" y="2492375"/>
            <a:ext cx="0" cy="1441450"/>
          </a:xfrm>
          <a:prstGeom prst="line">
            <a:avLst/>
          </a:prstGeom>
          <a:noFill/>
          <a:ln w="9525">
            <a:solidFill>
              <a:srgbClr val="000099"/>
            </a:solidFill>
            <a:round/>
            <a:headEnd type="triangle" w="med" len="med"/>
            <a:tailEnd type="triangle" w="med" len="med"/>
          </a:ln>
        </p:spPr>
        <p:txBody>
          <a:bodyPr/>
          <a:lstStyle/>
          <a:p>
            <a:endParaRPr lang="en-CA"/>
          </a:p>
        </p:txBody>
      </p:sp>
      <p:sp>
        <p:nvSpPr>
          <p:cNvPr id="27669" name="Line 24"/>
          <p:cNvSpPr>
            <a:spLocks noChangeShapeType="1"/>
          </p:cNvSpPr>
          <p:nvPr/>
        </p:nvSpPr>
        <p:spPr bwMode="auto">
          <a:xfrm>
            <a:off x="6588125" y="2924175"/>
            <a:ext cx="1223963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 type="oval" w="med" len="med"/>
            <a:tailEnd type="triangle" w="med" len="med"/>
          </a:ln>
        </p:spPr>
        <p:txBody>
          <a:bodyPr/>
          <a:lstStyle/>
          <a:p>
            <a:endParaRPr lang="en-CA"/>
          </a:p>
        </p:txBody>
      </p:sp>
      <p:sp>
        <p:nvSpPr>
          <p:cNvPr id="27670" name="Line 25"/>
          <p:cNvSpPr>
            <a:spLocks noChangeShapeType="1"/>
          </p:cNvSpPr>
          <p:nvPr/>
        </p:nvSpPr>
        <p:spPr bwMode="auto">
          <a:xfrm>
            <a:off x="6588125" y="2924175"/>
            <a:ext cx="1079500" cy="576263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CA"/>
          </a:p>
        </p:txBody>
      </p:sp>
      <p:sp>
        <p:nvSpPr>
          <p:cNvPr id="27671" name="Rectangle 26"/>
          <p:cNvSpPr>
            <a:spLocks noChangeArrowheads="1"/>
          </p:cNvSpPr>
          <p:nvPr/>
        </p:nvSpPr>
        <p:spPr bwMode="auto">
          <a:xfrm>
            <a:off x="2684463" y="3349625"/>
            <a:ext cx="303212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b="1">
                <a:solidFill>
                  <a:srgbClr val="FF0000"/>
                </a:solidFill>
                <a:sym typeface="Symbol" pitchFamily="18" charset="2"/>
              </a:rPr>
              <a:t></a:t>
            </a:r>
          </a:p>
        </p:txBody>
      </p:sp>
      <p:sp>
        <p:nvSpPr>
          <p:cNvPr id="27672" name="Rectangle 27"/>
          <p:cNvSpPr>
            <a:spLocks noChangeArrowheads="1"/>
          </p:cNvSpPr>
          <p:nvPr/>
        </p:nvSpPr>
        <p:spPr bwMode="auto">
          <a:xfrm>
            <a:off x="6948488" y="2852738"/>
            <a:ext cx="303212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b="1">
                <a:solidFill>
                  <a:srgbClr val="FF0000"/>
                </a:solidFill>
                <a:sym typeface="Symbol" pitchFamily="18" charset="2"/>
              </a:rPr>
              <a:t></a:t>
            </a:r>
          </a:p>
        </p:txBody>
      </p:sp>
      <p:sp>
        <p:nvSpPr>
          <p:cNvPr id="27673" name="Line 28"/>
          <p:cNvSpPr>
            <a:spLocks noChangeShapeType="1"/>
          </p:cNvSpPr>
          <p:nvPr/>
        </p:nvSpPr>
        <p:spPr bwMode="auto">
          <a:xfrm>
            <a:off x="1906588" y="5300663"/>
            <a:ext cx="2089150" cy="0"/>
          </a:xfrm>
          <a:prstGeom prst="line">
            <a:avLst/>
          </a:prstGeom>
          <a:noFill/>
          <a:ln w="9525">
            <a:solidFill>
              <a:srgbClr val="000099"/>
            </a:solidFill>
            <a:round/>
            <a:headEnd type="triangle" w="med" len="med"/>
            <a:tailEnd type="triangle" w="med" len="med"/>
          </a:ln>
        </p:spPr>
        <p:txBody>
          <a:bodyPr/>
          <a:lstStyle/>
          <a:p>
            <a:endParaRPr lang="en-CA"/>
          </a:p>
        </p:txBody>
      </p:sp>
      <p:sp>
        <p:nvSpPr>
          <p:cNvPr id="27674" name="Line 29"/>
          <p:cNvSpPr>
            <a:spLocks noChangeShapeType="1"/>
          </p:cNvSpPr>
          <p:nvPr/>
        </p:nvSpPr>
        <p:spPr bwMode="auto">
          <a:xfrm flipV="1">
            <a:off x="2916238" y="4652963"/>
            <a:ext cx="0" cy="1296987"/>
          </a:xfrm>
          <a:prstGeom prst="line">
            <a:avLst/>
          </a:prstGeom>
          <a:noFill/>
          <a:ln w="9525">
            <a:solidFill>
              <a:srgbClr val="000099"/>
            </a:solidFill>
            <a:round/>
            <a:headEnd type="triangle" w="med" len="med"/>
            <a:tailEnd type="triangle" w="med" len="med"/>
          </a:ln>
        </p:spPr>
        <p:txBody>
          <a:bodyPr/>
          <a:lstStyle/>
          <a:p>
            <a:endParaRPr lang="en-CA"/>
          </a:p>
        </p:txBody>
      </p:sp>
      <p:sp>
        <p:nvSpPr>
          <p:cNvPr id="27675" name="Line 30"/>
          <p:cNvSpPr>
            <a:spLocks noChangeShapeType="1"/>
          </p:cNvSpPr>
          <p:nvPr/>
        </p:nvSpPr>
        <p:spPr bwMode="auto">
          <a:xfrm>
            <a:off x="2916238" y="5300663"/>
            <a:ext cx="431800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 type="oval" w="med" len="med"/>
            <a:tailEnd type="triangle" w="med" len="med"/>
          </a:ln>
        </p:spPr>
        <p:txBody>
          <a:bodyPr/>
          <a:lstStyle/>
          <a:p>
            <a:endParaRPr lang="en-CA"/>
          </a:p>
        </p:txBody>
      </p:sp>
      <p:sp>
        <p:nvSpPr>
          <p:cNvPr id="27676" name="Oval 31"/>
          <p:cNvSpPr>
            <a:spLocks noChangeArrowheads="1"/>
          </p:cNvSpPr>
          <p:nvPr/>
        </p:nvSpPr>
        <p:spPr bwMode="auto">
          <a:xfrm>
            <a:off x="2484438" y="4868863"/>
            <a:ext cx="863600" cy="792162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 eaLnBrk="0" hangingPunct="0"/>
            <a:endParaRPr lang="en-CA"/>
          </a:p>
        </p:txBody>
      </p:sp>
      <p:sp>
        <p:nvSpPr>
          <p:cNvPr id="27677" name="Line 32"/>
          <p:cNvSpPr>
            <a:spLocks noChangeShapeType="1"/>
          </p:cNvSpPr>
          <p:nvPr/>
        </p:nvSpPr>
        <p:spPr bwMode="auto">
          <a:xfrm flipV="1">
            <a:off x="2916238" y="5013325"/>
            <a:ext cx="287337" cy="287338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CA"/>
          </a:p>
        </p:txBody>
      </p:sp>
      <p:sp>
        <p:nvSpPr>
          <p:cNvPr id="27678" name="Line 33"/>
          <p:cNvSpPr>
            <a:spLocks noChangeShapeType="1"/>
          </p:cNvSpPr>
          <p:nvPr/>
        </p:nvSpPr>
        <p:spPr bwMode="auto">
          <a:xfrm>
            <a:off x="5578475" y="5805488"/>
            <a:ext cx="2089150" cy="0"/>
          </a:xfrm>
          <a:prstGeom prst="line">
            <a:avLst/>
          </a:prstGeom>
          <a:noFill/>
          <a:ln w="9525">
            <a:solidFill>
              <a:srgbClr val="000099"/>
            </a:solidFill>
            <a:round/>
            <a:headEnd type="triangle" w="med" len="med"/>
            <a:tailEnd type="triangle" w="med" len="med"/>
          </a:ln>
        </p:spPr>
        <p:txBody>
          <a:bodyPr/>
          <a:lstStyle/>
          <a:p>
            <a:endParaRPr lang="en-CA"/>
          </a:p>
        </p:txBody>
      </p:sp>
      <p:sp>
        <p:nvSpPr>
          <p:cNvPr id="27679" name="Line 34"/>
          <p:cNvSpPr>
            <a:spLocks noChangeShapeType="1"/>
          </p:cNvSpPr>
          <p:nvPr/>
        </p:nvSpPr>
        <p:spPr bwMode="auto">
          <a:xfrm flipV="1">
            <a:off x="6659563" y="4941888"/>
            <a:ext cx="0" cy="1081087"/>
          </a:xfrm>
          <a:prstGeom prst="line">
            <a:avLst/>
          </a:prstGeom>
          <a:noFill/>
          <a:ln w="9525">
            <a:solidFill>
              <a:srgbClr val="000099"/>
            </a:solidFill>
            <a:round/>
            <a:headEnd type="triangle" w="med" len="med"/>
            <a:tailEnd type="triangle" w="med" len="med"/>
          </a:ln>
        </p:spPr>
        <p:txBody>
          <a:bodyPr/>
          <a:lstStyle/>
          <a:p>
            <a:endParaRPr lang="en-CA"/>
          </a:p>
        </p:txBody>
      </p:sp>
      <p:sp>
        <p:nvSpPr>
          <p:cNvPr id="27680" name="Line 35"/>
          <p:cNvSpPr>
            <a:spLocks noChangeShapeType="1"/>
          </p:cNvSpPr>
          <p:nvPr/>
        </p:nvSpPr>
        <p:spPr bwMode="auto">
          <a:xfrm>
            <a:off x="6659563" y="5805488"/>
            <a:ext cx="431800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 type="oval" w="med" len="med"/>
            <a:tailEnd type="triangle" w="med" len="med"/>
          </a:ln>
        </p:spPr>
        <p:txBody>
          <a:bodyPr/>
          <a:lstStyle/>
          <a:p>
            <a:endParaRPr lang="en-CA"/>
          </a:p>
        </p:txBody>
      </p:sp>
      <p:sp>
        <p:nvSpPr>
          <p:cNvPr id="27681" name="Line 36"/>
          <p:cNvSpPr>
            <a:spLocks noChangeShapeType="1"/>
          </p:cNvSpPr>
          <p:nvPr/>
        </p:nvSpPr>
        <p:spPr bwMode="auto">
          <a:xfrm flipV="1">
            <a:off x="6659563" y="5157788"/>
            <a:ext cx="0" cy="6477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CA"/>
          </a:p>
        </p:txBody>
      </p:sp>
      <p:sp>
        <p:nvSpPr>
          <p:cNvPr id="27682" name="Rectangle 37"/>
          <p:cNvSpPr>
            <a:spLocks noChangeArrowheads="1"/>
          </p:cNvSpPr>
          <p:nvPr/>
        </p:nvSpPr>
        <p:spPr bwMode="auto">
          <a:xfrm>
            <a:off x="6659563" y="5445125"/>
            <a:ext cx="303212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b="1">
                <a:solidFill>
                  <a:srgbClr val="FF0000"/>
                </a:solidFill>
                <a:sym typeface="Symbol" pitchFamily="18" charset="2"/>
              </a:rPr>
              <a:t></a:t>
            </a:r>
          </a:p>
        </p:txBody>
      </p:sp>
      <p:sp>
        <p:nvSpPr>
          <p:cNvPr id="577574" name="Rectangle 38"/>
          <p:cNvSpPr>
            <a:spLocks noChangeArrowheads="1"/>
          </p:cNvSpPr>
          <p:nvPr/>
        </p:nvSpPr>
        <p:spPr bwMode="auto">
          <a:xfrm>
            <a:off x="4787900" y="4076700"/>
            <a:ext cx="3887788" cy="2160588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en-CA"/>
          </a:p>
        </p:txBody>
      </p:sp>
      <p:sp>
        <p:nvSpPr>
          <p:cNvPr id="577575" name="Rectangle 39"/>
          <p:cNvSpPr>
            <a:spLocks noChangeArrowheads="1"/>
          </p:cNvSpPr>
          <p:nvPr/>
        </p:nvSpPr>
        <p:spPr bwMode="auto">
          <a:xfrm>
            <a:off x="900113" y="4076700"/>
            <a:ext cx="3887787" cy="2160588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en-CA"/>
          </a:p>
        </p:txBody>
      </p:sp>
      <p:sp>
        <p:nvSpPr>
          <p:cNvPr id="577576" name="Rectangle 40"/>
          <p:cNvSpPr>
            <a:spLocks noChangeArrowheads="1"/>
          </p:cNvSpPr>
          <p:nvPr/>
        </p:nvSpPr>
        <p:spPr bwMode="auto">
          <a:xfrm>
            <a:off x="4786313" y="1916113"/>
            <a:ext cx="3887787" cy="2160587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en-CA"/>
          </a:p>
        </p:txBody>
      </p:sp>
      <p:sp>
        <p:nvSpPr>
          <p:cNvPr id="577577" name="Rectangle 41"/>
          <p:cNvSpPr>
            <a:spLocks noChangeArrowheads="1"/>
          </p:cNvSpPr>
          <p:nvPr/>
        </p:nvSpPr>
        <p:spPr bwMode="auto">
          <a:xfrm>
            <a:off x="900113" y="1916113"/>
            <a:ext cx="3887787" cy="2160587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en-CA"/>
          </a:p>
        </p:txBody>
      </p:sp>
      <p:sp>
        <p:nvSpPr>
          <p:cNvPr id="29" name="Slide Number Placeholder 6"/>
          <p:cNvSpPr txBox="1">
            <a:spLocks/>
          </p:cNvSpPr>
          <p:nvPr/>
        </p:nvSpPr>
        <p:spPr>
          <a:xfrm>
            <a:off x="8358188" y="6429375"/>
            <a:ext cx="533400" cy="244475"/>
          </a:xfrm>
          <a:prstGeom prst="rect">
            <a:avLst/>
          </a:prstGeom>
        </p:spPr>
        <p:txBody>
          <a:bodyPr anchor="ctr">
            <a:normAutofit fontScale="85000" lnSpcReduction="20000"/>
          </a:bodyPr>
          <a:lstStyle/>
          <a:p>
            <a:pPr algn="ctr">
              <a:defRPr/>
            </a:pPr>
            <a:r>
              <a:rPr lang="en-US" sz="1400" b="1"/>
              <a:t>8-</a:t>
            </a:r>
            <a:fld id="{B7CA8D53-70DC-4A10-BDCC-7516287412E2}" type="slidenum">
              <a:rPr lang="en-US" sz="1400" b="1"/>
              <a:pPr algn="ctr">
                <a:defRPr/>
              </a:pPr>
              <a:t>4</a:t>
            </a:fld>
            <a:endParaRPr lang="en-US" sz="1400" b="1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5775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7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500"/>
                                        <p:tgtEl>
                                          <p:spTgt spid="5775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75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6" dur="500"/>
                                        <p:tgtEl>
                                          <p:spTgt spid="5775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75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1" dur="500"/>
                                        <p:tgtEl>
                                          <p:spTgt spid="5775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75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7574" grpId="0" animBg="1"/>
      <p:bldP spid="577575" grpId="0" animBg="1"/>
      <p:bldP spid="577576" grpId="0" animBg="1"/>
      <p:bldP spid="57757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>
          <a:xfrm>
            <a:off x="612775" y="228600"/>
            <a:ext cx="8153400" cy="990600"/>
          </a:xfrm>
        </p:spPr>
        <p:txBody>
          <a:bodyPr/>
          <a:lstStyle/>
          <a:p>
            <a:pPr eaLnBrk="1" hangingPunct="1"/>
            <a:r>
              <a:rPr lang="en-US" smtClean="0">
                <a:latin typeface="Tw Cen MT" pitchFamily="34" charset="0"/>
              </a:rPr>
              <a:t>Mapping the Cartesian (</a:t>
            </a:r>
            <a:r>
              <a:rPr lang="en-US" i="1" smtClean="0">
                <a:latin typeface="Times New Roman" pitchFamily="18" charset="0"/>
              </a:rPr>
              <a:t>xy</a:t>
            </a:r>
            <a:r>
              <a:rPr lang="en-US" smtClean="0">
                <a:latin typeface="Tw Cen MT" pitchFamily="34" charset="0"/>
              </a:rPr>
              <a:t>) plane</a:t>
            </a:r>
          </a:p>
        </p:txBody>
      </p:sp>
      <p:sp>
        <p:nvSpPr>
          <p:cNvPr id="28675" name="Footer Placeholder 4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r>
              <a:rPr lang="en-US" smtClean="0"/>
              <a:t>Copyright © 2010 Pearson Education Canada Inc.</a:t>
            </a:r>
          </a:p>
        </p:txBody>
      </p:sp>
      <p:sp>
        <p:nvSpPr>
          <p:cNvPr id="12291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pPr>
              <a:defRPr/>
            </a:pPr>
            <a:r>
              <a:rPr lang="en-US"/>
              <a:t>8-</a:t>
            </a:r>
            <a:fld id="{649A2DF1-31AE-4E9C-8B9C-825EBAAB884B}" type="slidenum">
              <a:rPr lang="en-US"/>
              <a:pPr>
                <a:defRPr/>
              </a:pPr>
              <a:t>5</a:t>
            </a:fld>
            <a:endParaRPr lang="en-US"/>
          </a:p>
        </p:txBody>
      </p:sp>
      <p:sp>
        <p:nvSpPr>
          <p:cNvPr id="28677" name="Line 3"/>
          <p:cNvSpPr>
            <a:spLocks noChangeShapeType="1"/>
          </p:cNvSpPr>
          <p:nvPr/>
        </p:nvSpPr>
        <p:spPr bwMode="auto">
          <a:xfrm>
            <a:off x="4140200" y="2492375"/>
            <a:ext cx="0" cy="32416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 type="triangle" w="med" len="med"/>
          </a:ln>
        </p:spPr>
        <p:txBody>
          <a:bodyPr/>
          <a:lstStyle/>
          <a:p>
            <a:endParaRPr lang="en-CA"/>
          </a:p>
        </p:txBody>
      </p:sp>
      <p:sp>
        <p:nvSpPr>
          <p:cNvPr id="28678" name="Line 4"/>
          <p:cNvSpPr>
            <a:spLocks noChangeShapeType="1"/>
          </p:cNvSpPr>
          <p:nvPr/>
        </p:nvSpPr>
        <p:spPr bwMode="auto">
          <a:xfrm>
            <a:off x="1692275" y="3933825"/>
            <a:ext cx="5040313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 type="triangle" w="med" len="med"/>
          </a:ln>
        </p:spPr>
        <p:txBody>
          <a:bodyPr/>
          <a:lstStyle/>
          <a:p>
            <a:endParaRPr lang="en-CA"/>
          </a:p>
        </p:txBody>
      </p:sp>
      <p:sp>
        <p:nvSpPr>
          <p:cNvPr id="28679" name="Text Box 5"/>
          <p:cNvSpPr txBox="1">
            <a:spLocks noChangeArrowheads="1"/>
          </p:cNvSpPr>
          <p:nvPr/>
        </p:nvSpPr>
        <p:spPr bwMode="auto">
          <a:xfrm>
            <a:off x="6156325" y="3933825"/>
            <a:ext cx="93662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i="1">
                <a:latin typeface="Times New Roman" pitchFamily="18" charset="0"/>
              </a:rPr>
              <a:t>x</a:t>
            </a:r>
            <a:r>
              <a:rPr lang="en-US">
                <a:latin typeface="Verdana" pitchFamily="34" charset="0"/>
              </a:rPr>
              <a:t>-axis</a:t>
            </a:r>
          </a:p>
        </p:txBody>
      </p:sp>
      <p:sp>
        <p:nvSpPr>
          <p:cNvPr id="28680" name="Text Box 6"/>
          <p:cNvSpPr txBox="1">
            <a:spLocks noChangeArrowheads="1"/>
          </p:cNvSpPr>
          <p:nvPr/>
        </p:nvSpPr>
        <p:spPr bwMode="auto">
          <a:xfrm>
            <a:off x="3429000" y="2000250"/>
            <a:ext cx="93662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i="1">
                <a:latin typeface="Times New Roman" pitchFamily="18" charset="0"/>
              </a:rPr>
              <a:t>y</a:t>
            </a:r>
            <a:r>
              <a:rPr lang="en-US">
                <a:latin typeface="Verdana" pitchFamily="34" charset="0"/>
              </a:rPr>
              <a:t>-axis</a:t>
            </a:r>
          </a:p>
        </p:txBody>
      </p:sp>
      <p:sp>
        <p:nvSpPr>
          <p:cNvPr id="28681" name="Text Box 7"/>
          <p:cNvSpPr txBox="1">
            <a:spLocks noChangeArrowheads="1"/>
          </p:cNvSpPr>
          <p:nvPr/>
        </p:nvSpPr>
        <p:spPr bwMode="auto">
          <a:xfrm>
            <a:off x="4427538" y="2708275"/>
            <a:ext cx="165735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sz="2400">
                <a:solidFill>
                  <a:srgbClr val="0033CC"/>
                </a:solidFill>
              </a:rPr>
              <a:t>Quadrant I </a:t>
            </a:r>
            <a:r>
              <a:rPr lang="en-US" sz="2400">
                <a:solidFill>
                  <a:srgbClr val="FF0000"/>
                </a:solidFill>
              </a:rPr>
              <a:t>(+, +)</a:t>
            </a:r>
          </a:p>
        </p:txBody>
      </p:sp>
      <p:sp>
        <p:nvSpPr>
          <p:cNvPr id="28682" name="Text Box 8"/>
          <p:cNvSpPr txBox="1">
            <a:spLocks noChangeArrowheads="1"/>
          </p:cNvSpPr>
          <p:nvPr/>
        </p:nvSpPr>
        <p:spPr bwMode="auto">
          <a:xfrm>
            <a:off x="1908175" y="2781300"/>
            <a:ext cx="1871663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sz="2400">
                <a:solidFill>
                  <a:srgbClr val="0033CC"/>
                </a:solidFill>
              </a:rPr>
              <a:t>Quadrant II </a:t>
            </a:r>
            <a:r>
              <a:rPr lang="en-US" sz="2400">
                <a:solidFill>
                  <a:srgbClr val="FF0000"/>
                </a:solidFill>
              </a:rPr>
              <a:t>(-, +)</a:t>
            </a:r>
          </a:p>
        </p:txBody>
      </p:sp>
      <p:sp>
        <p:nvSpPr>
          <p:cNvPr id="28683" name="Text Box 9"/>
          <p:cNvSpPr txBox="1">
            <a:spLocks noChangeArrowheads="1"/>
          </p:cNvSpPr>
          <p:nvPr/>
        </p:nvSpPr>
        <p:spPr bwMode="auto">
          <a:xfrm>
            <a:off x="1979613" y="4652963"/>
            <a:ext cx="2016125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sz="2400">
                <a:solidFill>
                  <a:srgbClr val="0033CC"/>
                </a:solidFill>
              </a:rPr>
              <a:t>Quadrant III </a:t>
            </a:r>
            <a:r>
              <a:rPr lang="en-US" sz="2400">
                <a:solidFill>
                  <a:srgbClr val="FF0000"/>
                </a:solidFill>
              </a:rPr>
              <a:t>(-, -)</a:t>
            </a:r>
          </a:p>
        </p:txBody>
      </p:sp>
      <p:sp>
        <p:nvSpPr>
          <p:cNvPr id="28684" name="Text Box 10"/>
          <p:cNvSpPr txBox="1">
            <a:spLocks noChangeArrowheads="1"/>
          </p:cNvSpPr>
          <p:nvPr/>
        </p:nvSpPr>
        <p:spPr bwMode="auto">
          <a:xfrm>
            <a:off x="4427538" y="4652963"/>
            <a:ext cx="2016125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sz="2400">
                <a:solidFill>
                  <a:srgbClr val="0033CC"/>
                </a:solidFill>
              </a:rPr>
              <a:t>Quadrant IV </a:t>
            </a:r>
            <a:r>
              <a:rPr lang="en-US" sz="2400">
                <a:solidFill>
                  <a:srgbClr val="FF0000"/>
                </a:solidFill>
              </a:rPr>
              <a:t>(+, -)</a:t>
            </a:r>
          </a:p>
        </p:txBody>
      </p:sp>
      <p:sp>
        <p:nvSpPr>
          <p:cNvPr id="13" name="Rectangle 41"/>
          <p:cNvSpPr>
            <a:spLocks noChangeArrowheads="1"/>
          </p:cNvSpPr>
          <p:nvPr/>
        </p:nvSpPr>
        <p:spPr bwMode="auto">
          <a:xfrm>
            <a:off x="4214813" y="2428875"/>
            <a:ext cx="3143250" cy="1374775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en-CA"/>
          </a:p>
        </p:txBody>
      </p:sp>
      <p:sp>
        <p:nvSpPr>
          <p:cNvPr id="14" name="Rectangle 41"/>
          <p:cNvSpPr>
            <a:spLocks noChangeArrowheads="1"/>
          </p:cNvSpPr>
          <p:nvPr/>
        </p:nvSpPr>
        <p:spPr bwMode="auto">
          <a:xfrm>
            <a:off x="857250" y="2357438"/>
            <a:ext cx="3143250" cy="1446212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en-CA"/>
          </a:p>
        </p:txBody>
      </p:sp>
      <p:sp>
        <p:nvSpPr>
          <p:cNvPr id="15" name="Rectangle 41"/>
          <p:cNvSpPr>
            <a:spLocks noChangeArrowheads="1"/>
          </p:cNvSpPr>
          <p:nvPr/>
        </p:nvSpPr>
        <p:spPr bwMode="auto">
          <a:xfrm>
            <a:off x="857250" y="4054475"/>
            <a:ext cx="3143250" cy="1946275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en-CA"/>
          </a:p>
        </p:txBody>
      </p:sp>
      <p:sp>
        <p:nvSpPr>
          <p:cNvPr id="16" name="Rectangle 41"/>
          <p:cNvSpPr>
            <a:spLocks noChangeArrowheads="1"/>
          </p:cNvSpPr>
          <p:nvPr/>
        </p:nvSpPr>
        <p:spPr bwMode="auto">
          <a:xfrm>
            <a:off x="4286250" y="4268788"/>
            <a:ext cx="3143250" cy="1946275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en-CA"/>
          </a:p>
        </p:txBody>
      </p:sp>
      <p:sp>
        <p:nvSpPr>
          <p:cNvPr id="17" name="Slide Number Placeholder 6"/>
          <p:cNvSpPr txBox="1">
            <a:spLocks/>
          </p:cNvSpPr>
          <p:nvPr/>
        </p:nvSpPr>
        <p:spPr>
          <a:xfrm>
            <a:off x="8358188" y="6429375"/>
            <a:ext cx="533400" cy="244475"/>
          </a:xfrm>
          <a:prstGeom prst="rect">
            <a:avLst/>
          </a:prstGeom>
        </p:spPr>
        <p:txBody>
          <a:bodyPr anchor="ctr">
            <a:normAutofit fontScale="85000" lnSpcReduction="20000"/>
          </a:bodyPr>
          <a:lstStyle/>
          <a:p>
            <a:pPr algn="ctr">
              <a:defRPr/>
            </a:pPr>
            <a:r>
              <a:rPr lang="en-US" sz="1400" b="1"/>
              <a:t>8-</a:t>
            </a:r>
            <a:fld id="{1F862FBB-73B4-40A9-BECE-AA3773F03616}" type="slidenum">
              <a:rPr lang="en-US" sz="1400" b="1"/>
              <a:pPr algn="ctr">
                <a:defRPr/>
              </a:pPr>
              <a:t>5</a:t>
            </a:fld>
            <a:endParaRPr lang="en-US" sz="1400" b="1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  <p:bldP spid="1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>
          <a:xfrm>
            <a:off x="612775" y="228600"/>
            <a:ext cx="8153400" cy="990600"/>
          </a:xfrm>
        </p:spPr>
        <p:txBody>
          <a:bodyPr/>
          <a:lstStyle/>
          <a:p>
            <a:pPr eaLnBrk="1" hangingPunct="1"/>
            <a:r>
              <a:rPr lang="en-US" smtClean="0">
                <a:latin typeface="Tw Cen MT" pitchFamily="34" charset="0"/>
              </a:rPr>
              <a:t>An angle in QII</a:t>
            </a:r>
          </a:p>
        </p:txBody>
      </p:sp>
      <p:sp>
        <p:nvSpPr>
          <p:cNvPr id="29699" name="Footer Placeholder 4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r>
              <a:rPr lang="en-US" smtClean="0"/>
              <a:t>Copyright © 2010 Pearson Education Canada Inc.</a:t>
            </a:r>
          </a:p>
        </p:txBody>
      </p:sp>
      <p:sp>
        <p:nvSpPr>
          <p:cNvPr id="1331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pPr>
              <a:defRPr/>
            </a:pPr>
            <a:r>
              <a:rPr lang="en-US"/>
              <a:t>8-</a:t>
            </a:r>
            <a:fld id="{B5FBAEBF-4891-4C71-8C0E-9C196B0EE383}" type="slidenum">
              <a:rPr lang="en-US"/>
              <a:pPr>
                <a:defRPr/>
              </a:pPr>
              <a:t>6</a:t>
            </a:fld>
            <a:endParaRPr lang="en-US"/>
          </a:p>
        </p:txBody>
      </p:sp>
      <p:sp>
        <p:nvSpPr>
          <p:cNvPr id="29701" name="Text Box 3"/>
          <p:cNvSpPr txBox="1">
            <a:spLocks noChangeArrowheads="1"/>
          </p:cNvSpPr>
          <p:nvPr/>
        </p:nvSpPr>
        <p:spPr bwMode="auto">
          <a:xfrm>
            <a:off x="6156325" y="3933825"/>
            <a:ext cx="93662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i="1">
                <a:latin typeface="Times New Roman" pitchFamily="18" charset="0"/>
              </a:rPr>
              <a:t>x</a:t>
            </a:r>
            <a:r>
              <a:rPr lang="en-US">
                <a:latin typeface="Verdana" pitchFamily="34" charset="0"/>
              </a:rPr>
              <a:t>-axis</a:t>
            </a:r>
          </a:p>
        </p:txBody>
      </p:sp>
      <p:sp>
        <p:nvSpPr>
          <p:cNvPr id="29702" name="Text Box 4"/>
          <p:cNvSpPr txBox="1">
            <a:spLocks noChangeArrowheads="1"/>
          </p:cNvSpPr>
          <p:nvPr/>
        </p:nvSpPr>
        <p:spPr bwMode="auto">
          <a:xfrm>
            <a:off x="3275013" y="2420938"/>
            <a:ext cx="9366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i="1">
                <a:latin typeface="Times New Roman" pitchFamily="18" charset="0"/>
              </a:rPr>
              <a:t>y</a:t>
            </a:r>
            <a:r>
              <a:rPr lang="en-US">
                <a:latin typeface="Verdana" pitchFamily="34" charset="0"/>
              </a:rPr>
              <a:t>-axis</a:t>
            </a:r>
          </a:p>
        </p:txBody>
      </p:sp>
      <p:sp>
        <p:nvSpPr>
          <p:cNvPr id="29703" name="Text Box 5"/>
          <p:cNvSpPr txBox="1">
            <a:spLocks noChangeArrowheads="1"/>
          </p:cNvSpPr>
          <p:nvPr/>
        </p:nvSpPr>
        <p:spPr bwMode="auto">
          <a:xfrm>
            <a:off x="4427538" y="2971800"/>
            <a:ext cx="20161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2400">
                <a:solidFill>
                  <a:srgbClr val="0033CC"/>
                </a:solidFill>
              </a:rPr>
              <a:t>Quadrant I</a:t>
            </a:r>
          </a:p>
        </p:txBody>
      </p:sp>
      <p:sp>
        <p:nvSpPr>
          <p:cNvPr id="29704" name="Text Box 6"/>
          <p:cNvSpPr txBox="1">
            <a:spLocks noChangeArrowheads="1"/>
          </p:cNvSpPr>
          <p:nvPr/>
        </p:nvSpPr>
        <p:spPr bwMode="auto">
          <a:xfrm>
            <a:off x="1331913" y="3068638"/>
            <a:ext cx="20161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2400">
                <a:solidFill>
                  <a:srgbClr val="0033CC"/>
                </a:solidFill>
              </a:rPr>
              <a:t>Quadrant II</a:t>
            </a:r>
          </a:p>
        </p:txBody>
      </p:sp>
      <p:sp>
        <p:nvSpPr>
          <p:cNvPr id="29705" name="Text Box 7"/>
          <p:cNvSpPr txBox="1">
            <a:spLocks noChangeArrowheads="1"/>
          </p:cNvSpPr>
          <p:nvPr/>
        </p:nvSpPr>
        <p:spPr bwMode="auto">
          <a:xfrm>
            <a:off x="1979613" y="4652963"/>
            <a:ext cx="20161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2400">
                <a:solidFill>
                  <a:srgbClr val="0033CC"/>
                </a:solidFill>
              </a:rPr>
              <a:t>Quadrant III</a:t>
            </a:r>
          </a:p>
        </p:txBody>
      </p:sp>
      <p:sp>
        <p:nvSpPr>
          <p:cNvPr id="29706" name="Text Box 8"/>
          <p:cNvSpPr txBox="1">
            <a:spLocks noChangeArrowheads="1"/>
          </p:cNvSpPr>
          <p:nvPr/>
        </p:nvSpPr>
        <p:spPr bwMode="auto">
          <a:xfrm>
            <a:off x="4427538" y="4652963"/>
            <a:ext cx="20161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2400">
                <a:solidFill>
                  <a:srgbClr val="0033CC"/>
                </a:solidFill>
              </a:rPr>
              <a:t>Quadrant IV</a:t>
            </a:r>
          </a:p>
        </p:txBody>
      </p:sp>
      <p:sp>
        <p:nvSpPr>
          <p:cNvPr id="29707" name="Text Box 9"/>
          <p:cNvSpPr txBox="1">
            <a:spLocks noChangeArrowheads="1"/>
          </p:cNvSpPr>
          <p:nvPr/>
        </p:nvSpPr>
        <p:spPr bwMode="auto">
          <a:xfrm>
            <a:off x="3203575" y="2852738"/>
            <a:ext cx="10080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2400" b="1">
                <a:latin typeface="Times New Roman" pitchFamily="18" charset="0"/>
              </a:rPr>
              <a:t>135</a:t>
            </a:r>
            <a:r>
              <a:rPr lang="en-US" sz="2400" b="1">
                <a:latin typeface="Times New Roman" pitchFamily="18" charset="0"/>
                <a:sym typeface="Symbol" pitchFamily="18" charset="2"/>
              </a:rPr>
              <a:t></a:t>
            </a:r>
          </a:p>
        </p:txBody>
      </p:sp>
      <p:sp>
        <p:nvSpPr>
          <p:cNvPr id="29708" name="Oval 10"/>
          <p:cNvSpPr>
            <a:spLocks noChangeArrowheads="1"/>
          </p:cNvSpPr>
          <p:nvPr/>
        </p:nvSpPr>
        <p:spPr bwMode="auto">
          <a:xfrm>
            <a:off x="3492500" y="3284538"/>
            <a:ext cx="1296988" cy="1223962"/>
          </a:xfrm>
          <a:prstGeom prst="ellips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 eaLnBrk="0" hangingPunct="0"/>
            <a:endParaRPr lang="en-CA"/>
          </a:p>
        </p:txBody>
      </p:sp>
      <p:sp>
        <p:nvSpPr>
          <p:cNvPr id="29709" name="Rectangle 11"/>
          <p:cNvSpPr>
            <a:spLocks noChangeArrowheads="1"/>
          </p:cNvSpPr>
          <p:nvPr/>
        </p:nvSpPr>
        <p:spPr bwMode="auto">
          <a:xfrm>
            <a:off x="3203575" y="3933825"/>
            <a:ext cx="1944688" cy="647700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en-CA"/>
          </a:p>
        </p:txBody>
      </p:sp>
      <p:sp>
        <p:nvSpPr>
          <p:cNvPr id="29710" name="Line 12"/>
          <p:cNvSpPr>
            <a:spLocks noChangeShapeType="1"/>
          </p:cNvSpPr>
          <p:nvPr/>
        </p:nvSpPr>
        <p:spPr bwMode="auto">
          <a:xfrm>
            <a:off x="4140200" y="2492375"/>
            <a:ext cx="0" cy="32416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 type="triangle" w="med" len="med"/>
          </a:ln>
        </p:spPr>
        <p:txBody>
          <a:bodyPr/>
          <a:lstStyle/>
          <a:p>
            <a:endParaRPr lang="en-CA"/>
          </a:p>
        </p:txBody>
      </p:sp>
      <p:sp>
        <p:nvSpPr>
          <p:cNvPr id="29711" name="AutoShape 13"/>
          <p:cNvSpPr>
            <a:spLocks noChangeArrowheads="1"/>
          </p:cNvSpPr>
          <p:nvPr/>
        </p:nvSpPr>
        <p:spPr bwMode="auto">
          <a:xfrm rot="6203830">
            <a:off x="3542507" y="3474244"/>
            <a:ext cx="503237" cy="720725"/>
          </a:xfrm>
          <a:prstGeom prst="triangle">
            <a:avLst>
              <a:gd name="adj" fmla="val 50000"/>
            </a:avLst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en-CA"/>
          </a:p>
        </p:txBody>
      </p:sp>
      <p:sp>
        <p:nvSpPr>
          <p:cNvPr id="29712" name="Line 14"/>
          <p:cNvSpPr>
            <a:spLocks noChangeShapeType="1"/>
          </p:cNvSpPr>
          <p:nvPr/>
        </p:nvSpPr>
        <p:spPr bwMode="auto">
          <a:xfrm>
            <a:off x="1692275" y="3933825"/>
            <a:ext cx="5040313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 type="triangle" w="med" len="med"/>
          </a:ln>
        </p:spPr>
        <p:txBody>
          <a:bodyPr/>
          <a:lstStyle/>
          <a:p>
            <a:endParaRPr lang="en-CA"/>
          </a:p>
        </p:txBody>
      </p:sp>
      <p:sp>
        <p:nvSpPr>
          <p:cNvPr id="29713" name="Line 15"/>
          <p:cNvSpPr>
            <a:spLocks noChangeShapeType="1"/>
          </p:cNvSpPr>
          <p:nvPr/>
        </p:nvSpPr>
        <p:spPr bwMode="auto">
          <a:xfrm flipH="1" flipV="1">
            <a:off x="2916238" y="3068638"/>
            <a:ext cx="1223962" cy="865187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 type="oval" w="med" len="med"/>
            <a:tailEnd type="triangle" w="med" len="med"/>
          </a:ln>
        </p:spPr>
        <p:txBody>
          <a:bodyPr/>
          <a:lstStyle/>
          <a:p>
            <a:endParaRPr lang="en-CA"/>
          </a:p>
        </p:txBody>
      </p:sp>
      <p:sp>
        <p:nvSpPr>
          <p:cNvPr id="29714" name="AutoShape 16"/>
          <p:cNvSpPr>
            <a:spLocks noChangeArrowheads="1"/>
          </p:cNvSpPr>
          <p:nvPr/>
        </p:nvSpPr>
        <p:spPr bwMode="auto">
          <a:xfrm rot="-8300719">
            <a:off x="3552825" y="3379788"/>
            <a:ext cx="288925" cy="214312"/>
          </a:xfrm>
          <a:prstGeom prst="triangle">
            <a:avLst>
              <a:gd name="adj" fmla="val 50000"/>
            </a:avLst>
          </a:prstGeom>
          <a:solidFill>
            <a:srgbClr val="FF0000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en-CA"/>
          </a:p>
        </p:txBody>
      </p:sp>
      <p:sp>
        <p:nvSpPr>
          <p:cNvPr id="19" name="Slide Number Placeholder 6"/>
          <p:cNvSpPr txBox="1">
            <a:spLocks/>
          </p:cNvSpPr>
          <p:nvPr/>
        </p:nvSpPr>
        <p:spPr>
          <a:xfrm>
            <a:off x="8358188" y="6429375"/>
            <a:ext cx="533400" cy="244475"/>
          </a:xfrm>
          <a:prstGeom prst="rect">
            <a:avLst/>
          </a:prstGeom>
        </p:spPr>
        <p:txBody>
          <a:bodyPr anchor="ctr">
            <a:normAutofit fontScale="85000" lnSpcReduction="20000"/>
          </a:bodyPr>
          <a:lstStyle/>
          <a:p>
            <a:pPr algn="ctr">
              <a:defRPr/>
            </a:pPr>
            <a:r>
              <a:rPr lang="en-US" sz="1400" b="1"/>
              <a:t>8-</a:t>
            </a:r>
            <a:fld id="{E6403D9F-8851-4DE7-A7CF-5C74809E3D2C}" type="slidenum">
              <a:rPr lang="en-US" sz="1400" b="1"/>
              <a:pPr algn="ctr">
                <a:defRPr/>
              </a:pPr>
              <a:t>6</a:t>
            </a:fld>
            <a:endParaRPr lang="en-US" sz="1400" b="1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>
          <a:xfrm>
            <a:off x="612775" y="228600"/>
            <a:ext cx="8153400" cy="990600"/>
          </a:xfrm>
        </p:spPr>
        <p:txBody>
          <a:bodyPr/>
          <a:lstStyle/>
          <a:p>
            <a:pPr eaLnBrk="1" hangingPunct="1"/>
            <a:r>
              <a:rPr lang="en-US" smtClean="0">
                <a:latin typeface="Tw Cen MT" pitchFamily="34" charset="0"/>
              </a:rPr>
              <a:t>An angle in QIII</a:t>
            </a:r>
          </a:p>
        </p:txBody>
      </p:sp>
      <p:sp>
        <p:nvSpPr>
          <p:cNvPr id="30723" name="Footer Placeholder 4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r>
              <a:rPr lang="en-US" smtClean="0"/>
              <a:t>Copyright © 2010 Pearson Education Canada Inc.</a:t>
            </a:r>
          </a:p>
        </p:txBody>
      </p:sp>
      <p:sp>
        <p:nvSpPr>
          <p:cNvPr id="1433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pPr>
              <a:defRPr/>
            </a:pPr>
            <a:r>
              <a:rPr lang="en-US"/>
              <a:t>8-</a:t>
            </a:r>
            <a:fld id="{DD83EF0D-DCD5-4E3A-986D-1C30D72F2B2D}" type="slidenum">
              <a:rPr lang="en-US"/>
              <a:pPr>
                <a:defRPr/>
              </a:pPr>
              <a:t>7</a:t>
            </a:fld>
            <a:endParaRPr lang="en-US"/>
          </a:p>
        </p:txBody>
      </p:sp>
      <p:sp>
        <p:nvSpPr>
          <p:cNvPr id="30725" name="Text Box 3"/>
          <p:cNvSpPr txBox="1">
            <a:spLocks noChangeArrowheads="1"/>
          </p:cNvSpPr>
          <p:nvPr/>
        </p:nvSpPr>
        <p:spPr bwMode="auto">
          <a:xfrm>
            <a:off x="6156325" y="3933825"/>
            <a:ext cx="93662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i="1">
                <a:latin typeface="Times New Roman" pitchFamily="18" charset="0"/>
              </a:rPr>
              <a:t>x</a:t>
            </a:r>
            <a:r>
              <a:rPr lang="en-US">
                <a:latin typeface="Verdana" pitchFamily="34" charset="0"/>
              </a:rPr>
              <a:t>-axis</a:t>
            </a:r>
          </a:p>
        </p:txBody>
      </p:sp>
      <p:sp>
        <p:nvSpPr>
          <p:cNvPr id="30726" name="Text Box 4"/>
          <p:cNvSpPr txBox="1">
            <a:spLocks noChangeArrowheads="1"/>
          </p:cNvSpPr>
          <p:nvPr/>
        </p:nvSpPr>
        <p:spPr bwMode="auto">
          <a:xfrm>
            <a:off x="3275013" y="2420938"/>
            <a:ext cx="9366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i="1">
                <a:latin typeface="Times New Roman" pitchFamily="18" charset="0"/>
              </a:rPr>
              <a:t>y</a:t>
            </a:r>
            <a:r>
              <a:rPr lang="en-US">
                <a:latin typeface="Verdana" pitchFamily="34" charset="0"/>
              </a:rPr>
              <a:t>-axis</a:t>
            </a:r>
          </a:p>
        </p:txBody>
      </p:sp>
      <p:sp>
        <p:nvSpPr>
          <p:cNvPr id="30727" name="Text Box 5"/>
          <p:cNvSpPr txBox="1">
            <a:spLocks noChangeArrowheads="1"/>
          </p:cNvSpPr>
          <p:nvPr/>
        </p:nvSpPr>
        <p:spPr bwMode="auto">
          <a:xfrm>
            <a:off x="4427538" y="2755900"/>
            <a:ext cx="20161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2400">
                <a:solidFill>
                  <a:srgbClr val="0033CC"/>
                </a:solidFill>
              </a:rPr>
              <a:t>Quadrant I</a:t>
            </a:r>
          </a:p>
        </p:txBody>
      </p:sp>
      <p:sp>
        <p:nvSpPr>
          <p:cNvPr id="30728" name="Text Box 6"/>
          <p:cNvSpPr txBox="1">
            <a:spLocks noChangeArrowheads="1"/>
          </p:cNvSpPr>
          <p:nvPr/>
        </p:nvSpPr>
        <p:spPr bwMode="auto">
          <a:xfrm>
            <a:off x="1763713" y="2781300"/>
            <a:ext cx="20161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2400">
                <a:solidFill>
                  <a:srgbClr val="0033CC"/>
                </a:solidFill>
              </a:rPr>
              <a:t>Quadrant II</a:t>
            </a:r>
          </a:p>
        </p:txBody>
      </p:sp>
      <p:sp>
        <p:nvSpPr>
          <p:cNvPr id="30729" name="Text Box 7"/>
          <p:cNvSpPr txBox="1">
            <a:spLocks noChangeArrowheads="1"/>
          </p:cNvSpPr>
          <p:nvPr/>
        </p:nvSpPr>
        <p:spPr bwMode="auto">
          <a:xfrm>
            <a:off x="1692275" y="4843463"/>
            <a:ext cx="20161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2400">
                <a:solidFill>
                  <a:srgbClr val="0033CC"/>
                </a:solidFill>
              </a:rPr>
              <a:t>Quadrant III</a:t>
            </a:r>
          </a:p>
        </p:txBody>
      </p:sp>
      <p:sp>
        <p:nvSpPr>
          <p:cNvPr id="30730" name="Text Box 8"/>
          <p:cNvSpPr txBox="1">
            <a:spLocks noChangeArrowheads="1"/>
          </p:cNvSpPr>
          <p:nvPr/>
        </p:nvSpPr>
        <p:spPr bwMode="auto">
          <a:xfrm>
            <a:off x="4427538" y="4843463"/>
            <a:ext cx="20161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2400">
                <a:solidFill>
                  <a:srgbClr val="0033CC"/>
                </a:solidFill>
              </a:rPr>
              <a:t>Quadrant IV</a:t>
            </a:r>
          </a:p>
        </p:txBody>
      </p:sp>
      <p:sp>
        <p:nvSpPr>
          <p:cNvPr id="30731" name="Rectangle 9"/>
          <p:cNvSpPr>
            <a:spLocks noChangeArrowheads="1"/>
          </p:cNvSpPr>
          <p:nvPr/>
        </p:nvSpPr>
        <p:spPr bwMode="auto">
          <a:xfrm>
            <a:off x="2700338" y="3908425"/>
            <a:ext cx="76358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2400" b="1">
                <a:latin typeface="Times New Roman" pitchFamily="18" charset="0"/>
              </a:rPr>
              <a:t>245</a:t>
            </a:r>
            <a:r>
              <a:rPr lang="en-US" sz="2400" b="1">
                <a:latin typeface="Times New Roman" pitchFamily="18" charset="0"/>
                <a:sym typeface="Symbol" pitchFamily="18" charset="2"/>
              </a:rPr>
              <a:t></a:t>
            </a:r>
          </a:p>
        </p:txBody>
      </p:sp>
      <p:sp>
        <p:nvSpPr>
          <p:cNvPr id="30732" name="Oval 10"/>
          <p:cNvSpPr>
            <a:spLocks noChangeArrowheads="1"/>
          </p:cNvSpPr>
          <p:nvPr/>
        </p:nvSpPr>
        <p:spPr bwMode="auto">
          <a:xfrm>
            <a:off x="3492500" y="3284538"/>
            <a:ext cx="1296988" cy="1223962"/>
          </a:xfrm>
          <a:prstGeom prst="ellips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 eaLnBrk="0" hangingPunct="0"/>
            <a:endParaRPr lang="en-CA"/>
          </a:p>
        </p:txBody>
      </p:sp>
      <p:sp>
        <p:nvSpPr>
          <p:cNvPr id="30733" name="Rectangle 11"/>
          <p:cNvSpPr>
            <a:spLocks noChangeArrowheads="1"/>
          </p:cNvSpPr>
          <p:nvPr/>
        </p:nvSpPr>
        <p:spPr bwMode="auto">
          <a:xfrm>
            <a:off x="4140200" y="3933825"/>
            <a:ext cx="1512888" cy="647700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en-CA"/>
          </a:p>
        </p:txBody>
      </p:sp>
      <p:sp>
        <p:nvSpPr>
          <p:cNvPr id="30734" name="Line 12"/>
          <p:cNvSpPr>
            <a:spLocks noChangeShapeType="1"/>
          </p:cNvSpPr>
          <p:nvPr/>
        </p:nvSpPr>
        <p:spPr bwMode="auto">
          <a:xfrm>
            <a:off x="1692275" y="3933825"/>
            <a:ext cx="5040313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 type="triangle" w="med" len="med"/>
          </a:ln>
        </p:spPr>
        <p:txBody>
          <a:bodyPr/>
          <a:lstStyle/>
          <a:p>
            <a:endParaRPr lang="en-CA"/>
          </a:p>
        </p:txBody>
      </p:sp>
      <p:sp>
        <p:nvSpPr>
          <p:cNvPr id="30735" name="AutoShape 13"/>
          <p:cNvSpPr>
            <a:spLocks noChangeArrowheads="1"/>
          </p:cNvSpPr>
          <p:nvPr/>
        </p:nvSpPr>
        <p:spPr bwMode="auto">
          <a:xfrm rot="1182681">
            <a:off x="3497263" y="4065588"/>
            <a:ext cx="863600" cy="646112"/>
          </a:xfrm>
          <a:prstGeom prst="triangle">
            <a:avLst>
              <a:gd name="adj" fmla="val 50000"/>
            </a:avLst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en-CA"/>
          </a:p>
        </p:txBody>
      </p:sp>
      <p:sp>
        <p:nvSpPr>
          <p:cNvPr id="30736" name="Line 14"/>
          <p:cNvSpPr>
            <a:spLocks noChangeShapeType="1"/>
          </p:cNvSpPr>
          <p:nvPr/>
        </p:nvSpPr>
        <p:spPr bwMode="auto">
          <a:xfrm>
            <a:off x="4140200" y="2492375"/>
            <a:ext cx="0" cy="32416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 type="triangle" w="med" len="med"/>
          </a:ln>
        </p:spPr>
        <p:txBody>
          <a:bodyPr/>
          <a:lstStyle/>
          <a:p>
            <a:endParaRPr lang="en-CA"/>
          </a:p>
        </p:txBody>
      </p:sp>
      <p:sp>
        <p:nvSpPr>
          <p:cNvPr id="30737" name="Line 15"/>
          <p:cNvSpPr>
            <a:spLocks noChangeShapeType="1"/>
          </p:cNvSpPr>
          <p:nvPr/>
        </p:nvSpPr>
        <p:spPr bwMode="auto">
          <a:xfrm flipH="1">
            <a:off x="3132138" y="3933825"/>
            <a:ext cx="1008062" cy="935038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 type="diamond" w="med" len="med"/>
            <a:tailEnd type="triangle" w="med" len="med"/>
          </a:ln>
        </p:spPr>
        <p:txBody>
          <a:bodyPr/>
          <a:lstStyle/>
          <a:p>
            <a:endParaRPr lang="en-CA"/>
          </a:p>
        </p:txBody>
      </p:sp>
      <p:sp>
        <p:nvSpPr>
          <p:cNvPr id="30738" name="AutoShape 16"/>
          <p:cNvSpPr>
            <a:spLocks noChangeArrowheads="1"/>
          </p:cNvSpPr>
          <p:nvPr/>
        </p:nvSpPr>
        <p:spPr bwMode="auto">
          <a:xfrm rot="-5400000">
            <a:off x="3456781" y="4114007"/>
            <a:ext cx="288925" cy="214312"/>
          </a:xfrm>
          <a:prstGeom prst="triangle">
            <a:avLst>
              <a:gd name="adj" fmla="val 50000"/>
            </a:avLst>
          </a:prstGeom>
          <a:solidFill>
            <a:srgbClr val="FF0000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en-CA"/>
          </a:p>
        </p:txBody>
      </p:sp>
      <p:sp>
        <p:nvSpPr>
          <p:cNvPr id="19" name="Slide Number Placeholder 6"/>
          <p:cNvSpPr txBox="1">
            <a:spLocks/>
          </p:cNvSpPr>
          <p:nvPr/>
        </p:nvSpPr>
        <p:spPr>
          <a:xfrm>
            <a:off x="8358188" y="6429375"/>
            <a:ext cx="533400" cy="244475"/>
          </a:xfrm>
          <a:prstGeom prst="rect">
            <a:avLst/>
          </a:prstGeom>
        </p:spPr>
        <p:txBody>
          <a:bodyPr anchor="ctr">
            <a:normAutofit fontScale="85000" lnSpcReduction="20000"/>
          </a:bodyPr>
          <a:lstStyle/>
          <a:p>
            <a:pPr algn="ctr">
              <a:defRPr/>
            </a:pPr>
            <a:r>
              <a:rPr lang="en-US" sz="1400" b="1"/>
              <a:t>8-</a:t>
            </a:r>
            <a:fld id="{74B0CE74-E77B-416F-B884-0304C3FD1101}" type="slidenum">
              <a:rPr lang="en-US" sz="1400" b="1"/>
              <a:pPr algn="ctr">
                <a:defRPr/>
              </a:pPr>
              <a:t>7</a:t>
            </a:fld>
            <a:endParaRPr lang="en-US" sz="1400" b="1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>
          <a:xfrm>
            <a:off x="612775" y="228600"/>
            <a:ext cx="8153400" cy="990600"/>
          </a:xfrm>
        </p:spPr>
        <p:txBody>
          <a:bodyPr/>
          <a:lstStyle/>
          <a:p>
            <a:pPr eaLnBrk="1" hangingPunct="1"/>
            <a:r>
              <a:rPr lang="en-US" smtClean="0">
                <a:latin typeface="Tw Cen MT" pitchFamily="34" charset="0"/>
              </a:rPr>
              <a:t>An angle in QIV</a:t>
            </a:r>
          </a:p>
        </p:txBody>
      </p:sp>
      <p:sp>
        <p:nvSpPr>
          <p:cNvPr id="31747" name="Footer Placeholder 4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r>
              <a:rPr lang="en-US" smtClean="0"/>
              <a:t>Copyright © 2010 Pearson Education Canada Inc.</a:t>
            </a:r>
          </a:p>
        </p:txBody>
      </p:sp>
      <p:sp>
        <p:nvSpPr>
          <p:cNvPr id="1536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pPr>
              <a:defRPr/>
            </a:pPr>
            <a:r>
              <a:rPr lang="en-US"/>
              <a:t>8-</a:t>
            </a:r>
            <a:fld id="{4BB74A7A-D138-4078-ABFD-B0992BED062F}" type="slidenum">
              <a:rPr lang="en-US"/>
              <a:pPr>
                <a:defRPr/>
              </a:pPr>
              <a:t>8</a:t>
            </a:fld>
            <a:endParaRPr lang="en-US"/>
          </a:p>
        </p:txBody>
      </p:sp>
      <p:sp>
        <p:nvSpPr>
          <p:cNvPr id="31749" name="Text Box 3"/>
          <p:cNvSpPr txBox="1">
            <a:spLocks noChangeArrowheads="1"/>
          </p:cNvSpPr>
          <p:nvPr/>
        </p:nvSpPr>
        <p:spPr bwMode="auto">
          <a:xfrm>
            <a:off x="6156325" y="3933825"/>
            <a:ext cx="93662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i="1">
                <a:latin typeface="Times New Roman" pitchFamily="18" charset="0"/>
              </a:rPr>
              <a:t>x</a:t>
            </a:r>
            <a:r>
              <a:rPr lang="en-US">
                <a:latin typeface="Verdana" pitchFamily="34" charset="0"/>
              </a:rPr>
              <a:t>-axis</a:t>
            </a:r>
          </a:p>
        </p:txBody>
      </p:sp>
      <p:sp>
        <p:nvSpPr>
          <p:cNvPr id="31750" name="Text Box 4"/>
          <p:cNvSpPr txBox="1">
            <a:spLocks noChangeArrowheads="1"/>
          </p:cNvSpPr>
          <p:nvPr/>
        </p:nvSpPr>
        <p:spPr bwMode="auto">
          <a:xfrm>
            <a:off x="3275013" y="2420938"/>
            <a:ext cx="9366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i="1">
                <a:latin typeface="Times New Roman" pitchFamily="18" charset="0"/>
              </a:rPr>
              <a:t>y</a:t>
            </a:r>
            <a:r>
              <a:rPr lang="en-US">
                <a:latin typeface="Verdana" pitchFamily="34" charset="0"/>
              </a:rPr>
              <a:t>-axis</a:t>
            </a:r>
          </a:p>
        </p:txBody>
      </p:sp>
      <p:sp>
        <p:nvSpPr>
          <p:cNvPr id="31751" name="Text Box 5"/>
          <p:cNvSpPr txBox="1">
            <a:spLocks noChangeArrowheads="1"/>
          </p:cNvSpPr>
          <p:nvPr/>
        </p:nvSpPr>
        <p:spPr bwMode="auto">
          <a:xfrm>
            <a:off x="4500563" y="2971800"/>
            <a:ext cx="20161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2400">
                <a:solidFill>
                  <a:srgbClr val="0033CC"/>
                </a:solidFill>
              </a:rPr>
              <a:t>Quadrant I</a:t>
            </a:r>
          </a:p>
        </p:txBody>
      </p:sp>
      <p:sp>
        <p:nvSpPr>
          <p:cNvPr id="31752" name="Text Box 6"/>
          <p:cNvSpPr txBox="1">
            <a:spLocks noChangeArrowheads="1"/>
          </p:cNvSpPr>
          <p:nvPr/>
        </p:nvSpPr>
        <p:spPr bwMode="auto">
          <a:xfrm>
            <a:off x="1835150" y="2924175"/>
            <a:ext cx="20161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2400">
                <a:solidFill>
                  <a:srgbClr val="0033CC"/>
                </a:solidFill>
              </a:rPr>
              <a:t>Quadrant II</a:t>
            </a:r>
          </a:p>
        </p:txBody>
      </p:sp>
      <p:sp>
        <p:nvSpPr>
          <p:cNvPr id="31753" name="Text Box 7"/>
          <p:cNvSpPr txBox="1">
            <a:spLocks noChangeArrowheads="1"/>
          </p:cNvSpPr>
          <p:nvPr/>
        </p:nvSpPr>
        <p:spPr bwMode="auto">
          <a:xfrm>
            <a:off x="1692275" y="5059363"/>
            <a:ext cx="20161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2400">
                <a:solidFill>
                  <a:srgbClr val="0033CC"/>
                </a:solidFill>
              </a:rPr>
              <a:t>Quadrant III</a:t>
            </a:r>
          </a:p>
        </p:txBody>
      </p:sp>
      <p:sp>
        <p:nvSpPr>
          <p:cNvPr id="31754" name="Text Box 8"/>
          <p:cNvSpPr txBox="1">
            <a:spLocks noChangeArrowheads="1"/>
          </p:cNvSpPr>
          <p:nvPr/>
        </p:nvSpPr>
        <p:spPr bwMode="auto">
          <a:xfrm>
            <a:off x="4356100" y="5013325"/>
            <a:ext cx="20161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2400">
                <a:solidFill>
                  <a:srgbClr val="0033CC"/>
                </a:solidFill>
              </a:rPr>
              <a:t>Quadrant IV</a:t>
            </a:r>
          </a:p>
        </p:txBody>
      </p:sp>
      <p:sp>
        <p:nvSpPr>
          <p:cNvPr id="31755" name="Rectangle 9"/>
          <p:cNvSpPr>
            <a:spLocks noChangeArrowheads="1"/>
          </p:cNvSpPr>
          <p:nvPr/>
        </p:nvSpPr>
        <p:spPr bwMode="auto">
          <a:xfrm>
            <a:off x="4211638" y="4581525"/>
            <a:ext cx="76358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2400" b="1">
                <a:latin typeface="Times New Roman" pitchFamily="18" charset="0"/>
              </a:rPr>
              <a:t>300</a:t>
            </a:r>
            <a:r>
              <a:rPr lang="en-US" sz="2400" b="1">
                <a:latin typeface="Times New Roman" pitchFamily="18" charset="0"/>
                <a:sym typeface="Symbol" pitchFamily="18" charset="2"/>
              </a:rPr>
              <a:t></a:t>
            </a:r>
          </a:p>
        </p:txBody>
      </p:sp>
      <p:sp>
        <p:nvSpPr>
          <p:cNvPr id="31756" name="Oval 10"/>
          <p:cNvSpPr>
            <a:spLocks noChangeArrowheads="1"/>
          </p:cNvSpPr>
          <p:nvPr/>
        </p:nvSpPr>
        <p:spPr bwMode="auto">
          <a:xfrm>
            <a:off x="3492500" y="3284538"/>
            <a:ext cx="1296988" cy="1223962"/>
          </a:xfrm>
          <a:prstGeom prst="ellips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 eaLnBrk="0" hangingPunct="0"/>
            <a:endParaRPr lang="en-CA"/>
          </a:p>
        </p:txBody>
      </p:sp>
      <p:sp>
        <p:nvSpPr>
          <p:cNvPr id="31757" name="AutoShape 12"/>
          <p:cNvSpPr>
            <a:spLocks noChangeArrowheads="1"/>
          </p:cNvSpPr>
          <p:nvPr/>
        </p:nvSpPr>
        <p:spPr bwMode="auto">
          <a:xfrm rot="-3990485">
            <a:off x="4263231" y="3753644"/>
            <a:ext cx="785813" cy="720725"/>
          </a:xfrm>
          <a:prstGeom prst="triangle">
            <a:avLst>
              <a:gd name="adj" fmla="val 50000"/>
            </a:avLst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en-CA"/>
          </a:p>
        </p:txBody>
      </p:sp>
      <p:sp>
        <p:nvSpPr>
          <p:cNvPr id="31758" name="Line 13"/>
          <p:cNvSpPr>
            <a:spLocks noChangeShapeType="1"/>
          </p:cNvSpPr>
          <p:nvPr/>
        </p:nvSpPr>
        <p:spPr bwMode="auto">
          <a:xfrm>
            <a:off x="4140200" y="2492375"/>
            <a:ext cx="0" cy="32416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 type="triangle" w="med" len="med"/>
          </a:ln>
        </p:spPr>
        <p:txBody>
          <a:bodyPr/>
          <a:lstStyle/>
          <a:p>
            <a:endParaRPr lang="en-CA"/>
          </a:p>
        </p:txBody>
      </p:sp>
      <p:sp>
        <p:nvSpPr>
          <p:cNvPr id="31759" name="Line 14"/>
          <p:cNvSpPr>
            <a:spLocks noChangeShapeType="1"/>
          </p:cNvSpPr>
          <p:nvPr/>
        </p:nvSpPr>
        <p:spPr bwMode="auto">
          <a:xfrm>
            <a:off x="4140200" y="3933825"/>
            <a:ext cx="1008063" cy="935038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 type="diamond" w="med" len="med"/>
            <a:tailEnd type="triangle" w="med" len="med"/>
          </a:ln>
        </p:spPr>
        <p:txBody>
          <a:bodyPr/>
          <a:lstStyle/>
          <a:p>
            <a:endParaRPr lang="en-CA"/>
          </a:p>
        </p:txBody>
      </p:sp>
      <p:sp>
        <p:nvSpPr>
          <p:cNvPr id="31760" name="AutoShape 15"/>
          <p:cNvSpPr>
            <a:spLocks noChangeArrowheads="1"/>
          </p:cNvSpPr>
          <p:nvPr/>
        </p:nvSpPr>
        <p:spPr bwMode="auto">
          <a:xfrm rot="-4058167">
            <a:off x="4320381" y="4329907"/>
            <a:ext cx="288925" cy="214312"/>
          </a:xfrm>
          <a:prstGeom prst="triangle">
            <a:avLst>
              <a:gd name="adj" fmla="val 50000"/>
            </a:avLst>
          </a:prstGeom>
          <a:solidFill>
            <a:srgbClr val="FF0000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en-CA"/>
          </a:p>
        </p:txBody>
      </p:sp>
      <p:sp>
        <p:nvSpPr>
          <p:cNvPr id="31761" name="Line 11"/>
          <p:cNvSpPr>
            <a:spLocks noChangeShapeType="1"/>
          </p:cNvSpPr>
          <p:nvPr/>
        </p:nvSpPr>
        <p:spPr bwMode="auto">
          <a:xfrm>
            <a:off x="1692275" y="3933825"/>
            <a:ext cx="5040313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 type="triangle" w="med" len="med"/>
          </a:ln>
        </p:spPr>
        <p:txBody>
          <a:bodyPr/>
          <a:lstStyle/>
          <a:p>
            <a:endParaRPr lang="en-CA"/>
          </a:p>
        </p:txBody>
      </p:sp>
      <p:sp>
        <p:nvSpPr>
          <p:cNvPr id="18" name="Slide Number Placeholder 6"/>
          <p:cNvSpPr txBox="1">
            <a:spLocks/>
          </p:cNvSpPr>
          <p:nvPr/>
        </p:nvSpPr>
        <p:spPr>
          <a:xfrm>
            <a:off x="8358188" y="6429375"/>
            <a:ext cx="533400" cy="244475"/>
          </a:xfrm>
          <a:prstGeom prst="rect">
            <a:avLst/>
          </a:prstGeom>
        </p:spPr>
        <p:txBody>
          <a:bodyPr anchor="ctr">
            <a:normAutofit fontScale="85000" lnSpcReduction="20000"/>
          </a:bodyPr>
          <a:lstStyle/>
          <a:p>
            <a:pPr algn="ctr">
              <a:defRPr/>
            </a:pPr>
            <a:r>
              <a:rPr lang="en-US" sz="1400" b="1"/>
              <a:t>8-</a:t>
            </a:r>
            <a:fld id="{E863AFC6-5CA7-4795-92B1-F1027BB6D864}" type="slidenum">
              <a:rPr lang="en-US" sz="1400" b="1"/>
              <a:pPr algn="ctr">
                <a:defRPr/>
              </a:pPr>
              <a:t>8</a:t>
            </a:fld>
            <a:endParaRPr lang="en-US" sz="1400" b="1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>
          <a:xfrm>
            <a:off x="612775" y="228600"/>
            <a:ext cx="8153400" cy="990600"/>
          </a:xfrm>
        </p:spPr>
        <p:txBody>
          <a:bodyPr/>
          <a:lstStyle/>
          <a:p>
            <a:pPr eaLnBrk="1" hangingPunct="1"/>
            <a:r>
              <a:rPr lang="en-US" smtClean="0">
                <a:latin typeface="Tw Cen MT" pitchFamily="34" charset="0"/>
              </a:rPr>
              <a:t>The CAST rule</a:t>
            </a:r>
          </a:p>
        </p:txBody>
      </p:sp>
      <p:sp>
        <p:nvSpPr>
          <p:cNvPr id="32771" name="Footer Placeholder 4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r>
              <a:rPr lang="en-US" smtClean="0"/>
              <a:t>Copyright © 2010 Pearson Education Canada Inc.</a:t>
            </a:r>
          </a:p>
        </p:txBody>
      </p:sp>
      <p:sp>
        <p:nvSpPr>
          <p:cNvPr id="1638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pPr>
              <a:defRPr/>
            </a:pPr>
            <a:r>
              <a:rPr lang="en-US"/>
              <a:t>8-</a:t>
            </a:r>
            <a:fld id="{28799424-F6BF-4641-8466-7437BD43CE1D}" type="slidenum">
              <a:rPr lang="en-US"/>
              <a:pPr>
                <a:defRPr/>
              </a:pPr>
              <a:t>9</a:t>
            </a:fld>
            <a:endParaRPr lang="en-US"/>
          </a:p>
        </p:txBody>
      </p:sp>
      <p:sp>
        <p:nvSpPr>
          <p:cNvPr id="32773" name="Line 3"/>
          <p:cNvSpPr>
            <a:spLocks noChangeShapeType="1"/>
          </p:cNvSpPr>
          <p:nvPr/>
        </p:nvSpPr>
        <p:spPr bwMode="auto">
          <a:xfrm>
            <a:off x="4140200" y="2492375"/>
            <a:ext cx="0" cy="32416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 type="triangle" w="med" len="med"/>
          </a:ln>
        </p:spPr>
        <p:txBody>
          <a:bodyPr/>
          <a:lstStyle/>
          <a:p>
            <a:endParaRPr lang="en-CA"/>
          </a:p>
        </p:txBody>
      </p:sp>
      <p:sp>
        <p:nvSpPr>
          <p:cNvPr id="32774" name="Line 4"/>
          <p:cNvSpPr>
            <a:spLocks noChangeShapeType="1"/>
          </p:cNvSpPr>
          <p:nvPr/>
        </p:nvSpPr>
        <p:spPr bwMode="auto">
          <a:xfrm>
            <a:off x="1692275" y="3933825"/>
            <a:ext cx="5040313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 type="triangle" w="med" len="med"/>
          </a:ln>
        </p:spPr>
        <p:txBody>
          <a:bodyPr/>
          <a:lstStyle/>
          <a:p>
            <a:endParaRPr lang="en-CA"/>
          </a:p>
        </p:txBody>
      </p:sp>
      <p:sp>
        <p:nvSpPr>
          <p:cNvPr id="32775" name="Text Box 5"/>
          <p:cNvSpPr txBox="1">
            <a:spLocks noChangeArrowheads="1"/>
          </p:cNvSpPr>
          <p:nvPr/>
        </p:nvSpPr>
        <p:spPr bwMode="auto">
          <a:xfrm>
            <a:off x="6877050" y="3716338"/>
            <a:ext cx="9366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i="1">
                <a:latin typeface="Times New Roman" pitchFamily="18" charset="0"/>
              </a:rPr>
              <a:t>x</a:t>
            </a:r>
            <a:r>
              <a:rPr lang="en-US">
                <a:latin typeface="Verdana" pitchFamily="34" charset="0"/>
              </a:rPr>
              <a:t>-axis</a:t>
            </a:r>
          </a:p>
        </p:txBody>
      </p:sp>
      <p:sp>
        <p:nvSpPr>
          <p:cNvPr id="32776" name="Text Box 6"/>
          <p:cNvSpPr txBox="1">
            <a:spLocks noChangeArrowheads="1"/>
          </p:cNvSpPr>
          <p:nvPr/>
        </p:nvSpPr>
        <p:spPr bwMode="auto">
          <a:xfrm>
            <a:off x="3348038" y="1916113"/>
            <a:ext cx="9366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i="1">
                <a:latin typeface="Times New Roman" pitchFamily="18" charset="0"/>
              </a:rPr>
              <a:t>y</a:t>
            </a:r>
            <a:r>
              <a:rPr lang="en-US">
                <a:latin typeface="Verdana" pitchFamily="34" charset="0"/>
              </a:rPr>
              <a:t>-axis</a:t>
            </a:r>
          </a:p>
        </p:txBody>
      </p:sp>
      <p:sp>
        <p:nvSpPr>
          <p:cNvPr id="558087" name="Text Box 7"/>
          <p:cNvSpPr txBox="1">
            <a:spLocks noChangeArrowheads="1"/>
          </p:cNvSpPr>
          <p:nvPr/>
        </p:nvSpPr>
        <p:spPr bwMode="auto">
          <a:xfrm>
            <a:off x="4643438" y="2349500"/>
            <a:ext cx="2016125" cy="1169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  <a:defRPr/>
            </a:pPr>
            <a:r>
              <a:rPr lang="en-US" sz="2000" b="1" dirty="0">
                <a:latin typeface="+mn-lt"/>
              </a:rPr>
              <a:t>QI</a:t>
            </a:r>
          </a:p>
          <a:p>
            <a:pPr eaLnBrk="0" hangingPunct="0">
              <a:spcBef>
                <a:spcPct val="50000"/>
              </a:spcBef>
              <a:defRPr/>
            </a:pPr>
            <a:r>
              <a:rPr lang="en-US" sz="2000" b="1" dirty="0">
                <a:solidFill>
                  <a:srgbClr val="FF0000"/>
                </a:solidFill>
                <a:latin typeface="+mn-lt"/>
              </a:rPr>
              <a:t>All</a:t>
            </a:r>
            <a:r>
              <a:rPr lang="en-US" sz="2000" b="1" dirty="0">
                <a:solidFill>
                  <a:schemeClr val="folHlink"/>
                </a:solidFill>
                <a:latin typeface="+mn-lt"/>
              </a:rPr>
              <a:t> </a:t>
            </a:r>
            <a:r>
              <a:rPr lang="en-US" sz="2000" dirty="0">
                <a:latin typeface="+mn-lt"/>
              </a:rPr>
              <a:t>trig functions are positive.</a:t>
            </a:r>
          </a:p>
        </p:txBody>
      </p:sp>
      <p:sp>
        <p:nvSpPr>
          <p:cNvPr id="558088" name="Text Box 8"/>
          <p:cNvSpPr txBox="1">
            <a:spLocks noChangeArrowheads="1"/>
          </p:cNvSpPr>
          <p:nvPr/>
        </p:nvSpPr>
        <p:spPr bwMode="auto">
          <a:xfrm>
            <a:off x="1908175" y="2492375"/>
            <a:ext cx="2016125" cy="1477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  <a:defRPr/>
            </a:pPr>
            <a:r>
              <a:rPr lang="en-US" sz="2000" b="1" dirty="0">
                <a:latin typeface="+mn-lt"/>
              </a:rPr>
              <a:t>QII</a:t>
            </a:r>
          </a:p>
          <a:p>
            <a:pPr eaLnBrk="0" hangingPunct="0">
              <a:spcBef>
                <a:spcPct val="50000"/>
              </a:spcBef>
              <a:defRPr/>
            </a:pPr>
            <a:r>
              <a:rPr lang="en-US" sz="2000" dirty="0">
                <a:latin typeface="+mn-lt"/>
              </a:rPr>
              <a:t>Only the </a:t>
            </a:r>
            <a:r>
              <a:rPr lang="en-US" sz="2000" b="1" dirty="0">
                <a:solidFill>
                  <a:srgbClr val="0033CC"/>
                </a:solidFill>
                <a:latin typeface="+mn-lt"/>
              </a:rPr>
              <a:t>Sine</a:t>
            </a:r>
            <a:r>
              <a:rPr lang="en-US" sz="2000" dirty="0">
                <a:solidFill>
                  <a:srgbClr val="0033CC"/>
                </a:solidFill>
                <a:latin typeface="+mn-lt"/>
              </a:rPr>
              <a:t> </a:t>
            </a:r>
            <a:r>
              <a:rPr lang="en-US" sz="2000" dirty="0">
                <a:latin typeface="+mn-lt"/>
              </a:rPr>
              <a:t>function is positive.</a:t>
            </a:r>
          </a:p>
        </p:txBody>
      </p:sp>
      <p:sp>
        <p:nvSpPr>
          <p:cNvPr id="558089" name="Text Box 9"/>
          <p:cNvSpPr txBox="1">
            <a:spLocks noChangeArrowheads="1"/>
          </p:cNvSpPr>
          <p:nvPr/>
        </p:nvSpPr>
        <p:spPr bwMode="auto">
          <a:xfrm>
            <a:off x="1908175" y="4149725"/>
            <a:ext cx="2016125" cy="1477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  <a:defRPr/>
            </a:pPr>
            <a:r>
              <a:rPr lang="en-US" sz="2000" b="1" dirty="0">
                <a:latin typeface="+mn-lt"/>
              </a:rPr>
              <a:t>QIII</a:t>
            </a:r>
          </a:p>
          <a:p>
            <a:pPr eaLnBrk="0" hangingPunct="0">
              <a:spcBef>
                <a:spcPct val="50000"/>
              </a:spcBef>
              <a:defRPr/>
            </a:pPr>
            <a:r>
              <a:rPr lang="en-US" sz="2000" dirty="0">
                <a:latin typeface="+mn-lt"/>
              </a:rPr>
              <a:t>Only the </a:t>
            </a:r>
            <a:r>
              <a:rPr lang="en-US" sz="2000" b="1" dirty="0">
                <a:solidFill>
                  <a:srgbClr val="009900"/>
                </a:solidFill>
                <a:latin typeface="+mn-lt"/>
              </a:rPr>
              <a:t>Tangent </a:t>
            </a:r>
            <a:r>
              <a:rPr lang="en-US" sz="2000" dirty="0">
                <a:latin typeface="+mn-lt"/>
              </a:rPr>
              <a:t>function is positive.</a:t>
            </a:r>
          </a:p>
        </p:txBody>
      </p:sp>
      <p:sp>
        <p:nvSpPr>
          <p:cNvPr id="558090" name="Text Box 10"/>
          <p:cNvSpPr txBox="1">
            <a:spLocks noChangeArrowheads="1"/>
          </p:cNvSpPr>
          <p:nvPr/>
        </p:nvSpPr>
        <p:spPr bwMode="auto">
          <a:xfrm>
            <a:off x="4643438" y="4149725"/>
            <a:ext cx="2016125" cy="1477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  <a:defRPr/>
            </a:pPr>
            <a:r>
              <a:rPr lang="en-US" sz="2000" b="1" dirty="0">
                <a:latin typeface="+mn-lt"/>
              </a:rPr>
              <a:t>QIV</a:t>
            </a:r>
          </a:p>
          <a:p>
            <a:pPr eaLnBrk="0" hangingPunct="0">
              <a:spcBef>
                <a:spcPct val="50000"/>
              </a:spcBef>
              <a:defRPr/>
            </a:pPr>
            <a:r>
              <a:rPr lang="en-US" sz="2000" dirty="0">
                <a:latin typeface="+mn-lt"/>
              </a:rPr>
              <a:t>Only the </a:t>
            </a:r>
            <a:r>
              <a:rPr lang="en-US" sz="2000" b="1" dirty="0">
                <a:solidFill>
                  <a:srgbClr val="800080"/>
                </a:solidFill>
                <a:latin typeface="+mn-lt"/>
              </a:rPr>
              <a:t>Cosine </a:t>
            </a:r>
            <a:r>
              <a:rPr lang="en-US" sz="2000" dirty="0">
                <a:latin typeface="+mn-lt"/>
              </a:rPr>
              <a:t>function is positive.</a:t>
            </a:r>
          </a:p>
        </p:txBody>
      </p:sp>
      <p:sp>
        <p:nvSpPr>
          <p:cNvPr id="558091" name="WordArt 11"/>
          <p:cNvSpPr>
            <a:spLocks noChangeArrowheads="1" noChangeShapeType="1" noTextEdit="1"/>
          </p:cNvSpPr>
          <p:nvPr/>
        </p:nvSpPr>
        <p:spPr bwMode="auto">
          <a:xfrm>
            <a:off x="6564313" y="4437063"/>
            <a:ext cx="1008062" cy="9366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CA" sz="3600" kern="1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Impact"/>
              </a:rPr>
              <a:t>C</a:t>
            </a:r>
          </a:p>
        </p:txBody>
      </p:sp>
      <p:sp>
        <p:nvSpPr>
          <p:cNvPr id="558092" name="WordArt 12"/>
          <p:cNvSpPr>
            <a:spLocks noChangeArrowheads="1" noChangeShapeType="1" noTextEdit="1"/>
          </p:cNvSpPr>
          <p:nvPr/>
        </p:nvSpPr>
        <p:spPr bwMode="auto">
          <a:xfrm>
            <a:off x="6421438" y="2636838"/>
            <a:ext cx="1008062" cy="9366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CA" sz="3600" kern="1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Impact"/>
              </a:rPr>
              <a:t>A</a:t>
            </a:r>
          </a:p>
        </p:txBody>
      </p:sp>
      <p:sp>
        <p:nvSpPr>
          <p:cNvPr id="558093" name="WordArt 13"/>
          <p:cNvSpPr>
            <a:spLocks noChangeArrowheads="1" noChangeShapeType="1" noTextEdit="1"/>
          </p:cNvSpPr>
          <p:nvPr/>
        </p:nvSpPr>
        <p:spPr bwMode="auto">
          <a:xfrm>
            <a:off x="838200" y="2636838"/>
            <a:ext cx="1008063" cy="9366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CA" sz="3600" kern="1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Impact"/>
              </a:rPr>
              <a:t>S</a:t>
            </a:r>
          </a:p>
        </p:txBody>
      </p:sp>
      <p:sp>
        <p:nvSpPr>
          <p:cNvPr id="558094" name="WordArt 14"/>
          <p:cNvSpPr>
            <a:spLocks noChangeArrowheads="1" noChangeShapeType="1" noTextEdit="1"/>
          </p:cNvSpPr>
          <p:nvPr/>
        </p:nvSpPr>
        <p:spPr bwMode="auto">
          <a:xfrm>
            <a:off x="914400" y="4365625"/>
            <a:ext cx="1008063" cy="9366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CA" sz="3600" kern="1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Impact"/>
              </a:rPr>
              <a:t>T</a:t>
            </a:r>
          </a:p>
        </p:txBody>
      </p:sp>
      <p:sp>
        <p:nvSpPr>
          <p:cNvPr id="17" name="Slide Number Placeholder 6"/>
          <p:cNvSpPr txBox="1">
            <a:spLocks/>
          </p:cNvSpPr>
          <p:nvPr/>
        </p:nvSpPr>
        <p:spPr>
          <a:xfrm>
            <a:off x="8358188" y="6429375"/>
            <a:ext cx="533400" cy="244475"/>
          </a:xfrm>
          <a:prstGeom prst="rect">
            <a:avLst/>
          </a:prstGeom>
        </p:spPr>
        <p:txBody>
          <a:bodyPr anchor="ctr">
            <a:normAutofit fontScale="85000" lnSpcReduction="20000"/>
          </a:bodyPr>
          <a:lstStyle/>
          <a:p>
            <a:pPr algn="ctr">
              <a:defRPr/>
            </a:pPr>
            <a:r>
              <a:rPr lang="en-US" sz="1400" b="1"/>
              <a:t>8-</a:t>
            </a:r>
            <a:fld id="{172B04EF-D409-4733-9C73-0C35A7BD90C1}" type="slidenum">
              <a:rPr lang="en-US" sz="1400" b="1"/>
              <a:pPr algn="ctr">
                <a:defRPr/>
              </a:pPr>
              <a:t>9</a:t>
            </a:fld>
            <a:endParaRPr lang="en-US" sz="1400" b="1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80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580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80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5580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80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5580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80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5580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80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500"/>
                                        <p:tgtEl>
                                          <p:spTgt spid="5580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80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500"/>
                                        <p:tgtEl>
                                          <p:spTgt spid="5580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80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7" dur="500"/>
                                        <p:tgtEl>
                                          <p:spTgt spid="5580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80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2" dur="500"/>
                                        <p:tgtEl>
                                          <p:spTgt spid="5580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8087" grpId="0"/>
      <p:bldP spid="558088" grpId="0"/>
      <p:bldP spid="558089" grpId="0"/>
      <p:bldP spid="558090" grpId="0"/>
      <p:bldP spid="558091" grpId="0" animBg="1"/>
      <p:bldP spid="558092" grpId="0" animBg="1"/>
      <p:bldP spid="558093" grpId="0" animBg="1"/>
      <p:bldP spid="558094" grpId="0" animBg="1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1_wash_style">
  <a:themeElements>
    <a:clrScheme name="Trek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1_wash_style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Median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7535</TotalTime>
  <Words>1163</Words>
  <Application>Microsoft Office PowerPoint</Application>
  <PresentationFormat>On-screen Show (4:3)</PresentationFormat>
  <Paragraphs>241</Paragraphs>
  <Slides>25</Slides>
  <Notes>25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27" baseType="lpstr">
      <vt:lpstr>1_wash_style</vt:lpstr>
      <vt:lpstr>Equation</vt:lpstr>
      <vt:lpstr>PowerPoint Presentation</vt:lpstr>
      <vt:lpstr>Learning Outcomes</vt:lpstr>
      <vt:lpstr>Ch. 8.1: Signs of the Trigonometric Functions</vt:lpstr>
      <vt:lpstr>Signs of the trigonometric functions</vt:lpstr>
      <vt:lpstr>Mapping the Cartesian (xy) plane</vt:lpstr>
      <vt:lpstr>An angle in QII</vt:lpstr>
      <vt:lpstr>An angle in QIII</vt:lpstr>
      <vt:lpstr>An angle in QIV</vt:lpstr>
      <vt:lpstr>The CAST rule</vt:lpstr>
      <vt:lpstr>Finding trigonometric ratios</vt:lpstr>
      <vt:lpstr>Example 1</vt:lpstr>
      <vt:lpstr>Example 2</vt:lpstr>
      <vt:lpstr>Summary</vt:lpstr>
      <vt:lpstr>Ch. 8.2: Trigonometric Functions of Any Angle</vt:lpstr>
      <vt:lpstr>Reference angles</vt:lpstr>
      <vt:lpstr>Reference angles</vt:lpstr>
      <vt:lpstr>Example</vt:lpstr>
      <vt:lpstr>Steps to finding trig values in any quadrant</vt:lpstr>
      <vt:lpstr>Finding the reference angle</vt:lpstr>
      <vt:lpstr>Example 1</vt:lpstr>
      <vt:lpstr>Example 2</vt:lpstr>
      <vt:lpstr>The quadrantal angles</vt:lpstr>
      <vt:lpstr>Negative angles</vt:lpstr>
      <vt:lpstr>Ch. 8.3: Radians</vt:lpstr>
      <vt:lpstr>Radians</vt:lpstr>
    </vt:vector>
  </TitlesOfParts>
  <Company>Georgian College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Ch. 34: Methods of Integration</dc:title>
  <dc:creator>Administration</dc:creator>
  <cp:lastModifiedBy>Tech</cp:lastModifiedBy>
  <cp:revision>251</cp:revision>
  <dcterms:created xsi:type="dcterms:W3CDTF">2005-02-10T18:18:49Z</dcterms:created>
  <dcterms:modified xsi:type="dcterms:W3CDTF">2014-02-12T16:34:14Z</dcterms:modified>
</cp:coreProperties>
</file>