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removePersonalInfoOnSave="1" saveSubsetFonts="1">
  <p:sldMasterIdLst>
    <p:sldMasterId id="2147483740" r:id="rId1"/>
  </p:sldMasterIdLst>
  <p:notesMasterIdLst>
    <p:notesMasterId r:id="rId54"/>
  </p:notesMasterIdLst>
  <p:sldIdLst>
    <p:sldId id="374" r:id="rId2"/>
    <p:sldId id="407" r:id="rId3"/>
    <p:sldId id="408" r:id="rId4"/>
    <p:sldId id="409" r:id="rId5"/>
    <p:sldId id="410" r:id="rId6"/>
    <p:sldId id="411" r:id="rId7"/>
    <p:sldId id="477" r:id="rId8"/>
    <p:sldId id="413" r:id="rId9"/>
    <p:sldId id="414" r:id="rId10"/>
    <p:sldId id="415" r:id="rId11"/>
    <p:sldId id="416" r:id="rId12"/>
    <p:sldId id="417" r:id="rId13"/>
    <p:sldId id="418" r:id="rId14"/>
    <p:sldId id="419" r:id="rId15"/>
    <p:sldId id="470" r:id="rId16"/>
    <p:sldId id="421" r:id="rId17"/>
    <p:sldId id="483" r:id="rId18"/>
    <p:sldId id="484" r:id="rId19"/>
    <p:sldId id="423" r:id="rId20"/>
    <p:sldId id="424" r:id="rId21"/>
    <p:sldId id="425" r:id="rId22"/>
    <p:sldId id="426" r:id="rId23"/>
    <p:sldId id="427" r:id="rId24"/>
    <p:sldId id="428" r:id="rId25"/>
    <p:sldId id="430" r:id="rId26"/>
    <p:sldId id="431" r:id="rId27"/>
    <p:sldId id="469" r:id="rId28"/>
    <p:sldId id="434" r:id="rId29"/>
    <p:sldId id="435" r:id="rId30"/>
    <p:sldId id="436" r:id="rId31"/>
    <p:sldId id="405" r:id="rId32"/>
    <p:sldId id="468" r:id="rId33"/>
    <p:sldId id="444" r:id="rId34"/>
    <p:sldId id="445" r:id="rId35"/>
    <p:sldId id="486" r:id="rId36"/>
    <p:sldId id="446" r:id="rId37"/>
    <p:sldId id="447" r:id="rId38"/>
    <p:sldId id="479" r:id="rId39"/>
    <p:sldId id="451" r:id="rId40"/>
    <p:sldId id="454" r:id="rId41"/>
    <p:sldId id="480" r:id="rId42"/>
    <p:sldId id="457" r:id="rId43"/>
    <p:sldId id="458" r:id="rId44"/>
    <p:sldId id="475" r:id="rId45"/>
    <p:sldId id="473" r:id="rId46"/>
    <p:sldId id="481" r:id="rId47"/>
    <p:sldId id="465" r:id="rId48"/>
    <p:sldId id="466" r:id="rId49"/>
    <p:sldId id="489" r:id="rId50"/>
    <p:sldId id="488" r:id="rId51"/>
    <p:sldId id="378" r:id="rId52"/>
    <p:sldId id="406" r:id="rId5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3172">
          <p15:clr>
            <a:srgbClr val="A4A3A4"/>
          </p15:clr>
        </p15:guide>
        <p15:guide id="2" pos="49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D6E5"/>
    <a:srgbClr val="996633"/>
    <a:srgbClr val="0E5229"/>
    <a:srgbClr val="043333"/>
    <a:srgbClr val="198A46"/>
    <a:srgbClr val="22B35B"/>
    <a:srgbClr val="00006E"/>
    <a:srgbClr val="FFEAD5"/>
    <a:srgbClr val="E41F07"/>
    <a:srgbClr val="CC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68" autoAdjust="0"/>
    <p:restoredTop sz="79130" autoAdjust="0"/>
  </p:normalViewPr>
  <p:slideViewPr>
    <p:cSldViewPr snapToGrid="0">
      <p:cViewPr varScale="1">
        <p:scale>
          <a:sx n="81" d="100"/>
          <a:sy n="81" d="100"/>
        </p:scale>
        <p:origin x="1728" y="90"/>
      </p:cViewPr>
      <p:guideLst>
        <p:guide orient="horz" pos="3172"/>
        <p:guide pos="4969"/>
      </p:guideLst>
    </p:cSldViewPr>
  </p:slideViewPr>
  <p:outlineViewPr>
    <p:cViewPr>
      <p:scale>
        <a:sx n="33" d="100"/>
        <a:sy n="33" d="100"/>
      </p:scale>
      <p:origin x="42" y="2610"/>
    </p:cViewPr>
  </p:outlineViewPr>
  <p:notesTextViewPr>
    <p:cViewPr>
      <p:scale>
        <a:sx n="100" d="100"/>
        <a:sy n="100" d="100"/>
      </p:scale>
      <p:origin x="0" y="0"/>
    </p:cViewPr>
  </p:notesTextViewPr>
  <p:sorterViewPr>
    <p:cViewPr>
      <p:scale>
        <a:sx n="132" d="100"/>
        <a:sy n="132" d="100"/>
      </p:scale>
      <p:origin x="0" y="0"/>
    </p:cViewPr>
  </p:sorterViewPr>
  <p:notesViewPr>
    <p:cSldViewPr snapToGrid="0">
      <p:cViewPr>
        <p:scale>
          <a:sx n="80" d="100"/>
          <a:sy n="80" d="100"/>
        </p:scale>
        <p:origin x="-1368" y="-72"/>
      </p:cViewPr>
      <p:guideLst>
        <p:guide orient="horz" pos="2880"/>
        <p:guide pos="2160"/>
      </p:guideLst>
    </p:cSldViewPr>
  </p:notesViewPr>
  <p:gridSpacing cx="45720" cy="4572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US" dirty="0"/>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dirty="0"/>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US" dirty="0"/>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CF67D070-B369-4BEA-91A4-C0F09C415F4C}" type="slidenum">
              <a:rPr lang="en-US"/>
              <a:pPr>
                <a:defRPr/>
              </a:pPr>
              <a:t>‹#›</a:t>
            </a:fld>
            <a:endParaRPr lang="en-US" dirty="0"/>
          </a:p>
        </p:txBody>
      </p:sp>
    </p:spTree>
    <p:extLst>
      <p:ext uri="{BB962C8B-B14F-4D97-AF65-F5344CB8AC3E}">
        <p14:creationId xmlns:p14="http://schemas.microsoft.com/office/powerpoint/2010/main" val="3164917625"/>
      </p:ext>
    </p:extLst>
  </p:cSld>
  <p:clrMap bg1="lt1" tx1="dk1" bg2="lt2" tx2="dk2" accent1="accent1" accent2="accent2" accent3="accent3" accent4="accent4" accent5="accent5" accent6="accent6" hlink="hlink" folHlink="folHlink"/>
  <p:notesStyle>
    <a:lvl1pPr algn="l" rtl="0" eaLnBrk="0" fontAlgn="base" hangingPunct="0">
      <a:spcBef>
        <a:spcPts val="0"/>
      </a:spcBef>
      <a:spcAft>
        <a:spcPct val="0"/>
      </a:spcAft>
      <a:defRPr sz="1200" kern="1200">
        <a:solidFill>
          <a:schemeClr val="tx1"/>
        </a:solidFill>
        <a:latin typeface="Arial" charset="0"/>
        <a:ea typeface="+mn-ea"/>
        <a:cs typeface="+mn-cs"/>
      </a:defRPr>
    </a:lvl1pPr>
    <a:lvl2pPr marL="457200" algn="l" rtl="0" eaLnBrk="0" fontAlgn="base" hangingPunct="0">
      <a:spcBef>
        <a:spcPts val="0"/>
      </a:spcBef>
      <a:spcAft>
        <a:spcPct val="0"/>
      </a:spcAft>
      <a:defRPr sz="1200" kern="1200">
        <a:solidFill>
          <a:schemeClr val="tx1"/>
        </a:solidFill>
        <a:latin typeface="Arial" charset="0"/>
        <a:ea typeface="+mn-ea"/>
        <a:cs typeface="+mn-cs"/>
      </a:defRPr>
    </a:lvl2pPr>
    <a:lvl3pPr marL="914400" algn="l" rtl="0" eaLnBrk="0" fontAlgn="base" hangingPunct="0">
      <a:spcBef>
        <a:spcPts val="0"/>
      </a:spcBef>
      <a:spcAft>
        <a:spcPct val="0"/>
      </a:spcAft>
      <a:defRPr sz="1200" kern="1200">
        <a:solidFill>
          <a:schemeClr val="tx1"/>
        </a:solidFill>
        <a:latin typeface="Arial" charset="0"/>
        <a:ea typeface="+mn-ea"/>
        <a:cs typeface="+mn-cs"/>
      </a:defRPr>
    </a:lvl3pPr>
    <a:lvl4pPr marL="1371600" algn="l" rtl="0" eaLnBrk="0" fontAlgn="base" hangingPunct="0">
      <a:spcBef>
        <a:spcPts val="0"/>
      </a:spcBef>
      <a:spcAft>
        <a:spcPct val="0"/>
      </a:spcAft>
      <a:defRPr sz="1200" kern="1200">
        <a:solidFill>
          <a:schemeClr val="tx1"/>
        </a:solidFill>
        <a:latin typeface="Arial" charset="0"/>
        <a:ea typeface="+mn-ea"/>
        <a:cs typeface="+mn-cs"/>
      </a:defRPr>
    </a:lvl4pPr>
    <a:lvl5pPr marL="1828800" algn="l" rtl="0" eaLnBrk="0" fontAlgn="base" hangingPunct="0">
      <a:spcBef>
        <a:spcPts val="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0</a:t>
            </a:fld>
            <a:endParaRPr lang="en-US" dirty="0"/>
          </a:p>
        </p:txBody>
      </p:sp>
    </p:spTree>
    <p:extLst>
      <p:ext uri="{BB962C8B-B14F-4D97-AF65-F5344CB8AC3E}">
        <p14:creationId xmlns:p14="http://schemas.microsoft.com/office/powerpoint/2010/main" val="37911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FD39998-44A1-4A1A-AE27-B9322D3BF3BD}" type="slidenum">
              <a:rPr lang="en-US" smtClean="0"/>
              <a:pPr eaLnBrk="1" hangingPunct="1"/>
              <a:t>1</a:t>
            </a:fld>
            <a:endParaRPr lang="en-US" dirty="0"/>
          </a:p>
        </p:txBody>
      </p:sp>
      <p:sp>
        <p:nvSpPr>
          <p:cNvPr id="81923" name="Rectangle 2"/>
          <p:cNvSpPr>
            <a:spLocks noGrp="1" noRot="1" noChangeAspect="1" noChangeArrowheads="1" noTextEdit="1"/>
          </p:cNvSpPr>
          <p:nvPr>
            <p:ph type="sldImg"/>
          </p:nvPr>
        </p:nvSpPr>
        <p:spPr>
          <a:xfrm>
            <a:off x="1574800" y="533400"/>
            <a:ext cx="3557588" cy="2667000"/>
          </a:xfrm>
          <a:ln/>
        </p:spPr>
      </p:sp>
      <p:sp>
        <p:nvSpPr>
          <p:cNvPr id="81924"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81938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B46207B-51E5-4072-8CF8-24F1A6116DA0}" type="slidenum">
              <a:rPr lang="en-US" smtClean="0"/>
              <a:pPr eaLnBrk="1" hangingPunct="1"/>
              <a:t>2</a:t>
            </a:fld>
            <a:endParaRPr lang="en-US" dirty="0"/>
          </a:p>
        </p:txBody>
      </p:sp>
      <p:sp>
        <p:nvSpPr>
          <p:cNvPr id="82947" name="Rectangle 2"/>
          <p:cNvSpPr>
            <a:spLocks noGrp="1" noRot="1" noChangeAspect="1" noChangeArrowheads="1" noTextEdit="1"/>
          </p:cNvSpPr>
          <p:nvPr>
            <p:ph type="sldImg"/>
          </p:nvPr>
        </p:nvSpPr>
        <p:spPr>
          <a:xfrm>
            <a:off x="1574800" y="533400"/>
            <a:ext cx="3557588" cy="2667000"/>
          </a:xfrm>
          <a:ln/>
        </p:spPr>
      </p:sp>
      <p:sp>
        <p:nvSpPr>
          <p:cNvPr id="8294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1954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2C0E986-01CF-4E94-A78A-13ACDC4CB9CB}" type="slidenum">
              <a:rPr lang="en-US" smtClean="0"/>
              <a:pPr eaLnBrk="1" hangingPunct="1"/>
              <a:t>3</a:t>
            </a:fld>
            <a:endParaRPr lang="en-US" dirty="0"/>
          </a:p>
        </p:txBody>
      </p:sp>
      <p:sp>
        <p:nvSpPr>
          <p:cNvPr id="83971" name="Rectangle 2"/>
          <p:cNvSpPr>
            <a:spLocks noGrp="1" noRot="1" noChangeAspect="1" noChangeArrowheads="1" noTextEdit="1"/>
          </p:cNvSpPr>
          <p:nvPr>
            <p:ph type="sldImg"/>
          </p:nvPr>
        </p:nvSpPr>
        <p:spPr>
          <a:xfrm>
            <a:off x="1574800" y="533400"/>
            <a:ext cx="3557588" cy="2667000"/>
          </a:xfrm>
          <a:ln/>
        </p:spPr>
      </p:sp>
      <p:sp>
        <p:nvSpPr>
          <p:cNvPr id="83972"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5392272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4163" y="685800"/>
            <a:ext cx="3749675" cy="28114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a:t>
            </a:fld>
            <a:endParaRPr lang="en-US" dirty="0"/>
          </a:p>
        </p:txBody>
      </p:sp>
    </p:spTree>
    <p:extLst>
      <p:ext uri="{BB962C8B-B14F-4D97-AF65-F5344CB8AC3E}">
        <p14:creationId xmlns:p14="http://schemas.microsoft.com/office/powerpoint/2010/main" val="429020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15D4FBA-22A0-4451-83AE-AA9CC0003D80}" type="slidenum">
              <a:rPr lang="en-US" smtClean="0"/>
              <a:pPr eaLnBrk="1" hangingPunct="1"/>
              <a:t>5</a:t>
            </a:fld>
            <a:endParaRPr lang="en-US" dirty="0"/>
          </a:p>
        </p:txBody>
      </p:sp>
      <p:sp>
        <p:nvSpPr>
          <p:cNvPr id="86019" name="Rectangle 2"/>
          <p:cNvSpPr>
            <a:spLocks noGrp="1" noRot="1" noChangeAspect="1" noChangeArrowheads="1" noTextEdit="1"/>
          </p:cNvSpPr>
          <p:nvPr>
            <p:ph type="sldImg"/>
          </p:nvPr>
        </p:nvSpPr>
        <p:spPr>
          <a:xfrm>
            <a:off x="1574800" y="533400"/>
            <a:ext cx="3557588" cy="2667000"/>
          </a:xfrm>
          <a:ln/>
        </p:spPr>
      </p:sp>
      <p:sp>
        <p:nvSpPr>
          <p:cNvPr id="86020"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870153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A637D89-C381-4215-9F50-B1BE8792D8C6}" type="slidenum">
              <a:rPr lang="en-US" smtClean="0"/>
              <a:pPr eaLnBrk="1" hangingPunct="1"/>
              <a:t>6</a:t>
            </a:fld>
            <a:endParaRPr lang="en-US" dirty="0"/>
          </a:p>
        </p:txBody>
      </p:sp>
      <p:sp>
        <p:nvSpPr>
          <p:cNvPr id="87043" name="Rectangle 2"/>
          <p:cNvSpPr>
            <a:spLocks noGrp="1" noRot="1" noChangeAspect="1" noChangeArrowheads="1" noTextEdit="1"/>
          </p:cNvSpPr>
          <p:nvPr>
            <p:ph type="sldImg"/>
          </p:nvPr>
        </p:nvSpPr>
        <p:spPr>
          <a:xfrm>
            <a:off x="1574800" y="533400"/>
            <a:ext cx="3557588" cy="2667000"/>
          </a:xfrm>
          <a:ln/>
        </p:spPr>
      </p:sp>
      <p:sp>
        <p:nvSpPr>
          <p:cNvPr id="87044"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3442208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FCF0020-2851-4FFC-9C51-142F9CAEDA6B}" type="slidenum">
              <a:rPr lang="en-US" smtClean="0"/>
              <a:pPr eaLnBrk="1" hangingPunct="1"/>
              <a:t>7</a:t>
            </a:fld>
            <a:endParaRPr lang="en-US" dirty="0"/>
          </a:p>
        </p:txBody>
      </p:sp>
      <p:sp>
        <p:nvSpPr>
          <p:cNvPr id="88067" name="Rectangle 2"/>
          <p:cNvSpPr>
            <a:spLocks noGrp="1" noRot="1" noChangeAspect="1" noChangeArrowheads="1" noTextEdit="1"/>
          </p:cNvSpPr>
          <p:nvPr>
            <p:ph type="sldImg"/>
          </p:nvPr>
        </p:nvSpPr>
        <p:spPr>
          <a:xfrm>
            <a:off x="1574800" y="533400"/>
            <a:ext cx="3557588" cy="2667000"/>
          </a:xfrm>
          <a:ln/>
        </p:spPr>
      </p:sp>
      <p:sp>
        <p:nvSpPr>
          <p:cNvPr id="8806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p>
        </p:txBody>
      </p:sp>
    </p:spTree>
    <p:extLst>
      <p:ext uri="{BB962C8B-B14F-4D97-AF65-F5344CB8AC3E}">
        <p14:creationId xmlns:p14="http://schemas.microsoft.com/office/powerpoint/2010/main" val="2274558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163FE1A-EB11-40D6-AC6B-BD273124B5A3}" type="slidenum">
              <a:rPr lang="en-US" smtClean="0">
                <a:solidFill>
                  <a:prstClr val="black"/>
                </a:solidFill>
              </a:rPr>
              <a:pPr eaLnBrk="1" hangingPunct="1"/>
              <a:t>8</a:t>
            </a:fld>
            <a:endParaRPr lang="en-US" dirty="0">
              <a:solidFill>
                <a:prstClr val="black"/>
              </a:solidFill>
            </a:endParaRPr>
          </a:p>
        </p:txBody>
      </p:sp>
      <p:sp>
        <p:nvSpPr>
          <p:cNvPr id="89091" name="Rectangle 2"/>
          <p:cNvSpPr>
            <a:spLocks noGrp="1" noRot="1" noChangeAspect="1" noChangeArrowheads="1" noTextEdit="1"/>
          </p:cNvSpPr>
          <p:nvPr>
            <p:ph type="sldImg"/>
          </p:nvPr>
        </p:nvSpPr>
        <p:spPr>
          <a:xfrm>
            <a:off x="1554163" y="685800"/>
            <a:ext cx="3749675" cy="2811463"/>
          </a:xfrm>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7765768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8AC3E31-2869-407D-B364-733A69B1B776}" type="slidenum">
              <a:rPr lang="en-US" smtClean="0"/>
              <a:pPr eaLnBrk="1" hangingPunct="1"/>
              <a:t>9</a:t>
            </a:fld>
            <a:endParaRPr lang="en-US" dirty="0"/>
          </a:p>
        </p:txBody>
      </p:sp>
      <p:sp>
        <p:nvSpPr>
          <p:cNvPr id="90115" name="Rectangle 2"/>
          <p:cNvSpPr>
            <a:spLocks noGrp="1" noRot="1" noChangeAspect="1" noChangeArrowheads="1" noTextEdit="1"/>
          </p:cNvSpPr>
          <p:nvPr>
            <p:ph type="sldImg"/>
          </p:nvPr>
        </p:nvSpPr>
        <p:spPr>
          <a:xfrm>
            <a:off x="1576388" y="533400"/>
            <a:ext cx="3556000" cy="2667000"/>
          </a:xfrm>
          <a:ln/>
        </p:spPr>
      </p:sp>
      <p:sp>
        <p:nvSpPr>
          <p:cNvPr id="90116" name="Rectangle 3"/>
          <p:cNvSpPr>
            <a:spLocks noGrp="1" noChangeArrowheads="1"/>
          </p:cNvSpPr>
          <p:nvPr>
            <p:ph type="body" idx="1"/>
          </p:nvPr>
        </p:nvSpPr>
        <p:spPr>
          <a:xfrm>
            <a:off x="609600" y="3429000"/>
            <a:ext cx="57150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716847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A69D0C0-0C51-42E2-8E83-CB776E5FD8E3}" type="slidenum">
              <a:rPr lang="en-US" smtClean="0">
                <a:solidFill>
                  <a:srgbClr val="000000"/>
                </a:solidFill>
              </a:rPr>
              <a:pPr eaLnBrk="1" hangingPunct="1"/>
              <a:t>10</a:t>
            </a:fld>
            <a:endParaRPr lang="en-US" dirty="0">
              <a:solidFill>
                <a:srgbClr val="000000"/>
              </a:solidFill>
            </a:endParaRPr>
          </a:p>
        </p:txBody>
      </p:sp>
      <p:sp>
        <p:nvSpPr>
          <p:cNvPr id="91139" name="Rectangle 2"/>
          <p:cNvSpPr>
            <a:spLocks noGrp="1" noRot="1" noChangeAspect="1" noChangeArrowheads="1" noTextEdit="1"/>
          </p:cNvSpPr>
          <p:nvPr>
            <p:ph type="sldImg"/>
          </p:nvPr>
        </p:nvSpPr>
        <p:spPr>
          <a:xfrm>
            <a:off x="1554163" y="685800"/>
            <a:ext cx="3749675" cy="2811463"/>
          </a:xfrm>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6970108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993E09F-9FE3-48FA-ACDC-01F7DB5C5E1C}" type="slidenum">
              <a:rPr lang="en-US" smtClean="0"/>
              <a:pPr eaLnBrk="1" hangingPunct="1"/>
              <a:t>11</a:t>
            </a:fld>
            <a:endParaRPr lang="en-US" dirty="0"/>
          </a:p>
        </p:txBody>
      </p:sp>
      <p:sp>
        <p:nvSpPr>
          <p:cNvPr id="92163" name="Rectangle 2"/>
          <p:cNvSpPr>
            <a:spLocks noGrp="1" noRot="1" noChangeAspect="1" noChangeArrowheads="1" noTextEdit="1"/>
          </p:cNvSpPr>
          <p:nvPr>
            <p:ph type="sldImg"/>
          </p:nvPr>
        </p:nvSpPr>
        <p:spPr>
          <a:xfrm>
            <a:off x="1576388" y="533400"/>
            <a:ext cx="3556000" cy="2667000"/>
          </a:xfrm>
          <a:ln/>
        </p:spPr>
      </p:sp>
      <p:sp>
        <p:nvSpPr>
          <p:cNvPr id="92164"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896279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A58115C-B639-4A06-A5D2-F8568985458D}" type="slidenum">
              <a:rPr lang="en-US" smtClean="0"/>
              <a:pPr eaLnBrk="1" hangingPunct="1"/>
              <a:t>12</a:t>
            </a:fld>
            <a:endParaRPr lang="en-US" dirty="0"/>
          </a:p>
        </p:txBody>
      </p:sp>
      <p:sp>
        <p:nvSpPr>
          <p:cNvPr id="93187" name="Rectangle 2"/>
          <p:cNvSpPr>
            <a:spLocks noGrp="1" noRot="1" noChangeAspect="1" noChangeArrowheads="1" noTextEdit="1"/>
          </p:cNvSpPr>
          <p:nvPr>
            <p:ph type="sldImg"/>
          </p:nvPr>
        </p:nvSpPr>
        <p:spPr>
          <a:xfrm>
            <a:off x="1574800" y="533400"/>
            <a:ext cx="3557588" cy="2667000"/>
          </a:xfrm>
          <a:ln/>
        </p:spPr>
      </p:sp>
      <p:sp>
        <p:nvSpPr>
          <p:cNvPr id="9318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176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80B3235-A5C8-4A62-A97D-553D9819F3E9}" type="slidenum">
              <a:rPr lang="en-US" smtClean="0"/>
              <a:pPr eaLnBrk="1" hangingPunct="1"/>
              <a:t>13</a:t>
            </a:fld>
            <a:endParaRPr lang="en-US" dirty="0"/>
          </a:p>
        </p:txBody>
      </p:sp>
      <p:sp>
        <p:nvSpPr>
          <p:cNvPr id="94211" name="Rectangle 2"/>
          <p:cNvSpPr>
            <a:spLocks noGrp="1" noRot="1" noChangeAspect="1" noChangeArrowheads="1" noTextEdit="1"/>
          </p:cNvSpPr>
          <p:nvPr>
            <p:ph type="sldImg"/>
          </p:nvPr>
        </p:nvSpPr>
        <p:spPr>
          <a:xfrm>
            <a:off x="1574800" y="533400"/>
            <a:ext cx="3557588" cy="2667000"/>
          </a:xfrm>
          <a:ln/>
        </p:spPr>
      </p:sp>
      <p:sp>
        <p:nvSpPr>
          <p:cNvPr id="94212"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8049625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14</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02DD01C-A677-404F-B31E-772508E33B44}" type="slidenum">
              <a:rPr lang="en-US" smtClean="0"/>
              <a:pPr eaLnBrk="1" hangingPunct="1"/>
              <a:t>15</a:t>
            </a:fld>
            <a:endParaRPr lang="en-US" dirty="0"/>
          </a:p>
        </p:txBody>
      </p:sp>
      <p:sp>
        <p:nvSpPr>
          <p:cNvPr id="96259" name="Rectangle 2"/>
          <p:cNvSpPr>
            <a:spLocks noGrp="1" noRot="1" noChangeAspect="1" noChangeArrowheads="1" noTextEdit="1"/>
          </p:cNvSpPr>
          <p:nvPr>
            <p:ph type="sldImg"/>
          </p:nvPr>
        </p:nvSpPr>
        <p:spPr>
          <a:xfrm>
            <a:off x="1574800" y="533400"/>
            <a:ext cx="3557588" cy="2667000"/>
          </a:xfrm>
          <a:ln/>
        </p:spPr>
      </p:sp>
      <p:sp>
        <p:nvSpPr>
          <p:cNvPr id="96260"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673869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17</a:t>
            </a:fld>
            <a:endParaRPr lang="en-US" dirty="0"/>
          </a:p>
        </p:txBody>
      </p:sp>
    </p:spTree>
    <p:extLst>
      <p:ext uri="{BB962C8B-B14F-4D97-AF65-F5344CB8AC3E}">
        <p14:creationId xmlns:p14="http://schemas.microsoft.com/office/powerpoint/2010/main" val="1814283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02DD01C-A677-404F-B31E-772508E33B44}" type="slidenum">
              <a:rPr lang="en-US" smtClean="0">
                <a:solidFill>
                  <a:prstClr val="black"/>
                </a:solidFill>
              </a:rPr>
              <a:pPr eaLnBrk="1" hangingPunct="1"/>
              <a:t>18</a:t>
            </a:fld>
            <a:endParaRPr lang="en-US" dirty="0">
              <a:solidFill>
                <a:prstClr val="black"/>
              </a:solidFill>
            </a:endParaRPr>
          </a:p>
        </p:txBody>
      </p:sp>
      <p:sp>
        <p:nvSpPr>
          <p:cNvPr id="96259" name="Rectangle 2"/>
          <p:cNvSpPr>
            <a:spLocks noGrp="1" noRot="1" noChangeAspect="1" noChangeArrowheads="1" noTextEdit="1"/>
          </p:cNvSpPr>
          <p:nvPr>
            <p:ph type="sldImg"/>
          </p:nvPr>
        </p:nvSpPr>
        <p:spPr>
          <a:xfrm>
            <a:off x="1574800" y="533400"/>
            <a:ext cx="3557588" cy="2667000"/>
          </a:xfrm>
          <a:ln/>
        </p:spPr>
      </p:sp>
      <p:sp>
        <p:nvSpPr>
          <p:cNvPr id="96260"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8582161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8B39E19-87EB-4D37-A1A5-07117A2E6646}" type="slidenum">
              <a:rPr lang="en-US" smtClean="0">
                <a:solidFill>
                  <a:prstClr val="black"/>
                </a:solidFill>
              </a:rPr>
              <a:pPr eaLnBrk="1" hangingPunct="1"/>
              <a:t>19</a:t>
            </a:fld>
            <a:endParaRPr lang="en-US" dirty="0">
              <a:solidFill>
                <a:prstClr val="black"/>
              </a:solidFill>
            </a:endParaRPr>
          </a:p>
        </p:txBody>
      </p:sp>
      <p:sp>
        <p:nvSpPr>
          <p:cNvPr id="98307" name="Rectangle 2"/>
          <p:cNvSpPr>
            <a:spLocks noGrp="1" noRot="1" noChangeAspect="1" noChangeArrowheads="1" noTextEdit="1"/>
          </p:cNvSpPr>
          <p:nvPr>
            <p:ph type="sldImg"/>
          </p:nvPr>
        </p:nvSpPr>
        <p:spPr>
          <a:xfrm>
            <a:off x="1554163" y="685800"/>
            <a:ext cx="3749675" cy="2811463"/>
          </a:xfrm>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4225811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4163" y="685800"/>
            <a:ext cx="3749675" cy="2811463"/>
          </a:xfrm>
        </p:spPr>
      </p:sp>
      <p:sp>
        <p:nvSpPr>
          <p:cNvPr id="3" name="Notes Placeholder 2"/>
          <p:cNvSpPr>
            <a:spLocks noGrp="1"/>
          </p:cNvSpPr>
          <p:nvPr>
            <p:ph type="body" idx="1"/>
          </p:nvPr>
        </p:nvSpPr>
        <p:spPr>
          <a:xfrm>
            <a:off x="685800" y="3753134"/>
            <a:ext cx="5486400" cy="4705066"/>
          </a:xfrm>
        </p:spPr>
        <p:txBody>
          <a:bodyPr/>
          <a:lstStyle/>
          <a:p>
            <a:pPr>
              <a:spcBef>
                <a:spcPct val="0"/>
              </a:spcBef>
            </a:pPr>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20</a:t>
            </a:fld>
            <a:endParaRPr lang="en-US" dirty="0"/>
          </a:p>
        </p:txBody>
      </p:sp>
    </p:spTree>
    <p:extLst>
      <p:ext uri="{BB962C8B-B14F-4D97-AF65-F5344CB8AC3E}">
        <p14:creationId xmlns:p14="http://schemas.microsoft.com/office/powerpoint/2010/main" val="23395238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ED4F9FF-3115-4922-BE1B-5A44E813CEA7}" type="slidenum">
              <a:rPr lang="en-US" smtClean="0"/>
              <a:pPr eaLnBrk="1" hangingPunct="1"/>
              <a:t>21</a:t>
            </a:fld>
            <a:endParaRPr lang="en-US" dirty="0"/>
          </a:p>
        </p:txBody>
      </p:sp>
      <p:sp>
        <p:nvSpPr>
          <p:cNvPr id="100355" name="Rectangle 2"/>
          <p:cNvSpPr>
            <a:spLocks noGrp="1" noRot="1" noChangeAspect="1" noChangeArrowheads="1" noTextEdit="1"/>
          </p:cNvSpPr>
          <p:nvPr>
            <p:ph type="sldImg"/>
          </p:nvPr>
        </p:nvSpPr>
        <p:spPr>
          <a:xfrm>
            <a:off x="1574800" y="533400"/>
            <a:ext cx="3557588" cy="2667000"/>
          </a:xfrm>
          <a:ln/>
        </p:spPr>
      </p:sp>
      <p:sp>
        <p:nvSpPr>
          <p:cNvPr id="100356"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5468917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618D6C6-0585-445E-838D-9D8E7C4D18BD}" type="slidenum">
              <a:rPr lang="en-US" smtClean="0"/>
              <a:pPr eaLnBrk="1" hangingPunct="1"/>
              <a:t>22</a:t>
            </a:fld>
            <a:endParaRPr lang="en-US" dirty="0"/>
          </a:p>
        </p:txBody>
      </p:sp>
      <p:sp>
        <p:nvSpPr>
          <p:cNvPr id="101379" name="Rectangle 2"/>
          <p:cNvSpPr>
            <a:spLocks noGrp="1" noRot="1" noChangeAspect="1" noChangeArrowheads="1" noTextEdit="1"/>
          </p:cNvSpPr>
          <p:nvPr>
            <p:ph type="sldImg"/>
          </p:nvPr>
        </p:nvSpPr>
        <p:spPr>
          <a:xfrm>
            <a:off x="1574800" y="533400"/>
            <a:ext cx="3557588" cy="2667000"/>
          </a:xfrm>
          <a:ln/>
        </p:spPr>
      </p:sp>
      <p:sp>
        <p:nvSpPr>
          <p:cNvPr id="101380"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013727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B30C5FD-15AD-4A21-82AA-2708009B0F0F}" type="slidenum">
              <a:rPr lang="en-US" smtClean="0"/>
              <a:pPr eaLnBrk="1" hangingPunct="1"/>
              <a:t>23</a:t>
            </a:fld>
            <a:endParaRPr lang="en-US" dirty="0"/>
          </a:p>
        </p:txBody>
      </p:sp>
      <p:sp>
        <p:nvSpPr>
          <p:cNvPr id="102403" name="Rectangle 2"/>
          <p:cNvSpPr>
            <a:spLocks noGrp="1" noRot="1" noChangeAspect="1" noChangeArrowheads="1" noTextEdit="1"/>
          </p:cNvSpPr>
          <p:nvPr>
            <p:ph type="sldImg"/>
          </p:nvPr>
        </p:nvSpPr>
        <p:spPr>
          <a:xfrm>
            <a:off x="1574800" y="533400"/>
            <a:ext cx="3557588" cy="2667000"/>
          </a:xfrm>
          <a:ln/>
        </p:spPr>
      </p:sp>
      <p:sp>
        <p:nvSpPr>
          <p:cNvPr id="102404"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64158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xfrm>
            <a:off x="1392238" y="590550"/>
            <a:ext cx="3748087" cy="2813050"/>
          </a:xfrm>
          <a:ln/>
        </p:spPr>
      </p:sp>
      <p:sp>
        <p:nvSpPr>
          <p:cNvPr id="101379" name="Notes Placeholder 2"/>
          <p:cNvSpPr>
            <a:spLocks noGrp="1"/>
          </p:cNvSpPr>
          <p:nvPr>
            <p:ph type="body" idx="1"/>
          </p:nvPr>
        </p:nvSpPr>
        <p:spPr>
          <a:xfrm>
            <a:off x="685800" y="3551238"/>
            <a:ext cx="5486400" cy="5346700"/>
          </a:xfrm>
          <a:ln/>
        </p:spPr>
        <p:txBody>
          <a:bodyPr/>
          <a:lstStyle/>
          <a:p>
            <a:pPr>
              <a:spcBef>
                <a:spcPct val="0"/>
              </a:spcBef>
              <a:defRPr/>
            </a:pPr>
            <a:endParaRPr lang="en-US" dirty="0"/>
          </a:p>
        </p:txBody>
      </p:sp>
      <p:sp>
        <p:nvSpPr>
          <p:cNvPr id="4" name="Slide Number Placeholder 3"/>
          <p:cNvSpPr>
            <a:spLocks noGrp="1"/>
          </p:cNvSpPr>
          <p:nvPr>
            <p:ph type="sldNum" sz="quarter" idx="5"/>
          </p:nvPr>
        </p:nvSpPr>
        <p:spPr/>
        <p:txBody>
          <a:bodyPr/>
          <a:lstStyle/>
          <a:p>
            <a:pPr>
              <a:defRPr/>
            </a:pPr>
            <a:fld id="{06A356EB-801E-4495-8CB8-D4C653CB2825}" type="slidenum">
              <a:rPr lang="en-US" smtClean="0">
                <a:solidFill>
                  <a:prstClr val="black"/>
                </a:solidFill>
              </a:rPr>
              <a:pPr>
                <a:defRPr/>
              </a:pPr>
              <a:t>24</a:t>
            </a:fld>
            <a:endParaRPr lang="en-US" dirty="0">
              <a:solidFill>
                <a:prstClr val="black"/>
              </a:solidFill>
            </a:endParaRPr>
          </a:p>
        </p:txBody>
      </p:sp>
    </p:spTree>
    <p:extLst>
      <p:ext uri="{BB962C8B-B14F-4D97-AF65-F5344CB8AC3E}">
        <p14:creationId xmlns:p14="http://schemas.microsoft.com/office/powerpoint/2010/main" val="10631312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E9AAEAF-9342-4255-AB2E-26ABA0F531DD}" type="slidenum">
              <a:rPr lang="en-US" smtClean="0"/>
              <a:pPr eaLnBrk="1" hangingPunct="1"/>
              <a:t>25</a:t>
            </a:fld>
            <a:endParaRPr lang="en-US" dirty="0"/>
          </a:p>
        </p:txBody>
      </p:sp>
      <p:sp>
        <p:nvSpPr>
          <p:cNvPr id="105475" name="Rectangle 2"/>
          <p:cNvSpPr>
            <a:spLocks noGrp="1" noRot="1" noChangeAspect="1" noChangeArrowheads="1" noTextEdit="1"/>
          </p:cNvSpPr>
          <p:nvPr>
            <p:ph type="sldImg"/>
          </p:nvPr>
        </p:nvSpPr>
        <p:spPr>
          <a:xfrm>
            <a:off x="1574800" y="533400"/>
            <a:ext cx="3557588" cy="2667000"/>
          </a:xfrm>
          <a:ln/>
        </p:spPr>
      </p:sp>
      <p:sp>
        <p:nvSpPr>
          <p:cNvPr id="105476"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5579264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26</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E480C8E-1ACF-4306-8486-3925E6C5818D}" type="slidenum">
              <a:rPr lang="en-US" smtClean="0"/>
              <a:pPr eaLnBrk="1" hangingPunct="1"/>
              <a:t>27</a:t>
            </a:fld>
            <a:endParaRPr lang="en-US" dirty="0"/>
          </a:p>
        </p:txBody>
      </p:sp>
      <p:sp>
        <p:nvSpPr>
          <p:cNvPr id="108547" name="Rectangle 2"/>
          <p:cNvSpPr>
            <a:spLocks noGrp="1" noRot="1" noChangeAspect="1" noChangeArrowheads="1" noTextEdit="1"/>
          </p:cNvSpPr>
          <p:nvPr>
            <p:ph type="sldImg"/>
          </p:nvPr>
        </p:nvSpPr>
        <p:spPr>
          <a:xfrm>
            <a:off x="1574800" y="533400"/>
            <a:ext cx="3557588" cy="2667000"/>
          </a:xfrm>
          <a:ln/>
        </p:spPr>
      </p:sp>
      <p:sp>
        <p:nvSpPr>
          <p:cNvPr id="10854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082310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xfrm>
            <a:off x="1554163" y="685800"/>
            <a:ext cx="3749675" cy="2811463"/>
          </a:xfrm>
          <a:ln/>
        </p:spPr>
      </p:sp>
      <p:sp>
        <p:nvSpPr>
          <p:cNvPr id="3" name="Notes Placeholder 2"/>
          <p:cNvSpPr>
            <a:spLocks noGrp="1"/>
          </p:cNvSpPr>
          <p:nvPr>
            <p:ph type="body" idx="1"/>
          </p:nvPr>
        </p:nvSpPr>
        <p:spPr/>
        <p:txBody>
          <a:bodyPr>
            <a:normAutofit/>
          </a:bodyPr>
          <a:lstStyle/>
          <a:p>
            <a:pPr>
              <a:lnSpc>
                <a:spcPct val="110000"/>
              </a:lnSpc>
              <a:spcBef>
                <a:spcPts val="0"/>
              </a:spcBef>
              <a:defRPr/>
            </a:pPr>
            <a:endParaRPr lang="en-US" dirty="0"/>
          </a:p>
        </p:txBody>
      </p:sp>
      <p:sp>
        <p:nvSpPr>
          <p:cNvPr id="4" name="Slide Number Placeholder 3"/>
          <p:cNvSpPr>
            <a:spLocks noGrp="1"/>
          </p:cNvSpPr>
          <p:nvPr>
            <p:ph type="sldNum" sz="quarter" idx="5"/>
          </p:nvPr>
        </p:nvSpPr>
        <p:spPr/>
        <p:txBody>
          <a:bodyPr/>
          <a:lstStyle/>
          <a:p>
            <a:pPr>
              <a:defRPr/>
            </a:pPr>
            <a:fld id="{53C2A200-F26D-47FC-8875-7FCDB9442FD6}" type="slidenum">
              <a:rPr lang="en-US" smtClean="0">
                <a:solidFill>
                  <a:prstClr val="black"/>
                </a:solidFill>
              </a:rPr>
              <a:pPr>
                <a:defRPr/>
              </a:pPr>
              <a:t>28</a:t>
            </a:fld>
            <a:endParaRPr lang="en-US" dirty="0">
              <a:solidFill>
                <a:prstClr val="black"/>
              </a:solidFill>
            </a:endParaRPr>
          </a:p>
        </p:txBody>
      </p:sp>
    </p:spTree>
    <p:extLst>
      <p:ext uri="{BB962C8B-B14F-4D97-AF65-F5344CB8AC3E}">
        <p14:creationId xmlns:p14="http://schemas.microsoft.com/office/powerpoint/2010/main" val="1734498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2332479-F019-4885-AD83-6AA970E456F2}" type="slidenum">
              <a:rPr lang="en-US" smtClean="0"/>
              <a:pPr eaLnBrk="1" hangingPunct="1"/>
              <a:t>29</a:t>
            </a:fld>
            <a:endParaRPr lang="en-US" dirty="0"/>
          </a:p>
        </p:txBody>
      </p:sp>
      <p:sp>
        <p:nvSpPr>
          <p:cNvPr id="110595" name="Rectangle 2"/>
          <p:cNvSpPr>
            <a:spLocks noGrp="1" noRot="1" noChangeAspect="1" noChangeArrowheads="1" noTextEdit="1"/>
          </p:cNvSpPr>
          <p:nvPr>
            <p:ph type="sldImg"/>
          </p:nvPr>
        </p:nvSpPr>
        <p:spPr>
          <a:xfrm>
            <a:off x="1574800" y="533400"/>
            <a:ext cx="3557588" cy="2667000"/>
          </a:xfrm>
          <a:ln/>
        </p:spPr>
      </p:sp>
      <p:sp>
        <p:nvSpPr>
          <p:cNvPr id="110596"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9174895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30</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31</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5E57C04-7EE5-4E1E-9FAA-3AE37F4A7A6D}" type="slidenum">
              <a:rPr lang="en-US" smtClean="0"/>
              <a:pPr eaLnBrk="1" hangingPunct="1"/>
              <a:t>32</a:t>
            </a:fld>
            <a:endParaRPr lang="en-US" dirty="0"/>
          </a:p>
        </p:txBody>
      </p:sp>
      <p:sp>
        <p:nvSpPr>
          <p:cNvPr id="118787" name="Rectangle 2"/>
          <p:cNvSpPr>
            <a:spLocks noGrp="1" noRot="1" noChangeAspect="1" noChangeArrowheads="1" noTextEdit="1"/>
          </p:cNvSpPr>
          <p:nvPr>
            <p:ph type="sldImg"/>
          </p:nvPr>
        </p:nvSpPr>
        <p:spPr>
          <a:xfrm>
            <a:off x="1574800" y="533400"/>
            <a:ext cx="3557588" cy="2667000"/>
          </a:xfrm>
          <a:ln/>
        </p:spPr>
      </p:sp>
      <p:sp>
        <p:nvSpPr>
          <p:cNvPr id="11878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5378153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FA8A77F-B388-43AD-A7B2-044782DD6842}" type="slidenum">
              <a:rPr lang="en-US" smtClean="0"/>
              <a:pPr eaLnBrk="1" hangingPunct="1"/>
              <a:t>33</a:t>
            </a:fld>
            <a:endParaRPr lang="en-US" dirty="0"/>
          </a:p>
        </p:txBody>
      </p:sp>
      <p:sp>
        <p:nvSpPr>
          <p:cNvPr id="119811" name="Rectangle 2"/>
          <p:cNvSpPr>
            <a:spLocks noGrp="1" noRot="1" noChangeAspect="1" noChangeArrowheads="1" noTextEdit="1"/>
          </p:cNvSpPr>
          <p:nvPr>
            <p:ph type="sldImg"/>
          </p:nvPr>
        </p:nvSpPr>
        <p:spPr>
          <a:xfrm>
            <a:off x="1574800" y="533400"/>
            <a:ext cx="3557588" cy="2667000"/>
          </a:xfrm>
          <a:ln/>
        </p:spPr>
      </p:sp>
      <p:sp>
        <p:nvSpPr>
          <p:cNvPr id="119812"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2004916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FA8A77F-B388-43AD-A7B2-044782DD6842}" type="slidenum">
              <a:rPr lang="en-US" smtClean="0"/>
              <a:pPr eaLnBrk="1" hangingPunct="1"/>
              <a:t>34</a:t>
            </a:fld>
            <a:endParaRPr lang="en-US" dirty="0"/>
          </a:p>
        </p:txBody>
      </p:sp>
      <p:sp>
        <p:nvSpPr>
          <p:cNvPr id="119811" name="Rectangle 2"/>
          <p:cNvSpPr>
            <a:spLocks noGrp="1" noRot="1" noChangeAspect="1" noChangeArrowheads="1" noTextEdit="1"/>
          </p:cNvSpPr>
          <p:nvPr>
            <p:ph type="sldImg"/>
          </p:nvPr>
        </p:nvSpPr>
        <p:spPr>
          <a:xfrm>
            <a:off x="1574800" y="533400"/>
            <a:ext cx="3557588" cy="2667000"/>
          </a:xfrm>
          <a:ln/>
        </p:spPr>
      </p:sp>
      <p:sp>
        <p:nvSpPr>
          <p:cNvPr id="119812"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1809089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4163" y="685800"/>
            <a:ext cx="3749675" cy="28114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35</a:t>
            </a:fld>
            <a:endParaRPr lang="en-US" dirty="0"/>
          </a:p>
        </p:txBody>
      </p:sp>
    </p:spTree>
    <p:extLst>
      <p:ext uri="{BB962C8B-B14F-4D97-AF65-F5344CB8AC3E}">
        <p14:creationId xmlns:p14="http://schemas.microsoft.com/office/powerpoint/2010/main" val="42436729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4163" y="685800"/>
            <a:ext cx="3749675" cy="28114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36</a:t>
            </a:fld>
            <a:endParaRPr lang="en-US" dirty="0"/>
          </a:p>
        </p:txBody>
      </p:sp>
    </p:spTree>
    <p:extLst>
      <p:ext uri="{BB962C8B-B14F-4D97-AF65-F5344CB8AC3E}">
        <p14:creationId xmlns:p14="http://schemas.microsoft.com/office/powerpoint/2010/main" val="35271436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37</a:t>
            </a:fld>
            <a:endParaRPr lang="en-US" dirty="0"/>
          </a:p>
        </p:txBody>
      </p:sp>
    </p:spTree>
    <p:extLst>
      <p:ext uri="{BB962C8B-B14F-4D97-AF65-F5344CB8AC3E}">
        <p14:creationId xmlns:p14="http://schemas.microsoft.com/office/powerpoint/2010/main" val="2457150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88B814F-9D7B-4336-AFD4-14CAA36AF583}" type="slidenum">
              <a:rPr lang="en-US" smtClean="0"/>
              <a:pPr eaLnBrk="1" hangingPunct="1"/>
              <a:t>38</a:t>
            </a:fld>
            <a:endParaRPr lang="en-US" dirty="0"/>
          </a:p>
        </p:txBody>
      </p:sp>
      <p:sp>
        <p:nvSpPr>
          <p:cNvPr id="125955" name="Rectangle 2"/>
          <p:cNvSpPr>
            <a:spLocks noGrp="1" noRot="1" noChangeAspect="1" noChangeArrowheads="1" noTextEdit="1"/>
          </p:cNvSpPr>
          <p:nvPr>
            <p:ph type="sldImg"/>
          </p:nvPr>
        </p:nvSpPr>
        <p:spPr>
          <a:xfrm>
            <a:off x="1574800" y="533400"/>
            <a:ext cx="3557588" cy="2667000"/>
          </a:xfrm>
          <a:ln/>
        </p:spPr>
      </p:sp>
      <p:sp>
        <p:nvSpPr>
          <p:cNvPr id="125956"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4106181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292ACF1D-5254-4E0D-A66F-6DBBB55AABA9}" type="slidenum">
              <a:rPr lang="en-US" smtClean="0"/>
              <a:pPr eaLnBrk="1" hangingPunct="1"/>
              <a:t>39</a:t>
            </a:fld>
            <a:endParaRPr lang="en-US" dirty="0"/>
          </a:p>
        </p:txBody>
      </p:sp>
      <p:sp>
        <p:nvSpPr>
          <p:cNvPr id="129027" name="Rectangle 2"/>
          <p:cNvSpPr>
            <a:spLocks noGrp="1" noRot="1" noChangeAspect="1" noChangeArrowheads="1" noTextEdit="1"/>
          </p:cNvSpPr>
          <p:nvPr>
            <p:ph type="sldImg"/>
          </p:nvPr>
        </p:nvSpPr>
        <p:spPr>
          <a:xfrm>
            <a:off x="1574800" y="533400"/>
            <a:ext cx="3557588" cy="2667000"/>
          </a:xfrm>
          <a:ln/>
        </p:spPr>
      </p:sp>
      <p:sp>
        <p:nvSpPr>
          <p:cNvPr id="129028"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41761571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40</a:t>
            </a:fld>
            <a:endParaRPr lang="en-US" dirty="0"/>
          </a:p>
        </p:txBody>
      </p:sp>
    </p:spTree>
    <p:extLst>
      <p:ext uri="{BB962C8B-B14F-4D97-AF65-F5344CB8AC3E}">
        <p14:creationId xmlns:p14="http://schemas.microsoft.com/office/powerpoint/2010/main" val="1609899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820D678-9CFD-44F6-8604-B828A3149236}" type="slidenum">
              <a:rPr lang="en-US" smtClean="0"/>
              <a:pPr eaLnBrk="1" hangingPunct="1"/>
              <a:t>41</a:t>
            </a:fld>
            <a:endParaRPr lang="en-US" dirty="0"/>
          </a:p>
        </p:txBody>
      </p:sp>
      <p:sp>
        <p:nvSpPr>
          <p:cNvPr id="131075" name="Rectangle 2"/>
          <p:cNvSpPr>
            <a:spLocks noGrp="1" noRot="1" noChangeAspect="1" noChangeArrowheads="1" noTextEdit="1"/>
          </p:cNvSpPr>
          <p:nvPr>
            <p:ph type="sldImg"/>
          </p:nvPr>
        </p:nvSpPr>
        <p:spPr>
          <a:xfrm>
            <a:off x="1574800" y="533400"/>
            <a:ext cx="3557588" cy="2667000"/>
          </a:xfrm>
          <a:ln/>
        </p:spPr>
      </p:sp>
      <p:sp>
        <p:nvSpPr>
          <p:cNvPr id="131076"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8542198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BF259C6-89B7-4139-8C3F-342327D033DA}" type="slidenum">
              <a:rPr lang="en-US" smtClean="0"/>
              <a:pPr eaLnBrk="1" hangingPunct="1"/>
              <a:t>42</a:t>
            </a:fld>
            <a:endParaRPr lang="en-US" dirty="0"/>
          </a:p>
        </p:txBody>
      </p:sp>
      <p:sp>
        <p:nvSpPr>
          <p:cNvPr id="132099" name="Rectangle 2"/>
          <p:cNvSpPr>
            <a:spLocks noGrp="1" noRot="1" noChangeAspect="1" noChangeArrowheads="1" noTextEdit="1"/>
          </p:cNvSpPr>
          <p:nvPr>
            <p:ph type="sldImg"/>
          </p:nvPr>
        </p:nvSpPr>
        <p:spPr>
          <a:xfrm>
            <a:off x="1574800" y="533400"/>
            <a:ext cx="3557588" cy="2667000"/>
          </a:xfrm>
          <a:ln/>
        </p:spPr>
      </p:sp>
      <p:sp>
        <p:nvSpPr>
          <p:cNvPr id="132100" name="Rectangle 3"/>
          <p:cNvSpPr>
            <a:spLocks noGrp="1" noChangeArrowheads="1"/>
          </p:cNvSpPr>
          <p:nvPr>
            <p:ph type="body" idx="1"/>
          </p:nvPr>
        </p:nvSpPr>
        <p:spPr>
          <a:xfrm>
            <a:off x="914400" y="3429000"/>
            <a:ext cx="5029200" cy="5181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11030271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43</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44</a:t>
            </a:fld>
            <a:endParaRPr lang="en-US" dirty="0"/>
          </a:p>
        </p:txBody>
      </p:sp>
    </p:spTree>
    <p:extLst>
      <p:ext uri="{BB962C8B-B14F-4D97-AF65-F5344CB8AC3E}">
        <p14:creationId xmlns:p14="http://schemas.microsoft.com/office/powerpoint/2010/main" val="13425302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650356C-E531-41A8-9DFE-2456A5517457}" type="slidenum">
              <a:rPr lang="en-US" smtClean="0"/>
              <a:pPr eaLnBrk="1" hangingPunct="1"/>
              <a:t>46</a:t>
            </a:fld>
            <a:endParaRPr lang="en-US" dirty="0"/>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28226844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xfrm>
            <a:off x="1554163" y="685800"/>
            <a:ext cx="3749675" cy="2811463"/>
          </a:xfrm>
          <a:ln/>
        </p:spPr>
      </p:sp>
      <p:sp>
        <p:nvSpPr>
          <p:cNvPr id="138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4" name="Slide Number Placeholder 3"/>
          <p:cNvSpPr>
            <a:spLocks noGrp="1"/>
          </p:cNvSpPr>
          <p:nvPr>
            <p:ph type="sldNum" sz="quarter" idx="5"/>
          </p:nvPr>
        </p:nvSpPr>
        <p:spPr/>
        <p:txBody>
          <a:bodyPr/>
          <a:lstStyle/>
          <a:p>
            <a:pPr>
              <a:defRPr/>
            </a:pPr>
            <a:fld id="{16B2C377-200E-4CB9-995A-5661314ED734}" type="slidenum">
              <a:rPr lang="en-US" smtClean="0">
                <a:solidFill>
                  <a:prstClr val="black"/>
                </a:solidFill>
              </a:rPr>
              <a:pPr>
                <a:defRPr/>
              </a:pPr>
              <a:t>47</a:t>
            </a:fld>
            <a:endParaRPr lang="en-US" dirty="0">
              <a:solidFill>
                <a:prstClr val="black"/>
              </a:solidFill>
            </a:endParaRPr>
          </a:p>
        </p:txBody>
      </p:sp>
    </p:spTree>
    <p:extLst>
      <p:ext uri="{BB962C8B-B14F-4D97-AF65-F5344CB8AC3E}">
        <p14:creationId xmlns:p14="http://schemas.microsoft.com/office/powerpoint/2010/main" val="780085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D650356C-E531-41A8-9DFE-2456A5517457}" type="slidenum">
              <a:rPr lang="en-US" smtClean="0"/>
              <a:pPr eaLnBrk="1" hangingPunct="1"/>
              <a:t>48</a:t>
            </a:fld>
            <a:endParaRPr lang="en-US" dirty="0"/>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Tree>
    <p:extLst>
      <p:ext uri="{BB962C8B-B14F-4D97-AF65-F5344CB8AC3E}">
        <p14:creationId xmlns:p14="http://schemas.microsoft.com/office/powerpoint/2010/main" val="932523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49</a:t>
            </a:fld>
            <a:endParaRPr lang="en-US" dirty="0"/>
          </a:p>
        </p:txBody>
      </p:sp>
    </p:spTree>
    <p:extLst>
      <p:ext uri="{BB962C8B-B14F-4D97-AF65-F5344CB8AC3E}">
        <p14:creationId xmlns:p14="http://schemas.microsoft.com/office/powerpoint/2010/main" val="802490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50</a:t>
            </a:fld>
            <a:endParaRPr lang="en-US" dirty="0"/>
          </a:p>
        </p:txBody>
      </p:sp>
    </p:spTree>
    <p:extLst>
      <p:ext uri="{BB962C8B-B14F-4D97-AF65-F5344CB8AC3E}">
        <p14:creationId xmlns:p14="http://schemas.microsoft.com/office/powerpoint/2010/main" val="126202542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F67D070-B369-4BEA-91A4-C0F09C415F4C}" type="slidenum">
              <a:rPr lang="en-US" smtClean="0"/>
              <a:pPr>
                <a:defRPr/>
              </a:pPr>
              <a:t>51</a:t>
            </a:fld>
            <a:endParaRPr lang="en-US" dirty="0"/>
          </a:p>
        </p:txBody>
      </p:sp>
    </p:spTree>
    <p:extLst>
      <p:ext uri="{BB962C8B-B14F-4D97-AF65-F5344CB8AC3E}">
        <p14:creationId xmlns:p14="http://schemas.microsoft.com/office/powerpoint/2010/main" val="1262025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solidFill>
          <a:srgbClr val="043333"/>
        </a:solidFill>
        <a:effectLst/>
      </p:bgPr>
    </p:bg>
    <p:spTree>
      <p:nvGrpSpPr>
        <p:cNvPr id="1" name=""/>
        <p:cNvGrpSpPr/>
        <p:nvPr/>
      </p:nvGrpSpPr>
      <p:grpSpPr>
        <a:xfrm>
          <a:off x="0" y="0"/>
          <a:ext cx="0" cy="0"/>
          <a:chOff x="0" y="0"/>
          <a:chExt cx="0" cy="0"/>
        </a:xfrm>
      </p:grpSpPr>
      <p:sp>
        <p:nvSpPr>
          <p:cNvPr id="11" name="Text Box 12"/>
          <p:cNvSpPr txBox="1">
            <a:spLocks noChangeArrowheads="1"/>
          </p:cNvSpPr>
          <p:nvPr userDrawn="1"/>
        </p:nvSpPr>
        <p:spPr bwMode="auto">
          <a:xfrm>
            <a:off x="4965700" y="6498597"/>
            <a:ext cx="4178300" cy="338137"/>
          </a:xfrm>
          <a:prstGeom prst="rect">
            <a:avLst/>
          </a:prstGeom>
          <a:noFill/>
          <a:ln w="9525">
            <a:noFill/>
            <a:miter lim="800000"/>
            <a:headEnd/>
            <a:tailEnd/>
          </a:ln>
          <a:effectLst/>
        </p:spPr>
        <p:txBody>
          <a:bodyPr wrap="square">
            <a:spAutoFit/>
          </a:bodyPr>
          <a:lstStyle/>
          <a:p>
            <a:pPr algn="ctr">
              <a:spcBef>
                <a:spcPct val="50000"/>
              </a:spcBef>
              <a:defRPr/>
            </a:pPr>
            <a:r>
              <a:rPr lang="en-US" sz="1600" i="1" dirty="0">
                <a:solidFill>
                  <a:srgbClr val="FFEAD5"/>
                </a:solidFill>
                <a:latin typeface="Times New Roman" pitchFamily="18" charset="0"/>
                <a:cs typeface="Arial"/>
              </a:rPr>
              <a:t>© 2014 Worth Publishers, all rights reserved</a:t>
            </a:r>
          </a:p>
        </p:txBody>
      </p:sp>
      <p:sp>
        <p:nvSpPr>
          <p:cNvPr id="15" name="TextBox 14"/>
          <p:cNvSpPr txBox="1"/>
          <p:nvPr userDrawn="1"/>
        </p:nvSpPr>
        <p:spPr>
          <a:xfrm>
            <a:off x="584200" y="3577166"/>
            <a:ext cx="8280400" cy="738664"/>
          </a:xfrm>
          <a:prstGeom prst="rect">
            <a:avLst/>
          </a:prstGeom>
          <a:noFill/>
          <a:effectLst>
            <a:outerShdw blurRad="50800" dist="38100" dir="2700000" algn="tl" rotWithShape="0">
              <a:srgbClr val="000000">
                <a:alpha val="43000"/>
              </a:srgbClr>
            </a:outerShdw>
          </a:effectLst>
        </p:spPr>
        <p:txBody>
          <a:bodyPr wrap="square" rtlCol="0">
            <a:spAutoFit/>
          </a:bodyPr>
          <a:lstStyle/>
          <a:p>
            <a:pPr>
              <a:lnSpc>
                <a:spcPct val="120000"/>
              </a:lnSpc>
            </a:pPr>
            <a:r>
              <a:rPr lang="en-US" sz="3600" b="1" dirty="0">
                <a:solidFill>
                  <a:srgbClr val="FFEAD5"/>
                </a:solidFill>
                <a:effectLst>
                  <a:outerShdw blurRad="12700" dist="38100" dir="2700000" algn="tl" rotWithShape="0">
                    <a:schemeClr val="tx1">
                      <a:alpha val="67000"/>
                    </a:schemeClr>
                  </a:outerShdw>
                </a:effectLst>
                <a:latin typeface="+mj-lt"/>
              </a:rPr>
              <a:t>The Data</a:t>
            </a:r>
            <a:r>
              <a:rPr lang="en-US" sz="3600" b="1" baseline="0" dirty="0">
                <a:solidFill>
                  <a:srgbClr val="FFEAD5"/>
                </a:solidFill>
                <a:effectLst>
                  <a:outerShdw blurRad="12700" dist="38100" dir="2700000" algn="tl" rotWithShape="0">
                    <a:schemeClr val="tx1">
                      <a:alpha val="67000"/>
                    </a:schemeClr>
                  </a:outerShdw>
                </a:effectLst>
                <a:latin typeface="+mj-lt"/>
              </a:rPr>
              <a:t> of Macroeconomics</a:t>
            </a:r>
            <a:endParaRPr lang="en-US" sz="3600" b="1" dirty="0">
              <a:solidFill>
                <a:srgbClr val="FFEAD5"/>
              </a:solidFill>
              <a:effectLst>
                <a:outerShdw blurRad="12700" dist="38100" dir="2700000" algn="tl" rotWithShape="0">
                  <a:schemeClr val="tx1">
                    <a:alpha val="67000"/>
                  </a:schemeClr>
                </a:outerShdw>
              </a:effectLst>
              <a:latin typeface="+mj-lt"/>
            </a:endParaRPr>
          </a:p>
        </p:txBody>
      </p:sp>
      <p:sp>
        <p:nvSpPr>
          <p:cNvPr id="17" name="TextBox 16"/>
          <p:cNvSpPr txBox="1"/>
          <p:nvPr userDrawn="1"/>
        </p:nvSpPr>
        <p:spPr>
          <a:xfrm>
            <a:off x="7581900" y="138348"/>
            <a:ext cx="1292625" cy="1384995"/>
          </a:xfrm>
          <a:prstGeom prst="rect">
            <a:avLst/>
          </a:prstGeom>
          <a:noFill/>
        </p:spPr>
        <p:txBody>
          <a:bodyPr wrap="square" rtlCol="0">
            <a:spAutoFit/>
          </a:bodyPr>
          <a:lstStyle/>
          <a:p>
            <a:pPr algn="l"/>
            <a:r>
              <a:rPr lang="en-US" sz="8400" b="1" dirty="0">
                <a:solidFill>
                  <a:schemeClr val="bg1"/>
                </a:solidFill>
                <a:effectLst>
                  <a:outerShdw blurRad="38100" dist="38100" dir="2700000" algn="tl">
                    <a:srgbClr val="000000">
                      <a:alpha val="43137"/>
                    </a:srgbClr>
                  </a:outerShdw>
                </a:effectLst>
                <a:latin typeface="Arial Narrow" pitchFamily="34" charset="0"/>
              </a:rPr>
              <a:t>2</a:t>
            </a:r>
          </a:p>
        </p:txBody>
      </p:sp>
      <p:sp>
        <p:nvSpPr>
          <p:cNvPr id="20" name="TextBox 19"/>
          <p:cNvSpPr txBox="1"/>
          <p:nvPr userDrawn="1"/>
        </p:nvSpPr>
        <p:spPr>
          <a:xfrm>
            <a:off x="5854700" y="570149"/>
            <a:ext cx="1841500" cy="584776"/>
          </a:xfrm>
          <a:prstGeom prst="rect">
            <a:avLst/>
          </a:prstGeom>
          <a:noFill/>
        </p:spPr>
        <p:txBody>
          <a:bodyPr wrap="square" rtlCol="0">
            <a:spAutoFit/>
          </a:bodyPr>
          <a:lstStyle/>
          <a:p>
            <a:pPr algn="r"/>
            <a:r>
              <a:rPr lang="en-US" sz="3200" b="1" dirty="0">
                <a:solidFill>
                  <a:schemeClr val="bg1"/>
                </a:solidFill>
                <a:effectLst>
                  <a:outerShdw blurRad="38100" dist="38100" dir="2700000" algn="tl">
                    <a:srgbClr val="000000">
                      <a:alpha val="43137"/>
                    </a:srgbClr>
                  </a:outerShdw>
                </a:effectLst>
                <a:latin typeface="Arial Narrow" pitchFamily="34" charset="0"/>
              </a:rPr>
              <a:t>CHAPTER</a:t>
            </a:r>
          </a:p>
        </p:txBody>
      </p:sp>
      <p:pic>
        <p:nvPicPr>
          <p:cNvPr id="614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200" y="2049613"/>
            <a:ext cx="9220200" cy="1527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36367"/>
      </p:ext>
    </p:extLst>
  </p:cSld>
  <p:clrMapOvr>
    <a:masterClrMapping/>
  </p:clrMapOvr>
  <p:transition>
    <p:wipe dir="r"/>
  </p:transition>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400">
                <a:solidFill>
                  <a:srgbClr val="00006E"/>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5260987"/>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6250"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7725" y="1241425"/>
            <a:ext cx="4029075" cy="4884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0391982"/>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75507646"/>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73570663"/>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233721"/>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9889061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3862596"/>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439191"/>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1625" y="236538"/>
            <a:ext cx="2060575" cy="58896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6725" y="236538"/>
            <a:ext cx="6032500" cy="58896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38474600"/>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36538"/>
            <a:ext cx="8255000" cy="588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p:cNvSpPr>
            <a:spLocks noGrp="1"/>
          </p:cNvSpPr>
          <p:nvPr>
            <p:ph type="ftr" sz="quarter" idx="10"/>
          </p:nvPr>
        </p:nvSpPr>
        <p:spPr>
          <a:xfrm>
            <a:off x="515938" y="6289675"/>
            <a:ext cx="7488237" cy="476250"/>
          </a:xfrm>
          <a:prstGeom prst="rect">
            <a:avLst/>
          </a:prstGeom>
        </p:spPr>
        <p:txBody>
          <a:bodyPr/>
          <a:lstStyle>
            <a:lvl1pPr>
              <a:defRPr>
                <a:cs typeface="+mn-cs"/>
              </a:defRPr>
            </a:lvl1pPr>
          </a:lstStyle>
          <a:p>
            <a:pPr>
              <a:defRPr/>
            </a:pPr>
            <a:r>
              <a:rPr lang="en-US" dirty="0"/>
              <a:t>CHAPTER 2</a:t>
            </a:r>
            <a:r>
              <a:rPr lang="en-US" sz="2200" dirty="0"/>
              <a:t>  The Data of Macroeconomics</a:t>
            </a:r>
          </a:p>
        </p:txBody>
      </p:sp>
    </p:spTree>
    <p:extLst>
      <p:ext uri="{BB962C8B-B14F-4D97-AF65-F5344CB8AC3E}">
        <p14:creationId xmlns:p14="http://schemas.microsoft.com/office/powerpoint/2010/main" val="3189612497"/>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198A46"/>
                </a:solidFill>
                <a:cs typeface="+mn-cs"/>
              </a:rPr>
              <a:pPr algn="r">
                <a:defRPr/>
              </a:pPr>
              <a:t>‹#›</a:t>
            </a:fld>
            <a:endParaRPr lang="en-US" sz="1600" dirty="0">
              <a:solidFill>
                <a:srgbClr val="198A46"/>
              </a:solidFill>
              <a:cs typeface="+mn-cs"/>
            </a:endParaRPr>
          </a:p>
        </p:txBody>
      </p:sp>
      <p:sp>
        <p:nvSpPr>
          <p:cNvPr id="1027" name="Rectangle 2"/>
          <p:cNvSpPr>
            <a:spLocks noGrp="1" noChangeArrowheads="1"/>
          </p:cNvSpPr>
          <p:nvPr>
            <p:ph type="title"/>
          </p:nvPr>
        </p:nvSpPr>
        <p:spPr bwMode="auto">
          <a:xfrm>
            <a:off x="466725" y="236538"/>
            <a:ext cx="8245475"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dirty="0"/>
              <a:t>Click to edit Master title style</a:t>
            </a:r>
          </a:p>
        </p:txBody>
      </p:sp>
      <p:sp>
        <p:nvSpPr>
          <p:cNvPr id="2" name="Rectangle 3"/>
          <p:cNvSpPr>
            <a:spLocks noGrp="1" noChangeArrowheads="1"/>
          </p:cNvSpPr>
          <p:nvPr>
            <p:ph type="body" idx="1"/>
          </p:nvPr>
        </p:nvSpPr>
        <p:spPr bwMode="auto">
          <a:xfrm>
            <a:off x="476250" y="1241425"/>
            <a:ext cx="8210550"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sp>
        <p:nvSpPr>
          <p:cNvPr id="49162" name="Rectangle 10"/>
          <p:cNvSpPr>
            <a:spLocks noChangeArrowheads="1"/>
          </p:cNvSpPr>
          <p:nvPr userDrawn="1"/>
        </p:nvSpPr>
        <p:spPr bwMode="auto">
          <a:xfrm>
            <a:off x="122238" y="6305550"/>
            <a:ext cx="7480300" cy="412750"/>
          </a:xfrm>
          <a:prstGeom prst="rect">
            <a:avLst/>
          </a:prstGeom>
          <a:noFill/>
          <a:ln w="9525">
            <a:noFill/>
            <a:miter lim="800000"/>
            <a:headEnd/>
            <a:tailEnd/>
          </a:ln>
          <a:effectLst/>
        </p:spPr>
        <p:txBody>
          <a:bodyPr>
            <a:spAutoFit/>
          </a:bodyPr>
          <a:lstStyle/>
          <a:p>
            <a:pPr>
              <a:defRPr/>
            </a:pPr>
            <a:r>
              <a:rPr lang="en-US" sz="1700" b="1" dirty="0">
                <a:solidFill>
                  <a:srgbClr val="198A46"/>
                </a:solidFill>
                <a:cs typeface="+mn-cs"/>
              </a:rPr>
              <a:t>CHAPTER 2</a:t>
            </a:r>
            <a:r>
              <a:rPr lang="en-US" sz="1700" dirty="0">
                <a:solidFill>
                  <a:srgbClr val="198A46"/>
                </a:solidFill>
                <a:cs typeface="+mn-cs"/>
              </a:rPr>
              <a:t>  </a:t>
            </a:r>
            <a:r>
              <a:rPr lang="en-US" sz="2100" dirty="0">
                <a:solidFill>
                  <a:srgbClr val="198A46"/>
                </a:solidFill>
                <a:cs typeface="+mn-cs"/>
              </a:rPr>
              <a:t>The Data of Macroeconomics</a:t>
            </a:r>
          </a:p>
        </p:txBody>
      </p:sp>
    </p:spTree>
  </p:cSld>
  <p:clrMap bg1="lt1" tx1="dk1" bg2="lt2" tx2="dk2" accent1="accent1" accent2="accent2" accent3="accent3" accent4="accent4" accent5="accent5" accent6="accent6" hlink="hlink" folHlink="folHlink"/>
  <p:sldLayoutIdLst>
    <p:sldLayoutId id="2147483810" r:id="rId1"/>
    <p:sldLayoutId id="2147483790"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11" r:id="rId11"/>
  </p:sldLayoutIdLst>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5">
        <p:tmplLst>
          <p:tmpl lvl="1">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4">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 lvl="5">
            <p:tnLst>
              <p:par>
                <p:cTn presetID="22" presetClass="entr" presetSubtype="8" fill="hold" nodeType="click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hf sldNum="0" hdr="0" dt="0"/>
  <p:txStyles>
    <p:titleStyle>
      <a:lvl1pPr algn="l" rtl="0" eaLnBrk="0" fontAlgn="base" hangingPunct="0">
        <a:lnSpc>
          <a:spcPct val="105000"/>
        </a:lnSpc>
        <a:spcBef>
          <a:spcPct val="0"/>
        </a:spcBef>
        <a:spcAft>
          <a:spcPct val="0"/>
        </a:spcAft>
        <a:defRPr sz="3400" b="1">
          <a:solidFill>
            <a:srgbClr val="00006E"/>
          </a:solidFill>
          <a:latin typeface="+mj-lt"/>
          <a:ea typeface="+mj-ea"/>
          <a:cs typeface="+mj-cs"/>
        </a:defRPr>
      </a:lvl1pPr>
      <a:lvl2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2pPr>
      <a:lvl3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3pPr>
      <a:lvl4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4pPr>
      <a:lvl5pPr algn="l" rtl="0" eaLnBrk="0" fontAlgn="base" hangingPunct="0">
        <a:lnSpc>
          <a:spcPct val="105000"/>
        </a:lnSpc>
        <a:spcBef>
          <a:spcPct val="0"/>
        </a:spcBef>
        <a:spcAft>
          <a:spcPct val="0"/>
        </a:spcAft>
        <a:defRPr sz="3400" b="1">
          <a:solidFill>
            <a:srgbClr val="660033"/>
          </a:solidFill>
          <a:latin typeface="Tahoma" pitchFamily="34" charset="0"/>
          <a:cs typeface="Arial" charset="0"/>
        </a:defRPr>
      </a:lvl5pPr>
      <a:lvl6pPr marL="457200" algn="l" rtl="0" fontAlgn="base">
        <a:lnSpc>
          <a:spcPct val="105000"/>
        </a:lnSpc>
        <a:spcBef>
          <a:spcPct val="0"/>
        </a:spcBef>
        <a:spcAft>
          <a:spcPct val="0"/>
        </a:spcAft>
        <a:defRPr sz="3400" b="1">
          <a:solidFill>
            <a:srgbClr val="660033"/>
          </a:solidFill>
          <a:latin typeface="Tahoma" pitchFamily="34" charset="0"/>
          <a:cs typeface="Arial" charset="0"/>
        </a:defRPr>
      </a:lvl6pPr>
      <a:lvl7pPr marL="914400" algn="l" rtl="0" fontAlgn="base">
        <a:lnSpc>
          <a:spcPct val="105000"/>
        </a:lnSpc>
        <a:spcBef>
          <a:spcPct val="0"/>
        </a:spcBef>
        <a:spcAft>
          <a:spcPct val="0"/>
        </a:spcAft>
        <a:defRPr sz="3400" b="1">
          <a:solidFill>
            <a:srgbClr val="660033"/>
          </a:solidFill>
          <a:latin typeface="Tahoma" pitchFamily="34" charset="0"/>
          <a:cs typeface="Arial" charset="0"/>
        </a:defRPr>
      </a:lvl7pPr>
      <a:lvl8pPr marL="1371600" algn="l" rtl="0" fontAlgn="base">
        <a:lnSpc>
          <a:spcPct val="105000"/>
        </a:lnSpc>
        <a:spcBef>
          <a:spcPct val="0"/>
        </a:spcBef>
        <a:spcAft>
          <a:spcPct val="0"/>
        </a:spcAft>
        <a:defRPr sz="3400" b="1">
          <a:solidFill>
            <a:srgbClr val="660033"/>
          </a:solidFill>
          <a:latin typeface="Tahoma" pitchFamily="34" charset="0"/>
          <a:cs typeface="Arial" charset="0"/>
        </a:defRPr>
      </a:lvl8pPr>
      <a:lvl9pPr marL="1828800" algn="l" rtl="0" fontAlgn="base">
        <a:lnSpc>
          <a:spcPct val="105000"/>
        </a:lnSpc>
        <a:spcBef>
          <a:spcPct val="0"/>
        </a:spcBef>
        <a:spcAft>
          <a:spcPct val="0"/>
        </a:spcAft>
        <a:defRPr sz="3400" b="1">
          <a:solidFill>
            <a:srgbClr val="660033"/>
          </a:solidFill>
          <a:latin typeface="Tahoma" pitchFamily="34" charset="0"/>
          <a:cs typeface="Arial" charset="0"/>
        </a:defRPr>
      </a:lvl9pPr>
    </p:titleStyle>
    <p:bodyStyle>
      <a:lvl1pPr marL="342900" indent="-342900" algn="l" rtl="0" eaLnBrk="0" fontAlgn="base" hangingPunct="0">
        <a:lnSpc>
          <a:spcPct val="105000"/>
        </a:lnSpc>
        <a:spcBef>
          <a:spcPct val="45000"/>
        </a:spcBef>
        <a:spcAft>
          <a:spcPct val="0"/>
        </a:spcAft>
        <a:buClr>
          <a:srgbClr val="996633"/>
        </a:buClr>
        <a:buSzPct val="120000"/>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FF6600"/>
        </a:buClr>
        <a:buSzPct val="120000"/>
        <a:buFont typeface="Wingdings" pitchFamily="2" charset="2"/>
        <a:buChar char="§"/>
        <a:defRPr sz="2700">
          <a:solidFill>
            <a:schemeClr val="tx1"/>
          </a:solidFill>
          <a:latin typeface="+mn-lt"/>
          <a:cs typeface="+mn-cs"/>
        </a:defRPr>
      </a:lvl2pPr>
      <a:lvl3pPr marL="1143000" indent="-228600" algn="l" rtl="0" eaLnBrk="0" fontAlgn="base" hangingPunct="0">
        <a:spcBef>
          <a:spcPct val="20000"/>
        </a:spcBef>
        <a:spcAft>
          <a:spcPct val="0"/>
        </a:spcAft>
        <a:buClr>
          <a:schemeClr val="accent2"/>
        </a:buClr>
        <a:buFont typeface="Wingdings" pitchFamily="2" charset="2"/>
        <a:buChar char="§"/>
        <a:defRPr sz="2600">
          <a:solidFill>
            <a:schemeClr val="tx1"/>
          </a:solidFill>
          <a:latin typeface="+mn-lt"/>
          <a:cs typeface="+mn-cs"/>
        </a:defRPr>
      </a:lvl3pPr>
      <a:lvl4pPr marL="1600200" indent="-228600" algn="l" rtl="0" eaLnBrk="0" fontAlgn="base" hangingPunct="0">
        <a:spcBef>
          <a:spcPct val="20000"/>
        </a:spcBef>
        <a:spcAft>
          <a:spcPct val="0"/>
        </a:spcAft>
        <a:buChar char="–"/>
        <a:defRPr sz="2600">
          <a:solidFill>
            <a:schemeClr val="tx1"/>
          </a:solidFill>
          <a:latin typeface="+mn-lt"/>
          <a:cs typeface="+mn-cs"/>
        </a:defRPr>
      </a:lvl4pPr>
      <a:lvl5pPr marL="2057400" indent="-228600" algn="l" rtl="0" eaLnBrk="0" fontAlgn="base" hangingPunct="0">
        <a:spcBef>
          <a:spcPct val="20000"/>
        </a:spcBef>
        <a:spcAft>
          <a:spcPct val="0"/>
        </a:spcAft>
        <a:buChar char="»"/>
        <a:defRPr sz="2600">
          <a:solidFill>
            <a:schemeClr val="tx1"/>
          </a:solidFill>
          <a:latin typeface="+mn-lt"/>
          <a:cs typeface="+mn-cs"/>
        </a:defRPr>
      </a:lvl5pPr>
      <a:lvl6pPr marL="2514600" indent="-228600" algn="l" rtl="0" fontAlgn="base">
        <a:spcBef>
          <a:spcPct val="20000"/>
        </a:spcBef>
        <a:spcAft>
          <a:spcPct val="0"/>
        </a:spcAft>
        <a:buChar char="»"/>
        <a:defRPr sz="2600">
          <a:solidFill>
            <a:schemeClr val="tx1"/>
          </a:solidFill>
          <a:latin typeface="+mn-lt"/>
          <a:cs typeface="+mn-cs"/>
        </a:defRPr>
      </a:lvl6pPr>
      <a:lvl7pPr marL="2971800" indent="-228600" algn="l" rtl="0" fontAlgn="base">
        <a:spcBef>
          <a:spcPct val="20000"/>
        </a:spcBef>
        <a:spcAft>
          <a:spcPct val="0"/>
        </a:spcAft>
        <a:buChar char="»"/>
        <a:defRPr sz="2600">
          <a:solidFill>
            <a:schemeClr val="tx1"/>
          </a:solidFill>
          <a:latin typeface="+mn-lt"/>
          <a:cs typeface="+mn-cs"/>
        </a:defRPr>
      </a:lvl7pPr>
      <a:lvl8pPr marL="3429000" indent="-228600" algn="l" rtl="0" fontAlgn="base">
        <a:spcBef>
          <a:spcPct val="20000"/>
        </a:spcBef>
        <a:spcAft>
          <a:spcPct val="0"/>
        </a:spcAft>
        <a:buChar char="»"/>
        <a:defRPr sz="2600">
          <a:solidFill>
            <a:schemeClr val="tx1"/>
          </a:solidFill>
          <a:latin typeface="+mn-lt"/>
          <a:cs typeface="+mn-cs"/>
        </a:defRPr>
      </a:lvl8pPr>
      <a:lvl9pPr marL="3886200" indent="-228600" algn="l" rtl="0" fontAlgn="base">
        <a:spcBef>
          <a:spcPct val="20000"/>
        </a:spcBef>
        <a:spcAft>
          <a:spcPct val="0"/>
        </a:spcAft>
        <a:buChar char="»"/>
        <a:defRPr sz="26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5.wmf"/><Relationship Id="rId4" Type="http://schemas.openxmlformats.org/officeDocument/2006/relationships/oleObject" Target="../embeddings/oleObject2.bin"/></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48.xml"/><Relationship Id="rId1" Type="http://schemas.openxmlformats.org/officeDocument/2006/relationships/slideLayout" Target="../slideLayouts/slideLayout5.xml"/><Relationship Id="rId4" Type="http://schemas.openxmlformats.org/officeDocument/2006/relationships/image" Target="../media/image10.tiff"/></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0085291"/>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466725" y="280988"/>
            <a:ext cx="8245475" cy="939800"/>
          </a:xfrm>
        </p:spPr>
        <p:txBody>
          <a:bodyPr/>
          <a:lstStyle/>
          <a:p>
            <a:pPr eaLnBrk="1" hangingPunct="1"/>
            <a:r>
              <a:rPr lang="en-US" dirty="0"/>
              <a:t>Gross Domestic Product: </a:t>
            </a:r>
            <a:br>
              <a:rPr lang="en-US" dirty="0"/>
            </a:br>
            <a:r>
              <a:rPr lang="en-US" dirty="0"/>
              <a:t>   Expenditure and Income</a:t>
            </a:r>
          </a:p>
        </p:txBody>
      </p:sp>
      <p:sp>
        <p:nvSpPr>
          <p:cNvPr id="19459" name="Rectangle 5"/>
          <p:cNvSpPr>
            <a:spLocks noGrp="1" noChangeArrowheads="1"/>
          </p:cNvSpPr>
          <p:nvPr>
            <p:ph type="body" idx="1"/>
          </p:nvPr>
        </p:nvSpPr>
        <p:spPr>
          <a:xfrm>
            <a:off x="512763" y="1500188"/>
            <a:ext cx="8229600" cy="2732087"/>
          </a:xfrm>
        </p:spPr>
        <p:txBody>
          <a:bodyPr/>
          <a:lstStyle/>
          <a:p>
            <a:pPr eaLnBrk="1" hangingPunct="1">
              <a:spcBef>
                <a:spcPct val="35000"/>
              </a:spcBef>
              <a:buFont typeface="Wingdings" pitchFamily="2" charset="2"/>
              <a:buNone/>
            </a:pPr>
            <a:r>
              <a:rPr lang="en-US" dirty="0"/>
              <a:t>Two definitions:</a:t>
            </a:r>
          </a:p>
          <a:p>
            <a:pPr lvl="1" eaLnBrk="1" hangingPunct="1">
              <a:lnSpc>
                <a:spcPct val="105000"/>
              </a:lnSpc>
              <a:spcBef>
                <a:spcPct val="35000"/>
              </a:spcBef>
              <a:buClr>
                <a:srgbClr val="996633"/>
              </a:buClr>
            </a:pPr>
            <a:r>
              <a:rPr lang="en-US" dirty="0"/>
              <a:t>Total expenditure on domestically produced </a:t>
            </a:r>
            <a:br>
              <a:rPr lang="en-US" dirty="0"/>
            </a:br>
            <a:r>
              <a:rPr lang="en-US" dirty="0"/>
              <a:t>final goods and services.</a:t>
            </a:r>
          </a:p>
          <a:p>
            <a:pPr lvl="1" eaLnBrk="1" hangingPunct="1">
              <a:lnSpc>
                <a:spcPct val="105000"/>
              </a:lnSpc>
              <a:spcBef>
                <a:spcPct val="35000"/>
              </a:spcBef>
              <a:buClr>
                <a:srgbClr val="996633"/>
              </a:buClr>
            </a:pPr>
            <a:r>
              <a:rPr lang="en-US" dirty="0"/>
              <a:t>Total income earned by domestically located </a:t>
            </a:r>
            <a:br>
              <a:rPr lang="en-US" dirty="0"/>
            </a:br>
            <a:r>
              <a:rPr lang="en-US" dirty="0"/>
              <a:t>factors of production. </a:t>
            </a:r>
          </a:p>
        </p:txBody>
      </p:sp>
      <p:sp>
        <p:nvSpPr>
          <p:cNvPr id="26630" name="Rectangle 6"/>
          <p:cNvSpPr>
            <a:spLocks noChangeArrowheads="1"/>
          </p:cNvSpPr>
          <p:nvPr/>
        </p:nvSpPr>
        <p:spPr bwMode="auto">
          <a:xfrm>
            <a:off x="1376363" y="4313238"/>
            <a:ext cx="6511925" cy="1608137"/>
          </a:xfrm>
          <a:prstGeom prst="rect">
            <a:avLst/>
          </a:prstGeom>
          <a:solidFill>
            <a:srgbClr val="FFFFCC"/>
          </a:solidFill>
          <a:ln w="9525">
            <a:noFill/>
            <a:miter lim="800000"/>
            <a:headEnd/>
            <a:tailEnd/>
          </a:ln>
          <a:effectLst>
            <a:outerShdw blurRad="50800" dist="38100" dir="2700000" algn="tl" rotWithShape="0">
              <a:prstClr val="black">
                <a:alpha val="40000"/>
              </a:prstClr>
            </a:outerShdw>
          </a:effectLst>
        </p:spPr>
        <p:txBody>
          <a:bodyPr anchor="ctr"/>
          <a:lstStyle/>
          <a:p>
            <a:pPr marL="112713" algn="ctr">
              <a:lnSpc>
                <a:spcPct val="110000"/>
              </a:lnSpc>
              <a:spcBef>
                <a:spcPct val="40000"/>
              </a:spcBef>
              <a:buClr>
                <a:srgbClr val="99FF99"/>
              </a:buClr>
              <a:buSzPct val="80000"/>
              <a:buFont typeface="Wingdings" pitchFamily="2" charset="2"/>
              <a:buNone/>
              <a:defRPr/>
            </a:pPr>
            <a:r>
              <a:rPr lang="en-US" sz="2800" i="1" dirty="0">
                <a:cs typeface="+mn-cs"/>
              </a:rPr>
              <a:t>Expenditure equals income because </a:t>
            </a:r>
            <a:br>
              <a:rPr lang="en-US" sz="2800" i="1" dirty="0">
                <a:cs typeface="+mn-cs"/>
              </a:rPr>
            </a:br>
            <a:r>
              <a:rPr lang="en-US" sz="2800" i="1" dirty="0">
                <a:cs typeface="+mn-cs"/>
              </a:rPr>
              <a:t>every dollar a buyer spends</a:t>
            </a:r>
            <a:br>
              <a:rPr lang="en-US" sz="2800" i="1" dirty="0">
                <a:cs typeface="+mn-cs"/>
              </a:rPr>
            </a:br>
            <a:r>
              <a:rPr lang="en-US" sz="2800" i="1" dirty="0">
                <a:cs typeface="+mn-cs"/>
              </a:rPr>
              <a:t>becomes income to the seller. </a:t>
            </a:r>
          </a:p>
        </p:txBody>
      </p:sp>
    </p:spTree>
    <p:extLst>
      <p:ext uri="{BB962C8B-B14F-4D97-AF65-F5344CB8AC3E}">
        <p14:creationId xmlns:p14="http://schemas.microsoft.com/office/powerpoint/2010/main" val="415773236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Effect transition="in" filter="fade">
                                      <p:cBhvr>
                                        <p:cTn id="7" dur="250"/>
                                        <p:tgtEl>
                                          <p:spTgt spid="26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34975" y="301625"/>
            <a:ext cx="8709025" cy="804863"/>
          </a:xfrm>
        </p:spPr>
        <p:txBody>
          <a:bodyPr/>
          <a:lstStyle/>
          <a:p>
            <a:pPr eaLnBrk="1" hangingPunct="1"/>
            <a:r>
              <a:rPr lang="en-US" dirty="0"/>
              <a:t>The Circular Flow</a:t>
            </a:r>
          </a:p>
        </p:txBody>
      </p:sp>
      <p:sp>
        <p:nvSpPr>
          <p:cNvPr id="30724" name="Text Box 4"/>
          <p:cNvSpPr txBox="1">
            <a:spLocks noChangeArrowheads="1"/>
          </p:cNvSpPr>
          <p:nvPr/>
        </p:nvSpPr>
        <p:spPr bwMode="auto">
          <a:xfrm>
            <a:off x="671513" y="3408363"/>
            <a:ext cx="1871662" cy="457200"/>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400" dirty="0"/>
              <a:t>Households</a:t>
            </a:r>
          </a:p>
        </p:txBody>
      </p:sp>
      <p:sp>
        <p:nvSpPr>
          <p:cNvPr id="30725" name="Text Box 5"/>
          <p:cNvSpPr txBox="1">
            <a:spLocks noChangeArrowheads="1"/>
          </p:cNvSpPr>
          <p:nvPr/>
        </p:nvSpPr>
        <p:spPr bwMode="auto">
          <a:xfrm>
            <a:off x="7154863" y="3405188"/>
            <a:ext cx="1679575" cy="457200"/>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400" dirty="0"/>
              <a:t>Firms</a:t>
            </a:r>
          </a:p>
        </p:txBody>
      </p:sp>
      <p:grpSp>
        <p:nvGrpSpPr>
          <p:cNvPr id="2" name="Group 44"/>
          <p:cNvGrpSpPr>
            <a:grpSpLocks/>
          </p:cNvGrpSpPr>
          <p:nvPr/>
        </p:nvGrpSpPr>
        <p:grpSpPr bwMode="auto">
          <a:xfrm>
            <a:off x="1687513" y="3351213"/>
            <a:ext cx="6100762" cy="1754187"/>
            <a:chOff x="1063" y="2048"/>
            <a:chExt cx="3843" cy="1105"/>
          </a:xfrm>
        </p:grpSpPr>
        <p:sp>
          <p:nvSpPr>
            <p:cNvPr id="20507" name="Text Box 12"/>
            <p:cNvSpPr txBox="1">
              <a:spLocks noChangeArrowheads="1"/>
            </p:cNvSpPr>
            <p:nvPr/>
          </p:nvSpPr>
          <p:spPr bwMode="auto">
            <a:xfrm>
              <a:off x="2482" y="2828"/>
              <a:ext cx="1099"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300" i="1" dirty="0"/>
                <a:t>Goods</a:t>
              </a:r>
            </a:p>
          </p:txBody>
        </p:sp>
        <p:grpSp>
          <p:nvGrpSpPr>
            <p:cNvPr id="20508" name="Group 39"/>
            <p:cNvGrpSpPr>
              <a:grpSpLocks/>
            </p:cNvGrpSpPr>
            <p:nvPr/>
          </p:nvGrpSpPr>
          <p:grpSpPr bwMode="auto">
            <a:xfrm>
              <a:off x="1063" y="2048"/>
              <a:ext cx="3843" cy="1105"/>
              <a:chOff x="1063" y="2048"/>
              <a:chExt cx="3843" cy="1105"/>
            </a:xfrm>
          </p:grpSpPr>
          <p:sp>
            <p:nvSpPr>
              <p:cNvPr id="20509" name="Arc 10"/>
              <p:cNvSpPr>
                <a:spLocks/>
              </p:cNvSpPr>
              <p:nvPr/>
            </p:nvSpPr>
            <p:spPr bwMode="auto">
              <a:xfrm rot="-5400000" flipH="1" flipV="1">
                <a:off x="2435" y="682"/>
                <a:ext cx="1105" cy="3837"/>
              </a:xfrm>
              <a:custGeom>
                <a:avLst/>
                <a:gdLst>
                  <a:gd name="T0" fmla="*/ 0 w 21600"/>
                  <a:gd name="T1" fmla="*/ 0 h 40494"/>
                  <a:gd name="T2" fmla="*/ 0 w 21600"/>
                  <a:gd name="T3" fmla="*/ 0 h 40494"/>
                  <a:gd name="T4" fmla="*/ 0 w 21600"/>
                  <a:gd name="T5" fmla="*/ 0 h 40494"/>
                  <a:gd name="T6" fmla="*/ 0 60000 65536"/>
                  <a:gd name="T7" fmla="*/ 0 60000 65536"/>
                  <a:gd name="T8" fmla="*/ 0 60000 65536"/>
                  <a:gd name="T9" fmla="*/ 0 w 21600"/>
                  <a:gd name="T10" fmla="*/ 0 h 40494"/>
                  <a:gd name="T11" fmla="*/ 21600 w 21600"/>
                  <a:gd name="T12" fmla="*/ 40494 h 40494"/>
                </a:gdLst>
                <a:ahLst/>
                <a:cxnLst>
                  <a:cxn ang="T6">
                    <a:pos x="T0" y="T1"/>
                  </a:cxn>
                  <a:cxn ang="T7">
                    <a:pos x="T2" y="T3"/>
                  </a:cxn>
                  <a:cxn ang="T8">
                    <a:pos x="T4" y="T5"/>
                  </a:cxn>
                </a:cxnLst>
                <a:rect l="T9" t="T10" r="T11" b="T12"/>
                <a:pathLst>
                  <a:path w="21600" h="40494" fill="none" extrusionOk="0">
                    <a:moveTo>
                      <a:pt x="7772" y="-1"/>
                    </a:moveTo>
                    <a:cubicBezTo>
                      <a:pt x="16104" y="3213"/>
                      <a:pt x="21600" y="11222"/>
                      <a:pt x="21600" y="20153"/>
                    </a:cubicBezTo>
                    <a:cubicBezTo>
                      <a:pt x="21600" y="29280"/>
                      <a:pt x="15862" y="37423"/>
                      <a:pt x="7266" y="40494"/>
                    </a:cubicBezTo>
                  </a:path>
                  <a:path w="21600" h="40494" stroke="0" extrusionOk="0">
                    <a:moveTo>
                      <a:pt x="7772" y="-1"/>
                    </a:moveTo>
                    <a:cubicBezTo>
                      <a:pt x="16104" y="3213"/>
                      <a:pt x="21600" y="11222"/>
                      <a:pt x="21600" y="20153"/>
                    </a:cubicBezTo>
                    <a:cubicBezTo>
                      <a:pt x="21600" y="29280"/>
                      <a:pt x="15862" y="37423"/>
                      <a:pt x="7266" y="40494"/>
                    </a:cubicBezTo>
                    <a:lnTo>
                      <a:pt x="0" y="20153"/>
                    </a:lnTo>
                    <a:lnTo>
                      <a:pt x="7772" y="-1"/>
                    </a:lnTo>
                    <a:close/>
                  </a:path>
                </a:pathLst>
              </a:custGeom>
              <a:noFill/>
              <a:ln w="57150">
                <a:solidFill>
                  <a:srgbClr val="0066CC"/>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20510" name="Line 15"/>
              <p:cNvSpPr>
                <a:spLocks noChangeShapeType="1"/>
              </p:cNvSpPr>
              <p:nvPr/>
            </p:nvSpPr>
            <p:spPr bwMode="auto">
              <a:xfrm rot="10800000">
                <a:off x="1063" y="2401"/>
                <a:ext cx="49" cy="87"/>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511" name="Line 16"/>
              <p:cNvSpPr>
                <a:spLocks noChangeShapeType="1"/>
              </p:cNvSpPr>
              <p:nvPr/>
            </p:nvSpPr>
            <p:spPr bwMode="auto">
              <a:xfrm rot="10800000">
                <a:off x="2285" y="3087"/>
                <a:ext cx="120" cy="19"/>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512" name="Line 17"/>
              <p:cNvSpPr>
                <a:spLocks noChangeShapeType="1"/>
              </p:cNvSpPr>
              <p:nvPr/>
            </p:nvSpPr>
            <p:spPr bwMode="auto">
              <a:xfrm rot="10800000" flipV="1">
                <a:off x="3547" y="3092"/>
                <a:ext cx="109" cy="19"/>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grpSp>
      <p:grpSp>
        <p:nvGrpSpPr>
          <p:cNvPr id="4" name="Group 43"/>
          <p:cNvGrpSpPr>
            <a:grpSpLocks/>
          </p:cNvGrpSpPr>
          <p:nvPr/>
        </p:nvGrpSpPr>
        <p:grpSpPr bwMode="auto">
          <a:xfrm>
            <a:off x="1725613" y="2135188"/>
            <a:ext cx="6100762" cy="1754187"/>
            <a:chOff x="1087" y="1282"/>
            <a:chExt cx="3843" cy="1105"/>
          </a:xfrm>
        </p:grpSpPr>
        <p:sp>
          <p:nvSpPr>
            <p:cNvPr id="20501" name="Text Box 14"/>
            <p:cNvSpPr txBox="1">
              <a:spLocks noChangeArrowheads="1"/>
            </p:cNvSpPr>
            <p:nvPr/>
          </p:nvSpPr>
          <p:spPr bwMode="auto">
            <a:xfrm>
              <a:off x="2485" y="1310"/>
              <a:ext cx="1099"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300" i="1" dirty="0"/>
                <a:t>Labour</a:t>
              </a:r>
            </a:p>
          </p:txBody>
        </p:sp>
        <p:grpSp>
          <p:nvGrpSpPr>
            <p:cNvPr id="20502" name="Group 38"/>
            <p:cNvGrpSpPr>
              <a:grpSpLocks/>
            </p:cNvGrpSpPr>
            <p:nvPr/>
          </p:nvGrpSpPr>
          <p:grpSpPr bwMode="auto">
            <a:xfrm>
              <a:off x="1087" y="1282"/>
              <a:ext cx="3843" cy="1105"/>
              <a:chOff x="1087" y="1282"/>
              <a:chExt cx="3843" cy="1105"/>
            </a:xfrm>
          </p:grpSpPr>
          <p:sp>
            <p:nvSpPr>
              <p:cNvPr id="20503" name="Arc 8"/>
              <p:cNvSpPr>
                <a:spLocks/>
              </p:cNvSpPr>
              <p:nvPr/>
            </p:nvSpPr>
            <p:spPr bwMode="auto">
              <a:xfrm rot="5400000" flipH="1" flipV="1">
                <a:off x="2453" y="-84"/>
                <a:ext cx="1105" cy="3837"/>
              </a:xfrm>
              <a:custGeom>
                <a:avLst/>
                <a:gdLst>
                  <a:gd name="T0" fmla="*/ 0 w 21600"/>
                  <a:gd name="T1" fmla="*/ 0 h 40494"/>
                  <a:gd name="T2" fmla="*/ 0 w 21600"/>
                  <a:gd name="T3" fmla="*/ 0 h 40494"/>
                  <a:gd name="T4" fmla="*/ 0 w 21600"/>
                  <a:gd name="T5" fmla="*/ 0 h 40494"/>
                  <a:gd name="T6" fmla="*/ 0 60000 65536"/>
                  <a:gd name="T7" fmla="*/ 0 60000 65536"/>
                  <a:gd name="T8" fmla="*/ 0 60000 65536"/>
                  <a:gd name="T9" fmla="*/ 0 w 21600"/>
                  <a:gd name="T10" fmla="*/ 0 h 40494"/>
                  <a:gd name="T11" fmla="*/ 21600 w 21600"/>
                  <a:gd name="T12" fmla="*/ 40494 h 40494"/>
                </a:gdLst>
                <a:ahLst/>
                <a:cxnLst>
                  <a:cxn ang="T6">
                    <a:pos x="T0" y="T1"/>
                  </a:cxn>
                  <a:cxn ang="T7">
                    <a:pos x="T2" y="T3"/>
                  </a:cxn>
                  <a:cxn ang="T8">
                    <a:pos x="T4" y="T5"/>
                  </a:cxn>
                </a:cxnLst>
                <a:rect l="T9" t="T10" r="T11" b="T12"/>
                <a:pathLst>
                  <a:path w="21600" h="40494" fill="none" extrusionOk="0">
                    <a:moveTo>
                      <a:pt x="7772" y="-1"/>
                    </a:moveTo>
                    <a:cubicBezTo>
                      <a:pt x="16104" y="3213"/>
                      <a:pt x="21600" y="11222"/>
                      <a:pt x="21600" y="20153"/>
                    </a:cubicBezTo>
                    <a:cubicBezTo>
                      <a:pt x="21600" y="29280"/>
                      <a:pt x="15862" y="37423"/>
                      <a:pt x="7266" y="40494"/>
                    </a:cubicBezTo>
                  </a:path>
                  <a:path w="21600" h="40494" stroke="0" extrusionOk="0">
                    <a:moveTo>
                      <a:pt x="7772" y="-1"/>
                    </a:moveTo>
                    <a:cubicBezTo>
                      <a:pt x="16104" y="3213"/>
                      <a:pt x="21600" y="11222"/>
                      <a:pt x="21600" y="20153"/>
                    </a:cubicBezTo>
                    <a:cubicBezTo>
                      <a:pt x="21600" y="29280"/>
                      <a:pt x="15862" y="37423"/>
                      <a:pt x="7266" y="40494"/>
                    </a:cubicBezTo>
                    <a:lnTo>
                      <a:pt x="0" y="20153"/>
                    </a:lnTo>
                    <a:lnTo>
                      <a:pt x="7772" y="-1"/>
                    </a:lnTo>
                    <a:close/>
                  </a:path>
                </a:pathLst>
              </a:custGeom>
              <a:noFill/>
              <a:ln w="57150">
                <a:solidFill>
                  <a:srgbClr val="0066CC"/>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20504" name="Line 18"/>
              <p:cNvSpPr>
                <a:spLocks noChangeShapeType="1"/>
              </p:cNvSpPr>
              <p:nvPr/>
            </p:nvSpPr>
            <p:spPr bwMode="auto">
              <a:xfrm flipV="1">
                <a:off x="2302" y="1328"/>
                <a:ext cx="109" cy="19"/>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505" name="Line 19"/>
              <p:cNvSpPr>
                <a:spLocks noChangeShapeType="1"/>
              </p:cNvSpPr>
              <p:nvPr/>
            </p:nvSpPr>
            <p:spPr bwMode="auto">
              <a:xfrm>
                <a:off x="3576" y="1327"/>
                <a:ext cx="107" cy="20"/>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506" name="Line 20"/>
              <p:cNvSpPr>
                <a:spLocks noChangeShapeType="1"/>
              </p:cNvSpPr>
              <p:nvPr/>
            </p:nvSpPr>
            <p:spPr bwMode="auto">
              <a:xfrm>
                <a:off x="4887" y="1968"/>
                <a:ext cx="43" cy="78"/>
              </a:xfrm>
              <a:prstGeom prst="line">
                <a:avLst/>
              </a:prstGeom>
              <a:noFill/>
              <a:ln w="57150">
                <a:solidFill>
                  <a:srgbClr val="0066CC"/>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grpSp>
      <p:grpSp>
        <p:nvGrpSpPr>
          <p:cNvPr id="6" name="Group 45"/>
          <p:cNvGrpSpPr>
            <a:grpSpLocks/>
          </p:cNvGrpSpPr>
          <p:nvPr/>
        </p:nvGrpSpPr>
        <p:grpSpPr bwMode="auto">
          <a:xfrm>
            <a:off x="1344613" y="3240088"/>
            <a:ext cx="6904037" cy="2724150"/>
            <a:chOff x="847" y="1978"/>
            <a:chExt cx="4349" cy="1716"/>
          </a:xfrm>
        </p:grpSpPr>
        <p:sp>
          <p:nvSpPr>
            <p:cNvPr id="20495" name="Text Box 11"/>
            <p:cNvSpPr txBox="1">
              <a:spLocks noChangeArrowheads="1"/>
            </p:cNvSpPr>
            <p:nvPr/>
          </p:nvSpPr>
          <p:spPr bwMode="auto">
            <a:xfrm>
              <a:off x="2368" y="3415"/>
              <a:ext cx="1373"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300" i="1" dirty="0"/>
                <a:t>Expenditure ($)</a:t>
              </a:r>
            </a:p>
          </p:txBody>
        </p:sp>
        <p:grpSp>
          <p:nvGrpSpPr>
            <p:cNvPr id="20496" name="Group 40"/>
            <p:cNvGrpSpPr>
              <a:grpSpLocks/>
            </p:cNvGrpSpPr>
            <p:nvPr/>
          </p:nvGrpSpPr>
          <p:grpSpPr bwMode="auto">
            <a:xfrm>
              <a:off x="847" y="1978"/>
              <a:ext cx="4349" cy="1399"/>
              <a:chOff x="847" y="1978"/>
              <a:chExt cx="4349" cy="1399"/>
            </a:xfrm>
          </p:grpSpPr>
          <p:sp>
            <p:nvSpPr>
              <p:cNvPr id="20497" name="Arc 9"/>
              <p:cNvSpPr>
                <a:spLocks/>
              </p:cNvSpPr>
              <p:nvPr/>
            </p:nvSpPr>
            <p:spPr bwMode="auto">
              <a:xfrm rot="-5400000" flipH="1" flipV="1">
                <a:off x="2310" y="515"/>
                <a:ext cx="1399" cy="4325"/>
              </a:xfrm>
              <a:custGeom>
                <a:avLst/>
                <a:gdLst>
                  <a:gd name="T0" fmla="*/ 0 w 21600"/>
                  <a:gd name="T1" fmla="*/ 0 h 40494"/>
                  <a:gd name="T2" fmla="*/ 0 w 21600"/>
                  <a:gd name="T3" fmla="*/ 0 h 40494"/>
                  <a:gd name="T4" fmla="*/ 0 w 21600"/>
                  <a:gd name="T5" fmla="*/ 0 h 40494"/>
                  <a:gd name="T6" fmla="*/ 0 60000 65536"/>
                  <a:gd name="T7" fmla="*/ 0 60000 65536"/>
                  <a:gd name="T8" fmla="*/ 0 60000 65536"/>
                  <a:gd name="T9" fmla="*/ 0 w 21600"/>
                  <a:gd name="T10" fmla="*/ 0 h 40494"/>
                  <a:gd name="T11" fmla="*/ 21600 w 21600"/>
                  <a:gd name="T12" fmla="*/ 40494 h 40494"/>
                </a:gdLst>
                <a:ahLst/>
                <a:cxnLst>
                  <a:cxn ang="T6">
                    <a:pos x="T0" y="T1"/>
                  </a:cxn>
                  <a:cxn ang="T7">
                    <a:pos x="T2" y="T3"/>
                  </a:cxn>
                  <a:cxn ang="T8">
                    <a:pos x="T4" y="T5"/>
                  </a:cxn>
                </a:cxnLst>
                <a:rect l="T9" t="T10" r="T11" b="T12"/>
                <a:pathLst>
                  <a:path w="21600" h="40494" fill="none" extrusionOk="0">
                    <a:moveTo>
                      <a:pt x="7772" y="-1"/>
                    </a:moveTo>
                    <a:cubicBezTo>
                      <a:pt x="16104" y="3213"/>
                      <a:pt x="21600" y="11222"/>
                      <a:pt x="21600" y="20153"/>
                    </a:cubicBezTo>
                    <a:cubicBezTo>
                      <a:pt x="21600" y="29280"/>
                      <a:pt x="15862" y="37423"/>
                      <a:pt x="7266" y="40494"/>
                    </a:cubicBezTo>
                  </a:path>
                  <a:path w="21600" h="40494" stroke="0" extrusionOk="0">
                    <a:moveTo>
                      <a:pt x="7772" y="-1"/>
                    </a:moveTo>
                    <a:cubicBezTo>
                      <a:pt x="16104" y="3213"/>
                      <a:pt x="21600" y="11222"/>
                      <a:pt x="21600" y="20153"/>
                    </a:cubicBezTo>
                    <a:cubicBezTo>
                      <a:pt x="21600" y="29280"/>
                      <a:pt x="15862" y="37423"/>
                      <a:pt x="7266" y="40494"/>
                    </a:cubicBezTo>
                    <a:lnTo>
                      <a:pt x="0" y="20153"/>
                    </a:lnTo>
                    <a:lnTo>
                      <a:pt x="7772" y="-1"/>
                    </a:lnTo>
                    <a:close/>
                  </a:path>
                </a:pathLst>
              </a:custGeom>
              <a:noFill/>
              <a:ln w="57150">
                <a:solidFill>
                  <a:srgbClr val="33CC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20498" name="Line 21"/>
              <p:cNvSpPr>
                <a:spLocks noChangeShapeType="1"/>
              </p:cNvSpPr>
              <p:nvPr/>
            </p:nvSpPr>
            <p:spPr bwMode="auto">
              <a:xfrm flipV="1">
                <a:off x="5159" y="2405"/>
                <a:ext cx="37" cy="93"/>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499" name="Line 22"/>
              <p:cNvSpPr>
                <a:spLocks noChangeShapeType="1"/>
              </p:cNvSpPr>
              <p:nvPr/>
            </p:nvSpPr>
            <p:spPr bwMode="auto">
              <a:xfrm>
                <a:off x="2072" y="3255"/>
                <a:ext cx="118" cy="28"/>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500" name="Line 23"/>
              <p:cNvSpPr>
                <a:spLocks noChangeShapeType="1"/>
              </p:cNvSpPr>
              <p:nvPr/>
            </p:nvSpPr>
            <p:spPr bwMode="auto">
              <a:xfrm flipV="1">
                <a:off x="3881" y="3248"/>
                <a:ext cx="106" cy="25"/>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grpSp>
      <p:grpSp>
        <p:nvGrpSpPr>
          <p:cNvPr id="8" name="Group 42"/>
          <p:cNvGrpSpPr>
            <a:grpSpLocks/>
          </p:cNvGrpSpPr>
          <p:nvPr/>
        </p:nvGrpSpPr>
        <p:grpSpPr bwMode="auto">
          <a:xfrm>
            <a:off x="1316038" y="1320800"/>
            <a:ext cx="6889750" cy="2724150"/>
            <a:chOff x="829" y="769"/>
            <a:chExt cx="4340" cy="1716"/>
          </a:xfrm>
        </p:grpSpPr>
        <p:sp>
          <p:nvSpPr>
            <p:cNvPr id="20489" name="Text Box 13"/>
            <p:cNvSpPr txBox="1">
              <a:spLocks noChangeArrowheads="1"/>
            </p:cNvSpPr>
            <p:nvPr/>
          </p:nvSpPr>
          <p:spPr bwMode="auto">
            <a:xfrm>
              <a:off x="2509" y="769"/>
              <a:ext cx="1099"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300" i="1" dirty="0"/>
                <a:t>Income ($)</a:t>
              </a:r>
            </a:p>
          </p:txBody>
        </p:sp>
        <p:grpSp>
          <p:nvGrpSpPr>
            <p:cNvPr id="20490" name="Group 41"/>
            <p:cNvGrpSpPr>
              <a:grpSpLocks/>
            </p:cNvGrpSpPr>
            <p:nvPr/>
          </p:nvGrpSpPr>
          <p:grpSpPr bwMode="auto">
            <a:xfrm>
              <a:off x="829" y="1086"/>
              <a:ext cx="4340" cy="1399"/>
              <a:chOff x="829" y="1086"/>
              <a:chExt cx="4340" cy="1399"/>
            </a:xfrm>
          </p:grpSpPr>
          <p:sp>
            <p:nvSpPr>
              <p:cNvPr id="20491" name="Arc 6"/>
              <p:cNvSpPr>
                <a:spLocks/>
              </p:cNvSpPr>
              <p:nvPr/>
            </p:nvSpPr>
            <p:spPr bwMode="auto">
              <a:xfrm rot="5400000" flipH="1" flipV="1">
                <a:off x="2307" y="-377"/>
                <a:ext cx="1399" cy="4325"/>
              </a:xfrm>
              <a:custGeom>
                <a:avLst/>
                <a:gdLst>
                  <a:gd name="T0" fmla="*/ 0 w 21600"/>
                  <a:gd name="T1" fmla="*/ 0 h 40494"/>
                  <a:gd name="T2" fmla="*/ 0 w 21600"/>
                  <a:gd name="T3" fmla="*/ 0 h 40494"/>
                  <a:gd name="T4" fmla="*/ 0 w 21600"/>
                  <a:gd name="T5" fmla="*/ 0 h 40494"/>
                  <a:gd name="T6" fmla="*/ 0 60000 65536"/>
                  <a:gd name="T7" fmla="*/ 0 60000 65536"/>
                  <a:gd name="T8" fmla="*/ 0 60000 65536"/>
                  <a:gd name="T9" fmla="*/ 0 w 21600"/>
                  <a:gd name="T10" fmla="*/ 0 h 40494"/>
                  <a:gd name="T11" fmla="*/ 21600 w 21600"/>
                  <a:gd name="T12" fmla="*/ 40494 h 40494"/>
                </a:gdLst>
                <a:ahLst/>
                <a:cxnLst>
                  <a:cxn ang="T6">
                    <a:pos x="T0" y="T1"/>
                  </a:cxn>
                  <a:cxn ang="T7">
                    <a:pos x="T2" y="T3"/>
                  </a:cxn>
                  <a:cxn ang="T8">
                    <a:pos x="T4" y="T5"/>
                  </a:cxn>
                </a:cxnLst>
                <a:rect l="T9" t="T10" r="T11" b="T12"/>
                <a:pathLst>
                  <a:path w="21600" h="40494" fill="none" extrusionOk="0">
                    <a:moveTo>
                      <a:pt x="7772" y="-1"/>
                    </a:moveTo>
                    <a:cubicBezTo>
                      <a:pt x="16104" y="3213"/>
                      <a:pt x="21600" y="11222"/>
                      <a:pt x="21600" y="20153"/>
                    </a:cubicBezTo>
                    <a:cubicBezTo>
                      <a:pt x="21600" y="29280"/>
                      <a:pt x="15862" y="37423"/>
                      <a:pt x="7266" y="40494"/>
                    </a:cubicBezTo>
                  </a:path>
                  <a:path w="21600" h="40494" stroke="0" extrusionOk="0">
                    <a:moveTo>
                      <a:pt x="7772" y="-1"/>
                    </a:moveTo>
                    <a:cubicBezTo>
                      <a:pt x="16104" y="3213"/>
                      <a:pt x="21600" y="11222"/>
                      <a:pt x="21600" y="20153"/>
                    </a:cubicBezTo>
                    <a:cubicBezTo>
                      <a:pt x="21600" y="29280"/>
                      <a:pt x="15862" y="37423"/>
                      <a:pt x="7266" y="40494"/>
                    </a:cubicBezTo>
                    <a:lnTo>
                      <a:pt x="0" y="20153"/>
                    </a:lnTo>
                    <a:lnTo>
                      <a:pt x="7772" y="-1"/>
                    </a:lnTo>
                    <a:close/>
                  </a:path>
                </a:pathLst>
              </a:custGeom>
              <a:noFill/>
              <a:ln w="57150">
                <a:solidFill>
                  <a:srgbClr val="33CC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20492" name="Line 24"/>
              <p:cNvSpPr>
                <a:spLocks noChangeShapeType="1"/>
              </p:cNvSpPr>
              <p:nvPr/>
            </p:nvSpPr>
            <p:spPr bwMode="auto">
              <a:xfrm rot="10800000">
                <a:off x="3860" y="1187"/>
                <a:ext cx="106" cy="27"/>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493" name="Line 25"/>
              <p:cNvSpPr>
                <a:spLocks noChangeShapeType="1"/>
              </p:cNvSpPr>
              <p:nvPr/>
            </p:nvSpPr>
            <p:spPr bwMode="auto">
              <a:xfrm rot="10800000" flipV="1">
                <a:off x="2047" y="1188"/>
                <a:ext cx="104" cy="20"/>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sp>
            <p:nvSpPr>
              <p:cNvPr id="20494" name="Line 26"/>
              <p:cNvSpPr>
                <a:spLocks noChangeShapeType="1"/>
              </p:cNvSpPr>
              <p:nvPr/>
            </p:nvSpPr>
            <p:spPr bwMode="auto">
              <a:xfrm rot="10800000" flipV="1">
                <a:off x="829" y="1924"/>
                <a:ext cx="52" cy="105"/>
              </a:xfrm>
              <a:prstGeom prst="line">
                <a:avLst/>
              </a:prstGeom>
              <a:noFill/>
              <a:ln w="57150">
                <a:solidFill>
                  <a:srgbClr val="33CC33"/>
                </a:solidFill>
                <a:round/>
                <a:headEnd/>
                <a:tailEnd type="triangle" w="lg" len="med"/>
              </a:ln>
              <a:extLst>
                <a:ext uri="{909E8E84-426E-40DD-AFC4-6F175D3DCCD1}">
                  <a14:hiddenFill xmlns:a14="http://schemas.microsoft.com/office/drawing/2010/main">
                    <a:noFill/>
                  </a14:hiddenFill>
                </a:ext>
              </a:extLst>
            </p:spPr>
            <p:txBody>
              <a:bodyPr/>
              <a:lstStyle/>
              <a:p>
                <a:endParaRPr lang="en-US" dirty="0"/>
              </a:p>
            </p:txBody>
          </p:sp>
        </p:grpSp>
      </p:grpSp>
    </p:spTree>
    <p:extLst>
      <p:ext uri="{BB962C8B-B14F-4D97-AF65-F5344CB8AC3E}">
        <p14:creationId xmlns:p14="http://schemas.microsoft.com/office/powerpoint/2010/main" val="293371545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725"/>
                                        </p:tgtEl>
                                        <p:attrNameLst>
                                          <p:attrName>style.visibility</p:attrName>
                                        </p:attrNameLst>
                                      </p:cBhvr>
                                      <p:to>
                                        <p:strVal val="visible"/>
                                      </p:to>
                                    </p:set>
                                    <p:animEffect transition="in" filter="fade">
                                      <p:cBhvr>
                                        <p:cTn id="10" dur="500"/>
                                        <p:tgtEl>
                                          <p:spTgt spid="3072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2"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right)">
                                      <p:cBhvr>
                                        <p:cTn id="20" dur="500"/>
                                        <p:tgtEl>
                                          <p:spTgt spid="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2"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right)">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P spid="307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dirty="0"/>
              <a:t>Value added</a:t>
            </a:r>
          </a:p>
        </p:txBody>
      </p:sp>
      <p:sp>
        <p:nvSpPr>
          <p:cNvPr id="21507" name="Rectangle 3"/>
          <p:cNvSpPr>
            <a:spLocks noGrp="1" noChangeArrowheads="1"/>
          </p:cNvSpPr>
          <p:nvPr>
            <p:ph type="body" idx="1"/>
          </p:nvPr>
        </p:nvSpPr>
        <p:spPr>
          <a:xfrm>
            <a:off x="457200" y="1674813"/>
            <a:ext cx="7813675" cy="4062412"/>
          </a:xfrm>
        </p:spPr>
        <p:txBody>
          <a:bodyPr/>
          <a:lstStyle/>
          <a:p>
            <a:pPr eaLnBrk="1" hangingPunct="1">
              <a:spcBef>
                <a:spcPct val="30000"/>
              </a:spcBef>
              <a:buFont typeface="Wingdings" pitchFamily="2" charset="2"/>
              <a:buNone/>
            </a:pPr>
            <a:r>
              <a:rPr lang="en-US" b="1" dirty="0">
                <a:solidFill>
                  <a:srgbClr val="FF0000"/>
                </a:solidFill>
              </a:rPr>
              <a:t>Value added</a:t>
            </a:r>
            <a:r>
              <a:rPr lang="en-US" dirty="0"/>
              <a:t>: The value of output minus </a:t>
            </a:r>
            <a:br>
              <a:rPr lang="en-US" dirty="0"/>
            </a:br>
            <a:r>
              <a:rPr lang="en-US" dirty="0"/>
              <a:t>the value of the intermediate goods </a:t>
            </a:r>
            <a:br>
              <a:rPr lang="en-US" dirty="0"/>
            </a:br>
            <a:r>
              <a:rPr lang="en-US" dirty="0"/>
              <a:t>used to produce that output </a:t>
            </a:r>
          </a:p>
        </p:txBody>
      </p:sp>
    </p:spTree>
    <p:extLst>
      <p:ext uri="{BB962C8B-B14F-4D97-AF65-F5344CB8AC3E}">
        <p14:creationId xmlns:p14="http://schemas.microsoft.com/office/powerpoint/2010/main" val="721602740"/>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Identifying value added</a:t>
            </a:r>
          </a:p>
        </p:txBody>
      </p:sp>
      <p:sp>
        <p:nvSpPr>
          <p:cNvPr id="3" name="Content Placeholder 2"/>
          <p:cNvSpPr>
            <a:spLocks noGrp="1"/>
          </p:cNvSpPr>
          <p:nvPr>
            <p:ph idx="1"/>
          </p:nvPr>
        </p:nvSpPr>
        <p:spPr>
          <a:xfrm>
            <a:off x="476250" y="1484416"/>
            <a:ext cx="8210550" cy="4641747"/>
          </a:xfrm>
        </p:spPr>
        <p:txBody>
          <a:bodyPr/>
          <a:lstStyle/>
          <a:p>
            <a:pPr>
              <a:buClr>
                <a:schemeClr val="tx1">
                  <a:lumMod val="50000"/>
                  <a:lumOff val="50000"/>
                </a:schemeClr>
              </a:buClr>
            </a:pPr>
            <a:r>
              <a:rPr lang="en-US" sz="2700" dirty="0"/>
              <a:t>A farmer grows a bushel of wheat </a:t>
            </a:r>
            <a:br>
              <a:rPr lang="en-US" sz="2700" dirty="0"/>
            </a:br>
            <a:r>
              <a:rPr lang="en-US" sz="2700" dirty="0"/>
              <a:t>and sells it to a miller for $1.00. </a:t>
            </a:r>
          </a:p>
          <a:p>
            <a:pPr>
              <a:buClr>
                <a:schemeClr val="tx1">
                  <a:lumMod val="50000"/>
                  <a:lumOff val="50000"/>
                </a:schemeClr>
              </a:buClr>
            </a:pPr>
            <a:r>
              <a:rPr lang="en-US" sz="2700" dirty="0"/>
              <a:t>The miller turns the wheat into flour </a:t>
            </a:r>
            <a:br>
              <a:rPr lang="en-US" sz="2700" dirty="0"/>
            </a:br>
            <a:r>
              <a:rPr lang="en-US" sz="2700" dirty="0"/>
              <a:t>and sells it to a baker for $3.00. </a:t>
            </a:r>
          </a:p>
          <a:p>
            <a:pPr>
              <a:buClr>
                <a:schemeClr val="tx1">
                  <a:lumMod val="50000"/>
                  <a:lumOff val="50000"/>
                </a:schemeClr>
              </a:buClr>
            </a:pPr>
            <a:r>
              <a:rPr lang="en-US" sz="2700" dirty="0"/>
              <a:t>The baker uses the flour to make a loaf of </a:t>
            </a:r>
            <a:br>
              <a:rPr lang="en-US" sz="2700" dirty="0"/>
            </a:br>
            <a:r>
              <a:rPr lang="en-US" sz="2700" dirty="0"/>
              <a:t>bread and sells it to an engineer for $6.00. </a:t>
            </a:r>
          </a:p>
          <a:p>
            <a:pPr>
              <a:buClr>
                <a:schemeClr val="tx1">
                  <a:lumMod val="50000"/>
                  <a:lumOff val="50000"/>
                </a:schemeClr>
              </a:buClr>
            </a:pPr>
            <a:r>
              <a:rPr lang="en-US" sz="2700" dirty="0"/>
              <a:t>The engineer eats the bread. </a:t>
            </a:r>
          </a:p>
          <a:p>
            <a:pPr marL="0" indent="0" algn="ctr">
              <a:buClr>
                <a:schemeClr val="tx1">
                  <a:lumMod val="50000"/>
                  <a:lumOff val="50000"/>
                </a:schemeClr>
              </a:buClr>
              <a:buNone/>
            </a:pPr>
            <a:r>
              <a:rPr lang="en-US" i="1" dirty="0">
                <a:solidFill>
                  <a:srgbClr val="0000FF"/>
                </a:solidFill>
              </a:rPr>
              <a:t>Compute value added at each stage </a:t>
            </a:r>
            <a:br>
              <a:rPr lang="en-US" i="1" dirty="0">
                <a:solidFill>
                  <a:srgbClr val="0000FF"/>
                </a:solidFill>
              </a:rPr>
            </a:br>
            <a:r>
              <a:rPr lang="en-US" i="1" dirty="0">
                <a:solidFill>
                  <a:srgbClr val="0000FF"/>
                </a:solidFill>
              </a:rPr>
              <a:t>of production and GDP.</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4</a:t>
            </a:fld>
            <a:endParaRPr lang="en-US" sz="1600" dirty="0">
              <a:solidFill>
                <a:srgbClr val="006666"/>
              </a:solidFill>
              <a:cs typeface="Arial"/>
            </a:endParaRPr>
          </a:p>
        </p:txBody>
      </p:sp>
    </p:spTree>
    <p:extLst>
      <p:ext uri="{BB962C8B-B14F-4D97-AF65-F5344CB8AC3E}">
        <p14:creationId xmlns:p14="http://schemas.microsoft.com/office/powerpoint/2010/main" val="2177835215"/>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z="3200" dirty="0"/>
              <a:t>Final goods, value added, and GDP</a:t>
            </a:r>
          </a:p>
        </p:txBody>
      </p:sp>
      <p:sp>
        <p:nvSpPr>
          <p:cNvPr id="23555" name="Rectangle 3"/>
          <p:cNvSpPr>
            <a:spLocks noGrp="1" noChangeArrowheads="1"/>
          </p:cNvSpPr>
          <p:nvPr>
            <p:ph type="body" idx="1"/>
          </p:nvPr>
        </p:nvSpPr>
        <p:spPr>
          <a:xfrm>
            <a:off x="457200" y="1600200"/>
            <a:ext cx="8229600" cy="3932238"/>
          </a:xfrm>
        </p:spPr>
        <p:txBody>
          <a:bodyPr/>
          <a:lstStyle/>
          <a:p>
            <a:pPr eaLnBrk="1" hangingPunct="1">
              <a:spcBef>
                <a:spcPct val="50000"/>
              </a:spcBef>
              <a:tabLst>
                <a:tab pos="1201738" algn="l"/>
              </a:tabLst>
            </a:pPr>
            <a:r>
              <a:rPr lang="en-US" dirty="0"/>
              <a:t>GDP = value of final goods produced </a:t>
            </a:r>
          </a:p>
          <a:p>
            <a:pPr eaLnBrk="1" hangingPunct="1">
              <a:spcBef>
                <a:spcPct val="20000"/>
              </a:spcBef>
              <a:buFont typeface="Wingdings" pitchFamily="2" charset="2"/>
              <a:buNone/>
              <a:tabLst>
                <a:tab pos="1201738" algn="l"/>
              </a:tabLst>
            </a:pPr>
            <a:r>
              <a:rPr lang="en-US" dirty="0"/>
              <a:t>		= sum of value added at all stages 	 		  of production.</a:t>
            </a:r>
          </a:p>
          <a:p>
            <a:pPr eaLnBrk="1" hangingPunct="1">
              <a:lnSpc>
                <a:spcPct val="110000"/>
              </a:lnSpc>
              <a:spcBef>
                <a:spcPct val="50000"/>
              </a:spcBef>
              <a:tabLst>
                <a:tab pos="1201738" algn="l"/>
              </a:tabLst>
            </a:pPr>
            <a:r>
              <a:rPr lang="en-US" dirty="0"/>
              <a:t>The value of the final goods already includes the value of the intermediate goods, so including intermediate </a:t>
            </a:r>
            <a:r>
              <a:rPr lang="en-US" i="1" dirty="0"/>
              <a:t>and</a:t>
            </a:r>
            <a:r>
              <a:rPr lang="en-US" dirty="0"/>
              <a:t> final goods in GDP would be double counting. </a:t>
            </a:r>
          </a:p>
        </p:txBody>
      </p:sp>
    </p:spTree>
    <p:extLst>
      <p:ext uri="{BB962C8B-B14F-4D97-AF65-F5344CB8AC3E}">
        <p14:creationId xmlns:p14="http://schemas.microsoft.com/office/powerpoint/2010/main" val="258445446"/>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Rectangle 12"/>
          <p:cNvSpPr/>
          <p:nvPr/>
        </p:nvSpPr>
        <p:spPr>
          <a:xfrm>
            <a:off x="819150" y="4351338"/>
            <a:ext cx="5597525" cy="55245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4579" name="Rectangle 4"/>
          <p:cNvSpPr>
            <a:spLocks noGrp="1" noChangeArrowheads="1"/>
          </p:cNvSpPr>
          <p:nvPr>
            <p:ph type="title"/>
          </p:nvPr>
        </p:nvSpPr>
        <p:spPr>
          <a:xfrm>
            <a:off x="466725" y="220663"/>
            <a:ext cx="8245475" cy="939800"/>
          </a:xfrm>
        </p:spPr>
        <p:txBody>
          <a:bodyPr/>
          <a:lstStyle/>
          <a:p>
            <a:pPr eaLnBrk="1" hangingPunct="1"/>
            <a:r>
              <a:rPr lang="en-US" dirty="0"/>
              <a:t>The expenditure components of GDP</a:t>
            </a:r>
          </a:p>
        </p:txBody>
      </p:sp>
      <p:sp>
        <p:nvSpPr>
          <p:cNvPr id="28675" name="Rectangle 5"/>
          <p:cNvSpPr>
            <a:spLocks noGrp="1" noChangeArrowheads="1"/>
          </p:cNvSpPr>
          <p:nvPr>
            <p:ph type="body" idx="1"/>
          </p:nvPr>
        </p:nvSpPr>
        <p:spPr/>
        <p:txBody>
          <a:bodyPr/>
          <a:lstStyle/>
          <a:p>
            <a:pPr eaLnBrk="1" hangingPunct="1">
              <a:spcBef>
                <a:spcPts val="1200"/>
              </a:spcBef>
              <a:defRPr/>
            </a:pPr>
            <a:r>
              <a:rPr lang="en-US" dirty="0"/>
              <a:t>consumption, </a:t>
            </a:r>
            <a:r>
              <a:rPr lang="en-US" b="1" i="1" dirty="0">
                <a:latin typeface="+mj-lt"/>
              </a:rPr>
              <a:t>C</a:t>
            </a:r>
            <a:endParaRPr lang="en-US" dirty="0">
              <a:latin typeface="+mj-lt"/>
            </a:endParaRPr>
          </a:p>
          <a:p>
            <a:pPr eaLnBrk="1" hangingPunct="1">
              <a:spcBef>
                <a:spcPts val="1200"/>
              </a:spcBef>
              <a:defRPr/>
            </a:pPr>
            <a:r>
              <a:rPr lang="en-US" dirty="0"/>
              <a:t>investment, </a:t>
            </a:r>
            <a:r>
              <a:rPr lang="en-US" b="1" i="1" dirty="0">
                <a:solidFill>
                  <a:srgbClr val="000000"/>
                </a:solidFill>
                <a:latin typeface="Tahoma"/>
              </a:rPr>
              <a:t>I</a:t>
            </a:r>
            <a:endParaRPr lang="en-US" dirty="0"/>
          </a:p>
          <a:p>
            <a:pPr eaLnBrk="1" hangingPunct="1">
              <a:spcBef>
                <a:spcPts val="1200"/>
              </a:spcBef>
              <a:defRPr/>
            </a:pPr>
            <a:r>
              <a:rPr lang="en-US" dirty="0"/>
              <a:t>government spending, </a:t>
            </a:r>
            <a:r>
              <a:rPr lang="en-US" b="1" i="1" dirty="0">
                <a:latin typeface="+mj-lt"/>
              </a:rPr>
              <a:t>G</a:t>
            </a:r>
          </a:p>
          <a:p>
            <a:pPr eaLnBrk="1" hangingPunct="1">
              <a:spcBef>
                <a:spcPts val="1200"/>
              </a:spcBef>
              <a:defRPr/>
            </a:pPr>
            <a:r>
              <a:rPr lang="en-US" dirty="0"/>
              <a:t>net exports, </a:t>
            </a:r>
            <a:r>
              <a:rPr lang="en-US" b="1" i="1" dirty="0">
                <a:latin typeface="+mj-lt"/>
              </a:rPr>
              <a:t>NX</a:t>
            </a:r>
          </a:p>
          <a:p>
            <a:pPr eaLnBrk="1" hangingPunct="1">
              <a:spcBef>
                <a:spcPts val="1800"/>
              </a:spcBef>
              <a:buFont typeface="Wingdings" pitchFamily="2" charset="2"/>
              <a:buNone/>
              <a:defRPr/>
            </a:pPr>
            <a:r>
              <a:rPr lang="en-US" dirty="0"/>
              <a:t>An important identity:</a:t>
            </a:r>
          </a:p>
          <a:p>
            <a:pPr eaLnBrk="1" hangingPunct="1">
              <a:buFont typeface="Wingdings" pitchFamily="2" charset="2"/>
              <a:buNone/>
              <a:defRPr/>
            </a:pPr>
            <a:r>
              <a:rPr lang="en-US" i="1" dirty="0">
                <a:latin typeface="+mj-lt"/>
              </a:rPr>
              <a:t>	</a:t>
            </a:r>
            <a:r>
              <a:rPr lang="en-US" b="1" i="1" dirty="0">
                <a:latin typeface="+mj-lt"/>
              </a:rPr>
              <a:t>Y    =    C   +   I   +   G   +   NX</a:t>
            </a:r>
          </a:p>
        </p:txBody>
      </p:sp>
      <p:grpSp>
        <p:nvGrpSpPr>
          <p:cNvPr id="2" name="Group 14"/>
          <p:cNvGrpSpPr>
            <a:grpSpLocks/>
          </p:cNvGrpSpPr>
          <p:nvPr/>
        </p:nvGrpSpPr>
        <p:grpSpPr bwMode="auto">
          <a:xfrm>
            <a:off x="2298700" y="4918075"/>
            <a:ext cx="4006850" cy="1293813"/>
            <a:chOff x="2299465" y="4918835"/>
            <a:chExt cx="4006741" cy="1292744"/>
          </a:xfrm>
        </p:grpSpPr>
        <p:sp>
          <p:nvSpPr>
            <p:cNvPr id="24585" name="AutoShape 4"/>
            <p:cNvSpPr>
              <a:spLocks/>
            </p:cNvSpPr>
            <p:nvPr/>
          </p:nvSpPr>
          <p:spPr bwMode="auto">
            <a:xfrm rot="-5400000">
              <a:off x="4096997" y="3121303"/>
              <a:ext cx="411677" cy="4006741"/>
            </a:xfrm>
            <a:prstGeom prst="leftBrace">
              <a:avLst>
                <a:gd name="adj1" fmla="val 55603"/>
                <a:gd name="adj2" fmla="val 50000"/>
              </a:avLst>
            </a:pr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24586" name="Text Box 5"/>
            <p:cNvSpPr txBox="1">
              <a:spLocks noChangeArrowheads="1"/>
            </p:cNvSpPr>
            <p:nvPr/>
          </p:nvSpPr>
          <p:spPr bwMode="auto">
            <a:xfrm>
              <a:off x="3130160" y="5297179"/>
              <a:ext cx="241929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700" i="1" dirty="0"/>
                <a:t>aggregate expenditure</a:t>
              </a:r>
            </a:p>
          </p:txBody>
        </p:sp>
      </p:grpSp>
      <p:grpSp>
        <p:nvGrpSpPr>
          <p:cNvPr id="3" name="Group 13"/>
          <p:cNvGrpSpPr>
            <a:grpSpLocks/>
          </p:cNvGrpSpPr>
          <p:nvPr/>
        </p:nvGrpSpPr>
        <p:grpSpPr bwMode="auto">
          <a:xfrm>
            <a:off x="339725" y="4903788"/>
            <a:ext cx="1995488" cy="1314450"/>
            <a:chOff x="340111" y="4903076"/>
            <a:chExt cx="1995487" cy="1315566"/>
          </a:xfrm>
        </p:grpSpPr>
        <p:sp>
          <p:nvSpPr>
            <p:cNvPr id="24583" name="Text Box 6"/>
            <p:cNvSpPr txBox="1">
              <a:spLocks noChangeArrowheads="1"/>
            </p:cNvSpPr>
            <p:nvPr/>
          </p:nvSpPr>
          <p:spPr bwMode="auto">
            <a:xfrm>
              <a:off x="340111" y="5304242"/>
              <a:ext cx="199548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sz="2700" i="1" dirty="0"/>
                <a:t>value of total output</a:t>
              </a:r>
            </a:p>
          </p:txBody>
        </p:sp>
        <p:cxnSp>
          <p:nvCxnSpPr>
            <p:cNvPr id="11" name="Straight Connector 10"/>
            <p:cNvCxnSpPr/>
            <p:nvPr/>
          </p:nvCxnSpPr>
          <p:spPr>
            <a:xfrm rot="16200000" flipH="1">
              <a:off x="930481" y="5060419"/>
              <a:ext cx="425811" cy="111125"/>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8728631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wipe(left)">
                                      <p:cBhvr>
                                        <p:cTn id="7" dur="500"/>
                                        <p:tgtEl>
                                          <p:spTgt spid="2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wipe(left)">
                                      <p:cBhvr>
                                        <p:cTn id="12" dur="500"/>
                                        <p:tgtEl>
                                          <p:spTgt spid="286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8675">
                                            <p:txEl>
                                              <p:pRg st="2" end="2"/>
                                            </p:txEl>
                                          </p:spTgt>
                                        </p:tgtEl>
                                        <p:attrNameLst>
                                          <p:attrName>style.visibility</p:attrName>
                                        </p:attrNameLst>
                                      </p:cBhvr>
                                      <p:to>
                                        <p:strVal val="visible"/>
                                      </p:to>
                                    </p:set>
                                    <p:animEffect transition="in" filter="wipe(left)">
                                      <p:cBhvr>
                                        <p:cTn id="17" dur="500"/>
                                        <p:tgtEl>
                                          <p:spTgt spid="2867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675">
                                            <p:txEl>
                                              <p:pRg st="3" end="3"/>
                                            </p:txEl>
                                          </p:spTgt>
                                        </p:tgtEl>
                                        <p:attrNameLst>
                                          <p:attrName>style.visibility</p:attrName>
                                        </p:attrNameLst>
                                      </p:cBhvr>
                                      <p:to>
                                        <p:strVal val="visible"/>
                                      </p:to>
                                    </p:set>
                                    <p:animEffect transition="in" filter="wipe(left)">
                                      <p:cBhvr>
                                        <p:cTn id="22" dur="500"/>
                                        <p:tgtEl>
                                          <p:spTgt spid="2867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8675">
                                            <p:txEl>
                                              <p:pRg st="4" end="4"/>
                                            </p:txEl>
                                          </p:spTgt>
                                        </p:tgtEl>
                                        <p:attrNameLst>
                                          <p:attrName>style.visibility</p:attrName>
                                        </p:attrNameLst>
                                      </p:cBhvr>
                                      <p:to>
                                        <p:strVal val="visible"/>
                                      </p:to>
                                    </p:set>
                                    <p:animEffect transition="in" filter="wipe(left)">
                                      <p:cBhvr>
                                        <p:cTn id="27" dur="500"/>
                                        <p:tgtEl>
                                          <p:spTgt spid="2867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8675">
                                            <p:txEl>
                                              <p:pRg st="5" end="5"/>
                                            </p:txEl>
                                          </p:spTgt>
                                        </p:tgtEl>
                                        <p:attrNameLst>
                                          <p:attrName>style.visibility</p:attrName>
                                        </p:attrNameLst>
                                      </p:cBhvr>
                                      <p:to>
                                        <p:strVal val="visible"/>
                                      </p:to>
                                    </p:set>
                                    <p:animEffect transition="in" filter="wipe(left)">
                                      <p:cBhvr>
                                        <p:cTn id="32" dur="500"/>
                                        <p:tgtEl>
                                          <p:spTgt spid="28675">
                                            <p:txEl>
                                              <p:pRg st="5" end="5"/>
                                            </p:txEl>
                                          </p:spTgt>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8" presetClass="entr" presetSubtype="6"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strips(downRight)">
                                      <p:cBhvr>
                                        <p:cTn id="40" dur="500"/>
                                        <p:tgtEl>
                                          <p:spTgt spid="3"/>
                                        </p:tgtEl>
                                      </p:cBhvr>
                                    </p:animEffect>
                                  </p:childTnLst>
                                </p:cTn>
                              </p:par>
                            </p:childTnLst>
                          </p:cTn>
                        </p:par>
                        <p:par>
                          <p:cTn id="41" fill="hold" nodeType="afterGroup">
                            <p:stCondLst>
                              <p:cond delay="500"/>
                            </p:stCondLst>
                            <p:childTnLst>
                              <p:par>
                                <p:cTn id="42" presetID="18" presetClass="entr" presetSubtype="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strips(downRight)">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8675" grpId="0" build="p" bldLvl="5"/>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65138" y="236538"/>
            <a:ext cx="8247062" cy="1036637"/>
          </a:xfrm>
        </p:spPr>
        <p:txBody>
          <a:bodyPr/>
          <a:lstStyle/>
          <a:p>
            <a:pPr eaLnBrk="1" hangingPunct="1"/>
            <a:r>
              <a:rPr lang="en-US" dirty="0"/>
              <a:t>Consumption (C)</a:t>
            </a:r>
          </a:p>
        </p:txBody>
      </p:sp>
      <p:sp>
        <p:nvSpPr>
          <p:cNvPr id="25603" name="Rectangle 3"/>
          <p:cNvSpPr>
            <a:spLocks noGrp="1" noChangeArrowheads="1"/>
          </p:cNvSpPr>
          <p:nvPr>
            <p:ph type="body" idx="1"/>
          </p:nvPr>
        </p:nvSpPr>
        <p:spPr>
          <a:xfrm>
            <a:off x="5135563" y="1309688"/>
            <a:ext cx="3733800" cy="5030787"/>
          </a:xfrm>
        </p:spPr>
        <p:txBody>
          <a:bodyPr/>
          <a:lstStyle/>
          <a:p>
            <a:pPr marL="404813" lvl="1" indent="-290513" eaLnBrk="1" hangingPunct="1">
              <a:spcBef>
                <a:spcPts val="600"/>
              </a:spcBef>
              <a:buClr>
                <a:srgbClr val="CC6600"/>
              </a:buClr>
            </a:pPr>
            <a:r>
              <a:rPr lang="en-US" sz="2500" b="1" i="1" dirty="0">
                <a:solidFill>
                  <a:srgbClr val="FF0000"/>
                </a:solidFill>
              </a:rPr>
              <a:t>Durable goods</a:t>
            </a:r>
            <a:r>
              <a:rPr lang="en-US" sz="2500" b="1" dirty="0">
                <a:solidFill>
                  <a:srgbClr val="FF0000"/>
                </a:solidFill>
              </a:rPr>
              <a:t> </a:t>
            </a:r>
            <a:br>
              <a:rPr lang="en-US" sz="2500" b="1" dirty="0"/>
            </a:br>
            <a:r>
              <a:rPr lang="en-US" sz="2500" dirty="0"/>
              <a:t>last a long time. </a:t>
            </a:r>
            <a:br>
              <a:rPr lang="en-US" sz="2500" dirty="0"/>
            </a:br>
            <a:r>
              <a:rPr lang="en-US" sz="2500" i="1" dirty="0"/>
              <a:t>E.g</a:t>
            </a:r>
            <a:r>
              <a:rPr lang="en-US" sz="2500" dirty="0"/>
              <a:t>., cars, home appliances</a:t>
            </a:r>
          </a:p>
          <a:p>
            <a:pPr marL="404813" lvl="1" indent="-290513" eaLnBrk="1" hangingPunct="1">
              <a:spcBef>
                <a:spcPts val="600"/>
              </a:spcBef>
              <a:buClr>
                <a:srgbClr val="CC6600"/>
              </a:buClr>
            </a:pPr>
            <a:r>
              <a:rPr lang="en-US" sz="2500" b="1" i="1" dirty="0">
                <a:solidFill>
                  <a:srgbClr val="FF0000"/>
                </a:solidFill>
              </a:rPr>
              <a:t>Nondurable goods</a:t>
            </a:r>
            <a:br>
              <a:rPr lang="en-US" sz="2500" b="1" dirty="0"/>
            </a:br>
            <a:r>
              <a:rPr lang="en-US" sz="2500" dirty="0"/>
              <a:t>last a short time. </a:t>
            </a:r>
            <a:br>
              <a:rPr lang="en-US" sz="2500" dirty="0"/>
            </a:br>
            <a:r>
              <a:rPr lang="en-US" sz="2500" i="1" dirty="0"/>
              <a:t>E.g.</a:t>
            </a:r>
            <a:r>
              <a:rPr lang="en-US" sz="2500" dirty="0"/>
              <a:t>, food, clothing</a:t>
            </a:r>
          </a:p>
          <a:p>
            <a:pPr marL="404813" lvl="1" indent="-290513" eaLnBrk="1" hangingPunct="1">
              <a:spcBef>
                <a:spcPts val="600"/>
              </a:spcBef>
              <a:buClr>
                <a:srgbClr val="CC6600"/>
              </a:buClr>
            </a:pPr>
            <a:r>
              <a:rPr lang="en-US" sz="2500" b="1" i="1" dirty="0">
                <a:solidFill>
                  <a:srgbClr val="FF0000"/>
                </a:solidFill>
              </a:rPr>
              <a:t>Services</a:t>
            </a:r>
            <a:br>
              <a:rPr lang="en-US" sz="2500" dirty="0"/>
            </a:br>
            <a:r>
              <a:rPr lang="en-US" sz="2500" dirty="0"/>
              <a:t>are intangible items purchased by consumers. </a:t>
            </a:r>
            <a:br>
              <a:rPr lang="en-US" sz="2500" dirty="0"/>
            </a:br>
            <a:r>
              <a:rPr lang="en-US" sz="2500" i="1" dirty="0"/>
              <a:t>E.g.</a:t>
            </a:r>
            <a:r>
              <a:rPr lang="en-US" sz="2500" dirty="0"/>
              <a:t>, dry cleaning, </a:t>
            </a:r>
            <a:br>
              <a:rPr lang="en-US" sz="2500" dirty="0"/>
            </a:br>
            <a:r>
              <a:rPr lang="en-US" sz="2500" dirty="0"/>
              <a:t>air travel</a:t>
            </a:r>
          </a:p>
        </p:txBody>
      </p:sp>
      <p:sp>
        <p:nvSpPr>
          <p:cNvPr id="25605" name="Text Box 5"/>
          <p:cNvSpPr txBox="1">
            <a:spLocks noChangeArrowheads="1"/>
          </p:cNvSpPr>
          <p:nvPr/>
        </p:nvSpPr>
        <p:spPr bwMode="auto">
          <a:xfrm>
            <a:off x="647700" y="1306513"/>
            <a:ext cx="4495800" cy="1848168"/>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40000"/>
              </a:spcBef>
              <a:buSzPct val="110000"/>
              <a:buFont typeface="Wingdings" pitchFamily="2" charset="2"/>
              <a:buNone/>
            </a:pPr>
            <a:r>
              <a:rPr lang="en-US" sz="2700" dirty="0"/>
              <a:t>Definition: The value of all goods and services bought by households. Includes:</a:t>
            </a:r>
          </a:p>
        </p:txBody>
      </p:sp>
    </p:spTree>
    <p:extLst>
      <p:ext uri="{BB962C8B-B14F-4D97-AF65-F5344CB8AC3E}">
        <p14:creationId xmlns:p14="http://schemas.microsoft.com/office/powerpoint/2010/main" val="947687840"/>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idx="4294967295"/>
          </p:nvPr>
        </p:nvSpPr>
        <p:spPr>
          <a:xfrm>
            <a:off x="495300" y="222250"/>
            <a:ext cx="8226425" cy="1195388"/>
          </a:xfrm>
        </p:spPr>
        <p:txBody>
          <a:bodyPr/>
          <a:lstStyle/>
          <a:p>
            <a:pPr eaLnBrk="1" hangingPunct="1"/>
            <a:r>
              <a:rPr lang="en-US" dirty="0"/>
              <a:t> Canada Consumption, 2015</a:t>
            </a:r>
          </a:p>
        </p:txBody>
      </p:sp>
      <p:grpSp>
        <p:nvGrpSpPr>
          <p:cNvPr id="2" name="Group 90"/>
          <p:cNvGrpSpPr>
            <a:grpSpLocks/>
          </p:cNvGrpSpPr>
          <p:nvPr/>
        </p:nvGrpSpPr>
        <p:grpSpPr bwMode="auto">
          <a:xfrm>
            <a:off x="6346825" y="3359150"/>
            <a:ext cx="1892300" cy="2398713"/>
            <a:chOff x="3998" y="2116"/>
            <a:chExt cx="1192" cy="1511"/>
          </a:xfrm>
        </p:grpSpPr>
        <p:sp>
          <p:nvSpPr>
            <p:cNvPr id="26653" name="Rectangle 19"/>
            <p:cNvSpPr>
              <a:spLocks noChangeArrowheads="1"/>
            </p:cNvSpPr>
            <p:nvPr/>
          </p:nvSpPr>
          <p:spPr bwMode="auto">
            <a:xfrm>
              <a:off x="3998" y="3123"/>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30.7</a:t>
              </a:r>
            </a:p>
          </p:txBody>
        </p:sp>
        <p:sp>
          <p:nvSpPr>
            <p:cNvPr id="26654" name="Rectangle 16"/>
            <p:cNvSpPr>
              <a:spLocks noChangeArrowheads="1"/>
            </p:cNvSpPr>
            <p:nvPr/>
          </p:nvSpPr>
          <p:spPr bwMode="auto">
            <a:xfrm>
              <a:off x="3998" y="2619"/>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13.0</a:t>
              </a:r>
            </a:p>
          </p:txBody>
        </p:sp>
        <p:sp>
          <p:nvSpPr>
            <p:cNvPr id="26655" name="Rectangle 13"/>
            <p:cNvSpPr>
              <a:spLocks noChangeArrowheads="1"/>
            </p:cNvSpPr>
            <p:nvPr/>
          </p:nvSpPr>
          <p:spPr bwMode="auto">
            <a:xfrm>
              <a:off x="3998" y="2116"/>
              <a:ext cx="1192"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12.8</a:t>
              </a:r>
            </a:p>
          </p:txBody>
        </p:sp>
      </p:grpSp>
      <p:sp>
        <p:nvSpPr>
          <p:cNvPr id="26629" name="Rectangle 10"/>
          <p:cNvSpPr>
            <a:spLocks noChangeArrowheads="1"/>
          </p:cNvSpPr>
          <p:nvPr/>
        </p:nvSpPr>
        <p:spPr bwMode="auto">
          <a:xfrm>
            <a:off x="6346825" y="2559050"/>
            <a:ext cx="18923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56.5</a:t>
            </a:r>
          </a:p>
        </p:txBody>
      </p:sp>
      <p:grpSp>
        <p:nvGrpSpPr>
          <p:cNvPr id="3" name="Group 89"/>
          <p:cNvGrpSpPr>
            <a:grpSpLocks/>
          </p:cNvGrpSpPr>
          <p:nvPr/>
        </p:nvGrpSpPr>
        <p:grpSpPr bwMode="auto">
          <a:xfrm>
            <a:off x="4346575" y="3359150"/>
            <a:ext cx="2000250" cy="2398713"/>
            <a:chOff x="2738" y="2116"/>
            <a:chExt cx="1260" cy="1511"/>
          </a:xfrm>
        </p:grpSpPr>
        <p:sp>
          <p:nvSpPr>
            <p:cNvPr id="26650" name="Rectangle 18"/>
            <p:cNvSpPr>
              <a:spLocks noChangeArrowheads="1"/>
            </p:cNvSpPr>
            <p:nvPr/>
          </p:nvSpPr>
          <p:spPr bwMode="auto">
            <a:xfrm>
              <a:off x="2738" y="3123"/>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543</a:t>
              </a:r>
            </a:p>
          </p:txBody>
        </p:sp>
        <p:sp>
          <p:nvSpPr>
            <p:cNvPr id="26651" name="Rectangle 15"/>
            <p:cNvSpPr>
              <a:spLocks noChangeArrowheads="1"/>
            </p:cNvSpPr>
            <p:nvPr/>
          </p:nvSpPr>
          <p:spPr bwMode="auto">
            <a:xfrm>
              <a:off x="2738" y="2619"/>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230</a:t>
              </a:r>
            </a:p>
          </p:txBody>
        </p:sp>
        <p:sp>
          <p:nvSpPr>
            <p:cNvPr id="26652" name="Rectangle 12"/>
            <p:cNvSpPr>
              <a:spLocks noChangeArrowheads="1"/>
            </p:cNvSpPr>
            <p:nvPr/>
          </p:nvSpPr>
          <p:spPr bwMode="auto">
            <a:xfrm>
              <a:off x="2738" y="2116"/>
              <a:ext cx="1260"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226</a:t>
              </a:r>
            </a:p>
          </p:txBody>
        </p:sp>
      </p:grpSp>
      <p:sp>
        <p:nvSpPr>
          <p:cNvPr id="26631" name="Rectangle 9"/>
          <p:cNvSpPr>
            <a:spLocks noChangeArrowheads="1"/>
          </p:cNvSpPr>
          <p:nvPr/>
        </p:nvSpPr>
        <p:spPr bwMode="auto">
          <a:xfrm>
            <a:off x="4346575" y="2559050"/>
            <a:ext cx="20002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tabLst>
                <a:tab pos="1147763" algn="dec"/>
              </a:tabLst>
            </a:pPr>
            <a:r>
              <a:rPr lang="en-US" sz="2500" dirty="0">
                <a:solidFill>
                  <a:srgbClr val="000000"/>
                </a:solidFill>
              </a:rPr>
              <a:t>	998</a:t>
            </a:r>
          </a:p>
        </p:txBody>
      </p:sp>
      <p:grpSp>
        <p:nvGrpSpPr>
          <p:cNvPr id="26632" name="Group 88"/>
          <p:cNvGrpSpPr>
            <a:grpSpLocks/>
          </p:cNvGrpSpPr>
          <p:nvPr/>
        </p:nvGrpSpPr>
        <p:grpSpPr bwMode="auto">
          <a:xfrm>
            <a:off x="1454150" y="1758950"/>
            <a:ext cx="6784975" cy="3998913"/>
            <a:chOff x="916" y="1108"/>
            <a:chExt cx="4274" cy="2519"/>
          </a:xfrm>
        </p:grpSpPr>
        <p:sp>
          <p:nvSpPr>
            <p:cNvPr id="26633" name="Rectangle 17"/>
            <p:cNvSpPr>
              <a:spLocks noChangeArrowheads="1"/>
            </p:cNvSpPr>
            <p:nvPr/>
          </p:nvSpPr>
          <p:spPr bwMode="auto">
            <a:xfrm>
              <a:off x="916" y="3123"/>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Services</a:t>
              </a:r>
            </a:p>
          </p:txBody>
        </p:sp>
        <p:sp>
          <p:nvSpPr>
            <p:cNvPr id="26634" name="Rectangle 14"/>
            <p:cNvSpPr>
              <a:spLocks noChangeArrowheads="1"/>
            </p:cNvSpPr>
            <p:nvPr/>
          </p:nvSpPr>
          <p:spPr bwMode="auto">
            <a:xfrm>
              <a:off x="916" y="2619"/>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Nondurables</a:t>
              </a:r>
            </a:p>
          </p:txBody>
        </p:sp>
        <p:sp>
          <p:nvSpPr>
            <p:cNvPr id="26635" name="Rectangle 11"/>
            <p:cNvSpPr>
              <a:spLocks noChangeArrowheads="1"/>
            </p:cNvSpPr>
            <p:nvPr/>
          </p:nvSpPr>
          <p:spPr bwMode="auto">
            <a:xfrm>
              <a:off x="916" y="2116"/>
              <a:ext cx="1822"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Durables and  Semi Durables</a:t>
              </a:r>
            </a:p>
          </p:txBody>
        </p:sp>
        <p:sp>
          <p:nvSpPr>
            <p:cNvPr id="26636" name="Rectangle 8"/>
            <p:cNvSpPr>
              <a:spLocks noChangeArrowheads="1"/>
            </p:cNvSpPr>
            <p:nvPr/>
          </p:nvSpPr>
          <p:spPr bwMode="auto">
            <a:xfrm>
              <a:off x="916" y="1612"/>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Consumption</a:t>
              </a:r>
            </a:p>
          </p:txBody>
        </p:sp>
        <p:sp>
          <p:nvSpPr>
            <p:cNvPr id="26637" name="Rectangle 7"/>
            <p:cNvSpPr>
              <a:spLocks noChangeArrowheads="1"/>
            </p:cNvSpPr>
            <p:nvPr/>
          </p:nvSpPr>
          <p:spPr bwMode="auto">
            <a:xfrm>
              <a:off x="3998" y="1108"/>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05000"/>
                </a:lnSpc>
                <a:spcBef>
                  <a:spcPct val="45000"/>
                </a:spcBef>
                <a:buClr>
                  <a:srgbClr val="008080"/>
                </a:buClr>
                <a:buSzPct val="120000"/>
                <a:buFont typeface="Wingdings" pitchFamily="2" charset="2"/>
                <a:buNone/>
              </a:pPr>
              <a:r>
                <a:rPr lang="en-US" sz="2500" i="1" dirty="0">
                  <a:solidFill>
                    <a:srgbClr val="000000"/>
                  </a:solidFill>
                </a:rPr>
                <a:t>% of GDP</a:t>
              </a:r>
            </a:p>
          </p:txBody>
        </p:sp>
        <p:sp>
          <p:nvSpPr>
            <p:cNvPr id="26638" name="Rectangle 6"/>
            <p:cNvSpPr>
              <a:spLocks noChangeArrowheads="1"/>
            </p:cNvSpPr>
            <p:nvPr/>
          </p:nvSpPr>
          <p:spPr bwMode="auto">
            <a:xfrm>
              <a:off x="2738" y="1108"/>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05000"/>
                </a:lnSpc>
                <a:spcBef>
                  <a:spcPct val="45000"/>
                </a:spcBef>
                <a:buClr>
                  <a:srgbClr val="008080"/>
                </a:buClr>
                <a:buSzPct val="120000"/>
                <a:buFont typeface="Wingdings" pitchFamily="2" charset="2"/>
                <a:buNone/>
              </a:pPr>
              <a:r>
                <a:rPr lang="en-US" sz="2500" i="1" dirty="0">
                  <a:solidFill>
                    <a:srgbClr val="000000"/>
                  </a:solidFill>
                </a:rPr>
                <a:t>$ billions</a:t>
              </a:r>
            </a:p>
          </p:txBody>
        </p:sp>
        <p:sp>
          <p:nvSpPr>
            <p:cNvPr id="26639" name="Rectangle 5"/>
            <p:cNvSpPr>
              <a:spLocks noChangeArrowheads="1"/>
            </p:cNvSpPr>
            <p:nvPr/>
          </p:nvSpPr>
          <p:spPr bwMode="auto">
            <a:xfrm>
              <a:off x="916" y="1108"/>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endParaRPr lang="en-US" sz="2500" dirty="0">
                <a:solidFill>
                  <a:srgbClr val="000000"/>
                </a:solidFill>
              </a:endParaRPr>
            </a:p>
          </p:txBody>
        </p:sp>
        <p:sp>
          <p:nvSpPr>
            <p:cNvPr id="26640" name="Line 20"/>
            <p:cNvSpPr>
              <a:spLocks noChangeShapeType="1"/>
            </p:cNvSpPr>
            <p:nvPr/>
          </p:nvSpPr>
          <p:spPr bwMode="auto">
            <a:xfrm>
              <a:off x="916" y="1108"/>
              <a:ext cx="4274"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1" name="Line 21"/>
            <p:cNvSpPr>
              <a:spLocks noChangeShapeType="1"/>
            </p:cNvSpPr>
            <p:nvPr/>
          </p:nvSpPr>
          <p:spPr bwMode="auto">
            <a:xfrm>
              <a:off x="916" y="1612"/>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2" name="Line 22"/>
            <p:cNvSpPr>
              <a:spLocks noChangeShapeType="1"/>
            </p:cNvSpPr>
            <p:nvPr/>
          </p:nvSpPr>
          <p:spPr bwMode="auto">
            <a:xfrm>
              <a:off x="916" y="2116"/>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3" name="Line 23"/>
            <p:cNvSpPr>
              <a:spLocks noChangeShapeType="1"/>
            </p:cNvSpPr>
            <p:nvPr/>
          </p:nvSpPr>
          <p:spPr bwMode="auto">
            <a:xfrm>
              <a:off x="916" y="2619"/>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4" name="Line 24"/>
            <p:cNvSpPr>
              <a:spLocks noChangeShapeType="1"/>
            </p:cNvSpPr>
            <p:nvPr/>
          </p:nvSpPr>
          <p:spPr bwMode="auto">
            <a:xfrm>
              <a:off x="916" y="3123"/>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5" name="Line 25"/>
            <p:cNvSpPr>
              <a:spLocks noChangeShapeType="1"/>
            </p:cNvSpPr>
            <p:nvPr/>
          </p:nvSpPr>
          <p:spPr bwMode="auto">
            <a:xfrm>
              <a:off x="916" y="3627"/>
              <a:ext cx="4274"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6" name="Line 26"/>
            <p:cNvSpPr>
              <a:spLocks noChangeShapeType="1"/>
            </p:cNvSpPr>
            <p:nvPr/>
          </p:nvSpPr>
          <p:spPr bwMode="auto">
            <a:xfrm>
              <a:off x="916" y="1108"/>
              <a:ext cx="0" cy="2519"/>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r>
                <a:rPr lang="en-US" dirty="0">
                  <a:solidFill>
                    <a:srgbClr val="000000"/>
                  </a:solidFill>
                </a:rPr>
                <a:t> </a:t>
              </a:r>
            </a:p>
          </p:txBody>
        </p:sp>
        <p:sp>
          <p:nvSpPr>
            <p:cNvPr id="26647" name="Line 27"/>
            <p:cNvSpPr>
              <a:spLocks noChangeShapeType="1"/>
            </p:cNvSpPr>
            <p:nvPr/>
          </p:nvSpPr>
          <p:spPr bwMode="auto">
            <a:xfrm>
              <a:off x="2738" y="1108"/>
              <a:ext cx="0" cy="251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8" name="Line 28"/>
            <p:cNvSpPr>
              <a:spLocks noChangeShapeType="1"/>
            </p:cNvSpPr>
            <p:nvPr/>
          </p:nvSpPr>
          <p:spPr bwMode="auto">
            <a:xfrm>
              <a:off x="3998" y="1108"/>
              <a:ext cx="0" cy="251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6649" name="Line 29"/>
            <p:cNvSpPr>
              <a:spLocks noChangeShapeType="1"/>
            </p:cNvSpPr>
            <p:nvPr/>
          </p:nvSpPr>
          <p:spPr bwMode="auto">
            <a:xfrm>
              <a:off x="5190" y="1108"/>
              <a:ext cx="0" cy="2519"/>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grpSp>
    </p:spTree>
    <p:extLst>
      <p:ext uri="{BB962C8B-B14F-4D97-AF65-F5344CB8AC3E}">
        <p14:creationId xmlns:p14="http://schemas.microsoft.com/office/powerpoint/2010/main" val="398381961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dirty="0"/>
              <a:t>Investment (I)</a:t>
            </a:r>
          </a:p>
        </p:txBody>
      </p:sp>
      <p:sp>
        <p:nvSpPr>
          <p:cNvPr id="27651" name="Rectangle 3"/>
          <p:cNvSpPr>
            <a:spLocks noGrp="1" noChangeArrowheads="1"/>
          </p:cNvSpPr>
          <p:nvPr>
            <p:ph type="body" idx="1"/>
          </p:nvPr>
        </p:nvSpPr>
        <p:spPr>
          <a:xfrm>
            <a:off x="476250" y="1139825"/>
            <a:ext cx="8210550" cy="4986338"/>
          </a:xfrm>
        </p:spPr>
        <p:txBody>
          <a:bodyPr/>
          <a:lstStyle/>
          <a:p>
            <a:pPr eaLnBrk="1" hangingPunct="1"/>
            <a:r>
              <a:rPr lang="en-US" dirty="0"/>
              <a:t>Spending on capital, a physical asset used in future production </a:t>
            </a:r>
          </a:p>
          <a:p>
            <a:pPr eaLnBrk="1" hangingPunct="1"/>
            <a:r>
              <a:rPr lang="en-US" dirty="0"/>
              <a:t>Includes:</a:t>
            </a:r>
          </a:p>
          <a:p>
            <a:pPr lvl="1" eaLnBrk="1" hangingPunct="1"/>
            <a:r>
              <a:rPr lang="en-US" b="1" i="1" dirty="0">
                <a:solidFill>
                  <a:srgbClr val="CC0000"/>
                </a:solidFill>
              </a:rPr>
              <a:t>Business fixed investment</a:t>
            </a:r>
            <a:br>
              <a:rPr lang="en-US" dirty="0"/>
            </a:br>
            <a:r>
              <a:rPr lang="en-US" dirty="0"/>
              <a:t>Spending on plant and equipment</a:t>
            </a:r>
          </a:p>
          <a:p>
            <a:pPr lvl="1" eaLnBrk="1" hangingPunct="1"/>
            <a:r>
              <a:rPr lang="en-US" b="1" i="1" dirty="0">
                <a:solidFill>
                  <a:srgbClr val="CC0000"/>
                </a:solidFill>
              </a:rPr>
              <a:t>Residential fixed investment</a:t>
            </a:r>
            <a:br>
              <a:rPr lang="en-US" dirty="0"/>
            </a:br>
            <a:r>
              <a:rPr lang="en-US" dirty="0"/>
              <a:t>Spending by consumers and landlords on housing units </a:t>
            </a:r>
          </a:p>
          <a:p>
            <a:pPr lvl="1" eaLnBrk="1" hangingPunct="1"/>
            <a:r>
              <a:rPr lang="en-US" b="1" i="1" dirty="0">
                <a:solidFill>
                  <a:srgbClr val="CC0000"/>
                </a:solidFill>
              </a:rPr>
              <a:t>Inventory investment</a:t>
            </a:r>
            <a:br>
              <a:rPr lang="en-US" dirty="0"/>
            </a:br>
            <a:r>
              <a:rPr lang="en-US" dirty="0"/>
              <a:t>The change in the value of all firms’ inventories</a:t>
            </a:r>
          </a:p>
        </p:txBody>
      </p:sp>
    </p:spTree>
    <p:extLst>
      <p:ext uri="{BB962C8B-B14F-4D97-AF65-F5344CB8AC3E}">
        <p14:creationId xmlns:p14="http://schemas.microsoft.com/office/powerpoint/2010/main" val="3182978516"/>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title" idx="4294967295"/>
          </p:nvPr>
        </p:nvSpPr>
        <p:spPr>
          <a:xfrm>
            <a:off x="419100" y="236538"/>
            <a:ext cx="8302625" cy="1195387"/>
          </a:xfrm>
        </p:spPr>
        <p:txBody>
          <a:bodyPr/>
          <a:lstStyle/>
          <a:p>
            <a:pPr eaLnBrk="1" hangingPunct="1"/>
            <a:r>
              <a:rPr lang="en-US" dirty="0"/>
              <a:t>Canada Investment, 2015</a:t>
            </a:r>
          </a:p>
        </p:txBody>
      </p:sp>
      <p:grpSp>
        <p:nvGrpSpPr>
          <p:cNvPr id="2" name="Group 4"/>
          <p:cNvGrpSpPr>
            <a:grpSpLocks/>
          </p:cNvGrpSpPr>
          <p:nvPr/>
        </p:nvGrpSpPr>
        <p:grpSpPr bwMode="auto">
          <a:xfrm>
            <a:off x="6346825" y="3359150"/>
            <a:ext cx="1892300" cy="2398713"/>
            <a:chOff x="3998" y="2116"/>
            <a:chExt cx="1192" cy="1511"/>
          </a:xfrm>
        </p:grpSpPr>
        <p:sp>
          <p:nvSpPr>
            <p:cNvPr id="28701" name="Rectangle 5"/>
            <p:cNvSpPr>
              <a:spLocks noChangeArrowheads="1"/>
            </p:cNvSpPr>
            <p:nvPr/>
          </p:nvSpPr>
          <p:spPr bwMode="auto">
            <a:xfrm>
              <a:off x="3998" y="3123"/>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0.2</a:t>
              </a:r>
            </a:p>
          </p:txBody>
        </p:sp>
        <p:sp>
          <p:nvSpPr>
            <p:cNvPr id="28702" name="Rectangle 6"/>
            <p:cNvSpPr>
              <a:spLocks noChangeArrowheads="1"/>
            </p:cNvSpPr>
            <p:nvPr/>
          </p:nvSpPr>
          <p:spPr bwMode="auto">
            <a:xfrm>
              <a:off x="3998" y="2619"/>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6.8</a:t>
              </a:r>
            </a:p>
          </p:txBody>
        </p:sp>
        <p:sp>
          <p:nvSpPr>
            <p:cNvPr id="28703" name="Rectangle 7"/>
            <p:cNvSpPr>
              <a:spLocks noChangeArrowheads="1"/>
            </p:cNvSpPr>
            <p:nvPr/>
          </p:nvSpPr>
          <p:spPr bwMode="auto">
            <a:xfrm>
              <a:off x="3998" y="2116"/>
              <a:ext cx="1192"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18.1</a:t>
              </a:r>
            </a:p>
          </p:txBody>
        </p:sp>
      </p:grpSp>
      <p:sp>
        <p:nvSpPr>
          <p:cNvPr id="28677" name="Rectangle 8"/>
          <p:cNvSpPr>
            <a:spLocks noChangeArrowheads="1"/>
          </p:cNvSpPr>
          <p:nvPr/>
        </p:nvSpPr>
        <p:spPr bwMode="auto">
          <a:xfrm>
            <a:off x="6346825" y="2559050"/>
            <a:ext cx="18923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796925" algn="dec"/>
              </a:tabLst>
            </a:pPr>
            <a:r>
              <a:rPr lang="en-US" sz="2500" dirty="0">
                <a:solidFill>
                  <a:srgbClr val="000000"/>
                </a:solidFill>
              </a:rPr>
              <a:t>	25.2</a:t>
            </a:r>
          </a:p>
        </p:txBody>
      </p:sp>
      <p:grpSp>
        <p:nvGrpSpPr>
          <p:cNvPr id="3" name="Group 9"/>
          <p:cNvGrpSpPr>
            <a:grpSpLocks/>
          </p:cNvGrpSpPr>
          <p:nvPr/>
        </p:nvGrpSpPr>
        <p:grpSpPr bwMode="auto">
          <a:xfrm>
            <a:off x="4346575" y="3359150"/>
            <a:ext cx="2000250" cy="2398713"/>
            <a:chOff x="2738" y="2116"/>
            <a:chExt cx="1260" cy="1511"/>
          </a:xfrm>
        </p:grpSpPr>
        <p:sp>
          <p:nvSpPr>
            <p:cNvPr id="28698" name="Rectangle 10"/>
            <p:cNvSpPr>
              <a:spLocks noChangeArrowheads="1"/>
            </p:cNvSpPr>
            <p:nvPr/>
          </p:nvSpPr>
          <p:spPr bwMode="auto">
            <a:xfrm>
              <a:off x="2738" y="3123"/>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4</a:t>
              </a:r>
            </a:p>
          </p:txBody>
        </p:sp>
        <p:sp>
          <p:nvSpPr>
            <p:cNvPr id="28699" name="Rectangle 11"/>
            <p:cNvSpPr>
              <a:spLocks noChangeArrowheads="1"/>
            </p:cNvSpPr>
            <p:nvPr/>
          </p:nvSpPr>
          <p:spPr bwMode="auto">
            <a:xfrm>
              <a:off x="2738" y="2619"/>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121</a:t>
              </a:r>
            </a:p>
          </p:txBody>
        </p:sp>
        <p:sp>
          <p:nvSpPr>
            <p:cNvPr id="28700" name="Rectangle 12"/>
            <p:cNvSpPr>
              <a:spLocks noChangeArrowheads="1"/>
            </p:cNvSpPr>
            <p:nvPr/>
          </p:nvSpPr>
          <p:spPr bwMode="auto">
            <a:xfrm>
              <a:off x="2738" y="2116"/>
              <a:ext cx="1260"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320</a:t>
              </a:r>
            </a:p>
          </p:txBody>
        </p:sp>
      </p:grpSp>
      <p:sp>
        <p:nvSpPr>
          <p:cNvPr id="28679" name="Rectangle 13"/>
          <p:cNvSpPr>
            <a:spLocks noChangeArrowheads="1"/>
          </p:cNvSpPr>
          <p:nvPr/>
        </p:nvSpPr>
        <p:spPr bwMode="auto">
          <a:xfrm>
            <a:off x="4346575" y="2559050"/>
            <a:ext cx="20002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tabLst>
                <a:tab pos="1147763" algn="dec"/>
              </a:tabLst>
            </a:pPr>
            <a:r>
              <a:rPr lang="en-US" sz="2500" dirty="0">
                <a:solidFill>
                  <a:srgbClr val="000000"/>
                </a:solidFill>
              </a:rPr>
              <a:t>	445</a:t>
            </a:r>
          </a:p>
        </p:txBody>
      </p:sp>
      <p:grpSp>
        <p:nvGrpSpPr>
          <p:cNvPr id="28680" name="Group 14"/>
          <p:cNvGrpSpPr>
            <a:grpSpLocks/>
          </p:cNvGrpSpPr>
          <p:nvPr/>
        </p:nvGrpSpPr>
        <p:grpSpPr bwMode="auto">
          <a:xfrm>
            <a:off x="1454150" y="1758950"/>
            <a:ext cx="6784975" cy="3998913"/>
            <a:chOff x="916" y="1108"/>
            <a:chExt cx="4274" cy="2519"/>
          </a:xfrm>
        </p:grpSpPr>
        <p:sp>
          <p:nvSpPr>
            <p:cNvPr id="28681" name="Rectangle 15"/>
            <p:cNvSpPr>
              <a:spLocks noChangeArrowheads="1"/>
            </p:cNvSpPr>
            <p:nvPr/>
          </p:nvSpPr>
          <p:spPr bwMode="auto">
            <a:xfrm>
              <a:off x="916" y="3123"/>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   Inventory</a:t>
              </a:r>
            </a:p>
          </p:txBody>
        </p:sp>
        <p:sp>
          <p:nvSpPr>
            <p:cNvPr id="28682" name="Rectangle 16"/>
            <p:cNvSpPr>
              <a:spLocks noChangeArrowheads="1"/>
            </p:cNvSpPr>
            <p:nvPr/>
          </p:nvSpPr>
          <p:spPr bwMode="auto">
            <a:xfrm>
              <a:off x="916" y="2619"/>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   Residential</a:t>
              </a:r>
            </a:p>
          </p:txBody>
        </p:sp>
        <p:sp>
          <p:nvSpPr>
            <p:cNvPr id="28683" name="Rectangle 17"/>
            <p:cNvSpPr>
              <a:spLocks noChangeArrowheads="1"/>
            </p:cNvSpPr>
            <p:nvPr/>
          </p:nvSpPr>
          <p:spPr bwMode="auto">
            <a:xfrm>
              <a:off x="916" y="2116"/>
              <a:ext cx="1822"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   Business fixed</a:t>
              </a:r>
            </a:p>
          </p:txBody>
        </p:sp>
        <p:sp>
          <p:nvSpPr>
            <p:cNvPr id="28684" name="Rectangle 18"/>
            <p:cNvSpPr>
              <a:spLocks noChangeArrowheads="1"/>
            </p:cNvSpPr>
            <p:nvPr/>
          </p:nvSpPr>
          <p:spPr bwMode="auto">
            <a:xfrm>
              <a:off x="916" y="1612"/>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r>
                <a:rPr lang="en-US" sz="2500" dirty="0">
                  <a:solidFill>
                    <a:srgbClr val="000000"/>
                  </a:solidFill>
                </a:rPr>
                <a:t>   Investment</a:t>
              </a:r>
            </a:p>
          </p:txBody>
        </p:sp>
        <p:sp>
          <p:nvSpPr>
            <p:cNvPr id="28685" name="Rectangle 19"/>
            <p:cNvSpPr>
              <a:spLocks noChangeArrowheads="1"/>
            </p:cNvSpPr>
            <p:nvPr/>
          </p:nvSpPr>
          <p:spPr bwMode="auto">
            <a:xfrm>
              <a:off x="3998" y="1108"/>
              <a:ext cx="119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05000"/>
                </a:lnSpc>
                <a:spcBef>
                  <a:spcPct val="45000"/>
                </a:spcBef>
                <a:buClr>
                  <a:srgbClr val="008080"/>
                </a:buClr>
                <a:buSzPct val="120000"/>
                <a:buFont typeface="Wingdings" pitchFamily="2" charset="2"/>
                <a:buNone/>
              </a:pPr>
              <a:r>
                <a:rPr lang="en-US" sz="2500" i="1" dirty="0">
                  <a:solidFill>
                    <a:srgbClr val="000000"/>
                  </a:solidFill>
                </a:rPr>
                <a:t>% of GDP</a:t>
              </a:r>
            </a:p>
          </p:txBody>
        </p:sp>
        <p:sp>
          <p:nvSpPr>
            <p:cNvPr id="28686" name="Rectangle 20"/>
            <p:cNvSpPr>
              <a:spLocks noChangeArrowheads="1"/>
            </p:cNvSpPr>
            <p:nvPr/>
          </p:nvSpPr>
          <p:spPr bwMode="auto">
            <a:xfrm>
              <a:off x="2738" y="1108"/>
              <a:ext cx="1260"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05000"/>
                </a:lnSpc>
                <a:spcBef>
                  <a:spcPct val="45000"/>
                </a:spcBef>
                <a:buClr>
                  <a:srgbClr val="008080"/>
                </a:buClr>
                <a:buSzPct val="120000"/>
                <a:buFont typeface="Wingdings" pitchFamily="2" charset="2"/>
                <a:buNone/>
              </a:pPr>
              <a:r>
                <a:rPr lang="en-US" sz="2500" i="1" dirty="0">
                  <a:solidFill>
                    <a:srgbClr val="000000"/>
                  </a:solidFill>
                </a:rPr>
                <a:t>$ billions</a:t>
              </a:r>
            </a:p>
          </p:txBody>
        </p:sp>
        <p:sp>
          <p:nvSpPr>
            <p:cNvPr id="28687" name="Rectangle 21"/>
            <p:cNvSpPr>
              <a:spLocks noChangeArrowheads="1"/>
            </p:cNvSpPr>
            <p:nvPr/>
          </p:nvSpPr>
          <p:spPr bwMode="auto">
            <a:xfrm>
              <a:off x="916" y="1108"/>
              <a:ext cx="1822"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spcBef>
                  <a:spcPct val="45000"/>
                </a:spcBef>
                <a:buClr>
                  <a:srgbClr val="008080"/>
                </a:buClr>
                <a:buSzPct val="120000"/>
                <a:buFont typeface="Wingdings" pitchFamily="2" charset="2"/>
                <a:buNone/>
              </a:pPr>
              <a:endParaRPr lang="en-US" sz="2500" dirty="0">
                <a:solidFill>
                  <a:srgbClr val="000000"/>
                </a:solidFill>
              </a:endParaRPr>
            </a:p>
          </p:txBody>
        </p:sp>
        <p:sp>
          <p:nvSpPr>
            <p:cNvPr id="28688" name="Line 22"/>
            <p:cNvSpPr>
              <a:spLocks noChangeShapeType="1"/>
            </p:cNvSpPr>
            <p:nvPr/>
          </p:nvSpPr>
          <p:spPr bwMode="auto">
            <a:xfrm>
              <a:off x="916" y="1108"/>
              <a:ext cx="4274"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89" name="Line 23"/>
            <p:cNvSpPr>
              <a:spLocks noChangeShapeType="1"/>
            </p:cNvSpPr>
            <p:nvPr/>
          </p:nvSpPr>
          <p:spPr bwMode="auto">
            <a:xfrm>
              <a:off x="916" y="1612"/>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0" name="Line 24"/>
            <p:cNvSpPr>
              <a:spLocks noChangeShapeType="1"/>
            </p:cNvSpPr>
            <p:nvPr/>
          </p:nvSpPr>
          <p:spPr bwMode="auto">
            <a:xfrm>
              <a:off x="916" y="2116"/>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1" name="Line 25"/>
            <p:cNvSpPr>
              <a:spLocks noChangeShapeType="1"/>
            </p:cNvSpPr>
            <p:nvPr/>
          </p:nvSpPr>
          <p:spPr bwMode="auto">
            <a:xfrm>
              <a:off x="916" y="2619"/>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2" name="Line 26"/>
            <p:cNvSpPr>
              <a:spLocks noChangeShapeType="1"/>
            </p:cNvSpPr>
            <p:nvPr/>
          </p:nvSpPr>
          <p:spPr bwMode="auto">
            <a:xfrm>
              <a:off x="916" y="3123"/>
              <a:ext cx="42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3" name="Line 27"/>
            <p:cNvSpPr>
              <a:spLocks noChangeShapeType="1"/>
            </p:cNvSpPr>
            <p:nvPr/>
          </p:nvSpPr>
          <p:spPr bwMode="auto">
            <a:xfrm>
              <a:off x="916" y="3627"/>
              <a:ext cx="4274"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4" name="Line 28"/>
            <p:cNvSpPr>
              <a:spLocks noChangeShapeType="1"/>
            </p:cNvSpPr>
            <p:nvPr/>
          </p:nvSpPr>
          <p:spPr bwMode="auto">
            <a:xfrm>
              <a:off x="916" y="1108"/>
              <a:ext cx="0" cy="2519"/>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5" name="Line 29"/>
            <p:cNvSpPr>
              <a:spLocks noChangeShapeType="1"/>
            </p:cNvSpPr>
            <p:nvPr/>
          </p:nvSpPr>
          <p:spPr bwMode="auto">
            <a:xfrm>
              <a:off x="2738" y="1108"/>
              <a:ext cx="0" cy="251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6" name="Line 30"/>
            <p:cNvSpPr>
              <a:spLocks noChangeShapeType="1"/>
            </p:cNvSpPr>
            <p:nvPr/>
          </p:nvSpPr>
          <p:spPr bwMode="auto">
            <a:xfrm>
              <a:off x="3998" y="1108"/>
              <a:ext cx="0" cy="251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sp>
          <p:nvSpPr>
            <p:cNvPr id="28697" name="Line 31"/>
            <p:cNvSpPr>
              <a:spLocks noChangeShapeType="1"/>
            </p:cNvSpPr>
            <p:nvPr/>
          </p:nvSpPr>
          <p:spPr bwMode="auto">
            <a:xfrm>
              <a:off x="5190" y="1108"/>
              <a:ext cx="0" cy="2519"/>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en-US" dirty="0">
                <a:solidFill>
                  <a:srgbClr val="000000"/>
                </a:solidFill>
              </a:endParaRPr>
            </a:p>
          </p:txBody>
        </p:sp>
      </p:grpSp>
    </p:spTree>
    <p:extLst>
      <p:ext uri="{BB962C8B-B14F-4D97-AF65-F5344CB8AC3E}">
        <p14:creationId xmlns:p14="http://schemas.microsoft.com/office/powerpoint/2010/main" val="366170871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dirty="0"/>
              <a:t>Investment vs. capital</a:t>
            </a:r>
          </a:p>
        </p:txBody>
      </p:sp>
      <p:sp>
        <p:nvSpPr>
          <p:cNvPr id="29699" name="Rectangle 3"/>
          <p:cNvSpPr>
            <a:spLocks noGrp="1" noChangeArrowheads="1"/>
          </p:cNvSpPr>
          <p:nvPr>
            <p:ph idx="1"/>
          </p:nvPr>
        </p:nvSpPr>
        <p:spPr/>
        <p:txBody>
          <a:bodyPr/>
          <a:lstStyle/>
          <a:p>
            <a:pPr marL="0" indent="0" eaLnBrk="1" hangingPunct="1">
              <a:spcBef>
                <a:spcPct val="50000"/>
              </a:spcBef>
              <a:buFont typeface="Wingdings" pitchFamily="2" charset="2"/>
              <a:buNone/>
            </a:pPr>
            <a:r>
              <a:rPr lang="en-US" dirty="0"/>
              <a:t>Note: Investment is spending on new capital.</a:t>
            </a:r>
          </a:p>
          <a:p>
            <a:pPr marL="0" indent="0" eaLnBrk="1" hangingPunct="1">
              <a:spcBef>
                <a:spcPct val="50000"/>
              </a:spcBef>
              <a:buFont typeface="Wingdings" pitchFamily="2" charset="2"/>
              <a:buNone/>
            </a:pPr>
            <a:r>
              <a:rPr lang="en-US" dirty="0"/>
              <a:t>Example </a:t>
            </a:r>
            <a:r>
              <a:rPr lang="en-US" sz="2400" i="1" dirty="0"/>
              <a:t>(assumes no depreciation)</a:t>
            </a:r>
            <a:r>
              <a:rPr lang="en-US" dirty="0"/>
              <a:t>: </a:t>
            </a:r>
          </a:p>
          <a:p>
            <a:pPr marL="692150" lvl="1" indent="-290513" eaLnBrk="1" hangingPunct="1">
              <a:spcBef>
                <a:spcPct val="30000"/>
              </a:spcBef>
              <a:buClr>
                <a:srgbClr val="996633"/>
              </a:buClr>
              <a:buSzTx/>
            </a:pPr>
            <a:r>
              <a:rPr lang="en-US" sz="2800" dirty="0"/>
              <a:t>1/1/2016: </a:t>
            </a:r>
            <a:br>
              <a:rPr lang="en-US" sz="2800" dirty="0"/>
            </a:br>
            <a:r>
              <a:rPr lang="en-US" sz="2800" dirty="0"/>
              <a:t>Economy has $10 trillion worth of capital</a:t>
            </a:r>
          </a:p>
          <a:p>
            <a:pPr marL="692150" lvl="1" indent="-290513" eaLnBrk="1" hangingPunct="1">
              <a:spcBef>
                <a:spcPct val="50000"/>
              </a:spcBef>
              <a:buClr>
                <a:srgbClr val="996633"/>
              </a:buClr>
              <a:buSzTx/>
            </a:pPr>
            <a:r>
              <a:rPr lang="en-US" sz="2800" dirty="0"/>
              <a:t>During 2016:</a:t>
            </a:r>
            <a:br>
              <a:rPr lang="en-US" sz="2800" dirty="0"/>
            </a:br>
            <a:r>
              <a:rPr lang="en-US" sz="2800" dirty="0"/>
              <a:t>Investment = $2 trillion</a:t>
            </a:r>
          </a:p>
          <a:p>
            <a:pPr marL="692150" lvl="1" indent="-290513" eaLnBrk="1" hangingPunct="1">
              <a:spcBef>
                <a:spcPct val="50000"/>
              </a:spcBef>
              <a:buClr>
                <a:srgbClr val="996633"/>
              </a:buClr>
              <a:buSzTx/>
            </a:pPr>
            <a:r>
              <a:rPr lang="en-US" sz="2800" dirty="0"/>
              <a:t>1/1/2017: </a:t>
            </a:r>
            <a:br>
              <a:rPr lang="en-US" sz="2800" dirty="0"/>
            </a:br>
            <a:r>
              <a:rPr lang="en-US" sz="2800" dirty="0"/>
              <a:t>Economy will have $12 trillion worth of capital</a:t>
            </a:r>
          </a:p>
        </p:txBody>
      </p:sp>
    </p:spTree>
    <p:extLst>
      <p:ext uri="{BB962C8B-B14F-4D97-AF65-F5344CB8AC3E}">
        <p14:creationId xmlns:p14="http://schemas.microsoft.com/office/powerpoint/2010/main" val="3336501735"/>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79563" y="236538"/>
            <a:ext cx="4057650" cy="1195387"/>
          </a:xfrm>
        </p:spPr>
        <p:txBody>
          <a:bodyPr/>
          <a:lstStyle/>
          <a:p>
            <a:pPr eaLnBrk="1" hangingPunct="1"/>
            <a:r>
              <a:rPr lang="en-US" dirty="0"/>
              <a:t>Stocks vs. Flows</a:t>
            </a:r>
          </a:p>
        </p:txBody>
      </p:sp>
      <p:sp>
        <p:nvSpPr>
          <p:cNvPr id="53251" name="Rectangle 3"/>
          <p:cNvSpPr>
            <a:spLocks noGrp="1" noChangeArrowheads="1"/>
          </p:cNvSpPr>
          <p:nvPr>
            <p:ph type="body" idx="1"/>
          </p:nvPr>
        </p:nvSpPr>
        <p:spPr>
          <a:xfrm>
            <a:off x="581025" y="4795838"/>
            <a:ext cx="8289925" cy="1066800"/>
          </a:xfrm>
          <a:noFill/>
        </p:spPr>
        <p:txBody>
          <a:bodyPr/>
          <a:lstStyle/>
          <a:p>
            <a:pPr marL="0" indent="0" eaLnBrk="1" hangingPunct="1">
              <a:spcBef>
                <a:spcPct val="10000"/>
              </a:spcBef>
              <a:buFont typeface="Wingdings" pitchFamily="2" charset="2"/>
              <a:buNone/>
            </a:pPr>
            <a:r>
              <a:rPr lang="en-US" sz="2700" dirty="0"/>
              <a:t>A </a:t>
            </a:r>
            <a:r>
              <a:rPr lang="en-US" sz="2700" b="1" dirty="0">
                <a:solidFill>
                  <a:srgbClr val="FF0000"/>
                </a:solidFill>
              </a:rPr>
              <a:t>flow</a:t>
            </a:r>
            <a:r>
              <a:rPr lang="en-US" sz="2700" dirty="0"/>
              <a:t> is a quantity measured per unit of time. </a:t>
            </a:r>
          </a:p>
          <a:p>
            <a:pPr marL="0" indent="0" eaLnBrk="1" hangingPunct="1">
              <a:spcBef>
                <a:spcPct val="10000"/>
              </a:spcBef>
              <a:buFont typeface="Wingdings" pitchFamily="2" charset="2"/>
              <a:buNone/>
            </a:pPr>
            <a:r>
              <a:rPr lang="en-US" sz="2700" i="1" dirty="0"/>
              <a:t>E.g.</a:t>
            </a:r>
            <a:r>
              <a:rPr lang="en-US" sz="2700" dirty="0"/>
              <a:t>, “Canada’s investment was $2 trillion during 2016.”</a:t>
            </a:r>
          </a:p>
        </p:txBody>
      </p:sp>
      <p:grpSp>
        <p:nvGrpSpPr>
          <p:cNvPr id="2" name="Group 4"/>
          <p:cNvGrpSpPr>
            <a:grpSpLocks/>
          </p:cNvGrpSpPr>
          <p:nvPr/>
        </p:nvGrpSpPr>
        <p:grpSpPr bwMode="auto">
          <a:xfrm>
            <a:off x="4316413" y="1382713"/>
            <a:ext cx="4348162" cy="2200275"/>
            <a:chOff x="2448" y="576"/>
            <a:chExt cx="3024" cy="1618"/>
          </a:xfrm>
        </p:grpSpPr>
        <p:grpSp>
          <p:nvGrpSpPr>
            <p:cNvPr id="30748" name="Group 5"/>
            <p:cNvGrpSpPr>
              <a:grpSpLocks/>
            </p:cNvGrpSpPr>
            <p:nvPr/>
          </p:nvGrpSpPr>
          <p:grpSpPr bwMode="auto">
            <a:xfrm>
              <a:off x="2448" y="576"/>
              <a:ext cx="3024" cy="1618"/>
              <a:chOff x="2448" y="576"/>
              <a:chExt cx="3024" cy="1618"/>
            </a:xfrm>
          </p:grpSpPr>
          <p:sp>
            <p:nvSpPr>
              <p:cNvPr id="30766" name="Rectangle 6"/>
              <p:cNvSpPr>
                <a:spLocks noChangeArrowheads="1"/>
              </p:cNvSpPr>
              <p:nvPr/>
            </p:nvSpPr>
            <p:spPr bwMode="auto">
              <a:xfrm>
                <a:off x="2448" y="576"/>
                <a:ext cx="3024" cy="161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grpSp>
            <p:nvGrpSpPr>
              <p:cNvPr id="30767" name="Group 7"/>
              <p:cNvGrpSpPr>
                <a:grpSpLocks/>
              </p:cNvGrpSpPr>
              <p:nvPr/>
            </p:nvGrpSpPr>
            <p:grpSpPr bwMode="auto">
              <a:xfrm>
                <a:off x="2466" y="611"/>
                <a:ext cx="2988" cy="1565"/>
                <a:chOff x="2466" y="611"/>
                <a:chExt cx="2988" cy="1565"/>
              </a:xfrm>
            </p:grpSpPr>
            <p:grpSp>
              <p:nvGrpSpPr>
                <p:cNvPr id="30768" name="Group 8"/>
                <p:cNvGrpSpPr>
                  <a:grpSpLocks/>
                </p:cNvGrpSpPr>
                <p:nvPr/>
              </p:nvGrpSpPr>
              <p:grpSpPr bwMode="auto">
                <a:xfrm>
                  <a:off x="2518" y="1051"/>
                  <a:ext cx="2936" cy="1125"/>
                  <a:chOff x="2518" y="1051"/>
                  <a:chExt cx="2936" cy="1125"/>
                </a:xfrm>
              </p:grpSpPr>
              <p:sp>
                <p:nvSpPr>
                  <p:cNvPr id="30775" name="Freeform 9"/>
                  <p:cNvSpPr>
                    <a:spLocks/>
                  </p:cNvSpPr>
                  <p:nvPr/>
                </p:nvSpPr>
                <p:spPr bwMode="auto">
                  <a:xfrm>
                    <a:off x="2518" y="1051"/>
                    <a:ext cx="2936" cy="1125"/>
                  </a:xfrm>
                  <a:custGeom>
                    <a:avLst/>
                    <a:gdLst>
                      <a:gd name="T0" fmla="*/ 2936 w 2936"/>
                      <a:gd name="T1" fmla="*/ 334 h 1125"/>
                      <a:gd name="T2" fmla="*/ 2919 w 2936"/>
                      <a:gd name="T3" fmla="*/ 228 h 1125"/>
                      <a:gd name="T4" fmla="*/ 2866 w 2936"/>
                      <a:gd name="T5" fmla="*/ 141 h 1125"/>
                      <a:gd name="T6" fmla="*/ 2796 w 2936"/>
                      <a:gd name="T7" fmla="*/ 70 h 1125"/>
                      <a:gd name="T8" fmla="*/ 2708 w 2936"/>
                      <a:gd name="T9" fmla="*/ 17 h 1125"/>
                      <a:gd name="T10" fmla="*/ 2602 w 2936"/>
                      <a:gd name="T11" fmla="*/ 0 h 1125"/>
                      <a:gd name="T12" fmla="*/ 1846 w 2936"/>
                      <a:gd name="T13" fmla="*/ 0 h 1125"/>
                      <a:gd name="T14" fmla="*/ 1090 w 2936"/>
                      <a:gd name="T15" fmla="*/ 0 h 1125"/>
                      <a:gd name="T16" fmla="*/ 317 w 2936"/>
                      <a:gd name="T17" fmla="*/ 0 h 1125"/>
                      <a:gd name="T18" fmla="*/ 211 w 2936"/>
                      <a:gd name="T19" fmla="*/ 17 h 1125"/>
                      <a:gd name="T20" fmla="*/ 123 w 2936"/>
                      <a:gd name="T21" fmla="*/ 70 h 1125"/>
                      <a:gd name="T22" fmla="*/ 53 w 2936"/>
                      <a:gd name="T23" fmla="*/ 141 h 1125"/>
                      <a:gd name="T24" fmla="*/ 18 w 2936"/>
                      <a:gd name="T25" fmla="*/ 228 h 1125"/>
                      <a:gd name="T26" fmla="*/ 0 w 2936"/>
                      <a:gd name="T27" fmla="*/ 334 h 1125"/>
                      <a:gd name="T28" fmla="*/ 18 w 2936"/>
                      <a:gd name="T29" fmla="*/ 422 h 1125"/>
                      <a:gd name="T30" fmla="*/ 53 w 2936"/>
                      <a:gd name="T31" fmla="*/ 527 h 1125"/>
                      <a:gd name="T32" fmla="*/ 123 w 2936"/>
                      <a:gd name="T33" fmla="*/ 598 h 1125"/>
                      <a:gd name="T34" fmla="*/ 211 w 2936"/>
                      <a:gd name="T35" fmla="*/ 633 h 1125"/>
                      <a:gd name="T36" fmla="*/ 317 w 2936"/>
                      <a:gd name="T37" fmla="*/ 651 h 1125"/>
                      <a:gd name="T38" fmla="*/ 282 w 2936"/>
                      <a:gd name="T39" fmla="*/ 651 h 1125"/>
                      <a:gd name="T40" fmla="*/ 598 w 2936"/>
                      <a:gd name="T41" fmla="*/ 1055 h 1125"/>
                      <a:gd name="T42" fmla="*/ 668 w 2936"/>
                      <a:gd name="T43" fmla="*/ 1090 h 1125"/>
                      <a:gd name="T44" fmla="*/ 721 w 2936"/>
                      <a:gd name="T45" fmla="*/ 1125 h 1125"/>
                      <a:gd name="T46" fmla="*/ 756 w 2936"/>
                      <a:gd name="T47" fmla="*/ 1125 h 1125"/>
                      <a:gd name="T48" fmla="*/ 1495 w 2936"/>
                      <a:gd name="T49" fmla="*/ 1125 h 1125"/>
                      <a:gd name="T50" fmla="*/ 2233 w 2936"/>
                      <a:gd name="T51" fmla="*/ 1125 h 1125"/>
                      <a:gd name="T52" fmla="*/ 2303 w 2936"/>
                      <a:gd name="T53" fmla="*/ 1125 h 1125"/>
                      <a:gd name="T54" fmla="*/ 2356 w 2936"/>
                      <a:gd name="T55" fmla="*/ 1090 h 1125"/>
                      <a:gd name="T56" fmla="*/ 2409 w 2936"/>
                      <a:gd name="T57" fmla="*/ 1055 h 1125"/>
                      <a:gd name="T58" fmla="*/ 2725 w 2936"/>
                      <a:gd name="T59" fmla="*/ 651 h 1125"/>
                      <a:gd name="T60" fmla="*/ 2813 w 2936"/>
                      <a:gd name="T61" fmla="*/ 615 h 1125"/>
                      <a:gd name="T62" fmla="*/ 2884 w 2936"/>
                      <a:gd name="T63" fmla="*/ 545 h 1125"/>
                      <a:gd name="T64" fmla="*/ 2919 w 2936"/>
                      <a:gd name="T65" fmla="*/ 440 h 1125"/>
                      <a:gd name="T66" fmla="*/ 2936 w 2936"/>
                      <a:gd name="T67" fmla="*/ 334 h 1125"/>
                      <a:gd name="T68" fmla="*/ 2936 w 2936"/>
                      <a:gd name="T69" fmla="*/ 334 h 112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936"/>
                      <a:gd name="T106" fmla="*/ 0 h 1125"/>
                      <a:gd name="T107" fmla="*/ 2936 w 2936"/>
                      <a:gd name="T108" fmla="*/ 1125 h 112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936" h="1125">
                        <a:moveTo>
                          <a:pt x="2936" y="334"/>
                        </a:moveTo>
                        <a:lnTo>
                          <a:pt x="2919" y="228"/>
                        </a:lnTo>
                        <a:lnTo>
                          <a:pt x="2866" y="141"/>
                        </a:lnTo>
                        <a:lnTo>
                          <a:pt x="2796" y="70"/>
                        </a:lnTo>
                        <a:lnTo>
                          <a:pt x="2708" y="17"/>
                        </a:lnTo>
                        <a:lnTo>
                          <a:pt x="2602" y="0"/>
                        </a:lnTo>
                        <a:lnTo>
                          <a:pt x="1846" y="0"/>
                        </a:lnTo>
                        <a:lnTo>
                          <a:pt x="1090" y="0"/>
                        </a:lnTo>
                        <a:lnTo>
                          <a:pt x="317" y="0"/>
                        </a:lnTo>
                        <a:lnTo>
                          <a:pt x="211" y="17"/>
                        </a:lnTo>
                        <a:lnTo>
                          <a:pt x="123" y="70"/>
                        </a:lnTo>
                        <a:lnTo>
                          <a:pt x="53" y="141"/>
                        </a:lnTo>
                        <a:lnTo>
                          <a:pt x="18" y="228"/>
                        </a:lnTo>
                        <a:lnTo>
                          <a:pt x="0" y="334"/>
                        </a:lnTo>
                        <a:lnTo>
                          <a:pt x="18" y="422"/>
                        </a:lnTo>
                        <a:lnTo>
                          <a:pt x="53" y="527"/>
                        </a:lnTo>
                        <a:lnTo>
                          <a:pt x="123" y="598"/>
                        </a:lnTo>
                        <a:lnTo>
                          <a:pt x="211" y="633"/>
                        </a:lnTo>
                        <a:lnTo>
                          <a:pt x="317" y="651"/>
                        </a:lnTo>
                        <a:lnTo>
                          <a:pt x="282" y="651"/>
                        </a:lnTo>
                        <a:lnTo>
                          <a:pt x="598" y="1055"/>
                        </a:lnTo>
                        <a:lnTo>
                          <a:pt x="668" y="1090"/>
                        </a:lnTo>
                        <a:lnTo>
                          <a:pt x="721" y="1125"/>
                        </a:lnTo>
                        <a:lnTo>
                          <a:pt x="756" y="1125"/>
                        </a:lnTo>
                        <a:lnTo>
                          <a:pt x="1495" y="1125"/>
                        </a:lnTo>
                        <a:lnTo>
                          <a:pt x="2233" y="1125"/>
                        </a:lnTo>
                        <a:lnTo>
                          <a:pt x="2303" y="1125"/>
                        </a:lnTo>
                        <a:lnTo>
                          <a:pt x="2356" y="1090"/>
                        </a:lnTo>
                        <a:lnTo>
                          <a:pt x="2409" y="1055"/>
                        </a:lnTo>
                        <a:lnTo>
                          <a:pt x="2725" y="651"/>
                        </a:lnTo>
                        <a:lnTo>
                          <a:pt x="2813" y="615"/>
                        </a:lnTo>
                        <a:lnTo>
                          <a:pt x="2884" y="545"/>
                        </a:lnTo>
                        <a:lnTo>
                          <a:pt x="2919" y="440"/>
                        </a:lnTo>
                        <a:lnTo>
                          <a:pt x="2936" y="334"/>
                        </a:lnTo>
                        <a:close/>
                      </a:path>
                    </a:pathLst>
                  </a:custGeom>
                  <a:solidFill>
                    <a:srgbClr val="DDDDDD"/>
                  </a:solidFill>
                  <a:ln w="28575">
                    <a:solidFill>
                      <a:srgbClr val="000000"/>
                    </a:solidFill>
                    <a:prstDash val="solid"/>
                    <a:round/>
                    <a:headEnd/>
                    <a:tailEnd/>
                  </a:ln>
                </p:spPr>
                <p:txBody>
                  <a:bodyPr/>
                  <a:lstStyle/>
                  <a:p>
                    <a:endParaRPr lang="en-US" dirty="0"/>
                  </a:p>
                </p:txBody>
              </p:sp>
              <p:sp>
                <p:nvSpPr>
                  <p:cNvPr id="30776" name="Freeform 10"/>
                  <p:cNvSpPr>
                    <a:spLocks/>
                  </p:cNvSpPr>
                  <p:nvPr/>
                </p:nvSpPr>
                <p:spPr bwMode="auto">
                  <a:xfrm>
                    <a:off x="2888" y="1420"/>
                    <a:ext cx="2127" cy="229"/>
                  </a:xfrm>
                  <a:custGeom>
                    <a:avLst/>
                    <a:gdLst>
                      <a:gd name="T0" fmla="*/ 2127 w 2127"/>
                      <a:gd name="T1" fmla="*/ 211 h 229"/>
                      <a:gd name="T2" fmla="*/ 2109 w 2127"/>
                      <a:gd name="T3" fmla="*/ 141 h 229"/>
                      <a:gd name="T4" fmla="*/ 2057 w 2127"/>
                      <a:gd name="T5" fmla="*/ 71 h 229"/>
                      <a:gd name="T6" fmla="*/ 2004 w 2127"/>
                      <a:gd name="T7" fmla="*/ 18 h 229"/>
                      <a:gd name="T8" fmla="*/ 1916 w 2127"/>
                      <a:gd name="T9" fmla="*/ 0 h 229"/>
                      <a:gd name="T10" fmla="*/ 1072 w 2127"/>
                      <a:gd name="T11" fmla="*/ 0 h 229"/>
                      <a:gd name="T12" fmla="*/ 228 w 2127"/>
                      <a:gd name="T13" fmla="*/ 0 h 229"/>
                      <a:gd name="T14" fmla="*/ 140 w 2127"/>
                      <a:gd name="T15" fmla="*/ 18 h 229"/>
                      <a:gd name="T16" fmla="*/ 70 w 2127"/>
                      <a:gd name="T17" fmla="*/ 71 h 229"/>
                      <a:gd name="T18" fmla="*/ 17 w 2127"/>
                      <a:gd name="T19" fmla="*/ 141 h 229"/>
                      <a:gd name="T20" fmla="*/ 0 w 2127"/>
                      <a:gd name="T21" fmla="*/ 211 h 229"/>
                      <a:gd name="T22" fmla="*/ 0 w 2127"/>
                      <a:gd name="T23" fmla="*/ 229 h 229"/>
                      <a:gd name="T24" fmla="*/ 720 w 2127"/>
                      <a:gd name="T25" fmla="*/ 229 h 229"/>
                      <a:gd name="T26" fmla="*/ 1424 w 2127"/>
                      <a:gd name="T27" fmla="*/ 229 h 229"/>
                      <a:gd name="T28" fmla="*/ 2127 w 2127"/>
                      <a:gd name="T29" fmla="*/ 229 h 229"/>
                      <a:gd name="T30" fmla="*/ 2127 w 2127"/>
                      <a:gd name="T31" fmla="*/ 211 h 229"/>
                      <a:gd name="T32" fmla="*/ 2127 w 2127"/>
                      <a:gd name="T33" fmla="*/ 211 h 2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127"/>
                      <a:gd name="T52" fmla="*/ 0 h 229"/>
                      <a:gd name="T53" fmla="*/ 2127 w 2127"/>
                      <a:gd name="T54" fmla="*/ 229 h 2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127" h="229">
                        <a:moveTo>
                          <a:pt x="2127" y="211"/>
                        </a:moveTo>
                        <a:lnTo>
                          <a:pt x="2109" y="141"/>
                        </a:lnTo>
                        <a:lnTo>
                          <a:pt x="2057" y="71"/>
                        </a:lnTo>
                        <a:lnTo>
                          <a:pt x="2004" y="18"/>
                        </a:lnTo>
                        <a:lnTo>
                          <a:pt x="1916" y="0"/>
                        </a:lnTo>
                        <a:lnTo>
                          <a:pt x="1072" y="0"/>
                        </a:lnTo>
                        <a:lnTo>
                          <a:pt x="228" y="0"/>
                        </a:lnTo>
                        <a:lnTo>
                          <a:pt x="140" y="18"/>
                        </a:lnTo>
                        <a:lnTo>
                          <a:pt x="70" y="71"/>
                        </a:lnTo>
                        <a:lnTo>
                          <a:pt x="17" y="141"/>
                        </a:lnTo>
                        <a:lnTo>
                          <a:pt x="0" y="211"/>
                        </a:lnTo>
                        <a:lnTo>
                          <a:pt x="0" y="229"/>
                        </a:lnTo>
                        <a:lnTo>
                          <a:pt x="720" y="229"/>
                        </a:lnTo>
                        <a:lnTo>
                          <a:pt x="1424" y="229"/>
                        </a:lnTo>
                        <a:lnTo>
                          <a:pt x="2127" y="229"/>
                        </a:lnTo>
                        <a:lnTo>
                          <a:pt x="2127" y="211"/>
                        </a:lnTo>
                        <a:close/>
                      </a:path>
                    </a:pathLst>
                  </a:custGeom>
                  <a:solidFill>
                    <a:srgbClr val="68D6E2"/>
                  </a:solidFill>
                  <a:ln w="28575">
                    <a:solidFill>
                      <a:srgbClr val="000000"/>
                    </a:solidFill>
                    <a:prstDash val="solid"/>
                    <a:round/>
                    <a:headEnd/>
                    <a:tailEnd/>
                  </a:ln>
                </p:spPr>
                <p:txBody>
                  <a:bodyPr/>
                  <a:lstStyle/>
                  <a:p>
                    <a:endParaRPr lang="en-US" dirty="0"/>
                  </a:p>
                </p:txBody>
              </p:sp>
              <p:sp>
                <p:nvSpPr>
                  <p:cNvPr id="30777" name="Line 11"/>
                  <p:cNvSpPr>
                    <a:spLocks noChangeShapeType="1"/>
                  </p:cNvSpPr>
                  <p:nvPr/>
                </p:nvSpPr>
                <p:spPr bwMode="auto">
                  <a:xfrm>
                    <a:off x="2800" y="1702"/>
                    <a:ext cx="2443"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8" name="Freeform 12"/>
                  <p:cNvSpPr>
                    <a:spLocks/>
                  </p:cNvSpPr>
                  <p:nvPr/>
                </p:nvSpPr>
                <p:spPr bwMode="auto">
                  <a:xfrm>
                    <a:off x="2589" y="1051"/>
                    <a:ext cx="299" cy="598"/>
                  </a:xfrm>
                  <a:custGeom>
                    <a:avLst/>
                    <a:gdLst>
                      <a:gd name="T0" fmla="*/ 246 w 299"/>
                      <a:gd name="T1" fmla="*/ 0 h 598"/>
                      <a:gd name="T2" fmla="*/ 175 w 299"/>
                      <a:gd name="T3" fmla="*/ 35 h 598"/>
                      <a:gd name="T4" fmla="*/ 105 w 299"/>
                      <a:gd name="T5" fmla="*/ 88 h 598"/>
                      <a:gd name="T6" fmla="*/ 35 w 299"/>
                      <a:gd name="T7" fmla="*/ 176 h 598"/>
                      <a:gd name="T8" fmla="*/ 0 w 299"/>
                      <a:gd name="T9" fmla="*/ 299 h 598"/>
                      <a:gd name="T10" fmla="*/ 17 w 299"/>
                      <a:gd name="T11" fmla="*/ 422 h 598"/>
                      <a:gd name="T12" fmla="*/ 70 w 299"/>
                      <a:gd name="T13" fmla="*/ 510 h 598"/>
                      <a:gd name="T14" fmla="*/ 158 w 299"/>
                      <a:gd name="T15" fmla="*/ 563 h 598"/>
                      <a:gd name="T16" fmla="*/ 263 w 299"/>
                      <a:gd name="T17" fmla="*/ 580 h 598"/>
                      <a:gd name="T18" fmla="*/ 299 w 299"/>
                      <a:gd name="T19" fmla="*/ 598 h 59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9"/>
                      <a:gd name="T31" fmla="*/ 0 h 598"/>
                      <a:gd name="T32" fmla="*/ 299 w 299"/>
                      <a:gd name="T33" fmla="*/ 598 h 59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9" h="598">
                        <a:moveTo>
                          <a:pt x="246" y="0"/>
                        </a:moveTo>
                        <a:lnTo>
                          <a:pt x="175" y="35"/>
                        </a:lnTo>
                        <a:lnTo>
                          <a:pt x="105" y="88"/>
                        </a:lnTo>
                        <a:lnTo>
                          <a:pt x="35" y="176"/>
                        </a:lnTo>
                        <a:lnTo>
                          <a:pt x="0" y="299"/>
                        </a:lnTo>
                        <a:lnTo>
                          <a:pt x="17" y="422"/>
                        </a:lnTo>
                        <a:lnTo>
                          <a:pt x="70" y="510"/>
                        </a:lnTo>
                        <a:lnTo>
                          <a:pt x="158" y="563"/>
                        </a:lnTo>
                        <a:lnTo>
                          <a:pt x="263" y="580"/>
                        </a:lnTo>
                        <a:lnTo>
                          <a:pt x="299" y="59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79" name="Freeform 13"/>
                  <p:cNvSpPr>
                    <a:spLocks/>
                  </p:cNvSpPr>
                  <p:nvPr/>
                </p:nvSpPr>
                <p:spPr bwMode="auto">
                  <a:xfrm>
                    <a:off x="5015" y="1051"/>
                    <a:ext cx="352" cy="598"/>
                  </a:xfrm>
                  <a:custGeom>
                    <a:avLst/>
                    <a:gdLst>
                      <a:gd name="T0" fmla="*/ 105 w 352"/>
                      <a:gd name="T1" fmla="*/ 0 h 598"/>
                      <a:gd name="T2" fmla="*/ 211 w 352"/>
                      <a:gd name="T3" fmla="*/ 35 h 598"/>
                      <a:gd name="T4" fmla="*/ 281 w 352"/>
                      <a:gd name="T5" fmla="*/ 88 h 598"/>
                      <a:gd name="T6" fmla="*/ 334 w 352"/>
                      <a:gd name="T7" fmla="*/ 193 h 598"/>
                      <a:gd name="T8" fmla="*/ 352 w 352"/>
                      <a:gd name="T9" fmla="*/ 316 h 598"/>
                      <a:gd name="T10" fmla="*/ 334 w 352"/>
                      <a:gd name="T11" fmla="*/ 404 h 598"/>
                      <a:gd name="T12" fmla="*/ 299 w 352"/>
                      <a:gd name="T13" fmla="*/ 492 h 598"/>
                      <a:gd name="T14" fmla="*/ 228 w 352"/>
                      <a:gd name="T15" fmla="*/ 545 h 598"/>
                      <a:gd name="T16" fmla="*/ 141 w 352"/>
                      <a:gd name="T17" fmla="*/ 580 h 598"/>
                      <a:gd name="T18" fmla="*/ 53 w 352"/>
                      <a:gd name="T19" fmla="*/ 598 h 598"/>
                      <a:gd name="T20" fmla="*/ 0 w 352"/>
                      <a:gd name="T21" fmla="*/ 598 h 59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2"/>
                      <a:gd name="T34" fmla="*/ 0 h 598"/>
                      <a:gd name="T35" fmla="*/ 352 w 352"/>
                      <a:gd name="T36" fmla="*/ 598 h 59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2" h="598">
                        <a:moveTo>
                          <a:pt x="105" y="0"/>
                        </a:moveTo>
                        <a:lnTo>
                          <a:pt x="211" y="35"/>
                        </a:lnTo>
                        <a:lnTo>
                          <a:pt x="281" y="88"/>
                        </a:lnTo>
                        <a:lnTo>
                          <a:pt x="334" y="193"/>
                        </a:lnTo>
                        <a:lnTo>
                          <a:pt x="352" y="316"/>
                        </a:lnTo>
                        <a:lnTo>
                          <a:pt x="334" y="404"/>
                        </a:lnTo>
                        <a:lnTo>
                          <a:pt x="299" y="492"/>
                        </a:lnTo>
                        <a:lnTo>
                          <a:pt x="228" y="545"/>
                        </a:lnTo>
                        <a:lnTo>
                          <a:pt x="141" y="580"/>
                        </a:lnTo>
                        <a:lnTo>
                          <a:pt x="53" y="598"/>
                        </a:lnTo>
                        <a:lnTo>
                          <a:pt x="0" y="59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grpSp>
            <p:grpSp>
              <p:nvGrpSpPr>
                <p:cNvPr id="30769" name="Group 14"/>
                <p:cNvGrpSpPr>
                  <a:grpSpLocks/>
                </p:cNvGrpSpPr>
                <p:nvPr/>
              </p:nvGrpSpPr>
              <p:grpSpPr bwMode="auto">
                <a:xfrm>
                  <a:off x="2466" y="611"/>
                  <a:ext cx="668" cy="475"/>
                  <a:chOff x="2466" y="611"/>
                  <a:chExt cx="668" cy="475"/>
                </a:xfrm>
              </p:grpSpPr>
              <p:sp>
                <p:nvSpPr>
                  <p:cNvPr id="30770" name="Freeform 15"/>
                  <p:cNvSpPr>
                    <a:spLocks/>
                  </p:cNvSpPr>
                  <p:nvPr/>
                </p:nvSpPr>
                <p:spPr bwMode="auto">
                  <a:xfrm>
                    <a:off x="2659" y="611"/>
                    <a:ext cx="176" cy="211"/>
                  </a:xfrm>
                  <a:custGeom>
                    <a:avLst/>
                    <a:gdLst>
                      <a:gd name="T0" fmla="*/ 176 w 176"/>
                      <a:gd name="T1" fmla="*/ 0 h 211"/>
                      <a:gd name="T2" fmla="*/ 70 w 176"/>
                      <a:gd name="T3" fmla="*/ 0 h 211"/>
                      <a:gd name="T4" fmla="*/ 35 w 176"/>
                      <a:gd name="T5" fmla="*/ 18 h 211"/>
                      <a:gd name="T6" fmla="*/ 18 w 176"/>
                      <a:gd name="T7" fmla="*/ 53 h 211"/>
                      <a:gd name="T8" fmla="*/ 0 w 176"/>
                      <a:gd name="T9" fmla="*/ 106 h 211"/>
                      <a:gd name="T10" fmla="*/ 18 w 176"/>
                      <a:gd name="T11" fmla="*/ 158 h 211"/>
                      <a:gd name="T12" fmla="*/ 35 w 176"/>
                      <a:gd name="T13" fmla="*/ 211 h 211"/>
                      <a:gd name="T14" fmla="*/ 70 w 176"/>
                      <a:gd name="T15" fmla="*/ 211 h 211"/>
                      <a:gd name="T16" fmla="*/ 176 w 176"/>
                      <a:gd name="T17" fmla="*/ 211 h 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6"/>
                      <a:gd name="T28" fmla="*/ 0 h 211"/>
                      <a:gd name="T29" fmla="*/ 176 w 176"/>
                      <a:gd name="T30" fmla="*/ 211 h 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6" h="211">
                        <a:moveTo>
                          <a:pt x="176" y="0"/>
                        </a:moveTo>
                        <a:lnTo>
                          <a:pt x="70" y="0"/>
                        </a:lnTo>
                        <a:lnTo>
                          <a:pt x="35" y="18"/>
                        </a:lnTo>
                        <a:lnTo>
                          <a:pt x="18" y="53"/>
                        </a:lnTo>
                        <a:lnTo>
                          <a:pt x="0" y="106"/>
                        </a:lnTo>
                        <a:lnTo>
                          <a:pt x="18" y="158"/>
                        </a:lnTo>
                        <a:lnTo>
                          <a:pt x="35" y="211"/>
                        </a:lnTo>
                        <a:lnTo>
                          <a:pt x="70" y="211"/>
                        </a:lnTo>
                        <a:lnTo>
                          <a:pt x="176" y="211"/>
                        </a:lnTo>
                      </a:path>
                    </a:pathLst>
                  </a:custGeom>
                  <a:solidFill>
                    <a:srgbClr val="FFEEBF"/>
                  </a:solidFill>
                  <a:ln w="28575">
                    <a:solidFill>
                      <a:srgbClr val="000000"/>
                    </a:solidFill>
                    <a:prstDash val="solid"/>
                    <a:round/>
                    <a:headEnd/>
                    <a:tailEnd/>
                  </a:ln>
                </p:spPr>
                <p:txBody>
                  <a:bodyPr/>
                  <a:lstStyle/>
                  <a:p>
                    <a:endParaRPr lang="en-US" dirty="0"/>
                  </a:p>
                </p:txBody>
              </p:sp>
              <p:sp>
                <p:nvSpPr>
                  <p:cNvPr id="30771" name="Freeform 16"/>
                  <p:cNvSpPr>
                    <a:spLocks/>
                  </p:cNvSpPr>
                  <p:nvPr/>
                </p:nvSpPr>
                <p:spPr bwMode="auto">
                  <a:xfrm>
                    <a:off x="2764" y="611"/>
                    <a:ext cx="159" cy="211"/>
                  </a:xfrm>
                  <a:custGeom>
                    <a:avLst/>
                    <a:gdLst>
                      <a:gd name="T0" fmla="*/ 71 w 159"/>
                      <a:gd name="T1" fmla="*/ 211 h 211"/>
                      <a:gd name="T2" fmla="*/ 124 w 159"/>
                      <a:gd name="T3" fmla="*/ 211 h 211"/>
                      <a:gd name="T4" fmla="*/ 141 w 159"/>
                      <a:gd name="T5" fmla="*/ 158 h 211"/>
                      <a:gd name="T6" fmla="*/ 159 w 159"/>
                      <a:gd name="T7" fmla="*/ 106 h 211"/>
                      <a:gd name="T8" fmla="*/ 141 w 159"/>
                      <a:gd name="T9" fmla="*/ 53 h 211"/>
                      <a:gd name="T10" fmla="*/ 124 w 159"/>
                      <a:gd name="T11" fmla="*/ 18 h 211"/>
                      <a:gd name="T12" fmla="*/ 71 w 159"/>
                      <a:gd name="T13" fmla="*/ 0 h 211"/>
                      <a:gd name="T14" fmla="*/ 36 w 159"/>
                      <a:gd name="T15" fmla="*/ 18 h 211"/>
                      <a:gd name="T16" fmla="*/ 18 w 159"/>
                      <a:gd name="T17" fmla="*/ 53 h 211"/>
                      <a:gd name="T18" fmla="*/ 0 w 159"/>
                      <a:gd name="T19" fmla="*/ 106 h 211"/>
                      <a:gd name="T20" fmla="*/ 18 w 159"/>
                      <a:gd name="T21" fmla="*/ 158 h 211"/>
                      <a:gd name="T22" fmla="*/ 36 w 159"/>
                      <a:gd name="T23" fmla="*/ 211 h 211"/>
                      <a:gd name="T24" fmla="*/ 71 w 159"/>
                      <a:gd name="T25" fmla="*/ 211 h 211"/>
                      <a:gd name="T26" fmla="*/ 71 w 159"/>
                      <a:gd name="T27" fmla="*/ 211 h 2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9"/>
                      <a:gd name="T43" fmla="*/ 0 h 211"/>
                      <a:gd name="T44" fmla="*/ 159 w 159"/>
                      <a:gd name="T45" fmla="*/ 211 h 2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9" h="211">
                        <a:moveTo>
                          <a:pt x="71" y="211"/>
                        </a:moveTo>
                        <a:lnTo>
                          <a:pt x="124" y="211"/>
                        </a:lnTo>
                        <a:lnTo>
                          <a:pt x="141" y="158"/>
                        </a:lnTo>
                        <a:lnTo>
                          <a:pt x="159" y="106"/>
                        </a:lnTo>
                        <a:lnTo>
                          <a:pt x="141" y="53"/>
                        </a:lnTo>
                        <a:lnTo>
                          <a:pt x="124" y="18"/>
                        </a:lnTo>
                        <a:lnTo>
                          <a:pt x="71" y="0"/>
                        </a:lnTo>
                        <a:lnTo>
                          <a:pt x="36" y="18"/>
                        </a:lnTo>
                        <a:lnTo>
                          <a:pt x="18" y="53"/>
                        </a:lnTo>
                        <a:lnTo>
                          <a:pt x="0" y="106"/>
                        </a:lnTo>
                        <a:lnTo>
                          <a:pt x="18" y="158"/>
                        </a:lnTo>
                        <a:lnTo>
                          <a:pt x="36" y="211"/>
                        </a:lnTo>
                        <a:lnTo>
                          <a:pt x="71" y="211"/>
                        </a:lnTo>
                        <a:close/>
                      </a:path>
                    </a:pathLst>
                  </a:custGeom>
                  <a:solidFill>
                    <a:srgbClr val="FFEEBF"/>
                  </a:solidFill>
                  <a:ln w="28575">
                    <a:solidFill>
                      <a:srgbClr val="000000"/>
                    </a:solidFill>
                    <a:prstDash val="solid"/>
                    <a:round/>
                    <a:headEnd/>
                    <a:tailEnd/>
                  </a:ln>
                </p:spPr>
                <p:txBody>
                  <a:bodyPr/>
                  <a:lstStyle/>
                  <a:p>
                    <a:endParaRPr lang="en-US" dirty="0"/>
                  </a:p>
                </p:txBody>
              </p:sp>
              <p:sp>
                <p:nvSpPr>
                  <p:cNvPr id="30772" name="Freeform 17"/>
                  <p:cNvSpPr>
                    <a:spLocks/>
                  </p:cNvSpPr>
                  <p:nvPr/>
                </p:nvSpPr>
                <p:spPr bwMode="auto">
                  <a:xfrm>
                    <a:off x="2606" y="734"/>
                    <a:ext cx="528" cy="352"/>
                  </a:xfrm>
                  <a:custGeom>
                    <a:avLst/>
                    <a:gdLst>
                      <a:gd name="T0" fmla="*/ 440 w 528"/>
                      <a:gd name="T1" fmla="*/ 352 h 352"/>
                      <a:gd name="T2" fmla="*/ 493 w 528"/>
                      <a:gd name="T3" fmla="*/ 352 h 352"/>
                      <a:gd name="T4" fmla="*/ 510 w 528"/>
                      <a:gd name="T5" fmla="*/ 334 h 352"/>
                      <a:gd name="T6" fmla="*/ 528 w 528"/>
                      <a:gd name="T7" fmla="*/ 317 h 352"/>
                      <a:gd name="T8" fmla="*/ 528 w 528"/>
                      <a:gd name="T9" fmla="*/ 211 h 352"/>
                      <a:gd name="T10" fmla="*/ 510 w 528"/>
                      <a:gd name="T11" fmla="*/ 123 h 352"/>
                      <a:gd name="T12" fmla="*/ 475 w 528"/>
                      <a:gd name="T13" fmla="*/ 53 h 352"/>
                      <a:gd name="T14" fmla="*/ 405 w 528"/>
                      <a:gd name="T15" fmla="*/ 18 h 352"/>
                      <a:gd name="T16" fmla="*/ 299 w 528"/>
                      <a:gd name="T17" fmla="*/ 0 h 352"/>
                      <a:gd name="T18" fmla="*/ 35 w 528"/>
                      <a:gd name="T19" fmla="*/ 0 h 352"/>
                      <a:gd name="T20" fmla="*/ 18 w 528"/>
                      <a:gd name="T21" fmla="*/ 0 h 352"/>
                      <a:gd name="T22" fmla="*/ 0 w 528"/>
                      <a:gd name="T23" fmla="*/ 18 h 352"/>
                      <a:gd name="T24" fmla="*/ 0 w 528"/>
                      <a:gd name="T25" fmla="*/ 88 h 352"/>
                      <a:gd name="T26" fmla="*/ 0 w 528"/>
                      <a:gd name="T27" fmla="*/ 141 h 352"/>
                      <a:gd name="T28" fmla="*/ 18 w 528"/>
                      <a:gd name="T29" fmla="*/ 159 h 352"/>
                      <a:gd name="T30" fmla="*/ 35 w 528"/>
                      <a:gd name="T31" fmla="*/ 176 h 352"/>
                      <a:gd name="T32" fmla="*/ 299 w 528"/>
                      <a:gd name="T33" fmla="*/ 176 h 352"/>
                      <a:gd name="T34" fmla="*/ 334 w 528"/>
                      <a:gd name="T35" fmla="*/ 194 h 352"/>
                      <a:gd name="T36" fmla="*/ 352 w 528"/>
                      <a:gd name="T37" fmla="*/ 211 h 352"/>
                      <a:gd name="T38" fmla="*/ 352 w 528"/>
                      <a:gd name="T39" fmla="*/ 317 h 352"/>
                      <a:gd name="T40" fmla="*/ 352 w 528"/>
                      <a:gd name="T41" fmla="*/ 334 h 352"/>
                      <a:gd name="T42" fmla="*/ 387 w 528"/>
                      <a:gd name="T43" fmla="*/ 352 h 352"/>
                      <a:gd name="T44" fmla="*/ 440 w 528"/>
                      <a:gd name="T45" fmla="*/ 352 h 352"/>
                      <a:gd name="T46" fmla="*/ 440 w 528"/>
                      <a:gd name="T47" fmla="*/ 352 h 3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28"/>
                      <a:gd name="T73" fmla="*/ 0 h 352"/>
                      <a:gd name="T74" fmla="*/ 528 w 528"/>
                      <a:gd name="T75" fmla="*/ 352 h 3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28" h="352">
                        <a:moveTo>
                          <a:pt x="440" y="352"/>
                        </a:moveTo>
                        <a:lnTo>
                          <a:pt x="493" y="352"/>
                        </a:lnTo>
                        <a:lnTo>
                          <a:pt x="510" y="334"/>
                        </a:lnTo>
                        <a:lnTo>
                          <a:pt x="528" y="317"/>
                        </a:lnTo>
                        <a:lnTo>
                          <a:pt x="528" y="211"/>
                        </a:lnTo>
                        <a:lnTo>
                          <a:pt x="510" y="123"/>
                        </a:lnTo>
                        <a:lnTo>
                          <a:pt x="475" y="53"/>
                        </a:lnTo>
                        <a:lnTo>
                          <a:pt x="405" y="18"/>
                        </a:lnTo>
                        <a:lnTo>
                          <a:pt x="299" y="0"/>
                        </a:lnTo>
                        <a:lnTo>
                          <a:pt x="35" y="0"/>
                        </a:lnTo>
                        <a:lnTo>
                          <a:pt x="18" y="0"/>
                        </a:lnTo>
                        <a:lnTo>
                          <a:pt x="0" y="18"/>
                        </a:lnTo>
                        <a:lnTo>
                          <a:pt x="0" y="88"/>
                        </a:lnTo>
                        <a:lnTo>
                          <a:pt x="0" y="141"/>
                        </a:lnTo>
                        <a:lnTo>
                          <a:pt x="18" y="159"/>
                        </a:lnTo>
                        <a:lnTo>
                          <a:pt x="35" y="176"/>
                        </a:lnTo>
                        <a:lnTo>
                          <a:pt x="299" y="176"/>
                        </a:lnTo>
                        <a:lnTo>
                          <a:pt x="334" y="194"/>
                        </a:lnTo>
                        <a:lnTo>
                          <a:pt x="352" y="211"/>
                        </a:lnTo>
                        <a:lnTo>
                          <a:pt x="352" y="317"/>
                        </a:lnTo>
                        <a:lnTo>
                          <a:pt x="352" y="334"/>
                        </a:lnTo>
                        <a:lnTo>
                          <a:pt x="387" y="352"/>
                        </a:lnTo>
                        <a:lnTo>
                          <a:pt x="440" y="352"/>
                        </a:lnTo>
                        <a:close/>
                      </a:path>
                    </a:pathLst>
                  </a:custGeom>
                  <a:solidFill>
                    <a:srgbClr val="FFEEBF"/>
                  </a:solidFill>
                  <a:ln w="28575">
                    <a:solidFill>
                      <a:srgbClr val="000000"/>
                    </a:solidFill>
                    <a:prstDash val="solid"/>
                    <a:round/>
                    <a:headEnd/>
                    <a:tailEnd/>
                  </a:ln>
                </p:spPr>
                <p:txBody>
                  <a:bodyPr/>
                  <a:lstStyle/>
                  <a:p>
                    <a:endParaRPr lang="en-US" dirty="0"/>
                  </a:p>
                </p:txBody>
              </p:sp>
              <p:sp>
                <p:nvSpPr>
                  <p:cNvPr id="30773" name="Freeform 18"/>
                  <p:cNvSpPr>
                    <a:spLocks/>
                  </p:cNvSpPr>
                  <p:nvPr/>
                </p:nvSpPr>
                <p:spPr bwMode="auto">
                  <a:xfrm>
                    <a:off x="2466" y="805"/>
                    <a:ext cx="175" cy="211"/>
                  </a:xfrm>
                  <a:custGeom>
                    <a:avLst/>
                    <a:gdLst>
                      <a:gd name="T0" fmla="*/ 175 w 175"/>
                      <a:gd name="T1" fmla="*/ 0 h 211"/>
                      <a:gd name="T2" fmla="*/ 70 w 175"/>
                      <a:gd name="T3" fmla="*/ 0 h 211"/>
                      <a:gd name="T4" fmla="*/ 35 w 175"/>
                      <a:gd name="T5" fmla="*/ 17 h 211"/>
                      <a:gd name="T6" fmla="*/ 17 w 175"/>
                      <a:gd name="T7" fmla="*/ 52 h 211"/>
                      <a:gd name="T8" fmla="*/ 0 w 175"/>
                      <a:gd name="T9" fmla="*/ 105 h 211"/>
                      <a:gd name="T10" fmla="*/ 17 w 175"/>
                      <a:gd name="T11" fmla="*/ 158 h 211"/>
                      <a:gd name="T12" fmla="*/ 35 w 175"/>
                      <a:gd name="T13" fmla="*/ 193 h 211"/>
                      <a:gd name="T14" fmla="*/ 70 w 175"/>
                      <a:gd name="T15" fmla="*/ 211 h 211"/>
                      <a:gd name="T16" fmla="*/ 175 w 175"/>
                      <a:gd name="T17" fmla="*/ 211 h 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5"/>
                      <a:gd name="T28" fmla="*/ 0 h 211"/>
                      <a:gd name="T29" fmla="*/ 175 w 175"/>
                      <a:gd name="T30" fmla="*/ 211 h 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5" h="211">
                        <a:moveTo>
                          <a:pt x="175" y="0"/>
                        </a:moveTo>
                        <a:lnTo>
                          <a:pt x="70" y="0"/>
                        </a:lnTo>
                        <a:lnTo>
                          <a:pt x="35" y="17"/>
                        </a:lnTo>
                        <a:lnTo>
                          <a:pt x="17" y="52"/>
                        </a:lnTo>
                        <a:lnTo>
                          <a:pt x="0" y="105"/>
                        </a:lnTo>
                        <a:lnTo>
                          <a:pt x="17" y="158"/>
                        </a:lnTo>
                        <a:lnTo>
                          <a:pt x="35" y="193"/>
                        </a:lnTo>
                        <a:lnTo>
                          <a:pt x="70" y="211"/>
                        </a:lnTo>
                        <a:lnTo>
                          <a:pt x="175" y="211"/>
                        </a:lnTo>
                      </a:path>
                    </a:pathLst>
                  </a:custGeom>
                  <a:solidFill>
                    <a:srgbClr val="FFEEBF"/>
                  </a:solidFill>
                  <a:ln w="28575">
                    <a:solidFill>
                      <a:srgbClr val="000000"/>
                    </a:solidFill>
                    <a:prstDash val="solid"/>
                    <a:round/>
                    <a:headEnd/>
                    <a:tailEnd/>
                  </a:ln>
                </p:spPr>
                <p:txBody>
                  <a:bodyPr/>
                  <a:lstStyle/>
                  <a:p>
                    <a:endParaRPr lang="en-US" dirty="0"/>
                  </a:p>
                </p:txBody>
              </p:sp>
              <p:sp>
                <p:nvSpPr>
                  <p:cNvPr id="30774" name="Freeform 19"/>
                  <p:cNvSpPr>
                    <a:spLocks/>
                  </p:cNvSpPr>
                  <p:nvPr/>
                </p:nvSpPr>
                <p:spPr bwMode="auto">
                  <a:xfrm>
                    <a:off x="2571" y="805"/>
                    <a:ext cx="141" cy="211"/>
                  </a:xfrm>
                  <a:custGeom>
                    <a:avLst/>
                    <a:gdLst>
                      <a:gd name="T0" fmla="*/ 70 w 141"/>
                      <a:gd name="T1" fmla="*/ 211 h 211"/>
                      <a:gd name="T2" fmla="*/ 106 w 141"/>
                      <a:gd name="T3" fmla="*/ 193 h 211"/>
                      <a:gd name="T4" fmla="*/ 141 w 141"/>
                      <a:gd name="T5" fmla="*/ 158 h 211"/>
                      <a:gd name="T6" fmla="*/ 141 w 141"/>
                      <a:gd name="T7" fmla="*/ 105 h 211"/>
                      <a:gd name="T8" fmla="*/ 141 w 141"/>
                      <a:gd name="T9" fmla="*/ 52 h 211"/>
                      <a:gd name="T10" fmla="*/ 106 w 141"/>
                      <a:gd name="T11" fmla="*/ 17 h 211"/>
                      <a:gd name="T12" fmla="*/ 70 w 141"/>
                      <a:gd name="T13" fmla="*/ 0 h 211"/>
                      <a:gd name="T14" fmla="*/ 35 w 141"/>
                      <a:gd name="T15" fmla="*/ 17 h 211"/>
                      <a:gd name="T16" fmla="*/ 18 w 141"/>
                      <a:gd name="T17" fmla="*/ 52 h 211"/>
                      <a:gd name="T18" fmla="*/ 0 w 141"/>
                      <a:gd name="T19" fmla="*/ 105 h 211"/>
                      <a:gd name="T20" fmla="*/ 18 w 141"/>
                      <a:gd name="T21" fmla="*/ 158 h 211"/>
                      <a:gd name="T22" fmla="*/ 35 w 141"/>
                      <a:gd name="T23" fmla="*/ 193 h 211"/>
                      <a:gd name="T24" fmla="*/ 70 w 141"/>
                      <a:gd name="T25" fmla="*/ 211 h 211"/>
                      <a:gd name="T26" fmla="*/ 70 w 141"/>
                      <a:gd name="T27" fmla="*/ 211 h 2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1"/>
                      <a:gd name="T43" fmla="*/ 0 h 211"/>
                      <a:gd name="T44" fmla="*/ 141 w 141"/>
                      <a:gd name="T45" fmla="*/ 211 h 2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1" h="211">
                        <a:moveTo>
                          <a:pt x="70" y="211"/>
                        </a:moveTo>
                        <a:lnTo>
                          <a:pt x="106" y="193"/>
                        </a:lnTo>
                        <a:lnTo>
                          <a:pt x="141" y="158"/>
                        </a:lnTo>
                        <a:lnTo>
                          <a:pt x="141" y="105"/>
                        </a:lnTo>
                        <a:lnTo>
                          <a:pt x="141" y="52"/>
                        </a:lnTo>
                        <a:lnTo>
                          <a:pt x="106" y="17"/>
                        </a:lnTo>
                        <a:lnTo>
                          <a:pt x="70" y="0"/>
                        </a:lnTo>
                        <a:lnTo>
                          <a:pt x="35" y="17"/>
                        </a:lnTo>
                        <a:lnTo>
                          <a:pt x="18" y="52"/>
                        </a:lnTo>
                        <a:lnTo>
                          <a:pt x="0" y="105"/>
                        </a:lnTo>
                        <a:lnTo>
                          <a:pt x="18" y="158"/>
                        </a:lnTo>
                        <a:lnTo>
                          <a:pt x="35" y="193"/>
                        </a:lnTo>
                        <a:lnTo>
                          <a:pt x="70" y="211"/>
                        </a:lnTo>
                        <a:close/>
                      </a:path>
                    </a:pathLst>
                  </a:custGeom>
                  <a:solidFill>
                    <a:srgbClr val="FFEEBF"/>
                  </a:solidFill>
                  <a:ln w="28575">
                    <a:solidFill>
                      <a:srgbClr val="000000"/>
                    </a:solidFill>
                    <a:prstDash val="solid"/>
                    <a:round/>
                    <a:headEnd/>
                    <a:tailEnd/>
                  </a:ln>
                </p:spPr>
                <p:txBody>
                  <a:bodyPr/>
                  <a:lstStyle/>
                  <a:p>
                    <a:endParaRPr lang="en-US" dirty="0"/>
                  </a:p>
                </p:txBody>
              </p:sp>
            </p:grpSp>
          </p:grpSp>
        </p:grpSp>
        <p:grpSp>
          <p:nvGrpSpPr>
            <p:cNvPr id="30749" name="Group 20"/>
            <p:cNvGrpSpPr>
              <a:grpSpLocks/>
            </p:cNvGrpSpPr>
            <p:nvPr/>
          </p:nvGrpSpPr>
          <p:grpSpPr bwMode="auto">
            <a:xfrm>
              <a:off x="2923" y="1455"/>
              <a:ext cx="1986" cy="176"/>
              <a:chOff x="2923" y="1455"/>
              <a:chExt cx="1986" cy="176"/>
            </a:xfrm>
          </p:grpSpPr>
          <p:sp>
            <p:nvSpPr>
              <p:cNvPr id="30750" name="Freeform 21"/>
              <p:cNvSpPr>
                <a:spLocks/>
              </p:cNvSpPr>
              <p:nvPr/>
            </p:nvSpPr>
            <p:spPr bwMode="auto">
              <a:xfrm>
                <a:off x="2923" y="1561"/>
                <a:ext cx="299" cy="53"/>
              </a:xfrm>
              <a:custGeom>
                <a:avLst/>
                <a:gdLst>
                  <a:gd name="T0" fmla="*/ 0 w 299"/>
                  <a:gd name="T1" fmla="*/ 35 h 53"/>
                  <a:gd name="T2" fmla="*/ 35 w 299"/>
                  <a:gd name="T3" fmla="*/ 35 h 53"/>
                  <a:gd name="T4" fmla="*/ 123 w 299"/>
                  <a:gd name="T5" fmla="*/ 53 h 53"/>
                  <a:gd name="T6" fmla="*/ 211 w 299"/>
                  <a:gd name="T7" fmla="*/ 53 h 53"/>
                  <a:gd name="T8" fmla="*/ 281 w 299"/>
                  <a:gd name="T9" fmla="*/ 17 h 53"/>
                  <a:gd name="T10" fmla="*/ 299 w 299"/>
                  <a:gd name="T11" fmla="*/ 0 h 53"/>
                  <a:gd name="T12" fmla="*/ 0 60000 65536"/>
                  <a:gd name="T13" fmla="*/ 0 60000 65536"/>
                  <a:gd name="T14" fmla="*/ 0 60000 65536"/>
                  <a:gd name="T15" fmla="*/ 0 60000 65536"/>
                  <a:gd name="T16" fmla="*/ 0 60000 65536"/>
                  <a:gd name="T17" fmla="*/ 0 60000 65536"/>
                  <a:gd name="T18" fmla="*/ 0 w 299"/>
                  <a:gd name="T19" fmla="*/ 0 h 53"/>
                  <a:gd name="T20" fmla="*/ 299 w 29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299" h="53">
                    <a:moveTo>
                      <a:pt x="0" y="35"/>
                    </a:moveTo>
                    <a:lnTo>
                      <a:pt x="35" y="35"/>
                    </a:lnTo>
                    <a:lnTo>
                      <a:pt x="123" y="53"/>
                    </a:lnTo>
                    <a:lnTo>
                      <a:pt x="211" y="53"/>
                    </a:lnTo>
                    <a:lnTo>
                      <a:pt x="281" y="17"/>
                    </a:lnTo>
                    <a:lnTo>
                      <a:pt x="299" y="0"/>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1" name="Line 22"/>
              <p:cNvSpPr>
                <a:spLocks noChangeShapeType="1"/>
              </p:cNvSpPr>
              <p:nvPr/>
            </p:nvSpPr>
            <p:spPr bwMode="auto">
              <a:xfrm>
                <a:off x="2923" y="1614"/>
                <a:ext cx="17" cy="1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52" name="Freeform 23"/>
              <p:cNvSpPr>
                <a:spLocks/>
              </p:cNvSpPr>
              <p:nvPr/>
            </p:nvSpPr>
            <p:spPr bwMode="auto">
              <a:xfrm>
                <a:off x="3186" y="1543"/>
                <a:ext cx="88" cy="71"/>
              </a:xfrm>
              <a:custGeom>
                <a:avLst/>
                <a:gdLst>
                  <a:gd name="T0" fmla="*/ 0 w 88"/>
                  <a:gd name="T1" fmla="*/ 71 h 71"/>
                  <a:gd name="T2" fmla="*/ 53 w 88"/>
                  <a:gd name="T3" fmla="*/ 71 h 71"/>
                  <a:gd name="T4" fmla="*/ 71 w 88"/>
                  <a:gd name="T5" fmla="*/ 53 h 71"/>
                  <a:gd name="T6" fmla="*/ 88 w 88"/>
                  <a:gd name="T7" fmla="*/ 18 h 71"/>
                  <a:gd name="T8" fmla="*/ 71 w 88"/>
                  <a:gd name="T9" fmla="*/ 0 h 71"/>
                  <a:gd name="T10" fmla="*/ 0 60000 65536"/>
                  <a:gd name="T11" fmla="*/ 0 60000 65536"/>
                  <a:gd name="T12" fmla="*/ 0 60000 65536"/>
                  <a:gd name="T13" fmla="*/ 0 60000 65536"/>
                  <a:gd name="T14" fmla="*/ 0 60000 65536"/>
                  <a:gd name="T15" fmla="*/ 0 w 88"/>
                  <a:gd name="T16" fmla="*/ 0 h 71"/>
                  <a:gd name="T17" fmla="*/ 88 w 88"/>
                  <a:gd name="T18" fmla="*/ 71 h 71"/>
                </a:gdLst>
                <a:ahLst/>
                <a:cxnLst>
                  <a:cxn ang="T10">
                    <a:pos x="T0" y="T1"/>
                  </a:cxn>
                  <a:cxn ang="T11">
                    <a:pos x="T2" y="T3"/>
                  </a:cxn>
                  <a:cxn ang="T12">
                    <a:pos x="T4" y="T5"/>
                  </a:cxn>
                  <a:cxn ang="T13">
                    <a:pos x="T6" y="T7"/>
                  </a:cxn>
                  <a:cxn ang="T14">
                    <a:pos x="T8" y="T9"/>
                  </a:cxn>
                </a:cxnLst>
                <a:rect l="T15" t="T16" r="T17" b="T18"/>
                <a:pathLst>
                  <a:path w="88" h="71">
                    <a:moveTo>
                      <a:pt x="0" y="71"/>
                    </a:moveTo>
                    <a:lnTo>
                      <a:pt x="53" y="71"/>
                    </a:lnTo>
                    <a:lnTo>
                      <a:pt x="71" y="53"/>
                    </a:lnTo>
                    <a:lnTo>
                      <a:pt x="88" y="18"/>
                    </a:lnTo>
                    <a:lnTo>
                      <a:pt x="71" y="0"/>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3" name="Freeform 24"/>
              <p:cNvSpPr>
                <a:spLocks/>
              </p:cNvSpPr>
              <p:nvPr/>
            </p:nvSpPr>
            <p:spPr bwMode="auto">
              <a:xfrm>
                <a:off x="3257" y="1455"/>
                <a:ext cx="88" cy="71"/>
              </a:xfrm>
              <a:custGeom>
                <a:avLst/>
                <a:gdLst>
                  <a:gd name="T0" fmla="*/ 0 w 88"/>
                  <a:gd name="T1" fmla="*/ 0 h 71"/>
                  <a:gd name="T2" fmla="*/ 35 w 88"/>
                  <a:gd name="T3" fmla="*/ 0 h 71"/>
                  <a:gd name="T4" fmla="*/ 88 w 88"/>
                  <a:gd name="T5" fmla="*/ 36 h 71"/>
                  <a:gd name="T6" fmla="*/ 88 w 88"/>
                  <a:gd name="T7" fmla="*/ 71 h 71"/>
                  <a:gd name="T8" fmla="*/ 0 60000 65536"/>
                  <a:gd name="T9" fmla="*/ 0 60000 65536"/>
                  <a:gd name="T10" fmla="*/ 0 60000 65536"/>
                  <a:gd name="T11" fmla="*/ 0 60000 65536"/>
                  <a:gd name="T12" fmla="*/ 0 w 88"/>
                  <a:gd name="T13" fmla="*/ 0 h 71"/>
                  <a:gd name="T14" fmla="*/ 88 w 88"/>
                  <a:gd name="T15" fmla="*/ 71 h 71"/>
                </a:gdLst>
                <a:ahLst/>
                <a:cxnLst>
                  <a:cxn ang="T8">
                    <a:pos x="T0" y="T1"/>
                  </a:cxn>
                  <a:cxn ang="T9">
                    <a:pos x="T2" y="T3"/>
                  </a:cxn>
                  <a:cxn ang="T10">
                    <a:pos x="T4" y="T5"/>
                  </a:cxn>
                  <a:cxn ang="T11">
                    <a:pos x="T6" y="T7"/>
                  </a:cxn>
                </a:cxnLst>
                <a:rect l="T12" t="T13" r="T14" b="T15"/>
                <a:pathLst>
                  <a:path w="88" h="71">
                    <a:moveTo>
                      <a:pt x="0" y="0"/>
                    </a:moveTo>
                    <a:lnTo>
                      <a:pt x="35" y="0"/>
                    </a:lnTo>
                    <a:lnTo>
                      <a:pt x="88" y="36"/>
                    </a:lnTo>
                    <a:lnTo>
                      <a:pt x="88" y="71"/>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4" name="Line 25"/>
              <p:cNvSpPr>
                <a:spLocks noChangeShapeType="1"/>
              </p:cNvSpPr>
              <p:nvPr/>
            </p:nvSpPr>
            <p:spPr bwMode="auto">
              <a:xfrm>
                <a:off x="3591" y="1455"/>
                <a:ext cx="105"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55" name="Freeform 26"/>
              <p:cNvSpPr>
                <a:spLocks/>
              </p:cNvSpPr>
              <p:nvPr/>
            </p:nvSpPr>
            <p:spPr bwMode="auto">
              <a:xfrm>
                <a:off x="3696" y="1508"/>
                <a:ext cx="88" cy="53"/>
              </a:xfrm>
              <a:custGeom>
                <a:avLst/>
                <a:gdLst>
                  <a:gd name="T0" fmla="*/ 0 w 88"/>
                  <a:gd name="T1" fmla="*/ 0 h 53"/>
                  <a:gd name="T2" fmla="*/ 0 w 88"/>
                  <a:gd name="T3" fmla="*/ 35 h 53"/>
                  <a:gd name="T4" fmla="*/ 35 w 88"/>
                  <a:gd name="T5" fmla="*/ 53 h 53"/>
                  <a:gd name="T6" fmla="*/ 88 w 88"/>
                  <a:gd name="T7" fmla="*/ 53 h 53"/>
                  <a:gd name="T8" fmla="*/ 0 60000 65536"/>
                  <a:gd name="T9" fmla="*/ 0 60000 65536"/>
                  <a:gd name="T10" fmla="*/ 0 60000 65536"/>
                  <a:gd name="T11" fmla="*/ 0 60000 65536"/>
                  <a:gd name="T12" fmla="*/ 0 w 88"/>
                  <a:gd name="T13" fmla="*/ 0 h 53"/>
                  <a:gd name="T14" fmla="*/ 88 w 88"/>
                  <a:gd name="T15" fmla="*/ 53 h 53"/>
                </a:gdLst>
                <a:ahLst/>
                <a:cxnLst>
                  <a:cxn ang="T8">
                    <a:pos x="T0" y="T1"/>
                  </a:cxn>
                  <a:cxn ang="T9">
                    <a:pos x="T2" y="T3"/>
                  </a:cxn>
                  <a:cxn ang="T10">
                    <a:pos x="T4" y="T5"/>
                  </a:cxn>
                  <a:cxn ang="T11">
                    <a:pos x="T6" y="T7"/>
                  </a:cxn>
                </a:cxnLst>
                <a:rect l="T12" t="T13" r="T14" b="T15"/>
                <a:pathLst>
                  <a:path w="88" h="53">
                    <a:moveTo>
                      <a:pt x="0" y="0"/>
                    </a:moveTo>
                    <a:lnTo>
                      <a:pt x="0" y="35"/>
                    </a:lnTo>
                    <a:lnTo>
                      <a:pt x="35" y="53"/>
                    </a:lnTo>
                    <a:lnTo>
                      <a:pt x="88" y="53"/>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6" name="Freeform 27"/>
              <p:cNvSpPr>
                <a:spLocks/>
              </p:cNvSpPr>
              <p:nvPr/>
            </p:nvSpPr>
            <p:spPr bwMode="auto">
              <a:xfrm>
                <a:off x="3872" y="1561"/>
                <a:ext cx="123" cy="17"/>
              </a:xfrm>
              <a:custGeom>
                <a:avLst/>
                <a:gdLst>
                  <a:gd name="T0" fmla="*/ 0 w 123"/>
                  <a:gd name="T1" fmla="*/ 0 h 17"/>
                  <a:gd name="T2" fmla="*/ 35 w 123"/>
                  <a:gd name="T3" fmla="*/ 17 h 17"/>
                  <a:gd name="T4" fmla="*/ 70 w 123"/>
                  <a:gd name="T5" fmla="*/ 17 h 17"/>
                  <a:gd name="T6" fmla="*/ 123 w 123"/>
                  <a:gd name="T7" fmla="*/ 17 h 17"/>
                  <a:gd name="T8" fmla="*/ 0 60000 65536"/>
                  <a:gd name="T9" fmla="*/ 0 60000 65536"/>
                  <a:gd name="T10" fmla="*/ 0 60000 65536"/>
                  <a:gd name="T11" fmla="*/ 0 60000 65536"/>
                  <a:gd name="T12" fmla="*/ 0 w 123"/>
                  <a:gd name="T13" fmla="*/ 0 h 17"/>
                  <a:gd name="T14" fmla="*/ 123 w 123"/>
                  <a:gd name="T15" fmla="*/ 17 h 17"/>
                </a:gdLst>
                <a:ahLst/>
                <a:cxnLst>
                  <a:cxn ang="T8">
                    <a:pos x="T0" y="T1"/>
                  </a:cxn>
                  <a:cxn ang="T9">
                    <a:pos x="T2" y="T3"/>
                  </a:cxn>
                  <a:cxn ang="T10">
                    <a:pos x="T4" y="T5"/>
                  </a:cxn>
                  <a:cxn ang="T11">
                    <a:pos x="T6" y="T7"/>
                  </a:cxn>
                </a:cxnLst>
                <a:rect l="T12" t="T13" r="T14" b="T15"/>
                <a:pathLst>
                  <a:path w="123" h="17">
                    <a:moveTo>
                      <a:pt x="0" y="0"/>
                    </a:moveTo>
                    <a:lnTo>
                      <a:pt x="35" y="17"/>
                    </a:lnTo>
                    <a:lnTo>
                      <a:pt x="70" y="17"/>
                    </a:lnTo>
                    <a:lnTo>
                      <a:pt x="123" y="17"/>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7" name="Freeform 28"/>
              <p:cNvSpPr>
                <a:spLocks/>
              </p:cNvSpPr>
              <p:nvPr/>
            </p:nvSpPr>
            <p:spPr bwMode="auto">
              <a:xfrm>
                <a:off x="4153" y="1543"/>
                <a:ext cx="141" cy="18"/>
              </a:xfrm>
              <a:custGeom>
                <a:avLst/>
                <a:gdLst>
                  <a:gd name="T0" fmla="*/ 0 w 141"/>
                  <a:gd name="T1" fmla="*/ 18 h 18"/>
                  <a:gd name="T2" fmla="*/ 71 w 141"/>
                  <a:gd name="T3" fmla="*/ 18 h 18"/>
                  <a:gd name="T4" fmla="*/ 141 w 141"/>
                  <a:gd name="T5" fmla="*/ 18 h 18"/>
                  <a:gd name="T6" fmla="*/ 141 w 141"/>
                  <a:gd name="T7" fmla="*/ 18 h 18"/>
                  <a:gd name="T8" fmla="*/ 141 w 141"/>
                  <a:gd name="T9" fmla="*/ 0 h 18"/>
                  <a:gd name="T10" fmla="*/ 0 60000 65536"/>
                  <a:gd name="T11" fmla="*/ 0 60000 65536"/>
                  <a:gd name="T12" fmla="*/ 0 60000 65536"/>
                  <a:gd name="T13" fmla="*/ 0 60000 65536"/>
                  <a:gd name="T14" fmla="*/ 0 60000 65536"/>
                  <a:gd name="T15" fmla="*/ 0 w 141"/>
                  <a:gd name="T16" fmla="*/ 0 h 18"/>
                  <a:gd name="T17" fmla="*/ 141 w 141"/>
                  <a:gd name="T18" fmla="*/ 18 h 18"/>
                </a:gdLst>
                <a:ahLst/>
                <a:cxnLst>
                  <a:cxn ang="T10">
                    <a:pos x="T0" y="T1"/>
                  </a:cxn>
                  <a:cxn ang="T11">
                    <a:pos x="T2" y="T3"/>
                  </a:cxn>
                  <a:cxn ang="T12">
                    <a:pos x="T4" y="T5"/>
                  </a:cxn>
                  <a:cxn ang="T13">
                    <a:pos x="T6" y="T7"/>
                  </a:cxn>
                  <a:cxn ang="T14">
                    <a:pos x="T8" y="T9"/>
                  </a:cxn>
                </a:cxnLst>
                <a:rect l="T15" t="T16" r="T17" b="T18"/>
                <a:pathLst>
                  <a:path w="141" h="18">
                    <a:moveTo>
                      <a:pt x="0" y="18"/>
                    </a:moveTo>
                    <a:lnTo>
                      <a:pt x="71" y="18"/>
                    </a:lnTo>
                    <a:lnTo>
                      <a:pt x="141" y="18"/>
                    </a:lnTo>
                    <a:lnTo>
                      <a:pt x="141" y="0"/>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58" name="Line 29"/>
              <p:cNvSpPr>
                <a:spLocks noChangeShapeType="1"/>
              </p:cNvSpPr>
              <p:nvPr/>
            </p:nvSpPr>
            <p:spPr bwMode="auto">
              <a:xfrm>
                <a:off x="4101" y="1455"/>
                <a:ext cx="105"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59" name="Line 30"/>
              <p:cNvSpPr>
                <a:spLocks noChangeShapeType="1"/>
              </p:cNvSpPr>
              <p:nvPr/>
            </p:nvSpPr>
            <p:spPr bwMode="auto">
              <a:xfrm>
                <a:off x="4364" y="1455"/>
                <a:ext cx="71" cy="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60" name="Freeform 31"/>
              <p:cNvSpPr>
                <a:spLocks/>
              </p:cNvSpPr>
              <p:nvPr/>
            </p:nvSpPr>
            <p:spPr bwMode="auto">
              <a:xfrm>
                <a:off x="4470" y="1508"/>
                <a:ext cx="123" cy="88"/>
              </a:xfrm>
              <a:custGeom>
                <a:avLst/>
                <a:gdLst>
                  <a:gd name="T0" fmla="*/ 35 w 123"/>
                  <a:gd name="T1" fmla="*/ 0 h 88"/>
                  <a:gd name="T2" fmla="*/ 70 w 123"/>
                  <a:gd name="T3" fmla="*/ 0 h 88"/>
                  <a:gd name="T4" fmla="*/ 105 w 123"/>
                  <a:gd name="T5" fmla="*/ 18 h 88"/>
                  <a:gd name="T6" fmla="*/ 123 w 123"/>
                  <a:gd name="T7" fmla="*/ 53 h 88"/>
                  <a:gd name="T8" fmla="*/ 105 w 123"/>
                  <a:gd name="T9" fmla="*/ 70 h 88"/>
                  <a:gd name="T10" fmla="*/ 53 w 123"/>
                  <a:gd name="T11" fmla="*/ 88 h 88"/>
                  <a:gd name="T12" fmla="*/ 0 w 123"/>
                  <a:gd name="T13" fmla="*/ 88 h 88"/>
                  <a:gd name="T14" fmla="*/ 0 60000 65536"/>
                  <a:gd name="T15" fmla="*/ 0 60000 65536"/>
                  <a:gd name="T16" fmla="*/ 0 60000 65536"/>
                  <a:gd name="T17" fmla="*/ 0 60000 65536"/>
                  <a:gd name="T18" fmla="*/ 0 60000 65536"/>
                  <a:gd name="T19" fmla="*/ 0 60000 65536"/>
                  <a:gd name="T20" fmla="*/ 0 60000 65536"/>
                  <a:gd name="T21" fmla="*/ 0 w 123"/>
                  <a:gd name="T22" fmla="*/ 0 h 88"/>
                  <a:gd name="T23" fmla="*/ 123 w 123"/>
                  <a:gd name="T24" fmla="*/ 88 h 8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3" h="88">
                    <a:moveTo>
                      <a:pt x="35" y="0"/>
                    </a:moveTo>
                    <a:lnTo>
                      <a:pt x="70" y="0"/>
                    </a:lnTo>
                    <a:lnTo>
                      <a:pt x="105" y="18"/>
                    </a:lnTo>
                    <a:lnTo>
                      <a:pt x="123" y="53"/>
                    </a:lnTo>
                    <a:lnTo>
                      <a:pt x="105" y="70"/>
                    </a:lnTo>
                    <a:lnTo>
                      <a:pt x="53" y="88"/>
                    </a:lnTo>
                    <a:lnTo>
                      <a:pt x="0" y="8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61" name="Freeform 32"/>
              <p:cNvSpPr>
                <a:spLocks/>
              </p:cNvSpPr>
              <p:nvPr/>
            </p:nvSpPr>
            <p:spPr bwMode="auto">
              <a:xfrm>
                <a:off x="4575" y="1455"/>
                <a:ext cx="176" cy="18"/>
              </a:xfrm>
              <a:custGeom>
                <a:avLst/>
                <a:gdLst>
                  <a:gd name="T0" fmla="*/ 0 w 176"/>
                  <a:gd name="T1" fmla="*/ 0 h 18"/>
                  <a:gd name="T2" fmla="*/ 88 w 176"/>
                  <a:gd name="T3" fmla="*/ 0 h 18"/>
                  <a:gd name="T4" fmla="*/ 176 w 176"/>
                  <a:gd name="T5" fmla="*/ 0 h 18"/>
                  <a:gd name="T6" fmla="*/ 176 w 176"/>
                  <a:gd name="T7" fmla="*/ 18 h 18"/>
                  <a:gd name="T8" fmla="*/ 0 60000 65536"/>
                  <a:gd name="T9" fmla="*/ 0 60000 65536"/>
                  <a:gd name="T10" fmla="*/ 0 60000 65536"/>
                  <a:gd name="T11" fmla="*/ 0 60000 65536"/>
                  <a:gd name="T12" fmla="*/ 0 w 176"/>
                  <a:gd name="T13" fmla="*/ 0 h 18"/>
                  <a:gd name="T14" fmla="*/ 176 w 176"/>
                  <a:gd name="T15" fmla="*/ 18 h 18"/>
                </a:gdLst>
                <a:ahLst/>
                <a:cxnLst>
                  <a:cxn ang="T8">
                    <a:pos x="T0" y="T1"/>
                  </a:cxn>
                  <a:cxn ang="T9">
                    <a:pos x="T2" y="T3"/>
                  </a:cxn>
                  <a:cxn ang="T10">
                    <a:pos x="T4" y="T5"/>
                  </a:cxn>
                  <a:cxn ang="T11">
                    <a:pos x="T6" y="T7"/>
                  </a:cxn>
                </a:cxnLst>
                <a:rect l="T12" t="T13" r="T14" b="T15"/>
                <a:pathLst>
                  <a:path w="176" h="18">
                    <a:moveTo>
                      <a:pt x="0" y="0"/>
                    </a:moveTo>
                    <a:lnTo>
                      <a:pt x="88" y="0"/>
                    </a:lnTo>
                    <a:lnTo>
                      <a:pt x="176" y="0"/>
                    </a:lnTo>
                    <a:lnTo>
                      <a:pt x="176" y="1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62" name="Freeform 33"/>
              <p:cNvSpPr>
                <a:spLocks/>
              </p:cNvSpPr>
              <p:nvPr/>
            </p:nvSpPr>
            <p:spPr bwMode="auto">
              <a:xfrm>
                <a:off x="4681" y="1508"/>
                <a:ext cx="17" cy="88"/>
              </a:xfrm>
              <a:custGeom>
                <a:avLst/>
                <a:gdLst>
                  <a:gd name="T0" fmla="*/ 17 w 17"/>
                  <a:gd name="T1" fmla="*/ 0 h 88"/>
                  <a:gd name="T2" fmla="*/ 17 w 17"/>
                  <a:gd name="T3" fmla="*/ 35 h 88"/>
                  <a:gd name="T4" fmla="*/ 17 w 17"/>
                  <a:gd name="T5" fmla="*/ 70 h 88"/>
                  <a:gd name="T6" fmla="*/ 0 w 17"/>
                  <a:gd name="T7" fmla="*/ 88 h 88"/>
                  <a:gd name="T8" fmla="*/ 0 60000 65536"/>
                  <a:gd name="T9" fmla="*/ 0 60000 65536"/>
                  <a:gd name="T10" fmla="*/ 0 60000 65536"/>
                  <a:gd name="T11" fmla="*/ 0 60000 65536"/>
                  <a:gd name="T12" fmla="*/ 0 w 17"/>
                  <a:gd name="T13" fmla="*/ 0 h 88"/>
                  <a:gd name="T14" fmla="*/ 17 w 17"/>
                  <a:gd name="T15" fmla="*/ 88 h 88"/>
                </a:gdLst>
                <a:ahLst/>
                <a:cxnLst>
                  <a:cxn ang="T8">
                    <a:pos x="T0" y="T1"/>
                  </a:cxn>
                  <a:cxn ang="T9">
                    <a:pos x="T2" y="T3"/>
                  </a:cxn>
                  <a:cxn ang="T10">
                    <a:pos x="T4" y="T5"/>
                  </a:cxn>
                  <a:cxn ang="T11">
                    <a:pos x="T6" y="T7"/>
                  </a:cxn>
                </a:cxnLst>
                <a:rect l="T12" t="T13" r="T14" b="T15"/>
                <a:pathLst>
                  <a:path w="17" h="88">
                    <a:moveTo>
                      <a:pt x="17" y="0"/>
                    </a:moveTo>
                    <a:lnTo>
                      <a:pt x="17" y="35"/>
                    </a:lnTo>
                    <a:lnTo>
                      <a:pt x="17" y="70"/>
                    </a:lnTo>
                    <a:lnTo>
                      <a:pt x="0" y="8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63" name="Freeform 34"/>
              <p:cNvSpPr>
                <a:spLocks/>
              </p:cNvSpPr>
              <p:nvPr/>
            </p:nvSpPr>
            <p:spPr bwMode="auto">
              <a:xfrm>
                <a:off x="4821" y="1543"/>
                <a:ext cx="36" cy="88"/>
              </a:xfrm>
              <a:custGeom>
                <a:avLst/>
                <a:gdLst>
                  <a:gd name="T0" fmla="*/ 18 w 36"/>
                  <a:gd name="T1" fmla="*/ 0 h 88"/>
                  <a:gd name="T2" fmla="*/ 36 w 36"/>
                  <a:gd name="T3" fmla="*/ 18 h 88"/>
                  <a:gd name="T4" fmla="*/ 36 w 36"/>
                  <a:gd name="T5" fmla="*/ 53 h 88"/>
                  <a:gd name="T6" fmla="*/ 18 w 36"/>
                  <a:gd name="T7" fmla="*/ 71 h 88"/>
                  <a:gd name="T8" fmla="*/ 0 w 36"/>
                  <a:gd name="T9" fmla="*/ 88 h 88"/>
                  <a:gd name="T10" fmla="*/ 0 60000 65536"/>
                  <a:gd name="T11" fmla="*/ 0 60000 65536"/>
                  <a:gd name="T12" fmla="*/ 0 60000 65536"/>
                  <a:gd name="T13" fmla="*/ 0 60000 65536"/>
                  <a:gd name="T14" fmla="*/ 0 60000 65536"/>
                  <a:gd name="T15" fmla="*/ 0 w 36"/>
                  <a:gd name="T16" fmla="*/ 0 h 88"/>
                  <a:gd name="T17" fmla="*/ 36 w 36"/>
                  <a:gd name="T18" fmla="*/ 88 h 88"/>
                </a:gdLst>
                <a:ahLst/>
                <a:cxnLst>
                  <a:cxn ang="T10">
                    <a:pos x="T0" y="T1"/>
                  </a:cxn>
                  <a:cxn ang="T11">
                    <a:pos x="T2" y="T3"/>
                  </a:cxn>
                  <a:cxn ang="T12">
                    <a:pos x="T4" y="T5"/>
                  </a:cxn>
                  <a:cxn ang="T13">
                    <a:pos x="T6" y="T7"/>
                  </a:cxn>
                  <a:cxn ang="T14">
                    <a:pos x="T8" y="T9"/>
                  </a:cxn>
                </a:cxnLst>
                <a:rect l="T15" t="T16" r="T17" b="T18"/>
                <a:pathLst>
                  <a:path w="36" h="88">
                    <a:moveTo>
                      <a:pt x="18" y="0"/>
                    </a:moveTo>
                    <a:lnTo>
                      <a:pt x="36" y="18"/>
                    </a:lnTo>
                    <a:lnTo>
                      <a:pt x="36" y="53"/>
                    </a:lnTo>
                    <a:lnTo>
                      <a:pt x="18" y="71"/>
                    </a:lnTo>
                    <a:lnTo>
                      <a:pt x="0" y="8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64" name="Freeform 35"/>
              <p:cNvSpPr>
                <a:spLocks/>
              </p:cNvSpPr>
              <p:nvPr/>
            </p:nvSpPr>
            <p:spPr bwMode="auto">
              <a:xfrm>
                <a:off x="4839" y="1473"/>
                <a:ext cx="70" cy="88"/>
              </a:xfrm>
              <a:custGeom>
                <a:avLst/>
                <a:gdLst>
                  <a:gd name="T0" fmla="*/ 0 w 70"/>
                  <a:gd name="T1" fmla="*/ 0 h 88"/>
                  <a:gd name="T2" fmla="*/ 35 w 70"/>
                  <a:gd name="T3" fmla="*/ 18 h 88"/>
                  <a:gd name="T4" fmla="*/ 53 w 70"/>
                  <a:gd name="T5" fmla="*/ 53 h 88"/>
                  <a:gd name="T6" fmla="*/ 70 w 70"/>
                  <a:gd name="T7" fmla="*/ 88 h 88"/>
                  <a:gd name="T8" fmla="*/ 0 60000 65536"/>
                  <a:gd name="T9" fmla="*/ 0 60000 65536"/>
                  <a:gd name="T10" fmla="*/ 0 60000 65536"/>
                  <a:gd name="T11" fmla="*/ 0 60000 65536"/>
                  <a:gd name="T12" fmla="*/ 0 w 70"/>
                  <a:gd name="T13" fmla="*/ 0 h 88"/>
                  <a:gd name="T14" fmla="*/ 70 w 70"/>
                  <a:gd name="T15" fmla="*/ 88 h 88"/>
                </a:gdLst>
                <a:ahLst/>
                <a:cxnLst>
                  <a:cxn ang="T8">
                    <a:pos x="T0" y="T1"/>
                  </a:cxn>
                  <a:cxn ang="T9">
                    <a:pos x="T2" y="T3"/>
                  </a:cxn>
                  <a:cxn ang="T10">
                    <a:pos x="T4" y="T5"/>
                  </a:cxn>
                  <a:cxn ang="T11">
                    <a:pos x="T6" y="T7"/>
                  </a:cxn>
                </a:cxnLst>
                <a:rect l="T12" t="T13" r="T14" b="T15"/>
                <a:pathLst>
                  <a:path w="70" h="88">
                    <a:moveTo>
                      <a:pt x="0" y="0"/>
                    </a:moveTo>
                    <a:lnTo>
                      <a:pt x="35" y="18"/>
                    </a:lnTo>
                    <a:lnTo>
                      <a:pt x="53" y="53"/>
                    </a:lnTo>
                    <a:lnTo>
                      <a:pt x="70" y="88"/>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765" name="Freeform 36"/>
              <p:cNvSpPr>
                <a:spLocks/>
              </p:cNvSpPr>
              <p:nvPr/>
            </p:nvSpPr>
            <p:spPr bwMode="auto">
              <a:xfrm>
                <a:off x="3450" y="1491"/>
                <a:ext cx="106" cy="87"/>
              </a:xfrm>
              <a:custGeom>
                <a:avLst/>
                <a:gdLst>
                  <a:gd name="T0" fmla="*/ 106 w 106"/>
                  <a:gd name="T1" fmla="*/ 0 h 87"/>
                  <a:gd name="T2" fmla="*/ 53 w 106"/>
                  <a:gd name="T3" fmla="*/ 17 h 87"/>
                  <a:gd name="T4" fmla="*/ 0 w 106"/>
                  <a:gd name="T5" fmla="*/ 35 h 87"/>
                  <a:gd name="T6" fmla="*/ 0 w 106"/>
                  <a:gd name="T7" fmla="*/ 70 h 87"/>
                  <a:gd name="T8" fmla="*/ 18 w 106"/>
                  <a:gd name="T9" fmla="*/ 70 h 87"/>
                  <a:gd name="T10" fmla="*/ 53 w 106"/>
                  <a:gd name="T11" fmla="*/ 87 h 87"/>
                  <a:gd name="T12" fmla="*/ 0 60000 65536"/>
                  <a:gd name="T13" fmla="*/ 0 60000 65536"/>
                  <a:gd name="T14" fmla="*/ 0 60000 65536"/>
                  <a:gd name="T15" fmla="*/ 0 60000 65536"/>
                  <a:gd name="T16" fmla="*/ 0 60000 65536"/>
                  <a:gd name="T17" fmla="*/ 0 60000 65536"/>
                  <a:gd name="T18" fmla="*/ 0 w 106"/>
                  <a:gd name="T19" fmla="*/ 0 h 87"/>
                  <a:gd name="T20" fmla="*/ 106 w 106"/>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106" h="87">
                    <a:moveTo>
                      <a:pt x="106" y="0"/>
                    </a:moveTo>
                    <a:lnTo>
                      <a:pt x="53" y="17"/>
                    </a:lnTo>
                    <a:lnTo>
                      <a:pt x="0" y="35"/>
                    </a:lnTo>
                    <a:lnTo>
                      <a:pt x="0" y="70"/>
                    </a:lnTo>
                    <a:lnTo>
                      <a:pt x="18" y="70"/>
                    </a:lnTo>
                    <a:lnTo>
                      <a:pt x="53" y="87"/>
                    </a:lnTo>
                  </a:path>
                </a:pathLst>
              </a:custGeom>
              <a:noFill/>
              <a:ln w="285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grpSp>
      </p:grpSp>
      <p:grpSp>
        <p:nvGrpSpPr>
          <p:cNvPr id="8" name="Group 37"/>
          <p:cNvGrpSpPr>
            <a:grpSpLocks/>
          </p:cNvGrpSpPr>
          <p:nvPr/>
        </p:nvGrpSpPr>
        <p:grpSpPr bwMode="auto">
          <a:xfrm>
            <a:off x="5395913" y="1101725"/>
            <a:ext cx="1312862" cy="1131888"/>
            <a:chOff x="3151" y="593"/>
            <a:chExt cx="737" cy="616"/>
          </a:xfrm>
        </p:grpSpPr>
        <p:sp>
          <p:nvSpPr>
            <p:cNvPr id="30746" name="Rectangle 38"/>
            <p:cNvSpPr>
              <a:spLocks noChangeArrowheads="1"/>
            </p:cNvSpPr>
            <p:nvPr/>
          </p:nvSpPr>
          <p:spPr bwMode="auto">
            <a:xfrm>
              <a:off x="3433" y="593"/>
              <a:ext cx="455" cy="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en-US" sz="2500" b="1" i="1" dirty="0">
                  <a:solidFill>
                    <a:srgbClr val="000000"/>
                  </a:solidFill>
                </a:rPr>
                <a:t>Flow</a:t>
              </a:r>
              <a:endParaRPr lang="en-US" sz="2500" b="1" dirty="0"/>
            </a:p>
          </p:txBody>
        </p:sp>
        <p:sp>
          <p:nvSpPr>
            <p:cNvPr id="30747" name="Line 39"/>
            <p:cNvSpPr>
              <a:spLocks noChangeShapeType="1"/>
            </p:cNvSpPr>
            <p:nvPr/>
          </p:nvSpPr>
          <p:spPr bwMode="auto">
            <a:xfrm flipH="1">
              <a:off x="3151" y="787"/>
              <a:ext cx="387" cy="42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9" name="Group 40"/>
          <p:cNvGrpSpPr>
            <a:grpSpLocks/>
          </p:cNvGrpSpPr>
          <p:nvPr/>
        </p:nvGrpSpPr>
        <p:grpSpPr bwMode="auto">
          <a:xfrm>
            <a:off x="6584950" y="1054100"/>
            <a:ext cx="1422400" cy="1662113"/>
            <a:chOff x="4065" y="593"/>
            <a:chExt cx="896" cy="950"/>
          </a:xfrm>
        </p:grpSpPr>
        <p:sp>
          <p:nvSpPr>
            <p:cNvPr id="30744" name="Rectangle 41"/>
            <p:cNvSpPr>
              <a:spLocks noChangeArrowheads="1"/>
            </p:cNvSpPr>
            <p:nvPr/>
          </p:nvSpPr>
          <p:spPr bwMode="auto">
            <a:xfrm>
              <a:off x="4417" y="593"/>
              <a:ext cx="544"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2500" b="1" i="1" dirty="0">
                  <a:solidFill>
                    <a:srgbClr val="000000"/>
                  </a:solidFill>
                </a:rPr>
                <a:t>Stock</a:t>
              </a:r>
              <a:endParaRPr lang="en-US" sz="2500" b="1" dirty="0"/>
            </a:p>
          </p:txBody>
        </p:sp>
        <p:sp>
          <p:nvSpPr>
            <p:cNvPr id="30745" name="Line 42"/>
            <p:cNvSpPr>
              <a:spLocks noChangeShapeType="1"/>
            </p:cNvSpPr>
            <p:nvPr/>
          </p:nvSpPr>
          <p:spPr bwMode="auto">
            <a:xfrm flipH="1">
              <a:off x="4065" y="787"/>
              <a:ext cx="493" cy="75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53291" name="Text Box 43"/>
          <p:cNvSpPr txBox="1">
            <a:spLocks noChangeArrowheads="1"/>
          </p:cNvSpPr>
          <p:nvPr/>
        </p:nvSpPr>
        <p:spPr bwMode="auto">
          <a:xfrm>
            <a:off x="604838" y="1431925"/>
            <a:ext cx="3800475" cy="358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05000"/>
              </a:lnSpc>
              <a:spcBef>
                <a:spcPct val="40000"/>
              </a:spcBef>
            </a:pPr>
            <a:r>
              <a:rPr lang="en-US" sz="2700" dirty="0"/>
              <a:t>A </a:t>
            </a:r>
            <a:r>
              <a:rPr lang="en-US" sz="2700" b="1" dirty="0">
                <a:solidFill>
                  <a:srgbClr val="FF0000"/>
                </a:solidFill>
              </a:rPr>
              <a:t>stock</a:t>
            </a:r>
            <a:r>
              <a:rPr lang="en-US" sz="2700" dirty="0"/>
              <a:t> is a </a:t>
            </a:r>
            <a:br>
              <a:rPr lang="en-US" sz="2700" dirty="0"/>
            </a:br>
            <a:r>
              <a:rPr lang="en-US" sz="2700" dirty="0"/>
              <a:t>quantity measured </a:t>
            </a:r>
            <a:br>
              <a:rPr lang="en-US" sz="2700" dirty="0"/>
            </a:br>
            <a:r>
              <a:rPr lang="en-US" sz="2700" dirty="0"/>
              <a:t>at a point in time. </a:t>
            </a:r>
          </a:p>
          <a:p>
            <a:pPr eaLnBrk="1" hangingPunct="1">
              <a:lnSpc>
                <a:spcPct val="105000"/>
              </a:lnSpc>
              <a:spcBef>
                <a:spcPct val="40000"/>
              </a:spcBef>
            </a:pPr>
            <a:r>
              <a:rPr lang="en-US" sz="2700" i="1" dirty="0"/>
              <a:t>E.g.</a:t>
            </a:r>
            <a:r>
              <a:rPr lang="en-US" sz="2700" dirty="0"/>
              <a:t>,</a:t>
            </a:r>
            <a:br>
              <a:rPr lang="en-US" sz="2700" dirty="0"/>
            </a:br>
            <a:r>
              <a:rPr lang="en-US" sz="2700" dirty="0"/>
              <a:t>“Canada’s capital stock was $10 trillion on January 1, 2016.”</a:t>
            </a:r>
          </a:p>
        </p:txBody>
      </p:sp>
      <p:grpSp>
        <p:nvGrpSpPr>
          <p:cNvPr id="10" name="Group 45"/>
          <p:cNvGrpSpPr>
            <a:grpSpLocks/>
          </p:cNvGrpSpPr>
          <p:nvPr/>
        </p:nvGrpSpPr>
        <p:grpSpPr bwMode="auto">
          <a:xfrm>
            <a:off x="4991100" y="2063750"/>
            <a:ext cx="404813" cy="693738"/>
            <a:chOff x="2016" y="1051"/>
            <a:chExt cx="281" cy="510"/>
          </a:xfrm>
        </p:grpSpPr>
        <p:sp>
          <p:nvSpPr>
            <p:cNvPr id="30729" name="Freeform 46"/>
            <p:cNvSpPr>
              <a:spLocks/>
            </p:cNvSpPr>
            <p:nvPr/>
          </p:nvSpPr>
          <p:spPr bwMode="auto">
            <a:xfrm>
              <a:off x="2016" y="1061"/>
              <a:ext cx="281" cy="475"/>
            </a:xfrm>
            <a:custGeom>
              <a:avLst/>
              <a:gdLst>
                <a:gd name="T0" fmla="*/ 35 w 281"/>
                <a:gd name="T1" fmla="*/ 0 h 475"/>
                <a:gd name="T2" fmla="*/ 0 w 281"/>
                <a:gd name="T3" fmla="*/ 475 h 475"/>
                <a:gd name="T4" fmla="*/ 281 w 281"/>
                <a:gd name="T5" fmla="*/ 475 h 475"/>
                <a:gd name="T6" fmla="*/ 211 w 281"/>
                <a:gd name="T7" fmla="*/ 0 h 475"/>
                <a:gd name="T8" fmla="*/ 35 w 281"/>
                <a:gd name="T9" fmla="*/ 0 h 475"/>
                <a:gd name="T10" fmla="*/ 0 60000 65536"/>
                <a:gd name="T11" fmla="*/ 0 60000 65536"/>
                <a:gd name="T12" fmla="*/ 0 60000 65536"/>
                <a:gd name="T13" fmla="*/ 0 60000 65536"/>
                <a:gd name="T14" fmla="*/ 0 60000 65536"/>
                <a:gd name="T15" fmla="*/ 0 w 281"/>
                <a:gd name="T16" fmla="*/ 0 h 475"/>
                <a:gd name="T17" fmla="*/ 281 w 281"/>
                <a:gd name="T18" fmla="*/ 475 h 475"/>
              </a:gdLst>
              <a:ahLst/>
              <a:cxnLst>
                <a:cxn ang="T10">
                  <a:pos x="T0" y="T1"/>
                </a:cxn>
                <a:cxn ang="T11">
                  <a:pos x="T2" y="T3"/>
                </a:cxn>
                <a:cxn ang="T12">
                  <a:pos x="T4" y="T5"/>
                </a:cxn>
                <a:cxn ang="T13">
                  <a:pos x="T6" y="T7"/>
                </a:cxn>
                <a:cxn ang="T14">
                  <a:pos x="T8" y="T9"/>
                </a:cxn>
              </a:cxnLst>
              <a:rect l="T15" t="T16" r="T17" b="T18"/>
              <a:pathLst>
                <a:path w="281" h="475">
                  <a:moveTo>
                    <a:pt x="35" y="0"/>
                  </a:moveTo>
                  <a:lnTo>
                    <a:pt x="0" y="475"/>
                  </a:lnTo>
                  <a:lnTo>
                    <a:pt x="281" y="475"/>
                  </a:lnTo>
                  <a:lnTo>
                    <a:pt x="211" y="0"/>
                  </a:lnTo>
                  <a:lnTo>
                    <a:pt x="35" y="0"/>
                  </a:lnTo>
                  <a:close/>
                </a:path>
              </a:pathLst>
            </a:custGeom>
            <a:solidFill>
              <a:srgbClr val="B3CDE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nvGrpSpPr>
            <p:cNvPr id="30730" name="Group 47"/>
            <p:cNvGrpSpPr>
              <a:grpSpLocks/>
            </p:cNvGrpSpPr>
            <p:nvPr/>
          </p:nvGrpSpPr>
          <p:grpSpPr bwMode="auto">
            <a:xfrm>
              <a:off x="2016" y="1051"/>
              <a:ext cx="281" cy="510"/>
              <a:chOff x="2923" y="1051"/>
              <a:chExt cx="281" cy="510"/>
            </a:xfrm>
          </p:grpSpPr>
          <p:sp>
            <p:nvSpPr>
              <p:cNvPr id="30731" name="Line 48"/>
              <p:cNvSpPr>
                <a:spLocks noChangeShapeType="1"/>
              </p:cNvSpPr>
              <p:nvPr/>
            </p:nvSpPr>
            <p:spPr bwMode="auto">
              <a:xfrm flipH="1">
                <a:off x="2923" y="1051"/>
                <a:ext cx="35" cy="51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2" name="Line 49"/>
              <p:cNvSpPr>
                <a:spLocks noChangeShapeType="1"/>
              </p:cNvSpPr>
              <p:nvPr/>
            </p:nvSpPr>
            <p:spPr bwMode="auto">
              <a:xfrm>
                <a:off x="3134" y="1068"/>
                <a:ext cx="70" cy="44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3" name="Line 50"/>
              <p:cNvSpPr>
                <a:spLocks noChangeShapeType="1"/>
              </p:cNvSpPr>
              <p:nvPr/>
            </p:nvSpPr>
            <p:spPr bwMode="auto">
              <a:xfrm>
                <a:off x="3116" y="1068"/>
                <a:ext cx="70" cy="45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4" name="Line 51"/>
              <p:cNvSpPr>
                <a:spLocks noChangeShapeType="1"/>
              </p:cNvSpPr>
              <p:nvPr/>
            </p:nvSpPr>
            <p:spPr bwMode="auto">
              <a:xfrm>
                <a:off x="3099" y="1068"/>
                <a:ext cx="70" cy="49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5" name="Line 52"/>
              <p:cNvSpPr>
                <a:spLocks noChangeShapeType="1"/>
              </p:cNvSpPr>
              <p:nvPr/>
            </p:nvSpPr>
            <p:spPr bwMode="auto">
              <a:xfrm>
                <a:off x="3081" y="1086"/>
                <a:ext cx="53" cy="44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6" name="Line 53"/>
              <p:cNvSpPr>
                <a:spLocks noChangeShapeType="1"/>
              </p:cNvSpPr>
              <p:nvPr/>
            </p:nvSpPr>
            <p:spPr bwMode="auto">
              <a:xfrm>
                <a:off x="3081" y="1086"/>
                <a:ext cx="35" cy="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7" name="Line 54"/>
              <p:cNvSpPr>
                <a:spLocks noChangeShapeType="1"/>
              </p:cNvSpPr>
              <p:nvPr/>
            </p:nvSpPr>
            <p:spPr bwMode="auto">
              <a:xfrm>
                <a:off x="3063" y="1086"/>
                <a:ext cx="36" cy="45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8" name="Line 55"/>
              <p:cNvSpPr>
                <a:spLocks noChangeShapeType="1"/>
              </p:cNvSpPr>
              <p:nvPr/>
            </p:nvSpPr>
            <p:spPr bwMode="auto">
              <a:xfrm flipH="1">
                <a:off x="2958" y="1068"/>
                <a:ext cx="17" cy="44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39" name="Line 56"/>
              <p:cNvSpPr>
                <a:spLocks noChangeShapeType="1"/>
              </p:cNvSpPr>
              <p:nvPr/>
            </p:nvSpPr>
            <p:spPr bwMode="auto">
              <a:xfrm flipH="1">
                <a:off x="2975" y="1086"/>
                <a:ext cx="18" cy="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40" name="Line 57"/>
              <p:cNvSpPr>
                <a:spLocks noChangeShapeType="1"/>
              </p:cNvSpPr>
              <p:nvPr/>
            </p:nvSpPr>
            <p:spPr bwMode="auto">
              <a:xfrm>
                <a:off x="3011" y="1086"/>
                <a:ext cx="1" cy="45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41" name="Line 58"/>
              <p:cNvSpPr>
                <a:spLocks noChangeShapeType="1"/>
              </p:cNvSpPr>
              <p:nvPr/>
            </p:nvSpPr>
            <p:spPr bwMode="auto">
              <a:xfrm>
                <a:off x="3011" y="1086"/>
                <a:ext cx="17" cy="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42" name="Line 59"/>
              <p:cNvSpPr>
                <a:spLocks noChangeShapeType="1"/>
              </p:cNvSpPr>
              <p:nvPr/>
            </p:nvSpPr>
            <p:spPr bwMode="auto">
              <a:xfrm>
                <a:off x="3028" y="1086"/>
                <a:ext cx="18" cy="45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43" name="Line 60"/>
              <p:cNvSpPr>
                <a:spLocks noChangeShapeType="1"/>
              </p:cNvSpPr>
              <p:nvPr/>
            </p:nvSpPr>
            <p:spPr bwMode="auto">
              <a:xfrm>
                <a:off x="3046" y="1086"/>
                <a:ext cx="17" cy="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spTree>
    <p:extLst>
      <p:ext uri="{BB962C8B-B14F-4D97-AF65-F5344CB8AC3E}">
        <p14:creationId xmlns:p14="http://schemas.microsoft.com/office/powerpoint/2010/main" val="323643149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91">
                                            <p:txEl>
                                              <p:pRg st="0" end="0"/>
                                            </p:txEl>
                                          </p:spTgt>
                                        </p:tgtEl>
                                        <p:attrNameLst>
                                          <p:attrName>style.visibility</p:attrName>
                                        </p:attrNameLst>
                                      </p:cBhvr>
                                      <p:to>
                                        <p:strVal val="visible"/>
                                      </p:to>
                                    </p:set>
                                    <p:animEffect transition="in" filter="wipe(left)">
                                      <p:cBhvr>
                                        <p:cTn id="7" dur="500"/>
                                        <p:tgtEl>
                                          <p:spTgt spid="53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3291">
                                            <p:txEl>
                                              <p:pRg st="1" end="1"/>
                                            </p:txEl>
                                          </p:spTgt>
                                        </p:tgtEl>
                                        <p:attrNameLst>
                                          <p:attrName>style.visibility</p:attrName>
                                        </p:attrNameLst>
                                      </p:cBhvr>
                                      <p:to>
                                        <p:strVal val="visible"/>
                                      </p:to>
                                    </p:set>
                                    <p:animEffect transition="in" filter="wipe(left)">
                                      <p:cBhvr>
                                        <p:cTn id="12" dur="500"/>
                                        <p:tgtEl>
                                          <p:spTgt spid="532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3251">
                                            <p:txEl>
                                              <p:pRg st="0" end="0"/>
                                            </p:txEl>
                                          </p:spTgt>
                                        </p:tgtEl>
                                        <p:attrNameLst>
                                          <p:attrName>style.visibility</p:attrName>
                                        </p:attrNameLst>
                                      </p:cBhvr>
                                      <p:to>
                                        <p:strVal val="visible"/>
                                      </p:to>
                                    </p:set>
                                    <p:animEffect transition="in" filter="wipe(left)">
                                      <p:cBhvr>
                                        <p:cTn id="17" dur="500"/>
                                        <p:tgtEl>
                                          <p:spTgt spid="53251">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3251">
                                            <p:txEl>
                                              <p:pRg st="1" end="1"/>
                                            </p:txEl>
                                          </p:spTgt>
                                        </p:tgtEl>
                                        <p:attrNameLst>
                                          <p:attrName>style.visibility</p:attrName>
                                        </p:attrNameLst>
                                      </p:cBhvr>
                                      <p:to>
                                        <p:strVal val="visible"/>
                                      </p:to>
                                    </p:set>
                                    <p:animEffect transition="in" filter="wipe(left)">
                                      <p:cBhvr>
                                        <p:cTn id="22" dur="500"/>
                                        <p:tgtEl>
                                          <p:spTgt spid="53251">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500"/>
                            </p:stCondLst>
                            <p:childTnLst>
                              <p:par>
                                <p:cTn id="29" presetID="22" presetClass="entr" presetSubtype="1"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up)">
                                      <p:cBhvr>
                                        <p:cTn id="31" dur="500"/>
                                        <p:tgtEl>
                                          <p:spTgt spid="10"/>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8" presetClass="entr" presetSubtype="12" fill="hold"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strips(downLeft)">
                                      <p:cBhvr>
                                        <p:cTn id="36" dur="500"/>
                                        <p:tgtEl>
                                          <p:spTgt spid="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8" presetClass="entr" presetSubtype="12"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strips(downLeft)">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P spid="53291"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0" y="236538"/>
            <a:ext cx="9144000" cy="1195387"/>
          </a:xfrm>
        </p:spPr>
        <p:txBody>
          <a:bodyPr/>
          <a:lstStyle/>
          <a:p>
            <a:pPr algn="ctr" eaLnBrk="1" hangingPunct="1"/>
            <a:r>
              <a:rPr lang="en-US" dirty="0"/>
              <a:t>Stocks vs. Flows: Examples</a:t>
            </a:r>
          </a:p>
        </p:txBody>
      </p:sp>
      <p:sp>
        <p:nvSpPr>
          <p:cNvPr id="55369" name="Rectangle 73"/>
          <p:cNvSpPr>
            <a:spLocks noChangeArrowheads="1"/>
          </p:cNvSpPr>
          <p:nvPr/>
        </p:nvSpPr>
        <p:spPr bwMode="auto">
          <a:xfrm>
            <a:off x="4767263" y="4762500"/>
            <a:ext cx="3344862"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the govt budget deficit</a:t>
            </a:r>
          </a:p>
        </p:txBody>
      </p:sp>
      <p:sp>
        <p:nvSpPr>
          <p:cNvPr id="55368" name="Rectangle 72"/>
          <p:cNvSpPr>
            <a:spLocks noChangeArrowheads="1"/>
          </p:cNvSpPr>
          <p:nvPr/>
        </p:nvSpPr>
        <p:spPr bwMode="auto">
          <a:xfrm>
            <a:off x="1422400" y="4762500"/>
            <a:ext cx="334486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the govt debt</a:t>
            </a:r>
          </a:p>
        </p:txBody>
      </p:sp>
      <p:sp>
        <p:nvSpPr>
          <p:cNvPr id="55367" name="Rectangle 71"/>
          <p:cNvSpPr>
            <a:spLocks noChangeArrowheads="1"/>
          </p:cNvSpPr>
          <p:nvPr/>
        </p:nvSpPr>
        <p:spPr bwMode="auto">
          <a:xfrm>
            <a:off x="4767263" y="3732213"/>
            <a:ext cx="3344862"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 of new university graduates this year</a:t>
            </a:r>
          </a:p>
        </p:txBody>
      </p:sp>
      <p:sp>
        <p:nvSpPr>
          <p:cNvPr id="55366" name="Rectangle 70"/>
          <p:cNvSpPr>
            <a:spLocks noChangeArrowheads="1"/>
          </p:cNvSpPr>
          <p:nvPr/>
        </p:nvSpPr>
        <p:spPr bwMode="auto">
          <a:xfrm>
            <a:off x="1422400" y="3732213"/>
            <a:ext cx="3344863"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 of people with university degrees</a:t>
            </a:r>
          </a:p>
        </p:txBody>
      </p:sp>
      <p:sp>
        <p:nvSpPr>
          <p:cNvPr id="55365" name="Rectangle 69"/>
          <p:cNvSpPr>
            <a:spLocks noChangeArrowheads="1"/>
          </p:cNvSpPr>
          <p:nvPr/>
        </p:nvSpPr>
        <p:spPr bwMode="auto">
          <a:xfrm>
            <a:off x="4767263" y="2703513"/>
            <a:ext cx="3344862"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a person’s </a:t>
            </a:r>
            <a:br>
              <a:rPr lang="en-US" sz="2400" dirty="0"/>
            </a:br>
            <a:r>
              <a:rPr lang="en-US" sz="2400" dirty="0"/>
              <a:t>annual savings</a:t>
            </a:r>
          </a:p>
        </p:txBody>
      </p:sp>
      <p:sp>
        <p:nvSpPr>
          <p:cNvPr id="55364" name="Rectangle 68"/>
          <p:cNvSpPr>
            <a:spLocks noChangeArrowheads="1"/>
          </p:cNvSpPr>
          <p:nvPr/>
        </p:nvSpPr>
        <p:spPr bwMode="auto">
          <a:xfrm>
            <a:off x="1422400" y="2703513"/>
            <a:ext cx="334486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dirty="0"/>
              <a:t>a person’s wealth</a:t>
            </a:r>
          </a:p>
        </p:txBody>
      </p:sp>
      <p:sp>
        <p:nvSpPr>
          <p:cNvPr id="31753" name="Rectangle 67"/>
          <p:cNvSpPr>
            <a:spLocks noChangeArrowheads="1"/>
          </p:cNvSpPr>
          <p:nvPr/>
        </p:nvSpPr>
        <p:spPr bwMode="auto">
          <a:xfrm>
            <a:off x="4767263" y="1673225"/>
            <a:ext cx="3344862"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b="1" i="1" dirty="0"/>
              <a:t>Flow</a:t>
            </a:r>
          </a:p>
        </p:txBody>
      </p:sp>
      <p:sp>
        <p:nvSpPr>
          <p:cNvPr id="31754" name="Rectangle 66"/>
          <p:cNvSpPr>
            <a:spLocks noChangeArrowheads="1"/>
          </p:cNvSpPr>
          <p:nvPr/>
        </p:nvSpPr>
        <p:spPr bwMode="auto">
          <a:xfrm>
            <a:off x="1422400" y="1673225"/>
            <a:ext cx="3344863"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algn="ctr">
              <a:lnSpc>
                <a:spcPct val="105000"/>
              </a:lnSpc>
              <a:spcBef>
                <a:spcPct val="45000"/>
              </a:spcBef>
              <a:buClr>
                <a:srgbClr val="008080"/>
              </a:buClr>
              <a:buSzPct val="120000"/>
              <a:buFont typeface="Wingdings" pitchFamily="2" charset="2"/>
              <a:buNone/>
            </a:pPr>
            <a:r>
              <a:rPr lang="en-US" sz="2400" b="1" i="1" dirty="0"/>
              <a:t>Stock</a:t>
            </a:r>
          </a:p>
        </p:txBody>
      </p:sp>
      <p:sp>
        <p:nvSpPr>
          <p:cNvPr id="31755" name="Line 74"/>
          <p:cNvSpPr>
            <a:spLocks noChangeShapeType="1"/>
          </p:cNvSpPr>
          <p:nvPr/>
        </p:nvSpPr>
        <p:spPr bwMode="auto">
          <a:xfrm>
            <a:off x="1422400" y="1673225"/>
            <a:ext cx="6689725"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56" name="Line 75"/>
          <p:cNvSpPr>
            <a:spLocks noChangeShapeType="1"/>
          </p:cNvSpPr>
          <p:nvPr/>
        </p:nvSpPr>
        <p:spPr bwMode="auto">
          <a:xfrm>
            <a:off x="1422400" y="2703513"/>
            <a:ext cx="668972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57" name="Line 76"/>
          <p:cNvSpPr>
            <a:spLocks noChangeShapeType="1"/>
          </p:cNvSpPr>
          <p:nvPr/>
        </p:nvSpPr>
        <p:spPr bwMode="auto">
          <a:xfrm>
            <a:off x="1422400" y="3732213"/>
            <a:ext cx="668972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58" name="Line 77"/>
          <p:cNvSpPr>
            <a:spLocks noChangeShapeType="1"/>
          </p:cNvSpPr>
          <p:nvPr/>
        </p:nvSpPr>
        <p:spPr bwMode="auto">
          <a:xfrm>
            <a:off x="1422400" y="4762500"/>
            <a:ext cx="668972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59" name="Line 78"/>
          <p:cNvSpPr>
            <a:spLocks noChangeShapeType="1"/>
          </p:cNvSpPr>
          <p:nvPr/>
        </p:nvSpPr>
        <p:spPr bwMode="auto">
          <a:xfrm>
            <a:off x="1422400" y="5791200"/>
            <a:ext cx="6689725" cy="0"/>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60" name="Line 79"/>
          <p:cNvSpPr>
            <a:spLocks noChangeShapeType="1"/>
          </p:cNvSpPr>
          <p:nvPr/>
        </p:nvSpPr>
        <p:spPr bwMode="auto">
          <a:xfrm>
            <a:off x="1422400" y="1673225"/>
            <a:ext cx="0" cy="4117975"/>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61" name="Line 80"/>
          <p:cNvSpPr>
            <a:spLocks noChangeShapeType="1"/>
          </p:cNvSpPr>
          <p:nvPr/>
        </p:nvSpPr>
        <p:spPr bwMode="auto">
          <a:xfrm>
            <a:off x="4767263" y="1673225"/>
            <a:ext cx="0" cy="411797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
        <p:nvSpPr>
          <p:cNvPr id="31762" name="Line 81"/>
          <p:cNvSpPr>
            <a:spLocks noChangeShapeType="1"/>
          </p:cNvSpPr>
          <p:nvPr/>
        </p:nvSpPr>
        <p:spPr bwMode="auto">
          <a:xfrm>
            <a:off x="8112125" y="1673225"/>
            <a:ext cx="0" cy="4117975"/>
          </a:xfrm>
          <a:prstGeom prst="line">
            <a:avLst/>
          </a:prstGeom>
          <a:noFill/>
          <a:ln w="12700" cap="sq">
            <a:solidFill>
              <a:schemeClr val="tx1"/>
            </a:solidFill>
            <a:round/>
            <a:headEnd/>
            <a:tailEnd/>
          </a:ln>
          <a:extLst>
            <a:ext uri="{909E8E84-426E-40DD-AFC4-6F175D3DCCD1}">
              <a14:hiddenFill xmlns:a14="http://schemas.microsoft.com/office/drawing/2010/main">
                <a:noFill/>
              </a14:hiddenFill>
            </a:ext>
          </a:extLst>
        </p:spPr>
        <p:txBody>
          <a:bodyPr anchor="ctr" anchorCtr="1"/>
          <a:lstStyle/>
          <a:p>
            <a:endParaRPr lang="en-US" dirty="0"/>
          </a:p>
        </p:txBody>
      </p:sp>
    </p:spTree>
    <p:extLst>
      <p:ext uri="{BB962C8B-B14F-4D97-AF65-F5344CB8AC3E}">
        <p14:creationId xmlns:p14="http://schemas.microsoft.com/office/powerpoint/2010/main" val="20425716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364"/>
                                        </p:tgtEl>
                                        <p:attrNameLst>
                                          <p:attrName>style.visibility</p:attrName>
                                        </p:attrNameLst>
                                      </p:cBhvr>
                                      <p:to>
                                        <p:strVal val="visible"/>
                                      </p:to>
                                    </p:set>
                                    <p:animEffect transition="in" filter="fade">
                                      <p:cBhvr>
                                        <p:cTn id="7" dur="500"/>
                                        <p:tgtEl>
                                          <p:spTgt spid="553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365"/>
                                        </p:tgtEl>
                                        <p:attrNameLst>
                                          <p:attrName>style.visibility</p:attrName>
                                        </p:attrNameLst>
                                      </p:cBhvr>
                                      <p:to>
                                        <p:strVal val="visible"/>
                                      </p:to>
                                    </p:set>
                                    <p:animEffect transition="in" filter="fade">
                                      <p:cBhvr>
                                        <p:cTn id="12" dur="500"/>
                                        <p:tgtEl>
                                          <p:spTgt spid="553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5366"/>
                                        </p:tgtEl>
                                        <p:attrNameLst>
                                          <p:attrName>style.visibility</p:attrName>
                                        </p:attrNameLst>
                                      </p:cBhvr>
                                      <p:to>
                                        <p:strVal val="visible"/>
                                      </p:to>
                                    </p:set>
                                    <p:animEffect transition="in" filter="fade">
                                      <p:cBhvr>
                                        <p:cTn id="17" dur="500"/>
                                        <p:tgtEl>
                                          <p:spTgt spid="5536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5367"/>
                                        </p:tgtEl>
                                        <p:attrNameLst>
                                          <p:attrName>style.visibility</p:attrName>
                                        </p:attrNameLst>
                                      </p:cBhvr>
                                      <p:to>
                                        <p:strVal val="visible"/>
                                      </p:to>
                                    </p:set>
                                    <p:animEffect transition="in" filter="fade">
                                      <p:cBhvr>
                                        <p:cTn id="22" dur="500"/>
                                        <p:tgtEl>
                                          <p:spTgt spid="5536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5368"/>
                                        </p:tgtEl>
                                        <p:attrNameLst>
                                          <p:attrName>style.visibility</p:attrName>
                                        </p:attrNameLst>
                                      </p:cBhvr>
                                      <p:to>
                                        <p:strVal val="visible"/>
                                      </p:to>
                                    </p:set>
                                    <p:animEffect transition="in" filter="fade">
                                      <p:cBhvr>
                                        <p:cTn id="27" dur="500"/>
                                        <p:tgtEl>
                                          <p:spTgt spid="5536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5369"/>
                                        </p:tgtEl>
                                        <p:attrNameLst>
                                          <p:attrName>style.visibility</p:attrName>
                                        </p:attrNameLst>
                                      </p:cBhvr>
                                      <p:to>
                                        <p:strVal val="visible"/>
                                      </p:to>
                                    </p:set>
                                    <p:animEffect transition="in" filter="fade">
                                      <p:cBhvr>
                                        <p:cTn id="32" dur="500"/>
                                        <p:tgtEl>
                                          <p:spTgt spid="55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69" grpId="0"/>
      <p:bldP spid="55368" grpId="0"/>
      <p:bldP spid="55367" grpId="0"/>
      <p:bldP spid="55366" grpId="0"/>
      <p:bldP spid="55365" grpId="0"/>
      <p:bldP spid="5536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Stock or Flow?</a:t>
            </a:r>
          </a:p>
        </p:txBody>
      </p:sp>
      <p:sp>
        <p:nvSpPr>
          <p:cNvPr id="3" name="Content Placeholder 2"/>
          <p:cNvSpPr>
            <a:spLocks noGrp="1"/>
          </p:cNvSpPr>
          <p:nvPr>
            <p:ph idx="1"/>
          </p:nvPr>
        </p:nvSpPr>
        <p:spPr>
          <a:xfrm>
            <a:off x="476250" y="1484416"/>
            <a:ext cx="8210550" cy="4641747"/>
          </a:xfrm>
        </p:spPr>
        <p:txBody>
          <a:bodyPr/>
          <a:lstStyle/>
          <a:p>
            <a:pPr>
              <a:buClr>
                <a:schemeClr val="tx1">
                  <a:lumMod val="50000"/>
                  <a:lumOff val="50000"/>
                </a:schemeClr>
              </a:buClr>
            </a:pPr>
            <a:r>
              <a:rPr lang="en-US" dirty="0"/>
              <a:t>The balance on your credit card statement</a:t>
            </a:r>
          </a:p>
          <a:p>
            <a:pPr>
              <a:buClr>
                <a:schemeClr val="tx1">
                  <a:lumMod val="50000"/>
                  <a:lumOff val="50000"/>
                </a:schemeClr>
              </a:buClr>
            </a:pPr>
            <a:r>
              <a:rPr lang="en-US" dirty="0"/>
              <a:t>How much time you spend studying</a:t>
            </a:r>
          </a:p>
          <a:p>
            <a:pPr>
              <a:buClr>
                <a:schemeClr val="tx1">
                  <a:lumMod val="50000"/>
                  <a:lumOff val="50000"/>
                </a:schemeClr>
              </a:buClr>
            </a:pPr>
            <a:r>
              <a:rPr lang="en-US" dirty="0"/>
              <a:t>The size of your MP3/iTunes collection</a:t>
            </a:r>
          </a:p>
          <a:p>
            <a:pPr>
              <a:buClr>
                <a:schemeClr val="tx1">
                  <a:lumMod val="50000"/>
                  <a:lumOff val="50000"/>
                </a:schemeClr>
              </a:buClr>
            </a:pPr>
            <a:r>
              <a:rPr lang="en-US" dirty="0"/>
              <a:t>The inflation rate</a:t>
            </a:r>
          </a:p>
          <a:p>
            <a:pPr>
              <a:buClr>
                <a:schemeClr val="tx1">
                  <a:lumMod val="50000"/>
                  <a:lumOff val="50000"/>
                </a:schemeClr>
              </a:buClr>
            </a:pPr>
            <a:r>
              <a:rPr lang="en-US" dirty="0"/>
              <a:t>The unemployment rate</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14</a:t>
            </a:fld>
            <a:endParaRPr lang="en-US" sz="1600" dirty="0">
              <a:solidFill>
                <a:srgbClr val="006666"/>
              </a:solidFill>
              <a:cs typeface="Arial"/>
            </a:endParaRPr>
          </a:p>
        </p:txBody>
      </p:sp>
    </p:spTree>
    <p:extLst>
      <p:ext uri="{BB962C8B-B14F-4D97-AF65-F5344CB8AC3E}">
        <p14:creationId xmlns:p14="http://schemas.microsoft.com/office/powerpoint/2010/main" val="3181504308"/>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dirty="0"/>
              <a:t>Government spending (G)</a:t>
            </a:r>
          </a:p>
        </p:txBody>
      </p:sp>
      <p:sp>
        <p:nvSpPr>
          <p:cNvPr id="59395" name="Rectangle 3"/>
          <p:cNvSpPr>
            <a:spLocks noGrp="1" noChangeArrowheads="1"/>
          </p:cNvSpPr>
          <p:nvPr>
            <p:ph type="body" idx="1"/>
          </p:nvPr>
        </p:nvSpPr>
        <p:spPr/>
        <p:txBody>
          <a:bodyPr/>
          <a:lstStyle/>
          <a:p>
            <a:r>
              <a:rPr lang="en-US" b="1" dirty="0"/>
              <a:t>G</a:t>
            </a:r>
            <a:r>
              <a:rPr lang="en-US" dirty="0"/>
              <a:t> includes all government spending on goods and services.</a:t>
            </a:r>
          </a:p>
          <a:p>
            <a:r>
              <a:rPr lang="en-US" b="1" dirty="0"/>
              <a:t>G</a:t>
            </a:r>
            <a:r>
              <a:rPr lang="en-US" dirty="0"/>
              <a:t> excludes transfer payments </a:t>
            </a:r>
            <a:br>
              <a:rPr lang="en-US" dirty="0"/>
            </a:br>
            <a:r>
              <a:rPr lang="en-US" dirty="0"/>
              <a:t>(e.g., unemployment insurance payments) because they do not represent spending on goods and services. </a:t>
            </a:r>
          </a:p>
          <a:p>
            <a:endParaRPr lang="en-US" dirty="0"/>
          </a:p>
        </p:txBody>
      </p:sp>
    </p:spTree>
    <p:extLst>
      <p:ext uri="{BB962C8B-B14F-4D97-AF65-F5344CB8AC3E}">
        <p14:creationId xmlns:p14="http://schemas.microsoft.com/office/powerpoint/2010/main" val="103357760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animEffect transition="in" filter="wipe(left)">
                                      <p:cBhvr>
                                        <p:cTn id="7" dur="500"/>
                                        <p:tgtEl>
                                          <p:spTgt spid="593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9395">
                                            <p:txEl>
                                              <p:pRg st="1" end="1"/>
                                            </p:txEl>
                                          </p:spTgt>
                                        </p:tgtEl>
                                        <p:attrNameLst>
                                          <p:attrName>style.visibility</p:attrName>
                                        </p:attrNameLst>
                                      </p:cBhvr>
                                      <p:to>
                                        <p:strVal val="visible"/>
                                      </p:to>
                                    </p:set>
                                    <p:animEffect transition="in" filter="wipe(left)">
                                      <p:cBhvr>
                                        <p:cTn id="12" dur="500"/>
                                        <p:tgtEl>
                                          <p:spTgt spid="593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bldLvl="2"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Government spending (G)</a:t>
            </a:r>
          </a:p>
        </p:txBody>
      </p:sp>
      <p:sp>
        <p:nvSpPr>
          <p:cNvPr id="3" name="Content Placeholder 2"/>
          <p:cNvSpPr>
            <a:spLocks noGrp="1"/>
          </p:cNvSpPr>
          <p:nvPr>
            <p:ph idx="1"/>
          </p:nvPr>
        </p:nvSpPr>
        <p:spPr/>
        <p:txBody>
          <a:bodyPr/>
          <a:lstStyle/>
          <a:p>
            <a:r>
              <a:rPr lang="en-GB" dirty="0"/>
              <a:t>In Canada, government expenses can be broken down into three main categories: transfer payments to persons and other levels of government (about 50% of total spending), other program payments and public debt charges.</a:t>
            </a:r>
          </a:p>
          <a:p>
            <a:r>
              <a:rPr lang="en-GB" dirty="0"/>
              <a:t>Transfer payments to persons consist mostly of elderly benefits, child tax benefits and employment insurance benefits.</a:t>
            </a:r>
          </a:p>
        </p:txBody>
      </p:sp>
    </p:spTree>
    <p:extLst>
      <p:ext uri="{BB962C8B-B14F-4D97-AF65-F5344CB8AC3E}">
        <p14:creationId xmlns:p14="http://schemas.microsoft.com/office/powerpoint/2010/main" val="683383612"/>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Canada’s Government spending 2014-15</a:t>
            </a:r>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3362" y="1176337"/>
            <a:ext cx="8228838" cy="5034805"/>
          </a:xfrm>
        </p:spPr>
      </p:pic>
    </p:spTree>
    <p:extLst>
      <p:ext uri="{BB962C8B-B14F-4D97-AF65-F5344CB8AC3E}">
        <p14:creationId xmlns:p14="http://schemas.microsoft.com/office/powerpoint/2010/main" val="378296391"/>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dirty="0"/>
              <a:t>Net exports (NX)</a:t>
            </a:r>
          </a:p>
        </p:txBody>
      </p:sp>
      <p:sp>
        <p:nvSpPr>
          <p:cNvPr id="59395" name="Rectangle 3"/>
          <p:cNvSpPr>
            <a:spLocks noGrp="1" noChangeArrowheads="1"/>
          </p:cNvSpPr>
          <p:nvPr>
            <p:ph type="body" idx="1"/>
          </p:nvPr>
        </p:nvSpPr>
        <p:spPr/>
        <p:txBody>
          <a:bodyPr/>
          <a:lstStyle/>
          <a:p>
            <a:r>
              <a:rPr lang="en-US" b="1" dirty="0"/>
              <a:t>NX</a:t>
            </a:r>
            <a:r>
              <a:rPr lang="en-US" dirty="0"/>
              <a:t> = exports – imports</a:t>
            </a:r>
          </a:p>
          <a:p>
            <a:pPr lvl="1"/>
            <a:r>
              <a:rPr lang="en-US" b="1" dirty="0"/>
              <a:t>Exports</a:t>
            </a:r>
            <a:r>
              <a:rPr lang="en-US" dirty="0"/>
              <a:t>: the value of g&amp;s sold to other countries</a:t>
            </a:r>
          </a:p>
          <a:p>
            <a:pPr lvl="1"/>
            <a:r>
              <a:rPr lang="en-US" b="1" dirty="0"/>
              <a:t>Imports</a:t>
            </a:r>
            <a:r>
              <a:rPr lang="en-US" dirty="0"/>
              <a:t>: the value of g&amp;s purchased from other countries</a:t>
            </a:r>
          </a:p>
          <a:p>
            <a:r>
              <a:rPr lang="en-US" dirty="0"/>
              <a:t>Hence, NX equals net spending from abroad on our g&amp;s</a:t>
            </a:r>
          </a:p>
          <a:p>
            <a:endParaRPr lang="en-US" dirty="0"/>
          </a:p>
        </p:txBody>
      </p:sp>
    </p:spTree>
    <p:extLst>
      <p:ext uri="{BB962C8B-B14F-4D97-AF65-F5344CB8AC3E}">
        <p14:creationId xmlns:p14="http://schemas.microsoft.com/office/powerpoint/2010/main" val="260599281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animEffect transition="in" filter="wipe(left)">
                                      <p:cBhvr>
                                        <p:cTn id="7" dur="500"/>
                                        <p:tgtEl>
                                          <p:spTgt spid="593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9395">
                                            <p:txEl>
                                              <p:pRg st="1" end="1"/>
                                            </p:txEl>
                                          </p:spTgt>
                                        </p:tgtEl>
                                        <p:attrNameLst>
                                          <p:attrName>style.visibility</p:attrName>
                                        </p:attrNameLst>
                                      </p:cBhvr>
                                      <p:to>
                                        <p:strVal val="visible"/>
                                      </p:to>
                                    </p:set>
                                    <p:animEffect transition="in" filter="wipe(left)">
                                      <p:cBhvr>
                                        <p:cTn id="12" dur="500"/>
                                        <p:tgtEl>
                                          <p:spTgt spid="593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9395">
                                            <p:txEl>
                                              <p:pRg st="2" end="2"/>
                                            </p:txEl>
                                          </p:spTgt>
                                        </p:tgtEl>
                                        <p:attrNameLst>
                                          <p:attrName>style.visibility</p:attrName>
                                        </p:attrNameLst>
                                      </p:cBhvr>
                                      <p:to>
                                        <p:strVal val="visible"/>
                                      </p:to>
                                    </p:set>
                                    <p:animEffect transition="in" filter="wipe(left)">
                                      <p:cBhvr>
                                        <p:cTn id="17" dur="500"/>
                                        <p:tgtEl>
                                          <p:spTgt spid="593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9395">
                                            <p:txEl>
                                              <p:pRg st="3" end="3"/>
                                            </p:txEl>
                                          </p:spTgt>
                                        </p:tgtEl>
                                        <p:attrNameLst>
                                          <p:attrName>style.visibility</p:attrName>
                                        </p:attrNameLst>
                                      </p:cBhvr>
                                      <p:to>
                                        <p:strVal val="visible"/>
                                      </p:to>
                                    </p:set>
                                    <p:animEffect transition="in" filter="wipe(left)">
                                      <p:cBhvr>
                                        <p:cTn id="22" dur="500"/>
                                        <p:tgtEl>
                                          <p:spTgt spid="593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build="p" bldLvl="2"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title" idx="4294967295"/>
          </p:nvPr>
        </p:nvSpPr>
        <p:spPr>
          <a:xfrm>
            <a:off x="330200" y="296863"/>
            <a:ext cx="8391525" cy="693737"/>
          </a:xfrm>
        </p:spPr>
        <p:txBody>
          <a:bodyPr/>
          <a:lstStyle/>
          <a:p>
            <a:pPr eaLnBrk="1" hangingPunct="1"/>
            <a:r>
              <a:rPr lang="en-US" dirty="0"/>
              <a:t>Canada Net Exports, 2015</a:t>
            </a:r>
          </a:p>
        </p:txBody>
      </p:sp>
      <p:graphicFrame>
        <p:nvGraphicFramePr>
          <p:cNvPr id="35" name="Table 34"/>
          <p:cNvGraphicFramePr>
            <a:graphicFrameLocks noGrp="1"/>
          </p:cNvGraphicFramePr>
          <p:nvPr>
            <p:extLst>
              <p:ext uri="{D42A27DB-BD31-4B8C-83A1-F6EECF244321}">
                <p14:modId xmlns:p14="http://schemas.microsoft.com/office/powerpoint/2010/main" val="1198992934"/>
              </p:ext>
            </p:extLst>
          </p:nvPr>
        </p:nvGraphicFramePr>
        <p:xfrm>
          <a:off x="677862" y="1203321"/>
          <a:ext cx="7977187" cy="5060952"/>
        </p:xfrm>
        <a:graphic>
          <a:graphicData uri="http://schemas.openxmlformats.org/drawingml/2006/table">
            <a:tbl>
              <a:tblPr firstRow="1" bandRow="1">
                <a:tableStyleId>{5C22544A-7EE6-4342-B048-85BDC9FD1C3A}</a:tableStyleId>
              </a:tblPr>
              <a:tblGrid>
                <a:gridCol w="3830942">
                  <a:extLst>
                    <a:ext uri="{9D8B030D-6E8A-4147-A177-3AD203B41FA5}">
                      <a16:colId xmlns:a16="http://schemas.microsoft.com/office/drawing/2014/main" val="20000"/>
                    </a:ext>
                  </a:extLst>
                </a:gridCol>
                <a:gridCol w="2207127">
                  <a:extLst>
                    <a:ext uri="{9D8B030D-6E8A-4147-A177-3AD203B41FA5}">
                      <a16:colId xmlns:a16="http://schemas.microsoft.com/office/drawing/2014/main" val="20001"/>
                    </a:ext>
                  </a:extLst>
                </a:gridCol>
                <a:gridCol w="1939118">
                  <a:extLst>
                    <a:ext uri="{9D8B030D-6E8A-4147-A177-3AD203B41FA5}">
                      <a16:colId xmlns:a16="http://schemas.microsoft.com/office/drawing/2014/main" val="20002"/>
                    </a:ext>
                  </a:extLst>
                </a:gridCol>
              </a:tblGrid>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ctr"/>
                      <a:r>
                        <a:rPr lang="en-US" sz="2500" b="0" dirty="0">
                          <a:solidFill>
                            <a:schemeClr val="tx1"/>
                          </a:solidFill>
                        </a:rPr>
                        <a:t>$ billions</a:t>
                      </a: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ctr"/>
                      <a:r>
                        <a:rPr lang="en-US" sz="2500" b="0" dirty="0">
                          <a:solidFill>
                            <a:schemeClr val="tx1"/>
                          </a:solidFill>
                        </a:rPr>
                        <a:t>% of GDP</a:t>
                      </a: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0"/>
                  </a:ext>
                </a:extLst>
              </a:tr>
              <a:tr h="632619">
                <a:tc>
                  <a:txBody>
                    <a:bodyPr/>
                    <a:lstStyle/>
                    <a:p>
                      <a:r>
                        <a:rPr lang="en-US" sz="2500" b="0" dirty="0">
                          <a:solidFill>
                            <a:schemeClr val="tx1"/>
                          </a:solidFill>
                        </a:rPr>
                        <a:t>Net exports</a:t>
                      </a:r>
                      <a:r>
                        <a:rPr lang="en-US" sz="2500" b="0" baseline="0" dirty="0">
                          <a:solidFill>
                            <a:schemeClr val="tx1"/>
                          </a:solidFill>
                        </a:rPr>
                        <a:t> of g&amp;s</a:t>
                      </a:r>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r>
                        <a:rPr lang="en-US" sz="2500" b="0" dirty="0">
                          <a:solidFill>
                            <a:schemeClr val="tx1"/>
                          </a:solidFill>
                        </a:rPr>
                        <a:t>–1</a:t>
                      </a: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r>
                        <a:rPr lang="en-US" sz="2500" b="0" dirty="0">
                          <a:solidFill>
                            <a:schemeClr val="tx1"/>
                          </a:solidFill>
                        </a:rPr>
                        <a:t>0</a:t>
                      </a: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1"/>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2"/>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3"/>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4"/>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5"/>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6"/>
                  </a:ext>
                </a:extLst>
              </a:tr>
              <a:tr h="632619">
                <a:tc>
                  <a:txBody>
                    <a:bodyPr/>
                    <a:lstStyle/>
                    <a:p>
                      <a:endParaRPr lang="en-US" sz="2500" b="0" dirty="0">
                        <a:solidFill>
                          <a:schemeClr val="tx1"/>
                        </a:solidFill>
                      </a:endParaRPr>
                    </a:p>
                  </a:txBody>
                  <a:tcPr marL="91438" marR="91438"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731505"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tc>
                  <a:txBody>
                    <a:bodyPr/>
                    <a:lstStyle/>
                    <a:p>
                      <a:pPr algn="r"/>
                      <a:endParaRPr lang="en-US" sz="2500" b="0" dirty="0">
                        <a:solidFill>
                          <a:schemeClr val="tx1"/>
                        </a:solidFill>
                      </a:endParaRPr>
                    </a:p>
                  </a:txBody>
                  <a:tcPr marL="91438" marR="457191" marT="45722" marB="4572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ECFF"/>
                    </a:solidFill>
                  </a:tcPr>
                </a:tc>
                <a:extLst>
                  <a:ext uri="{0D108BD9-81ED-4DB2-BD59-A6C34878D82A}">
                    <a16:rowId xmlns:a16="http://schemas.microsoft.com/office/drawing/2014/main" val="10007"/>
                  </a:ext>
                </a:extLst>
              </a:tr>
            </a:tbl>
          </a:graphicData>
        </a:graphic>
      </p:graphicFrame>
      <p:graphicFrame>
        <p:nvGraphicFramePr>
          <p:cNvPr id="37" name="Table 36"/>
          <p:cNvGraphicFramePr>
            <a:graphicFrameLocks noGrp="1"/>
          </p:cNvGraphicFramePr>
          <p:nvPr>
            <p:extLst>
              <p:ext uri="{D42A27DB-BD31-4B8C-83A1-F6EECF244321}">
                <p14:modId xmlns:p14="http://schemas.microsoft.com/office/powerpoint/2010/main" val="1938369900"/>
              </p:ext>
            </p:extLst>
          </p:nvPr>
        </p:nvGraphicFramePr>
        <p:xfrm>
          <a:off x="688975" y="2486024"/>
          <a:ext cx="7977188" cy="1785936"/>
        </p:xfrm>
        <a:graphic>
          <a:graphicData uri="http://schemas.openxmlformats.org/drawingml/2006/table">
            <a:tbl>
              <a:tblPr firstRow="1" bandRow="1">
                <a:tableStyleId>{5C22544A-7EE6-4342-B048-85BDC9FD1C3A}</a:tableStyleId>
              </a:tblPr>
              <a:tblGrid>
                <a:gridCol w="3830943">
                  <a:extLst>
                    <a:ext uri="{9D8B030D-6E8A-4147-A177-3AD203B41FA5}">
                      <a16:colId xmlns:a16="http://schemas.microsoft.com/office/drawing/2014/main" val="20000"/>
                    </a:ext>
                  </a:extLst>
                </a:gridCol>
                <a:gridCol w="2207127">
                  <a:extLst>
                    <a:ext uri="{9D8B030D-6E8A-4147-A177-3AD203B41FA5}">
                      <a16:colId xmlns:a16="http://schemas.microsoft.com/office/drawing/2014/main" val="20001"/>
                    </a:ext>
                  </a:extLst>
                </a:gridCol>
                <a:gridCol w="1939118">
                  <a:extLst>
                    <a:ext uri="{9D8B030D-6E8A-4147-A177-3AD203B41FA5}">
                      <a16:colId xmlns:a16="http://schemas.microsoft.com/office/drawing/2014/main" val="20002"/>
                    </a:ext>
                  </a:extLst>
                </a:gridCol>
              </a:tblGrid>
              <a:tr h="595312">
                <a:tc>
                  <a:txBody>
                    <a:bodyPr/>
                    <a:lstStyle/>
                    <a:p>
                      <a:r>
                        <a:rPr lang="en-US" sz="2500" b="0" dirty="0">
                          <a:solidFill>
                            <a:schemeClr val="tx1"/>
                          </a:solidFill>
                        </a:rPr>
                        <a:t>   Exports</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573</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32.4</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95312">
                <a:tc>
                  <a:txBody>
                    <a:bodyPr/>
                    <a:lstStyle/>
                    <a:p>
                      <a:r>
                        <a:rPr lang="en-US" sz="2500" b="0" dirty="0">
                          <a:solidFill>
                            <a:schemeClr val="tx1"/>
                          </a:solidFill>
                        </a:rPr>
                        <a:t>     Goods </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489</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27.7</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95312">
                <a:tc>
                  <a:txBody>
                    <a:bodyPr/>
                    <a:lstStyle/>
                    <a:p>
                      <a:r>
                        <a:rPr lang="en-US" sz="2500" b="0" dirty="0">
                          <a:solidFill>
                            <a:schemeClr val="tx1"/>
                          </a:solidFill>
                        </a:rPr>
                        <a:t>     Services</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84</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4.7</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graphicFrame>
        <p:nvGraphicFramePr>
          <p:cNvPr id="38" name="Table 37"/>
          <p:cNvGraphicFramePr>
            <a:graphicFrameLocks noGrp="1"/>
          </p:cNvGraphicFramePr>
          <p:nvPr>
            <p:extLst>
              <p:ext uri="{D42A27DB-BD31-4B8C-83A1-F6EECF244321}">
                <p14:modId xmlns:p14="http://schemas.microsoft.com/office/powerpoint/2010/main" val="860560278"/>
              </p:ext>
            </p:extLst>
          </p:nvPr>
        </p:nvGraphicFramePr>
        <p:xfrm>
          <a:off x="677863" y="4400548"/>
          <a:ext cx="7977187" cy="1863725"/>
        </p:xfrm>
        <a:graphic>
          <a:graphicData uri="http://schemas.openxmlformats.org/drawingml/2006/table">
            <a:tbl>
              <a:tblPr firstRow="1" bandRow="1">
                <a:tableStyleId>{5C22544A-7EE6-4342-B048-85BDC9FD1C3A}</a:tableStyleId>
              </a:tblPr>
              <a:tblGrid>
                <a:gridCol w="3830942">
                  <a:extLst>
                    <a:ext uri="{9D8B030D-6E8A-4147-A177-3AD203B41FA5}">
                      <a16:colId xmlns:a16="http://schemas.microsoft.com/office/drawing/2014/main" val="20000"/>
                    </a:ext>
                  </a:extLst>
                </a:gridCol>
                <a:gridCol w="2207127">
                  <a:extLst>
                    <a:ext uri="{9D8B030D-6E8A-4147-A177-3AD203B41FA5}">
                      <a16:colId xmlns:a16="http://schemas.microsoft.com/office/drawing/2014/main" val="20001"/>
                    </a:ext>
                  </a:extLst>
                </a:gridCol>
                <a:gridCol w="1939118">
                  <a:extLst>
                    <a:ext uri="{9D8B030D-6E8A-4147-A177-3AD203B41FA5}">
                      <a16:colId xmlns:a16="http://schemas.microsoft.com/office/drawing/2014/main" val="20002"/>
                    </a:ext>
                  </a:extLst>
                </a:gridCol>
              </a:tblGrid>
              <a:tr h="599017">
                <a:tc>
                  <a:txBody>
                    <a:bodyPr/>
                    <a:lstStyle/>
                    <a:p>
                      <a:r>
                        <a:rPr lang="en-US" sz="2500" b="0" dirty="0">
                          <a:solidFill>
                            <a:schemeClr val="tx1"/>
                          </a:solidFill>
                        </a:rPr>
                        <a:t>   Imports</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574</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32.5</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32354">
                <a:tc>
                  <a:txBody>
                    <a:bodyPr/>
                    <a:lstStyle/>
                    <a:p>
                      <a:r>
                        <a:rPr lang="en-US" sz="2500" b="0" dirty="0">
                          <a:solidFill>
                            <a:schemeClr val="tx1"/>
                          </a:solidFill>
                        </a:rPr>
                        <a:t>     Goods </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466</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26.4</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2354">
                <a:tc>
                  <a:txBody>
                    <a:bodyPr/>
                    <a:lstStyle/>
                    <a:p>
                      <a:r>
                        <a:rPr lang="en-US" sz="2500" b="0" dirty="0">
                          <a:solidFill>
                            <a:schemeClr val="tx1"/>
                          </a:solidFill>
                        </a:rPr>
                        <a:t>     Services</a:t>
                      </a:r>
                    </a:p>
                  </a:txBody>
                  <a:tcPr marL="91438" marR="91438"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108</a:t>
                      </a:r>
                    </a:p>
                  </a:txBody>
                  <a:tcPr marL="91438" marR="731505"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US" sz="2500" b="0" dirty="0">
                          <a:solidFill>
                            <a:schemeClr val="tx1"/>
                          </a:solidFill>
                        </a:rPr>
                        <a:t>6.1</a:t>
                      </a:r>
                    </a:p>
                  </a:txBody>
                  <a:tcPr marL="91438" marR="457191" marT="45703" marB="45703"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21011371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An expenditure-output puzzle?</a:t>
            </a:r>
          </a:p>
        </p:txBody>
      </p:sp>
      <p:sp>
        <p:nvSpPr>
          <p:cNvPr id="3" name="Content Placeholder 2"/>
          <p:cNvSpPr>
            <a:spLocks noGrp="1"/>
          </p:cNvSpPr>
          <p:nvPr>
            <p:ph idx="1"/>
          </p:nvPr>
        </p:nvSpPr>
        <p:spPr>
          <a:xfrm>
            <a:off x="476250" y="1484416"/>
            <a:ext cx="8210550" cy="4641747"/>
          </a:xfrm>
        </p:spPr>
        <p:txBody>
          <a:bodyPr/>
          <a:lstStyle/>
          <a:p>
            <a:pPr marL="0" indent="0">
              <a:buClr>
                <a:schemeClr val="tx1">
                  <a:lumMod val="50000"/>
                  <a:lumOff val="50000"/>
                </a:schemeClr>
              </a:buClr>
              <a:buNone/>
            </a:pPr>
            <a:r>
              <a:rPr lang="en-US" dirty="0"/>
              <a:t>Suppose a firm: </a:t>
            </a:r>
          </a:p>
          <a:p>
            <a:pPr>
              <a:buClr>
                <a:schemeClr val="tx1">
                  <a:lumMod val="50000"/>
                  <a:lumOff val="50000"/>
                </a:schemeClr>
              </a:buClr>
            </a:pPr>
            <a:r>
              <a:rPr lang="en-US" dirty="0"/>
              <a:t>produces $10 million worth of final goods</a:t>
            </a:r>
          </a:p>
          <a:p>
            <a:pPr>
              <a:buClr>
                <a:schemeClr val="tx1">
                  <a:lumMod val="50000"/>
                  <a:lumOff val="50000"/>
                </a:schemeClr>
              </a:buClr>
            </a:pPr>
            <a:r>
              <a:rPr lang="en-US" dirty="0"/>
              <a:t>only sells $9 million worth</a:t>
            </a:r>
          </a:p>
          <a:p>
            <a:pPr>
              <a:buClr>
                <a:schemeClr val="tx1">
                  <a:lumMod val="50000"/>
                  <a:lumOff val="50000"/>
                </a:schemeClr>
              </a:buClr>
            </a:pPr>
            <a:endParaRPr lang="en-US" dirty="0"/>
          </a:p>
          <a:p>
            <a:pPr>
              <a:buClr>
                <a:schemeClr val="tx1">
                  <a:lumMod val="50000"/>
                  <a:lumOff val="50000"/>
                </a:schemeClr>
              </a:buClr>
            </a:pPr>
            <a:r>
              <a:rPr lang="en-US" dirty="0"/>
              <a:t>Does this violate the </a:t>
            </a:r>
            <a:br>
              <a:rPr lang="en-US" dirty="0"/>
            </a:br>
            <a:r>
              <a:rPr lang="en-US" dirty="0"/>
              <a:t>   </a:t>
            </a:r>
            <a:r>
              <a:rPr lang="en-US" b="1" i="1" dirty="0"/>
              <a:t>expenditure = output</a:t>
            </a:r>
            <a:r>
              <a:rPr lang="en-US" dirty="0"/>
              <a:t> identity?</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20</a:t>
            </a:fld>
            <a:endParaRPr lang="en-US" sz="1600" dirty="0">
              <a:solidFill>
                <a:srgbClr val="006666"/>
              </a:solidFill>
              <a:cs typeface="Arial"/>
            </a:endParaRPr>
          </a:p>
        </p:txBody>
      </p:sp>
    </p:spTree>
    <p:extLst>
      <p:ext uri="{BB962C8B-B14F-4D97-AF65-F5344CB8AC3E}">
        <p14:creationId xmlns:p14="http://schemas.microsoft.com/office/powerpoint/2010/main" val="3726842324"/>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dirty="0"/>
              <a:t>Why output = expenditure</a:t>
            </a:r>
          </a:p>
        </p:txBody>
      </p:sp>
      <p:sp>
        <p:nvSpPr>
          <p:cNvPr id="37891" name="Rectangle 3"/>
          <p:cNvSpPr>
            <a:spLocks noGrp="1" noChangeArrowheads="1"/>
          </p:cNvSpPr>
          <p:nvPr>
            <p:ph type="body" idx="1"/>
          </p:nvPr>
        </p:nvSpPr>
        <p:spPr>
          <a:xfrm>
            <a:off x="569913" y="1439863"/>
            <a:ext cx="7696200" cy="3733800"/>
          </a:xfrm>
        </p:spPr>
        <p:txBody>
          <a:bodyPr/>
          <a:lstStyle/>
          <a:p>
            <a:pPr eaLnBrk="1" hangingPunct="1">
              <a:spcBef>
                <a:spcPct val="35000"/>
              </a:spcBef>
            </a:pPr>
            <a:r>
              <a:rPr lang="en-US" dirty="0"/>
              <a:t>Unsold output goes into inventory, </a:t>
            </a:r>
            <a:br>
              <a:rPr lang="en-US" dirty="0"/>
            </a:br>
            <a:r>
              <a:rPr lang="en-US" dirty="0"/>
              <a:t>and is counted as “inventory investment” . . . whether or not the inventory buildup was intentional.  </a:t>
            </a:r>
          </a:p>
          <a:p>
            <a:pPr eaLnBrk="1" hangingPunct="1">
              <a:spcBef>
                <a:spcPct val="35000"/>
              </a:spcBef>
            </a:pPr>
            <a:r>
              <a:rPr lang="en-US" dirty="0"/>
              <a:t>In effect, we are assuming that </a:t>
            </a:r>
            <a:br>
              <a:rPr lang="en-US" dirty="0"/>
            </a:br>
            <a:r>
              <a:rPr lang="en-US" dirty="0"/>
              <a:t>firms purchase their unsold output. </a:t>
            </a:r>
          </a:p>
        </p:txBody>
      </p:sp>
    </p:spTree>
    <p:extLst>
      <p:ext uri="{BB962C8B-B14F-4D97-AF65-F5344CB8AC3E}">
        <p14:creationId xmlns:p14="http://schemas.microsoft.com/office/powerpoint/2010/main" val="4156785830"/>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a:xfrm>
            <a:off x="466725" y="236538"/>
            <a:ext cx="8245475" cy="1103312"/>
          </a:xfrm>
        </p:spPr>
        <p:txBody>
          <a:bodyPr/>
          <a:lstStyle/>
          <a:p>
            <a:r>
              <a:rPr lang="en-US" dirty="0"/>
              <a:t>GDP: </a:t>
            </a:r>
            <a:br>
              <a:rPr lang="en-US" dirty="0"/>
            </a:br>
            <a:r>
              <a:rPr lang="en-US" dirty="0"/>
              <a:t>An important and versatile concept</a:t>
            </a:r>
          </a:p>
        </p:txBody>
      </p:sp>
      <p:sp>
        <p:nvSpPr>
          <p:cNvPr id="38915" name="Rectangle 5"/>
          <p:cNvSpPr>
            <a:spLocks noGrp="1" noChangeArrowheads="1"/>
          </p:cNvSpPr>
          <p:nvPr>
            <p:ph type="body" idx="1"/>
          </p:nvPr>
        </p:nvSpPr>
        <p:spPr>
          <a:xfrm>
            <a:off x="476250" y="1500188"/>
            <a:ext cx="8210550" cy="4657725"/>
          </a:xfrm>
        </p:spPr>
        <p:txBody>
          <a:bodyPr/>
          <a:lstStyle/>
          <a:p>
            <a:pPr>
              <a:buFont typeface="Wingdings" pitchFamily="2" charset="2"/>
              <a:buNone/>
            </a:pPr>
            <a:r>
              <a:rPr lang="en-US" dirty="0"/>
              <a:t>We have now seen that GDP measures:</a:t>
            </a:r>
          </a:p>
          <a:p>
            <a:pPr marL="463550" lvl="1" indent="-347663">
              <a:spcBef>
                <a:spcPts val="1800"/>
              </a:spcBef>
              <a:buClr>
                <a:srgbClr val="996633"/>
              </a:buClr>
            </a:pPr>
            <a:r>
              <a:rPr lang="en-US" dirty="0"/>
              <a:t>total income</a:t>
            </a:r>
          </a:p>
          <a:p>
            <a:pPr marL="463550" lvl="1" indent="-347663">
              <a:spcBef>
                <a:spcPts val="1800"/>
              </a:spcBef>
              <a:buClr>
                <a:srgbClr val="996633"/>
              </a:buClr>
            </a:pPr>
            <a:r>
              <a:rPr lang="en-US" dirty="0"/>
              <a:t>total output</a:t>
            </a:r>
          </a:p>
          <a:p>
            <a:pPr marL="463550" lvl="1" indent="-347663">
              <a:spcBef>
                <a:spcPts val="1800"/>
              </a:spcBef>
              <a:buClr>
                <a:srgbClr val="996633"/>
              </a:buClr>
            </a:pPr>
            <a:r>
              <a:rPr lang="en-US" dirty="0"/>
              <a:t>total expenditure</a:t>
            </a:r>
          </a:p>
          <a:p>
            <a:pPr marL="463550" lvl="1" indent="-347663">
              <a:spcBef>
                <a:spcPts val="1800"/>
              </a:spcBef>
              <a:buClr>
                <a:srgbClr val="996633"/>
              </a:buClr>
            </a:pPr>
            <a:r>
              <a:rPr lang="en-US" dirty="0"/>
              <a:t>the sum of value added at all stages </a:t>
            </a:r>
            <a:br>
              <a:rPr lang="en-US" dirty="0"/>
            </a:br>
            <a:r>
              <a:rPr lang="en-US" dirty="0"/>
              <a:t>in the production of final goods</a:t>
            </a:r>
          </a:p>
        </p:txBody>
      </p:sp>
    </p:spTree>
    <p:extLst>
      <p:ext uri="{BB962C8B-B14F-4D97-AF65-F5344CB8AC3E}">
        <p14:creationId xmlns:p14="http://schemas.microsoft.com/office/powerpoint/2010/main" val="1753347969"/>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90525" y="284163"/>
            <a:ext cx="8321675" cy="825500"/>
          </a:xfrm>
        </p:spPr>
        <p:txBody>
          <a:bodyPr/>
          <a:lstStyle/>
          <a:p>
            <a:pPr eaLnBrk="1" hangingPunct="1"/>
            <a:r>
              <a:rPr lang="en-US" dirty="0"/>
              <a:t>GNP vs. GDP</a:t>
            </a:r>
          </a:p>
        </p:txBody>
      </p:sp>
      <p:sp>
        <p:nvSpPr>
          <p:cNvPr id="39939" name="Rectangle 3"/>
          <p:cNvSpPr>
            <a:spLocks noGrp="1" noChangeArrowheads="1"/>
          </p:cNvSpPr>
          <p:nvPr>
            <p:ph type="body" idx="1"/>
          </p:nvPr>
        </p:nvSpPr>
        <p:spPr>
          <a:xfrm>
            <a:off x="522288" y="1063625"/>
            <a:ext cx="8172450" cy="5502275"/>
          </a:xfrm>
        </p:spPr>
        <p:txBody>
          <a:bodyPr/>
          <a:lstStyle/>
          <a:p>
            <a:pPr eaLnBrk="1" hangingPunct="1">
              <a:spcBef>
                <a:spcPts val="1800"/>
              </a:spcBef>
            </a:pPr>
            <a:r>
              <a:rPr lang="en-US" dirty="0">
                <a:solidFill>
                  <a:srgbClr val="FF0000"/>
                </a:solidFill>
              </a:rPr>
              <a:t>Gross </a:t>
            </a:r>
            <a:r>
              <a:rPr lang="en-US" b="1" dirty="0">
                <a:solidFill>
                  <a:srgbClr val="FF0000"/>
                </a:solidFill>
              </a:rPr>
              <a:t>national</a:t>
            </a:r>
            <a:r>
              <a:rPr lang="en-US" dirty="0">
                <a:solidFill>
                  <a:srgbClr val="FF0000"/>
                </a:solidFill>
              </a:rPr>
              <a:t> product</a:t>
            </a:r>
            <a:r>
              <a:rPr lang="en-US" dirty="0"/>
              <a:t> (</a:t>
            </a:r>
            <a:r>
              <a:rPr lang="en-US" dirty="0">
                <a:solidFill>
                  <a:srgbClr val="FF0000"/>
                </a:solidFill>
              </a:rPr>
              <a:t>GNP</a:t>
            </a:r>
            <a:r>
              <a:rPr lang="en-US" dirty="0"/>
              <a:t>):</a:t>
            </a:r>
            <a:r>
              <a:rPr lang="en-US" dirty="0">
                <a:solidFill>
                  <a:srgbClr val="990033"/>
                </a:solidFill>
              </a:rPr>
              <a:t> </a:t>
            </a:r>
            <a:br>
              <a:rPr lang="en-US" dirty="0">
                <a:solidFill>
                  <a:srgbClr val="990033"/>
                </a:solidFill>
              </a:rPr>
            </a:br>
            <a:r>
              <a:rPr lang="en-US" dirty="0"/>
              <a:t>Total income earned by the nation’s factors of production, regardless of where located.</a:t>
            </a:r>
          </a:p>
          <a:p>
            <a:pPr eaLnBrk="1" hangingPunct="1">
              <a:spcBef>
                <a:spcPts val="1800"/>
              </a:spcBef>
            </a:pPr>
            <a:r>
              <a:rPr lang="en-US" dirty="0">
                <a:solidFill>
                  <a:srgbClr val="0000FF"/>
                </a:solidFill>
              </a:rPr>
              <a:t>Gross </a:t>
            </a:r>
            <a:r>
              <a:rPr lang="en-US" b="1" dirty="0">
                <a:solidFill>
                  <a:srgbClr val="0000FF"/>
                </a:solidFill>
              </a:rPr>
              <a:t>domestic </a:t>
            </a:r>
            <a:r>
              <a:rPr lang="en-US" dirty="0">
                <a:solidFill>
                  <a:srgbClr val="0000FF"/>
                </a:solidFill>
              </a:rPr>
              <a:t>product</a:t>
            </a:r>
            <a:r>
              <a:rPr lang="en-US" dirty="0"/>
              <a:t> (</a:t>
            </a:r>
            <a:r>
              <a:rPr lang="en-US" dirty="0">
                <a:solidFill>
                  <a:srgbClr val="0000FF"/>
                </a:solidFill>
              </a:rPr>
              <a:t>GDP</a:t>
            </a:r>
            <a:r>
              <a:rPr lang="en-US" dirty="0"/>
              <a:t>):</a:t>
            </a:r>
            <a:br>
              <a:rPr lang="en-US" dirty="0"/>
            </a:br>
            <a:r>
              <a:rPr lang="en-US" dirty="0"/>
              <a:t>Total income earned by domestically-located factors of production, regardless of nationality.</a:t>
            </a:r>
          </a:p>
          <a:p>
            <a:pPr eaLnBrk="1" hangingPunct="1">
              <a:spcBef>
                <a:spcPts val="1800"/>
              </a:spcBef>
              <a:buFont typeface="Wingdings" pitchFamily="2" charset="2"/>
              <a:buNone/>
            </a:pPr>
            <a:r>
              <a:rPr lang="en-US" dirty="0"/>
              <a:t>	GNP – GDP = factor payments from abroad </a:t>
            </a:r>
            <a:br>
              <a:rPr lang="en-US" dirty="0"/>
            </a:br>
            <a:r>
              <a:rPr lang="en-US" dirty="0"/>
              <a:t>		        </a:t>
            </a:r>
            <a:r>
              <a:rPr lang="en-US" sz="1000" dirty="0"/>
              <a:t> </a:t>
            </a:r>
            <a:r>
              <a:rPr lang="en-US" dirty="0"/>
              <a:t>minus factor payments to abroad</a:t>
            </a:r>
          </a:p>
          <a:p>
            <a:pPr eaLnBrk="1" hangingPunct="1">
              <a:spcBef>
                <a:spcPts val="1800"/>
              </a:spcBef>
            </a:pPr>
            <a:r>
              <a:rPr lang="en-US" dirty="0"/>
              <a:t>Examples of factor payments: wages, profits, rent, interest &amp; dividends on assets</a:t>
            </a:r>
          </a:p>
        </p:txBody>
      </p:sp>
    </p:spTree>
    <p:extLst>
      <p:ext uri="{BB962C8B-B14F-4D97-AF65-F5344CB8AC3E}">
        <p14:creationId xmlns:p14="http://schemas.microsoft.com/office/powerpoint/2010/main" val="3514761053"/>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accent1"/>
        </a:solidFill>
        <a:effectLst/>
      </p:bgPr>
    </p:bg>
    <p:spTree>
      <p:nvGrpSpPr>
        <p:cNvPr id="1" name=""/>
        <p:cNvGrpSpPr/>
        <p:nvPr/>
      </p:nvGrpSpPr>
      <p:grpSpPr>
        <a:xfrm>
          <a:off x="0" y="0"/>
          <a:ext cx="0" cy="0"/>
          <a:chOff x="0" y="0"/>
          <a:chExt cx="0" cy="0"/>
        </a:xfrm>
      </p:grpSpPr>
      <p:sp>
        <p:nvSpPr>
          <p:cNvPr id="41986" name="Title 1"/>
          <p:cNvSpPr>
            <a:spLocks noGrp="1"/>
          </p:cNvSpPr>
          <p:nvPr>
            <p:ph type="title"/>
          </p:nvPr>
        </p:nvSpPr>
        <p:spPr>
          <a:xfrm>
            <a:off x="466725" y="158750"/>
            <a:ext cx="8245475" cy="558800"/>
          </a:xfrm>
        </p:spPr>
        <p:txBody>
          <a:bodyPr/>
          <a:lstStyle/>
          <a:p>
            <a:r>
              <a:rPr lang="en-US" sz="2800" dirty="0">
                <a:solidFill>
                  <a:srgbClr val="336699"/>
                </a:solidFill>
                <a:latin typeface="Tahoma" pitchFamily="34" charset="0"/>
              </a:rPr>
              <a:t>GNP vs. GDP in Select Countries, 2012</a:t>
            </a:r>
            <a:endParaRPr lang="en-US" sz="2800" dirty="0">
              <a:solidFill>
                <a:srgbClr val="33669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20682865"/>
              </p:ext>
            </p:extLst>
          </p:nvPr>
        </p:nvGraphicFramePr>
        <p:xfrm>
          <a:off x="479425" y="786298"/>
          <a:ext cx="8210552" cy="5483223"/>
        </p:xfrm>
        <a:graphic>
          <a:graphicData uri="http://schemas.openxmlformats.org/drawingml/2006/table">
            <a:tbl>
              <a:tblPr firstRow="1" bandRow="1">
                <a:tableStyleId>{5940675A-B579-460E-94D1-54222C63F5DA}</a:tableStyleId>
              </a:tblPr>
              <a:tblGrid>
                <a:gridCol w="2052638">
                  <a:extLst>
                    <a:ext uri="{9D8B030D-6E8A-4147-A177-3AD203B41FA5}">
                      <a16:colId xmlns:a16="http://schemas.microsoft.com/office/drawing/2014/main" val="20000"/>
                    </a:ext>
                  </a:extLst>
                </a:gridCol>
                <a:gridCol w="2052638">
                  <a:extLst>
                    <a:ext uri="{9D8B030D-6E8A-4147-A177-3AD203B41FA5}">
                      <a16:colId xmlns:a16="http://schemas.microsoft.com/office/drawing/2014/main" val="20001"/>
                    </a:ext>
                  </a:extLst>
                </a:gridCol>
                <a:gridCol w="2052638">
                  <a:extLst>
                    <a:ext uri="{9D8B030D-6E8A-4147-A177-3AD203B41FA5}">
                      <a16:colId xmlns:a16="http://schemas.microsoft.com/office/drawing/2014/main" val="20002"/>
                    </a:ext>
                  </a:extLst>
                </a:gridCol>
                <a:gridCol w="2052638">
                  <a:extLst>
                    <a:ext uri="{9D8B030D-6E8A-4147-A177-3AD203B41FA5}">
                      <a16:colId xmlns:a16="http://schemas.microsoft.com/office/drawing/2014/main" val="20003"/>
                    </a:ext>
                  </a:extLst>
                </a:gridCol>
              </a:tblGrid>
              <a:tr h="786987">
                <a:tc>
                  <a:txBody>
                    <a:bodyPr/>
                    <a:lstStyle/>
                    <a:p>
                      <a:pPr algn="ctr"/>
                      <a:r>
                        <a:rPr lang="en-US" sz="2200" b="1" i="1" dirty="0">
                          <a:solidFill>
                            <a:srgbClr val="000000"/>
                          </a:solidFill>
                          <a:latin typeface="+mn-lt"/>
                        </a:rPr>
                        <a:t>Country</a:t>
                      </a:r>
                    </a:p>
                  </a:txBody>
                  <a:tcPr marT="45716" marB="45716" anchor="ctr">
                    <a:solidFill>
                      <a:schemeClr val="bg1"/>
                    </a:solidFill>
                  </a:tcPr>
                </a:tc>
                <a:tc>
                  <a:txBody>
                    <a:bodyPr/>
                    <a:lstStyle/>
                    <a:p>
                      <a:pPr algn="ctr"/>
                      <a:r>
                        <a:rPr lang="en-US" sz="2200" b="1" i="1" dirty="0">
                          <a:solidFill>
                            <a:srgbClr val="000000"/>
                          </a:solidFill>
                          <a:latin typeface="+mn-lt"/>
                        </a:rPr>
                        <a:t>GNP</a:t>
                      </a:r>
                    </a:p>
                  </a:txBody>
                  <a:tcPr marT="45716" marB="45716" anchor="ctr">
                    <a:solidFill>
                      <a:schemeClr val="bg1"/>
                    </a:solidFill>
                  </a:tcPr>
                </a:tc>
                <a:tc>
                  <a:txBody>
                    <a:bodyPr/>
                    <a:lstStyle/>
                    <a:p>
                      <a:pPr algn="ctr"/>
                      <a:r>
                        <a:rPr lang="en-US" sz="2200" b="1" i="1" dirty="0">
                          <a:solidFill>
                            <a:srgbClr val="000000"/>
                          </a:solidFill>
                          <a:latin typeface="+mn-lt"/>
                        </a:rPr>
                        <a:t>GDP</a:t>
                      </a:r>
                    </a:p>
                  </a:txBody>
                  <a:tcPr marT="45716" marB="45716" anchor="ctr">
                    <a:solidFill>
                      <a:schemeClr val="bg1"/>
                    </a:solidFill>
                  </a:tcPr>
                </a:tc>
                <a:tc>
                  <a:txBody>
                    <a:bodyPr/>
                    <a:lstStyle/>
                    <a:p>
                      <a:pPr algn="ctr"/>
                      <a:r>
                        <a:rPr lang="en-US" sz="2200" b="1" i="1" dirty="0">
                          <a:solidFill>
                            <a:srgbClr val="336699"/>
                          </a:solidFill>
                          <a:latin typeface="+mn-lt"/>
                        </a:rPr>
                        <a:t>GNP</a:t>
                      </a:r>
                      <a:r>
                        <a:rPr lang="en-US" sz="2200" b="1" i="1" baseline="0" dirty="0">
                          <a:solidFill>
                            <a:srgbClr val="336699"/>
                          </a:solidFill>
                          <a:latin typeface="+mn-lt"/>
                        </a:rPr>
                        <a:t> – GDP (% of GDP)</a:t>
                      </a:r>
                      <a:endParaRPr lang="en-US" sz="2200" b="1" i="1" dirty="0">
                        <a:solidFill>
                          <a:srgbClr val="336699"/>
                        </a:solidFill>
                        <a:latin typeface="+mn-lt"/>
                      </a:endParaRPr>
                    </a:p>
                  </a:txBody>
                  <a:tcPr marT="45716" marB="45716" anchor="ctr">
                    <a:solidFill>
                      <a:schemeClr val="bg1"/>
                    </a:solidFill>
                  </a:tcPr>
                </a:tc>
                <a:extLst>
                  <a:ext uri="{0D108BD9-81ED-4DB2-BD59-A6C34878D82A}">
                    <a16:rowId xmlns:a16="http://schemas.microsoft.com/office/drawing/2014/main" val="10000"/>
                  </a:ext>
                </a:extLst>
              </a:tr>
              <a:tr h="521804">
                <a:tc>
                  <a:txBody>
                    <a:bodyPr/>
                    <a:lstStyle/>
                    <a:p>
                      <a:pPr algn="l" fontAlgn="b"/>
                      <a:r>
                        <a:rPr lang="en-US" sz="2200" b="0" i="0" u="none" strike="noStrike" dirty="0">
                          <a:solidFill>
                            <a:srgbClr val="000000"/>
                          </a:solidFill>
                          <a:latin typeface="+mn-lt"/>
                        </a:rPr>
                        <a:t>Bangladesh</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127,672</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116,355</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9.7</a:t>
                      </a:r>
                    </a:p>
                  </a:txBody>
                  <a:tcPr marL="9525" marR="9525" marT="9525" marB="0" anchor="ctr">
                    <a:solidFill>
                      <a:schemeClr val="bg1"/>
                    </a:solidFill>
                  </a:tcPr>
                </a:tc>
                <a:extLst>
                  <a:ext uri="{0D108BD9-81ED-4DB2-BD59-A6C34878D82A}">
                    <a16:rowId xmlns:a16="http://schemas.microsoft.com/office/drawing/2014/main" val="10001"/>
                  </a:ext>
                </a:extLst>
              </a:tr>
              <a:tr h="521804">
                <a:tc>
                  <a:txBody>
                    <a:bodyPr/>
                    <a:lstStyle/>
                    <a:p>
                      <a:pPr algn="l" fontAlgn="b"/>
                      <a:r>
                        <a:rPr lang="en-US" sz="2200" b="0" i="0" u="none" strike="noStrike" dirty="0">
                          <a:solidFill>
                            <a:srgbClr val="000000"/>
                          </a:solidFill>
                          <a:latin typeface="+mn-lt"/>
                        </a:rPr>
                        <a:t>Japan</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6,150,132</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5,961,066</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3.2</a:t>
                      </a:r>
                    </a:p>
                  </a:txBody>
                  <a:tcPr marL="9525" marR="9525" marT="9525" marB="0" anchor="ctr">
                    <a:solidFill>
                      <a:schemeClr val="bg1"/>
                    </a:solidFill>
                  </a:tcPr>
                </a:tc>
                <a:extLst>
                  <a:ext uri="{0D108BD9-81ED-4DB2-BD59-A6C34878D82A}">
                    <a16:rowId xmlns:a16="http://schemas.microsoft.com/office/drawing/2014/main" val="10002"/>
                  </a:ext>
                </a:extLst>
              </a:tr>
              <a:tr h="521804">
                <a:tc>
                  <a:txBody>
                    <a:bodyPr/>
                    <a:lstStyle/>
                    <a:p>
                      <a:pPr algn="l" fontAlgn="b"/>
                      <a:r>
                        <a:rPr lang="en-US" sz="2200" b="0" i="0" u="none" strike="noStrike" dirty="0">
                          <a:solidFill>
                            <a:srgbClr val="000000"/>
                          </a:solidFill>
                          <a:latin typeface="+mn-lt"/>
                        </a:rPr>
                        <a:t>China</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8,184,963</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8,227,103</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-0.5</a:t>
                      </a:r>
                    </a:p>
                  </a:txBody>
                  <a:tcPr marL="9525" marR="9525" marT="9525" marB="0" anchor="ctr">
                    <a:solidFill>
                      <a:schemeClr val="bg1"/>
                    </a:solidFill>
                  </a:tcPr>
                </a:tc>
                <a:extLst>
                  <a:ext uri="{0D108BD9-81ED-4DB2-BD59-A6C34878D82A}">
                    <a16:rowId xmlns:a16="http://schemas.microsoft.com/office/drawing/2014/main" val="10003"/>
                  </a:ext>
                </a:extLst>
              </a:tr>
              <a:tr h="521804">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2200" b="0" i="0" u="none" strike="noStrike" dirty="0">
                          <a:solidFill>
                            <a:srgbClr val="000000"/>
                          </a:solidFill>
                          <a:latin typeface="+mn-lt"/>
                        </a:rPr>
                        <a:t>United States</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16,514,500</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16,244,600</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1.7</a:t>
                      </a:r>
                    </a:p>
                  </a:txBody>
                  <a:tcPr marL="9525" marR="9525" marT="9525" marB="0" anchor="ctr">
                    <a:solidFill>
                      <a:schemeClr val="bg1"/>
                    </a:solidFill>
                  </a:tcPr>
                </a:tc>
                <a:extLst>
                  <a:ext uri="{0D108BD9-81ED-4DB2-BD59-A6C34878D82A}">
                    <a16:rowId xmlns:a16="http://schemas.microsoft.com/office/drawing/2014/main" val="10004"/>
                  </a:ext>
                </a:extLst>
              </a:tr>
              <a:tr h="521804">
                <a:tc>
                  <a:txBody>
                    <a:bodyPr/>
                    <a:lstStyle/>
                    <a:p>
                      <a:pPr algn="l" fontAlgn="b"/>
                      <a:r>
                        <a:rPr lang="en-US" sz="2200" b="0" i="0" u="none" strike="noStrike" dirty="0">
                          <a:solidFill>
                            <a:srgbClr val="000000"/>
                          </a:solidFill>
                          <a:latin typeface="+mn-lt"/>
                        </a:rPr>
                        <a:t>India</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1,837,279</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1,858,740</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-1.2</a:t>
                      </a:r>
                    </a:p>
                  </a:txBody>
                  <a:tcPr marL="9525" marR="9525" marT="9525" marB="0" anchor="ctr">
                    <a:solidFill>
                      <a:schemeClr val="bg1"/>
                    </a:solidFill>
                  </a:tcPr>
                </a:tc>
                <a:extLst>
                  <a:ext uri="{0D108BD9-81ED-4DB2-BD59-A6C34878D82A}">
                    <a16:rowId xmlns:a16="http://schemas.microsoft.com/office/drawing/2014/main" val="10005"/>
                  </a:ext>
                </a:extLst>
              </a:tr>
              <a:tr h="521804">
                <a:tc>
                  <a:txBody>
                    <a:bodyPr/>
                    <a:lstStyle/>
                    <a:p>
                      <a:pPr algn="l" fontAlgn="b"/>
                      <a:r>
                        <a:rPr lang="en-US" sz="2200" b="0" i="0" u="none" strike="noStrike" dirty="0">
                          <a:solidFill>
                            <a:srgbClr val="000000"/>
                          </a:solidFill>
                          <a:latin typeface="+mn-lt"/>
                        </a:rPr>
                        <a:t>Canada</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1,821,424</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1,779,635</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2.3</a:t>
                      </a:r>
                    </a:p>
                  </a:txBody>
                  <a:tcPr marL="9525" marR="9525" marT="9525" marB="0" anchor="ctr">
                    <a:solidFill>
                      <a:schemeClr val="bg1"/>
                    </a:solidFill>
                  </a:tcPr>
                </a:tc>
                <a:extLst>
                  <a:ext uri="{0D108BD9-81ED-4DB2-BD59-A6C34878D82A}">
                    <a16:rowId xmlns:a16="http://schemas.microsoft.com/office/drawing/2014/main" val="10006"/>
                  </a:ext>
                </a:extLst>
              </a:tr>
              <a:tr h="521804">
                <a:tc>
                  <a:txBody>
                    <a:bodyPr/>
                    <a:lstStyle/>
                    <a:p>
                      <a:pPr algn="l" fontAlgn="b"/>
                      <a:r>
                        <a:rPr lang="en-US" sz="2200" b="0" i="0" u="none" strike="noStrike" dirty="0">
                          <a:solidFill>
                            <a:srgbClr val="000000"/>
                          </a:solidFill>
                          <a:latin typeface="+mn-lt"/>
                        </a:rPr>
                        <a:t>Greece</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250,167</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248,939</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0.5</a:t>
                      </a:r>
                    </a:p>
                  </a:txBody>
                  <a:tcPr marL="9525" marR="9525" marT="9525" marB="0" anchor="ctr">
                    <a:solidFill>
                      <a:schemeClr val="bg1"/>
                    </a:solidFill>
                  </a:tcPr>
                </a:tc>
                <a:extLst>
                  <a:ext uri="{0D108BD9-81ED-4DB2-BD59-A6C34878D82A}">
                    <a16:rowId xmlns:a16="http://schemas.microsoft.com/office/drawing/2014/main" val="10007"/>
                  </a:ext>
                </a:extLst>
              </a:tr>
              <a:tr h="521804">
                <a:tc>
                  <a:txBody>
                    <a:bodyPr/>
                    <a:lstStyle/>
                    <a:p>
                      <a:pPr algn="l" fontAlgn="b"/>
                      <a:r>
                        <a:rPr lang="en-US" sz="2200" b="0" i="0" u="none" strike="noStrike" dirty="0">
                          <a:solidFill>
                            <a:srgbClr val="000000"/>
                          </a:solidFill>
                          <a:latin typeface="+mn-lt"/>
                        </a:rPr>
                        <a:t>Iraq</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216,453</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215,838</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0.3</a:t>
                      </a:r>
                    </a:p>
                  </a:txBody>
                  <a:tcPr marL="9525" marR="9525" marT="9525" marB="0" anchor="ctr">
                    <a:solidFill>
                      <a:schemeClr val="bg1"/>
                    </a:solidFill>
                  </a:tcPr>
                </a:tc>
                <a:extLst>
                  <a:ext uri="{0D108BD9-81ED-4DB2-BD59-A6C34878D82A}">
                    <a16:rowId xmlns:a16="http://schemas.microsoft.com/office/drawing/2014/main" val="10008"/>
                  </a:ext>
                </a:extLst>
              </a:tr>
              <a:tr h="521804">
                <a:tc>
                  <a:txBody>
                    <a:bodyPr/>
                    <a:lstStyle/>
                    <a:p>
                      <a:pPr algn="l" fontAlgn="b"/>
                      <a:r>
                        <a:rPr lang="en-US" sz="2200" b="0" i="0" u="none" strike="noStrike" dirty="0">
                          <a:solidFill>
                            <a:srgbClr val="000000"/>
                          </a:solidFill>
                          <a:latin typeface="+mn-lt"/>
                        </a:rPr>
                        <a:t>Ireland</a:t>
                      </a:r>
                    </a:p>
                  </a:txBody>
                  <a:tcPr marT="45716" marB="45716" anchor="ctr">
                    <a:solidFill>
                      <a:schemeClr val="bg1"/>
                    </a:solidFill>
                  </a:tcPr>
                </a:tc>
                <a:tc>
                  <a:txBody>
                    <a:bodyPr/>
                    <a:lstStyle/>
                    <a:p>
                      <a:pPr algn="r" fontAlgn="b"/>
                      <a:r>
                        <a:rPr lang="en-US" sz="2200" b="0" i="0" u="none" strike="noStrike" dirty="0">
                          <a:solidFill>
                            <a:srgbClr val="000000"/>
                          </a:solidFill>
                          <a:effectLst/>
                          <a:latin typeface="+mn-lt"/>
                        </a:rPr>
                        <a:t>171,996</a:t>
                      </a:r>
                    </a:p>
                  </a:txBody>
                  <a:tcPr marL="9525" marR="182880" marT="9525" marB="0" anchor="ctr">
                    <a:solidFill>
                      <a:schemeClr val="bg1"/>
                    </a:solidFill>
                  </a:tcPr>
                </a:tc>
                <a:tc>
                  <a:txBody>
                    <a:bodyPr/>
                    <a:lstStyle/>
                    <a:p>
                      <a:pPr algn="r" fontAlgn="b"/>
                      <a:r>
                        <a:rPr lang="en-US" sz="2200" b="0" i="0" u="none" strike="noStrike" dirty="0">
                          <a:solidFill>
                            <a:srgbClr val="000000"/>
                          </a:solidFill>
                          <a:effectLst/>
                          <a:latin typeface="+mn-lt"/>
                        </a:rPr>
                        <a:t>210,636</a:t>
                      </a:r>
                    </a:p>
                  </a:txBody>
                  <a:tcPr marL="9525" marR="182880" marT="9525" marB="0" anchor="ctr">
                    <a:solidFill>
                      <a:schemeClr val="bg1"/>
                    </a:solidFill>
                  </a:tcPr>
                </a:tc>
                <a:tc>
                  <a:txBody>
                    <a:bodyPr/>
                    <a:lstStyle/>
                    <a:p>
                      <a:pPr algn="ctr" fontAlgn="b"/>
                      <a:r>
                        <a:rPr lang="en-US" sz="2200" b="0" i="0" u="none" strike="noStrike" dirty="0">
                          <a:solidFill>
                            <a:srgbClr val="000000"/>
                          </a:solidFill>
                          <a:effectLst/>
                          <a:latin typeface="+mn-lt"/>
                        </a:rPr>
                        <a:t>-18.3</a:t>
                      </a:r>
                    </a:p>
                  </a:txBody>
                  <a:tcPr marL="9525" marR="9525" marT="9525" marB="0" anchor="ctr">
                    <a:solidFill>
                      <a:schemeClr val="bg1"/>
                    </a:solidFill>
                  </a:tcPr>
                </a:tc>
                <a:extLst>
                  <a:ext uri="{0D108BD9-81ED-4DB2-BD59-A6C34878D82A}">
                    <a16:rowId xmlns:a16="http://schemas.microsoft.com/office/drawing/2014/main" val="10009"/>
                  </a:ext>
                </a:extLst>
              </a:tr>
            </a:tbl>
          </a:graphicData>
        </a:graphic>
      </p:graphicFrame>
      <p:sp>
        <p:nvSpPr>
          <p:cNvPr id="42044" name="TextBox 4"/>
          <p:cNvSpPr txBox="1">
            <a:spLocks noChangeArrowheads="1"/>
          </p:cNvSpPr>
          <p:nvPr/>
        </p:nvSpPr>
        <p:spPr bwMode="auto">
          <a:xfrm>
            <a:off x="479425" y="6391275"/>
            <a:ext cx="750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000" i="1" dirty="0">
                <a:solidFill>
                  <a:srgbClr val="808080"/>
                </a:solidFill>
              </a:rPr>
              <a:t>GNP and GDP in millions of current U.S. dollars.</a:t>
            </a:r>
          </a:p>
        </p:txBody>
      </p:sp>
    </p:spTree>
    <p:extLst>
      <p:ext uri="{BB962C8B-B14F-4D97-AF65-F5344CB8AC3E}">
        <p14:creationId xmlns:p14="http://schemas.microsoft.com/office/powerpoint/2010/main" val="761242719"/>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dirty="0"/>
              <a:t>Real vs. nominal GDP</a:t>
            </a:r>
          </a:p>
        </p:txBody>
      </p:sp>
      <p:sp>
        <p:nvSpPr>
          <p:cNvPr id="43011" name="Rectangle 3"/>
          <p:cNvSpPr>
            <a:spLocks noGrp="1" noChangeArrowheads="1"/>
          </p:cNvSpPr>
          <p:nvPr>
            <p:ph type="body" idx="1"/>
          </p:nvPr>
        </p:nvSpPr>
        <p:spPr/>
        <p:txBody>
          <a:bodyPr/>
          <a:lstStyle/>
          <a:p>
            <a:pPr eaLnBrk="1" hangingPunct="1"/>
            <a:r>
              <a:rPr lang="en-US" dirty="0"/>
              <a:t>GDP is the </a:t>
            </a:r>
            <a:r>
              <a:rPr lang="en-US" i="1" dirty="0"/>
              <a:t>value</a:t>
            </a:r>
            <a:r>
              <a:rPr lang="en-US" dirty="0"/>
              <a:t> of all final goods and services produced.  </a:t>
            </a:r>
          </a:p>
          <a:p>
            <a:pPr eaLnBrk="1" hangingPunct="1"/>
            <a:r>
              <a:rPr lang="en-US" b="1" dirty="0">
                <a:solidFill>
                  <a:srgbClr val="FF0000"/>
                </a:solidFill>
              </a:rPr>
              <a:t>Nominal GDP</a:t>
            </a:r>
            <a:r>
              <a:rPr lang="en-US" dirty="0"/>
              <a:t> measures these values using current prices. </a:t>
            </a:r>
          </a:p>
          <a:p>
            <a:pPr eaLnBrk="1" hangingPunct="1"/>
            <a:r>
              <a:rPr lang="en-US" b="1" dirty="0">
                <a:solidFill>
                  <a:srgbClr val="FF0000"/>
                </a:solidFill>
              </a:rPr>
              <a:t>Real GDP</a:t>
            </a:r>
            <a:r>
              <a:rPr lang="en-US" b="1" dirty="0"/>
              <a:t> </a:t>
            </a:r>
            <a:r>
              <a:rPr lang="en-US" dirty="0"/>
              <a:t>measures these values using the prices of a base year.</a:t>
            </a:r>
          </a:p>
          <a:p>
            <a:pPr eaLnBrk="1" hangingPunct="1"/>
            <a:r>
              <a:rPr lang="en-CA" b="1" dirty="0"/>
              <a:t>Value of 2016 $100 in 1980:</a:t>
            </a:r>
            <a:r>
              <a:rPr lang="en-CA" dirty="0"/>
              <a:t> $290.37 </a:t>
            </a:r>
            <a:r>
              <a:rPr lang="en-US" dirty="0"/>
              <a:t> </a:t>
            </a:r>
          </a:p>
        </p:txBody>
      </p:sp>
    </p:spTree>
    <p:extLst>
      <p:ext uri="{BB962C8B-B14F-4D97-AF65-F5344CB8AC3E}">
        <p14:creationId xmlns:p14="http://schemas.microsoft.com/office/powerpoint/2010/main" val="2134309570"/>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Real and nominal GDP</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26</a:t>
            </a:fld>
            <a:endParaRPr lang="en-US" sz="1600" dirty="0">
              <a:solidFill>
                <a:srgbClr val="006666"/>
              </a:solidFill>
              <a:cs typeface="Arial"/>
            </a:endParaRPr>
          </a:p>
        </p:txBody>
      </p:sp>
      <p:sp>
        <p:nvSpPr>
          <p:cNvPr id="8" name="Rectangle 3"/>
          <p:cNvSpPr txBox="1">
            <a:spLocks noChangeArrowheads="1"/>
          </p:cNvSpPr>
          <p:nvPr/>
        </p:nvSpPr>
        <p:spPr>
          <a:xfrm>
            <a:off x="728663" y="4630738"/>
            <a:ext cx="7896225" cy="1854200"/>
          </a:xfrm>
          <a:prstGeom prst="rect">
            <a:avLst/>
          </a:prstGeom>
        </p:spPr>
        <p:txBody>
          <a:bodyPr/>
          <a:lstStyle/>
          <a:p>
            <a:pPr marL="342900" indent="-342900">
              <a:lnSpc>
                <a:spcPct val="105000"/>
              </a:lnSpc>
              <a:spcBef>
                <a:spcPct val="50000"/>
              </a:spcBef>
              <a:buClr>
                <a:schemeClr val="tx1">
                  <a:lumMod val="50000"/>
                  <a:lumOff val="50000"/>
                </a:schemeClr>
              </a:buClr>
              <a:buSzPct val="120000"/>
              <a:buFont typeface="Wingdings" pitchFamily="2" charset="2"/>
              <a:buChar char="§"/>
              <a:defRPr/>
            </a:pPr>
            <a:r>
              <a:rPr lang="en-US" sz="2700" kern="0" dirty="0">
                <a:latin typeface="+mn-lt"/>
                <a:cs typeface="+mn-cs"/>
              </a:rPr>
              <a:t>Compute nominal GDP in each year.</a:t>
            </a:r>
          </a:p>
          <a:p>
            <a:pPr marL="342900" indent="-342900">
              <a:lnSpc>
                <a:spcPct val="105000"/>
              </a:lnSpc>
              <a:spcBef>
                <a:spcPct val="50000"/>
              </a:spcBef>
              <a:buClr>
                <a:schemeClr val="tx1">
                  <a:lumMod val="50000"/>
                  <a:lumOff val="50000"/>
                </a:schemeClr>
              </a:buClr>
              <a:buSzPct val="120000"/>
              <a:buFont typeface="Wingdings" pitchFamily="2" charset="2"/>
              <a:buChar char="§"/>
              <a:defRPr/>
            </a:pPr>
            <a:r>
              <a:rPr lang="en-US" sz="2700" kern="0" dirty="0">
                <a:latin typeface="+mn-lt"/>
                <a:cs typeface="+mn-cs"/>
              </a:rPr>
              <a:t>Compute real GDP in each year using 2010 as the base year.</a:t>
            </a:r>
          </a:p>
        </p:txBody>
      </p:sp>
      <p:graphicFrame>
        <p:nvGraphicFramePr>
          <p:cNvPr id="10" name="Group 4"/>
          <p:cNvGraphicFramePr>
            <a:graphicFrameLocks noGrp="1"/>
          </p:cNvGraphicFramePr>
          <p:nvPr>
            <p:extLst>
              <p:ext uri="{D42A27DB-BD31-4B8C-83A1-F6EECF244321}">
                <p14:modId xmlns:p14="http://schemas.microsoft.com/office/powerpoint/2010/main" val="1533787713"/>
              </p:ext>
            </p:extLst>
          </p:nvPr>
        </p:nvGraphicFramePr>
        <p:xfrm>
          <a:off x="476750" y="1698563"/>
          <a:ext cx="8229600" cy="2627312"/>
        </p:xfrm>
        <a:graphic>
          <a:graphicData uri="http://schemas.openxmlformats.org/drawingml/2006/table">
            <a:tbl>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gridCol w="1143000">
                  <a:extLst>
                    <a:ext uri="{9D8B030D-6E8A-4147-A177-3AD203B41FA5}">
                      <a16:colId xmlns:a16="http://schemas.microsoft.com/office/drawing/2014/main" val="20005"/>
                    </a:ext>
                  </a:extLst>
                </a:gridCol>
                <a:gridCol w="1143000">
                  <a:extLst>
                    <a:ext uri="{9D8B030D-6E8A-4147-A177-3AD203B41FA5}">
                      <a16:colId xmlns:a16="http://schemas.microsoft.com/office/drawing/2014/main" val="20006"/>
                    </a:ext>
                  </a:extLst>
                </a:gridCol>
              </a:tblGrid>
              <a:tr h="609600">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5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2010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gridSpan="2">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2011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gridSpan="2">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2012</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val="10000"/>
                  </a:ext>
                </a:extLst>
              </a:tr>
              <a:tr h="579438">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5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Q</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Q</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Q</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719137">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good A</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900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$31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$36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1,050</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719137">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good B</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192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$102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$100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500" b="0" i="0" u="none" strike="noStrike" cap="none" normalizeH="0" baseline="0" dirty="0">
                          <a:ln>
                            <a:noFill/>
                          </a:ln>
                          <a:solidFill>
                            <a:schemeClr val="tx1"/>
                          </a:solidFill>
                          <a:effectLst/>
                          <a:latin typeface="Arial" charset="0"/>
                        </a:rPr>
                        <a:t>205</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41055678"/>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dirty="0"/>
              <a:t>Real GDP controls for inflation</a:t>
            </a:r>
          </a:p>
        </p:txBody>
      </p:sp>
      <p:sp>
        <p:nvSpPr>
          <p:cNvPr id="46083" name="Rectangle 3"/>
          <p:cNvSpPr>
            <a:spLocks noGrp="1" noChangeArrowheads="1"/>
          </p:cNvSpPr>
          <p:nvPr>
            <p:ph type="body" idx="1"/>
          </p:nvPr>
        </p:nvSpPr>
        <p:spPr/>
        <p:txBody>
          <a:bodyPr/>
          <a:lstStyle/>
          <a:p>
            <a:r>
              <a:rPr lang="en-US" dirty="0"/>
              <a:t>Changes in nominal GDP can be due to:</a:t>
            </a:r>
          </a:p>
          <a:p>
            <a:pPr lvl="1"/>
            <a:r>
              <a:rPr lang="en-US" dirty="0"/>
              <a:t>changes in prices </a:t>
            </a:r>
          </a:p>
          <a:p>
            <a:pPr lvl="1"/>
            <a:r>
              <a:rPr lang="en-US" dirty="0"/>
              <a:t>changes in quantities of output produced</a:t>
            </a:r>
          </a:p>
          <a:p>
            <a:r>
              <a:rPr lang="en-US" dirty="0"/>
              <a:t>Changes in real GDP can only be due to changes in quantities because real GDP is constructed using constant base-year prices. </a:t>
            </a:r>
          </a:p>
        </p:txBody>
      </p:sp>
    </p:spTree>
    <p:extLst>
      <p:ext uri="{BB962C8B-B14F-4D97-AF65-F5344CB8AC3E}">
        <p14:creationId xmlns:p14="http://schemas.microsoft.com/office/powerpoint/2010/main" val="1381829201"/>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z="3000" dirty="0">
                <a:solidFill>
                  <a:srgbClr val="336699"/>
                </a:solidFill>
              </a:rPr>
              <a:t>Canada Nominal and Real GDP,</a:t>
            </a:r>
            <a:br>
              <a:rPr lang="en-US" sz="3000" dirty="0">
                <a:solidFill>
                  <a:srgbClr val="336699"/>
                </a:solidFill>
              </a:rPr>
            </a:br>
            <a:r>
              <a:rPr lang="en-US" sz="2600" dirty="0">
                <a:solidFill>
                  <a:srgbClr val="336699"/>
                </a:solidFill>
              </a:rPr>
              <a:t>1981-2015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1176338"/>
            <a:ext cx="8636000" cy="5467350"/>
          </a:xfrm>
          <a:prstGeom prst="rect">
            <a:avLst/>
          </a:prstGeom>
        </p:spPr>
      </p:pic>
      <p:sp>
        <p:nvSpPr>
          <p:cNvPr id="8" name="TextBox 7"/>
          <p:cNvSpPr txBox="1"/>
          <p:nvPr/>
        </p:nvSpPr>
        <p:spPr>
          <a:xfrm>
            <a:off x="1309687" y="2980977"/>
            <a:ext cx="3754438" cy="369332"/>
          </a:xfrm>
          <a:prstGeom prst="rect">
            <a:avLst/>
          </a:prstGeom>
          <a:solidFill>
            <a:srgbClr val="FFFF00"/>
          </a:solidFill>
        </p:spPr>
        <p:txBody>
          <a:bodyPr wrap="square" rtlCol="0">
            <a:spAutoFit/>
          </a:bodyPr>
          <a:lstStyle/>
          <a:p>
            <a:r>
              <a:rPr lang="en-CA" dirty="0"/>
              <a:t>Real GDP (Chained 2007 dollars)</a:t>
            </a:r>
          </a:p>
        </p:txBody>
      </p:sp>
      <p:sp>
        <p:nvSpPr>
          <p:cNvPr id="10" name="TextBox 9"/>
          <p:cNvSpPr txBox="1"/>
          <p:nvPr/>
        </p:nvSpPr>
        <p:spPr>
          <a:xfrm>
            <a:off x="5207000" y="4374183"/>
            <a:ext cx="1622425" cy="369332"/>
          </a:xfrm>
          <a:prstGeom prst="rect">
            <a:avLst/>
          </a:prstGeom>
          <a:solidFill>
            <a:srgbClr val="FFFF00"/>
          </a:solidFill>
        </p:spPr>
        <p:txBody>
          <a:bodyPr wrap="square" rtlCol="0">
            <a:spAutoFit/>
          </a:bodyPr>
          <a:lstStyle/>
          <a:p>
            <a:r>
              <a:rPr lang="en-CA" dirty="0"/>
              <a:t>Nominal GDP</a:t>
            </a:r>
          </a:p>
        </p:txBody>
      </p:sp>
      <p:cxnSp>
        <p:nvCxnSpPr>
          <p:cNvPr id="3" name="Straight Connector 2"/>
          <p:cNvCxnSpPr>
            <a:stCxn id="8" idx="2"/>
          </p:cNvCxnSpPr>
          <p:nvPr/>
        </p:nvCxnSpPr>
        <p:spPr>
          <a:xfrm>
            <a:off x="3186906" y="3350309"/>
            <a:ext cx="584994" cy="7473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26857" y="3874636"/>
            <a:ext cx="691355" cy="445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414353"/>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dirty="0"/>
              <a:t>GDP deflator</a:t>
            </a:r>
          </a:p>
        </p:txBody>
      </p:sp>
      <p:sp>
        <p:nvSpPr>
          <p:cNvPr id="48131" name="Rectangle 3"/>
          <p:cNvSpPr>
            <a:spLocks noGrp="1" noChangeArrowheads="1"/>
          </p:cNvSpPr>
          <p:nvPr>
            <p:ph type="body" idx="1"/>
          </p:nvPr>
        </p:nvSpPr>
        <p:spPr/>
        <p:txBody>
          <a:bodyPr/>
          <a:lstStyle/>
          <a:p>
            <a:r>
              <a:rPr lang="en-US" b="1" dirty="0">
                <a:solidFill>
                  <a:srgbClr val="FF0000"/>
                </a:solidFill>
              </a:rPr>
              <a:t>Inflation rate</a:t>
            </a:r>
            <a:r>
              <a:rPr lang="en-US" dirty="0"/>
              <a:t>: the percentage increase in the overall level of prices.</a:t>
            </a:r>
          </a:p>
          <a:p>
            <a:r>
              <a:rPr lang="en-US" dirty="0"/>
              <a:t>One measure of the price level: </a:t>
            </a:r>
            <a:r>
              <a:rPr lang="en-US" b="1" dirty="0">
                <a:solidFill>
                  <a:srgbClr val="FF0000"/>
                </a:solidFill>
              </a:rPr>
              <a:t>GDP deflator</a:t>
            </a:r>
            <a:endParaRPr lang="en-US" dirty="0"/>
          </a:p>
          <a:p>
            <a:pPr>
              <a:buFont typeface="Wingdings" pitchFamily="2" charset="2"/>
              <a:buNone/>
            </a:pPr>
            <a:r>
              <a:rPr lang="en-US" dirty="0"/>
              <a:t>	Definition:</a:t>
            </a:r>
          </a:p>
        </p:txBody>
      </p:sp>
      <p:graphicFrame>
        <p:nvGraphicFramePr>
          <p:cNvPr id="90116" name="Object 2"/>
          <p:cNvGraphicFramePr>
            <a:graphicFrameLocks noChangeAspect="1"/>
          </p:cNvGraphicFramePr>
          <p:nvPr/>
        </p:nvGraphicFramePr>
        <p:xfrm>
          <a:off x="1284288" y="3652838"/>
          <a:ext cx="6127750" cy="1016000"/>
        </p:xfrm>
        <a:graphic>
          <a:graphicData uri="http://schemas.openxmlformats.org/presentationml/2006/ole">
            <mc:AlternateContent xmlns:mc="http://schemas.openxmlformats.org/markup-compatibility/2006">
              <mc:Choice xmlns:v="urn:schemas-microsoft-com:vml" Requires="v">
                <p:oleObj spid="_x0000_s1196" name="Equation" r:id="rId4" imgW="2451100" imgH="406400" progId="Equation.DSMT4">
                  <p:embed/>
                </p:oleObj>
              </mc:Choice>
              <mc:Fallback>
                <p:oleObj name="Equation" r:id="rId4" imgW="2451100" imgH="4064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4288" y="3652838"/>
                        <a:ext cx="6127750" cy="101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46322394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0116"/>
                                        </p:tgtEl>
                                        <p:attrNameLst>
                                          <p:attrName>style.visibility</p:attrName>
                                        </p:attrNameLst>
                                      </p:cBhvr>
                                      <p:to>
                                        <p:strVal val="visible"/>
                                      </p:to>
                                    </p:set>
                                    <p:animEffect transition="in" filter="fade">
                                      <p:cBhvr>
                                        <p:cTn id="7" dur="500"/>
                                        <p:tgtEl>
                                          <p:spTgt spid="90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GDP deflator and the inflation rate</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30</a:t>
            </a:fld>
            <a:endParaRPr lang="en-US" sz="1600" dirty="0">
              <a:solidFill>
                <a:srgbClr val="006666"/>
              </a:solidFill>
              <a:cs typeface="Arial"/>
            </a:endParaRPr>
          </a:p>
        </p:txBody>
      </p:sp>
      <p:sp>
        <p:nvSpPr>
          <p:cNvPr id="10" name="Rectangle 3"/>
          <p:cNvSpPr txBox="1">
            <a:spLocks noChangeArrowheads="1"/>
          </p:cNvSpPr>
          <p:nvPr/>
        </p:nvSpPr>
        <p:spPr>
          <a:xfrm>
            <a:off x="809625" y="4664013"/>
            <a:ext cx="7620000" cy="2057400"/>
          </a:xfrm>
          <a:prstGeom prst="rect">
            <a:avLst/>
          </a:prstGeom>
        </p:spPr>
        <p:txBody>
          <a:bodyPr/>
          <a:lstStyle/>
          <a:p>
            <a:pPr marL="342900" indent="-342900">
              <a:lnSpc>
                <a:spcPct val="105000"/>
              </a:lnSpc>
              <a:spcBef>
                <a:spcPct val="30000"/>
              </a:spcBef>
              <a:buClr>
                <a:schemeClr val="tx1">
                  <a:lumMod val="50000"/>
                  <a:lumOff val="50000"/>
                </a:schemeClr>
              </a:buClr>
              <a:buSzPct val="120000"/>
              <a:buFont typeface="Wingdings" pitchFamily="2" charset="2"/>
              <a:buChar char="§"/>
              <a:defRPr/>
            </a:pPr>
            <a:r>
              <a:rPr lang="en-US" sz="2600" kern="0" dirty="0">
                <a:latin typeface="+mn-lt"/>
                <a:cs typeface="+mn-cs"/>
              </a:rPr>
              <a:t>Use your previous answers to compute </a:t>
            </a:r>
            <a:br>
              <a:rPr lang="en-US" sz="2600" kern="0" dirty="0">
                <a:latin typeface="+mn-lt"/>
                <a:cs typeface="+mn-cs"/>
              </a:rPr>
            </a:br>
            <a:r>
              <a:rPr lang="en-US" sz="2600" kern="0" dirty="0">
                <a:latin typeface="+mn-lt"/>
                <a:cs typeface="+mn-cs"/>
              </a:rPr>
              <a:t>the GDP deflator in each year. </a:t>
            </a:r>
          </a:p>
          <a:p>
            <a:pPr marL="342900" indent="-342900">
              <a:lnSpc>
                <a:spcPct val="105000"/>
              </a:lnSpc>
              <a:spcBef>
                <a:spcPct val="30000"/>
              </a:spcBef>
              <a:buClr>
                <a:schemeClr val="tx1">
                  <a:lumMod val="50000"/>
                  <a:lumOff val="50000"/>
                </a:schemeClr>
              </a:buClr>
              <a:buSzPct val="120000"/>
              <a:buFont typeface="Wingdings" pitchFamily="2" charset="2"/>
              <a:buChar char="§"/>
              <a:defRPr/>
            </a:pPr>
            <a:r>
              <a:rPr lang="en-US" sz="2600" kern="0" dirty="0">
                <a:latin typeface="+mn-lt"/>
                <a:cs typeface="+mn-cs"/>
              </a:rPr>
              <a:t>Use GDP deflator to compute the inflation rate from 2010 to 2011 and from 2011 to 2012. </a:t>
            </a:r>
          </a:p>
        </p:txBody>
      </p:sp>
      <p:graphicFrame>
        <p:nvGraphicFramePr>
          <p:cNvPr id="11" name="Group 4"/>
          <p:cNvGraphicFramePr>
            <a:graphicFrameLocks noGrp="1"/>
          </p:cNvGraphicFramePr>
          <p:nvPr>
            <p:extLst>
              <p:ext uri="{D42A27DB-BD31-4B8C-83A1-F6EECF244321}">
                <p14:modId xmlns:p14="http://schemas.microsoft.com/office/powerpoint/2010/main" val="1170151593"/>
              </p:ext>
            </p:extLst>
          </p:nvPr>
        </p:nvGraphicFramePr>
        <p:xfrm>
          <a:off x="518788" y="1559688"/>
          <a:ext cx="8153400" cy="2971801"/>
        </p:xfrm>
        <a:graphic>
          <a:graphicData uri="http://schemas.openxmlformats.org/drawingml/2006/table">
            <a:tbl>
              <a:tblPr/>
              <a:tblGrid>
                <a:gridCol w="1066800">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600200">
                  <a:extLst>
                    <a:ext uri="{9D8B030D-6E8A-4147-A177-3AD203B41FA5}">
                      <a16:colId xmlns:a16="http://schemas.microsoft.com/office/drawing/2014/main" val="20003"/>
                    </a:ext>
                  </a:extLst>
                </a:gridCol>
                <a:gridCol w="1981200">
                  <a:extLst>
                    <a:ext uri="{9D8B030D-6E8A-4147-A177-3AD203B41FA5}">
                      <a16:colId xmlns:a16="http://schemas.microsoft.com/office/drawing/2014/main" val="20004"/>
                    </a:ext>
                  </a:extLst>
                </a:gridCol>
              </a:tblGrid>
              <a:tr h="946150">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Nom. GDP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Real GDP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GDP </a:t>
                      </a:r>
                      <a:br>
                        <a:rPr kumimoji="0" lang="en-US" sz="2400" b="0" i="0" u="none" strike="noStrike" cap="none" normalizeH="0" baseline="0" dirty="0">
                          <a:ln>
                            <a:noFill/>
                          </a:ln>
                          <a:solidFill>
                            <a:schemeClr val="tx1"/>
                          </a:solidFill>
                          <a:effectLst/>
                          <a:latin typeface="Arial" charset="0"/>
                        </a:rPr>
                      </a:br>
                      <a:r>
                        <a:rPr kumimoji="0" lang="en-US" sz="2400" b="0" i="0" u="none" strike="noStrike" cap="none" normalizeH="0" baseline="0" dirty="0">
                          <a:ln>
                            <a:noFill/>
                          </a:ln>
                          <a:solidFill>
                            <a:schemeClr val="tx1"/>
                          </a:solidFill>
                          <a:effectLst/>
                          <a:latin typeface="Arial" charset="0"/>
                        </a:rPr>
                        <a:t>deflator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Inflation</a:t>
                      </a:r>
                      <a:br>
                        <a:rPr kumimoji="0" lang="en-US" sz="2400" b="0" i="0" u="none" strike="noStrike" cap="none" normalizeH="0" baseline="0" dirty="0">
                          <a:ln>
                            <a:noFill/>
                          </a:ln>
                          <a:solidFill>
                            <a:schemeClr val="tx1"/>
                          </a:solidFill>
                          <a:effectLst/>
                          <a:latin typeface="Arial" charset="0"/>
                        </a:rPr>
                      </a:br>
                      <a:r>
                        <a:rPr kumimoji="0" lang="en-US" sz="2400" b="0" i="0" u="none" strike="noStrike" cap="none" normalizeH="0" baseline="0" dirty="0">
                          <a:ln>
                            <a:noFill/>
                          </a:ln>
                          <a:solidFill>
                            <a:schemeClr val="tx1"/>
                          </a:solidFill>
                          <a:effectLst/>
                          <a:latin typeface="Arial" charset="0"/>
                        </a:rPr>
                        <a:t>rate</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674688">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$46,200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$46,200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1" u="none" strike="noStrike" cap="none" normalizeH="0" baseline="0" dirty="0">
                          <a:ln>
                            <a:noFill/>
                          </a:ln>
                          <a:solidFill>
                            <a:schemeClr val="tx1"/>
                          </a:solidFill>
                          <a:effectLst/>
                          <a:latin typeface="Arial" charset="0"/>
                        </a:rPr>
                        <a:t>n.a.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674688">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2011</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51,400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50,000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rgbClr val="0033CC"/>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676275">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2012</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58,300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rgbClr val="FF0000"/>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grpSp>
        <p:nvGrpSpPr>
          <p:cNvPr id="12" name="Group 36"/>
          <p:cNvGrpSpPr>
            <a:grpSpLocks/>
          </p:cNvGrpSpPr>
          <p:nvPr/>
        </p:nvGrpSpPr>
        <p:grpSpPr bwMode="auto">
          <a:xfrm>
            <a:off x="6371900" y="2888425"/>
            <a:ext cx="862013" cy="1328738"/>
            <a:chOff x="3975" y="1461"/>
            <a:chExt cx="543" cy="837"/>
          </a:xfrm>
        </p:grpSpPr>
        <p:sp>
          <p:nvSpPr>
            <p:cNvPr id="13" name="Line 37"/>
            <p:cNvSpPr>
              <a:spLocks noChangeShapeType="1"/>
            </p:cNvSpPr>
            <p:nvPr/>
          </p:nvSpPr>
          <p:spPr bwMode="auto">
            <a:xfrm>
              <a:off x="3975" y="1461"/>
              <a:ext cx="537" cy="408"/>
            </a:xfrm>
            <a:prstGeom prst="line">
              <a:avLst/>
            </a:prstGeom>
            <a:noFill/>
            <a:ln w="1905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 name="Line 38"/>
            <p:cNvSpPr>
              <a:spLocks noChangeShapeType="1"/>
            </p:cNvSpPr>
            <p:nvPr/>
          </p:nvSpPr>
          <p:spPr bwMode="auto">
            <a:xfrm>
              <a:off x="3978" y="1869"/>
              <a:ext cx="528" cy="0"/>
            </a:xfrm>
            <a:prstGeom prst="line">
              <a:avLst/>
            </a:prstGeom>
            <a:noFill/>
            <a:ln w="1905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5" name="Line 39"/>
            <p:cNvSpPr>
              <a:spLocks noChangeShapeType="1"/>
            </p:cNvSpPr>
            <p:nvPr/>
          </p:nvSpPr>
          <p:spPr bwMode="auto">
            <a:xfrm>
              <a:off x="3981" y="1890"/>
              <a:ext cx="537" cy="408"/>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 name="Line 40"/>
            <p:cNvSpPr>
              <a:spLocks noChangeShapeType="1"/>
            </p:cNvSpPr>
            <p:nvPr/>
          </p:nvSpPr>
          <p:spPr bwMode="auto">
            <a:xfrm>
              <a:off x="3984" y="2298"/>
              <a:ext cx="528"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Tree>
    <p:extLst>
      <p:ext uri="{BB962C8B-B14F-4D97-AF65-F5344CB8AC3E}">
        <p14:creationId xmlns:p14="http://schemas.microsoft.com/office/powerpoint/2010/main" val="389375420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Answers</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31</a:t>
            </a:fld>
            <a:endParaRPr lang="en-US" sz="1600" dirty="0">
              <a:solidFill>
                <a:srgbClr val="006666"/>
              </a:solidFill>
              <a:cs typeface="Arial"/>
            </a:endParaRPr>
          </a:p>
        </p:txBody>
      </p:sp>
      <p:sp>
        <p:nvSpPr>
          <p:cNvPr id="8" name="Rectangle 7"/>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graphicFrame>
        <p:nvGraphicFramePr>
          <p:cNvPr id="10" name="Group 4"/>
          <p:cNvGraphicFramePr>
            <a:graphicFrameLocks noGrp="1"/>
          </p:cNvGraphicFramePr>
          <p:nvPr>
            <p:extLst>
              <p:ext uri="{D42A27DB-BD31-4B8C-83A1-F6EECF244321}">
                <p14:modId xmlns:p14="http://schemas.microsoft.com/office/powerpoint/2010/main" val="2470711659"/>
              </p:ext>
            </p:extLst>
          </p:nvPr>
        </p:nvGraphicFramePr>
        <p:xfrm>
          <a:off x="518788" y="1559688"/>
          <a:ext cx="8153400" cy="2971801"/>
        </p:xfrm>
        <a:graphic>
          <a:graphicData uri="http://schemas.openxmlformats.org/drawingml/2006/table">
            <a:tbl>
              <a:tblPr/>
              <a:tblGrid>
                <a:gridCol w="1066800">
                  <a:extLst>
                    <a:ext uri="{9D8B030D-6E8A-4147-A177-3AD203B41FA5}">
                      <a16:colId xmlns:a16="http://schemas.microsoft.com/office/drawing/2014/main" val="20000"/>
                    </a:ext>
                  </a:extLst>
                </a:gridCol>
                <a:gridCol w="1752600">
                  <a:extLst>
                    <a:ext uri="{9D8B030D-6E8A-4147-A177-3AD203B41FA5}">
                      <a16:colId xmlns:a16="http://schemas.microsoft.com/office/drawing/2014/main" val="20001"/>
                    </a:ext>
                  </a:extLst>
                </a:gridCol>
                <a:gridCol w="1752600">
                  <a:extLst>
                    <a:ext uri="{9D8B030D-6E8A-4147-A177-3AD203B41FA5}">
                      <a16:colId xmlns:a16="http://schemas.microsoft.com/office/drawing/2014/main" val="20002"/>
                    </a:ext>
                  </a:extLst>
                </a:gridCol>
                <a:gridCol w="1600200">
                  <a:extLst>
                    <a:ext uri="{9D8B030D-6E8A-4147-A177-3AD203B41FA5}">
                      <a16:colId xmlns:a16="http://schemas.microsoft.com/office/drawing/2014/main" val="20003"/>
                    </a:ext>
                  </a:extLst>
                </a:gridCol>
                <a:gridCol w="1981200">
                  <a:extLst>
                    <a:ext uri="{9D8B030D-6E8A-4147-A177-3AD203B41FA5}">
                      <a16:colId xmlns:a16="http://schemas.microsoft.com/office/drawing/2014/main" val="20004"/>
                    </a:ext>
                  </a:extLst>
                </a:gridCol>
              </a:tblGrid>
              <a:tr h="946150">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endParaRPr kumimoji="0" lang="en-US" sz="2400" b="0" i="0" u="none" strike="noStrike" cap="none" normalizeH="0" baseline="0" dirty="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Nom. GDP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Real GDP</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GDP </a:t>
                      </a:r>
                      <a:br>
                        <a:rPr kumimoji="0" lang="en-US" sz="2400" b="0" i="0" u="none" strike="noStrike" cap="none" normalizeH="0" baseline="0" dirty="0">
                          <a:ln>
                            <a:noFill/>
                          </a:ln>
                          <a:solidFill>
                            <a:schemeClr val="tx1"/>
                          </a:solidFill>
                          <a:effectLst/>
                          <a:latin typeface="Arial" charset="0"/>
                        </a:rPr>
                      </a:br>
                      <a:r>
                        <a:rPr kumimoji="0" lang="en-US" sz="2400" b="0" i="0" u="none" strike="noStrike" cap="none" normalizeH="0" baseline="0" dirty="0">
                          <a:ln>
                            <a:noFill/>
                          </a:ln>
                          <a:solidFill>
                            <a:schemeClr val="tx1"/>
                          </a:solidFill>
                          <a:effectLst/>
                          <a:latin typeface="Arial" charset="0"/>
                        </a:rPr>
                        <a:t>deflator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Inflation</a:t>
                      </a:r>
                      <a:br>
                        <a:rPr kumimoji="0" lang="en-US" sz="2400" b="0" i="0" u="none" strike="noStrike" cap="none" normalizeH="0" baseline="0" dirty="0">
                          <a:ln>
                            <a:noFill/>
                          </a:ln>
                          <a:solidFill>
                            <a:schemeClr val="tx1"/>
                          </a:solidFill>
                          <a:effectLst/>
                          <a:latin typeface="Arial" charset="0"/>
                        </a:rPr>
                      </a:br>
                      <a:r>
                        <a:rPr kumimoji="0" lang="en-US" sz="2400" b="0" i="0" u="none" strike="noStrike" cap="none" normalizeH="0" baseline="0" dirty="0">
                          <a:ln>
                            <a:noFill/>
                          </a:ln>
                          <a:solidFill>
                            <a:schemeClr val="tx1"/>
                          </a:solidFill>
                          <a:effectLst/>
                          <a:latin typeface="Arial" charset="0"/>
                        </a:rPr>
                        <a:t>rate</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674688">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2010</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$46,200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$46,200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100.0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1" u="none" strike="noStrike" cap="none" normalizeH="0" baseline="0" dirty="0">
                          <a:ln>
                            <a:noFill/>
                          </a:ln>
                          <a:solidFill>
                            <a:schemeClr val="tx1"/>
                          </a:solidFill>
                          <a:effectLst/>
                          <a:latin typeface="Arial" charset="0"/>
                        </a:rPr>
                        <a:t>n.a.</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674688">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2011</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51,400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50,000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102.8</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rgbClr val="0033CC"/>
                          </a:solidFill>
                          <a:effectLst/>
                          <a:latin typeface="Arial" charset="0"/>
                        </a:rPr>
                        <a:t>2.8%</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676275">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2012</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58,300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52,000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chemeClr val="tx1"/>
                          </a:solidFill>
                          <a:effectLst/>
                          <a:latin typeface="Arial" charset="0"/>
                        </a:rPr>
                        <a:t>112.1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5000"/>
                        </a:lnSpc>
                        <a:spcBef>
                          <a:spcPct val="45000"/>
                        </a:spcBef>
                        <a:spcAft>
                          <a:spcPct val="0"/>
                        </a:spcAft>
                        <a:buClr>
                          <a:srgbClr val="008080"/>
                        </a:buClr>
                        <a:buSzPct val="120000"/>
                        <a:buFont typeface="Wingdings" pitchFamily="2" charset="2"/>
                        <a:buNone/>
                        <a:tabLst/>
                      </a:pPr>
                      <a:r>
                        <a:rPr kumimoji="0" lang="en-US" sz="2400" b="0" i="0" u="none" strike="noStrike" cap="none" normalizeH="0" baseline="0" dirty="0">
                          <a:ln>
                            <a:noFill/>
                          </a:ln>
                          <a:solidFill>
                            <a:srgbClr val="FF0000"/>
                          </a:solidFill>
                          <a:effectLst/>
                          <a:latin typeface="Arial" charset="0"/>
                        </a:rPr>
                        <a:t>9.1%</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grpSp>
        <p:nvGrpSpPr>
          <p:cNvPr id="11" name="Group 36"/>
          <p:cNvGrpSpPr>
            <a:grpSpLocks/>
          </p:cNvGrpSpPr>
          <p:nvPr/>
        </p:nvGrpSpPr>
        <p:grpSpPr bwMode="auto">
          <a:xfrm>
            <a:off x="6371900" y="2888425"/>
            <a:ext cx="862013" cy="1328738"/>
            <a:chOff x="3975" y="1461"/>
            <a:chExt cx="543" cy="837"/>
          </a:xfrm>
        </p:grpSpPr>
        <p:sp>
          <p:nvSpPr>
            <p:cNvPr id="12" name="Line 37"/>
            <p:cNvSpPr>
              <a:spLocks noChangeShapeType="1"/>
            </p:cNvSpPr>
            <p:nvPr/>
          </p:nvSpPr>
          <p:spPr bwMode="auto">
            <a:xfrm>
              <a:off x="3975" y="1461"/>
              <a:ext cx="537" cy="408"/>
            </a:xfrm>
            <a:prstGeom prst="line">
              <a:avLst/>
            </a:prstGeom>
            <a:noFill/>
            <a:ln w="1905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solidFill>
                  <a:srgbClr val="000000"/>
                </a:solidFill>
              </a:endParaRPr>
            </a:p>
          </p:txBody>
        </p:sp>
        <p:sp>
          <p:nvSpPr>
            <p:cNvPr id="13" name="Line 38"/>
            <p:cNvSpPr>
              <a:spLocks noChangeShapeType="1"/>
            </p:cNvSpPr>
            <p:nvPr/>
          </p:nvSpPr>
          <p:spPr bwMode="auto">
            <a:xfrm>
              <a:off x="3978" y="1869"/>
              <a:ext cx="528" cy="0"/>
            </a:xfrm>
            <a:prstGeom prst="line">
              <a:avLst/>
            </a:prstGeom>
            <a:noFill/>
            <a:ln w="19050">
              <a:solidFill>
                <a:srgbClr val="0033CC"/>
              </a:solidFill>
              <a:round/>
              <a:headEnd/>
              <a:tailEnd/>
            </a:ln>
            <a:extLst>
              <a:ext uri="{909E8E84-426E-40DD-AFC4-6F175D3DCCD1}">
                <a14:hiddenFill xmlns:a14="http://schemas.microsoft.com/office/drawing/2010/main">
                  <a:noFill/>
                </a14:hiddenFill>
              </a:ext>
            </a:extLst>
          </p:spPr>
          <p:txBody>
            <a:bodyPr/>
            <a:lstStyle/>
            <a:p>
              <a:endParaRPr lang="en-US" dirty="0">
                <a:solidFill>
                  <a:srgbClr val="000000"/>
                </a:solidFill>
              </a:endParaRPr>
            </a:p>
          </p:txBody>
        </p:sp>
        <p:sp>
          <p:nvSpPr>
            <p:cNvPr id="14" name="Line 39"/>
            <p:cNvSpPr>
              <a:spLocks noChangeShapeType="1"/>
            </p:cNvSpPr>
            <p:nvPr/>
          </p:nvSpPr>
          <p:spPr bwMode="auto">
            <a:xfrm>
              <a:off x="3981" y="1890"/>
              <a:ext cx="537" cy="408"/>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solidFill>
                  <a:srgbClr val="000000"/>
                </a:solidFill>
              </a:endParaRPr>
            </a:p>
          </p:txBody>
        </p:sp>
        <p:sp>
          <p:nvSpPr>
            <p:cNvPr id="15" name="Line 40"/>
            <p:cNvSpPr>
              <a:spLocks noChangeShapeType="1"/>
            </p:cNvSpPr>
            <p:nvPr/>
          </p:nvSpPr>
          <p:spPr bwMode="auto">
            <a:xfrm>
              <a:off x="3984" y="2298"/>
              <a:ext cx="528"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dirty="0">
                <a:solidFill>
                  <a:srgbClr val="000000"/>
                </a:solidFill>
              </a:endParaRPr>
            </a:p>
          </p:txBody>
        </p:sp>
      </p:grpSp>
    </p:spTree>
    <p:extLst>
      <p:ext uri="{BB962C8B-B14F-4D97-AF65-F5344CB8AC3E}">
        <p14:creationId xmlns:p14="http://schemas.microsoft.com/office/powerpoint/2010/main" val="2018152951"/>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p:txBody>
          <a:bodyPr/>
          <a:lstStyle/>
          <a:p>
            <a:pPr eaLnBrk="1" hangingPunct="1"/>
            <a:r>
              <a:rPr lang="en-US" dirty="0"/>
              <a:t>Consumer price index (CPI)</a:t>
            </a:r>
          </a:p>
        </p:txBody>
      </p:sp>
      <p:sp>
        <p:nvSpPr>
          <p:cNvPr id="56323" name="Rectangle 5"/>
          <p:cNvSpPr>
            <a:spLocks noGrp="1" noChangeArrowheads="1"/>
          </p:cNvSpPr>
          <p:nvPr>
            <p:ph type="body" idx="1"/>
          </p:nvPr>
        </p:nvSpPr>
        <p:spPr>
          <a:xfrm>
            <a:off x="457200" y="1470025"/>
            <a:ext cx="8229600" cy="4989513"/>
          </a:xfrm>
        </p:spPr>
        <p:txBody>
          <a:bodyPr/>
          <a:lstStyle/>
          <a:p>
            <a:pPr eaLnBrk="1" hangingPunct="1"/>
            <a:r>
              <a:rPr lang="en-US" dirty="0"/>
              <a:t>A measure of the overall level of prices </a:t>
            </a:r>
          </a:p>
          <a:p>
            <a:pPr eaLnBrk="1" hangingPunct="1"/>
            <a:r>
              <a:rPr lang="en-US" dirty="0"/>
              <a:t>Published by Statistics Canada (StatsCan) </a:t>
            </a:r>
          </a:p>
          <a:p>
            <a:pPr eaLnBrk="1" hangingPunct="1"/>
            <a:r>
              <a:rPr lang="en-US" dirty="0"/>
              <a:t>Uses: </a:t>
            </a:r>
          </a:p>
          <a:p>
            <a:pPr lvl="1" eaLnBrk="1" hangingPunct="1">
              <a:spcBef>
                <a:spcPct val="35000"/>
              </a:spcBef>
            </a:pPr>
            <a:r>
              <a:rPr lang="en-US" dirty="0"/>
              <a:t>tracks changes in the typical household’s </a:t>
            </a:r>
            <a:br>
              <a:rPr lang="en-US" dirty="0"/>
            </a:br>
            <a:r>
              <a:rPr lang="en-US" dirty="0"/>
              <a:t>cost of living</a:t>
            </a:r>
          </a:p>
          <a:p>
            <a:pPr lvl="1" eaLnBrk="1" hangingPunct="1">
              <a:spcBef>
                <a:spcPct val="35000"/>
              </a:spcBef>
            </a:pPr>
            <a:r>
              <a:rPr lang="en-US" dirty="0"/>
              <a:t>adjusts many contracts for inflation (“COLAs”)</a:t>
            </a:r>
          </a:p>
          <a:p>
            <a:pPr lvl="1" eaLnBrk="1" hangingPunct="1">
              <a:spcBef>
                <a:spcPct val="35000"/>
              </a:spcBef>
            </a:pPr>
            <a:r>
              <a:rPr lang="en-US" dirty="0"/>
              <a:t>allows comparisons of dollar amounts over time</a:t>
            </a:r>
          </a:p>
        </p:txBody>
      </p:sp>
    </p:spTree>
    <p:extLst>
      <p:ext uri="{BB962C8B-B14F-4D97-AF65-F5344CB8AC3E}">
        <p14:creationId xmlns:p14="http://schemas.microsoft.com/office/powerpoint/2010/main" val="2021911754"/>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fontScale="90000"/>
          </a:bodyPr>
          <a:lstStyle/>
          <a:p>
            <a:r>
              <a:rPr lang="en-US" dirty="0"/>
              <a:t>How Statistics Canada constructs the CPI</a:t>
            </a:r>
          </a:p>
        </p:txBody>
      </p:sp>
      <p:sp>
        <p:nvSpPr>
          <p:cNvPr id="57347" name="Rectangle 3"/>
          <p:cNvSpPr>
            <a:spLocks noGrp="1" noChangeArrowheads="1"/>
          </p:cNvSpPr>
          <p:nvPr>
            <p:ph type="body" idx="1"/>
          </p:nvPr>
        </p:nvSpPr>
        <p:spPr/>
        <p:txBody>
          <a:bodyPr/>
          <a:lstStyle/>
          <a:p>
            <a:pPr marL="514350" indent="-514350">
              <a:buFont typeface="Wingdings" pitchFamily="2" charset="2"/>
              <a:buNone/>
            </a:pPr>
            <a:r>
              <a:rPr lang="en-US" sz="2600" b="1" dirty="0">
                <a:solidFill>
                  <a:srgbClr val="996633"/>
                </a:solidFill>
              </a:rPr>
              <a:t>1</a:t>
            </a:r>
            <a:r>
              <a:rPr lang="en-US" sz="2600" dirty="0"/>
              <a:t>.	</a:t>
            </a:r>
            <a:r>
              <a:rPr lang="en-US" dirty="0"/>
              <a:t>Survey consumers to determine composition of the typical consumer’s “basket” of goods</a:t>
            </a:r>
          </a:p>
          <a:p>
            <a:pPr marL="514350" indent="-514350">
              <a:buFont typeface="Wingdings" pitchFamily="2" charset="2"/>
              <a:buNone/>
            </a:pPr>
            <a:r>
              <a:rPr lang="en-US" sz="2600" b="1" dirty="0">
                <a:solidFill>
                  <a:srgbClr val="996633"/>
                </a:solidFill>
              </a:rPr>
              <a:t>2</a:t>
            </a:r>
            <a:r>
              <a:rPr lang="en-US" sz="2600" dirty="0">
                <a:solidFill>
                  <a:srgbClr val="000000"/>
                </a:solidFill>
              </a:rPr>
              <a:t>.	</a:t>
            </a:r>
            <a:r>
              <a:rPr lang="en-US" dirty="0"/>
              <a:t>Every month, collect data on prices of all items in the basket; compute cost of basket</a:t>
            </a:r>
          </a:p>
          <a:p>
            <a:pPr marL="514350" indent="-514350">
              <a:buFont typeface="Wingdings" pitchFamily="2" charset="2"/>
              <a:buNone/>
            </a:pPr>
            <a:r>
              <a:rPr lang="en-US" sz="2600" b="1" dirty="0">
                <a:solidFill>
                  <a:srgbClr val="996633"/>
                </a:solidFill>
              </a:rPr>
              <a:t>3</a:t>
            </a:r>
            <a:r>
              <a:rPr lang="en-US" sz="2600" dirty="0">
                <a:solidFill>
                  <a:srgbClr val="000000"/>
                </a:solidFill>
              </a:rPr>
              <a:t>.	</a:t>
            </a:r>
            <a:r>
              <a:rPr lang="en-US" dirty="0"/>
              <a:t>CPI in any month equals</a:t>
            </a:r>
          </a:p>
        </p:txBody>
      </p:sp>
      <p:graphicFrame>
        <p:nvGraphicFramePr>
          <p:cNvPr id="108548" name="Object 2"/>
          <p:cNvGraphicFramePr>
            <a:graphicFrameLocks noChangeAspect="1"/>
          </p:cNvGraphicFramePr>
          <p:nvPr/>
        </p:nvGraphicFramePr>
        <p:xfrm>
          <a:off x="1470025" y="4284663"/>
          <a:ext cx="5853113" cy="1025525"/>
        </p:xfrm>
        <a:graphic>
          <a:graphicData uri="http://schemas.openxmlformats.org/presentationml/2006/ole">
            <mc:AlternateContent xmlns:mc="http://schemas.openxmlformats.org/markup-compatibility/2006">
              <mc:Choice xmlns:v="urn:schemas-microsoft-com:vml" Requires="v">
                <p:oleObj spid="_x0000_s3246" name="Equation" r:id="rId4" imgW="2425700" imgH="431800" progId="Equation.DSMT4">
                  <p:embed/>
                </p:oleObj>
              </mc:Choice>
              <mc:Fallback>
                <p:oleObj name="Equation" r:id="rId4" imgW="2425700" imgH="43180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0025" y="4284663"/>
                        <a:ext cx="5853113"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61818997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Effect transition="in" filter="wipe(left)">
                                      <p:cBhvr>
                                        <p:cTn id="7" dur="500"/>
                                        <p:tgtEl>
                                          <p:spTgt spid="108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fontScale="90000"/>
          </a:bodyPr>
          <a:lstStyle/>
          <a:p>
            <a:r>
              <a:rPr lang="en-US" dirty="0"/>
              <a:t>How Statistics Canada constructs the CPI</a:t>
            </a:r>
          </a:p>
        </p:txBody>
      </p:sp>
      <p:sp>
        <p:nvSpPr>
          <p:cNvPr id="57347" name="Rectangle 3"/>
          <p:cNvSpPr>
            <a:spLocks noGrp="1" noChangeArrowheads="1"/>
          </p:cNvSpPr>
          <p:nvPr>
            <p:ph type="body" idx="1"/>
          </p:nvPr>
        </p:nvSpPr>
        <p:spPr/>
        <p:txBody>
          <a:bodyPr/>
          <a:lstStyle/>
          <a:p>
            <a:pPr marL="514350" indent="-514350">
              <a:buNone/>
            </a:pPr>
            <a:r>
              <a:rPr lang="en-US" b="1" dirty="0">
                <a:solidFill>
                  <a:srgbClr val="996633"/>
                </a:solidFill>
              </a:rPr>
              <a:t>4</a:t>
            </a:r>
            <a:r>
              <a:rPr lang="en-US" dirty="0">
                <a:solidFill>
                  <a:srgbClr val="000000"/>
                </a:solidFill>
              </a:rPr>
              <a:t>. </a:t>
            </a:r>
            <a:r>
              <a:rPr lang="en-US" dirty="0"/>
              <a:t>Movements in the price of the goods and services included in the CPI are weighted according to their relative importance in the total expenditures of consumers.</a:t>
            </a:r>
          </a:p>
          <a:p>
            <a:pPr marL="514350" indent="-514350">
              <a:buNone/>
            </a:pPr>
            <a:r>
              <a:rPr lang="en-US" b="1" dirty="0">
                <a:solidFill>
                  <a:srgbClr val="996633"/>
                </a:solidFill>
              </a:rPr>
              <a:t>5</a:t>
            </a:r>
            <a:r>
              <a:rPr lang="en-US" dirty="0">
                <a:solidFill>
                  <a:srgbClr val="000000"/>
                </a:solidFill>
              </a:rPr>
              <a:t>. </a:t>
            </a:r>
            <a:r>
              <a:rPr lang="en-US" dirty="0"/>
              <a:t>To estimate the price change experienced by Canadians, Statistics Canada obtains CPI price sample from different regions, goods and services, and from various types and locations of retail outlets.</a:t>
            </a:r>
          </a:p>
          <a:p>
            <a:pPr marL="514350" indent="-514350">
              <a:buFont typeface="Wingdings" pitchFamily="2" charset="2"/>
              <a:buNone/>
            </a:pPr>
            <a:endParaRPr lang="en-US" dirty="0"/>
          </a:p>
          <a:p>
            <a:pPr marL="514350" indent="-514350">
              <a:buFont typeface="Wingdings" pitchFamily="2" charset="2"/>
              <a:buNone/>
            </a:pPr>
            <a:endParaRPr lang="en-US" dirty="0"/>
          </a:p>
        </p:txBody>
      </p:sp>
    </p:spTree>
    <p:extLst>
      <p:ext uri="{BB962C8B-B14F-4D97-AF65-F5344CB8AC3E}">
        <p14:creationId xmlns:p14="http://schemas.microsoft.com/office/powerpoint/2010/main" val="1679648566"/>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Compute the CPI</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35</a:t>
            </a:fld>
            <a:endParaRPr lang="en-US" sz="1600" dirty="0">
              <a:solidFill>
                <a:srgbClr val="006666"/>
              </a:solidFill>
              <a:cs typeface="Arial"/>
            </a:endParaRPr>
          </a:p>
        </p:txBody>
      </p:sp>
      <p:sp>
        <p:nvSpPr>
          <p:cNvPr id="6" name="Rectangle 3"/>
          <p:cNvSpPr txBox="1">
            <a:spLocks noChangeArrowheads="1"/>
          </p:cNvSpPr>
          <p:nvPr/>
        </p:nvSpPr>
        <p:spPr>
          <a:xfrm>
            <a:off x="638238" y="1561150"/>
            <a:ext cx="7969250" cy="584200"/>
          </a:xfrm>
          <a:prstGeom prst="rect">
            <a:avLst/>
          </a:prstGeom>
        </p:spPr>
        <p:txBody>
          <a:bodyPr/>
          <a:lstStyle/>
          <a:p>
            <a:pPr>
              <a:lnSpc>
                <a:spcPct val="105000"/>
              </a:lnSpc>
              <a:spcBef>
                <a:spcPct val="45000"/>
              </a:spcBef>
              <a:buClr>
                <a:srgbClr val="CC6600"/>
              </a:buClr>
              <a:buSzPct val="120000"/>
              <a:buFont typeface="Wingdings" pitchFamily="2" charset="2"/>
              <a:buNone/>
              <a:defRPr/>
            </a:pPr>
            <a:r>
              <a:rPr lang="en-US" sz="2700" kern="0" dirty="0">
                <a:latin typeface="+mn-lt"/>
                <a:cs typeface="+mn-cs"/>
              </a:rPr>
              <a:t>Basket: 20 pizzas, 10 compact discs</a:t>
            </a:r>
          </a:p>
        </p:txBody>
      </p:sp>
      <p:sp>
        <p:nvSpPr>
          <p:cNvPr id="7" name="Rectangle 4"/>
          <p:cNvSpPr>
            <a:spLocks noChangeArrowheads="1"/>
          </p:cNvSpPr>
          <p:nvPr/>
        </p:nvSpPr>
        <p:spPr bwMode="auto">
          <a:xfrm>
            <a:off x="685155" y="2421351"/>
            <a:ext cx="3657600" cy="3122613"/>
          </a:xfrm>
          <a:prstGeom prst="rect">
            <a:avLst/>
          </a:prstGeom>
          <a:noFill/>
          <a:ln w="9525">
            <a:solidFill>
              <a:srgbClr val="006699"/>
            </a:solidFill>
            <a:miter lim="800000"/>
            <a:headEnd/>
            <a:tailEnd/>
          </a:ln>
        </p:spPr>
        <p:txBody>
          <a:bodyPr/>
          <a:lstStyle/>
          <a:p>
            <a:pPr eaLnBrk="0" hangingPunct="0">
              <a:spcBef>
                <a:spcPct val="20000"/>
              </a:spcBef>
              <a:buClr>
                <a:schemeClr val="accent2"/>
              </a:buClr>
              <a:buFont typeface="Monotype Sorts" pitchFamily="2" charset="2"/>
              <a:buNone/>
              <a:tabLst>
                <a:tab pos="1436688" algn="l"/>
                <a:tab pos="2744788" algn="l"/>
              </a:tabLst>
            </a:pPr>
            <a:r>
              <a:rPr kumimoji="1" lang="en-US" sz="2700" dirty="0"/>
              <a:t>Prices:</a:t>
            </a:r>
          </a:p>
          <a:p>
            <a:pPr eaLnBrk="0" hangingPunct="0">
              <a:spcBef>
                <a:spcPct val="20000"/>
              </a:spcBef>
              <a:buClr>
                <a:schemeClr val="accent2"/>
              </a:buClr>
              <a:buFont typeface="Monotype Sorts" pitchFamily="2" charset="2"/>
              <a:buNone/>
              <a:tabLst>
                <a:tab pos="1436688" algn="l"/>
                <a:tab pos="2744788" algn="l"/>
              </a:tabLst>
            </a:pPr>
            <a:r>
              <a:rPr kumimoji="1" lang="en-US" sz="2700" dirty="0"/>
              <a:t>	pizza	CDs</a:t>
            </a:r>
          </a:p>
          <a:p>
            <a:pPr eaLnBrk="0" hangingPunct="0">
              <a:spcBef>
                <a:spcPct val="20000"/>
              </a:spcBef>
              <a:buClr>
                <a:schemeClr val="accent2"/>
              </a:buClr>
              <a:buFont typeface="Monotype Sorts" pitchFamily="2" charset="2"/>
              <a:buNone/>
              <a:tabLst>
                <a:tab pos="1436688" algn="l"/>
                <a:tab pos="2744788" algn="l"/>
              </a:tabLst>
            </a:pPr>
            <a:r>
              <a:rPr kumimoji="1" lang="en-US" sz="2700" dirty="0"/>
              <a:t>2012	$10	$15</a:t>
            </a:r>
          </a:p>
          <a:p>
            <a:pPr eaLnBrk="0" hangingPunct="0">
              <a:spcBef>
                <a:spcPct val="20000"/>
              </a:spcBef>
              <a:buClr>
                <a:schemeClr val="accent2"/>
              </a:buClr>
              <a:buFont typeface="Monotype Sorts" pitchFamily="2" charset="2"/>
              <a:buNone/>
              <a:tabLst>
                <a:tab pos="1436688" algn="l"/>
                <a:tab pos="2744788" algn="l"/>
              </a:tabLst>
            </a:pPr>
            <a:r>
              <a:rPr kumimoji="1" lang="en-US" sz="2700" dirty="0"/>
              <a:t>2013	 11	 15</a:t>
            </a:r>
          </a:p>
          <a:p>
            <a:pPr eaLnBrk="0" hangingPunct="0">
              <a:spcBef>
                <a:spcPct val="20000"/>
              </a:spcBef>
              <a:buClr>
                <a:schemeClr val="accent2"/>
              </a:buClr>
              <a:buFont typeface="Monotype Sorts" pitchFamily="2" charset="2"/>
              <a:buNone/>
              <a:tabLst>
                <a:tab pos="1436688" algn="l"/>
                <a:tab pos="2744788" algn="l"/>
              </a:tabLst>
            </a:pPr>
            <a:r>
              <a:rPr kumimoji="1" lang="en-US" sz="2700" dirty="0"/>
              <a:t>2014	 12	 16</a:t>
            </a:r>
          </a:p>
          <a:p>
            <a:pPr eaLnBrk="0" hangingPunct="0">
              <a:spcBef>
                <a:spcPct val="20000"/>
              </a:spcBef>
              <a:buClr>
                <a:schemeClr val="accent2"/>
              </a:buClr>
              <a:buFont typeface="Monotype Sorts" pitchFamily="2" charset="2"/>
              <a:buNone/>
              <a:tabLst>
                <a:tab pos="1436688" algn="l"/>
                <a:tab pos="2744788" algn="l"/>
              </a:tabLst>
            </a:pPr>
            <a:r>
              <a:rPr kumimoji="1" lang="en-US" sz="2700" dirty="0"/>
              <a:t>2015	 13	 15</a:t>
            </a:r>
          </a:p>
        </p:txBody>
      </p:sp>
      <p:sp>
        <p:nvSpPr>
          <p:cNvPr id="8" name="Rectangle 5"/>
          <p:cNvSpPr>
            <a:spLocks noChangeArrowheads="1"/>
          </p:cNvSpPr>
          <p:nvPr/>
        </p:nvSpPr>
        <p:spPr bwMode="auto">
          <a:xfrm>
            <a:off x="4735513" y="2354263"/>
            <a:ext cx="41148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90513" indent="-290513" eaLnBrk="0" hangingPunct="0">
              <a:lnSpc>
                <a:spcPct val="105000"/>
              </a:lnSpc>
              <a:spcBef>
                <a:spcPct val="20000"/>
              </a:spcBef>
              <a:buClr>
                <a:schemeClr val="accent2"/>
              </a:buClr>
              <a:buFont typeface="Monotype Sorts" pitchFamily="2" charset="2"/>
              <a:buNone/>
            </a:pPr>
            <a:r>
              <a:rPr kumimoji="1" lang="en-US" sz="2700" dirty="0">
                <a:solidFill>
                  <a:srgbClr val="000000"/>
                </a:solidFill>
              </a:rPr>
              <a:t>For each year, compute:</a:t>
            </a:r>
          </a:p>
          <a:p>
            <a:pPr marL="290513" indent="-290513" eaLnBrk="0" hangingPunct="0">
              <a:lnSpc>
                <a:spcPct val="105000"/>
              </a:lnSpc>
              <a:spcBef>
                <a:spcPct val="20000"/>
              </a:spcBef>
              <a:buClr>
                <a:srgbClr val="006699"/>
              </a:buClr>
              <a:buFont typeface="Wingdings" pitchFamily="2" charset="2"/>
              <a:buChar char="§"/>
            </a:pPr>
            <a:r>
              <a:rPr kumimoji="1" lang="en-US" sz="2700" dirty="0">
                <a:solidFill>
                  <a:srgbClr val="000000"/>
                </a:solidFill>
              </a:rPr>
              <a:t>the cost of the basket</a:t>
            </a:r>
          </a:p>
          <a:p>
            <a:pPr marL="290513" indent="-290513" eaLnBrk="0" hangingPunct="0">
              <a:lnSpc>
                <a:spcPct val="105000"/>
              </a:lnSpc>
              <a:spcBef>
                <a:spcPct val="20000"/>
              </a:spcBef>
              <a:buClr>
                <a:srgbClr val="006699"/>
              </a:buClr>
              <a:buFont typeface="Wingdings" pitchFamily="2" charset="2"/>
              <a:buChar char="§"/>
            </a:pPr>
            <a:r>
              <a:rPr kumimoji="1" lang="en-US" sz="2700" dirty="0">
                <a:solidFill>
                  <a:srgbClr val="000000"/>
                </a:solidFill>
              </a:rPr>
              <a:t>the CPI (use 2012 as the base year)</a:t>
            </a:r>
          </a:p>
          <a:p>
            <a:pPr marL="290513" indent="-290513" eaLnBrk="0" hangingPunct="0">
              <a:lnSpc>
                <a:spcPct val="105000"/>
              </a:lnSpc>
              <a:spcBef>
                <a:spcPct val="20000"/>
              </a:spcBef>
              <a:buClr>
                <a:srgbClr val="006699"/>
              </a:buClr>
              <a:buFont typeface="Wingdings" pitchFamily="2" charset="2"/>
              <a:buChar char="§"/>
            </a:pPr>
            <a:r>
              <a:rPr kumimoji="1" lang="en-US" sz="2700" dirty="0">
                <a:solidFill>
                  <a:srgbClr val="000000"/>
                </a:solidFill>
              </a:rPr>
              <a:t>the inflation rate from the preceding year</a:t>
            </a:r>
          </a:p>
        </p:txBody>
      </p:sp>
    </p:spTree>
    <p:extLst>
      <p:ext uri="{BB962C8B-B14F-4D97-AF65-F5344CB8AC3E}">
        <p14:creationId xmlns:p14="http://schemas.microsoft.com/office/powerpoint/2010/main" val="351421122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ipe(left)">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wipe(left)">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wipe(left)">
                                      <p:cBhvr>
                                        <p:cTn id="27" dur="500"/>
                                        <p:tgtEl>
                                          <p:spTgt spid="8">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
                                            <p:txEl>
                                              <p:pRg st="3" end="3"/>
                                            </p:txEl>
                                          </p:spTgt>
                                        </p:tgtEl>
                                        <p:attrNameLst>
                                          <p:attrName>style.visibility</p:attrName>
                                        </p:attrNameLst>
                                      </p:cBhvr>
                                      <p:to>
                                        <p:strVal val="visible"/>
                                      </p:to>
                                    </p:set>
                                    <p:animEffect transition="in" filter="wipe(left)">
                                      <p:cBhvr>
                                        <p:cTn id="3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animBg="1"/>
      <p:bldP spid="8"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Answers</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36</a:t>
            </a:fld>
            <a:endParaRPr lang="en-US" sz="1600" dirty="0">
              <a:solidFill>
                <a:srgbClr val="006666"/>
              </a:solidFill>
              <a:cs typeface="Arial"/>
            </a:endParaRPr>
          </a:p>
        </p:txBody>
      </p:sp>
      <p:sp>
        <p:nvSpPr>
          <p:cNvPr id="6" name="Rectangle 2"/>
          <p:cNvSpPr txBox="1">
            <a:spLocks noChangeArrowheads="1"/>
          </p:cNvSpPr>
          <p:nvPr/>
        </p:nvSpPr>
        <p:spPr>
          <a:xfrm>
            <a:off x="1111825" y="1622938"/>
            <a:ext cx="7553325" cy="3989387"/>
          </a:xfrm>
          <a:prstGeom prst="rect">
            <a:avLst/>
          </a:prstGeom>
        </p:spPr>
        <p:txBody>
          <a:bodyPr/>
          <a:lstStyle/>
          <a:p>
            <a:pPr>
              <a:lnSpc>
                <a:spcPct val="105000"/>
              </a:lnSpc>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	Cost of 		Inflation</a:t>
            </a:r>
          </a:p>
          <a:p>
            <a:pPr>
              <a:lnSpc>
                <a:spcPct val="105000"/>
              </a:lnSpc>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	basket	 CPI	rate</a:t>
            </a:r>
          </a:p>
          <a:p>
            <a:pPr>
              <a:lnSpc>
                <a:spcPct val="105000"/>
              </a:lnSpc>
              <a:spcBef>
                <a:spcPct val="45000"/>
              </a:spcBef>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2012	$350	100.0	</a:t>
            </a:r>
            <a:r>
              <a:rPr lang="en-US" sz="2800" i="1" kern="0" dirty="0">
                <a:latin typeface="+mn-lt"/>
                <a:cs typeface="+mn-cs"/>
              </a:rPr>
              <a:t>n.a.</a:t>
            </a:r>
          </a:p>
          <a:p>
            <a:pPr>
              <a:lnSpc>
                <a:spcPct val="105000"/>
              </a:lnSpc>
              <a:spcBef>
                <a:spcPct val="45000"/>
              </a:spcBef>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2013	 370	105.7	</a:t>
            </a:r>
            <a:r>
              <a:rPr lang="en-US" sz="2800" kern="0" dirty="0">
                <a:solidFill>
                  <a:srgbClr val="009900"/>
                </a:solidFill>
                <a:latin typeface="+mn-lt"/>
                <a:cs typeface="+mn-cs"/>
              </a:rPr>
              <a:t>5.7%</a:t>
            </a:r>
          </a:p>
          <a:p>
            <a:pPr>
              <a:lnSpc>
                <a:spcPct val="105000"/>
              </a:lnSpc>
              <a:spcBef>
                <a:spcPct val="45000"/>
              </a:spcBef>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2014	 400	114.3	</a:t>
            </a:r>
            <a:r>
              <a:rPr lang="en-US" sz="2800" kern="0" dirty="0">
                <a:solidFill>
                  <a:srgbClr val="CC0000"/>
                </a:solidFill>
                <a:latin typeface="+mn-lt"/>
                <a:cs typeface="+mn-cs"/>
              </a:rPr>
              <a:t>8.1%</a:t>
            </a:r>
          </a:p>
          <a:p>
            <a:pPr>
              <a:lnSpc>
                <a:spcPct val="105000"/>
              </a:lnSpc>
              <a:spcBef>
                <a:spcPct val="45000"/>
              </a:spcBef>
              <a:buClr>
                <a:srgbClr val="CC6600"/>
              </a:buClr>
              <a:buSzPct val="120000"/>
              <a:buFont typeface="Wingdings" pitchFamily="2" charset="2"/>
              <a:buNone/>
              <a:tabLst>
                <a:tab pos="1662113" algn="l"/>
                <a:tab pos="3422650" algn="l"/>
                <a:tab pos="5375275" algn="l"/>
              </a:tabLst>
              <a:defRPr/>
            </a:pPr>
            <a:r>
              <a:rPr lang="en-US" sz="2800" kern="0" dirty="0">
                <a:latin typeface="+mn-lt"/>
                <a:cs typeface="+mn-cs"/>
              </a:rPr>
              <a:t>2015	 410	117.1	</a:t>
            </a:r>
            <a:r>
              <a:rPr lang="en-US" sz="2800" kern="0" dirty="0">
                <a:solidFill>
                  <a:srgbClr val="6600CC"/>
                </a:solidFill>
                <a:latin typeface="+mn-lt"/>
                <a:cs typeface="+mn-cs"/>
              </a:rPr>
              <a:t>2.5%</a:t>
            </a:r>
          </a:p>
        </p:txBody>
      </p:sp>
      <p:grpSp>
        <p:nvGrpSpPr>
          <p:cNvPr id="7" name="Group 4"/>
          <p:cNvGrpSpPr>
            <a:grpSpLocks/>
          </p:cNvGrpSpPr>
          <p:nvPr/>
        </p:nvGrpSpPr>
        <p:grpSpPr bwMode="auto">
          <a:xfrm>
            <a:off x="5636200" y="3031050"/>
            <a:ext cx="849313" cy="620713"/>
            <a:chOff x="3474" y="1848"/>
            <a:chExt cx="535" cy="391"/>
          </a:xfrm>
        </p:grpSpPr>
        <p:sp>
          <p:nvSpPr>
            <p:cNvPr id="8" name="Line 5"/>
            <p:cNvSpPr>
              <a:spLocks noChangeShapeType="1"/>
            </p:cNvSpPr>
            <p:nvPr/>
          </p:nvSpPr>
          <p:spPr bwMode="auto">
            <a:xfrm>
              <a:off x="3481" y="2239"/>
              <a:ext cx="528" cy="0"/>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 name="Line 6"/>
            <p:cNvSpPr>
              <a:spLocks noChangeShapeType="1"/>
            </p:cNvSpPr>
            <p:nvPr/>
          </p:nvSpPr>
          <p:spPr bwMode="auto">
            <a:xfrm flipH="1" flipV="1">
              <a:off x="3474" y="1848"/>
              <a:ext cx="528" cy="384"/>
            </a:xfrm>
            <a:prstGeom prst="line">
              <a:avLst/>
            </a:prstGeom>
            <a:noFill/>
            <a:ln w="19050">
              <a:solidFill>
                <a:srgbClr val="0099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1" name="Group 7"/>
          <p:cNvGrpSpPr>
            <a:grpSpLocks/>
          </p:cNvGrpSpPr>
          <p:nvPr/>
        </p:nvGrpSpPr>
        <p:grpSpPr bwMode="auto">
          <a:xfrm>
            <a:off x="5644138" y="3662875"/>
            <a:ext cx="849312" cy="620713"/>
            <a:chOff x="3474" y="1848"/>
            <a:chExt cx="535" cy="391"/>
          </a:xfrm>
        </p:grpSpPr>
        <p:sp>
          <p:nvSpPr>
            <p:cNvPr id="12" name="Line 8"/>
            <p:cNvSpPr>
              <a:spLocks noChangeShapeType="1"/>
            </p:cNvSpPr>
            <p:nvPr/>
          </p:nvSpPr>
          <p:spPr bwMode="auto">
            <a:xfrm>
              <a:off x="3481" y="2239"/>
              <a:ext cx="528" cy="0"/>
            </a:xfrm>
            <a:prstGeom prst="line">
              <a:avLst/>
            </a:prstGeom>
            <a:noFill/>
            <a:ln w="19050">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3" name="Line 9"/>
            <p:cNvSpPr>
              <a:spLocks noChangeShapeType="1"/>
            </p:cNvSpPr>
            <p:nvPr/>
          </p:nvSpPr>
          <p:spPr bwMode="auto">
            <a:xfrm flipH="1" flipV="1">
              <a:off x="3474" y="1848"/>
              <a:ext cx="528" cy="384"/>
            </a:xfrm>
            <a:prstGeom prst="line">
              <a:avLst/>
            </a:prstGeom>
            <a:noFill/>
            <a:ln w="19050">
              <a:solidFill>
                <a:srgbClr val="CC0000"/>
              </a:solidFill>
              <a:round/>
              <a:headEnd/>
              <a:tailEnd/>
            </a:ln>
            <a:extLst>
              <a:ext uri="{909E8E84-426E-40DD-AFC4-6F175D3DCCD1}">
                <a14:hiddenFill xmlns:a14="http://schemas.microsoft.com/office/drawing/2010/main">
                  <a:noFill/>
                </a14:hiddenFill>
              </a:ext>
            </a:extLst>
          </p:spPr>
          <p:txBody>
            <a:bodyPr/>
            <a:lstStyle/>
            <a:p>
              <a:endParaRPr lang="en-US" dirty="0"/>
            </a:p>
          </p:txBody>
        </p:sp>
      </p:grpSp>
      <p:grpSp>
        <p:nvGrpSpPr>
          <p:cNvPr id="14" name="Group 10"/>
          <p:cNvGrpSpPr>
            <a:grpSpLocks/>
          </p:cNvGrpSpPr>
          <p:nvPr/>
        </p:nvGrpSpPr>
        <p:grpSpPr bwMode="auto">
          <a:xfrm>
            <a:off x="5621913" y="4278825"/>
            <a:ext cx="849312" cy="620713"/>
            <a:chOff x="3474" y="1848"/>
            <a:chExt cx="535" cy="391"/>
          </a:xfrm>
        </p:grpSpPr>
        <p:sp>
          <p:nvSpPr>
            <p:cNvPr id="15" name="Line 11"/>
            <p:cNvSpPr>
              <a:spLocks noChangeShapeType="1"/>
            </p:cNvSpPr>
            <p:nvPr/>
          </p:nvSpPr>
          <p:spPr bwMode="auto">
            <a:xfrm>
              <a:off x="3481" y="2239"/>
              <a:ext cx="528" cy="0"/>
            </a:xfrm>
            <a:prstGeom prst="line">
              <a:avLst/>
            </a:prstGeom>
            <a:noFill/>
            <a:ln w="19050">
              <a:solidFill>
                <a:srgbClr val="6600CC"/>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6" name="Line 12"/>
            <p:cNvSpPr>
              <a:spLocks noChangeShapeType="1"/>
            </p:cNvSpPr>
            <p:nvPr/>
          </p:nvSpPr>
          <p:spPr bwMode="auto">
            <a:xfrm flipH="1" flipV="1">
              <a:off x="3474" y="1848"/>
              <a:ext cx="528" cy="384"/>
            </a:xfrm>
            <a:prstGeom prst="line">
              <a:avLst/>
            </a:prstGeom>
            <a:noFill/>
            <a:ln w="19050">
              <a:solidFill>
                <a:srgbClr val="6600CC"/>
              </a:solidFill>
              <a:round/>
              <a:headEnd/>
              <a:tailEnd/>
            </a:ln>
            <a:extLst>
              <a:ext uri="{909E8E84-426E-40DD-AFC4-6F175D3DCCD1}">
                <a14:hiddenFill xmlns:a14="http://schemas.microsoft.com/office/drawing/2010/main">
                  <a:noFill/>
                </a14:hiddenFill>
              </a:ext>
            </a:extLst>
          </p:spPr>
          <p:txBody>
            <a:bodyPr/>
            <a:lstStyle/>
            <a:p>
              <a:endParaRPr lang="en-US" dirty="0"/>
            </a:p>
          </p:txBody>
        </p:sp>
      </p:grpSp>
      <p:sp>
        <p:nvSpPr>
          <p:cNvPr id="17" name="Line 13"/>
          <p:cNvSpPr>
            <a:spLocks noChangeShapeType="1"/>
          </p:cNvSpPr>
          <p:nvPr/>
        </p:nvSpPr>
        <p:spPr bwMode="auto">
          <a:xfrm>
            <a:off x="1232475" y="2635763"/>
            <a:ext cx="678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Tree>
    <p:extLst>
      <p:ext uri="{BB962C8B-B14F-4D97-AF65-F5344CB8AC3E}">
        <p14:creationId xmlns:p14="http://schemas.microsoft.com/office/powerpoint/2010/main" val="265920474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wipe(left)">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wipe(left)">
                                      <p:cBhvr>
                                        <p:cTn id="12" dur="500"/>
                                        <p:tgtEl>
                                          <p:spTgt spid="6">
                                            <p:txEl>
                                              <p:pRg st="3" end="3"/>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wipe(left)">
                                      <p:cBhvr>
                                        <p:cTn id="21" dur="500"/>
                                        <p:tgtEl>
                                          <p:spTgt spid="6">
                                            <p:txEl>
                                              <p:pRg st="4" end="4"/>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xEl>
                                              <p:pRg st="5" end="5"/>
                                            </p:txEl>
                                          </p:spTgt>
                                        </p:tgtEl>
                                        <p:attrNameLst>
                                          <p:attrName>style.visibility</p:attrName>
                                        </p:attrNameLst>
                                      </p:cBhvr>
                                      <p:to>
                                        <p:strVal val="visible"/>
                                      </p:to>
                                    </p:set>
                                    <p:animEffect transition="in" filter="wipe(left)">
                                      <p:cBhvr>
                                        <p:cTn id="30" dur="500"/>
                                        <p:tgtEl>
                                          <p:spTgt spid="6">
                                            <p:txEl>
                                              <p:pRg st="5" end="5"/>
                                            </p:txEl>
                                          </p:spTgt>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36538"/>
            <a:ext cx="8362950" cy="939800"/>
          </a:xfrm>
        </p:spPr>
        <p:txBody>
          <a:bodyPr>
            <a:normAutofit fontScale="90000"/>
          </a:bodyPr>
          <a:lstStyle/>
          <a:p>
            <a:r>
              <a:rPr lang="en-US" dirty="0"/>
              <a:t>The composition of the CPI “basket”in Canada</a:t>
            </a:r>
            <a:endParaRPr lang="en-CA"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6725" y="1312863"/>
            <a:ext cx="6743700" cy="4884738"/>
          </a:xfrm>
        </p:spPr>
      </p:pic>
    </p:spTree>
    <p:extLst>
      <p:ext uri="{BB962C8B-B14F-4D97-AF65-F5344CB8AC3E}">
        <p14:creationId xmlns:p14="http://schemas.microsoft.com/office/powerpoint/2010/main" val="708262028"/>
      </p:ext>
    </p:extLst>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66725" y="236538"/>
            <a:ext cx="8245475" cy="847725"/>
          </a:xfrm>
        </p:spPr>
        <p:txBody>
          <a:bodyPr/>
          <a:lstStyle/>
          <a:p>
            <a:r>
              <a:rPr lang="en-US" sz="3200" dirty="0"/>
              <a:t>Why the CPI may overstate inflation</a:t>
            </a:r>
          </a:p>
        </p:txBody>
      </p:sp>
      <p:sp>
        <p:nvSpPr>
          <p:cNvPr id="63491" name="Rectangle 3"/>
          <p:cNvSpPr>
            <a:spLocks noGrp="1" noChangeArrowheads="1"/>
          </p:cNvSpPr>
          <p:nvPr>
            <p:ph type="body" idx="1"/>
          </p:nvPr>
        </p:nvSpPr>
        <p:spPr>
          <a:xfrm>
            <a:off x="476250" y="1030288"/>
            <a:ext cx="8210550" cy="5338762"/>
          </a:xfrm>
        </p:spPr>
        <p:txBody>
          <a:bodyPr/>
          <a:lstStyle/>
          <a:p>
            <a:pPr marL="273050">
              <a:lnSpc>
                <a:spcPct val="100000"/>
              </a:lnSpc>
              <a:spcBef>
                <a:spcPts val="800"/>
              </a:spcBef>
            </a:pPr>
            <a:r>
              <a:rPr lang="en-US" sz="2700" b="1" dirty="0">
                <a:solidFill>
                  <a:srgbClr val="FF0000"/>
                </a:solidFill>
              </a:rPr>
              <a:t>Substitution bias</a:t>
            </a:r>
            <a:r>
              <a:rPr lang="en-US" sz="2700" dirty="0"/>
              <a:t>:  </a:t>
            </a:r>
            <a:br>
              <a:rPr lang="en-US" sz="2700" dirty="0"/>
            </a:br>
            <a:r>
              <a:rPr lang="en-US" sz="2700" dirty="0"/>
              <a:t>The CPI uses fixed weights, so it cannot reflect consumers’ ability to substitute toward goods whose relative prices have fallen.</a:t>
            </a:r>
          </a:p>
          <a:p>
            <a:pPr marL="273050">
              <a:lnSpc>
                <a:spcPct val="100000"/>
              </a:lnSpc>
              <a:spcBef>
                <a:spcPts val="800"/>
              </a:spcBef>
            </a:pPr>
            <a:r>
              <a:rPr lang="en-US" sz="2700" b="1" dirty="0">
                <a:solidFill>
                  <a:srgbClr val="FF0000"/>
                </a:solidFill>
              </a:rPr>
              <a:t>Introduction of new goods</a:t>
            </a:r>
            <a:r>
              <a:rPr lang="en-US" sz="2700" dirty="0"/>
              <a:t>:  </a:t>
            </a:r>
            <a:br>
              <a:rPr lang="en-US" sz="2700" dirty="0"/>
            </a:br>
            <a:r>
              <a:rPr lang="en-US" sz="2700" dirty="0"/>
              <a:t>The introduction of new goods makes consumers better off and, in effect, increases the real value of the dollar. But it does not reduce the CPI because the CPI uses fixed weights.</a:t>
            </a:r>
          </a:p>
          <a:p>
            <a:pPr marL="273050">
              <a:lnSpc>
                <a:spcPct val="100000"/>
              </a:lnSpc>
              <a:spcBef>
                <a:spcPts val="800"/>
              </a:spcBef>
            </a:pPr>
            <a:r>
              <a:rPr lang="en-US" sz="2700" b="1" dirty="0">
                <a:solidFill>
                  <a:srgbClr val="FF0000"/>
                </a:solidFill>
              </a:rPr>
              <a:t>Unmeasured changes in quality</a:t>
            </a:r>
            <a:r>
              <a:rPr lang="en-US" sz="2700" dirty="0"/>
              <a:t>:  </a:t>
            </a:r>
            <a:br>
              <a:rPr lang="en-US" sz="2700" dirty="0"/>
            </a:br>
            <a:r>
              <a:rPr lang="en-US" sz="2700" dirty="0"/>
              <a:t>Quality improvements increase the value of the dollar but are often not fully measured. </a:t>
            </a:r>
          </a:p>
        </p:txBody>
      </p:sp>
    </p:spTree>
    <p:extLst>
      <p:ext uri="{BB962C8B-B14F-4D97-AF65-F5344CB8AC3E}">
        <p14:creationId xmlns:p14="http://schemas.microsoft.com/office/powerpoint/2010/main" val="4123393733"/>
      </p:ext>
    </p:extLst>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a:spLocks noGrp="1" noChangeArrowheads="1"/>
          </p:cNvSpPr>
          <p:nvPr>
            <p:ph type="title"/>
          </p:nvPr>
        </p:nvSpPr>
        <p:spPr>
          <a:xfrm>
            <a:off x="466725" y="236538"/>
            <a:ext cx="8245475" cy="847725"/>
          </a:xfrm>
        </p:spPr>
        <p:txBody>
          <a:bodyPr/>
          <a:lstStyle/>
          <a:p>
            <a:r>
              <a:rPr lang="en-US" dirty="0"/>
              <a:t>CPI vs. GDP deflator</a:t>
            </a:r>
          </a:p>
        </p:txBody>
      </p:sp>
      <p:sp>
        <p:nvSpPr>
          <p:cNvPr id="66563" name="Rectangle 5"/>
          <p:cNvSpPr>
            <a:spLocks noGrp="1" noChangeArrowheads="1"/>
          </p:cNvSpPr>
          <p:nvPr>
            <p:ph type="body" idx="1"/>
          </p:nvPr>
        </p:nvSpPr>
        <p:spPr>
          <a:xfrm>
            <a:off x="476250" y="1017588"/>
            <a:ext cx="8210550" cy="5297487"/>
          </a:xfrm>
        </p:spPr>
        <p:txBody>
          <a:bodyPr/>
          <a:lstStyle/>
          <a:p>
            <a:pPr>
              <a:buFont typeface="Wingdings" pitchFamily="2" charset="2"/>
              <a:buNone/>
            </a:pPr>
            <a:r>
              <a:rPr lang="en-US" dirty="0"/>
              <a:t>Prices of capital goods:</a:t>
            </a:r>
          </a:p>
          <a:p>
            <a:pPr lvl="1"/>
            <a:r>
              <a:rPr lang="en-US" dirty="0"/>
              <a:t>included in GDP deflator (if produced domestically)</a:t>
            </a:r>
          </a:p>
          <a:p>
            <a:pPr lvl="1"/>
            <a:r>
              <a:rPr lang="en-US" dirty="0"/>
              <a:t>excluded from CPI</a:t>
            </a:r>
          </a:p>
          <a:p>
            <a:pPr>
              <a:buFont typeface="Wingdings" pitchFamily="2" charset="2"/>
              <a:buNone/>
            </a:pPr>
            <a:r>
              <a:rPr lang="en-US" dirty="0"/>
              <a:t>Prices of imported consumer goods:</a:t>
            </a:r>
          </a:p>
          <a:p>
            <a:pPr lvl="1"/>
            <a:r>
              <a:rPr lang="en-US" dirty="0"/>
              <a:t>included in CPI</a:t>
            </a:r>
          </a:p>
          <a:p>
            <a:pPr lvl="1"/>
            <a:r>
              <a:rPr lang="en-US" dirty="0"/>
              <a:t>excluded from GDP deflator</a:t>
            </a:r>
          </a:p>
          <a:p>
            <a:pPr>
              <a:buFont typeface="Wingdings" pitchFamily="2" charset="2"/>
              <a:buNone/>
            </a:pPr>
            <a:r>
              <a:rPr lang="en-US" dirty="0"/>
              <a:t>The basket of goods:</a:t>
            </a:r>
          </a:p>
          <a:p>
            <a:pPr lvl="1"/>
            <a:r>
              <a:rPr lang="en-US" dirty="0"/>
              <a:t>CPI: fixed</a:t>
            </a:r>
          </a:p>
          <a:p>
            <a:pPr lvl="1"/>
            <a:r>
              <a:rPr lang="en-US" dirty="0"/>
              <a:t>GDP deflator: changes every year</a:t>
            </a:r>
          </a:p>
        </p:txBody>
      </p:sp>
    </p:spTree>
    <p:extLst>
      <p:ext uri="{BB962C8B-B14F-4D97-AF65-F5344CB8AC3E}">
        <p14:creationId xmlns:p14="http://schemas.microsoft.com/office/powerpoint/2010/main" val="4034742268"/>
      </p:ext>
    </p:extLst>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176338"/>
            <a:ext cx="9144000" cy="5202470"/>
          </a:xfrm>
        </p:spPr>
      </p:pic>
      <p:sp>
        <p:nvSpPr>
          <p:cNvPr id="2" name="Title 1"/>
          <p:cNvSpPr>
            <a:spLocks noGrp="1"/>
          </p:cNvSpPr>
          <p:nvPr>
            <p:ph type="title"/>
          </p:nvPr>
        </p:nvSpPr>
        <p:spPr/>
        <p:txBody>
          <a:bodyPr/>
          <a:lstStyle/>
          <a:p>
            <a:r>
              <a:rPr lang="en-CA" dirty="0"/>
              <a:t>The inflation rate as measured by the GDP Deflator and the CPI, Canada  </a:t>
            </a:r>
          </a:p>
        </p:txBody>
      </p:sp>
      <p:sp>
        <p:nvSpPr>
          <p:cNvPr id="7" name="TextBox 6"/>
          <p:cNvSpPr txBox="1"/>
          <p:nvPr/>
        </p:nvSpPr>
        <p:spPr>
          <a:xfrm>
            <a:off x="2514600" y="1699694"/>
            <a:ext cx="1528763" cy="369332"/>
          </a:xfrm>
          <a:prstGeom prst="rect">
            <a:avLst/>
          </a:prstGeom>
          <a:solidFill>
            <a:srgbClr val="FFFF00"/>
          </a:solidFill>
        </p:spPr>
        <p:txBody>
          <a:bodyPr wrap="square" rtlCol="0">
            <a:spAutoFit/>
          </a:bodyPr>
          <a:lstStyle/>
          <a:p>
            <a:r>
              <a:rPr lang="en-CA" dirty="0"/>
              <a:t>GDP deflator</a:t>
            </a:r>
          </a:p>
        </p:txBody>
      </p:sp>
      <p:sp>
        <p:nvSpPr>
          <p:cNvPr id="8" name="TextBox 7"/>
          <p:cNvSpPr txBox="1"/>
          <p:nvPr/>
        </p:nvSpPr>
        <p:spPr>
          <a:xfrm>
            <a:off x="3731419" y="2315128"/>
            <a:ext cx="611982" cy="369332"/>
          </a:xfrm>
          <a:prstGeom prst="rect">
            <a:avLst/>
          </a:prstGeom>
          <a:solidFill>
            <a:srgbClr val="FFFF00"/>
          </a:solidFill>
        </p:spPr>
        <p:txBody>
          <a:bodyPr wrap="square" rtlCol="0">
            <a:spAutoFit/>
          </a:bodyPr>
          <a:lstStyle/>
          <a:p>
            <a:r>
              <a:rPr lang="en-CA" dirty="0"/>
              <a:t>CPI</a:t>
            </a:r>
          </a:p>
        </p:txBody>
      </p:sp>
      <p:cxnSp>
        <p:nvCxnSpPr>
          <p:cNvPr id="10" name="Straight Connector 9"/>
          <p:cNvCxnSpPr/>
          <p:nvPr/>
        </p:nvCxnSpPr>
        <p:spPr>
          <a:xfrm flipV="1">
            <a:off x="2657475" y="2000250"/>
            <a:ext cx="357188" cy="49954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731418" y="2642899"/>
            <a:ext cx="128588" cy="40616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8943096"/>
      </p:ext>
    </p:extLst>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Grp="1" noChangeArrowheads="1"/>
          </p:cNvSpPr>
          <p:nvPr>
            <p:ph type="title"/>
          </p:nvPr>
        </p:nvSpPr>
        <p:spPr/>
        <p:txBody>
          <a:bodyPr/>
          <a:lstStyle/>
          <a:p>
            <a:pPr eaLnBrk="1" hangingPunct="1"/>
            <a:r>
              <a:rPr lang="en-US" dirty="0"/>
              <a:t>Categories of the population</a:t>
            </a:r>
          </a:p>
        </p:txBody>
      </p:sp>
      <p:sp>
        <p:nvSpPr>
          <p:cNvPr id="68611" name="Rectangle 5"/>
          <p:cNvSpPr>
            <a:spLocks noGrp="1" noChangeArrowheads="1"/>
          </p:cNvSpPr>
          <p:nvPr>
            <p:ph type="body" idx="1"/>
          </p:nvPr>
        </p:nvSpPr>
        <p:spPr>
          <a:xfrm>
            <a:off x="479425" y="1355725"/>
            <a:ext cx="8229600" cy="4953000"/>
          </a:xfrm>
        </p:spPr>
        <p:txBody>
          <a:bodyPr/>
          <a:lstStyle/>
          <a:p>
            <a:pPr eaLnBrk="1" hangingPunct="1">
              <a:lnSpc>
                <a:spcPct val="95000"/>
              </a:lnSpc>
            </a:pPr>
            <a:r>
              <a:rPr lang="en-US" b="1" dirty="0">
                <a:solidFill>
                  <a:srgbClr val="FF0000"/>
                </a:solidFill>
              </a:rPr>
              <a:t>Employed </a:t>
            </a:r>
            <a:br>
              <a:rPr lang="en-US" b="1" dirty="0">
                <a:solidFill>
                  <a:srgbClr val="FF0000"/>
                </a:solidFill>
              </a:rPr>
            </a:br>
            <a:r>
              <a:rPr lang="en-US" dirty="0"/>
              <a:t>working at a paid job </a:t>
            </a:r>
          </a:p>
          <a:p>
            <a:pPr eaLnBrk="1" hangingPunct="1">
              <a:lnSpc>
                <a:spcPct val="95000"/>
              </a:lnSpc>
            </a:pPr>
            <a:r>
              <a:rPr lang="en-US" b="1" dirty="0">
                <a:solidFill>
                  <a:srgbClr val="FF0000"/>
                </a:solidFill>
              </a:rPr>
              <a:t>Unemployed </a:t>
            </a:r>
            <a:br>
              <a:rPr lang="en-US" b="1" dirty="0"/>
            </a:br>
            <a:r>
              <a:rPr lang="en-US" dirty="0"/>
              <a:t>not employed but looking for a job </a:t>
            </a:r>
          </a:p>
          <a:p>
            <a:pPr eaLnBrk="1" hangingPunct="1">
              <a:lnSpc>
                <a:spcPct val="95000"/>
              </a:lnSpc>
            </a:pPr>
            <a:r>
              <a:rPr lang="en-US" b="1" dirty="0">
                <a:solidFill>
                  <a:srgbClr val="FF0000"/>
                </a:solidFill>
              </a:rPr>
              <a:t>Labour force </a:t>
            </a:r>
            <a:br>
              <a:rPr lang="en-US" dirty="0"/>
            </a:br>
            <a:r>
              <a:rPr lang="en-US" dirty="0"/>
              <a:t>the amount of </a:t>
            </a:r>
            <a:r>
              <a:rPr lang="en-GB" dirty="0"/>
              <a:t>labour</a:t>
            </a:r>
            <a:r>
              <a:rPr lang="en-US" dirty="0"/>
              <a:t> available for producing goods and services; all employed plus unemployed persons </a:t>
            </a:r>
          </a:p>
          <a:p>
            <a:pPr eaLnBrk="1" hangingPunct="1">
              <a:lnSpc>
                <a:spcPct val="95000"/>
              </a:lnSpc>
            </a:pPr>
            <a:r>
              <a:rPr lang="en-US" b="1" dirty="0">
                <a:solidFill>
                  <a:srgbClr val="FF0000"/>
                </a:solidFill>
              </a:rPr>
              <a:t>Not in the labour force</a:t>
            </a:r>
            <a:r>
              <a:rPr lang="en-US" dirty="0"/>
              <a:t> </a:t>
            </a:r>
            <a:br>
              <a:rPr lang="en-US" dirty="0"/>
            </a:br>
            <a:r>
              <a:rPr lang="en-US" dirty="0"/>
              <a:t>not employed, not looking for work</a:t>
            </a:r>
          </a:p>
        </p:txBody>
      </p:sp>
    </p:spTree>
    <p:extLst>
      <p:ext uri="{BB962C8B-B14F-4D97-AF65-F5344CB8AC3E}">
        <p14:creationId xmlns:p14="http://schemas.microsoft.com/office/powerpoint/2010/main" val="659499891"/>
      </p:ext>
    </p:extLst>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4"/>
          <p:cNvSpPr>
            <a:spLocks noGrp="1" noChangeArrowheads="1"/>
          </p:cNvSpPr>
          <p:nvPr>
            <p:ph type="title"/>
          </p:nvPr>
        </p:nvSpPr>
        <p:spPr/>
        <p:txBody>
          <a:bodyPr/>
          <a:lstStyle/>
          <a:p>
            <a:pPr eaLnBrk="1" hangingPunct="1"/>
            <a:r>
              <a:rPr lang="en-US" dirty="0"/>
              <a:t>Two important labour force concepts</a:t>
            </a:r>
          </a:p>
        </p:txBody>
      </p:sp>
      <p:sp>
        <p:nvSpPr>
          <p:cNvPr id="69635" name="Rectangle 5"/>
          <p:cNvSpPr>
            <a:spLocks noGrp="1" noChangeArrowheads="1"/>
          </p:cNvSpPr>
          <p:nvPr>
            <p:ph type="body" idx="1"/>
          </p:nvPr>
        </p:nvSpPr>
        <p:spPr/>
        <p:txBody>
          <a:bodyPr/>
          <a:lstStyle/>
          <a:p>
            <a:pPr eaLnBrk="1" hangingPunct="1"/>
            <a:r>
              <a:rPr lang="en-US" b="1" dirty="0">
                <a:solidFill>
                  <a:srgbClr val="FF0000"/>
                </a:solidFill>
              </a:rPr>
              <a:t>Unemployment rate </a:t>
            </a:r>
            <a:br>
              <a:rPr lang="en-US" b="1" dirty="0">
                <a:solidFill>
                  <a:srgbClr val="FF0000"/>
                </a:solidFill>
              </a:rPr>
            </a:br>
            <a:r>
              <a:rPr lang="en-US" dirty="0"/>
              <a:t>percentage of the labour force that is unemployed</a:t>
            </a:r>
          </a:p>
          <a:p>
            <a:pPr eaLnBrk="1" hangingPunct="1"/>
            <a:r>
              <a:rPr lang="en-US" b="1" dirty="0">
                <a:solidFill>
                  <a:srgbClr val="FF0000"/>
                </a:solidFill>
              </a:rPr>
              <a:t>Labour force participation rate </a:t>
            </a:r>
            <a:br>
              <a:rPr lang="en-US" b="1" dirty="0">
                <a:solidFill>
                  <a:srgbClr val="FF0000"/>
                </a:solidFill>
              </a:rPr>
            </a:br>
            <a:r>
              <a:rPr lang="en-US" dirty="0"/>
              <a:t>the fraction of the adult population that “participates” in the labour force, </a:t>
            </a:r>
            <a:r>
              <a:rPr lang="en-US" i="1" dirty="0"/>
              <a:t>i.e.</a:t>
            </a:r>
            <a:r>
              <a:rPr lang="en-US" dirty="0"/>
              <a:t> is working or looking for work</a:t>
            </a:r>
          </a:p>
        </p:txBody>
      </p:sp>
    </p:spTree>
    <p:extLst>
      <p:ext uri="{BB962C8B-B14F-4D97-AF65-F5344CB8AC3E}">
        <p14:creationId xmlns:p14="http://schemas.microsoft.com/office/powerpoint/2010/main" val="2328463439"/>
      </p:ext>
    </p:extLst>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466725" y="200913"/>
            <a:ext cx="8245475" cy="939800"/>
          </a:xfrm>
        </p:spPr>
        <p:txBody>
          <a:bodyPr/>
          <a:lstStyle/>
          <a:p>
            <a:r>
              <a:rPr lang="en-US" sz="2600" dirty="0">
                <a:solidFill>
                  <a:srgbClr val="203F15"/>
                </a:solidFill>
              </a:rPr>
              <a:t>NOW YOU TRY</a:t>
            </a:r>
            <a:br>
              <a:rPr lang="en-US" dirty="0">
                <a:solidFill>
                  <a:schemeClr val="bg1"/>
                </a:solidFill>
                <a:effectLst>
                  <a:outerShdw blurRad="38100" dist="38100" dir="2700000" algn="tl">
                    <a:srgbClr val="000000">
                      <a:alpha val="43137"/>
                    </a:srgbClr>
                  </a:outerShdw>
                </a:effectLst>
              </a:rPr>
            </a:br>
            <a:r>
              <a:rPr lang="en-US" dirty="0">
                <a:solidFill>
                  <a:schemeClr val="bg1"/>
                </a:solidFill>
                <a:effectLst>
                  <a:outerShdw blurRad="38100" dist="38100" dir="2700000" algn="tl">
                    <a:srgbClr val="000000">
                      <a:alpha val="43137"/>
                    </a:srgbClr>
                  </a:outerShdw>
                </a:effectLst>
              </a:rPr>
              <a:t>Computing labour statistics</a:t>
            </a:r>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43</a:t>
            </a:fld>
            <a:endParaRPr lang="en-US" sz="1600" dirty="0">
              <a:solidFill>
                <a:srgbClr val="006666"/>
              </a:solidFill>
              <a:cs typeface="Arial"/>
            </a:endParaRPr>
          </a:p>
        </p:txBody>
      </p:sp>
      <p:sp>
        <p:nvSpPr>
          <p:cNvPr id="8" name="Rectangle 3"/>
          <p:cNvSpPr txBox="1">
            <a:spLocks noChangeArrowheads="1"/>
          </p:cNvSpPr>
          <p:nvPr/>
        </p:nvSpPr>
        <p:spPr>
          <a:xfrm>
            <a:off x="731839" y="1582738"/>
            <a:ext cx="7434262" cy="2074862"/>
          </a:xfrm>
          <a:prstGeom prst="rect">
            <a:avLst/>
          </a:prstGeom>
          <a:noFill/>
          <a:ln>
            <a:solidFill>
              <a:srgbClr val="0000FF"/>
            </a:solidFill>
          </a:ln>
        </p:spPr>
        <p:txBody>
          <a:bodyPr/>
          <a:lstStyle/>
          <a:p>
            <a:pPr algn="ctr">
              <a:lnSpc>
                <a:spcPct val="120000"/>
              </a:lnSpc>
              <a:spcBef>
                <a:spcPct val="10000"/>
              </a:spcBef>
              <a:buClr>
                <a:srgbClr val="CC6600"/>
              </a:buClr>
              <a:buSzPct val="120000"/>
              <a:buFont typeface="Wingdings" pitchFamily="2" charset="2"/>
              <a:buNone/>
              <a:tabLst>
                <a:tab pos="511175" algn="l"/>
                <a:tab pos="4056063" algn="l"/>
                <a:tab pos="5195888" algn="dec"/>
              </a:tabLst>
              <a:defRPr/>
            </a:pPr>
            <a:r>
              <a:rPr lang="en-US" sz="2500" b="1" kern="0" dirty="0">
                <a:solidFill>
                  <a:srgbClr val="000000"/>
                </a:solidFill>
                <a:latin typeface="Arial"/>
                <a:cs typeface="Arial"/>
              </a:rPr>
              <a:t>Canada adult population by group, June 2016</a:t>
            </a:r>
          </a:p>
          <a:p>
            <a:pPr>
              <a:lnSpc>
                <a:spcPct val="120000"/>
              </a:lnSpc>
              <a:spcBef>
                <a:spcPts val="500"/>
              </a:spcBef>
              <a:buClr>
                <a:srgbClr val="CC6600"/>
              </a:buClr>
              <a:buSzPct val="120000"/>
              <a:buFont typeface="Wingdings" pitchFamily="2" charset="2"/>
              <a:buNone/>
              <a:tabLst>
                <a:tab pos="511175" algn="l"/>
                <a:tab pos="3824288" algn="l"/>
                <a:tab pos="4975225" algn="dec"/>
              </a:tabLst>
              <a:defRPr/>
            </a:pPr>
            <a:r>
              <a:rPr lang="en-US" sz="2400" kern="0" dirty="0">
                <a:solidFill>
                  <a:srgbClr val="000000"/>
                </a:solidFill>
                <a:latin typeface="Arial"/>
                <a:cs typeface="Arial"/>
              </a:rPr>
              <a:t>	Number employed 	= 	18.054 million</a:t>
            </a:r>
          </a:p>
          <a:p>
            <a:pPr>
              <a:lnSpc>
                <a:spcPct val="120000"/>
              </a:lnSpc>
              <a:spcBef>
                <a:spcPct val="10000"/>
              </a:spcBef>
              <a:buClr>
                <a:srgbClr val="CC6600"/>
              </a:buClr>
              <a:buSzPct val="120000"/>
              <a:buFont typeface="Wingdings" pitchFamily="2" charset="2"/>
              <a:buNone/>
              <a:tabLst>
                <a:tab pos="511175" algn="l"/>
                <a:tab pos="3824288" algn="l"/>
                <a:tab pos="4975225" algn="dec"/>
              </a:tabLst>
              <a:defRPr/>
            </a:pPr>
            <a:r>
              <a:rPr lang="en-US" sz="2400" kern="0" dirty="0">
                <a:solidFill>
                  <a:srgbClr val="000000"/>
                </a:solidFill>
                <a:latin typeface="Arial"/>
                <a:cs typeface="Arial"/>
              </a:rPr>
              <a:t>	Number unemployed 	= 	 1.326 million</a:t>
            </a:r>
          </a:p>
          <a:p>
            <a:pPr>
              <a:lnSpc>
                <a:spcPct val="120000"/>
              </a:lnSpc>
              <a:spcBef>
                <a:spcPct val="10000"/>
              </a:spcBef>
              <a:buClr>
                <a:srgbClr val="CC6600"/>
              </a:buClr>
              <a:buSzPct val="120000"/>
              <a:buFont typeface="Wingdings" pitchFamily="2" charset="2"/>
              <a:buNone/>
              <a:tabLst>
                <a:tab pos="511175" algn="l"/>
                <a:tab pos="3824288" algn="l"/>
                <a:tab pos="4975225" algn="dec"/>
              </a:tabLst>
              <a:defRPr/>
            </a:pPr>
            <a:r>
              <a:rPr lang="en-US" sz="2400" kern="0" dirty="0">
                <a:solidFill>
                  <a:srgbClr val="000000"/>
                </a:solidFill>
                <a:latin typeface="Arial"/>
                <a:cs typeface="Arial"/>
              </a:rPr>
              <a:t>	Adult population 	= 	29.574 million</a:t>
            </a:r>
          </a:p>
        </p:txBody>
      </p:sp>
      <p:sp>
        <p:nvSpPr>
          <p:cNvPr id="10" name="Rectangle 4"/>
          <p:cNvSpPr>
            <a:spLocks noChangeArrowheads="1"/>
          </p:cNvSpPr>
          <p:nvPr/>
        </p:nvSpPr>
        <p:spPr bwMode="auto">
          <a:xfrm>
            <a:off x="731838" y="3962400"/>
            <a:ext cx="7723187" cy="242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05000"/>
              </a:lnSpc>
              <a:spcBef>
                <a:spcPct val="10000"/>
              </a:spcBef>
              <a:buClr>
                <a:srgbClr val="008080"/>
              </a:buClr>
              <a:buSzPct val="120000"/>
              <a:buFont typeface="Wingdings" pitchFamily="2" charset="2"/>
              <a:buNone/>
              <a:tabLst>
                <a:tab pos="736600" algn="l"/>
                <a:tab pos="4459288" algn="l"/>
                <a:tab pos="5541963" algn="dec"/>
              </a:tabLst>
            </a:pPr>
            <a:r>
              <a:rPr lang="en-US" sz="2600" dirty="0">
                <a:solidFill>
                  <a:srgbClr val="000000"/>
                </a:solidFill>
              </a:rPr>
              <a:t>Calculate</a:t>
            </a:r>
          </a:p>
          <a:p>
            <a:pPr marL="569913" lvl="1" indent="-341313">
              <a:lnSpc>
                <a:spcPct val="105000"/>
              </a:lnSpc>
              <a:spcBef>
                <a:spcPct val="10000"/>
              </a:spcBef>
              <a:buClr>
                <a:schemeClr val="tx1">
                  <a:lumMod val="50000"/>
                  <a:lumOff val="50000"/>
                </a:schemeClr>
              </a:buClr>
              <a:buSzPct val="120000"/>
              <a:buFont typeface="Wingdings" pitchFamily="2" charset="2"/>
              <a:buChar char="§"/>
              <a:tabLst>
                <a:tab pos="736600" algn="l"/>
                <a:tab pos="4459288" algn="l"/>
                <a:tab pos="5541963" algn="dec"/>
              </a:tabLst>
            </a:pPr>
            <a:r>
              <a:rPr lang="en-US" sz="2600" dirty="0">
                <a:solidFill>
                  <a:srgbClr val="000000"/>
                </a:solidFill>
              </a:rPr>
              <a:t>the labour force</a:t>
            </a:r>
          </a:p>
          <a:p>
            <a:pPr marL="569913" lvl="1" indent="-341313">
              <a:lnSpc>
                <a:spcPct val="105000"/>
              </a:lnSpc>
              <a:spcBef>
                <a:spcPct val="10000"/>
              </a:spcBef>
              <a:buClr>
                <a:schemeClr val="tx1">
                  <a:lumMod val="50000"/>
                  <a:lumOff val="50000"/>
                </a:schemeClr>
              </a:buClr>
              <a:buSzPct val="120000"/>
              <a:buFont typeface="Wingdings" pitchFamily="2" charset="2"/>
              <a:buChar char="§"/>
              <a:tabLst>
                <a:tab pos="736600" algn="l"/>
                <a:tab pos="4459288" algn="l"/>
                <a:tab pos="5541963" algn="dec"/>
              </a:tabLst>
            </a:pPr>
            <a:r>
              <a:rPr lang="en-US" sz="2600" dirty="0">
                <a:solidFill>
                  <a:srgbClr val="000000"/>
                </a:solidFill>
              </a:rPr>
              <a:t>the unemployment rate </a:t>
            </a:r>
          </a:p>
          <a:p>
            <a:pPr marL="569913" lvl="1" indent="-341313">
              <a:lnSpc>
                <a:spcPct val="105000"/>
              </a:lnSpc>
              <a:spcBef>
                <a:spcPct val="10000"/>
              </a:spcBef>
              <a:buClr>
                <a:schemeClr val="tx1">
                  <a:lumMod val="50000"/>
                  <a:lumOff val="50000"/>
                </a:schemeClr>
              </a:buClr>
              <a:buSzPct val="120000"/>
              <a:buFont typeface="Wingdings" pitchFamily="2" charset="2"/>
              <a:buChar char="§"/>
              <a:tabLst>
                <a:tab pos="736600" algn="l"/>
                <a:tab pos="4459288" algn="l"/>
                <a:tab pos="5541963" algn="dec"/>
              </a:tabLst>
            </a:pPr>
            <a:r>
              <a:rPr lang="en-US" sz="2600" dirty="0">
                <a:solidFill>
                  <a:srgbClr val="000000"/>
                </a:solidFill>
              </a:rPr>
              <a:t>the labour force participation rate</a:t>
            </a:r>
          </a:p>
        </p:txBody>
      </p:sp>
    </p:spTree>
    <p:extLst>
      <p:ext uri="{BB962C8B-B14F-4D97-AF65-F5344CB8AC3E}">
        <p14:creationId xmlns:p14="http://schemas.microsoft.com/office/powerpoint/2010/main" val="36876527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wipe(left)">
                                      <p:cBhvr>
                                        <p:cTn id="15" dur="500"/>
                                        <p:tgtEl>
                                          <p:spTgt spid="10">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
                                            <p:txEl>
                                              <p:pRg st="2" end="2"/>
                                            </p:txEl>
                                          </p:spTgt>
                                        </p:tgtEl>
                                        <p:attrNameLst>
                                          <p:attrName>style.visibility</p:attrName>
                                        </p:attrNameLst>
                                      </p:cBhvr>
                                      <p:to>
                                        <p:strVal val="visible"/>
                                      </p:to>
                                    </p:set>
                                    <p:animEffect transition="in" filter="wipe(left)">
                                      <p:cBhvr>
                                        <p:cTn id="18" dur="500"/>
                                        <p:tgtEl>
                                          <p:spTgt spid="10">
                                            <p:txEl>
                                              <p:pRg st="2" end="2"/>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wipe(left)">
                                      <p:cBhvr>
                                        <p:cTn id="21"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10"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9D6E5"/>
        </a:solidFill>
        <a:effectLst/>
      </p:bgPr>
    </p:bg>
    <p:spTree>
      <p:nvGrpSpPr>
        <p:cNvPr id="1" name=""/>
        <p:cNvGrpSpPr/>
        <p:nvPr/>
      </p:nvGrpSpPr>
      <p:grpSpPr>
        <a:xfrm>
          <a:off x="0" y="0"/>
          <a:ext cx="0" cy="0"/>
          <a:chOff x="0" y="0"/>
          <a:chExt cx="0" cy="0"/>
        </a:xfrm>
      </p:grpSpPr>
      <p:sp>
        <p:nvSpPr>
          <p:cNvPr id="4" name="Rectangle 3"/>
          <p:cNvSpPr/>
          <p:nvPr/>
        </p:nvSpPr>
        <p:spPr>
          <a:xfrm>
            <a:off x="7" y="-13578"/>
            <a:ext cx="9143993" cy="1286012"/>
          </a:xfrm>
          <a:prstGeom prst="rect">
            <a:avLst/>
          </a:prstGeom>
          <a:solidFill>
            <a:srgbClr val="B3C2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p:txBody>
          <a:bodyPr/>
          <a:lstStyle/>
          <a:p>
            <a:r>
              <a:rPr lang="en-US"/>
              <a:t>NOW YOU TRY</a:t>
            </a:r>
            <a:br>
              <a:rPr lang="en-US"/>
            </a:br>
            <a:r>
              <a:rPr lang="en-US"/>
              <a:t>Computing percentage changes</a:t>
            </a:r>
            <a:endParaRPr lang="en-US" dirty="0"/>
          </a:p>
        </p:txBody>
      </p:sp>
      <p:sp>
        <p:nvSpPr>
          <p:cNvPr id="8" name="Content Placeholder 2"/>
          <p:cNvSpPr>
            <a:spLocks noGrp="1"/>
          </p:cNvSpPr>
          <p:nvPr>
            <p:ph idx="1"/>
          </p:nvPr>
        </p:nvSpPr>
        <p:spPr/>
        <p:txBody>
          <a:bodyPr/>
          <a:lstStyle/>
          <a:p>
            <a:r>
              <a:rPr lang="en-US"/>
              <a:t>Suppose </a:t>
            </a:r>
          </a:p>
          <a:p>
            <a:pPr lvl="1"/>
            <a:r>
              <a:rPr lang="en-US"/>
              <a:t>population increases by 1%</a:t>
            </a:r>
          </a:p>
          <a:p>
            <a:pPr lvl="1"/>
            <a:r>
              <a:rPr lang="en-US"/>
              <a:t>labour force increases by 3%</a:t>
            </a:r>
          </a:p>
          <a:p>
            <a:pPr lvl="1"/>
            <a:r>
              <a:rPr lang="en-US"/>
              <a:t>number of unemployed persons increases by 2%</a:t>
            </a:r>
          </a:p>
          <a:p>
            <a:r>
              <a:rPr lang="en-US"/>
              <a:t>Compute the percentage changes in the labour force participation and unemployment rates. </a:t>
            </a:r>
            <a:endParaRPr lang="en-US" dirty="0"/>
          </a:p>
        </p:txBody>
      </p:sp>
      <p:sp>
        <p:nvSpPr>
          <p:cNvPr id="5" name="Rectangle 4"/>
          <p:cNvSpPr/>
          <p:nvPr/>
        </p:nvSpPr>
        <p:spPr>
          <a:xfrm>
            <a:off x="0" y="1246299"/>
            <a:ext cx="9143999" cy="522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Arial"/>
              </a:rPr>
              <a:pPr algn="r">
                <a:defRPr/>
              </a:pPr>
              <a:t>44</a:t>
            </a:fld>
            <a:endParaRPr lang="en-US" sz="1600" dirty="0">
              <a:solidFill>
                <a:srgbClr val="006666"/>
              </a:solidFill>
              <a:cs typeface="Arial"/>
            </a:endParaRPr>
          </a:p>
        </p:txBody>
      </p:sp>
    </p:spTree>
    <p:extLst>
      <p:ext uri="{BB962C8B-B14F-4D97-AF65-F5344CB8AC3E}">
        <p14:creationId xmlns:p14="http://schemas.microsoft.com/office/powerpoint/2010/main" val="2668397657"/>
      </p:ext>
    </p:extLst>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Labour Force Survey (LFS)</a:t>
            </a:r>
          </a:p>
        </p:txBody>
      </p:sp>
      <p:sp>
        <p:nvSpPr>
          <p:cNvPr id="3" name="Content Placeholder 2"/>
          <p:cNvSpPr>
            <a:spLocks noGrp="1"/>
          </p:cNvSpPr>
          <p:nvPr>
            <p:ph idx="1"/>
          </p:nvPr>
        </p:nvSpPr>
        <p:spPr/>
        <p:txBody>
          <a:bodyPr/>
          <a:lstStyle/>
          <a:p>
            <a:r>
              <a:rPr lang="en-US" dirty="0"/>
              <a:t>Every month, Statistics Canada provides important data on the labour market, including the unemployment rate and the participation rate. </a:t>
            </a:r>
          </a:p>
          <a:p>
            <a:r>
              <a:rPr lang="en-US" dirty="0"/>
              <a:t>These statistics come from the Labour Force Survey (LFS).</a:t>
            </a:r>
          </a:p>
          <a:p>
            <a:r>
              <a:rPr lang="en-US" dirty="0"/>
              <a:t> The LFS is based on the responses of about 56,000 households or the responses of about 100,000 adults (aged 15 years and older). </a:t>
            </a:r>
            <a:endParaRPr lang="en-GB" dirty="0"/>
          </a:p>
        </p:txBody>
      </p:sp>
    </p:spTree>
    <p:extLst>
      <p:ext uri="{BB962C8B-B14F-4D97-AF65-F5344CB8AC3E}">
        <p14:creationId xmlns:p14="http://schemas.microsoft.com/office/powerpoint/2010/main" val="1593203911"/>
      </p:ext>
    </p:extLst>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r>
              <a:rPr lang="en-US" dirty="0"/>
              <a:t>The Survey of Employment, Payrolls and Hours (SEPH)</a:t>
            </a:r>
          </a:p>
        </p:txBody>
      </p:sp>
      <p:sp>
        <p:nvSpPr>
          <p:cNvPr id="74755" name="Rectangle 3"/>
          <p:cNvSpPr>
            <a:spLocks noGrp="1" noChangeArrowheads="1"/>
          </p:cNvSpPr>
          <p:nvPr>
            <p:ph type="body" idx="1"/>
          </p:nvPr>
        </p:nvSpPr>
        <p:spPr/>
        <p:txBody>
          <a:bodyPr/>
          <a:lstStyle/>
          <a:p>
            <a:pPr eaLnBrk="1" hangingPunct="1"/>
            <a:r>
              <a:rPr lang="en-US" dirty="0"/>
              <a:t>The SEPH is another survey that Statistics Canada conducts to get more timely information on the labour market, especially on earnings, hours worked by industry at the national and provincial level.</a:t>
            </a:r>
          </a:p>
          <a:p>
            <a:pPr eaLnBrk="1" hangingPunct="1"/>
            <a:r>
              <a:rPr lang="en-US" dirty="0"/>
              <a:t>The SEPH provides greater details on earnings and non-farm industry employment compared to the LFS.</a:t>
            </a:r>
          </a:p>
        </p:txBody>
      </p:sp>
    </p:spTree>
    <p:extLst>
      <p:ext uri="{BB962C8B-B14F-4D97-AF65-F5344CB8AC3E}">
        <p14:creationId xmlns:p14="http://schemas.microsoft.com/office/powerpoint/2010/main" val="744300530"/>
      </p:ext>
    </p:extLst>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899" y="850900"/>
            <a:ext cx="8747125" cy="5597525"/>
          </a:xfrm>
          <a:prstGeom prst="rect">
            <a:avLst/>
          </a:prstGeom>
        </p:spPr>
      </p:pic>
      <p:sp>
        <p:nvSpPr>
          <p:cNvPr id="75778" name="Title 1"/>
          <p:cNvSpPr>
            <a:spLocks noGrp="1"/>
          </p:cNvSpPr>
          <p:nvPr>
            <p:ph type="title"/>
          </p:nvPr>
        </p:nvSpPr>
        <p:spPr>
          <a:xfrm>
            <a:off x="466725" y="93663"/>
            <a:ext cx="8245475" cy="757237"/>
          </a:xfrm>
        </p:spPr>
        <p:txBody>
          <a:bodyPr/>
          <a:lstStyle/>
          <a:p>
            <a:r>
              <a:rPr lang="en-US" sz="3200" dirty="0">
                <a:solidFill>
                  <a:srgbClr val="336699"/>
                </a:solidFill>
              </a:rPr>
              <a:t>Employment growth LFS versus SEPH</a:t>
            </a:r>
          </a:p>
        </p:txBody>
      </p:sp>
      <p:sp>
        <p:nvSpPr>
          <p:cNvPr id="3" name="TextBox 2"/>
          <p:cNvSpPr txBox="1"/>
          <p:nvPr/>
        </p:nvSpPr>
        <p:spPr>
          <a:xfrm>
            <a:off x="2114551" y="1300163"/>
            <a:ext cx="628649" cy="369332"/>
          </a:xfrm>
          <a:prstGeom prst="rect">
            <a:avLst/>
          </a:prstGeom>
          <a:solidFill>
            <a:srgbClr val="FFFF00"/>
          </a:solidFill>
        </p:spPr>
        <p:txBody>
          <a:bodyPr wrap="square" rtlCol="0">
            <a:spAutoFit/>
          </a:bodyPr>
          <a:lstStyle/>
          <a:p>
            <a:r>
              <a:rPr lang="en-GB" b="1" dirty="0"/>
              <a:t>LFS</a:t>
            </a:r>
          </a:p>
        </p:txBody>
      </p:sp>
      <p:cxnSp>
        <p:nvCxnSpPr>
          <p:cNvPr id="6" name="Straight Connector 5"/>
          <p:cNvCxnSpPr>
            <a:endCxn id="3" idx="1"/>
          </p:cNvCxnSpPr>
          <p:nvPr/>
        </p:nvCxnSpPr>
        <p:spPr>
          <a:xfrm flipV="1">
            <a:off x="1685925" y="1484829"/>
            <a:ext cx="428626" cy="15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685925" y="3000375"/>
            <a:ext cx="814388" cy="369332"/>
          </a:xfrm>
          <a:prstGeom prst="rect">
            <a:avLst/>
          </a:prstGeom>
          <a:solidFill>
            <a:srgbClr val="FFFF00"/>
          </a:solidFill>
        </p:spPr>
        <p:txBody>
          <a:bodyPr wrap="square" rtlCol="0">
            <a:spAutoFit/>
          </a:bodyPr>
          <a:lstStyle/>
          <a:p>
            <a:r>
              <a:rPr lang="en-GB" b="1" dirty="0"/>
              <a:t>SEPH</a:t>
            </a:r>
          </a:p>
        </p:txBody>
      </p:sp>
      <p:cxnSp>
        <p:nvCxnSpPr>
          <p:cNvPr id="11" name="Straight Connector 10"/>
          <p:cNvCxnSpPr>
            <a:endCxn id="9" idx="1"/>
          </p:cNvCxnSpPr>
          <p:nvPr/>
        </p:nvCxnSpPr>
        <p:spPr>
          <a:xfrm>
            <a:off x="1300163" y="3000375"/>
            <a:ext cx="385762" cy="1846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7404426"/>
      </p:ext>
    </p:extLst>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normAutofit fontScale="90000"/>
          </a:bodyPr>
          <a:lstStyle/>
          <a:p>
            <a:pPr eaLnBrk="1" hangingPunct="1"/>
            <a:r>
              <a:rPr lang="en-US" sz="3600" dirty="0">
                <a:solidFill>
                  <a:srgbClr val="336699"/>
                </a:solidFill>
              </a:rPr>
              <a:t>Unemployment, GDP, and Okun’s Law</a:t>
            </a:r>
            <a:endParaRPr lang="en-US" dirty="0"/>
          </a:p>
        </p:txBody>
      </p:sp>
      <p:sp>
        <p:nvSpPr>
          <p:cNvPr id="74755" name="Rectangle 3"/>
          <p:cNvSpPr>
            <a:spLocks noGrp="1" noChangeArrowheads="1"/>
          </p:cNvSpPr>
          <p:nvPr>
            <p:ph type="body" idx="1"/>
          </p:nvPr>
        </p:nvSpPr>
        <p:spPr/>
        <p:txBody>
          <a:bodyPr/>
          <a:lstStyle/>
          <a:p>
            <a:pPr eaLnBrk="1" hangingPunct="1"/>
            <a:r>
              <a:rPr lang="en-US" dirty="0"/>
              <a:t>The negative relationship between unemployment and GDP is known as </a:t>
            </a:r>
            <a:r>
              <a:rPr lang="en-US" b="1" dirty="0"/>
              <a:t>Okun’s law</a:t>
            </a:r>
            <a:r>
              <a:rPr lang="en-US" dirty="0"/>
              <a:t>.</a:t>
            </a:r>
          </a:p>
          <a:p>
            <a:pPr eaLnBrk="1" hangingPunct="1"/>
            <a:r>
              <a:rPr lang="en-US" dirty="0"/>
              <a:t>In Canada, Okun’s law indicates that a one percent increase in real GDP leads to a half-percentage decrease in unemployment.</a:t>
            </a:r>
          </a:p>
          <a:p>
            <a:pPr marL="0" indent="0" eaLnBrk="1" hangingPunct="1">
              <a:buNone/>
            </a:pPr>
            <a:endParaRPr lang="en-US" dirty="0"/>
          </a:p>
        </p:txBody>
      </p:sp>
    </p:spTree>
    <p:extLst>
      <p:ext uri="{BB962C8B-B14F-4D97-AF65-F5344CB8AC3E}">
        <p14:creationId xmlns:p14="http://schemas.microsoft.com/office/powerpoint/2010/main" val="502915747"/>
      </p:ext>
    </p:extLst>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66725" y="1193799"/>
            <a:ext cx="8677275" cy="5078413"/>
          </a:xfrm>
          <a:prstGeom prst="rect">
            <a:avLst/>
          </a:prstGeom>
        </p:spPr>
      </p:pic>
      <p:sp>
        <p:nvSpPr>
          <p:cNvPr id="2" name="Title 1"/>
          <p:cNvSpPr>
            <a:spLocks noGrp="1"/>
          </p:cNvSpPr>
          <p:nvPr>
            <p:ph type="title"/>
          </p:nvPr>
        </p:nvSpPr>
        <p:spPr>
          <a:xfrm>
            <a:off x="614363" y="236538"/>
            <a:ext cx="8097837" cy="939800"/>
          </a:xfrm>
        </p:spPr>
        <p:txBody>
          <a:bodyPr/>
          <a:lstStyle/>
          <a:p>
            <a:r>
              <a:rPr lang="en-US" sz="3600" dirty="0">
                <a:solidFill>
                  <a:srgbClr val="336699"/>
                </a:solidFill>
              </a:rPr>
              <a:t>Okun’s Law: Canada 1959-2012</a:t>
            </a:r>
            <a:endParaRPr lang="en-GB" dirty="0"/>
          </a:p>
        </p:txBody>
      </p:sp>
      <p:pic>
        <p:nvPicPr>
          <p:cNvPr id="5" name="Picture 4"/>
          <p:cNvPicPr>
            <a:picLocks noChangeAspect="1"/>
          </p:cNvPicPr>
          <p:nvPr/>
        </p:nvPicPr>
        <p:blipFill>
          <a:blip r:embed="rId4"/>
          <a:stretch>
            <a:fillRect/>
          </a:stretch>
        </p:blipFill>
        <p:spPr>
          <a:xfrm>
            <a:off x="3771900" y="1536700"/>
            <a:ext cx="4749800" cy="571500"/>
          </a:xfrm>
          <a:prstGeom prst="rect">
            <a:avLst/>
          </a:prstGeom>
        </p:spPr>
      </p:pic>
    </p:spTree>
    <p:extLst>
      <p:ext uri="{BB962C8B-B14F-4D97-AF65-F5344CB8AC3E}">
        <p14:creationId xmlns:p14="http://schemas.microsoft.com/office/powerpoint/2010/main" val="1279908606"/>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buClr>
                <a:schemeClr val="tx1">
                  <a:lumMod val="50000"/>
                  <a:lumOff val="50000"/>
                </a:schemeClr>
              </a:buClr>
            </a:pPr>
            <a:r>
              <a:rPr lang="en-US" sz="2700" dirty="0"/>
              <a:t>Gross domestic product (GDP) measures both total income and total expenditure on the economy’s output of goods &amp; services.</a:t>
            </a:r>
          </a:p>
          <a:p>
            <a:pPr>
              <a:buClr>
                <a:schemeClr val="tx1">
                  <a:lumMod val="50000"/>
                  <a:lumOff val="50000"/>
                </a:schemeClr>
              </a:buClr>
            </a:pPr>
            <a:r>
              <a:rPr lang="en-US" sz="2700" dirty="0"/>
              <a:t>Nominal GDP values output at current prices; </a:t>
            </a:r>
            <a:br>
              <a:rPr lang="en-US" sz="2700" dirty="0"/>
            </a:br>
            <a:r>
              <a:rPr lang="en-US" sz="2700" dirty="0"/>
              <a:t>real GDP values output at constant prices. Changes in output affect both measures, </a:t>
            </a:r>
            <a:br>
              <a:rPr lang="en-US" sz="2700" dirty="0"/>
            </a:br>
            <a:r>
              <a:rPr lang="en-US" sz="2700" dirty="0"/>
              <a:t>but changes in prices only affect nominal GDP. </a:t>
            </a:r>
          </a:p>
          <a:p>
            <a:pPr>
              <a:buClr>
                <a:schemeClr val="tx1">
                  <a:lumMod val="50000"/>
                  <a:lumOff val="50000"/>
                </a:schemeClr>
              </a:buClr>
            </a:pPr>
            <a:r>
              <a:rPr lang="en-US" sz="2700" dirty="0"/>
              <a:t>GDP is the sum of consumption, investment, government purchases, and net exports.</a:t>
            </a:r>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50</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42044635"/>
      </p:ext>
    </p:extLst>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6725" y="284038"/>
            <a:ext cx="8245475" cy="559109"/>
          </a:xfrm>
        </p:spPr>
        <p:txBody>
          <a:bodyPr/>
          <a:lstStyle/>
          <a:p>
            <a:pPr algn="ctr"/>
            <a:r>
              <a:rPr lang="en-US" sz="3000" spc="800" dirty="0">
                <a:solidFill>
                  <a:srgbClr val="0E5229"/>
                </a:solidFill>
                <a:latin typeface="Tahoma" pitchFamily="34" charset="0"/>
                <a:ea typeface="Tahoma" pitchFamily="34" charset="0"/>
                <a:cs typeface="Tahoma" pitchFamily="34" charset="0"/>
              </a:rPr>
              <a:t>CHAPTER SUMMARY</a:t>
            </a:r>
          </a:p>
        </p:txBody>
      </p:sp>
      <p:sp>
        <p:nvSpPr>
          <p:cNvPr id="3" name="Content Placeholder 2"/>
          <p:cNvSpPr>
            <a:spLocks noGrp="1"/>
          </p:cNvSpPr>
          <p:nvPr>
            <p:ph idx="1"/>
          </p:nvPr>
        </p:nvSpPr>
        <p:spPr>
          <a:xfrm>
            <a:off x="476250" y="1092530"/>
            <a:ext cx="8210550" cy="5201392"/>
          </a:xfrm>
        </p:spPr>
        <p:txBody>
          <a:bodyPr/>
          <a:lstStyle/>
          <a:p>
            <a:pPr>
              <a:buClr>
                <a:schemeClr val="tx1">
                  <a:lumMod val="50000"/>
                  <a:lumOff val="50000"/>
                </a:schemeClr>
              </a:buClr>
            </a:pPr>
            <a:r>
              <a:rPr lang="en-US" sz="2700" dirty="0"/>
              <a:t>The overall level of prices can be measured </a:t>
            </a:r>
            <a:br>
              <a:rPr lang="en-US" sz="2700" dirty="0"/>
            </a:br>
            <a:r>
              <a:rPr lang="en-US" sz="2700" dirty="0"/>
              <a:t>by either:</a:t>
            </a:r>
          </a:p>
          <a:p>
            <a:pPr lvl="1">
              <a:buClr>
                <a:schemeClr val="tx1">
                  <a:lumMod val="50000"/>
                  <a:lumOff val="50000"/>
                </a:schemeClr>
              </a:buClr>
            </a:pPr>
            <a:r>
              <a:rPr lang="en-US" sz="2600" dirty="0"/>
              <a:t>the consumer price index (CPI), </a:t>
            </a:r>
            <a:br>
              <a:rPr lang="en-US" sz="2600" dirty="0"/>
            </a:br>
            <a:r>
              <a:rPr lang="en-US" sz="2600" dirty="0"/>
              <a:t>the price of a fixed basket of goods purchased by the typical consumer, or</a:t>
            </a:r>
          </a:p>
          <a:p>
            <a:pPr lvl="1">
              <a:buClr>
                <a:schemeClr val="tx1">
                  <a:lumMod val="50000"/>
                  <a:lumOff val="50000"/>
                </a:schemeClr>
              </a:buClr>
            </a:pPr>
            <a:r>
              <a:rPr lang="en-US" sz="2600" dirty="0"/>
              <a:t>the GDP deflator, </a:t>
            </a:r>
            <a:br>
              <a:rPr lang="en-US" sz="2600" dirty="0"/>
            </a:br>
            <a:r>
              <a:rPr lang="en-US" sz="2600" dirty="0"/>
              <a:t>the ratio of nominal to real GDP.</a:t>
            </a:r>
          </a:p>
          <a:p>
            <a:pPr>
              <a:buClr>
                <a:schemeClr val="tx1">
                  <a:lumMod val="50000"/>
                  <a:lumOff val="50000"/>
                </a:schemeClr>
              </a:buClr>
            </a:pPr>
            <a:r>
              <a:rPr lang="en-US" sz="2700" dirty="0"/>
              <a:t>The unemployment rate is the fraction of the labour force that is not employed. </a:t>
            </a:r>
          </a:p>
        </p:txBody>
      </p:sp>
      <p:sp>
        <p:nvSpPr>
          <p:cNvPr id="5" name="Rectangle 9"/>
          <p:cNvSpPr>
            <a:spLocks noChangeArrowheads="1"/>
          </p:cNvSpPr>
          <p:nvPr/>
        </p:nvSpPr>
        <p:spPr bwMode="auto">
          <a:xfrm>
            <a:off x="8450263" y="6407150"/>
            <a:ext cx="501650" cy="295275"/>
          </a:xfrm>
          <a:prstGeom prst="rect">
            <a:avLst/>
          </a:prstGeom>
          <a:noFill/>
          <a:ln w="9525">
            <a:noFill/>
            <a:miter lim="800000"/>
            <a:headEnd/>
            <a:tailEnd/>
          </a:ln>
          <a:effectLst/>
        </p:spPr>
        <p:txBody>
          <a:bodyPr lIns="0" tIns="0" rIns="0" bIns="0"/>
          <a:lstStyle/>
          <a:p>
            <a:pPr algn="r">
              <a:defRPr/>
            </a:pPr>
            <a:fld id="{F2A5E683-01D6-445B-882C-7AE69BAD7C28}" type="slidenum">
              <a:rPr lang="en-US" sz="1600">
                <a:solidFill>
                  <a:srgbClr val="006666"/>
                </a:solidFill>
                <a:cs typeface="+mn-cs"/>
              </a:rPr>
              <a:pPr algn="r">
                <a:defRPr/>
              </a:pPr>
              <a:t>51</a:t>
            </a:fld>
            <a:endParaRPr lang="en-US" sz="1600" dirty="0">
              <a:solidFill>
                <a:srgbClr val="006666"/>
              </a:solidFill>
              <a:cs typeface="+mn-cs"/>
            </a:endParaRPr>
          </a:p>
        </p:txBody>
      </p:sp>
      <p:sp>
        <p:nvSpPr>
          <p:cNvPr id="6" name="Rectangle 5"/>
          <p:cNvSpPr/>
          <p:nvPr/>
        </p:nvSpPr>
        <p:spPr>
          <a:xfrm>
            <a:off x="449283" y="929175"/>
            <a:ext cx="8195954" cy="45719"/>
          </a:xfrm>
          <a:prstGeom prst="rect">
            <a:avLst/>
          </a:prstGeom>
          <a:solidFill>
            <a:srgbClr val="0000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65769068"/>
      </p:ext>
    </p:extLst>
  </p:cSld>
  <p:clrMapOvr>
    <a:masterClrMapping/>
  </p:clrMapOvr>
  <p:transition>
    <p:wipe dir="r"/>
  </p:transition>
</p:sld>
</file>

<file path=ppt/theme/theme1.xml><?xml version="1.0" encoding="utf-8"?>
<a:theme xmlns:a="http://schemas.openxmlformats.org/drawingml/2006/main" name="14_Default Design">
  <a:themeElements>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4_Default Design">
      <a:majorFont>
        <a:latin typeface="Tahoma"/>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4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4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4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4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4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4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4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4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4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4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4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1444</Words>
  <Application>Microsoft Office PowerPoint</Application>
  <PresentationFormat>On-screen Show (4:3)</PresentationFormat>
  <Paragraphs>440</Paragraphs>
  <Slides>52</Slides>
  <Notes>50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52</vt:i4>
      </vt:variant>
    </vt:vector>
  </HeadingPairs>
  <TitlesOfParts>
    <vt:vector size="60" baseType="lpstr">
      <vt:lpstr>Arial</vt:lpstr>
      <vt:lpstr>Arial Narrow</vt:lpstr>
      <vt:lpstr>Monotype Sorts</vt:lpstr>
      <vt:lpstr>Tahoma</vt:lpstr>
      <vt:lpstr>Times New Roman</vt:lpstr>
      <vt:lpstr>Wingdings</vt:lpstr>
      <vt:lpstr>14_Default Design</vt:lpstr>
      <vt:lpstr>Equation</vt:lpstr>
      <vt:lpstr>PowerPoint Presentation</vt:lpstr>
      <vt:lpstr>Gross Domestic Product:     Expenditure and Income</vt:lpstr>
      <vt:lpstr>The Circular Flow</vt:lpstr>
      <vt:lpstr>Value added</vt:lpstr>
      <vt:lpstr>NOW YOU TRY Identifying value added</vt:lpstr>
      <vt:lpstr>Final goods, value added, and GDP</vt:lpstr>
      <vt:lpstr>The expenditure components of GDP</vt:lpstr>
      <vt:lpstr>Consumption (C)</vt:lpstr>
      <vt:lpstr> Canada Consumption, 2015</vt:lpstr>
      <vt:lpstr>Investment (I)</vt:lpstr>
      <vt:lpstr>Canada Investment, 2015</vt:lpstr>
      <vt:lpstr>Investment vs. capital</vt:lpstr>
      <vt:lpstr>Stocks vs. Flows</vt:lpstr>
      <vt:lpstr>Stocks vs. Flows: Examples</vt:lpstr>
      <vt:lpstr>NOW YOU TRY Stock or Flow?</vt:lpstr>
      <vt:lpstr>Government spending (G)</vt:lpstr>
      <vt:lpstr>Government spending (G)</vt:lpstr>
      <vt:lpstr>Canada’s Government spending 2014-15</vt:lpstr>
      <vt:lpstr>Net exports (NX)</vt:lpstr>
      <vt:lpstr>Canada Net Exports, 2015</vt:lpstr>
      <vt:lpstr>NOW YOU TRY An expenditure-output puzzle?</vt:lpstr>
      <vt:lpstr>Why output = expenditure</vt:lpstr>
      <vt:lpstr>GDP:  An important and versatile concept</vt:lpstr>
      <vt:lpstr>GNP vs. GDP</vt:lpstr>
      <vt:lpstr>GNP vs. GDP in Select Countries, 2012</vt:lpstr>
      <vt:lpstr>Real vs. nominal GDP</vt:lpstr>
      <vt:lpstr>NOW YOU TRY Real and nominal GDP</vt:lpstr>
      <vt:lpstr>Real GDP controls for inflation</vt:lpstr>
      <vt:lpstr>Canada Nominal and Real GDP, 1981-2015</vt:lpstr>
      <vt:lpstr>GDP deflator</vt:lpstr>
      <vt:lpstr>NOW YOU TRY GDP deflator and the inflation rate</vt:lpstr>
      <vt:lpstr>NOW YOU TRY Answers</vt:lpstr>
      <vt:lpstr>Consumer price index (CPI)</vt:lpstr>
      <vt:lpstr>How Statistics Canada constructs the CPI</vt:lpstr>
      <vt:lpstr>How Statistics Canada constructs the CPI</vt:lpstr>
      <vt:lpstr>NOW YOU TRY Compute the CPI</vt:lpstr>
      <vt:lpstr>NOW YOU TRY Answers</vt:lpstr>
      <vt:lpstr>The composition of the CPI “basket”in Canada</vt:lpstr>
      <vt:lpstr>Why the CPI may overstate inflation</vt:lpstr>
      <vt:lpstr>CPI vs. GDP deflator</vt:lpstr>
      <vt:lpstr>The inflation rate as measured by the GDP Deflator and the CPI, Canada  </vt:lpstr>
      <vt:lpstr>Categories of the population</vt:lpstr>
      <vt:lpstr>Two important labour force concepts</vt:lpstr>
      <vt:lpstr>NOW YOU TRY Computing labour statistics</vt:lpstr>
      <vt:lpstr>NOW YOU TRY Computing percentage changes</vt:lpstr>
      <vt:lpstr>Labour Force Survey (LFS)</vt:lpstr>
      <vt:lpstr>The Survey of Employment, Payrolls and Hours (SEPH)</vt:lpstr>
      <vt:lpstr>Employment growth LFS versus SEPH</vt:lpstr>
      <vt:lpstr>Unemployment, GDP, and Okun’s Law</vt:lpstr>
      <vt:lpstr>Okun’s Law: Canada 1959-2012</vt:lpstr>
      <vt:lpstr>CHAPTER SUMMARY</vt:lpstr>
      <vt:lpstr>CHAPTER 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2017-09-01T23:12:13Z</dcterms:created>
  <dcterms:modified xsi:type="dcterms:W3CDTF">2017-09-12T02:45:31Z</dcterms:modified>
</cp:coreProperties>
</file>