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ink/ink1.xml" ContentType="application/inkml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7" r:id="rId20"/>
    <p:sldId id="274" r:id="rId21"/>
    <p:sldId id="275" r:id="rId22"/>
    <p:sldId id="276" r:id="rId23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19" autoAdjust="0"/>
  </p:normalViewPr>
  <p:slideViewPr>
    <p:cSldViewPr>
      <p:cViewPr varScale="1">
        <p:scale>
          <a:sx n="77" d="100"/>
          <a:sy n="77" d="100"/>
        </p:scale>
        <p:origin x="1622" y="31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ivam Bhandari" userId="ffc3d1d0be55be6d" providerId="LiveId" clId="{2A4FC3CE-D977-457C-9FE4-36AA41BEF9BC}"/>
    <pc:docChg chg="custSel addSld modSld sldOrd">
      <pc:chgData name="Shivam Bhandari" userId="ffc3d1d0be55be6d" providerId="LiveId" clId="{2A4FC3CE-D977-457C-9FE4-36AA41BEF9BC}" dt="2018-02-07T00:12:08.313" v="309" actId="20577"/>
      <pc:docMkLst>
        <pc:docMk/>
      </pc:docMkLst>
      <pc:sldChg chg="modNotesTx">
        <pc:chgData name="Shivam Bhandari" userId="ffc3d1d0be55be6d" providerId="LiveId" clId="{2A4FC3CE-D977-457C-9FE4-36AA41BEF9BC}" dt="2018-02-06T23:27:24.483" v="56" actId="20577"/>
        <pc:sldMkLst>
          <pc:docMk/>
          <pc:sldMk cId="0" sldId="262"/>
        </pc:sldMkLst>
      </pc:sldChg>
      <pc:sldChg chg="modNotesTx">
        <pc:chgData name="Shivam Bhandari" userId="ffc3d1d0be55be6d" providerId="LiveId" clId="{2A4FC3CE-D977-457C-9FE4-36AA41BEF9BC}" dt="2018-02-06T23:30:43.787" v="90" actId="20577"/>
        <pc:sldMkLst>
          <pc:docMk/>
          <pc:sldMk cId="0" sldId="263"/>
        </pc:sldMkLst>
      </pc:sldChg>
      <pc:sldChg chg="modNotesTx">
        <pc:chgData name="Shivam Bhandari" userId="ffc3d1d0be55be6d" providerId="LiveId" clId="{2A4FC3CE-D977-457C-9FE4-36AA41BEF9BC}" dt="2018-02-06T23:31:57.652" v="125" actId="20577"/>
        <pc:sldMkLst>
          <pc:docMk/>
          <pc:sldMk cId="0" sldId="264"/>
        </pc:sldMkLst>
      </pc:sldChg>
      <pc:sldChg chg="addSp modNotesTx">
        <pc:chgData name="Shivam Bhandari" userId="ffc3d1d0be55be6d" providerId="LiveId" clId="{2A4FC3CE-D977-457C-9FE4-36AA41BEF9BC}" dt="2018-02-06T23:37:05.809" v="246" actId="20577"/>
        <pc:sldMkLst>
          <pc:docMk/>
          <pc:sldMk cId="0" sldId="267"/>
        </pc:sldMkLst>
        <pc:inkChg chg="add">
          <ac:chgData name="Shivam Bhandari" userId="ffc3d1d0be55be6d" providerId="LiveId" clId="{2A4FC3CE-D977-457C-9FE4-36AA41BEF9BC}" dt="2018-02-06T23:36:54.597" v="210"/>
          <ac:inkMkLst>
            <pc:docMk/>
            <pc:sldMk cId="0" sldId="267"/>
            <ac:inkMk id="39" creationId="{BE84A4BF-641C-4BE5-BDCB-222FCD5A5C7D}"/>
          </ac:inkMkLst>
        </pc:inkChg>
      </pc:sldChg>
      <pc:sldChg chg="modNotesTx">
        <pc:chgData name="Shivam Bhandari" userId="ffc3d1d0be55be6d" providerId="LiveId" clId="{2A4FC3CE-D977-457C-9FE4-36AA41BEF9BC}" dt="2018-02-06T23:48:05.569" v="267" actId="20577"/>
        <pc:sldMkLst>
          <pc:docMk/>
          <pc:sldMk cId="0" sldId="270"/>
        </pc:sldMkLst>
      </pc:sldChg>
      <pc:sldChg chg="modSp">
        <pc:chgData name="Shivam Bhandari" userId="ffc3d1d0be55be6d" providerId="LiveId" clId="{2A4FC3CE-D977-457C-9FE4-36AA41BEF9BC}" dt="2018-02-07T00:01:58.678" v="269" actId="1076"/>
        <pc:sldMkLst>
          <pc:docMk/>
          <pc:sldMk cId="0" sldId="272"/>
        </pc:sldMkLst>
        <pc:spChg chg="mod">
          <ac:chgData name="Shivam Bhandari" userId="ffc3d1d0be55be6d" providerId="LiveId" clId="{2A4FC3CE-D977-457C-9FE4-36AA41BEF9BC}" dt="2018-02-07T00:01:58.678" v="269" actId="1076"/>
          <ac:spMkLst>
            <pc:docMk/>
            <pc:sldMk cId="0" sldId="272"/>
            <ac:spMk id="2" creationId="{00000000-0000-0000-0000-000000000000}"/>
          </ac:spMkLst>
        </pc:spChg>
      </pc:sldChg>
      <pc:sldChg chg="ord modNotesTx">
        <pc:chgData name="Shivam Bhandari" userId="ffc3d1d0be55be6d" providerId="LiveId" clId="{2A4FC3CE-D977-457C-9FE4-36AA41BEF9BC}" dt="2018-02-07T00:12:08.313" v="309" actId="20577"/>
        <pc:sldMkLst>
          <pc:docMk/>
          <pc:sldMk cId="0" sldId="273"/>
        </pc:sldMkLst>
      </pc:sldChg>
      <pc:sldChg chg="ord">
        <pc:chgData name="Shivam Bhandari" userId="ffc3d1d0be55be6d" providerId="LiveId" clId="{2A4FC3CE-D977-457C-9FE4-36AA41BEF9BC}" dt="2018-02-07T00:09:12.825" v="274"/>
        <pc:sldMkLst>
          <pc:docMk/>
          <pc:sldMk cId="0" sldId="276"/>
        </pc:sldMkLst>
      </pc:sldChg>
      <pc:sldChg chg="add">
        <pc:chgData name="Shivam Bhandari" userId="ffc3d1d0be55be6d" providerId="LiveId" clId="{2A4FC3CE-D977-457C-9FE4-36AA41BEF9BC}" dt="2018-02-07T00:07:10.703" v="273"/>
        <pc:sldMkLst>
          <pc:docMk/>
          <pc:sldMk cId="3373839655" sldId="277"/>
        </pc:sldMkLst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4002" units="cm"/>
          <inkml:channel name="Y" type="integer" max="2262" units="cm"/>
          <inkml:channel name="T" type="integer" max="2.14748E9" units="dev"/>
        </inkml:traceFormat>
        <inkml:channelProperties>
          <inkml:channelProperty channel="X" name="resolution" value="116" units="1/cm"/>
          <inkml:channelProperty channel="Y" name="resolution" value="116.59794" units="1/cm"/>
          <inkml:channelProperty channel="T" name="resolution" value="1" units="1/dev"/>
        </inkml:channelProperties>
      </inkml:inkSource>
      <inkml:timestamp xml:id="ts0" timeString="2018-02-06T23:36:54.594"/>
    </inkml:context>
    <inkml:brush xml:id="br0">
      <inkml:brushProperty name="width" value="0.35" units="cm"/>
      <inkml:brushProperty name="height" value="0.35" units="cm"/>
      <inkml:brushProperty name="color" value="#00A0D7"/>
      <inkml:brushProperty name="fitToCurve" value="1"/>
    </inkml:brush>
  </inkml:definitions>
  <inkml:trace contextRef="#ctx0" brushRef="#br0">3638 641 0,'0'0'15,"0"0"-15,0-13 16,-12-12 0,-26-12-16,-37-26 15,-51-12-15,0 0 16,13 0-1,-37 0-15,-102-13 16,51 26-16,76 37 16,-51 0-1,-101 25-15,64 25 16,-38 25 0,-76 37-16,164-12 15,37 13-15,-50 25 16,0-1-1,26 1-15,36 12 16,39 0-16,0 12 16,12 26-1,25 24-15,26 13 16,12 13-16,37 37 16,1-75-1,25 0-15,50 0 16,25 0-1,13-25-15,-38-25 16,63 25-16,88 25 16,-63-50-1,37-12-15,76 12 16,-163-63-16,50-12 16,126-12-1,-151-38-15,-13-25 16,51-13-1,-13-12-15,-88-12 16,-13-13-16,-12-25 16,0-25-1,12-13-15,-37 26 16,-12-1-16,-1 0 16,-13-12-1,1 0-15,-13-12 16,-25 24-16,-25 13 15,-13 0 1,-12-12-16,-25-13 16,-1-50-1,-24-38-15,-1 38 16,14 38-16,24 24 16,12 38-1,26-12-15,38-1 16,50-74-16,-63 162 15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599B73-D297-4407-BE96-ECB324DBC2DE}" type="datetimeFigureOut">
              <a:rPr lang="en-CA" smtClean="0"/>
              <a:t>2018-02-06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723235-79C3-4D9D-81F8-8011D42E470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364116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W1 times X1,, W2 times X2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723235-79C3-4D9D-81F8-8011D42E470C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23292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1) Centre of gravity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723235-79C3-4D9D-81F8-8011D42E470C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92446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Replace discrete with </a:t>
            </a:r>
            <a:r>
              <a:rPr lang="en-CA" dirty="0" err="1"/>
              <a:t>continuoussd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723235-79C3-4D9D-81F8-8011D42E470C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63405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Vertical slice, width is dx</a:t>
            </a:r>
          </a:p>
          <a:p>
            <a:r>
              <a:rPr lang="en-CA" dirty="0"/>
              <a:t>Height is 9 – x^2x^2       </a:t>
            </a:r>
          </a:p>
          <a:p>
            <a:endParaRPr lang="en-CA" dirty="0"/>
          </a:p>
          <a:p>
            <a:r>
              <a:rPr lang="en-CA" dirty="0"/>
              <a:t>Circled part is the height</a:t>
            </a:r>
          </a:p>
          <a:p>
            <a:endParaRPr lang="en-CA" dirty="0"/>
          </a:p>
          <a:p>
            <a:r>
              <a:rPr lang="en-CA" dirty="0"/>
              <a:t>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723235-79C3-4D9D-81F8-8011D42E470C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961414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Triple integration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723235-79C3-4D9D-81F8-8011D42E470C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156129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Center of gravity, no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723235-79C3-4D9D-81F8-8011D42E470C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978312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723235-79C3-4D9D-81F8-8011D42E470C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73723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723235-79C3-4D9D-81F8-8011D42E470C}" type="slidenum">
              <a:rPr lang="en-CA" smtClean="0"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42217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2/6/2018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2/6/2018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2/6/2018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2/6/2018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5295900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2/6/2018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067050" y="511463"/>
            <a:ext cx="5835015" cy="4349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12140" y="3060712"/>
            <a:ext cx="3807460" cy="19577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2/6/2018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847328" y="6600758"/>
            <a:ext cx="231140" cy="2228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customXml" Target="../ink/ink1.xml"/><Relationship Id="rId3" Type="http://schemas.openxmlformats.org/officeDocument/2006/relationships/image" Target="../media/image15.jp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02685" y="1700225"/>
            <a:ext cx="273748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spc="-10" dirty="0">
                <a:solidFill>
                  <a:srgbClr val="FF0000"/>
                </a:solidFill>
                <a:latin typeface="Tahoma"/>
                <a:cs typeface="Tahoma"/>
              </a:rPr>
              <a:t>Lecture</a:t>
            </a:r>
            <a:r>
              <a:rPr sz="4000" b="1" spc="-60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4000" b="1" spc="-5" dirty="0">
                <a:solidFill>
                  <a:srgbClr val="FF0000"/>
                </a:solidFill>
                <a:latin typeface="Tahoma"/>
                <a:cs typeface="Tahoma"/>
              </a:rPr>
              <a:t>08</a:t>
            </a:r>
            <a:endParaRPr sz="40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45440" y="2775330"/>
            <a:ext cx="4145279" cy="1305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17500" indent="-304800">
              <a:lnSpc>
                <a:spcPct val="100000"/>
              </a:lnSpc>
              <a:spcBef>
                <a:spcPts val="95"/>
              </a:spcBef>
              <a:buChar char="*"/>
              <a:tabLst>
                <a:tab pos="317500" algn="l"/>
              </a:tabLst>
            </a:pPr>
            <a:r>
              <a:rPr sz="2800" spc="-5" dirty="0">
                <a:latin typeface="Tahoma"/>
                <a:cs typeface="Tahoma"/>
              </a:rPr>
              <a:t>CENTER OF</a:t>
            </a:r>
            <a:r>
              <a:rPr sz="2800" spc="10" dirty="0">
                <a:latin typeface="Tahoma"/>
                <a:cs typeface="Tahoma"/>
              </a:rPr>
              <a:t> </a:t>
            </a:r>
            <a:r>
              <a:rPr sz="2800" spc="-5" dirty="0">
                <a:latin typeface="Tahoma"/>
                <a:cs typeface="Tahoma"/>
              </a:rPr>
              <a:t>GRAVITY</a:t>
            </a:r>
            <a:endParaRPr sz="2800">
              <a:latin typeface="Tahoma"/>
              <a:cs typeface="Tahoma"/>
            </a:endParaRPr>
          </a:p>
          <a:p>
            <a:pPr marL="317500" indent="-304800">
              <a:lnSpc>
                <a:spcPct val="100000"/>
              </a:lnSpc>
              <a:buChar char="*"/>
              <a:tabLst>
                <a:tab pos="317500" algn="l"/>
              </a:tabLst>
            </a:pPr>
            <a:r>
              <a:rPr sz="2800" spc="-5" dirty="0">
                <a:latin typeface="Tahoma"/>
                <a:cs typeface="Tahoma"/>
              </a:rPr>
              <a:t>CENTER OF</a:t>
            </a:r>
            <a:r>
              <a:rPr sz="2800" spc="25" dirty="0">
                <a:latin typeface="Tahoma"/>
                <a:cs typeface="Tahoma"/>
              </a:rPr>
              <a:t> </a:t>
            </a:r>
            <a:r>
              <a:rPr sz="2800" spc="-5" dirty="0">
                <a:latin typeface="Tahoma"/>
                <a:cs typeface="Tahoma"/>
              </a:rPr>
              <a:t>MASS</a:t>
            </a:r>
            <a:endParaRPr sz="2800">
              <a:latin typeface="Tahoma"/>
              <a:cs typeface="Tahoma"/>
            </a:endParaRPr>
          </a:p>
          <a:p>
            <a:pPr marL="317500" indent="-304800">
              <a:lnSpc>
                <a:spcPct val="100000"/>
              </a:lnSpc>
              <a:buChar char="*"/>
              <a:tabLst>
                <a:tab pos="317500" algn="l"/>
              </a:tabLst>
            </a:pPr>
            <a:r>
              <a:rPr sz="2800" spc="-5" dirty="0">
                <a:latin typeface="Tahoma"/>
                <a:cs typeface="Tahoma"/>
              </a:rPr>
              <a:t>CENTROID FOR A</a:t>
            </a:r>
            <a:r>
              <a:rPr sz="2800" spc="-40" dirty="0">
                <a:latin typeface="Tahoma"/>
                <a:cs typeface="Tahoma"/>
              </a:rPr>
              <a:t> </a:t>
            </a:r>
            <a:r>
              <a:rPr sz="2800" spc="-10" dirty="0">
                <a:latin typeface="Tahoma"/>
                <a:cs typeface="Tahoma"/>
              </a:rPr>
              <a:t>BODY</a:t>
            </a:r>
            <a:endParaRPr sz="28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45440" y="5238699"/>
            <a:ext cx="17716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latin typeface="Tahoma"/>
                <a:cs typeface="Tahoma"/>
              </a:rPr>
              <a:t>Section</a:t>
            </a:r>
            <a:r>
              <a:rPr sz="2800" spc="-80" dirty="0">
                <a:latin typeface="Tahoma"/>
                <a:cs typeface="Tahoma"/>
              </a:rPr>
              <a:t> </a:t>
            </a:r>
            <a:r>
              <a:rPr sz="2800" spc="-5" dirty="0">
                <a:latin typeface="Tahoma"/>
                <a:cs typeface="Tahoma"/>
              </a:rPr>
              <a:t>9.1</a:t>
            </a:r>
            <a:endParaRPr sz="2800">
              <a:latin typeface="Tahoma"/>
              <a:cs typeface="Tahom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19243" y="315612"/>
            <a:ext cx="3433291" cy="72815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52" y="846480"/>
            <a:ext cx="8819515" cy="23729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506209" indent="-635">
              <a:lnSpc>
                <a:spcPct val="150000"/>
              </a:lnSpc>
              <a:spcBef>
                <a:spcPts val="100"/>
              </a:spcBef>
            </a:pPr>
            <a:r>
              <a:rPr sz="2200" u="heavy" spc="-5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200" b="1" u="heavy" spc="-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Today’s </a:t>
            </a:r>
            <a:r>
              <a:rPr sz="22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Objective</a:t>
            </a:r>
            <a:r>
              <a:rPr sz="2200" b="1" spc="-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:  Students</a:t>
            </a:r>
            <a:r>
              <a:rPr sz="2200" spc="-1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will:</a:t>
            </a:r>
            <a:endParaRPr sz="2200">
              <a:latin typeface="Times New Roman"/>
              <a:cs typeface="Times New Roman"/>
            </a:endParaRPr>
          </a:p>
          <a:p>
            <a:pPr marL="469900" indent="-457200">
              <a:lnSpc>
                <a:spcPct val="100000"/>
              </a:lnSpc>
              <a:spcBef>
                <a:spcPts val="1320"/>
              </a:spcBef>
              <a:buClr>
                <a:srgbClr val="000000"/>
              </a:buClr>
              <a:buAutoNum type="alphaLcParenR"/>
              <a:tabLst>
                <a:tab pos="509270" algn="l"/>
                <a:tab pos="509905" algn="l"/>
              </a:tabLst>
            </a:pPr>
            <a:r>
              <a:rPr sz="2200" u="heavy" spc="-5" dirty="0">
                <a:solidFill>
                  <a:srgbClr val="333333"/>
                </a:solidFill>
                <a:uFill>
                  <a:solidFill>
                    <a:srgbClr val="333333"/>
                  </a:solidFill>
                </a:uFill>
                <a:latin typeface="Times New Roman"/>
                <a:cs typeface="Times New Roman"/>
              </a:rPr>
              <a:t>Understand the concepts</a:t>
            </a:r>
            <a:r>
              <a:rPr sz="2200" spc="-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of center of </a:t>
            </a:r>
            <a:r>
              <a:rPr sz="2200" spc="-20" dirty="0">
                <a:latin typeface="Times New Roman"/>
                <a:cs typeface="Times New Roman"/>
              </a:rPr>
              <a:t>gravity, </a:t>
            </a:r>
            <a:r>
              <a:rPr sz="2200" spc="-5" dirty="0">
                <a:latin typeface="Times New Roman"/>
                <a:cs typeface="Times New Roman"/>
              </a:rPr>
              <a:t>center of </a:t>
            </a:r>
            <a:r>
              <a:rPr sz="2200" spc="-10" dirty="0">
                <a:latin typeface="Times New Roman"/>
                <a:cs typeface="Times New Roman"/>
              </a:rPr>
              <a:t>mass, </a:t>
            </a:r>
            <a:r>
              <a:rPr sz="2200" spc="-5" dirty="0">
                <a:latin typeface="Times New Roman"/>
                <a:cs typeface="Times New Roman"/>
              </a:rPr>
              <a:t>and</a:t>
            </a:r>
            <a:r>
              <a:rPr sz="2200" spc="20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centroid.</a:t>
            </a:r>
            <a:endParaRPr sz="2200">
              <a:latin typeface="Times New Roman"/>
              <a:cs typeface="Times New Roman"/>
            </a:endParaRPr>
          </a:p>
          <a:p>
            <a:pPr marL="469900" marR="135255" indent="-457200">
              <a:lnSpc>
                <a:spcPct val="100000"/>
              </a:lnSpc>
              <a:spcBef>
                <a:spcPts val="1320"/>
              </a:spcBef>
              <a:buAutoNum type="alphaLcParenR"/>
              <a:tabLst>
                <a:tab pos="523875" algn="l"/>
                <a:tab pos="524510" algn="l"/>
              </a:tabLst>
            </a:pPr>
            <a:r>
              <a:rPr sz="2200" spc="-5" dirty="0">
                <a:latin typeface="Times New Roman"/>
                <a:cs typeface="Times New Roman"/>
              </a:rPr>
              <a:t>Be able </a:t>
            </a:r>
            <a:r>
              <a:rPr sz="2200" spc="5" dirty="0">
                <a:latin typeface="Times New Roman"/>
                <a:cs typeface="Times New Roman"/>
              </a:rPr>
              <a:t>to</a:t>
            </a:r>
            <a:r>
              <a:rPr sz="2200" u="heavy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200" u="heavy" spc="-5" dirty="0">
                <a:solidFill>
                  <a:srgbClr val="333333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determine the location</a:t>
            </a:r>
            <a:r>
              <a:rPr sz="2200" spc="-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of these points for a system </a:t>
            </a:r>
            <a:r>
              <a:rPr sz="2200" dirty="0">
                <a:latin typeface="Times New Roman"/>
                <a:cs typeface="Times New Roman"/>
              </a:rPr>
              <a:t>of </a:t>
            </a:r>
            <a:r>
              <a:rPr sz="2200" spc="-5" dirty="0">
                <a:latin typeface="Times New Roman"/>
                <a:cs typeface="Times New Roman"/>
              </a:rPr>
              <a:t>particles  or a </a:t>
            </a:r>
            <a:r>
              <a:rPr sz="2200" spc="-30" dirty="0">
                <a:latin typeface="Times New Roman"/>
                <a:cs typeface="Times New Roman"/>
              </a:rPr>
              <a:t>body.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687067" y="3810000"/>
            <a:ext cx="2683763" cy="2819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2000" y="3810000"/>
            <a:ext cx="2090927" cy="28956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58717" y="403047"/>
            <a:ext cx="230314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0" dirty="0">
                <a:latin typeface="Times New Roman"/>
                <a:cs typeface="Times New Roman"/>
              </a:rPr>
              <a:t>APPLICATIONS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422775" y="1546605"/>
            <a:ext cx="3967479" cy="3806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0320">
              <a:lnSpc>
                <a:spcPct val="100000"/>
              </a:lnSpc>
              <a:spcBef>
                <a:spcPts val="100"/>
              </a:spcBef>
            </a:pPr>
            <a:r>
              <a:rPr sz="2400" spc="-90" dirty="0">
                <a:latin typeface="Times New Roman"/>
                <a:cs typeface="Times New Roman"/>
              </a:rPr>
              <a:t>To </a:t>
            </a:r>
            <a:r>
              <a:rPr sz="2400" u="heavy" dirty="0">
                <a:solidFill>
                  <a:srgbClr val="333333"/>
                </a:solidFill>
                <a:uFill>
                  <a:solidFill>
                    <a:srgbClr val="333333"/>
                  </a:solidFill>
                </a:uFill>
                <a:latin typeface="Times New Roman"/>
                <a:cs typeface="Times New Roman"/>
              </a:rPr>
              <a:t>design the structure</a:t>
            </a:r>
            <a:r>
              <a:rPr sz="240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for  supporting a water tank, we</a:t>
            </a:r>
            <a:r>
              <a:rPr sz="2400" spc="-1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will  need to know the </a:t>
            </a:r>
            <a:r>
              <a:rPr sz="2400" spc="-5" dirty="0">
                <a:latin typeface="Times New Roman"/>
                <a:cs typeface="Times New Roman"/>
              </a:rPr>
              <a:t>weights </a:t>
            </a:r>
            <a:r>
              <a:rPr sz="2400" dirty="0">
                <a:latin typeface="Times New Roman"/>
                <a:cs typeface="Times New Roman"/>
              </a:rPr>
              <a:t>of the  tank and </a:t>
            </a:r>
            <a:r>
              <a:rPr sz="2400" spc="-15" dirty="0">
                <a:latin typeface="Times New Roman"/>
                <a:cs typeface="Times New Roman"/>
              </a:rPr>
              <a:t>water, </a:t>
            </a:r>
            <a:r>
              <a:rPr sz="2400" spc="-5" dirty="0">
                <a:latin typeface="Times New Roman"/>
                <a:cs typeface="Times New Roman"/>
              </a:rPr>
              <a:t>as </a:t>
            </a:r>
            <a:r>
              <a:rPr sz="2400" dirty="0">
                <a:latin typeface="Times New Roman"/>
                <a:cs typeface="Times New Roman"/>
              </a:rPr>
              <a:t>well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as</a:t>
            </a: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  <a:spcBef>
                <a:spcPts val="1440"/>
              </a:spcBef>
            </a:pPr>
            <a:r>
              <a:rPr sz="2400" dirty="0">
                <a:latin typeface="Times New Roman"/>
                <a:cs typeface="Times New Roman"/>
              </a:rPr>
              <a:t>the </a:t>
            </a:r>
            <a:r>
              <a:rPr sz="2400" spc="-5" dirty="0">
                <a:latin typeface="Times New Roman"/>
                <a:cs typeface="Times New Roman"/>
              </a:rPr>
              <a:t>locations </a:t>
            </a:r>
            <a:r>
              <a:rPr sz="2400" dirty="0">
                <a:latin typeface="Times New Roman"/>
                <a:cs typeface="Times New Roman"/>
              </a:rPr>
              <a:t>where the</a:t>
            </a:r>
            <a:r>
              <a:rPr sz="2400" spc="-8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resultant  forces representing these  distributed loads are</a:t>
            </a:r>
            <a:r>
              <a:rPr sz="2400" spc="-8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acting.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050">
              <a:latin typeface="Times New Roman"/>
              <a:cs typeface="Times New Roman"/>
            </a:endParaRPr>
          </a:p>
          <a:p>
            <a:pPr marL="88900" marR="347345">
              <a:lnSpc>
                <a:spcPct val="100000"/>
              </a:lnSpc>
            </a:pPr>
            <a:r>
              <a:rPr sz="2400" spc="-5" dirty="0">
                <a:latin typeface="Times New Roman"/>
                <a:cs typeface="Times New Roman"/>
              </a:rPr>
              <a:t>How </a:t>
            </a:r>
            <a:r>
              <a:rPr sz="2400" dirty="0">
                <a:latin typeface="Times New Roman"/>
                <a:cs typeface="Times New Roman"/>
              </a:rPr>
              <a:t>can </a:t>
            </a:r>
            <a:r>
              <a:rPr sz="2400" spc="-5" dirty="0">
                <a:latin typeface="Times New Roman"/>
                <a:cs typeface="Times New Roman"/>
              </a:rPr>
              <a:t>we </a:t>
            </a:r>
            <a:r>
              <a:rPr sz="2400" dirty="0">
                <a:latin typeface="Times New Roman"/>
                <a:cs typeface="Times New Roman"/>
              </a:rPr>
              <a:t>determine</a:t>
            </a:r>
            <a:r>
              <a:rPr sz="2400" spc="-7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these  weights and their</a:t>
            </a:r>
            <a:r>
              <a:rPr sz="2400" spc="-7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locations?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85800" y="1600200"/>
            <a:ext cx="3534155" cy="3657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8937243" y="6600758"/>
            <a:ext cx="140335" cy="2228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sz="1400" b="1" dirty="0">
                <a:latin typeface="Times New Roman"/>
                <a:cs typeface="Times New Roman"/>
              </a:rPr>
              <a:t>3</a:t>
            </a:fld>
            <a:endParaRPr sz="1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99182" y="556005"/>
            <a:ext cx="37915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0" dirty="0">
                <a:latin typeface="Times New Roman"/>
                <a:cs typeface="Times New Roman"/>
              </a:rPr>
              <a:t>APPLICATIONS</a:t>
            </a:r>
            <a:r>
              <a:rPr sz="2400" b="1" spc="-10" dirty="0">
                <a:latin typeface="Times New Roman"/>
                <a:cs typeface="Times New Roman"/>
              </a:rPr>
              <a:t> </a:t>
            </a:r>
            <a:r>
              <a:rPr sz="2400" dirty="0"/>
              <a:t>(continued)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743200" y="1066800"/>
            <a:ext cx="3581400" cy="2438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612140" y="3528441"/>
            <a:ext cx="7825740" cy="2830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Times New Roman"/>
                <a:cs typeface="Times New Roman"/>
              </a:rPr>
              <a:t>One </a:t>
            </a:r>
            <a:r>
              <a:rPr sz="2400" dirty="0">
                <a:latin typeface="Times New Roman"/>
                <a:cs typeface="Times New Roman"/>
              </a:rPr>
              <a:t>concern about a sport utility vehicle </a:t>
            </a:r>
            <a:r>
              <a:rPr sz="2400" spc="-5" dirty="0">
                <a:latin typeface="Times New Roman"/>
                <a:cs typeface="Times New Roman"/>
              </a:rPr>
              <a:t>(SUVs) is </a:t>
            </a:r>
            <a:r>
              <a:rPr sz="2400" dirty="0">
                <a:latin typeface="Times New Roman"/>
                <a:cs typeface="Times New Roman"/>
              </a:rPr>
              <a:t>that it</a:t>
            </a:r>
            <a:r>
              <a:rPr sz="2400" spc="-15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might  </a:t>
            </a:r>
            <a:r>
              <a:rPr sz="2400" dirty="0">
                <a:latin typeface="Times New Roman"/>
                <a:cs typeface="Times New Roman"/>
              </a:rPr>
              <a:t>tip over while taking a </a:t>
            </a:r>
            <a:r>
              <a:rPr sz="2400" spc="-5" dirty="0">
                <a:latin typeface="Times New Roman"/>
                <a:cs typeface="Times New Roman"/>
              </a:rPr>
              <a:t>sharp</a:t>
            </a:r>
            <a:r>
              <a:rPr sz="2400" spc="-8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turn.</a:t>
            </a:r>
            <a:endParaRPr sz="2400">
              <a:latin typeface="Times New Roman"/>
              <a:cs typeface="Times New Roman"/>
            </a:endParaRPr>
          </a:p>
          <a:p>
            <a:pPr marL="12700" marR="351155">
              <a:lnSpc>
                <a:spcPct val="100000"/>
              </a:lnSpc>
              <a:spcBef>
                <a:spcPts val="1440"/>
              </a:spcBef>
            </a:pPr>
            <a:r>
              <a:rPr sz="2400" spc="-5" dirty="0">
                <a:latin typeface="Times New Roman"/>
                <a:cs typeface="Times New Roman"/>
              </a:rPr>
              <a:t>One </a:t>
            </a:r>
            <a:r>
              <a:rPr sz="2400" dirty="0">
                <a:latin typeface="Times New Roman"/>
                <a:cs typeface="Times New Roman"/>
              </a:rPr>
              <a:t>of the </a:t>
            </a:r>
            <a:r>
              <a:rPr sz="2400" spc="-5" dirty="0">
                <a:latin typeface="Times New Roman"/>
                <a:cs typeface="Times New Roman"/>
              </a:rPr>
              <a:t>important </a:t>
            </a:r>
            <a:r>
              <a:rPr sz="2400" dirty="0">
                <a:latin typeface="Times New Roman"/>
                <a:cs typeface="Times New Roman"/>
              </a:rPr>
              <a:t>factors in </a:t>
            </a:r>
            <a:r>
              <a:rPr sz="2400" spc="-5" dirty="0">
                <a:latin typeface="Times New Roman"/>
                <a:cs typeface="Times New Roman"/>
              </a:rPr>
              <a:t>determining </a:t>
            </a:r>
            <a:r>
              <a:rPr sz="2400" dirty="0">
                <a:latin typeface="Times New Roman"/>
                <a:cs typeface="Times New Roman"/>
              </a:rPr>
              <a:t>its stability </a:t>
            </a:r>
            <a:r>
              <a:rPr sz="2400" spc="-5" dirty="0">
                <a:latin typeface="Times New Roman"/>
                <a:cs typeface="Times New Roman"/>
              </a:rPr>
              <a:t>is</a:t>
            </a:r>
            <a:r>
              <a:rPr sz="2400" spc="-9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  </a:t>
            </a:r>
            <a:r>
              <a:rPr sz="2400" spc="-30" dirty="0">
                <a:latin typeface="Times New Roman"/>
                <a:cs typeface="Times New Roman"/>
              </a:rPr>
              <a:t>SUV’s </a:t>
            </a:r>
            <a:r>
              <a:rPr sz="2400" u="heavy" dirty="0">
                <a:solidFill>
                  <a:srgbClr val="333333"/>
                </a:solidFill>
                <a:uFill>
                  <a:solidFill>
                    <a:srgbClr val="333333"/>
                  </a:solidFill>
                </a:uFill>
                <a:latin typeface="Times New Roman"/>
                <a:cs typeface="Times New Roman"/>
              </a:rPr>
              <a:t>center of</a:t>
            </a:r>
            <a:r>
              <a:rPr sz="2400" u="heavy" spc="20" dirty="0">
                <a:solidFill>
                  <a:srgbClr val="333333"/>
                </a:solidFill>
                <a:uFill>
                  <a:solidFill>
                    <a:srgbClr val="333333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u="heavy" spc="-5" dirty="0">
                <a:solidFill>
                  <a:srgbClr val="333333"/>
                </a:solidFill>
                <a:uFill>
                  <a:solidFill>
                    <a:srgbClr val="333333"/>
                  </a:solidFill>
                </a:uFill>
                <a:latin typeface="Times New Roman"/>
                <a:cs typeface="Times New Roman"/>
              </a:rPr>
              <a:t>mass</a:t>
            </a:r>
            <a:r>
              <a:rPr sz="2400" spc="-5" dirty="0">
                <a:latin typeface="Times New Roman"/>
                <a:cs typeface="Times New Roman"/>
              </a:rPr>
              <a:t>.</a:t>
            </a:r>
            <a:endParaRPr sz="2400">
              <a:latin typeface="Times New Roman"/>
              <a:cs typeface="Times New Roman"/>
            </a:endParaRPr>
          </a:p>
          <a:p>
            <a:pPr marL="12700" marR="441959">
              <a:lnSpc>
                <a:spcPct val="145800"/>
              </a:lnSpc>
              <a:spcBef>
                <a:spcPts val="720"/>
              </a:spcBef>
            </a:pPr>
            <a:r>
              <a:rPr sz="2400" spc="-5" dirty="0">
                <a:latin typeface="Times New Roman"/>
                <a:cs typeface="Times New Roman"/>
              </a:rPr>
              <a:t>Should </a:t>
            </a:r>
            <a:r>
              <a:rPr sz="2400" dirty="0">
                <a:latin typeface="Times New Roman"/>
                <a:cs typeface="Times New Roman"/>
              </a:rPr>
              <a:t>it </a:t>
            </a:r>
            <a:r>
              <a:rPr sz="2400" spc="-5" dirty="0">
                <a:latin typeface="Times New Roman"/>
                <a:cs typeface="Times New Roman"/>
              </a:rPr>
              <a:t>be </a:t>
            </a:r>
            <a:r>
              <a:rPr sz="2400" dirty="0">
                <a:latin typeface="Times New Roman"/>
                <a:cs typeface="Times New Roman"/>
              </a:rPr>
              <a:t>higher or lower for </a:t>
            </a:r>
            <a:r>
              <a:rPr sz="2400" spc="-5" dirty="0">
                <a:latin typeface="Times New Roman"/>
                <a:cs typeface="Times New Roman"/>
              </a:rPr>
              <a:t>making a SUV more</a:t>
            </a:r>
            <a:r>
              <a:rPr sz="2400" spc="-7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stable?  </a:t>
            </a:r>
            <a:r>
              <a:rPr sz="2400" spc="-5" dirty="0">
                <a:latin typeface="Times New Roman"/>
                <a:cs typeface="Times New Roman"/>
              </a:rPr>
              <a:t>How </a:t>
            </a:r>
            <a:r>
              <a:rPr sz="2400" dirty="0">
                <a:latin typeface="Times New Roman"/>
                <a:cs typeface="Times New Roman"/>
              </a:rPr>
              <a:t>do you </a:t>
            </a:r>
            <a:r>
              <a:rPr sz="2400" spc="-5" dirty="0">
                <a:latin typeface="Times New Roman"/>
                <a:cs typeface="Times New Roman"/>
              </a:rPr>
              <a:t>determine </a:t>
            </a:r>
            <a:r>
              <a:rPr sz="2400" dirty="0">
                <a:latin typeface="Times New Roman"/>
                <a:cs typeface="Times New Roman"/>
              </a:rPr>
              <a:t>its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location?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937243" y="6600758"/>
            <a:ext cx="140335" cy="2228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sz="1400" b="1" dirty="0">
                <a:latin typeface="Times New Roman"/>
                <a:cs typeface="Times New Roman"/>
              </a:rPr>
              <a:t>4</a:t>
            </a:fld>
            <a:endParaRPr sz="1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949943" y="6581343"/>
            <a:ext cx="11493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latin typeface="Times New Roman"/>
                <a:cs typeface="Times New Roman"/>
              </a:rPr>
              <a:t>5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588765" y="622249"/>
            <a:ext cx="344551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latin typeface="Times New Roman"/>
                <a:cs typeface="Times New Roman"/>
              </a:rPr>
              <a:t>CONCEPT </a:t>
            </a:r>
            <a:r>
              <a:rPr sz="2400" b="1" dirty="0">
                <a:latin typeface="Times New Roman"/>
                <a:cs typeface="Times New Roman"/>
              </a:rPr>
              <a:t>OF CG &amp;</a:t>
            </a:r>
            <a:r>
              <a:rPr sz="2400" b="1" spc="-195" dirty="0">
                <a:latin typeface="Times New Roman"/>
                <a:cs typeface="Times New Roman"/>
              </a:rPr>
              <a:t> </a:t>
            </a:r>
            <a:r>
              <a:rPr sz="2400" b="1" spc="-5" dirty="0">
                <a:latin typeface="Times New Roman"/>
                <a:cs typeface="Times New Roman"/>
              </a:rPr>
              <a:t>CM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13175" y="1437259"/>
            <a:ext cx="4718050" cy="1031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Times New Roman"/>
                <a:cs typeface="Times New Roman"/>
              </a:rPr>
              <a:t>The </a:t>
            </a:r>
            <a:r>
              <a:rPr sz="2200" u="heavy" spc="-5" dirty="0">
                <a:solidFill>
                  <a:srgbClr val="333333"/>
                </a:solidFill>
                <a:uFill>
                  <a:solidFill>
                    <a:srgbClr val="333333"/>
                  </a:solidFill>
                </a:uFill>
                <a:latin typeface="Times New Roman"/>
                <a:cs typeface="Times New Roman"/>
              </a:rPr>
              <a:t>center of gravity </a:t>
            </a:r>
            <a:r>
              <a:rPr sz="2200" u="heavy" dirty="0">
                <a:solidFill>
                  <a:srgbClr val="333333"/>
                </a:solidFill>
                <a:uFill>
                  <a:solidFill>
                    <a:srgbClr val="333333"/>
                  </a:solidFill>
                </a:uFill>
                <a:latin typeface="Times New Roman"/>
                <a:cs typeface="Times New Roman"/>
              </a:rPr>
              <a:t>(</a:t>
            </a:r>
            <a:r>
              <a:rPr sz="2200" i="1" u="heavy" dirty="0">
                <a:solidFill>
                  <a:srgbClr val="333333"/>
                </a:solidFill>
                <a:uFill>
                  <a:solidFill>
                    <a:srgbClr val="333333"/>
                  </a:solidFill>
                </a:uFill>
                <a:latin typeface="Times New Roman"/>
                <a:cs typeface="Times New Roman"/>
              </a:rPr>
              <a:t>G</a:t>
            </a:r>
            <a:r>
              <a:rPr sz="2200" u="heavy" dirty="0">
                <a:solidFill>
                  <a:srgbClr val="333333"/>
                </a:solidFill>
                <a:uFill>
                  <a:solidFill>
                    <a:srgbClr val="333333"/>
                  </a:solidFill>
                </a:uFill>
                <a:latin typeface="Times New Roman"/>
                <a:cs typeface="Times New Roman"/>
              </a:rPr>
              <a:t>)</a:t>
            </a:r>
            <a:r>
              <a:rPr sz="220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is a point which  locates </a:t>
            </a:r>
            <a:r>
              <a:rPr sz="2200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 resultant weight</a:t>
            </a:r>
            <a:r>
              <a:rPr sz="2200" spc="-5" dirty="0">
                <a:latin typeface="Times New Roman"/>
                <a:cs typeface="Times New Roman"/>
              </a:rPr>
              <a:t> </a:t>
            </a:r>
            <a:r>
              <a:rPr sz="2200" spc="-5" dirty="0">
                <a:solidFill>
                  <a:srgbClr val="FF0000"/>
                </a:solidFill>
                <a:latin typeface="Times New Roman"/>
                <a:cs typeface="Times New Roman"/>
              </a:rPr>
              <a:t>of a </a:t>
            </a:r>
            <a:r>
              <a:rPr sz="2200" dirty="0">
                <a:solidFill>
                  <a:srgbClr val="FF0000"/>
                </a:solidFill>
                <a:latin typeface="Times New Roman"/>
                <a:cs typeface="Times New Roman"/>
              </a:rPr>
              <a:t>system of  </a:t>
            </a:r>
            <a:r>
              <a:rPr sz="2200" spc="-5" dirty="0">
                <a:solidFill>
                  <a:srgbClr val="FF0000"/>
                </a:solidFill>
                <a:latin typeface="Times New Roman"/>
                <a:cs typeface="Times New Roman"/>
              </a:rPr>
              <a:t>particles or</a:t>
            </a:r>
            <a:r>
              <a:rPr sz="2200" spc="1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spc="-30" dirty="0">
                <a:solidFill>
                  <a:srgbClr val="FF0000"/>
                </a:solidFill>
                <a:latin typeface="Times New Roman"/>
                <a:cs typeface="Times New Roman"/>
              </a:rPr>
              <a:t>body.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8267" y="3093211"/>
            <a:ext cx="7775575" cy="22802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83820" marR="508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Times New Roman"/>
                <a:cs typeface="Times New Roman"/>
              </a:rPr>
              <a:t>From the definition of a resultant force, the sum of </a:t>
            </a:r>
            <a:r>
              <a:rPr sz="2200" spc="-10" dirty="0">
                <a:latin typeface="Times New Roman"/>
                <a:cs typeface="Times New Roman"/>
              </a:rPr>
              <a:t>moments </a:t>
            </a:r>
            <a:r>
              <a:rPr sz="2200" spc="-5" dirty="0">
                <a:latin typeface="Times New Roman"/>
                <a:cs typeface="Times New Roman"/>
              </a:rPr>
              <a:t>due to  individual particle weight about any point is the </a:t>
            </a:r>
            <a:r>
              <a:rPr sz="2200" spc="-10" dirty="0">
                <a:latin typeface="Times New Roman"/>
                <a:cs typeface="Times New Roman"/>
              </a:rPr>
              <a:t>same </a:t>
            </a:r>
            <a:r>
              <a:rPr sz="2200" spc="-5" dirty="0">
                <a:latin typeface="Times New Roman"/>
                <a:cs typeface="Times New Roman"/>
              </a:rPr>
              <a:t>as the </a:t>
            </a:r>
            <a:r>
              <a:rPr sz="2200" spc="-10" dirty="0">
                <a:latin typeface="Times New Roman"/>
                <a:cs typeface="Times New Roman"/>
              </a:rPr>
              <a:t>moment  </a:t>
            </a:r>
            <a:r>
              <a:rPr sz="2200" spc="-5" dirty="0">
                <a:latin typeface="Times New Roman"/>
                <a:cs typeface="Times New Roman"/>
              </a:rPr>
              <a:t>due to </a:t>
            </a:r>
            <a:r>
              <a:rPr sz="2200" dirty="0">
                <a:latin typeface="Times New Roman"/>
                <a:cs typeface="Times New Roman"/>
              </a:rPr>
              <a:t>the </a:t>
            </a:r>
            <a:r>
              <a:rPr sz="2200" spc="-5" dirty="0">
                <a:latin typeface="Times New Roman"/>
                <a:cs typeface="Times New Roman"/>
              </a:rPr>
              <a:t>resultant weight located at</a:t>
            </a:r>
            <a:r>
              <a:rPr sz="2200" spc="25" dirty="0">
                <a:latin typeface="Times New Roman"/>
                <a:cs typeface="Times New Roman"/>
              </a:rPr>
              <a:t> </a:t>
            </a:r>
            <a:r>
              <a:rPr sz="2200" i="1" spc="-5" dirty="0">
                <a:latin typeface="Times New Roman"/>
                <a:cs typeface="Times New Roman"/>
              </a:rPr>
              <a:t>G</a:t>
            </a:r>
            <a:r>
              <a:rPr sz="2200" spc="-5" dirty="0">
                <a:latin typeface="Times New Roman"/>
                <a:cs typeface="Times New Roman"/>
              </a:rPr>
              <a:t>.</a:t>
            </a:r>
            <a:endParaRPr sz="2200">
              <a:latin typeface="Times New Roman"/>
              <a:cs typeface="Times New Roman"/>
            </a:endParaRPr>
          </a:p>
          <a:p>
            <a:pPr marL="83820">
              <a:lnSpc>
                <a:spcPct val="100000"/>
              </a:lnSpc>
            </a:pPr>
            <a:r>
              <a:rPr sz="2200" spc="-5" dirty="0">
                <a:latin typeface="Times New Roman"/>
                <a:cs typeface="Times New Roman"/>
              </a:rPr>
              <a:t>For </a:t>
            </a:r>
            <a:r>
              <a:rPr sz="2200" dirty="0">
                <a:latin typeface="Times New Roman"/>
                <a:cs typeface="Times New Roman"/>
              </a:rPr>
              <a:t>the </a:t>
            </a:r>
            <a:r>
              <a:rPr sz="2200" spc="-5" dirty="0">
                <a:latin typeface="Times New Roman"/>
                <a:cs typeface="Times New Roman"/>
              </a:rPr>
              <a:t>figure above, try taking </a:t>
            </a:r>
            <a:r>
              <a:rPr sz="2200" spc="-10" dirty="0">
                <a:latin typeface="Times New Roman"/>
                <a:cs typeface="Times New Roman"/>
              </a:rPr>
              <a:t>moments </a:t>
            </a:r>
            <a:r>
              <a:rPr sz="2200" spc="-5" dirty="0">
                <a:latin typeface="Times New Roman"/>
                <a:cs typeface="Times New Roman"/>
              </a:rPr>
              <a:t>about </a:t>
            </a:r>
            <a:r>
              <a:rPr sz="2200" i="1" spc="-5" dirty="0">
                <a:latin typeface="Times New Roman"/>
                <a:cs typeface="Times New Roman"/>
              </a:rPr>
              <a:t>A </a:t>
            </a:r>
            <a:r>
              <a:rPr sz="2200" spc="-5" dirty="0">
                <a:latin typeface="Times New Roman"/>
                <a:cs typeface="Times New Roman"/>
              </a:rPr>
              <a:t>and</a:t>
            </a:r>
            <a:r>
              <a:rPr sz="2200" spc="114" dirty="0">
                <a:latin typeface="Times New Roman"/>
                <a:cs typeface="Times New Roman"/>
              </a:rPr>
              <a:t> </a:t>
            </a:r>
            <a:r>
              <a:rPr sz="2200" i="1" spc="-5" dirty="0">
                <a:latin typeface="Times New Roman"/>
                <a:cs typeface="Times New Roman"/>
              </a:rPr>
              <a:t>B</a:t>
            </a:r>
            <a:r>
              <a:rPr sz="2200" spc="-5" dirty="0">
                <a:latin typeface="Times New Roman"/>
                <a:cs typeface="Times New Roman"/>
              </a:rPr>
              <a:t>.</a:t>
            </a:r>
            <a:endParaRPr sz="2200">
              <a:latin typeface="Times New Roman"/>
              <a:cs typeface="Times New Roman"/>
            </a:endParaRPr>
          </a:p>
          <a:p>
            <a:pPr marL="12700" marR="310515">
              <a:lnSpc>
                <a:spcPct val="100000"/>
              </a:lnSpc>
              <a:spcBef>
                <a:spcPts val="1920"/>
              </a:spcBef>
            </a:pPr>
            <a:r>
              <a:rPr sz="2200" spc="-10" dirty="0">
                <a:latin typeface="Times New Roman"/>
                <a:cs typeface="Times New Roman"/>
              </a:rPr>
              <a:t>Also, </a:t>
            </a:r>
            <a:r>
              <a:rPr sz="2200" spc="-5" dirty="0">
                <a:latin typeface="Times New Roman"/>
                <a:cs typeface="Times New Roman"/>
              </a:rPr>
              <a:t>note that </a:t>
            </a:r>
            <a:r>
              <a:rPr sz="2200" dirty="0">
                <a:latin typeface="Times New Roman"/>
                <a:cs typeface="Times New Roman"/>
              </a:rPr>
              <a:t>the </a:t>
            </a:r>
            <a:r>
              <a:rPr sz="2200" spc="-10" dirty="0">
                <a:latin typeface="Times New Roman"/>
                <a:cs typeface="Times New Roman"/>
              </a:rPr>
              <a:t>sum </a:t>
            </a:r>
            <a:r>
              <a:rPr sz="2200" spc="-5" dirty="0">
                <a:latin typeface="Times New Roman"/>
                <a:cs typeface="Times New Roman"/>
              </a:rPr>
              <a:t>of </a:t>
            </a:r>
            <a:r>
              <a:rPr sz="2200" spc="-10" dirty="0">
                <a:latin typeface="Times New Roman"/>
                <a:cs typeface="Times New Roman"/>
              </a:rPr>
              <a:t>moments </a:t>
            </a:r>
            <a:r>
              <a:rPr sz="2200" spc="-5" dirty="0">
                <a:latin typeface="Times New Roman"/>
                <a:cs typeface="Times New Roman"/>
              </a:rPr>
              <a:t>due to the individual </a:t>
            </a:r>
            <a:r>
              <a:rPr sz="2200" spc="-15" dirty="0">
                <a:latin typeface="Times New Roman"/>
                <a:cs typeface="Times New Roman"/>
              </a:rPr>
              <a:t>particle’s  </a:t>
            </a:r>
            <a:r>
              <a:rPr sz="2200" spc="-5" dirty="0">
                <a:latin typeface="Times New Roman"/>
                <a:cs typeface="Times New Roman"/>
              </a:rPr>
              <a:t>weights about point </a:t>
            </a:r>
            <a:r>
              <a:rPr sz="2200" i="1" spc="-5" dirty="0">
                <a:latin typeface="Times New Roman"/>
                <a:cs typeface="Times New Roman"/>
              </a:rPr>
              <a:t>G </a:t>
            </a:r>
            <a:r>
              <a:rPr sz="2200" spc="-5" dirty="0">
                <a:latin typeface="Times New Roman"/>
                <a:cs typeface="Times New Roman"/>
              </a:rPr>
              <a:t>is equal to</a:t>
            </a:r>
            <a:r>
              <a:rPr sz="220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zero.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31140" y="5740094"/>
            <a:ext cx="8471535" cy="1031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2200" spc="-20" dirty="0">
                <a:latin typeface="Times New Roman"/>
                <a:cs typeface="Times New Roman"/>
              </a:rPr>
              <a:t>Similarly, </a:t>
            </a:r>
            <a:r>
              <a:rPr sz="2200" spc="-5" dirty="0">
                <a:latin typeface="Times New Roman"/>
                <a:cs typeface="Times New Roman"/>
              </a:rPr>
              <a:t>the </a:t>
            </a:r>
            <a:r>
              <a:rPr sz="2200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center of </a:t>
            </a:r>
            <a:r>
              <a:rPr sz="2200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mass</a:t>
            </a:r>
            <a:r>
              <a:rPr sz="2200" spc="-1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is a point which locates </a:t>
            </a:r>
            <a:r>
              <a:rPr sz="2200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 resultant </a:t>
            </a:r>
            <a:r>
              <a:rPr sz="2200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mass</a:t>
            </a:r>
            <a:r>
              <a:rPr sz="2200" spc="-10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of </a:t>
            </a:r>
            <a:r>
              <a:rPr sz="2200" spc="-5" dirty="0">
                <a:latin typeface="Times New Roman"/>
                <a:cs typeface="Times New Roman"/>
              </a:rPr>
              <a:t>a  system </a:t>
            </a:r>
            <a:r>
              <a:rPr sz="2200" dirty="0">
                <a:latin typeface="Times New Roman"/>
                <a:cs typeface="Times New Roman"/>
              </a:rPr>
              <a:t>of </a:t>
            </a:r>
            <a:r>
              <a:rPr sz="2200" spc="-5" dirty="0">
                <a:latin typeface="Times New Roman"/>
                <a:cs typeface="Times New Roman"/>
              </a:rPr>
              <a:t>particles or</a:t>
            </a:r>
            <a:r>
              <a:rPr sz="2200" spc="-20" dirty="0">
                <a:latin typeface="Times New Roman"/>
                <a:cs typeface="Times New Roman"/>
              </a:rPr>
              <a:t> </a:t>
            </a:r>
            <a:r>
              <a:rPr sz="2200" spc="-30" dirty="0">
                <a:latin typeface="Times New Roman"/>
                <a:cs typeface="Times New Roman"/>
              </a:rPr>
              <a:t>body.</a:t>
            </a:r>
            <a:endParaRPr sz="2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200" spc="-15" dirty="0">
                <a:latin typeface="Times New Roman"/>
                <a:cs typeface="Times New Roman"/>
              </a:rPr>
              <a:t>Generally, </a:t>
            </a:r>
            <a:r>
              <a:rPr sz="2200" spc="-5" dirty="0">
                <a:latin typeface="Times New Roman"/>
                <a:cs typeface="Times New Roman"/>
              </a:rPr>
              <a:t>its location is the </a:t>
            </a:r>
            <a:r>
              <a:rPr sz="2200" spc="-10" dirty="0">
                <a:latin typeface="Times New Roman"/>
                <a:cs typeface="Times New Roman"/>
              </a:rPr>
              <a:t>same </a:t>
            </a:r>
            <a:r>
              <a:rPr sz="2200" spc="-5" dirty="0">
                <a:latin typeface="Times New Roman"/>
                <a:cs typeface="Times New Roman"/>
              </a:rPr>
              <a:t>as that of</a:t>
            </a:r>
            <a:r>
              <a:rPr sz="2200" spc="75" dirty="0">
                <a:latin typeface="Times New Roman"/>
                <a:cs typeface="Times New Roman"/>
              </a:rPr>
              <a:t> </a:t>
            </a:r>
            <a:r>
              <a:rPr sz="2200" i="1" spc="-5" dirty="0">
                <a:latin typeface="Times New Roman"/>
                <a:cs typeface="Times New Roman"/>
              </a:rPr>
              <a:t>G</a:t>
            </a:r>
            <a:r>
              <a:rPr sz="2200" spc="-5" dirty="0">
                <a:latin typeface="Times New Roman"/>
                <a:cs typeface="Times New Roman"/>
              </a:rPr>
              <a:t>.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133600" y="1600200"/>
            <a:ext cx="685800" cy="762000"/>
          </a:xfrm>
          <a:custGeom>
            <a:avLst/>
            <a:gdLst/>
            <a:ahLst/>
            <a:cxnLst/>
            <a:rect l="l" t="t" r="r" b="b"/>
            <a:pathLst>
              <a:path w="685800" h="762000">
                <a:moveTo>
                  <a:pt x="0" y="381000"/>
                </a:moveTo>
                <a:lnTo>
                  <a:pt x="3130" y="329296"/>
                </a:lnTo>
                <a:lnTo>
                  <a:pt x="12250" y="279708"/>
                </a:lnTo>
                <a:lnTo>
                  <a:pt x="26949" y="232689"/>
                </a:lnTo>
                <a:lnTo>
                  <a:pt x="46820" y="188693"/>
                </a:lnTo>
                <a:lnTo>
                  <a:pt x="71454" y="148174"/>
                </a:lnTo>
                <a:lnTo>
                  <a:pt x="100441" y="111585"/>
                </a:lnTo>
                <a:lnTo>
                  <a:pt x="133373" y="79380"/>
                </a:lnTo>
                <a:lnTo>
                  <a:pt x="169841" y="52013"/>
                </a:lnTo>
                <a:lnTo>
                  <a:pt x="209436" y="29938"/>
                </a:lnTo>
                <a:lnTo>
                  <a:pt x="251751" y="13608"/>
                </a:lnTo>
                <a:lnTo>
                  <a:pt x="296375" y="3477"/>
                </a:lnTo>
                <a:lnTo>
                  <a:pt x="342900" y="0"/>
                </a:lnTo>
                <a:lnTo>
                  <a:pt x="389424" y="3477"/>
                </a:lnTo>
                <a:lnTo>
                  <a:pt x="434048" y="13608"/>
                </a:lnTo>
                <a:lnTo>
                  <a:pt x="476363" y="29938"/>
                </a:lnTo>
                <a:lnTo>
                  <a:pt x="515958" y="52013"/>
                </a:lnTo>
                <a:lnTo>
                  <a:pt x="552426" y="79380"/>
                </a:lnTo>
                <a:lnTo>
                  <a:pt x="585358" y="111585"/>
                </a:lnTo>
                <a:lnTo>
                  <a:pt x="614345" y="148174"/>
                </a:lnTo>
                <a:lnTo>
                  <a:pt x="638979" y="188693"/>
                </a:lnTo>
                <a:lnTo>
                  <a:pt x="658850" y="232689"/>
                </a:lnTo>
                <a:lnTo>
                  <a:pt x="673549" y="279708"/>
                </a:lnTo>
                <a:lnTo>
                  <a:pt x="682669" y="329296"/>
                </a:lnTo>
                <a:lnTo>
                  <a:pt x="685800" y="381000"/>
                </a:lnTo>
                <a:lnTo>
                  <a:pt x="682669" y="432703"/>
                </a:lnTo>
                <a:lnTo>
                  <a:pt x="673549" y="482291"/>
                </a:lnTo>
                <a:lnTo>
                  <a:pt x="658850" y="529310"/>
                </a:lnTo>
                <a:lnTo>
                  <a:pt x="638979" y="573306"/>
                </a:lnTo>
                <a:lnTo>
                  <a:pt x="614345" y="613825"/>
                </a:lnTo>
                <a:lnTo>
                  <a:pt x="585358" y="650414"/>
                </a:lnTo>
                <a:lnTo>
                  <a:pt x="552426" y="682619"/>
                </a:lnTo>
                <a:lnTo>
                  <a:pt x="515958" y="709986"/>
                </a:lnTo>
                <a:lnTo>
                  <a:pt x="476363" y="732061"/>
                </a:lnTo>
                <a:lnTo>
                  <a:pt x="434048" y="748391"/>
                </a:lnTo>
                <a:lnTo>
                  <a:pt x="389424" y="758522"/>
                </a:lnTo>
                <a:lnTo>
                  <a:pt x="342900" y="762000"/>
                </a:lnTo>
                <a:lnTo>
                  <a:pt x="296375" y="758522"/>
                </a:lnTo>
                <a:lnTo>
                  <a:pt x="251751" y="748391"/>
                </a:lnTo>
                <a:lnTo>
                  <a:pt x="209436" y="732061"/>
                </a:lnTo>
                <a:lnTo>
                  <a:pt x="169841" y="709986"/>
                </a:lnTo>
                <a:lnTo>
                  <a:pt x="133373" y="682619"/>
                </a:lnTo>
                <a:lnTo>
                  <a:pt x="100441" y="650414"/>
                </a:lnTo>
                <a:lnTo>
                  <a:pt x="71454" y="613825"/>
                </a:lnTo>
                <a:lnTo>
                  <a:pt x="46820" y="573306"/>
                </a:lnTo>
                <a:lnTo>
                  <a:pt x="26949" y="529310"/>
                </a:lnTo>
                <a:lnTo>
                  <a:pt x="12250" y="482291"/>
                </a:lnTo>
                <a:lnTo>
                  <a:pt x="3130" y="432703"/>
                </a:lnTo>
                <a:lnTo>
                  <a:pt x="0" y="381000"/>
                </a:lnTo>
                <a:close/>
              </a:path>
            </a:pathLst>
          </a:custGeom>
          <a:ln w="9144">
            <a:solidFill>
              <a:srgbClr val="00FF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413126" y="1793493"/>
            <a:ext cx="14160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Symbol"/>
                <a:cs typeface="Symbol"/>
              </a:rPr>
              <a:t></a:t>
            </a:r>
            <a:endParaRPr sz="2200">
              <a:latin typeface="Symbol"/>
              <a:cs typeface="Symbo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62000" y="182880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0" y="190500"/>
                </a:moveTo>
                <a:lnTo>
                  <a:pt x="5031" y="146837"/>
                </a:lnTo>
                <a:lnTo>
                  <a:pt x="19363" y="106746"/>
                </a:lnTo>
                <a:lnTo>
                  <a:pt x="41851" y="71374"/>
                </a:lnTo>
                <a:lnTo>
                  <a:pt x="71353" y="41867"/>
                </a:lnTo>
                <a:lnTo>
                  <a:pt x="106724" y="19372"/>
                </a:lnTo>
                <a:lnTo>
                  <a:pt x="146821" y="5034"/>
                </a:lnTo>
                <a:lnTo>
                  <a:pt x="190500" y="0"/>
                </a:lnTo>
                <a:lnTo>
                  <a:pt x="234178" y="5034"/>
                </a:lnTo>
                <a:lnTo>
                  <a:pt x="274275" y="19372"/>
                </a:lnTo>
                <a:lnTo>
                  <a:pt x="309646" y="41867"/>
                </a:lnTo>
                <a:lnTo>
                  <a:pt x="339148" y="71374"/>
                </a:lnTo>
                <a:lnTo>
                  <a:pt x="361636" y="106746"/>
                </a:lnTo>
                <a:lnTo>
                  <a:pt x="375968" y="146837"/>
                </a:lnTo>
                <a:lnTo>
                  <a:pt x="381000" y="190500"/>
                </a:lnTo>
                <a:lnTo>
                  <a:pt x="375968" y="234162"/>
                </a:lnTo>
                <a:lnTo>
                  <a:pt x="361636" y="274253"/>
                </a:lnTo>
                <a:lnTo>
                  <a:pt x="339148" y="309625"/>
                </a:lnTo>
                <a:lnTo>
                  <a:pt x="309646" y="339132"/>
                </a:lnTo>
                <a:lnTo>
                  <a:pt x="274275" y="361627"/>
                </a:lnTo>
                <a:lnTo>
                  <a:pt x="234178" y="375965"/>
                </a:lnTo>
                <a:lnTo>
                  <a:pt x="190500" y="381000"/>
                </a:lnTo>
                <a:lnTo>
                  <a:pt x="146821" y="375965"/>
                </a:lnTo>
                <a:lnTo>
                  <a:pt x="106724" y="361627"/>
                </a:lnTo>
                <a:lnTo>
                  <a:pt x="71353" y="339132"/>
                </a:lnTo>
                <a:lnTo>
                  <a:pt x="41851" y="309625"/>
                </a:lnTo>
                <a:lnTo>
                  <a:pt x="19363" y="274253"/>
                </a:lnTo>
                <a:lnTo>
                  <a:pt x="5031" y="234162"/>
                </a:lnTo>
                <a:lnTo>
                  <a:pt x="0" y="190500"/>
                </a:lnTo>
                <a:close/>
              </a:path>
            </a:pathLst>
          </a:custGeom>
          <a:ln w="9144">
            <a:solidFill>
              <a:srgbClr val="00FF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90600" y="1295400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905000" y="1219200"/>
            <a:ext cx="0" cy="762000"/>
          </a:xfrm>
          <a:custGeom>
            <a:avLst/>
            <a:gdLst/>
            <a:ahLst/>
            <a:cxnLst/>
            <a:rect l="l" t="t" r="r" b="b"/>
            <a:pathLst>
              <a:path h="762000">
                <a:moveTo>
                  <a:pt x="0" y="0"/>
                </a:moveTo>
                <a:lnTo>
                  <a:pt x="0" y="7620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438400" y="1219200"/>
            <a:ext cx="0" cy="304800"/>
          </a:xfrm>
          <a:custGeom>
            <a:avLst/>
            <a:gdLst/>
            <a:ahLst/>
            <a:cxnLst/>
            <a:rect l="l" t="t" r="r" b="b"/>
            <a:pathLst>
              <a:path h="304800">
                <a:moveTo>
                  <a:pt x="0" y="0"/>
                </a:moveTo>
                <a:lnTo>
                  <a:pt x="0" y="3048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990600" y="1333500"/>
            <a:ext cx="914400" cy="76200"/>
          </a:xfrm>
          <a:custGeom>
            <a:avLst/>
            <a:gdLst/>
            <a:ahLst/>
            <a:cxnLst/>
            <a:rect l="l" t="t" r="r" b="b"/>
            <a:pathLst>
              <a:path w="914400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914400" h="76200">
                <a:moveTo>
                  <a:pt x="838200" y="0"/>
                </a:moveTo>
                <a:lnTo>
                  <a:pt x="838200" y="76200"/>
                </a:lnTo>
                <a:lnTo>
                  <a:pt x="901700" y="44450"/>
                </a:lnTo>
                <a:lnTo>
                  <a:pt x="850900" y="44450"/>
                </a:lnTo>
                <a:lnTo>
                  <a:pt x="850900" y="31750"/>
                </a:lnTo>
                <a:lnTo>
                  <a:pt x="901700" y="31750"/>
                </a:lnTo>
                <a:lnTo>
                  <a:pt x="838200" y="0"/>
                </a:lnTo>
                <a:close/>
              </a:path>
              <a:path w="914400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914400" h="76200">
                <a:moveTo>
                  <a:pt x="838200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838200" y="44450"/>
                </a:lnTo>
                <a:lnTo>
                  <a:pt x="838200" y="31750"/>
                </a:lnTo>
                <a:close/>
              </a:path>
              <a:path w="914400" h="76200">
                <a:moveTo>
                  <a:pt x="901700" y="31750"/>
                </a:moveTo>
                <a:lnTo>
                  <a:pt x="850900" y="31750"/>
                </a:lnTo>
                <a:lnTo>
                  <a:pt x="850900" y="44450"/>
                </a:lnTo>
                <a:lnTo>
                  <a:pt x="901700" y="44450"/>
                </a:lnTo>
                <a:lnTo>
                  <a:pt x="914400" y="38100"/>
                </a:lnTo>
                <a:lnTo>
                  <a:pt x="901700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905000" y="1333500"/>
            <a:ext cx="533400" cy="76200"/>
          </a:xfrm>
          <a:custGeom>
            <a:avLst/>
            <a:gdLst/>
            <a:ahLst/>
            <a:cxnLst/>
            <a:rect l="l" t="t" r="r" b="b"/>
            <a:pathLst>
              <a:path w="533400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533400" h="76200">
                <a:moveTo>
                  <a:pt x="457200" y="0"/>
                </a:moveTo>
                <a:lnTo>
                  <a:pt x="457200" y="76200"/>
                </a:lnTo>
                <a:lnTo>
                  <a:pt x="520700" y="44450"/>
                </a:lnTo>
                <a:lnTo>
                  <a:pt x="469900" y="44450"/>
                </a:lnTo>
                <a:lnTo>
                  <a:pt x="469900" y="31750"/>
                </a:lnTo>
                <a:lnTo>
                  <a:pt x="520700" y="31750"/>
                </a:lnTo>
                <a:lnTo>
                  <a:pt x="457200" y="0"/>
                </a:lnTo>
                <a:close/>
              </a:path>
              <a:path w="533400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533400" h="76200">
                <a:moveTo>
                  <a:pt x="457200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457200" y="44450"/>
                </a:lnTo>
                <a:lnTo>
                  <a:pt x="457200" y="31750"/>
                </a:lnTo>
                <a:close/>
              </a:path>
              <a:path w="533400" h="76200">
                <a:moveTo>
                  <a:pt x="520700" y="31750"/>
                </a:moveTo>
                <a:lnTo>
                  <a:pt x="469900" y="31750"/>
                </a:lnTo>
                <a:lnTo>
                  <a:pt x="469900" y="44450"/>
                </a:lnTo>
                <a:lnTo>
                  <a:pt x="520700" y="44450"/>
                </a:lnTo>
                <a:lnTo>
                  <a:pt x="533400" y="38100"/>
                </a:lnTo>
                <a:lnTo>
                  <a:pt x="520700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848611" y="686562"/>
            <a:ext cx="114300" cy="533400"/>
          </a:xfrm>
          <a:custGeom>
            <a:avLst/>
            <a:gdLst/>
            <a:ahLst/>
            <a:cxnLst/>
            <a:rect l="l" t="t" r="r" b="b"/>
            <a:pathLst>
              <a:path w="114300" h="533400">
                <a:moveTo>
                  <a:pt x="38100" y="419100"/>
                </a:moveTo>
                <a:lnTo>
                  <a:pt x="0" y="419100"/>
                </a:lnTo>
                <a:lnTo>
                  <a:pt x="57150" y="533400"/>
                </a:lnTo>
                <a:lnTo>
                  <a:pt x="104775" y="438150"/>
                </a:lnTo>
                <a:lnTo>
                  <a:pt x="38100" y="438150"/>
                </a:lnTo>
                <a:lnTo>
                  <a:pt x="38100" y="419100"/>
                </a:lnTo>
                <a:close/>
              </a:path>
              <a:path w="114300" h="533400">
                <a:moveTo>
                  <a:pt x="76200" y="0"/>
                </a:moveTo>
                <a:lnTo>
                  <a:pt x="38100" y="0"/>
                </a:lnTo>
                <a:lnTo>
                  <a:pt x="38100" y="438150"/>
                </a:lnTo>
                <a:lnTo>
                  <a:pt x="76200" y="438150"/>
                </a:lnTo>
                <a:lnTo>
                  <a:pt x="76200" y="0"/>
                </a:lnTo>
                <a:close/>
              </a:path>
              <a:path w="114300" h="533400">
                <a:moveTo>
                  <a:pt x="114300" y="419100"/>
                </a:moveTo>
                <a:lnTo>
                  <a:pt x="76200" y="419100"/>
                </a:lnTo>
                <a:lnTo>
                  <a:pt x="76200" y="438150"/>
                </a:lnTo>
                <a:lnTo>
                  <a:pt x="104775" y="438150"/>
                </a:lnTo>
                <a:lnTo>
                  <a:pt x="114300" y="419100"/>
                </a:lnTo>
                <a:close/>
              </a:path>
            </a:pathLst>
          </a:custGeom>
          <a:solidFill>
            <a:srgbClr val="95959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234744" y="358800"/>
            <a:ext cx="1209040" cy="939800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769620">
              <a:lnSpc>
                <a:spcPct val="100000"/>
              </a:lnSpc>
              <a:spcBef>
                <a:spcPts val="1060"/>
              </a:spcBef>
            </a:pPr>
            <a:r>
              <a:rPr sz="2200" dirty="0">
                <a:latin typeface="Times New Roman"/>
                <a:cs typeface="Times New Roman"/>
              </a:rPr>
              <a:t>4N</a:t>
            </a: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960"/>
              </a:spcBef>
              <a:tabLst>
                <a:tab pos="837565" algn="l"/>
              </a:tabLst>
            </a:pPr>
            <a:r>
              <a:rPr sz="2200" dirty="0">
                <a:latin typeface="Times New Roman"/>
                <a:cs typeface="Times New Roman"/>
              </a:rPr>
              <a:t>3</a:t>
            </a:r>
            <a:r>
              <a:rPr sz="2200" spc="-5" dirty="0">
                <a:latin typeface="Times New Roman"/>
                <a:cs typeface="Times New Roman"/>
              </a:rPr>
              <a:t>m</a:t>
            </a:r>
            <a:r>
              <a:rPr sz="2200" dirty="0">
                <a:latin typeface="Times New Roman"/>
                <a:cs typeface="Times New Roman"/>
              </a:rPr>
              <a:t>	1m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72440" y="1928825"/>
            <a:ext cx="18351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sz="2200" i="1" spc="-5" dirty="0">
                <a:latin typeface="Times New Roman"/>
                <a:cs typeface="Times New Roman"/>
              </a:rPr>
              <a:t>A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682494" y="1928825"/>
            <a:ext cx="423545" cy="6661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23520">
              <a:lnSpc>
                <a:spcPts val="2520"/>
              </a:lnSpc>
              <a:spcBef>
                <a:spcPts val="95"/>
              </a:spcBef>
            </a:pPr>
            <a:r>
              <a:rPr sz="2200" i="1" spc="-5" dirty="0">
                <a:latin typeface="Times New Roman"/>
                <a:cs typeface="Times New Roman"/>
              </a:rPr>
              <a:t>B</a:t>
            </a:r>
            <a:endParaRPr sz="2200">
              <a:latin typeface="Times New Roman"/>
              <a:cs typeface="Times New Roman"/>
            </a:endParaRPr>
          </a:p>
          <a:p>
            <a:pPr>
              <a:lnSpc>
                <a:spcPts val="2520"/>
              </a:lnSpc>
            </a:pPr>
            <a:r>
              <a:rPr sz="2200" spc="-5" dirty="0">
                <a:latin typeface="Times New Roman"/>
                <a:cs typeface="Times New Roman"/>
              </a:rPr>
              <a:t>3</a:t>
            </a:r>
            <a:r>
              <a:rPr sz="2200" spc="-8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N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53439" y="1852625"/>
            <a:ext cx="1292860" cy="6661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89560" indent="-254635">
              <a:lnSpc>
                <a:spcPts val="2520"/>
              </a:lnSpc>
              <a:spcBef>
                <a:spcPts val="95"/>
              </a:spcBef>
              <a:buFont typeface="Symbol"/>
              <a:buChar char=""/>
              <a:tabLst>
                <a:tab pos="289560" algn="l"/>
                <a:tab pos="990600" algn="l"/>
                <a:tab pos="1279525" algn="l"/>
              </a:tabLst>
            </a:pPr>
            <a:r>
              <a:rPr sz="2200" strike="sngStrike" spc="-5" dirty="0">
                <a:latin typeface="Times New Roman"/>
                <a:cs typeface="Times New Roman"/>
              </a:rPr>
              <a:t> 	•	</a:t>
            </a:r>
            <a:endParaRPr sz="2200">
              <a:latin typeface="Times New Roman"/>
              <a:cs typeface="Times New Roman"/>
            </a:endParaRPr>
          </a:p>
          <a:p>
            <a:pPr>
              <a:lnSpc>
                <a:spcPts val="2520"/>
              </a:lnSpc>
              <a:tabLst>
                <a:tab pos="898525" algn="l"/>
              </a:tabLst>
            </a:pPr>
            <a:r>
              <a:rPr sz="2200" spc="-5" dirty="0">
                <a:latin typeface="Times New Roman"/>
                <a:cs typeface="Times New Roman"/>
              </a:rPr>
              <a:t>1 N	</a:t>
            </a:r>
            <a:r>
              <a:rPr sz="3300" i="1" spc="-7" baseline="2525" dirty="0">
                <a:latin typeface="Times New Roman"/>
                <a:cs typeface="Times New Roman"/>
              </a:rPr>
              <a:t>G</a:t>
            </a:r>
            <a:endParaRPr sz="3300" baseline="2525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52400" y="152400"/>
            <a:ext cx="3276600" cy="2743200"/>
          </a:xfrm>
          <a:custGeom>
            <a:avLst/>
            <a:gdLst/>
            <a:ahLst/>
            <a:cxnLst/>
            <a:rect l="l" t="t" r="r" b="b"/>
            <a:pathLst>
              <a:path w="3276600" h="2743200">
                <a:moveTo>
                  <a:pt x="0" y="2743200"/>
                </a:moveTo>
                <a:lnTo>
                  <a:pt x="3276600" y="2743200"/>
                </a:lnTo>
                <a:lnTo>
                  <a:pt x="3276600" y="0"/>
                </a:lnTo>
                <a:lnTo>
                  <a:pt x="0" y="0"/>
                </a:lnTo>
                <a:lnTo>
                  <a:pt x="0" y="2743200"/>
                </a:lnTo>
                <a:close/>
              </a:path>
            </a:pathLst>
          </a:custGeom>
          <a:ln w="9144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1815" y="2781300"/>
            <a:ext cx="3002280" cy="17282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84777" y="0"/>
            <a:ext cx="2477277" cy="148264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764" y="1484375"/>
            <a:ext cx="3032760" cy="136855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5719" y="4719826"/>
            <a:ext cx="4114800" cy="20787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210305" y="479805"/>
            <a:ext cx="5756910" cy="5817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latin typeface="Times New Roman"/>
                <a:cs typeface="Times New Roman"/>
              </a:rPr>
              <a:t>CONCEPT </a:t>
            </a:r>
            <a:r>
              <a:rPr sz="2400" b="1" dirty="0">
                <a:latin typeface="Times New Roman"/>
                <a:cs typeface="Times New Roman"/>
              </a:rPr>
              <a:t>OF</a:t>
            </a:r>
            <a:r>
              <a:rPr sz="2400" b="1" spc="-140" dirty="0">
                <a:latin typeface="Times New Roman"/>
                <a:cs typeface="Times New Roman"/>
              </a:rPr>
              <a:t> </a:t>
            </a:r>
            <a:r>
              <a:rPr sz="2400" b="1" spc="-5" dirty="0">
                <a:latin typeface="Times New Roman"/>
                <a:cs typeface="Times New Roman"/>
              </a:rPr>
              <a:t>CENTROID</a:t>
            </a:r>
            <a:endParaRPr sz="2400">
              <a:latin typeface="Times New Roman"/>
              <a:cs typeface="Times New Roman"/>
            </a:endParaRPr>
          </a:p>
          <a:p>
            <a:pPr marL="402590" marR="102870">
              <a:lnSpc>
                <a:spcPct val="100000"/>
              </a:lnSpc>
              <a:spcBef>
                <a:spcPts val="2155"/>
              </a:spcBef>
            </a:pPr>
            <a:r>
              <a:rPr sz="2400" dirty="0">
                <a:latin typeface="Times New Roman"/>
                <a:cs typeface="Times New Roman"/>
              </a:rPr>
              <a:t>The centroid </a:t>
            </a:r>
            <a:r>
              <a:rPr sz="2400" i="1" dirty="0">
                <a:latin typeface="Times New Roman"/>
                <a:cs typeface="Times New Roman"/>
              </a:rPr>
              <a:t>C </a:t>
            </a:r>
            <a:r>
              <a:rPr sz="2400" spc="-5" dirty="0">
                <a:latin typeface="Times New Roman"/>
                <a:cs typeface="Times New Roman"/>
              </a:rPr>
              <a:t>is </a:t>
            </a:r>
            <a:r>
              <a:rPr sz="2400" dirty="0">
                <a:latin typeface="Times New Roman"/>
                <a:cs typeface="Times New Roman"/>
              </a:rPr>
              <a:t>a point which defines</a:t>
            </a:r>
            <a:r>
              <a:rPr sz="2400" spc="-14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  </a:t>
            </a:r>
            <a:r>
              <a:rPr sz="2400" spc="-5" dirty="0">
                <a:latin typeface="Times New Roman"/>
                <a:cs typeface="Times New Roman"/>
              </a:rPr>
              <a:t>geometric </a:t>
            </a:r>
            <a:r>
              <a:rPr sz="2400" dirty="0">
                <a:latin typeface="Times New Roman"/>
                <a:cs typeface="Times New Roman"/>
              </a:rPr>
              <a:t>center of an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object.</a:t>
            </a:r>
            <a:endParaRPr sz="2400">
              <a:latin typeface="Times New Roman"/>
              <a:cs typeface="Times New Roman"/>
            </a:endParaRPr>
          </a:p>
          <a:p>
            <a:pPr marL="310515" marR="5080">
              <a:lnSpc>
                <a:spcPct val="100000"/>
              </a:lnSpc>
              <a:spcBef>
                <a:spcPts val="1205"/>
              </a:spcBef>
            </a:pPr>
            <a:r>
              <a:rPr sz="2400" dirty="0">
                <a:solidFill>
                  <a:srgbClr val="FF0000"/>
                </a:solidFill>
                <a:latin typeface="Times New Roman"/>
                <a:cs typeface="Times New Roman"/>
              </a:rPr>
              <a:t>The centroid coincides with the center of  </a:t>
            </a:r>
            <a:r>
              <a:rPr sz="2400" spc="-10" dirty="0">
                <a:solidFill>
                  <a:srgbClr val="FF0000"/>
                </a:solidFill>
                <a:latin typeface="Times New Roman"/>
                <a:cs typeface="Times New Roman"/>
              </a:rPr>
              <a:t>mass </a:t>
            </a:r>
            <a:r>
              <a:rPr sz="2400" dirty="0">
                <a:solidFill>
                  <a:srgbClr val="FF0000"/>
                </a:solidFill>
                <a:latin typeface="Times New Roman"/>
                <a:cs typeface="Times New Roman"/>
              </a:rPr>
              <a:t>or the center of gravity only if the  </a:t>
            </a:r>
            <a:r>
              <a:rPr sz="2400" spc="-5" dirty="0">
                <a:solidFill>
                  <a:srgbClr val="FF0000"/>
                </a:solidFill>
                <a:latin typeface="Times New Roman"/>
                <a:cs typeface="Times New Roman"/>
              </a:rPr>
              <a:t>material </a:t>
            </a:r>
            <a:r>
              <a:rPr sz="2400" dirty="0">
                <a:solidFill>
                  <a:srgbClr val="FF0000"/>
                </a:solidFill>
                <a:latin typeface="Times New Roman"/>
                <a:cs typeface="Times New Roman"/>
              </a:rPr>
              <a:t>of the body </a:t>
            </a:r>
            <a:r>
              <a:rPr sz="2400" spc="-5" dirty="0">
                <a:solidFill>
                  <a:srgbClr val="FF0000"/>
                </a:solidFill>
                <a:latin typeface="Times New Roman"/>
                <a:cs typeface="Times New Roman"/>
              </a:rPr>
              <a:t>is homogenous </a:t>
            </a:r>
            <a:r>
              <a:rPr sz="2400" dirty="0">
                <a:latin typeface="Times New Roman"/>
                <a:cs typeface="Times New Roman"/>
              </a:rPr>
              <a:t>(density  or specific weight </a:t>
            </a:r>
            <a:r>
              <a:rPr sz="2400" spc="-5" dirty="0">
                <a:latin typeface="Times New Roman"/>
                <a:cs typeface="Times New Roman"/>
              </a:rPr>
              <a:t>is </a:t>
            </a:r>
            <a:r>
              <a:rPr sz="2400" dirty="0">
                <a:latin typeface="Times New Roman"/>
                <a:cs typeface="Times New Roman"/>
              </a:rPr>
              <a:t>constant throughout the  body).</a:t>
            </a:r>
            <a:endParaRPr sz="2400">
              <a:latin typeface="Times New Roman"/>
              <a:cs typeface="Times New Roman"/>
            </a:endParaRPr>
          </a:p>
          <a:p>
            <a:pPr marL="386715" marR="283210">
              <a:lnSpc>
                <a:spcPct val="100000"/>
              </a:lnSpc>
              <a:spcBef>
                <a:spcPts val="1205"/>
              </a:spcBef>
            </a:pPr>
            <a:r>
              <a:rPr sz="2400" dirty="0">
                <a:latin typeface="Times New Roman"/>
                <a:cs typeface="Times New Roman"/>
              </a:rPr>
              <a:t>If an object </a:t>
            </a:r>
            <a:r>
              <a:rPr sz="2400" spc="-5" dirty="0">
                <a:latin typeface="Times New Roman"/>
                <a:cs typeface="Times New Roman"/>
              </a:rPr>
              <a:t>has </a:t>
            </a:r>
            <a:r>
              <a:rPr sz="2400" dirty="0">
                <a:latin typeface="Times New Roman"/>
                <a:cs typeface="Times New Roman"/>
              </a:rPr>
              <a:t>an axis of </a:t>
            </a:r>
            <a:r>
              <a:rPr sz="2400" spc="-25" dirty="0">
                <a:latin typeface="Times New Roman"/>
                <a:cs typeface="Times New Roman"/>
              </a:rPr>
              <a:t>symmetry,</a:t>
            </a:r>
            <a:r>
              <a:rPr sz="2400" spc="-9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then  the centroid of object lies on that</a:t>
            </a:r>
            <a:r>
              <a:rPr sz="2400" spc="-15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axis.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6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3000">
              <a:latin typeface="Times New Roman"/>
              <a:cs typeface="Times New Roman"/>
            </a:endParaRPr>
          </a:p>
          <a:p>
            <a:pPr marL="1042669" marR="672465">
              <a:lnSpc>
                <a:spcPct val="100000"/>
              </a:lnSpc>
            </a:pPr>
            <a:r>
              <a:rPr sz="2400" dirty="0">
                <a:latin typeface="Times New Roman"/>
                <a:cs typeface="Times New Roman"/>
              </a:rPr>
              <a:t>In </a:t>
            </a:r>
            <a:r>
              <a:rPr sz="2400" spc="-10" dirty="0">
                <a:latin typeface="Times New Roman"/>
                <a:cs typeface="Times New Roman"/>
              </a:rPr>
              <a:t>some </a:t>
            </a:r>
            <a:r>
              <a:rPr sz="2400" dirty="0">
                <a:latin typeface="Times New Roman"/>
                <a:cs typeface="Times New Roman"/>
              </a:rPr>
              <a:t>cases, the centroid </a:t>
            </a:r>
            <a:r>
              <a:rPr sz="2400" spc="-5" dirty="0">
                <a:latin typeface="Times New Roman"/>
                <a:cs typeface="Times New Roman"/>
              </a:rPr>
              <a:t>is</a:t>
            </a:r>
            <a:r>
              <a:rPr sz="2400" spc="-10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not  located on the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object.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937243" y="6600758"/>
            <a:ext cx="140335" cy="2228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sz="1400" b="1" dirty="0">
                <a:latin typeface="Times New Roman"/>
                <a:cs typeface="Times New Roman"/>
              </a:rPr>
              <a:t>6</a:t>
            </a:fld>
            <a:endParaRPr sz="1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13713" y="326847"/>
            <a:ext cx="581088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Times New Roman"/>
                <a:cs typeface="Times New Roman"/>
              </a:rPr>
              <a:t>CG / CM FOR A </a:t>
            </a:r>
            <a:r>
              <a:rPr sz="2400" b="1" spc="-5" dirty="0">
                <a:latin typeface="Times New Roman"/>
                <a:cs typeface="Times New Roman"/>
              </a:rPr>
              <a:t>SYSTEM </a:t>
            </a:r>
            <a:r>
              <a:rPr sz="2400" b="1" dirty="0">
                <a:latin typeface="Times New Roman"/>
                <a:cs typeface="Times New Roman"/>
              </a:rPr>
              <a:t>OF</a:t>
            </a:r>
            <a:r>
              <a:rPr sz="2400" b="1" spc="-430" dirty="0">
                <a:latin typeface="Times New Roman"/>
                <a:cs typeface="Times New Roman"/>
              </a:rPr>
              <a:t> </a:t>
            </a:r>
            <a:r>
              <a:rPr sz="2400" b="1" spc="-35" dirty="0">
                <a:latin typeface="Times New Roman"/>
                <a:cs typeface="Times New Roman"/>
              </a:rPr>
              <a:t>PARTICLES</a:t>
            </a:r>
            <a:endParaRPr sz="2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2400" b="1" dirty="0">
                <a:latin typeface="Times New Roman"/>
                <a:cs typeface="Times New Roman"/>
              </a:rPr>
              <a:t>(Section</a:t>
            </a:r>
            <a:r>
              <a:rPr sz="2400" b="1" spc="-15" dirty="0">
                <a:latin typeface="Times New Roman"/>
                <a:cs typeface="Times New Roman"/>
              </a:rPr>
              <a:t> </a:t>
            </a:r>
            <a:r>
              <a:rPr sz="2400" b="1" spc="-5" dirty="0">
                <a:latin typeface="Times New Roman"/>
                <a:cs typeface="Times New Roman"/>
              </a:rPr>
              <a:t>9.1)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2140" y="5662371"/>
            <a:ext cx="7639684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Times New Roman"/>
                <a:cs typeface="Times New Roman"/>
              </a:rPr>
              <a:t>By replacing “</a:t>
            </a:r>
            <a:r>
              <a:rPr sz="2400" i="1" dirty="0">
                <a:latin typeface="Times New Roman"/>
                <a:cs typeface="Times New Roman"/>
              </a:rPr>
              <a:t>W</a:t>
            </a:r>
            <a:r>
              <a:rPr sz="2400" dirty="0">
                <a:latin typeface="Times New Roman"/>
                <a:cs typeface="Times New Roman"/>
              </a:rPr>
              <a:t>” </a:t>
            </a:r>
            <a:r>
              <a:rPr sz="2400" spc="-5" dirty="0">
                <a:latin typeface="Times New Roman"/>
                <a:cs typeface="Times New Roman"/>
              </a:rPr>
              <a:t>with “</a:t>
            </a:r>
            <a:r>
              <a:rPr sz="2400" i="1" spc="-5" dirty="0">
                <a:latin typeface="Times New Roman"/>
                <a:cs typeface="Times New Roman"/>
              </a:rPr>
              <a:t>m</a:t>
            </a:r>
            <a:r>
              <a:rPr sz="2400" spc="-5" dirty="0">
                <a:latin typeface="Times New Roman"/>
                <a:cs typeface="Times New Roman"/>
              </a:rPr>
              <a:t>” </a:t>
            </a:r>
            <a:r>
              <a:rPr sz="2400" dirty="0">
                <a:latin typeface="Times New Roman"/>
                <a:cs typeface="Times New Roman"/>
              </a:rPr>
              <a:t>in these equations, the</a:t>
            </a:r>
            <a:r>
              <a:rPr sz="2400" spc="-1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coordinates  of the center of </a:t>
            </a:r>
            <a:r>
              <a:rPr sz="2400" spc="-5" dirty="0">
                <a:latin typeface="Times New Roman"/>
                <a:cs typeface="Times New Roman"/>
              </a:rPr>
              <a:t>mass </a:t>
            </a:r>
            <a:r>
              <a:rPr sz="2400" dirty="0">
                <a:latin typeface="Times New Roman"/>
                <a:cs typeface="Times New Roman"/>
              </a:rPr>
              <a:t>can be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found.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4383" y="771144"/>
            <a:ext cx="2776728" cy="310286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110483" y="4495800"/>
            <a:ext cx="5940552" cy="113538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895600" y="2971800"/>
            <a:ext cx="152400" cy="0"/>
          </a:xfrm>
          <a:custGeom>
            <a:avLst/>
            <a:gdLst/>
            <a:ahLst/>
            <a:cxnLst/>
            <a:rect l="l" t="t" r="r" b="b"/>
            <a:pathLst>
              <a:path w="152400">
                <a:moveTo>
                  <a:pt x="0" y="0"/>
                </a:moveTo>
                <a:lnTo>
                  <a:pt x="152400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898775" y="1089405"/>
            <a:ext cx="5828030" cy="16109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393065" algn="just">
              <a:lnSpc>
                <a:spcPct val="100200"/>
              </a:lnSpc>
              <a:spcBef>
                <a:spcPts val="95"/>
              </a:spcBef>
            </a:pPr>
            <a:r>
              <a:rPr sz="2400" spc="-5" dirty="0">
                <a:latin typeface="Times New Roman"/>
                <a:cs typeface="Times New Roman"/>
              </a:rPr>
              <a:t>Consider a </a:t>
            </a:r>
            <a:r>
              <a:rPr sz="2400" dirty="0">
                <a:latin typeface="Times New Roman"/>
                <a:cs typeface="Times New Roman"/>
              </a:rPr>
              <a:t>system of n </a:t>
            </a:r>
            <a:r>
              <a:rPr sz="2400" spc="-5" dirty="0">
                <a:latin typeface="Times New Roman"/>
                <a:cs typeface="Times New Roman"/>
              </a:rPr>
              <a:t>particles as shown </a:t>
            </a:r>
            <a:r>
              <a:rPr sz="2400" dirty="0">
                <a:latin typeface="Times New Roman"/>
                <a:cs typeface="Times New Roman"/>
              </a:rPr>
              <a:t>in  </a:t>
            </a:r>
            <a:r>
              <a:rPr sz="2400" spc="-5" dirty="0">
                <a:latin typeface="Times New Roman"/>
                <a:cs typeface="Times New Roman"/>
              </a:rPr>
              <a:t>the figure. The net or </a:t>
            </a:r>
            <a:r>
              <a:rPr sz="2400" dirty="0">
                <a:latin typeface="Times New Roman"/>
                <a:cs typeface="Times New Roman"/>
              </a:rPr>
              <a:t>the resultant </a:t>
            </a:r>
            <a:r>
              <a:rPr sz="2400" spc="-5" dirty="0">
                <a:latin typeface="Times New Roman"/>
                <a:cs typeface="Times New Roman"/>
              </a:rPr>
              <a:t>weight is  </a:t>
            </a:r>
            <a:r>
              <a:rPr sz="2400" dirty="0">
                <a:latin typeface="Times New Roman"/>
                <a:cs typeface="Times New Roman"/>
              </a:rPr>
              <a:t>given as </a:t>
            </a:r>
            <a:r>
              <a:rPr sz="2400" i="1" dirty="0">
                <a:latin typeface="Times New Roman"/>
                <a:cs typeface="Times New Roman"/>
              </a:rPr>
              <a:t>W</a:t>
            </a:r>
            <a:r>
              <a:rPr sz="2400" i="1" baseline="-20833" dirty="0">
                <a:latin typeface="Times New Roman"/>
                <a:cs typeface="Times New Roman"/>
              </a:rPr>
              <a:t>R </a:t>
            </a:r>
            <a:r>
              <a:rPr sz="2400" dirty="0">
                <a:latin typeface="Times New Roman"/>
                <a:cs typeface="Times New Roman"/>
              </a:rPr>
              <a:t>=</a:t>
            </a:r>
            <a:r>
              <a:rPr sz="2400" spc="36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Symbol"/>
                <a:cs typeface="Symbol"/>
              </a:rPr>
              <a:t></a:t>
            </a:r>
            <a:r>
              <a:rPr sz="2400" i="1" dirty="0">
                <a:latin typeface="Times New Roman"/>
                <a:cs typeface="Times New Roman"/>
              </a:rPr>
              <a:t>W</a:t>
            </a:r>
            <a:r>
              <a:rPr sz="2400" dirty="0">
                <a:latin typeface="Times New Roman"/>
                <a:cs typeface="Times New Roman"/>
              </a:rPr>
              <a:t>.</a:t>
            </a:r>
            <a:endParaRPr sz="24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950"/>
              </a:spcBef>
            </a:pPr>
            <a:r>
              <a:rPr sz="2400" spc="-10" dirty="0">
                <a:latin typeface="Times New Roman"/>
                <a:cs typeface="Times New Roman"/>
              </a:rPr>
              <a:t>Summing </a:t>
            </a:r>
            <a:r>
              <a:rPr sz="2400" spc="-5" dirty="0">
                <a:latin typeface="Times New Roman"/>
                <a:cs typeface="Times New Roman"/>
              </a:rPr>
              <a:t>the </a:t>
            </a:r>
            <a:r>
              <a:rPr sz="2400" spc="-10" dirty="0">
                <a:latin typeface="Times New Roman"/>
                <a:cs typeface="Times New Roman"/>
              </a:rPr>
              <a:t>moments </a:t>
            </a:r>
            <a:r>
              <a:rPr sz="2400" spc="-5" dirty="0">
                <a:latin typeface="Times New Roman"/>
                <a:cs typeface="Times New Roman"/>
              </a:rPr>
              <a:t>about the </a:t>
            </a:r>
            <a:r>
              <a:rPr sz="2400" dirty="0">
                <a:latin typeface="Times New Roman"/>
                <a:cs typeface="Times New Roman"/>
              </a:rPr>
              <a:t>y-axis, </a:t>
            </a:r>
            <a:r>
              <a:rPr sz="2400" spc="-5" dirty="0">
                <a:latin typeface="Times New Roman"/>
                <a:cs typeface="Times New Roman"/>
              </a:rPr>
              <a:t>we</a:t>
            </a:r>
            <a:r>
              <a:rPr sz="2400" spc="8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get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937243" y="6600758"/>
            <a:ext cx="140335" cy="2228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sz="1400" b="1" dirty="0">
                <a:latin typeface="Times New Roman"/>
                <a:cs typeface="Times New Roman"/>
              </a:rPr>
              <a:t>7</a:t>
            </a:fld>
            <a:endParaRPr sz="14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099686" y="3034411"/>
            <a:ext cx="393636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68935" algn="l"/>
                <a:tab pos="1004569" algn="l"/>
                <a:tab pos="1361440" algn="l"/>
                <a:tab pos="3464560" algn="l"/>
                <a:tab pos="3821429" algn="l"/>
              </a:tabLst>
            </a:pPr>
            <a:r>
              <a:rPr sz="1600" spc="-5" dirty="0">
                <a:latin typeface="Times New Roman"/>
                <a:cs typeface="Times New Roman"/>
              </a:rPr>
              <a:t>1	1	2	2	</a:t>
            </a:r>
            <a:r>
              <a:rPr sz="1600" i="1" spc="-5" dirty="0">
                <a:latin typeface="Times New Roman"/>
                <a:cs typeface="Times New Roman"/>
              </a:rPr>
              <a:t>n	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5940" y="3344748"/>
            <a:ext cx="7751445" cy="124587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 marR="5080" indent="2362835" algn="just">
              <a:lnSpc>
                <a:spcPct val="108400"/>
              </a:lnSpc>
              <a:spcBef>
                <a:spcPts val="340"/>
              </a:spcBef>
            </a:pPr>
            <a:r>
              <a:rPr sz="2400" spc="-5" dirty="0">
                <a:latin typeface="Times New Roman"/>
                <a:cs typeface="Times New Roman"/>
              </a:rPr>
              <a:t>where </a:t>
            </a:r>
            <a:r>
              <a:rPr sz="2400" i="1" dirty="0">
                <a:latin typeface="Times New Roman"/>
                <a:cs typeface="Times New Roman"/>
              </a:rPr>
              <a:t>x</a:t>
            </a:r>
            <a:r>
              <a:rPr sz="2400" baseline="-20833" dirty="0">
                <a:latin typeface="Times New Roman"/>
                <a:cs typeface="Times New Roman"/>
              </a:rPr>
              <a:t>1 </a:t>
            </a:r>
            <a:r>
              <a:rPr sz="2400" dirty="0">
                <a:latin typeface="Times New Roman"/>
                <a:cs typeface="Times New Roman"/>
              </a:rPr>
              <a:t>represents </a:t>
            </a:r>
            <a:r>
              <a:rPr sz="2400" i="1" dirty="0">
                <a:latin typeface="Times New Roman"/>
                <a:cs typeface="Times New Roman"/>
              </a:rPr>
              <a:t>x </a:t>
            </a:r>
            <a:r>
              <a:rPr sz="2400" dirty="0">
                <a:latin typeface="Times New Roman"/>
                <a:cs typeface="Times New Roman"/>
              </a:rPr>
              <a:t>coordinate of </a:t>
            </a:r>
            <a:r>
              <a:rPr sz="2400" i="1" dirty="0">
                <a:latin typeface="Times New Roman"/>
                <a:cs typeface="Times New Roman"/>
              </a:rPr>
              <a:t>W</a:t>
            </a:r>
            <a:r>
              <a:rPr sz="2400" baseline="-20833" dirty="0">
                <a:latin typeface="Times New Roman"/>
                <a:cs typeface="Times New Roman"/>
              </a:rPr>
              <a:t>1</a:t>
            </a:r>
            <a:r>
              <a:rPr sz="2400" dirty="0">
                <a:latin typeface="Times New Roman"/>
                <a:cs typeface="Times New Roman"/>
              </a:rPr>
              <a:t>, etc..  </a:t>
            </a:r>
            <a:r>
              <a:rPr sz="2400" spc="-20" dirty="0">
                <a:latin typeface="Times New Roman"/>
                <a:cs typeface="Times New Roman"/>
              </a:rPr>
              <a:t>Similarly, </a:t>
            </a:r>
            <a:r>
              <a:rPr sz="2400" spc="-5" dirty="0">
                <a:latin typeface="Times New Roman"/>
                <a:cs typeface="Times New Roman"/>
              </a:rPr>
              <a:t>we can sum </a:t>
            </a:r>
            <a:r>
              <a:rPr sz="2400" spc="-10" dirty="0">
                <a:latin typeface="Times New Roman"/>
                <a:cs typeface="Times New Roman"/>
              </a:rPr>
              <a:t>moments </a:t>
            </a:r>
            <a:r>
              <a:rPr sz="2400" spc="-5" dirty="0">
                <a:latin typeface="Times New Roman"/>
                <a:cs typeface="Times New Roman"/>
              </a:rPr>
              <a:t>about the </a:t>
            </a:r>
            <a:r>
              <a:rPr sz="2400" i="1" spc="-5" dirty="0">
                <a:latin typeface="Times New Roman"/>
                <a:cs typeface="Times New Roman"/>
              </a:rPr>
              <a:t>x</a:t>
            </a:r>
            <a:r>
              <a:rPr sz="2400" spc="-5" dirty="0">
                <a:latin typeface="Times New Roman"/>
                <a:cs typeface="Times New Roman"/>
              </a:rPr>
              <a:t>- and </a:t>
            </a:r>
            <a:r>
              <a:rPr sz="2400" i="1" spc="-5" dirty="0">
                <a:latin typeface="Times New Roman"/>
                <a:cs typeface="Times New Roman"/>
              </a:rPr>
              <a:t>z</a:t>
            </a:r>
            <a:r>
              <a:rPr sz="2400" spc="-5" dirty="0">
                <a:latin typeface="Times New Roman"/>
                <a:cs typeface="Times New Roman"/>
              </a:rPr>
              <a:t>-axes </a:t>
            </a:r>
            <a:r>
              <a:rPr sz="2400" dirty="0">
                <a:latin typeface="Times New Roman"/>
                <a:cs typeface="Times New Roman"/>
              </a:rPr>
              <a:t>to find  the coordinates of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i="1" spc="-5" dirty="0">
                <a:latin typeface="Times New Roman"/>
                <a:cs typeface="Times New Roman"/>
              </a:rPr>
              <a:t>G</a:t>
            </a:r>
            <a:r>
              <a:rPr sz="2400" spc="-5" dirty="0">
                <a:latin typeface="Times New Roman"/>
                <a:cs typeface="Times New Roman"/>
              </a:rPr>
              <a:t>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898775" y="2857627"/>
            <a:ext cx="503491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53110" algn="l"/>
                <a:tab pos="1060450" algn="l"/>
                <a:tab pos="1823085" algn="l"/>
                <a:tab pos="2738755" algn="l"/>
                <a:tab pos="4204970" algn="l"/>
                <a:tab pos="4513580" algn="l"/>
              </a:tabLst>
            </a:pPr>
            <a:r>
              <a:rPr sz="2400" i="1" dirty="0">
                <a:latin typeface="Times New Roman"/>
                <a:cs typeface="Times New Roman"/>
              </a:rPr>
              <a:t>x </a:t>
            </a:r>
            <a:r>
              <a:rPr sz="2400" i="1" spc="-5" dirty="0">
                <a:latin typeface="Times New Roman"/>
                <a:cs typeface="Times New Roman"/>
              </a:rPr>
              <a:t>W</a:t>
            </a:r>
            <a:r>
              <a:rPr sz="2400" i="1" spc="-7" baseline="-20833" dirty="0">
                <a:latin typeface="Times New Roman"/>
                <a:cs typeface="Times New Roman"/>
              </a:rPr>
              <a:t>R	</a:t>
            </a:r>
            <a:r>
              <a:rPr sz="2400" dirty="0">
                <a:latin typeface="Times New Roman"/>
                <a:cs typeface="Times New Roman"/>
              </a:rPr>
              <a:t>=	</a:t>
            </a:r>
            <a:r>
              <a:rPr sz="3600" spc="-877" baseline="30092" dirty="0">
                <a:latin typeface="Times New Roman"/>
                <a:cs typeface="Times New Roman"/>
              </a:rPr>
              <a:t>~</a:t>
            </a:r>
            <a:r>
              <a:rPr sz="2400" i="1" spc="-585" dirty="0">
                <a:latin typeface="Times New Roman"/>
                <a:cs typeface="Times New Roman"/>
              </a:rPr>
              <a:t>x                                                    </a:t>
            </a:r>
            <a:r>
              <a:rPr sz="2400" i="1" spc="-575" dirty="0">
                <a:latin typeface="Times New Roman"/>
                <a:cs typeface="Times New Roman"/>
              </a:rPr>
              <a:t> </a:t>
            </a:r>
            <a:r>
              <a:rPr sz="2400" i="1" dirty="0">
                <a:latin typeface="Times New Roman"/>
                <a:cs typeface="Times New Roman"/>
              </a:rPr>
              <a:t>W	</a:t>
            </a:r>
            <a:r>
              <a:rPr sz="2400" dirty="0">
                <a:latin typeface="Times New Roman"/>
                <a:cs typeface="Times New Roman"/>
              </a:rPr>
              <a:t>+</a:t>
            </a:r>
            <a:r>
              <a:rPr sz="2400" spc="-114" dirty="0">
                <a:latin typeface="Times New Roman"/>
                <a:cs typeface="Times New Roman"/>
              </a:rPr>
              <a:t> </a:t>
            </a:r>
            <a:r>
              <a:rPr sz="3600" spc="-900" baseline="30092" dirty="0">
                <a:latin typeface="Times New Roman"/>
                <a:cs typeface="Times New Roman"/>
              </a:rPr>
              <a:t>~</a:t>
            </a:r>
            <a:r>
              <a:rPr sz="2400" i="1" spc="-600" dirty="0">
                <a:latin typeface="Times New Roman"/>
                <a:cs typeface="Times New Roman"/>
              </a:rPr>
              <a:t>x</a:t>
            </a:r>
            <a:r>
              <a:rPr sz="2400" i="1" dirty="0">
                <a:latin typeface="Times New Roman"/>
                <a:cs typeface="Times New Roman"/>
              </a:rPr>
              <a:t>W	</a:t>
            </a:r>
            <a:r>
              <a:rPr sz="2400" dirty="0">
                <a:latin typeface="Times New Roman"/>
                <a:cs typeface="Times New Roman"/>
              </a:rPr>
              <a:t>+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………..	+	</a:t>
            </a:r>
            <a:r>
              <a:rPr sz="3600" spc="-877" baseline="30092" dirty="0">
                <a:latin typeface="Times New Roman"/>
                <a:cs typeface="Times New Roman"/>
              </a:rPr>
              <a:t>~</a:t>
            </a:r>
            <a:r>
              <a:rPr sz="2400" i="1" spc="-585" dirty="0">
                <a:latin typeface="Times New Roman"/>
                <a:cs typeface="Times New Roman"/>
              </a:rPr>
              <a:t>x</a:t>
            </a:r>
            <a:r>
              <a:rPr sz="2400" i="1" spc="-575" dirty="0">
                <a:latin typeface="Times New Roman"/>
                <a:cs typeface="Times New Roman"/>
              </a:rPr>
              <a:t> </a:t>
            </a:r>
            <a:r>
              <a:rPr sz="2400" i="1" dirty="0">
                <a:latin typeface="Times New Roman"/>
                <a:cs typeface="Times New Roman"/>
              </a:rPr>
              <a:t>W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736975" y="3223386"/>
            <a:ext cx="1905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Times New Roman"/>
                <a:cs typeface="Times New Roman"/>
              </a:rPr>
              <a:t>~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42310" y="493522"/>
            <a:ext cx="265811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5" dirty="0">
                <a:latin typeface="Times New Roman"/>
                <a:cs typeface="Times New Roman"/>
              </a:rPr>
              <a:t>General</a:t>
            </a:r>
            <a:r>
              <a:rPr sz="2800" b="1" spc="-6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Formula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10558" y="2035555"/>
            <a:ext cx="316865" cy="0"/>
          </a:xfrm>
          <a:custGeom>
            <a:avLst/>
            <a:gdLst/>
            <a:ahLst/>
            <a:cxnLst/>
            <a:rect l="l" t="t" r="r" b="b"/>
            <a:pathLst>
              <a:path w="316865">
                <a:moveTo>
                  <a:pt x="0" y="0"/>
                </a:moveTo>
                <a:lnTo>
                  <a:pt x="316258" y="0"/>
                </a:lnTo>
              </a:path>
            </a:pathLst>
          </a:custGeom>
          <a:ln w="22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5847" y="2272239"/>
            <a:ext cx="1395095" cy="0"/>
          </a:xfrm>
          <a:custGeom>
            <a:avLst/>
            <a:gdLst/>
            <a:ahLst/>
            <a:cxnLst/>
            <a:rect l="l" t="t" r="r" b="b"/>
            <a:pathLst>
              <a:path w="1395095">
                <a:moveTo>
                  <a:pt x="0" y="0"/>
                </a:moveTo>
                <a:lnTo>
                  <a:pt x="1394983" y="0"/>
                </a:lnTo>
              </a:path>
            </a:pathLst>
          </a:custGeom>
          <a:ln w="22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329099" y="2048393"/>
            <a:ext cx="283210" cy="0"/>
          </a:xfrm>
          <a:custGeom>
            <a:avLst/>
            <a:gdLst/>
            <a:ahLst/>
            <a:cxnLst/>
            <a:rect l="l" t="t" r="r" b="b"/>
            <a:pathLst>
              <a:path w="283210">
                <a:moveTo>
                  <a:pt x="0" y="0"/>
                </a:moveTo>
                <a:lnTo>
                  <a:pt x="282684" y="0"/>
                </a:lnTo>
              </a:path>
            </a:pathLst>
          </a:custGeom>
          <a:ln w="22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250788" y="2272239"/>
            <a:ext cx="1376680" cy="0"/>
          </a:xfrm>
          <a:custGeom>
            <a:avLst/>
            <a:gdLst/>
            <a:ahLst/>
            <a:cxnLst/>
            <a:rect l="l" t="t" r="r" b="b"/>
            <a:pathLst>
              <a:path w="1376679">
                <a:moveTo>
                  <a:pt x="0" y="0"/>
                </a:moveTo>
                <a:lnTo>
                  <a:pt x="1376452" y="0"/>
                </a:lnTo>
              </a:path>
            </a:pathLst>
          </a:custGeom>
          <a:ln w="22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279384" y="2048393"/>
            <a:ext cx="288290" cy="0"/>
          </a:xfrm>
          <a:custGeom>
            <a:avLst/>
            <a:gdLst/>
            <a:ahLst/>
            <a:cxnLst/>
            <a:rect l="l" t="t" r="r" b="b"/>
            <a:pathLst>
              <a:path w="288290">
                <a:moveTo>
                  <a:pt x="0" y="0"/>
                </a:moveTo>
                <a:lnTo>
                  <a:pt x="288208" y="0"/>
                </a:lnTo>
              </a:path>
            </a:pathLst>
          </a:custGeom>
          <a:ln w="22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206374" y="2272239"/>
            <a:ext cx="1350010" cy="0"/>
          </a:xfrm>
          <a:custGeom>
            <a:avLst/>
            <a:gdLst/>
            <a:ahLst/>
            <a:cxnLst/>
            <a:rect l="l" t="t" r="r" b="b"/>
            <a:pathLst>
              <a:path w="1350009">
                <a:moveTo>
                  <a:pt x="0" y="0"/>
                </a:moveTo>
                <a:lnTo>
                  <a:pt x="1349724" y="0"/>
                </a:lnTo>
              </a:path>
            </a:pathLst>
          </a:custGeom>
          <a:ln w="22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218619" y="1516533"/>
            <a:ext cx="1293495" cy="14217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53340" algn="ctr">
              <a:lnSpc>
                <a:spcPts val="3935"/>
              </a:lnSpc>
              <a:spcBef>
                <a:spcPts val="105"/>
              </a:spcBef>
            </a:pPr>
            <a:r>
              <a:rPr sz="4200" spc="25" dirty="0">
                <a:latin typeface="Symbol"/>
                <a:cs typeface="Symbol"/>
              </a:rPr>
              <a:t></a:t>
            </a:r>
            <a:r>
              <a:rPr sz="4200" spc="-650" dirty="0">
                <a:latin typeface="Times New Roman"/>
                <a:cs typeface="Times New Roman"/>
              </a:rPr>
              <a:t> </a:t>
            </a:r>
            <a:r>
              <a:rPr sz="4200" spc="-1035" dirty="0">
                <a:latin typeface="Comic Sans MS"/>
                <a:cs typeface="Comic Sans MS"/>
              </a:rPr>
              <a:t>z</a:t>
            </a:r>
            <a:r>
              <a:rPr sz="6300" spc="-1552" baseline="23148" dirty="0">
                <a:latin typeface="Comic Sans MS"/>
                <a:cs typeface="Comic Sans MS"/>
              </a:rPr>
              <a:t>~ </a:t>
            </a:r>
            <a:r>
              <a:rPr sz="4200" spc="30" dirty="0">
                <a:latin typeface="Comic Sans MS"/>
                <a:cs typeface="Comic Sans MS"/>
              </a:rPr>
              <a:t>w</a:t>
            </a:r>
            <a:endParaRPr sz="4200">
              <a:latin typeface="Comic Sans MS"/>
              <a:cs typeface="Comic Sans MS"/>
            </a:endParaRPr>
          </a:p>
          <a:p>
            <a:pPr marL="655955">
              <a:lnSpc>
                <a:spcPts val="1835"/>
              </a:lnSpc>
              <a:tabLst>
                <a:tab pos="1191895" algn="l"/>
              </a:tabLst>
            </a:pPr>
            <a:r>
              <a:rPr sz="2450" spc="5" dirty="0">
                <a:latin typeface="Comic Sans MS"/>
                <a:cs typeface="Comic Sans MS"/>
              </a:rPr>
              <a:t>i	i</a:t>
            </a:r>
            <a:endParaRPr sz="2450">
              <a:latin typeface="Comic Sans MS"/>
              <a:cs typeface="Comic Sans MS"/>
            </a:endParaRPr>
          </a:p>
          <a:p>
            <a:pPr algn="ctr">
              <a:lnSpc>
                <a:spcPct val="100000"/>
              </a:lnSpc>
              <a:spcBef>
                <a:spcPts val="175"/>
              </a:spcBef>
            </a:pPr>
            <a:r>
              <a:rPr sz="4200" spc="25" dirty="0">
                <a:latin typeface="Symbol"/>
                <a:cs typeface="Symbol"/>
              </a:rPr>
              <a:t></a:t>
            </a:r>
            <a:r>
              <a:rPr sz="4200" spc="-475" dirty="0">
                <a:latin typeface="Times New Roman"/>
                <a:cs typeface="Times New Roman"/>
              </a:rPr>
              <a:t> </a:t>
            </a:r>
            <a:r>
              <a:rPr sz="4200" spc="-90" dirty="0">
                <a:latin typeface="Comic Sans MS"/>
                <a:cs typeface="Comic Sans MS"/>
              </a:rPr>
              <a:t>w</a:t>
            </a:r>
            <a:r>
              <a:rPr sz="3675" spc="-135" baseline="-24943" dirty="0">
                <a:latin typeface="Comic Sans MS"/>
                <a:cs typeface="Comic Sans MS"/>
              </a:rPr>
              <a:t>i</a:t>
            </a:r>
            <a:endParaRPr sz="3675" baseline="-24943">
              <a:latin typeface="Comic Sans MS"/>
              <a:cs typeface="Comic Sans M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224366" y="1858214"/>
            <a:ext cx="826135" cy="6667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200" spc="25" dirty="0">
                <a:latin typeface="Comic Sans MS"/>
                <a:cs typeface="Comic Sans MS"/>
              </a:rPr>
              <a:t>z</a:t>
            </a:r>
            <a:r>
              <a:rPr sz="4200" spc="335" dirty="0">
                <a:latin typeface="Comic Sans MS"/>
                <a:cs typeface="Comic Sans MS"/>
              </a:rPr>
              <a:t> </a:t>
            </a:r>
            <a:r>
              <a:rPr sz="4200" spc="25" dirty="0">
                <a:latin typeface="Symbol"/>
                <a:cs typeface="Symbol"/>
              </a:rPr>
              <a:t></a:t>
            </a:r>
            <a:endParaRPr sz="4200">
              <a:latin typeface="Symbol"/>
              <a:cs typeface="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263033" y="1516533"/>
            <a:ext cx="1320165" cy="14217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54610" algn="ctr">
              <a:lnSpc>
                <a:spcPts val="3935"/>
              </a:lnSpc>
              <a:spcBef>
                <a:spcPts val="105"/>
              </a:spcBef>
            </a:pPr>
            <a:r>
              <a:rPr sz="4200" spc="25" dirty="0">
                <a:latin typeface="Symbol"/>
                <a:cs typeface="Symbol"/>
              </a:rPr>
              <a:t></a:t>
            </a:r>
            <a:r>
              <a:rPr sz="4200" spc="25" dirty="0">
                <a:latin typeface="Times New Roman"/>
                <a:cs typeface="Times New Roman"/>
              </a:rPr>
              <a:t> </a:t>
            </a:r>
            <a:r>
              <a:rPr sz="4200" spc="-1075" dirty="0">
                <a:latin typeface="Comic Sans MS"/>
                <a:cs typeface="Comic Sans MS"/>
              </a:rPr>
              <a:t>y</a:t>
            </a:r>
            <a:r>
              <a:rPr sz="6300" spc="-1612" baseline="23148" dirty="0">
                <a:latin typeface="Comic Sans MS"/>
                <a:cs typeface="Comic Sans MS"/>
              </a:rPr>
              <a:t>~</a:t>
            </a:r>
            <a:r>
              <a:rPr sz="6300" spc="-1575" baseline="23148" dirty="0">
                <a:latin typeface="Comic Sans MS"/>
                <a:cs typeface="Comic Sans MS"/>
              </a:rPr>
              <a:t> </a:t>
            </a:r>
            <a:r>
              <a:rPr sz="4200" spc="30" dirty="0">
                <a:latin typeface="Comic Sans MS"/>
                <a:cs typeface="Comic Sans MS"/>
              </a:rPr>
              <a:t>w</a:t>
            </a:r>
            <a:endParaRPr sz="4200">
              <a:latin typeface="Comic Sans MS"/>
              <a:cs typeface="Comic Sans MS"/>
            </a:endParaRPr>
          </a:p>
          <a:p>
            <a:pPr marL="682625">
              <a:lnSpc>
                <a:spcPts val="1835"/>
              </a:lnSpc>
              <a:tabLst>
                <a:tab pos="1219200" algn="l"/>
              </a:tabLst>
            </a:pPr>
            <a:r>
              <a:rPr sz="2450" spc="5" dirty="0">
                <a:latin typeface="Comic Sans MS"/>
                <a:cs typeface="Comic Sans MS"/>
              </a:rPr>
              <a:t>i	i</a:t>
            </a:r>
            <a:endParaRPr sz="2450">
              <a:latin typeface="Comic Sans MS"/>
              <a:cs typeface="Comic Sans MS"/>
            </a:endParaRPr>
          </a:p>
          <a:p>
            <a:pPr marL="635" algn="ctr">
              <a:lnSpc>
                <a:spcPct val="100000"/>
              </a:lnSpc>
              <a:spcBef>
                <a:spcPts val="175"/>
              </a:spcBef>
            </a:pPr>
            <a:r>
              <a:rPr sz="4200" spc="25" dirty="0">
                <a:latin typeface="Symbol"/>
                <a:cs typeface="Symbol"/>
              </a:rPr>
              <a:t></a:t>
            </a:r>
            <a:r>
              <a:rPr sz="4200" spc="-480" dirty="0">
                <a:latin typeface="Times New Roman"/>
                <a:cs typeface="Times New Roman"/>
              </a:rPr>
              <a:t> </a:t>
            </a:r>
            <a:r>
              <a:rPr sz="4200" spc="-90" dirty="0">
                <a:latin typeface="Comic Sans MS"/>
                <a:cs typeface="Comic Sans MS"/>
              </a:rPr>
              <a:t>w</a:t>
            </a:r>
            <a:r>
              <a:rPr sz="3675" spc="-135" baseline="-24943" dirty="0">
                <a:latin typeface="Comic Sans MS"/>
                <a:cs typeface="Comic Sans MS"/>
              </a:rPr>
              <a:t>i</a:t>
            </a:r>
            <a:endParaRPr sz="3675" baseline="-24943">
              <a:latin typeface="Comic Sans MS"/>
              <a:cs typeface="Comic Sans M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291499" y="1858214"/>
            <a:ext cx="803910" cy="6667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200" spc="20" dirty="0">
                <a:latin typeface="Comic Sans MS"/>
                <a:cs typeface="Comic Sans MS"/>
              </a:rPr>
              <a:t>y</a:t>
            </a:r>
            <a:r>
              <a:rPr sz="4200" spc="235" dirty="0">
                <a:latin typeface="Comic Sans MS"/>
                <a:cs typeface="Comic Sans MS"/>
              </a:rPr>
              <a:t> </a:t>
            </a:r>
            <a:r>
              <a:rPr sz="4200" spc="25" dirty="0">
                <a:latin typeface="Symbol"/>
                <a:cs typeface="Symbol"/>
              </a:rPr>
              <a:t></a:t>
            </a:r>
            <a:endParaRPr sz="4200">
              <a:latin typeface="Symbol"/>
              <a:cs typeface="Symbol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78048" y="1516533"/>
            <a:ext cx="1276350" cy="6667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200" spc="25" dirty="0">
                <a:latin typeface="Symbol"/>
                <a:cs typeface="Symbol"/>
              </a:rPr>
              <a:t></a:t>
            </a:r>
            <a:r>
              <a:rPr sz="4200" spc="25" dirty="0"/>
              <a:t> </a:t>
            </a:r>
            <a:r>
              <a:rPr sz="4200" spc="-1120" dirty="0">
                <a:latin typeface="Comic Sans MS"/>
                <a:cs typeface="Comic Sans MS"/>
              </a:rPr>
              <a:t>x</a:t>
            </a:r>
            <a:r>
              <a:rPr sz="6300" spc="-1679" baseline="24470" dirty="0">
                <a:latin typeface="Comic Sans MS"/>
                <a:cs typeface="Comic Sans MS"/>
              </a:rPr>
              <a:t>~</a:t>
            </a:r>
            <a:r>
              <a:rPr sz="6300" spc="-1522" baseline="24470" dirty="0">
                <a:latin typeface="Comic Sans MS"/>
                <a:cs typeface="Comic Sans MS"/>
              </a:rPr>
              <a:t> </a:t>
            </a:r>
            <a:r>
              <a:rPr sz="4200" spc="30" dirty="0">
                <a:latin typeface="Comic Sans MS"/>
                <a:cs typeface="Comic Sans MS"/>
              </a:rPr>
              <a:t>w</a:t>
            </a:r>
            <a:endParaRPr sz="4200">
              <a:latin typeface="Comic Sans MS"/>
              <a:cs typeface="Comic Sans M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64284" y="1858214"/>
            <a:ext cx="845819" cy="6667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200" spc="25" dirty="0">
                <a:latin typeface="Comic Sans MS"/>
                <a:cs typeface="Comic Sans MS"/>
              </a:rPr>
              <a:t>x</a:t>
            </a:r>
            <a:r>
              <a:rPr sz="4200" spc="270" dirty="0">
                <a:latin typeface="Comic Sans MS"/>
                <a:cs typeface="Comic Sans MS"/>
              </a:rPr>
              <a:t> </a:t>
            </a:r>
            <a:r>
              <a:rPr sz="4200" spc="25" dirty="0">
                <a:latin typeface="Symbol"/>
                <a:cs typeface="Symbol"/>
              </a:rPr>
              <a:t></a:t>
            </a:r>
            <a:endParaRPr sz="4200">
              <a:latin typeface="Symbol"/>
              <a:cs typeface="Symbo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852808" y="3498395"/>
            <a:ext cx="316865" cy="0"/>
          </a:xfrm>
          <a:custGeom>
            <a:avLst/>
            <a:gdLst/>
            <a:ahLst/>
            <a:cxnLst/>
            <a:rect l="l" t="t" r="r" b="b"/>
            <a:pathLst>
              <a:path w="316865">
                <a:moveTo>
                  <a:pt x="0" y="0"/>
                </a:moveTo>
                <a:lnTo>
                  <a:pt x="316692" y="0"/>
                </a:lnTo>
              </a:path>
            </a:pathLst>
          </a:custGeom>
          <a:ln w="215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527554" y="3397758"/>
            <a:ext cx="4628515" cy="680085"/>
          </a:xfrm>
          <a:custGeom>
            <a:avLst/>
            <a:gdLst/>
            <a:ahLst/>
            <a:cxnLst/>
            <a:rect l="l" t="t" r="r" b="b"/>
            <a:pathLst>
              <a:path w="4628515" h="680085">
                <a:moveTo>
                  <a:pt x="0" y="679703"/>
                </a:moveTo>
                <a:lnTo>
                  <a:pt x="4628388" y="679703"/>
                </a:lnTo>
                <a:lnTo>
                  <a:pt x="4628388" y="0"/>
                </a:lnTo>
                <a:lnTo>
                  <a:pt x="0" y="0"/>
                </a:lnTo>
                <a:lnTo>
                  <a:pt x="0" y="679703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527554" y="3397758"/>
            <a:ext cx="4628515" cy="680085"/>
          </a:xfrm>
          <a:custGeom>
            <a:avLst/>
            <a:gdLst/>
            <a:ahLst/>
            <a:cxnLst/>
            <a:rect l="l" t="t" r="r" b="b"/>
            <a:pathLst>
              <a:path w="4628515" h="680085">
                <a:moveTo>
                  <a:pt x="0" y="679703"/>
                </a:moveTo>
                <a:lnTo>
                  <a:pt x="4628388" y="679703"/>
                </a:lnTo>
                <a:lnTo>
                  <a:pt x="4628388" y="0"/>
                </a:lnTo>
                <a:lnTo>
                  <a:pt x="0" y="0"/>
                </a:lnTo>
                <a:lnTo>
                  <a:pt x="0" y="679703"/>
                </a:lnTo>
                <a:close/>
              </a:path>
            </a:pathLst>
          </a:custGeom>
          <a:ln w="38100">
            <a:solidFill>
              <a:srgbClr val="DDDDD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806213" y="1876738"/>
            <a:ext cx="5923280" cy="2121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72845">
              <a:lnSpc>
                <a:spcPct val="100000"/>
              </a:lnSpc>
              <a:spcBef>
                <a:spcPts val="100"/>
              </a:spcBef>
              <a:tabLst>
                <a:tab pos="1708150" algn="l"/>
              </a:tabLst>
            </a:pPr>
            <a:r>
              <a:rPr sz="2450" spc="5" dirty="0">
                <a:latin typeface="Comic Sans MS"/>
                <a:cs typeface="Comic Sans MS"/>
              </a:rPr>
              <a:t>i	i</a:t>
            </a:r>
            <a:endParaRPr sz="2450">
              <a:latin typeface="Comic Sans MS"/>
              <a:cs typeface="Comic Sans MS"/>
            </a:endParaRPr>
          </a:p>
          <a:p>
            <a:pPr marL="727710">
              <a:lnSpc>
                <a:spcPct val="100000"/>
              </a:lnSpc>
              <a:spcBef>
                <a:spcPts val="175"/>
              </a:spcBef>
            </a:pPr>
            <a:r>
              <a:rPr sz="4200" spc="25" dirty="0">
                <a:latin typeface="Symbol"/>
                <a:cs typeface="Symbol"/>
              </a:rPr>
              <a:t></a:t>
            </a:r>
            <a:r>
              <a:rPr sz="4200" spc="-465" dirty="0">
                <a:latin typeface="Times New Roman"/>
                <a:cs typeface="Times New Roman"/>
              </a:rPr>
              <a:t> </a:t>
            </a:r>
            <a:r>
              <a:rPr sz="4200" spc="-85" dirty="0">
                <a:latin typeface="Comic Sans MS"/>
                <a:cs typeface="Comic Sans MS"/>
              </a:rPr>
              <a:t>w</a:t>
            </a:r>
            <a:r>
              <a:rPr sz="3675" spc="-127" baseline="-24943" dirty="0">
                <a:latin typeface="Comic Sans MS"/>
                <a:cs typeface="Comic Sans MS"/>
              </a:rPr>
              <a:t>i</a:t>
            </a:r>
            <a:endParaRPr sz="3675" baseline="-24943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3300"/>
              </a:spcBef>
              <a:tabLst>
                <a:tab pos="1812289" algn="l"/>
              </a:tabLst>
            </a:pPr>
            <a:r>
              <a:rPr sz="4200" spc="114" dirty="0">
                <a:latin typeface="Comic Sans MS"/>
                <a:cs typeface="Comic Sans MS"/>
              </a:rPr>
              <a:t>x,</a:t>
            </a:r>
            <a:r>
              <a:rPr sz="4200" spc="-140" dirty="0">
                <a:latin typeface="Comic Sans MS"/>
                <a:cs typeface="Comic Sans MS"/>
              </a:rPr>
              <a:t> </a:t>
            </a:r>
            <a:r>
              <a:rPr sz="4200" spc="90" dirty="0">
                <a:latin typeface="Comic Sans MS"/>
                <a:cs typeface="Comic Sans MS"/>
              </a:rPr>
              <a:t>y,</a:t>
            </a:r>
            <a:r>
              <a:rPr sz="4200" spc="-400" dirty="0">
                <a:latin typeface="Comic Sans MS"/>
                <a:cs typeface="Comic Sans MS"/>
              </a:rPr>
              <a:t> </a:t>
            </a:r>
            <a:r>
              <a:rPr sz="4200" spc="85" dirty="0">
                <a:latin typeface="Comic Sans MS"/>
                <a:cs typeface="Comic Sans MS"/>
              </a:rPr>
              <a:t>z	</a:t>
            </a:r>
            <a:r>
              <a:rPr sz="3600" dirty="0">
                <a:latin typeface="Comic Sans MS"/>
                <a:cs typeface="Comic Sans MS"/>
              </a:rPr>
              <a:t>Coordinates of</a:t>
            </a:r>
            <a:r>
              <a:rPr sz="3600" spc="-105" dirty="0">
                <a:latin typeface="Comic Sans MS"/>
                <a:cs typeface="Comic Sans MS"/>
              </a:rPr>
              <a:t> </a:t>
            </a:r>
            <a:r>
              <a:rPr sz="3600" dirty="0">
                <a:latin typeface="Comic Sans MS"/>
                <a:cs typeface="Comic Sans MS"/>
              </a:rPr>
              <a:t>C.G.</a:t>
            </a:r>
            <a:endParaRPr sz="3600">
              <a:latin typeface="Comic Sans MS"/>
              <a:cs typeface="Comic Sans MS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2527554" y="4260341"/>
            <a:ext cx="6282055" cy="680085"/>
          </a:xfrm>
          <a:custGeom>
            <a:avLst/>
            <a:gdLst/>
            <a:ahLst/>
            <a:cxnLst/>
            <a:rect l="l" t="t" r="r" b="b"/>
            <a:pathLst>
              <a:path w="6282055" h="680085">
                <a:moveTo>
                  <a:pt x="0" y="679704"/>
                </a:moveTo>
                <a:lnTo>
                  <a:pt x="6281928" y="679704"/>
                </a:lnTo>
                <a:lnTo>
                  <a:pt x="6281928" y="0"/>
                </a:lnTo>
                <a:lnTo>
                  <a:pt x="0" y="0"/>
                </a:lnTo>
                <a:lnTo>
                  <a:pt x="0" y="679704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527554" y="4260341"/>
            <a:ext cx="6282055" cy="680085"/>
          </a:xfrm>
          <a:custGeom>
            <a:avLst/>
            <a:gdLst/>
            <a:ahLst/>
            <a:cxnLst/>
            <a:rect l="l" t="t" r="r" b="b"/>
            <a:pathLst>
              <a:path w="6282055" h="680085">
                <a:moveTo>
                  <a:pt x="0" y="679704"/>
                </a:moveTo>
                <a:lnTo>
                  <a:pt x="6281928" y="679704"/>
                </a:lnTo>
                <a:lnTo>
                  <a:pt x="6281928" y="0"/>
                </a:lnTo>
                <a:lnTo>
                  <a:pt x="0" y="0"/>
                </a:lnTo>
                <a:lnTo>
                  <a:pt x="0" y="679704"/>
                </a:lnTo>
                <a:close/>
              </a:path>
            </a:pathLst>
          </a:custGeom>
          <a:ln w="38100">
            <a:solidFill>
              <a:srgbClr val="DDDDD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2606420" y="4270375"/>
            <a:ext cx="608139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latin typeface="Comic Sans MS"/>
                <a:cs typeface="Comic Sans MS"/>
              </a:rPr>
              <a:t>Coordinates of each</a:t>
            </a:r>
            <a:r>
              <a:rPr sz="3600" spc="-135" dirty="0">
                <a:latin typeface="Comic Sans MS"/>
                <a:cs typeface="Comic Sans MS"/>
              </a:rPr>
              <a:t> </a:t>
            </a:r>
            <a:r>
              <a:rPr sz="3600" dirty="0">
                <a:latin typeface="Comic Sans MS"/>
                <a:cs typeface="Comic Sans MS"/>
              </a:rPr>
              <a:t>particle</a:t>
            </a:r>
            <a:endParaRPr sz="3600">
              <a:latin typeface="Comic Sans MS"/>
              <a:cs typeface="Comic Sans MS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8937243" y="6600758"/>
            <a:ext cx="140335" cy="2228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sz="1400" b="1" dirty="0">
                <a:latin typeface="Times New Roman"/>
                <a:cs typeface="Times New Roman"/>
              </a:rPr>
              <a:t>8</a:t>
            </a:fld>
            <a:endParaRPr sz="14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00601" y="4208602"/>
            <a:ext cx="1643380" cy="149161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ts val="3840"/>
              </a:lnSpc>
              <a:spcBef>
                <a:spcPts val="125"/>
              </a:spcBef>
            </a:pPr>
            <a:r>
              <a:rPr sz="4100" spc="-635" dirty="0">
                <a:latin typeface="Comic Sans MS"/>
                <a:cs typeface="Comic Sans MS"/>
              </a:rPr>
              <a:t>x</a:t>
            </a:r>
            <a:r>
              <a:rPr sz="6150" spc="-952" baseline="24390" dirty="0">
                <a:latin typeface="Comic Sans MS"/>
                <a:cs typeface="Comic Sans MS"/>
              </a:rPr>
              <a:t>~</a:t>
            </a:r>
            <a:r>
              <a:rPr sz="4100" spc="-635" dirty="0">
                <a:latin typeface="Comic Sans MS"/>
                <a:cs typeface="Comic Sans MS"/>
              </a:rPr>
              <a:t>,  </a:t>
            </a:r>
            <a:r>
              <a:rPr sz="4100" spc="-620" dirty="0">
                <a:latin typeface="Comic Sans MS"/>
                <a:cs typeface="Comic Sans MS"/>
              </a:rPr>
              <a:t>y</a:t>
            </a:r>
            <a:r>
              <a:rPr sz="6150" spc="-930" baseline="23035" dirty="0">
                <a:latin typeface="Comic Sans MS"/>
                <a:cs typeface="Comic Sans MS"/>
              </a:rPr>
              <a:t>~</a:t>
            </a:r>
            <a:r>
              <a:rPr sz="4100" spc="-620" dirty="0">
                <a:latin typeface="Comic Sans MS"/>
                <a:cs typeface="Comic Sans MS"/>
              </a:rPr>
              <a:t>,</a:t>
            </a:r>
            <a:r>
              <a:rPr sz="4100" spc="-480" dirty="0">
                <a:latin typeface="Comic Sans MS"/>
                <a:cs typeface="Comic Sans MS"/>
              </a:rPr>
              <a:t> </a:t>
            </a:r>
            <a:r>
              <a:rPr sz="4100" spc="-990" dirty="0">
                <a:latin typeface="Comic Sans MS"/>
                <a:cs typeface="Comic Sans MS"/>
              </a:rPr>
              <a:t>z</a:t>
            </a:r>
            <a:r>
              <a:rPr sz="6150" spc="-1485" baseline="23035" dirty="0">
                <a:latin typeface="Comic Sans MS"/>
                <a:cs typeface="Comic Sans MS"/>
              </a:rPr>
              <a:t>~</a:t>
            </a:r>
            <a:endParaRPr sz="6150" baseline="23035">
              <a:latin typeface="Comic Sans MS"/>
              <a:cs typeface="Comic Sans MS"/>
            </a:endParaRPr>
          </a:p>
          <a:p>
            <a:pPr marL="297815">
              <a:lnSpc>
                <a:spcPts val="1800"/>
              </a:lnSpc>
              <a:tabLst>
                <a:tab pos="933450" algn="l"/>
                <a:tab pos="1542415" algn="l"/>
              </a:tabLst>
            </a:pPr>
            <a:r>
              <a:rPr sz="2400" spc="10" dirty="0">
                <a:latin typeface="Comic Sans MS"/>
                <a:cs typeface="Comic Sans MS"/>
              </a:rPr>
              <a:t>i	i	i</a:t>
            </a:r>
            <a:endParaRPr sz="2400">
              <a:latin typeface="Comic Sans MS"/>
              <a:cs typeface="Comic Sans MS"/>
            </a:endParaRPr>
          </a:p>
          <a:p>
            <a:pPr marL="769620">
              <a:lnSpc>
                <a:spcPct val="100000"/>
              </a:lnSpc>
              <a:spcBef>
                <a:spcPts val="830"/>
              </a:spcBef>
            </a:pPr>
            <a:r>
              <a:rPr sz="4200" spc="95" dirty="0">
                <a:latin typeface="Symbol"/>
                <a:cs typeface="Symbol"/>
              </a:rPr>
              <a:t></a:t>
            </a:r>
            <a:r>
              <a:rPr sz="4200" spc="-605" dirty="0">
                <a:latin typeface="Times New Roman"/>
                <a:cs typeface="Times New Roman"/>
              </a:rPr>
              <a:t> </a:t>
            </a:r>
            <a:r>
              <a:rPr sz="4200" spc="-90" dirty="0">
                <a:latin typeface="Comic Sans MS"/>
                <a:cs typeface="Comic Sans MS"/>
              </a:rPr>
              <a:t>w</a:t>
            </a:r>
            <a:r>
              <a:rPr sz="3675" spc="-135" baseline="-24943" dirty="0">
                <a:latin typeface="Comic Sans MS"/>
                <a:cs typeface="Comic Sans MS"/>
              </a:rPr>
              <a:t>i</a:t>
            </a:r>
            <a:endParaRPr sz="3675" baseline="-24943">
              <a:latin typeface="Comic Sans MS"/>
              <a:cs typeface="Comic Sans MS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527554" y="5122926"/>
            <a:ext cx="6282055" cy="680085"/>
          </a:xfrm>
          <a:prstGeom prst="rect">
            <a:avLst/>
          </a:prstGeom>
          <a:solidFill>
            <a:srgbClr val="FFFF99"/>
          </a:solidFill>
          <a:ln w="38100">
            <a:solidFill>
              <a:srgbClr val="DDDDDD"/>
            </a:solidFill>
          </a:ln>
        </p:spPr>
        <p:txBody>
          <a:bodyPr vert="horz" wrap="square" lIns="0" tIns="2349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185"/>
              </a:spcBef>
            </a:pPr>
            <a:r>
              <a:rPr sz="3600" spc="-5" dirty="0">
                <a:latin typeface="Comic Sans MS"/>
                <a:cs typeface="Comic Sans MS"/>
              </a:rPr>
              <a:t>Resultant </a:t>
            </a:r>
            <a:r>
              <a:rPr sz="3600" dirty="0">
                <a:latin typeface="Comic Sans MS"/>
                <a:cs typeface="Comic Sans MS"/>
              </a:rPr>
              <a:t>sum of</a:t>
            </a:r>
            <a:r>
              <a:rPr sz="3600" spc="-20" dirty="0">
                <a:latin typeface="Comic Sans MS"/>
                <a:cs typeface="Comic Sans MS"/>
              </a:rPr>
              <a:t> </a:t>
            </a:r>
            <a:r>
              <a:rPr sz="3600" spc="-5" dirty="0">
                <a:latin typeface="Comic Sans MS"/>
                <a:cs typeface="Comic Sans MS"/>
              </a:rPr>
              <a:t>particles</a:t>
            </a:r>
            <a:endParaRPr sz="36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949943" y="6581343"/>
            <a:ext cx="11493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latin typeface="Times New Roman"/>
                <a:cs typeface="Times New Roman"/>
              </a:rPr>
              <a:t>9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70913" y="403047"/>
            <a:ext cx="498475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Times New Roman"/>
                <a:cs typeface="Times New Roman"/>
              </a:rPr>
              <a:t>CG / CM &amp; </a:t>
            </a:r>
            <a:r>
              <a:rPr sz="2400" b="1" spc="-5" dirty="0">
                <a:latin typeface="Times New Roman"/>
                <a:cs typeface="Times New Roman"/>
              </a:rPr>
              <a:t>CENTROID </a:t>
            </a:r>
            <a:r>
              <a:rPr sz="2400" b="1" dirty="0">
                <a:latin typeface="Times New Roman"/>
                <a:cs typeface="Times New Roman"/>
              </a:rPr>
              <a:t>OF A</a:t>
            </a:r>
            <a:r>
              <a:rPr sz="2400" b="1" spc="-409" dirty="0">
                <a:latin typeface="Times New Roman"/>
                <a:cs typeface="Times New Roman"/>
              </a:rPr>
              <a:t> </a:t>
            </a:r>
            <a:r>
              <a:rPr sz="2400" b="1" spc="-5" dirty="0">
                <a:latin typeface="Times New Roman"/>
                <a:cs typeface="Times New Roman"/>
              </a:rPr>
              <a:t>BODY</a:t>
            </a:r>
            <a:endParaRPr sz="2400">
              <a:latin typeface="Times New Roman"/>
              <a:cs typeface="Times New Roman"/>
            </a:endParaRPr>
          </a:p>
          <a:p>
            <a:pPr marR="4445" algn="ctr">
              <a:lnSpc>
                <a:spcPct val="100000"/>
              </a:lnSpc>
              <a:spcBef>
                <a:spcPts val="5"/>
              </a:spcBef>
            </a:pPr>
            <a:r>
              <a:rPr sz="2400" b="1" dirty="0">
                <a:latin typeface="Times New Roman"/>
                <a:cs typeface="Times New Roman"/>
              </a:rPr>
              <a:t>(Section</a:t>
            </a:r>
            <a:r>
              <a:rPr sz="2400" b="1" spc="-15" dirty="0">
                <a:latin typeface="Times New Roman"/>
                <a:cs typeface="Times New Roman"/>
              </a:rPr>
              <a:t> </a:t>
            </a:r>
            <a:r>
              <a:rPr sz="2400" b="1" spc="-5" dirty="0">
                <a:latin typeface="Times New Roman"/>
                <a:cs typeface="Times New Roman"/>
              </a:rPr>
              <a:t>9.2)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89375" y="1241805"/>
            <a:ext cx="5059045" cy="31369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7653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Times New Roman"/>
                <a:cs typeface="Times New Roman"/>
              </a:rPr>
              <a:t>A </a:t>
            </a:r>
            <a:r>
              <a:rPr sz="2400" dirty="0">
                <a:latin typeface="Times New Roman"/>
                <a:cs typeface="Times New Roman"/>
              </a:rPr>
              <a:t>rigid body can be considered </a:t>
            </a:r>
            <a:r>
              <a:rPr sz="2400" spc="-5" dirty="0">
                <a:latin typeface="Times New Roman"/>
                <a:cs typeface="Times New Roman"/>
              </a:rPr>
              <a:t>as</a:t>
            </a:r>
            <a:r>
              <a:rPr sz="2400" spc="-26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made  </a:t>
            </a:r>
            <a:r>
              <a:rPr sz="2400" dirty="0">
                <a:latin typeface="Times New Roman"/>
                <a:cs typeface="Times New Roman"/>
              </a:rPr>
              <a:t>up of an infinite </a:t>
            </a:r>
            <a:r>
              <a:rPr sz="2400" spc="-5" dirty="0">
                <a:latin typeface="Times New Roman"/>
                <a:cs typeface="Times New Roman"/>
              </a:rPr>
              <a:t>number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7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particles.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750">
              <a:latin typeface="Times New Roman"/>
              <a:cs typeface="Times New Roman"/>
            </a:endParaRPr>
          </a:p>
          <a:p>
            <a:pPr marL="12700" marR="5080">
              <a:lnSpc>
                <a:spcPct val="100099"/>
              </a:lnSpc>
            </a:pPr>
            <a:r>
              <a:rPr sz="2400" spc="-5" dirty="0">
                <a:latin typeface="Times New Roman"/>
                <a:cs typeface="Times New Roman"/>
              </a:rPr>
              <a:t>Hence, using the </a:t>
            </a:r>
            <a:r>
              <a:rPr sz="2400" spc="-10" dirty="0">
                <a:latin typeface="Times New Roman"/>
                <a:cs typeface="Times New Roman"/>
              </a:rPr>
              <a:t>same </a:t>
            </a:r>
            <a:r>
              <a:rPr sz="2400" dirty="0">
                <a:latin typeface="Times New Roman"/>
                <a:cs typeface="Times New Roman"/>
              </a:rPr>
              <a:t>principles </a:t>
            </a:r>
            <a:r>
              <a:rPr sz="2400" spc="-5" dirty="0">
                <a:latin typeface="Times New Roman"/>
                <a:cs typeface="Times New Roman"/>
              </a:rPr>
              <a:t>as </a:t>
            </a:r>
            <a:r>
              <a:rPr sz="2400" dirty="0">
                <a:latin typeface="Times New Roman"/>
                <a:cs typeface="Times New Roman"/>
              </a:rPr>
              <a:t>in  the previous slide, </a:t>
            </a:r>
            <a:r>
              <a:rPr sz="2400" spc="-5" dirty="0">
                <a:latin typeface="Times New Roman"/>
                <a:cs typeface="Times New Roman"/>
              </a:rPr>
              <a:t>we </a:t>
            </a:r>
            <a:r>
              <a:rPr sz="2400" dirty="0">
                <a:latin typeface="Times New Roman"/>
                <a:cs typeface="Times New Roman"/>
              </a:rPr>
              <a:t>get the</a:t>
            </a:r>
            <a:r>
              <a:rPr sz="2400" spc="-1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coordinates  of </a:t>
            </a:r>
            <a:r>
              <a:rPr sz="2400" i="1" dirty="0">
                <a:latin typeface="Times New Roman"/>
                <a:cs typeface="Times New Roman"/>
              </a:rPr>
              <a:t>G </a:t>
            </a:r>
            <a:r>
              <a:rPr sz="2400" dirty="0">
                <a:latin typeface="Times New Roman"/>
                <a:cs typeface="Times New Roman"/>
              </a:rPr>
              <a:t>by </a:t>
            </a:r>
            <a:r>
              <a:rPr sz="2400" spc="-5" dirty="0">
                <a:latin typeface="Times New Roman"/>
                <a:cs typeface="Times New Roman"/>
              </a:rPr>
              <a:t>simply </a:t>
            </a:r>
            <a:r>
              <a:rPr sz="2400" dirty="0">
                <a:latin typeface="Times New Roman"/>
                <a:cs typeface="Times New Roman"/>
              </a:rPr>
              <a:t>replacing the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discrete 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summation sign </a:t>
            </a:r>
            <a:r>
              <a:rPr sz="2400" dirty="0">
                <a:latin typeface="Times New Roman"/>
                <a:cs typeface="Times New Roman"/>
              </a:rPr>
              <a:t>( </a:t>
            </a:r>
            <a:r>
              <a:rPr sz="2400" dirty="0">
                <a:latin typeface="Symbol"/>
                <a:cs typeface="Symbol"/>
              </a:rPr>
              <a:t></a:t>
            </a:r>
            <a:r>
              <a:rPr sz="2400" dirty="0">
                <a:latin typeface="Times New Roman"/>
                <a:cs typeface="Times New Roman"/>
              </a:rPr>
              <a:t> ) by the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continuous 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summation sign </a:t>
            </a:r>
            <a:r>
              <a:rPr sz="2400" dirty="0">
                <a:latin typeface="Times New Roman"/>
                <a:cs typeface="Times New Roman"/>
              </a:rPr>
              <a:t>( </a:t>
            </a:r>
            <a:r>
              <a:rPr sz="2400" dirty="0">
                <a:latin typeface="Symbol"/>
                <a:cs typeface="Symbol"/>
              </a:rPr>
              <a:t></a:t>
            </a:r>
            <a:r>
              <a:rPr sz="2400" dirty="0">
                <a:latin typeface="Times New Roman"/>
                <a:cs typeface="Times New Roman"/>
              </a:rPr>
              <a:t> ) and </a:t>
            </a:r>
            <a:r>
              <a:rPr sz="2400" i="1" dirty="0">
                <a:latin typeface="Times New Roman"/>
                <a:cs typeface="Times New Roman"/>
              </a:rPr>
              <a:t>W </a:t>
            </a:r>
            <a:r>
              <a:rPr sz="2400" dirty="0">
                <a:latin typeface="Times New Roman"/>
                <a:cs typeface="Times New Roman"/>
              </a:rPr>
              <a:t>by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i="1" dirty="0">
                <a:latin typeface="Times New Roman"/>
                <a:cs typeface="Times New Roman"/>
              </a:rPr>
              <a:t>dW</a:t>
            </a:r>
            <a:r>
              <a:rPr sz="2400" dirty="0">
                <a:latin typeface="Times New Roman"/>
                <a:cs typeface="Times New Roman"/>
              </a:rPr>
              <a:t>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519676" y="4917694"/>
            <a:ext cx="4424680" cy="1854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spc="-20" dirty="0">
                <a:latin typeface="Times New Roman"/>
                <a:cs typeface="Times New Roman"/>
              </a:rPr>
              <a:t>Similarly, </a:t>
            </a:r>
            <a:r>
              <a:rPr sz="2400" spc="-5" dirty="0">
                <a:latin typeface="Times New Roman"/>
                <a:cs typeface="Times New Roman"/>
              </a:rPr>
              <a:t>the </a:t>
            </a:r>
            <a:r>
              <a:rPr sz="2400" dirty="0">
                <a:latin typeface="Times New Roman"/>
                <a:cs typeface="Times New Roman"/>
              </a:rPr>
              <a:t>coordinates of the  center of </a:t>
            </a:r>
            <a:r>
              <a:rPr sz="2400" spc="-5" dirty="0">
                <a:latin typeface="Times New Roman"/>
                <a:cs typeface="Times New Roman"/>
              </a:rPr>
              <a:t>mass </a:t>
            </a:r>
            <a:r>
              <a:rPr sz="2400" dirty="0">
                <a:latin typeface="Times New Roman"/>
                <a:cs typeface="Times New Roman"/>
              </a:rPr>
              <a:t>and the centroid of  </a:t>
            </a:r>
            <a:r>
              <a:rPr sz="2400" spc="-5" dirty="0">
                <a:latin typeface="Times New Roman"/>
                <a:cs typeface="Times New Roman"/>
              </a:rPr>
              <a:t>volume, </a:t>
            </a:r>
            <a:r>
              <a:rPr sz="2400" dirty="0">
                <a:latin typeface="Times New Roman"/>
                <a:cs typeface="Times New Roman"/>
              </a:rPr>
              <a:t>area, or length can be  obtained by replacing </a:t>
            </a:r>
            <a:r>
              <a:rPr sz="2400" i="1" dirty="0">
                <a:latin typeface="Times New Roman"/>
                <a:cs typeface="Times New Roman"/>
              </a:rPr>
              <a:t>W </a:t>
            </a:r>
            <a:r>
              <a:rPr sz="2400" spc="-5" dirty="0">
                <a:latin typeface="Times New Roman"/>
                <a:cs typeface="Times New Roman"/>
              </a:rPr>
              <a:t>by </a:t>
            </a:r>
            <a:r>
              <a:rPr sz="2400" i="1" spc="-5" dirty="0">
                <a:latin typeface="Times New Roman"/>
                <a:cs typeface="Times New Roman"/>
              </a:rPr>
              <a:t>m</a:t>
            </a:r>
            <a:r>
              <a:rPr sz="2400" spc="-5" dirty="0">
                <a:latin typeface="Times New Roman"/>
                <a:cs typeface="Times New Roman"/>
              </a:rPr>
              <a:t>, </a:t>
            </a:r>
            <a:r>
              <a:rPr sz="2400" i="1" spc="-5" dirty="0">
                <a:latin typeface="Times New Roman"/>
                <a:cs typeface="Times New Roman"/>
              </a:rPr>
              <a:t>V</a:t>
            </a:r>
            <a:r>
              <a:rPr sz="2400" spc="-5" dirty="0">
                <a:latin typeface="Times New Roman"/>
                <a:cs typeface="Times New Roman"/>
              </a:rPr>
              <a:t>,</a:t>
            </a:r>
            <a:r>
              <a:rPr sz="2400" spc="-110" dirty="0">
                <a:latin typeface="Times New Roman"/>
                <a:cs typeface="Times New Roman"/>
              </a:rPr>
              <a:t> </a:t>
            </a:r>
            <a:r>
              <a:rPr sz="2400" i="1" spc="-5" dirty="0">
                <a:latin typeface="Times New Roman"/>
                <a:cs typeface="Times New Roman"/>
              </a:rPr>
              <a:t>A</a:t>
            </a:r>
            <a:r>
              <a:rPr sz="2400" spc="-5" dirty="0">
                <a:latin typeface="Times New Roman"/>
                <a:cs typeface="Times New Roman"/>
              </a:rPr>
              <a:t>,  </a:t>
            </a:r>
            <a:r>
              <a:rPr sz="2400" dirty="0">
                <a:latin typeface="Times New Roman"/>
                <a:cs typeface="Times New Roman"/>
              </a:rPr>
              <a:t>or </a:t>
            </a:r>
            <a:r>
              <a:rPr sz="2400" i="1" spc="-5" dirty="0">
                <a:latin typeface="Times New Roman"/>
                <a:cs typeface="Times New Roman"/>
              </a:rPr>
              <a:t>L</a:t>
            </a:r>
            <a:r>
              <a:rPr sz="2400" spc="-5" dirty="0">
                <a:latin typeface="Times New Roman"/>
                <a:cs typeface="Times New Roman"/>
              </a:rPr>
              <a:t>, </a:t>
            </a:r>
            <a:r>
              <a:rPr sz="2400" spc="-15" dirty="0">
                <a:latin typeface="Times New Roman"/>
                <a:cs typeface="Times New Roman"/>
              </a:rPr>
              <a:t>respectively.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17347" y="1383791"/>
            <a:ext cx="3713988" cy="32613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724400"/>
            <a:ext cx="4355592" cy="19659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37738" y="583438"/>
            <a:ext cx="266827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latin typeface="Times New Roman"/>
                <a:cs typeface="Times New Roman"/>
              </a:rPr>
              <a:t>Centre of</a:t>
            </a:r>
            <a:r>
              <a:rPr sz="3200" b="1" spc="-8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Mass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711935" y="1301980"/>
            <a:ext cx="1648460" cy="6629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4150" spc="45" dirty="0">
                <a:latin typeface="Comic Sans MS"/>
                <a:cs typeface="Comic Sans MS"/>
              </a:rPr>
              <a:t>w </a:t>
            </a:r>
            <a:r>
              <a:rPr sz="4150" spc="35" dirty="0">
                <a:latin typeface="Symbol"/>
                <a:cs typeface="Symbol"/>
              </a:rPr>
              <a:t></a:t>
            </a:r>
            <a:r>
              <a:rPr sz="4150" spc="5" dirty="0"/>
              <a:t> </a:t>
            </a:r>
            <a:r>
              <a:rPr sz="4150" spc="-220" dirty="0">
                <a:latin typeface="Comic Sans MS"/>
                <a:cs typeface="Comic Sans MS"/>
              </a:rPr>
              <a:t>mg</a:t>
            </a:r>
            <a:endParaRPr sz="4150">
              <a:latin typeface="Comic Sans MS"/>
              <a:cs typeface="Comic Sans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68570" y="2819475"/>
            <a:ext cx="293370" cy="0"/>
          </a:xfrm>
          <a:custGeom>
            <a:avLst/>
            <a:gdLst/>
            <a:ahLst/>
            <a:cxnLst/>
            <a:rect l="l" t="t" r="r" b="b"/>
            <a:pathLst>
              <a:path w="293370">
                <a:moveTo>
                  <a:pt x="0" y="0"/>
                </a:moveTo>
                <a:lnTo>
                  <a:pt x="292830" y="0"/>
                </a:lnTo>
              </a:path>
            </a:pathLst>
          </a:custGeom>
          <a:ln w="208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53091" y="3038465"/>
            <a:ext cx="1488440" cy="0"/>
          </a:xfrm>
          <a:custGeom>
            <a:avLst/>
            <a:gdLst/>
            <a:ahLst/>
            <a:cxnLst/>
            <a:rect l="l" t="t" r="r" b="b"/>
            <a:pathLst>
              <a:path w="1488439">
                <a:moveTo>
                  <a:pt x="0" y="0"/>
                </a:moveTo>
                <a:lnTo>
                  <a:pt x="1488218" y="0"/>
                </a:lnTo>
              </a:path>
            </a:pathLst>
          </a:custGeom>
          <a:ln w="208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313484" y="3038465"/>
            <a:ext cx="1473200" cy="0"/>
          </a:xfrm>
          <a:custGeom>
            <a:avLst/>
            <a:gdLst/>
            <a:ahLst/>
            <a:cxnLst/>
            <a:rect l="l" t="t" r="r" b="b"/>
            <a:pathLst>
              <a:path w="1473200">
                <a:moveTo>
                  <a:pt x="0" y="0"/>
                </a:moveTo>
                <a:lnTo>
                  <a:pt x="1473040" y="0"/>
                </a:lnTo>
              </a:path>
            </a:pathLst>
          </a:custGeom>
          <a:ln w="208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247851" y="3038465"/>
            <a:ext cx="1448435" cy="0"/>
          </a:xfrm>
          <a:custGeom>
            <a:avLst/>
            <a:gdLst/>
            <a:ahLst/>
            <a:cxnLst/>
            <a:rect l="l" t="t" r="r" b="b"/>
            <a:pathLst>
              <a:path w="1448434">
                <a:moveTo>
                  <a:pt x="0" y="0"/>
                </a:moveTo>
                <a:lnTo>
                  <a:pt x="1448128" y="0"/>
                </a:lnTo>
              </a:path>
            </a:pathLst>
          </a:custGeom>
          <a:ln w="208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7462826" y="2671581"/>
            <a:ext cx="986155" cy="98425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R="88900" algn="ctr">
              <a:lnSpc>
                <a:spcPct val="100000"/>
              </a:lnSpc>
              <a:spcBef>
                <a:spcPts val="114"/>
              </a:spcBef>
            </a:pPr>
            <a:r>
              <a:rPr sz="2250" spc="10" dirty="0">
                <a:latin typeface="Comic Sans MS"/>
                <a:cs typeface="Comic Sans MS"/>
              </a:rPr>
              <a:t>i</a:t>
            </a:r>
            <a:endParaRPr sz="2250">
              <a:latin typeface="Comic Sans MS"/>
              <a:cs typeface="Comic Sans MS"/>
            </a:endParaRPr>
          </a:p>
          <a:p>
            <a:pPr marR="12065" algn="ctr">
              <a:lnSpc>
                <a:spcPct val="100000"/>
              </a:lnSpc>
              <a:spcBef>
                <a:spcPts val="150"/>
              </a:spcBef>
            </a:pPr>
            <a:r>
              <a:rPr sz="3900" spc="15" dirty="0">
                <a:latin typeface="Symbol"/>
                <a:cs typeface="Symbol"/>
              </a:rPr>
              <a:t></a:t>
            </a:r>
            <a:r>
              <a:rPr sz="3900" spc="-605" dirty="0">
                <a:latin typeface="Times New Roman"/>
                <a:cs typeface="Times New Roman"/>
              </a:rPr>
              <a:t> </a:t>
            </a:r>
            <a:r>
              <a:rPr sz="3900" spc="-240" dirty="0">
                <a:latin typeface="Comic Sans MS"/>
                <a:cs typeface="Comic Sans MS"/>
              </a:rPr>
              <a:t>mg</a:t>
            </a:r>
            <a:endParaRPr sz="3900">
              <a:latin typeface="Comic Sans MS"/>
              <a:cs typeface="Comic Sans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376833" y="2338304"/>
            <a:ext cx="2276475" cy="61849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415925" algn="l"/>
                <a:tab pos="893444" algn="l"/>
              </a:tabLst>
            </a:pPr>
            <a:r>
              <a:rPr sz="3900" u="heavy" spc="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	</a:t>
            </a:r>
            <a:r>
              <a:rPr sz="3900" spc="5" dirty="0">
                <a:latin typeface="Comic Sans MS"/>
                <a:cs typeface="Comic Sans MS"/>
              </a:rPr>
              <a:t>	</a:t>
            </a:r>
            <a:r>
              <a:rPr sz="3900" spc="15" dirty="0">
                <a:latin typeface="Symbol"/>
                <a:cs typeface="Symbol"/>
              </a:rPr>
              <a:t></a:t>
            </a:r>
            <a:r>
              <a:rPr sz="3900" spc="-685" dirty="0">
                <a:latin typeface="Times New Roman"/>
                <a:cs typeface="Times New Roman"/>
              </a:rPr>
              <a:t> </a:t>
            </a:r>
            <a:r>
              <a:rPr sz="3900" spc="-965" dirty="0">
                <a:latin typeface="Comic Sans MS"/>
                <a:cs typeface="Comic Sans MS"/>
              </a:rPr>
              <a:t>z</a:t>
            </a:r>
            <a:r>
              <a:rPr sz="5850" spc="-1447" baseline="22792" dirty="0">
                <a:latin typeface="Comic Sans MS"/>
                <a:cs typeface="Comic Sans MS"/>
              </a:rPr>
              <a:t>~ </a:t>
            </a:r>
            <a:r>
              <a:rPr sz="3900" spc="-240" dirty="0">
                <a:latin typeface="Comic Sans MS"/>
                <a:cs typeface="Comic Sans MS"/>
              </a:rPr>
              <a:t>mg</a:t>
            </a:r>
            <a:endParaRPr sz="3900">
              <a:latin typeface="Comic Sans MS"/>
              <a:cs typeface="Comic Sans M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337650" y="2654442"/>
            <a:ext cx="767715" cy="61849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900" spc="15" dirty="0">
                <a:latin typeface="Comic Sans MS"/>
                <a:cs typeface="Comic Sans MS"/>
              </a:rPr>
              <a:t>z</a:t>
            </a:r>
            <a:r>
              <a:rPr sz="3900" spc="310" dirty="0">
                <a:latin typeface="Comic Sans MS"/>
                <a:cs typeface="Comic Sans MS"/>
              </a:rPr>
              <a:t> </a:t>
            </a:r>
            <a:r>
              <a:rPr sz="3900" spc="15" dirty="0">
                <a:latin typeface="Symbol"/>
                <a:cs typeface="Symbol"/>
              </a:rPr>
              <a:t></a:t>
            </a:r>
            <a:endParaRPr sz="3900">
              <a:latin typeface="Symbol"/>
              <a:cs typeface="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540585" y="2671581"/>
            <a:ext cx="986155" cy="98425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R="62865" algn="ctr">
              <a:lnSpc>
                <a:spcPct val="100000"/>
              </a:lnSpc>
              <a:spcBef>
                <a:spcPts val="114"/>
              </a:spcBef>
            </a:pPr>
            <a:r>
              <a:rPr sz="2250" spc="10" dirty="0">
                <a:latin typeface="Comic Sans MS"/>
                <a:cs typeface="Comic Sans MS"/>
              </a:rPr>
              <a:t>i</a:t>
            </a:r>
            <a:endParaRPr sz="2250">
              <a:latin typeface="Comic Sans MS"/>
              <a:cs typeface="Comic Sans MS"/>
            </a:endParaRPr>
          </a:p>
          <a:p>
            <a:pPr marR="12065" algn="ctr">
              <a:lnSpc>
                <a:spcPct val="100000"/>
              </a:lnSpc>
              <a:spcBef>
                <a:spcPts val="150"/>
              </a:spcBef>
            </a:pPr>
            <a:r>
              <a:rPr sz="3900" spc="15" dirty="0">
                <a:latin typeface="Symbol"/>
                <a:cs typeface="Symbol"/>
              </a:rPr>
              <a:t></a:t>
            </a:r>
            <a:r>
              <a:rPr sz="3900" spc="-605" dirty="0">
                <a:latin typeface="Times New Roman"/>
                <a:cs typeface="Times New Roman"/>
              </a:rPr>
              <a:t> </a:t>
            </a:r>
            <a:r>
              <a:rPr sz="3900" spc="-240" dirty="0">
                <a:latin typeface="Comic Sans MS"/>
                <a:cs typeface="Comic Sans MS"/>
              </a:rPr>
              <a:t>mg</a:t>
            </a:r>
            <a:endParaRPr sz="3900">
              <a:latin typeface="Comic Sans MS"/>
              <a:cs typeface="Comic Sans M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448364" y="2338304"/>
            <a:ext cx="2294890" cy="61849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410209" algn="l"/>
                <a:tab pos="889000" algn="l"/>
              </a:tabLst>
            </a:pPr>
            <a:r>
              <a:rPr sz="3900" u="heavy" spc="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	</a:t>
            </a:r>
            <a:r>
              <a:rPr sz="3900" spc="5" dirty="0">
                <a:latin typeface="Comic Sans MS"/>
                <a:cs typeface="Comic Sans MS"/>
              </a:rPr>
              <a:t>	</a:t>
            </a:r>
            <a:r>
              <a:rPr sz="3900" spc="15" dirty="0">
                <a:latin typeface="Symbol"/>
                <a:cs typeface="Symbol"/>
              </a:rPr>
              <a:t></a:t>
            </a:r>
            <a:r>
              <a:rPr sz="3900" spc="15" dirty="0">
                <a:latin typeface="Times New Roman"/>
                <a:cs typeface="Times New Roman"/>
              </a:rPr>
              <a:t> </a:t>
            </a:r>
            <a:r>
              <a:rPr sz="3900" spc="-1000" dirty="0">
                <a:latin typeface="Comic Sans MS"/>
                <a:cs typeface="Comic Sans MS"/>
              </a:rPr>
              <a:t>y</a:t>
            </a:r>
            <a:r>
              <a:rPr sz="5850" spc="-1500" baseline="22792" dirty="0">
                <a:latin typeface="Comic Sans MS"/>
                <a:cs typeface="Comic Sans MS"/>
              </a:rPr>
              <a:t>~</a:t>
            </a:r>
            <a:r>
              <a:rPr sz="5850" spc="-1372" baseline="22792" dirty="0">
                <a:latin typeface="Comic Sans MS"/>
                <a:cs typeface="Comic Sans MS"/>
              </a:rPr>
              <a:t> </a:t>
            </a:r>
            <a:r>
              <a:rPr sz="3900" spc="-240" dirty="0">
                <a:latin typeface="Comic Sans MS"/>
                <a:cs typeface="Comic Sans MS"/>
              </a:rPr>
              <a:t>mg</a:t>
            </a:r>
            <a:endParaRPr sz="3900">
              <a:latin typeface="Comic Sans MS"/>
              <a:cs typeface="Comic Sans M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424277" y="2654442"/>
            <a:ext cx="747395" cy="61849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900" spc="15" dirty="0">
                <a:latin typeface="Comic Sans MS"/>
                <a:cs typeface="Comic Sans MS"/>
              </a:rPr>
              <a:t>y</a:t>
            </a:r>
            <a:r>
              <a:rPr sz="3900" spc="215" dirty="0">
                <a:latin typeface="Comic Sans MS"/>
                <a:cs typeface="Comic Sans MS"/>
              </a:rPr>
              <a:t> </a:t>
            </a:r>
            <a:r>
              <a:rPr sz="3900" spc="15" dirty="0">
                <a:latin typeface="Symbol"/>
                <a:cs typeface="Symbol"/>
              </a:rPr>
              <a:t></a:t>
            </a:r>
            <a:endParaRPr sz="3900">
              <a:latin typeface="Symbol"/>
              <a:cs typeface="Symbo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588070" y="2671581"/>
            <a:ext cx="986155" cy="98425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R="46355" algn="ctr">
              <a:lnSpc>
                <a:spcPct val="100000"/>
              </a:lnSpc>
              <a:spcBef>
                <a:spcPts val="114"/>
              </a:spcBef>
            </a:pPr>
            <a:r>
              <a:rPr sz="2250" spc="10" dirty="0">
                <a:latin typeface="Comic Sans MS"/>
                <a:cs typeface="Comic Sans MS"/>
              </a:rPr>
              <a:t>i</a:t>
            </a:r>
            <a:endParaRPr sz="2250">
              <a:latin typeface="Comic Sans MS"/>
              <a:cs typeface="Comic Sans MS"/>
            </a:endParaRPr>
          </a:p>
          <a:p>
            <a:pPr marR="12065" algn="ctr">
              <a:lnSpc>
                <a:spcPct val="100000"/>
              </a:lnSpc>
              <a:spcBef>
                <a:spcPts val="150"/>
              </a:spcBef>
            </a:pPr>
            <a:r>
              <a:rPr sz="3900" spc="15" dirty="0">
                <a:latin typeface="Symbol"/>
                <a:cs typeface="Symbol"/>
              </a:rPr>
              <a:t></a:t>
            </a:r>
            <a:r>
              <a:rPr sz="3900" spc="-605" dirty="0">
                <a:latin typeface="Times New Roman"/>
                <a:cs typeface="Times New Roman"/>
              </a:rPr>
              <a:t> </a:t>
            </a:r>
            <a:r>
              <a:rPr sz="3900" spc="-240" dirty="0">
                <a:latin typeface="Comic Sans MS"/>
                <a:cs typeface="Comic Sans MS"/>
              </a:rPr>
              <a:t>mg</a:t>
            </a:r>
            <a:endParaRPr sz="3900">
              <a:latin typeface="Comic Sans MS"/>
              <a:cs typeface="Comic Sans MS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63447" y="2338304"/>
            <a:ext cx="1435100" cy="61849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900" spc="15" dirty="0">
                <a:latin typeface="Symbol"/>
                <a:cs typeface="Symbol"/>
              </a:rPr>
              <a:t></a:t>
            </a:r>
            <a:r>
              <a:rPr sz="3900" spc="15" dirty="0">
                <a:latin typeface="Times New Roman"/>
                <a:cs typeface="Times New Roman"/>
              </a:rPr>
              <a:t> </a:t>
            </a:r>
            <a:r>
              <a:rPr sz="3900" spc="-1045" dirty="0">
                <a:latin typeface="Comic Sans MS"/>
                <a:cs typeface="Comic Sans MS"/>
              </a:rPr>
              <a:t>x</a:t>
            </a:r>
            <a:r>
              <a:rPr sz="5850" spc="-1567" baseline="24216" dirty="0">
                <a:latin typeface="Comic Sans MS"/>
                <a:cs typeface="Comic Sans MS"/>
              </a:rPr>
              <a:t>~</a:t>
            </a:r>
            <a:r>
              <a:rPr sz="5850" spc="-1560" baseline="24216" dirty="0">
                <a:latin typeface="Comic Sans MS"/>
                <a:cs typeface="Comic Sans MS"/>
              </a:rPr>
              <a:t> </a:t>
            </a:r>
            <a:r>
              <a:rPr sz="3900" spc="-240" dirty="0">
                <a:latin typeface="Comic Sans MS"/>
                <a:cs typeface="Comic Sans MS"/>
              </a:rPr>
              <a:t>mg</a:t>
            </a:r>
            <a:endParaRPr sz="3900">
              <a:latin typeface="Comic Sans MS"/>
              <a:cs typeface="Comic Sans M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24783" y="2654442"/>
            <a:ext cx="784860" cy="61849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900" spc="15" dirty="0">
                <a:latin typeface="Comic Sans MS"/>
                <a:cs typeface="Comic Sans MS"/>
              </a:rPr>
              <a:t>x</a:t>
            </a:r>
            <a:r>
              <a:rPr sz="3900" spc="245" dirty="0">
                <a:latin typeface="Comic Sans MS"/>
                <a:cs typeface="Comic Sans MS"/>
              </a:rPr>
              <a:t> </a:t>
            </a:r>
            <a:r>
              <a:rPr sz="3900" spc="15" dirty="0">
                <a:latin typeface="Symbol"/>
                <a:cs typeface="Symbol"/>
              </a:rPr>
              <a:t></a:t>
            </a:r>
            <a:endParaRPr sz="3900">
              <a:latin typeface="Symbol"/>
              <a:cs typeface="Symbo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840352" y="4761565"/>
            <a:ext cx="292735" cy="0"/>
          </a:xfrm>
          <a:custGeom>
            <a:avLst/>
            <a:gdLst/>
            <a:ahLst/>
            <a:cxnLst/>
            <a:rect l="l" t="t" r="r" b="b"/>
            <a:pathLst>
              <a:path w="292734">
                <a:moveTo>
                  <a:pt x="0" y="0"/>
                </a:moveTo>
                <a:lnTo>
                  <a:pt x="292617" y="0"/>
                </a:lnTo>
              </a:path>
            </a:pathLst>
          </a:custGeom>
          <a:ln w="208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725219" y="4980783"/>
            <a:ext cx="1235710" cy="0"/>
          </a:xfrm>
          <a:custGeom>
            <a:avLst/>
            <a:gdLst/>
            <a:ahLst/>
            <a:cxnLst/>
            <a:rect l="l" t="t" r="r" b="b"/>
            <a:pathLst>
              <a:path w="1235710">
                <a:moveTo>
                  <a:pt x="0" y="0"/>
                </a:moveTo>
                <a:lnTo>
                  <a:pt x="1235597" y="0"/>
                </a:lnTo>
              </a:path>
            </a:pathLst>
          </a:custGeom>
          <a:ln w="208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433939" y="4980783"/>
            <a:ext cx="1218565" cy="0"/>
          </a:xfrm>
          <a:custGeom>
            <a:avLst/>
            <a:gdLst/>
            <a:ahLst/>
            <a:cxnLst/>
            <a:rect l="l" t="t" r="r" b="b"/>
            <a:pathLst>
              <a:path w="1218564">
                <a:moveTo>
                  <a:pt x="0" y="0"/>
                </a:moveTo>
                <a:lnTo>
                  <a:pt x="1218493" y="0"/>
                </a:lnTo>
              </a:path>
            </a:pathLst>
          </a:custGeom>
          <a:ln w="208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7115581" y="4980783"/>
            <a:ext cx="1193800" cy="0"/>
          </a:xfrm>
          <a:custGeom>
            <a:avLst/>
            <a:gdLst/>
            <a:ahLst/>
            <a:cxnLst/>
            <a:rect l="l" t="t" r="r" b="b"/>
            <a:pathLst>
              <a:path w="1193800">
                <a:moveTo>
                  <a:pt x="0" y="0"/>
                </a:moveTo>
                <a:lnTo>
                  <a:pt x="1193599" y="0"/>
                </a:lnTo>
              </a:path>
            </a:pathLst>
          </a:custGeom>
          <a:ln w="208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7330390" y="4613530"/>
            <a:ext cx="766445" cy="98488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4460" algn="ctr">
              <a:lnSpc>
                <a:spcPct val="100000"/>
              </a:lnSpc>
              <a:spcBef>
                <a:spcPts val="114"/>
              </a:spcBef>
            </a:pPr>
            <a:r>
              <a:rPr sz="2250" spc="10" dirty="0">
                <a:latin typeface="Comic Sans MS"/>
                <a:cs typeface="Comic Sans MS"/>
              </a:rPr>
              <a:t>i</a:t>
            </a:r>
            <a:endParaRPr sz="2250">
              <a:latin typeface="Comic Sans MS"/>
              <a:cs typeface="Comic Sans MS"/>
            </a:endParaRPr>
          </a:p>
          <a:p>
            <a:pPr algn="ctr">
              <a:lnSpc>
                <a:spcPct val="100000"/>
              </a:lnSpc>
              <a:spcBef>
                <a:spcPts val="160"/>
              </a:spcBef>
            </a:pPr>
            <a:r>
              <a:rPr sz="3900" spc="15" dirty="0">
                <a:latin typeface="Symbol"/>
                <a:cs typeface="Symbol"/>
              </a:rPr>
              <a:t></a:t>
            </a:r>
            <a:r>
              <a:rPr sz="3900" spc="-605" dirty="0">
                <a:latin typeface="Times New Roman"/>
                <a:cs typeface="Times New Roman"/>
              </a:rPr>
              <a:t> </a:t>
            </a:r>
            <a:r>
              <a:rPr sz="3900" spc="20" dirty="0">
                <a:latin typeface="Comic Sans MS"/>
                <a:cs typeface="Comic Sans MS"/>
              </a:rPr>
              <a:t>m</a:t>
            </a:r>
            <a:endParaRPr sz="3900">
              <a:latin typeface="Comic Sans MS"/>
              <a:cs typeface="Comic Sans MS"/>
            </a:endParaRPr>
          </a:p>
        </p:txBody>
      </p:sp>
      <p:sp>
        <p:nvSpPr>
          <p:cNvPr id="30" name="object 3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10</a:t>
            </a:fld>
            <a:endParaRPr dirty="0"/>
          </a:p>
        </p:txBody>
      </p:sp>
      <p:sp>
        <p:nvSpPr>
          <p:cNvPr id="22" name="object 22"/>
          <p:cNvSpPr txBox="1"/>
          <p:nvPr/>
        </p:nvSpPr>
        <p:spPr>
          <a:xfrm>
            <a:off x="6243127" y="4279905"/>
            <a:ext cx="2058035" cy="6191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16559" algn="l"/>
                <a:tab pos="895350" algn="l"/>
              </a:tabLst>
            </a:pPr>
            <a:r>
              <a:rPr sz="3900" u="heavy" spc="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	</a:t>
            </a:r>
            <a:r>
              <a:rPr sz="3900" spc="5" dirty="0">
                <a:latin typeface="Comic Sans MS"/>
                <a:cs typeface="Comic Sans MS"/>
              </a:rPr>
              <a:t>	</a:t>
            </a:r>
            <a:r>
              <a:rPr sz="3900" spc="15" dirty="0">
                <a:latin typeface="Symbol"/>
                <a:cs typeface="Symbol"/>
              </a:rPr>
              <a:t></a:t>
            </a:r>
            <a:r>
              <a:rPr sz="3900" spc="-500" dirty="0">
                <a:latin typeface="Times New Roman"/>
                <a:cs typeface="Times New Roman"/>
              </a:rPr>
              <a:t> </a:t>
            </a:r>
            <a:r>
              <a:rPr sz="3900" spc="-965" dirty="0">
                <a:latin typeface="Comic Sans MS"/>
                <a:cs typeface="Comic Sans MS"/>
              </a:rPr>
              <a:t>z</a:t>
            </a:r>
            <a:r>
              <a:rPr sz="5850" spc="-1447" baseline="22792" dirty="0">
                <a:latin typeface="Comic Sans MS"/>
                <a:cs typeface="Comic Sans MS"/>
              </a:rPr>
              <a:t>~ </a:t>
            </a:r>
            <a:r>
              <a:rPr sz="3900" spc="20" dirty="0">
                <a:latin typeface="Comic Sans MS"/>
                <a:cs typeface="Comic Sans MS"/>
              </a:rPr>
              <a:t>m</a:t>
            </a:r>
            <a:endParaRPr sz="3900">
              <a:latin typeface="Comic Sans MS"/>
              <a:cs typeface="Comic Sans MS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203972" y="4596372"/>
            <a:ext cx="767715" cy="6191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900" spc="15" dirty="0">
                <a:latin typeface="Comic Sans MS"/>
                <a:cs typeface="Comic Sans MS"/>
              </a:rPr>
              <a:t>z</a:t>
            </a:r>
            <a:r>
              <a:rPr sz="3900" spc="310" dirty="0">
                <a:latin typeface="Comic Sans MS"/>
                <a:cs typeface="Comic Sans MS"/>
              </a:rPr>
              <a:t> </a:t>
            </a:r>
            <a:r>
              <a:rPr sz="3900" spc="15" dirty="0">
                <a:latin typeface="Symbol"/>
                <a:cs typeface="Symbol"/>
              </a:rPr>
              <a:t></a:t>
            </a:r>
            <a:endParaRPr sz="3900">
              <a:latin typeface="Symbol"/>
              <a:cs typeface="Symbo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661731" y="4613530"/>
            <a:ext cx="766445" cy="98488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48590" algn="ctr">
              <a:lnSpc>
                <a:spcPct val="100000"/>
              </a:lnSpc>
              <a:spcBef>
                <a:spcPts val="114"/>
              </a:spcBef>
            </a:pPr>
            <a:r>
              <a:rPr sz="2250" spc="10" dirty="0">
                <a:latin typeface="Comic Sans MS"/>
                <a:cs typeface="Comic Sans MS"/>
              </a:rPr>
              <a:t>i</a:t>
            </a:r>
            <a:endParaRPr sz="225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160"/>
              </a:spcBef>
            </a:pPr>
            <a:r>
              <a:rPr sz="3900" spc="15" dirty="0">
                <a:latin typeface="Symbol"/>
                <a:cs typeface="Symbol"/>
              </a:rPr>
              <a:t></a:t>
            </a:r>
            <a:r>
              <a:rPr sz="3900" spc="-605" dirty="0">
                <a:latin typeface="Times New Roman"/>
                <a:cs typeface="Times New Roman"/>
              </a:rPr>
              <a:t> </a:t>
            </a:r>
            <a:r>
              <a:rPr sz="3900" spc="20" dirty="0">
                <a:latin typeface="Comic Sans MS"/>
                <a:cs typeface="Comic Sans MS"/>
              </a:rPr>
              <a:t>m</a:t>
            </a:r>
            <a:endParaRPr sz="3900">
              <a:latin typeface="Comic Sans MS"/>
              <a:cs typeface="Comic Sans MS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567420" y="4279905"/>
            <a:ext cx="2077085" cy="6191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10845" algn="l"/>
                <a:tab pos="889000" algn="l"/>
              </a:tabLst>
            </a:pPr>
            <a:r>
              <a:rPr sz="3900" u="heavy" spc="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	</a:t>
            </a:r>
            <a:r>
              <a:rPr sz="3900" spc="5" dirty="0">
                <a:latin typeface="Comic Sans MS"/>
                <a:cs typeface="Comic Sans MS"/>
              </a:rPr>
              <a:t>	</a:t>
            </a:r>
            <a:r>
              <a:rPr sz="3900" spc="15" dirty="0">
                <a:latin typeface="Symbol"/>
                <a:cs typeface="Symbol"/>
              </a:rPr>
              <a:t></a:t>
            </a:r>
            <a:r>
              <a:rPr sz="3900" spc="15" dirty="0">
                <a:latin typeface="Times New Roman"/>
                <a:cs typeface="Times New Roman"/>
              </a:rPr>
              <a:t> </a:t>
            </a:r>
            <a:r>
              <a:rPr sz="3900" spc="-1000" dirty="0">
                <a:latin typeface="Comic Sans MS"/>
                <a:cs typeface="Comic Sans MS"/>
              </a:rPr>
              <a:t>y</a:t>
            </a:r>
            <a:r>
              <a:rPr sz="5850" spc="-1500" baseline="22792" dirty="0">
                <a:latin typeface="Comic Sans MS"/>
                <a:cs typeface="Comic Sans MS"/>
              </a:rPr>
              <a:t>~</a:t>
            </a:r>
            <a:r>
              <a:rPr sz="5850" spc="-1372" baseline="22792" dirty="0">
                <a:latin typeface="Comic Sans MS"/>
                <a:cs typeface="Comic Sans MS"/>
              </a:rPr>
              <a:t> </a:t>
            </a:r>
            <a:r>
              <a:rPr sz="3900" spc="20" dirty="0">
                <a:latin typeface="Comic Sans MS"/>
                <a:cs typeface="Comic Sans MS"/>
              </a:rPr>
              <a:t>m</a:t>
            </a:r>
            <a:endParaRPr sz="3900">
              <a:latin typeface="Comic Sans MS"/>
              <a:cs typeface="Comic Sans MS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543391" y="4596372"/>
            <a:ext cx="747395" cy="6191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900" spc="15" dirty="0">
                <a:latin typeface="Comic Sans MS"/>
                <a:cs typeface="Comic Sans MS"/>
              </a:rPr>
              <a:t>y</a:t>
            </a:r>
            <a:r>
              <a:rPr sz="3900" spc="220" dirty="0">
                <a:latin typeface="Comic Sans MS"/>
                <a:cs typeface="Comic Sans MS"/>
              </a:rPr>
              <a:t> </a:t>
            </a:r>
            <a:r>
              <a:rPr sz="3900" spc="15" dirty="0">
                <a:latin typeface="Symbol"/>
                <a:cs typeface="Symbol"/>
              </a:rPr>
              <a:t></a:t>
            </a:r>
            <a:endParaRPr sz="3900">
              <a:latin typeface="Symbol"/>
              <a:cs typeface="Symbo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961048" y="4613530"/>
            <a:ext cx="766445" cy="98488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66370" algn="ctr">
              <a:lnSpc>
                <a:spcPct val="100000"/>
              </a:lnSpc>
              <a:spcBef>
                <a:spcPts val="114"/>
              </a:spcBef>
            </a:pPr>
            <a:r>
              <a:rPr sz="2250" spc="10" dirty="0">
                <a:latin typeface="Comic Sans MS"/>
                <a:cs typeface="Comic Sans MS"/>
              </a:rPr>
              <a:t>i</a:t>
            </a:r>
            <a:endParaRPr sz="225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160"/>
              </a:spcBef>
            </a:pPr>
            <a:r>
              <a:rPr sz="3900" spc="15" dirty="0">
                <a:latin typeface="Symbol"/>
                <a:cs typeface="Symbol"/>
              </a:rPr>
              <a:t></a:t>
            </a:r>
            <a:r>
              <a:rPr sz="3900" spc="-605" dirty="0">
                <a:latin typeface="Times New Roman"/>
                <a:cs typeface="Times New Roman"/>
              </a:rPr>
              <a:t> </a:t>
            </a:r>
            <a:r>
              <a:rPr sz="3900" spc="20" dirty="0">
                <a:latin typeface="Comic Sans MS"/>
                <a:cs typeface="Comic Sans MS"/>
              </a:rPr>
              <a:t>m</a:t>
            </a:r>
            <a:endParaRPr sz="3900">
              <a:latin typeface="Comic Sans MS"/>
              <a:cs typeface="Comic Sans MS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735558" y="4279905"/>
            <a:ext cx="1217295" cy="6191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900" spc="15" dirty="0">
                <a:latin typeface="Symbol"/>
                <a:cs typeface="Symbol"/>
              </a:rPr>
              <a:t></a:t>
            </a:r>
            <a:r>
              <a:rPr sz="3900" spc="15" dirty="0">
                <a:latin typeface="Times New Roman"/>
                <a:cs typeface="Times New Roman"/>
              </a:rPr>
              <a:t> </a:t>
            </a:r>
            <a:r>
              <a:rPr sz="3900" spc="-1040" dirty="0">
                <a:latin typeface="Comic Sans MS"/>
                <a:cs typeface="Comic Sans MS"/>
              </a:rPr>
              <a:t>x</a:t>
            </a:r>
            <a:r>
              <a:rPr sz="5850" spc="-1560" baseline="24216" dirty="0">
                <a:latin typeface="Comic Sans MS"/>
                <a:cs typeface="Comic Sans MS"/>
              </a:rPr>
              <a:t>~</a:t>
            </a:r>
            <a:r>
              <a:rPr sz="5850" spc="-1395" baseline="24216" dirty="0">
                <a:latin typeface="Comic Sans MS"/>
                <a:cs typeface="Comic Sans MS"/>
              </a:rPr>
              <a:t> </a:t>
            </a:r>
            <a:r>
              <a:rPr sz="3900" spc="20" dirty="0">
                <a:latin typeface="Comic Sans MS"/>
                <a:cs typeface="Comic Sans MS"/>
              </a:rPr>
              <a:t>m</a:t>
            </a:r>
            <a:endParaRPr sz="3900">
              <a:latin typeface="Comic Sans MS"/>
              <a:cs typeface="Comic Sans M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796588" y="4596372"/>
            <a:ext cx="785495" cy="6191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900" spc="15" dirty="0">
                <a:latin typeface="Comic Sans MS"/>
                <a:cs typeface="Comic Sans MS"/>
              </a:rPr>
              <a:t>x</a:t>
            </a:r>
            <a:r>
              <a:rPr sz="3900" spc="245" dirty="0">
                <a:latin typeface="Comic Sans MS"/>
                <a:cs typeface="Comic Sans MS"/>
              </a:rPr>
              <a:t> </a:t>
            </a:r>
            <a:r>
              <a:rPr sz="3900" spc="15" dirty="0">
                <a:latin typeface="Symbol"/>
                <a:cs typeface="Symbol"/>
              </a:rPr>
              <a:t></a:t>
            </a:r>
            <a:endParaRPr sz="3900">
              <a:latin typeface="Symbol"/>
              <a:cs typeface="Symbo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46147" y="0"/>
            <a:ext cx="383032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5" dirty="0">
                <a:latin typeface="Tahoma"/>
                <a:cs typeface="Tahoma"/>
              </a:rPr>
              <a:t>General</a:t>
            </a:r>
            <a:r>
              <a:rPr sz="3600" b="1" spc="-90" dirty="0">
                <a:latin typeface="Tahoma"/>
                <a:cs typeface="Tahoma"/>
              </a:rPr>
              <a:t> </a:t>
            </a:r>
            <a:r>
              <a:rPr sz="3600" b="1" spc="-5" dirty="0">
                <a:latin typeface="Tahoma"/>
                <a:cs typeface="Tahoma"/>
              </a:rPr>
              <a:t>Formula</a:t>
            </a:r>
            <a:endParaRPr sz="3600">
              <a:latin typeface="Tahoma"/>
              <a:cs typeface="Tahom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354567" y="1152290"/>
            <a:ext cx="238760" cy="0"/>
          </a:xfrm>
          <a:custGeom>
            <a:avLst/>
            <a:gdLst/>
            <a:ahLst/>
            <a:cxnLst/>
            <a:rect l="l" t="t" r="r" b="b"/>
            <a:pathLst>
              <a:path w="238759">
                <a:moveTo>
                  <a:pt x="0" y="0"/>
                </a:moveTo>
                <a:lnTo>
                  <a:pt x="238699" y="0"/>
                </a:lnTo>
              </a:path>
            </a:pathLst>
          </a:custGeom>
          <a:ln w="1700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074761" y="1330975"/>
            <a:ext cx="1221105" cy="0"/>
          </a:xfrm>
          <a:custGeom>
            <a:avLst/>
            <a:gdLst/>
            <a:ahLst/>
            <a:cxnLst/>
            <a:rect l="l" t="t" r="r" b="b"/>
            <a:pathLst>
              <a:path w="1221104">
                <a:moveTo>
                  <a:pt x="0" y="0"/>
                </a:moveTo>
                <a:lnTo>
                  <a:pt x="1220588" y="0"/>
                </a:lnTo>
              </a:path>
            </a:pathLst>
          </a:custGeom>
          <a:ln w="1700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494583" y="1330975"/>
            <a:ext cx="1212215" cy="0"/>
          </a:xfrm>
          <a:custGeom>
            <a:avLst/>
            <a:gdLst/>
            <a:ahLst/>
            <a:cxnLst/>
            <a:rect l="l" t="t" r="r" b="b"/>
            <a:pathLst>
              <a:path w="1212214">
                <a:moveTo>
                  <a:pt x="0" y="0"/>
                </a:moveTo>
                <a:lnTo>
                  <a:pt x="1211614" y="0"/>
                </a:lnTo>
              </a:path>
            </a:pathLst>
          </a:custGeom>
          <a:ln w="1700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896423" y="1330975"/>
            <a:ext cx="1202055" cy="0"/>
          </a:xfrm>
          <a:custGeom>
            <a:avLst/>
            <a:gdLst/>
            <a:ahLst/>
            <a:cxnLst/>
            <a:rect l="l" t="t" r="r" b="b"/>
            <a:pathLst>
              <a:path w="1202054">
                <a:moveTo>
                  <a:pt x="0" y="0"/>
                </a:moveTo>
                <a:lnTo>
                  <a:pt x="1201695" y="0"/>
                </a:lnTo>
              </a:path>
            </a:pathLst>
          </a:custGeom>
          <a:ln w="1700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355113" y="2319674"/>
            <a:ext cx="238760" cy="0"/>
          </a:xfrm>
          <a:custGeom>
            <a:avLst/>
            <a:gdLst/>
            <a:ahLst/>
            <a:cxnLst/>
            <a:rect l="l" t="t" r="r" b="b"/>
            <a:pathLst>
              <a:path w="238759">
                <a:moveTo>
                  <a:pt x="0" y="0"/>
                </a:moveTo>
                <a:lnTo>
                  <a:pt x="238729" y="0"/>
                </a:lnTo>
              </a:path>
            </a:pathLst>
          </a:custGeom>
          <a:ln w="1700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077830" y="2498358"/>
            <a:ext cx="1112520" cy="0"/>
          </a:xfrm>
          <a:custGeom>
            <a:avLst/>
            <a:gdLst/>
            <a:ahLst/>
            <a:cxnLst/>
            <a:rect l="l" t="t" r="r" b="b"/>
            <a:pathLst>
              <a:path w="1112520">
                <a:moveTo>
                  <a:pt x="0" y="0"/>
                </a:moveTo>
                <a:lnTo>
                  <a:pt x="1111919" y="0"/>
                </a:lnTo>
              </a:path>
            </a:pathLst>
          </a:custGeom>
          <a:ln w="1700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393196" y="2498358"/>
            <a:ext cx="1104265" cy="0"/>
          </a:xfrm>
          <a:custGeom>
            <a:avLst/>
            <a:gdLst/>
            <a:ahLst/>
            <a:cxnLst/>
            <a:rect l="l" t="t" r="r" b="b"/>
            <a:pathLst>
              <a:path w="1104264">
                <a:moveTo>
                  <a:pt x="0" y="0"/>
                </a:moveTo>
                <a:lnTo>
                  <a:pt x="1103681" y="0"/>
                </a:lnTo>
              </a:path>
            </a:pathLst>
          </a:custGeom>
          <a:ln w="1700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691246" y="2498358"/>
            <a:ext cx="1093470" cy="0"/>
          </a:xfrm>
          <a:custGeom>
            <a:avLst/>
            <a:gdLst/>
            <a:ahLst/>
            <a:cxnLst/>
            <a:rect l="l" t="t" r="r" b="b"/>
            <a:pathLst>
              <a:path w="1093470">
                <a:moveTo>
                  <a:pt x="0" y="0"/>
                </a:moveTo>
                <a:lnTo>
                  <a:pt x="1093156" y="0"/>
                </a:lnTo>
              </a:path>
            </a:pathLst>
          </a:custGeom>
          <a:ln w="1700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355144" y="3485534"/>
            <a:ext cx="239395" cy="0"/>
          </a:xfrm>
          <a:custGeom>
            <a:avLst/>
            <a:gdLst/>
            <a:ahLst/>
            <a:cxnLst/>
            <a:rect l="l" t="t" r="r" b="b"/>
            <a:pathLst>
              <a:path w="239394">
                <a:moveTo>
                  <a:pt x="0" y="0"/>
                </a:moveTo>
                <a:lnTo>
                  <a:pt x="238819" y="0"/>
                </a:lnTo>
              </a:path>
            </a:pathLst>
          </a:custGeom>
          <a:ln w="1700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077328" y="3664218"/>
            <a:ext cx="1076325" cy="0"/>
          </a:xfrm>
          <a:custGeom>
            <a:avLst/>
            <a:gdLst/>
            <a:ahLst/>
            <a:cxnLst/>
            <a:rect l="l" t="t" r="r" b="b"/>
            <a:pathLst>
              <a:path w="1076325">
                <a:moveTo>
                  <a:pt x="0" y="0"/>
                </a:moveTo>
                <a:lnTo>
                  <a:pt x="1076314" y="0"/>
                </a:lnTo>
              </a:path>
            </a:pathLst>
          </a:custGeom>
          <a:ln w="1700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355931" y="3664218"/>
            <a:ext cx="1068705" cy="0"/>
          </a:xfrm>
          <a:custGeom>
            <a:avLst/>
            <a:gdLst/>
            <a:ahLst/>
            <a:cxnLst/>
            <a:rect l="l" t="t" r="r" b="b"/>
            <a:pathLst>
              <a:path w="1068704">
                <a:moveTo>
                  <a:pt x="0" y="0"/>
                </a:moveTo>
                <a:lnTo>
                  <a:pt x="1068207" y="0"/>
                </a:lnTo>
              </a:path>
            </a:pathLst>
          </a:custGeom>
          <a:ln w="1700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618287" y="3664218"/>
            <a:ext cx="1057910" cy="0"/>
          </a:xfrm>
          <a:custGeom>
            <a:avLst/>
            <a:gdLst/>
            <a:ahLst/>
            <a:cxnLst/>
            <a:rect l="l" t="t" r="r" b="b"/>
            <a:pathLst>
              <a:path w="1057909">
                <a:moveTo>
                  <a:pt x="0" y="0"/>
                </a:moveTo>
                <a:lnTo>
                  <a:pt x="1057578" y="0"/>
                </a:lnTo>
              </a:path>
            </a:pathLst>
          </a:custGeom>
          <a:ln w="1700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355144" y="4652917"/>
            <a:ext cx="239395" cy="0"/>
          </a:xfrm>
          <a:custGeom>
            <a:avLst/>
            <a:gdLst/>
            <a:ahLst/>
            <a:cxnLst/>
            <a:rect l="l" t="t" r="r" b="b"/>
            <a:pathLst>
              <a:path w="239394">
                <a:moveTo>
                  <a:pt x="0" y="0"/>
                </a:moveTo>
                <a:lnTo>
                  <a:pt x="238819" y="0"/>
                </a:lnTo>
              </a:path>
            </a:pathLst>
          </a:custGeom>
          <a:ln w="1700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077328" y="4831603"/>
            <a:ext cx="1080770" cy="0"/>
          </a:xfrm>
          <a:custGeom>
            <a:avLst/>
            <a:gdLst/>
            <a:ahLst/>
            <a:cxnLst/>
            <a:rect l="l" t="t" r="r" b="b"/>
            <a:pathLst>
              <a:path w="1080770">
                <a:moveTo>
                  <a:pt x="0" y="0"/>
                </a:moveTo>
                <a:lnTo>
                  <a:pt x="1080418" y="0"/>
                </a:lnTo>
              </a:path>
            </a:pathLst>
          </a:custGeom>
          <a:ln w="1700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360035" y="4831603"/>
            <a:ext cx="1072515" cy="0"/>
          </a:xfrm>
          <a:custGeom>
            <a:avLst/>
            <a:gdLst/>
            <a:ahLst/>
            <a:cxnLst/>
            <a:rect l="l" t="t" r="r" b="b"/>
            <a:pathLst>
              <a:path w="1072514">
                <a:moveTo>
                  <a:pt x="0" y="0"/>
                </a:moveTo>
                <a:lnTo>
                  <a:pt x="1072176" y="0"/>
                </a:lnTo>
              </a:path>
            </a:pathLst>
          </a:custGeom>
          <a:ln w="1700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626360" y="4831603"/>
            <a:ext cx="1061720" cy="0"/>
          </a:xfrm>
          <a:custGeom>
            <a:avLst/>
            <a:gdLst/>
            <a:ahLst/>
            <a:cxnLst/>
            <a:rect l="l" t="t" r="r" b="b"/>
            <a:pathLst>
              <a:path w="1061720">
                <a:moveTo>
                  <a:pt x="0" y="0"/>
                </a:moveTo>
                <a:lnTo>
                  <a:pt x="1061614" y="0"/>
                </a:lnTo>
              </a:path>
            </a:pathLst>
          </a:custGeom>
          <a:ln w="1700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354450" y="5818265"/>
            <a:ext cx="238760" cy="0"/>
          </a:xfrm>
          <a:custGeom>
            <a:avLst/>
            <a:gdLst/>
            <a:ahLst/>
            <a:cxnLst/>
            <a:rect l="l" t="t" r="r" b="b"/>
            <a:pathLst>
              <a:path w="238759">
                <a:moveTo>
                  <a:pt x="0" y="0"/>
                </a:moveTo>
                <a:lnTo>
                  <a:pt x="238360" y="0"/>
                </a:lnTo>
              </a:path>
            </a:pathLst>
          </a:custGeom>
          <a:ln w="1698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074464" y="5996721"/>
            <a:ext cx="1023619" cy="0"/>
          </a:xfrm>
          <a:custGeom>
            <a:avLst/>
            <a:gdLst/>
            <a:ahLst/>
            <a:cxnLst/>
            <a:rect l="l" t="t" r="r" b="b"/>
            <a:pathLst>
              <a:path w="1023619">
                <a:moveTo>
                  <a:pt x="0" y="0"/>
                </a:moveTo>
                <a:lnTo>
                  <a:pt x="1023056" y="0"/>
                </a:lnTo>
              </a:path>
            </a:pathLst>
          </a:custGeom>
          <a:ln w="1698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295859" y="5996721"/>
            <a:ext cx="1015365" cy="0"/>
          </a:xfrm>
          <a:custGeom>
            <a:avLst/>
            <a:gdLst/>
            <a:ahLst/>
            <a:cxnLst/>
            <a:rect l="l" t="t" r="r" b="b"/>
            <a:pathLst>
              <a:path w="1015364">
                <a:moveTo>
                  <a:pt x="0" y="0"/>
                </a:moveTo>
                <a:lnTo>
                  <a:pt x="1014937" y="0"/>
                </a:lnTo>
              </a:path>
            </a:pathLst>
          </a:custGeom>
          <a:ln w="1698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501017" y="5996721"/>
            <a:ext cx="1003300" cy="0"/>
          </a:xfrm>
          <a:custGeom>
            <a:avLst/>
            <a:gdLst/>
            <a:ahLst/>
            <a:cxnLst/>
            <a:rect l="l" t="t" r="r" b="b"/>
            <a:pathLst>
              <a:path w="1003300">
                <a:moveTo>
                  <a:pt x="0" y="0"/>
                </a:moveTo>
                <a:lnTo>
                  <a:pt x="1003247" y="0"/>
                </a:lnTo>
              </a:path>
            </a:pathLst>
          </a:custGeom>
          <a:ln w="1698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1316439" y="671189"/>
            <a:ext cx="6769100" cy="5831205"/>
          </a:xfrm>
          <a:prstGeom prst="rect">
            <a:avLst/>
          </a:prstGeom>
        </p:spPr>
        <p:txBody>
          <a:bodyPr vert="horz" wrap="square" lIns="0" tIns="1016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0"/>
              </a:spcBef>
              <a:tabLst>
                <a:tab pos="792480" algn="l"/>
                <a:tab pos="2463165" algn="l"/>
                <a:tab pos="3211195" algn="l"/>
                <a:tab pos="4848225" algn="l"/>
                <a:tab pos="5612765" algn="l"/>
              </a:tabLst>
            </a:pPr>
            <a:r>
              <a:rPr sz="4725" spc="52" baseline="-36155" dirty="0">
                <a:latin typeface="Comic Sans MS"/>
                <a:cs typeface="Comic Sans MS"/>
              </a:rPr>
              <a:t>x</a:t>
            </a:r>
            <a:r>
              <a:rPr sz="4725" spc="412" baseline="-36155" dirty="0">
                <a:latin typeface="Comic Sans MS"/>
                <a:cs typeface="Comic Sans MS"/>
              </a:rPr>
              <a:t> </a:t>
            </a:r>
            <a:r>
              <a:rPr sz="4725" spc="52" baseline="-36155" dirty="0">
                <a:latin typeface="Symbol"/>
                <a:cs typeface="Symbol"/>
              </a:rPr>
              <a:t></a:t>
            </a:r>
            <a:r>
              <a:rPr sz="4725" spc="52" baseline="-36155" dirty="0">
                <a:latin typeface="Times New Roman"/>
                <a:cs typeface="Times New Roman"/>
              </a:rPr>
              <a:t>	</a:t>
            </a:r>
            <a:r>
              <a:rPr sz="3150" spc="15" dirty="0">
                <a:latin typeface="Symbol"/>
                <a:cs typeface="Symbol"/>
              </a:rPr>
              <a:t></a:t>
            </a:r>
            <a:r>
              <a:rPr sz="3150" spc="-204" dirty="0">
                <a:latin typeface="Times New Roman"/>
                <a:cs typeface="Times New Roman"/>
              </a:rPr>
              <a:t> </a:t>
            </a:r>
            <a:r>
              <a:rPr sz="3150" spc="-835" dirty="0">
                <a:latin typeface="Comic Sans MS"/>
                <a:cs typeface="Comic Sans MS"/>
              </a:rPr>
              <a:t>x</a:t>
            </a:r>
            <a:r>
              <a:rPr sz="4725" spc="-1252" baseline="24691" dirty="0">
                <a:latin typeface="Comic Sans MS"/>
                <a:cs typeface="Comic Sans MS"/>
              </a:rPr>
              <a:t>~  </a:t>
            </a:r>
            <a:r>
              <a:rPr sz="4725" spc="-1102" baseline="24691" dirty="0">
                <a:latin typeface="Comic Sans MS"/>
                <a:cs typeface="Comic Sans MS"/>
              </a:rPr>
              <a:t> </a:t>
            </a:r>
            <a:r>
              <a:rPr sz="3150" spc="35" dirty="0">
                <a:latin typeface="Comic Sans MS"/>
                <a:cs typeface="Comic Sans MS"/>
              </a:rPr>
              <a:t>dW	</a:t>
            </a:r>
            <a:r>
              <a:rPr sz="4725" strike="sngStrike" spc="44" baseline="-36155" dirty="0">
                <a:latin typeface="Comic Sans MS"/>
                <a:cs typeface="Comic Sans MS"/>
              </a:rPr>
              <a:t>y</a:t>
            </a:r>
            <a:r>
              <a:rPr sz="4725" strike="noStrike" spc="382" baseline="-36155" dirty="0">
                <a:latin typeface="Comic Sans MS"/>
                <a:cs typeface="Comic Sans MS"/>
              </a:rPr>
              <a:t> </a:t>
            </a:r>
            <a:r>
              <a:rPr sz="4725" strike="noStrike" spc="52" baseline="-36155" dirty="0">
                <a:latin typeface="Symbol"/>
                <a:cs typeface="Symbol"/>
              </a:rPr>
              <a:t></a:t>
            </a:r>
            <a:r>
              <a:rPr sz="4725" strike="noStrike" spc="52" baseline="-36155" dirty="0">
                <a:latin typeface="Times New Roman"/>
                <a:cs typeface="Times New Roman"/>
              </a:rPr>
              <a:t>	</a:t>
            </a:r>
            <a:r>
              <a:rPr sz="3150" strike="noStrike" spc="15" dirty="0">
                <a:latin typeface="Symbol"/>
                <a:cs typeface="Symbol"/>
              </a:rPr>
              <a:t></a:t>
            </a:r>
            <a:r>
              <a:rPr sz="3150" strike="noStrike" spc="-130" dirty="0">
                <a:latin typeface="Times New Roman"/>
                <a:cs typeface="Times New Roman"/>
              </a:rPr>
              <a:t> </a:t>
            </a:r>
            <a:r>
              <a:rPr sz="3150" strike="noStrike" spc="-800" dirty="0">
                <a:latin typeface="Comic Sans MS"/>
                <a:cs typeface="Comic Sans MS"/>
              </a:rPr>
              <a:t>y</a:t>
            </a:r>
            <a:r>
              <a:rPr sz="4725" strike="noStrike" spc="-1200" baseline="22927" dirty="0">
                <a:latin typeface="Comic Sans MS"/>
                <a:cs typeface="Comic Sans MS"/>
              </a:rPr>
              <a:t>~   </a:t>
            </a:r>
            <a:r>
              <a:rPr sz="3150" strike="noStrike" spc="35" dirty="0">
                <a:latin typeface="Comic Sans MS"/>
                <a:cs typeface="Comic Sans MS"/>
              </a:rPr>
              <a:t>dW	</a:t>
            </a:r>
            <a:r>
              <a:rPr sz="4725" strike="noStrike" spc="52" baseline="-36155" dirty="0">
                <a:latin typeface="Comic Sans MS"/>
                <a:cs typeface="Comic Sans MS"/>
              </a:rPr>
              <a:t>z</a:t>
            </a:r>
            <a:r>
              <a:rPr sz="4725" strike="noStrike" spc="494" baseline="-36155" dirty="0">
                <a:latin typeface="Comic Sans MS"/>
                <a:cs typeface="Comic Sans MS"/>
              </a:rPr>
              <a:t> </a:t>
            </a:r>
            <a:r>
              <a:rPr sz="4725" strike="noStrike" spc="52" baseline="-36155" dirty="0">
                <a:latin typeface="Symbol"/>
                <a:cs typeface="Symbol"/>
              </a:rPr>
              <a:t></a:t>
            </a:r>
            <a:r>
              <a:rPr sz="4725" strike="noStrike" spc="52" baseline="-36155" dirty="0">
                <a:latin typeface="Times New Roman"/>
                <a:cs typeface="Times New Roman"/>
              </a:rPr>
              <a:t>	</a:t>
            </a:r>
            <a:r>
              <a:rPr sz="3150" strike="noStrike" spc="15" dirty="0">
                <a:latin typeface="Symbol"/>
                <a:cs typeface="Symbol"/>
              </a:rPr>
              <a:t></a:t>
            </a:r>
            <a:r>
              <a:rPr sz="3150" strike="noStrike" spc="-330" dirty="0">
                <a:latin typeface="Times New Roman"/>
                <a:cs typeface="Times New Roman"/>
              </a:rPr>
              <a:t> </a:t>
            </a:r>
            <a:r>
              <a:rPr sz="3150" strike="noStrike" spc="-765" dirty="0">
                <a:latin typeface="Comic Sans MS"/>
                <a:cs typeface="Comic Sans MS"/>
              </a:rPr>
              <a:t>z</a:t>
            </a:r>
            <a:r>
              <a:rPr sz="4725" strike="noStrike" spc="-1147" baseline="22927" dirty="0">
                <a:latin typeface="Comic Sans MS"/>
                <a:cs typeface="Comic Sans MS"/>
              </a:rPr>
              <a:t>~ </a:t>
            </a:r>
            <a:r>
              <a:rPr sz="3150" strike="noStrike" spc="20" dirty="0">
                <a:latin typeface="Comic Sans MS"/>
                <a:cs typeface="Comic Sans MS"/>
              </a:rPr>
              <a:t>dW</a:t>
            </a:r>
            <a:endParaRPr sz="3150">
              <a:latin typeface="Comic Sans MS"/>
              <a:cs typeface="Comic Sans MS"/>
            </a:endParaRPr>
          </a:p>
          <a:p>
            <a:pPr marL="12700" marR="156845" indent="939800">
              <a:lnSpc>
                <a:spcPts val="4700"/>
              </a:lnSpc>
              <a:spcBef>
                <a:spcPts val="100"/>
              </a:spcBef>
              <a:tabLst>
                <a:tab pos="794385" algn="l"/>
                <a:tab pos="2360295" algn="l"/>
                <a:tab pos="3109595" algn="l"/>
                <a:tab pos="3368040" algn="l"/>
                <a:tab pos="4641215" algn="l"/>
                <a:tab pos="5408295" algn="l"/>
                <a:tab pos="5765800" algn="l"/>
              </a:tabLst>
            </a:pPr>
            <a:r>
              <a:rPr sz="3150" spc="15" dirty="0">
                <a:latin typeface="Symbol"/>
                <a:cs typeface="Symbol"/>
              </a:rPr>
              <a:t></a:t>
            </a:r>
            <a:r>
              <a:rPr sz="3150" spc="-245" dirty="0">
                <a:latin typeface="Times New Roman"/>
                <a:cs typeface="Times New Roman"/>
              </a:rPr>
              <a:t> </a:t>
            </a:r>
            <a:r>
              <a:rPr sz="3150" spc="35" dirty="0">
                <a:latin typeface="Comic Sans MS"/>
                <a:cs typeface="Comic Sans MS"/>
              </a:rPr>
              <a:t>dW			</a:t>
            </a:r>
            <a:r>
              <a:rPr sz="3150" spc="15" dirty="0">
                <a:latin typeface="Symbol"/>
                <a:cs typeface="Symbol"/>
              </a:rPr>
              <a:t></a:t>
            </a:r>
            <a:r>
              <a:rPr sz="3150" spc="-245" dirty="0">
                <a:latin typeface="Times New Roman"/>
                <a:cs typeface="Times New Roman"/>
              </a:rPr>
              <a:t> </a:t>
            </a:r>
            <a:r>
              <a:rPr sz="3150" spc="35" dirty="0">
                <a:latin typeface="Comic Sans MS"/>
                <a:cs typeface="Comic Sans MS"/>
              </a:rPr>
              <a:t>dW			</a:t>
            </a:r>
            <a:r>
              <a:rPr sz="3150" spc="15" dirty="0">
                <a:latin typeface="Symbol"/>
                <a:cs typeface="Symbol"/>
              </a:rPr>
              <a:t></a:t>
            </a:r>
            <a:r>
              <a:rPr sz="3150" spc="-330" dirty="0">
                <a:latin typeface="Times New Roman"/>
                <a:cs typeface="Times New Roman"/>
              </a:rPr>
              <a:t> </a:t>
            </a:r>
            <a:r>
              <a:rPr sz="3150" spc="20" dirty="0">
                <a:latin typeface="Comic Sans MS"/>
                <a:cs typeface="Comic Sans MS"/>
              </a:rPr>
              <a:t>dW  </a:t>
            </a:r>
            <a:r>
              <a:rPr sz="4725" spc="44" baseline="-36155" dirty="0">
                <a:latin typeface="Comic Sans MS"/>
                <a:cs typeface="Comic Sans MS"/>
              </a:rPr>
              <a:t>x</a:t>
            </a:r>
            <a:r>
              <a:rPr sz="4725" spc="427" baseline="-36155" dirty="0">
                <a:latin typeface="Comic Sans MS"/>
                <a:cs typeface="Comic Sans MS"/>
              </a:rPr>
              <a:t> </a:t>
            </a:r>
            <a:r>
              <a:rPr sz="4725" spc="44" baseline="-36155" dirty="0">
                <a:latin typeface="Symbol"/>
                <a:cs typeface="Symbol"/>
              </a:rPr>
              <a:t></a:t>
            </a:r>
            <a:r>
              <a:rPr sz="4725" spc="44" baseline="-36155" dirty="0">
                <a:latin typeface="Times New Roman"/>
                <a:cs typeface="Times New Roman"/>
              </a:rPr>
              <a:t>	</a:t>
            </a:r>
            <a:r>
              <a:rPr sz="3150" spc="15" dirty="0">
                <a:latin typeface="Symbol"/>
                <a:cs typeface="Symbol"/>
              </a:rPr>
              <a:t></a:t>
            </a:r>
            <a:r>
              <a:rPr sz="3150" spc="-200" dirty="0">
                <a:latin typeface="Times New Roman"/>
                <a:cs typeface="Times New Roman"/>
              </a:rPr>
              <a:t> </a:t>
            </a:r>
            <a:r>
              <a:rPr sz="3150" spc="-835" dirty="0">
                <a:latin typeface="Comic Sans MS"/>
                <a:cs typeface="Comic Sans MS"/>
              </a:rPr>
              <a:t>x</a:t>
            </a:r>
            <a:r>
              <a:rPr sz="4725" spc="-1252" baseline="24691" dirty="0">
                <a:latin typeface="Comic Sans MS"/>
                <a:cs typeface="Comic Sans MS"/>
              </a:rPr>
              <a:t>~   </a:t>
            </a:r>
            <a:r>
              <a:rPr sz="4725" spc="-1237" baseline="24691" dirty="0">
                <a:latin typeface="Comic Sans MS"/>
                <a:cs typeface="Comic Sans MS"/>
              </a:rPr>
              <a:t> </a:t>
            </a:r>
            <a:r>
              <a:rPr sz="3150" spc="25" dirty="0">
                <a:latin typeface="Comic Sans MS"/>
                <a:cs typeface="Comic Sans MS"/>
              </a:rPr>
              <a:t>dm	</a:t>
            </a:r>
            <a:r>
              <a:rPr sz="4725" strike="sngStrike" spc="37" baseline="-36155" dirty="0">
                <a:latin typeface="Comic Sans MS"/>
                <a:cs typeface="Comic Sans MS"/>
              </a:rPr>
              <a:t>y</a:t>
            </a:r>
            <a:r>
              <a:rPr sz="4725" strike="noStrike" spc="390" baseline="-36155" dirty="0">
                <a:latin typeface="Comic Sans MS"/>
                <a:cs typeface="Comic Sans MS"/>
              </a:rPr>
              <a:t> </a:t>
            </a:r>
            <a:r>
              <a:rPr sz="4725" strike="noStrike" spc="44" baseline="-36155" dirty="0">
                <a:latin typeface="Symbol"/>
                <a:cs typeface="Symbol"/>
              </a:rPr>
              <a:t></a:t>
            </a:r>
            <a:r>
              <a:rPr sz="4725" strike="noStrike" spc="44" baseline="-36155" dirty="0">
                <a:latin typeface="Times New Roman"/>
                <a:cs typeface="Times New Roman"/>
              </a:rPr>
              <a:t>	</a:t>
            </a:r>
            <a:r>
              <a:rPr sz="3150" strike="noStrike" spc="15" dirty="0">
                <a:latin typeface="Symbol"/>
                <a:cs typeface="Symbol"/>
              </a:rPr>
              <a:t></a:t>
            </a:r>
            <a:r>
              <a:rPr sz="3150" strike="noStrike" spc="-110" dirty="0">
                <a:latin typeface="Times New Roman"/>
                <a:cs typeface="Times New Roman"/>
              </a:rPr>
              <a:t> </a:t>
            </a:r>
            <a:r>
              <a:rPr sz="3150" strike="noStrike" spc="-795" dirty="0">
                <a:latin typeface="Comic Sans MS"/>
                <a:cs typeface="Comic Sans MS"/>
              </a:rPr>
              <a:t>y</a:t>
            </a:r>
            <a:r>
              <a:rPr sz="4725" strike="noStrike" spc="-1192" baseline="22927" dirty="0">
                <a:latin typeface="Comic Sans MS"/>
                <a:cs typeface="Comic Sans MS"/>
              </a:rPr>
              <a:t>~ </a:t>
            </a:r>
            <a:r>
              <a:rPr sz="4725" strike="noStrike" spc="-975" baseline="22927" dirty="0">
                <a:latin typeface="Comic Sans MS"/>
                <a:cs typeface="Comic Sans MS"/>
              </a:rPr>
              <a:t> </a:t>
            </a:r>
            <a:r>
              <a:rPr sz="3150" strike="noStrike" spc="25" dirty="0">
                <a:latin typeface="Comic Sans MS"/>
                <a:cs typeface="Comic Sans MS"/>
              </a:rPr>
              <a:t>dm	</a:t>
            </a:r>
            <a:r>
              <a:rPr sz="4725" strike="noStrike" spc="44" baseline="-36155" dirty="0">
                <a:latin typeface="Comic Sans MS"/>
                <a:cs typeface="Comic Sans MS"/>
              </a:rPr>
              <a:t>z</a:t>
            </a:r>
            <a:r>
              <a:rPr sz="4725" strike="noStrike" spc="509" baseline="-36155" dirty="0">
                <a:latin typeface="Comic Sans MS"/>
                <a:cs typeface="Comic Sans MS"/>
              </a:rPr>
              <a:t> </a:t>
            </a:r>
            <a:r>
              <a:rPr sz="4725" strike="noStrike" spc="44" baseline="-36155" dirty="0">
                <a:latin typeface="Symbol"/>
                <a:cs typeface="Symbol"/>
              </a:rPr>
              <a:t></a:t>
            </a:r>
            <a:r>
              <a:rPr sz="4725" strike="noStrike" spc="44" baseline="-36155" dirty="0">
                <a:latin typeface="Times New Roman"/>
                <a:cs typeface="Times New Roman"/>
              </a:rPr>
              <a:t>	</a:t>
            </a:r>
            <a:r>
              <a:rPr sz="3150" strike="noStrike" spc="15" dirty="0">
                <a:latin typeface="Symbol"/>
                <a:cs typeface="Symbol"/>
              </a:rPr>
              <a:t></a:t>
            </a:r>
            <a:r>
              <a:rPr sz="3150" strike="noStrike" spc="-450" dirty="0">
                <a:latin typeface="Times New Roman"/>
                <a:cs typeface="Times New Roman"/>
              </a:rPr>
              <a:t> </a:t>
            </a:r>
            <a:r>
              <a:rPr sz="3150" strike="noStrike" spc="-765" dirty="0">
                <a:latin typeface="Comic Sans MS"/>
                <a:cs typeface="Comic Sans MS"/>
              </a:rPr>
              <a:t>z</a:t>
            </a:r>
            <a:r>
              <a:rPr sz="4725" strike="noStrike" spc="-1147" baseline="22927" dirty="0">
                <a:latin typeface="Comic Sans MS"/>
                <a:cs typeface="Comic Sans MS"/>
              </a:rPr>
              <a:t>~ </a:t>
            </a:r>
            <a:r>
              <a:rPr sz="3150" strike="noStrike" spc="15" dirty="0">
                <a:latin typeface="Comic Sans MS"/>
                <a:cs typeface="Comic Sans MS"/>
              </a:rPr>
              <a:t>dm</a:t>
            </a:r>
            <a:endParaRPr sz="3150">
              <a:latin typeface="Comic Sans MS"/>
              <a:cs typeface="Comic Sans MS"/>
            </a:endParaRPr>
          </a:p>
          <a:p>
            <a:pPr marL="956310">
              <a:lnSpc>
                <a:spcPct val="100000"/>
              </a:lnSpc>
              <a:spcBef>
                <a:spcPts val="405"/>
              </a:spcBef>
              <a:tabLst>
                <a:tab pos="3267710" algn="l"/>
                <a:tab pos="5561330" algn="l"/>
              </a:tabLst>
            </a:pPr>
            <a:r>
              <a:rPr sz="3150" spc="15" dirty="0">
                <a:latin typeface="Symbol"/>
                <a:cs typeface="Symbol"/>
              </a:rPr>
              <a:t></a:t>
            </a:r>
            <a:r>
              <a:rPr sz="3150" spc="-229" dirty="0">
                <a:latin typeface="Times New Roman"/>
                <a:cs typeface="Times New Roman"/>
              </a:rPr>
              <a:t> </a:t>
            </a:r>
            <a:r>
              <a:rPr sz="3150" spc="25" dirty="0">
                <a:latin typeface="Comic Sans MS"/>
                <a:cs typeface="Comic Sans MS"/>
              </a:rPr>
              <a:t>dm	</a:t>
            </a:r>
            <a:r>
              <a:rPr sz="3150" spc="15" dirty="0">
                <a:latin typeface="Symbol"/>
                <a:cs typeface="Symbol"/>
              </a:rPr>
              <a:t></a:t>
            </a:r>
            <a:r>
              <a:rPr sz="3150" spc="-229" dirty="0">
                <a:latin typeface="Times New Roman"/>
                <a:cs typeface="Times New Roman"/>
              </a:rPr>
              <a:t> </a:t>
            </a:r>
            <a:r>
              <a:rPr sz="3150" spc="25" dirty="0">
                <a:latin typeface="Comic Sans MS"/>
                <a:cs typeface="Comic Sans MS"/>
              </a:rPr>
              <a:t>dm	</a:t>
            </a:r>
            <a:r>
              <a:rPr sz="3150" spc="15" dirty="0">
                <a:latin typeface="Symbol"/>
                <a:cs typeface="Symbol"/>
              </a:rPr>
              <a:t></a:t>
            </a:r>
            <a:r>
              <a:rPr sz="3150" spc="-250" dirty="0">
                <a:latin typeface="Times New Roman"/>
                <a:cs typeface="Times New Roman"/>
              </a:rPr>
              <a:t> </a:t>
            </a:r>
            <a:r>
              <a:rPr sz="3150" spc="15" dirty="0">
                <a:latin typeface="Comic Sans MS"/>
                <a:cs typeface="Comic Sans MS"/>
              </a:rPr>
              <a:t>dm</a:t>
            </a:r>
            <a:endParaRPr sz="3150">
              <a:latin typeface="Comic Sans MS"/>
              <a:cs typeface="Comic Sans MS"/>
            </a:endParaRPr>
          </a:p>
          <a:p>
            <a:pPr marL="13335">
              <a:lnSpc>
                <a:spcPct val="100000"/>
              </a:lnSpc>
              <a:spcBef>
                <a:spcPts val="910"/>
              </a:spcBef>
              <a:tabLst>
                <a:tab pos="793750" algn="l"/>
                <a:tab pos="2323465" algn="l"/>
                <a:tab pos="3073400" algn="l"/>
                <a:tab pos="4568190" algn="l"/>
                <a:tab pos="5334635" algn="l"/>
              </a:tabLst>
            </a:pPr>
            <a:r>
              <a:rPr sz="4725" spc="44" baseline="-36155" dirty="0">
                <a:latin typeface="Comic Sans MS"/>
                <a:cs typeface="Comic Sans MS"/>
              </a:rPr>
              <a:t>x</a:t>
            </a:r>
            <a:r>
              <a:rPr sz="4725" spc="427" baseline="-36155" dirty="0">
                <a:latin typeface="Comic Sans MS"/>
                <a:cs typeface="Comic Sans MS"/>
              </a:rPr>
              <a:t> </a:t>
            </a:r>
            <a:r>
              <a:rPr sz="4725" spc="44" baseline="-36155" dirty="0">
                <a:latin typeface="Symbol"/>
                <a:cs typeface="Symbol"/>
              </a:rPr>
              <a:t></a:t>
            </a:r>
            <a:r>
              <a:rPr sz="4725" spc="44" baseline="-36155" dirty="0">
                <a:latin typeface="Times New Roman"/>
                <a:cs typeface="Times New Roman"/>
              </a:rPr>
              <a:t>	</a:t>
            </a:r>
            <a:r>
              <a:rPr sz="3150" spc="15" dirty="0">
                <a:latin typeface="Symbol"/>
                <a:cs typeface="Symbol"/>
              </a:rPr>
              <a:t></a:t>
            </a:r>
            <a:r>
              <a:rPr sz="3150" spc="-200" dirty="0">
                <a:latin typeface="Times New Roman"/>
                <a:cs typeface="Times New Roman"/>
              </a:rPr>
              <a:t> </a:t>
            </a:r>
            <a:r>
              <a:rPr sz="3150" spc="-835" dirty="0">
                <a:latin typeface="Comic Sans MS"/>
                <a:cs typeface="Comic Sans MS"/>
              </a:rPr>
              <a:t>x</a:t>
            </a:r>
            <a:r>
              <a:rPr sz="4725" spc="-1252" baseline="24691" dirty="0">
                <a:latin typeface="Comic Sans MS"/>
                <a:cs typeface="Comic Sans MS"/>
              </a:rPr>
              <a:t>~   </a:t>
            </a:r>
            <a:r>
              <a:rPr sz="4725" spc="-1245" baseline="24691" dirty="0">
                <a:latin typeface="Comic Sans MS"/>
                <a:cs typeface="Comic Sans MS"/>
              </a:rPr>
              <a:t> </a:t>
            </a:r>
            <a:r>
              <a:rPr sz="3150" spc="25" dirty="0">
                <a:latin typeface="Comic Sans MS"/>
                <a:cs typeface="Comic Sans MS"/>
              </a:rPr>
              <a:t>dV	</a:t>
            </a:r>
            <a:r>
              <a:rPr sz="4725" strike="sngStrike" spc="37" baseline="-36155" dirty="0">
                <a:latin typeface="Comic Sans MS"/>
                <a:cs typeface="Comic Sans MS"/>
              </a:rPr>
              <a:t>y</a:t>
            </a:r>
            <a:r>
              <a:rPr sz="4725" strike="noStrike" spc="390" baseline="-36155" dirty="0">
                <a:latin typeface="Comic Sans MS"/>
                <a:cs typeface="Comic Sans MS"/>
              </a:rPr>
              <a:t> </a:t>
            </a:r>
            <a:r>
              <a:rPr sz="4725" strike="noStrike" spc="44" baseline="-36155" dirty="0">
                <a:latin typeface="Symbol"/>
                <a:cs typeface="Symbol"/>
              </a:rPr>
              <a:t></a:t>
            </a:r>
            <a:r>
              <a:rPr sz="4725" strike="noStrike" spc="44" baseline="-36155" dirty="0">
                <a:latin typeface="Times New Roman"/>
                <a:cs typeface="Times New Roman"/>
              </a:rPr>
              <a:t>	</a:t>
            </a:r>
            <a:r>
              <a:rPr sz="3150" strike="noStrike" spc="15" dirty="0">
                <a:latin typeface="Symbol"/>
                <a:cs typeface="Symbol"/>
              </a:rPr>
              <a:t></a:t>
            </a:r>
            <a:r>
              <a:rPr sz="3150" strike="noStrike" spc="-125" dirty="0">
                <a:latin typeface="Times New Roman"/>
                <a:cs typeface="Times New Roman"/>
              </a:rPr>
              <a:t> </a:t>
            </a:r>
            <a:r>
              <a:rPr sz="3150" strike="noStrike" spc="-795" dirty="0">
                <a:latin typeface="Comic Sans MS"/>
                <a:cs typeface="Comic Sans MS"/>
              </a:rPr>
              <a:t>y</a:t>
            </a:r>
            <a:r>
              <a:rPr sz="4725" strike="noStrike" spc="-1192" baseline="22927" dirty="0">
                <a:latin typeface="Comic Sans MS"/>
                <a:cs typeface="Comic Sans MS"/>
              </a:rPr>
              <a:t>~ </a:t>
            </a:r>
            <a:r>
              <a:rPr sz="4725" strike="noStrike" spc="-989" baseline="22927" dirty="0">
                <a:latin typeface="Comic Sans MS"/>
                <a:cs typeface="Comic Sans MS"/>
              </a:rPr>
              <a:t> </a:t>
            </a:r>
            <a:r>
              <a:rPr sz="3150" strike="noStrike" spc="25" dirty="0">
                <a:latin typeface="Comic Sans MS"/>
                <a:cs typeface="Comic Sans MS"/>
              </a:rPr>
              <a:t>dV	</a:t>
            </a:r>
            <a:r>
              <a:rPr sz="4725" strike="noStrike" spc="44" baseline="-36155" dirty="0">
                <a:latin typeface="Comic Sans MS"/>
                <a:cs typeface="Comic Sans MS"/>
              </a:rPr>
              <a:t>z</a:t>
            </a:r>
            <a:r>
              <a:rPr sz="4725" strike="noStrike" spc="509" baseline="-36155" dirty="0">
                <a:latin typeface="Comic Sans MS"/>
                <a:cs typeface="Comic Sans MS"/>
              </a:rPr>
              <a:t> </a:t>
            </a:r>
            <a:r>
              <a:rPr sz="4725" strike="noStrike" spc="44" baseline="-36155" dirty="0">
                <a:latin typeface="Symbol"/>
                <a:cs typeface="Symbol"/>
              </a:rPr>
              <a:t></a:t>
            </a:r>
            <a:r>
              <a:rPr sz="4725" strike="noStrike" spc="44" baseline="-36155" dirty="0">
                <a:latin typeface="Times New Roman"/>
                <a:cs typeface="Times New Roman"/>
              </a:rPr>
              <a:t>	</a:t>
            </a:r>
            <a:r>
              <a:rPr sz="3150" strike="noStrike" spc="15" dirty="0">
                <a:latin typeface="Symbol"/>
                <a:cs typeface="Symbol"/>
              </a:rPr>
              <a:t></a:t>
            </a:r>
            <a:r>
              <a:rPr sz="3150" strike="noStrike" spc="-415" dirty="0">
                <a:latin typeface="Times New Roman"/>
                <a:cs typeface="Times New Roman"/>
              </a:rPr>
              <a:t> </a:t>
            </a:r>
            <a:r>
              <a:rPr sz="3150" strike="noStrike" spc="-770" dirty="0">
                <a:latin typeface="Comic Sans MS"/>
                <a:cs typeface="Comic Sans MS"/>
              </a:rPr>
              <a:t>z</a:t>
            </a:r>
            <a:r>
              <a:rPr sz="4725" strike="noStrike" spc="-1155" baseline="22927" dirty="0">
                <a:latin typeface="Comic Sans MS"/>
                <a:cs typeface="Comic Sans MS"/>
              </a:rPr>
              <a:t>~ </a:t>
            </a:r>
            <a:r>
              <a:rPr sz="3150" strike="noStrike" spc="15" dirty="0">
                <a:latin typeface="Comic Sans MS"/>
                <a:cs typeface="Comic Sans MS"/>
              </a:rPr>
              <a:t>dV</a:t>
            </a:r>
            <a:endParaRPr sz="3150">
              <a:latin typeface="Comic Sans MS"/>
              <a:cs typeface="Comic Sans MS"/>
            </a:endParaRPr>
          </a:p>
          <a:p>
            <a:pPr marL="13335" marR="398145" indent="942975">
              <a:lnSpc>
                <a:spcPts val="4700"/>
              </a:lnSpc>
              <a:spcBef>
                <a:spcPts val="100"/>
              </a:spcBef>
              <a:tabLst>
                <a:tab pos="793750" algn="l"/>
                <a:tab pos="2327275" algn="l"/>
                <a:tab pos="3077845" algn="l"/>
                <a:tab pos="3230245" algn="l"/>
                <a:tab pos="4576445" algn="l"/>
                <a:tab pos="5342890" algn="l"/>
                <a:tab pos="5487035" algn="l"/>
              </a:tabLst>
            </a:pPr>
            <a:r>
              <a:rPr sz="3150" spc="15" dirty="0">
                <a:latin typeface="Symbol"/>
                <a:cs typeface="Symbol"/>
              </a:rPr>
              <a:t></a:t>
            </a:r>
            <a:r>
              <a:rPr sz="3150" spc="-240" dirty="0">
                <a:latin typeface="Times New Roman"/>
                <a:cs typeface="Times New Roman"/>
              </a:rPr>
              <a:t> </a:t>
            </a:r>
            <a:r>
              <a:rPr sz="3150" spc="25" dirty="0">
                <a:latin typeface="Comic Sans MS"/>
                <a:cs typeface="Comic Sans MS"/>
              </a:rPr>
              <a:t>dV			</a:t>
            </a:r>
            <a:r>
              <a:rPr sz="3150" spc="15" dirty="0">
                <a:latin typeface="Symbol"/>
                <a:cs typeface="Symbol"/>
              </a:rPr>
              <a:t></a:t>
            </a:r>
            <a:r>
              <a:rPr sz="3150" spc="-229" dirty="0">
                <a:latin typeface="Times New Roman"/>
                <a:cs typeface="Times New Roman"/>
              </a:rPr>
              <a:t> </a:t>
            </a:r>
            <a:r>
              <a:rPr sz="3150" spc="25" dirty="0">
                <a:latin typeface="Comic Sans MS"/>
                <a:cs typeface="Comic Sans MS"/>
              </a:rPr>
              <a:t>dV			</a:t>
            </a:r>
            <a:r>
              <a:rPr sz="3150" spc="15" dirty="0">
                <a:latin typeface="Symbol"/>
                <a:cs typeface="Symbol"/>
              </a:rPr>
              <a:t></a:t>
            </a:r>
            <a:r>
              <a:rPr sz="3150" spc="15" dirty="0">
                <a:latin typeface="Times New Roman"/>
                <a:cs typeface="Times New Roman"/>
              </a:rPr>
              <a:t> </a:t>
            </a:r>
            <a:r>
              <a:rPr sz="3150" spc="15" dirty="0">
                <a:latin typeface="Comic Sans MS"/>
                <a:cs typeface="Comic Sans MS"/>
              </a:rPr>
              <a:t>dV  </a:t>
            </a:r>
            <a:r>
              <a:rPr sz="4725" spc="44" baseline="-36155" dirty="0">
                <a:latin typeface="Comic Sans MS"/>
                <a:cs typeface="Comic Sans MS"/>
              </a:rPr>
              <a:t>x</a:t>
            </a:r>
            <a:r>
              <a:rPr sz="4725" spc="427" baseline="-36155" dirty="0">
                <a:latin typeface="Comic Sans MS"/>
                <a:cs typeface="Comic Sans MS"/>
              </a:rPr>
              <a:t> </a:t>
            </a:r>
            <a:r>
              <a:rPr sz="4725" spc="44" baseline="-36155" dirty="0">
                <a:latin typeface="Symbol"/>
                <a:cs typeface="Symbol"/>
              </a:rPr>
              <a:t></a:t>
            </a:r>
            <a:r>
              <a:rPr sz="4725" spc="44" baseline="-36155" dirty="0">
                <a:latin typeface="Times New Roman"/>
                <a:cs typeface="Times New Roman"/>
              </a:rPr>
              <a:t>	</a:t>
            </a:r>
            <a:r>
              <a:rPr sz="3150" spc="15" dirty="0">
                <a:latin typeface="Symbol"/>
                <a:cs typeface="Symbol"/>
              </a:rPr>
              <a:t></a:t>
            </a:r>
            <a:r>
              <a:rPr sz="3150" spc="-200" dirty="0">
                <a:latin typeface="Times New Roman"/>
                <a:cs typeface="Times New Roman"/>
              </a:rPr>
              <a:t> </a:t>
            </a:r>
            <a:r>
              <a:rPr sz="3150" spc="-835" dirty="0">
                <a:latin typeface="Comic Sans MS"/>
                <a:cs typeface="Comic Sans MS"/>
              </a:rPr>
              <a:t>x</a:t>
            </a:r>
            <a:r>
              <a:rPr sz="4725" spc="-1252" baseline="24691" dirty="0">
                <a:latin typeface="Comic Sans MS"/>
                <a:cs typeface="Comic Sans MS"/>
              </a:rPr>
              <a:t>~   </a:t>
            </a:r>
            <a:r>
              <a:rPr sz="4725" spc="-1245" baseline="24691" dirty="0">
                <a:latin typeface="Comic Sans MS"/>
                <a:cs typeface="Comic Sans MS"/>
              </a:rPr>
              <a:t> </a:t>
            </a:r>
            <a:r>
              <a:rPr sz="3150" spc="25" dirty="0">
                <a:latin typeface="Comic Sans MS"/>
                <a:cs typeface="Comic Sans MS"/>
              </a:rPr>
              <a:t>dA	</a:t>
            </a:r>
            <a:r>
              <a:rPr sz="4725" strike="sngStrike" spc="37" baseline="-36155" dirty="0">
                <a:latin typeface="Comic Sans MS"/>
                <a:cs typeface="Comic Sans MS"/>
              </a:rPr>
              <a:t>y</a:t>
            </a:r>
            <a:r>
              <a:rPr sz="4725" strike="noStrike" spc="390" baseline="-36155" dirty="0">
                <a:latin typeface="Comic Sans MS"/>
                <a:cs typeface="Comic Sans MS"/>
              </a:rPr>
              <a:t> </a:t>
            </a:r>
            <a:r>
              <a:rPr sz="4725" strike="noStrike" spc="44" baseline="-36155" dirty="0">
                <a:latin typeface="Symbol"/>
                <a:cs typeface="Symbol"/>
              </a:rPr>
              <a:t></a:t>
            </a:r>
            <a:r>
              <a:rPr sz="4725" strike="noStrike" spc="44" baseline="-36155" dirty="0">
                <a:latin typeface="Times New Roman"/>
                <a:cs typeface="Times New Roman"/>
              </a:rPr>
              <a:t>	</a:t>
            </a:r>
            <a:r>
              <a:rPr sz="3150" strike="noStrike" spc="15" dirty="0">
                <a:latin typeface="Symbol"/>
                <a:cs typeface="Symbol"/>
              </a:rPr>
              <a:t></a:t>
            </a:r>
            <a:r>
              <a:rPr sz="3150" strike="noStrike" spc="-120" dirty="0">
                <a:latin typeface="Times New Roman"/>
                <a:cs typeface="Times New Roman"/>
              </a:rPr>
              <a:t> </a:t>
            </a:r>
            <a:r>
              <a:rPr sz="3150" strike="noStrike" spc="-795" dirty="0">
                <a:latin typeface="Comic Sans MS"/>
                <a:cs typeface="Comic Sans MS"/>
              </a:rPr>
              <a:t>y</a:t>
            </a:r>
            <a:r>
              <a:rPr sz="4725" strike="noStrike" spc="-1192" baseline="22927" dirty="0">
                <a:latin typeface="Comic Sans MS"/>
                <a:cs typeface="Comic Sans MS"/>
              </a:rPr>
              <a:t>~ </a:t>
            </a:r>
            <a:r>
              <a:rPr sz="4725" strike="noStrike" spc="-982" baseline="22927" dirty="0">
                <a:latin typeface="Comic Sans MS"/>
                <a:cs typeface="Comic Sans MS"/>
              </a:rPr>
              <a:t> </a:t>
            </a:r>
            <a:r>
              <a:rPr sz="3150" strike="noStrike" spc="25" dirty="0">
                <a:latin typeface="Comic Sans MS"/>
                <a:cs typeface="Comic Sans MS"/>
              </a:rPr>
              <a:t>dA	</a:t>
            </a:r>
            <a:r>
              <a:rPr sz="4725" strike="noStrike" spc="44" baseline="-36155" dirty="0">
                <a:latin typeface="Comic Sans MS"/>
                <a:cs typeface="Comic Sans MS"/>
              </a:rPr>
              <a:t>z</a:t>
            </a:r>
            <a:r>
              <a:rPr sz="4725" strike="noStrike" spc="509" baseline="-36155" dirty="0">
                <a:latin typeface="Comic Sans MS"/>
                <a:cs typeface="Comic Sans MS"/>
              </a:rPr>
              <a:t> </a:t>
            </a:r>
            <a:r>
              <a:rPr sz="4725" strike="noStrike" spc="44" baseline="-36155" dirty="0">
                <a:latin typeface="Symbol"/>
                <a:cs typeface="Symbol"/>
              </a:rPr>
              <a:t></a:t>
            </a:r>
            <a:r>
              <a:rPr sz="4725" strike="noStrike" spc="44" baseline="-36155" dirty="0">
                <a:latin typeface="Times New Roman"/>
                <a:cs typeface="Times New Roman"/>
              </a:rPr>
              <a:t>	</a:t>
            </a:r>
            <a:r>
              <a:rPr sz="3150" strike="noStrike" spc="15" dirty="0">
                <a:latin typeface="Symbol"/>
                <a:cs typeface="Symbol"/>
              </a:rPr>
              <a:t></a:t>
            </a:r>
            <a:r>
              <a:rPr sz="3150" strike="noStrike" spc="-315" dirty="0">
                <a:latin typeface="Times New Roman"/>
                <a:cs typeface="Times New Roman"/>
              </a:rPr>
              <a:t> </a:t>
            </a:r>
            <a:r>
              <a:rPr sz="3150" strike="noStrike" spc="-770" dirty="0">
                <a:latin typeface="Comic Sans MS"/>
                <a:cs typeface="Comic Sans MS"/>
              </a:rPr>
              <a:t>z</a:t>
            </a:r>
            <a:r>
              <a:rPr sz="4725" strike="noStrike" spc="-1155" baseline="22927" dirty="0">
                <a:latin typeface="Comic Sans MS"/>
                <a:cs typeface="Comic Sans MS"/>
              </a:rPr>
              <a:t>~ </a:t>
            </a:r>
            <a:r>
              <a:rPr sz="3150" strike="noStrike" spc="15" dirty="0">
                <a:latin typeface="Comic Sans MS"/>
                <a:cs typeface="Comic Sans MS"/>
              </a:rPr>
              <a:t>dA</a:t>
            </a:r>
            <a:endParaRPr sz="3150">
              <a:latin typeface="Comic Sans MS"/>
              <a:cs typeface="Comic Sans MS"/>
            </a:endParaRPr>
          </a:p>
          <a:p>
            <a:pPr marL="956310">
              <a:lnSpc>
                <a:spcPct val="100000"/>
              </a:lnSpc>
              <a:spcBef>
                <a:spcPts val="400"/>
              </a:spcBef>
              <a:tabLst>
                <a:tab pos="3234690" algn="l"/>
                <a:tab pos="5495925" algn="l"/>
              </a:tabLst>
            </a:pPr>
            <a:r>
              <a:rPr sz="3150" spc="15" dirty="0">
                <a:latin typeface="Symbol"/>
                <a:cs typeface="Symbol"/>
              </a:rPr>
              <a:t></a:t>
            </a:r>
            <a:r>
              <a:rPr sz="3150" spc="-240" dirty="0">
                <a:latin typeface="Times New Roman"/>
                <a:cs typeface="Times New Roman"/>
              </a:rPr>
              <a:t> </a:t>
            </a:r>
            <a:r>
              <a:rPr sz="3150" spc="25" dirty="0">
                <a:latin typeface="Comic Sans MS"/>
                <a:cs typeface="Comic Sans MS"/>
              </a:rPr>
              <a:t>dA	</a:t>
            </a:r>
            <a:r>
              <a:rPr sz="3150" spc="15" dirty="0">
                <a:latin typeface="Symbol"/>
                <a:cs typeface="Symbol"/>
              </a:rPr>
              <a:t></a:t>
            </a:r>
            <a:r>
              <a:rPr sz="3150" spc="-229" dirty="0">
                <a:latin typeface="Times New Roman"/>
                <a:cs typeface="Times New Roman"/>
              </a:rPr>
              <a:t> </a:t>
            </a:r>
            <a:r>
              <a:rPr sz="3150" spc="25" dirty="0">
                <a:latin typeface="Comic Sans MS"/>
                <a:cs typeface="Comic Sans MS"/>
              </a:rPr>
              <a:t>dA	</a:t>
            </a:r>
            <a:r>
              <a:rPr sz="3150" spc="15" dirty="0">
                <a:latin typeface="Symbol"/>
                <a:cs typeface="Symbol"/>
              </a:rPr>
              <a:t></a:t>
            </a:r>
            <a:r>
              <a:rPr sz="3150" spc="-250" dirty="0">
                <a:latin typeface="Times New Roman"/>
                <a:cs typeface="Times New Roman"/>
              </a:rPr>
              <a:t> </a:t>
            </a:r>
            <a:r>
              <a:rPr sz="3150" spc="15" dirty="0">
                <a:latin typeface="Comic Sans MS"/>
                <a:cs typeface="Comic Sans MS"/>
              </a:rPr>
              <a:t>dA</a:t>
            </a:r>
            <a:endParaRPr sz="3150">
              <a:latin typeface="Comic Sans MS"/>
              <a:cs typeface="Comic Sans MS"/>
            </a:endParaRPr>
          </a:p>
          <a:p>
            <a:pPr marL="13335">
              <a:lnSpc>
                <a:spcPct val="100000"/>
              </a:lnSpc>
              <a:spcBef>
                <a:spcPts val="905"/>
              </a:spcBef>
              <a:tabLst>
                <a:tab pos="791845" algn="l"/>
                <a:tab pos="2265680" algn="l"/>
                <a:tab pos="3013710" algn="l"/>
                <a:tab pos="4453255" algn="l"/>
                <a:tab pos="5217795" algn="l"/>
              </a:tabLst>
            </a:pPr>
            <a:r>
              <a:rPr sz="4725" spc="52" baseline="-36155" dirty="0">
                <a:latin typeface="Comic Sans MS"/>
                <a:cs typeface="Comic Sans MS"/>
              </a:rPr>
              <a:t>x</a:t>
            </a:r>
            <a:r>
              <a:rPr sz="4725" spc="405" baseline="-36155" dirty="0">
                <a:latin typeface="Comic Sans MS"/>
                <a:cs typeface="Comic Sans MS"/>
              </a:rPr>
              <a:t> </a:t>
            </a:r>
            <a:r>
              <a:rPr sz="4725" spc="44" baseline="-36155" dirty="0">
                <a:latin typeface="Symbol"/>
                <a:cs typeface="Symbol"/>
              </a:rPr>
              <a:t></a:t>
            </a:r>
            <a:r>
              <a:rPr sz="4725" spc="44" baseline="-36155" dirty="0">
                <a:latin typeface="Times New Roman"/>
                <a:cs typeface="Times New Roman"/>
              </a:rPr>
              <a:t>	</a:t>
            </a:r>
            <a:r>
              <a:rPr sz="3150" spc="15" dirty="0">
                <a:latin typeface="Symbol"/>
                <a:cs typeface="Symbol"/>
              </a:rPr>
              <a:t></a:t>
            </a:r>
            <a:r>
              <a:rPr sz="3150" spc="-210" dirty="0">
                <a:latin typeface="Times New Roman"/>
                <a:cs typeface="Times New Roman"/>
              </a:rPr>
              <a:t> </a:t>
            </a:r>
            <a:r>
              <a:rPr sz="3150" spc="-830" dirty="0">
                <a:latin typeface="Comic Sans MS"/>
                <a:cs typeface="Comic Sans MS"/>
              </a:rPr>
              <a:t>x</a:t>
            </a:r>
            <a:r>
              <a:rPr sz="4725" spc="-1245" baseline="24691" dirty="0">
                <a:latin typeface="Comic Sans MS"/>
                <a:cs typeface="Comic Sans MS"/>
              </a:rPr>
              <a:t>~  </a:t>
            </a:r>
            <a:r>
              <a:rPr sz="4725" spc="-1110" baseline="24691" dirty="0">
                <a:latin typeface="Comic Sans MS"/>
                <a:cs typeface="Comic Sans MS"/>
              </a:rPr>
              <a:t> </a:t>
            </a:r>
            <a:r>
              <a:rPr sz="3150" spc="20" dirty="0">
                <a:latin typeface="Comic Sans MS"/>
                <a:cs typeface="Comic Sans MS"/>
              </a:rPr>
              <a:t>dL	</a:t>
            </a:r>
            <a:r>
              <a:rPr sz="4725" strike="sngStrike" spc="44" baseline="-36155" dirty="0">
                <a:latin typeface="Comic Sans MS"/>
                <a:cs typeface="Comic Sans MS"/>
              </a:rPr>
              <a:t>y</a:t>
            </a:r>
            <a:r>
              <a:rPr sz="4725" strike="noStrike" spc="375" baseline="-36155" dirty="0">
                <a:latin typeface="Comic Sans MS"/>
                <a:cs typeface="Comic Sans MS"/>
              </a:rPr>
              <a:t> </a:t>
            </a:r>
            <a:r>
              <a:rPr sz="4725" strike="noStrike" spc="44" baseline="-36155" dirty="0">
                <a:latin typeface="Symbol"/>
                <a:cs typeface="Symbol"/>
              </a:rPr>
              <a:t></a:t>
            </a:r>
            <a:r>
              <a:rPr sz="4725" strike="noStrike" spc="44" baseline="-36155" dirty="0">
                <a:latin typeface="Times New Roman"/>
                <a:cs typeface="Times New Roman"/>
              </a:rPr>
              <a:t>	</a:t>
            </a:r>
            <a:r>
              <a:rPr sz="3150" strike="noStrike" spc="15" dirty="0">
                <a:latin typeface="Symbol"/>
                <a:cs typeface="Symbol"/>
              </a:rPr>
              <a:t></a:t>
            </a:r>
            <a:r>
              <a:rPr sz="3150" strike="noStrike" spc="-125" dirty="0">
                <a:latin typeface="Times New Roman"/>
                <a:cs typeface="Times New Roman"/>
              </a:rPr>
              <a:t> </a:t>
            </a:r>
            <a:r>
              <a:rPr sz="3150" strike="noStrike" spc="-795" dirty="0">
                <a:latin typeface="Comic Sans MS"/>
                <a:cs typeface="Comic Sans MS"/>
              </a:rPr>
              <a:t>y</a:t>
            </a:r>
            <a:r>
              <a:rPr sz="4725" strike="noStrike" spc="-1192" baseline="22927" dirty="0">
                <a:latin typeface="Comic Sans MS"/>
                <a:cs typeface="Comic Sans MS"/>
              </a:rPr>
              <a:t>~ </a:t>
            </a:r>
            <a:r>
              <a:rPr sz="4725" strike="noStrike" spc="-1012" baseline="22927" dirty="0">
                <a:latin typeface="Comic Sans MS"/>
                <a:cs typeface="Comic Sans MS"/>
              </a:rPr>
              <a:t> </a:t>
            </a:r>
            <a:r>
              <a:rPr sz="3150" strike="noStrike" spc="20" dirty="0">
                <a:latin typeface="Comic Sans MS"/>
                <a:cs typeface="Comic Sans MS"/>
              </a:rPr>
              <a:t>dL	</a:t>
            </a:r>
            <a:r>
              <a:rPr sz="4725" strike="noStrike" spc="44" baseline="-36155" dirty="0">
                <a:latin typeface="Comic Sans MS"/>
                <a:cs typeface="Comic Sans MS"/>
              </a:rPr>
              <a:t>z</a:t>
            </a:r>
            <a:r>
              <a:rPr sz="4725" strike="noStrike" spc="487" baseline="-36155" dirty="0">
                <a:latin typeface="Comic Sans MS"/>
                <a:cs typeface="Comic Sans MS"/>
              </a:rPr>
              <a:t> </a:t>
            </a:r>
            <a:r>
              <a:rPr sz="4725" strike="noStrike" spc="44" baseline="-36155" dirty="0">
                <a:latin typeface="Symbol"/>
                <a:cs typeface="Symbol"/>
              </a:rPr>
              <a:t></a:t>
            </a:r>
            <a:r>
              <a:rPr sz="4725" strike="noStrike" spc="44" baseline="-36155" dirty="0">
                <a:latin typeface="Times New Roman"/>
                <a:cs typeface="Times New Roman"/>
              </a:rPr>
              <a:t>	</a:t>
            </a:r>
            <a:r>
              <a:rPr sz="3150" strike="noStrike" spc="15" dirty="0">
                <a:latin typeface="Symbol"/>
                <a:cs typeface="Symbol"/>
              </a:rPr>
              <a:t></a:t>
            </a:r>
            <a:r>
              <a:rPr sz="3150" strike="noStrike" spc="-450" dirty="0">
                <a:latin typeface="Times New Roman"/>
                <a:cs typeface="Times New Roman"/>
              </a:rPr>
              <a:t> </a:t>
            </a:r>
            <a:r>
              <a:rPr sz="3150" strike="noStrike" spc="-765" dirty="0">
                <a:latin typeface="Comic Sans MS"/>
                <a:cs typeface="Comic Sans MS"/>
              </a:rPr>
              <a:t>z</a:t>
            </a:r>
            <a:r>
              <a:rPr sz="4725" strike="noStrike" spc="-1147" baseline="22927" dirty="0">
                <a:latin typeface="Comic Sans MS"/>
                <a:cs typeface="Comic Sans MS"/>
              </a:rPr>
              <a:t>~ </a:t>
            </a:r>
            <a:r>
              <a:rPr sz="3150" strike="noStrike" spc="5" dirty="0">
                <a:latin typeface="Comic Sans MS"/>
                <a:cs typeface="Comic Sans MS"/>
              </a:rPr>
              <a:t>dL</a:t>
            </a:r>
            <a:endParaRPr sz="3150">
              <a:latin typeface="Comic Sans MS"/>
              <a:cs typeface="Comic Sans MS"/>
            </a:endParaRPr>
          </a:p>
          <a:p>
            <a:pPr marL="953769">
              <a:lnSpc>
                <a:spcPct val="100000"/>
              </a:lnSpc>
              <a:spcBef>
                <a:spcPts val="705"/>
              </a:spcBef>
              <a:tabLst>
                <a:tab pos="3169920" algn="l"/>
                <a:tab pos="5368925" algn="l"/>
              </a:tabLst>
            </a:pPr>
            <a:r>
              <a:rPr sz="3150" spc="15" dirty="0">
                <a:latin typeface="Symbol"/>
                <a:cs typeface="Symbol"/>
              </a:rPr>
              <a:t></a:t>
            </a:r>
            <a:r>
              <a:rPr sz="3150" spc="-245" dirty="0">
                <a:latin typeface="Times New Roman"/>
                <a:cs typeface="Times New Roman"/>
              </a:rPr>
              <a:t> </a:t>
            </a:r>
            <a:r>
              <a:rPr sz="3150" spc="20" dirty="0">
                <a:latin typeface="Comic Sans MS"/>
                <a:cs typeface="Comic Sans MS"/>
              </a:rPr>
              <a:t>dL	</a:t>
            </a:r>
            <a:r>
              <a:rPr sz="3150" spc="15" dirty="0">
                <a:latin typeface="Symbol"/>
                <a:cs typeface="Symbol"/>
              </a:rPr>
              <a:t></a:t>
            </a:r>
            <a:r>
              <a:rPr sz="3150" spc="-235" dirty="0">
                <a:latin typeface="Times New Roman"/>
                <a:cs typeface="Times New Roman"/>
              </a:rPr>
              <a:t> </a:t>
            </a:r>
            <a:r>
              <a:rPr sz="3150" spc="20" dirty="0">
                <a:latin typeface="Comic Sans MS"/>
                <a:cs typeface="Comic Sans MS"/>
              </a:rPr>
              <a:t>dL	</a:t>
            </a:r>
            <a:r>
              <a:rPr sz="3150" spc="15" dirty="0">
                <a:latin typeface="Symbol"/>
                <a:cs typeface="Symbol"/>
              </a:rPr>
              <a:t></a:t>
            </a:r>
            <a:r>
              <a:rPr sz="3150" spc="-245" dirty="0">
                <a:latin typeface="Times New Roman"/>
                <a:cs typeface="Times New Roman"/>
              </a:rPr>
              <a:t> </a:t>
            </a:r>
            <a:r>
              <a:rPr sz="3150" spc="5" dirty="0">
                <a:latin typeface="Comic Sans MS"/>
                <a:cs typeface="Comic Sans MS"/>
              </a:rPr>
              <a:t>dL</a:t>
            </a:r>
            <a:endParaRPr sz="3150">
              <a:latin typeface="Comic Sans MS"/>
              <a:cs typeface="Comic Sans MS"/>
            </a:endParaRPr>
          </a:p>
        </p:txBody>
      </p:sp>
      <p:sp>
        <p:nvSpPr>
          <p:cNvPr id="24" name="object 2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11</a:t>
            </a:fld>
            <a:endParaRPr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0367" y="1341119"/>
            <a:ext cx="5295900" cy="468020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300221" y="5249290"/>
            <a:ext cx="234823" cy="13436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99383" y="5249290"/>
            <a:ext cx="234822" cy="13436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971035" y="5052136"/>
            <a:ext cx="33020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Times New Roman"/>
                <a:cs typeface="Times New Roman"/>
              </a:rPr>
              <a:t>dx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989326" y="2471166"/>
            <a:ext cx="464820" cy="0"/>
          </a:xfrm>
          <a:custGeom>
            <a:avLst/>
            <a:gdLst/>
            <a:ahLst/>
            <a:cxnLst/>
            <a:rect l="l" t="t" r="r" b="b"/>
            <a:pathLst>
              <a:path w="464820">
                <a:moveTo>
                  <a:pt x="464820" y="0"/>
                </a:moveTo>
                <a:lnTo>
                  <a:pt x="0" y="0"/>
                </a:lnTo>
              </a:path>
            </a:pathLst>
          </a:custGeom>
          <a:ln w="289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065398" y="2467991"/>
            <a:ext cx="134620" cy="3036570"/>
          </a:xfrm>
          <a:custGeom>
            <a:avLst/>
            <a:gdLst/>
            <a:ahLst/>
            <a:cxnLst/>
            <a:rect l="l" t="t" r="r" b="b"/>
            <a:pathLst>
              <a:path w="134619" h="3036570">
                <a:moveTo>
                  <a:pt x="16128" y="2903855"/>
                </a:moveTo>
                <a:lnTo>
                  <a:pt x="9270" y="2907919"/>
                </a:lnTo>
                <a:lnTo>
                  <a:pt x="2286" y="2911983"/>
                </a:lnTo>
                <a:lnTo>
                  <a:pt x="0" y="2920746"/>
                </a:lnTo>
                <a:lnTo>
                  <a:pt x="67182" y="3036062"/>
                </a:lnTo>
                <a:lnTo>
                  <a:pt x="83980" y="3007233"/>
                </a:lnTo>
                <a:lnTo>
                  <a:pt x="52705" y="3007233"/>
                </a:lnTo>
                <a:lnTo>
                  <a:pt x="52705" y="2953838"/>
                </a:lnTo>
                <a:lnTo>
                  <a:pt x="28956" y="2913126"/>
                </a:lnTo>
                <a:lnTo>
                  <a:pt x="25018" y="2906141"/>
                </a:lnTo>
                <a:lnTo>
                  <a:pt x="16128" y="2903855"/>
                </a:lnTo>
                <a:close/>
              </a:path>
              <a:path w="134619" h="3036570">
                <a:moveTo>
                  <a:pt x="52705" y="2953838"/>
                </a:moveTo>
                <a:lnTo>
                  <a:pt x="52705" y="3007233"/>
                </a:lnTo>
                <a:lnTo>
                  <a:pt x="81661" y="3007233"/>
                </a:lnTo>
                <a:lnTo>
                  <a:pt x="81661" y="2999994"/>
                </a:lnTo>
                <a:lnTo>
                  <a:pt x="54737" y="2999994"/>
                </a:lnTo>
                <a:lnTo>
                  <a:pt x="67182" y="2978658"/>
                </a:lnTo>
                <a:lnTo>
                  <a:pt x="52705" y="2953838"/>
                </a:lnTo>
                <a:close/>
              </a:path>
              <a:path w="134619" h="3036570">
                <a:moveTo>
                  <a:pt x="118237" y="2903855"/>
                </a:moveTo>
                <a:lnTo>
                  <a:pt x="109346" y="2906141"/>
                </a:lnTo>
                <a:lnTo>
                  <a:pt x="105409" y="2913126"/>
                </a:lnTo>
                <a:lnTo>
                  <a:pt x="81661" y="2953838"/>
                </a:lnTo>
                <a:lnTo>
                  <a:pt x="81661" y="3007233"/>
                </a:lnTo>
                <a:lnTo>
                  <a:pt x="83980" y="3007233"/>
                </a:lnTo>
                <a:lnTo>
                  <a:pt x="134365" y="2920746"/>
                </a:lnTo>
                <a:lnTo>
                  <a:pt x="132080" y="2911983"/>
                </a:lnTo>
                <a:lnTo>
                  <a:pt x="125094" y="2907919"/>
                </a:lnTo>
                <a:lnTo>
                  <a:pt x="118237" y="2903855"/>
                </a:lnTo>
                <a:close/>
              </a:path>
              <a:path w="134619" h="3036570">
                <a:moveTo>
                  <a:pt x="67182" y="2978658"/>
                </a:moveTo>
                <a:lnTo>
                  <a:pt x="54737" y="2999994"/>
                </a:lnTo>
                <a:lnTo>
                  <a:pt x="79628" y="2999994"/>
                </a:lnTo>
                <a:lnTo>
                  <a:pt x="67182" y="2978658"/>
                </a:lnTo>
                <a:close/>
              </a:path>
              <a:path w="134619" h="3036570">
                <a:moveTo>
                  <a:pt x="81661" y="2953838"/>
                </a:moveTo>
                <a:lnTo>
                  <a:pt x="67182" y="2978658"/>
                </a:lnTo>
                <a:lnTo>
                  <a:pt x="79628" y="2999994"/>
                </a:lnTo>
                <a:lnTo>
                  <a:pt x="81661" y="2999994"/>
                </a:lnTo>
                <a:lnTo>
                  <a:pt x="81661" y="2953838"/>
                </a:lnTo>
                <a:close/>
              </a:path>
              <a:path w="134619" h="3036570">
                <a:moveTo>
                  <a:pt x="67182" y="57404"/>
                </a:moveTo>
                <a:lnTo>
                  <a:pt x="52705" y="82223"/>
                </a:lnTo>
                <a:lnTo>
                  <a:pt x="52705" y="2953838"/>
                </a:lnTo>
                <a:lnTo>
                  <a:pt x="67182" y="2978658"/>
                </a:lnTo>
                <a:lnTo>
                  <a:pt x="81660" y="2953838"/>
                </a:lnTo>
                <a:lnTo>
                  <a:pt x="81661" y="82223"/>
                </a:lnTo>
                <a:lnTo>
                  <a:pt x="67182" y="57404"/>
                </a:lnTo>
                <a:close/>
              </a:path>
              <a:path w="134619" h="3036570">
                <a:moveTo>
                  <a:pt x="67182" y="0"/>
                </a:moveTo>
                <a:lnTo>
                  <a:pt x="0" y="115316"/>
                </a:lnTo>
                <a:lnTo>
                  <a:pt x="2286" y="124079"/>
                </a:lnTo>
                <a:lnTo>
                  <a:pt x="9270" y="128143"/>
                </a:lnTo>
                <a:lnTo>
                  <a:pt x="16128" y="132207"/>
                </a:lnTo>
                <a:lnTo>
                  <a:pt x="25018" y="129921"/>
                </a:lnTo>
                <a:lnTo>
                  <a:pt x="28956" y="122936"/>
                </a:lnTo>
                <a:lnTo>
                  <a:pt x="52704" y="82223"/>
                </a:lnTo>
                <a:lnTo>
                  <a:pt x="52705" y="28829"/>
                </a:lnTo>
                <a:lnTo>
                  <a:pt x="83978" y="28829"/>
                </a:lnTo>
                <a:lnTo>
                  <a:pt x="67182" y="0"/>
                </a:lnTo>
                <a:close/>
              </a:path>
              <a:path w="134619" h="3036570">
                <a:moveTo>
                  <a:pt x="83978" y="28829"/>
                </a:moveTo>
                <a:lnTo>
                  <a:pt x="81661" y="28829"/>
                </a:lnTo>
                <a:lnTo>
                  <a:pt x="81661" y="82223"/>
                </a:lnTo>
                <a:lnTo>
                  <a:pt x="105409" y="122936"/>
                </a:lnTo>
                <a:lnTo>
                  <a:pt x="109346" y="129921"/>
                </a:lnTo>
                <a:lnTo>
                  <a:pt x="118237" y="132207"/>
                </a:lnTo>
                <a:lnTo>
                  <a:pt x="125094" y="128143"/>
                </a:lnTo>
                <a:lnTo>
                  <a:pt x="132080" y="124079"/>
                </a:lnTo>
                <a:lnTo>
                  <a:pt x="134365" y="115316"/>
                </a:lnTo>
                <a:lnTo>
                  <a:pt x="83978" y="28829"/>
                </a:lnTo>
                <a:close/>
              </a:path>
              <a:path w="134619" h="3036570">
                <a:moveTo>
                  <a:pt x="81661" y="28829"/>
                </a:moveTo>
                <a:lnTo>
                  <a:pt x="52705" y="28829"/>
                </a:lnTo>
                <a:lnTo>
                  <a:pt x="52705" y="82223"/>
                </a:lnTo>
                <a:lnTo>
                  <a:pt x="67182" y="57404"/>
                </a:lnTo>
                <a:lnTo>
                  <a:pt x="54737" y="36068"/>
                </a:lnTo>
                <a:lnTo>
                  <a:pt x="81661" y="36068"/>
                </a:lnTo>
                <a:lnTo>
                  <a:pt x="81661" y="28829"/>
                </a:lnTo>
                <a:close/>
              </a:path>
              <a:path w="134619" h="3036570">
                <a:moveTo>
                  <a:pt x="81661" y="36068"/>
                </a:moveTo>
                <a:lnTo>
                  <a:pt x="79628" y="36068"/>
                </a:lnTo>
                <a:lnTo>
                  <a:pt x="67182" y="57404"/>
                </a:lnTo>
                <a:lnTo>
                  <a:pt x="81661" y="82223"/>
                </a:lnTo>
                <a:lnTo>
                  <a:pt x="81661" y="36068"/>
                </a:lnTo>
                <a:close/>
              </a:path>
              <a:path w="134619" h="3036570">
                <a:moveTo>
                  <a:pt x="79628" y="36068"/>
                </a:moveTo>
                <a:lnTo>
                  <a:pt x="54737" y="36068"/>
                </a:lnTo>
                <a:lnTo>
                  <a:pt x="67182" y="57404"/>
                </a:lnTo>
                <a:lnTo>
                  <a:pt x="79628" y="3606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857500" y="3337559"/>
            <a:ext cx="401320" cy="45720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34925" rIns="0" bIns="0" rtlCol="0">
            <a:spAutoFit/>
          </a:bodyPr>
          <a:lstStyle/>
          <a:p>
            <a:pPr marL="124460">
              <a:lnSpc>
                <a:spcPct val="100000"/>
              </a:lnSpc>
              <a:spcBef>
                <a:spcPts val="275"/>
              </a:spcBef>
            </a:pPr>
            <a:r>
              <a:rPr sz="2400" dirty="0">
                <a:latin typeface="Times New Roman"/>
                <a:cs typeface="Times New Roman"/>
              </a:rPr>
              <a:t>y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604772" y="176784"/>
            <a:ext cx="3179445" cy="914400"/>
          </a:xfrm>
          <a:custGeom>
            <a:avLst/>
            <a:gdLst/>
            <a:ahLst/>
            <a:cxnLst/>
            <a:rect l="l" t="t" r="r" b="b"/>
            <a:pathLst>
              <a:path w="3179445" h="914400">
                <a:moveTo>
                  <a:pt x="0" y="914399"/>
                </a:moveTo>
                <a:lnTo>
                  <a:pt x="3179064" y="914399"/>
                </a:lnTo>
                <a:lnTo>
                  <a:pt x="3179064" y="0"/>
                </a:lnTo>
                <a:lnTo>
                  <a:pt x="0" y="0"/>
                </a:lnTo>
                <a:lnTo>
                  <a:pt x="0" y="91439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66710" y="496590"/>
            <a:ext cx="180340" cy="0"/>
          </a:xfrm>
          <a:custGeom>
            <a:avLst/>
            <a:gdLst/>
            <a:ahLst/>
            <a:cxnLst/>
            <a:rect l="l" t="t" r="r" b="b"/>
            <a:pathLst>
              <a:path w="180339">
                <a:moveTo>
                  <a:pt x="0" y="0"/>
                </a:moveTo>
                <a:lnTo>
                  <a:pt x="180297" y="0"/>
                </a:lnTo>
              </a:path>
            </a:pathLst>
          </a:custGeom>
          <a:ln w="1278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211288" y="630939"/>
            <a:ext cx="814069" cy="0"/>
          </a:xfrm>
          <a:custGeom>
            <a:avLst/>
            <a:gdLst/>
            <a:ahLst/>
            <a:cxnLst/>
            <a:rect l="l" t="t" r="r" b="b"/>
            <a:pathLst>
              <a:path w="814069">
                <a:moveTo>
                  <a:pt x="0" y="0"/>
                </a:moveTo>
                <a:lnTo>
                  <a:pt x="813767" y="0"/>
                </a:lnTo>
              </a:path>
            </a:pathLst>
          </a:custGeom>
          <a:ln w="1278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930833" y="630939"/>
            <a:ext cx="808355" cy="0"/>
          </a:xfrm>
          <a:custGeom>
            <a:avLst/>
            <a:gdLst/>
            <a:ahLst/>
            <a:cxnLst/>
            <a:rect l="l" t="t" r="r" b="b"/>
            <a:pathLst>
              <a:path w="808354">
                <a:moveTo>
                  <a:pt x="0" y="0"/>
                </a:moveTo>
                <a:lnTo>
                  <a:pt x="807789" y="0"/>
                </a:lnTo>
              </a:path>
            </a:pathLst>
          </a:custGeom>
          <a:ln w="1278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4062252" y="625108"/>
            <a:ext cx="563880" cy="3892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350" spc="15" dirty="0">
                <a:latin typeface="Symbol"/>
                <a:cs typeface="Symbol"/>
              </a:rPr>
              <a:t></a:t>
            </a:r>
            <a:r>
              <a:rPr sz="2350" spc="-250" dirty="0">
                <a:latin typeface="Times New Roman"/>
                <a:cs typeface="Times New Roman"/>
              </a:rPr>
              <a:t> </a:t>
            </a:r>
            <a:r>
              <a:rPr sz="2350" spc="25" dirty="0">
                <a:latin typeface="Comic Sans MS"/>
                <a:cs typeface="Comic Sans MS"/>
              </a:rPr>
              <a:t>dA</a:t>
            </a:r>
            <a:endParaRPr sz="2350">
              <a:latin typeface="Comic Sans MS"/>
              <a:cs typeface="Comic Sans M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379085" y="196484"/>
            <a:ext cx="1365885" cy="3892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3525" strike="sngStrike" spc="37" baseline="-36643" dirty="0">
                <a:latin typeface="Comic Sans MS"/>
                <a:cs typeface="Comic Sans MS"/>
              </a:rPr>
              <a:t>y</a:t>
            </a:r>
            <a:r>
              <a:rPr sz="3525" strike="noStrike" spc="37" baseline="-36643" dirty="0">
                <a:latin typeface="Comic Sans MS"/>
                <a:cs typeface="Comic Sans MS"/>
              </a:rPr>
              <a:t> </a:t>
            </a:r>
            <a:r>
              <a:rPr sz="3525" strike="noStrike" spc="44" baseline="-36643" dirty="0">
                <a:latin typeface="Symbol"/>
                <a:cs typeface="Symbol"/>
              </a:rPr>
              <a:t></a:t>
            </a:r>
            <a:r>
              <a:rPr sz="3525" strike="noStrike" spc="44" baseline="-36643" dirty="0">
                <a:latin typeface="Times New Roman"/>
                <a:cs typeface="Times New Roman"/>
              </a:rPr>
              <a:t> </a:t>
            </a:r>
            <a:r>
              <a:rPr sz="2350" strike="noStrike" spc="15" dirty="0">
                <a:latin typeface="Symbol"/>
                <a:cs typeface="Symbol"/>
              </a:rPr>
              <a:t></a:t>
            </a:r>
            <a:r>
              <a:rPr sz="2350" strike="noStrike" spc="-280" dirty="0">
                <a:latin typeface="Times New Roman"/>
                <a:cs typeface="Times New Roman"/>
              </a:rPr>
              <a:t> </a:t>
            </a:r>
            <a:r>
              <a:rPr sz="2350" strike="noStrike" spc="-590" dirty="0">
                <a:latin typeface="Comic Sans MS"/>
                <a:cs typeface="Comic Sans MS"/>
              </a:rPr>
              <a:t>y</a:t>
            </a:r>
            <a:r>
              <a:rPr sz="3525" strike="noStrike" spc="-885" baseline="23640" dirty="0">
                <a:latin typeface="Comic Sans MS"/>
                <a:cs typeface="Comic Sans MS"/>
              </a:rPr>
              <a:t>~ </a:t>
            </a:r>
            <a:r>
              <a:rPr sz="2350" strike="noStrike" spc="25" dirty="0">
                <a:latin typeface="Comic Sans MS"/>
                <a:cs typeface="Comic Sans MS"/>
              </a:rPr>
              <a:t>dA</a:t>
            </a:r>
            <a:endParaRPr sz="2350">
              <a:latin typeface="Comic Sans MS"/>
              <a:cs typeface="Comic Sans MS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345759" y="625108"/>
            <a:ext cx="563245" cy="3892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350" spc="15" dirty="0">
                <a:latin typeface="Symbol"/>
                <a:cs typeface="Symbol"/>
              </a:rPr>
              <a:t></a:t>
            </a:r>
            <a:r>
              <a:rPr sz="2350" spc="-250" dirty="0">
                <a:latin typeface="Times New Roman"/>
                <a:cs typeface="Times New Roman"/>
              </a:rPr>
              <a:t> </a:t>
            </a:r>
            <a:r>
              <a:rPr sz="2350" spc="25" dirty="0">
                <a:latin typeface="Comic Sans MS"/>
                <a:cs typeface="Comic Sans MS"/>
              </a:rPr>
              <a:t>dA</a:t>
            </a:r>
            <a:endParaRPr sz="2350">
              <a:latin typeface="Comic Sans MS"/>
              <a:cs typeface="Comic Sans M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635000" y="196484"/>
            <a:ext cx="1396365" cy="3892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3525" spc="44" baseline="-36643" dirty="0">
                <a:latin typeface="Comic Sans MS"/>
                <a:cs typeface="Comic Sans MS"/>
              </a:rPr>
              <a:t>x </a:t>
            </a:r>
            <a:r>
              <a:rPr sz="3525" spc="44" baseline="-36643" dirty="0">
                <a:latin typeface="Symbol"/>
                <a:cs typeface="Symbol"/>
              </a:rPr>
              <a:t></a:t>
            </a:r>
            <a:r>
              <a:rPr sz="3525" spc="44" baseline="-36643" dirty="0">
                <a:latin typeface="Times New Roman"/>
                <a:cs typeface="Times New Roman"/>
              </a:rPr>
              <a:t> </a:t>
            </a:r>
            <a:r>
              <a:rPr sz="2350" spc="15" dirty="0">
                <a:latin typeface="Symbol"/>
                <a:cs typeface="Symbol"/>
              </a:rPr>
              <a:t></a:t>
            </a:r>
            <a:r>
              <a:rPr sz="2350" spc="-340" dirty="0">
                <a:latin typeface="Times New Roman"/>
                <a:cs typeface="Times New Roman"/>
              </a:rPr>
              <a:t> </a:t>
            </a:r>
            <a:r>
              <a:rPr sz="2350" spc="-615" dirty="0">
                <a:latin typeface="Comic Sans MS"/>
                <a:cs typeface="Comic Sans MS"/>
              </a:rPr>
              <a:t>x</a:t>
            </a:r>
            <a:r>
              <a:rPr sz="3525" spc="-922" baseline="24822" dirty="0">
                <a:latin typeface="Comic Sans MS"/>
                <a:cs typeface="Comic Sans MS"/>
              </a:rPr>
              <a:t>~ </a:t>
            </a:r>
            <a:r>
              <a:rPr sz="2350" spc="25" dirty="0">
                <a:latin typeface="Comic Sans MS"/>
                <a:cs typeface="Comic Sans MS"/>
              </a:rPr>
              <a:t>dA</a:t>
            </a:r>
            <a:endParaRPr sz="2350">
              <a:latin typeface="Comic Sans MS"/>
              <a:cs typeface="Comic Sans MS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1585722" y="157734"/>
            <a:ext cx="3217545" cy="952500"/>
          </a:xfrm>
          <a:custGeom>
            <a:avLst/>
            <a:gdLst/>
            <a:ahLst/>
            <a:cxnLst/>
            <a:rect l="l" t="t" r="r" b="b"/>
            <a:pathLst>
              <a:path w="3217545" h="952500">
                <a:moveTo>
                  <a:pt x="0" y="952499"/>
                </a:moveTo>
                <a:lnTo>
                  <a:pt x="3217164" y="952499"/>
                </a:lnTo>
                <a:lnTo>
                  <a:pt x="3217164" y="0"/>
                </a:lnTo>
                <a:lnTo>
                  <a:pt x="0" y="0"/>
                </a:lnTo>
                <a:lnTo>
                  <a:pt x="0" y="952499"/>
                </a:lnTo>
                <a:close/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519678" y="2469642"/>
            <a:ext cx="179832" cy="30220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519678" y="2469642"/>
            <a:ext cx="180340" cy="3022600"/>
          </a:xfrm>
          <a:custGeom>
            <a:avLst/>
            <a:gdLst/>
            <a:ahLst/>
            <a:cxnLst/>
            <a:rect l="l" t="t" r="r" b="b"/>
            <a:pathLst>
              <a:path w="180339" h="3022600">
                <a:moveTo>
                  <a:pt x="0" y="3022092"/>
                </a:moveTo>
                <a:lnTo>
                  <a:pt x="179832" y="3022092"/>
                </a:lnTo>
                <a:lnTo>
                  <a:pt x="179832" y="0"/>
                </a:lnTo>
                <a:lnTo>
                  <a:pt x="0" y="0"/>
                </a:lnTo>
                <a:lnTo>
                  <a:pt x="0" y="3022092"/>
                </a:lnTo>
                <a:close/>
              </a:path>
            </a:pathLst>
          </a:custGeom>
          <a:ln w="19812">
            <a:solidFill>
              <a:srgbClr val="DDDDD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196339" y="4059935"/>
            <a:ext cx="2366010" cy="574675"/>
          </a:xfrm>
          <a:custGeom>
            <a:avLst/>
            <a:gdLst/>
            <a:ahLst/>
            <a:cxnLst/>
            <a:rect l="l" t="t" r="r" b="b"/>
            <a:pathLst>
              <a:path w="2366010" h="574675">
                <a:moveTo>
                  <a:pt x="1712976" y="0"/>
                </a:moveTo>
                <a:lnTo>
                  <a:pt x="0" y="0"/>
                </a:lnTo>
                <a:lnTo>
                  <a:pt x="0" y="574547"/>
                </a:lnTo>
                <a:lnTo>
                  <a:pt x="1712976" y="574547"/>
                </a:lnTo>
                <a:lnTo>
                  <a:pt x="1712976" y="239394"/>
                </a:lnTo>
                <a:lnTo>
                  <a:pt x="2365502" y="103124"/>
                </a:lnTo>
                <a:lnTo>
                  <a:pt x="1712976" y="95757"/>
                </a:lnTo>
                <a:lnTo>
                  <a:pt x="1712976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196339" y="4059935"/>
            <a:ext cx="2366010" cy="574675"/>
          </a:xfrm>
          <a:custGeom>
            <a:avLst/>
            <a:gdLst/>
            <a:ahLst/>
            <a:cxnLst/>
            <a:rect l="l" t="t" r="r" b="b"/>
            <a:pathLst>
              <a:path w="2366010" h="574675">
                <a:moveTo>
                  <a:pt x="0" y="0"/>
                </a:moveTo>
                <a:lnTo>
                  <a:pt x="999235" y="0"/>
                </a:lnTo>
                <a:lnTo>
                  <a:pt x="1427480" y="0"/>
                </a:lnTo>
                <a:lnTo>
                  <a:pt x="1712976" y="0"/>
                </a:lnTo>
                <a:lnTo>
                  <a:pt x="1712976" y="95757"/>
                </a:lnTo>
                <a:lnTo>
                  <a:pt x="2365502" y="103124"/>
                </a:lnTo>
                <a:lnTo>
                  <a:pt x="1712976" y="239394"/>
                </a:lnTo>
                <a:lnTo>
                  <a:pt x="1712976" y="574547"/>
                </a:lnTo>
                <a:lnTo>
                  <a:pt x="1427480" y="574547"/>
                </a:lnTo>
                <a:lnTo>
                  <a:pt x="999235" y="574547"/>
                </a:lnTo>
                <a:lnTo>
                  <a:pt x="0" y="574547"/>
                </a:lnTo>
                <a:lnTo>
                  <a:pt x="0" y="239394"/>
                </a:lnTo>
                <a:lnTo>
                  <a:pt x="0" y="9575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261363" y="4136212"/>
            <a:ext cx="158369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FF00FF"/>
                </a:solidFill>
                <a:latin typeface="Comic Sans MS"/>
                <a:cs typeface="Comic Sans MS"/>
              </a:rPr>
              <a:t>dA </a:t>
            </a:r>
            <a:r>
              <a:rPr sz="2400" b="1" dirty="0">
                <a:solidFill>
                  <a:srgbClr val="FF00FF"/>
                </a:solidFill>
                <a:latin typeface="Comic Sans MS"/>
                <a:cs typeface="Comic Sans MS"/>
              </a:rPr>
              <a:t>=</a:t>
            </a:r>
            <a:r>
              <a:rPr sz="2400" b="1" spc="-95" dirty="0">
                <a:solidFill>
                  <a:srgbClr val="FF00FF"/>
                </a:solidFill>
                <a:latin typeface="Comic Sans MS"/>
                <a:cs typeface="Comic Sans MS"/>
              </a:rPr>
              <a:t> </a:t>
            </a:r>
            <a:r>
              <a:rPr sz="2400" b="1" spc="-5" dirty="0">
                <a:solidFill>
                  <a:srgbClr val="FF00FF"/>
                </a:solidFill>
                <a:latin typeface="Comic Sans MS"/>
                <a:cs typeface="Comic Sans MS"/>
              </a:rPr>
              <a:t>Slice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3611117" y="1652777"/>
            <a:ext cx="0" cy="2182495"/>
          </a:xfrm>
          <a:custGeom>
            <a:avLst/>
            <a:gdLst/>
            <a:ahLst/>
            <a:cxnLst/>
            <a:rect l="l" t="t" r="r" b="b"/>
            <a:pathLst>
              <a:path h="2182495">
                <a:moveTo>
                  <a:pt x="0" y="2182368"/>
                </a:moveTo>
                <a:lnTo>
                  <a:pt x="0" y="0"/>
                </a:lnTo>
              </a:path>
            </a:pathLst>
          </a:custGeom>
          <a:ln w="198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259073" y="1776857"/>
            <a:ext cx="386080" cy="111760"/>
          </a:xfrm>
          <a:custGeom>
            <a:avLst/>
            <a:gdLst/>
            <a:ahLst/>
            <a:cxnLst/>
            <a:rect l="l" t="t" r="r" b="b"/>
            <a:pathLst>
              <a:path w="386079" h="111760">
                <a:moveTo>
                  <a:pt x="95503" y="0"/>
                </a:moveTo>
                <a:lnTo>
                  <a:pt x="90804" y="2793"/>
                </a:lnTo>
                <a:lnTo>
                  <a:pt x="0" y="55752"/>
                </a:lnTo>
                <a:lnTo>
                  <a:pt x="90804" y="108712"/>
                </a:lnTo>
                <a:lnTo>
                  <a:pt x="95503" y="111505"/>
                </a:lnTo>
                <a:lnTo>
                  <a:pt x="101600" y="109981"/>
                </a:lnTo>
                <a:lnTo>
                  <a:pt x="104393" y="105155"/>
                </a:lnTo>
                <a:lnTo>
                  <a:pt x="107187" y="100456"/>
                </a:lnTo>
                <a:lnTo>
                  <a:pt x="105537" y="94360"/>
                </a:lnTo>
                <a:lnTo>
                  <a:pt x="100837" y="91693"/>
                </a:lnTo>
                <a:lnTo>
                  <a:pt x="56206" y="65658"/>
                </a:lnTo>
                <a:lnTo>
                  <a:pt x="19558" y="65658"/>
                </a:lnTo>
                <a:lnTo>
                  <a:pt x="19558" y="45846"/>
                </a:lnTo>
                <a:lnTo>
                  <a:pt x="56206" y="45846"/>
                </a:lnTo>
                <a:lnTo>
                  <a:pt x="100837" y="19812"/>
                </a:lnTo>
                <a:lnTo>
                  <a:pt x="105537" y="17144"/>
                </a:lnTo>
                <a:lnTo>
                  <a:pt x="107187" y="11048"/>
                </a:lnTo>
                <a:lnTo>
                  <a:pt x="104393" y="6350"/>
                </a:lnTo>
                <a:lnTo>
                  <a:pt x="101600" y="1523"/>
                </a:lnTo>
                <a:lnTo>
                  <a:pt x="95503" y="0"/>
                </a:lnTo>
                <a:close/>
              </a:path>
              <a:path w="386079" h="111760">
                <a:moveTo>
                  <a:pt x="346347" y="55752"/>
                </a:moveTo>
                <a:lnTo>
                  <a:pt x="284734" y="91693"/>
                </a:lnTo>
                <a:lnTo>
                  <a:pt x="280035" y="94360"/>
                </a:lnTo>
                <a:lnTo>
                  <a:pt x="278384" y="100456"/>
                </a:lnTo>
                <a:lnTo>
                  <a:pt x="281177" y="105155"/>
                </a:lnTo>
                <a:lnTo>
                  <a:pt x="283972" y="109981"/>
                </a:lnTo>
                <a:lnTo>
                  <a:pt x="290067" y="111505"/>
                </a:lnTo>
                <a:lnTo>
                  <a:pt x="294766" y="108712"/>
                </a:lnTo>
                <a:lnTo>
                  <a:pt x="368586" y="65658"/>
                </a:lnTo>
                <a:lnTo>
                  <a:pt x="366013" y="65658"/>
                </a:lnTo>
                <a:lnTo>
                  <a:pt x="366013" y="64262"/>
                </a:lnTo>
                <a:lnTo>
                  <a:pt x="360934" y="64262"/>
                </a:lnTo>
                <a:lnTo>
                  <a:pt x="346347" y="55752"/>
                </a:lnTo>
                <a:close/>
              </a:path>
              <a:path w="386079" h="111760">
                <a:moveTo>
                  <a:pt x="56206" y="45846"/>
                </a:moveTo>
                <a:lnTo>
                  <a:pt x="19558" y="45846"/>
                </a:lnTo>
                <a:lnTo>
                  <a:pt x="19558" y="65658"/>
                </a:lnTo>
                <a:lnTo>
                  <a:pt x="56206" y="65658"/>
                </a:lnTo>
                <a:lnTo>
                  <a:pt x="53811" y="64262"/>
                </a:lnTo>
                <a:lnTo>
                  <a:pt x="24637" y="64262"/>
                </a:lnTo>
                <a:lnTo>
                  <a:pt x="24637" y="47243"/>
                </a:lnTo>
                <a:lnTo>
                  <a:pt x="53811" y="47243"/>
                </a:lnTo>
                <a:lnTo>
                  <a:pt x="56206" y="45846"/>
                </a:lnTo>
                <a:close/>
              </a:path>
              <a:path w="386079" h="111760">
                <a:moveTo>
                  <a:pt x="329365" y="45846"/>
                </a:moveTo>
                <a:lnTo>
                  <a:pt x="56206" y="45846"/>
                </a:lnTo>
                <a:lnTo>
                  <a:pt x="39224" y="55752"/>
                </a:lnTo>
                <a:lnTo>
                  <a:pt x="56206" y="65658"/>
                </a:lnTo>
                <a:lnTo>
                  <a:pt x="329365" y="65658"/>
                </a:lnTo>
                <a:lnTo>
                  <a:pt x="346347" y="55752"/>
                </a:lnTo>
                <a:lnTo>
                  <a:pt x="329365" y="45846"/>
                </a:lnTo>
                <a:close/>
              </a:path>
              <a:path w="386079" h="111760">
                <a:moveTo>
                  <a:pt x="368586" y="45846"/>
                </a:moveTo>
                <a:lnTo>
                  <a:pt x="366013" y="45846"/>
                </a:lnTo>
                <a:lnTo>
                  <a:pt x="366013" y="65658"/>
                </a:lnTo>
                <a:lnTo>
                  <a:pt x="368586" y="65658"/>
                </a:lnTo>
                <a:lnTo>
                  <a:pt x="385572" y="55752"/>
                </a:lnTo>
                <a:lnTo>
                  <a:pt x="368586" y="45846"/>
                </a:lnTo>
                <a:close/>
              </a:path>
              <a:path w="386079" h="111760">
                <a:moveTo>
                  <a:pt x="24637" y="47243"/>
                </a:moveTo>
                <a:lnTo>
                  <a:pt x="24637" y="64262"/>
                </a:lnTo>
                <a:lnTo>
                  <a:pt x="39224" y="55752"/>
                </a:lnTo>
                <a:lnTo>
                  <a:pt x="24637" y="47243"/>
                </a:lnTo>
                <a:close/>
              </a:path>
              <a:path w="386079" h="111760">
                <a:moveTo>
                  <a:pt x="39224" y="55752"/>
                </a:moveTo>
                <a:lnTo>
                  <a:pt x="24637" y="64262"/>
                </a:lnTo>
                <a:lnTo>
                  <a:pt x="53811" y="64262"/>
                </a:lnTo>
                <a:lnTo>
                  <a:pt x="39224" y="55752"/>
                </a:lnTo>
                <a:close/>
              </a:path>
              <a:path w="386079" h="111760">
                <a:moveTo>
                  <a:pt x="360934" y="47243"/>
                </a:moveTo>
                <a:lnTo>
                  <a:pt x="346347" y="55752"/>
                </a:lnTo>
                <a:lnTo>
                  <a:pt x="360934" y="64262"/>
                </a:lnTo>
                <a:lnTo>
                  <a:pt x="360934" y="47243"/>
                </a:lnTo>
                <a:close/>
              </a:path>
              <a:path w="386079" h="111760">
                <a:moveTo>
                  <a:pt x="366013" y="47243"/>
                </a:moveTo>
                <a:lnTo>
                  <a:pt x="360934" y="47243"/>
                </a:lnTo>
                <a:lnTo>
                  <a:pt x="360934" y="64262"/>
                </a:lnTo>
                <a:lnTo>
                  <a:pt x="366013" y="64262"/>
                </a:lnTo>
                <a:lnTo>
                  <a:pt x="366013" y="47243"/>
                </a:lnTo>
                <a:close/>
              </a:path>
              <a:path w="386079" h="111760">
                <a:moveTo>
                  <a:pt x="53811" y="47243"/>
                </a:moveTo>
                <a:lnTo>
                  <a:pt x="24637" y="47243"/>
                </a:lnTo>
                <a:lnTo>
                  <a:pt x="39224" y="55752"/>
                </a:lnTo>
                <a:lnTo>
                  <a:pt x="53811" y="47243"/>
                </a:lnTo>
                <a:close/>
              </a:path>
              <a:path w="386079" h="111760">
                <a:moveTo>
                  <a:pt x="290067" y="0"/>
                </a:moveTo>
                <a:lnTo>
                  <a:pt x="283972" y="1523"/>
                </a:lnTo>
                <a:lnTo>
                  <a:pt x="281177" y="6350"/>
                </a:lnTo>
                <a:lnTo>
                  <a:pt x="278384" y="11048"/>
                </a:lnTo>
                <a:lnTo>
                  <a:pt x="280035" y="17144"/>
                </a:lnTo>
                <a:lnTo>
                  <a:pt x="284734" y="19812"/>
                </a:lnTo>
                <a:lnTo>
                  <a:pt x="346347" y="55752"/>
                </a:lnTo>
                <a:lnTo>
                  <a:pt x="360934" y="47243"/>
                </a:lnTo>
                <a:lnTo>
                  <a:pt x="366013" y="47243"/>
                </a:lnTo>
                <a:lnTo>
                  <a:pt x="366013" y="45846"/>
                </a:lnTo>
                <a:lnTo>
                  <a:pt x="368586" y="45846"/>
                </a:lnTo>
                <a:lnTo>
                  <a:pt x="294766" y="2793"/>
                </a:lnTo>
                <a:lnTo>
                  <a:pt x="2900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3742967" y="1628155"/>
            <a:ext cx="734060" cy="416559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550" spc="45" dirty="0">
                <a:latin typeface="Arial"/>
                <a:cs typeface="Arial"/>
              </a:rPr>
              <a:t>x </a:t>
            </a:r>
            <a:r>
              <a:rPr sz="2550" spc="50" dirty="0">
                <a:latin typeface="Symbol"/>
                <a:cs typeface="Symbol"/>
              </a:rPr>
              <a:t></a:t>
            </a:r>
            <a:r>
              <a:rPr sz="2550" spc="-105" dirty="0">
                <a:latin typeface="Times New Roman"/>
                <a:cs typeface="Times New Roman"/>
              </a:rPr>
              <a:t> </a:t>
            </a:r>
            <a:r>
              <a:rPr sz="3825" spc="-1012" baseline="21786" dirty="0">
                <a:latin typeface="Arial"/>
                <a:cs typeface="Arial"/>
              </a:rPr>
              <a:t>~</a:t>
            </a:r>
            <a:r>
              <a:rPr sz="2550" spc="-675" dirty="0">
                <a:latin typeface="Arial"/>
                <a:cs typeface="Arial"/>
              </a:rPr>
              <a:t>x</a:t>
            </a:r>
            <a:endParaRPr sz="2550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3553967" y="3834384"/>
            <a:ext cx="111252" cy="960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566792" y="370331"/>
            <a:ext cx="3928110" cy="1264920"/>
          </a:xfrm>
          <a:custGeom>
            <a:avLst/>
            <a:gdLst/>
            <a:ahLst/>
            <a:cxnLst/>
            <a:rect l="l" t="t" r="r" b="b"/>
            <a:pathLst>
              <a:path w="3928109" h="1264920">
                <a:moveTo>
                  <a:pt x="3734942" y="0"/>
                </a:moveTo>
                <a:lnTo>
                  <a:pt x="663067" y="0"/>
                </a:lnTo>
                <a:lnTo>
                  <a:pt x="618823" y="5101"/>
                </a:lnTo>
                <a:lnTo>
                  <a:pt x="578199" y="19631"/>
                </a:lnTo>
                <a:lnTo>
                  <a:pt x="542355" y="42427"/>
                </a:lnTo>
                <a:lnTo>
                  <a:pt x="512454" y="72328"/>
                </a:lnTo>
                <a:lnTo>
                  <a:pt x="489658" y="108172"/>
                </a:lnTo>
                <a:lnTo>
                  <a:pt x="475128" y="148796"/>
                </a:lnTo>
                <a:lnTo>
                  <a:pt x="470027" y="193039"/>
                </a:lnTo>
                <a:lnTo>
                  <a:pt x="470027" y="675639"/>
                </a:lnTo>
                <a:lnTo>
                  <a:pt x="0" y="1264539"/>
                </a:lnTo>
                <a:lnTo>
                  <a:pt x="470027" y="965200"/>
                </a:lnTo>
                <a:lnTo>
                  <a:pt x="3927983" y="965200"/>
                </a:lnTo>
                <a:lnTo>
                  <a:pt x="3927983" y="193039"/>
                </a:lnTo>
                <a:lnTo>
                  <a:pt x="3922881" y="148796"/>
                </a:lnTo>
                <a:lnTo>
                  <a:pt x="3908351" y="108172"/>
                </a:lnTo>
                <a:lnTo>
                  <a:pt x="3885555" y="72328"/>
                </a:lnTo>
                <a:lnTo>
                  <a:pt x="3855654" y="42427"/>
                </a:lnTo>
                <a:lnTo>
                  <a:pt x="3819810" y="19631"/>
                </a:lnTo>
                <a:lnTo>
                  <a:pt x="3779186" y="5101"/>
                </a:lnTo>
                <a:lnTo>
                  <a:pt x="3734942" y="0"/>
                </a:lnTo>
                <a:close/>
              </a:path>
              <a:path w="3928109" h="1264920">
                <a:moveTo>
                  <a:pt x="3927983" y="965200"/>
                </a:moveTo>
                <a:lnTo>
                  <a:pt x="470027" y="965200"/>
                </a:lnTo>
                <a:lnTo>
                  <a:pt x="475128" y="1009443"/>
                </a:lnTo>
                <a:lnTo>
                  <a:pt x="489658" y="1050067"/>
                </a:lnTo>
                <a:lnTo>
                  <a:pt x="512454" y="1085911"/>
                </a:lnTo>
                <a:lnTo>
                  <a:pt x="542355" y="1115812"/>
                </a:lnTo>
                <a:lnTo>
                  <a:pt x="578199" y="1138608"/>
                </a:lnTo>
                <a:lnTo>
                  <a:pt x="618823" y="1153138"/>
                </a:lnTo>
                <a:lnTo>
                  <a:pt x="663067" y="1158239"/>
                </a:lnTo>
                <a:lnTo>
                  <a:pt x="3734942" y="1158239"/>
                </a:lnTo>
                <a:lnTo>
                  <a:pt x="3779186" y="1153138"/>
                </a:lnTo>
                <a:lnTo>
                  <a:pt x="3819810" y="1138608"/>
                </a:lnTo>
                <a:lnTo>
                  <a:pt x="3855654" y="1115812"/>
                </a:lnTo>
                <a:lnTo>
                  <a:pt x="3885555" y="1085911"/>
                </a:lnTo>
                <a:lnTo>
                  <a:pt x="3908351" y="1050067"/>
                </a:lnTo>
                <a:lnTo>
                  <a:pt x="3922881" y="1009443"/>
                </a:lnTo>
                <a:lnTo>
                  <a:pt x="3927983" y="96520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566792" y="370331"/>
            <a:ext cx="3928110" cy="1264920"/>
          </a:xfrm>
          <a:custGeom>
            <a:avLst/>
            <a:gdLst/>
            <a:ahLst/>
            <a:cxnLst/>
            <a:rect l="l" t="t" r="r" b="b"/>
            <a:pathLst>
              <a:path w="3928109" h="1264920">
                <a:moveTo>
                  <a:pt x="470027" y="193039"/>
                </a:moveTo>
                <a:lnTo>
                  <a:pt x="475128" y="148796"/>
                </a:lnTo>
                <a:lnTo>
                  <a:pt x="489658" y="108172"/>
                </a:lnTo>
                <a:lnTo>
                  <a:pt x="512454" y="72328"/>
                </a:lnTo>
                <a:lnTo>
                  <a:pt x="542355" y="42427"/>
                </a:lnTo>
                <a:lnTo>
                  <a:pt x="578199" y="19631"/>
                </a:lnTo>
                <a:lnTo>
                  <a:pt x="618823" y="5101"/>
                </a:lnTo>
                <a:lnTo>
                  <a:pt x="663067" y="0"/>
                </a:lnTo>
                <a:lnTo>
                  <a:pt x="1046353" y="0"/>
                </a:lnTo>
                <a:lnTo>
                  <a:pt x="1910842" y="0"/>
                </a:lnTo>
                <a:lnTo>
                  <a:pt x="3734942" y="0"/>
                </a:lnTo>
                <a:lnTo>
                  <a:pt x="3779186" y="5101"/>
                </a:lnTo>
                <a:lnTo>
                  <a:pt x="3819810" y="19631"/>
                </a:lnTo>
                <a:lnTo>
                  <a:pt x="3855654" y="42427"/>
                </a:lnTo>
                <a:lnTo>
                  <a:pt x="3885555" y="72328"/>
                </a:lnTo>
                <a:lnTo>
                  <a:pt x="3908351" y="108172"/>
                </a:lnTo>
                <a:lnTo>
                  <a:pt x="3922881" y="148796"/>
                </a:lnTo>
                <a:lnTo>
                  <a:pt x="3927983" y="193039"/>
                </a:lnTo>
                <a:lnTo>
                  <a:pt x="3927983" y="675639"/>
                </a:lnTo>
                <a:lnTo>
                  <a:pt x="3927983" y="965200"/>
                </a:lnTo>
                <a:lnTo>
                  <a:pt x="3922881" y="1009443"/>
                </a:lnTo>
                <a:lnTo>
                  <a:pt x="3908351" y="1050067"/>
                </a:lnTo>
                <a:lnTo>
                  <a:pt x="3885555" y="1085911"/>
                </a:lnTo>
                <a:lnTo>
                  <a:pt x="3855654" y="1115812"/>
                </a:lnTo>
                <a:lnTo>
                  <a:pt x="3819810" y="1138608"/>
                </a:lnTo>
                <a:lnTo>
                  <a:pt x="3779186" y="1153138"/>
                </a:lnTo>
                <a:lnTo>
                  <a:pt x="3734942" y="1158239"/>
                </a:lnTo>
                <a:lnTo>
                  <a:pt x="1910842" y="1158239"/>
                </a:lnTo>
                <a:lnTo>
                  <a:pt x="1046353" y="1158239"/>
                </a:lnTo>
                <a:lnTo>
                  <a:pt x="663067" y="1158239"/>
                </a:lnTo>
                <a:lnTo>
                  <a:pt x="618823" y="1153138"/>
                </a:lnTo>
                <a:lnTo>
                  <a:pt x="578199" y="1138608"/>
                </a:lnTo>
                <a:lnTo>
                  <a:pt x="542355" y="1115812"/>
                </a:lnTo>
                <a:lnTo>
                  <a:pt x="512454" y="1085911"/>
                </a:lnTo>
                <a:lnTo>
                  <a:pt x="489658" y="1050067"/>
                </a:lnTo>
                <a:lnTo>
                  <a:pt x="475128" y="1009443"/>
                </a:lnTo>
                <a:lnTo>
                  <a:pt x="470027" y="965200"/>
                </a:lnTo>
                <a:lnTo>
                  <a:pt x="0" y="1264539"/>
                </a:lnTo>
                <a:lnTo>
                  <a:pt x="470027" y="675639"/>
                </a:lnTo>
                <a:lnTo>
                  <a:pt x="470027" y="193039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5173217" y="372871"/>
            <a:ext cx="311912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187450" indent="658495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F00FF"/>
                </a:solidFill>
                <a:latin typeface="Comic Sans MS"/>
                <a:cs typeface="Comic Sans MS"/>
              </a:rPr>
              <a:t>Di</a:t>
            </a:r>
            <a:r>
              <a:rPr sz="2400" b="1" spc="-10" dirty="0">
                <a:solidFill>
                  <a:srgbClr val="FF00FF"/>
                </a:solidFill>
                <a:latin typeface="Comic Sans MS"/>
                <a:cs typeface="Comic Sans MS"/>
              </a:rPr>
              <a:t>s</a:t>
            </a:r>
            <a:r>
              <a:rPr sz="2400" b="1" spc="-5" dirty="0">
                <a:solidFill>
                  <a:srgbClr val="FF00FF"/>
                </a:solidFill>
                <a:latin typeface="Comic Sans MS"/>
                <a:cs typeface="Comic Sans MS"/>
              </a:rPr>
              <a:t>tance  </a:t>
            </a:r>
            <a:r>
              <a:rPr sz="2400" b="1" dirty="0">
                <a:latin typeface="Comic Sans MS"/>
                <a:cs typeface="Comic Sans MS"/>
              </a:rPr>
              <a:t>From: </a:t>
            </a:r>
            <a:r>
              <a:rPr sz="2400" b="1" dirty="0">
                <a:solidFill>
                  <a:srgbClr val="FF00FF"/>
                </a:solidFill>
                <a:latin typeface="Comic Sans MS"/>
                <a:cs typeface="Comic Sans MS"/>
              </a:rPr>
              <a:t>Y</a:t>
            </a:r>
            <a:r>
              <a:rPr sz="2400" b="1" spc="-110" dirty="0">
                <a:solidFill>
                  <a:srgbClr val="FF00FF"/>
                </a:solidFill>
                <a:latin typeface="Comic Sans MS"/>
                <a:cs typeface="Comic Sans MS"/>
              </a:rPr>
              <a:t> </a:t>
            </a:r>
            <a:r>
              <a:rPr sz="2400" b="1" dirty="0">
                <a:solidFill>
                  <a:srgbClr val="FF00FF"/>
                </a:solidFill>
                <a:latin typeface="Comic Sans MS"/>
                <a:cs typeface="Comic Sans MS"/>
              </a:rPr>
              <a:t>axis</a:t>
            </a:r>
            <a:endParaRPr sz="24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</a:pPr>
            <a:r>
              <a:rPr sz="2400" b="1" dirty="0">
                <a:latin typeface="Comic Sans MS"/>
                <a:cs typeface="Comic Sans MS"/>
              </a:rPr>
              <a:t>To: </a:t>
            </a:r>
            <a:r>
              <a:rPr sz="2400" b="1" spc="-5" dirty="0">
                <a:solidFill>
                  <a:srgbClr val="FF00FF"/>
                </a:solidFill>
                <a:latin typeface="Comic Sans MS"/>
                <a:cs typeface="Comic Sans MS"/>
              </a:rPr>
              <a:t>Centroid </a:t>
            </a:r>
            <a:r>
              <a:rPr sz="2400" b="1" dirty="0">
                <a:solidFill>
                  <a:srgbClr val="FF00FF"/>
                </a:solidFill>
                <a:latin typeface="Comic Sans MS"/>
                <a:cs typeface="Comic Sans MS"/>
              </a:rPr>
              <a:t>of</a:t>
            </a:r>
            <a:r>
              <a:rPr sz="2400" b="1" spc="-65" dirty="0">
                <a:solidFill>
                  <a:srgbClr val="FF00FF"/>
                </a:solidFill>
                <a:latin typeface="Comic Sans MS"/>
                <a:cs typeface="Comic Sans MS"/>
              </a:rPr>
              <a:t> </a:t>
            </a:r>
            <a:r>
              <a:rPr sz="2400" b="1" spc="-5" dirty="0">
                <a:solidFill>
                  <a:srgbClr val="FF00FF"/>
                </a:solidFill>
                <a:latin typeface="Comic Sans MS"/>
                <a:cs typeface="Comic Sans MS"/>
              </a:rPr>
              <a:t>slice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3699509" y="3890009"/>
            <a:ext cx="1132840" cy="0"/>
          </a:xfrm>
          <a:custGeom>
            <a:avLst/>
            <a:gdLst/>
            <a:ahLst/>
            <a:cxnLst/>
            <a:rect l="l" t="t" r="r" b="b"/>
            <a:pathLst>
              <a:path w="1132839">
                <a:moveTo>
                  <a:pt x="0" y="0"/>
                </a:moveTo>
                <a:lnTo>
                  <a:pt x="1132331" y="0"/>
                </a:lnTo>
              </a:path>
            </a:pathLst>
          </a:custGeom>
          <a:ln w="198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485004" y="3890009"/>
            <a:ext cx="111760" cy="1602105"/>
          </a:xfrm>
          <a:custGeom>
            <a:avLst/>
            <a:gdLst/>
            <a:ahLst/>
            <a:cxnLst/>
            <a:rect l="l" t="t" r="r" b="b"/>
            <a:pathLst>
              <a:path w="111760" h="1602104">
                <a:moveTo>
                  <a:pt x="11049" y="1494536"/>
                </a:moveTo>
                <a:lnTo>
                  <a:pt x="6350" y="1497330"/>
                </a:lnTo>
                <a:lnTo>
                  <a:pt x="1524" y="1500123"/>
                </a:lnTo>
                <a:lnTo>
                  <a:pt x="0" y="1506220"/>
                </a:lnTo>
                <a:lnTo>
                  <a:pt x="2794" y="1510918"/>
                </a:lnTo>
                <a:lnTo>
                  <a:pt x="55753" y="1601723"/>
                </a:lnTo>
                <a:lnTo>
                  <a:pt x="67159" y="1582165"/>
                </a:lnTo>
                <a:lnTo>
                  <a:pt x="45847" y="1582165"/>
                </a:lnTo>
                <a:lnTo>
                  <a:pt x="45847" y="1545517"/>
                </a:lnTo>
                <a:lnTo>
                  <a:pt x="19812" y="1500886"/>
                </a:lnTo>
                <a:lnTo>
                  <a:pt x="17145" y="1496186"/>
                </a:lnTo>
                <a:lnTo>
                  <a:pt x="11049" y="1494536"/>
                </a:lnTo>
                <a:close/>
              </a:path>
              <a:path w="111760" h="1602104">
                <a:moveTo>
                  <a:pt x="45847" y="1545517"/>
                </a:moveTo>
                <a:lnTo>
                  <a:pt x="45847" y="1582165"/>
                </a:lnTo>
                <a:lnTo>
                  <a:pt x="65659" y="1582165"/>
                </a:lnTo>
                <a:lnTo>
                  <a:pt x="65659" y="1577086"/>
                </a:lnTo>
                <a:lnTo>
                  <a:pt x="47244" y="1577086"/>
                </a:lnTo>
                <a:lnTo>
                  <a:pt x="55752" y="1562499"/>
                </a:lnTo>
                <a:lnTo>
                  <a:pt x="45847" y="1545517"/>
                </a:lnTo>
                <a:close/>
              </a:path>
              <a:path w="111760" h="1602104">
                <a:moveTo>
                  <a:pt x="100457" y="1494536"/>
                </a:moveTo>
                <a:lnTo>
                  <a:pt x="94361" y="1496186"/>
                </a:lnTo>
                <a:lnTo>
                  <a:pt x="91694" y="1500886"/>
                </a:lnTo>
                <a:lnTo>
                  <a:pt x="65659" y="1545517"/>
                </a:lnTo>
                <a:lnTo>
                  <a:pt x="65659" y="1582165"/>
                </a:lnTo>
                <a:lnTo>
                  <a:pt x="67159" y="1582165"/>
                </a:lnTo>
                <a:lnTo>
                  <a:pt x="108712" y="1510918"/>
                </a:lnTo>
                <a:lnTo>
                  <a:pt x="111506" y="1506220"/>
                </a:lnTo>
                <a:lnTo>
                  <a:pt x="109982" y="1500123"/>
                </a:lnTo>
                <a:lnTo>
                  <a:pt x="105156" y="1497330"/>
                </a:lnTo>
                <a:lnTo>
                  <a:pt x="100457" y="1494536"/>
                </a:lnTo>
                <a:close/>
              </a:path>
              <a:path w="111760" h="1602104">
                <a:moveTo>
                  <a:pt x="55752" y="1562499"/>
                </a:moveTo>
                <a:lnTo>
                  <a:pt x="47244" y="1577086"/>
                </a:lnTo>
                <a:lnTo>
                  <a:pt x="64262" y="1577086"/>
                </a:lnTo>
                <a:lnTo>
                  <a:pt x="55752" y="1562499"/>
                </a:lnTo>
                <a:close/>
              </a:path>
              <a:path w="111760" h="1602104">
                <a:moveTo>
                  <a:pt x="65659" y="1545517"/>
                </a:moveTo>
                <a:lnTo>
                  <a:pt x="55752" y="1562499"/>
                </a:lnTo>
                <a:lnTo>
                  <a:pt x="64262" y="1577086"/>
                </a:lnTo>
                <a:lnTo>
                  <a:pt x="65659" y="1577086"/>
                </a:lnTo>
                <a:lnTo>
                  <a:pt x="65659" y="1545517"/>
                </a:lnTo>
                <a:close/>
              </a:path>
              <a:path w="111760" h="1602104">
                <a:moveTo>
                  <a:pt x="55752" y="39224"/>
                </a:moveTo>
                <a:lnTo>
                  <a:pt x="45847" y="56206"/>
                </a:lnTo>
                <a:lnTo>
                  <a:pt x="45847" y="1545517"/>
                </a:lnTo>
                <a:lnTo>
                  <a:pt x="55752" y="1562499"/>
                </a:lnTo>
                <a:lnTo>
                  <a:pt x="65659" y="1545517"/>
                </a:lnTo>
                <a:lnTo>
                  <a:pt x="65659" y="56206"/>
                </a:lnTo>
                <a:lnTo>
                  <a:pt x="55752" y="39224"/>
                </a:lnTo>
                <a:close/>
              </a:path>
              <a:path w="111760" h="1602104">
                <a:moveTo>
                  <a:pt x="55753" y="0"/>
                </a:moveTo>
                <a:lnTo>
                  <a:pt x="2794" y="90804"/>
                </a:lnTo>
                <a:lnTo>
                  <a:pt x="0" y="95503"/>
                </a:lnTo>
                <a:lnTo>
                  <a:pt x="1524" y="101600"/>
                </a:lnTo>
                <a:lnTo>
                  <a:pt x="6350" y="104393"/>
                </a:lnTo>
                <a:lnTo>
                  <a:pt x="11049" y="107187"/>
                </a:lnTo>
                <a:lnTo>
                  <a:pt x="17145" y="105537"/>
                </a:lnTo>
                <a:lnTo>
                  <a:pt x="19812" y="100837"/>
                </a:lnTo>
                <a:lnTo>
                  <a:pt x="45847" y="56206"/>
                </a:lnTo>
                <a:lnTo>
                  <a:pt x="45847" y="19557"/>
                </a:lnTo>
                <a:lnTo>
                  <a:pt x="67159" y="19557"/>
                </a:lnTo>
                <a:lnTo>
                  <a:pt x="55753" y="0"/>
                </a:lnTo>
                <a:close/>
              </a:path>
              <a:path w="111760" h="1602104">
                <a:moveTo>
                  <a:pt x="67159" y="19557"/>
                </a:moveTo>
                <a:lnTo>
                  <a:pt x="65659" y="19557"/>
                </a:lnTo>
                <a:lnTo>
                  <a:pt x="65659" y="56206"/>
                </a:lnTo>
                <a:lnTo>
                  <a:pt x="91694" y="100837"/>
                </a:lnTo>
                <a:lnTo>
                  <a:pt x="94361" y="105537"/>
                </a:lnTo>
                <a:lnTo>
                  <a:pt x="100457" y="107187"/>
                </a:lnTo>
                <a:lnTo>
                  <a:pt x="105156" y="104393"/>
                </a:lnTo>
                <a:lnTo>
                  <a:pt x="109982" y="101600"/>
                </a:lnTo>
                <a:lnTo>
                  <a:pt x="111506" y="95503"/>
                </a:lnTo>
                <a:lnTo>
                  <a:pt x="108712" y="90804"/>
                </a:lnTo>
                <a:lnTo>
                  <a:pt x="67159" y="19557"/>
                </a:lnTo>
                <a:close/>
              </a:path>
              <a:path w="111760" h="1602104">
                <a:moveTo>
                  <a:pt x="65659" y="19557"/>
                </a:moveTo>
                <a:lnTo>
                  <a:pt x="45847" y="19557"/>
                </a:lnTo>
                <a:lnTo>
                  <a:pt x="45847" y="56206"/>
                </a:lnTo>
                <a:lnTo>
                  <a:pt x="55752" y="39224"/>
                </a:lnTo>
                <a:lnTo>
                  <a:pt x="47244" y="24637"/>
                </a:lnTo>
                <a:lnTo>
                  <a:pt x="65659" y="24637"/>
                </a:lnTo>
                <a:lnTo>
                  <a:pt x="65659" y="19557"/>
                </a:lnTo>
                <a:close/>
              </a:path>
              <a:path w="111760" h="1602104">
                <a:moveTo>
                  <a:pt x="65659" y="24637"/>
                </a:moveTo>
                <a:lnTo>
                  <a:pt x="64262" y="24637"/>
                </a:lnTo>
                <a:lnTo>
                  <a:pt x="55752" y="39224"/>
                </a:lnTo>
                <a:lnTo>
                  <a:pt x="65659" y="56206"/>
                </a:lnTo>
                <a:lnTo>
                  <a:pt x="65659" y="24637"/>
                </a:lnTo>
                <a:close/>
              </a:path>
              <a:path w="111760" h="1602104">
                <a:moveTo>
                  <a:pt x="64262" y="24637"/>
                </a:moveTo>
                <a:lnTo>
                  <a:pt x="47244" y="24637"/>
                </a:lnTo>
                <a:lnTo>
                  <a:pt x="55752" y="39224"/>
                </a:lnTo>
                <a:lnTo>
                  <a:pt x="64262" y="2463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201667" y="4264152"/>
            <a:ext cx="708660" cy="685800"/>
          </a:xfrm>
          <a:custGeom>
            <a:avLst/>
            <a:gdLst/>
            <a:ahLst/>
            <a:cxnLst/>
            <a:rect l="l" t="t" r="r" b="b"/>
            <a:pathLst>
              <a:path w="708660" h="685800">
                <a:moveTo>
                  <a:pt x="0" y="685800"/>
                </a:moveTo>
                <a:lnTo>
                  <a:pt x="708660" y="685800"/>
                </a:lnTo>
                <a:lnTo>
                  <a:pt x="708660" y="0"/>
                </a:lnTo>
                <a:lnTo>
                  <a:pt x="0" y="0"/>
                </a:lnTo>
                <a:lnTo>
                  <a:pt x="0" y="6858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4484764" y="4406314"/>
            <a:ext cx="382270" cy="346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spc="5" dirty="0">
                <a:latin typeface="Symbol"/>
                <a:cs typeface="Symbol"/>
              </a:rPr>
              <a:t></a:t>
            </a:r>
            <a:r>
              <a:rPr sz="2100" spc="-105" dirty="0">
                <a:latin typeface="Times New Roman"/>
                <a:cs typeface="Times New Roman"/>
              </a:rPr>
              <a:t> </a:t>
            </a:r>
            <a:r>
              <a:rPr sz="3150" spc="-855" baseline="21164" dirty="0">
                <a:latin typeface="Arial"/>
                <a:cs typeface="Arial"/>
              </a:rPr>
              <a:t>~</a:t>
            </a:r>
            <a:r>
              <a:rPr sz="2100" spc="-570" dirty="0">
                <a:latin typeface="Arial"/>
                <a:cs typeface="Arial"/>
              </a:rPr>
              <a:t>y</a:t>
            </a:r>
            <a:endParaRPr sz="21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255404" y="4182517"/>
            <a:ext cx="162560" cy="778510"/>
          </a:xfrm>
          <a:prstGeom prst="rect">
            <a:avLst/>
          </a:prstGeom>
        </p:spPr>
        <p:txBody>
          <a:bodyPr vert="horz" wrap="square" lIns="0" tIns="685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40"/>
              </a:spcBef>
            </a:pPr>
            <a:r>
              <a:rPr sz="2100" u="sng" spc="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y</a:t>
            </a:r>
            <a:endParaRPr sz="2100">
              <a:latin typeface="Arial"/>
              <a:cs typeface="Arial"/>
            </a:endParaRPr>
          </a:p>
          <a:p>
            <a:pPr marL="14604">
              <a:lnSpc>
                <a:spcPct val="100000"/>
              </a:lnSpc>
              <a:spcBef>
                <a:spcPts val="445"/>
              </a:spcBef>
            </a:pPr>
            <a:r>
              <a:rPr sz="2100" spc="5" dirty="0">
                <a:latin typeface="Times New Roman"/>
                <a:cs typeface="Times New Roman"/>
              </a:rPr>
              <a:t>2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4856479" y="3144011"/>
            <a:ext cx="4057650" cy="1278255"/>
          </a:xfrm>
          <a:custGeom>
            <a:avLst/>
            <a:gdLst/>
            <a:ahLst/>
            <a:cxnLst/>
            <a:rect l="l" t="t" r="r" b="b"/>
            <a:pathLst>
              <a:path w="4057650" h="1278254">
                <a:moveTo>
                  <a:pt x="3862070" y="0"/>
                </a:moveTo>
                <a:lnTo>
                  <a:pt x="665226" y="0"/>
                </a:lnTo>
                <a:lnTo>
                  <a:pt x="620456" y="5161"/>
                </a:lnTo>
                <a:lnTo>
                  <a:pt x="579349" y="19862"/>
                </a:lnTo>
                <a:lnTo>
                  <a:pt x="543081" y="42927"/>
                </a:lnTo>
                <a:lnTo>
                  <a:pt x="512827" y="73181"/>
                </a:lnTo>
                <a:lnTo>
                  <a:pt x="489762" y="109449"/>
                </a:lnTo>
                <a:lnTo>
                  <a:pt x="475061" y="150556"/>
                </a:lnTo>
                <a:lnTo>
                  <a:pt x="469900" y="195325"/>
                </a:lnTo>
                <a:lnTo>
                  <a:pt x="469900" y="683640"/>
                </a:lnTo>
                <a:lnTo>
                  <a:pt x="0" y="1278255"/>
                </a:lnTo>
                <a:lnTo>
                  <a:pt x="469900" y="976630"/>
                </a:lnTo>
                <a:lnTo>
                  <a:pt x="4057396" y="976630"/>
                </a:lnTo>
                <a:lnTo>
                  <a:pt x="4057396" y="195325"/>
                </a:lnTo>
                <a:lnTo>
                  <a:pt x="4052234" y="150556"/>
                </a:lnTo>
                <a:lnTo>
                  <a:pt x="4037533" y="109449"/>
                </a:lnTo>
                <a:lnTo>
                  <a:pt x="4014468" y="73181"/>
                </a:lnTo>
                <a:lnTo>
                  <a:pt x="3984214" y="42927"/>
                </a:lnTo>
                <a:lnTo>
                  <a:pt x="3947946" y="19862"/>
                </a:lnTo>
                <a:lnTo>
                  <a:pt x="3906839" y="5161"/>
                </a:lnTo>
                <a:lnTo>
                  <a:pt x="3862070" y="0"/>
                </a:lnTo>
                <a:close/>
              </a:path>
              <a:path w="4057650" h="1278254">
                <a:moveTo>
                  <a:pt x="4057396" y="976630"/>
                </a:moveTo>
                <a:lnTo>
                  <a:pt x="469900" y="976630"/>
                </a:lnTo>
                <a:lnTo>
                  <a:pt x="475061" y="1021399"/>
                </a:lnTo>
                <a:lnTo>
                  <a:pt x="489762" y="1062506"/>
                </a:lnTo>
                <a:lnTo>
                  <a:pt x="512827" y="1098774"/>
                </a:lnTo>
                <a:lnTo>
                  <a:pt x="543081" y="1129028"/>
                </a:lnTo>
                <a:lnTo>
                  <a:pt x="579349" y="1152093"/>
                </a:lnTo>
                <a:lnTo>
                  <a:pt x="620456" y="1166794"/>
                </a:lnTo>
                <a:lnTo>
                  <a:pt x="665226" y="1171956"/>
                </a:lnTo>
                <a:lnTo>
                  <a:pt x="3862070" y="1171956"/>
                </a:lnTo>
                <a:lnTo>
                  <a:pt x="3906839" y="1166794"/>
                </a:lnTo>
                <a:lnTo>
                  <a:pt x="3947946" y="1152093"/>
                </a:lnTo>
                <a:lnTo>
                  <a:pt x="3984214" y="1129028"/>
                </a:lnTo>
                <a:lnTo>
                  <a:pt x="4014468" y="1098774"/>
                </a:lnTo>
                <a:lnTo>
                  <a:pt x="4037533" y="1062506"/>
                </a:lnTo>
                <a:lnTo>
                  <a:pt x="4052234" y="1021399"/>
                </a:lnTo>
                <a:lnTo>
                  <a:pt x="4057396" y="97663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856479" y="3144011"/>
            <a:ext cx="4057650" cy="1278255"/>
          </a:xfrm>
          <a:custGeom>
            <a:avLst/>
            <a:gdLst/>
            <a:ahLst/>
            <a:cxnLst/>
            <a:rect l="l" t="t" r="r" b="b"/>
            <a:pathLst>
              <a:path w="4057650" h="1278254">
                <a:moveTo>
                  <a:pt x="469900" y="195325"/>
                </a:moveTo>
                <a:lnTo>
                  <a:pt x="475061" y="150556"/>
                </a:lnTo>
                <a:lnTo>
                  <a:pt x="489762" y="109449"/>
                </a:lnTo>
                <a:lnTo>
                  <a:pt x="512827" y="73181"/>
                </a:lnTo>
                <a:lnTo>
                  <a:pt x="543081" y="42927"/>
                </a:lnTo>
                <a:lnTo>
                  <a:pt x="579349" y="19862"/>
                </a:lnTo>
                <a:lnTo>
                  <a:pt x="620456" y="5161"/>
                </a:lnTo>
                <a:lnTo>
                  <a:pt x="665226" y="0"/>
                </a:lnTo>
                <a:lnTo>
                  <a:pt x="1067816" y="0"/>
                </a:lnTo>
                <a:lnTo>
                  <a:pt x="1964690" y="0"/>
                </a:lnTo>
                <a:lnTo>
                  <a:pt x="3862070" y="0"/>
                </a:lnTo>
                <a:lnTo>
                  <a:pt x="3906839" y="5161"/>
                </a:lnTo>
                <a:lnTo>
                  <a:pt x="3947946" y="19862"/>
                </a:lnTo>
                <a:lnTo>
                  <a:pt x="3984214" y="42927"/>
                </a:lnTo>
                <a:lnTo>
                  <a:pt x="4014468" y="73181"/>
                </a:lnTo>
                <a:lnTo>
                  <a:pt x="4037533" y="109449"/>
                </a:lnTo>
                <a:lnTo>
                  <a:pt x="4052234" y="150556"/>
                </a:lnTo>
                <a:lnTo>
                  <a:pt x="4057396" y="195325"/>
                </a:lnTo>
                <a:lnTo>
                  <a:pt x="4057396" y="683640"/>
                </a:lnTo>
                <a:lnTo>
                  <a:pt x="4057396" y="976630"/>
                </a:lnTo>
                <a:lnTo>
                  <a:pt x="4052234" y="1021399"/>
                </a:lnTo>
                <a:lnTo>
                  <a:pt x="4037533" y="1062506"/>
                </a:lnTo>
                <a:lnTo>
                  <a:pt x="4014468" y="1098774"/>
                </a:lnTo>
                <a:lnTo>
                  <a:pt x="3984214" y="1129028"/>
                </a:lnTo>
                <a:lnTo>
                  <a:pt x="3947946" y="1152093"/>
                </a:lnTo>
                <a:lnTo>
                  <a:pt x="3906839" y="1166794"/>
                </a:lnTo>
                <a:lnTo>
                  <a:pt x="3862070" y="1171956"/>
                </a:lnTo>
                <a:lnTo>
                  <a:pt x="1964690" y="1171956"/>
                </a:lnTo>
                <a:lnTo>
                  <a:pt x="1067816" y="1171956"/>
                </a:lnTo>
                <a:lnTo>
                  <a:pt x="665226" y="1171956"/>
                </a:lnTo>
                <a:lnTo>
                  <a:pt x="620456" y="1166794"/>
                </a:lnTo>
                <a:lnTo>
                  <a:pt x="579349" y="1152093"/>
                </a:lnTo>
                <a:lnTo>
                  <a:pt x="543081" y="1129028"/>
                </a:lnTo>
                <a:lnTo>
                  <a:pt x="512827" y="1098774"/>
                </a:lnTo>
                <a:lnTo>
                  <a:pt x="489762" y="1062506"/>
                </a:lnTo>
                <a:lnTo>
                  <a:pt x="475061" y="1021399"/>
                </a:lnTo>
                <a:lnTo>
                  <a:pt x="469900" y="976630"/>
                </a:lnTo>
                <a:lnTo>
                  <a:pt x="0" y="1278255"/>
                </a:lnTo>
                <a:lnTo>
                  <a:pt x="469900" y="683640"/>
                </a:lnTo>
                <a:lnTo>
                  <a:pt x="469900" y="195325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5463032" y="3153917"/>
            <a:ext cx="325183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302385" indent="394335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FF00FF"/>
                </a:solidFill>
                <a:latin typeface="Comic Sans MS"/>
                <a:cs typeface="Comic Sans MS"/>
              </a:rPr>
              <a:t>Distance  </a:t>
            </a:r>
            <a:r>
              <a:rPr sz="2400" b="1" spc="-5" dirty="0">
                <a:latin typeface="Comic Sans MS"/>
                <a:cs typeface="Comic Sans MS"/>
              </a:rPr>
              <a:t>From: </a:t>
            </a:r>
            <a:r>
              <a:rPr sz="2400" b="1" dirty="0">
                <a:solidFill>
                  <a:srgbClr val="FF00FF"/>
                </a:solidFill>
                <a:latin typeface="Comic Sans MS"/>
                <a:cs typeface="Comic Sans MS"/>
              </a:rPr>
              <a:t>X</a:t>
            </a:r>
            <a:r>
              <a:rPr sz="2400" b="1" spc="-90" dirty="0">
                <a:solidFill>
                  <a:srgbClr val="FF00FF"/>
                </a:solidFill>
                <a:latin typeface="Comic Sans MS"/>
                <a:cs typeface="Comic Sans MS"/>
              </a:rPr>
              <a:t> </a:t>
            </a:r>
            <a:r>
              <a:rPr sz="2400" b="1" dirty="0">
                <a:solidFill>
                  <a:srgbClr val="FF00FF"/>
                </a:solidFill>
                <a:latin typeface="Comic Sans MS"/>
                <a:cs typeface="Comic Sans MS"/>
              </a:rPr>
              <a:t>axis</a:t>
            </a:r>
            <a:endParaRPr sz="24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tabLst>
                <a:tab pos="780415" algn="l"/>
              </a:tabLst>
            </a:pPr>
            <a:r>
              <a:rPr sz="2400" b="1" spc="-5" dirty="0">
                <a:latin typeface="Comic Sans MS"/>
                <a:cs typeface="Comic Sans MS"/>
              </a:rPr>
              <a:t>To:	</a:t>
            </a:r>
            <a:r>
              <a:rPr sz="2400" b="1" spc="-5" dirty="0">
                <a:solidFill>
                  <a:srgbClr val="FF00FF"/>
                </a:solidFill>
                <a:latin typeface="Comic Sans MS"/>
                <a:cs typeface="Comic Sans MS"/>
              </a:rPr>
              <a:t>Centroid </a:t>
            </a:r>
            <a:r>
              <a:rPr sz="2400" b="1" dirty="0">
                <a:solidFill>
                  <a:srgbClr val="FF00FF"/>
                </a:solidFill>
                <a:latin typeface="Comic Sans MS"/>
                <a:cs typeface="Comic Sans MS"/>
              </a:rPr>
              <a:t>of</a:t>
            </a:r>
            <a:r>
              <a:rPr sz="2400" b="1" spc="-75" dirty="0">
                <a:solidFill>
                  <a:srgbClr val="FF00FF"/>
                </a:solidFill>
                <a:latin typeface="Comic Sans MS"/>
                <a:cs typeface="Comic Sans MS"/>
              </a:rPr>
              <a:t> </a:t>
            </a:r>
            <a:r>
              <a:rPr sz="2400" b="1" dirty="0">
                <a:solidFill>
                  <a:srgbClr val="FF00FF"/>
                </a:solidFill>
                <a:latin typeface="Comic Sans MS"/>
                <a:cs typeface="Comic Sans MS"/>
              </a:rPr>
              <a:t>slice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38" name="object 3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12</a:t>
            </a:fld>
            <a:endParaRPr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BE84A4BF-641C-4BE5-BDCB-222FCD5A5C7D}"/>
                  </a:ext>
                </a:extLst>
              </p14:cNvPr>
              <p14:cNvContentPartPr/>
              <p14:nvPr/>
            </p14:nvContentPartPr>
            <p14:xfrm>
              <a:off x="3753690" y="2648680"/>
              <a:ext cx="1454760" cy="1398240"/>
            </p14:xfrm>
          </p:contentPart>
        </mc:Choice>
        <mc:Fallback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BE84A4BF-641C-4BE5-BDCB-222FCD5A5C7D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690690" y="2585680"/>
                <a:ext cx="1580400" cy="15238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36804" y="455676"/>
            <a:ext cx="2872740" cy="914400"/>
          </a:xfrm>
          <a:custGeom>
            <a:avLst/>
            <a:gdLst/>
            <a:ahLst/>
            <a:cxnLst/>
            <a:rect l="l" t="t" r="r" b="b"/>
            <a:pathLst>
              <a:path w="2872740" h="914400">
                <a:moveTo>
                  <a:pt x="0" y="914400"/>
                </a:moveTo>
                <a:lnTo>
                  <a:pt x="2872740" y="914400"/>
                </a:lnTo>
                <a:lnTo>
                  <a:pt x="2872740" y="0"/>
                </a:lnTo>
                <a:lnTo>
                  <a:pt x="0" y="0"/>
                </a:lnTo>
                <a:lnTo>
                  <a:pt x="0" y="91440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76053" y="909831"/>
            <a:ext cx="721360" cy="0"/>
          </a:xfrm>
          <a:custGeom>
            <a:avLst/>
            <a:gdLst/>
            <a:ahLst/>
            <a:cxnLst/>
            <a:rect l="l" t="t" r="r" b="b"/>
            <a:pathLst>
              <a:path w="721360">
                <a:moveTo>
                  <a:pt x="0" y="0"/>
                </a:moveTo>
                <a:lnTo>
                  <a:pt x="721283" y="0"/>
                </a:lnTo>
              </a:path>
            </a:pathLst>
          </a:custGeom>
          <a:ln w="1278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404680" y="909831"/>
            <a:ext cx="730885" cy="0"/>
          </a:xfrm>
          <a:custGeom>
            <a:avLst/>
            <a:gdLst/>
            <a:ahLst/>
            <a:cxnLst/>
            <a:rect l="l" t="t" r="r" b="b"/>
            <a:pathLst>
              <a:path w="730885">
                <a:moveTo>
                  <a:pt x="0" y="0"/>
                </a:moveTo>
                <a:lnTo>
                  <a:pt x="730413" y="0"/>
                </a:lnTo>
              </a:path>
            </a:pathLst>
          </a:custGeom>
          <a:ln w="1278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920987" y="904000"/>
            <a:ext cx="1120775" cy="3892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624840" algn="l"/>
              </a:tabLst>
            </a:pPr>
            <a:r>
              <a:rPr sz="3525" i="1" spc="37" baseline="43735" dirty="0">
                <a:latin typeface="Times New Roman"/>
                <a:cs typeface="Times New Roman"/>
              </a:rPr>
              <a:t>y</a:t>
            </a:r>
            <a:r>
              <a:rPr sz="3525" i="1" spc="150" baseline="43735" dirty="0">
                <a:latin typeface="Times New Roman"/>
                <a:cs typeface="Times New Roman"/>
              </a:rPr>
              <a:t> </a:t>
            </a:r>
            <a:r>
              <a:rPr sz="3525" spc="44" baseline="43735" dirty="0">
                <a:latin typeface="Symbol"/>
                <a:cs typeface="Symbol"/>
              </a:rPr>
              <a:t></a:t>
            </a:r>
            <a:r>
              <a:rPr sz="3525" spc="44" baseline="43735" dirty="0">
                <a:latin typeface="Times New Roman"/>
                <a:cs typeface="Times New Roman"/>
              </a:rPr>
              <a:t>	</a:t>
            </a:r>
            <a:r>
              <a:rPr sz="2350" spc="15" dirty="0">
                <a:latin typeface="Symbol"/>
                <a:cs typeface="Symbol"/>
              </a:rPr>
              <a:t></a:t>
            </a:r>
            <a:r>
              <a:rPr sz="2350" spc="-285" dirty="0">
                <a:latin typeface="Times New Roman"/>
                <a:cs typeface="Times New Roman"/>
              </a:rPr>
              <a:t> </a:t>
            </a:r>
            <a:r>
              <a:rPr sz="2350" i="1" spc="70" dirty="0">
                <a:latin typeface="Times New Roman"/>
                <a:cs typeface="Times New Roman"/>
              </a:rPr>
              <a:t>dA</a:t>
            </a:r>
            <a:endParaRPr sz="23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86207" y="904000"/>
            <a:ext cx="1122045" cy="3892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626110" algn="l"/>
              </a:tabLst>
            </a:pPr>
            <a:r>
              <a:rPr sz="3525" i="1" spc="37" baseline="43735" dirty="0">
                <a:latin typeface="Times New Roman"/>
                <a:cs typeface="Times New Roman"/>
              </a:rPr>
              <a:t>x</a:t>
            </a:r>
            <a:r>
              <a:rPr sz="3525" i="1" spc="225" baseline="43735" dirty="0">
                <a:latin typeface="Times New Roman"/>
                <a:cs typeface="Times New Roman"/>
              </a:rPr>
              <a:t> </a:t>
            </a:r>
            <a:r>
              <a:rPr sz="3525" spc="44" baseline="43735" dirty="0">
                <a:latin typeface="Symbol"/>
                <a:cs typeface="Symbol"/>
              </a:rPr>
              <a:t></a:t>
            </a:r>
            <a:r>
              <a:rPr sz="3525" spc="44" baseline="43735" dirty="0">
                <a:latin typeface="Times New Roman"/>
                <a:cs typeface="Times New Roman"/>
              </a:rPr>
              <a:t>	</a:t>
            </a:r>
            <a:r>
              <a:rPr sz="2350" spc="15" dirty="0">
                <a:latin typeface="Symbol"/>
                <a:cs typeface="Symbol"/>
              </a:rPr>
              <a:t></a:t>
            </a:r>
            <a:r>
              <a:rPr sz="2350" spc="-285" dirty="0">
                <a:latin typeface="Times New Roman"/>
                <a:cs typeface="Times New Roman"/>
              </a:rPr>
              <a:t> </a:t>
            </a:r>
            <a:r>
              <a:rPr sz="2350" i="1" spc="70" dirty="0">
                <a:latin typeface="Times New Roman"/>
                <a:cs typeface="Times New Roman"/>
              </a:rPr>
              <a:t>dA</a:t>
            </a:r>
            <a:endParaRPr sz="23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24047" y="480234"/>
            <a:ext cx="1234440" cy="3892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219710" algn="l"/>
                <a:tab pos="506095" algn="l"/>
              </a:tabLst>
            </a:pPr>
            <a:r>
              <a:rPr sz="2350" i="1" u="heavy" spc="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350" i="1" spc="15" dirty="0">
                <a:latin typeface="Times New Roman"/>
                <a:cs typeface="Times New Roman"/>
              </a:rPr>
              <a:t>	</a:t>
            </a:r>
            <a:r>
              <a:rPr sz="2350" spc="15" dirty="0">
                <a:latin typeface="Symbol"/>
                <a:cs typeface="Symbol"/>
              </a:rPr>
              <a:t></a:t>
            </a:r>
            <a:r>
              <a:rPr sz="2350" spc="15" dirty="0">
                <a:latin typeface="Times New Roman"/>
                <a:cs typeface="Times New Roman"/>
              </a:rPr>
              <a:t> </a:t>
            </a:r>
            <a:r>
              <a:rPr sz="3525" spc="-877" baseline="21276" dirty="0">
                <a:latin typeface="Times New Roman"/>
                <a:cs typeface="Times New Roman"/>
              </a:rPr>
              <a:t>~</a:t>
            </a:r>
            <a:r>
              <a:rPr sz="2350" i="1" spc="-585" dirty="0">
                <a:latin typeface="Times New Roman"/>
                <a:cs typeface="Times New Roman"/>
              </a:rPr>
              <a:t>y </a:t>
            </a:r>
            <a:r>
              <a:rPr sz="2350" i="1" spc="70" dirty="0">
                <a:latin typeface="Times New Roman"/>
                <a:cs typeface="Times New Roman"/>
              </a:rPr>
              <a:t>dA</a:t>
            </a:r>
            <a:endParaRPr sz="23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95430" y="480234"/>
            <a:ext cx="1224915" cy="3892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219710" algn="l"/>
                <a:tab pos="506095" algn="l"/>
              </a:tabLst>
            </a:pPr>
            <a:r>
              <a:rPr sz="2350" u="heavy" spc="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350" spc="15" dirty="0">
                <a:latin typeface="Times New Roman"/>
                <a:cs typeface="Times New Roman"/>
              </a:rPr>
              <a:t>	</a:t>
            </a:r>
            <a:r>
              <a:rPr sz="2350" spc="15" dirty="0">
                <a:latin typeface="Symbol"/>
                <a:cs typeface="Symbol"/>
              </a:rPr>
              <a:t></a:t>
            </a:r>
            <a:r>
              <a:rPr sz="2350" spc="-140" dirty="0">
                <a:latin typeface="Times New Roman"/>
                <a:cs typeface="Times New Roman"/>
              </a:rPr>
              <a:t> </a:t>
            </a:r>
            <a:r>
              <a:rPr sz="3525" spc="-914" baseline="21276" dirty="0">
                <a:latin typeface="Times New Roman"/>
                <a:cs typeface="Times New Roman"/>
              </a:rPr>
              <a:t>~</a:t>
            </a:r>
            <a:r>
              <a:rPr sz="2350" i="1" spc="-610" dirty="0">
                <a:latin typeface="Times New Roman"/>
                <a:cs typeface="Times New Roman"/>
              </a:rPr>
              <a:t>x</a:t>
            </a:r>
            <a:r>
              <a:rPr sz="2350" i="1" spc="-95" dirty="0">
                <a:latin typeface="Times New Roman"/>
                <a:cs typeface="Times New Roman"/>
              </a:rPr>
              <a:t> </a:t>
            </a:r>
            <a:r>
              <a:rPr sz="2350" i="1" spc="70" dirty="0">
                <a:latin typeface="Times New Roman"/>
                <a:cs typeface="Times New Roman"/>
              </a:rPr>
              <a:t>dA</a:t>
            </a:r>
            <a:endParaRPr sz="23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32231" y="451104"/>
            <a:ext cx="2882265" cy="923925"/>
          </a:xfrm>
          <a:custGeom>
            <a:avLst/>
            <a:gdLst/>
            <a:ahLst/>
            <a:cxnLst/>
            <a:rect l="l" t="t" r="r" b="b"/>
            <a:pathLst>
              <a:path w="2882265" h="923925">
                <a:moveTo>
                  <a:pt x="0" y="923544"/>
                </a:moveTo>
                <a:lnTo>
                  <a:pt x="2881884" y="923544"/>
                </a:lnTo>
                <a:lnTo>
                  <a:pt x="2881884" y="0"/>
                </a:lnTo>
                <a:lnTo>
                  <a:pt x="0" y="0"/>
                </a:lnTo>
                <a:lnTo>
                  <a:pt x="0" y="923544"/>
                </a:lnTo>
                <a:close/>
              </a:path>
            </a:pathLst>
          </a:custGeom>
          <a:ln w="9144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099310" y="2748533"/>
            <a:ext cx="179831" cy="302209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099310" y="2748533"/>
            <a:ext cx="180340" cy="3022600"/>
          </a:xfrm>
          <a:custGeom>
            <a:avLst/>
            <a:gdLst/>
            <a:ahLst/>
            <a:cxnLst/>
            <a:rect l="l" t="t" r="r" b="b"/>
            <a:pathLst>
              <a:path w="180339" h="3022600">
                <a:moveTo>
                  <a:pt x="0" y="3022092"/>
                </a:moveTo>
                <a:lnTo>
                  <a:pt x="179831" y="3022092"/>
                </a:lnTo>
                <a:lnTo>
                  <a:pt x="179831" y="0"/>
                </a:lnTo>
                <a:lnTo>
                  <a:pt x="0" y="0"/>
                </a:lnTo>
                <a:lnTo>
                  <a:pt x="0" y="3022092"/>
                </a:lnTo>
                <a:close/>
              </a:path>
            </a:pathLst>
          </a:custGeom>
          <a:ln w="19812">
            <a:solidFill>
              <a:srgbClr val="DDDDD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878329" y="5528183"/>
            <a:ext cx="234822" cy="1343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279014" y="5528183"/>
            <a:ext cx="234823" cy="13439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2550032" y="5331663"/>
            <a:ext cx="33020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Times New Roman"/>
                <a:cs typeface="Times New Roman"/>
              </a:rPr>
              <a:t>dx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568958" y="2750057"/>
            <a:ext cx="463550" cy="0"/>
          </a:xfrm>
          <a:custGeom>
            <a:avLst/>
            <a:gdLst/>
            <a:ahLst/>
            <a:cxnLst/>
            <a:rect l="l" t="t" r="r" b="b"/>
            <a:pathLst>
              <a:path w="463550">
                <a:moveTo>
                  <a:pt x="463296" y="0"/>
                </a:moveTo>
                <a:lnTo>
                  <a:pt x="0" y="0"/>
                </a:lnTo>
              </a:path>
            </a:pathLst>
          </a:custGeom>
          <a:ln w="289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645030" y="2746882"/>
            <a:ext cx="134620" cy="3037840"/>
          </a:xfrm>
          <a:custGeom>
            <a:avLst/>
            <a:gdLst/>
            <a:ahLst/>
            <a:cxnLst/>
            <a:rect l="l" t="t" r="r" b="b"/>
            <a:pathLst>
              <a:path w="134619" h="3037840">
                <a:moveTo>
                  <a:pt x="16129" y="2905391"/>
                </a:moveTo>
                <a:lnTo>
                  <a:pt x="9270" y="2909417"/>
                </a:lnTo>
                <a:lnTo>
                  <a:pt x="2286" y="2913443"/>
                </a:lnTo>
                <a:lnTo>
                  <a:pt x="0" y="2922308"/>
                </a:lnTo>
                <a:lnTo>
                  <a:pt x="4063" y="2929216"/>
                </a:lnTo>
                <a:lnTo>
                  <a:pt x="67182" y="3037522"/>
                </a:lnTo>
                <a:lnTo>
                  <a:pt x="83917" y="3008807"/>
                </a:lnTo>
                <a:lnTo>
                  <a:pt x="52705" y="3008807"/>
                </a:lnTo>
                <a:lnTo>
                  <a:pt x="52705" y="2955337"/>
                </a:lnTo>
                <a:lnTo>
                  <a:pt x="28956" y="2914624"/>
                </a:lnTo>
                <a:lnTo>
                  <a:pt x="25018" y="2907715"/>
                </a:lnTo>
                <a:lnTo>
                  <a:pt x="16129" y="2905391"/>
                </a:lnTo>
                <a:close/>
              </a:path>
              <a:path w="134619" h="3037840">
                <a:moveTo>
                  <a:pt x="52705" y="2955337"/>
                </a:moveTo>
                <a:lnTo>
                  <a:pt x="52705" y="3008807"/>
                </a:lnTo>
                <a:lnTo>
                  <a:pt x="81661" y="3008807"/>
                </a:lnTo>
                <a:lnTo>
                  <a:pt x="81661" y="3001492"/>
                </a:lnTo>
                <a:lnTo>
                  <a:pt x="54737" y="3001492"/>
                </a:lnTo>
                <a:lnTo>
                  <a:pt x="67182" y="2980156"/>
                </a:lnTo>
                <a:lnTo>
                  <a:pt x="52705" y="2955337"/>
                </a:lnTo>
                <a:close/>
              </a:path>
              <a:path w="134619" h="3037840">
                <a:moveTo>
                  <a:pt x="118237" y="2905391"/>
                </a:moveTo>
                <a:lnTo>
                  <a:pt x="109346" y="2907715"/>
                </a:lnTo>
                <a:lnTo>
                  <a:pt x="105410" y="2914624"/>
                </a:lnTo>
                <a:lnTo>
                  <a:pt x="81661" y="2955337"/>
                </a:lnTo>
                <a:lnTo>
                  <a:pt x="81661" y="3008807"/>
                </a:lnTo>
                <a:lnTo>
                  <a:pt x="83917" y="3008807"/>
                </a:lnTo>
                <a:lnTo>
                  <a:pt x="130301" y="2929216"/>
                </a:lnTo>
                <a:lnTo>
                  <a:pt x="134366" y="2922308"/>
                </a:lnTo>
                <a:lnTo>
                  <a:pt x="132080" y="2913443"/>
                </a:lnTo>
                <a:lnTo>
                  <a:pt x="125094" y="2909417"/>
                </a:lnTo>
                <a:lnTo>
                  <a:pt x="118237" y="2905391"/>
                </a:lnTo>
                <a:close/>
              </a:path>
              <a:path w="134619" h="3037840">
                <a:moveTo>
                  <a:pt x="67182" y="2980156"/>
                </a:moveTo>
                <a:lnTo>
                  <a:pt x="54737" y="3001492"/>
                </a:lnTo>
                <a:lnTo>
                  <a:pt x="79629" y="3001492"/>
                </a:lnTo>
                <a:lnTo>
                  <a:pt x="67182" y="2980156"/>
                </a:lnTo>
                <a:close/>
              </a:path>
              <a:path w="134619" h="3037840">
                <a:moveTo>
                  <a:pt x="81661" y="2955337"/>
                </a:moveTo>
                <a:lnTo>
                  <a:pt x="67182" y="2980156"/>
                </a:lnTo>
                <a:lnTo>
                  <a:pt x="79629" y="3001492"/>
                </a:lnTo>
                <a:lnTo>
                  <a:pt x="81661" y="3001492"/>
                </a:lnTo>
                <a:lnTo>
                  <a:pt x="81661" y="2955337"/>
                </a:lnTo>
                <a:close/>
              </a:path>
              <a:path w="134619" h="3037840">
                <a:moveTo>
                  <a:pt x="67182" y="57403"/>
                </a:moveTo>
                <a:lnTo>
                  <a:pt x="52705" y="82223"/>
                </a:lnTo>
                <a:lnTo>
                  <a:pt x="52705" y="2955337"/>
                </a:lnTo>
                <a:lnTo>
                  <a:pt x="67182" y="2980156"/>
                </a:lnTo>
                <a:lnTo>
                  <a:pt x="81661" y="2955337"/>
                </a:lnTo>
                <a:lnTo>
                  <a:pt x="81661" y="82223"/>
                </a:lnTo>
                <a:lnTo>
                  <a:pt x="67182" y="57403"/>
                </a:lnTo>
                <a:close/>
              </a:path>
              <a:path w="134619" h="3037840">
                <a:moveTo>
                  <a:pt x="67182" y="0"/>
                </a:moveTo>
                <a:lnTo>
                  <a:pt x="0" y="115315"/>
                </a:lnTo>
                <a:lnTo>
                  <a:pt x="2286" y="124078"/>
                </a:lnTo>
                <a:lnTo>
                  <a:pt x="9270" y="128142"/>
                </a:lnTo>
                <a:lnTo>
                  <a:pt x="16129" y="132206"/>
                </a:lnTo>
                <a:lnTo>
                  <a:pt x="25018" y="129920"/>
                </a:lnTo>
                <a:lnTo>
                  <a:pt x="28956" y="122936"/>
                </a:lnTo>
                <a:lnTo>
                  <a:pt x="52705" y="82223"/>
                </a:lnTo>
                <a:lnTo>
                  <a:pt x="52705" y="28828"/>
                </a:lnTo>
                <a:lnTo>
                  <a:pt x="83978" y="28828"/>
                </a:lnTo>
                <a:lnTo>
                  <a:pt x="67182" y="0"/>
                </a:lnTo>
                <a:close/>
              </a:path>
              <a:path w="134619" h="3037840">
                <a:moveTo>
                  <a:pt x="83978" y="28828"/>
                </a:moveTo>
                <a:lnTo>
                  <a:pt x="81661" y="28828"/>
                </a:lnTo>
                <a:lnTo>
                  <a:pt x="81661" y="82223"/>
                </a:lnTo>
                <a:lnTo>
                  <a:pt x="105410" y="122936"/>
                </a:lnTo>
                <a:lnTo>
                  <a:pt x="109346" y="129920"/>
                </a:lnTo>
                <a:lnTo>
                  <a:pt x="118237" y="132206"/>
                </a:lnTo>
                <a:lnTo>
                  <a:pt x="125094" y="128142"/>
                </a:lnTo>
                <a:lnTo>
                  <a:pt x="132080" y="124078"/>
                </a:lnTo>
                <a:lnTo>
                  <a:pt x="134366" y="115315"/>
                </a:lnTo>
                <a:lnTo>
                  <a:pt x="83978" y="28828"/>
                </a:lnTo>
                <a:close/>
              </a:path>
              <a:path w="134619" h="3037840">
                <a:moveTo>
                  <a:pt x="81661" y="28828"/>
                </a:moveTo>
                <a:lnTo>
                  <a:pt x="52705" y="28828"/>
                </a:lnTo>
                <a:lnTo>
                  <a:pt x="52705" y="82223"/>
                </a:lnTo>
                <a:lnTo>
                  <a:pt x="67182" y="57403"/>
                </a:lnTo>
                <a:lnTo>
                  <a:pt x="54737" y="36067"/>
                </a:lnTo>
                <a:lnTo>
                  <a:pt x="81661" y="36067"/>
                </a:lnTo>
                <a:lnTo>
                  <a:pt x="81661" y="28828"/>
                </a:lnTo>
                <a:close/>
              </a:path>
              <a:path w="134619" h="3037840">
                <a:moveTo>
                  <a:pt x="81661" y="36067"/>
                </a:moveTo>
                <a:lnTo>
                  <a:pt x="79629" y="36067"/>
                </a:lnTo>
                <a:lnTo>
                  <a:pt x="67182" y="57403"/>
                </a:lnTo>
                <a:lnTo>
                  <a:pt x="81661" y="82223"/>
                </a:lnTo>
                <a:lnTo>
                  <a:pt x="81661" y="36067"/>
                </a:lnTo>
                <a:close/>
              </a:path>
              <a:path w="134619" h="3037840">
                <a:moveTo>
                  <a:pt x="79629" y="36067"/>
                </a:moveTo>
                <a:lnTo>
                  <a:pt x="54737" y="36067"/>
                </a:lnTo>
                <a:lnTo>
                  <a:pt x="67182" y="57403"/>
                </a:lnTo>
                <a:lnTo>
                  <a:pt x="79629" y="3606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1437132" y="3616452"/>
            <a:ext cx="399415" cy="45720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35560" rIns="0" bIns="0" rtlCol="0">
            <a:spAutoFit/>
          </a:bodyPr>
          <a:lstStyle/>
          <a:p>
            <a:pPr marL="123189">
              <a:lnSpc>
                <a:spcPct val="100000"/>
              </a:lnSpc>
              <a:spcBef>
                <a:spcPts val="280"/>
              </a:spcBef>
            </a:pPr>
            <a:r>
              <a:rPr sz="2400" dirty="0">
                <a:latin typeface="Times New Roman"/>
                <a:cs typeface="Times New Roman"/>
              </a:rPr>
              <a:t>y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576581" y="1031639"/>
            <a:ext cx="135890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10" dirty="0">
                <a:latin typeface="Comic Sans MS"/>
                <a:cs typeface="Comic Sans MS"/>
              </a:rPr>
              <a:t>2</a:t>
            </a:r>
            <a:endParaRPr sz="1400">
              <a:latin typeface="Comic Sans MS"/>
              <a:cs typeface="Comic Sans MS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081822" y="1040620"/>
            <a:ext cx="3178810" cy="3905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2640965" algn="l"/>
              </a:tabLst>
            </a:pPr>
            <a:r>
              <a:rPr sz="2400" spc="25" dirty="0">
                <a:latin typeface="Comic Sans MS"/>
                <a:cs typeface="Comic Sans MS"/>
              </a:rPr>
              <a:t>dA </a:t>
            </a:r>
            <a:r>
              <a:rPr sz="2400" spc="20" dirty="0">
                <a:latin typeface="Symbol"/>
                <a:cs typeface="Symbol"/>
              </a:rPr>
              <a:t></a:t>
            </a:r>
            <a:r>
              <a:rPr sz="2400" spc="20" dirty="0">
                <a:latin typeface="Times New Roman"/>
                <a:cs typeface="Times New Roman"/>
              </a:rPr>
              <a:t> </a:t>
            </a:r>
            <a:r>
              <a:rPr sz="2400" spc="20" dirty="0">
                <a:latin typeface="Comic Sans MS"/>
                <a:cs typeface="Comic Sans MS"/>
              </a:rPr>
              <a:t>y dx </a:t>
            </a:r>
            <a:r>
              <a:rPr sz="2400" spc="20" dirty="0">
                <a:latin typeface="Symbol"/>
                <a:cs typeface="Symbol"/>
              </a:rPr>
              <a:t></a:t>
            </a:r>
            <a:r>
              <a:rPr sz="2400" spc="20" dirty="0">
                <a:latin typeface="Times New Roman"/>
                <a:cs typeface="Times New Roman"/>
              </a:rPr>
              <a:t> </a:t>
            </a:r>
            <a:r>
              <a:rPr sz="2400" spc="20" dirty="0">
                <a:latin typeface="Comic Sans MS"/>
                <a:cs typeface="Comic Sans MS"/>
              </a:rPr>
              <a:t>(9</a:t>
            </a:r>
            <a:r>
              <a:rPr sz="2400" spc="-375" dirty="0">
                <a:latin typeface="Comic Sans MS"/>
                <a:cs typeface="Comic Sans MS"/>
              </a:rPr>
              <a:t> </a:t>
            </a:r>
            <a:r>
              <a:rPr sz="2400" spc="20" dirty="0">
                <a:latin typeface="Symbol"/>
                <a:cs typeface="Symbol"/>
              </a:rPr>
              <a:t></a:t>
            </a:r>
            <a:r>
              <a:rPr sz="2400" spc="-5" dirty="0">
                <a:latin typeface="Times New Roman"/>
                <a:cs typeface="Times New Roman"/>
              </a:rPr>
              <a:t> </a:t>
            </a:r>
            <a:r>
              <a:rPr sz="2400" spc="25" dirty="0">
                <a:latin typeface="Comic Sans MS"/>
                <a:cs typeface="Comic Sans MS"/>
              </a:rPr>
              <a:t>x	</a:t>
            </a:r>
            <a:r>
              <a:rPr sz="2400" spc="15" dirty="0">
                <a:latin typeface="Comic Sans MS"/>
                <a:cs typeface="Comic Sans MS"/>
              </a:rPr>
              <a:t>)</a:t>
            </a:r>
            <a:r>
              <a:rPr sz="2400" spc="-430" dirty="0">
                <a:latin typeface="Comic Sans MS"/>
                <a:cs typeface="Comic Sans MS"/>
              </a:rPr>
              <a:t> </a:t>
            </a:r>
            <a:r>
              <a:rPr sz="2400" spc="20" dirty="0">
                <a:latin typeface="Comic Sans MS"/>
                <a:cs typeface="Comic Sans MS"/>
              </a:rPr>
              <a:t>dx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2189226" y="1933194"/>
            <a:ext cx="0" cy="2181225"/>
          </a:xfrm>
          <a:custGeom>
            <a:avLst/>
            <a:gdLst/>
            <a:ahLst/>
            <a:cxnLst/>
            <a:rect l="l" t="t" r="r" b="b"/>
            <a:pathLst>
              <a:path h="2181225">
                <a:moveTo>
                  <a:pt x="0" y="2180843"/>
                </a:moveTo>
                <a:lnTo>
                  <a:pt x="0" y="0"/>
                </a:lnTo>
              </a:path>
            </a:pathLst>
          </a:custGeom>
          <a:ln w="198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837182" y="2055748"/>
            <a:ext cx="386080" cy="111760"/>
          </a:xfrm>
          <a:custGeom>
            <a:avLst/>
            <a:gdLst/>
            <a:ahLst/>
            <a:cxnLst/>
            <a:rect l="l" t="t" r="r" b="b"/>
            <a:pathLst>
              <a:path w="386080" h="111760">
                <a:moveTo>
                  <a:pt x="95504" y="0"/>
                </a:moveTo>
                <a:lnTo>
                  <a:pt x="90805" y="2793"/>
                </a:lnTo>
                <a:lnTo>
                  <a:pt x="0" y="55752"/>
                </a:lnTo>
                <a:lnTo>
                  <a:pt x="90805" y="108712"/>
                </a:lnTo>
                <a:lnTo>
                  <a:pt x="95504" y="111505"/>
                </a:lnTo>
                <a:lnTo>
                  <a:pt x="101600" y="109981"/>
                </a:lnTo>
                <a:lnTo>
                  <a:pt x="104393" y="105155"/>
                </a:lnTo>
                <a:lnTo>
                  <a:pt x="107187" y="100456"/>
                </a:lnTo>
                <a:lnTo>
                  <a:pt x="105537" y="94361"/>
                </a:lnTo>
                <a:lnTo>
                  <a:pt x="100837" y="91693"/>
                </a:lnTo>
                <a:lnTo>
                  <a:pt x="56206" y="65659"/>
                </a:lnTo>
                <a:lnTo>
                  <a:pt x="19557" y="65659"/>
                </a:lnTo>
                <a:lnTo>
                  <a:pt x="19557" y="45847"/>
                </a:lnTo>
                <a:lnTo>
                  <a:pt x="56206" y="45847"/>
                </a:lnTo>
                <a:lnTo>
                  <a:pt x="100837" y="19812"/>
                </a:lnTo>
                <a:lnTo>
                  <a:pt x="105537" y="17145"/>
                </a:lnTo>
                <a:lnTo>
                  <a:pt x="107187" y="11049"/>
                </a:lnTo>
                <a:lnTo>
                  <a:pt x="104393" y="6350"/>
                </a:lnTo>
                <a:lnTo>
                  <a:pt x="101600" y="1524"/>
                </a:lnTo>
                <a:lnTo>
                  <a:pt x="95504" y="0"/>
                </a:lnTo>
                <a:close/>
              </a:path>
              <a:path w="386080" h="111760">
                <a:moveTo>
                  <a:pt x="346347" y="55752"/>
                </a:moveTo>
                <a:lnTo>
                  <a:pt x="284734" y="91693"/>
                </a:lnTo>
                <a:lnTo>
                  <a:pt x="280035" y="94361"/>
                </a:lnTo>
                <a:lnTo>
                  <a:pt x="278384" y="100456"/>
                </a:lnTo>
                <a:lnTo>
                  <a:pt x="281178" y="105155"/>
                </a:lnTo>
                <a:lnTo>
                  <a:pt x="283972" y="109981"/>
                </a:lnTo>
                <a:lnTo>
                  <a:pt x="290068" y="111505"/>
                </a:lnTo>
                <a:lnTo>
                  <a:pt x="294767" y="108712"/>
                </a:lnTo>
                <a:lnTo>
                  <a:pt x="368586" y="65659"/>
                </a:lnTo>
                <a:lnTo>
                  <a:pt x="366013" y="65659"/>
                </a:lnTo>
                <a:lnTo>
                  <a:pt x="366013" y="64262"/>
                </a:lnTo>
                <a:lnTo>
                  <a:pt x="360934" y="64262"/>
                </a:lnTo>
                <a:lnTo>
                  <a:pt x="346347" y="55752"/>
                </a:lnTo>
                <a:close/>
              </a:path>
              <a:path w="386080" h="111760">
                <a:moveTo>
                  <a:pt x="56206" y="45847"/>
                </a:moveTo>
                <a:lnTo>
                  <a:pt x="19557" y="45847"/>
                </a:lnTo>
                <a:lnTo>
                  <a:pt x="19557" y="65659"/>
                </a:lnTo>
                <a:lnTo>
                  <a:pt x="56206" y="65659"/>
                </a:lnTo>
                <a:lnTo>
                  <a:pt x="53811" y="64262"/>
                </a:lnTo>
                <a:lnTo>
                  <a:pt x="24637" y="64262"/>
                </a:lnTo>
                <a:lnTo>
                  <a:pt x="24637" y="47243"/>
                </a:lnTo>
                <a:lnTo>
                  <a:pt x="53811" y="47243"/>
                </a:lnTo>
                <a:lnTo>
                  <a:pt x="56206" y="45847"/>
                </a:lnTo>
                <a:close/>
              </a:path>
              <a:path w="386080" h="111760">
                <a:moveTo>
                  <a:pt x="329365" y="45847"/>
                </a:moveTo>
                <a:lnTo>
                  <a:pt x="56206" y="45847"/>
                </a:lnTo>
                <a:lnTo>
                  <a:pt x="39224" y="55752"/>
                </a:lnTo>
                <a:lnTo>
                  <a:pt x="56206" y="65659"/>
                </a:lnTo>
                <a:lnTo>
                  <a:pt x="329365" y="65659"/>
                </a:lnTo>
                <a:lnTo>
                  <a:pt x="346347" y="55752"/>
                </a:lnTo>
                <a:lnTo>
                  <a:pt x="329365" y="45847"/>
                </a:lnTo>
                <a:close/>
              </a:path>
              <a:path w="386080" h="111760">
                <a:moveTo>
                  <a:pt x="368586" y="45847"/>
                </a:moveTo>
                <a:lnTo>
                  <a:pt x="366013" y="45847"/>
                </a:lnTo>
                <a:lnTo>
                  <a:pt x="366013" y="65659"/>
                </a:lnTo>
                <a:lnTo>
                  <a:pt x="368586" y="65659"/>
                </a:lnTo>
                <a:lnTo>
                  <a:pt x="385572" y="55752"/>
                </a:lnTo>
                <a:lnTo>
                  <a:pt x="368586" y="45847"/>
                </a:lnTo>
                <a:close/>
              </a:path>
              <a:path w="386080" h="111760">
                <a:moveTo>
                  <a:pt x="24637" y="47243"/>
                </a:moveTo>
                <a:lnTo>
                  <a:pt x="24637" y="64262"/>
                </a:lnTo>
                <a:lnTo>
                  <a:pt x="39224" y="55752"/>
                </a:lnTo>
                <a:lnTo>
                  <a:pt x="24637" y="47243"/>
                </a:lnTo>
                <a:close/>
              </a:path>
              <a:path w="386080" h="111760">
                <a:moveTo>
                  <a:pt x="39224" y="55752"/>
                </a:moveTo>
                <a:lnTo>
                  <a:pt x="24637" y="64262"/>
                </a:lnTo>
                <a:lnTo>
                  <a:pt x="53811" y="64262"/>
                </a:lnTo>
                <a:lnTo>
                  <a:pt x="39224" y="55752"/>
                </a:lnTo>
                <a:close/>
              </a:path>
              <a:path w="386080" h="111760">
                <a:moveTo>
                  <a:pt x="360934" y="47243"/>
                </a:moveTo>
                <a:lnTo>
                  <a:pt x="346347" y="55752"/>
                </a:lnTo>
                <a:lnTo>
                  <a:pt x="360934" y="64262"/>
                </a:lnTo>
                <a:lnTo>
                  <a:pt x="360934" y="47243"/>
                </a:lnTo>
                <a:close/>
              </a:path>
              <a:path w="386080" h="111760">
                <a:moveTo>
                  <a:pt x="366013" y="47243"/>
                </a:moveTo>
                <a:lnTo>
                  <a:pt x="360934" y="47243"/>
                </a:lnTo>
                <a:lnTo>
                  <a:pt x="360934" y="64262"/>
                </a:lnTo>
                <a:lnTo>
                  <a:pt x="366013" y="64262"/>
                </a:lnTo>
                <a:lnTo>
                  <a:pt x="366013" y="47243"/>
                </a:lnTo>
                <a:close/>
              </a:path>
              <a:path w="386080" h="111760">
                <a:moveTo>
                  <a:pt x="53811" y="47243"/>
                </a:moveTo>
                <a:lnTo>
                  <a:pt x="24637" y="47243"/>
                </a:lnTo>
                <a:lnTo>
                  <a:pt x="39224" y="55752"/>
                </a:lnTo>
                <a:lnTo>
                  <a:pt x="53811" y="47243"/>
                </a:lnTo>
                <a:close/>
              </a:path>
              <a:path w="386080" h="111760">
                <a:moveTo>
                  <a:pt x="290068" y="0"/>
                </a:moveTo>
                <a:lnTo>
                  <a:pt x="283972" y="1524"/>
                </a:lnTo>
                <a:lnTo>
                  <a:pt x="281178" y="6350"/>
                </a:lnTo>
                <a:lnTo>
                  <a:pt x="278384" y="11049"/>
                </a:lnTo>
                <a:lnTo>
                  <a:pt x="280035" y="17145"/>
                </a:lnTo>
                <a:lnTo>
                  <a:pt x="284734" y="19812"/>
                </a:lnTo>
                <a:lnTo>
                  <a:pt x="346347" y="55752"/>
                </a:lnTo>
                <a:lnTo>
                  <a:pt x="360934" y="47243"/>
                </a:lnTo>
                <a:lnTo>
                  <a:pt x="366013" y="47243"/>
                </a:lnTo>
                <a:lnTo>
                  <a:pt x="366013" y="45847"/>
                </a:lnTo>
                <a:lnTo>
                  <a:pt x="368586" y="45847"/>
                </a:lnTo>
                <a:lnTo>
                  <a:pt x="294767" y="2793"/>
                </a:lnTo>
                <a:lnTo>
                  <a:pt x="2900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954122" y="1573372"/>
            <a:ext cx="197485" cy="41783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550" spc="-1390" dirty="0">
                <a:latin typeface="Arial"/>
                <a:cs typeface="Arial"/>
              </a:rPr>
              <a:t>~</a:t>
            </a:r>
            <a:r>
              <a:rPr sz="3825" spc="-37" baseline="-21786" dirty="0">
                <a:latin typeface="Arial"/>
                <a:cs typeface="Arial"/>
              </a:rPr>
              <a:t>x</a:t>
            </a:r>
            <a:endParaRPr sz="3825" baseline="-21786"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2133600" y="4113276"/>
            <a:ext cx="111251" cy="975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5615718" y="1636870"/>
            <a:ext cx="366395" cy="2413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00" spc="145" dirty="0">
                <a:latin typeface="Comic Sans MS"/>
                <a:cs typeface="Comic Sans MS"/>
              </a:rPr>
              <a:t>x</a:t>
            </a:r>
            <a:r>
              <a:rPr sz="1400" spc="50" dirty="0">
                <a:latin typeface="Symbol"/>
                <a:cs typeface="Symbol"/>
              </a:rPr>
              <a:t></a:t>
            </a:r>
            <a:r>
              <a:rPr sz="1400" spc="25" dirty="0">
                <a:latin typeface="Comic Sans MS"/>
                <a:cs typeface="Comic Sans MS"/>
              </a:rPr>
              <a:t>3</a:t>
            </a:r>
            <a:endParaRPr sz="1400">
              <a:latin typeface="Comic Sans MS"/>
              <a:cs typeface="Comic Sans MS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608878" y="2327782"/>
            <a:ext cx="375285" cy="2413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00" spc="140" dirty="0">
                <a:latin typeface="Comic Sans MS"/>
                <a:cs typeface="Comic Sans MS"/>
              </a:rPr>
              <a:t>x</a:t>
            </a:r>
            <a:r>
              <a:rPr sz="1400" spc="125" dirty="0">
                <a:latin typeface="Symbol"/>
                <a:cs typeface="Symbol"/>
              </a:rPr>
              <a:t></a:t>
            </a:r>
            <a:r>
              <a:rPr sz="1400" spc="25" dirty="0">
                <a:latin typeface="Comic Sans MS"/>
                <a:cs typeface="Comic Sans MS"/>
              </a:rPr>
              <a:t>0</a:t>
            </a:r>
            <a:endParaRPr sz="1400">
              <a:latin typeface="Comic Sans MS"/>
              <a:cs typeface="Comic Sans MS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691893" y="1854401"/>
            <a:ext cx="137160" cy="2413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00" spc="25" dirty="0">
                <a:latin typeface="Comic Sans MS"/>
                <a:cs typeface="Comic Sans MS"/>
              </a:rPr>
              <a:t>2</a:t>
            </a:r>
            <a:endParaRPr sz="1400">
              <a:latin typeface="Comic Sans MS"/>
              <a:cs typeface="Comic Sans MS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170372" y="1708747"/>
            <a:ext cx="3157220" cy="5810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1558925" algn="l"/>
              </a:tabLst>
            </a:pPr>
            <a:r>
              <a:rPr sz="2400" spc="15" dirty="0">
                <a:latin typeface="Symbol"/>
                <a:cs typeface="Symbol"/>
              </a:rPr>
              <a:t></a:t>
            </a:r>
            <a:r>
              <a:rPr sz="2400" spc="15" dirty="0">
                <a:latin typeface="Times New Roman"/>
                <a:cs typeface="Times New Roman"/>
              </a:rPr>
              <a:t> </a:t>
            </a:r>
            <a:r>
              <a:rPr sz="2400" spc="25" dirty="0">
                <a:latin typeface="Comic Sans MS"/>
                <a:cs typeface="Comic Sans MS"/>
              </a:rPr>
              <a:t>dA </a:t>
            </a:r>
            <a:r>
              <a:rPr sz="2400" spc="35" dirty="0">
                <a:latin typeface="Symbol"/>
                <a:cs typeface="Symbol"/>
              </a:rPr>
              <a:t></a:t>
            </a:r>
            <a:r>
              <a:rPr sz="2400" spc="-360" dirty="0">
                <a:latin typeface="Times New Roman"/>
                <a:cs typeface="Times New Roman"/>
              </a:rPr>
              <a:t> </a:t>
            </a:r>
            <a:r>
              <a:rPr sz="2400" spc="50" dirty="0">
                <a:latin typeface="Comic Sans MS"/>
                <a:cs typeface="Comic Sans MS"/>
              </a:rPr>
              <a:t>A</a:t>
            </a:r>
            <a:r>
              <a:rPr sz="2400" spc="-130" dirty="0">
                <a:latin typeface="Comic Sans MS"/>
                <a:cs typeface="Comic Sans MS"/>
              </a:rPr>
              <a:t> </a:t>
            </a:r>
            <a:r>
              <a:rPr sz="2400" spc="35" dirty="0">
                <a:latin typeface="Symbol"/>
                <a:cs typeface="Symbol"/>
              </a:rPr>
              <a:t></a:t>
            </a:r>
            <a:r>
              <a:rPr sz="2400" spc="35" dirty="0">
                <a:latin typeface="Times New Roman"/>
                <a:cs typeface="Times New Roman"/>
              </a:rPr>
              <a:t>	</a:t>
            </a:r>
            <a:r>
              <a:rPr sz="5475" spc="22" baseline="-12937" dirty="0">
                <a:latin typeface="Symbol"/>
                <a:cs typeface="Symbol"/>
              </a:rPr>
              <a:t></a:t>
            </a:r>
            <a:r>
              <a:rPr sz="5475" spc="-960" baseline="-12937" dirty="0">
                <a:latin typeface="Times New Roman"/>
                <a:cs typeface="Times New Roman"/>
              </a:rPr>
              <a:t> </a:t>
            </a:r>
            <a:r>
              <a:rPr sz="2400" spc="25" dirty="0">
                <a:latin typeface="Comic Sans MS"/>
                <a:cs typeface="Comic Sans MS"/>
              </a:rPr>
              <a:t>(9 </a:t>
            </a:r>
            <a:r>
              <a:rPr sz="2400" spc="35" dirty="0">
                <a:latin typeface="Symbol"/>
                <a:cs typeface="Symbol"/>
              </a:rPr>
              <a:t></a:t>
            </a:r>
            <a:r>
              <a:rPr sz="2400" spc="35" dirty="0">
                <a:latin typeface="Times New Roman"/>
                <a:cs typeface="Times New Roman"/>
              </a:rPr>
              <a:t> </a:t>
            </a:r>
            <a:r>
              <a:rPr sz="2400" spc="40" dirty="0">
                <a:latin typeface="Comic Sans MS"/>
                <a:cs typeface="Comic Sans MS"/>
              </a:rPr>
              <a:t>x </a:t>
            </a:r>
            <a:r>
              <a:rPr sz="2400" spc="10" dirty="0">
                <a:latin typeface="Comic Sans MS"/>
                <a:cs typeface="Comic Sans MS"/>
              </a:rPr>
              <a:t>)dx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6156458" y="3280291"/>
            <a:ext cx="332740" cy="0"/>
          </a:xfrm>
          <a:custGeom>
            <a:avLst/>
            <a:gdLst/>
            <a:ahLst/>
            <a:cxnLst/>
            <a:rect l="l" t="t" r="r" b="b"/>
            <a:pathLst>
              <a:path w="332739">
                <a:moveTo>
                  <a:pt x="0" y="0"/>
                </a:moveTo>
                <a:lnTo>
                  <a:pt x="332499" y="0"/>
                </a:lnTo>
              </a:path>
            </a:pathLst>
          </a:custGeom>
          <a:ln w="1247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491400" y="4260053"/>
            <a:ext cx="311785" cy="0"/>
          </a:xfrm>
          <a:custGeom>
            <a:avLst/>
            <a:gdLst/>
            <a:ahLst/>
            <a:cxnLst/>
            <a:rect l="l" t="t" r="r" b="b"/>
            <a:pathLst>
              <a:path w="311784">
                <a:moveTo>
                  <a:pt x="0" y="0"/>
                </a:moveTo>
                <a:lnTo>
                  <a:pt x="311176" y="0"/>
                </a:lnTo>
              </a:path>
            </a:pathLst>
          </a:custGeom>
          <a:ln w="1247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8277123" y="4260053"/>
            <a:ext cx="337185" cy="0"/>
          </a:xfrm>
          <a:custGeom>
            <a:avLst/>
            <a:gdLst/>
            <a:ahLst/>
            <a:cxnLst/>
            <a:rect l="l" t="t" r="r" b="b"/>
            <a:pathLst>
              <a:path w="337184">
                <a:moveTo>
                  <a:pt x="0" y="0"/>
                </a:moveTo>
                <a:lnTo>
                  <a:pt x="336822" y="0"/>
                </a:lnTo>
              </a:path>
            </a:pathLst>
          </a:custGeom>
          <a:ln w="1247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8836948" y="4944578"/>
            <a:ext cx="130175" cy="2317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50" dirty="0">
                <a:latin typeface="Comic Sans MS"/>
                <a:cs typeface="Comic Sans MS"/>
              </a:rPr>
              <a:t>2</a:t>
            </a:r>
            <a:endParaRPr sz="1350">
              <a:latin typeface="Comic Sans MS"/>
              <a:cs typeface="Comic Sans MS"/>
            </a:endParaRPr>
          </a:p>
        </p:txBody>
      </p:sp>
      <p:sp>
        <p:nvSpPr>
          <p:cNvPr id="52" name="object 5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13</a:t>
            </a:fld>
            <a:endParaRPr dirty="0"/>
          </a:p>
        </p:txBody>
      </p:sp>
      <p:sp>
        <p:nvSpPr>
          <p:cNvPr id="32" name="object 32"/>
          <p:cNvSpPr txBox="1"/>
          <p:nvPr/>
        </p:nvSpPr>
        <p:spPr>
          <a:xfrm>
            <a:off x="6163347" y="4711338"/>
            <a:ext cx="1082675" cy="848994"/>
          </a:xfrm>
          <a:prstGeom prst="rect">
            <a:avLst/>
          </a:prstGeom>
        </p:spPr>
        <p:txBody>
          <a:bodyPr vert="horz" wrap="square" lIns="0" tIns="73025" rIns="0" bIns="0" rtlCol="0">
            <a:spAutoFit/>
          </a:bodyPr>
          <a:lstStyle/>
          <a:p>
            <a:pPr marR="6350" algn="r">
              <a:lnSpc>
                <a:spcPct val="100000"/>
              </a:lnSpc>
              <a:spcBef>
                <a:spcPts val="575"/>
              </a:spcBef>
              <a:tabLst>
                <a:tab pos="875030" algn="l"/>
              </a:tabLst>
            </a:pPr>
            <a:r>
              <a:rPr sz="2300" u="sng" spc="-5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2</a:t>
            </a:r>
            <a:r>
              <a:rPr sz="2300" u="sng" spc="1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7</a:t>
            </a:r>
            <a:r>
              <a:rPr sz="2300" dirty="0">
                <a:latin typeface="Comic Sans MS"/>
                <a:cs typeface="Comic Sans MS"/>
              </a:rPr>
              <a:t>	</a:t>
            </a:r>
            <a:r>
              <a:rPr sz="2300" u="sng" spc="1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2</a:t>
            </a:r>
            <a:endParaRPr sz="2300">
              <a:latin typeface="Comic Sans MS"/>
              <a:cs typeface="Comic Sans MS"/>
            </a:endParaRPr>
          </a:p>
          <a:p>
            <a:pPr marR="5080" algn="r">
              <a:lnSpc>
                <a:spcPct val="100000"/>
              </a:lnSpc>
              <a:spcBef>
                <a:spcPts val="480"/>
              </a:spcBef>
            </a:pPr>
            <a:r>
              <a:rPr sz="2300" spc="10" dirty="0">
                <a:latin typeface="Comic Sans MS"/>
                <a:cs typeface="Comic Sans MS"/>
              </a:rPr>
              <a:t>3</a:t>
            </a:r>
            <a:endParaRPr sz="2300">
              <a:latin typeface="Comic Sans MS"/>
              <a:cs typeface="Comic Sans MS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6781572" y="4953294"/>
            <a:ext cx="2084705" cy="3790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502284" algn="l"/>
              </a:tabLst>
            </a:pPr>
            <a:r>
              <a:rPr sz="2300" spc="10" dirty="0">
                <a:latin typeface="Symbol"/>
                <a:cs typeface="Symbol"/>
              </a:rPr>
              <a:t></a:t>
            </a:r>
            <a:r>
              <a:rPr sz="2300" spc="10" dirty="0">
                <a:latin typeface="Times New Roman"/>
                <a:cs typeface="Times New Roman"/>
              </a:rPr>
              <a:t>	</a:t>
            </a:r>
            <a:r>
              <a:rPr sz="2300" spc="5" dirty="0">
                <a:latin typeface="Comic Sans MS"/>
                <a:cs typeface="Comic Sans MS"/>
              </a:rPr>
              <a:t>(27) </a:t>
            </a:r>
            <a:r>
              <a:rPr sz="2300" spc="10" dirty="0">
                <a:latin typeface="Symbol"/>
                <a:cs typeface="Symbol"/>
              </a:rPr>
              <a:t></a:t>
            </a:r>
            <a:r>
              <a:rPr sz="2300" spc="10" dirty="0">
                <a:latin typeface="Times New Roman"/>
                <a:cs typeface="Times New Roman"/>
              </a:rPr>
              <a:t> </a:t>
            </a:r>
            <a:r>
              <a:rPr sz="2300" spc="10" dirty="0">
                <a:latin typeface="Comic Sans MS"/>
                <a:cs typeface="Comic Sans MS"/>
              </a:rPr>
              <a:t>18</a:t>
            </a:r>
            <a:r>
              <a:rPr sz="2300" spc="-275" dirty="0">
                <a:latin typeface="Comic Sans MS"/>
                <a:cs typeface="Comic Sans MS"/>
              </a:rPr>
              <a:t> </a:t>
            </a:r>
            <a:r>
              <a:rPr sz="2300" spc="25" dirty="0">
                <a:latin typeface="Comic Sans MS"/>
                <a:cs typeface="Comic Sans MS"/>
              </a:rPr>
              <a:t>ft</a:t>
            </a:r>
            <a:endParaRPr sz="2300">
              <a:latin typeface="Comic Sans MS"/>
              <a:cs typeface="Comic Sans MS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263124" y="4986493"/>
            <a:ext cx="458470" cy="3790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332105" algn="l"/>
              </a:tabLst>
            </a:pPr>
            <a:r>
              <a:rPr sz="3450" spc="15" baseline="-37439" dirty="0">
                <a:latin typeface="Comic Sans MS"/>
                <a:cs typeface="Comic Sans MS"/>
              </a:rPr>
              <a:t>3	</a:t>
            </a:r>
            <a:r>
              <a:rPr sz="2300" spc="5" dirty="0">
                <a:latin typeface="Symbol"/>
                <a:cs typeface="Symbol"/>
              </a:rPr>
              <a:t></a:t>
            </a:r>
            <a:endParaRPr sz="2300">
              <a:latin typeface="Symbol"/>
              <a:cs typeface="Symbo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582751" y="5216619"/>
            <a:ext cx="139065" cy="3790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spc="5" dirty="0">
                <a:latin typeface="Symbol"/>
                <a:cs typeface="Symbol"/>
              </a:rPr>
              <a:t></a:t>
            </a:r>
            <a:endParaRPr sz="2300">
              <a:latin typeface="Symbol"/>
              <a:cs typeface="Symbo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6582751" y="4796120"/>
            <a:ext cx="139065" cy="3790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spc="5" dirty="0">
                <a:latin typeface="Symbol"/>
                <a:cs typeface="Symbol"/>
              </a:rPr>
              <a:t></a:t>
            </a:r>
            <a:endParaRPr sz="2300">
              <a:latin typeface="Symbol"/>
              <a:cs typeface="Symbo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5354484" y="4986493"/>
            <a:ext cx="139065" cy="3790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spc="5" dirty="0">
                <a:latin typeface="Symbol"/>
                <a:cs typeface="Symbol"/>
              </a:rPr>
              <a:t></a:t>
            </a:r>
            <a:endParaRPr sz="2300">
              <a:latin typeface="Symbol"/>
              <a:cs typeface="Symbo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354484" y="5216619"/>
            <a:ext cx="139065" cy="3790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spc="5" dirty="0">
                <a:latin typeface="Symbol"/>
                <a:cs typeface="Symbol"/>
              </a:rPr>
              <a:t></a:t>
            </a:r>
            <a:endParaRPr sz="2300">
              <a:latin typeface="Symbol"/>
              <a:cs typeface="Symbo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5354484" y="4796120"/>
            <a:ext cx="139065" cy="3790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spc="5" dirty="0">
                <a:latin typeface="Symbol"/>
                <a:cs typeface="Symbol"/>
              </a:rPr>
              <a:t></a:t>
            </a:r>
            <a:endParaRPr sz="2300">
              <a:latin typeface="Symbol"/>
              <a:cs typeface="Symbo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3986800" y="4953294"/>
            <a:ext cx="2122170" cy="3790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1509395" algn="l"/>
              </a:tabLst>
            </a:pPr>
            <a:r>
              <a:rPr sz="2300" spc="5" dirty="0">
                <a:latin typeface="Symbol"/>
                <a:cs typeface="Symbol"/>
              </a:rPr>
              <a:t></a:t>
            </a:r>
            <a:r>
              <a:rPr sz="2300" spc="5" dirty="0">
                <a:latin typeface="Times New Roman"/>
                <a:cs typeface="Times New Roman"/>
              </a:rPr>
              <a:t> </a:t>
            </a:r>
            <a:r>
              <a:rPr sz="2300" spc="5" dirty="0">
                <a:latin typeface="Comic Sans MS"/>
                <a:cs typeface="Comic Sans MS"/>
              </a:rPr>
              <a:t>dA </a:t>
            </a:r>
            <a:r>
              <a:rPr sz="2300" spc="10" dirty="0">
                <a:latin typeface="Symbol"/>
                <a:cs typeface="Symbol"/>
              </a:rPr>
              <a:t></a:t>
            </a:r>
            <a:r>
              <a:rPr sz="2300" spc="-260" dirty="0">
                <a:latin typeface="Times New Roman"/>
                <a:cs typeface="Times New Roman"/>
              </a:rPr>
              <a:t> </a:t>
            </a:r>
            <a:r>
              <a:rPr sz="2300" spc="10" dirty="0">
                <a:latin typeface="Comic Sans MS"/>
                <a:cs typeface="Comic Sans MS"/>
              </a:rPr>
              <a:t>A</a:t>
            </a:r>
            <a:r>
              <a:rPr sz="2300" spc="-90" dirty="0">
                <a:latin typeface="Comic Sans MS"/>
                <a:cs typeface="Comic Sans MS"/>
              </a:rPr>
              <a:t> </a:t>
            </a:r>
            <a:r>
              <a:rPr sz="2300" spc="10" dirty="0">
                <a:latin typeface="Symbol"/>
                <a:cs typeface="Symbol"/>
              </a:rPr>
              <a:t></a:t>
            </a:r>
            <a:r>
              <a:rPr sz="2300" spc="10" dirty="0">
                <a:latin typeface="Times New Roman"/>
                <a:cs typeface="Times New Roman"/>
              </a:rPr>
              <a:t>	</a:t>
            </a:r>
            <a:r>
              <a:rPr sz="2300" spc="-20" dirty="0">
                <a:latin typeface="Comic Sans MS"/>
                <a:cs typeface="Comic Sans MS"/>
              </a:rPr>
              <a:t>27</a:t>
            </a:r>
            <a:r>
              <a:rPr sz="2300" spc="-100" dirty="0">
                <a:latin typeface="Comic Sans MS"/>
                <a:cs typeface="Comic Sans MS"/>
              </a:rPr>
              <a:t> </a:t>
            </a:r>
            <a:r>
              <a:rPr sz="2300" spc="10" dirty="0">
                <a:latin typeface="Symbol"/>
                <a:cs typeface="Symbol"/>
              </a:rPr>
              <a:t></a:t>
            </a:r>
            <a:endParaRPr sz="2300">
              <a:latin typeface="Symbol"/>
              <a:cs typeface="Symbo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8638616" y="4326991"/>
            <a:ext cx="257175" cy="3790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spc="45" dirty="0">
                <a:latin typeface="Symbol"/>
                <a:cs typeface="Symbol"/>
              </a:rPr>
              <a:t></a:t>
            </a:r>
            <a:r>
              <a:rPr sz="3450" spc="7" baseline="-4830" dirty="0">
                <a:latin typeface="Symbol"/>
                <a:cs typeface="Symbol"/>
              </a:rPr>
              <a:t></a:t>
            </a:r>
            <a:endParaRPr sz="3450" baseline="-4830">
              <a:latin typeface="Symbol"/>
              <a:cs typeface="Symbo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6827247" y="4326991"/>
            <a:ext cx="551180" cy="3790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424815" algn="l"/>
              </a:tabLst>
            </a:pPr>
            <a:r>
              <a:rPr sz="2300" spc="5" dirty="0">
                <a:latin typeface="Symbol"/>
                <a:cs typeface="Symbol"/>
              </a:rPr>
              <a:t></a:t>
            </a:r>
            <a:r>
              <a:rPr sz="2300" spc="5" dirty="0">
                <a:latin typeface="Times New Roman"/>
                <a:cs typeface="Times New Roman"/>
              </a:rPr>
              <a:t>	</a:t>
            </a:r>
            <a:r>
              <a:rPr sz="2300" spc="5" dirty="0">
                <a:latin typeface="Symbol"/>
                <a:cs typeface="Symbol"/>
              </a:rPr>
              <a:t></a:t>
            </a:r>
            <a:endParaRPr sz="2300">
              <a:latin typeface="Symbol"/>
              <a:cs typeface="Symbo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6481143" y="3842448"/>
            <a:ext cx="2414270" cy="3790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770890" algn="l"/>
                <a:tab pos="1812289" algn="l"/>
              </a:tabLst>
            </a:pPr>
            <a:r>
              <a:rPr sz="2300" spc="-40" dirty="0">
                <a:latin typeface="Comic Sans MS"/>
                <a:cs typeface="Comic Sans MS"/>
              </a:rPr>
              <a:t>3</a:t>
            </a:r>
            <a:r>
              <a:rPr sz="2025" spc="-60" baseline="43209" dirty="0">
                <a:latin typeface="Comic Sans MS"/>
                <a:cs typeface="Comic Sans MS"/>
              </a:rPr>
              <a:t>3</a:t>
            </a:r>
            <a:r>
              <a:rPr sz="2025" spc="240" baseline="43209" dirty="0">
                <a:latin typeface="Comic Sans MS"/>
                <a:cs typeface="Comic Sans MS"/>
              </a:rPr>
              <a:t> </a:t>
            </a:r>
            <a:r>
              <a:rPr sz="3450" spc="7" baseline="2415" dirty="0">
                <a:latin typeface="Symbol"/>
                <a:cs typeface="Symbol"/>
              </a:rPr>
              <a:t></a:t>
            </a:r>
            <a:r>
              <a:rPr sz="3450" spc="7" baseline="2415" dirty="0">
                <a:latin typeface="Times New Roman"/>
                <a:cs typeface="Times New Roman"/>
              </a:rPr>
              <a:t>	</a:t>
            </a:r>
            <a:r>
              <a:rPr sz="3450" spc="7" baseline="2415" dirty="0">
                <a:latin typeface="Symbol"/>
                <a:cs typeface="Symbol"/>
              </a:rPr>
              <a:t></a:t>
            </a:r>
            <a:r>
              <a:rPr sz="3450" spc="7" baseline="2415" dirty="0">
                <a:latin typeface="Times New Roman"/>
                <a:cs typeface="Times New Roman"/>
              </a:rPr>
              <a:t>	</a:t>
            </a:r>
            <a:r>
              <a:rPr sz="2300" spc="5" dirty="0">
                <a:latin typeface="Comic Sans MS"/>
                <a:cs typeface="Comic Sans MS"/>
              </a:rPr>
              <a:t>0</a:t>
            </a:r>
            <a:r>
              <a:rPr sz="2025" spc="7" baseline="43209" dirty="0">
                <a:latin typeface="Comic Sans MS"/>
                <a:cs typeface="Comic Sans MS"/>
              </a:rPr>
              <a:t>3</a:t>
            </a:r>
            <a:r>
              <a:rPr sz="2025" spc="135" baseline="43209" dirty="0">
                <a:latin typeface="Comic Sans MS"/>
                <a:cs typeface="Comic Sans MS"/>
              </a:rPr>
              <a:t> </a:t>
            </a:r>
            <a:r>
              <a:rPr sz="3450" spc="37" baseline="2415" dirty="0">
                <a:latin typeface="Symbol"/>
                <a:cs typeface="Symbol"/>
              </a:rPr>
              <a:t></a:t>
            </a:r>
            <a:r>
              <a:rPr sz="3450" spc="37" baseline="7246" dirty="0">
                <a:latin typeface="Symbol"/>
                <a:cs typeface="Symbol"/>
              </a:rPr>
              <a:t></a:t>
            </a:r>
            <a:endParaRPr sz="3450" baseline="7246">
              <a:latin typeface="Symbol"/>
              <a:cs typeface="Symbo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5365182" y="4326991"/>
            <a:ext cx="254000" cy="3790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3450" spc="30" baseline="-4830" dirty="0">
                <a:latin typeface="Symbol"/>
                <a:cs typeface="Symbol"/>
              </a:rPr>
              <a:t></a:t>
            </a:r>
            <a:r>
              <a:rPr sz="2300" spc="5" dirty="0">
                <a:latin typeface="Symbol"/>
                <a:cs typeface="Symbol"/>
              </a:rPr>
              <a:t></a:t>
            </a:r>
            <a:endParaRPr sz="2300">
              <a:latin typeface="Symbol"/>
              <a:cs typeface="Symbo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5365182" y="3807441"/>
            <a:ext cx="254000" cy="3790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spc="20" dirty="0">
                <a:latin typeface="Symbol"/>
                <a:cs typeface="Symbol"/>
              </a:rPr>
              <a:t></a:t>
            </a:r>
            <a:r>
              <a:rPr sz="3450" spc="7" baseline="-4830" dirty="0">
                <a:latin typeface="Symbol"/>
                <a:cs typeface="Symbol"/>
              </a:rPr>
              <a:t></a:t>
            </a:r>
            <a:endParaRPr sz="3450" baseline="-4830">
              <a:latin typeface="Symbol"/>
              <a:cs typeface="Symbo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3986800" y="4026298"/>
            <a:ext cx="4908550" cy="3790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2569210" algn="l"/>
                <a:tab pos="4368165" algn="l"/>
              </a:tabLst>
            </a:pPr>
            <a:r>
              <a:rPr sz="2300" spc="5" dirty="0">
                <a:latin typeface="Symbol"/>
                <a:cs typeface="Symbol"/>
              </a:rPr>
              <a:t></a:t>
            </a:r>
            <a:r>
              <a:rPr sz="2300" spc="5" dirty="0">
                <a:latin typeface="Times New Roman"/>
                <a:cs typeface="Times New Roman"/>
              </a:rPr>
              <a:t> </a:t>
            </a:r>
            <a:r>
              <a:rPr sz="2300" spc="5" dirty="0">
                <a:latin typeface="Comic Sans MS"/>
                <a:cs typeface="Comic Sans MS"/>
              </a:rPr>
              <a:t>dA </a:t>
            </a:r>
            <a:r>
              <a:rPr sz="2300" spc="10" dirty="0">
                <a:latin typeface="Symbol"/>
                <a:cs typeface="Symbol"/>
              </a:rPr>
              <a:t></a:t>
            </a:r>
            <a:r>
              <a:rPr sz="2300" spc="10" dirty="0">
                <a:latin typeface="Times New Roman"/>
                <a:cs typeface="Times New Roman"/>
              </a:rPr>
              <a:t> </a:t>
            </a:r>
            <a:r>
              <a:rPr sz="2300" spc="10" dirty="0">
                <a:latin typeface="Comic Sans MS"/>
                <a:cs typeface="Comic Sans MS"/>
              </a:rPr>
              <a:t>A </a:t>
            </a:r>
            <a:r>
              <a:rPr sz="2300" spc="10" dirty="0">
                <a:latin typeface="Symbol"/>
                <a:cs typeface="Symbol"/>
              </a:rPr>
              <a:t></a:t>
            </a:r>
            <a:r>
              <a:rPr sz="2300" spc="-204" dirty="0">
                <a:latin typeface="Times New Roman"/>
                <a:cs typeface="Times New Roman"/>
              </a:rPr>
              <a:t> </a:t>
            </a:r>
            <a:r>
              <a:rPr sz="3450" spc="7" baseline="-12077" dirty="0">
                <a:latin typeface="Symbol"/>
                <a:cs typeface="Symbol"/>
              </a:rPr>
              <a:t></a:t>
            </a:r>
            <a:r>
              <a:rPr sz="3450" spc="7" baseline="1207" dirty="0">
                <a:latin typeface="Symbol"/>
                <a:cs typeface="Symbol"/>
              </a:rPr>
              <a:t></a:t>
            </a:r>
            <a:r>
              <a:rPr sz="2300" spc="5" dirty="0">
                <a:latin typeface="Comic Sans MS"/>
                <a:cs typeface="Comic Sans MS"/>
              </a:rPr>
              <a:t>9(3)</a:t>
            </a:r>
            <a:r>
              <a:rPr sz="2300" spc="-120" dirty="0">
                <a:latin typeface="Comic Sans MS"/>
                <a:cs typeface="Comic Sans MS"/>
              </a:rPr>
              <a:t> </a:t>
            </a:r>
            <a:r>
              <a:rPr sz="2300" spc="10" dirty="0">
                <a:latin typeface="Symbol"/>
                <a:cs typeface="Symbol"/>
              </a:rPr>
              <a:t></a:t>
            </a:r>
            <a:r>
              <a:rPr sz="2300" spc="10" dirty="0">
                <a:latin typeface="Times New Roman"/>
                <a:cs typeface="Times New Roman"/>
              </a:rPr>
              <a:t>	</a:t>
            </a:r>
            <a:r>
              <a:rPr sz="3450" spc="15" baseline="-43478" dirty="0">
                <a:latin typeface="Comic Sans MS"/>
                <a:cs typeface="Comic Sans MS"/>
              </a:rPr>
              <a:t>3 </a:t>
            </a:r>
            <a:r>
              <a:rPr sz="3450" spc="7" baseline="1207" dirty="0">
                <a:latin typeface="Symbol"/>
                <a:cs typeface="Symbol"/>
              </a:rPr>
              <a:t></a:t>
            </a:r>
            <a:r>
              <a:rPr sz="3450" spc="7" baseline="1207" dirty="0">
                <a:latin typeface="Times New Roman"/>
                <a:cs typeface="Times New Roman"/>
              </a:rPr>
              <a:t> </a:t>
            </a:r>
            <a:r>
              <a:rPr sz="2300" spc="10" dirty="0">
                <a:latin typeface="Symbol"/>
                <a:cs typeface="Symbol"/>
              </a:rPr>
              <a:t></a:t>
            </a:r>
            <a:r>
              <a:rPr sz="2300" spc="45" dirty="0">
                <a:latin typeface="Times New Roman"/>
                <a:cs typeface="Times New Roman"/>
              </a:rPr>
              <a:t> </a:t>
            </a:r>
            <a:r>
              <a:rPr sz="3450" spc="67" baseline="1207" dirty="0">
                <a:latin typeface="Symbol"/>
                <a:cs typeface="Symbol"/>
              </a:rPr>
              <a:t></a:t>
            </a:r>
            <a:r>
              <a:rPr sz="2300" spc="45" dirty="0">
                <a:latin typeface="Comic Sans MS"/>
                <a:cs typeface="Comic Sans MS"/>
              </a:rPr>
              <a:t>9(0)</a:t>
            </a:r>
            <a:r>
              <a:rPr sz="2300" spc="-120" dirty="0">
                <a:latin typeface="Comic Sans MS"/>
                <a:cs typeface="Comic Sans MS"/>
              </a:rPr>
              <a:t> </a:t>
            </a:r>
            <a:r>
              <a:rPr sz="2300" spc="10" dirty="0">
                <a:latin typeface="Symbol"/>
                <a:cs typeface="Symbol"/>
              </a:rPr>
              <a:t></a:t>
            </a:r>
            <a:r>
              <a:rPr sz="2300" spc="10" dirty="0">
                <a:latin typeface="Times New Roman"/>
                <a:cs typeface="Times New Roman"/>
              </a:rPr>
              <a:t>	</a:t>
            </a:r>
            <a:r>
              <a:rPr sz="3450" spc="15" baseline="-43478" dirty="0">
                <a:latin typeface="Comic Sans MS"/>
                <a:cs typeface="Comic Sans MS"/>
              </a:rPr>
              <a:t>3</a:t>
            </a:r>
            <a:r>
              <a:rPr sz="3450" spc="209" baseline="-43478" dirty="0">
                <a:latin typeface="Comic Sans MS"/>
                <a:cs typeface="Comic Sans MS"/>
              </a:rPr>
              <a:t> </a:t>
            </a:r>
            <a:r>
              <a:rPr sz="3450" spc="37" baseline="1207" dirty="0">
                <a:latin typeface="Symbol"/>
                <a:cs typeface="Symbol"/>
              </a:rPr>
              <a:t></a:t>
            </a:r>
            <a:r>
              <a:rPr sz="3450" spc="37" baseline="-12077" dirty="0">
                <a:latin typeface="Symbol"/>
                <a:cs typeface="Symbol"/>
              </a:rPr>
              <a:t></a:t>
            </a:r>
            <a:endParaRPr sz="3450" baseline="-12077">
              <a:latin typeface="Symbol"/>
              <a:cs typeface="Symbo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6491646" y="3347204"/>
            <a:ext cx="256540" cy="3790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spc="105" dirty="0">
                <a:latin typeface="Symbol"/>
                <a:cs typeface="Symbol"/>
              </a:rPr>
              <a:t></a:t>
            </a:r>
            <a:r>
              <a:rPr sz="2025" baseline="-12345" dirty="0">
                <a:latin typeface="Comic Sans MS"/>
                <a:cs typeface="Comic Sans MS"/>
              </a:rPr>
              <a:t>0</a:t>
            </a:r>
            <a:endParaRPr sz="2025" baseline="-12345">
              <a:latin typeface="Comic Sans MS"/>
              <a:cs typeface="Comic Sans MS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5365182" y="3347204"/>
            <a:ext cx="139065" cy="3790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spc="5" dirty="0">
                <a:latin typeface="Symbol"/>
                <a:cs typeface="Symbol"/>
              </a:rPr>
              <a:t></a:t>
            </a:r>
            <a:endParaRPr sz="2300">
              <a:latin typeface="Symbol"/>
              <a:cs typeface="Symbo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5365182" y="2862709"/>
            <a:ext cx="1374775" cy="3790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807720" algn="l"/>
              </a:tabLst>
            </a:pPr>
            <a:r>
              <a:rPr sz="3450" spc="7" baseline="2415" dirty="0">
                <a:latin typeface="Symbol"/>
                <a:cs typeface="Symbol"/>
              </a:rPr>
              <a:t></a:t>
            </a:r>
            <a:r>
              <a:rPr sz="3450" spc="7" baseline="2415" dirty="0">
                <a:latin typeface="Times New Roman"/>
                <a:cs typeface="Times New Roman"/>
              </a:rPr>
              <a:t>	</a:t>
            </a:r>
            <a:r>
              <a:rPr sz="2300" spc="10" dirty="0">
                <a:latin typeface="Comic Sans MS"/>
                <a:cs typeface="Comic Sans MS"/>
              </a:rPr>
              <a:t>x</a:t>
            </a:r>
            <a:r>
              <a:rPr sz="2025" spc="15" baseline="43209" dirty="0">
                <a:latin typeface="Comic Sans MS"/>
                <a:cs typeface="Comic Sans MS"/>
              </a:rPr>
              <a:t>3</a:t>
            </a:r>
            <a:r>
              <a:rPr sz="2025" spc="-120" baseline="43209" dirty="0">
                <a:latin typeface="Comic Sans MS"/>
                <a:cs typeface="Comic Sans MS"/>
              </a:rPr>
              <a:t> </a:t>
            </a:r>
            <a:r>
              <a:rPr sz="3450" spc="30" baseline="2415" dirty="0">
                <a:latin typeface="Symbol"/>
                <a:cs typeface="Symbol"/>
              </a:rPr>
              <a:t></a:t>
            </a:r>
            <a:r>
              <a:rPr sz="2025" spc="30" baseline="69958" dirty="0">
                <a:latin typeface="Comic Sans MS"/>
                <a:cs typeface="Comic Sans MS"/>
              </a:rPr>
              <a:t>3</a:t>
            </a:r>
            <a:endParaRPr sz="2025" baseline="69958">
              <a:latin typeface="Comic Sans MS"/>
              <a:cs typeface="Comic Sans MS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3986800" y="3046511"/>
            <a:ext cx="2643505" cy="3790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2245995" algn="l"/>
              </a:tabLst>
            </a:pPr>
            <a:r>
              <a:rPr sz="2300" spc="5" dirty="0">
                <a:latin typeface="Symbol"/>
                <a:cs typeface="Symbol"/>
              </a:rPr>
              <a:t></a:t>
            </a:r>
            <a:r>
              <a:rPr sz="2300" spc="5" dirty="0">
                <a:latin typeface="Times New Roman"/>
                <a:cs typeface="Times New Roman"/>
              </a:rPr>
              <a:t> </a:t>
            </a:r>
            <a:r>
              <a:rPr sz="2300" spc="5" dirty="0">
                <a:latin typeface="Comic Sans MS"/>
                <a:cs typeface="Comic Sans MS"/>
              </a:rPr>
              <a:t>dA </a:t>
            </a:r>
            <a:r>
              <a:rPr sz="2300" spc="10" dirty="0">
                <a:latin typeface="Symbol"/>
                <a:cs typeface="Symbol"/>
              </a:rPr>
              <a:t></a:t>
            </a:r>
            <a:r>
              <a:rPr sz="2300" spc="10" dirty="0">
                <a:latin typeface="Times New Roman"/>
                <a:cs typeface="Times New Roman"/>
              </a:rPr>
              <a:t> </a:t>
            </a:r>
            <a:r>
              <a:rPr sz="2300" spc="10" dirty="0">
                <a:latin typeface="Comic Sans MS"/>
                <a:cs typeface="Comic Sans MS"/>
              </a:rPr>
              <a:t>A </a:t>
            </a:r>
            <a:r>
              <a:rPr sz="2300" spc="10" dirty="0">
                <a:latin typeface="Symbol"/>
                <a:cs typeface="Symbol"/>
              </a:rPr>
              <a:t></a:t>
            </a:r>
            <a:r>
              <a:rPr sz="2300" spc="-210" dirty="0">
                <a:latin typeface="Times New Roman"/>
                <a:cs typeface="Times New Roman"/>
              </a:rPr>
              <a:t> </a:t>
            </a:r>
            <a:r>
              <a:rPr sz="3450" spc="7" baseline="-16908" dirty="0">
                <a:latin typeface="Symbol"/>
                <a:cs typeface="Symbol"/>
              </a:rPr>
              <a:t></a:t>
            </a:r>
            <a:r>
              <a:rPr sz="2300" spc="5" dirty="0">
                <a:latin typeface="Comic Sans MS"/>
                <a:cs typeface="Comic Sans MS"/>
              </a:rPr>
              <a:t>9x</a:t>
            </a:r>
            <a:r>
              <a:rPr sz="2300" spc="-120" dirty="0">
                <a:latin typeface="Comic Sans MS"/>
                <a:cs typeface="Comic Sans MS"/>
              </a:rPr>
              <a:t> </a:t>
            </a:r>
            <a:r>
              <a:rPr sz="2300" spc="10" dirty="0">
                <a:latin typeface="Symbol"/>
                <a:cs typeface="Symbol"/>
              </a:rPr>
              <a:t></a:t>
            </a:r>
            <a:r>
              <a:rPr sz="2300" spc="10" dirty="0">
                <a:latin typeface="Times New Roman"/>
                <a:cs typeface="Times New Roman"/>
              </a:rPr>
              <a:t>	</a:t>
            </a:r>
            <a:r>
              <a:rPr sz="3450" spc="15" baseline="-43478" dirty="0">
                <a:latin typeface="Comic Sans MS"/>
                <a:cs typeface="Comic Sans MS"/>
              </a:rPr>
              <a:t>3</a:t>
            </a:r>
            <a:r>
              <a:rPr sz="3450" spc="-75" baseline="-43478" dirty="0">
                <a:latin typeface="Comic Sans MS"/>
                <a:cs typeface="Comic Sans MS"/>
              </a:rPr>
              <a:t> </a:t>
            </a:r>
            <a:r>
              <a:rPr sz="3450" spc="7" baseline="-16908" dirty="0">
                <a:latin typeface="Symbol"/>
                <a:cs typeface="Symbol"/>
              </a:rPr>
              <a:t></a:t>
            </a:r>
            <a:endParaRPr sz="3450" baseline="-16908">
              <a:latin typeface="Symbol"/>
              <a:cs typeface="Symbo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5691632" y="250647"/>
            <a:ext cx="301879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latin typeface="Times New Roman"/>
                <a:cs typeface="Times New Roman"/>
              </a:rPr>
              <a:t>PROBLEM</a:t>
            </a:r>
            <a:r>
              <a:rPr sz="2400" b="1" spc="-55" dirty="0">
                <a:latin typeface="Times New Roman"/>
                <a:cs typeface="Times New Roman"/>
              </a:rPr>
              <a:t> </a:t>
            </a:r>
            <a:r>
              <a:rPr sz="2400" b="1" spc="-35" dirty="0">
                <a:latin typeface="Times New Roman"/>
                <a:cs typeface="Times New Roman"/>
              </a:rPr>
              <a:t>SOLVING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36804" y="455676"/>
            <a:ext cx="2872740" cy="914400"/>
          </a:xfrm>
          <a:custGeom>
            <a:avLst/>
            <a:gdLst/>
            <a:ahLst/>
            <a:cxnLst/>
            <a:rect l="l" t="t" r="r" b="b"/>
            <a:pathLst>
              <a:path w="2872740" h="914400">
                <a:moveTo>
                  <a:pt x="0" y="914400"/>
                </a:moveTo>
                <a:lnTo>
                  <a:pt x="2872740" y="914400"/>
                </a:lnTo>
                <a:lnTo>
                  <a:pt x="2872740" y="0"/>
                </a:lnTo>
                <a:lnTo>
                  <a:pt x="0" y="0"/>
                </a:lnTo>
                <a:lnTo>
                  <a:pt x="0" y="91440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76053" y="909831"/>
            <a:ext cx="721360" cy="0"/>
          </a:xfrm>
          <a:custGeom>
            <a:avLst/>
            <a:gdLst/>
            <a:ahLst/>
            <a:cxnLst/>
            <a:rect l="l" t="t" r="r" b="b"/>
            <a:pathLst>
              <a:path w="721360">
                <a:moveTo>
                  <a:pt x="0" y="0"/>
                </a:moveTo>
                <a:lnTo>
                  <a:pt x="721283" y="0"/>
                </a:lnTo>
              </a:path>
            </a:pathLst>
          </a:custGeom>
          <a:ln w="1278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404680" y="909831"/>
            <a:ext cx="730885" cy="0"/>
          </a:xfrm>
          <a:custGeom>
            <a:avLst/>
            <a:gdLst/>
            <a:ahLst/>
            <a:cxnLst/>
            <a:rect l="l" t="t" r="r" b="b"/>
            <a:pathLst>
              <a:path w="730885">
                <a:moveTo>
                  <a:pt x="0" y="0"/>
                </a:moveTo>
                <a:lnTo>
                  <a:pt x="730413" y="0"/>
                </a:lnTo>
              </a:path>
            </a:pathLst>
          </a:custGeom>
          <a:ln w="1278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933687" y="904000"/>
            <a:ext cx="1108075" cy="3892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  <a:tabLst>
                <a:tab pos="612140" algn="l"/>
              </a:tabLst>
            </a:pPr>
            <a:r>
              <a:rPr sz="3525" i="1" spc="37" baseline="43735" dirty="0">
                <a:latin typeface="Times New Roman"/>
                <a:cs typeface="Times New Roman"/>
              </a:rPr>
              <a:t>y</a:t>
            </a:r>
            <a:r>
              <a:rPr sz="3525" i="1" spc="150" baseline="43735" dirty="0">
                <a:latin typeface="Times New Roman"/>
                <a:cs typeface="Times New Roman"/>
              </a:rPr>
              <a:t> </a:t>
            </a:r>
            <a:r>
              <a:rPr sz="3525" spc="44" baseline="43735" dirty="0">
                <a:latin typeface="Symbol"/>
                <a:cs typeface="Symbol"/>
              </a:rPr>
              <a:t></a:t>
            </a:r>
            <a:r>
              <a:rPr sz="3525" spc="44" baseline="43735" dirty="0">
                <a:latin typeface="Times New Roman"/>
                <a:cs typeface="Times New Roman"/>
              </a:rPr>
              <a:t>	</a:t>
            </a:r>
            <a:r>
              <a:rPr sz="2350" spc="15" dirty="0">
                <a:latin typeface="Symbol"/>
                <a:cs typeface="Symbol"/>
              </a:rPr>
              <a:t></a:t>
            </a:r>
            <a:r>
              <a:rPr sz="2350" spc="-285" dirty="0">
                <a:latin typeface="Times New Roman"/>
                <a:cs typeface="Times New Roman"/>
              </a:rPr>
              <a:t> </a:t>
            </a:r>
            <a:r>
              <a:rPr sz="2350" i="1" spc="70" dirty="0">
                <a:latin typeface="Times New Roman"/>
                <a:cs typeface="Times New Roman"/>
              </a:rPr>
              <a:t>dA</a:t>
            </a:r>
            <a:endParaRPr sz="23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98907" y="904000"/>
            <a:ext cx="1109345" cy="3892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  <a:tabLst>
                <a:tab pos="613410" algn="l"/>
              </a:tabLst>
            </a:pPr>
            <a:r>
              <a:rPr sz="3525" i="1" spc="37" baseline="43735" dirty="0">
                <a:latin typeface="Times New Roman"/>
                <a:cs typeface="Times New Roman"/>
              </a:rPr>
              <a:t>x</a:t>
            </a:r>
            <a:r>
              <a:rPr sz="3525" i="1" spc="225" baseline="43735" dirty="0">
                <a:latin typeface="Times New Roman"/>
                <a:cs typeface="Times New Roman"/>
              </a:rPr>
              <a:t> </a:t>
            </a:r>
            <a:r>
              <a:rPr sz="3525" spc="44" baseline="43735" dirty="0">
                <a:latin typeface="Symbol"/>
                <a:cs typeface="Symbol"/>
              </a:rPr>
              <a:t></a:t>
            </a:r>
            <a:r>
              <a:rPr sz="3525" spc="44" baseline="43735" dirty="0">
                <a:latin typeface="Times New Roman"/>
                <a:cs typeface="Times New Roman"/>
              </a:rPr>
              <a:t>	</a:t>
            </a:r>
            <a:r>
              <a:rPr sz="2350" spc="15" dirty="0">
                <a:latin typeface="Symbol"/>
                <a:cs typeface="Symbol"/>
              </a:rPr>
              <a:t></a:t>
            </a:r>
            <a:r>
              <a:rPr sz="2350" spc="-285" dirty="0">
                <a:latin typeface="Times New Roman"/>
                <a:cs typeface="Times New Roman"/>
              </a:rPr>
              <a:t> </a:t>
            </a:r>
            <a:r>
              <a:rPr sz="2350" i="1" spc="70" dirty="0">
                <a:latin typeface="Times New Roman"/>
                <a:cs typeface="Times New Roman"/>
              </a:rPr>
              <a:t>dA</a:t>
            </a:r>
            <a:endParaRPr sz="23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36747" y="480234"/>
            <a:ext cx="1221740" cy="3892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  <a:tabLst>
                <a:tab pos="207010" algn="l"/>
                <a:tab pos="493395" algn="l"/>
              </a:tabLst>
            </a:pPr>
            <a:r>
              <a:rPr sz="2350" i="1" u="heavy" spc="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350" i="1" spc="15" dirty="0">
                <a:latin typeface="Times New Roman"/>
                <a:cs typeface="Times New Roman"/>
              </a:rPr>
              <a:t>	</a:t>
            </a:r>
            <a:r>
              <a:rPr sz="2350" spc="15" dirty="0">
                <a:latin typeface="Symbol"/>
                <a:cs typeface="Symbol"/>
              </a:rPr>
              <a:t></a:t>
            </a:r>
            <a:r>
              <a:rPr sz="2350" spc="15" dirty="0">
                <a:latin typeface="Times New Roman"/>
                <a:cs typeface="Times New Roman"/>
              </a:rPr>
              <a:t> </a:t>
            </a:r>
            <a:r>
              <a:rPr sz="3525" spc="-877" baseline="21276" dirty="0">
                <a:latin typeface="Times New Roman"/>
                <a:cs typeface="Times New Roman"/>
              </a:rPr>
              <a:t>~</a:t>
            </a:r>
            <a:r>
              <a:rPr sz="2350" i="1" spc="-585" dirty="0">
                <a:latin typeface="Times New Roman"/>
                <a:cs typeface="Times New Roman"/>
              </a:rPr>
              <a:t>y </a:t>
            </a:r>
            <a:r>
              <a:rPr sz="2350" i="1" spc="70" dirty="0">
                <a:latin typeface="Times New Roman"/>
                <a:cs typeface="Times New Roman"/>
              </a:rPr>
              <a:t>dA</a:t>
            </a:r>
            <a:endParaRPr sz="23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08130" y="480234"/>
            <a:ext cx="1212215" cy="3892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  <a:tabLst>
                <a:tab pos="207010" algn="l"/>
                <a:tab pos="493395" algn="l"/>
              </a:tabLst>
            </a:pPr>
            <a:r>
              <a:rPr sz="2350" u="heavy" spc="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350" spc="15" dirty="0">
                <a:latin typeface="Times New Roman"/>
                <a:cs typeface="Times New Roman"/>
              </a:rPr>
              <a:t>	</a:t>
            </a:r>
            <a:r>
              <a:rPr sz="2350" spc="15" dirty="0">
                <a:latin typeface="Symbol"/>
                <a:cs typeface="Symbol"/>
              </a:rPr>
              <a:t></a:t>
            </a:r>
            <a:r>
              <a:rPr sz="2350" spc="-140" dirty="0">
                <a:latin typeface="Times New Roman"/>
                <a:cs typeface="Times New Roman"/>
              </a:rPr>
              <a:t> </a:t>
            </a:r>
            <a:r>
              <a:rPr sz="3525" spc="-914" baseline="21276" dirty="0">
                <a:latin typeface="Times New Roman"/>
                <a:cs typeface="Times New Roman"/>
              </a:rPr>
              <a:t>~</a:t>
            </a:r>
            <a:r>
              <a:rPr sz="2350" i="1" spc="-610" dirty="0">
                <a:latin typeface="Times New Roman"/>
                <a:cs typeface="Times New Roman"/>
              </a:rPr>
              <a:t>x</a:t>
            </a:r>
            <a:r>
              <a:rPr sz="2350" i="1" spc="-95" dirty="0">
                <a:latin typeface="Times New Roman"/>
                <a:cs typeface="Times New Roman"/>
              </a:rPr>
              <a:t> </a:t>
            </a:r>
            <a:r>
              <a:rPr sz="2350" i="1" spc="70" dirty="0">
                <a:latin typeface="Times New Roman"/>
                <a:cs typeface="Times New Roman"/>
              </a:rPr>
              <a:t>dA</a:t>
            </a:r>
            <a:endParaRPr sz="23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17754" y="436626"/>
            <a:ext cx="2910840" cy="952500"/>
          </a:xfrm>
          <a:custGeom>
            <a:avLst/>
            <a:gdLst/>
            <a:ahLst/>
            <a:cxnLst/>
            <a:rect l="l" t="t" r="r" b="b"/>
            <a:pathLst>
              <a:path w="2910840" h="952500">
                <a:moveTo>
                  <a:pt x="0" y="952500"/>
                </a:moveTo>
                <a:lnTo>
                  <a:pt x="2910840" y="952500"/>
                </a:lnTo>
                <a:lnTo>
                  <a:pt x="2910840" y="0"/>
                </a:lnTo>
                <a:lnTo>
                  <a:pt x="0" y="0"/>
                </a:lnTo>
                <a:lnTo>
                  <a:pt x="0" y="952500"/>
                </a:lnTo>
                <a:close/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099310" y="2748533"/>
            <a:ext cx="179831" cy="302209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099310" y="2748533"/>
            <a:ext cx="180340" cy="3022600"/>
          </a:xfrm>
          <a:custGeom>
            <a:avLst/>
            <a:gdLst/>
            <a:ahLst/>
            <a:cxnLst/>
            <a:rect l="l" t="t" r="r" b="b"/>
            <a:pathLst>
              <a:path w="180339" h="3022600">
                <a:moveTo>
                  <a:pt x="0" y="3022092"/>
                </a:moveTo>
                <a:lnTo>
                  <a:pt x="179831" y="3022092"/>
                </a:lnTo>
                <a:lnTo>
                  <a:pt x="179831" y="0"/>
                </a:lnTo>
                <a:lnTo>
                  <a:pt x="0" y="0"/>
                </a:lnTo>
                <a:lnTo>
                  <a:pt x="0" y="3022092"/>
                </a:lnTo>
                <a:close/>
              </a:path>
            </a:pathLst>
          </a:custGeom>
          <a:ln w="19812">
            <a:solidFill>
              <a:srgbClr val="DDDDD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878329" y="5528183"/>
            <a:ext cx="234822" cy="1343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279014" y="5528183"/>
            <a:ext cx="234823" cy="13439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2550032" y="5331663"/>
            <a:ext cx="33020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Times New Roman"/>
                <a:cs typeface="Times New Roman"/>
              </a:rPr>
              <a:t>dx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568958" y="2750057"/>
            <a:ext cx="463550" cy="0"/>
          </a:xfrm>
          <a:custGeom>
            <a:avLst/>
            <a:gdLst/>
            <a:ahLst/>
            <a:cxnLst/>
            <a:rect l="l" t="t" r="r" b="b"/>
            <a:pathLst>
              <a:path w="463550">
                <a:moveTo>
                  <a:pt x="463296" y="0"/>
                </a:moveTo>
                <a:lnTo>
                  <a:pt x="0" y="0"/>
                </a:lnTo>
              </a:path>
            </a:pathLst>
          </a:custGeom>
          <a:ln w="289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645030" y="2746882"/>
            <a:ext cx="134620" cy="3037840"/>
          </a:xfrm>
          <a:custGeom>
            <a:avLst/>
            <a:gdLst/>
            <a:ahLst/>
            <a:cxnLst/>
            <a:rect l="l" t="t" r="r" b="b"/>
            <a:pathLst>
              <a:path w="134619" h="3037840">
                <a:moveTo>
                  <a:pt x="16129" y="2905391"/>
                </a:moveTo>
                <a:lnTo>
                  <a:pt x="9270" y="2909417"/>
                </a:lnTo>
                <a:lnTo>
                  <a:pt x="2286" y="2913443"/>
                </a:lnTo>
                <a:lnTo>
                  <a:pt x="0" y="2922308"/>
                </a:lnTo>
                <a:lnTo>
                  <a:pt x="4063" y="2929216"/>
                </a:lnTo>
                <a:lnTo>
                  <a:pt x="67182" y="3037522"/>
                </a:lnTo>
                <a:lnTo>
                  <a:pt x="83917" y="3008807"/>
                </a:lnTo>
                <a:lnTo>
                  <a:pt x="52705" y="3008807"/>
                </a:lnTo>
                <a:lnTo>
                  <a:pt x="52705" y="2955337"/>
                </a:lnTo>
                <a:lnTo>
                  <a:pt x="28956" y="2914624"/>
                </a:lnTo>
                <a:lnTo>
                  <a:pt x="25018" y="2907715"/>
                </a:lnTo>
                <a:lnTo>
                  <a:pt x="16129" y="2905391"/>
                </a:lnTo>
                <a:close/>
              </a:path>
              <a:path w="134619" h="3037840">
                <a:moveTo>
                  <a:pt x="52705" y="2955337"/>
                </a:moveTo>
                <a:lnTo>
                  <a:pt x="52705" y="3008807"/>
                </a:lnTo>
                <a:lnTo>
                  <a:pt x="81661" y="3008807"/>
                </a:lnTo>
                <a:lnTo>
                  <a:pt x="81661" y="3001492"/>
                </a:lnTo>
                <a:lnTo>
                  <a:pt x="54737" y="3001492"/>
                </a:lnTo>
                <a:lnTo>
                  <a:pt x="67182" y="2980156"/>
                </a:lnTo>
                <a:lnTo>
                  <a:pt x="52705" y="2955337"/>
                </a:lnTo>
                <a:close/>
              </a:path>
              <a:path w="134619" h="3037840">
                <a:moveTo>
                  <a:pt x="118237" y="2905391"/>
                </a:moveTo>
                <a:lnTo>
                  <a:pt x="109346" y="2907715"/>
                </a:lnTo>
                <a:lnTo>
                  <a:pt x="105410" y="2914624"/>
                </a:lnTo>
                <a:lnTo>
                  <a:pt x="81661" y="2955337"/>
                </a:lnTo>
                <a:lnTo>
                  <a:pt x="81661" y="3008807"/>
                </a:lnTo>
                <a:lnTo>
                  <a:pt x="83917" y="3008807"/>
                </a:lnTo>
                <a:lnTo>
                  <a:pt x="130301" y="2929216"/>
                </a:lnTo>
                <a:lnTo>
                  <a:pt x="134366" y="2922308"/>
                </a:lnTo>
                <a:lnTo>
                  <a:pt x="132080" y="2913443"/>
                </a:lnTo>
                <a:lnTo>
                  <a:pt x="125094" y="2909417"/>
                </a:lnTo>
                <a:lnTo>
                  <a:pt x="118237" y="2905391"/>
                </a:lnTo>
                <a:close/>
              </a:path>
              <a:path w="134619" h="3037840">
                <a:moveTo>
                  <a:pt x="67182" y="2980156"/>
                </a:moveTo>
                <a:lnTo>
                  <a:pt x="54737" y="3001492"/>
                </a:lnTo>
                <a:lnTo>
                  <a:pt x="79629" y="3001492"/>
                </a:lnTo>
                <a:lnTo>
                  <a:pt x="67182" y="2980156"/>
                </a:lnTo>
                <a:close/>
              </a:path>
              <a:path w="134619" h="3037840">
                <a:moveTo>
                  <a:pt x="81661" y="2955337"/>
                </a:moveTo>
                <a:lnTo>
                  <a:pt x="67182" y="2980156"/>
                </a:lnTo>
                <a:lnTo>
                  <a:pt x="79629" y="3001492"/>
                </a:lnTo>
                <a:lnTo>
                  <a:pt x="81661" y="3001492"/>
                </a:lnTo>
                <a:lnTo>
                  <a:pt x="81661" y="2955337"/>
                </a:lnTo>
                <a:close/>
              </a:path>
              <a:path w="134619" h="3037840">
                <a:moveTo>
                  <a:pt x="67182" y="57403"/>
                </a:moveTo>
                <a:lnTo>
                  <a:pt x="52705" y="82223"/>
                </a:lnTo>
                <a:lnTo>
                  <a:pt x="52705" y="2955337"/>
                </a:lnTo>
                <a:lnTo>
                  <a:pt x="67182" y="2980156"/>
                </a:lnTo>
                <a:lnTo>
                  <a:pt x="81661" y="2955337"/>
                </a:lnTo>
                <a:lnTo>
                  <a:pt x="81661" y="82223"/>
                </a:lnTo>
                <a:lnTo>
                  <a:pt x="67182" y="57403"/>
                </a:lnTo>
                <a:close/>
              </a:path>
              <a:path w="134619" h="3037840">
                <a:moveTo>
                  <a:pt x="67182" y="0"/>
                </a:moveTo>
                <a:lnTo>
                  <a:pt x="0" y="115315"/>
                </a:lnTo>
                <a:lnTo>
                  <a:pt x="2286" y="124078"/>
                </a:lnTo>
                <a:lnTo>
                  <a:pt x="9270" y="128142"/>
                </a:lnTo>
                <a:lnTo>
                  <a:pt x="16129" y="132206"/>
                </a:lnTo>
                <a:lnTo>
                  <a:pt x="25018" y="129920"/>
                </a:lnTo>
                <a:lnTo>
                  <a:pt x="28956" y="122936"/>
                </a:lnTo>
                <a:lnTo>
                  <a:pt x="52705" y="82223"/>
                </a:lnTo>
                <a:lnTo>
                  <a:pt x="52705" y="28828"/>
                </a:lnTo>
                <a:lnTo>
                  <a:pt x="83978" y="28828"/>
                </a:lnTo>
                <a:lnTo>
                  <a:pt x="67182" y="0"/>
                </a:lnTo>
                <a:close/>
              </a:path>
              <a:path w="134619" h="3037840">
                <a:moveTo>
                  <a:pt x="83978" y="28828"/>
                </a:moveTo>
                <a:lnTo>
                  <a:pt x="81661" y="28828"/>
                </a:lnTo>
                <a:lnTo>
                  <a:pt x="81661" y="82223"/>
                </a:lnTo>
                <a:lnTo>
                  <a:pt x="105410" y="122936"/>
                </a:lnTo>
                <a:lnTo>
                  <a:pt x="109346" y="129920"/>
                </a:lnTo>
                <a:lnTo>
                  <a:pt x="118237" y="132206"/>
                </a:lnTo>
                <a:lnTo>
                  <a:pt x="125094" y="128142"/>
                </a:lnTo>
                <a:lnTo>
                  <a:pt x="132080" y="124078"/>
                </a:lnTo>
                <a:lnTo>
                  <a:pt x="134366" y="115315"/>
                </a:lnTo>
                <a:lnTo>
                  <a:pt x="83978" y="28828"/>
                </a:lnTo>
                <a:close/>
              </a:path>
              <a:path w="134619" h="3037840">
                <a:moveTo>
                  <a:pt x="81661" y="28828"/>
                </a:moveTo>
                <a:lnTo>
                  <a:pt x="52705" y="28828"/>
                </a:lnTo>
                <a:lnTo>
                  <a:pt x="52705" y="82223"/>
                </a:lnTo>
                <a:lnTo>
                  <a:pt x="67182" y="57403"/>
                </a:lnTo>
                <a:lnTo>
                  <a:pt x="54737" y="36067"/>
                </a:lnTo>
                <a:lnTo>
                  <a:pt x="81661" y="36067"/>
                </a:lnTo>
                <a:lnTo>
                  <a:pt x="81661" y="28828"/>
                </a:lnTo>
                <a:close/>
              </a:path>
              <a:path w="134619" h="3037840">
                <a:moveTo>
                  <a:pt x="81661" y="36067"/>
                </a:moveTo>
                <a:lnTo>
                  <a:pt x="79629" y="36067"/>
                </a:lnTo>
                <a:lnTo>
                  <a:pt x="67182" y="57403"/>
                </a:lnTo>
                <a:lnTo>
                  <a:pt x="81661" y="82223"/>
                </a:lnTo>
                <a:lnTo>
                  <a:pt x="81661" y="36067"/>
                </a:lnTo>
                <a:close/>
              </a:path>
              <a:path w="134619" h="3037840">
                <a:moveTo>
                  <a:pt x="79629" y="36067"/>
                </a:moveTo>
                <a:lnTo>
                  <a:pt x="54737" y="36067"/>
                </a:lnTo>
                <a:lnTo>
                  <a:pt x="67182" y="57403"/>
                </a:lnTo>
                <a:lnTo>
                  <a:pt x="79629" y="3606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1437132" y="3616452"/>
            <a:ext cx="399415" cy="45720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35560" rIns="0" bIns="0" rtlCol="0">
            <a:spAutoFit/>
          </a:bodyPr>
          <a:lstStyle/>
          <a:p>
            <a:pPr marL="123189">
              <a:lnSpc>
                <a:spcPct val="100000"/>
              </a:lnSpc>
              <a:spcBef>
                <a:spcPts val="280"/>
              </a:spcBef>
            </a:pPr>
            <a:r>
              <a:rPr sz="2400" dirty="0">
                <a:latin typeface="Times New Roman"/>
                <a:cs typeface="Times New Roman"/>
              </a:rPr>
              <a:t>y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790719" y="584134"/>
            <a:ext cx="3178175" cy="1189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5800"/>
              </a:lnSpc>
              <a:spcBef>
                <a:spcPts val="100"/>
              </a:spcBef>
            </a:pPr>
            <a:r>
              <a:rPr sz="2450" spc="10" dirty="0">
                <a:latin typeface="Comic Sans MS"/>
                <a:cs typeface="Comic Sans MS"/>
              </a:rPr>
              <a:t>dA</a:t>
            </a:r>
            <a:r>
              <a:rPr sz="2450" spc="-135" dirty="0">
                <a:latin typeface="Comic Sans MS"/>
                <a:cs typeface="Comic Sans MS"/>
              </a:rPr>
              <a:t> </a:t>
            </a:r>
            <a:r>
              <a:rPr sz="2450" spc="25" dirty="0">
                <a:latin typeface="Symbol"/>
                <a:cs typeface="Symbol"/>
              </a:rPr>
              <a:t></a:t>
            </a:r>
            <a:r>
              <a:rPr sz="2450" spc="130" dirty="0">
                <a:latin typeface="Times New Roman"/>
                <a:cs typeface="Times New Roman"/>
              </a:rPr>
              <a:t> </a:t>
            </a:r>
            <a:r>
              <a:rPr sz="2450" spc="20" dirty="0">
                <a:latin typeface="Comic Sans MS"/>
                <a:cs typeface="Comic Sans MS"/>
              </a:rPr>
              <a:t>y</a:t>
            </a:r>
            <a:r>
              <a:rPr sz="2450" spc="-390" dirty="0">
                <a:latin typeface="Comic Sans MS"/>
                <a:cs typeface="Comic Sans MS"/>
              </a:rPr>
              <a:t> </a:t>
            </a:r>
            <a:r>
              <a:rPr sz="2450" spc="10" dirty="0">
                <a:latin typeface="Comic Sans MS"/>
                <a:cs typeface="Comic Sans MS"/>
              </a:rPr>
              <a:t>dx</a:t>
            </a:r>
            <a:r>
              <a:rPr sz="2450" spc="-20" dirty="0">
                <a:latin typeface="Comic Sans MS"/>
                <a:cs typeface="Comic Sans MS"/>
              </a:rPr>
              <a:t> </a:t>
            </a:r>
            <a:r>
              <a:rPr sz="2450" spc="25" dirty="0">
                <a:latin typeface="Symbol"/>
                <a:cs typeface="Symbol"/>
              </a:rPr>
              <a:t></a:t>
            </a:r>
            <a:r>
              <a:rPr sz="2450" spc="10" dirty="0">
                <a:latin typeface="Times New Roman"/>
                <a:cs typeface="Times New Roman"/>
              </a:rPr>
              <a:t> </a:t>
            </a:r>
            <a:r>
              <a:rPr sz="2450" spc="15" dirty="0">
                <a:latin typeface="Comic Sans MS"/>
                <a:cs typeface="Comic Sans MS"/>
              </a:rPr>
              <a:t>(9</a:t>
            </a:r>
            <a:r>
              <a:rPr sz="2450" spc="-215" dirty="0">
                <a:latin typeface="Comic Sans MS"/>
                <a:cs typeface="Comic Sans MS"/>
              </a:rPr>
              <a:t> </a:t>
            </a:r>
            <a:r>
              <a:rPr sz="2450" spc="25" dirty="0">
                <a:latin typeface="Symbol"/>
                <a:cs typeface="Symbol"/>
              </a:rPr>
              <a:t></a:t>
            </a:r>
            <a:r>
              <a:rPr sz="2450" spc="-60" dirty="0">
                <a:latin typeface="Times New Roman"/>
                <a:cs typeface="Times New Roman"/>
              </a:rPr>
              <a:t> </a:t>
            </a:r>
            <a:r>
              <a:rPr sz="2450" spc="25" dirty="0">
                <a:latin typeface="Comic Sans MS"/>
                <a:cs typeface="Comic Sans MS"/>
              </a:rPr>
              <a:t>x</a:t>
            </a:r>
            <a:r>
              <a:rPr sz="2100" spc="37" baseline="43650" dirty="0">
                <a:latin typeface="Comic Sans MS"/>
                <a:cs typeface="Comic Sans MS"/>
              </a:rPr>
              <a:t>2</a:t>
            </a:r>
            <a:r>
              <a:rPr sz="2100" spc="-397" baseline="43650" dirty="0">
                <a:latin typeface="Comic Sans MS"/>
                <a:cs typeface="Comic Sans MS"/>
              </a:rPr>
              <a:t> </a:t>
            </a:r>
            <a:r>
              <a:rPr sz="2450" spc="15" dirty="0">
                <a:latin typeface="Comic Sans MS"/>
                <a:cs typeface="Comic Sans MS"/>
              </a:rPr>
              <a:t>)</a:t>
            </a:r>
            <a:r>
              <a:rPr sz="2450" spc="-400" dirty="0">
                <a:latin typeface="Comic Sans MS"/>
                <a:cs typeface="Comic Sans MS"/>
              </a:rPr>
              <a:t> </a:t>
            </a:r>
            <a:r>
              <a:rPr sz="2450" spc="-10" dirty="0">
                <a:latin typeface="Comic Sans MS"/>
                <a:cs typeface="Comic Sans MS"/>
              </a:rPr>
              <a:t>dx  </a:t>
            </a:r>
            <a:r>
              <a:rPr sz="2450" spc="-695" dirty="0">
                <a:latin typeface="Comic Sans MS"/>
                <a:cs typeface="Comic Sans MS"/>
              </a:rPr>
              <a:t>X</a:t>
            </a:r>
            <a:r>
              <a:rPr sz="3675" spc="-1042" baseline="35147" dirty="0">
                <a:latin typeface="Comic Sans MS"/>
                <a:cs typeface="Comic Sans MS"/>
              </a:rPr>
              <a:t>~ </a:t>
            </a:r>
            <a:r>
              <a:rPr sz="2450" spc="25" dirty="0">
                <a:latin typeface="Symbol"/>
                <a:cs typeface="Symbol"/>
              </a:rPr>
              <a:t></a:t>
            </a:r>
            <a:r>
              <a:rPr sz="2450" spc="25" dirty="0">
                <a:latin typeface="Times New Roman"/>
                <a:cs typeface="Times New Roman"/>
              </a:rPr>
              <a:t> </a:t>
            </a:r>
            <a:r>
              <a:rPr sz="2450" spc="30" dirty="0">
                <a:latin typeface="Comic Sans MS"/>
                <a:cs typeface="Comic Sans MS"/>
              </a:rPr>
              <a:t>X</a:t>
            </a:r>
            <a:endParaRPr sz="2450">
              <a:latin typeface="Comic Sans MS"/>
              <a:cs typeface="Comic Sans MS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2189226" y="1933194"/>
            <a:ext cx="0" cy="2181225"/>
          </a:xfrm>
          <a:custGeom>
            <a:avLst/>
            <a:gdLst/>
            <a:ahLst/>
            <a:cxnLst/>
            <a:rect l="l" t="t" r="r" b="b"/>
            <a:pathLst>
              <a:path h="2181225">
                <a:moveTo>
                  <a:pt x="0" y="2180843"/>
                </a:moveTo>
                <a:lnTo>
                  <a:pt x="0" y="0"/>
                </a:lnTo>
              </a:path>
            </a:pathLst>
          </a:custGeom>
          <a:ln w="198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837182" y="2055748"/>
            <a:ext cx="386080" cy="111760"/>
          </a:xfrm>
          <a:custGeom>
            <a:avLst/>
            <a:gdLst/>
            <a:ahLst/>
            <a:cxnLst/>
            <a:rect l="l" t="t" r="r" b="b"/>
            <a:pathLst>
              <a:path w="386080" h="111760">
                <a:moveTo>
                  <a:pt x="95504" y="0"/>
                </a:moveTo>
                <a:lnTo>
                  <a:pt x="90805" y="2793"/>
                </a:lnTo>
                <a:lnTo>
                  <a:pt x="0" y="55752"/>
                </a:lnTo>
                <a:lnTo>
                  <a:pt x="90805" y="108712"/>
                </a:lnTo>
                <a:lnTo>
                  <a:pt x="95504" y="111505"/>
                </a:lnTo>
                <a:lnTo>
                  <a:pt x="101600" y="109981"/>
                </a:lnTo>
                <a:lnTo>
                  <a:pt x="104393" y="105155"/>
                </a:lnTo>
                <a:lnTo>
                  <a:pt x="107187" y="100456"/>
                </a:lnTo>
                <a:lnTo>
                  <a:pt x="105537" y="94361"/>
                </a:lnTo>
                <a:lnTo>
                  <a:pt x="100837" y="91693"/>
                </a:lnTo>
                <a:lnTo>
                  <a:pt x="56206" y="65659"/>
                </a:lnTo>
                <a:lnTo>
                  <a:pt x="19557" y="65659"/>
                </a:lnTo>
                <a:lnTo>
                  <a:pt x="19557" y="45847"/>
                </a:lnTo>
                <a:lnTo>
                  <a:pt x="56206" y="45847"/>
                </a:lnTo>
                <a:lnTo>
                  <a:pt x="100837" y="19812"/>
                </a:lnTo>
                <a:lnTo>
                  <a:pt x="105537" y="17145"/>
                </a:lnTo>
                <a:lnTo>
                  <a:pt x="107187" y="11049"/>
                </a:lnTo>
                <a:lnTo>
                  <a:pt x="104393" y="6350"/>
                </a:lnTo>
                <a:lnTo>
                  <a:pt x="101600" y="1524"/>
                </a:lnTo>
                <a:lnTo>
                  <a:pt x="95504" y="0"/>
                </a:lnTo>
                <a:close/>
              </a:path>
              <a:path w="386080" h="111760">
                <a:moveTo>
                  <a:pt x="346347" y="55752"/>
                </a:moveTo>
                <a:lnTo>
                  <a:pt x="284734" y="91693"/>
                </a:lnTo>
                <a:lnTo>
                  <a:pt x="280035" y="94361"/>
                </a:lnTo>
                <a:lnTo>
                  <a:pt x="278384" y="100456"/>
                </a:lnTo>
                <a:lnTo>
                  <a:pt x="281178" y="105155"/>
                </a:lnTo>
                <a:lnTo>
                  <a:pt x="283972" y="109981"/>
                </a:lnTo>
                <a:lnTo>
                  <a:pt x="290068" y="111505"/>
                </a:lnTo>
                <a:lnTo>
                  <a:pt x="294767" y="108712"/>
                </a:lnTo>
                <a:lnTo>
                  <a:pt x="368586" y="65659"/>
                </a:lnTo>
                <a:lnTo>
                  <a:pt x="366013" y="65659"/>
                </a:lnTo>
                <a:lnTo>
                  <a:pt x="366013" y="64262"/>
                </a:lnTo>
                <a:lnTo>
                  <a:pt x="360934" y="64262"/>
                </a:lnTo>
                <a:lnTo>
                  <a:pt x="346347" y="55752"/>
                </a:lnTo>
                <a:close/>
              </a:path>
              <a:path w="386080" h="111760">
                <a:moveTo>
                  <a:pt x="56206" y="45847"/>
                </a:moveTo>
                <a:lnTo>
                  <a:pt x="19557" y="45847"/>
                </a:lnTo>
                <a:lnTo>
                  <a:pt x="19557" y="65659"/>
                </a:lnTo>
                <a:lnTo>
                  <a:pt x="56206" y="65659"/>
                </a:lnTo>
                <a:lnTo>
                  <a:pt x="53811" y="64262"/>
                </a:lnTo>
                <a:lnTo>
                  <a:pt x="24637" y="64262"/>
                </a:lnTo>
                <a:lnTo>
                  <a:pt x="24637" y="47243"/>
                </a:lnTo>
                <a:lnTo>
                  <a:pt x="53811" y="47243"/>
                </a:lnTo>
                <a:lnTo>
                  <a:pt x="56206" y="45847"/>
                </a:lnTo>
                <a:close/>
              </a:path>
              <a:path w="386080" h="111760">
                <a:moveTo>
                  <a:pt x="329365" y="45847"/>
                </a:moveTo>
                <a:lnTo>
                  <a:pt x="56206" y="45847"/>
                </a:lnTo>
                <a:lnTo>
                  <a:pt x="39224" y="55752"/>
                </a:lnTo>
                <a:lnTo>
                  <a:pt x="56206" y="65659"/>
                </a:lnTo>
                <a:lnTo>
                  <a:pt x="329365" y="65659"/>
                </a:lnTo>
                <a:lnTo>
                  <a:pt x="346347" y="55752"/>
                </a:lnTo>
                <a:lnTo>
                  <a:pt x="329365" y="45847"/>
                </a:lnTo>
                <a:close/>
              </a:path>
              <a:path w="386080" h="111760">
                <a:moveTo>
                  <a:pt x="368586" y="45847"/>
                </a:moveTo>
                <a:lnTo>
                  <a:pt x="366013" y="45847"/>
                </a:lnTo>
                <a:lnTo>
                  <a:pt x="366013" y="65659"/>
                </a:lnTo>
                <a:lnTo>
                  <a:pt x="368586" y="65659"/>
                </a:lnTo>
                <a:lnTo>
                  <a:pt x="385572" y="55752"/>
                </a:lnTo>
                <a:lnTo>
                  <a:pt x="368586" y="45847"/>
                </a:lnTo>
                <a:close/>
              </a:path>
              <a:path w="386080" h="111760">
                <a:moveTo>
                  <a:pt x="24637" y="47243"/>
                </a:moveTo>
                <a:lnTo>
                  <a:pt x="24637" y="64262"/>
                </a:lnTo>
                <a:lnTo>
                  <a:pt x="39224" y="55752"/>
                </a:lnTo>
                <a:lnTo>
                  <a:pt x="24637" y="47243"/>
                </a:lnTo>
                <a:close/>
              </a:path>
              <a:path w="386080" h="111760">
                <a:moveTo>
                  <a:pt x="39224" y="55752"/>
                </a:moveTo>
                <a:lnTo>
                  <a:pt x="24637" y="64262"/>
                </a:lnTo>
                <a:lnTo>
                  <a:pt x="53811" y="64262"/>
                </a:lnTo>
                <a:lnTo>
                  <a:pt x="39224" y="55752"/>
                </a:lnTo>
                <a:close/>
              </a:path>
              <a:path w="386080" h="111760">
                <a:moveTo>
                  <a:pt x="360934" y="47243"/>
                </a:moveTo>
                <a:lnTo>
                  <a:pt x="346347" y="55752"/>
                </a:lnTo>
                <a:lnTo>
                  <a:pt x="360934" y="64262"/>
                </a:lnTo>
                <a:lnTo>
                  <a:pt x="360934" y="47243"/>
                </a:lnTo>
                <a:close/>
              </a:path>
              <a:path w="386080" h="111760">
                <a:moveTo>
                  <a:pt x="366013" y="47243"/>
                </a:moveTo>
                <a:lnTo>
                  <a:pt x="360934" y="47243"/>
                </a:lnTo>
                <a:lnTo>
                  <a:pt x="360934" y="64262"/>
                </a:lnTo>
                <a:lnTo>
                  <a:pt x="366013" y="64262"/>
                </a:lnTo>
                <a:lnTo>
                  <a:pt x="366013" y="47243"/>
                </a:lnTo>
                <a:close/>
              </a:path>
              <a:path w="386080" h="111760">
                <a:moveTo>
                  <a:pt x="53811" y="47243"/>
                </a:moveTo>
                <a:lnTo>
                  <a:pt x="24637" y="47243"/>
                </a:lnTo>
                <a:lnTo>
                  <a:pt x="39224" y="55752"/>
                </a:lnTo>
                <a:lnTo>
                  <a:pt x="53811" y="47243"/>
                </a:lnTo>
                <a:close/>
              </a:path>
              <a:path w="386080" h="111760">
                <a:moveTo>
                  <a:pt x="290068" y="0"/>
                </a:moveTo>
                <a:lnTo>
                  <a:pt x="283972" y="1524"/>
                </a:lnTo>
                <a:lnTo>
                  <a:pt x="281178" y="6350"/>
                </a:lnTo>
                <a:lnTo>
                  <a:pt x="278384" y="11049"/>
                </a:lnTo>
                <a:lnTo>
                  <a:pt x="280035" y="17145"/>
                </a:lnTo>
                <a:lnTo>
                  <a:pt x="284734" y="19812"/>
                </a:lnTo>
                <a:lnTo>
                  <a:pt x="346347" y="55752"/>
                </a:lnTo>
                <a:lnTo>
                  <a:pt x="360934" y="47243"/>
                </a:lnTo>
                <a:lnTo>
                  <a:pt x="366013" y="47243"/>
                </a:lnTo>
                <a:lnTo>
                  <a:pt x="366013" y="45847"/>
                </a:lnTo>
                <a:lnTo>
                  <a:pt x="368586" y="45847"/>
                </a:lnTo>
                <a:lnTo>
                  <a:pt x="294767" y="2793"/>
                </a:lnTo>
                <a:lnTo>
                  <a:pt x="2900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954122" y="1573372"/>
            <a:ext cx="197485" cy="41783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550" spc="-1390" dirty="0">
                <a:latin typeface="Arial"/>
                <a:cs typeface="Arial"/>
              </a:rPr>
              <a:t>~</a:t>
            </a:r>
            <a:r>
              <a:rPr sz="3825" spc="-37" baseline="-21786" dirty="0">
                <a:latin typeface="Arial"/>
                <a:cs typeface="Arial"/>
              </a:rPr>
              <a:t>x</a:t>
            </a:r>
            <a:endParaRPr sz="3825" baseline="-21786">
              <a:latin typeface="Arial"/>
              <a:cs typeface="Arial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2133600" y="4113276"/>
            <a:ext cx="111251" cy="975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3801685" y="1813671"/>
            <a:ext cx="5128260" cy="93345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106805">
              <a:lnSpc>
                <a:spcPts val="1115"/>
              </a:lnSpc>
              <a:spcBef>
                <a:spcPts val="114"/>
              </a:spcBef>
              <a:tabLst>
                <a:tab pos="3352800" algn="l"/>
              </a:tabLst>
            </a:pPr>
            <a:r>
              <a:rPr sz="1400" spc="75" dirty="0">
                <a:latin typeface="Comic Sans MS"/>
                <a:cs typeface="Comic Sans MS"/>
              </a:rPr>
              <a:t>x</a:t>
            </a:r>
            <a:r>
              <a:rPr sz="1400" spc="75" dirty="0">
                <a:latin typeface="Symbol"/>
                <a:cs typeface="Symbol"/>
              </a:rPr>
              <a:t></a:t>
            </a:r>
            <a:r>
              <a:rPr sz="1400" spc="75" dirty="0">
                <a:latin typeface="Comic Sans MS"/>
                <a:cs typeface="Comic Sans MS"/>
              </a:rPr>
              <a:t>3	</a:t>
            </a:r>
            <a:r>
              <a:rPr sz="1400" spc="25" dirty="0">
                <a:latin typeface="Comic Sans MS"/>
                <a:cs typeface="Comic Sans MS"/>
              </a:rPr>
              <a:t>3</a:t>
            </a:r>
            <a:endParaRPr sz="1400">
              <a:latin typeface="Comic Sans MS"/>
              <a:cs typeface="Comic Sans MS"/>
            </a:endParaRPr>
          </a:p>
          <a:p>
            <a:pPr marL="12700">
              <a:lnSpc>
                <a:spcPts val="3815"/>
              </a:lnSpc>
              <a:tabLst>
                <a:tab pos="1207770" algn="l"/>
              </a:tabLst>
            </a:pPr>
            <a:r>
              <a:rPr sz="2400" spc="20" dirty="0">
                <a:latin typeface="Symbol"/>
                <a:cs typeface="Symbol"/>
              </a:rPr>
              <a:t></a:t>
            </a:r>
            <a:r>
              <a:rPr sz="2400" spc="-170" dirty="0">
                <a:latin typeface="Times New Roman"/>
                <a:cs typeface="Times New Roman"/>
              </a:rPr>
              <a:t> </a:t>
            </a:r>
            <a:r>
              <a:rPr sz="2400" spc="-315" dirty="0">
                <a:latin typeface="Comic Sans MS"/>
                <a:cs typeface="Comic Sans MS"/>
              </a:rPr>
              <a:t>x</a:t>
            </a:r>
            <a:r>
              <a:rPr sz="3600" spc="-472" baseline="24305" dirty="0">
                <a:latin typeface="Comic Sans MS"/>
                <a:cs typeface="Comic Sans MS"/>
              </a:rPr>
              <a:t>~</a:t>
            </a:r>
            <a:r>
              <a:rPr sz="2400" spc="-315" dirty="0">
                <a:latin typeface="Comic Sans MS"/>
                <a:cs typeface="Comic Sans MS"/>
              </a:rPr>
              <a:t>dA</a:t>
            </a:r>
            <a:r>
              <a:rPr sz="2400" spc="-120" dirty="0">
                <a:latin typeface="Comic Sans MS"/>
                <a:cs typeface="Comic Sans MS"/>
              </a:rPr>
              <a:t> </a:t>
            </a:r>
            <a:r>
              <a:rPr sz="2400" spc="40" dirty="0">
                <a:latin typeface="Symbol"/>
                <a:cs typeface="Symbol"/>
              </a:rPr>
              <a:t></a:t>
            </a:r>
            <a:r>
              <a:rPr sz="2400" spc="40" dirty="0">
                <a:latin typeface="Times New Roman"/>
                <a:cs typeface="Times New Roman"/>
              </a:rPr>
              <a:t>	</a:t>
            </a:r>
            <a:r>
              <a:rPr sz="5475" spc="22" baseline="-12937" dirty="0">
                <a:latin typeface="Symbol"/>
                <a:cs typeface="Symbol"/>
              </a:rPr>
              <a:t></a:t>
            </a:r>
            <a:r>
              <a:rPr sz="5475" spc="-735" baseline="-12937" dirty="0">
                <a:latin typeface="Times New Roman"/>
                <a:cs typeface="Times New Roman"/>
              </a:rPr>
              <a:t> </a:t>
            </a:r>
            <a:r>
              <a:rPr sz="2400" spc="20" dirty="0">
                <a:latin typeface="Comic Sans MS"/>
                <a:cs typeface="Comic Sans MS"/>
              </a:rPr>
              <a:t>x(9</a:t>
            </a:r>
            <a:r>
              <a:rPr sz="2400" spc="-210" dirty="0">
                <a:latin typeface="Comic Sans MS"/>
                <a:cs typeface="Comic Sans MS"/>
              </a:rPr>
              <a:t> </a:t>
            </a:r>
            <a:r>
              <a:rPr sz="2400" spc="40" dirty="0">
                <a:latin typeface="Symbol"/>
                <a:cs typeface="Symbol"/>
              </a:rPr>
              <a:t></a:t>
            </a:r>
            <a:r>
              <a:rPr sz="2400" spc="-60" dirty="0">
                <a:latin typeface="Times New Roman"/>
                <a:cs typeface="Times New Roman"/>
              </a:rPr>
              <a:t> </a:t>
            </a:r>
            <a:r>
              <a:rPr sz="2400" spc="30" dirty="0">
                <a:latin typeface="Comic Sans MS"/>
                <a:cs typeface="Comic Sans MS"/>
              </a:rPr>
              <a:t>x</a:t>
            </a:r>
            <a:r>
              <a:rPr sz="2100" spc="44" baseline="43650" dirty="0">
                <a:latin typeface="Comic Sans MS"/>
                <a:cs typeface="Comic Sans MS"/>
              </a:rPr>
              <a:t>2</a:t>
            </a:r>
            <a:r>
              <a:rPr sz="2100" spc="-397" baseline="43650" dirty="0">
                <a:latin typeface="Comic Sans MS"/>
                <a:cs typeface="Comic Sans MS"/>
              </a:rPr>
              <a:t> </a:t>
            </a:r>
            <a:r>
              <a:rPr sz="2400" spc="30" dirty="0">
                <a:latin typeface="Comic Sans MS"/>
                <a:cs typeface="Comic Sans MS"/>
              </a:rPr>
              <a:t>)dx</a:t>
            </a:r>
            <a:r>
              <a:rPr sz="2400" spc="-25" dirty="0">
                <a:latin typeface="Comic Sans MS"/>
                <a:cs typeface="Comic Sans MS"/>
              </a:rPr>
              <a:t> </a:t>
            </a:r>
            <a:r>
              <a:rPr sz="2400" spc="40" dirty="0">
                <a:latin typeface="Symbol"/>
                <a:cs typeface="Symbol"/>
              </a:rPr>
              <a:t></a:t>
            </a:r>
            <a:r>
              <a:rPr sz="2400" spc="130" dirty="0">
                <a:latin typeface="Times New Roman"/>
                <a:cs typeface="Times New Roman"/>
              </a:rPr>
              <a:t> </a:t>
            </a:r>
            <a:r>
              <a:rPr sz="5475" spc="22" baseline="-12937" dirty="0">
                <a:latin typeface="Symbol"/>
                <a:cs typeface="Symbol"/>
              </a:rPr>
              <a:t></a:t>
            </a:r>
            <a:r>
              <a:rPr sz="5475" spc="-825" baseline="-12937" dirty="0">
                <a:latin typeface="Times New Roman"/>
                <a:cs typeface="Times New Roman"/>
              </a:rPr>
              <a:t> </a:t>
            </a:r>
            <a:r>
              <a:rPr sz="2400" spc="25" dirty="0">
                <a:latin typeface="Comic Sans MS"/>
                <a:cs typeface="Comic Sans MS"/>
              </a:rPr>
              <a:t>(9x</a:t>
            </a:r>
            <a:r>
              <a:rPr sz="2400" spc="-155" dirty="0">
                <a:latin typeface="Comic Sans MS"/>
                <a:cs typeface="Comic Sans MS"/>
              </a:rPr>
              <a:t> </a:t>
            </a:r>
            <a:r>
              <a:rPr sz="2400" spc="40" dirty="0">
                <a:latin typeface="Symbol"/>
                <a:cs typeface="Symbol"/>
              </a:rPr>
              <a:t></a:t>
            </a:r>
            <a:r>
              <a:rPr sz="2400" spc="-65" dirty="0">
                <a:latin typeface="Times New Roman"/>
                <a:cs typeface="Times New Roman"/>
              </a:rPr>
              <a:t> </a:t>
            </a:r>
            <a:r>
              <a:rPr sz="2400" spc="30" dirty="0">
                <a:latin typeface="Comic Sans MS"/>
                <a:cs typeface="Comic Sans MS"/>
              </a:rPr>
              <a:t>x</a:t>
            </a:r>
            <a:r>
              <a:rPr sz="2100" spc="44" baseline="43650" dirty="0">
                <a:latin typeface="Comic Sans MS"/>
                <a:cs typeface="Comic Sans MS"/>
              </a:rPr>
              <a:t>3</a:t>
            </a:r>
            <a:r>
              <a:rPr sz="2100" spc="-434" baseline="43650" dirty="0">
                <a:latin typeface="Comic Sans MS"/>
                <a:cs typeface="Comic Sans MS"/>
              </a:rPr>
              <a:t> </a:t>
            </a:r>
            <a:r>
              <a:rPr sz="2400" spc="15" dirty="0">
                <a:latin typeface="Comic Sans MS"/>
                <a:cs typeface="Comic Sans MS"/>
              </a:rPr>
              <a:t>)dx</a:t>
            </a:r>
            <a:endParaRPr sz="2400">
              <a:latin typeface="Comic Sans MS"/>
              <a:cs typeface="Comic Sans MS"/>
            </a:endParaRPr>
          </a:p>
          <a:p>
            <a:pPr marL="1099820">
              <a:lnSpc>
                <a:spcPct val="100000"/>
              </a:lnSpc>
              <a:spcBef>
                <a:spcPts val="520"/>
              </a:spcBef>
              <a:tabLst>
                <a:tab pos="3354070" algn="l"/>
              </a:tabLst>
            </a:pPr>
            <a:r>
              <a:rPr sz="1400" spc="95" dirty="0">
                <a:latin typeface="Comic Sans MS"/>
                <a:cs typeface="Comic Sans MS"/>
              </a:rPr>
              <a:t>x</a:t>
            </a:r>
            <a:r>
              <a:rPr sz="1400" spc="95" dirty="0">
                <a:latin typeface="Symbol"/>
                <a:cs typeface="Symbol"/>
              </a:rPr>
              <a:t></a:t>
            </a:r>
            <a:r>
              <a:rPr sz="1400" spc="95" dirty="0">
                <a:latin typeface="Comic Sans MS"/>
                <a:cs typeface="Comic Sans MS"/>
              </a:rPr>
              <a:t>0	</a:t>
            </a:r>
            <a:r>
              <a:rPr sz="1400" spc="25" dirty="0">
                <a:latin typeface="Comic Sans MS"/>
                <a:cs typeface="Comic Sans MS"/>
              </a:rPr>
              <a:t>0</a:t>
            </a:r>
            <a:endParaRPr sz="1400">
              <a:latin typeface="Comic Sans MS"/>
              <a:cs typeface="Comic Sans MS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4977941" y="3183005"/>
            <a:ext cx="509270" cy="0"/>
          </a:xfrm>
          <a:custGeom>
            <a:avLst/>
            <a:gdLst/>
            <a:ahLst/>
            <a:cxnLst/>
            <a:rect l="l" t="t" r="r" b="b"/>
            <a:pathLst>
              <a:path w="509270">
                <a:moveTo>
                  <a:pt x="0" y="0"/>
                </a:moveTo>
                <a:lnTo>
                  <a:pt x="508701" y="0"/>
                </a:lnTo>
              </a:path>
            </a:pathLst>
          </a:custGeom>
          <a:ln w="1248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805916" y="3183005"/>
            <a:ext cx="349250" cy="0"/>
          </a:xfrm>
          <a:custGeom>
            <a:avLst/>
            <a:gdLst/>
            <a:ahLst/>
            <a:cxnLst/>
            <a:rect l="l" t="t" r="r" b="b"/>
            <a:pathLst>
              <a:path w="349250">
                <a:moveTo>
                  <a:pt x="0" y="0"/>
                </a:moveTo>
                <a:lnTo>
                  <a:pt x="349064" y="0"/>
                </a:lnTo>
              </a:path>
            </a:pathLst>
          </a:custGeom>
          <a:ln w="1248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119105" y="4163303"/>
            <a:ext cx="702945" cy="0"/>
          </a:xfrm>
          <a:custGeom>
            <a:avLst/>
            <a:gdLst/>
            <a:ahLst/>
            <a:cxnLst/>
            <a:rect l="l" t="t" r="r" b="b"/>
            <a:pathLst>
              <a:path w="702945">
                <a:moveTo>
                  <a:pt x="0" y="0"/>
                </a:moveTo>
                <a:lnTo>
                  <a:pt x="702318" y="0"/>
                </a:lnTo>
              </a:path>
            </a:pathLst>
          </a:custGeom>
          <a:ln w="1248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140698" y="4163303"/>
            <a:ext cx="327025" cy="0"/>
          </a:xfrm>
          <a:custGeom>
            <a:avLst/>
            <a:gdLst/>
            <a:ahLst/>
            <a:cxnLst/>
            <a:rect l="l" t="t" r="r" b="b"/>
            <a:pathLst>
              <a:path w="327025">
                <a:moveTo>
                  <a:pt x="0" y="0"/>
                </a:moveTo>
                <a:lnTo>
                  <a:pt x="327015" y="0"/>
                </a:lnTo>
              </a:path>
            </a:pathLst>
          </a:custGeom>
          <a:ln w="1248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068189" y="4163303"/>
            <a:ext cx="728345" cy="0"/>
          </a:xfrm>
          <a:custGeom>
            <a:avLst/>
            <a:gdLst/>
            <a:ahLst/>
            <a:cxnLst/>
            <a:rect l="l" t="t" r="r" b="b"/>
            <a:pathLst>
              <a:path w="728345">
                <a:moveTo>
                  <a:pt x="0" y="0"/>
                </a:moveTo>
                <a:lnTo>
                  <a:pt x="727871" y="0"/>
                </a:lnTo>
              </a:path>
            </a:pathLst>
          </a:custGeom>
          <a:ln w="1248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8116020" y="4163303"/>
            <a:ext cx="353060" cy="0"/>
          </a:xfrm>
          <a:custGeom>
            <a:avLst/>
            <a:gdLst/>
            <a:ahLst/>
            <a:cxnLst/>
            <a:rect l="l" t="t" r="r" b="b"/>
            <a:pathLst>
              <a:path w="353059">
                <a:moveTo>
                  <a:pt x="0" y="0"/>
                </a:moveTo>
                <a:lnTo>
                  <a:pt x="352543" y="0"/>
                </a:lnTo>
              </a:path>
            </a:pathLst>
          </a:custGeom>
          <a:ln w="1248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6520426" y="5084793"/>
            <a:ext cx="205740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spc="15" dirty="0">
                <a:latin typeface="Comic Sans MS"/>
                <a:cs typeface="Comic Sans MS"/>
              </a:rPr>
              <a:t>4</a:t>
            </a:r>
            <a:endParaRPr sz="2300">
              <a:latin typeface="Comic Sans MS"/>
              <a:cs typeface="Comic Sans MS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327186" y="4157300"/>
            <a:ext cx="205740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spc="15" dirty="0">
                <a:latin typeface="Comic Sans MS"/>
                <a:cs typeface="Comic Sans MS"/>
              </a:rPr>
              <a:t>2</a:t>
            </a:r>
            <a:endParaRPr sz="2300">
              <a:latin typeface="Comic Sans MS"/>
              <a:cs typeface="Comic Sans MS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364946" y="4157300"/>
            <a:ext cx="205740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spc="15" dirty="0">
                <a:latin typeface="Comic Sans MS"/>
                <a:cs typeface="Comic Sans MS"/>
              </a:rPr>
              <a:t>2</a:t>
            </a:r>
            <a:endParaRPr sz="2300">
              <a:latin typeface="Comic Sans MS"/>
              <a:cs typeface="Comic Sans MS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3949011" y="3800666"/>
            <a:ext cx="202565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spc="15" dirty="0">
                <a:latin typeface="Comic Sans MS"/>
                <a:cs typeface="Comic Sans MS"/>
              </a:rPr>
              <a:t>~</a:t>
            </a:r>
            <a:endParaRPr sz="2300">
              <a:latin typeface="Comic Sans MS"/>
              <a:cs typeface="Comic Sans MS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3949011" y="2820344"/>
            <a:ext cx="202565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spc="15" dirty="0">
                <a:latin typeface="Comic Sans MS"/>
                <a:cs typeface="Comic Sans MS"/>
              </a:rPr>
              <a:t>~</a:t>
            </a:r>
            <a:endParaRPr sz="2300">
              <a:latin typeface="Comic Sans MS"/>
              <a:cs typeface="Comic Sans MS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828829" y="4890146"/>
            <a:ext cx="1304925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885825" algn="l"/>
              </a:tabLst>
            </a:pPr>
            <a:r>
              <a:rPr sz="2300" spc="10" dirty="0">
                <a:latin typeface="Symbol"/>
                <a:cs typeface="Symbol"/>
              </a:rPr>
              <a:t></a:t>
            </a:r>
            <a:r>
              <a:rPr sz="2300" spc="295" dirty="0">
                <a:latin typeface="Times New Roman"/>
                <a:cs typeface="Times New Roman"/>
              </a:rPr>
              <a:t> </a:t>
            </a:r>
            <a:r>
              <a:rPr sz="3450" spc="22" baseline="-37439" dirty="0">
                <a:latin typeface="Comic Sans MS"/>
                <a:cs typeface="Comic Sans MS"/>
              </a:rPr>
              <a:t>2	4</a:t>
            </a:r>
            <a:r>
              <a:rPr sz="3450" spc="157" baseline="-37439" dirty="0">
                <a:latin typeface="Comic Sans MS"/>
                <a:cs typeface="Comic Sans MS"/>
              </a:rPr>
              <a:t> </a:t>
            </a:r>
            <a:r>
              <a:rPr sz="2300" spc="10" dirty="0">
                <a:latin typeface="Symbol"/>
                <a:cs typeface="Symbol"/>
              </a:rPr>
              <a:t></a:t>
            </a:r>
            <a:endParaRPr sz="2300">
              <a:latin typeface="Symbol"/>
              <a:cs typeface="Symbo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4828829" y="5120398"/>
            <a:ext cx="139065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spc="10" dirty="0">
                <a:latin typeface="Symbol"/>
                <a:cs typeface="Symbol"/>
              </a:rPr>
              <a:t></a:t>
            </a:r>
            <a:endParaRPr sz="2300">
              <a:latin typeface="Symbol"/>
              <a:cs typeface="Symbo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3798902" y="4856929"/>
            <a:ext cx="2975610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spc="5" dirty="0">
                <a:latin typeface="Symbol"/>
                <a:cs typeface="Symbol"/>
              </a:rPr>
              <a:t></a:t>
            </a:r>
            <a:r>
              <a:rPr sz="2300" spc="5" dirty="0">
                <a:latin typeface="Times New Roman"/>
                <a:cs typeface="Times New Roman"/>
              </a:rPr>
              <a:t> </a:t>
            </a:r>
            <a:r>
              <a:rPr sz="2300" spc="-315" dirty="0">
                <a:latin typeface="Comic Sans MS"/>
                <a:cs typeface="Comic Sans MS"/>
              </a:rPr>
              <a:t>x</a:t>
            </a:r>
            <a:r>
              <a:rPr sz="3450" spc="-472" baseline="24154" dirty="0">
                <a:latin typeface="Comic Sans MS"/>
                <a:cs typeface="Comic Sans MS"/>
              </a:rPr>
              <a:t>~</a:t>
            </a:r>
            <a:r>
              <a:rPr sz="2300" spc="-315" dirty="0">
                <a:latin typeface="Comic Sans MS"/>
                <a:cs typeface="Comic Sans MS"/>
              </a:rPr>
              <a:t>dA </a:t>
            </a:r>
            <a:r>
              <a:rPr sz="2300" spc="10" dirty="0">
                <a:latin typeface="Symbol"/>
                <a:cs typeface="Symbol"/>
              </a:rPr>
              <a:t></a:t>
            </a:r>
            <a:r>
              <a:rPr sz="2300" spc="10" dirty="0">
                <a:latin typeface="Times New Roman"/>
                <a:cs typeface="Times New Roman"/>
              </a:rPr>
              <a:t> </a:t>
            </a:r>
            <a:r>
              <a:rPr sz="3450" spc="15" baseline="30193" dirty="0">
                <a:latin typeface="Symbol"/>
                <a:cs typeface="Symbol"/>
              </a:rPr>
              <a:t></a:t>
            </a:r>
            <a:r>
              <a:rPr sz="3450" spc="15" baseline="30193" dirty="0">
                <a:latin typeface="Times New Roman"/>
                <a:cs typeface="Times New Roman"/>
              </a:rPr>
              <a:t> </a:t>
            </a:r>
            <a:r>
              <a:rPr sz="3450" u="sng" spc="-37" baseline="35024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81</a:t>
            </a:r>
            <a:r>
              <a:rPr sz="3450" spc="-37" baseline="35024" dirty="0">
                <a:latin typeface="Comic Sans MS"/>
                <a:cs typeface="Comic Sans MS"/>
              </a:rPr>
              <a:t> </a:t>
            </a:r>
            <a:r>
              <a:rPr sz="2300" spc="10" dirty="0">
                <a:latin typeface="Symbol"/>
                <a:cs typeface="Symbol"/>
              </a:rPr>
              <a:t></a:t>
            </a:r>
            <a:r>
              <a:rPr sz="2300" spc="10" dirty="0">
                <a:latin typeface="Times New Roman"/>
                <a:cs typeface="Times New Roman"/>
              </a:rPr>
              <a:t> </a:t>
            </a:r>
            <a:r>
              <a:rPr sz="3450" u="sng" spc="-37" baseline="35024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81</a:t>
            </a:r>
            <a:r>
              <a:rPr sz="3450" spc="-37" baseline="35024" dirty="0">
                <a:latin typeface="Comic Sans MS"/>
                <a:cs typeface="Comic Sans MS"/>
              </a:rPr>
              <a:t> </a:t>
            </a:r>
            <a:r>
              <a:rPr sz="3450" spc="15" baseline="30193" dirty="0">
                <a:latin typeface="Symbol"/>
                <a:cs typeface="Symbol"/>
              </a:rPr>
              <a:t></a:t>
            </a:r>
            <a:r>
              <a:rPr sz="3450" spc="15" baseline="30193" dirty="0">
                <a:latin typeface="Times New Roman"/>
                <a:cs typeface="Times New Roman"/>
              </a:rPr>
              <a:t> </a:t>
            </a:r>
            <a:r>
              <a:rPr sz="2300" spc="10" dirty="0">
                <a:latin typeface="Symbol"/>
                <a:cs typeface="Symbol"/>
              </a:rPr>
              <a:t></a:t>
            </a:r>
            <a:r>
              <a:rPr sz="2300" spc="-180" dirty="0">
                <a:latin typeface="Times New Roman"/>
                <a:cs typeface="Times New Roman"/>
              </a:rPr>
              <a:t> </a:t>
            </a:r>
            <a:r>
              <a:rPr sz="3450" u="sng" spc="-89" baseline="35024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81</a:t>
            </a:r>
            <a:endParaRPr sz="3450" baseline="35024">
              <a:latin typeface="Comic Sans MS"/>
              <a:cs typeface="Comic Sans MS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8493348" y="4230284"/>
            <a:ext cx="257175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spc="45" dirty="0">
                <a:latin typeface="Symbol"/>
                <a:cs typeface="Symbol"/>
              </a:rPr>
              <a:t></a:t>
            </a:r>
            <a:r>
              <a:rPr sz="3450" spc="15" baseline="-4830" dirty="0">
                <a:latin typeface="Symbol"/>
                <a:cs typeface="Symbol"/>
              </a:rPr>
              <a:t></a:t>
            </a:r>
            <a:endParaRPr sz="3450" baseline="-4830">
              <a:latin typeface="Symbol"/>
              <a:cs typeface="Symbo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8119980" y="3745476"/>
            <a:ext cx="630555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spc="35" dirty="0">
                <a:latin typeface="Comic Sans MS"/>
                <a:cs typeface="Comic Sans MS"/>
              </a:rPr>
              <a:t>0</a:t>
            </a:r>
            <a:r>
              <a:rPr sz="2025" spc="52" baseline="43209" dirty="0">
                <a:latin typeface="Comic Sans MS"/>
                <a:cs typeface="Comic Sans MS"/>
              </a:rPr>
              <a:t>4</a:t>
            </a:r>
            <a:r>
              <a:rPr sz="2025" spc="225" baseline="43209" dirty="0">
                <a:latin typeface="Comic Sans MS"/>
                <a:cs typeface="Comic Sans MS"/>
              </a:rPr>
              <a:t> </a:t>
            </a:r>
            <a:r>
              <a:rPr sz="3450" spc="37" baseline="2415" dirty="0">
                <a:latin typeface="Symbol"/>
                <a:cs typeface="Symbol"/>
              </a:rPr>
              <a:t></a:t>
            </a:r>
            <a:r>
              <a:rPr sz="3450" spc="37" baseline="7246" dirty="0">
                <a:latin typeface="Symbol"/>
                <a:cs typeface="Symbol"/>
              </a:rPr>
              <a:t></a:t>
            </a:r>
            <a:endParaRPr sz="3450" baseline="7246">
              <a:latin typeface="Symbol"/>
              <a:cs typeface="Symbo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7863718" y="3929426"/>
            <a:ext cx="887094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337820" algn="l"/>
              </a:tabLst>
            </a:pPr>
            <a:r>
              <a:rPr sz="2300" spc="10" dirty="0">
                <a:latin typeface="Symbol"/>
                <a:cs typeface="Symbol"/>
              </a:rPr>
              <a:t></a:t>
            </a:r>
            <a:r>
              <a:rPr sz="2300" spc="10" dirty="0">
                <a:latin typeface="Times New Roman"/>
                <a:cs typeface="Times New Roman"/>
              </a:rPr>
              <a:t>	</a:t>
            </a:r>
            <a:r>
              <a:rPr sz="3450" spc="22" baseline="-43478" dirty="0">
                <a:latin typeface="Comic Sans MS"/>
                <a:cs typeface="Comic Sans MS"/>
              </a:rPr>
              <a:t>4</a:t>
            </a:r>
            <a:r>
              <a:rPr sz="3450" spc="300" baseline="-43478" dirty="0">
                <a:latin typeface="Comic Sans MS"/>
                <a:cs typeface="Comic Sans MS"/>
              </a:rPr>
              <a:t> </a:t>
            </a:r>
            <a:r>
              <a:rPr sz="3450" spc="37" baseline="1207" dirty="0">
                <a:latin typeface="Symbol"/>
                <a:cs typeface="Symbol"/>
              </a:rPr>
              <a:t></a:t>
            </a:r>
            <a:r>
              <a:rPr sz="3450" spc="37" baseline="-12077" dirty="0">
                <a:latin typeface="Symbol"/>
                <a:cs typeface="Symbol"/>
              </a:rPr>
              <a:t></a:t>
            </a:r>
            <a:endParaRPr sz="3450" baseline="-12077">
              <a:latin typeface="Symbol"/>
              <a:cs typeface="Symbo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6492497" y="4230284"/>
            <a:ext cx="549910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423545" algn="l"/>
              </a:tabLst>
            </a:pPr>
            <a:r>
              <a:rPr sz="2300" spc="10" dirty="0">
                <a:latin typeface="Symbol"/>
                <a:cs typeface="Symbol"/>
              </a:rPr>
              <a:t></a:t>
            </a:r>
            <a:r>
              <a:rPr sz="2300" spc="10" dirty="0">
                <a:latin typeface="Times New Roman"/>
                <a:cs typeface="Times New Roman"/>
              </a:rPr>
              <a:t>	</a:t>
            </a:r>
            <a:r>
              <a:rPr sz="2300" spc="10" dirty="0">
                <a:latin typeface="Symbol"/>
                <a:cs typeface="Symbol"/>
              </a:rPr>
              <a:t></a:t>
            </a:r>
            <a:endParaRPr sz="2300">
              <a:latin typeface="Symbol"/>
              <a:cs typeface="Symbo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6130375" y="3745476"/>
            <a:ext cx="1642745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785495" algn="l"/>
              </a:tabLst>
            </a:pPr>
            <a:r>
              <a:rPr sz="2300" spc="-10" dirty="0">
                <a:latin typeface="Comic Sans MS"/>
                <a:cs typeface="Comic Sans MS"/>
              </a:rPr>
              <a:t>3</a:t>
            </a:r>
            <a:r>
              <a:rPr sz="2025" spc="-15" baseline="43209" dirty="0">
                <a:latin typeface="Comic Sans MS"/>
                <a:cs typeface="Comic Sans MS"/>
              </a:rPr>
              <a:t>4</a:t>
            </a:r>
            <a:r>
              <a:rPr sz="2025" spc="337" baseline="43209" dirty="0">
                <a:latin typeface="Comic Sans MS"/>
                <a:cs typeface="Comic Sans MS"/>
              </a:rPr>
              <a:t> </a:t>
            </a:r>
            <a:r>
              <a:rPr sz="3450" spc="15" baseline="2415" dirty="0">
                <a:latin typeface="Symbol"/>
                <a:cs typeface="Symbol"/>
              </a:rPr>
              <a:t></a:t>
            </a:r>
            <a:r>
              <a:rPr sz="3450" spc="15" baseline="2415" dirty="0">
                <a:latin typeface="Times New Roman"/>
                <a:cs typeface="Times New Roman"/>
              </a:rPr>
              <a:t>	</a:t>
            </a:r>
            <a:r>
              <a:rPr sz="3450" spc="15" baseline="2415" dirty="0">
                <a:latin typeface="Symbol"/>
                <a:cs typeface="Symbol"/>
              </a:rPr>
              <a:t></a:t>
            </a:r>
            <a:r>
              <a:rPr sz="3450" spc="-382" baseline="2415" dirty="0">
                <a:latin typeface="Times New Roman"/>
                <a:cs typeface="Times New Roman"/>
              </a:rPr>
              <a:t> </a:t>
            </a:r>
            <a:r>
              <a:rPr sz="2300" spc="5" dirty="0">
                <a:latin typeface="Comic Sans MS"/>
                <a:cs typeface="Comic Sans MS"/>
              </a:rPr>
              <a:t>9(0)</a:t>
            </a:r>
            <a:r>
              <a:rPr sz="2025" spc="7" baseline="43209" dirty="0">
                <a:latin typeface="Comic Sans MS"/>
                <a:cs typeface="Comic Sans MS"/>
              </a:rPr>
              <a:t>2</a:t>
            </a:r>
            <a:endParaRPr sz="2025" baseline="43209">
              <a:latin typeface="Comic Sans MS"/>
              <a:cs typeface="Comic Sans MS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839535" y="4230284"/>
            <a:ext cx="254000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3450" spc="30" baseline="-4830" dirty="0">
                <a:latin typeface="Symbol"/>
                <a:cs typeface="Symbol"/>
              </a:rPr>
              <a:t></a:t>
            </a:r>
            <a:r>
              <a:rPr sz="2300" spc="10" dirty="0">
                <a:latin typeface="Symbol"/>
                <a:cs typeface="Symbol"/>
              </a:rPr>
              <a:t></a:t>
            </a:r>
            <a:endParaRPr sz="2300">
              <a:latin typeface="Symbol"/>
              <a:cs typeface="Symbo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4839535" y="3745476"/>
            <a:ext cx="958215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3450" spc="22" baseline="7246" dirty="0">
                <a:latin typeface="Symbol"/>
                <a:cs typeface="Symbol"/>
              </a:rPr>
              <a:t></a:t>
            </a:r>
            <a:r>
              <a:rPr sz="3450" spc="22" baseline="2415" dirty="0">
                <a:latin typeface="Symbol"/>
                <a:cs typeface="Symbol"/>
              </a:rPr>
              <a:t></a:t>
            </a:r>
            <a:r>
              <a:rPr sz="3450" spc="-397" baseline="2415" dirty="0">
                <a:latin typeface="Times New Roman"/>
                <a:cs typeface="Times New Roman"/>
              </a:rPr>
              <a:t> </a:t>
            </a:r>
            <a:r>
              <a:rPr sz="2300" spc="-35" dirty="0">
                <a:latin typeface="Comic Sans MS"/>
                <a:cs typeface="Comic Sans MS"/>
              </a:rPr>
              <a:t>9(3)</a:t>
            </a:r>
            <a:r>
              <a:rPr sz="2025" spc="-52" baseline="43209" dirty="0">
                <a:latin typeface="Comic Sans MS"/>
                <a:cs typeface="Comic Sans MS"/>
              </a:rPr>
              <a:t>2</a:t>
            </a:r>
            <a:endParaRPr sz="2025" baseline="43209">
              <a:latin typeface="Comic Sans MS"/>
              <a:cs typeface="Comic Sans MS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5889131" y="3929426"/>
            <a:ext cx="1153795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323850" algn="l"/>
              </a:tabLst>
            </a:pPr>
            <a:r>
              <a:rPr sz="2300" spc="10" dirty="0">
                <a:latin typeface="Symbol"/>
                <a:cs typeface="Symbol"/>
              </a:rPr>
              <a:t></a:t>
            </a:r>
            <a:r>
              <a:rPr sz="2300" spc="10" dirty="0">
                <a:latin typeface="Times New Roman"/>
                <a:cs typeface="Times New Roman"/>
              </a:rPr>
              <a:t>	</a:t>
            </a:r>
            <a:r>
              <a:rPr sz="3450" spc="22" baseline="-43478" dirty="0">
                <a:latin typeface="Comic Sans MS"/>
                <a:cs typeface="Comic Sans MS"/>
              </a:rPr>
              <a:t>4 </a:t>
            </a:r>
            <a:r>
              <a:rPr sz="3450" spc="15" baseline="1207" dirty="0">
                <a:latin typeface="Symbol"/>
                <a:cs typeface="Symbol"/>
              </a:rPr>
              <a:t></a:t>
            </a:r>
            <a:r>
              <a:rPr sz="3450" spc="15" baseline="1207" dirty="0">
                <a:latin typeface="Times New Roman"/>
                <a:cs typeface="Times New Roman"/>
              </a:rPr>
              <a:t> </a:t>
            </a:r>
            <a:r>
              <a:rPr sz="2300" spc="10" dirty="0">
                <a:latin typeface="Symbol"/>
                <a:cs typeface="Symbol"/>
              </a:rPr>
              <a:t></a:t>
            </a:r>
            <a:r>
              <a:rPr sz="2300" spc="-15" dirty="0">
                <a:latin typeface="Times New Roman"/>
                <a:cs typeface="Times New Roman"/>
              </a:rPr>
              <a:t> </a:t>
            </a:r>
            <a:r>
              <a:rPr sz="3450" spc="15" baseline="1207" dirty="0">
                <a:latin typeface="Symbol"/>
                <a:cs typeface="Symbol"/>
              </a:rPr>
              <a:t></a:t>
            </a:r>
            <a:endParaRPr sz="3450" baseline="1207">
              <a:latin typeface="Symbol"/>
              <a:cs typeface="Symbo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3798902" y="3929426"/>
            <a:ext cx="1294765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spc="5" dirty="0">
                <a:latin typeface="Symbol"/>
                <a:cs typeface="Symbol"/>
              </a:rPr>
              <a:t></a:t>
            </a:r>
            <a:r>
              <a:rPr sz="2300" spc="5" dirty="0">
                <a:latin typeface="Times New Roman"/>
                <a:cs typeface="Times New Roman"/>
              </a:rPr>
              <a:t> </a:t>
            </a:r>
            <a:r>
              <a:rPr sz="2300" spc="45" dirty="0">
                <a:latin typeface="Comic Sans MS"/>
                <a:cs typeface="Comic Sans MS"/>
              </a:rPr>
              <a:t>xdA </a:t>
            </a:r>
            <a:r>
              <a:rPr sz="2300" spc="10" dirty="0">
                <a:latin typeface="Symbol"/>
                <a:cs typeface="Symbol"/>
              </a:rPr>
              <a:t></a:t>
            </a:r>
            <a:r>
              <a:rPr sz="2300" spc="-240" dirty="0">
                <a:latin typeface="Times New Roman"/>
                <a:cs typeface="Times New Roman"/>
              </a:rPr>
              <a:t> </a:t>
            </a:r>
            <a:r>
              <a:rPr sz="3450" spc="22" baseline="-12077" dirty="0">
                <a:latin typeface="Symbol"/>
                <a:cs typeface="Symbol"/>
              </a:rPr>
              <a:t></a:t>
            </a:r>
            <a:r>
              <a:rPr sz="3450" spc="22" baseline="1207" dirty="0">
                <a:latin typeface="Symbol"/>
                <a:cs typeface="Symbol"/>
              </a:rPr>
              <a:t></a:t>
            </a:r>
            <a:endParaRPr sz="3450" baseline="1207">
              <a:latin typeface="Symbol"/>
              <a:cs typeface="Symbo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6157789" y="3249962"/>
            <a:ext cx="256540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spc="105" dirty="0">
                <a:latin typeface="Symbol"/>
                <a:cs typeface="Symbol"/>
              </a:rPr>
              <a:t></a:t>
            </a:r>
            <a:r>
              <a:rPr sz="2025" baseline="-12345" dirty="0">
                <a:latin typeface="Comic Sans MS"/>
                <a:cs typeface="Comic Sans MS"/>
              </a:rPr>
              <a:t>0</a:t>
            </a:r>
            <a:endParaRPr sz="2025" baseline="-12345">
              <a:latin typeface="Comic Sans MS"/>
              <a:cs typeface="Comic Sans MS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4839535" y="3249962"/>
            <a:ext cx="139065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spc="10" dirty="0">
                <a:latin typeface="Symbol"/>
                <a:cs typeface="Symbol"/>
              </a:rPr>
              <a:t></a:t>
            </a:r>
            <a:endParaRPr sz="2300">
              <a:latin typeface="Symbol"/>
              <a:cs typeface="Symbo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4839535" y="2765202"/>
            <a:ext cx="1566545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982980" algn="l"/>
              </a:tabLst>
            </a:pPr>
            <a:r>
              <a:rPr sz="3450" spc="82" baseline="2415" dirty="0">
                <a:latin typeface="Symbol"/>
                <a:cs typeface="Symbol"/>
              </a:rPr>
              <a:t></a:t>
            </a:r>
            <a:r>
              <a:rPr sz="2300" spc="55" dirty="0">
                <a:latin typeface="Comic Sans MS"/>
                <a:cs typeface="Comic Sans MS"/>
              </a:rPr>
              <a:t>9x</a:t>
            </a:r>
            <a:r>
              <a:rPr sz="2025" spc="82" baseline="43209" dirty="0">
                <a:latin typeface="Comic Sans MS"/>
                <a:cs typeface="Comic Sans MS"/>
              </a:rPr>
              <a:t>2	</a:t>
            </a:r>
            <a:r>
              <a:rPr sz="2300" spc="45" dirty="0">
                <a:latin typeface="Comic Sans MS"/>
                <a:cs typeface="Comic Sans MS"/>
              </a:rPr>
              <a:t>x</a:t>
            </a:r>
            <a:r>
              <a:rPr sz="2025" spc="67" baseline="43209" dirty="0">
                <a:latin typeface="Comic Sans MS"/>
                <a:cs typeface="Comic Sans MS"/>
              </a:rPr>
              <a:t>4</a:t>
            </a:r>
            <a:r>
              <a:rPr sz="2025" spc="-37" baseline="43209" dirty="0">
                <a:latin typeface="Comic Sans MS"/>
                <a:cs typeface="Comic Sans MS"/>
              </a:rPr>
              <a:t> </a:t>
            </a:r>
            <a:r>
              <a:rPr sz="3450" spc="30" baseline="2415" dirty="0">
                <a:latin typeface="Symbol"/>
                <a:cs typeface="Symbol"/>
              </a:rPr>
              <a:t></a:t>
            </a:r>
            <a:r>
              <a:rPr sz="2025" spc="30" baseline="69958" dirty="0">
                <a:latin typeface="Comic Sans MS"/>
                <a:cs typeface="Comic Sans MS"/>
              </a:rPr>
              <a:t>3</a:t>
            </a:r>
            <a:endParaRPr sz="2025" baseline="69958">
              <a:latin typeface="Comic Sans MS"/>
              <a:cs typeface="Comic Sans MS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3798902" y="2949104"/>
            <a:ext cx="2498090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1341120" algn="l"/>
                <a:tab pos="1767839" algn="l"/>
                <a:tab pos="2090420" algn="l"/>
              </a:tabLst>
            </a:pPr>
            <a:r>
              <a:rPr sz="2300" spc="5" dirty="0">
                <a:latin typeface="Symbol"/>
                <a:cs typeface="Symbol"/>
              </a:rPr>
              <a:t></a:t>
            </a:r>
            <a:r>
              <a:rPr sz="2300" spc="5" dirty="0">
                <a:latin typeface="Times New Roman"/>
                <a:cs typeface="Times New Roman"/>
              </a:rPr>
              <a:t> </a:t>
            </a:r>
            <a:r>
              <a:rPr sz="2300" spc="45" dirty="0">
                <a:latin typeface="Comic Sans MS"/>
                <a:cs typeface="Comic Sans MS"/>
              </a:rPr>
              <a:t>xdA</a:t>
            </a:r>
            <a:r>
              <a:rPr sz="2300" spc="-250" dirty="0">
                <a:latin typeface="Comic Sans MS"/>
                <a:cs typeface="Comic Sans MS"/>
              </a:rPr>
              <a:t> </a:t>
            </a:r>
            <a:r>
              <a:rPr sz="2300" spc="10" dirty="0">
                <a:latin typeface="Symbol"/>
                <a:cs typeface="Symbol"/>
              </a:rPr>
              <a:t></a:t>
            </a:r>
            <a:r>
              <a:rPr sz="2300" spc="145" dirty="0">
                <a:latin typeface="Times New Roman"/>
                <a:cs typeface="Times New Roman"/>
              </a:rPr>
              <a:t> </a:t>
            </a:r>
            <a:r>
              <a:rPr sz="3450" spc="15" baseline="-16908" dirty="0">
                <a:latin typeface="Symbol"/>
                <a:cs typeface="Symbol"/>
              </a:rPr>
              <a:t></a:t>
            </a:r>
            <a:r>
              <a:rPr sz="3450" spc="15" baseline="-16908" dirty="0">
                <a:latin typeface="Times New Roman"/>
                <a:cs typeface="Times New Roman"/>
              </a:rPr>
              <a:t>	</a:t>
            </a:r>
            <a:r>
              <a:rPr sz="3450" spc="22" baseline="-43478" dirty="0">
                <a:latin typeface="Comic Sans MS"/>
                <a:cs typeface="Comic Sans MS"/>
              </a:rPr>
              <a:t>2	</a:t>
            </a:r>
            <a:r>
              <a:rPr sz="2300" spc="10" dirty="0">
                <a:latin typeface="Symbol"/>
                <a:cs typeface="Symbol"/>
              </a:rPr>
              <a:t></a:t>
            </a:r>
            <a:r>
              <a:rPr sz="2300" spc="10" dirty="0">
                <a:latin typeface="Times New Roman"/>
                <a:cs typeface="Times New Roman"/>
              </a:rPr>
              <a:t>	</a:t>
            </a:r>
            <a:r>
              <a:rPr sz="3450" spc="22" baseline="-43478" dirty="0">
                <a:latin typeface="Comic Sans MS"/>
                <a:cs typeface="Comic Sans MS"/>
              </a:rPr>
              <a:t>4 </a:t>
            </a:r>
            <a:r>
              <a:rPr sz="3450" spc="15" baseline="-16908" dirty="0">
                <a:latin typeface="Symbol"/>
                <a:cs typeface="Symbol"/>
              </a:rPr>
              <a:t></a:t>
            </a:r>
            <a:endParaRPr sz="3450" baseline="-16908">
              <a:latin typeface="Symbol"/>
              <a:cs typeface="Symbol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5069193" y="5932930"/>
            <a:ext cx="190500" cy="0"/>
          </a:xfrm>
          <a:custGeom>
            <a:avLst/>
            <a:gdLst/>
            <a:ahLst/>
            <a:cxnLst/>
            <a:rect l="l" t="t" r="r" b="b"/>
            <a:pathLst>
              <a:path w="190500">
                <a:moveTo>
                  <a:pt x="0" y="0"/>
                </a:moveTo>
                <a:lnTo>
                  <a:pt x="189875" y="0"/>
                </a:lnTo>
              </a:path>
            </a:pathLst>
          </a:custGeom>
          <a:ln w="1335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5644028" y="6077074"/>
            <a:ext cx="813435" cy="0"/>
          </a:xfrm>
          <a:custGeom>
            <a:avLst/>
            <a:gdLst/>
            <a:ahLst/>
            <a:cxnLst/>
            <a:rect l="l" t="t" r="r" b="b"/>
            <a:pathLst>
              <a:path w="813435">
                <a:moveTo>
                  <a:pt x="0" y="0"/>
                </a:moveTo>
                <a:lnTo>
                  <a:pt x="813024" y="0"/>
                </a:lnTo>
              </a:path>
            </a:pathLst>
          </a:custGeom>
          <a:ln w="1335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575417" y="6077074"/>
            <a:ext cx="220345" cy="0"/>
          </a:xfrm>
          <a:custGeom>
            <a:avLst/>
            <a:gdLst/>
            <a:ahLst/>
            <a:cxnLst/>
            <a:rect l="l" t="t" r="r" b="b"/>
            <a:pathLst>
              <a:path w="220345">
                <a:moveTo>
                  <a:pt x="0" y="0"/>
                </a:moveTo>
                <a:lnTo>
                  <a:pt x="219894" y="0"/>
                </a:lnTo>
              </a:path>
            </a:pathLst>
          </a:custGeom>
          <a:ln w="1335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 txBox="1"/>
          <p:nvPr/>
        </p:nvSpPr>
        <p:spPr>
          <a:xfrm>
            <a:off x="6550059" y="5820656"/>
            <a:ext cx="942340" cy="4159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745490" algn="l"/>
              </a:tabLst>
            </a:pPr>
            <a:r>
              <a:rPr sz="2550" spc="40" dirty="0">
                <a:latin typeface="Symbol"/>
                <a:cs typeface="Symbol"/>
              </a:rPr>
              <a:t></a:t>
            </a:r>
            <a:r>
              <a:rPr sz="2550" spc="40" dirty="0">
                <a:latin typeface="Times New Roman"/>
                <a:cs typeface="Times New Roman"/>
              </a:rPr>
              <a:t>	</a:t>
            </a:r>
            <a:r>
              <a:rPr sz="2550" spc="40" dirty="0">
                <a:latin typeface="Symbol"/>
                <a:cs typeface="Symbol"/>
              </a:rPr>
              <a:t></a:t>
            </a:r>
            <a:endParaRPr sz="2550">
              <a:latin typeface="Symbol"/>
              <a:cs typeface="Symbol"/>
            </a:endParaRPr>
          </a:p>
        </p:txBody>
      </p:sp>
      <p:sp>
        <p:nvSpPr>
          <p:cNvPr id="57" name="object 5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14</a:t>
            </a:fld>
            <a:endParaRPr dirty="0"/>
          </a:p>
        </p:txBody>
      </p:sp>
      <p:sp>
        <p:nvSpPr>
          <p:cNvPr id="55" name="object 55"/>
          <p:cNvSpPr txBox="1"/>
          <p:nvPr/>
        </p:nvSpPr>
        <p:spPr>
          <a:xfrm>
            <a:off x="5658084" y="4990393"/>
            <a:ext cx="2145030" cy="1497330"/>
          </a:xfrm>
          <a:prstGeom prst="rect">
            <a:avLst/>
          </a:prstGeom>
        </p:spPr>
        <p:txBody>
          <a:bodyPr vert="horz" wrap="square" lIns="0" tIns="145415" rIns="0" bIns="0" rtlCol="0">
            <a:spAutoFit/>
          </a:bodyPr>
          <a:lstStyle/>
          <a:p>
            <a:pPr marL="348615">
              <a:lnSpc>
                <a:spcPct val="100000"/>
              </a:lnSpc>
              <a:spcBef>
                <a:spcPts val="1145"/>
              </a:spcBef>
            </a:pPr>
            <a:r>
              <a:rPr sz="2300" spc="10" dirty="0">
                <a:latin typeface="Symbol"/>
                <a:cs typeface="Symbol"/>
              </a:rPr>
              <a:t></a:t>
            </a:r>
            <a:endParaRPr sz="2300">
              <a:latin typeface="Symbol"/>
              <a:cs typeface="Symbol"/>
            </a:endParaRPr>
          </a:p>
          <a:p>
            <a:pPr algn="ctr">
              <a:lnSpc>
                <a:spcPts val="2385"/>
              </a:lnSpc>
              <a:spcBef>
                <a:spcPts val="1140"/>
              </a:spcBef>
              <a:tabLst>
                <a:tab pos="1243965" algn="l"/>
                <a:tab pos="1915160" algn="l"/>
              </a:tabLst>
            </a:pPr>
            <a:r>
              <a:rPr sz="2550" spc="20" dirty="0">
                <a:latin typeface="Symbol"/>
                <a:cs typeface="Symbol"/>
              </a:rPr>
              <a:t></a:t>
            </a:r>
            <a:r>
              <a:rPr sz="2550" spc="-195" dirty="0">
                <a:latin typeface="Times New Roman"/>
                <a:cs typeface="Times New Roman"/>
              </a:rPr>
              <a:t> </a:t>
            </a:r>
            <a:r>
              <a:rPr sz="2550" spc="-1380" dirty="0">
                <a:latin typeface="Comic Sans MS"/>
                <a:cs typeface="Comic Sans MS"/>
              </a:rPr>
              <a:t>x</a:t>
            </a:r>
            <a:r>
              <a:rPr sz="3825" spc="-37" baseline="23965" dirty="0">
                <a:latin typeface="Comic Sans MS"/>
                <a:cs typeface="Comic Sans MS"/>
              </a:rPr>
              <a:t>~</a:t>
            </a:r>
            <a:r>
              <a:rPr sz="2550" spc="-20" dirty="0">
                <a:latin typeface="Comic Sans MS"/>
                <a:cs typeface="Comic Sans MS"/>
              </a:rPr>
              <a:t>d</a:t>
            </a:r>
            <a:r>
              <a:rPr sz="2550" spc="55" dirty="0">
                <a:latin typeface="Comic Sans MS"/>
                <a:cs typeface="Comic Sans MS"/>
              </a:rPr>
              <a:t>A</a:t>
            </a:r>
            <a:r>
              <a:rPr sz="2550" dirty="0">
                <a:latin typeface="Comic Sans MS"/>
                <a:cs typeface="Comic Sans MS"/>
              </a:rPr>
              <a:t>	</a:t>
            </a:r>
            <a:r>
              <a:rPr sz="2250" u="sng" spc="112" baseline="29629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8</a:t>
            </a:r>
            <a:r>
              <a:rPr sz="2250" u="sng" spc="15" baseline="29629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1</a:t>
            </a:r>
            <a:r>
              <a:rPr sz="2250" baseline="29629" dirty="0">
                <a:latin typeface="Comic Sans MS"/>
                <a:cs typeface="Comic Sans MS"/>
              </a:rPr>
              <a:t>	</a:t>
            </a:r>
            <a:r>
              <a:rPr sz="2550" spc="45" dirty="0">
                <a:latin typeface="Comic Sans MS"/>
                <a:cs typeface="Comic Sans MS"/>
              </a:rPr>
              <a:t>9</a:t>
            </a:r>
            <a:endParaRPr sz="2550">
              <a:latin typeface="Comic Sans MS"/>
              <a:cs typeface="Comic Sans MS"/>
            </a:endParaRPr>
          </a:p>
          <a:p>
            <a:pPr marL="1183640">
              <a:lnSpc>
                <a:spcPts val="1125"/>
              </a:lnSpc>
            </a:pPr>
            <a:r>
              <a:rPr sz="1500" u="heavy" spc="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500" u="heavy" spc="1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500" u="heavy" spc="1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4</a:t>
            </a:r>
            <a:r>
              <a:rPr sz="1500" u="heavy" spc="-1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endParaRPr sz="1500">
              <a:latin typeface="Comic Sans MS"/>
              <a:cs typeface="Comic Sans MS"/>
            </a:endParaRPr>
          </a:p>
          <a:p>
            <a:pPr marL="105410" algn="ctr">
              <a:lnSpc>
                <a:spcPct val="100000"/>
              </a:lnSpc>
              <a:spcBef>
                <a:spcPts val="70"/>
              </a:spcBef>
              <a:tabLst>
                <a:tab pos="1169670" algn="l"/>
                <a:tab pos="1915160" algn="l"/>
              </a:tabLst>
            </a:pPr>
            <a:r>
              <a:rPr sz="2550" spc="20" dirty="0">
                <a:latin typeface="Symbol"/>
                <a:cs typeface="Symbol"/>
              </a:rPr>
              <a:t></a:t>
            </a:r>
            <a:r>
              <a:rPr sz="2550" spc="-225" dirty="0">
                <a:latin typeface="Times New Roman"/>
                <a:cs typeface="Times New Roman"/>
              </a:rPr>
              <a:t> </a:t>
            </a:r>
            <a:r>
              <a:rPr sz="2550" spc="-20" dirty="0">
                <a:latin typeface="Comic Sans MS"/>
                <a:cs typeface="Comic Sans MS"/>
              </a:rPr>
              <a:t>d</a:t>
            </a:r>
            <a:r>
              <a:rPr sz="2550" spc="55" dirty="0">
                <a:latin typeface="Comic Sans MS"/>
                <a:cs typeface="Comic Sans MS"/>
              </a:rPr>
              <a:t>A</a:t>
            </a:r>
            <a:r>
              <a:rPr sz="2550" dirty="0">
                <a:latin typeface="Comic Sans MS"/>
                <a:cs typeface="Comic Sans MS"/>
              </a:rPr>
              <a:t>	</a:t>
            </a:r>
            <a:r>
              <a:rPr sz="2550" spc="5" dirty="0">
                <a:latin typeface="Comic Sans MS"/>
                <a:cs typeface="Comic Sans MS"/>
              </a:rPr>
              <a:t>1</a:t>
            </a:r>
            <a:r>
              <a:rPr sz="2550" spc="45" dirty="0">
                <a:latin typeface="Comic Sans MS"/>
                <a:cs typeface="Comic Sans MS"/>
              </a:rPr>
              <a:t>8</a:t>
            </a:r>
            <a:r>
              <a:rPr sz="2550" dirty="0">
                <a:latin typeface="Comic Sans MS"/>
                <a:cs typeface="Comic Sans MS"/>
              </a:rPr>
              <a:t>	</a:t>
            </a:r>
            <a:r>
              <a:rPr sz="2550" spc="45" dirty="0">
                <a:latin typeface="Comic Sans MS"/>
                <a:cs typeface="Comic Sans MS"/>
              </a:rPr>
              <a:t>8</a:t>
            </a:r>
            <a:endParaRPr sz="2550">
              <a:latin typeface="Comic Sans MS"/>
              <a:cs typeface="Comic Sans MS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5036267" y="5820656"/>
            <a:ext cx="524510" cy="4159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550" spc="40" dirty="0">
                <a:latin typeface="Comic Sans MS"/>
                <a:cs typeface="Comic Sans MS"/>
              </a:rPr>
              <a:t>x</a:t>
            </a:r>
            <a:r>
              <a:rPr sz="2550" spc="85" dirty="0">
                <a:latin typeface="Comic Sans MS"/>
                <a:cs typeface="Comic Sans MS"/>
              </a:rPr>
              <a:t> </a:t>
            </a:r>
            <a:r>
              <a:rPr sz="2550" spc="40" dirty="0">
                <a:latin typeface="Symbol"/>
                <a:cs typeface="Symbol"/>
              </a:rPr>
              <a:t></a:t>
            </a:r>
            <a:endParaRPr sz="2550">
              <a:latin typeface="Symbol"/>
              <a:cs typeface="Symbo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8015" y="358140"/>
            <a:ext cx="1446530" cy="914400"/>
          </a:xfrm>
          <a:custGeom>
            <a:avLst/>
            <a:gdLst/>
            <a:ahLst/>
            <a:cxnLst/>
            <a:rect l="l" t="t" r="r" b="b"/>
            <a:pathLst>
              <a:path w="1446530" h="914400">
                <a:moveTo>
                  <a:pt x="0" y="914400"/>
                </a:moveTo>
                <a:lnTo>
                  <a:pt x="1446276" y="914400"/>
                </a:lnTo>
                <a:lnTo>
                  <a:pt x="1446276" y="0"/>
                </a:lnTo>
                <a:lnTo>
                  <a:pt x="0" y="0"/>
                </a:lnTo>
                <a:lnTo>
                  <a:pt x="0" y="91440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13728" y="812295"/>
            <a:ext cx="802005" cy="0"/>
          </a:xfrm>
          <a:custGeom>
            <a:avLst/>
            <a:gdLst/>
            <a:ahLst/>
            <a:cxnLst/>
            <a:rect l="l" t="t" r="r" b="b"/>
            <a:pathLst>
              <a:path w="802005">
                <a:moveTo>
                  <a:pt x="0" y="0"/>
                </a:moveTo>
                <a:lnTo>
                  <a:pt x="801941" y="0"/>
                </a:lnTo>
              </a:path>
            </a:pathLst>
          </a:custGeom>
          <a:ln w="1278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44561" y="807073"/>
            <a:ext cx="561340" cy="3892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350" spc="10" dirty="0">
                <a:latin typeface="Symbol"/>
                <a:cs typeface="Symbol"/>
              </a:rPr>
              <a:t></a:t>
            </a:r>
            <a:r>
              <a:rPr sz="2350" spc="-245" dirty="0">
                <a:latin typeface="Times New Roman"/>
                <a:cs typeface="Times New Roman"/>
              </a:rPr>
              <a:t> </a:t>
            </a:r>
            <a:r>
              <a:rPr sz="2350" spc="15" dirty="0">
                <a:latin typeface="Comic Sans MS"/>
                <a:cs typeface="Comic Sans MS"/>
              </a:rPr>
              <a:t>dA</a:t>
            </a:r>
            <a:endParaRPr sz="2350">
              <a:latin typeface="Comic Sans MS"/>
              <a:cs typeface="Comic Sans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6009" y="378441"/>
            <a:ext cx="1356995" cy="3892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3525" strike="sngStrike" spc="30" baseline="-36643" dirty="0">
                <a:latin typeface="Comic Sans MS"/>
                <a:cs typeface="Comic Sans MS"/>
              </a:rPr>
              <a:t>y</a:t>
            </a:r>
            <a:r>
              <a:rPr sz="3525" strike="noStrike" spc="30" baseline="-36643" dirty="0">
                <a:latin typeface="Comic Sans MS"/>
                <a:cs typeface="Comic Sans MS"/>
              </a:rPr>
              <a:t> </a:t>
            </a:r>
            <a:r>
              <a:rPr sz="3525" strike="noStrike" spc="30" baseline="-36643" dirty="0">
                <a:latin typeface="Symbol"/>
                <a:cs typeface="Symbol"/>
              </a:rPr>
              <a:t></a:t>
            </a:r>
            <a:r>
              <a:rPr sz="3525" strike="noStrike" spc="30" baseline="-36643" dirty="0">
                <a:latin typeface="Times New Roman"/>
                <a:cs typeface="Times New Roman"/>
              </a:rPr>
              <a:t> </a:t>
            </a:r>
            <a:r>
              <a:rPr sz="2350" strike="noStrike" spc="10" dirty="0">
                <a:latin typeface="Symbol"/>
                <a:cs typeface="Symbol"/>
              </a:rPr>
              <a:t></a:t>
            </a:r>
            <a:r>
              <a:rPr sz="2350" strike="noStrike" spc="-250" dirty="0">
                <a:latin typeface="Times New Roman"/>
                <a:cs typeface="Times New Roman"/>
              </a:rPr>
              <a:t> </a:t>
            </a:r>
            <a:r>
              <a:rPr sz="2350" strike="noStrike" spc="-595" dirty="0">
                <a:latin typeface="Comic Sans MS"/>
                <a:cs typeface="Comic Sans MS"/>
              </a:rPr>
              <a:t>y</a:t>
            </a:r>
            <a:r>
              <a:rPr sz="3525" strike="noStrike" spc="-892" baseline="23640" dirty="0">
                <a:latin typeface="Comic Sans MS"/>
                <a:cs typeface="Comic Sans MS"/>
              </a:rPr>
              <a:t>~ </a:t>
            </a:r>
            <a:r>
              <a:rPr sz="2350" strike="noStrike" spc="15" dirty="0">
                <a:latin typeface="Comic Sans MS"/>
                <a:cs typeface="Comic Sans MS"/>
              </a:rPr>
              <a:t>dA</a:t>
            </a:r>
            <a:endParaRPr sz="2350">
              <a:latin typeface="Comic Sans MS"/>
              <a:cs typeface="Comic Sans M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08965" y="339090"/>
            <a:ext cx="1484630" cy="952500"/>
          </a:xfrm>
          <a:custGeom>
            <a:avLst/>
            <a:gdLst/>
            <a:ahLst/>
            <a:cxnLst/>
            <a:rect l="l" t="t" r="r" b="b"/>
            <a:pathLst>
              <a:path w="1484630" h="952500">
                <a:moveTo>
                  <a:pt x="0" y="952499"/>
                </a:moveTo>
                <a:lnTo>
                  <a:pt x="1484376" y="952499"/>
                </a:lnTo>
                <a:lnTo>
                  <a:pt x="1484376" y="0"/>
                </a:lnTo>
                <a:lnTo>
                  <a:pt x="0" y="0"/>
                </a:lnTo>
                <a:lnTo>
                  <a:pt x="0" y="952499"/>
                </a:lnTo>
                <a:close/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099310" y="2748533"/>
            <a:ext cx="179831" cy="302209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099310" y="2748533"/>
            <a:ext cx="180340" cy="3022600"/>
          </a:xfrm>
          <a:custGeom>
            <a:avLst/>
            <a:gdLst/>
            <a:ahLst/>
            <a:cxnLst/>
            <a:rect l="l" t="t" r="r" b="b"/>
            <a:pathLst>
              <a:path w="180339" h="3022600">
                <a:moveTo>
                  <a:pt x="0" y="3022092"/>
                </a:moveTo>
                <a:lnTo>
                  <a:pt x="179831" y="3022092"/>
                </a:lnTo>
                <a:lnTo>
                  <a:pt x="179831" y="0"/>
                </a:lnTo>
                <a:lnTo>
                  <a:pt x="0" y="0"/>
                </a:lnTo>
                <a:lnTo>
                  <a:pt x="0" y="3022092"/>
                </a:lnTo>
                <a:close/>
              </a:path>
            </a:pathLst>
          </a:custGeom>
          <a:ln w="19812">
            <a:solidFill>
              <a:srgbClr val="DDDDD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878329" y="5528183"/>
            <a:ext cx="234822" cy="13439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279014" y="5528183"/>
            <a:ext cx="234823" cy="13439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550032" y="5331663"/>
            <a:ext cx="33020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Times New Roman"/>
                <a:cs typeface="Times New Roman"/>
              </a:rPr>
              <a:t>dx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568958" y="2750057"/>
            <a:ext cx="463550" cy="0"/>
          </a:xfrm>
          <a:custGeom>
            <a:avLst/>
            <a:gdLst/>
            <a:ahLst/>
            <a:cxnLst/>
            <a:rect l="l" t="t" r="r" b="b"/>
            <a:pathLst>
              <a:path w="463550">
                <a:moveTo>
                  <a:pt x="463296" y="0"/>
                </a:moveTo>
                <a:lnTo>
                  <a:pt x="0" y="0"/>
                </a:lnTo>
              </a:path>
            </a:pathLst>
          </a:custGeom>
          <a:ln w="289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645030" y="2746882"/>
            <a:ext cx="134620" cy="3037840"/>
          </a:xfrm>
          <a:custGeom>
            <a:avLst/>
            <a:gdLst/>
            <a:ahLst/>
            <a:cxnLst/>
            <a:rect l="l" t="t" r="r" b="b"/>
            <a:pathLst>
              <a:path w="134619" h="3037840">
                <a:moveTo>
                  <a:pt x="16129" y="2905391"/>
                </a:moveTo>
                <a:lnTo>
                  <a:pt x="9270" y="2909417"/>
                </a:lnTo>
                <a:lnTo>
                  <a:pt x="2286" y="2913443"/>
                </a:lnTo>
                <a:lnTo>
                  <a:pt x="0" y="2922308"/>
                </a:lnTo>
                <a:lnTo>
                  <a:pt x="4063" y="2929216"/>
                </a:lnTo>
                <a:lnTo>
                  <a:pt x="67182" y="3037522"/>
                </a:lnTo>
                <a:lnTo>
                  <a:pt x="83917" y="3008807"/>
                </a:lnTo>
                <a:lnTo>
                  <a:pt x="52705" y="3008807"/>
                </a:lnTo>
                <a:lnTo>
                  <a:pt x="52705" y="2955337"/>
                </a:lnTo>
                <a:lnTo>
                  <a:pt x="28956" y="2914624"/>
                </a:lnTo>
                <a:lnTo>
                  <a:pt x="25018" y="2907715"/>
                </a:lnTo>
                <a:lnTo>
                  <a:pt x="16129" y="2905391"/>
                </a:lnTo>
                <a:close/>
              </a:path>
              <a:path w="134619" h="3037840">
                <a:moveTo>
                  <a:pt x="52705" y="2955337"/>
                </a:moveTo>
                <a:lnTo>
                  <a:pt x="52705" y="3008807"/>
                </a:lnTo>
                <a:lnTo>
                  <a:pt x="81661" y="3008807"/>
                </a:lnTo>
                <a:lnTo>
                  <a:pt x="81661" y="3001492"/>
                </a:lnTo>
                <a:lnTo>
                  <a:pt x="54737" y="3001492"/>
                </a:lnTo>
                <a:lnTo>
                  <a:pt x="67182" y="2980156"/>
                </a:lnTo>
                <a:lnTo>
                  <a:pt x="52705" y="2955337"/>
                </a:lnTo>
                <a:close/>
              </a:path>
              <a:path w="134619" h="3037840">
                <a:moveTo>
                  <a:pt x="118237" y="2905391"/>
                </a:moveTo>
                <a:lnTo>
                  <a:pt x="109346" y="2907715"/>
                </a:lnTo>
                <a:lnTo>
                  <a:pt x="105410" y="2914624"/>
                </a:lnTo>
                <a:lnTo>
                  <a:pt x="81661" y="2955337"/>
                </a:lnTo>
                <a:lnTo>
                  <a:pt x="81661" y="3008807"/>
                </a:lnTo>
                <a:lnTo>
                  <a:pt x="83917" y="3008807"/>
                </a:lnTo>
                <a:lnTo>
                  <a:pt x="130301" y="2929216"/>
                </a:lnTo>
                <a:lnTo>
                  <a:pt x="134366" y="2922308"/>
                </a:lnTo>
                <a:lnTo>
                  <a:pt x="132080" y="2913443"/>
                </a:lnTo>
                <a:lnTo>
                  <a:pt x="125094" y="2909417"/>
                </a:lnTo>
                <a:lnTo>
                  <a:pt x="118237" y="2905391"/>
                </a:lnTo>
                <a:close/>
              </a:path>
              <a:path w="134619" h="3037840">
                <a:moveTo>
                  <a:pt x="67182" y="2980156"/>
                </a:moveTo>
                <a:lnTo>
                  <a:pt x="54737" y="3001492"/>
                </a:lnTo>
                <a:lnTo>
                  <a:pt x="79629" y="3001492"/>
                </a:lnTo>
                <a:lnTo>
                  <a:pt x="67182" y="2980156"/>
                </a:lnTo>
                <a:close/>
              </a:path>
              <a:path w="134619" h="3037840">
                <a:moveTo>
                  <a:pt x="81661" y="2955337"/>
                </a:moveTo>
                <a:lnTo>
                  <a:pt x="67182" y="2980156"/>
                </a:lnTo>
                <a:lnTo>
                  <a:pt x="79629" y="3001492"/>
                </a:lnTo>
                <a:lnTo>
                  <a:pt x="81661" y="3001492"/>
                </a:lnTo>
                <a:lnTo>
                  <a:pt x="81661" y="2955337"/>
                </a:lnTo>
                <a:close/>
              </a:path>
              <a:path w="134619" h="3037840">
                <a:moveTo>
                  <a:pt x="67182" y="57403"/>
                </a:moveTo>
                <a:lnTo>
                  <a:pt x="52705" y="82223"/>
                </a:lnTo>
                <a:lnTo>
                  <a:pt x="52705" y="2955337"/>
                </a:lnTo>
                <a:lnTo>
                  <a:pt x="67182" y="2980156"/>
                </a:lnTo>
                <a:lnTo>
                  <a:pt x="81661" y="2955337"/>
                </a:lnTo>
                <a:lnTo>
                  <a:pt x="81661" y="82223"/>
                </a:lnTo>
                <a:lnTo>
                  <a:pt x="67182" y="57403"/>
                </a:lnTo>
                <a:close/>
              </a:path>
              <a:path w="134619" h="3037840">
                <a:moveTo>
                  <a:pt x="67182" y="0"/>
                </a:moveTo>
                <a:lnTo>
                  <a:pt x="0" y="115315"/>
                </a:lnTo>
                <a:lnTo>
                  <a:pt x="2286" y="124078"/>
                </a:lnTo>
                <a:lnTo>
                  <a:pt x="9270" y="128142"/>
                </a:lnTo>
                <a:lnTo>
                  <a:pt x="16129" y="132206"/>
                </a:lnTo>
                <a:lnTo>
                  <a:pt x="25018" y="129920"/>
                </a:lnTo>
                <a:lnTo>
                  <a:pt x="28956" y="122936"/>
                </a:lnTo>
                <a:lnTo>
                  <a:pt x="52705" y="82223"/>
                </a:lnTo>
                <a:lnTo>
                  <a:pt x="52705" y="28828"/>
                </a:lnTo>
                <a:lnTo>
                  <a:pt x="83978" y="28828"/>
                </a:lnTo>
                <a:lnTo>
                  <a:pt x="67182" y="0"/>
                </a:lnTo>
                <a:close/>
              </a:path>
              <a:path w="134619" h="3037840">
                <a:moveTo>
                  <a:pt x="83978" y="28828"/>
                </a:moveTo>
                <a:lnTo>
                  <a:pt x="81661" y="28828"/>
                </a:lnTo>
                <a:lnTo>
                  <a:pt x="81661" y="82223"/>
                </a:lnTo>
                <a:lnTo>
                  <a:pt x="105410" y="122936"/>
                </a:lnTo>
                <a:lnTo>
                  <a:pt x="109346" y="129920"/>
                </a:lnTo>
                <a:lnTo>
                  <a:pt x="118237" y="132206"/>
                </a:lnTo>
                <a:lnTo>
                  <a:pt x="125094" y="128142"/>
                </a:lnTo>
                <a:lnTo>
                  <a:pt x="132080" y="124078"/>
                </a:lnTo>
                <a:lnTo>
                  <a:pt x="134366" y="115315"/>
                </a:lnTo>
                <a:lnTo>
                  <a:pt x="83978" y="28828"/>
                </a:lnTo>
                <a:close/>
              </a:path>
              <a:path w="134619" h="3037840">
                <a:moveTo>
                  <a:pt x="81661" y="28828"/>
                </a:moveTo>
                <a:lnTo>
                  <a:pt x="52705" y="28828"/>
                </a:lnTo>
                <a:lnTo>
                  <a:pt x="52705" y="82223"/>
                </a:lnTo>
                <a:lnTo>
                  <a:pt x="67182" y="57403"/>
                </a:lnTo>
                <a:lnTo>
                  <a:pt x="54737" y="36067"/>
                </a:lnTo>
                <a:lnTo>
                  <a:pt x="81661" y="36067"/>
                </a:lnTo>
                <a:lnTo>
                  <a:pt x="81661" y="28828"/>
                </a:lnTo>
                <a:close/>
              </a:path>
              <a:path w="134619" h="3037840">
                <a:moveTo>
                  <a:pt x="81661" y="36067"/>
                </a:moveTo>
                <a:lnTo>
                  <a:pt x="79629" y="36067"/>
                </a:lnTo>
                <a:lnTo>
                  <a:pt x="67182" y="57403"/>
                </a:lnTo>
                <a:lnTo>
                  <a:pt x="81661" y="82223"/>
                </a:lnTo>
                <a:lnTo>
                  <a:pt x="81661" y="36067"/>
                </a:lnTo>
                <a:close/>
              </a:path>
              <a:path w="134619" h="3037840">
                <a:moveTo>
                  <a:pt x="79629" y="36067"/>
                </a:moveTo>
                <a:lnTo>
                  <a:pt x="54737" y="36067"/>
                </a:lnTo>
                <a:lnTo>
                  <a:pt x="67182" y="57403"/>
                </a:lnTo>
                <a:lnTo>
                  <a:pt x="79629" y="3606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437132" y="3616452"/>
            <a:ext cx="399415" cy="45720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35560" rIns="0" bIns="0" rtlCol="0">
            <a:spAutoFit/>
          </a:bodyPr>
          <a:lstStyle/>
          <a:p>
            <a:pPr marL="123189">
              <a:lnSpc>
                <a:spcPct val="100000"/>
              </a:lnSpc>
              <a:spcBef>
                <a:spcPts val="280"/>
              </a:spcBef>
            </a:pPr>
            <a:r>
              <a:rPr sz="2400" dirty="0">
                <a:latin typeface="Times New Roman"/>
                <a:cs typeface="Times New Roman"/>
              </a:rPr>
              <a:t>y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860648" y="420552"/>
            <a:ext cx="982344" cy="399415"/>
          </a:xfrm>
          <a:prstGeom prst="rect">
            <a:avLst/>
          </a:prstGeom>
        </p:spPr>
        <p:txBody>
          <a:bodyPr vert="horz" wrap="square" lIns="0" tIns="3238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550"/>
              </a:spcBef>
              <a:tabLst>
                <a:tab pos="743585" algn="l"/>
                <a:tab pos="969010" algn="l"/>
              </a:tabLst>
            </a:pPr>
            <a:r>
              <a:rPr sz="2450" u="heavy" spc="1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2450" u="heavy" spc="30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2450" dirty="0">
                <a:latin typeface="Comic Sans MS"/>
                <a:cs typeface="Comic Sans MS"/>
              </a:rPr>
              <a:t>	</a:t>
            </a:r>
            <a:r>
              <a:rPr sz="2450" u="heavy" spc="1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2450" u="heavy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	</a:t>
            </a:r>
            <a:endParaRPr sz="2450">
              <a:latin typeface="Comic Sans MS"/>
              <a:cs typeface="Comic Sans M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857332" y="948071"/>
            <a:ext cx="1232535" cy="3994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50" spc="10" dirty="0">
                <a:latin typeface="Symbol"/>
                <a:cs typeface="Symbol"/>
              </a:rPr>
              <a:t></a:t>
            </a:r>
            <a:r>
              <a:rPr sz="2450" spc="10" dirty="0">
                <a:latin typeface="Times New Roman"/>
                <a:cs typeface="Times New Roman"/>
              </a:rPr>
              <a:t> </a:t>
            </a:r>
            <a:r>
              <a:rPr sz="2450" spc="10" dirty="0">
                <a:latin typeface="Comic Sans MS"/>
                <a:cs typeface="Comic Sans MS"/>
              </a:rPr>
              <a:t>dA</a:t>
            </a:r>
            <a:r>
              <a:rPr sz="2450" spc="-515" dirty="0">
                <a:latin typeface="Comic Sans MS"/>
                <a:cs typeface="Comic Sans MS"/>
              </a:rPr>
              <a:t> </a:t>
            </a:r>
            <a:r>
              <a:rPr sz="2450" spc="25" dirty="0">
                <a:latin typeface="Symbol"/>
                <a:cs typeface="Symbol"/>
              </a:rPr>
              <a:t></a:t>
            </a:r>
            <a:r>
              <a:rPr sz="2450" spc="25" dirty="0">
                <a:latin typeface="Times New Roman"/>
                <a:cs typeface="Times New Roman"/>
              </a:rPr>
              <a:t> </a:t>
            </a:r>
            <a:r>
              <a:rPr sz="2450" spc="5" dirty="0">
                <a:latin typeface="Comic Sans MS"/>
                <a:cs typeface="Comic Sans MS"/>
              </a:rPr>
              <a:t>18</a:t>
            </a:r>
            <a:endParaRPr sz="2450">
              <a:latin typeface="Comic Sans MS"/>
              <a:cs typeface="Comic Sans MS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846076" y="420552"/>
            <a:ext cx="3176905" cy="3994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50" spc="10" dirty="0">
                <a:latin typeface="Comic Sans MS"/>
                <a:cs typeface="Comic Sans MS"/>
              </a:rPr>
              <a:t>dA</a:t>
            </a:r>
            <a:r>
              <a:rPr sz="2450" spc="-135" dirty="0">
                <a:latin typeface="Comic Sans MS"/>
                <a:cs typeface="Comic Sans MS"/>
              </a:rPr>
              <a:t> </a:t>
            </a:r>
            <a:r>
              <a:rPr sz="2450" spc="25" dirty="0">
                <a:latin typeface="Symbol"/>
                <a:cs typeface="Symbol"/>
              </a:rPr>
              <a:t></a:t>
            </a:r>
            <a:r>
              <a:rPr sz="2450" spc="130" dirty="0">
                <a:latin typeface="Times New Roman"/>
                <a:cs typeface="Times New Roman"/>
              </a:rPr>
              <a:t> </a:t>
            </a:r>
            <a:r>
              <a:rPr sz="2450" spc="20" dirty="0">
                <a:latin typeface="Comic Sans MS"/>
                <a:cs typeface="Comic Sans MS"/>
              </a:rPr>
              <a:t>y</a:t>
            </a:r>
            <a:r>
              <a:rPr sz="2450" spc="-390" dirty="0">
                <a:latin typeface="Comic Sans MS"/>
                <a:cs typeface="Comic Sans MS"/>
              </a:rPr>
              <a:t> </a:t>
            </a:r>
            <a:r>
              <a:rPr sz="2450" spc="5" dirty="0">
                <a:latin typeface="Comic Sans MS"/>
                <a:cs typeface="Comic Sans MS"/>
              </a:rPr>
              <a:t>dx</a:t>
            </a:r>
            <a:r>
              <a:rPr sz="2450" spc="-20" dirty="0">
                <a:latin typeface="Comic Sans MS"/>
                <a:cs typeface="Comic Sans MS"/>
              </a:rPr>
              <a:t> </a:t>
            </a:r>
            <a:r>
              <a:rPr sz="2450" spc="25" dirty="0">
                <a:latin typeface="Symbol"/>
                <a:cs typeface="Symbol"/>
              </a:rPr>
              <a:t></a:t>
            </a:r>
            <a:r>
              <a:rPr sz="2450" spc="10" dirty="0">
                <a:latin typeface="Times New Roman"/>
                <a:cs typeface="Times New Roman"/>
              </a:rPr>
              <a:t> </a:t>
            </a:r>
            <a:r>
              <a:rPr sz="2450" spc="15" dirty="0">
                <a:latin typeface="Comic Sans MS"/>
                <a:cs typeface="Comic Sans MS"/>
              </a:rPr>
              <a:t>(9</a:t>
            </a:r>
            <a:r>
              <a:rPr sz="2450" spc="-210" dirty="0">
                <a:latin typeface="Comic Sans MS"/>
                <a:cs typeface="Comic Sans MS"/>
              </a:rPr>
              <a:t> </a:t>
            </a:r>
            <a:r>
              <a:rPr sz="2450" spc="25" dirty="0">
                <a:latin typeface="Symbol"/>
                <a:cs typeface="Symbol"/>
              </a:rPr>
              <a:t></a:t>
            </a:r>
            <a:r>
              <a:rPr sz="2450" spc="-65" dirty="0">
                <a:latin typeface="Times New Roman"/>
                <a:cs typeface="Times New Roman"/>
              </a:rPr>
              <a:t> </a:t>
            </a:r>
            <a:r>
              <a:rPr sz="2450" spc="25" dirty="0">
                <a:latin typeface="Comic Sans MS"/>
                <a:cs typeface="Comic Sans MS"/>
              </a:rPr>
              <a:t>x</a:t>
            </a:r>
            <a:r>
              <a:rPr sz="2100" spc="37" baseline="43650" dirty="0">
                <a:latin typeface="Comic Sans MS"/>
                <a:cs typeface="Comic Sans MS"/>
              </a:rPr>
              <a:t>2</a:t>
            </a:r>
            <a:r>
              <a:rPr sz="2100" spc="-390" baseline="43650" dirty="0">
                <a:latin typeface="Comic Sans MS"/>
                <a:cs typeface="Comic Sans MS"/>
              </a:rPr>
              <a:t> </a:t>
            </a:r>
            <a:r>
              <a:rPr sz="2450" spc="15" dirty="0">
                <a:latin typeface="Comic Sans MS"/>
                <a:cs typeface="Comic Sans MS"/>
              </a:rPr>
              <a:t>)</a:t>
            </a:r>
            <a:r>
              <a:rPr sz="2450" spc="-400" dirty="0">
                <a:latin typeface="Comic Sans MS"/>
                <a:cs typeface="Comic Sans MS"/>
              </a:rPr>
              <a:t> </a:t>
            </a:r>
            <a:r>
              <a:rPr sz="2450" spc="-10" dirty="0">
                <a:latin typeface="Comic Sans MS"/>
                <a:cs typeface="Comic Sans MS"/>
              </a:rPr>
              <a:t>dx</a:t>
            </a:r>
            <a:endParaRPr sz="2450">
              <a:latin typeface="Comic Sans MS"/>
              <a:cs typeface="Comic Sans MS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2189226" y="1933194"/>
            <a:ext cx="0" cy="2181225"/>
          </a:xfrm>
          <a:custGeom>
            <a:avLst/>
            <a:gdLst/>
            <a:ahLst/>
            <a:cxnLst/>
            <a:rect l="l" t="t" r="r" b="b"/>
            <a:pathLst>
              <a:path h="2181225">
                <a:moveTo>
                  <a:pt x="0" y="2180843"/>
                </a:moveTo>
                <a:lnTo>
                  <a:pt x="0" y="0"/>
                </a:lnTo>
              </a:path>
            </a:pathLst>
          </a:custGeom>
          <a:ln w="198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837182" y="2055748"/>
            <a:ext cx="386080" cy="111760"/>
          </a:xfrm>
          <a:custGeom>
            <a:avLst/>
            <a:gdLst/>
            <a:ahLst/>
            <a:cxnLst/>
            <a:rect l="l" t="t" r="r" b="b"/>
            <a:pathLst>
              <a:path w="386080" h="111760">
                <a:moveTo>
                  <a:pt x="95504" y="0"/>
                </a:moveTo>
                <a:lnTo>
                  <a:pt x="90805" y="2793"/>
                </a:lnTo>
                <a:lnTo>
                  <a:pt x="0" y="55752"/>
                </a:lnTo>
                <a:lnTo>
                  <a:pt x="90805" y="108712"/>
                </a:lnTo>
                <a:lnTo>
                  <a:pt x="95504" y="111505"/>
                </a:lnTo>
                <a:lnTo>
                  <a:pt x="101600" y="109981"/>
                </a:lnTo>
                <a:lnTo>
                  <a:pt x="104393" y="105155"/>
                </a:lnTo>
                <a:lnTo>
                  <a:pt x="107187" y="100456"/>
                </a:lnTo>
                <a:lnTo>
                  <a:pt x="105537" y="94361"/>
                </a:lnTo>
                <a:lnTo>
                  <a:pt x="100837" y="91693"/>
                </a:lnTo>
                <a:lnTo>
                  <a:pt x="56206" y="65659"/>
                </a:lnTo>
                <a:lnTo>
                  <a:pt x="19557" y="65659"/>
                </a:lnTo>
                <a:lnTo>
                  <a:pt x="19557" y="45847"/>
                </a:lnTo>
                <a:lnTo>
                  <a:pt x="56206" y="45847"/>
                </a:lnTo>
                <a:lnTo>
                  <a:pt x="100837" y="19812"/>
                </a:lnTo>
                <a:lnTo>
                  <a:pt x="105537" y="17145"/>
                </a:lnTo>
                <a:lnTo>
                  <a:pt x="107187" y="11049"/>
                </a:lnTo>
                <a:lnTo>
                  <a:pt x="104393" y="6350"/>
                </a:lnTo>
                <a:lnTo>
                  <a:pt x="101600" y="1524"/>
                </a:lnTo>
                <a:lnTo>
                  <a:pt x="95504" y="0"/>
                </a:lnTo>
                <a:close/>
              </a:path>
              <a:path w="386080" h="111760">
                <a:moveTo>
                  <a:pt x="346347" y="55752"/>
                </a:moveTo>
                <a:lnTo>
                  <a:pt x="284734" y="91693"/>
                </a:lnTo>
                <a:lnTo>
                  <a:pt x="280035" y="94361"/>
                </a:lnTo>
                <a:lnTo>
                  <a:pt x="278384" y="100456"/>
                </a:lnTo>
                <a:lnTo>
                  <a:pt x="281178" y="105155"/>
                </a:lnTo>
                <a:lnTo>
                  <a:pt x="283972" y="109981"/>
                </a:lnTo>
                <a:lnTo>
                  <a:pt x="290068" y="111505"/>
                </a:lnTo>
                <a:lnTo>
                  <a:pt x="294767" y="108712"/>
                </a:lnTo>
                <a:lnTo>
                  <a:pt x="368586" y="65659"/>
                </a:lnTo>
                <a:lnTo>
                  <a:pt x="366013" y="65659"/>
                </a:lnTo>
                <a:lnTo>
                  <a:pt x="366013" y="64262"/>
                </a:lnTo>
                <a:lnTo>
                  <a:pt x="360934" y="64262"/>
                </a:lnTo>
                <a:lnTo>
                  <a:pt x="346347" y="55752"/>
                </a:lnTo>
                <a:close/>
              </a:path>
              <a:path w="386080" h="111760">
                <a:moveTo>
                  <a:pt x="56206" y="45847"/>
                </a:moveTo>
                <a:lnTo>
                  <a:pt x="19557" y="45847"/>
                </a:lnTo>
                <a:lnTo>
                  <a:pt x="19557" y="65659"/>
                </a:lnTo>
                <a:lnTo>
                  <a:pt x="56206" y="65659"/>
                </a:lnTo>
                <a:lnTo>
                  <a:pt x="53811" y="64262"/>
                </a:lnTo>
                <a:lnTo>
                  <a:pt x="24637" y="64262"/>
                </a:lnTo>
                <a:lnTo>
                  <a:pt x="24637" y="47243"/>
                </a:lnTo>
                <a:lnTo>
                  <a:pt x="53811" y="47243"/>
                </a:lnTo>
                <a:lnTo>
                  <a:pt x="56206" y="45847"/>
                </a:lnTo>
                <a:close/>
              </a:path>
              <a:path w="386080" h="111760">
                <a:moveTo>
                  <a:pt x="329365" y="45847"/>
                </a:moveTo>
                <a:lnTo>
                  <a:pt x="56206" y="45847"/>
                </a:lnTo>
                <a:lnTo>
                  <a:pt x="39224" y="55752"/>
                </a:lnTo>
                <a:lnTo>
                  <a:pt x="56206" y="65659"/>
                </a:lnTo>
                <a:lnTo>
                  <a:pt x="329365" y="65659"/>
                </a:lnTo>
                <a:lnTo>
                  <a:pt x="346347" y="55752"/>
                </a:lnTo>
                <a:lnTo>
                  <a:pt x="329365" y="45847"/>
                </a:lnTo>
                <a:close/>
              </a:path>
              <a:path w="386080" h="111760">
                <a:moveTo>
                  <a:pt x="368586" y="45847"/>
                </a:moveTo>
                <a:lnTo>
                  <a:pt x="366013" y="45847"/>
                </a:lnTo>
                <a:lnTo>
                  <a:pt x="366013" y="65659"/>
                </a:lnTo>
                <a:lnTo>
                  <a:pt x="368586" y="65659"/>
                </a:lnTo>
                <a:lnTo>
                  <a:pt x="385572" y="55752"/>
                </a:lnTo>
                <a:lnTo>
                  <a:pt x="368586" y="45847"/>
                </a:lnTo>
                <a:close/>
              </a:path>
              <a:path w="386080" h="111760">
                <a:moveTo>
                  <a:pt x="24637" y="47243"/>
                </a:moveTo>
                <a:lnTo>
                  <a:pt x="24637" y="64262"/>
                </a:lnTo>
                <a:lnTo>
                  <a:pt x="39224" y="55752"/>
                </a:lnTo>
                <a:lnTo>
                  <a:pt x="24637" y="47243"/>
                </a:lnTo>
                <a:close/>
              </a:path>
              <a:path w="386080" h="111760">
                <a:moveTo>
                  <a:pt x="39224" y="55752"/>
                </a:moveTo>
                <a:lnTo>
                  <a:pt x="24637" y="64262"/>
                </a:lnTo>
                <a:lnTo>
                  <a:pt x="53811" y="64262"/>
                </a:lnTo>
                <a:lnTo>
                  <a:pt x="39224" y="55752"/>
                </a:lnTo>
                <a:close/>
              </a:path>
              <a:path w="386080" h="111760">
                <a:moveTo>
                  <a:pt x="360934" y="47243"/>
                </a:moveTo>
                <a:lnTo>
                  <a:pt x="346347" y="55752"/>
                </a:lnTo>
                <a:lnTo>
                  <a:pt x="360934" y="64262"/>
                </a:lnTo>
                <a:lnTo>
                  <a:pt x="360934" y="47243"/>
                </a:lnTo>
                <a:close/>
              </a:path>
              <a:path w="386080" h="111760">
                <a:moveTo>
                  <a:pt x="366013" y="47243"/>
                </a:moveTo>
                <a:lnTo>
                  <a:pt x="360934" y="47243"/>
                </a:lnTo>
                <a:lnTo>
                  <a:pt x="360934" y="64262"/>
                </a:lnTo>
                <a:lnTo>
                  <a:pt x="366013" y="64262"/>
                </a:lnTo>
                <a:lnTo>
                  <a:pt x="366013" y="47243"/>
                </a:lnTo>
                <a:close/>
              </a:path>
              <a:path w="386080" h="111760">
                <a:moveTo>
                  <a:pt x="53811" y="47243"/>
                </a:moveTo>
                <a:lnTo>
                  <a:pt x="24637" y="47243"/>
                </a:lnTo>
                <a:lnTo>
                  <a:pt x="39224" y="55752"/>
                </a:lnTo>
                <a:lnTo>
                  <a:pt x="53811" y="47243"/>
                </a:lnTo>
                <a:close/>
              </a:path>
              <a:path w="386080" h="111760">
                <a:moveTo>
                  <a:pt x="290068" y="0"/>
                </a:moveTo>
                <a:lnTo>
                  <a:pt x="283972" y="1524"/>
                </a:lnTo>
                <a:lnTo>
                  <a:pt x="281178" y="6350"/>
                </a:lnTo>
                <a:lnTo>
                  <a:pt x="278384" y="11049"/>
                </a:lnTo>
                <a:lnTo>
                  <a:pt x="280035" y="17145"/>
                </a:lnTo>
                <a:lnTo>
                  <a:pt x="284734" y="19812"/>
                </a:lnTo>
                <a:lnTo>
                  <a:pt x="346347" y="55752"/>
                </a:lnTo>
                <a:lnTo>
                  <a:pt x="360934" y="47243"/>
                </a:lnTo>
                <a:lnTo>
                  <a:pt x="366013" y="47243"/>
                </a:lnTo>
                <a:lnTo>
                  <a:pt x="366013" y="45847"/>
                </a:lnTo>
                <a:lnTo>
                  <a:pt x="368586" y="45847"/>
                </a:lnTo>
                <a:lnTo>
                  <a:pt x="294767" y="2793"/>
                </a:lnTo>
                <a:lnTo>
                  <a:pt x="2900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966909" y="1701323"/>
            <a:ext cx="184785" cy="41783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550" spc="-25" dirty="0">
                <a:latin typeface="Arial"/>
                <a:cs typeface="Arial"/>
              </a:rPr>
              <a:t>x</a:t>
            </a:r>
            <a:endParaRPr sz="255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954122" y="1573372"/>
            <a:ext cx="211454" cy="41783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550" spc="-25" dirty="0">
                <a:latin typeface="Arial"/>
                <a:cs typeface="Arial"/>
              </a:rPr>
              <a:t>~</a:t>
            </a:r>
            <a:endParaRPr sz="2550">
              <a:latin typeface="Arial"/>
              <a:cs typeface="Arial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2133600" y="4113276"/>
            <a:ext cx="111251" cy="9753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279142" y="4168902"/>
            <a:ext cx="1132840" cy="0"/>
          </a:xfrm>
          <a:custGeom>
            <a:avLst/>
            <a:gdLst/>
            <a:ahLst/>
            <a:cxnLst/>
            <a:rect l="l" t="t" r="r" b="b"/>
            <a:pathLst>
              <a:path w="1132839">
                <a:moveTo>
                  <a:pt x="0" y="0"/>
                </a:moveTo>
                <a:lnTo>
                  <a:pt x="1132332" y="0"/>
                </a:lnTo>
              </a:path>
            </a:pathLst>
          </a:custGeom>
          <a:ln w="198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064636" y="4168902"/>
            <a:ext cx="111760" cy="1602105"/>
          </a:xfrm>
          <a:custGeom>
            <a:avLst/>
            <a:gdLst/>
            <a:ahLst/>
            <a:cxnLst/>
            <a:rect l="l" t="t" r="r" b="b"/>
            <a:pathLst>
              <a:path w="111760" h="1602104">
                <a:moveTo>
                  <a:pt x="11049" y="1494599"/>
                </a:moveTo>
                <a:lnTo>
                  <a:pt x="6350" y="1497355"/>
                </a:lnTo>
                <a:lnTo>
                  <a:pt x="1524" y="1500111"/>
                </a:lnTo>
                <a:lnTo>
                  <a:pt x="0" y="1506169"/>
                </a:lnTo>
                <a:lnTo>
                  <a:pt x="2793" y="1510893"/>
                </a:lnTo>
                <a:lnTo>
                  <a:pt x="55752" y="1601762"/>
                </a:lnTo>
                <a:lnTo>
                  <a:pt x="67203" y="1582115"/>
                </a:lnTo>
                <a:lnTo>
                  <a:pt x="45846" y="1582115"/>
                </a:lnTo>
                <a:lnTo>
                  <a:pt x="45846" y="1545542"/>
                </a:lnTo>
                <a:lnTo>
                  <a:pt x="19812" y="1500911"/>
                </a:lnTo>
                <a:lnTo>
                  <a:pt x="17144" y="1496187"/>
                </a:lnTo>
                <a:lnTo>
                  <a:pt x="11049" y="1494599"/>
                </a:lnTo>
                <a:close/>
              </a:path>
              <a:path w="111760" h="1602104">
                <a:moveTo>
                  <a:pt x="45847" y="1545542"/>
                </a:moveTo>
                <a:lnTo>
                  <a:pt x="45846" y="1582115"/>
                </a:lnTo>
                <a:lnTo>
                  <a:pt x="65658" y="1582115"/>
                </a:lnTo>
                <a:lnTo>
                  <a:pt x="65658" y="1577111"/>
                </a:lnTo>
                <a:lnTo>
                  <a:pt x="47243" y="1577111"/>
                </a:lnTo>
                <a:lnTo>
                  <a:pt x="55752" y="1562524"/>
                </a:lnTo>
                <a:lnTo>
                  <a:pt x="45847" y="1545542"/>
                </a:lnTo>
                <a:close/>
              </a:path>
              <a:path w="111760" h="1602104">
                <a:moveTo>
                  <a:pt x="100456" y="1494599"/>
                </a:moveTo>
                <a:lnTo>
                  <a:pt x="94361" y="1496187"/>
                </a:lnTo>
                <a:lnTo>
                  <a:pt x="91693" y="1500911"/>
                </a:lnTo>
                <a:lnTo>
                  <a:pt x="65658" y="1545542"/>
                </a:lnTo>
                <a:lnTo>
                  <a:pt x="65658" y="1582115"/>
                </a:lnTo>
                <a:lnTo>
                  <a:pt x="67203" y="1582115"/>
                </a:lnTo>
                <a:lnTo>
                  <a:pt x="108712" y="1510893"/>
                </a:lnTo>
                <a:lnTo>
                  <a:pt x="111506" y="1506169"/>
                </a:lnTo>
                <a:lnTo>
                  <a:pt x="109981" y="1500111"/>
                </a:lnTo>
                <a:lnTo>
                  <a:pt x="105156" y="1497355"/>
                </a:lnTo>
                <a:lnTo>
                  <a:pt x="100456" y="1494599"/>
                </a:lnTo>
                <a:close/>
              </a:path>
              <a:path w="111760" h="1602104">
                <a:moveTo>
                  <a:pt x="55752" y="1562524"/>
                </a:moveTo>
                <a:lnTo>
                  <a:pt x="47243" y="1577111"/>
                </a:lnTo>
                <a:lnTo>
                  <a:pt x="64262" y="1577111"/>
                </a:lnTo>
                <a:lnTo>
                  <a:pt x="55752" y="1562524"/>
                </a:lnTo>
                <a:close/>
              </a:path>
              <a:path w="111760" h="1602104">
                <a:moveTo>
                  <a:pt x="65658" y="1545542"/>
                </a:moveTo>
                <a:lnTo>
                  <a:pt x="55752" y="1562524"/>
                </a:lnTo>
                <a:lnTo>
                  <a:pt x="64262" y="1577111"/>
                </a:lnTo>
                <a:lnTo>
                  <a:pt x="65658" y="1577111"/>
                </a:lnTo>
                <a:lnTo>
                  <a:pt x="65658" y="1545542"/>
                </a:lnTo>
                <a:close/>
              </a:path>
              <a:path w="111760" h="1602104">
                <a:moveTo>
                  <a:pt x="55752" y="39224"/>
                </a:moveTo>
                <a:lnTo>
                  <a:pt x="45846" y="56206"/>
                </a:lnTo>
                <a:lnTo>
                  <a:pt x="45847" y="1545542"/>
                </a:lnTo>
                <a:lnTo>
                  <a:pt x="55752" y="1562524"/>
                </a:lnTo>
                <a:lnTo>
                  <a:pt x="65658" y="1545542"/>
                </a:lnTo>
                <a:lnTo>
                  <a:pt x="65658" y="56206"/>
                </a:lnTo>
                <a:lnTo>
                  <a:pt x="55752" y="39224"/>
                </a:lnTo>
                <a:close/>
              </a:path>
              <a:path w="111760" h="1602104">
                <a:moveTo>
                  <a:pt x="55752" y="0"/>
                </a:moveTo>
                <a:lnTo>
                  <a:pt x="2793" y="90805"/>
                </a:lnTo>
                <a:lnTo>
                  <a:pt x="0" y="95504"/>
                </a:lnTo>
                <a:lnTo>
                  <a:pt x="1524" y="101600"/>
                </a:lnTo>
                <a:lnTo>
                  <a:pt x="6350" y="104393"/>
                </a:lnTo>
                <a:lnTo>
                  <a:pt x="11049" y="107187"/>
                </a:lnTo>
                <a:lnTo>
                  <a:pt x="17144" y="105537"/>
                </a:lnTo>
                <a:lnTo>
                  <a:pt x="19812" y="100837"/>
                </a:lnTo>
                <a:lnTo>
                  <a:pt x="45846" y="56206"/>
                </a:lnTo>
                <a:lnTo>
                  <a:pt x="45846" y="19558"/>
                </a:lnTo>
                <a:lnTo>
                  <a:pt x="67159" y="19558"/>
                </a:lnTo>
                <a:lnTo>
                  <a:pt x="55752" y="0"/>
                </a:lnTo>
                <a:close/>
              </a:path>
              <a:path w="111760" h="1602104">
                <a:moveTo>
                  <a:pt x="67159" y="19558"/>
                </a:moveTo>
                <a:lnTo>
                  <a:pt x="65658" y="19558"/>
                </a:lnTo>
                <a:lnTo>
                  <a:pt x="65659" y="56206"/>
                </a:lnTo>
                <a:lnTo>
                  <a:pt x="91693" y="100837"/>
                </a:lnTo>
                <a:lnTo>
                  <a:pt x="94361" y="105537"/>
                </a:lnTo>
                <a:lnTo>
                  <a:pt x="100456" y="107187"/>
                </a:lnTo>
                <a:lnTo>
                  <a:pt x="105156" y="104393"/>
                </a:lnTo>
                <a:lnTo>
                  <a:pt x="109981" y="101600"/>
                </a:lnTo>
                <a:lnTo>
                  <a:pt x="111506" y="95504"/>
                </a:lnTo>
                <a:lnTo>
                  <a:pt x="108712" y="90805"/>
                </a:lnTo>
                <a:lnTo>
                  <a:pt x="67159" y="19558"/>
                </a:lnTo>
                <a:close/>
              </a:path>
              <a:path w="111760" h="1602104">
                <a:moveTo>
                  <a:pt x="65658" y="19558"/>
                </a:moveTo>
                <a:lnTo>
                  <a:pt x="45846" y="19558"/>
                </a:lnTo>
                <a:lnTo>
                  <a:pt x="45846" y="56206"/>
                </a:lnTo>
                <a:lnTo>
                  <a:pt x="55752" y="39224"/>
                </a:lnTo>
                <a:lnTo>
                  <a:pt x="47243" y="24637"/>
                </a:lnTo>
                <a:lnTo>
                  <a:pt x="65658" y="24637"/>
                </a:lnTo>
                <a:lnTo>
                  <a:pt x="65658" y="19558"/>
                </a:lnTo>
                <a:close/>
              </a:path>
              <a:path w="111760" h="1602104">
                <a:moveTo>
                  <a:pt x="65658" y="24637"/>
                </a:moveTo>
                <a:lnTo>
                  <a:pt x="64262" y="24637"/>
                </a:lnTo>
                <a:lnTo>
                  <a:pt x="55752" y="39224"/>
                </a:lnTo>
                <a:lnTo>
                  <a:pt x="65659" y="56206"/>
                </a:lnTo>
                <a:lnTo>
                  <a:pt x="65658" y="24637"/>
                </a:lnTo>
                <a:close/>
              </a:path>
              <a:path w="111760" h="1602104">
                <a:moveTo>
                  <a:pt x="64262" y="24637"/>
                </a:moveTo>
                <a:lnTo>
                  <a:pt x="47243" y="24637"/>
                </a:lnTo>
                <a:lnTo>
                  <a:pt x="55752" y="39224"/>
                </a:lnTo>
                <a:lnTo>
                  <a:pt x="64262" y="2463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2781300" y="4543044"/>
            <a:ext cx="708660" cy="68580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154940" rIns="0" bIns="0" rtlCol="0">
            <a:spAutoFit/>
          </a:bodyPr>
          <a:lstStyle/>
          <a:p>
            <a:pPr marR="68580" algn="r">
              <a:lnSpc>
                <a:spcPts val="2080"/>
              </a:lnSpc>
              <a:spcBef>
                <a:spcPts val="1220"/>
              </a:spcBef>
            </a:pPr>
            <a:r>
              <a:rPr sz="3150" spc="-855" baseline="21164" dirty="0">
                <a:latin typeface="Arial"/>
                <a:cs typeface="Arial"/>
              </a:rPr>
              <a:t>~</a:t>
            </a:r>
            <a:r>
              <a:rPr sz="2100" spc="-570" dirty="0">
                <a:latin typeface="Arial"/>
                <a:cs typeface="Arial"/>
              </a:rPr>
              <a:t>y </a:t>
            </a:r>
            <a:r>
              <a:rPr sz="2100" spc="5" dirty="0">
                <a:latin typeface="Symbol"/>
                <a:cs typeface="Symbol"/>
              </a:rPr>
              <a:t></a:t>
            </a:r>
            <a:r>
              <a:rPr sz="2100" spc="160" dirty="0">
                <a:latin typeface="Times New Roman"/>
                <a:cs typeface="Times New Roman"/>
              </a:rPr>
              <a:t> </a:t>
            </a:r>
            <a:r>
              <a:rPr sz="3150" u="sng" spc="7" baseline="34391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y</a:t>
            </a:r>
            <a:endParaRPr sz="3150" baseline="34391">
              <a:latin typeface="Arial"/>
              <a:cs typeface="Arial"/>
            </a:endParaRPr>
          </a:p>
          <a:p>
            <a:pPr marR="66675" algn="r">
              <a:lnSpc>
                <a:spcPts val="2080"/>
              </a:lnSpc>
            </a:pPr>
            <a:r>
              <a:rPr sz="2100" spc="5" dirty="0">
                <a:latin typeface="Times New Roman"/>
                <a:cs typeface="Times New Roman"/>
              </a:rPr>
              <a:t>2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317145" y="1319789"/>
            <a:ext cx="154940" cy="5816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650" spc="15" dirty="0">
                <a:latin typeface="Symbol"/>
                <a:cs typeface="Symbol"/>
              </a:rPr>
              <a:t></a:t>
            </a:r>
            <a:endParaRPr sz="3650">
              <a:latin typeface="Symbol"/>
              <a:cs typeface="Symbo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215860" y="1137015"/>
            <a:ext cx="366395" cy="24130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400" spc="145" dirty="0">
                <a:latin typeface="Comic Sans MS"/>
                <a:cs typeface="Comic Sans MS"/>
              </a:rPr>
              <a:t>x</a:t>
            </a:r>
            <a:r>
              <a:rPr sz="1400" spc="50" dirty="0">
                <a:latin typeface="Symbol"/>
                <a:cs typeface="Symbol"/>
              </a:rPr>
              <a:t></a:t>
            </a:r>
            <a:r>
              <a:rPr sz="1400" spc="25" dirty="0">
                <a:latin typeface="Comic Sans MS"/>
                <a:cs typeface="Comic Sans MS"/>
              </a:rPr>
              <a:t>3</a:t>
            </a:r>
            <a:endParaRPr sz="1400">
              <a:latin typeface="Comic Sans MS"/>
              <a:cs typeface="Comic Sans MS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5522220" y="1576433"/>
            <a:ext cx="137795" cy="24130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400" spc="25" dirty="0">
                <a:latin typeface="Comic Sans MS"/>
                <a:cs typeface="Comic Sans MS"/>
              </a:rPr>
              <a:t>2</a:t>
            </a:r>
            <a:endParaRPr sz="1400">
              <a:latin typeface="Comic Sans MS"/>
              <a:cs typeface="Comic Sans M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534028" y="1363836"/>
            <a:ext cx="2637790" cy="3956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100" u="heavy" spc="22" baseline="31746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1</a:t>
            </a:r>
            <a:r>
              <a:rPr sz="2100" spc="277" baseline="31746" dirty="0">
                <a:latin typeface="Comic Sans MS"/>
                <a:cs typeface="Comic Sans MS"/>
              </a:rPr>
              <a:t> </a:t>
            </a:r>
            <a:r>
              <a:rPr sz="2400" spc="25" dirty="0">
                <a:latin typeface="Comic Sans MS"/>
                <a:cs typeface="Comic Sans MS"/>
              </a:rPr>
              <a:t>(9</a:t>
            </a:r>
            <a:r>
              <a:rPr sz="2400" spc="-210" dirty="0">
                <a:latin typeface="Comic Sans MS"/>
                <a:cs typeface="Comic Sans MS"/>
              </a:rPr>
              <a:t> </a:t>
            </a:r>
            <a:r>
              <a:rPr sz="2400" spc="40" dirty="0">
                <a:latin typeface="Symbol"/>
                <a:cs typeface="Symbol"/>
              </a:rPr>
              <a:t></a:t>
            </a:r>
            <a:r>
              <a:rPr sz="2400" spc="-65" dirty="0">
                <a:latin typeface="Times New Roman"/>
                <a:cs typeface="Times New Roman"/>
              </a:rPr>
              <a:t> </a:t>
            </a:r>
            <a:r>
              <a:rPr sz="2400" spc="30" dirty="0">
                <a:latin typeface="Comic Sans MS"/>
                <a:cs typeface="Comic Sans MS"/>
              </a:rPr>
              <a:t>x</a:t>
            </a:r>
            <a:r>
              <a:rPr sz="2100" spc="44" baseline="43650" dirty="0">
                <a:latin typeface="Comic Sans MS"/>
                <a:cs typeface="Comic Sans MS"/>
              </a:rPr>
              <a:t>2</a:t>
            </a:r>
            <a:r>
              <a:rPr sz="2100" spc="-405" baseline="43650" dirty="0">
                <a:latin typeface="Comic Sans MS"/>
                <a:cs typeface="Comic Sans MS"/>
              </a:rPr>
              <a:t> </a:t>
            </a:r>
            <a:r>
              <a:rPr sz="2400" spc="15" dirty="0">
                <a:latin typeface="Comic Sans MS"/>
                <a:cs typeface="Comic Sans MS"/>
              </a:rPr>
              <a:t>)(9</a:t>
            </a:r>
            <a:r>
              <a:rPr sz="2400" spc="-210" dirty="0">
                <a:latin typeface="Comic Sans MS"/>
                <a:cs typeface="Comic Sans MS"/>
              </a:rPr>
              <a:t> </a:t>
            </a:r>
            <a:r>
              <a:rPr sz="2400" spc="40" dirty="0">
                <a:latin typeface="Symbol"/>
                <a:cs typeface="Symbol"/>
              </a:rPr>
              <a:t></a:t>
            </a:r>
            <a:r>
              <a:rPr sz="2400" spc="-60" dirty="0">
                <a:latin typeface="Times New Roman"/>
                <a:cs typeface="Times New Roman"/>
              </a:rPr>
              <a:t> </a:t>
            </a:r>
            <a:r>
              <a:rPr sz="2400" spc="30" dirty="0">
                <a:latin typeface="Comic Sans MS"/>
                <a:cs typeface="Comic Sans MS"/>
              </a:rPr>
              <a:t>x</a:t>
            </a:r>
            <a:r>
              <a:rPr sz="2100" spc="44" baseline="43650" dirty="0">
                <a:latin typeface="Comic Sans MS"/>
                <a:cs typeface="Comic Sans MS"/>
              </a:rPr>
              <a:t>2</a:t>
            </a:r>
            <a:r>
              <a:rPr sz="2100" spc="-397" baseline="43650" dirty="0">
                <a:latin typeface="Comic Sans MS"/>
                <a:cs typeface="Comic Sans MS"/>
              </a:rPr>
              <a:t> </a:t>
            </a:r>
            <a:r>
              <a:rPr sz="2400" spc="15" dirty="0">
                <a:latin typeface="Comic Sans MS"/>
                <a:cs typeface="Comic Sans MS"/>
              </a:rPr>
              <a:t>)dx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127770" y="1363836"/>
            <a:ext cx="1016635" cy="3956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400" spc="20" dirty="0">
                <a:latin typeface="Symbol"/>
                <a:cs typeface="Symbol"/>
              </a:rPr>
              <a:t></a:t>
            </a:r>
            <a:r>
              <a:rPr sz="2400" spc="20" dirty="0">
                <a:latin typeface="Times New Roman"/>
                <a:cs typeface="Times New Roman"/>
              </a:rPr>
              <a:t> </a:t>
            </a:r>
            <a:r>
              <a:rPr sz="2400" spc="-300" dirty="0">
                <a:latin typeface="Comic Sans MS"/>
                <a:cs typeface="Comic Sans MS"/>
              </a:rPr>
              <a:t>y</a:t>
            </a:r>
            <a:r>
              <a:rPr sz="3600" spc="-450" baseline="23148" dirty="0">
                <a:latin typeface="Comic Sans MS"/>
                <a:cs typeface="Comic Sans MS"/>
              </a:rPr>
              <a:t>~</a:t>
            </a:r>
            <a:r>
              <a:rPr sz="2400" spc="-300" dirty="0">
                <a:latin typeface="Comic Sans MS"/>
                <a:cs typeface="Comic Sans MS"/>
              </a:rPr>
              <a:t>dA</a:t>
            </a:r>
            <a:r>
              <a:rPr sz="2400" spc="-325" dirty="0">
                <a:latin typeface="Comic Sans MS"/>
                <a:cs typeface="Comic Sans MS"/>
              </a:rPr>
              <a:t> </a:t>
            </a:r>
            <a:r>
              <a:rPr sz="2400" spc="40" dirty="0">
                <a:latin typeface="Symbol"/>
                <a:cs typeface="Symbol"/>
              </a:rPr>
              <a:t></a:t>
            </a:r>
            <a:endParaRPr sz="2400">
              <a:latin typeface="Symbol"/>
              <a:cs typeface="Symbo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314116" y="668698"/>
            <a:ext cx="210820" cy="3892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350" spc="55" dirty="0">
                <a:latin typeface="Comic Sans MS"/>
                <a:cs typeface="Comic Sans MS"/>
              </a:rPr>
              <a:t>~</a:t>
            </a:r>
            <a:endParaRPr sz="2350">
              <a:latin typeface="Comic Sans MS"/>
              <a:cs typeface="Comic Sans MS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7587121" y="784705"/>
            <a:ext cx="135890" cy="23749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1350" spc="40" dirty="0">
                <a:latin typeface="Comic Sans MS"/>
                <a:cs typeface="Comic Sans MS"/>
              </a:rPr>
              <a:t>2</a:t>
            </a:r>
            <a:endParaRPr sz="1350">
              <a:latin typeface="Comic Sans MS"/>
              <a:cs typeface="Comic Sans MS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873765" y="1002331"/>
            <a:ext cx="866775" cy="23749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  <a:tabLst>
                <a:tab pos="743585" algn="l"/>
              </a:tabLst>
            </a:pPr>
            <a:r>
              <a:rPr sz="1350" spc="40" dirty="0">
                <a:latin typeface="Comic Sans MS"/>
                <a:cs typeface="Comic Sans MS"/>
              </a:rPr>
              <a:t>2	2</a:t>
            </a:r>
            <a:endParaRPr sz="1350">
              <a:latin typeface="Comic Sans MS"/>
              <a:cs typeface="Comic Sans MS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885646" y="821288"/>
            <a:ext cx="838200" cy="23749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  <a:tabLst>
                <a:tab pos="743585" algn="l"/>
              </a:tabLst>
            </a:pPr>
            <a:r>
              <a:rPr sz="1350" spc="30" dirty="0">
                <a:latin typeface="Comic Sans MS"/>
                <a:cs typeface="Comic Sans MS"/>
              </a:rPr>
              <a:t>1	1</a:t>
            </a:r>
            <a:endParaRPr sz="1350">
              <a:latin typeface="Comic Sans MS"/>
              <a:cs typeface="Comic Sans MS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5312241" y="793659"/>
            <a:ext cx="2547620" cy="3892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764540" algn="l"/>
                <a:tab pos="1480185" algn="l"/>
                <a:tab pos="2420620" algn="l"/>
              </a:tabLst>
            </a:pPr>
            <a:r>
              <a:rPr sz="2350" spc="45" dirty="0">
                <a:latin typeface="Comic Sans MS"/>
                <a:cs typeface="Comic Sans MS"/>
              </a:rPr>
              <a:t>y</a:t>
            </a:r>
            <a:r>
              <a:rPr sz="2350" spc="220" dirty="0">
                <a:latin typeface="Comic Sans MS"/>
                <a:cs typeface="Comic Sans MS"/>
              </a:rPr>
              <a:t> </a:t>
            </a:r>
            <a:r>
              <a:rPr sz="2350" spc="50" dirty="0">
                <a:latin typeface="Symbol"/>
                <a:cs typeface="Symbol"/>
              </a:rPr>
              <a:t></a:t>
            </a:r>
            <a:r>
              <a:rPr sz="2350" dirty="0">
                <a:latin typeface="Times New Roman"/>
                <a:cs typeface="Times New Roman"/>
              </a:rPr>
              <a:t>	</a:t>
            </a:r>
            <a:r>
              <a:rPr sz="2350" spc="45" dirty="0">
                <a:latin typeface="Comic Sans MS"/>
                <a:cs typeface="Comic Sans MS"/>
              </a:rPr>
              <a:t>y</a:t>
            </a:r>
            <a:r>
              <a:rPr sz="2350" spc="55" dirty="0">
                <a:latin typeface="Comic Sans MS"/>
                <a:cs typeface="Comic Sans MS"/>
              </a:rPr>
              <a:t> </a:t>
            </a:r>
            <a:r>
              <a:rPr sz="2350" spc="50" dirty="0">
                <a:latin typeface="Symbol"/>
                <a:cs typeface="Symbol"/>
              </a:rPr>
              <a:t></a:t>
            </a:r>
            <a:r>
              <a:rPr sz="2350" dirty="0">
                <a:latin typeface="Times New Roman"/>
                <a:cs typeface="Times New Roman"/>
              </a:rPr>
              <a:t>	</a:t>
            </a:r>
            <a:r>
              <a:rPr sz="2350" spc="35" dirty="0">
                <a:latin typeface="Comic Sans MS"/>
                <a:cs typeface="Comic Sans MS"/>
              </a:rPr>
              <a:t>(</a:t>
            </a:r>
            <a:r>
              <a:rPr sz="2350" spc="55" dirty="0">
                <a:latin typeface="Comic Sans MS"/>
                <a:cs typeface="Comic Sans MS"/>
              </a:rPr>
              <a:t>9</a:t>
            </a:r>
            <a:r>
              <a:rPr sz="2350" spc="-140" dirty="0">
                <a:latin typeface="Comic Sans MS"/>
                <a:cs typeface="Comic Sans MS"/>
              </a:rPr>
              <a:t> </a:t>
            </a:r>
            <a:r>
              <a:rPr sz="2350" spc="50" dirty="0">
                <a:latin typeface="Symbol"/>
                <a:cs typeface="Symbol"/>
              </a:rPr>
              <a:t></a:t>
            </a:r>
            <a:r>
              <a:rPr sz="2350" spc="5" dirty="0">
                <a:latin typeface="Times New Roman"/>
                <a:cs typeface="Times New Roman"/>
              </a:rPr>
              <a:t> </a:t>
            </a:r>
            <a:r>
              <a:rPr sz="2350" spc="50" dirty="0">
                <a:latin typeface="Comic Sans MS"/>
                <a:cs typeface="Comic Sans MS"/>
              </a:rPr>
              <a:t>x</a:t>
            </a:r>
            <a:r>
              <a:rPr sz="2350" dirty="0">
                <a:latin typeface="Comic Sans MS"/>
                <a:cs typeface="Comic Sans MS"/>
              </a:rPr>
              <a:t>	</a:t>
            </a:r>
            <a:r>
              <a:rPr sz="2350" spc="30" dirty="0">
                <a:latin typeface="Comic Sans MS"/>
                <a:cs typeface="Comic Sans MS"/>
              </a:rPr>
              <a:t>)</a:t>
            </a:r>
            <a:endParaRPr sz="2350">
              <a:latin typeface="Comic Sans MS"/>
              <a:cs typeface="Comic Sans MS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395857" y="2239597"/>
            <a:ext cx="155575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3600" spc="30" dirty="0">
                <a:latin typeface="Symbol"/>
                <a:cs typeface="Symbol"/>
              </a:rPr>
              <a:t></a:t>
            </a:r>
            <a:endParaRPr sz="3600">
              <a:latin typeface="Symbol"/>
              <a:cs typeface="Symbo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5208397" y="1816414"/>
            <a:ext cx="375920" cy="481965"/>
          </a:xfrm>
          <a:prstGeom prst="rect">
            <a:avLst/>
          </a:prstGeom>
        </p:spPr>
        <p:txBody>
          <a:bodyPr vert="horz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400" spc="150" dirty="0">
                <a:latin typeface="Comic Sans MS"/>
                <a:cs typeface="Comic Sans MS"/>
              </a:rPr>
              <a:t>x</a:t>
            </a:r>
            <a:r>
              <a:rPr sz="1400" spc="120" dirty="0">
                <a:latin typeface="Symbol"/>
                <a:cs typeface="Symbol"/>
              </a:rPr>
              <a:t></a:t>
            </a:r>
            <a:r>
              <a:rPr sz="1400" spc="25" dirty="0">
                <a:latin typeface="Comic Sans MS"/>
                <a:cs typeface="Comic Sans MS"/>
              </a:rPr>
              <a:t>0</a:t>
            </a:r>
            <a:endParaRPr sz="1400">
              <a:latin typeface="Comic Sans MS"/>
              <a:cs typeface="Comic Sans MS"/>
            </a:endParaRPr>
          </a:p>
          <a:p>
            <a:pPr marL="208279">
              <a:lnSpc>
                <a:spcPct val="100000"/>
              </a:lnSpc>
              <a:spcBef>
                <a:spcPts val="110"/>
              </a:spcBef>
            </a:pPr>
            <a:r>
              <a:rPr sz="1400" spc="25" dirty="0">
                <a:latin typeface="Comic Sans MS"/>
                <a:cs typeface="Comic Sans MS"/>
              </a:rPr>
              <a:t>3</a:t>
            </a:r>
            <a:endParaRPr sz="1400">
              <a:latin typeface="Comic Sans MS"/>
              <a:cs typeface="Comic Sans MS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207797" y="2311006"/>
            <a:ext cx="137795" cy="42545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24130">
              <a:lnSpc>
                <a:spcPts val="1565"/>
              </a:lnSpc>
              <a:spcBef>
                <a:spcPts val="110"/>
              </a:spcBef>
            </a:pPr>
            <a:r>
              <a:rPr sz="1400" u="heavy" spc="2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1</a:t>
            </a:r>
            <a:endParaRPr sz="1400">
              <a:latin typeface="Comic Sans MS"/>
              <a:cs typeface="Comic Sans MS"/>
            </a:endParaRPr>
          </a:p>
          <a:p>
            <a:pPr marL="12700">
              <a:lnSpc>
                <a:spcPts val="1565"/>
              </a:lnSpc>
            </a:pPr>
            <a:r>
              <a:rPr sz="1400" spc="25" dirty="0">
                <a:latin typeface="Comic Sans MS"/>
                <a:cs typeface="Comic Sans MS"/>
              </a:rPr>
              <a:t>2</a:t>
            </a:r>
            <a:endParaRPr sz="1400">
              <a:latin typeface="Comic Sans MS"/>
              <a:cs typeface="Comic Sans MS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5572110" y="2283507"/>
            <a:ext cx="1563370" cy="39497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400" spc="25" dirty="0">
                <a:latin typeface="Comic Sans MS"/>
                <a:cs typeface="Comic Sans MS"/>
              </a:rPr>
              <a:t>(9</a:t>
            </a:r>
            <a:r>
              <a:rPr sz="2400" spc="-240" dirty="0">
                <a:latin typeface="Comic Sans MS"/>
                <a:cs typeface="Comic Sans MS"/>
              </a:rPr>
              <a:t> </a:t>
            </a:r>
            <a:r>
              <a:rPr sz="2400" spc="40" dirty="0">
                <a:latin typeface="Symbol"/>
                <a:cs typeface="Symbol"/>
              </a:rPr>
              <a:t></a:t>
            </a:r>
            <a:r>
              <a:rPr sz="2400" spc="-85" dirty="0">
                <a:latin typeface="Times New Roman"/>
                <a:cs typeface="Times New Roman"/>
              </a:rPr>
              <a:t> </a:t>
            </a:r>
            <a:r>
              <a:rPr sz="2400" spc="25" dirty="0">
                <a:latin typeface="Comic Sans MS"/>
                <a:cs typeface="Comic Sans MS"/>
              </a:rPr>
              <a:t>x</a:t>
            </a:r>
            <a:r>
              <a:rPr sz="2100" spc="37" baseline="43650" dirty="0">
                <a:latin typeface="Comic Sans MS"/>
                <a:cs typeface="Comic Sans MS"/>
              </a:rPr>
              <a:t>2</a:t>
            </a:r>
            <a:r>
              <a:rPr sz="2100" spc="-412" baseline="43650" dirty="0">
                <a:latin typeface="Comic Sans MS"/>
                <a:cs typeface="Comic Sans MS"/>
              </a:rPr>
              <a:t> </a:t>
            </a:r>
            <a:r>
              <a:rPr sz="2400" spc="25" dirty="0">
                <a:latin typeface="Comic Sans MS"/>
                <a:cs typeface="Comic Sans MS"/>
              </a:rPr>
              <a:t>)</a:t>
            </a:r>
            <a:r>
              <a:rPr sz="2100" spc="37" baseline="43650" dirty="0">
                <a:latin typeface="Comic Sans MS"/>
                <a:cs typeface="Comic Sans MS"/>
              </a:rPr>
              <a:t>2</a:t>
            </a:r>
            <a:r>
              <a:rPr sz="2100" spc="-375" baseline="43650" dirty="0">
                <a:latin typeface="Comic Sans MS"/>
                <a:cs typeface="Comic Sans MS"/>
              </a:rPr>
              <a:t> </a:t>
            </a:r>
            <a:r>
              <a:rPr sz="2400" dirty="0">
                <a:latin typeface="Comic Sans MS"/>
                <a:cs typeface="Comic Sans MS"/>
              </a:rPr>
              <a:t>dx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4113545" y="2283507"/>
            <a:ext cx="1014730" cy="39497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400" spc="20" dirty="0">
                <a:latin typeface="Symbol"/>
                <a:cs typeface="Symbol"/>
              </a:rPr>
              <a:t></a:t>
            </a:r>
            <a:r>
              <a:rPr sz="2400" spc="20" dirty="0">
                <a:latin typeface="Times New Roman"/>
                <a:cs typeface="Times New Roman"/>
              </a:rPr>
              <a:t> </a:t>
            </a:r>
            <a:r>
              <a:rPr sz="2400" spc="80" dirty="0">
                <a:latin typeface="Comic Sans MS"/>
                <a:cs typeface="Comic Sans MS"/>
              </a:rPr>
              <a:t>ydA</a:t>
            </a:r>
            <a:r>
              <a:rPr sz="2400" spc="-345" dirty="0">
                <a:latin typeface="Comic Sans MS"/>
                <a:cs typeface="Comic Sans MS"/>
              </a:rPr>
              <a:t> </a:t>
            </a:r>
            <a:r>
              <a:rPr sz="2400" spc="40" dirty="0">
                <a:latin typeface="Symbol"/>
                <a:cs typeface="Symbol"/>
              </a:rPr>
              <a:t></a:t>
            </a:r>
            <a:endParaRPr sz="2400">
              <a:latin typeface="Symbol"/>
              <a:cs typeface="Symbo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4264261" y="2156699"/>
            <a:ext cx="213995" cy="39497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400" spc="45" dirty="0">
                <a:latin typeface="Comic Sans MS"/>
                <a:cs typeface="Comic Sans MS"/>
              </a:rPr>
              <a:t>~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5333822" y="3158949"/>
            <a:ext cx="155575" cy="5810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650" spc="20" dirty="0">
                <a:latin typeface="Symbol"/>
                <a:cs typeface="Symbol"/>
              </a:rPr>
              <a:t></a:t>
            </a:r>
            <a:endParaRPr sz="3650">
              <a:latin typeface="Symbol"/>
              <a:cs typeface="Symbo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5342557" y="2733188"/>
            <a:ext cx="201930" cy="484505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76200">
              <a:lnSpc>
                <a:spcPct val="100000"/>
              </a:lnSpc>
              <a:spcBef>
                <a:spcPts val="220"/>
              </a:spcBef>
            </a:pPr>
            <a:r>
              <a:rPr sz="1400" spc="25" dirty="0">
                <a:latin typeface="Comic Sans MS"/>
                <a:cs typeface="Comic Sans MS"/>
              </a:rPr>
              <a:t>0</a:t>
            </a:r>
            <a:endParaRPr sz="14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400" spc="25" dirty="0">
                <a:latin typeface="Comic Sans MS"/>
                <a:cs typeface="Comic Sans MS"/>
              </a:rPr>
              <a:t>3</a:t>
            </a:r>
            <a:endParaRPr sz="1400">
              <a:latin typeface="Comic Sans MS"/>
              <a:cs typeface="Comic Sans MS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5344427" y="3667378"/>
            <a:ext cx="137795" cy="2413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00" spc="25" dirty="0">
                <a:latin typeface="Comic Sans MS"/>
                <a:cs typeface="Comic Sans MS"/>
              </a:rPr>
              <a:t>0</a:t>
            </a:r>
            <a:endParaRPr sz="1400">
              <a:latin typeface="Comic Sans MS"/>
              <a:cs typeface="Comic Sans MS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5145747" y="3230465"/>
            <a:ext cx="137795" cy="42608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24130">
              <a:lnSpc>
                <a:spcPts val="1565"/>
              </a:lnSpc>
              <a:spcBef>
                <a:spcPts val="110"/>
              </a:spcBef>
            </a:pPr>
            <a:r>
              <a:rPr sz="1400" u="heavy" spc="2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1</a:t>
            </a:r>
            <a:endParaRPr sz="1400">
              <a:latin typeface="Comic Sans MS"/>
              <a:cs typeface="Comic Sans MS"/>
            </a:endParaRPr>
          </a:p>
          <a:p>
            <a:pPr marL="12700">
              <a:lnSpc>
                <a:spcPts val="1565"/>
              </a:lnSpc>
            </a:pPr>
            <a:r>
              <a:rPr sz="1400" spc="25" dirty="0">
                <a:latin typeface="Comic Sans MS"/>
                <a:cs typeface="Comic Sans MS"/>
              </a:rPr>
              <a:t>2</a:t>
            </a:r>
            <a:endParaRPr sz="1400">
              <a:latin typeface="Comic Sans MS"/>
              <a:cs typeface="Comic Sans MS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5510088" y="3202925"/>
            <a:ext cx="2522220" cy="3949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400" spc="-15" dirty="0">
                <a:latin typeface="Comic Sans MS"/>
                <a:cs typeface="Comic Sans MS"/>
              </a:rPr>
              <a:t>(81 </a:t>
            </a:r>
            <a:r>
              <a:rPr sz="2400" spc="40" dirty="0">
                <a:latin typeface="Symbol"/>
                <a:cs typeface="Symbol"/>
              </a:rPr>
              <a:t></a:t>
            </a:r>
            <a:r>
              <a:rPr sz="2400" spc="40" dirty="0">
                <a:latin typeface="Times New Roman"/>
                <a:cs typeface="Times New Roman"/>
              </a:rPr>
              <a:t> </a:t>
            </a:r>
            <a:r>
              <a:rPr sz="2400" spc="15" dirty="0">
                <a:latin typeface="Comic Sans MS"/>
                <a:cs typeface="Comic Sans MS"/>
              </a:rPr>
              <a:t>18x</a:t>
            </a:r>
            <a:r>
              <a:rPr sz="2100" spc="22" baseline="43650" dirty="0">
                <a:latin typeface="Comic Sans MS"/>
                <a:cs typeface="Comic Sans MS"/>
              </a:rPr>
              <a:t>2 </a:t>
            </a:r>
            <a:r>
              <a:rPr sz="2400" spc="40" dirty="0">
                <a:latin typeface="Symbol"/>
                <a:cs typeface="Symbol"/>
              </a:rPr>
              <a:t></a:t>
            </a:r>
            <a:r>
              <a:rPr sz="2400" spc="-430" dirty="0">
                <a:latin typeface="Times New Roman"/>
                <a:cs typeface="Times New Roman"/>
              </a:rPr>
              <a:t> </a:t>
            </a:r>
            <a:r>
              <a:rPr sz="2400" spc="60" dirty="0">
                <a:latin typeface="Comic Sans MS"/>
                <a:cs typeface="Comic Sans MS"/>
              </a:rPr>
              <a:t>x</a:t>
            </a:r>
            <a:r>
              <a:rPr sz="2100" spc="89" baseline="43650" dirty="0">
                <a:latin typeface="Comic Sans MS"/>
                <a:cs typeface="Comic Sans MS"/>
              </a:rPr>
              <a:t>4 </a:t>
            </a:r>
            <a:r>
              <a:rPr sz="2400" spc="10" dirty="0">
                <a:latin typeface="Comic Sans MS"/>
                <a:cs typeface="Comic Sans MS"/>
              </a:rPr>
              <a:t>)dx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4049541" y="3202925"/>
            <a:ext cx="1016000" cy="3949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400" spc="20" dirty="0">
                <a:latin typeface="Symbol"/>
                <a:cs typeface="Symbol"/>
              </a:rPr>
              <a:t></a:t>
            </a:r>
            <a:r>
              <a:rPr sz="2400" spc="20" dirty="0">
                <a:latin typeface="Times New Roman"/>
                <a:cs typeface="Times New Roman"/>
              </a:rPr>
              <a:t> </a:t>
            </a:r>
            <a:r>
              <a:rPr sz="2400" spc="80" dirty="0">
                <a:latin typeface="Comic Sans MS"/>
                <a:cs typeface="Comic Sans MS"/>
              </a:rPr>
              <a:t>ydA</a:t>
            </a:r>
            <a:r>
              <a:rPr sz="2400" spc="-330" dirty="0">
                <a:latin typeface="Comic Sans MS"/>
                <a:cs typeface="Comic Sans MS"/>
              </a:rPr>
              <a:t> </a:t>
            </a:r>
            <a:r>
              <a:rPr sz="2400" spc="40" dirty="0">
                <a:latin typeface="Symbol"/>
                <a:cs typeface="Symbol"/>
              </a:rPr>
              <a:t></a:t>
            </a:r>
            <a:endParaRPr sz="2400">
              <a:latin typeface="Symbol"/>
              <a:cs typeface="Symbo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4200268" y="3075926"/>
            <a:ext cx="213995" cy="3949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400" spc="45" dirty="0">
                <a:latin typeface="Comic Sans MS"/>
                <a:cs typeface="Comic Sans MS"/>
              </a:rPr>
              <a:t>~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7201448" y="4216133"/>
            <a:ext cx="78168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658495" algn="l"/>
              </a:tabLst>
            </a:pPr>
            <a:r>
              <a:rPr sz="1600" spc="-114" dirty="0">
                <a:latin typeface="Comic Sans MS"/>
                <a:cs typeface="Comic Sans MS"/>
              </a:rPr>
              <a:t>5	0</a:t>
            </a:r>
            <a:endParaRPr sz="1600">
              <a:latin typeface="Comic Sans MS"/>
              <a:cs typeface="Comic Sans MS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7184590" y="4005130"/>
            <a:ext cx="1352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u="heavy" spc="-26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600" u="heavy" spc="-8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1</a:t>
            </a:r>
            <a:endParaRPr sz="1600">
              <a:latin typeface="Comic Sans MS"/>
              <a:cs typeface="Comic Sans MS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6726359" y="3963060"/>
            <a:ext cx="124841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859155" algn="l"/>
                <a:tab pos="1125220" algn="l"/>
              </a:tabLst>
            </a:pPr>
            <a:r>
              <a:rPr sz="1600" spc="-114" dirty="0">
                <a:latin typeface="Comic Sans MS"/>
                <a:cs typeface="Comic Sans MS"/>
              </a:rPr>
              <a:t>3	5	3</a:t>
            </a:r>
            <a:endParaRPr sz="1600">
              <a:latin typeface="Comic Sans MS"/>
              <a:cs typeface="Comic Sans MS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6281053" y="4003022"/>
            <a:ext cx="253365" cy="4794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789"/>
              </a:lnSpc>
              <a:spcBef>
                <a:spcPts val="95"/>
              </a:spcBef>
            </a:pPr>
            <a:r>
              <a:rPr sz="1600" u="heavy" spc="-3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18</a:t>
            </a:r>
            <a:r>
              <a:rPr sz="1600" u="heavy" spc="-33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endParaRPr sz="1600">
              <a:latin typeface="Comic Sans MS"/>
              <a:cs typeface="Comic Sans MS"/>
            </a:endParaRPr>
          </a:p>
          <a:p>
            <a:pPr marL="54610">
              <a:lnSpc>
                <a:spcPts val="1789"/>
              </a:lnSpc>
            </a:pPr>
            <a:r>
              <a:rPr sz="1600" spc="-114" dirty="0">
                <a:latin typeface="Comic Sans MS"/>
                <a:cs typeface="Comic Sans MS"/>
              </a:rPr>
              <a:t>3</a:t>
            </a:r>
            <a:endParaRPr sz="1600">
              <a:latin typeface="Comic Sans MS"/>
              <a:cs typeface="Comic Sans MS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5199205" y="4213330"/>
            <a:ext cx="1352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14" dirty="0">
                <a:latin typeface="Comic Sans MS"/>
                <a:cs typeface="Comic Sans MS"/>
              </a:rPr>
              <a:t>2</a:t>
            </a:r>
            <a:endParaRPr sz="1600">
              <a:latin typeface="Comic Sans MS"/>
              <a:cs typeface="Comic Sans MS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5211006" y="4005130"/>
            <a:ext cx="10668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u="heavy" spc="-8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1</a:t>
            </a:r>
            <a:endParaRPr sz="1600">
              <a:latin typeface="Comic Sans MS"/>
              <a:cs typeface="Comic Sans MS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4252743" y="3829651"/>
            <a:ext cx="209550" cy="4438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750" spc="-195" dirty="0">
                <a:latin typeface="Comic Sans MS"/>
                <a:cs typeface="Comic Sans MS"/>
              </a:rPr>
              <a:t>~</a:t>
            </a:r>
            <a:endParaRPr sz="2750">
              <a:latin typeface="Comic Sans MS"/>
              <a:cs typeface="Comic Sans MS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6541892" y="3753618"/>
            <a:ext cx="1302385" cy="70739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401955" algn="l"/>
                <a:tab pos="854710" algn="l"/>
              </a:tabLst>
            </a:pPr>
            <a:r>
              <a:rPr sz="2750" spc="-195" dirty="0">
                <a:latin typeface="Comic Sans MS"/>
                <a:cs typeface="Comic Sans MS"/>
              </a:rPr>
              <a:t>x	</a:t>
            </a:r>
            <a:r>
              <a:rPr sz="2750" spc="-180" dirty="0">
                <a:latin typeface="Symbol"/>
                <a:cs typeface="Symbol"/>
              </a:rPr>
              <a:t></a:t>
            </a:r>
            <a:r>
              <a:rPr sz="2750" spc="-180" dirty="0">
                <a:latin typeface="Times New Roman"/>
                <a:cs typeface="Times New Roman"/>
              </a:rPr>
              <a:t>	</a:t>
            </a:r>
            <a:r>
              <a:rPr sz="2750" spc="-195" dirty="0">
                <a:latin typeface="Comic Sans MS"/>
                <a:cs typeface="Comic Sans MS"/>
              </a:rPr>
              <a:t>x</a:t>
            </a:r>
            <a:r>
              <a:rPr sz="2750" spc="270" dirty="0">
                <a:latin typeface="Comic Sans MS"/>
                <a:cs typeface="Comic Sans MS"/>
              </a:rPr>
              <a:t> </a:t>
            </a:r>
            <a:r>
              <a:rPr sz="4450" spc="-680" dirty="0">
                <a:latin typeface="Symbol"/>
                <a:cs typeface="Symbol"/>
              </a:rPr>
              <a:t></a:t>
            </a:r>
            <a:endParaRPr sz="4450">
              <a:latin typeface="Symbol"/>
              <a:cs typeface="Symbo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5433965" y="3973356"/>
            <a:ext cx="780415" cy="4438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750" spc="-180" dirty="0">
                <a:latin typeface="Comic Sans MS"/>
                <a:cs typeface="Comic Sans MS"/>
              </a:rPr>
              <a:t>81x</a:t>
            </a:r>
            <a:r>
              <a:rPr sz="2750" spc="-305" dirty="0">
                <a:latin typeface="Comic Sans MS"/>
                <a:cs typeface="Comic Sans MS"/>
              </a:rPr>
              <a:t> </a:t>
            </a:r>
            <a:r>
              <a:rPr sz="2750" spc="-180" dirty="0">
                <a:latin typeface="Symbol"/>
                <a:cs typeface="Symbol"/>
              </a:rPr>
              <a:t></a:t>
            </a:r>
            <a:endParaRPr sz="2750">
              <a:latin typeface="Symbol"/>
              <a:cs typeface="Symbo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4101831" y="3753618"/>
            <a:ext cx="1388110" cy="70739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1284605" algn="l"/>
              </a:tabLst>
            </a:pPr>
            <a:r>
              <a:rPr sz="2750" spc="-90" dirty="0">
                <a:latin typeface="Symbol"/>
                <a:cs typeface="Symbol"/>
              </a:rPr>
              <a:t></a:t>
            </a:r>
            <a:r>
              <a:rPr sz="2750" spc="-180" dirty="0">
                <a:latin typeface="Times New Roman"/>
                <a:cs typeface="Times New Roman"/>
              </a:rPr>
              <a:t> </a:t>
            </a:r>
            <a:r>
              <a:rPr sz="2750" spc="-145" dirty="0">
                <a:latin typeface="Comic Sans MS"/>
                <a:cs typeface="Comic Sans MS"/>
              </a:rPr>
              <a:t>ydA</a:t>
            </a:r>
            <a:r>
              <a:rPr sz="2750" spc="-190" dirty="0">
                <a:latin typeface="Comic Sans MS"/>
                <a:cs typeface="Comic Sans MS"/>
              </a:rPr>
              <a:t> </a:t>
            </a:r>
            <a:r>
              <a:rPr sz="2750" spc="-180" dirty="0">
                <a:latin typeface="Symbol"/>
                <a:cs typeface="Symbol"/>
              </a:rPr>
              <a:t></a:t>
            </a:r>
            <a:r>
              <a:rPr sz="2750" spc="-180" dirty="0">
                <a:latin typeface="Times New Roman"/>
                <a:cs typeface="Times New Roman"/>
              </a:rPr>
              <a:t>	</a:t>
            </a:r>
            <a:r>
              <a:rPr sz="4450" spc="-1019" dirty="0">
                <a:latin typeface="Symbol"/>
                <a:cs typeface="Symbol"/>
              </a:rPr>
              <a:t></a:t>
            </a:r>
            <a:endParaRPr sz="4450">
              <a:latin typeface="Symbol"/>
              <a:cs typeface="Symbol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4176310" y="5018422"/>
            <a:ext cx="209550" cy="3937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400" spc="15" dirty="0">
                <a:latin typeface="Comic Sans MS"/>
                <a:cs typeface="Comic Sans MS"/>
              </a:rPr>
              <a:t>~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4176310" y="4499151"/>
            <a:ext cx="209550" cy="3937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400" spc="15" dirty="0">
                <a:latin typeface="Comic Sans MS"/>
                <a:cs typeface="Comic Sans MS"/>
              </a:rPr>
              <a:t>~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8100721" y="4616778"/>
            <a:ext cx="13525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5" dirty="0">
                <a:latin typeface="Comic Sans MS"/>
                <a:cs typeface="Comic Sans MS"/>
              </a:rPr>
              <a:t>5</a:t>
            </a:r>
            <a:endParaRPr sz="1400">
              <a:latin typeface="Comic Sans MS"/>
              <a:cs typeface="Comic Sans MS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7526959" y="4836857"/>
            <a:ext cx="13525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5" dirty="0">
                <a:latin typeface="Comic Sans MS"/>
                <a:cs typeface="Comic Sans MS"/>
              </a:rPr>
              <a:t>5</a:t>
            </a:r>
            <a:endParaRPr sz="1400">
              <a:latin typeface="Comic Sans MS"/>
              <a:cs typeface="Comic Sans MS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7510324" y="4653878"/>
            <a:ext cx="13398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u="heavy" spc="-204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400" u="heavy" spc="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1</a:t>
            </a:r>
            <a:endParaRPr sz="1400">
              <a:latin typeface="Comic Sans MS"/>
              <a:cs typeface="Comic Sans MS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7052236" y="4616778"/>
            <a:ext cx="13525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5" dirty="0">
                <a:latin typeface="Comic Sans MS"/>
                <a:cs typeface="Comic Sans MS"/>
              </a:rPr>
              <a:t>3</a:t>
            </a:r>
            <a:endParaRPr sz="1400">
              <a:latin typeface="Comic Sans MS"/>
              <a:cs typeface="Comic Sans MS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6404539" y="4652019"/>
            <a:ext cx="254635" cy="4248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570"/>
              </a:lnSpc>
              <a:spcBef>
                <a:spcPts val="100"/>
              </a:spcBef>
            </a:pPr>
            <a:r>
              <a:rPr sz="1400" u="heavy" spc="8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18</a:t>
            </a:r>
            <a:r>
              <a:rPr sz="1400" u="heavy" spc="-26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endParaRPr sz="1400">
              <a:latin typeface="Comic Sans MS"/>
              <a:cs typeface="Comic Sans MS"/>
            </a:endParaRPr>
          </a:p>
          <a:p>
            <a:pPr marL="54610">
              <a:lnSpc>
                <a:spcPts val="1570"/>
              </a:lnSpc>
            </a:pPr>
            <a:r>
              <a:rPr sz="1400" spc="5" dirty="0">
                <a:latin typeface="Comic Sans MS"/>
                <a:cs typeface="Comic Sans MS"/>
              </a:rPr>
              <a:t>3</a:t>
            </a:r>
            <a:endParaRPr sz="1400">
              <a:latin typeface="Comic Sans MS"/>
              <a:cs typeface="Comic Sans MS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5121481" y="4836857"/>
            <a:ext cx="13525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5" dirty="0">
                <a:latin typeface="Comic Sans MS"/>
                <a:cs typeface="Comic Sans MS"/>
              </a:rPr>
              <a:t>2</a:t>
            </a:r>
            <a:endParaRPr sz="1400">
              <a:latin typeface="Comic Sans MS"/>
              <a:cs typeface="Comic Sans MS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5133304" y="4653878"/>
            <a:ext cx="10668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u="heavy" spc="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1</a:t>
            </a:r>
            <a:endParaRPr sz="1400">
              <a:latin typeface="Comic Sans MS"/>
              <a:cs typeface="Comic Sans MS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4025108" y="5145159"/>
            <a:ext cx="1739900" cy="3937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400" spc="5" dirty="0">
                <a:latin typeface="Symbol"/>
                <a:cs typeface="Symbol"/>
              </a:rPr>
              <a:t></a:t>
            </a:r>
            <a:r>
              <a:rPr sz="2400" spc="5" dirty="0">
                <a:latin typeface="Times New Roman"/>
                <a:cs typeface="Times New Roman"/>
              </a:rPr>
              <a:t> </a:t>
            </a:r>
            <a:r>
              <a:rPr sz="2400" spc="70" dirty="0">
                <a:latin typeface="Comic Sans MS"/>
                <a:cs typeface="Comic Sans MS"/>
              </a:rPr>
              <a:t>ydA </a:t>
            </a:r>
            <a:r>
              <a:rPr sz="2400" spc="10" dirty="0">
                <a:latin typeface="Symbol"/>
                <a:cs typeface="Symbol"/>
              </a:rPr>
              <a:t></a:t>
            </a:r>
            <a:r>
              <a:rPr sz="2400" spc="-300" dirty="0">
                <a:latin typeface="Times New Roman"/>
                <a:cs typeface="Times New Roman"/>
              </a:rPr>
              <a:t> </a:t>
            </a:r>
            <a:r>
              <a:rPr sz="2400" spc="20" dirty="0">
                <a:latin typeface="Comic Sans MS"/>
                <a:cs typeface="Comic Sans MS"/>
              </a:rPr>
              <a:t>64.8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8310316" y="4433329"/>
            <a:ext cx="564515" cy="62420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400" spc="10" dirty="0">
                <a:latin typeface="Symbol"/>
                <a:cs typeface="Symbol"/>
              </a:rPr>
              <a:t></a:t>
            </a:r>
            <a:r>
              <a:rPr sz="2400" spc="-110" dirty="0">
                <a:latin typeface="Times New Roman"/>
                <a:cs typeface="Times New Roman"/>
              </a:rPr>
              <a:t> </a:t>
            </a:r>
            <a:r>
              <a:rPr sz="2400" spc="-215" dirty="0">
                <a:latin typeface="Comic Sans MS"/>
                <a:cs typeface="Comic Sans MS"/>
              </a:rPr>
              <a:t>0</a:t>
            </a:r>
            <a:r>
              <a:rPr sz="3900" spc="-215" dirty="0">
                <a:latin typeface="Symbol"/>
                <a:cs typeface="Symbol"/>
              </a:rPr>
              <a:t></a:t>
            </a:r>
            <a:endParaRPr sz="3900">
              <a:latin typeface="Symbol"/>
              <a:cs typeface="Symbol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6657870" y="4625881"/>
            <a:ext cx="1461770" cy="3937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610870" algn="l"/>
                <a:tab pos="1057275" algn="l"/>
              </a:tabLst>
            </a:pPr>
            <a:r>
              <a:rPr sz="2400" spc="-55" dirty="0">
                <a:latin typeface="Comic Sans MS"/>
                <a:cs typeface="Comic Sans MS"/>
              </a:rPr>
              <a:t>(</a:t>
            </a:r>
            <a:r>
              <a:rPr sz="2400" spc="-100" dirty="0">
                <a:latin typeface="Comic Sans MS"/>
                <a:cs typeface="Comic Sans MS"/>
              </a:rPr>
              <a:t>3</a:t>
            </a:r>
            <a:r>
              <a:rPr sz="2400" spc="5" dirty="0">
                <a:latin typeface="Comic Sans MS"/>
                <a:cs typeface="Comic Sans MS"/>
              </a:rPr>
              <a:t>)</a:t>
            </a:r>
            <a:r>
              <a:rPr sz="2400" dirty="0">
                <a:latin typeface="Comic Sans MS"/>
                <a:cs typeface="Comic Sans MS"/>
              </a:rPr>
              <a:t>	</a:t>
            </a:r>
            <a:r>
              <a:rPr sz="2400" spc="10" dirty="0">
                <a:latin typeface="Symbol"/>
                <a:cs typeface="Symbol"/>
              </a:rPr>
              <a:t></a:t>
            </a:r>
            <a:r>
              <a:rPr sz="2400" dirty="0">
                <a:latin typeface="Times New Roman"/>
                <a:cs typeface="Times New Roman"/>
              </a:rPr>
              <a:t>	</a:t>
            </a:r>
            <a:r>
              <a:rPr sz="2400" spc="-55" dirty="0">
                <a:latin typeface="Comic Sans MS"/>
                <a:cs typeface="Comic Sans MS"/>
              </a:rPr>
              <a:t>(</a:t>
            </a:r>
            <a:r>
              <a:rPr sz="2400" spc="-100" dirty="0">
                <a:latin typeface="Comic Sans MS"/>
                <a:cs typeface="Comic Sans MS"/>
              </a:rPr>
              <a:t>3</a:t>
            </a:r>
            <a:r>
              <a:rPr sz="2400" spc="5" dirty="0">
                <a:latin typeface="Comic Sans MS"/>
                <a:cs typeface="Comic Sans MS"/>
              </a:rPr>
              <a:t>)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5355439" y="4625881"/>
            <a:ext cx="982980" cy="3937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400" spc="-35" dirty="0">
                <a:latin typeface="Comic Sans MS"/>
                <a:cs typeface="Comic Sans MS"/>
              </a:rPr>
              <a:t>81(3)</a:t>
            </a:r>
            <a:r>
              <a:rPr sz="2400" spc="-195" dirty="0">
                <a:latin typeface="Comic Sans MS"/>
                <a:cs typeface="Comic Sans MS"/>
              </a:rPr>
              <a:t> </a:t>
            </a:r>
            <a:r>
              <a:rPr sz="2400" spc="10" dirty="0">
                <a:latin typeface="Symbol"/>
                <a:cs typeface="Symbol"/>
              </a:rPr>
              <a:t></a:t>
            </a:r>
            <a:endParaRPr sz="2400">
              <a:latin typeface="Symbol"/>
              <a:cs typeface="Symbol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4025108" y="4433329"/>
            <a:ext cx="1386205" cy="62420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1283335" algn="l"/>
              </a:tabLst>
            </a:pPr>
            <a:r>
              <a:rPr sz="2400" spc="5" dirty="0">
                <a:latin typeface="Symbol"/>
                <a:cs typeface="Symbol"/>
              </a:rPr>
              <a:t></a:t>
            </a:r>
            <a:r>
              <a:rPr sz="2400" spc="-90" dirty="0">
                <a:latin typeface="Times New Roman"/>
                <a:cs typeface="Times New Roman"/>
              </a:rPr>
              <a:t> </a:t>
            </a:r>
            <a:r>
              <a:rPr sz="2400" spc="70" dirty="0">
                <a:latin typeface="Comic Sans MS"/>
                <a:cs typeface="Comic Sans MS"/>
              </a:rPr>
              <a:t>ydA</a:t>
            </a:r>
            <a:r>
              <a:rPr sz="2400" spc="-90" dirty="0">
                <a:latin typeface="Comic Sans MS"/>
                <a:cs typeface="Comic Sans MS"/>
              </a:rPr>
              <a:t> </a:t>
            </a:r>
            <a:r>
              <a:rPr sz="2400" spc="10" dirty="0">
                <a:latin typeface="Symbol"/>
                <a:cs typeface="Symbol"/>
              </a:rPr>
              <a:t></a:t>
            </a:r>
            <a:r>
              <a:rPr sz="2400" spc="10" dirty="0">
                <a:latin typeface="Times New Roman"/>
                <a:cs typeface="Times New Roman"/>
              </a:rPr>
              <a:t>	</a:t>
            </a:r>
            <a:r>
              <a:rPr sz="3900" spc="-835" dirty="0">
                <a:latin typeface="Symbol"/>
                <a:cs typeface="Symbol"/>
              </a:rPr>
              <a:t></a:t>
            </a:r>
            <a:endParaRPr sz="3900">
              <a:latin typeface="Symbol"/>
              <a:cs typeface="Symbol"/>
            </a:endParaRPr>
          </a:p>
        </p:txBody>
      </p:sp>
      <p:sp>
        <p:nvSpPr>
          <p:cNvPr id="73" name="object 73"/>
          <p:cNvSpPr/>
          <p:nvPr/>
        </p:nvSpPr>
        <p:spPr>
          <a:xfrm>
            <a:off x="4529328" y="5644896"/>
            <a:ext cx="3634740" cy="914400"/>
          </a:xfrm>
          <a:custGeom>
            <a:avLst/>
            <a:gdLst/>
            <a:ahLst/>
            <a:cxnLst/>
            <a:rect l="l" t="t" r="r" b="b"/>
            <a:pathLst>
              <a:path w="3634740" h="914400">
                <a:moveTo>
                  <a:pt x="0" y="914399"/>
                </a:moveTo>
                <a:lnTo>
                  <a:pt x="3634739" y="914399"/>
                </a:lnTo>
                <a:lnTo>
                  <a:pt x="3634739" y="0"/>
                </a:lnTo>
                <a:lnTo>
                  <a:pt x="0" y="0"/>
                </a:lnTo>
                <a:lnTo>
                  <a:pt x="0" y="91439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5118756" y="6099051"/>
            <a:ext cx="806450" cy="0"/>
          </a:xfrm>
          <a:custGeom>
            <a:avLst/>
            <a:gdLst/>
            <a:ahLst/>
            <a:cxnLst/>
            <a:rect l="l" t="t" r="r" b="b"/>
            <a:pathLst>
              <a:path w="806450">
                <a:moveTo>
                  <a:pt x="0" y="0"/>
                </a:moveTo>
                <a:lnTo>
                  <a:pt x="806140" y="0"/>
                </a:lnTo>
              </a:path>
            </a:pathLst>
          </a:custGeom>
          <a:ln w="1278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 txBox="1"/>
          <p:nvPr/>
        </p:nvSpPr>
        <p:spPr>
          <a:xfrm>
            <a:off x="4567588" y="5858545"/>
            <a:ext cx="3560445" cy="62420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ts val="2335"/>
              </a:lnSpc>
              <a:spcBef>
                <a:spcPts val="135"/>
              </a:spcBef>
            </a:pPr>
            <a:r>
              <a:rPr sz="2350" strike="sngStrike" spc="25" dirty="0">
                <a:latin typeface="Comic Sans MS"/>
                <a:cs typeface="Comic Sans MS"/>
              </a:rPr>
              <a:t>y</a:t>
            </a:r>
            <a:r>
              <a:rPr sz="2350" strike="noStrike" spc="25" dirty="0">
                <a:latin typeface="Comic Sans MS"/>
                <a:cs typeface="Comic Sans MS"/>
              </a:rPr>
              <a:t> </a:t>
            </a:r>
            <a:r>
              <a:rPr sz="2350" strike="noStrike" spc="30" dirty="0">
                <a:latin typeface="Symbol"/>
                <a:cs typeface="Symbol"/>
              </a:rPr>
              <a:t></a:t>
            </a:r>
            <a:r>
              <a:rPr sz="2350" strike="noStrike" spc="30" dirty="0">
                <a:latin typeface="Times New Roman"/>
                <a:cs typeface="Times New Roman"/>
              </a:rPr>
              <a:t> </a:t>
            </a:r>
            <a:r>
              <a:rPr sz="3525" strike="noStrike" spc="22" baseline="36643" dirty="0">
                <a:latin typeface="Symbol"/>
                <a:cs typeface="Symbol"/>
              </a:rPr>
              <a:t></a:t>
            </a:r>
            <a:r>
              <a:rPr sz="3525" strike="noStrike" spc="22" baseline="36643" dirty="0">
                <a:latin typeface="Times New Roman"/>
                <a:cs typeface="Times New Roman"/>
              </a:rPr>
              <a:t> </a:t>
            </a:r>
            <a:r>
              <a:rPr sz="3525" strike="noStrike" spc="-885" baseline="36643" dirty="0">
                <a:latin typeface="Comic Sans MS"/>
                <a:cs typeface="Comic Sans MS"/>
              </a:rPr>
              <a:t>y</a:t>
            </a:r>
            <a:r>
              <a:rPr sz="3525" strike="noStrike" spc="-885" baseline="59101" dirty="0">
                <a:latin typeface="Comic Sans MS"/>
                <a:cs typeface="Comic Sans MS"/>
              </a:rPr>
              <a:t>~ </a:t>
            </a:r>
            <a:r>
              <a:rPr sz="3525" strike="noStrike" spc="44" baseline="36643" dirty="0">
                <a:latin typeface="Comic Sans MS"/>
                <a:cs typeface="Comic Sans MS"/>
              </a:rPr>
              <a:t>dA </a:t>
            </a:r>
            <a:r>
              <a:rPr sz="2350" strike="noStrike" spc="30" dirty="0">
                <a:latin typeface="Symbol"/>
                <a:cs typeface="Symbol"/>
              </a:rPr>
              <a:t></a:t>
            </a:r>
            <a:r>
              <a:rPr sz="2350" strike="noStrike" spc="30" dirty="0">
                <a:latin typeface="Times New Roman"/>
                <a:cs typeface="Times New Roman"/>
              </a:rPr>
              <a:t> </a:t>
            </a:r>
            <a:r>
              <a:rPr sz="3525" u="heavy" strike="noStrike" spc="52" baseline="3546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64.8</a:t>
            </a:r>
            <a:r>
              <a:rPr sz="3525" strike="noStrike" spc="52" baseline="35460" dirty="0">
                <a:latin typeface="Comic Sans MS"/>
                <a:cs typeface="Comic Sans MS"/>
              </a:rPr>
              <a:t> </a:t>
            </a:r>
            <a:r>
              <a:rPr sz="2350" strike="noStrike" spc="30" dirty="0">
                <a:latin typeface="Symbol"/>
                <a:cs typeface="Symbol"/>
              </a:rPr>
              <a:t></a:t>
            </a:r>
            <a:r>
              <a:rPr sz="2350" strike="noStrike" spc="30" dirty="0">
                <a:latin typeface="Times New Roman"/>
                <a:cs typeface="Times New Roman"/>
              </a:rPr>
              <a:t> </a:t>
            </a:r>
            <a:r>
              <a:rPr sz="2350" strike="noStrike" spc="35" dirty="0">
                <a:latin typeface="Comic Sans MS"/>
                <a:cs typeface="Comic Sans MS"/>
              </a:rPr>
              <a:t>3.6</a:t>
            </a:r>
            <a:r>
              <a:rPr sz="2350" strike="noStrike" spc="-75" dirty="0">
                <a:latin typeface="Comic Sans MS"/>
                <a:cs typeface="Comic Sans MS"/>
              </a:rPr>
              <a:t> </a:t>
            </a:r>
            <a:r>
              <a:rPr sz="2350" strike="noStrike" spc="45" dirty="0">
                <a:latin typeface="Comic Sans MS"/>
                <a:cs typeface="Comic Sans MS"/>
              </a:rPr>
              <a:t>ft</a:t>
            </a:r>
            <a:endParaRPr sz="2350">
              <a:latin typeface="Comic Sans MS"/>
              <a:cs typeface="Comic Sans MS"/>
            </a:endParaRPr>
          </a:p>
          <a:p>
            <a:pPr marL="694690">
              <a:lnSpc>
                <a:spcPts val="2335"/>
              </a:lnSpc>
              <a:tabLst>
                <a:tab pos="1883410" algn="l"/>
              </a:tabLst>
            </a:pPr>
            <a:r>
              <a:rPr sz="2350" spc="15" dirty="0">
                <a:latin typeface="Symbol"/>
                <a:cs typeface="Symbol"/>
              </a:rPr>
              <a:t></a:t>
            </a:r>
            <a:r>
              <a:rPr sz="2350" spc="-170" dirty="0">
                <a:latin typeface="Times New Roman"/>
                <a:cs typeface="Times New Roman"/>
              </a:rPr>
              <a:t> </a:t>
            </a:r>
            <a:r>
              <a:rPr sz="2350" spc="30" dirty="0">
                <a:latin typeface="Comic Sans MS"/>
                <a:cs typeface="Comic Sans MS"/>
              </a:rPr>
              <a:t>dA	18</a:t>
            </a:r>
            <a:endParaRPr sz="2350">
              <a:latin typeface="Comic Sans MS"/>
              <a:cs typeface="Comic Sans MS"/>
            </a:endParaRPr>
          </a:p>
        </p:txBody>
      </p:sp>
      <p:sp>
        <p:nvSpPr>
          <p:cNvPr id="76" name="object 76"/>
          <p:cNvSpPr/>
          <p:nvPr/>
        </p:nvSpPr>
        <p:spPr>
          <a:xfrm>
            <a:off x="4510278" y="5625846"/>
            <a:ext cx="3672840" cy="952500"/>
          </a:xfrm>
          <a:custGeom>
            <a:avLst/>
            <a:gdLst/>
            <a:ahLst/>
            <a:cxnLst/>
            <a:rect l="l" t="t" r="r" b="b"/>
            <a:pathLst>
              <a:path w="3672840" h="952500">
                <a:moveTo>
                  <a:pt x="0" y="952499"/>
                </a:moveTo>
                <a:lnTo>
                  <a:pt x="3672839" y="952499"/>
                </a:lnTo>
                <a:lnTo>
                  <a:pt x="3672839" y="0"/>
                </a:lnTo>
                <a:lnTo>
                  <a:pt x="0" y="0"/>
                </a:lnTo>
                <a:lnTo>
                  <a:pt x="0" y="952499"/>
                </a:lnTo>
                <a:close/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15</a:t>
            </a:fld>
            <a:endParaRPr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16</a:t>
            </a:fld>
            <a:endParaRPr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88744" y="479805"/>
            <a:ext cx="62903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latin typeface="Times New Roman"/>
                <a:cs typeface="Times New Roman"/>
              </a:rPr>
              <a:t>STEPS </a:t>
            </a:r>
            <a:r>
              <a:rPr sz="2400" b="1" dirty="0">
                <a:latin typeface="Times New Roman"/>
                <a:cs typeface="Times New Roman"/>
              </a:rPr>
              <a:t>FOR </a:t>
            </a:r>
            <a:r>
              <a:rPr sz="2400" b="1" spc="-5" dirty="0">
                <a:latin typeface="Times New Roman"/>
                <a:cs typeface="Times New Roman"/>
              </a:rPr>
              <a:t>DETERMING AREA</a:t>
            </a:r>
            <a:r>
              <a:rPr sz="2400" b="1" spc="-250" dirty="0">
                <a:latin typeface="Times New Roman"/>
                <a:cs typeface="Times New Roman"/>
              </a:rPr>
              <a:t> </a:t>
            </a:r>
            <a:r>
              <a:rPr sz="2400" b="1" spc="-5" dirty="0">
                <a:latin typeface="Times New Roman"/>
                <a:cs typeface="Times New Roman"/>
              </a:rPr>
              <a:t>CENTROID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9816" y="1221104"/>
            <a:ext cx="8747125" cy="52355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64490" indent="-351790">
              <a:lnSpc>
                <a:spcPct val="100000"/>
              </a:lnSpc>
              <a:spcBef>
                <a:spcPts val="95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sz="2200" spc="-5" dirty="0">
                <a:latin typeface="Times New Roman"/>
                <a:cs typeface="Times New Roman"/>
              </a:rPr>
              <a:t>Choose an appropriate differential </a:t>
            </a:r>
            <a:r>
              <a:rPr sz="2200" spc="-10" dirty="0">
                <a:latin typeface="Times New Roman"/>
                <a:cs typeface="Times New Roman"/>
              </a:rPr>
              <a:t>element </a:t>
            </a:r>
            <a:r>
              <a:rPr sz="2200" i="1" dirty="0">
                <a:solidFill>
                  <a:srgbClr val="CC0000"/>
                </a:solidFill>
                <a:latin typeface="Times New Roman"/>
                <a:cs typeface="Times New Roman"/>
              </a:rPr>
              <a:t>dA </a:t>
            </a:r>
            <a:r>
              <a:rPr sz="2200" spc="-5" dirty="0">
                <a:latin typeface="Times New Roman"/>
                <a:cs typeface="Times New Roman"/>
              </a:rPr>
              <a:t>at a general point</a:t>
            </a:r>
            <a:r>
              <a:rPr sz="2200" spc="145" dirty="0">
                <a:latin typeface="Times New Roman"/>
                <a:cs typeface="Times New Roman"/>
              </a:rPr>
              <a:t> </a:t>
            </a:r>
            <a:r>
              <a:rPr sz="2200" spc="-5" dirty="0">
                <a:solidFill>
                  <a:srgbClr val="CC0000"/>
                </a:solidFill>
                <a:latin typeface="Times New Roman"/>
                <a:cs typeface="Times New Roman"/>
              </a:rPr>
              <a:t>(</a:t>
            </a:r>
            <a:r>
              <a:rPr sz="2200" i="1" spc="-5" dirty="0">
                <a:solidFill>
                  <a:srgbClr val="CC0000"/>
                </a:solidFill>
                <a:latin typeface="Times New Roman"/>
                <a:cs typeface="Times New Roman"/>
              </a:rPr>
              <a:t>x,y</a:t>
            </a:r>
            <a:r>
              <a:rPr sz="2200" spc="-5" dirty="0">
                <a:solidFill>
                  <a:srgbClr val="CC0000"/>
                </a:solidFill>
                <a:latin typeface="Times New Roman"/>
                <a:cs typeface="Times New Roman"/>
              </a:rPr>
              <a:t>)</a:t>
            </a:r>
            <a:r>
              <a:rPr sz="2200" spc="-5" dirty="0">
                <a:latin typeface="Times New Roman"/>
                <a:cs typeface="Times New Roman"/>
              </a:rPr>
              <a:t>.</a:t>
            </a:r>
            <a:endParaRPr sz="2200" dirty="0">
              <a:latin typeface="Times New Roman"/>
              <a:cs typeface="Times New Roman"/>
            </a:endParaRPr>
          </a:p>
          <a:p>
            <a:pPr marR="1943735" algn="ctr">
              <a:lnSpc>
                <a:spcPct val="100000"/>
              </a:lnSpc>
            </a:pPr>
            <a:r>
              <a:rPr sz="2200" spc="-5" dirty="0">
                <a:latin typeface="Times New Roman"/>
                <a:cs typeface="Times New Roman"/>
              </a:rPr>
              <a:t>Hint: </a:t>
            </a:r>
            <a:r>
              <a:rPr sz="2200" spc="-15" dirty="0">
                <a:latin typeface="Times New Roman"/>
                <a:cs typeface="Times New Roman"/>
              </a:rPr>
              <a:t>Generally, </a:t>
            </a:r>
            <a:r>
              <a:rPr sz="2200" spc="-5" dirty="0">
                <a:latin typeface="Times New Roman"/>
                <a:cs typeface="Times New Roman"/>
              </a:rPr>
              <a:t>if </a:t>
            </a:r>
            <a:r>
              <a:rPr sz="2200" i="1" spc="-5" dirty="0">
                <a:solidFill>
                  <a:srgbClr val="CC0000"/>
                </a:solidFill>
                <a:latin typeface="Times New Roman"/>
                <a:cs typeface="Times New Roman"/>
              </a:rPr>
              <a:t>y </a:t>
            </a:r>
            <a:r>
              <a:rPr sz="2200" spc="-5" dirty="0">
                <a:latin typeface="Times New Roman"/>
                <a:cs typeface="Times New Roman"/>
              </a:rPr>
              <a:t>is easily expressed in terms of</a:t>
            </a:r>
            <a:r>
              <a:rPr sz="2200" spc="75" dirty="0">
                <a:latin typeface="Times New Roman"/>
                <a:cs typeface="Times New Roman"/>
              </a:rPr>
              <a:t> </a:t>
            </a:r>
            <a:r>
              <a:rPr sz="2200" i="1" spc="-5" dirty="0">
                <a:solidFill>
                  <a:srgbClr val="CC0000"/>
                </a:solidFill>
                <a:latin typeface="Times New Roman"/>
                <a:cs typeface="Times New Roman"/>
              </a:rPr>
              <a:t>x</a:t>
            </a:r>
            <a:endParaRPr sz="2200" dirty="0">
              <a:latin typeface="Times New Roman"/>
              <a:cs typeface="Times New Roman"/>
            </a:endParaRPr>
          </a:p>
          <a:p>
            <a:pPr marR="1966595" algn="ctr">
              <a:lnSpc>
                <a:spcPct val="100000"/>
              </a:lnSpc>
              <a:spcBef>
                <a:spcPts val="5"/>
              </a:spcBef>
              <a:tabLst>
                <a:tab pos="1414145" algn="l"/>
              </a:tabLst>
            </a:pPr>
            <a:r>
              <a:rPr sz="2200" spc="-5" dirty="0">
                <a:latin typeface="Times New Roman"/>
                <a:cs typeface="Times New Roman"/>
              </a:rPr>
              <a:t>(e.g., </a:t>
            </a:r>
            <a:r>
              <a:rPr sz="2200" i="1" spc="-5" dirty="0">
                <a:solidFill>
                  <a:srgbClr val="CC0000"/>
                </a:solidFill>
                <a:latin typeface="Times New Roman"/>
                <a:cs typeface="Times New Roman"/>
              </a:rPr>
              <a:t>y</a:t>
            </a:r>
            <a:r>
              <a:rPr sz="2200" i="1" spc="20" dirty="0">
                <a:solidFill>
                  <a:srgbClr val="CC0000"/>
                </a:solidFill>
                <a:latin typeface="Times New Roman"/>
                <a:cs typeface="Times New Roman"/>
              </a:rPr>
              <a:t> </a:t>
            </a:r>
            <a:r>
              <a:rPr sz="2200" spc="-5" dirty="0">
                <a:solidFill>
                  <a:srgbClr val="CC0000"/>
                </a:solidFill>
                <a:latin typeface="Times New Roman"/>
                <a:cs typeface="Times New Roman"/>
              </a:rPr>
              <a:t>=</a:t>
            </a:r>
            <a:r>
              <a:rPr sz="2200" spc="5" dirty="0">
                <a:solidFill>
                  <a:srgbClr val="CC0000"/>
                </a:solidFill>
                <a:latin typeface="Times New Roman"/>
                <a:cs typeface="Times New Roman"/>
              </a:rPr>
              <a:t> </a:t>
            </a:r>
            <a:r>
              <a:rPr sz="2200" i="1" dirty="0">
                <a:solidFill>
                  <a:srgbClr val="CC0000"/>
                </a:solidFill>
                <a:latin typeface="Times New Roman"/>
                <a:cs typeface="Times New Roman"/>
              </a:rPr>
              <a:t>x</a:t>
            </a:r>
            <a:r>
              <a:rPr sz="2175" baseline="24904" dirty="0">
                <a:solidFill>
                  <a:srgbClr val="CC0000"/>
                </a:solidFill>
                <a:latin typeface="Times New Roman"/>
                <a:cs typeface="Times New Roman"/>
              </a:rPr>
              <a:t>2	</a:t>
            </a:r>
            <a:r>
              <a:rPr sz="2200" spc="-5" dirty="0">
                <a:solidFill>
                  <a:srgbClr val="CC0000"/>
                </a:solidFill>
                <a:latin typeface="Times New Roman"/>
                <a:cs typeface="Times New Roman"/>
              </a:rPr>
              <a:t>+ </a:t>
            </a:r>
            <a:r>
              <a:rPr sz="2200" dirty="0">
                <a:solidFill>
                  <a:srgbClr val="CC0000"/>
                </a:solidFill>
                <a:latin typeface="Times New Roman"/>
                <a:cs typeface="Times New Roman"/>
              </a:rPr>
              <a:t>1</a:t>
            </a:r>
            <a:r>
              <a:rPr sz="2200" dirty="0">
                <a:latin typeface="Times New Roman"/>
                <a:cs typeface="Times New Roman"/>
              </a:rPr>
              <a:t>), </a:t>
            </a:r>
            <a:r>
              <a:rPr sz="2200" spc="-5" dirty="0">
                <a:latin typeface="Times New Roman"/>
                <a:cs typeface="Times New Roman"/>
              </a:rPr>
              <a:t>use a vertical rectangular</a:t>
            </a:r>
            <a:r>
              <a:rPr sz="2200" spc="-1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element.</a:t>
            </a:r>
            <a:endParaRPr sz="2200" dirty="0">
              <a:latin typeface="Times New Roman"/>
              <a:cs typeface="Times New Roman"/>
            </a:endParaRPr>
          </a:p>
          <a:p>
            <a:pPr marL="469900">
              <a:lnSpc>
                <a:spcPct val="100000"/>
              </a:lnSpc>
            </a:pPr>
            <a:r>
              <a:rPr sz="2200" spc="-5" dirty="0">
                <a:latin typeface="Times New Roman"/>
                <a:cs typeface="Times New Roman"/>
              </a:rPr>
              <a:t>If the converse is true, then use a horizontal rectangular</a:t>
            </a:r>
            <a:r>
              <a:rPr sz="2200" spc="4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element.</a:t>
            </a:r>
            <a:endParaRPr sz="2200" dirty="0">
              <a:latin typeface="Times New Roman"/>
              <a:cs typeface="Times New Roman"/>
            </a:endParaRPr>
          </a:p>
          <a:p>
            <a:pPr marL="360680" indent="-347980">
              <a:lnSpc>
                <a:spcPct val="100000"/>
              </a:lnSpc>
              <a:spcBef>
                <a:spcPts val="2040"/>
              </a:spcBef>
              <a:buAutoNum type="arabicPeriod" startAt="2"/>
              <a:tabLst>
                <a:tab pos="360680" algn="l"/>
                <a:tab pos="361315" algn="l"/>
              </a:tabLst>
            </a:pPr>
            <a:r>
              <a:rPr sz="2200" spc="-5" dirty="0">
                <a:latin typeface="Times New Roman"/>
                <a:cs typeface="Times New Roman"/>
              </a:rPr>
              <a:t>Express </a:t>
            </a:r>
            <a:r>
              <a:rPr sz="2200" i="1" dirty="0">
                <a:solidFill>
                  <a:srgbClr val="CC0000"/>
                </a:solidFill>
                <a:latin typeface="Times New Roman"/>
                <a:cs typeface="Times New Roman"/>
              </a:rPr>
              <a:t>dA </a:t>
            </a:r>
            <a:r>
              <a:rPr sz="2200" spc="-5" dirty="0">
                <a:latin typeface="Times New Roman"/>
                <a:cs typeface="Times New Roman"/>
              </a:rPr>
              <a:t>in terms of </a:t>
            </a:r>
            <a:r>
              <a:rPr sz="2200" dirty="0">
                <a:latin typeface="Times New Roman"/>
                <a:cs typeface="Times New Roman"/>
              </a:rPr>
              <a:t>the </a:t>
            </a:r>
            <a:r>
              <a:rPr sz="2200" spc="-5" dirty="0">
                <a:latin typeface="Times New Roman"/>
                <a:cs typeface="Times New Roman"/>
              </a:rPr>
              <a:t>differentiating </a:t>
            </a:r>
            <a:r>
              <a:rPr sz="2200" spc="-10" dirty="0">
                <a:latin typeface="Times New Roman"/>
                <a:cs typeface="Times New Roman"/>
              </a:rPr>
              <a:t>element </a:t>
            </a:r>
            <a:r>
              <a:rPr sz="2200" i="1" dirty="0">
                <a:solidFill>
                  <a:srgbClr val="CC0000"/>
                </a:solidFill>
                <a:latin typeface="Times New Roman"/>
                <a:cs typeface="Times New Roman"/>
              </a:rPr>
              <a:t>dx </a:t>
            </a:r>
            <a:r>
              <a:rPr sz="2200" spc="-5" dirty="0">
                <a:latin typeface="Times New Roman"/>
                <a:cs typeface="Times New Roman"/>
              </a:rPr>
              <a:t>(or</a:t>
            </a:r>
            <a:r>
              <a:rPr sz="2200" spc="120" dirty="0">
                <a:latin typeface="Times New Roman"/>
                <a:cs typeface="Times New Roman"/>
              </a:rPr>
              <a:t> </a:t>
            </a:r>
            <a:r>
              <a:rPr sz="2200" i="1" spc="-5" dirty="0">
                <a:solidFill>
                  <a:srgbClr val="CC0000"/>
                </a:solidFill>
                <a:latin typeface="Times New Roman"/>
                <a:cs typeface="Times New Roman"/>
              </a:rPr>
              <a:t>dy</a:t>
            </a:r>
            <a:r>
              <a:rPr sz="2200" spc="-5" dirty="0">
                <a:latin typeface="Times New Roman"/>
                <a:cs typeface="Times New Roman"/>
              </a:rPr>
              <a:t>).</a:t>
            </a:r>
            <a:endParaRPr sz="2200" dirty="0">
              <a:latin typeface="Times New Roman"/>
              <a:cs typeface="Times New Roman"/>
            </a:endParaRPr>
          </a:p>
          <a:p>
            <a:pPr marL="360680" indent="-347980">
              <a:lnSpc>
                <a:spcPts val="2860"/>
              </a:lnSpc>
              <a:spcBef>
                <a:spcPts val="1360"/>
              </a:spcBef>
              <a:buAutoNum type="arabicPeriod" startAt="2"/>
              <a:tabLst>
                <a:tab pos="360680" algn="l"/>
                <a:tab pos="361315" algn="l"/>
                <a:tab pos="3462654" algn="l"/>
              </a:tabLst>
            </a:pPr>
            <a:r>
              <a:rPr sz="2200" spc="-5" dirty="0">
                <a:latin typeface="Times New Roman"/>
                <a:cs typeface="Times New Roman"/>
              </a:rPr>
              <a:t>Determine</a:t>
            </a:r>
            <a:r>
              <a:rPr sz="2200" spc="6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coordinates</a:t>
            </a:r>
            <a:r>
              <a:rPr sz="2200" spc="25" dirty="0">
                <a:latin typeface="Times New Roman"/>
                <a:cs typeface="Times New Roman"/>
              </a:rPr>
              <a:t> </a:t>
            </a:r>
            <a:r>
              <a:rPr sz="2200" spc="-190" dirty="0">
                <a:latin typeface="Times New Roman"/>
                <a:cs typeface="Times New Roman"/>
              </a:rPr>
              <a:t>(</a:t>
            </a:r>
            <a:r>
              <a:rPr sz="2200" i="1" spc="-190" dirty="0">
                <a:solidFill>
                  <a:srgbClr val="CC0000"/>
                </a:solidFill>
                <a:latin typeface="Times New Roman"/>
                <a:cs typeface="Times New Roman"/>
              </a:rPr>
              <a:t>x</a:t>
            </a:r>
            <a:r>
              <a:rPr sz="3600" spc="-284" baseline="23148" dirty="0">
                <a:solidFill>
                  <a:srgbClr val="CC0000"/>
                </a:solidFill>
                <a:latin typeface="Times New Roman"/>
                <a:cs typeface="Times New Roman"/>
              </a:rPr>
              <a:t>~</a:t>
            </a:r>
            <a:r>
              <a:rPr sz="2200" spc="-190" dirty="0">
                <a:solidFill>
                  <a:srgbClr val="CC0000"/>
                </a:solidFill>
                <a:latin typeface="Times New Roman"/>
                <a:cs typeface="Times New Roman"/>
              </a:rPr>
              <a:t>,	</a:t>
            </a:r>
            <a:r>
              <a:rPr sz="3600" spc="-952" baseline="23148" dirty="0">
                <a:solidFill>
                  <a:srgbClr val="CC0000"/>
                </a:solidFill>
                <a:latin typeface="Times New Roman"/>
                <a:cs typeface="Times New Roman"/>
              </a:rPr>
              <a:t>~</a:t>
            </a:r>
            <a:r>
              <a:rPr sz="2200" i="1" spc="-635" dirty="0">
                <a:solidFill>
                  <a:srgbClr val="CC0000"/>
                </a:solidFill>
                <a:latin typeface="Times New Roman"/>
                <a:cs typeface="Times New Roman"/>
              </a:rPr>
              <a:t>y</a:t>
            </a:r>
            <a:r>
              <a:rPr sz="2200" i="1" dirty="0">
                <a:solidFill>
                  <a:srgbClr val="CC0000"/>
                </a:solidFill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) of </a:t>
            </a:r>
            <a:r>
              <a:rPr sz="2200" dirty="0">
                <a:latin typeface="Times New Roman"/>
                <a:cs typeface="Times New Roman"/>
              </a:rPr>
              <a:t>the </a:t>
            </a:r>
            <a:r>
              <a:rPr sz="2200" spc="-5" dirty="0">
                <a:latin typeface="Times New Roman"/>
                <a:cs typeface="Times New Roman"/>
              </a:rPr>
              <a:t>centroid of the rectangular element</a:t>
            </a:r>
            <a:r>
              <a:rPr sz="2200" spc="5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in</a:t>
            </a:r>
            <a:endParaRPr sz="2200" dirty="0">
              <a:latin typeface="Times New Roman"/>
              <a:cs typeface="Times New Roman"/>
            </a:endParaRPr>
          </a:p>
          <a:p>
            <a:pPr marL="364490">
              <a:lnSpc>
                <a:spcPts val="2620"/>
              </a:lnSpc>
            </a:pPr>
            <a:r>
              <a:rPr sz="2200" spc="-10" dirty="0">
                <a:latin typeface="Times New Roman"/>
                <a:cs typeface="Times New Roman"/>
              </a:rPr>
              <a:t>terms </a:t>
            </a:r>
            <a:r>
              <a:rPr sz="2200" spc="-5" dirty="0">
                <a:latin typeface="Times New Roman"/>
                <a:cs typeface="Times New Roman"/>
              </a:rPr>
              <a:t>of </a:t>
            </a:r>
            <a:r>
              <a:rPr sz="2200" dirty="0">
                <a:latin typeface="Times New Roman"/>
                <a:cs typeface="Times New Roman"/>
              </a:rPr>
              <a:t>the </a:t>
            </a:r>
            <a:r>
              <a:rPr sz="2200" spc="-5" dirty="0">
                <a:latin typeface="Times New Roman"/>
                <a:cs typeface="Times New Roman"/>
              </a:rPr>
              <a:t>general point</a:t>
            </a:r>
            <a:r>
              <a:rPr sz="2200" spc="15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(</a:t>
            </a:r>
            <a:r>
              <a:rPr sz="2200" i="1" dirty="0">
                <a:solidFill>
                  <a:srgbClr val="CC0000"/>
                </a:solidFill>
                <a:latin typeface="Times New Roman"/>
                <a:cs typeface="Times New Roman"/>
              </a:rPr>
              <a:t>x,y</a:t>
            </a:r>
            <a:r>
              <a:rPr sz="2200" dirty="0">
                <a:latin typeface="Times New Roman"/>
                <a:cs typeface="Times New Roman"/>
              </a:rPr>
              <a:t>).</a:t>
            </a:r>
          </a:p>
          <a:p>
            <a:pPr marL="364490" marR="19050" indent="-351790">
              <a:lnSpc>
                <a:spcPct val="100000"/>
              </a:lnSpc>
              <a:spcBef>
                <a:spcPts val="1920"/>
              </a:spcBef>
              <a:buAutoNum type="arabicPeriod" startAt="4"/>
              <a:tabLst>
                <a:tab pos="360680" algn="l"/>
                <a:tab pos="361315" algn="l"/>
              </a:tabLst>
            </a:pPr>
            <a:r>
              <a:rPr sz="2200" spc="-5" dirty="0">
                <a:latin typeface="Times New Roman"/>
                <a:cs typeface="Times New Roman"/>
              </a:rPr>
              <a:t>Express all the variables and integral limits in the formula using either </a:t>
            </a:r>
            <a:r>
              <a:rPr sz="2200" i="1" spc="-5" dirty="0">
                <a:solidFill>
                  <a:srgbClr val="CC0000"/>
                </a:solidFill>
                <a:latin typeface="Times New Roman"/>
                <a:cs typeface="Times New Roman"/>
              </a:rPr>
              <a:t>x </a:t>
            </a:r>
            <a:r>
              <a:rPr sz="2200" spc="-5" dirty="0">
                <a:latin typeface="Times New Roman"/>
                <a:cs typeface="Times New Roman"/>
              </a:rPr>
              <a:t>or </a:t>
            </a:r>
            <a:r>
              <a:rPr sz="2200" spc="-5" dirty="0">
                <a:solidFill>
                  <a:srgbClr val="CC0000"/>
                </a:solidFill>
                <a:latin typeface="Times New Roman"/>
                <a:cs typeface="Times New Roman"/>
              </a:rPr>
              <a:t> </a:t>
            </a:r>
            <a:r>
              <a:rPr sz="2200" i="1" spc="-5" dirty="0">
                <a:solidFill>
                  <a:srgbClr val="CC0000"/>
                </a:solidFill>
                <a:latin typeface="Times New Roman"/>
                <a:cs typeface="Times New Roman"/>
              </a:rPr>
              <a:t>y </a:t>
            </a:r>
            <a:r>
              <a:rPr sz="2200" spc="-5" dirty="0">
                <a:latin typeface="Times New Roman"/>
                <a:cs typeface="Times New Roman"/>
              </a:rPr>
              <a:t>depending on whether the differential </a:t>
            </a:r>
            <a:r>
              <a:rPr sz="2200" spc="-10" dirty="0">
                <a:latin typeface="Times New Roman"/>
                <a:cs typeface="Times New Roman"/>
              </a:rPr>
              <a:t>element </a:t>
            </a:r>
            <a:r>
              <a:rPr sz="2200" spc="-5" dirty="0">
                <a:latin typeface="Times New Roman"/>
                <a:cs typeface="Times New Roman"/>
              </a:rPr>
              <a:t>is in </a:t>
            </a:r>
            <a:r>
              <a:rPr sz="2200" spc="-10" dirty="0">
                <a:latin typeface="Times New Roman"/>
                <a:cs typeface="Times New Roman"/>
              </a:rPr>
              <a:t>terms </a:t>
            </a:r>
            <a:r>
              <a:rPr sz="2200" spc="-5" dirty="0">
                <a:latin typeface="Times New Roman"/>
                <a:cs typeface="Times New Roman"/>
              </a:rPr>
              <a:t>of </a:t>
            </a:r>
            <a:r>
              <a:rPr sz="2200" i="1" dirty="0">
                <a:solidFill>
                  <a:srgbClr val="CC0000"/>
                </a:solidFill>
                <a:latin typeface="Times New Roman"/>
                <a:cs typeface="Times New Roman"/>
              </a:rPr>
              <a:t>dx </a:t>
            </a:r>
            <a:r>
              <a:rPr sz="2200" spc="-5" dirty="0">
                <a:latin typeface="Times New Roman"/>
                <a:cs typeface="Times New Roman"/>
              </a:rPr>
              <a:t>or </a:t>
            </a:r>
            <a:r>
              <a:rPr sz="2200" i="1" spc="-5" dirty="0">
                <a:solidFill>
                  <a:srgbClr val="CC0000"/>
                </a:solidFill>
                <a:latin typeface="Times New Roman"/>
                <a:cs typeface="Times New Roman"/>
              </a:rPr>
              <a:t>dy</a:t>
            </a:r>
            <a:r>
              <a:rPr sz="2200" spc="-5" dirty="0">
                <a:latin typeface="Times New Roman"/>
                <a:cs typeface="Times New Roman"/>
              </a:rPr>
              <a:t>,  </a:t>
            </a:r>
            <a:r>
              <a:rPr sz="2200" spc="-15" dirty="0">
                <a:latin typeface="Times New Roman"/>
                <a:cs typeface="Times New Roman"/>
              </a:rPr>
              <a:t>respectively, </a:t>
            </a:r>
            <a:r>
              <a:rPr sz="2200" spc="-5" dirty="0">
                <a:latin typeface="Times New Roman"/>
                <a:cs typeface="Times New Roman"/>
              </a:rPr>
              <a:t>and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integrate.</a:t>
            </a:r>
            <a:endParaRPr sz="2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3300" dirty="0">
              <a:latin typeface="Times New Roman"/>
              <a:cs typeface="Times New Roman"/>
            </a:endParaRPr>
          </a:p>
          <a:p>
            <a:pPr marL="128270" marR="2027555" algn="ctr">
              <a:lnSpc>
                <a:spcPct val="100000"/>
              </a:lnSpc>
              <a:tabLst>
                <a:tab pos="887730" algn="l"/>
              </a:tabLst>
            </a:pPr>
            <a:r>
              <a:rPr sz="2200" spc="-5" dirty="0">
                <a:latin typeface="Times New Roman"/>
                <a:cs typeface="Times New Roman"/>
              </a:rPr>
              <a:t>Note:	Similar steps are used for determining CG, CM, etc.  These steps will become clearer by doing a few</a:t>
            </a:r>
            <a:r>
              <a:rPr sz="2200" spc="5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examples.</a:t>
            </a:r>
            <a:endParaRPr sz="22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330820" y="402664"/>
            <a:ext cx="6667500" cy="66720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347722" y="151003"/>
            <a:ext cx="30454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latin typeface="Times New Roman"/>
                <a:cs typeface="Times New Roman"/>
              </a:rPr>
              <a:t>PROBLEM</a:t>
            </a:r>
            <a:r>
              <a:rPr sz="2400" b="1" spc="-55" dirty="0">
                <a:latin typeface="Times New Roman"/>
                <a:cs typeface="Times New Roman"/>
              </a:rPr>
              <a:t> </a:t>
            </a:r>
            <a:r>
              <a:rPr sz="2400" b="1" spc="-5" dirty="0">
                <a:latin typeface="Times New Roman"/>
                <a:cs typeface="Times New Roman"/>
              </a:rPr>
              <a:t>SOLVING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133094" y="2910077"/>
            <a:ext cx="1048512" cy="2773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133094" y="2910077"/>
            <a:ext cx="1049020" cy="277495"/>
          </a:xfrm>
          <a:custGeom>
            <a:avLst/>
            <a:gdLst/>
            <a:ahLst/>
            <a:cxnLst/>
            <a:rect l="l" t="t" r="r" b="b"/>
            <a:pathLst>
              <a:path w="1049020" h="277494">
                <a:moveTo>
                  <a:pt x="0" y="277367"/>
                </a:moveTo>
                <a:lnTo>
                  <a:pt x="1048512" y="277367"/>
                </a:lnTo>
                <a:lnTo>
                  <a:pt x="1048512" y="0"/>
                </a:lnTo>
                <a:lnTo>
                  <a:pt x="0" y="0"/>
                </a:lnTo>
                <a:lnTo>
                  <a:pt x="0" y="277367"/>
                </a:lnTo>
                <a:close/>
              </a:path>
            </a:pathLst>
          </a:custGeom>
          <a:ln w="198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283967" y="2823464"/>
            <a:ext cx="3467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latin typeface="Times New Roman"/>
                <a:cs typeface="Times New Roman"/>
              </a:rPr>
              <a:t>dy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547875" y="2532634"/>
            <a:ext cx="1778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Times New Roman"/>
                <a:cs typeface="Times New Roman"/>
              </a:rPr>
              <a:t>x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615643" y="1886560"/>
            <a:ext cx="222885" cy="0"/>
          </a:xfrm>
          <a:custGeom>
            <a:avLst/>
            <a:gdLst/>
            <a:ahLst/>
            <a:cxnLst/>
            <a:rect l="l" t="t" r="r" b="b"/>
            <a:pathLst>
              <a:path w="222885">
                <a:moveTo>
                  <a:pt x="0" y="0"/>
                </a:moveTo>
                <a:lnTo>
                  <a:pt x="222322" y="0"/>
                </a:lnTo>
              </a:path>
            </a:pathLst>
          </a:custGeom>
          <a:ln w="1375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332325" y="1690928"/>
            <a:ext cx="0" cy="390525"/>
          </a:xfrm>
          <a:custGeom>
            <a:avLst/>
            <a:gdLst/>
            <a:ahLst/>
            <a:cxnLst/>
            <a:rect l="l" t="t" r="r" b="b"/>
            <a:pathLst>
              <a:path h="390525">
                <a:moveTo>
                  <a:pt x="0" y="0"/>
                </a:moveTo>
                <a:lnTo>
                  <a:pt x="0" y="390455"/>
                </a:lnTo>
              </a:path>
            </a:pathLst>
          </a:custGeom>
          <a:ln w="1381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330431" y="3253126"/>
            <a:ext cx="221615" cy="0"/>
          </a:xfrm>
          <a:custGeom>
            <a:avLst/>
            <a:gdLst/>
            <a:ahLst/>
            <a:cxnLst/>
            <a:rect l="l" t="t" r="r" b="b"/>
            <a:pathLst>
              <a:path w="221615">
                <a:moveTo>
                  <a:pt x="0" y="0"/>
                </a:moveTo>
                <a:lnTo>
                  <a:pt x="221564" y="0"/>
                </a:lnTo>
              </a:path>
            </a:pathLst>
          </a:custGeom>
          <a:ln w="1375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620323" y="3058168"/>
            <a:ext cx="0" cy="391160"/>
          </a:xfrm>
          <a:custGeom>
            <a:avLst/>
            <a:gdLst/>
            <a:ahLst/>
            <a:cxnLst/>
            <a:rect l="l" t="t" r="r" b="b"/>
            <a:pathLst>
              <a:path h="391160">
                <a:moveTo>
                  <a:pt x="0" y="0"/>
                </a:moveTo>
                <a:lnTo>
                  <a:pt x="0" y="390562"/>
                </a:lnTo>
              </a:path>
            </a:pathLst>
          </a:custGeom>
          <a:ln w="1381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290225" y="4440525"/>
            <a:ext cx="142240" cy="0"/>
          </a:xfrm>
          <a:custGeom>
            <a:avLst/>
            <a:gdLst/>
            <a:ahLst/>
            <a:cxnLst/>
            <a:rect l="l" t="t" r="r" b="b"/>
            <a:pathLst>
              <a:path w="142239">
                <a:moveTo>
                  <a:pt x="0" y="0"/>
                </a:moveTo>
                <a:lnTo>
                  <a:pt x="142080" y="0"/>
                </a:lnTo>
              </a:path>
            </a:pathLst>
          </a:custGeom>
          <a:ln w="1375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777646" y="4560895"/>
            <a:ext cx="598170" cy="0"/>
          </a:xfrm>
          <a:custGeom>
            <a:avLst/>
            <a:gdLst/>
            <a:ahLst/>
            <a:cxnLst/>
            <a:rect l="l" t="t" r="r" b="b"/>
            <a:pathLst>
              <a:path w="598170">
                <a:moveTo>
                  <a:pt x="0" y="0"/>
                </a:moveTo>
                <a:lnTo>
                  <a:pt x="597900" y="0"/>
                </a:lnTo>
              </a:path>
            </a:pathLst>
          </a:custGeom>
          <a:ln w="1375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782044" y="4558192"/>
            <a:ext cx="568960" cy="4171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550" spc="-5" dirty="0">
                <a:latin typeface="Times New Roman"/>
                <a:cs typeface="Times New Roman"/>
              </a:rPr>
              <a:t>6</a:t>
            </a:r>
            <a:r>
              <a:rPr sz="2550" dirty="0">
                <a:latin typeface="Times New Roman"/>
                <a:cs typeface="Times New Roman"/>
              </a:rPr>
              <a:t>.</a:t>
            </a:r>
            <a:r>
              <a:rPr sz="2550" spc="-114" dirty="0">
                <a:latin typeface="Times New Roman"/>
                <a:cs typeface="Times New Roman"/>
              </a:rPr>
              <a:t>59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906353" y="4098269"/>
            <a:ext cx="324485" cy="4171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550" spc="-114" dirty="0">
                <a:latin typeface="Times New Roman"/>
                <a:cs typeface="Times New Roman"/>
              </a:rPr>
              <a:t>24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349925" y="2722099"/>
            <a:ext cx="191135" cy="945515"/>
          </a:xfrm>
          <a:prstGeom prst="rect">
            <a:avLst/>
          </a:prstGeom>
        </p:spPr>
        <p:txBody>
          <a:bodyPr vert="horz" wrap="square" lIns="0" tIns="831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55"/>
              </a:spcBef>
            </a:pPr>
            <a:r>
              <a:rPr sz="2550" spc="10" dirty="0">
                <a:latin typeface="Times New Roman"/>
                <a:cs typeface="Times New Roman"/>
              </a:rPr>
              <a:t>6</a:t>
            </a:r>
            <a:endParaRPr sz="2550">
              <a:latin typeface="Times New Roman"/>
              <a:cs typeface="Times New Roman"/>
            </a:endParaRPr>
          </a:p>
          <a:p>
            <a:pPr marL="32384">
              <a:lnSpc>
                <a:spcPct val="100000"/>
              </a:lnSpc>
              <a:spcBef>
                <a:spcPts val="565"/>
              </a:spcBef>
            </a:pPr>
            <a:r>
              <a:rPr sz="2550" i="1" spc="10" dirty="0">
                <a:latin typeface="Times New Roman"/>
                <a:cs typeface="Times New Roman"/>
              </a:rPr>
              <a:t>y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407106" y="2868348"/>
            <a:ext cx="203200" cy="4171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550" spc="15" dirty="0">
                <a:latin typeface="Times New Roman"/>
                <a:cs typeface="Times New Roman"/>
              </a:rPr>
              <a:t>~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645768" y="2837501"/>
            <a:ext cx="124460" cy="67754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5"/>
              </a:spcBef>
            </a:pPr>
            <a:r>
              <a:rPr sz="1500" dirty="0">
                <a:latin typeface="Times New Roman"/>
                <a:cs typeface="Times New Roman"/>
              </a:rPr>
              <a:t>6</a:t>
            </a:r>
            <a:endParaRPr sz="1500">
              <a:latin typeface="Times New Roman"/>
              <a:cs typeface="Times New Roman"/>
            </a:endParaRPr>
          </a:p>
          <a:p>
            <a:pPr marL="15875">
              <a:lnSpc>
                <a:spcPct val="100000"/>
              </a:lnSpc>
              <a:spcBef>
                <a:spcPts val="765"/>
              </a:spcBef>
            </a:pPr>
            <a:r>
              <a:rPr sz="1500" dirty="0">
                <a:latin typeface="Times New Roman"/>
                <a:cs typeface="Times New Roman"/>
              </a:rPr>
              <a:t>2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283906" y="2758647"/>
            <a:ext cx="121285" cy="254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dirty="0">
                <a:latin typeface="Times New Roman"/>
                <a:cs typeface="Times New Roman"/>
              </a:rPr>
              <a:t>6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285881" y="3484828"/>
            <a:ext cx="121285" cy="254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dirty="0">
                <a:latin typeface="Times New Roman"/>
                <a:cs typeface="Times New Roman"/>
              </a:rPr>
              <a:t>2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357770" y="1470208"/>
            <a:ext cx="125095" cy="67754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5"/>
              </a:spcBef>
            </a:pPr>
            <a:r>
              <a:rPr sz="1500" dirty="0">
                <a:latin typeface="Times New Roman"/>
                <a:cs typeface="Times New Roman"/>
              </a:rPr>
              <a:t>6</a:t>
            </a:r>
            <a:endParaRPr sz="1500">
              <a:latin typeface="Times New Roman"/>
              <a:cs typeface="Times New Roman"/>
            </a:endParaRPr>
          </a:p>
          <a:p>
            <a:pPr marL="16510">
              <a:lnSpc>
                <a:spcPct val="100000"/>
              </a:lnSpc>
              <a:spcBef>
                <a:spcPts val="765"/>
              </a:spcBef>
            </a:pPr>
            <a:r>
              <a:rPr sz="1500" dirty="0">
                <a:latin typeface="Times New Roman"/>
                <a:cs typeface="Times New Roman"/>
              </a:rPr>
              <a:t>2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449011" y="4303709"/>
            <a:ext cx="1376045" cy="4171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1120140" algn="l"/>
              </a:tabLst>
            </a:pPr>
            <a:r>
              <a:rPr sz="2550" spc="15" dirty="0">
                <a:latin typeface="Symbol"/>
                <a:cs typeface="Symbol"/>
              </a:rPr>
              <a:t></a:t>
            </a:r>
            <a:r>
              <a:rPr sz="2550" spc="-135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Times New Roman"/>
                <a:cs typeface="Times New Roman"/>
              </a:rPr>
              <a:t>3</a:t>
            </a:r>
            <a:r>
              <a:rPr sz="2550" dirty="0">
                <a:latin typeface="Times New Roman"/>
                <a:cs typeface="Times New Roman"/>
              </a:rPr>
              <a:t>.</a:t>
            </a:r>
            <a:r>
              <a:rPr sz="2550" spc="-114" dirty="0">
                <a:latin typeface="Times New Roman"/>
                <a:cs typeface="Times New Roman"/>
              </a:rPr>
              <a:t>6</a:t>
            </a:r>
            <a:r>
              <a:rPr sz="2550" spc="10" dirty="0">
                <a:latin typeface="Times New Roman"/>
                <a:cs typeface="Times New Roman"/>
              </a:rPr>
              <a:t>4</a:t>
            </a:r>
            <a:r>
              <a:rPr sz="2550" dirty="0">
                <a:latin typeface="Times New Roman"/>
                <a:cs typeface="Times New Roman"/>
              </a:rPr>
              <a:t>	</a:t>
            </a:r>
            <a:r>
              <a:rPr sz="2550" i="1" spc="-40" dirty="0">
                <a:latin typeface="Times New Roman"/>
                <a:cs typeface="Times New Roman"/>
              </a:rPr>
              <a:t>in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271606" y="4303709"/>
            <a:ext cx="439420" cy="4171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550" i="1" spc="10" dirty="0">
                <a:latin typeface="Times New Roman"/>
                <a:cs typeface="Times New Roman"/>
              </a:rPr>
              <a:t>y</a:t>
            </a:r>
            <a:r>
              <a:rPr sz="2550" i="1" spc="-25" dirty="0">
                <a:latin typeface="Times New Roman"/>
                <a:cs typeface="Times New Roman"/>
              </a:rPr>
              <a:t> </a:t>
            </a:r>
            <a:r>
              <a:rPr sz="2550" spc="15" dirty="0">
                <a:latin typeface="Symbol"/>
                <a:cs typeface="Symbol"/>
              </a:rPr>
              <a:t></a:t>
            </a:r>
            <a:endParaRPr sz="2550">
              <a:latin typeface="Symbol"/>
              <a:cs typeface="Symbo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595296" y="2995940"/>
            <a:ext cx="1009015" cy="4171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550" i="1" spc="30" dirty="0">
                <a:latin typeface="Times New Roman"/>
                <a:cs typeface="Times New Roman"/>
              </a:rPr>
              <a:t>dy</a:t>
            </a:r>
            <a:r>
              <a:rPr sz="2550" i="1" spc="-75" dirty="0">
                <a:latin typeface="Times New Roman"/>
                <a:cs typeface="Times New Roman"/>
              </a:rPr>
              <a:t> </a:t>
            </a:r>
            <a:r>
              <a:rPr sz="2550" spc="15" dirty="0">
                <a:latin typeface="Symbol"/>
                <a:cs typeface="Symbol"/>
              </a:rPr>
              <a:t></a:t>
            </a:r>
            <a:r>
              <a:rPr sz="2550" spc="-120" dirty="0">
                <a:latin typeface="Times New Roman"/>
                <a:cs typeface="Times New Roman"/>
              </a:rPr>
              <a:t> </a:t>
            </a:r>
            <a:r>
              <a:rPr sz="2550" spc="10" dirty="0">
                <a:latin typeface="Times New Roman"/>
                <a:cs typeface="Times New Roman"/>
              </a:rPr>
              <a:t>6</a:t>
            </a:r>
            <a:r>
              <a:rPr sz="2550" spc="-385" dirty="0">
                <a:latin typeface="Times New Roman"/>
                <a:cs typeface="Times New Roman"/>
              </a:rPr>
              <a:t> </a:t>
            </a:r>
            <a:r>
              <a:rPr sz="2550" i="1" spc="10" dirty="0">
                <a:latin typeface="Times New Roman"/>
                <a:cs typeface="Times New Roman"/>
              </a:rPr>
              <a:t>y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415943" y="2828745"/>
            <a:ext cx="878840" cy="909955"/>
          </a:xfrm>
          <a:prstGeom prst="rect">
            <a:avLst/>
          </a:prstGeom>
        </p:spPr>
        <p:txBody>
          <a:bodyPr vert="horz" wrap="square" lIns="0" tIns="1822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35"/>
              </a:spcBef>
              <a:tabLst>
                <a:tab pos="451484" algn="l"/>
              </a:tabLst>
            </a:pPr>
            <a:r>
              <a:rPr sz="2550" spc="15" dirty="0">
                <a:latin typeface="Symbol"/>
                <a:cs typeface="Symbol"/>
              </a:rPr>
              <a:t></a:t>
            </a:r>
            <a:r>
              <a:rPr sz="2550" spc="15" dirty="0">
                <a:latin typeface="Times New Roman"/>
                <a:cs typeface="Times New Roman"/>
              </a:rPr>
              <a:t>	</a:t>
            </a:r>
            <a:r>
              <a:rPr sz="2550" spc="5" dirty="0">
                <a:latin typeface="Times New Roman"/>
                <a:cs typeface="Times New Roman"/>
              </a:rPr>
              <a:t>(</a:t>
            </a:r>
            <a:r>
              <a:rPr sz="2550" spc="-405" dirty="0">
                <a:latin typeface="Times New Roman"/>
                <a:cs typeface="Times New Roman"/>
              </a:rPr>
              <a:t> </a:t>
            </a:r>
            <a:r>
              <a:rPr sz="2550" i="1" spc="55" dirty="0">
                <a:latin typeface="Times New Roman"/>
                <a:cs typeface="Times New Roman"/>
              </a:rPr>
              <a:t>y</a:t>
            </a:r>
            <a:r>
              <a:rPr sz="2550" spc="55" dirty="0">
                <a:latin typeface="Times New Roman"/>
                <a:cs typeface="Times New Roman"/>
              </a:rPr>
              <a:t>)</a:t>
            </a:r>
            <a:endParaRPr sz="2550">
              <a:latin typeface="Times New Roman"/>
              <a:cs typeface="Times New Roman"/>
            </a:endParaRPr>
          </a:p>
          <a:p>
            <a:pPr marL="292100">
              <a:lnSpc>
                <a:spcPct val="100000"/>
              </a:lnSpc>
              <a:spcBef>
                <a:spcPts val="765"/>
              </a:spcBef>
            </a:pPr>
            <a:r>
              <a:rPr sz="1500" dirty="0">
                <a:latin typeface="Times New Roman"/>
                <a:cs typeface="Times New Roman"/>
              </a:rPr>
              <a:t>2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245954" y="2995940"/>
            <a:ext cx="2123440" cy="112966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1212215" algn="l"/>
              </a:tabLst>
            </a:pPr>
            <a:r>
              <a:rPr sz="2550" spc="5" dirty="0">
                <a:latin typeface="Symbol"/>
                <a:cs typeface="Symbol"/>
              </a:rPr>
              <a:t></a:t>
            </a:r>
            <a:r>
              <a:rPr sz="2550" spc="15" dirty="0">
                <a:latin typeface="Times New Roman"/>
                <a:cs typeface="Times New Roman"/>
              </a:rPr>
              <a:t> </a:t>
            </a:r>
            <a:r>
              <a:rPr sz="2550" i="1" spc="65" dirty="0">
                <a:latin typeface="Times New Roman"/>
                <a:cs typeface="Times New Roman"/>
              </a:rPr>
              <a:t>ydA</a:t>
            </a:r>
            <a:r>
              <a:rPr sz="2550" i="1" spc="-180" dirty="0">
                <a:latin typeface="Times New Roman"/>
                <a:cs typeface="Times New Roman"/>
              </a:rPr>
              <a:t> </a:t>
            </a:r>
            <a:r>
              <a:rPr sz="2550" spc="15" dirty="0">
                <a:latin typeface="Symbol"/>
                <a:cs typeface="Symbol"/>
              </a:rPr>
              <a:t></a:t>
            </a:r>
            <a:r>
              <a:rPr sz="2550" spc="15" dirty="0">
                <a:latin typeface="Times New Roman"/>
                <a:cs typeface="Times New Roman"/>
              </a:rPr>
              <a:t>	</a:t>
            </a:r>
            <a:r>
              <a:rPr sz="2550" spc="5" dirty="0">
                <a:latin typeface="Times New Roman"/>
                <a:cs typeface="Times New Roman"/>
              </a:rPr>
              <a:t>(</a:t>
            </a:r>
            <a:r>
              <a:rPr sz="2550" spc="-405" dirty="0">
                <a:latin typeface="Times New Roman"/>
                <a:cs typeface="Times New Roman"/>
              </a:rPr>
              <a:t> </a:t>
            </a:r>
            <a:r>
              <a:rPr sz="2550" i="1" spc="75" dirty="0">
                <a:latin typeface="Times New Roman"/>
                <a:cs typeface="Times New Roman"/>
              </a:rPr>
              <a:t>y</a:t>
            </a:r>
            <a:r>
              <a:rPr sz="2550" spc="75" dirty="0">
                <a:latin typeface="Times New Roman"/>
                <a:cs typeface="Times New Roman"/>
              </a:rPr>
              <a:t>)</a:t>
            </a:r>
            <a:r>
              <a:rPr sz="2550" i="1" spc="75" dirty="0">
                <a:latin typeface="Times New Roman"/>
                <a:cs typeface="Times New Roman"/>
              </a:rPr>
              <a:t>xdy</a:t>
            </a:r>
            <a:endParaRPr sz="25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2545"/>
              </a:spcBef>
            </a:pPr>
            <a:r>
              <a:rPr sz="2550" spc="5" dirty="0">
                <a:latin typeface="Symbol"/>
                <a:cs typeface="Symbol"/>
              </a:rPr>
              <a:t></a:t>
            </a:r>
            <a:r>
              <a:rPr sz="2550" spc="5" dirty="0">
                <a:latin typeface="Times New Roman"/>
                <a:cs typeface="Times New Roman"/>
              </a:rPr>
              <a:t> </a:t>
            </a:r>
            <a:r>
              <a:rPr sz="3825" spc="-412" baseline="21786" dirty="0">
                <a:latin typeface="Times New Roman"/>
                <a:cs typeface="Times New Roman"/>
              </a:rPr>
              <a:t>~</a:t>
            </a:r>
            <a:r>
              <a:rPr sz="2550" i="1" spc="-275" dirty="0">
                <a:latin typeface="Times New Roman"/>
                <a:cs typeface="Times New Roman"/>
              </a:rPr>
              <a:t>ydA </a:t>
            </a:r>
            <a:r>
              <a:rPr sz="2550" spc="15" dirty="0">
                <a:latin typeface="Symbol"/>
                <a:cs typeface="Symbol"/>
              </a:rPr>
              <a:t></a:t>
            </a:r>
            <a:r>
              <a:rPr sz="2550" spc="15" dirty="0">
                <a:latin typeface="Times New Roman"/>
                <a:cs typeface="Times New Roman"/>
              </a:rPr>
              <a:t> </a:t>
            </a:r>
            <a:r>
              <a:rPr sz="2550" spc="-50" dirty="0">
                <a:latin typeface="Times New Roman"/>
                <a:cs typeface="Times New Roman"/>
              </a:rPr>
              <a:t>24</a:t>
            </a:r>
            <a:r>
              <a:rPr sz="2550" spc="-390" dirty="0">
                <a:latin typeface="Times New Roman"/>
                <a:cs typeface="Times New Roman"/>
              </a:rPr>
              <a:t> </a:t>
            </a:r>
            <a:r>
              <a:rPr sz="2550" i="1" spc="35" dirty="0">
                <a:latin typeface="Times New Roman"/>
                <a:cs typeface="Times New Roman"/>
              </a:rPr>
              <a:t>in</a:t>
            </a:r>
            <a:r>
              <a:rPr sz="2250" spc="52" baseline="42592" dirty="0">
                <a:latin typeface="Times New Roman"/>
                <a:cs typeface="Times New Roman"/>
              </a:rPr>
              <a:t>3</a:t>
            </a:r>
            <a:endParaRPr sz="2250" baseline="42592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259767" y="2337125"/>
            <a:ext cx="714375" cy="4171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3825" spc="-960" baseline="21786" dirty="0">
                <a:latin typeface="Times New Roman"/>
                <a:cs typeface="Times New Roman"/>
              </a:rPr>
              <a:t>~</a:t>
            </a:r>
            <a:r>
              <a:rPr sz="2550" i="1" spc="-640" dirty="0">
                <a:latin typeface="Times New Roman"/>
                <a:cs typeface="Times New Roman"/>
              </a:rPr>
              <a:t>y</a:t>
            </a:r>
            <a:r>
              <a:rPr sz="2550" i="1" spc="120" dirty="0">
                <a:latin typeface="Times New Roman"/>
                <a:cs typeface="Times New Roman"/>
              </a:rPr>
              <a:t> </a:t>
            </a:r>
            <a:r>
              <a:rPr sz="2550" spc="15" dirty="0">
                <a:latin typeface="Symbol"/>
                <a:cs typeface="Symbol"/>
              </a:rPr>
              <a:t></a:t>
            </a:r>
            <a:r>
              <a:rPr sz="2550" spc="135" dirty="0">
                <a:latin typeface="Times New Roman"/>
                <a:cs typeface="Times New Roman"/>
              </a:rPr>
              <a:t> </a:t>
            </a:r>
            <a:r>
              <a:rPr sz="2550" i="1" spc="10" dirty="0">
                <a:latin typeface="Times New Roman"/>
                <a:cs typeface="Times New Roman"/>
              </a:rPr>
              <a:t>y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563644" y="1628701"/>
            <a:ext cx="1271905" cy="4171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550" spc="15" dirty="0">
                <a:latin typeface="Symbol"/>
                <a:cs typeface="Symbol"/>
              </a:rPr>
              <a:t></a:t>
            </a:r>
            <a:r>
              <a:rPr sz="2550" spc="15" dirty="0">
                <a:latin typeface="Times New Roman"/>
                <a:cs typeface="Times New Roman"/>
              </a:rPr>
              <a:t> </a:t>
            </a:r>
            <a:r>
              <a:rPr sz="2550" spc="-25" dirty="0">
                <a:latin typeface="Times New Roman"/>
                <a:cs typeface="Times New Roman"/>
              </a:rPr>
              <a:t>6.59</a:t>
            </a:r>
            <a:r>
              <a:rPr sz="2550" spc="-254" dirty="0">
                <a:latin typeface="Times New Roman"/>
                <a:cs typeface="Times New Roman"/>
              </a:rPr>
              <a:t> </a:t>
            </a:r>
            <a:r>
              <a:rPr sz="2550" i="1" spc="50" dirty="0">
                <a:latin typeface="Times New Roman"/>
                <a:cs typeface="Times New Roman"/>
              </a:rPr>
              <a:t>in</a:t>
            </a:r>
            <a:r>
              <a:rPr sz="2250" spc="75" baseline="42592" dirty="0">
                <a:latin typeface="Times New Roman"/>
                <a:cs typeface="Times New Roman"/>
              </a:rPr>
              <a:t>2</a:t>
            </a:r>
            <a:endParaRPr sz="2250" baseline="42592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435863" y="1955724"/>
            <a:ext cx="581025" cy="4171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550" spc="10" dirty="0">
                <a:latin typeface="Symbol"/>
                <a:cs typeface="Symbol"/>
              </a:rPr>
              <a:t></a:t>
            </a:r>
            <a:r>
              <a:rPr sz="2550" spc="10" dirty="0">
                <a:latin typeface="Times New Roman"/>
                <a:cs typeface="Times New Roman"/>
              </a:rPr>
              <a:t> </a:t>
            </a:r>
            <a:r>
              <a:rPr sz="3825" i="1" spc="15" baseline="11982" dirty="0">
                <a:latin typeface="Times New Roman"/>
                <a:cs typeface="Times New Roman"/>
              </a:rPr>
              <a:t>y</a:t>
            </a:r>
            <a:r>
              <a:rPr sz="3825" i="1" spc="-202" baseline="11982" dirty="0">
                <a:latin typeface="Times New Roman"/>
                <a:cs typeface="Times New Roman"/>
              </a:rPr>
              <a:t> </a:t>
            </a:r>
            <a:r>
              <a:rPr sz="2550" spc="10" dirty="0">
                <a:latin typeface="Symbol"/>
                <a:cs typeface="Symbol"/>
              </a:rPr>
              <a:t></a:t>
            </a:r>
            <a:endParaRPr sz="2550">
              <a:latin typeface="Symbol"/>
              <a:cs typeface="Symbo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675111" y="2758647"/>
            <a:ext cx="160020" cy="8045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1115">
              <a:lnSpc>
                <a:spcPts val="1655"/>
              </a:lnSpc>
              <a:spcBef>
                <a:spcPts val="95"/>
              </a:spcBef>
            </a:pPr>
            <a:r>
              <a:rPr sz="1500" dirty="0">
                <a:latin typeface="Times New Roman"/>
                <a:cs typeface="Times New Roman"/>
              </a:rPr>
              <a:t>6</a:t>
            </a:r>
            <a:endParaRPr sz="1500">
              <a:latin typeface="Times New Roman"/>
              <a:cs typeface="Times New Roman"/>
            </a:endParaRPr>
          </a:p>
          <a:p>
            <a:pPr marL="12700">
              <a:lnSpc>
                <a:spcPts val="4475"/>
              </a:lnSpc>
            </a:pPr>
            <a:r>
              <a:rPr sz="3850" spc="5" dirty="0">
                <a:latin typeface="Symbol"/>
                <a:cs typeface="Symbol"/>
              </a:rPr>
              <a:t></a:t>
            </a:r>
            <a:endParaRPr sz="3850">
              <a:latin typeface="Symbol"/>
              <a:cs typeface="Symbo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265509" y="2949862"/>
            <a:ext cx="160020" cy="6127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850" spc="5" dirty="0">
                <a:latin typeface="Symbol"/>
                <a:cs typeface="Symbol"/>
              </a:rPr>
              <a:t></a:t>
            </a:r>
            <a:endParaRPr sz="3850">
              <a:latin typeface="Symbol"/>
              <a:cs typeface="Symbo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245954" y="1465540"/>
            <a:ext cx="3070860" cy="6127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34085" algn="l"/>
                <a:tab pos="1631950" algn="l"/>
              </a:tabLst>
            </a:pPr>
            <a:r>
              <a:rPr sz="2550" spc="5" dirty="0">
                <a:latin typeface="Symbol"/>
                <a:cs typeface="Symbol"/>
              </a:rPr>
              <a:t></a:t>
            </a:r>
            <a:r>
              <a:rPr sz="2550" spc="-225" dirty="0">
                <a:latin typeface="Times New Roman"/>
                <a:cs typeface="Times New Roman"/>
              </a:rPr>
              <a:t> </a:t>
            </a:r>
            <a:r>
              <a:rPr sz="2550" i="1" spc="30" dirty="0">
                <a:latin typeface="Times New Roman"/>
                <a:cs typeface="Times New Roman"/>
              </a:rPr>
              <a:t>dA</a:t>
            </a:r>
            <a:r>
              <a:rPr sz="2550" i="1" spc="-185" dirty="0">
                <a:latin typeface="Times New Roman"/>
                <a:cs typeface="Times New Roman"/>
              </a:rPr>
              <a:t> </a:t>
            </a:r>
            <a:r>
              <a:rPr sz="2550" spc="15" dirty="0">
                <a:latin typeface="Symbol"/>
                <a:cs typeface="Symbol"/>
              </a:rPr>
              <a:t></a:t>
            </a:r>
            <a:r>
              <a:rPr sz="2550" spc="15" dirty="0">
                <a:latin typeface="Times New Roman"/>
                <a:cs typeface="Times New Roman"/>
              </a:rPr>
              <a:t>	</a:t>
            </a:r>
            <a:r>
              <a:rPr sz="5775" spc="7" baseline="-12987" dirty="0">
                <a:latin typeface="Symbol"/>
                <a:cs typeface="Symbol"/>
              </a:rPr>
              <a:t></a:t>
            </a:r>
            <a:r>
              <a:rPr sz="5775" spc="135" baseline="-12987" dirty="0">
                <a:latin typeface="Times New Roman"/>
                <a:cs typeface="Times New Roman"/>
              </a:rPr>
              <a:t> </a:t>
            </a:r>
            <a:r>
              <a:rPr sz="3825" spc="15" baseline="1089" dirty="0">
                <a:latin typeface="Symbol"/>
                <a:cs typeface="Symbol"/>
              </a:rPr>
              <a:t></a:t>
            </a:r>
            <a:r>
              <a:rPr sz="3825" spc="15" baseline="1089" dirty="0">
                <a:latin typeface="Times New Roman"/>
                <a:cs typeface="Times New Roman"/>
              </a:rPr>
              <a:t>	</a:t>
            </a:r>
            <a:r>
              <a:rPr sz="3825" spc="-44" baseline="1089" dirty="0">
                <a:latin typeface="Symbol"/>
                <a:cs typeface="Symbol"/>
              </a:rPr>
              <a:t></a:t>
            </a:r>
            <a:r>
              <a:rPr sz="2550" i="1" spc="-30" dirty="0">
                <a:latin typeface="Times New Roman"/>
                <a:cs typeface="Times New Roman"/>
              </a:rPr>
              <a:t>dy </a:t>
            </a:r>
            <a:r>
              <a:rPr sz="2550" spc="15" dirty="0">
                <a:latin typeface="Symbol"/>
                <a:cs typeface="Symbol"/>
              </a:rPr>
              <a:t></a:t>
            </a:r>
            <a:r>
              <a:rPr sz="2550" spc="15" dirty="0">
                <a:latin typeface="Times New Roman"/>
                <a:cs typeface="Times New Roman"/>
              </a:rPr>
              <a:t> </a:t>
            </a:r>
            <a:r>
              <a:rPr sz="2550" spc="10" dirty="0">
                <a:latin typeface="Times New Roman"/>
                <a:cs typeface="Times New Roman"/>
              </a:rPr>
              <a:t>6 </a:t>
            </a:r>
            <a:r>
              <a:rPr sz="2550" spc="-100" dirty="0">
                <a:latin typeface="Times New Roman"/>
                <a:cs typeface="Times New Roman"/>
              </a:rPr>
              <a:t>ln</a:t>
            </a:r>
            <a:r>
              <a:rPr sz="2550" spc="-355" dirty="0">
                <a:latin typeface="Times New Roman"/>
                <a:cs typeface="Times New Roman"/>
              </a:rPr>
              <a:t> </a:t>
            </a:r>
            <a:r>
              <a:rPr sz="2550" i="1" spc="10" dirty="0">
                <a:latin typeface="Times New Roman"/>
                <a:cs typeface="Times New Roman"/>
              </a:rPr>
              <a:t>y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090530" y="1241210"/>
            <a:ext cx="926465" cy="4171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500" i="1" spc="60" dirty="0">
                <a:latin typeface="Times New Roman"/>
                <a:cs typeface="Times New Roman"/>
              </a:rPr>
              <a:t>y</a:t>
            </a:r>
            <a:r>
              <a:rPr sz="1500" spc="60" dirty="0">
                <a:latin typeface="Symbol"/>
                <a:cs typeface="Symbol"/>
              </a:rPr>
              <a:t></a:t>
            </a:r>
            <a:r>
              <a:rPr sz="1500" spc="60" dirty="0">
                <a:latin typeface="Times New Roman"/>
                <a:cs typeface="Times New Roman"/>
              </a:rPr>
              <a:t>6 </a:t>
            </a:r>
            <a:r>
              <a:rPr sz="3825" spc="15" baseline="-29411" dirty="0">
                <a:latin typeface="Symbol"/>
                <a:cs typeface="Symbol"/>
              </a:rPr>
              <a:t></a:t>
            </a:r>
            <a:r>
              <a:rPr sz="3825" spc="15" baseline="-29411" dirty="0">
                <a:latin typeface="Times New Roman"/>
                <a:cs typeface="Times New Roman"/>
              </a:rPr>
              <a:t> </a:t>
            </a:r>
            <a:r>
              <a:rPr sz="3825" spc="15" baseline="-31590" dirty="0">
                <a:latin typeface="Times New Roman"/>
                <a:cs typeface="Times New Roman"/>
              </a:rPr>
              <a:t>6</a:t>
            </a:r>
            <a:r>
              <a:rPr sz="3825" spc="-615" baseline="-31590" dirty="0">
                <a:latin typeface="Times New Roman"/>
                <a:cs typeface="Times New Roman"/>
              </a:rPr>
              <a:t> </a:t>
            </a:r>
            <a:r>
              <a:rPr sz="3825" spc="15" baseline="-29411" dirty="0">
                <a:latin typeface="Symbol"/>
                <a:cs typeface="Symbol"/>
              </a:rPr>
              <a:t></a:t>
            </a:r>
            <a:endParaRPr sz="3825" baseline="-29411">
              <a:latin typeface="Symbol"/>
              <a:cs typeface="Symbo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088555" y="2117508"/>
            <a:ext cx="336550" cy="254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i="1" spc="125" dirty="0">
                <a:latin typeface="Times New Roman"/>
                <a:cs typeface="Times New Roman"/>
              </a:rPr>
              <a:t>y</a:t>
            </a:r>
            <a:r>
              <a:rPr sz="1500" spc="80" dirty="0">
                <a:latin typeface="Symbol"/>
                <a:cs typeface="Symbol"/>
              </a:rPr>
              <a:t></a:t>
            </a:r>
            <a:r>
              <a:rPr sz="1500" dirty="0">
                <a:latin typeface="Times New Roman"/>
                <a:cs typeface="Times New Roman"/>
              </a:rPr>
              <a:t>2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6629523" y="648849"/>
            <a:ext cx="149225" cy="0"/>
          </a:xfrm>
          <a:custGeom>
            <a:avLst/>
            <a:gdLst/>
            <a:ahLst/>
            <a:cxnLst/>
            <a:rect l="l" t="t" r="r" b="b"/>
            <a:pathLst>
              <a:path w="149225">
                <a:moveTo>
                  <a:pt x="0" y="0"/>
                </a:moveTo>
                <a:lnTo>
                  <a:pt x="149191" y="0"/>
                </a:lnTo>
              </a:path>
            </a:pathLst>
          </a:custGeom>
          <a:ln w="1484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b="1" spc="-10" dirty="0">
                <a:latin typeface="Times New Roman"/>
                <a:cs typeface="Times New Roman"/>
              </a:rPr>
              <a:t>Required: </a:t>
            </a:r>
            <a:r>
              <a:rPr spc="-5" dirty="0"/>
              <a:t>Locate </a:t>
            </a:r>
            <a:r>
              <a:rPr dirty="0"/>
              <a:t>the </a:t>
            </a:r>
            <a:r>
              <a:rPr spc="-5" dirty="0"/>
              <a:t>centroid </a:t>
            </a:r>
            <a:r>
              <a:rPr sz="3975" i="1" spc="-30" baseline="1048" dirty="0">
                <a:latin typeface="Times New Roman"/>
                <a:cs typeface="Times New Roman"/>
              </a:rPr>
              <a:t>y </a:t>
            </a:r>
            <a:r>
              <a:rPr sz="2200" dirty="0"/>
              <a:t>of the </a:t>
            </a:r>
            <a:r>
              <a:rPr sz="2200" spc="-5" dirty="0"/>
              <a:t>shaded</a:t>
            </a:r>
            <a:r>
              <a:rPr sz="2200" spc="5" dirty="0"/>
              <a:t> </a:t>
            </a:r>
            <a:r>
              <a:rPr sz="2200" spc="-5" dirty="0"/>
              <a:t>area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17</a:t>
            </a:fld>
            <a:endParaRPr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083808" y="595883"/>
            <a:ext cx="2951988" cy="38602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466338" y="479805"/>
            <a:ext cx="23666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latin typeface="Times New Roman"/>
                <a:cs typeface="Times New Roman"/>
              </a:rPr>
              <a:t>CONCEPT</a:t>
            </a:r>
            <a:r>
              <a:rPr sz="2400" b="1" spc="-80" dirty="0">
                <a:latin typeface="Times New Roman"/>
                <a:cs typeface="Times New Roman"/>
              </a:rPr>
              <a:t> </a:t>
            </a:r>
            <a:r>
              <a:rPr sz="2400" b="1" spc="-5" dirty="0">
                <a:latin typeface="Times New Roman"/>
                <a:cs typeface="Times New Roman"/>
              </a:rPr>
              <a:t>QUIZ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59740" y="938529"/>
            <a:ext cx="7680959" cy="42779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26720" marR="2209800" indent="-426720">
              <a:lnSpc>
                <a:spcPct val="100000"/>
              </a:lnSpc>
              <a:spcBef>
                <a:spcPts val="95"/>
              </a:spcBef>
              <a:buAutoNum type="arabicPeriod"/>
              <a:tabLst>
                <a:tab pos="426720" algn="l"/>
                <a:tab pos="427355" algn="l"/>
                <a:tab pos="2462530" algn="l"/>
              </a:tabLst>
            </a:pPr>
            <a:r>
              <a:rPr sz="2200" spc="-5" dirty="0">
                <a:latin typeface="Times New Roman"/>
                <a:cs typeface="Times New Roman"/>
              </a:rPr>
              <a:t>The steel plate with known weight and </a:t>
            </a:r>
            <a:r>
              <a:rPr sz="2200" spc="5" dirty="0">
                <a:latin typeface="Times New Roman"/>
                <a:cs typeface="Times New Roman"/>
              </a:rPr>
              <a:t>non-  </a:t>
            </a:r>
            <a:r>
              <a:rPr sz="2200" spc="-5" dirty="0">
                <a:latin typeface="Times New Roman"/>
                <a:cs typeface="Times New Roman"/>
              </a:rPr>
              <a:t>uniform thickness and density is supported  as shown. Of </a:t>
            </a:r>
            <a:r>
              <a:rPr sz="2200" dirty="0">
                <a:latin typeface="Times New Roman"/>
                <a:cs typeface="Times New Roman"/>
              </a:rPr>
              <a:t>the </a:t>
            </a:r>
            <a:r>
              <a:rPr sz="2200" spc="-5" dirty="0">
                <a:latin typeface="Times New Roman"/>
                <a:cs typeface="Times New Roman"/>
              </a:rPr>
              <a:t>three parameters (CG, CM,  and centroid), which one is needed </a:t>
            </a:r>
            <a:r>
              <a:rPr sz="2200" dirty="0">
                <a:latin typeface="Times New Roman"/>
                <a:cs typeface="Times New Roman"/>
              </a:rPr>
              <a:t>for  </a:t>
            </a:r>
            <a:r>
              <a:rPr sz="2200" spc="-5" dirty="0">
                <a:latin typeface="Times New Roman"/>
                <a:cs typeface="Times New Roman"/>
              </a:rPr>
              <a:t>determining the support reactions? Are all  three</a:t>
            </a:r>
            <a:r>
              <a:rPr sz="220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parameters	located at </a:t>
            </a:r>
            <a:r>
              <a:rPr sz="2200" dirty="0">
                <a:latin typeface="Times New Roman"/>
                <a:cs typeface="Times New Roman"/>
              </a:rPr>
              <a:t>the </a:t>
            </a:r>
            <a:r>
              <a:rPr sz="2200" spc="-10" dirty="0">
                <a:latin typeface="Times New Roman"/>
                <a:cs typeface="Times New Roman"/>
              </a:rPr>
              <a:t>same </a:t>
            </a:r>
            <a:r>
              <a:rPr sz="2200" spc="-5" dirty="0">
                <a:latin typeface="Times New Roman"/>
                <a:cs typeface="Times New Roman"/>
              </a:rPr>
              <a:t>point?</a:t>
            </a:r>
            <a:endParaRPr sz="2200">
              <a:latin typeface="Times New Roman"/>
              <a:cs typeface="Times New Roman"/>
            </a:endParaRPr>
          </a:p>
          <a:p>
            <a:pPr marL="927100" lvl="1" indent="-457200">
              <a:lnSpc>
                <a:spcPct val="100000"/>
              </a:lnSpc>
              <a:spcBef>
                <a:spcPts val="795"/>
              </a:spcBef>
              <a:buAutoNum type="alphaUcParenR"/>
              <a:tabLst>
                <a:tab pos="927100" algn="l"/>
                <a:tab pos="927735" algn="l"/>
                <a:tab pos="3059430" algn="l"/>
              </a:tabLst>
            </a:pPr>
            <a:r>
              <a:rPr sz="2200" spc="-5" dirty="0">
                <a:latin typeface="Times New Roman"/>
                <a:cs typeface="Times New Roman"/>
              </a:rPr>
              <a:t>(center</a:t>
            </a:r>
            <a:r>
              <a:rPr sz="2200" spc="2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of</a:t>
            </a:r>
            <a:r>
              <a:rPr sz="2200" spc="20" dirty="0">
                <a:latin typeface="Times New Roman"/>
                <a:cs typeface="Times New Roman"/>
              </a:rPr>
              <a:t> </a:t>
            </a:r>
            <a:r>
              <a:rPr sz="2200" spc="-20" dirty="0">
                <a:latin typeface="Times New Roman"/>
                <a:cs typeface="Times New Roman"/>
              </a:rPr>
              <a:t>gravity,	</a:t>
            </a:r>
            <a:r>
              <a:rPr sz="2200" spc="-5" dirty="0">
                <a:latin typeface="Times New Roman"/>
                <a:cs typeface="Times New Roman"/>
              </a:rPr>
              <a:t>no)</a:t>
            </a:r>
            <a:endParaRPr sz="2200">
              <a:latin typeface="Times New Roman"/>
              <a:cs typeface="Times New Roman"/>
            </a:endParaRPr>
          </a:p>
          <a:p>
            <a:pPr marL="927100" lvl="1" indent="-457200">
              <a:lnSpc>
                <a:spcPct val="100000"/>
              </a:lnSpc>
              <a:buAutoNum type="alphaUcParenR"/>
              <a:tabLst>
                <a:tab pos="927100" algn="l"/>
                <a:tab pos="927735" algn="l"/>
              </a:tabLst>
            </a:pPr>
            <a:r>
              <a:rPr sz="2200" spc="-5" dirty="0">
                <a:latin typeface="Times New Roman"/>
                <a:cs typeface="Times New Roman"/>
              </a:rPr>
              <a:t>(center of </a:t>
            </a:r>
            <a:r>
              <a:rPr sz="2200" spc="-20" dirty="0">
                <a:latin typeface="Times New Roman"/>
                <a:cs typeface="Times New Roman"/>
              </a:rPr>
              <a:t>gravity,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yes)</a:t>
            </a:r>
            <a:endParaRPr sz="2200">
              <a:latin typeface="Times New Roman"/>
              <a:cs typeface="Times New Roman"/>
            </a:endParaRPr>
          </a:p>
          <a:p>
            <a:pPr marL="927100" lvl="1" indent="-457200">
              <a:lnSpc>
                <a:spcPct val="100000"/>
              </a:lnSpc>
              <a:buAutoNum type="alphaUcParenR"/>
              <a:tabLst>
                <a:tab pos="927100" algn="l"/>
                <a:tab pos="927735" algn="l"/>
                <a:tab pos="2145030" algn="l"/>
              </a:tabLst>
            </a:pPr>
            <a:r>
              <a:rPr sz="2200" spc="-5" dirty="0">
                <a:latin typeface="Times New Roman"/>
                <a:cs typeface="Times New Roman"/>
              </a:rPr>
              <a:t>(centroid,	</a:t>
            </a:r>
            <a:r>
              <a:rPr sz="2200" dirty="0">
                <a:latin typeface="Times New Roman"/>
                <a:cs typeface="Times New Roman"/>
              </a:rPr>
              <a:t>yes)</a:t>
            </a:r>
            <a:endParaRPr sz="2200">
              <a:latin typeface="Times New Roman"/>
              <a:cs typeface="Times New Roman"/>
            </a:endParaRPr>
          </a:p>
          <a:p>
            <a:pPr marL="927100" lvl="1" indent="-457200">
              <a:lnSpc>
                <a:spcPct val="100000"/>
              </a:lnSpc>
              <a:buAutoNum type="alphaUcParenR"/>
              <a:tabLst>
                <a:tab pos="927100" algn="l"/>
                <a:tab pos="927735" algn="l"/>
                <a:tab pos="2145030" algn="l"/>
              </a:tabLst>
            </a:pPr>
            <a:r>
              <a:rPr sz="2200" spc="-5" dirty="0">
                <a:latin typeface="Times New Roman"/>
                <a:cs typeface="Times New Roman"/>
              </a:rPr>
              <a:t>(centroid,	no)</a:t>
            </a:r>
            <a:endParaRPr sz="2200">
              <a:latin typeface="Times New Roman"/>
              <a:cs typeface="Times New Roman"/>
            </a:endParaRPr>
          </a:p>
          <a:p>
            <a:pPr marL="546100" marR="5080" indent="-457200">
              <a:lnSpc>
                <a:spcPct val="100000"/>
              </a:lnSpc>
              <a:spcBef>
                <a:spcPts val="1010"/>
              </a:spcBef>
              <a:buAutoNum type="arabicPeriod"/>
              <a:tabLst>
                <a:tab pos="502920" algn="l"/>
                <a:tab pos="503555" algn="l"/>
              </a:tabLst>
            </a:pPr>
            <a:r>
              <a:rPr sz="2200" spc="-5" dirty="0">
                <a:latin typeface="Times New Roman"/>
                <a:cs typeface="Times New Roman"/>
              </a:rPr>
              <a:t>When determining the centroid </a:t>
            </a:r>
            <a:r>
              <a:rPr sz="2200" dirty="0">
                <a:latin typeface="Times New Roman"/>
                <a:cs typeface="Times New Roman"/>
              </a:rPr>
              <a:t>of the </a:t>
            </a:r>
            <a:r>
              <a:rPr sz="2200" spc="-5" dirty="0">
                <a:latin typeface="Times New Roman"/>
                <a:cs typeface="Times New Roman"/>
              </a:rPr>
              <a:t>area above, which </a:t>
            </a:r>
            <a:r>
              <a:rPr sz="2200" dirty="0">
                <a:latin typeface="Times New Roman"/>
                <a:cs typeface="Times New Roman"/>
              </a:rPr>
              <a:t>type </a:t>
            </a:r>
            <a:r>
              <a:rPr sz="2200" spc="-5" dirty="0">
                <a:latin typeface="Times New Roman"/>
                <a:cs typeface="Times New Roman"/>
              </a:rPr>
              <a:t>of  differential area </a:t>
            </a:r>
            <a:r>
              <a:rPr sz="2200" spc="-10" dirty="0">
                <a:latin typeface="Times New Roman"/>
                <a:cs typeface="Times New Roman"/>
              </a:rPr>
              <a:t>element </a:t>
            </a:r>
            <a:r>
              <a:rPr sz="2200" spc="-5" dirty="0">
                <a:latin typeface="Times New Roman"/>
                <a:cs typeface="Times New Roman"/>
              </a:rPr>
              <a:t>requires the least computational</a:t>
            </a:r>
            <a:r>
              <a:rPr sz="2200" spc="12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work?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93444" y="5190845"/>
            <a:ext cx="1350645" cy="1031240"/>
          </a:xfrm>
          <a:prstGeom prst="rect">
            <a:avLst/>
          </a:prstGeom>
        </p:spPr>
        <p:txBody>
          <a:bodyPr vert="horz" wrap="square" lIns="0" tIns="1803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20"/>
              </a:spcBef>
              <a:tabLst>
                <a:tab pos="469265" algn="l"/>
              </a:tabLst>
            </a:pPr>
            <a:r>
              <a:rPr sz="2200" spc="-10" dirty="0">
                <a:latin typeface="Times New Roman"/>
                <a:cs typeface="Times New Roman"/>
              </a:rPr>
              <a:t>A</a:t>
            </a:r>
            <a:r>
              <a:rPr sz="2200" spc="-5" dirty="0">
                <a:latin typeface="Times New Roman"/>
                <a:cs typeface="Times New Roman"/>
              </a:rPr>
              <a:t>)</a:t>
            </a:r>
            <a:r>
              <a:rPr sz="2200" dirty="0">
                <a:latin typeface="Times New Roman"/>
                <a:cs typeface="Times New Roman"/>
              </a:rPr>
              <a:t>	</a:t>
            </a:r>
            <a:r>
              <a:rPr sz="2200" spc="-250" dirty="0">
                <a:latin typeface="Times New Roman"/>
                <a:cs typeface="Times New Roman"/>
              </a:rPr>
              <a:t>V</a:t>
            </a:r>
            <a:r>
              <a:rPr sz="2200" spc="-5" dirty="0">
                <a:latin typeface="Times New Roman"/>
                <a:cs typeface="Times New Roman"/>
              </a:rPr>
              <a:t>ertical</a:t>
            </a:r>
            <a:endParaRPr sz="2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320"/>
              </a:spcBef>
              <a:tabLst>
                <a:tab pos="469265" algn="l"/>
              </a:tabLst>
            </a:pPr>
            <a:r>
              <a:rPr sz="2200" spc="-5" dirty="0">
                <a:latin typeface="Times New Roman"/>
                <a:cs typeface="Times New Roman"/>
              </a:rPr>
              <a:t>C)	Polar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94175" y="5190845"/>
            <a:ext cx="2988945" cy="1031240"/>
          </a:xfrm>
          <a:prstGeom prst="rect">
            <a:avLst/>
          </a:prstGeom>
        </p:spPr>
        <p:txBody>
          <a:bodyPr vert="horz" wrap="square" lIns="0" tIns="1803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20"/>
              </a:spcBef>
              <a:tabLst>
                <a:tab pos="501015" algn="l"/>
              </a:tabLst>
            </a:pPr>
            <a:r>
              <a:rPr sz="2200" spc="-5" dirty="0">
                <a:latin typeface="Times New Roman"/>
                <a:cs typeface="Times New Roman"/>
              </a:rPr>
              <a:t>B)	Horizontal</a:t>
            </a:r>
            <a:endParaRPr sz="2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320"/>
              </a:spcBef>
              <a:tabLst>
                <a:tab pos="501015" algn="l"/>
              </a:tabLst>
            </a:pPr>
            <a:r>
              <a:rPr sz="2200" spc="-5" dirty="0">
                <a:latin typeface="Times New Roman"/>
                <a:cs typeface="Times New Roman"/>
              </a:rPr>
              <a:t>D)	Any one of </a:t>
            </a:r>
            <a:r>
              <a:rPr sz="2200" dirty="0">
                <a:latin typeface="Times New Roman"/>
                <a:cs typeface="Times New Roman"/>
              </a:rPr>
              <a:t>the</a:t>
            </a:r>
            <a:r>
              <a:rPr sz="2200" spc="-4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above.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330820" y="402664"/>
            <a:ext cx="6667500" cy="66720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347722" y="151003"/>
            <a:ext cx="30454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latin typeface="Times New Roman"/>
                <a:cs typeface="Times New Roman"/>
              </a:rPr>
              <a:t>PROBLEM</a:t>
            </a:r>
            <a:r>
              <a:rPr sz="2400" b="1" spc="-55" dirty="0">
                <a:latin typeface="Times New Roman"/>
                <a:cs typeface="Times New Roman"/>
              </a:rPr>
              <a:t> </a:t>
            </a:r>
            <a:r>
              <a:rPr sz="2400" b="1" spc="-5" dirty="0">
                <a:latin typeface="Times New Roman"/>
                <a:cs typeface="Times New Roman"/>
              </a:rPr>
              <a:t>SOLVING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133094" y="2910077"/>
            <a:ext cx="1048512" cy="27736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133094" y="2910077"/>
            <a:ext cx="1049020" cy="277495"/>
          </a:xfrm>
          <a:custGeom>
            <a:avLst/>
            <a:gdLst/>
            <a:ahLst/>
            <a:cxnLst/>
            <a:rect l="l" t="t" r="r" b="b"/>
            <a:pathLst>
              <a:path w="1049020" h="277494">
                <a:moveTo>
                  <a:pt x="0" y="277367"/>
                </a:moveTo>
                <a:lnTo>
                  <a:pt x="1048512" y="277367"/>
                </a:lnTo>
                <a:lnTo>
                  <a:pt x="1048512" y="0"/>
                </a:lnTo>
                <a:lnTo>
                  <a:pt x="0" y="0"/>
                </a:lnTo>
                <a:lnTo>
                  <a:pt x="0" y="277367"/>
                </a:lnTo>
                <a:close/>
              </a:path>
            </a:pathLst>
          </a:custGeom>
          <a:ln w="198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283967" y="2823464"/>
            <a:ext cx="3467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latin typeface="Times New Roman"/>
                <a:cs typeface="Times New Roman"/>
              </a:rPr>
              <a:t>dy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547875" y="2532634"/>
            <a:ext cx="1778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Times New Roman"/>
                <a:cs typeface="Times New Roman"/>
              </a:rPr>
              <a:t>x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615643" y="1886560"/>
            <a:ext cx="222885" cy="0"/>
          </a:xfrm>
          <a:custGeom>
            <a:avLst/>
            <a:gdLst/>
            <a:ahLst/>
            <a:cxnLst/>
            <a:rect l="l" t="t" r="r" b="b"/>
            <a:pathLst>
              <a:path w="222885">
                <a:moveTo>
                  <a:pt x="0" y="0"/>
                </a:moveTo>
                <a:lnTo>
                  <a:pt x="222322" y="0"/>
                </a:lnTo>
              </a:path>
            </a:pathLst>
          </a:custGeom>
          <a:ln w="1375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332325" y="1690928"/>
            <a:ext cx="0" cy="390525"/>
          </a:xfrm>
          <a:custGeom>
            <a:avLst/>
            <a:gdLst/>
            <a:ahLst/>
            <a:cxnLst/>
            <a:rect l="l" t="t" r="r" b="b"/>
            <a:pathLst>
              <a:path h="390525">
                <a:moveTo>
                  <a:pt x="0" y="0"/>
                </a:moveTo>
                <a:lnTo>
                  <a:pt x="0" y="390455"/>
                </a:lnTo>
              </a:path>
            </a:pathLst>
          </a:custGeom>
          <a:ln w="1381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330431" y="3253126"/>
            <a:ext cx="221615" cy="0"/>
          </a:xfrm>
          <a:custGeom>
            <a:avLst/>
            <a:gdLst/>
            <a:ahLst/>
            <a:cxnLst/>
            <a:rect l="l" t="t" r="r" b="b"/>
            <a:pathLst>
              <a:path w="221615">
                <a:moveTo>
                  <a:pt x="0" y="0"/>
                </a:moveTo>
                <a:lnTo>
                  <a:pt x="221564" y="0"/>
                </a:lnTo>
              </a:path>
            </a:pathLst>
          </a:custGeom>
          <a:ln w="1375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620323" y="3058168"/>
            <a:ext cx="0" cy="391160"/>
          </a:xfrm>
          <a:custGeom>
            <a:avLst/>
            <a:gdLst/>
            <a:ahLst/>
            <a:cxnLst/>
            <a:rect l="l" t="t" r="r" b="b"/>
            <a:pathLst>
              <a:path h="391160">
                <a:moveTo>
                  <a:pt x="0" y="0"/>
                </a:moveTo>
                <a:lnTo>
                  <a:pt x="0" y="390562"/>
                </a:lnTo>
              </a:path>
            </a:pathLst>
          </a:custGeom>
          <a:ln w="1381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290225" y="4440525"/>
            <a:ext cx="142240" cy="0"/>
          </a:xfrm>
          <a:custGeom>
            <a:avLst/>
            <a:gdLst/>
            <a:ahLst/>
            <a:cxnLst/>
            <a:rect l="l" t="t" r="r" b="b"/>
            <a:pathLst>
              <a:path w="142239">
                <a:moveTo>
                  <a:pt x="0" y="0"/>
                </a:moveTo>
                <a:lnTo>
                  <a:pt x="142080" y="0"/>
                </a:lnTo>
              </a:path>
            </a:pathLst>
          </a:custGeom>
          <a:ln w="1375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777646" y="4560895"/>
            <a:ext cx="598170" cy="0"/>
          </a:xfrm>
          <a:custGeom>
            <a:avLst/>
            <a:gdLst/>
            <a:ahLst/>
            <a:cxnLst/>
            <a:rect l="l" t="t" r="r" b="b"/>
            <a:pathLst>
              <a:path w="598170">
                <a:moveTo>
                  <a:pt x="0" y="0"/>
                </a:moveTo>
                <a:lnTo>
                  <a:pt x="597900" y="0"/>
                </a:lnTo>
              </a:path>
            </a:pathLst>
          </a:custGeom>
          <a:ln w="1375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782044" y="4558192"/>
            <a:ext cx="568960" cy="4171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550" spc="-5" dirty="0">
                <a:latin typeface="Times New Roman"/>
                <a:cs typeface="Times New Roman"/>
              </a:rPr>
              <a:t>6</a:t>
            </a:r>
            <a:r>
              <a:rPr sz="2550" dirty="0">
                <a:latin typeface="Times New Roman"/>
                <a:cs typeface="Times New Roman"/>
              </a:rPr>
              <a:t>.</a:t>
            </a:r>
            <a:r>
              <a:rPr sz="2550" spc="-114" dirty="0">
                <a:latin typeface="Times New Roman"/>
                <a:cs typeface="Times New Roman"/>
              </a:rPr>
              <a:t>59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906353" y="4098269"/>
            <a:ext cx="324485" cy="4171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550" spc="-114" dirty="0">
                <a:latin typeface="Times New Roman"/>
                <a:cs typeface="Times New Roman"/>
              </a:rPr>
              <a:t>24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349925" y="2722099"/>
            <a:ext cx="191135" cy="945515"/>
          </a:xfrm>
          <a:prstGeom prst="rect">
            <a:avLst/>
          </a:prstGeom>
        </p:spPr>
        <p:txBody>
          <a:bodyPr vert="horz" wrap="square" lIns="0" tIns="831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55"/>
              </a:spcBef>
            </a:pPr>
            <a:r>
              <a:rPr sz="2550" spc="10" dirty="0">
                <a:latin typeface="Times New Roman"/>
                <a:cs typeface="Times New Roman"/>
              </a:rPr>
              <a:t>6</a:t>
            </a:r>
            <a:endParaRPr sz="2550">
              <a:latin typeface="Times New Roman"/>
              <a:cs typeface="Times New Roman"/>
            </a:endParaRPr>
          </a:p>
          <a:p>
            <a:pPr marL="32384">
              <a:lnSpc>
                <a:spcPct val="100000"/>
              </a:lnSpc>
              <a:spcBef>
                <a:spcPts val="565"/>
              </a:spcBef>
            </a:pPr>
            <a:r>
              <a:rPr sz="2550" i="1" spc="10" dirty="0">
                <a:latin typeface="Times New Roman"/>
                <a:cs typeface="Times New Roman"/>
              </a:rPr>
              <a:t>y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407106" y="2868348"/>
            <a:ext cx="203200" cy="4171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550" spc="15" dirty="0">
                <a:latin typeface="Times New Roman"/>
                <a:cs typeface="Times New Roman"/>
              </a:rPr>
              <a:t>~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645768" y="2837501"/>
            <a:ext cx="124460" cy="67754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5"/>
              </a:spcBef>
            </a:pPr>
            <a:r>
              <a:rPr sz="1500" dirty="0">
                <a:latin typeface="Times New Roman"/>
                <a:cs typeface="Times New Roman"/>
              </a:rPr>
              <a:t>6</a:t>
            </a:r>
            <a:endParaRPr sz="1500">
              <a:latin typeface="Times New Roman"/>
              <a:cs typeface="Times New Roman"/>
            </a:endParaRPr>
          </a:p>
          <a:p>
            <a:pPr marL="15875">
              <a:lnSpc>
                <a:spcPct val="100000"/>
              </a:lnSpc>
              <a:spcBef>
                <a:spcPts val="765"/>
              </a:spcBef>
            </a:pPr>
            <a:r>
              <a:rPr sz="1500" dirty="0">
                <a:latin typeface="Times New Roman"/>
                <a:cs typeface="Times New Roman"/>
              </a:rPr>
              <a:t>2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283906" y="2758647"/>
            <a:ext cx="121285" cy="254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dirty="0">
                <a:latin typeface="Times New Roman"/>
                <a:cs typeface="Times New Roman"/>
              </a:rPr>
              <a:t>6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285881" y="3484828"/>
            <a:ext cx="121285" cy="254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dirty="0">
                <a:latin typeface="Times New Roman"/>
                <a:cs typeface="Times New Roman"/>
              </a:rPr>
              <a:t>2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357770" y="1470208"/>
            <a:ext cx="125095" cy="67754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5"/>
              </a:spcBef>
            </a:pPr>
            <a:r>
              <a:rPr sz="1500" dirty="0">
                <a:latin typeface="Times New Roman"/>
                <a:cs typeface="Times New Roman"/>
              </a:rPr>
              <a:t>6</a:t>
            </a:r>
            <a:endParaRPr sz="1500">
              <a:latin typeface="Times New Roman"/>
              <a:cs typeface="Times New Roman"/>
            </a:endParaRPr>
          </a:p>
          <a:p>
            <a:pPr marL="16510">
              <a:lnSpc>
                <a:spcPct val="100000"/>
              </a:lnSpc>
              <a:spcBef>
                <a:spcPts val="765"/>
              </a:spcBef>
            </a:pPr>
            <a:r>
              <a:rPr sz="1500" dirty="0">
                <a:latin typeface="Times New Roman"/>
                <a:cs typeface="Times New Roman"/>
              </a:rPr>
              <a:t>2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449011" y="4303709"/>
            <a:ext cx="1376045" cy="4171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1120140" algn="l"/>
              </a:tabLst>
            </a:pPr>
            <a:r>
              <a:rPr sz="2550" spc="15" dirty="0">
                <a:latin typeface="Symbol"/>
                <a:cs typeface="Symbol"/>
              </a:rPr>
              <a:t></a:t>
            </a:r>
            <a:r>
              <a:rPr sz="2550" spc="-135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Times New Roman"/>
                <a:cs typeface="Times New Roman"/>
              </a:rPr>
              <a:t>3</a:t>
            </a:r>
            <a:r>
              <a:rPr sz="2550" dirty="0">
                <a:latin typeface="Times New Roman"/>
                <a:cs typeface="Times New Roman"/>
              </a:rPr>
              <a:t>.</a:t>
            </a:r>
            <a:r>
              <a:rPr sz="2550" spc="-114" dirty="0">
                <a:latin typeface="Times New Roman"/>
                <a:cs typeface="Times New Roman"/>
              </a:rPr>
              <a:t>6</a:t>
            </a:r>
            <a:r>
              <a:rPr sz="2550" spc="10" dirty="0">
                <a:latin typeface="Times New Roman"/>
                <a:cs typeface="Times New Roman"/>
              </a:rPr>
              <a:t>4</a:t>
            </a:r>
            <a:r>
              <a:rPr sz="2550" dirty="0">
                <a:latin typeface="Times New Roman"/>
                <a:cs typeface="Times New Roman"/>
              </a:rPr>
              <a:t>	</a:t>
            </a:r>
            <a:r>
              <a:rPr sz="2550" i="1" spc="-40" dirty="0">
                <a:latin typeface="Times New Roman"/>
                <a:cs typeface="Times New Roman"/>
              </a:rPr>
              <a:t>in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271606" y="4303709"/>
            <a:ext cx="439420" cy="4171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550" i="1" spc="10" dirty="0">
                <a:latin typeface="Times New Roman"/>
                <a:cs typeface="Times New Roman"/>
              </a:rPr>
              <a:t>y</a:t>
            </a:r>
            <a:r>
              <a:rPr sz="2550" i="1" spc="-25" dirty="0">
                <a:latin typeface="Times New Roman"/>
                <a:cs typeface="Times New Roman"/>
              </a:rPr>
              <a:t> </a:t>
            </a:r>
            <a:r>
              <a:rPr sz="2550" spc="15" dirty="0">
                <a:latin typeface="Symbol"/>
                <a:cs typeface="Symbol"/>
              </a:rPr>
              <a:t></a:t>
            </a:r>
            <a:endParaRPr sz="2550">
              <a:latin typeface="Symbol"/>
              <a:cs typeface="Symbo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595296" y="2995940"/>
            <a:ext cx="1009015" cy="4171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550" i="1" spc="30" dirty="0">
                <a:latin typeface="Times New Roman"/>
                <a:cs typeface="Times New Roman"/>
              </a:rPr>
              <a:t>dy</a:t>
            </a:r>
            <a:r>
              <a:rPr sz="2550" i="1" spc="-75" dirty="0">
                <a:latin typeface="Times New Roman"/>
                <a:cs typeface="Times New Roman"/>
              </a:rPr>
              <a:t> </a:t>
            </a:r>
            <a:r>
              <a:rPr sz="2550" spc="15" dirty="0">
                <a:latin typeface="Symbol"/>
                <a:cs typeface="Symbol"/>
              </a:rPr>
              <a:t></a:t>
            </a:r>
            <a:r>
              <a:rPr sz="2550" spc="-120" dirty="0">
                <a:latin typeface="Times New Roman"/>
                <a:cs typeface="Times New Roman"/>
              </a:rPr>
              <a:t> </a:t>
            </a:r>
            <a:r>
              <a:rPr sz="2550" spc="10" dirty="0">
                <a:latin typeface="Times New Roman"/>
                <a:cs typeface="Times New Roman"/>
              </a:rPr>
              <a:t>6</a:t>
            </a:r>
            <a:r>
              <a:rPr sz="2550" spc="-385" dirty="0">
                <a:latin typeface="Times New Roman"/>
                <a:cs typeface="Times New Roman"/>
              </a:rPr>
              <a:t> </a:t>
            </a:r>
            <a:r>
              <a:rPr sz="2550" i="1" spc="10" dirty="0">
                <a:latin typeface="Times New Roman"/>
                <a:cs typeface="Times New Roman"/>
              </a:rPr>
              <a:t>y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415943" y="2828745"/>
            <a:ext cx="878840" cy="909955"/>
          </a:xfrm>
          <a:prstGeom prst="rect">
            <a:avLst/>
          </a:prstGeom>
        </p:spPr>
        <p:txBody>
          <a:bodyPr vert="horz" wrap="square" lIns="0" tIns="1822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35"/>
              </a:spcBef>
              <a:tabLst>
                <a:tab pos="451484" algn="l"/>
              </a:tabLst>
            </a:pPr>
            <a:r>
              <a:rPr sz="2550" spc="15" dirty="0">
                <a:latin typeface="Symbol"/>
                <a:cs typeface="Symbol"/>
              </a:rPr>
              <a:t></a:t>
            </a:r>
            <a:r>
              <a:rPr sz="2550" spc="15" dirty="0">
                <a:latin typeface="Times New Roman"/>
                <a:cs typeface="Times New Roman"/>
              </a:rPr>
              <a:t>	</a:t>
            </a:r>
            <a:r>
              <a:rPr sz="2550" spc="5" dirty="0">
                <a:latin typeface="Times New Roman"/>
                <a:cs typeface="Times New Roman"/>
              </a:rPr>
              <a:t>(</a:t>
            </a:r>
            <a:r>
              <a:rPr sz="2550" spc="-405" dirty="0">
                <a:latin typeface="Times New Roman"/>
                <a:cs typeface="Times New Roman"/>
              </a:rPr>
              <a:t> </a:t>
            </a:r>
            <a:r>
              <a:rPr sz="2550" i="1" spc="55" dirty="0">
                <a:latin typeface="Times New Roman"/>
                <a:cs typeface="Times New Roman"/>
              </a:rPr>
              <a:t>y</a:t>
            </a:r>
            <a:r>
              <a:rPr sz="2550" spc="55" dirty="0">
                <a:latin typeface="Times New Roman"/>
                <a:cs typeface="Times New Roman"/>
              </a:rPr>
              <a:t>)</a:t>
            </a:r>
            <a:endParaRPr sz="2550">
              <a:latin typeface="Times New Roman"/>
              <a:cs typeface="Times New Roman"/>
            </a:endParaRPr>
          </a:p>
          <a:p>
            <a:pPr marL="292100">
              <a:lnSpc>
                <a:spcPct val="100000"/>
              </a:lnSpc>
              <a:spcBef>
                <a:spcPts val="765"/>
              </a:spcBef>
            </a:pPr>
            <a:r>
              <a:rPr sz="1500" dirty="0">
                <a:latin typeface="Times New Roman"/>
                <a:cs typeface="Times New Roman"/>
              </a:rPr>
              <a:t>2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245954" y="2995940"/>
            <a:ext cx="2123440" cy="112966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1212215" algn="l"/>
              </a:tabLst>
            </a:pPr>
            <a:r>
              <a:rPr sz="2550" spc="5" dirty="0">
                <a:latin typeface="Symbol"/>
                <a:cs typeface="Symbol"/>
              </a:rPr>
              <a:t></a:t>
            </a:r>
            <a:r>
              <a:rPr sz="2550" spc="15" dirty="0">
                <a:latin typeface="Times New Roman"/>
                <a:cs typeface="Times New Roman"/>
              </a:rPr>
              <a:t> </a:t>
            </a:r>
            <a:r>
              <a:rPr sz="2550" i="1" spc="65" dirty="0">
                <a:latin typeface="Times New Roman"/>
                <a:cs typeface="Times New Roman"/>
              </a:rPr>
              <a:t>ydA</a:t>
            </a:r>
            <a:r>
              <a:rPr sz="2550" i="1" spc="-180" dirty="0">
                <a:latin typeface="Times New Roman"/>
                <a:cs typeface="Times New Roman"/>
              </a:rPr>
              <a:t> </a:t>
            </a:r>
            <a:r>
              <a:rPr sz="2550" spc="15" dirty="0">
                <a:latin typeface="Symbol"/>
                <a:cs typeface="Symbol"/>
              </a:rPr>
              <a:t></a:t>
            </a:r>
            <a:r>
              <a:rPr sz="2550" spc="15" dirty="0">
                <a:latin typeface="Times New Roman"/>
                <a:cs typeface="Times New Roman"/>
              </a:rPr>
              <a:t>	</a:t>
            </a:r>
            <a:r>
              <a:rPr sz="2550" spc="5" dirty="0">
                <a:latin typeface="Times New Roman"/>
                <a:cs typeface="Times New Roman"/>
              </a:rPr>
              <a:t>(</a:t>
            </a:r>
            <a:r>
              <a:rPr sz="2550" spc="-405" dirty="0">
                <a:latin typeface="Times New Roman"/>
                <a:cs typeface="Times New Roman"/>
              </a:rPr>
              <a:t> </a:t>
            </a:r>
            <a:r>
              <a:rPr sz="2550" i="1" spc="75" dirty="0">
                <a:latin typeface="Times New Roman"/>
                <a:cs typeface="Times New Roman"/>
              </a:rPr>
              <a:t>y</a:t>
            </a:r>
            <a:r>
              <a:rPr sz="2550" spc="75" dirty="0">
                <a:latin typeface="Times New Roman"/>
                <a:cs typeface="Times New Roman"/>
              </a:rPr>
              <a:t>)</a:t>
            </a:r>
            <a:r>
              <a:rPr sz="2550" i="1" spc="75" dirty="0">
                <a:latin typeface="Times New Roman"/>
                <a:cs typeface="Times New Roman"/>
              </a:rPr>
              <a:t>xdy</a:t>
            </a:r>
            <a:endParaRPr sz="25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2545"/>
              </a:spcBef>
            </a:pPr>
            <a:r>
              <a:rPr sz="2550" spc="5" dirty="0">
                <a:latin typeface="Symbol"/>
                <a:cs typeface="Symbol"/>
              </a:rPr>
              <a:t></a:t>
            </a:r>
            <a:r>
              <a:rPr sz="2550" spc="5" dirty="0">
                <a:latin typeface="Times New Roman"/>
                <a:cs typeface="Times New Roman"/>
              </a:rPr>
              <a:t> </a:t>
            </a:r>
            <a:r>
              <a:rPr sz="3825" spc="-412" baseline="21786" dirty="0">
                <a:latin typeface="Times New Roman"/>
                <a:cs typeface="Times New Roman"/>
              </a:rPr>
              <a:t>~</a:t>
            </a:r>
            <a:r>
              <a:rPr sz="2550" i="1" spc="-275" dirty="0">
                <a:latin typeface="Times New Roman"/>
                <a:cs typeface="Times New Roman"/>
              </a:rPr>
              <a:t>ydA </a:t>
            </a:r>
            <a:r>
              <a:rPr sz="2550" spc="15" dirty="0">
                <a:latin typeface="Symbol"/>
                <a:cs typeface="Symbol"/>
              </a:rPr>
              <a:t></a:t>
            </a:r>
            <a:r>
              <a:rPr sz="2550" spc="15" dirty="0">
                <a:latin typeface="Times New Roman"/>
                <a:cs typeface="Times New Roman"/>
              </a:rPr>
              <a:t> </a:t>
            </a:r>
            <a:r>
              <a:rPr sz="2550" spc="-50" dirty="0">
                <a:latin typeface="Times New Roman"/>
                <a:cs typeface="Times New Roman"/>
              </a:rPr>
              <a:t>24</a:t>
            </a:r>
            <a:r>
              <a:rPr sz="2550" spc="-390" dirty="0">
                <a:latin typeface="Times New Roman"/>
                <a:cs typeface="Times New Roman"/>
              </a:rPr>
              <a:t> </a:t>
            </a:r>
            <a:r>
              <a:rPr sz="2550" i="1" spc="35" dirty="0">
                <a:latin typeface="Times New Roman"/>
                <a:cs typeface="Times New Roman"/>
              </a:rPr>
              <a:t>in</a:t>
            </a:r>
            <a:r>
              <a:rPr sz="2250" spc="52" baseline="42592" dirty="0">
                <a:latin typeface="Times New Roman"/>
                <a:cs typeface="Times New Roman"/>
              </a:rPr>
              <a:t>3</a:t>
            </a:r>
            <a:endParaRPr sz="2250" baseline="42592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259767" y="2337125"/>
            <a:ext cx="714375" cy="4171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3825" spc="-960" baseline="21786" dirty="0">
                <a:latin typeface="Times New Roman"/>
                <a:cs typeface="Times New Roman"/>
              </a:rPr>
              <a:t>~</a:t>
            </a:r>
            <a:r>
              <a:rPr sz="2550" i="1" spc="-640" dirty="0">
                <a:latin typeface="Times New Roman"/>
                <a:cs typeface="Times New Roman"/>
              </a:rPr>
              <a:t>y</a:t>
            </a:r>
            <a:r>
              <a:rPr sz="2550" i="1" spc="120" dirty="0">
                <a:latin typeface="Times New Roman"/>
                <a:cs typeface="Times New Roman"/>
              </a:rPr>
              <a:t> </a:t>
            </a:r>
            <a:r>
              <a:rPr sz="2550" spc="15" dirty="0">
                <a:latin typeface="Symbol"/>
                <a:cs typeface="Symbol"/>
              </a:rPr>
              <a:t></a:t>
            </a:r>
            <a:r>
              <a:rPr sz="2550" spc="135" dirty="0">
                <a:latin typeface="Times New Roman"/>
                <a:cs typeface="Times New Roman"/>
              </a:rPr>
              <a:t> </a:t>
            </a:r>
            <a:r>
              <a:rPr sz="2550" i="1" spc="10" dirty="0">
                <a:latin typeface="Times New Roman"/>
                <a:cs typeface="Times New Roman"/>
              </a:rPr>
              <a:t>y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563644" y="1628701"/>
            <a:ext cx="1271905" cy="4171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550" spc="15" dirty="0">
                <a:latin typeface="Symbol"/>
                <a:cs typeface="Symbol"/>
              </a:rPr>
              <a:t></a:t>
            </a:r>
            <a:r>
              <a:rPr sz="2550" spc="15" dirty="0">
                <a:latin typeface="Times New Roman"/>
                <a:cs typeface="Times New Roman"/>
              </a:rPr>
              <a:t> </a:t>
            </a:r>
            <a:r>
              <a:rPr sz="2550" spc="-25" dirty="0">
                <a:latin typeface="Times New Roman"/>
                <a:cs typeface="Times New Roman"/>
              </a:rPr>
              <a:t>6.59</a:t>
            </a:r>
            <a:r>
              <a:rPr sz="2550" spc="-254" dirty="0">
                <a:latin typeface="Times New Roman"/>
                <a:cs typeface="Times New Roman"/>
              </a:rPr>
              <a:t> </a:t>
            </a:r>
            <a:r>
              <a:rPr sz="2550" i="1" spc="50" dirty="0">
                <a:latin typeface="Times New Roman"/>
                <a:cs typeface="Times New Roman"/>
              </a:rPr>
              <a:t>in</a:t>
            </a:r>
            <a:r>
              <a:rPr sz="2250" spc="75" baseline="42592" dirty="0">
                <a:latin typeface="Times New Roman"/>
                <a:cs typeface="Times New Roman"/>
              </a:rPr>
              <a:t>2</a:t>
            </a:r>
            <a:endParaRPr sz="2250" baseline="42592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435863" y="1955724"/>
            <a:ext cx="581025" cy="4171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550" spc="10" dirty="0">
                <a:latin typeface="Symbol"/>
                <a:cs typeface="Symbol"/>
              </a:rPr>
              <a:t></a:t>
            </a:r>
            <a:r>
              <a:rPr sz="2550" spc="10" dirty="0">
                <a:latin typeface="Times New Roman"/>
                <a:cs typeface="Times New Roman"/>
              </a:rPr>
              <a:t> </a:t>
            </a:r>
            <a:r>
              <a:rPr sz="3825" i="1" spc="15" baseline="11982" dirty="0">
                <a:latin typeface="Times New Roman"/>
                <a:cs typeface="Times New Roman"/>
              </a:rPr>
              <a:t>y</a:t>
            </a:r>
            <a:r>
              <a:rPr sz="3825" i="1" spc="-202" baseline="11982" dirty="0">
                <a:latin typeface="Times New Roman"/>
                <a:cs typeface="Times New Roman"/>
              </a:rPr>
              <a:t> </a:t>
            </a:r>
            <a:r>
              <a:rPr sz="2550" spc="10" dirty="0">
                <a:latin typeface="Symbol"/>
                <a:cs typeface="Symbol"/>
              </a:rPr>
              <a:t></a:t>
            </a:r>
            <a:endParaRPr sz="2550">
              <a:latin typeface="Symbol"/>
              <a:cs typeface="Symbo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675111" y="2758647"/>
            <a:ext cx="160020" cy="8045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1115">
              <a:lnSpc>
                <a:spcPts val="1655"/>
              </a:lnSpc>
              <a:spcBef>
                <a:spcPts val="95"/>
              </a:spcBef>
            </a:pPr>
            <a:r>
              <a:rPr sz="1500" dirty="0">
                <a:latin typeface="Times New Roman"/>
                <a:cs typeface="Times New Roman"/>
              </a:rPr>
              <a:t>6</a:t>
            </a:r>
            <a:endParaRPr sz="1500">
              <a:latin typeface="Times New Roman"/>
              <a:cs typeface="Times New Roman"/>
            </a:endParaRPr>
          </a:p>
          <a:p>
            <a:pPr marL="12700">
              <a:lnSpc>
                <a:spcPts val="4475"/>
              </a:lnSpc>
            </a:pPr>
            <a:r>
              <a:rPr sz="3850" spc="5" dirty="0">
                <a:latin typeface="Symbol"/>
                <a:cs typeface="Symbol"/>
              </a:rPr>
              <a:t></a:t>
            </a:r>
            <a:endParaRPr sz="3850">
              <a:latin typeface="Symbol"/>
              <a:cs typeface="Symbo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265509" y="2949862"/>
            <a:ext cx="160020" cy="6127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850" spc="5" dirty="0">
                <a:latin typeface="Symbol"/>
                <a:cs typeface="Symbol"/>
              </a:rPr>
              <a:t></a:t>
            </a:r>
            <a:endParaRPr sz="3850">
              <a:latin typeface="Symbol"/>
              <a:cs typeface="Symbo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245954" y="1465540"/>
            <a:ext cx="3070860" cy="6127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34085" algn="l"/>
                <a:tab pos="1631950" algn="l"/>
              </a:tabLst>
            </a:pPr>
            <a:r>
              <a:rPr sz="2550" spc="5" dirty="0">
                <a:latin typeface="Symbol"/>
                <a:cs typeface="Symbol"/>
              </a:rPr>
              <a:t></a:t>
            </a:r>
            <a:r>
              <a:rPr sz="2550" spc="-225" dirty="0">
                <a:latin typeface="Times New Roman"/>
                <a:cs typeface="Times New Roman"/>
              </a:rPr>
              <a:t> </a:t>
            </a:r>
            <a:r>
              <a:rPr sz="2550" i="1" spc="30" dirty="0">
                <a:latin typeface="Times New Roman"/>
                <a:cs typeface="Times New Roman"/>
              </a:rPr>
              <a:t>dA</a:t>
            </a:r>
            <a:r>
              <a:rPr sz="2550" i="1" spc="-185" dirty="0">
                <a:latin typeface="Times New Roman"/>
                <a:cs typeface="Times New Roman"/>
              </a:rPr>
              <a:t> </a:t>
            </a:r>
            <a:r>
              <a:rPr sz="2550" spc="15" dirty="0">
                <a:latin typeface="Symbol"/>
                <a:cs typeface="Symbol"/>
              </a:rPr>
              <a:t></a:t>
            </a:r>
            <a:r>
              <a:rPr sz="2550" spc="15" dirty="0">
                <a:latin typeface="Times New Roman"/>
                <a:cs typeface="Times New Roman"/>
              </a:rPr>
              <a:t>	</a:t>
            </a:r>
            <a:r>
              <a:rPr sz="5775" spc="7" baseline="-12987" dirty="0">
                <a:latin typeface="Symbol"/>
                <a:cs typeface="Symbol"/>
              </a:rPr>
              <a:t></a:t>
            </a:r>
            <a:r>
              <a:rPr sz="5775" spc="135" baseline="-12987" dirty="0">
                <a:latin typeface="Times New Roman"/>
                <a:cs typeface="Times New Roman"/>
              </a:rPr>
              <a:t> </a:t>
            </a:r>
            <a:r>
              <a:rPr sz="3825" spc="15" baseline="1089" dirty="0">
                <a:latin typeface="Symbol"/>
                <a:cs typeface="Symbol"/>
              </a:rPr>
              <a:t></a:t>
            </a:r>
            <a:r>
              <a:rPr sz="3825" spc="15" baseline="1089" dirty="0">
                <a:latin typeface="Times New Roman"/>
                <a:cs typeface="Times New Roman"/>
              </a:rPr>
              <a:t>	</a:t>
            </a:r>
            <a:r>
              <a:rPr sz="3825" spc="-44" baseline="1089" dirty="0">
                <a:latin typeface="Symbol"/>
                <a:cs typeface="Symbol"/>
              </a:rPr>
              <a:t></a:t>
            </a:r>
            <a:r>
              <a:rPr sz="2550" i="1" spc="-30" dirty="0">
                <a:latin typeface="Times New Roman"/>
                <a:cs typeface="Times New Roman"/>
              </a:rPr>
              <a:t>dy </a:t>
            </a:r>
            <a:r>
              <a:rPr sz="2550" spc="15" dirty="0">
                <a:latin typeface="Symbol"/>
                <a:cs typeface="Symbol"/>
              </a:rPr>
              <a:t></a:t>
            </a:r>
            <a:r>
              <a:rPr sz="2550" spc="15" dirty="0">
                <a:latin typeface="Times New Roman"/>
                <a:cs typeface="Times New Roman"/>
              </a:rPr>
              <a:t> </a:t>
            </a:r>
            <a:r>
              <a:rPr sz="2550" spc="10" dirty="0">
                <a:latin typeface="Times New Roman"/>
                <a:cs typeface="Times New Roman"/>
              </a:rPr>
              <a:t>6 </a:t>
            </a:r>
            <a:r>
              <a:rPr sz="2550" spc="-100" dirty="0">
                <a:latin typeface="Times New Roman"/>
                <a:cs typeface="Times New Roman"/>
              </a:rPr>
              <a:t>ln</a:t>
            </a:r>
            <a:r>
              <a:rPr sz="2550" spc="-355" dirty="0">
                <a:latin typeface="Times New Roman"/>
                <a:cs typeface="Times New Roman"/>
              </a:rPr>
              <a:t> </a:t>
            </a:r>
            <a:r>
              <a:rPr sz="2550" i="1" spc="10" dirty="0">
                <a:latin typeface="Times New Roman"/>
                <a:cs typeface="Times New Roman"/>
              </a:rPr>
              <a:t>y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090530" y="1241210"/>
            <a:ext cx="926465" cy="4171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500" i="1" spc="60" dirty="0">
                <a:latin typeface="Times New Roman"/>
                <a:cs typeface="Times New Roman"/>
              </a:rPr>
              <a:t>y</a:t>
            </a:r>
            <a:r>
              <a:rPr sz="1500" spc="60" dirty="0">
                <a:latin typeface="Symbol"/>
                <a:cs typeface="Symbol"/>
              </a:rPr>
              <a:t></a:t>
            </a:r>
            <a:r>
              <a:rPr sz="1500" spc="60" dirty="0">
                <a:latin typeface="Times New Roman"/>
                <a:cs typeface="Times New Roman"/>
              </a:rPr>
              <a:t>6 </a:t>
            </a:r>
            <a:r>
              <a:rPr sz="3825" spc="15" baseline="-29411" dirty="0">
                <a:latin typeface="Symbol"/>
                <a:cs typeface="Symbol"/>
              </a:rPr>
              <a:t></a:t>
            </a:r>
            <a:r>
              <a:rPr sz="3825" spc="15" baseline="-29411" dirty="0">
                <a:latin typeface="Times New Roman"/>
                <a:cs typeface="Times New Roman"/>
              </a:rPr>
              <a:t> </a:t>
            </a:r>
            <a:r>
              <a:rPr sz="3825" spc="15" baseline="-31590" dirty="0">
                <a:latin typeface="Times New Roman"/>
                <a:cs typeface="Times New Roman"/>
              </a:rPr>
              <a:t>6</a:t>
            </a:r>
            <a:r>
              <a:rPr sz="3825" spc="-615" baseline="-31590" dirty="0">
                <a:latin typeface="Times New Roman"/>
                <a:cs typeface="Times New Roman"/>
              </a:rPr>
              <a:t> </a:t>
            </a:r>
            <a:r>
              <a:rPr sz="3825" spc="15" baseline="-29411" dirty="0">
                <a:latin typeface="Symbol"/>
                <a:cs typeface="Symbol"/>
              </a:rPr>
              <a:t></a:t>
            </a:r>
            <a:endParaRPr sz="3825" baseline="-29411">
              <a:latin typeface="Symbol"/>
              <a:cs typeface="Symbo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088555" y="2117508"/>
            <a:ext cx="336550" cy="254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i="1" spc="125" dirty="0">
                <a:latin typeface="Times New Roman"/>
                <a:cs typeface="Times New Roman"/>
              </a:rPr>
              <a:t>y</a:t>
            </a:r>
            <a:r>
              <a:rPr sz="1500" spc="80" dirty="0">
                <a:latin typeface="Symbol"/>
                <a:cs typeface="Symbol"/>
              </a:rPr>
              <a:t></a:t>
            </a:r>
            <a:r>
              <a:rPr sz="1500" dirty="0">
                <a:latin typeface="Times New Roman"/>
                <a:cs typeface="Times New Roman"/>
              </a:rPr>
              <a:t>2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6629523" y="648849"/>
            <a:ext cx="149225" cy="0"/>
          </a:xfrm>
          <a:custGeom>
            <a:avLst/>
            <a:gdLst/>
            <a:ahLst/>
            <a:cxnLst/>
            <a:rect l="l" t="t" r="r" b="b"/>
            <a:pathLst>
              <a:path w="149225">
                <a:moveTo>
                  <a:pt x="0" y="0"/>
                </a:moveTo>
                <a:lnTo>
                  <a:pt x="149191" y="0"/>
                </a:lnTo>
              </a:path>
            </a:pathLst>
          </a:custGeom>
          <a:ln w="1484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b="1" spc="-10" dirty="0">
                <a:latin typeface="Times New Roman"/>
                <a:cs typeface="Times New Roman"/>
              </a:rPr>
              <a:t>Required: </a:t>
            </a:r>
            <a:r>
              <a:rPr spc="-5" dirty="0"/>
              <a:t>Locate </a:t>
            </a:r>
            <a:r>
              <a:rPr dirty="0"/>
              <a:t>the </a:t>
            </a:r>
            <a:r>
              <a:rPr spc="-5" dirty="0"/>
              <a:t>centroid </a:t>
            </a:r>
            <a:r>
              <a:rPr sz="3975" i="1" spc="-30" baseline="1048" dirty="0">
                <a:latin typeface="Times New Roman"/>
                <a:cs typeface="Times New Roman"/>
              </a:rPr>
              <a:t>y </a:t>
            </a:r>
            <a:r>
              <a:rPr sz="2200" dirty="0"/>
              <a:t>of the </a:t>
            </a:r>
            <a:r>
              <a:rPr sz="2200" spc="-5" dirty="0"/>
              <a:t>shaded</a:t>
            </a:r>
            <a:r>
              <a:rPr sz="2200" spc="5" dirty="0"/>
              <a:t> </a:t>
            </a:r>
            <a:r>
              <a:rPr sz="2200" spc="-5" dirty="0"/>
              <a:t>area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19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738396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00577" y="403047"/>
            <a:ext cx="301879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latin typeface="Times New Roman"/>
                <a:cs typeface="Times New Roman"/>
              </a:rPr>
              <a:t>PROBLEM</a:t>
            </a:r>
            <a:r>
              <a:rPr sz="2400" b="1" spc="-55" dirty="0">
                <a:latin typeface="Times New Roman"/>
                <a:cs typeface="Times New Roman"/>
              </a:rPr>
              <a:t> </a:t>
            </a:r>
            <a:r>
              <a:rPr sz="2400" b="1" spc="-35" dirty="0">
                <a:latin typeface="Times New Roman"/>
                <a:cs typeface="Times New Roman"/>
              </a:rPr>
              <a:t>SOLVING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117975" y="1075182"/>
            <a:ext cx="342137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73150" algn="l"/>
              </a:tabLst>
            </a:pPr>
            <a:r>
              <a:rPr sz="2400" b="1" dirty="0">
                <a:latin typeface="Times New Roman"/>
                <a:cs typeface="Times New Roman"/>
              </a:rPr>
              <a:t>Given:	</a:t>
            </a:r>
            <a:r>
              <a:rPr sz="2400" dirty="0">
                <a:latin typeface="Times New Roman"/>
                <a:cs typeface="Times New Roman"/>
              </a:rPr>
              <a:t>The area </a:t>
            </a:r>
            <a:r>
              <a:rPr sz="2400" spc="-5" dirty="0">
                <a:latin typeface="Times New Roman"/>
                <a:cs typeface="Times New Roman"/>
              </a:rPr>
              <a:t>as</a:t>
            </a:r>
            <a:r>
              <a:rPr sz="2400" spc="-7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shown.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117975" y="1440260"/>
            <a:ext cx="737870" cy="1123950"/>
          </a:xfrm>
          <a:prstGeom prst="rect">
            <a:avLst/>
          </a:prstGeom>
        </p:spPr>
        <p:txBody>
          <a:bodyPr vert="horz" wrap="square" lIns="0" tIns="1962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45"/>
              </a:spcBef>
            </a:pPr>
            <a:r>
              <a:rPr sz="2400" b="1" dirty="0">
                <a:latin typeface="Times New Roman"/>
                <a:cs typeface="Times New Roman"/>
              </a:rPr>
              <a:t>Find: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sz="24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Plan</a:t>
            </a:r>
            <a:r>
              <a:rPr sz="2400" b="1" spc="-5" dirty="0">
                <a:latin typeface="Times New Roman"/>
                <a:cs typeface="Times New Roman"/>
              </a:rPr>
              <a:t>: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185028" y="1440260"/>
            <a:ext cx="2640330" cy="1123950"/>
          </a:xfrm>
          <a:prstGeom prst="rect">
            <a:avLst/>
          </a:prstGeom>
        </p:spPr>
        <p:txBody>
          <a:bodyPr vert="horz" wrap="square" lIns="0" tIns="1962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45"/>
              </a:spcBef>
            </a:pPr>
            <a:r>
              <a:rPr sz="2400" dirty="0">
                <a:latin typeface="Times New Roman"/>
                <a:cs typeface="Times New Roman"/>
              </a:rPr>
              <a:t>The </a:t>
            </a:r>
            <a:r>
              <a:rPr sz="2400" i="1" dirty="0">
                <a:latin typeface="Times New Roman"/>
                <a:cs typeface="Times New Roman"/>
              </a:rPr>
              <a:t>x </a:t>
            </a:r>
            <a:r>
              <a:rPr sz="2400" dirty="0">
                <a:latin typeface="Times New Roman"/>
                <a:cs typeface="Times New Roman"/>
              </a:rPr>
              <a:t>of the</a:t>
            </a:r>
            <a:r>
              <a:rPr sz="2400" spc="-114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centroid.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sz="2400" spc="-5" dirty="0">
                <a:latin typeface="Times New Roman"/>
                <a:cs typeface="Times New Roman"/>
              </a:rPr>
              <a:t>Follow the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steps.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754623" y="1700783"/>
            <a:ext cx="152400" cy="0"/>
          </a:xfrm>
          <a:custGeom>
            <a:avLst/>
            <a:gdLst/>
            <a:ahLst/>
            <a:cxnLst/>
            <a:rect l="l" t="t" r="r" b="b"/>
            <a:pathLst>
              <a:path w="152400">
                <a:moveTo>
                  <a:pt x="0" y="0"/>
                </a:moveTo>
                <a:lnTo>
                  <a:pt x="152400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5051" y="765048"/>
            <a:ext cx="3622548" cy="31668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714369" y="3147186"/>
            <a:ext cx="111061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Solut</a:t>
            </a:r>
            <a:r>
              <a:rPr sz="24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</a:t>
            </a:r>
            <a:r>
              <a:rPr sz="24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on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838200" y="4419600"/>
            <a:ext cx="0" cy="1676400"/>
          </a:xfrm>
          <a:custGeom>
            <a:avLst/>
            <a:gdLst/>
            <a:ahLst/>
            <a:cxnLst/>
            <a:rect l="l" t="t" r="r" b="b"/>
            <a:pathLst>
              <a:path h="1676400">
                <a:moveTo>
                  <a:pt x="0" y="0"/>
                </a:moveTo>
                <a:lnTo>
                  <a:pt x="0" y="16764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38200" y="6096000"/>
            <a:ext cx="2415540" cy="0"/>
          </a:xfrm>
          <a:custGeom>
            <a:avLst/>
            <a:gdLst/>
            <a:ahLst/>
            <a:cxnLst/>
            <a:rect l="l" t="t" r="r" b="b"/>
            <a:pathLst>
              <a:path w="2415540">
                <a:moveTo>
                  <a:pt x="0" y="0"/>
                </a:moveTo>
                <a:lnTo>
                  <a:pt x="2415540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38200" y="4724400"/>
            <a:ext cx="1056640" cy="1295400"/>
          </a:xfrm>
          <a:custGeom>
            <a:avLst/>
            <a:gdLst/>
            <a:ahLst/>
            <a:cxnLst/>
            <a:rect l="l" t="t" r="r" b="b"/>
            <a:pathLst>
              <a:path w="1056639" h="1295400">
                <a:moveTo>
                  <a:pt x="1056132" y="2920"/>
                </a:moveTo>
                <a:lnTo>
                  <a:pt x="1039348" y="1660"/>
                </a:lnTo>
                <a:lnTo>
                  <a:pt x="1022540" y="746"/>
                </a:lnTo>
                <a:lnTo>
                  <a:pt x="1005732" y="188"/>
                </a:lnTo>
                <a:lnTo>
                  <a:pt x="988949" y="0"/>
                </a:lnTo>
                <a:lnTo>
                  <a:pt x="947141" y="1136"/>
                </a:lnTo>
                <a:lnTo>
                  <a:pt x="905776" y="4515"/>
                </a:lnTo>
                <a:lnTo>
                  <a:pt x="864888" y="10091"/>
                </a:lnTo>
                <a:lnTo>
                  <a:pt x="824511" y="17820"/>
                </a:lnTo>
                <a:lnTo>
                  <a:pt x="784680" y="27657"/>
                </a:lnTo>
                <a:lnTo>
                  <a:pt x="745428" y="39557"/>
                </a:lnTo>
                <a:lnTo>
                  <a:pt x="706791" y="53475"/>
                </a:lnTo>
                <a:lnTo>
                  <a:pt x="668802" y="69365"/>
                </a:lnTo>
                <a:lnTo>
                  <a:pt x="631496" y="87184"/>
                </a:lnTo>
                <a:lnTo>
                  <a:pt x="594908" y="106886"/>
                </a:lnTo>
                <a:lnTo>
                  <a:pt x="559070" y="128425"/>
                </a:lnTo>
                <a:lnTo>
                  <a:pt x="524018" y="151759"/>
                </a:lnTo>
                <a:lnTo>
                  <a:pt x="489787" y="176840"/>
                </a:lnTo>
                <a:lnTo>
                  <a:pt x="456409" y="203625"/>
                </a:lnTo>
                <a:lnTo>
                  <a:pt x="423921" y="232068"/>
                </a:lnTo>
                <a:lnTo>
                  <a:pt x="392355" y="262125"/>
                </a:lnTo>
                <a:lnTo>
                  <a:pt x="361747" y="293750"/>
                </a:lnTo>
                <a:lnTo>
                  <a:pt x="332130" y="326899"/>
                </a:lnTo>
                <a:lnTo>
                  <a:pt x="303539" y="361526"/>
                </a:lnTo>
                <a:lnTo>
                  <a:pt x="276008" y="397587"/>
                </a:lnTo>
                <a:lnTo>
                  <a:pt x="249572" y="435037"/>
                </a:lnTo>
                <a:lnTo>
                  <a:pt x="224265" y="473831"/>
                </a:lnTo>
                <a:lnTo>
                  <a:pt x="200120" y="513924"/>
                </a:lnTo>
                <a:lnTo>
                  <a:pt x="177174" y="555271"/>
                </a:lnTo>
                <a:lnTo>
                  <a:pt x="155459" y="597827"/>
                </a:lnTo>
                <a:lnTo>
                  <a:pt x="135010" y="641547"/>
                </a:lnTo>
                <a:lnTo>
                  <a:pt x="115861" y="686386"/>
                </a:lnTo>
                <a:lnTo>
                  <a:pt x="98048" y="732300"/>
                </a:lnTo>
                <a:lnTo>
                  <a:pt x="81603" y="779243"/>
                </a:lnTo>
                <a:lnTo>
                  <a:pt x="66561" y="827170"/>
                </a:lnTo>
                <a:lnTo>
                  <a:pt x="52958" y="876037"/>
                </a:lnTo>
                <a:lnTo>
                  <a:pt x="40826" y="925798"/>
                </a:lnTo>
                <a:lnTo>
                  <a:pt x="30200" y="976409"/>
                </a:lnTo>
                <a:lnTo>
                  <a:pt x="21115" y="1027825"/>
                </a:lnTo>
                <a:lnTo>
                  <a:pt x="13605" y="1080000"/>
                </a:lnTo>
                <a:lnTo>
                  <a:pt x="7704" y="1132890"/>
                </a:lnTo>
                <a:lnTo>
                  <a:pt x="3447" y="1186450"/>
                </a:lnTo>
                <a:lnTo>
                  <a:pt x="867" y="1240635"/>
                </a:lnTo>
                <a:lnTo>
                  <a:pt x="0" y="1295400"/>
                </a:lnTo>
              </a:path>
            </a:pathLst>
          </a:custGeom>
          <a:ln w="9144">
            <a:solidFill>
              <a:srgbClr val="00FF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894332" y="4724400"/>
            <a:ext cx="1359535" cy="1371600"/>
          </a:xfrm>
          <a:custGeom>
            <a:avLst/>
            <a:gdLst/>
            <a:ahLst/>
            <a:cxnLst/>
            <a:rect l="l" t="t" r="r" b="b"/>
            <a:pathLst>
              <a:path w="1359535" h="1371600">
                <a:moveTo>
                  <a:pt x="0" y="0"/>
                </a:moveTo>
                <a:lnTo>
                  <a:pt x="1359408" y="1371600"/>
                </a:lnTo>
              </a:path>
            </a:pathLst>
          </a:custGeom>
          <a:ln w="9144">
            <a:solidFill>
              <a:srgbClr val="00FF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139952" y="4953000"/>
            <a:ext cx="1132840" cy="0"/>
          </a:xfrm>
          <a:custGeom>
            <a:avLst/>
            <a:gdLst/>
            <a:ahLst/>
            <a:cxnLst/>
            <a:rect l="l" t="t" r="r" b="b"/>
            <a:pathLst>
              <a:path w="1132839">
                <a:moveTo>
                  <a:pt x="0" y="0"/>
                </a:moveTo>
                <a:lnTo>
                  <a:pt x="1132331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139952" y="5181600"/>
            <a:ext cx="1132840" cy="0"/>
          </a:xfrm>
          <a:custGeom>
            <a:avLst/>
            <a:gdLst/>
            <a:ahLst/>
            <a:cxnLst/>
            <a:rect l="l" t="t" r="r" b="b"/>
            <a:pathLst>
              <a:path w="1132839">
                <a:moveTo>
                  <a:pt x="0" y="0"/>
                </a:moveTo>
                <a:lnTo>
                  <a:pt x="1132331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139952" y="4953000"/>
            <a:ext cx="0" cy="228600"/>
          </a:xfrm>
          <a:custGeom>
            <a:avLst/>
            <a:gdLst/>
            <a:ahLst/>
            <a:cxnLst/>
            <a:rect l="l" t="t" r="r" b="b"/>
            <a:pathLst>
              <a:path h="228600">
                <a:moveTo>
                  <a:pt x="0" y="0"/>
                </a:moveTo>
                <a:lnTo>
                  <a:pt x="0" y="228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272283" y="4953000"/>
            <a:ext cx="0" cy="228600"/>
          </a:xfrm>
          <a:custGeom>
            <a:avLst/>
            <a:gdLst/>
            <a:ahLst/>
            <a:cxnLst/>
            <a:rect l="l" t="t" r="r" b="b"/>
            <a:pathLst>
              <a:path h="228600">
                <a:moveTo>
                  <a:pt x="0" y="0"/>
                </a:moveTo>
                <a:lnTo>
                  <a:pt x="0" y="228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139952" y="5029200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38100" y="0"/>
                </a:moveTo>
                <a:lnTo>
                  <a:pt x="23268" y="2988"/>
                </a:lnTo>
                <a:lnTo>
                  <a:pt x="11158" y="11144"/>
                </a:lnTo>
                <a:lnTo>
                  <a:pt x="2993" y="23252"/>
                </a:lnTo>
                <a:lnTo>
                  <a:pt x="0" y="38100"/>
                </a:lnTo>
                <a:lnTo>
                  <a:pt x="2993" y="52947"/>
                </a:lnTo>
                <a:lnTo>
                  <a:pt x="11158" y="65055"/>
                </a:lnTo>
                <a:lnTo>
                  <a:pt x="23268" y="73211"/>
                </a:lnTo>
                <a:lnTo>
                  <a:pt x="38100" y="76200"/>
                </a:lnTo>
                <a:lnTo>
                  <a:pt x="52931" y="73211"/>
                </a:lnTo>
                <a:lnTo>
                  <a:pt x="65041" y="65055"/>
                </a:lnTo>
                <a:lnTo>
                  <a:pt x="73206" y="52947"/>
                </a:lnTo>
                <a:lnTo>
                  <a:pt x="76200" y="38100"/>
                </a:lnTo>
                <a:lnTo>
                  <a:pt x="73206" y="23252"/>
                </a:lnTo>
                <a:lnTo>
                  <a:pt x="65041" y="11144"/>
                </a:lnTo>
                <a:lnTo>
                  <a:pt x="52931" y="2988"/>
                </a:lnTo>
                <a:lnTo>
                  <a:pt x="381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139952" y="5029200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0" y="38100"/>
                </a:moveTo>
                <a:lnTo>
                  <a:pt x="2993" y="23252"/>
                </a:lnTo>
                <a:lnTo>
                  <a:pt x="11158" y="11144"/>
                </a:lnTo>
                <a:lnTo>
                  <a:pt x="23268" y="2988"/>
                </a:lnTo>
                <a:lnTo>
                  <a:pt x="38100" y="0"/>
                </a:lnTo>
                <a:lnTo>
                  <a:pt x="52931" y="2988"/>
                </a:lnTo>
                <a:lnTo>
                  <a:pt x="65041" y="11144"/>
                </a:lnTo>
                <a:lnTo>
                  <a:pt x="73206" y="23252"/>
                </a:lnTo>
                <a:lnTo>
                  <a:pt x="76200" y="38100"/>
                </a:lnTo>
                <a:lnTo>
                  <a:pt x="73206" y="52947"/>
                </a:lnTo>
                <a:lnTo>
                  <a:pt x="65041" y="65055"/>
                </a:lnTo>
                <a:lnTo>
                  <a:pt x="52931" y="73211"/>
                </a:lnTo>
                <a:lnTo>
                  <a:pt x="38100" y="76200"/>
                </a:lnTo>
                <a:lnTo>
                  <a:pt x="23268" y="73211"/>
                </a:lnTo>
                <a:lnTo>
                  <a:pt x="11158" y="65055"/>
                </a:lnTo>
                <a:lnTo>
                  <a:pt x="2993" y="52947"/>
                </a:lnTo>
                <a:lnTo>
                  <a:pt x="0" y="3810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196083" y="5029200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38100" y="0"/>
                </a:moveTo>
                <a:lnTo>
                  <a:pt x="23252" y="2988"/>
                </a:lnTo>
                <a:lnTo>
                  <a:pt x="11144" y="11144"/>
                </a:lnTo>
                <a:lnTo>
                  <a:pt x="2988" y="23252"/>
                </a:lnTo>
                <a:lnTo>
                  <a:pt x="0" y="38100"/>
                </a:lnTo>
                <a:lnTo>
                  <a:pt x="2988" y="52947"/>
                </a:lnTo>
                <a:lnTo>
                  <a:pt x="11144" y="65055"/>
                </a:lnTo>
                <a:lnTo>
                  <a:pt x="23252" y="73211"/>
                </a:lnTo>
                <a:lnTo>
                  <a:pt x="38100" y="76200"/>
                </a:lnTo>
                <a:lnTo>
                  <a:pt x="52947" y="73211"/>
                </a:lnTo>
                <a:lnTo>
                  <a:pt x="65055" y="65055"/>
                </a:lnTo>
                <a:lnTo>
                  <a:pt x="73211" y="52947"/>
                </a:lnTo>
                <a:lnTo>
                  <a:pt x="76200" y="38100"/>
                </a:lnTo>
                <a:lnTo>
                  <a:pt x="73211" y="23252"/>
                </a:lnTo>
                <a:lnTo>
                  <a:pt x="65055" y="11144"/>
                </a:lnTo>
                <a:lnTo>
                  <a:pt x="52947" y="2988"/>
                </a:lnTo>
                <a:lnTo>
                  <a:pt x="381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196083" y="5029200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0" y="38100"/>
                </a:moveTo>
                <a:lnTo>
                  <a:pt x="2988" y="23252"/>
                </a:lnTo>
                <a:lnTo>
                  <a:pt x="11144" y="11144"/>
                </a:lnTo>
                <a:lnTo>
                  <a:pt x="23252" y="2988"/>
                </a:lnTo>
                <a:lnTo>
                  <a:pt x="38100" y="0"/>
                </a:lnTo>
                <a:lnTo>
                  <a:pt x="52947" y="2988"/>
                </a:lnTo>
                <a:lnTo>
                  <a:pt x="65055" y="11144"/>
                </a:lnTo>
                <a:lnTo>
                  <a:pt x="73211" y="23252"/>
                </a:lnTo>
                <a:lnTo>
                  <a:pt x="76200" y="38100"/>
                </a:lnTo>
                <a:lnTo>
                  <a:pt x="73211" y="52947"/>
                </a:lnTo>
                <a:lnTo>
                  <a:pt x="65055" y="65055"/>
                </a:lnTo>
                <a:lnTo>
                  <a:pt x="52947" y="73211"/>
                </a:lnTo>
                <a:lnTo>
                  <a:pt x="38100" y="76200"/>
                </a:lnTo>
                <a:lnTo>
                  <a:pt x="23252" y="73211"/>
                </a:lnTo>
                <a:lnTo>
                  <a:pt x="11144" y="65055"/>
                </a:lnTo>
                <a:lnTo>
                  <a:pt x="2988" y="52947"/>
                </a:lnTo>
                <a:lnTo>
                  <a:pt x="0" y="3810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139952" y="4114800"/>
            <a:ext cx="0" cy="762000"/>
          </a:xfrm>
          <a:custGeom>
            <a:avLst/>
            <a:gdLst/>
            <a:ahLst/>
            <a:cxnLst/>
            <a:rect l="l" t="t" r="r" b="b"/>
            <a:pathLst>
              <a:path h="762000">
                <a:moveTo>
                  <a:pt x="0" y="0"/>
                </a:moveTo>
                <a:lnTo>
                  <a:pt x="0" y="7620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272283" y="4343400"/>
            <a:ext cx="0" cy="533400"/>
          </a:xfrm>
          <a:custGeom>
            <a:avLst/>
            <a:gdLst/>
            <a:ahLst/>
            <a:cxnLst/>
            <a:rect l="l" t="t" r="r" b="b"/>
            <a:pathLst>
              <a:path h="533400">
                <a:moveTo>
                  <a:pt x="0" y="533400"/>
                </a:moveTo>
                <a:lnTo>
                  <a:pt x="0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1278763" y="3975861"/>
            <a:ext cx="66865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Times New Roman"/>
                <a:cs typeface="Times New Roman"/>
              </a:rPr>
              <a:t>(</a:t>
            </a:r>
            <a:r>
              <a:rPr sz="2200" i="1" spc="-5" dirty="0">
                <a:latin typeface="Times New Roman"/>
                <a:cs typeface="Times New Roman"/>
              </a:rPr>
              <a:t>x</a:t>
            </a:r>
            <a:r>
              <a:rPr sz="2175" spc="-7" baseline="-21072" dirty="0">
                <a:latin typeface="Times New Roman"/>
                <a:cs typeface="Times New Roman"/>
              </a:rPr>
              <a:t>1,</a:t>
            </a:r>
            <a:r>
              <a:rPr sz="2200" spc="-5" dirty="0">
                <a:latin typeface="Times New Roman"/>
                <a:cs typeface="Times New Roman"/>
              </a:rPr>
              <a:t>,</a:t>
            </a:r>
            <a:r>
              <a:rPr sz="2200" i="1" spc="-5" dirty="0">
                <a:latin typeface="Times New Roman"/>
                <a:cs typeface="Times New Roman"/>
              </a:rPr>
              <a:t>y</a:t>
            </a:r>
            <a:r>
              <a:rPr sz="2200" spc="-5" dirty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20</a:t>
            </a:fld>
            <a:endParaRPr dirty="0"/>
          </a:p>
        </p:txBody>
      </p:sp>
      <p:sp>
        <p:nvSpPr>
          <p:cNvPr id="24" name="object 24"/>
          <p:cNvSpPr txBox="1"/>
          <p:nvPr/>
        </p:nvSpPr>
        <p:spPr>
          <a:xfrm>
            <a:off x="2411095" y="4052061"/>
            <a:ext cx="62166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Times New Roman"/>
                <a:cs typeface="Times New Roman"/>
              </a:rPr>
              <a:t>(</a:t>
            </a:r>
            <a:r>
              <a:rPr sz="2200" i="1" spc="-10" dirty="0">
                <a:latin typeface="Times New Roman"/>
                <a:cs typeface="Times New Roman"/>
              </a:rPr>
              <a:t>x</a:t>
            </a:r>
            <a:r>
              <a:rPr sz="2175" spc="7" baseline="-21072" dirty="0">
                <a:latin typeface="Times New Roman"/>
                <a:cs typeface="Times New Roman"/>
              </a:rPr>
              <a:t>2</a:t>
            </a:r>
            <a:r>
              <a:rPr sz="2200" spc="-5" dirty="0">
                <a:latin typeface="Times New Roman"/>
                <a:cs typeface="Times New Roman"/>
              </a:rPr>
              <a:t>,</a:t>
            </a:r>
            <a:r>
              <a:rPr sz="2200" i="1" spc="-10" dirty="0">
                <a:latin typeface="Times New Roman"/>
                <a:cs typeface="Times New Roman"/>
              </a:rPr>
              <a:t>y</a:t>
            </a:r>
            <a:r>
              <a:rPr sz="2200" spc="-5" dirty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714369" y="3696080"/>
            <a:ext cx="3668395" cy="1687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5080" indent="-45720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sz="2400" dirty="0">
                <a:latin typeface="Times New Roman"/>
                <a:cs typeface="Times New Roman"/>
              </a:rPr>
              <a:t>Choose </a:t>
            </a:r>
            <a:r>
              <a:rPr sz="2400" i="1" dirty="0">
                <a:latin typeface="Times New Roman"/>
                <a:cs typeface="Times New Roman"/>
              </a:rPr>
              <a:t>dA </a:t>
            </a:r>
            <a:r>
              <a:rPr sz="2400" spc="-5" dirty="0">
                <a:latin typeface="Times New Roman"/>
                <a:cs typeface="Times New Roman"/>
              </a:rPr>
              <a:t>as </a:t>
            </a:r>
            <a:r>
              <a:rPr sz="2400" dirty="0">
                <a:latin typeface="Times New Roman"/>
                <a:cs typeface="Times New Roman"/>
              </a:rPr>
              <a:t>a</a:t>
            </a:r>
            <a:r>
              <a:rPr sz="2400" spc="-8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horizontal  rectangular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strip.</a:t>
            </a:r>
            <a:endParaRPr sz="2400">
              <a:latin typeface="Times New Roman"/>
              <a:cs typeface="Times New Roman"/>
            </a:endParaRPr>
          </a:p>
          <a:p>
            <a:pPr marL="492125" indent="-457200">
              <a:lnSpc>
                <a:spcPct val="100000"/>
              </a:lnSpc>
              <a:spcBef>
                <a:spcPts val="120"/>
              </a:spcBef>
              <a:buFont typeface="Times New Roman"/>
              <a:buAutoNum type="arabicPeriod"/>
              <a:tabLst>
                <a:tab pos="492125" algn="l"/>
                <a:tab pos="492759" algn="l"/>
                <a:tab pos="982980" algn="l"/>
                <a:tab pos="1306195" algn="l"/>
                <a:tab pos="1873250" algn="l"/>
                <a:tab pos="2178050" algn="l"/>
                <a:tab pos="2668905" algn="l"/>
              </a:tabLst>
            </a:pPr>
            <a:r>
              <a:rPr sz="2400" i="1" dirty="0">
                <a:latin typeface="Times New Roman"/>
                <a:cs typeface="Times New Roman"/>
              </a:rPr>
              <a:t>dA	</a:t>
            </a:r>
            <a:r>
              <a:rPr sz="2400" dirty="0">
                <a:latin typeface="Times New Roman"/>
                <a:cs typeface="Times New Roman"/>
              </a:rPr>
              <a:t>=	( </a:t>
            </a:r>
            <a:r>
              <a:rPr sz="2400" i="1" spc="-5" dirty="0">
                <a:latin typeface="Times New Roman"/>
                <a:cs typeface="Times New Roman"/>
              </a:rPr>
              <a:t>x</a:t>
            </a:r>
            <a:r>
              <a:rPr sz="2400" spc="-7" baseline="-20833" dirty="0">
                <a:latin typeface="Times New Roman"/>
                <a:cs typeface="Times New Roman"/>
              </a:rPr>
              <a:t>2	</a:t>
            </a:r>
            <a:r>
              <a:rPr sz="2400" dirty="0">
                <a:latin typeface="Times New Roman"/>
                <a:cs typeface="Times New Roman"/>
              </a:rPr>
              <a:t>–	</a:t>
            </a:r>
            <a:r>
              <a:rPr sz="2400" i="1" dirty="0">
                <a:latin typeface="Times New Roman"/>
                <a:cs typeface="Times New Roman"/>
              </a:rPr>
              <a:t>x</a:t>
            </a:r>
            <a:r>
              <a:rPr sz="2400" baseline="-20833" dirty="0">
                <a:latin typeface="Times New Roman"/>
                <a:cs typeface="Times New Roman"/>
              </a:rPr>
              <a:t>1</a:t>
            </a:r>
            <a:r>
              <a:rPr sz="2400" dirty="0">
                <a:latin typeface="Times New Roman"/>
                <a:cs typeface="Times New Roman"/>
              </a:rPr>
              <a:t>)	</a:t>
            </a:r>
            <a:r>
              <a:rPr sz="2400" i="1" dirty="0">
                <a:latin typeface="Times New Roman"/>
                <a:cs typeface="Times New Roman"/>
              </a:rPr>
              <a:t>dy</a:t>
            </a:r>
            <a:endParaRPr sz="2400">
              <a:latin typeface="Times New Roman"/>
              <a:cs typeface="Times New Roman"/>
            </a:endParaRPr>
          </a:p>
          <a:p>
            <a:pPr marL="987425">
              <a:lnSpc>
                <a:spcPct val="100000"/>
              </a:lnSpc>
              <a:spcBef>
                <a:spcPts val="1440"/>
              </a:spcBef>
              <a:tabLst>
                <a:tab pos="1310640" algn="l"/>
                <a:tab pos="1819910" algn="l"/>
                <a:tab pos="2124710" algn="l"/>
                <a:tab pos="2513330" algn="l"/>
                <a:tab pos="2818130" algn="l"/>
                <a:tab pos="3308985" algn="l"/>
              </a:tabLst>
            </a:pPr>
            <a:r>
              <a:rPr sz="2400" dirty="0">
                <a:latin typeface="Times New Roman"/>
                <a:cs typeface="Times New Roman"/>
              </a:rPr>
              <a:t>=	((2	–	</a:t>
            </a:r>
            <a:r>
              <a:rPr sz="2400" i="1" dirty="0">
                <a:latin typeface="Times New Roman"/>
                <a:cs typeface="Times New Roman"/>
              </a:rPr>
              <a:t>y</a:t>
            </a:r>
            <a:r>
              <a:rPr sz="2400" dirty="0">
                <a:latin typeface="Times New Roman"/>
                <a:cs typeface="Times New Roman"/>
              </a:rPr>
              <a:t>)	–	</a:t>
            </a:r>
            <a:r>
              <a:rPr sz="2400" i="1" dirty="0">
                <a:latin typeface="Times New Roman"/>
                <a:cs typeface="Times New Roman"/>
              </a:rPr>
              <a:t>y</a:t>
            </a:r>
            <a:r>
              <a:rPr sz="2400" baseline="24305" dirty="0">
                <a:latin typeface="Times New Roman"/>
                <a:cs typeface="Times New Roman"/>
              </a:rPr>
              <a:t>2</a:t>
            </a:r>
            <a:r>
              <a:rPr sz="2400" dirty="0">
                <a:latin typeface="Times New Roman"/>
                <a:cs typeface="Times New Roman"/>
              </a:rPr>
              <a:t>)	</a:t>
            </a:r>
            <a:r>
              <a:rPr sz="2400" spc="-5" dirty="0">
                <a:latin typeface="Times New Roman"/>
                <a:cs typeface="Times New Roman"/>
              </a:rPr>
              <a:t>d</a:t>
            </a:r>
            <a:r>
              <a:rPr sz="2400" i="1" spc="-5" dirty="0">
                <a:latin typeface="Times New Roman"/>
                <a:cs typeface="Times New Roman"/>
              </a:rPr>
              <a:t>y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736975" y="5357571"/>
            <a:ext cx="3152775" cy="1122680"/>
          </a:xfrm>
          <a:prstGeom prst="rect">
            <a:avLst/>
          </a:prstGeom>
        </p:spPr>
        <p:txBody>
          <a:bodyPr vert="horz" wrap="square" lIns="0" tIns="1955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40"/>
              </a:spcBef>
              <a:tabLst>
                <a:tab pos="469265" algn="l"/>
                <a:tab pos="986155" algn="l"/>
                <a:tab pos="1461770" algn="l"/>
                <a:tab pos="2028825" algn="l"/>
                <a:tab pos="2352040" algn="l"/>
              </a:tabLst>
            </a:pPr>
            <a:r>
              <a:rPr sz="2400" dirty="0">
                <a:latin typeface="Times New Roman"/>
                <a:cs typeface="Times New Roman"/>
              </a:rPr>
              <a:t>3.	</a:t>
            </a:r>
            <a:r>
              <a:rPr sz="2400" i="1" dirty="0">
                <a:latin typeface="Times New Roman"/>
                <a:cs typeface="Times New Roman"/>
              </a:rPr>
              <a:t>x	</a:t>
            </a:r>
            <a:r>
              <a:rPr sz="2400" dirty="0">
                <a:latin typeface="Times New Roman"/>
                <a:cs typeface="Times New Roman"/>
              </a:rPr>
              <a:t>=	( </a:t>
            </a:r>
            <a:r>
              <a:rPr sz="2400" i="1" spc="-5" dirty="0">
                <a:latin typeface="Times New Roman"/>
                <a:cs typeface="Times New Roman"/>
              </a:rPr>
              <a:t>x</a:t>
            </a:r>
            <a:r>
              <a:rPr sz="2400" spc="-7" baseline="-20833" dirty="0">
                <a:latin typeface="Times New Roman"/>
                <a:cs typeface="Times New Roman"/>
              </a:rPr>
              <a:t>1	</a:t>
            </a:r>
            <a:r>
              <a:rPr sz="2400" dirty="0">
                <a:latin typeface="Times New Roman"/>
                <a:cs typeface="Times New Roman"/>
              </a:rPr>
              <a:t>+	</a:t>
            </a:r>
            <a:r>
              <a:rPr sz="2400" i="1" dirty="0">
                <a:latin typeface="Times New Roman"/>
                <a:cs typeface="Times New Roman"/>
              </a:rPr>
              <a:t>x</a:t>
            </a:r>
            <a:r>
              <a:rPr sz="2400" baseline="-20833" dirty="0">
                <a:latin typeface="Times New Roman"/>
                <a:cs typeface="Times New Roman"/>
              </a:rPr>
              <a:t>2</a:t>
            </a:r>
            <a:r>
              <a:rPr sz="2400" dirty="0">
                <a:latin typeface="Times New Roman"/>
                <a:cs typeface="Times New Roman"/>
              </a:rPr>
              <a:t>) /</a:t>
            </a:r>
            <a:r>
              <a:rPr sz="2400" spc="-7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2</a:t>
            </a:r>
            <a:endParaRPr sz="2400">
              <a:latin typeface="Times New Roman"/>
              <a:cs typeface="Times New Roman"/>
            </a:endParaRPr>
          </a:p>
          <a:p>
            <a:pPr marL="1003300">
              <a:lnSpc>
                <a:spcPct val="100000"/>
              </a:lnSpc>
              <a:spcBef>
                <a:spcPts val="1440"/>
              </a:spcBef>
              <a:tabLst>
                <a:tab pos="1478915" algn="l"/>
                <a:tab pos="2520950" algn="l"/>
                <a:tab pos="2902585" algn="l"/>
              </a:tabLst>
            </a:pPr>
            <a:r>
              <a:rPr sz="2400" dirty="0">
                <a:latin typeface="Times New Roman"/>
                <a:cs typeface="Times New Roman"/>
              </a:rPr>
              <a:t>=	0.5 ((</a:t>
            </a:r>
            <a:r>
              <a:rPr sz="2400" spc="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2	–	</a:t>
            </a:r>
            <a:r>
              <a:rPr sz="2400" i="1" dirty="0">
                <a:latin typeface="Times New Roman"/>
                <a:cs typeface="Times New Roman"/>
              </a:rPr>
              <a:t>y</a:t>
            </a:r>
            <a:r>
              <a:rPr sz="2400" dirty="0">
                <a:latin typeface="Times New Roman"/>
                <a:cs typeface="Times New Roman"/>
              </a:rPr>
              <a:t>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91933" y="6089091"/>
            <a:ext cx="8407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13384" algn="l"/>
              </a:tabLst>
            </a:pPr>
            <a:r>
              <a:rPr sz="2400" dirty="0">
                <a:latin typeface="Times New Roman"/>
                <a:cs typeface="Times New Roman"/>
              </a:rPr>
              <a:t>+	</a:t>
            </a:r>
            <a:r>
              <a:rPr sz="2400" i="1" spc="-5" dirty="0">
                <a:latin typeface="Times New Roman"/>
                <a:cs typeface="Times New Roman"/>
              </a:rPr>
              <a:t>y</a:t>
            </a:r>
            <a:r>
              <a:rPr sz="2400" spc="-7" baseline="24305" dirty="0">
                <a:latin typeface="Times New Roman"/>
                <a:cs typeface="Times New Roman"/>
              </a:rPr>
              <a:t>2</a:t>
            </a:r>
            <a:r>
              <a:rPr sz="2400" spc="165" baseline="2430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4187697" y="5363971"/>
            <a:ext cx="1905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Times New Roman"/>
                <a:cs typeface="Times New Roman"/>
              </a:rPr>
              <a:t>~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72689" y="556005"/>
            <a:ext cx="45034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latin typeface="Times New Roman"/>
                <a:cs typeface="Times New Roman"/>
              </a:rPr>
              <a:t>PROBLEM </a:t>
            </a:r>
            <a:r>
              <a:rPr sz="2400" b="1" spc="-35" dirty="0">
                <a:latin typeface="Times New Roman"/>
                <a:cs typeface="Times New Roman"/>
              </a:rPr>
              <a:t>SOLVING</a:t>
            </a:r>
            <a:r>
              <a:rPr sz="2400" b="1" spc="-45" dirty="0">
                <a:latin typeface="Times New Roman"/>
                <a:cs typeface="Times New Roman"/>
              </a:rPr>
              <a:t> </a:t>
            </a:r>
            <a:r>
              <a:rPr sz="2400" dirty="0"/>
              <a:t>(continued)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674490" y="1478025"/>
            <a:ext cx="139065" cy="2489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50" i="1" spc="5" dirty="0">
                <a:latin typeface="Times New Roman"/>
                <a:cs typeface="Times New Roman"/>
              </a:rPr>
              <a:t>A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88340" y="1240281"/>
            <a:ext cx="36703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69900" algn="l"/>
                <a:tab pos="942340" algn="l"/>
                <a:tab pos="1379220" algn="l"/>
                <a:tab pos="2067560" algn="l"/>
                <a:tab pos="3182620" algn="l"/>
              </a:tabLst>
            </a:pPr>
            <a:r>
              <a:rPr sz="2800" dirty="0">
                <a:latin typeface="Times New Roman"/>
                <a:cs typeface="Times New Roman"/>
              </a:rPr>
              <a:t>4.	</a:t>
            </a:r>
            <a:r>
              <a:rPr sz="2200" i="1" spc="-5" dirty="0">
                <a:latin typeface="Times New Roman"/>
                <a:cs typeface="Times New Roman"/>
              </a:rPr>
              <a:t>x	</a:t>
            </a:r>
            <a:r>
              <a:rPr sz="2200" spc="-5" dirty="0">
                <a:latin typeface="Times New Roman"/>
                <a:cs typeface="Times New Roman"/>
              </a:rPr>
              <a:t>=	(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Symbol"/>
                <a:cs typeface="Symbol"/>
              </a:rPr>
              <a:t></a:t>
            </a:r>
            <a:r>
              <a:rPr sz="2175" i="1" baseline="-21072" dirty="0">
                <a:latin typeface="Times New Roman"/>
                <a:cs typeface="Times New Roman"/>
              </a:rPr>
              <a:t>A</a:t>
            </a:r>
            <a:r>
              <a:rPr sz="2175" i="1" spc="292" baseline="-21072" dirty="0">
                <a:latin typeface="Times New Roman"/>
                <a:cs typeface="Times New Roman"/>
              </a:rPr>
              <a:t> </a:t>
            </a:r>
            <a:r>
              <a:rPr sz="2200" i="1" spc="-5" dirty="0">
                <a:latin typeface="Times New Roman"/>
                <a:cs typeface="Times New Roman"/>
              </a:rPr>
              <a:t>x	</a:t>
            </a:r>
            <a:r>
              <a:rPr sz="2200" i="1" dirty="0">
                <a:latin typeface="Times New Roman"/>
                <a:cs typeface="Times New Roman"/>
              </a:rPr>
              <a:t>dA </a:t>
            </a:r>
            <a:r>
              <a:rPr sz="2200" spc="-5" dirty="0">
                <a:latin typeface="Times New Roman"/>
                <a:cs typeface="Times New Roman"/>
              </a:rPr>
              <a:t>) /</a:t>
            </a:r>
            <a:r>
              <a:rPr sz="2200" spc="1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(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Symbol"/>
                <a:cs typeface="Symbol"/>
              </a:rPr>
              <a:t></a:t>
            </a:r>
            <a:r>
              <a:rPr sz="2200" spc="-5" dirty="0">
                <a:latin typeface="Times New Roman"/>
                <a:cs typeface="Times New Roman"/>
              </a:rPr>
              <a:t>	</a:t>
            </a:r>
            <a:r>
              <a:rPr sz="2200" i="1" dirty="0">
                <a:latin typeface="Times New Roman"/>
                <a:cs typeface="Times New Roman"/>
              </a:rPr>
              <a:t>dA</a:t>
            </a:r>
            <a:r>
              <a:rPr sz="2200" i="1" spc="-8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49398" y="1089405"/>
            <a:ext cx="1905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Times New Roman"/>
                <a:cs typeface="Times New Roman"/>
              </a:rPr>
              <a:t>~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143000" y="1371600"/>
            <a:ext cx="152400" cy="0"/>
          </a:xfrm>
          <a:custGeom>
            <a:avLst/>
            <a:gdLst/>
            <a:ahLst/>
            <a:cxnLst/>
            <a:rect l="l" t="t" r="r" b="b"/>
            <a:pathLst>
              <a:path w="152400">
                <a:moveTo>
                  <a:pt x="0" y="0"/>
                </a:moveTo>
                <a:lnTo>
                  <a:pt x="152400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88340" y="2092579"/>
            <a:ext cx="139065" cy="2489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50" i="1" spc="5" dirty="0">
                <a:latin typeface="Times New Roman"/>
                <a:cs typeface="Times New Roman"/>
              </a:rPr>
              <a:t>A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12140" y="1930349"/>
            <a:ext cx="109601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38455" algn="l"/>
                <a:tab pos="925194" algn="l"/>
              </a:tabLst>
            </a:pPr>
            <a:r>
              <a:rPr sz="2200" spc="-5" dirty="0">
                <a:latin typeface="Symbol"/>
                <a:cs typeface="Symbol"/>
              </a:rPr>
              <a:t></a:t>
            </a:r>
            <a:r>
              <a:rPr sz="2200" spc="-5" dirty="0">
                <a:latin typeface="Times New Roman"/>
                <a:cs typeface="Times New Roman"/>
              </a:rPr>
              <a:t>	</a:t>
            </a:r>
            <a:r>
              <a:rPr sz="2200" i="1" spc="-5" dirty="0">
                <a:latin typeface="Times New Roman"/>
                <a:cs typeface="Times New Roman"/>
              </a:rPr>
              <a:t>dA	</a:t>
            </a:r>
            <a:r>
              <a:rPr sz="2200" spc="-5" dirty="0">
                <a:latin typeface="Times New Roman"/>
                <a:cs typeface="Times New Roman"/>
              </a:rPr>
              <a:t>=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961133" y="2092579"/>
            <a:ext cx="118745" cy="2489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50" spc="5" dirty="0">
                <a:latin typeface="Times New Roman"/>
                <a:cs typeface="Times New Roman"/>
              </a:rPr>
              <a:t>0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659251" y="1939798"/>
            <a:ext cx="118745" cy="2489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50" spc="5" dirty="0">
                <a:latin typeface="Times New Roman"/>
                <a:cs typeface="Times New Roman"/>
              </a:rPr>
              <a:t>2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054098" y="1930349"/>
            <a:ext cx="222313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28600" algn="l"/>
                <a:tab pos="672465" algn="l"/>
                <a:tab pos="951230" algn="l"/>
                <a:tab pos="1215390" algn="l"/>
                <a:tab pos="1494155" algn="l"/>
                <a:tab pos="1945005" algn="l"/>
              </a:tabLst>
            </a:pPr>
            <a:r>
              <a:rPr sz="2200" spc="-5" dirty="0">
                <a:latin typeface="Symbol"/>
                <a:cs typeface="Symbol"/>
              </a:rPr>
              <a:t></a:t>
            </a:r>
            <a:r>
              <a:rPr sz="2200" spc="-5" dirty="0">
                <a:latin typeface="Times New Roman"/>
                <a:cs typeface="Times New Roman"/>
              </a:rPr>
              <a:t>	(</a:t>
            </a:r>
            <a:r>
              <a:rPr sz="2200" spc="1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2</a:t>
            </a:r>
            <a:r>
              <a:rPr sz="2200" dirty="0">
                <a:latin typeface="Times New Roman"/>
                <a:cs typeface="Times New Roman"/>
              </a:rPr>
              <a:t>	</a:t>
            </a:r>
            <a:r>
              <a:rPr sz="2200" spc="-5" dirty="0">
                <a:latin typeface="Times New Roman"/>
                <a:cs typeface="Times New Roman"/>
              </a:rPr>
              <a:t>–</a:t>
            </a:r>
            <a:r>
              <a:rPr sz="2200" dirty="0">
                <a:latin typeface="Times New Roman"/>
                <a:cs typeface="Times New Roman"/>
              </a:rPr>
              <a:t>	</a:t>
            </a:r>
            <a:r>
              <a:rPr sz="2200" i="1" spc="-5" dirty="0">
                <a:latin typeface="Times New Roman"/>
                <a:cs typeface="Times New Roman"/>
              </a:rPr>
              <a:t>y</a:t>
            </a:r>
            <a:r>
              <a:rPr sz="2200" i="1" dirty="0">
                <a:latin typeface="Times New Roman"/>
                <a:cs typeface="Times New Roman"/>
              </a:rPr>
              <a:t>	</a:t>
            </a:r>
            <a:r>
              <a:rPr sz="2200" spc="-5" dirty="0">
                <a:latin typeface="Times New Roman"/>
                <a:cs typeface="Times New Roman"/>
              </a:rPr>
              <a:t>–</a:t>
            </a:r>
            <a:r>
              <a:rPr sz="2200" dirty="0">
                <a:latin typeface="Times New Roman"/>
                <a:cs typeface="Times New Roman"/>
              </a:rPr>
              <a:t>	</a:t>
            </a:r>
            <a:r>
              <a:rPr sz="2200" i="1" spc="-5" dirty="0">
                <a:latin typeface="Times New Roman"/>
                <a:cs typeface="Times New Roman"/>
              </a:rPr>
              <a:t>y</a:t>
            </a:r>
            <a:r>
              <a:rPr sz="2200" i="1" spc="17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)</a:t>
            </a:r>
            <a:r>
              <a:rPr sz="2200" dirty="0">
                <a:latin typeface="Times New Roman"/>
                <a:cs typeface="Times New Roman"/>
              </a:rPr>
              <a:t>	</a:t>
            </a:r>
            <a:r>
              <a:rPr sz="2200" i="1" spc="-5" dirty="0">
                <a:latin typeface="Times New Roman"/>
                <a:cs typeface="Times New Roman"/>
              </a:rPr>
              <a:t>dy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224785" y="2432430"/>
            <a:ext cx="320548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649605" algn="l"/>
                <a:tab pos="928369" algn="l"/>
                <a:tab pos="1643380" algn="l"/>
                <a:tab pos="1922145" algn="l"/>
                <a:tab pos="3035300" algn="l"/>
              </a:tabLst>
            </a:pPr>
            <a:r>
              <a:rPr sz="2200" spc="-5" dirty="0">
                <a:latin typeface="Times New Roman"/>
                <a:cs typeface="Times New Roman"/>
              </a:rPr>
              <a:t>[</a:t>
            </a:r>
            <a:r>
              <a:rPr sz="2200" spc="1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2 </a:t>
            </a:r>
            <a:r>
              <a:rPr sz="2200" i="1" spc="-5" dirty="0">
                <a:latin typeface="Times New Roman"/>
                <a:cs typeface="Times New Roman"/>
              </a:rPr>
              <a:t>y</a:t>
            </a:r>
            <a:r>
              <a:rPr sz="2200" i="1" dirty="0">
                <a:latin typeface="Times New Roman"/>
                <a:cs typeface="Times New Roman"/>
              </a:rPr>
              <a:t>	</a:t>
            </a:r>
            <a:r>
              <a:rPr sz="2200" spc="-5" dirty="0">
                <a:latin typeface="Times New Roman"/>
                <a:cs typeface="Times New Roman"/>
              </a:rPr>
              <a:t>–</a:t>
            </a:r>
            <a:r>
              <a:rPr sz="2200" dirty="0">
                <a:latin typeface="Times New Roman"/>
                <a:cs typeface="Times New Roman"/>
              </a:rPr>
              <a:t>	</a:t>
            </a:r>
            <a:r>
              <a:rPr sz="2200" i="1" spc="-10" dirty="0">
                <a:latin typeface="Times New Roman"/>
                <a:cs typeface="Times New Roman"/>
              </a:rPr>
              <a:t>y</a:t>
            </a:r>
            <a:r>
              <a:rPr sz="2175" spc="7" baseline="24904" dirty="0">
                <a:latin typeface="Times New Roman"/>
                <a:cs typeface="Times New Roman"/>
              </a:rPr>
              <a:t>2</a:t>
            </a:r>
            <a:r>
              <a:rPr sz="2175" baseline="24904" dirty="0">
                <a:latin typeface="Times New Roman"/>
                <a:cs typeface="Times New Roman"/>
              </a:rPr>
              <a:t> </a:t>
            </a:r>
            <a:r>
              <a:rPr sz="2175" spc="-247" baseline="24904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/ 2</a:t>
            </a:r>
            <a:r>
              <a:rPr sz="2200" dirty="0">
                <a:latin typeface="Times New Roman"/>
                <a:cs typeface="Times New Roman"/>
              </a:rPr>
              <a:t>	</a:t>
            </a:r>
            <a:r>
              <a:rPr sz="2200" spc="-5" dirty="0">
                <a:latin typeface="Times New Roman"/>
                <a:cs typeface="Times New Roman"/>
              </a:rPr>
              <a:t>–</a:t>
            </a:r>
            <a:r>
              <a:rPr sz="2200" dirty="0">
                <a:latin typeface="Times New Roman"/>
                <a:cs typeface="Times New Roman"/>
              </a:rPr>
              <a:t>	</a:t>
            </a:r>
            <a:r>
              <a:rPr sz="2200" i="1" spc="-10" dirty="0">
                <a:latin typeface="Times New Roman"/>
                <a:cs typeface="Times New Roman"/>
              </a:rPr>
              <a:t>y</a:t>
            </a:r>
            <a:r>
              <a:rPr sz="2175" spc="7" baseline="24904" dirty="0">
                <a:latin typeface="Times New Roman"/>
                <a:cs typeface="Times New Roman"/>
              </a:rPr>
              <a:t>3</a:t>
            </a:r>
            <a:r>
              <a:rPr sz="2175" baseline="24904" dirty="0">
                <a:latin typeface="Times New Roman"/>
                <a:cs typeface="Times New Roman"/>
              </a:rPr>
              <a:t> </a:t>
            </a:r>
            <a:r>
              <a:rPr sz="2175" spc="-247" baseline="24904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/ </a:t>
            </a:r>
            <a:r>
              <a:rPr sz="2200" dirty="0">
                <a:latin typeface="Times New Roman"/>
                <a:cs typeface="Times New Roman"/>
              </a:rPr>
              <a:t>3</a:t>
            </a:r>
            <a:r>
              <a:rPr sz="2200" spc="-5" dirty="0">
                <a:latin typeface="Times New Roman"/>
                <a:cs typeface="Times New Roman"/>
              </a:rPr>
              <a:t>]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175" spc="7" baseline="24904" dirty="0">
                <a:latin typeface="Times New Roman"/>
                <a:cs typeface="Times New Roman"/>
              </a:rPr>
              <a:t>1</a:t>
            </a:r>
            <a:r>
              <a:rPr sz="2175" baseline="24904" dirty="0">
                <a:latin typeface="Times New Roman"/>
                <a:cs typeface="Times New Roman"/>
              </a:rPr>
              <a:t>	</a:t>
            </a:r>
            <a:r>
              <a:rPr sz="2200" spc="-5" dirty="0">
                <a:latin typeface="Times New Roman"/>
                <a:cs typeface="Times New Roman"/>
              </a:rPr>
              <a:t>=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753144" y="2432430"/>
            <a:ext cx="110236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779780" algn="l"/>
              </a:tabLst>
            </a:pPr>
            <a:r>
              <a:rPr sz="2200" dirty="0">
                <a:latin typeface="Times New Roman"/>
                <a:cs typeface="Times New Roman"/>
              </a:rPr>
              <a:t>1</a:t>
            </a:r>
            <a:r>
              <a:rPr sz="2200" b="1" spc="-5" dirty="0">
                <a:latin typeface="Times New Roman"/>
                <a:cs typeface="Times New Roman"/>
              </a:rPr>
              <a:t>.</a:t>
            </a:r>
            <a:r>
              <a:rPr sz="2200" spc="-5" dirty="0">
                <a:latin typeface="Times New Roman"/>
                <a:cs typeface="Times New Roman"/>
              </a:rPr>
              <a:t>1</a:t>
            </a:r>
            <a:r>
              <a:rPr sz="2200" dirty="0">
                <a:latin typeface="Times New Roman"/>
                <a:cs typeface="Times New Roman"/>
              </a:rPr>
              <a:t>6</a:t>
            </a:r>
            <a:r>
              <a:rPr sz="2200" spc="-5" dirty="0">
                <a:latin typeface="Times New Roman"/>
                <a:cs typeface="Times New Roman"/>
              </a:rPr>
              <a:t>7</a:t>
            </a:r>
            <a:r>
              <a:rPr sz="2200" dirty="0">
                <a:latin typeface="Times New Roman"/>
                <a:cs typeface="Times New Roman"/>
              </a:rPr>
              <a:t>	</a:t>
            </a:r>
            <a:r>
              <a:rPr sz="2200" spc="-15" dirty="0">
                <a:latin typeface="Times New Roman"/>
                <a:cs typeface="Times New Roman"/>
              </a:rPr>
              <a:t>m</a:t>
            </a:r>
            <a:r>
              <a:rPr sz="2175" spc="7" baseline="24904" dirty="0">
                <a:latin typeface="Times New Roman"/>
                <a:cs typeface="Times New Roman"/>
              </a:rPr>
              <a:t>2</a:t>
            </a:r>
            <a:endParaRPr sz="2175" baseline="24904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958720" y="1778253"/>
            <a:ext cx="1270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50" dirty="0">
                <a:latin typeface="Times New Roman"/>
                <a:cs typeface="Times New Roman"/>
              </a:rPr>
              <a:t>1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872609" y="2618358"/>
            <a:ext cx="12700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latin typeface="Times New Roman"/>
                <a:cs typeface="Times New Roman"/>
              </a:rPr>
              <a:t>0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88340" y="3311778"/>
            <a:ext cx="139065" cy="2489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50" i="1" spc="5" dirty="0">
                <a:latin typeface="Times New Roman"/>
                <a:cs typeface="Times New Roman"/>
              </a:rPr>
              <a:t>A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084577" y="3150235"/>
            <a:ext cx="1967864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23215" algn="l"/>
                <a:tab pos="1184910" algn="l"/>
                <a:tab pos="1463675" algn="l"/>
                <a:tab pos="1797050" algn="l"/>
              </a:tabLst>
            </a:pPr>
            <a:r>
              <a:rPr sz="2175" spc="7" baseline="-21072" dirty="0">
                <a:latin typeface="Times New Roman"/>
                <a:cs typeface="Times New Roman"/>
              </a:rPr>
              <a:t>0</a:t>
            </a:r>
            <a:r>
              <a:rPr sz="2200" spc="-5" dirty="0">
                <a:latin typeface="Symbol"/>
                <a:cs typeface="Symbol"/>
              </a:rPr>
              <a:t></a:t>
            </a:r>
            <a:r>
              <a:rPr sz="2200" spc="-5" dirty="0">
                <a:latin typeface="Times New Roman"/>
                <a:cs typeface="Times New Roman"/>
              </a:rPr>
              <a:t>	</a:t>
            </a:r>
            <a:r>
              <a:rPr sz="2200" dirty="0">
                <a:latin typeface="Times New Roman"/>
                <a:cs typeface="Times New Roman"/>
              </a:rPr>
              <a:t>0</a:t>
            </a:r>
            <a:r>
              <a:rPr sz="2200" b="1" spc="-5" dirty="0">
                <a:latin typeface="Times New Roman"/>
                <a:cs typeface="Times New Roman"/>
              </a:rPr>
              <a:t>.</a:t>
            </a:r>
            <a:r>
              <a:rPr sz="2200" spc="-5" dirty="0">
                <a:latin typeface="Times New Roman"/>
                <a:cs typeface="Times New Roman"/>
              </a:rPr>
              <a:t>5 ( 2</a:t>
            </a:r>
            <a:r>
              <a:rPr sz="2200" dirty="0">
                <a:latin typeface="Times New Roman"/>
                <a:cs typeface="Times New Roman"/>
              </a:rPr>
              <a:t>	</a:t>
            </a:r>
            <a:r>
              <a:rPr sz="2200" spc="-5" dirty="0">
                <a:latin typeface="Times New Roman"/>
                <a:cs typeface="Times New Roman"/>
              </a:rPr>
              <a:t>–</a:t>
            </a:r>
            <a:r>
              <a:rPr sz="2200" dirty="0">
                <a:latin typeface="Times New Roman"/>
                <a:cs typeface="Times New Roman"/>
              </a:rPr>
              <a:t>	</a:t>
            </a:r>
            <a:r>
              <a:rPr sz="2200" i="1" spc="-5" dirty="0">
                <a:latin typeface="Times New Roman"/>
                <a:cs typeface="Times New Roman"/>
              </a:rPr>
              <a:t>y</a:t>
            </a:r>
            <a:r>
              <a:rPr sz="2200" i="1" dirty="0">
                <a:latin typeface="Times New Roman"/>
                <a:cs typeface="Times New Roman"/>
              </a:rPr>
              <a:t>	</a:t>
            </a:r>
            <a:r>
              <a:rPr sz="2200" spc="-5" dirty="0">
                <a:latin typeface="Times New Roman"/>
                <a:cs typeface="Times New Roman"/>
              </a:rPr>
              <a:t>+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236846" y="3150235"/>
            <a:ext cx="259715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905510" algn="l"/>
                <a:tab pos="1186180" algn="l"/>
                <a:tab pos="1518285" algn="l"/>
                <a:tab pos="1798955" algn="l"/>
                <a:tab pos="2319020" algn="l"/>
              </a:tabLst>
            </a:pPr>
            <a:r>
              <a:rPr sz="2200" i="1" spc="-10" dirty="0">
                <a:latin typeface="Times New Roman"/>
                <a:cs typeface="Times New Roman"/>
              </a:rPr>
              <a:t>y</a:t>
            </a:r>
            <a:r>
              <a:rPr sz="2175" spc="7" baseline="24904" dirty="0">
                <a:latin typeface="Times New Roman"/>
                <a:cs typeface="Times New Roman"/>
              </a:rPr>
              <a:t>2</a:t>
            </a:r>
            <a:r>
              <a:rPr sz="2175" baseline="24904" dirty="0">
                <a:latin typeface="Times New Roman"/>
                <a:cs typeface="Times New Roman"/>
              </a:rPr>
              <a:t> </a:t>
            </a:r>
            <a:r>
              <a:rPr sz="2175" spc="-262" baseline="24904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)</a:t>
            </a:r>
            <a:r>
              <a:rPr sz="2200" spc="1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( 2</a:t>
            </a:r>
            <a:r>
              <a:rPr sz="2200" dirty="0">
                <a:latin typeface="Times New Roman"/>
                <a:cs typeface="Times New Roman"/>
              </a:rPr>
              <a:t>	</a:t>
            </a:r>
            <a:r>
              <a:rPr sz="2200" spc="-5" dirty="0">
                <a:latin typeface="Times New Roman"/>
                <a:cs typeface="Times New Roman"/>
              </a:rPr>
              <a:t>–</a:t>
            </a:r>
            <a:r>
              <a:rPr sz="2200" dirty="0">
                <a:latin typeface="Times New Roman"/>
                <a:cs typeface="Times New Roman"/>
              </a:rPr>
              <a:t>	</a:t>
            </a:r>
            <a:r>
              <a:rPr sz="2200" i="1" spc="-5" dirty="0">
                <a:latin typeface="Times New Roman"/>
                <a:cs typeface="Times New Roman"/>
              </a:rPr>
              <a:t>y</a:t>
            </a:r>
            <a:r>
              <a:rPr sz="2200" i="1" dirty="0">
                <a:latin typeface="Times New Roman"/>
                <a:cs typeface="Times New Roman"/>
              </a:rPr>
              <a:t>	</a:t>
            </a:r>
            <a:r>
              <a:rPr sz="2200" spc="-5" dirty="0">
                <a:latin typeface="Times New Roman"/>
                <a:cs typeface="Times New Roman"/>
              </a:rPr>
              <a:t>–</a:t>
            </a:r>
            <a:r>
              <a:rPr sz="2200" dirty="0">
                <a:latin typeface="Times New Roman"/>
                <a:cs typeface="Times New Roman"/>
              </a:rPr>
              <a:t>	</a:t>
            </a:r>
            <a:r>
              <a:rPr sz="2200" i="1" spc="-10" dirty="0">
                <a:latin typeface="Times New Roman"/>
                <a:cs typeface="Times New Roman"/>
              </a:rPr>
              <a:t>y</a:t>
            </a:r>
            <a:r>
              <a:rPr sz="2175" spc="7" baseline="24904" dirty="0">
                <a:latin typeface="Times New Roman"/>
                <a:cs typeface="Times New Roman"/>
              </a:rPr>
              <a:t>2</a:t>
            </a:r>
            <a:r>
              <a:rPr sz="2175" baseline="24904" dirty="0">
                <a:latin typeface="Times New Roman"/>
                <a:cs typeface="Times New Roman"/>
              </a:rPr>
              <a:t> </a:t>
            </a:r>
            <a:r>
              <a:rPr sz="2175" spc="-262" baseline="24904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)</a:t>
            </a:r>
            <a:r>
              <a:rPr sz="2200" dirty="0">
                <a:latin typeface="Times New Roman"/>
                <a:cs typeface="Times New Roman"/>
              </a:rPr>
              <a:t>	</a:t>
            </a:r>
            <a:r>
              <a:rPr sz="2200" i="1" dirty="0">
                <a:latin typeface="Times New Roman"/>
                <a:cs typeface="Times New Roman"/>
              </a:rPr>
              <a:t>dy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604130" y="3569589"/>
            <a:ext cx="24257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300" i="1" spc="-15" baseline="-16414" dirty="0">
                <a:latin typeface="Times New Roman"/>
                <a:cs typeface="Times New Roman"/>
              </a:rPr>
              <a:t>y</a:t>
            </a:r>
            <a:r>
              <a:rPr sz="1450" spc="5" dirty="0">
                <a:latin typeface="Times New Roman"/>
                <a:cs typeface="Times New Roman"/>
              </a:rPr>
              <a:t>2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961001" y="3653409"/>
            <a:ext cx="109029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91465" algn="l"/>
                <a:tab pos="812165" algn="l"/>
              </a:tabLst>
            </a:pPr>
            <a:r>
              <a:rPr sz="2200" spc="-5" dirty="0">
                <a:latin typeface="Times New Roman"/>
                <a:cs typeface="Times New Roman"/>
              </a:rPr>
              <a:t>–	</a:t>
            </a:r>
            <a:r>
              <a:rPr sz="2200" i="1" spc="-10" dirty="0">
                <a:latin typeface="Times New Roman"/>
                <a:cs typeface="Times New Roman"/>
              </a:rPr>
              <a:t>y</a:t>
            </a:r>
            <a:r>
              <a:rPr sz="2175" spc="7" baseline="24904" dirty="0">
                <a:latin typeface="Times New Roman"/>
                <a:cs typeface="Times New Roman"/>
              </a:rPr>
              <a:t>4</a:t>
            </a:r>
            <a:r>
              <a:rPr sz="2175" baseline="24904" dirty="0">
                <a:latin typeface="Times New Roman"/>
                <a:cs typeface="Times New Roman"/>
              </a:rPr>
              <a:t> </a:t>
            </a:r>
            <a:r>
              <a:rPr sz="2175" spc="-247" baseline="24904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)</a:t>
            </a:r>
            <a:r>
              <a:rPr sz="2200" dirty="0">
                <a:latin typeface="Times New Roman"/>
                <a:cs typeface="Times New Roman"/>
              </a:rPr>
              <a:t>	</a:t>
            </a:r>
            <a:r>
              <a:rPr sz="2200" i="1" dirty="0">
                <a:latin typeface="Times New Roman"/>
                <a:cs typeface="Times New Roman"/>
              </a:rPr>
              <a:t>dy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787266" y="4154804"/>
            <a:ext cx="87947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92735" algn="l"/>
              </a:tabLst>
            </a:pPr>
            <a:r>
              <a:rPr sz="2200" spc="-5" dirty="0">
                <a:latin typeface="Times New Roman"/>
                <a:cs typeface="Times New Roman"/>
              </a:rPr>
              <a:t>4	</a:t>
            </a:r>
            <a:r>
              <a:rPr sz="2200" i="1" dirty="0">
                <a:latin typeface="Times New Roman"/>
                <a:cs typeface="Times New Roman"/>
              </a:rPr>
              <a:t>y</a:t>
            </a:r>
            <a:r>
              <a:rPr sz="2175" baseline="24904" dirty="0">
                <a:latin typeface="Times New Roman"/>
                <a:cs typeface="Times New Roman"/>
              </a:rPr>
              <a:t>2 </a:t>
            </a:r>
            <a:r>
              <a:rPr sz="2200" spc="-5" dirty="0">
                <a:latin typeface="Times New Roman"/>
                <a:cs typeface="Times New Roman"/>
              </a:rPr>
              <a:t>/</a:t>
            </a:r>
            <a:r>
              <a:rPr sz="2200" spc="-26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2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851180" y="4154804"/>
            <a:ext cx="966469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79730" algn="l"/>
              </a:tabLst>
            </a:pPr>
            <a:r>
              <a:rPr sz="2200" spc="-5" dirty="0">
                <a:latin typeface="Times New Roman"/>
                <a:cs typeface="Times New Roman"/>
              </a:rPr>
              <a:t>+	</a:t>
            </a:r>
            <a:r>
              <a:rPr sz="2200" i="1" dirty="0">
                <a:latin typeface="Times New Roman"/>
                <a:cs typeface="Times New Roman"/>
              </a:rPr>
              <a:t>y</a:t>
            </a:r>
            <a:r>
              <a:rPr sz="2175" baseline="24904" dirty="0">
                <a:latin typeface="Times New Roman"/>
                <a:cs typeface="Times New Roman"/>
              </a:rPr>
              <a:t>3 </a:t>
            </a:r>
            <a:r>
              <a:rPr sz="2200" spc="-5" dirty="0">
                <a:latin typeface="Times New Roman"/>
                <a:cs typeface="Times New Roman"/>
              </a:rPr>
              <a:t>/</a:t>
            </a:r>
            <a:r>
              <a:rPr sz="2200" spc="-26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3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001892" y="4154804"/>
            <a:ext cx="127698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62585" algn="l"/>
              </a:tabLst>
            </a:pPr>
            <a:r>
              <a:rPr sz="2200" spc="-5" dirty="0">
                <a:latin typeface="Times New Roman"/>
                <a:cs typeface="Times New Roman"/>
              </a:rPr>
              <a:t>–	</a:t>
            </a:r>
            <a:r>
              <a:rPr sz="2200" i="1" dirty="0">
                <a:latin typeface="Times New Roman"/>
                <a:cs typeface="Times New Roman"/>
              </a:rPr>
              <a:t>y</a:t>
            </a:r>
            <a:r>
              <a:rPr sz="2175" baseline="24904" dirty="0">
                <a:latin typeface="Times New Roman"/>
                <a:cs typeface="Times New Roman"/>
              </a:rPr>
              <a:t>5 </a:t>
            </a:r>
            <a:r>
              <a:rPr sz="2200" spc="-5" dirty="0">
                <a:latin typeface="Times New Roman"/>
                <a:cs typeface="Times New Roman"/>
              </a:rPr>
              <a:t>/ 5 ]</a:t>
            </a:r>
            <a:r>
              <a:rPr sz="2200" spc="-240" dirty="0">
                <a:latin typeface="Times New Roman"/>
                <a:cs typeface="Times New Roman"/>
              </a:rPr>
              <a:t> </a:t>
            </a:r>
            <a:r>
              <a:rPr sz="2175" spc="7" baseline="24904" dirty="0">
                <a:latin typeface="Times New Roman"/>
                <a:cs typeface="Times New Roman"/>
              </a:rPr>
              <a:t>1</a:t>
            </a:r>
            <a:endParaRPr sz="2175" baseline="24904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242709" y="3737127"/>
            <a:ext cx="1360805" cy="1280795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R="255270" algn="ctr">
              <a:lnSpc>
                <a:spcPct val="100000"/>
              </a:lnSpc>
              <a:spcBef>
                <a:spcPts val="725"/>
              </a:spcBef>
            </a:pPr>
            <a:r>
              <a:rPr sz="1450" spc="5" dirty="0">
                <a:latin typeface="Times New Roman"/>
                <a:cs typeface="Times New Roman"/>
              </a:rPr>
              <a:t>0</a:t>
            </a:r>
            <a:endParaRPr sz="14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920"/>
              </a:spcBef>
              <a:tabLst>
                <a:tab pos="501650" algn="l"/>
                <a:tab pos="1207770" algn="l"/>
              </a:tabLst>
            </a:pPr>
            <a:r>
              <a:rPr sz="2200" dirty="0">
                <a:latin typeface="Times New Roman"/>
                <a:cs typeface="Times New Roman"/>
              </a:rPr>
              <a:t>0</a:t>
            </a:r>
            <a:r>
              <a:rPr sz="2200" b="1" spc="-5" dirty="0">
                <a:latin typeface="Times New Roman"/>
                <a:cs typeface="Times New Roman"/>
              </a:rPr>
              <a:t>.</a:t>
            </a:r>
            <a:r>
              <a:rPr sz="2200" spc="-5" dirty="0">
                <a:latin typeface="Times New Roman"/>
                <a:cs typeface="Times New Roman"/>
              </a:rPr>
              <a:t>5</a:t>
            </a:r>
            <a:r>
              <a:rPr sz="2200" dirty="0">
                <a:latin typeface="Times New Roman"/>
                <a:cs typeface="Times New Roman"/>
              </a:rPr>
              <a:t>	</a:t>
            </a:r>
            <a:r>
              <a:rPr sz="2200" spc="-5" dirty="0">
                <a:latin typeface="Times New Roman"/>
                <a:cs typeface="Times New Roman"/>
              </a:rPr>
              <a:t>[</a:t>
            </a:r>
            <a:r>
              <a:rPr sz="220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4</a:t>
            </a:r>
            <a:r>
              <a:rPr sz="2200" dirty="0">
                <a:latin typeface="Times New Roman"/>
                <a:cs typeface="Times New Roman"/>
              </a:rPr>
              <a:t> </a:t>
            </a:r>
            <a:r>
              <a:rPr sz="2200" i="1" spc="-5" dirty="0">
                <a:latin typeface="Times New Roman"/>
                <a:cs typeface="Times New Roman"/>
              </a:rPr>
              <a:t>y</a:t>
            </a:r>
            <a:r>
              <a:rPr sz="2200" i="1" dirty="0">
                <a:latin typeface="Times New Roman"/>
                <a:cs typeface="Times New Roman"/>
              </a:rPr>
              <a:t>	</a:t>
            </a:r>
            <a:r>
              <a:rPr sz="2200" spc="-5" dirty="0">
                <a:latin typeface="Times New Roman"/>
                <a:cs typeface="Times New Roman"/>
              </a:rPr>
              <a:t>–</a:t>
            </a:r>
            <a:endParaRPr sz="2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320"/>
              </a:spcBef>
              <a:tabLst>
                <a:tab pos="779780" algn="l"/>
              </a:tabLst>
            </a:pPr>
            <a:r>
              <a:rPr sz="2200" dirty="0">
                <a:latin typeface="Times New Roman"/>
                <a:cs typeface="Times New Roman"/>
              </a:rPr>
              <a:t>1</a:t>
            </a:r>
            <a:r>
              <a:rPr sz="2200" b="1" dirty="0">
                <a:latin typeface="Times New Roman"/>
                <a:cs typeface="Times New Roman"/>
              </a:rPr>
              <a:t>.</a:t>
            </a:r>
            <a:r>
              <a:rPr sz="2200" dirty="0">
                <a:latin typeface="Times New Roman"/>
                <a:cs typeface="Times New Roman"/>
              </a:rPr>
              <a:t>067	</a:t>
            </a:r>
            <a:r>
              <a:rPr sz="2200" spc="-5" dirty="0">
                <a:latin typeface="Times New Roman"/>
                <a:cs typeface="Times New Roman"/>
              </a:rPr>
              <a:t>m</a:t>
            </a:r>
            <a:r>
              <a:rPr sz="2175" spc="-7" baseline="24904" dirty="0">
                <a:latin typeface="Times New Roman"/>
                <a:cs typeface="Times New Roman"/>
              </a:rPr>
              <a:t>3</a:t>
            </a:r>
            <a:endParaRPr sz="2175" baseline="24904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172959" y="4371213"/>
            <a:ext cx="12700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latin typeface="Times New Roman"/>
                <a:cs typeface="Times New Roman"/>
              </a:rPr>
              <a:t>0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081022" y="2999358"/>
            <a:ext cx="12700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latin typeface="Times New Roman"/>
                <a:cs typeface="Times New Roman"/>
              </a:rPr>
              <a:t>1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00"/>
              </a:spcBef>
              <a:tabLst>
                <a:tab pos="338455" algn="l"/>
                <a:tab pos="1118870" algn="l"/>
              </a:tabLst>
            </a:pPr>
            <a:r>
              <a:rPr spc="-5" dirty="0">
                <a:latin typeface="Symbol"/>
                <a:cs typeface="Symbol"/>
              </a:rPr>
              <a:t></a:t>
            </a:r>
            <a:r>
              <a:rPr spc="-5" dirty="0"/>
              <a:t>	</a:t>
            </a:r>
            <a:r>
              <a:rPr i="1" spc="-450" dirty="0">
                <a:latin typeface="Times New Roman"/>
                <a:cs typeface="Times New Roman"/>
              </a:rPr>
              <a:t>x</a:t>
            </a:r>
            <a:r>
              <a:rPr sz="3600" spc="-675" baseline="23148" dirty="0"/>
              <a:t>~   </a:t>
            </a:r>
            <a:r>
              <a:rPr sz="3600" spc="-532" baseline="23148" dirty="0"/>
              <a:t> </a:t>
            </a:r>
            <a:r>
              <a:rPr sz="2200" i="1" dirty="0">
                <a:latin typeface="Times New Roman"/>
                <a:cs typeface="Times New Roman"/>
              </a:rPr>
              <a:t>dA	</a:t>
            </a:r>
            <a:r>
              <a:rPr sz="2200" spc="-5" dirty="0"/>
              <a:t>=</a:t>
            </a:r>
            <a:endParaRPr sz="2200">
              <a:latin typeface="Times New Roman"/>
              <a:cs typeface="Times New Roman"/>
            </a:endParaRPr>
          </a:p>
          <a:p>
            <a:pPr marL="565150" algn="ctr">
              <a:lnSpc>
                <a:spcPts val="1435"/>
              </a:lnSpc>
              <a:spcBef>
                <a:spcPts val="330"/>
              </a:spcBef>
            </a:pPr>
            <a:r>
              <a:rPr sz="1600" spc="-185" dirty="0"/>
              <a:t>1</a:t>
            </a:r>
            <a:endParaRPr sz="1600"/>
          </a:p>
          <a:p>
            <a:pPr marL="1205865">
              <a:lnSpc>
                <a:spcPts val="2155"/>
              </a:lnSpc>
              <a:tabLst>
                <a:tab pos="1642745" algn="l"/>
                <a:tab pos="2225675" algn="l"/>
                <a:tab pos="2815590" algn="l"/>
                <a:tab pos="3094355" algn="l"/>
                <a:tab pos="3637279" algn="l"/>
              </a:tabLst>
            </a:pPr>
            <a:r>
              <a:rPr spc="-5" dirty="0"/>
              <a:t>=	</a:t>
            </a:r>
            <a:r>
              <a:rPr dirty="0"/>
              <a:t>0</a:t>
            </a:r>
            <a:r>
              <a:rPr b="1" spc="-5" dirty="0">
                <a:latin typeface="Times New Roman"/>
                <a:cs typeface="Times New Roman"/>
              </a:rPr>
              <a:t>.</a:t>
            </a:r>
            <a:r>
              <a:rPr spc="-5" dirty="0"/>
              <a:t>5</a:t>
            </a:r>
            <a:r>
              <a:rPr dirty="0"/>
              <a:t>	</a:t>
            </a:r>
            <a:r>
              <a:rPr spc="-5" dirty="0">
                <a:latin typeface="Symbol"/>
                <a:cs typeface="Symbol"/>
              </a:rPr>
              <a:t></a:t>
            </a:r>
            <a:r>
              <a:rPr dirty="0"/>
              <a:t> </a:t>
            </a:r>
            <a:r>
              <a:rPr spc="-5" dirty="0"/>
              <a:t>( 4</a:t>
            </a:r>
            <a:r>
              <a:rPr dirty="0"/>
              <a:t>	</a:t>
            </a:r>
            <a:r>
              <a:rPr spc="-5" dirty="0"/>
              <a:t>–</a:t>
            </a:r>
            <a:r>
              <a:rPr dirty="0"/>
              <a:t>	</a:t>
            </a:r>
            <a:r>
              <a:rPr spc="-5" dirty="0"/>
              <a:t>4 </a:t>
            </a:r>
            <a:r>
              <a:rPr i="1" spc="-5" dirty="0">
                <a:latin typeface="Times New Roman"/>
                <a:cs typeface="Times New Roman"/>
              </a:rPr>
              <a:t>y</a:t>
            </a:r>
            <a:r>
              <a:rPr i="1" dirty="0">
                <a:latin typeface="Times New Roman"/>
                <a:cs typeface="Times New Roman"/>
              </a:rPr>
              <a:t>	</a:t>
            </a:r>
            <a:r>
              <a:rPr spc="-5" dirty="0"/>
              <a:t>+</a:t>
            </a:r>
          </a:p>
          <a:p>
            <a:pPr marL="1205865">
              <a:lnSpc>
                <a:spcPct val="100000"/>
              </a:lnSpc>
              <a:spcBef>
                <a:spcPts val="1310"/>
              </a:spcBef>
            </a:pPr>
            <a:r>
              <a:rPr spc="-5" dirty="0"/>
              <a:t>=</a:t>
            </a:r>
          </a:p>
          <a:p>
            <a:pPr marL="1205865">
              <a:lnSpc>
                <a:spcPct val="100000"/>
              </a:lnSpc>
              <a:spcBef>
                <a:spcPts val="1320"/>
              </a:spcBef>
            </a:pPr>
            <a:r>
              <a:rPr spc="-5" dirty="0"/>
              <a:t>=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1145844" y="5359094"/>
            <a:ext cx="241173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15925" algn="l"/>
                <a:tab pos="922019" algn="l"/>
              </a:tabLst>
            </a:pPr>
            <a:r>
              <a:rPr sz="2200" i="1" spc="-5" dirty="0">
                <a:latin typeface="Times New Roman"/>
                <a:cs typeface="Times New Roman"/>
              </a:rPr>
              <a:t>x	</a:t>
            </a:r>
            <a:r>
              <a:rPr sz="2200" spc="-5" dirty="0">
                <a:latin typeface="Times New Roman"/>
                <a:cs typeface="Times New Roman"/>
              </a:rPr>
              <a:t>=	</a:t>
            </a:r>
            <a:r>
              <a:rPr sz="2200" dirty="0">
                <a:latin typeface="Times New Roman"/>
                <a:cs typeface="Times New Roman"/>
              </a:rPr>
              <a:t>1</a:t>
            </a:r>
            <a:r>
              <a:rPr sz="2200" b="1" dirty="0">
                <a:latin typeface="Times New Roman"/>
                <a:cs typeface="Times New Roman"/>
              </a:rPr>
              <a:t>.</a:t>
            </a:r>
            <a:r>
              <a:rPr sz="2200" dirty="0">
                <a:latin typeface="Times New Roman"/>
                <a:cs typeface="Times New Roman"/>
              </a:rPr>
              <a:t>067 </a:t>
            </a:r>
            <a:r>
              <a:rPr sz="2200" spc="-5" dirty="0">
                <a:latin typeface="Times New Roman"/>
                <a:cs typeface="Times New Roman"/>
              </a:rPr>
              <a:t>/</a:t>
            </a:r>
            <a:r>
              <a:rPr sz="2200" spc="-100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1</a:t>
            </a:r>
            <a:r>
              <a:rPr sz="2200" b="1" dirty="0">
                <a:latin typeface="Times New Roman"/>
                <a:cs typeface="Times New Roman"/>
              </a:rPr>
              <a:t>.</a:t>
            </a:r>
            <a:r>
              <a:rPr sz="2200" dirty="0">
                <a:latin typeface="Times New Roman"/>
                <a:cs typeface="Times New Roman"/>
              </a:rPr>
              <a:t>167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738805" y="5359094"/>
            <a:ext cx="137858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79730" algn="l"/>
                <a:tab pos="1148080" algn="l"/>
              </a:tabLst>
            </a:pPr>
            <a:r>
              <a:rPr sz="2200" spc="-5" dirty="0">
                <a:latin typeface="Times New Roman"/>
                <a:cs typeface="Times New Roman"/>
              </a:rPr>
              <a:t>=	</a:t>
            </a:r>
            <a:r>
              <a:rPr sz="2200" spc="10" dirty="0">
                <a:latin typeface="Times New Roman"/>
                <a:cs typeface="Times New Roman"/>
              </a:rPr>
              <a:t>0</a:t>
            </a:r>
            <a:r>
              <a:rPr sz="2200" b="1" spc="-5" dirty="0">
                <a:latin typeface="Times New Roman"/>
                <a:cs typeface="Times New Roman"/>
              </a:rPr>
              <a:t>.</a:t>
            </a:r>
            <a:r>
              <a:rPr sz="2200" spc="-5" dirty="0">
                <a:latin typeface="Times New Roman"/>
                <a:cs typeface="Times New Roman"/>
              </a:rPr>
              <a:t>9</a:t>
            </a:r>
            <a:r>
              <a:rPr sz="2200" dirty="0">
                <a:latin typeface="Times New Roman"/>
                <a:cs typeface="Times New Roman"/>
              </a:rPr>
              <a:t>1</a:t>
            </a:r>
            <a:r>
              <a:rPr sz="2200" spc="-5" dirty="0">
                <a:latin typeface="Times New Roman"/>
                <a:cs typeface="Times New Roman"/>
              </a:rPr>
              <a:t>4</a:t>
            </a:r>
            <a:r>
              <a:rPr sz="2200" dirty="0">
                <a:latin typeface="Times New Roman"/>
                <a:cs typeface="Times New Roman"/>
              </a:rPr>
              <a:t>	</a:t>
            </a:r>
            <a:r>
              <a:rPr sz="2200" spc="-5" dirty="0">
                <a:latin typeface="Times New Roman"/>
                <a:cs typeface="Times New Roman"/>
              </a:rPr>
              <a:t>m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1143000" y="5410200"/>
            <a:ext cx="152400" cy="0"/>
          </a:xfrm>
          <a:custGeom>
            <a:avLst/>
            <a:gdLst/>
            <a:ahLst/>
            <a:cxnLst/>
            <a:rect l="l" t="t" r="r" b="b"/>
            <a:pathLst>
              <a:path w="152400">
                <a:moveTo>
                  <a:pt x="0" y="0"/>
                </a:moveTo>
                <a:lnTo>
                  <a:pt x="152400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21</a:t>
            </a:fld>
            <a:endParaRPr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92017" y="556005"/>
            <a:ext cx="268795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5" dirty="0">
                <a:latin typeface="Times New Roman"/>
                <a:cs typeface="Times New Roman"/>
              </a:rPr>
              <a:t>ATTENTION </a:t>
            </a:r>
            <a:r>
              <a:rPr sz="2400" b="1" spc="-5" dirty="0">
                <a:latin typeface="Times New Roman"/>
                <a:cs typeface="Times New Roman"/>
              </a:rPr>
              <a:t>QUIZ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83540" y="1243329"/>
            <a:ext cx="5506720" cy="1366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69900" marR="5080" indent="-457200">
              <a:lnSpc>
                <a:spcPct val="100000"/>
              </a:lnSpc>
              <a:spcBef>
                <a:spcPts val="95"/>
              </a:spcBef>
              <a:tabLst>
                <a:tab pos="501015" algn="l"/>
                <a:tab pos="2230755" algn="l"/>
              </a:tabLst>
            </a:pPr>
            <a:r>
              <a:rPr sz="2200" spc="-5" dirty="0">
                <a:latin typeface="Times New Roman"/>
                <a:cs typeface="Times New Roman"/>
              </a:rPr>
              <a:t>1.		If a vertical rectangular strip is chosen as the  differential element, then all </a:t>
            </a:r>
            <a:r>
              <a:rPr sz="2200" dirty="0">
                <a:latin typeface="Times New Roman"/>
                <a:cs typeface="Times New Roman"/>
              </a:rPr>
              <a:t>the </a:t>
            </a:r>
            <a:r>
              <a:rPr sz="2200" spc="-5" dirty="0">
                <a:latin typeface="Times New Roman"/>
                <a:cs typeface="Times New Roman"/>
              </a:rPr>
              <a:t>variables,  </a:t>
            </a:r>
            <a:r>
              <a:rPr sz="2200" dirty="0">
                <a:latin typeface="Times New Roman"/>
                <a:cs typeface="Times New Roman"/>
              </a:rPr>
              <a:t>including the integral </a:t>
            </a:r>
            <a:r>
              <a:rPr sz="2200" spc="-5" dirty="0">
                <a:latin typeface="Times New Roman"/>
                <a:cs typeface="Times New Roman"/>
              </a:rPr>
              <a:t>limit, </a:t>
            </a:r>
            <a:r>
              <a:rPr sz="2200" dirty="0">
                <a:latin typeface="Times New Roman"/>
                <a:cs typeface="Times New Roman"/>
              </a:rPr>
              <a:t>should </a:t>
            </a:r>
            <a:r>
              <a:rPr sz="2200" spc="-5" dirty="0">
                <a:latin typeface="Times New Roman"/>
                <a:cs typeface="Times New Roman"/>
              </a:rPr>
              <a:t>be in  terms</a:t>
            </a:r>
            <a:r>
              <a:rPr sz="2200" spc="20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of</a:t>
            </a:r>
            <a:r>
              <a:rPr sz="2200" spc="-5" dirty="0">
                <a:latin typeface="Times New Roman"/>
                <a:cs typeface="Times New Roman"/>
              </a:rPr>
              <a:t> </a:t>
            </a:r>
            <a:r>
              <a:rPr sz="2200" spc="5" dirty="0">
                <a:latin typeface="Times New Roman"/>
                <a:cs typeface="Times New Roman"/>
              </a:rPr>
              <a:t>_</a:t>
            </a:r>
            <a:r>
              <a:rPr sz="2200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200" spc="-5" dirty="0">
                <a:latin typeface="Times New Roman"/>
                <a:cs typeface="Times New Roman"/>
              </a:rPr>
              <a:t>.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40739" y="2584221"/>
            <a:ext cx="607060" cy="1031240"/>
          </a:xfrm>
          <a:prstGeom prst="rect">
            <a:avLst/>
          </a:prstGeom>
        </p:spPr>
        <p:txBody>
          <a:bodyPr vert="horz" wrap="square" lIns="0" tIns="1803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20"/>
              </a:spcBef>
              <a:tabLst>
                <a:tab pos="469900" algn="l"/>
              </a:tabLst>
            </a:pPr>
            <a:r>
              <a:rPr sz="2200" spc="-5" dirty="0">
                <a:latin typeface="Times New Roman"/>
                <a:cs typeface="Times New Roman"/>
              </a:rPr>
              <a:t>A)	</a:t>
            </a:r>
            <a:r>
              <a:rPr sz="2200" i="1" spc="-5" dirty="0">
                <a:latin typeface="Times New Roman"/>
                <a:cs typeface="Times New Roman"/>
              </a:rPr>
              <a:t>x</a:t>
            </a:r>
            <a:endParaRPr sz="2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320"/>
              </a:spcBef>
              <a:tabLst>
                <a:tab pos="469900" algn="l"/>
              </a:tabLst>
            </a:pPr>
            <a:r>
              <a:rPr sz="2200" spc="-5" dirty="0">
                <a:latin typeface="Times New Roman"/>
                <a:cs typeface="Times New Roman"/>
              </a:rPr>
              <a:t>C)	</a:t>
            </a:r>
            <a:r>
              <a:rPr sz="2200" i="1" spc="-5" dirty="0">
                <a:latin typeface="Times New Roman"/>
                <a:cs typeface="Times New Roman"/>
              </a:rPr>
              <a:t>z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27375" y="2584221"/>
            <a:ext cx="2515235" cy="1031240"/>
          </a:xfrm>
          <a:prstGeom prst="rect">
            <a:avLst/>
          </a:prstGeom>
        </p:spPr>
        <p:txBody>
          <a:bodyPr vert="horz" wrap="square" lIns="0" tIns="1803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20"/>
              </a:spcBef>
              <a:tabLst>
                <a:tab pos="501650" algn="l"/>
              </a:tabLst>
            </a:pPr>
            <a:r>
              <a:rPr sz="2200" spc="-5" dirty="0">
                <a:latin typeface="Times New Roman"/>
                <a:cs typeface="Times New Roman"/>
              </a:rPr>
              <a:t>B)	</a:t>
            </a:r>
            <a:r>
              <a:rPr sz="2200" i="1" spc="-5" dirty="0">
                <a:latin typeface="Times New Roman"/>
                <a:cs typeface="Times New Roman"/>
              </a:rPr>
              <a:t>y</a:t>
            </a:r>
            <a:endParaRPr sz="2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320"/>
              </a:spcBef>
              <a:tabLst>
                <a:tab pos="501015" algn="l"/>
              </a:tabLst>
            </a:pPr>
            <a:r>
              <a:rPr sz="2200" spc="-5" dirty="0">
                <a:latin typeface="Times New Roman"/>
                <a:cs typeface="Times New Roman"/>
              </a:rPr>
              <a:t>D)	Any of </a:t>
            </a:r>
            <a:r>
              <a:rPr sz="2200" dirty="0">
                <a:latin typeface="Times New Roman"/>
                <a:cs typeface="Times New Roman"/>
              </a:rPr>
              <a:t>the</a:t>
            </a:r>
            <a:r>
              <a:rPr sz="2200" spc="-5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above.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12140" y="4291965"/>
            <a:ext cx="790384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69900" algn="l"/>
              </a:tabLst>
            </a:pPr>
            <a:r>
              <a:rPr sz="2200" dirty="0">
                <a:latin typeface="Times New Roman"/>
                <a:cs typeface="Times New Roman"/>
              </a:rPr>
              <a:t>2.	</a:t>
            </a:r>
            <a:r>
              <a:rPr sz="2200" spc="-5" dirty="0">
                <a:latin typeface="Times New Roman"/>
                <a:cs typeface="Times New Roman"/>
              </a:rPr>
              <a:t>If a vertical rectangular strip is chosen, then what are </a:t>
            </a:r>
            <a:r>
              <a:rPr sz="2200" dirty="0">
                <a:latin typeface="Times New Roman"/>
                <a:cs typeface="Times New Roman"/>
              </a:rPr>
              <a:t>the </a:t>
            </a:r>
            <a:r>
              <a:rPr sz="2200" spc="-5" dirty="0">
                <a:latin typeface="Times New Roman"/>
                <a:cs typeface="Times New Roman"/>
              </a:rPr>
              <a:t>values</a:t>
            </a:r>
            <a:r>
              <a:rPr sz="2200" spc="12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of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270375" y="4962347"/>
            <a:ext cx="2012950" cy="1031240"/>
          </a:xfrm>
          <a:prstGeom prst="rect">
            <a:avLst/>
          </a:prstGeom>
        </p:spPr>
        <p:txBody>
          <a:bodyPr vert="horz" wrap="square" lIns="0" tIns="1803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20"/>
              </a:spcBef>
              <a:tabLst>
                <a:tab pos="501015" algn="l"/>
                <a:tab pos="1425575" algn="l"/>
              </a:tabLst>
            </a:pPr>
            <a:r>
              <a:rPr sz="2200" spc="-5" dirty="0">
                <a:latin typeface="Times New Roman"/>
                <a:cs typeface="Times New Roman"/>
              </a:rPr>
              <a:t>B)	</a:t>
            </a:r>
            <a:r>
              <a:rPr sz="2200" dirty="0">
                <a:latin typeface="Times New Roman"/>
                <a:cs typeface="Times New Roman"/>
              </a:rPr>
              <a:t>(</a:t>
            </a:r>
            <a:r>
              <a:rPr sz="2200" i="1" dirty="0">
                <a:latin typeface="Times New Roman"/>
                <a:cs typeface="Times New Roman"/>
              </a:rPr>
              <a:t>x </a:t>
            </a:r>
            <a:r>
              <a:rPr sz="2200" spc="-5" dirty="0">
                <a:latin typeface="Times New Roman"/>
                <a:cs typeface="Times New Roman"/>
              </a:rPr>
              <a:t>/</a:t>
            </a:r>
            <a:r>
              <a:rPr sz="2200" spc="-1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2</a:t>
            </a:r>
            <a:r>
              <a:rPr sz="2200" spc="1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,	</a:t>
            </a:r>
            <a:r>
              <a:rPr sz="2200" i="1" spc="-5" dirty="0">
                <a:latin typeface="Times New Roman"/>
                <a:cs typeface="Times New Roman"/>
              </a:rPr>
              <a:t>y </a:t>
            </a:r>
            <a:r>
              <a:rPr sz="2200" spc="-5" dirty="0">
                <a:latin typeface="Times New Roman"/>
                <a:cs typeface="Times New Roman"/>
              </a:rPr>
              <a:t>/</a:t>
            </a:r>
            <a:r>
              <a:rPr sz="2200" spc="-90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2)</a:t>
            </a:r>
            <a:endParaRPr sz="2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320"/>
              </a:spcBef>
              <a:tabLst>
                <a:tab pos="516255" algn="l"/>
                <a:tab pos="1014094" algn="l"/>
              </a:tabLst>
            </a:pPr>
            <a:r>
              <a:rPr sz="2200" spc="-5" dirty="0">
                <a:latin typeface="Times New Roman"/>
                <a:cs typeface="Times New Roman"/>
              </a:rPr>
              <a:t>D)	</a:t>
            </a:r>
            <a:r>
              <a:rPr sz="2200" dirty="0">
                <a:latin typeface="Times New Roman"/>
                <a:cs typeface="Times New Roman"/>
              </a:rPr>
              <a:t>(</a:t>
            </a:r>
            <a:r>
              <a:rPr sz="2200" i="1" dirty="0">
                <a:latin typeface="Times New Roman"/>
                <a:cs typeface="Times New Roman"/>
              </a:rPr>
              <a:t>x</a:t>
            </a:r>
            <a:r>
              <a:rPr sz="2200" i="1" spc="1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,	</a:t>
            </a:r>
            <a:r>
              <a:rPr sz="2200" i="1" spc="-5" dirty="0">
                <a:latin typeface="Times New Roman"/>
                <a:cs typeface="Times New Roman"/>
              </a:rPr>
              <a:t>y </a:t>
            </a:r>
            <a:r>
              <a:rPr sz="2200" spc="-5" dirty="0">
                <a:latin typeface="Times New Roman"/>
                <a:cs typeface="Times New Roman"/>
              </a:rPr>
              <a:t>/</a:t>
            </a:r>
            <a:r>
              <a:rPr sz="2200" spc="-30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2)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69644" y="4458614"/>
            <a:ext cx="1212215" cy="1535430"/>
          </a:xfrm>
          <a:prstGeom prst="rect">
            <a:avLst/>
          </a:prstGeom>
        </p:spPr>
        <p:txBody>
          <a:bodyPr vert="horz" wrap="square" lIns="0" tIns="1803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20"/>
              </a:spcBef>
            </a:pPr>
            <a:r>
              <a:rPr sz="3300" spc="-900" baseline="30303" dirty="0">
                <a:latin typeface="Times New Roman"/>
                <a:cs typeface="Times New Roman"/>
              </a:rPr>
              <a:t>~</a:t>
            </a:r>
            <a:r>
              <a:rPr sz="2200" i="1" spc="-600" dirty="0">
                <a:latin typeface="Times New Roman"/>
                <a:cs typeface="Times New Roman"/>
              </a:rPr>
              <a:t>x</a:t>
            </a:r>
            <a:r>
              <a:rPr sz="2200" i="1" spc="-2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and</a:t>
            </a:r>
            <a:r>
              <a:rPr sz="2200" spc="-15" dirty="0">
                <a:latin typeface="Times New Roman"/>
                <a:cs typeface="Times New Roman"/>
              </a:rPr>
              <a:t> </a:t>
            </a:r>
            <a:r>
              <a:rPr sz="2200" i="1" spc="-405" dirty="0">
                <a:latin typeface="Times New Roman"/>
                <a:cs typeface="Times New Roman"/>
              </a:rPr>
              <a:t>y</a:t>
            </a:r>
            <a:r>
              <a:rPr sz="3300" spc="-607" baseline="30303" dirty="0">
                <a:latin typeface="Times New Roman"/>
                <a:cs typeface="Times New Roman"/>
              </a:rPr>
              <a:t>~</a:t>
            </a:r>
            <a:r>
              <a:rPr sz="2200" spc="-405" dirty="0">
                <a:latin typeface="Times New Roman"/>
                <a:cs typeface="Times New Roman"/>
              </a:rPr>
              <a:t>?</a:t>
            </a:r>
            <a:endParaRPr sz="2200">
              <a:latin typeface="Times New Roman"/>
              <a:cs typeface="Times New Roman"/>
            </a:endParaRPr>
          </a:p>
          <a:p>
            <a:pPr marL="12700" marR="5080">
              <a:lnSpc>
                <a:spcPct val="150000"/>
              </a:lnSpc>
              <a:spcBef>
                <a:spcPts val="5"/>
              </a:spcBef>
              <a:tabLst>
                <a:tab pos="469265" algn="l"/>
                <a:tab pos="966469" algn="l"/>
              </a:tabLst>
            </a:pPr>
            <a:r>
              <a:rPr sz="2200" spc="-10" dirty="0">
                <a:latin typeface="Times New Roman"/>
                <a:cs typeface="Times New Roman"/>
              </a:rPr>
              <a:t>A</a:t>
            </a:r>
            <a:r>
              <a:rPr sz="2200" spc="-5" dirty="0">
                <a:latin typeface="Times New Roman"/>
                <a:cs typeface="Times New Roman"/>
              </a:rPr>
              <a:t>)</a:t>
            </a:r>
            <a:r>
              <a:rPr sz="2200" dirty="0">
                <a:latin typeface="Times New Roman"/>
                <a:cs typeface="Times New Roman"/>
              </a:rPr>
              <a:t>	</a:t>
            </a:r>
            <a:r>
              <a:rPr sz="2200" spc="-5" dirty="0">
                <a:latin typeface="Times New Roman"/>
                <a:cs typeface="Times New Roman"/>
              </a:rPr>
              <a:t>(</a:t>
            </a:r>
            <a:r>
              <a:rPr sz="2200" i="1" spc="-5" dirty="0">
                <a:latin typeface="Times New Roman"/>
                <a:cs typeface="Times New Roman"/>
              </a:rPr>
              <a:t>x</a:t>
            </a:r>
            <a:r>
              <a:rPr sz="2200" i="1" spc="1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,</a:t>
            </a:r>
            <a:r>
              <a:rPr sz="2200" dirty="0">
                <a:latin typeface="Times New Roman"/>
                <a:cs typeface="Times New Roman"/>
              </a:rPr>
              <a:t>	</a:t>
            </a:r>
            <a:r>
              <a:rPr sz="2200" i="1" spc="-10" dirty="0">
                <a:latin typeface="Times New Roman"/>
                <a:cs typeface="Times New Roman"/>
              </a:rPr>
              <a:t>y</a:t>
            </a:r>
            <a:r>
              <a:rPr sz="2200" spc="-5" dirty="0">
                <a:latin typeface="Times New Roman"/>
                <a:cs typeface="Times New Roman"/>
              </a:rPr>
              <a:t>)  </a:t>
            </a:r>
            <a:r>
              <a:rPr sz="2200" spc="-10" dirty="0">
                <a:latin typeface="Times New Roman"/>
                <a:cs typeface="Times New Roman"/>
              </a:rPr>
              <a:t>C</a:t>
            </a:r>
            <a:r>
              <a:rPr sz="2200" spc="-5" dirty="0">
                <a:latin typeface="Times New Roman"/>
                <a:cs typeface="Times New Roman"/>
              </a:rPr>
              <a:t>)</a:t>
            </a:r>
            <a:r>
              <a:rPr sz="2200" dirty="0">
                <a:latin typeface="Times New Roman"/>
                <a:cs typeface="Times New Roman"/>
              </a:rPr>
              <a:t>	</a:t>
            </a:r>
            <a:r>
              <a:rPr sz="2200" spc="-5" dirty="0">
                <a:latin typeface="Times New Roman"/>
                <a:cs typeface="Times New Roman"/>
              </a:rPr>
              <a:t>(</a:t>
            </a:r>
            <a:r>
              <a:rPr sz="2200" i="1" spc="-5" dirty="0">
                <a:latin typeface="Times New Roman"/>
                <a:cs typeface="Times New Roman"/>
              </a:rPr>
              <a:t>x</a:t>
            </a:r>
            <a:r>
              <a:rPr sz="2200" i="1" spc="1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,</a:t>
            </a:r>
            <a:r>
              <a:rPr sz="2200" dirty="0">
                <a:latin typeface="Times New Roman"/>
                <a:cs typeface="Times New Roman"/>
              </a:rPr>
              <a:t>	</a:t>
            </a:r>
            <a:r>
              <a:rPr sz="2200" spc="-5" dirty="0">
                <a:latin typeface="Times New Roman"/>
                <a:cs typeface="Times New Roman"/>
              </a:rPr>
              <a:t>0)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6085332" y="990600"/>
            <a:ext cx="2950464" cy="30099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905243" y="1601724"/>
            <a:ext cx="177165" cy="1635760"/>
          </a:xfrm>
          <a:custGeom>
            <a:avLst/>
            <a:gdLst/>
            <a:ahLst/>
            <a:cxnLst/>
            <a:rect l="l" t="t" r="r" b="b"/>
            <a:pathLst>
              <a:path w="177165" h="1635760">
                <a:moveTo>
                  <a:pt x="0" y="1635252"/>
                </a:moveTo>
                <a:lnTo>
                  <a:pt x="176783" y="1635252"/>
                </a:lnTo>
                <a:lnTo>
                  <a:pt x="176783" y="0"/>
                </a:lnTo>
                <a:lnTo>
                  <a:pt x="0" y="0"/>
                </a:lnTo>
                <a:lnTo>
                  <a:pt x="0" y="1635252"/>
                </a:lnTo>
                <a:close/>
              </a:path>
            </a:pathLst>
          </a:custGeom>
          <a:solidFill>
            <a:srgbClr val="95959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905243" y="1601724"/>
            <a:ext cx="177165" cy="1635760"/>
          </a:xfrm>
          <a:custGeom>
            <a:avLst/>
            <a:gdLst/>
            <a:ahLst/>
            <a:cxnLst/>
            <a:rect l="l" t="t" r="r" b="b"/>
            <a:pathLst>
              <a:path w="177165" h="1635760">
                <a:moveTo>
                  <a:pt x="0" y="1635252"/>
                </a:moveTo>
                <a:lnTo>
                  <a:pt x="176783" y="1635252"/>
                </a:lnTo>
                <a:lnTo>
                  <a:pt x="176783" y="0"/>
                </a:lnTo>
                <a:lnTo>
                  <a:pt x="0" y="0"/>
                </a:lnTo>
                <a:lnTo>
                  <a:pt x="0" y="1635252"/>
                </a:lnTo>
                <a:close/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22</a:t>
            </a:fld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</TotalTime>
  <Words>1426</Words>
  <Application>Microsoft Office PowerPoint</Application>
  <PresentationFormat>On-screen Show (4:3)</PresentationFormat>
  <Paragraphs>444</Paragraphs>
  <Slides>22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Calibri</vt:lpstr>
      <vt:lpstr>Comic Sans MS</vt:lpstr>
      <vt:lpstr>Symbol</vt:lpstr>
      <vt:lpstr>Tahoma</vt:lpstr>
      <vt:lpstr>Times New Roman</vt:lpstr>
      <vt:lpstr>Office Theme</vt:lpstr>
      <vt:lpstr>Lecture 08</vt:lpstr>
      <vt:lpstr>PowerPoint Presentation</vt:lpstr>
      <vt:lpstr>APPLICATIONS</vt:lpstr>
      <vt:lpstr>APPLICATIONS (continued)</vt:lpstr>
      <vt:lpstr>CONCEPT OF CG &amp; CM</vt:lpstr>
      <vt:lpstr>PowerPoint Presentation</vt:lpstr>
      <vt:lpstr>CG / CM FOR A SYSTEM OF PARTICLES (Section 9.1)</vt:lpstr>
      <vt:lpstr> x~ w</vt:lpstr>
      <vt:lpstr>CG / CM &amp; CENTROID OF A BODY (Section 9.2)</vt:lpstr>
      <vt:lpstr>w  mg</vt:lpstr>
      <vt:lpstr>General Formula</vt:lpstr>
      <vt:lpstr>PowerPoint Presentation</vt:lpstr>
      <vt:lpstr>PowerPoint Presentation</vt:lpstr>
      <vt:lpstr>PowerPoint Presentation</vt:lpstr>
      <vt:lpstr>PowerPoint Presentation</vt:lpstr>
      <vt:lpstr>STEPS FOR DETERMING AREA CENTROID</vt:lpstr>
      <vt:lpstr>Required: Locate the centroid y of the shaded area</vt:lpstr>
      <vt:lpstr>CONCEPT QUIZ</vt:lpstr>
      <vt:lpstr>Required: Locate the centroid y of the shaded area</vt:lpstr>
      <vt:lpstr>PROBLEM SOLVING</vt:lpstr>
      <vt:lpstr>PROBLEM SOLVING (continued)</vt:lpstr>
      <vt:lpstr>ATTENTION QUIZ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Section 5.1-5.2</dc:title>
  <dc:creator>Mehta &amp; Danielson</dc:creator>
  <cp:lastModifiedBy>Shivam Bhandari</cp:lastModifiedBy>
  <cp:revision>1</cp:revision>
  <dcterms:created xsi:type="dcterms:W3CDTF">2018-02-06T23:25:11Z</dcterms:created>
  <dcterms:modified xsi:type="dcterms:W3CDTF">2018-02-07T00:12:48Z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2018-02-04T00:00:00Z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2018-02-06T00:00:00Z</vt:filetime>
  </property>
</Properties>
</file>