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3" r:id="rId1"/>
    <p:sldMasterId id="2147483652" r:id="rId2"/>
    <p:sldMasterId id="2147483651" r:id="rId3"/>
    <p:sldMasterId id="2147483745" r:id="rId4"/>
  </p:sldMasterIdLst>
  <p:notesMasterIdLst>
    <p:notesMasterId r:id="rId34"/>
  </p:notesMasterIdLst>
  <p:sldIdLst>
    <p:sldId id="256" r:id="rId5"/>
    <p:sldId id="261" r:id="rId6"/>
    <p:sldId id="264" r:id="rId7"/>
    <p:sldId id="265" r:id="rId8"/>
    <p:sldId id="322" r:id="rId9"/>
    <p:sldId id="278" r:id="rId10"/>
    <p:sldId id="279" r:id="rId11"/>
    <p:sldId id="282" r:id="rId12"/>
    <p:sldId id="283" r:id="rId13"/>
    <p:sldId id="337" r:id="rId14"/>
    <p:sldId id="332" r:id="rId15"/>
    <p:sldId id="333" r:id="rId16"/>
    <p:sldId id="286" r:id="rId17"/>
    <p:sldId id="328" r:id="rId18"/>
    <p:sldId id="288" r:id="rId19"/>
    <p:sldId id="338" r:id="rId20"/>
    <p:sldId id="339" r:id="rId21"/>
    <p:sldId id="330" r:id="rId22"/>
    <p:sldId id="331" r:id="rId23"/>
    <p:sldId id="326" r:id="rId24"/>
    <p:sldId id="327" r:id="rId25"/>
    <p:sldId id="290" r:id="rId26"/>
    <p:sldId id="334" r:id="rId27"/>
    <p:sldId id="292" r:id="rId28"/>
    <p:sldId id="323" r:id="rId29"/>
    <p:sldId id="324" r:id="rId30"/>
    <p:sldId id="295" r:id="rId31"/>
    <p:sldId id="321" r:id="rId32"/>
    <p:sldId id="305" r:id="rId3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33"/>
    <a:srgbClr val="003366"/>
    <a:srgbClr val="000099"/>
    <a:srgbClr val="CC9900"/>
    <a:srgbClr val="A7C0F3"/>
    <a:srgbClr val="FFCC00"/>
    <a:srgbClr val="006600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0" autoAdjust="0"/>
    <p:restoredTop sz="84192" autoAdjust="0"/>
  </p:normalViewPr>
  <p:slideViewPr>
    <p:cSldViewPr>
      <p:cViewPr>
        <p:scale>
          <a:sx n="55" d="100"/>
          <a:sy n="55" d="100"/>
        </p:scale>
        <p:origin x="-1800" y="-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defRPr sz="1200"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defRPr sz="1200"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fld id="{4C6D0C61-384B-4CF9-A94C-A010CDFEFDF5}" type="datetimeFigureOut">
              <a:rPr lang="en-US"/>
              <a:pPr>
                <a:defRPr/>
              </a:pPr>
              <a:t>9/4/2013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defRPr sz="1200"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0" hangingPunct="0">
              <a:defRPr sz="1200"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fld id="{500F4937-BE27-4E53-AA9C-39CE67D25E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4718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6758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C8CB9143-5713-4D12-905C-D9CE105849E3}" type="slidenum">
              <a:rPr lang="en-US" smtClean="0">
                <a:ea typeface="ＭＳ Ｐゴシック" pitchFamily="34" charset="-128"/>
              </a:rPr>
              <a:pPr>
                <a:defRPr/>
              </a:pPr>
              <a:t>1</a:t>
            </a:fld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3606F51-F83E-4F4C-84BC-73E55DFC0580}" type="slidenum">
              <a:rPr lang="en-US" smtClean="0">
                <a:ea typeface="ＭＳ Ｐゴシック" pitchFamily="34" charset="-128"/>
              </a:rPr>
              <a:pPr>
                <a:defRPr/>
              </a:pPr>
              <a:t>2</a:t>
            </a:fld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5F74FF1B-B5C4-4B93-96FB-9FF508BF9443}" type="slidenum">
              <a:rPr lang="en-US" smtClean="0">
                <a:ea typeface="ＭＳ Ｐゴシック" pitchFamily="34" charset="-128"/>
              </a:rPr>
              <a:pPr>
                <a:defRPr/>
              </a:pPr>
              <a:t>3</a:t>
            </a:fld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z="1000" smtClean="0"/>
          </a:p>
        </p:txBody>
      </p:sp>
      <p:sp>
        <p:nvSpPr>
          <p:cNvPr id="7270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B1C94A3A-3CF6-4A8D-8132-BC54AF1149CC}" type="slidenum">
              <a:rPr lang="en-US" smtClean="0">
                <a:ea typeface="ＭＳ Ｐゴシック" pitchFamily="34" charset="-128"/>
              </a:rPr>
              <a:pPr>
                <a:defRPr/>
              </a:pPr>
              <a:t>4</a:t>
            </a:fld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185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9523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C891502B-3793-49C5-9BE6-D0ECC5D8B0CC}" type="slidenum">
              <a:rPr lang="en-US" smtClean="0">
                <a:ea typeface="ＭＳ Ｐゴシック" pitchFamily="34" charset="-128"/>
              </a:rPr>
              <a:pPr>
                <a:defRPr/>
              </a:pPr>
              <a:t>6</a:t>
            </a:fld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9626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C2CAC7A-C4C5-443C-8FBE-B50472403B0D}" type="slidenum">
              <a:rPr lang="en-US" smtClean="0">
                <a:ea typeface="ＭＳ Ｐゴシック" pitchFamily="34" charset="-128"/>
              </a:rPr>
              <a:pPr>
                <a:defRPr/>
              </a:pPr>
              <a:t>7</a:t>
            </a:fld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9933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93C1D8C6-B4E1-47FC-819D-4E28F8F692D1}" type="slidenum">
              <a:rPr lang="en-US" smtClean="0">
                <a:ea typeface="ＭＳ Ｐゴシック" pitchFamily="34" charset="-128"/>
              </a:rPr>
              <a:pPr>
                <a:defRPr/>
              </a:pPr>
              <a:t>8</a:t>
            </a:fld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z="1000" smtClean="0"/>
          </a:p>
        </p:txBody>
      </p:sp>
      <p:sp>
        <p:nvSpPr>
          <p:cNvPr id="10035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7FA9E251-73A8-472F-85E9-7F072718571E}" type="slidenum">
              <a:rPr lang="en-US" smtClean="0">
                <a:ea typeface="ＭＳ Ｐゴシック" pitchFamily="34" charset="-128"/>
              </a:rPr>
              <a:pPr>
                <a:defRPr/>
              </a:pPr>
              <a:t>9</a:t>
            </a:fld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0342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A2EF4419-95A6-4CC5-8903-08F548E2B909}" type="slidenum">
              <a:rPr lang="en-US" smtClean="0">
                <a:ea typeface="ＭＳ Ｐゴシック" pitchFamily="34" charset="-128"/>
              </a:rPr>
              <a:pPr>
                <a:defRPr/>
              </a:pPr>
              <a:t>13</a:t>
            </a:fld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0547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13BAE592-2D39-4298-846A-198C2DAA8823}" type="slidenum">
              <a:rPr lang="en-US" smtClean="0">
                <a:ea typeface="ＭＳ Ｐゴシック" pitchFamily="34" charset="-128"/>
              </a:rPr>
              <a:pPr>
                <a:defRPr/>
              </a:pPr>
              <a:t>15</a:t>
            </a:fld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</a:pPr>
            <a:endParaRPr lang="en-US" sz="1000" dirty="0" smtClean="0"/>
          </a:p>
        </p:txBody>
      </p:sp>
      <p:sp>
        <p:nvSpPr>
          <p:cNvPr id="10854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5466735-519B-42DE-8326-093FABF00F2C}" type="slidenum">
              <a:rPr lang="en-US" smtClean="0">
                <a:ea typeface="ＭＳ Ｐゴシック" pitchFamily="34" charset="-128"/>
              </a:rPr>
              <a:pPr>
                <a:defRPr/>
              </a:pPr>
              <a:t>22</a:t>
            </a:fld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1366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468449F-C0A6-4BC3-B1A2-7B98E57764AE}" type="slidenum">
              <a:rPr lang="en-US" smtClean="0">
                <a:ea typeface="ＭＳ Ｐゴシック" pitchFamily="34" charset="-128"/>
              </a:rPr>
              <a:pPr>
                <a:defRPr/>
              </a:pPr>
              <a:t>24</a:t>
            </a:fld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167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9305C3D6-AA63-4A8C-8197-34CD4E0957F1}" type="slidenum">
              <a:rPr lang="en-US" smtClean="0">
                <a:ea typeface="ＭＳ Ｐゴシック" pitchFamily="34" charset="-128"/>
              </a:rPr>
              <a:pPr>
                <a:defRPr/>
              </a:pPr>
              <a:t>27</a:t>
            </a:fld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FAC4C02-27F1-4D17-81EB-66C618172B9E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2698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78B832B3-E8D1-4CA4-8091-6E05A2E3F667}" type="slidenum">
              <a:rPr lang="en-US" smtClean="0">
                <a:ea typeface="ＭＳ Ｐゴシック" pitchFamily="34" charset="-128"/>
              </a:rPr>
              <a:pPr>
                <a:defRPr/>
              </a:pPr>
              <a:t>29</a:t>
            </a:fld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9969F7-9036-4207-B5F1-6015B899FB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1275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9EF515-1DA4-4BB8-9EBA-85CEFDDC20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61642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E18BAA-9574-4777-832D-6F02460A3D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22343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3B10C1-DA62-416A-B313-AEABBF3EF1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6915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2D0727-95B0-4904-911B-128DB3587B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416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8D2DF3-A6DA-4BEC-8C08-2486E2524C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629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657237-6830-4C72-975D-16F01D48E9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930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85DF38-FE52-4553-A613-EAC24F4665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2656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64339F-F03F-47C9-931F-1304D15D34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22155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905418-E2B4-467F-A784-61354210B8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1547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FAD46A-A991-4F47-81A8-F91DC243DA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9008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75EE5E-3FB8-4ADF-8B7F-4B92696F92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21516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D49E63-0EAB-43B2-9009-F7E508AF6C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0889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86ACF8-E3ED-4E6F-9EDE-565A589C1F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3707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E1A1F9-10F1-490D-9A92-D52778F416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0621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B05D1F-8532-4B83-819A-9653DFB66A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17759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8FD78-F07D-4D0C-9F0B-974D169AAE9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9744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91FC7A-20CE-44C7-88A3-CC59DC0AE5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04497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7BDE58-B526-4304-843F-FBB9135859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37270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E92EBD-5346-4534-8CC5-3AC881D6FF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76925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A59257-8484-4D76-BE8B-BEFA81852D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79005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56AE71-93FB-44CB-94EF-7A884F113B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82383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266DFE-94A8-4D94-9C76-9B972E8507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3554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6DA4BC-94B8-4761-AECC-DD48A9233F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89736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3A11AC-8BF5-4376-AA81-317CA0CD5C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55601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DEE7EC-E699-4189-BB39-6E3649AD18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807518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8FD326-8D49-4AC9-97E9-DA655788B8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31564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D02513-2BC3-4998-BA38-811F4DA822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645045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E429AF-CF5B-4C65-9577-8BB09319AE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627587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111290-ACE8-4598-9469-FEC1A1B278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7057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D06037-CA85-478D-AE4A-7C31BD8490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38518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035FB8-8DC7-47FD-9186-C061625210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46058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995A9F-6AA5-41DB-89F3-A99C4A9112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08915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E4F854-C27C-450C-96F8-5FD42C59D1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615972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11776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117764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E994BECB-EAB2-4446-8B22-565D421E5D33}" type="datetimeFigureOut">
              <a:rPr lang="en-US"/>
              <a:pPr/>
              <a:t>9/4/2013</a:t>
            </a:fld>
            <a:endParaRPr lang="en-US" altLang="en-US"/>
          </a:p>
        </p:txBody>
      </p:sp>
      <p:sp>
        <p:nvSpPr>
          <p:cNvPr id="117765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117766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4CAE0C90-FC1C-41B7-B13E-0699BB8D4C98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17767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>
              <a:gd name="T0" fmla="*/ 0 w 1000"/>
              <a:gd name="T1" fmla="*/ 1000 h 1000"/>
              <a:gd name="T2" fmla="*/ 0 w 1000"/>
              <a:gd name="T3" fmla="*/ 0 h 1000"/>
              <a:gd name="T4" fmla="*/ 1000 w 1000"/>
              <a:gd name="T5" fmla="*/ 0 h 1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7768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0C223A-CD4D-4933-BA96-37854730F38D}" type="datetimeFigureOut">
              <a:rPr lang="en-US"/>
              <a:pPr/>
              <a:t>9/4/2013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607AEA-5976-4568-88EB-23B1D2D902E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8024496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C26C65F-4906-4190-9277-6AC66271D873}" type="datetimeFigureOut">
              <a:rPr lang="en-US"/>
              <a:pPr/>
              <a:t>9/4/2013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1254BA-A9CE-4883-85E5-AF83918F537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9956747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6A64DD5-C20F-46F7-B7F9-EEA96061E5A2}" type="datetimeFigureOut">
              <a:rPr lang="en-US"/>
              <a:pPr/>
              <a:t>9/4/2013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F20EAF-60BF-4126-9242-29F09DBDD2B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395410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00A02EA-F614-4F58-BE64-2CA3CFF697DC}" type="datetimeFigureOut">
              <a:rPr lang="en-US"/>
              <a:pPr/>
              <a:t>9/4/2013</a:t>
            </a:fld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DA72F1-5EDA-4680-B02B-BE66E850D20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7042582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505205B-1550-49FE-A142-B4C9F95A7A58}" type="datetimeFigureOut">
              <a:rPr lang="en-US"/>
              <a:pPr/>
              <a:t>9/4/2013</a:t>
            </a:fld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AB0396-2B25-4D46-BEA3-2399EB5C85A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5872025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DB2EDFE-6B73-4CB7-82DD-E98D9AD42437}" type="datetimeFigureOut">
              <a:rPr lang="en-US"/>
              <a:pPr/>
              <a:t>9/4/2013</a:t>
            </a:fld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A757C3-9152-4635-8A0D-5430A7DE1F0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6742826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52B3A0A-6681-4336-8306-2EC77D768167}" type="datetimeFigureOut">
              <a:rPr lang="en-US"/>
              <a:pPr/>
              <a:t>9/4/2013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271D38-ED35-4EC4-BBB9-6C235AE8C8B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0389813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77BCC38-FA99-4788-AFE3-6A0417F0F62B}" type="datetimeFigureOut">
              <a:rPr lang="en-US"/>
              <a:pPr/>
              <a:t>9/4/2013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D54E45-06FD-423E-879B-8CF5B8D097A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1090090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F0FC7EC-1F1A-4433-AD20-7CD48AA171DD}" type="datetimeFigureOut">
              <a:rPr lang="en-US"/>
              <a:pPr/>
              <a:t>9/4/2013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019123-D52F-49D6-B932-7F19FE8692E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9458431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AA99B8F-101D-48D8-92D9-1DD45357B987}" type="datetimeFigureOut">
              <a:rPr lang="en-US"/>
              <a:pPr/>
              <a:t>9/4/2013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EE5BE5-A98E-4AE7-A4EB-9D0E2764355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97598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 descr="WarrenSurveyPPT5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08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5088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088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088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fld id="{C0B70538-72E5-47F1-B4AF-D7B6B0DF43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6" r:id="rId2"/>
    <p:sldLayoutId id="2147483755" r:id="rId3"/>
    <p:sldLayoutId id="2147483754" r:id="rId4"/>
    <p:sldLayoutId id="2147483753" r:id="rId5"/>
    <p:sldLayoutId id="2147483752" r:id="rId6"/>
    <p:sldLayoutId id="2147483751" r:id="rId7"/>
    <p:sldLayoutId id="2147483750" r:id="rId8"/>
    <p:sldLayoutId id="2147483749" r:id="rId9"/>
    <p:sldLayoutId id="2147483748" r:id="rId10"/>
    <p:sldLayoutId id="214748374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0000"/>
        <a:buFont typeface="Wingdings" pitchFamily="2" charset="2"/>
        <a:buChar char="m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accent2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669900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WarrenSurveyPPT5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761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61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61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fld id="{F86D41D9-421B-417E-8B2E-67F0BAF5AF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68" r:id="rId2"/>
    <p:sldLayoutId id="2147483767" r:id="rId3"/>
    <p:sldLayoutId id="2147483766" r:id="rId4"/>
    <p:sldLayoutId id="2147483765" r:id="rId5"/>
    <p:sldLayoutId id="2147483764" r:id="rId6"/>
    <p:sldLayoutId id="2147483763" r:id="rId7"/>
    <p:sldLayoutId id="2147483762" r:id="rId8"/>
    <p:sldLayoutId id="2147483761" r:id="rId9"/>
    <p:sldLayoutId id="2147483760" r:id="rId10"/>
    <p:sldLayoutId id="2147483759" r:id="rId11"/>
    <p:sldLayoutId id="2147483758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6699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rgbClr val="FFCC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hlink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 descr="WarrenSurveyPPT5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93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fld id="{E82589B0-CA08-4A7E-BD98-7BA9A8CEC1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79" r:id="rId2"/>
    <p:sldLayoutId id="2147483778" r:id="rId3"/>
    <p:sldLayoutId id="2147483777" r:id="rId4"/>
    <p:sldLayoutId id="2147483776" r:id="rId5"/>
    <p:sldLayoutId id="2147483775" r:id="rId6"/>
    <p:sldLayoutId id="2147483774" r:id="rId7"/>
    <p:sldLayoutId id="2147483773" r:id="rId8"/>
    <p:sldLayoutId id="2147483772" r:id="rId9"/>
    <p:sldLayoutId id="2147483771" r:id="rId10"/>
    <p:sldLayoutId id="214748377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rgbClr val="6699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FFCC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hlink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167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+mj-lt"/>
              </a:defRPr>
            </a:lvl1pPr>
          </a:lstStyle>
          <a:p>
            <a:fld id="{07308670-1999-45D8-8F86-A064ED485170}" type="datetimeFigureOut">
              <a:rPr lang="en-US"/>
              <a:pPr/>
              <a:t>9/4/2013</a:t>
            </a:fld>
            <a:endParaRPr lang="en-US" altLang="en-US"/>
          </a:p>
        </p:txBody>
      </p:sp>
      <p:sp>
        <p:nvSpPr>
          <p:cNvPr id="1167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j-lt"/>
              </a:defRPr>
            </a:lvl1pPr>
          </a:lstStyle>
          <a:p>
            <a:endParaRPr lang="en-US" altLang="en-US"/>
          </a:p>
        </p:txBody>
      </p:sp>
      <p:sp>
        <p:nvSpPr>
          <p:cNvPr id="1167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j-lt"/>
              </a:defRPr>
            </a:lvl1pPr>
          </a:lstStyle>
          <a:p>
            <a:fld id="{C7DC81AF-FD16-49F2-95A0-76FE0E15D5C8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16743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>
              <a:gd name="T0" fmla="*/ 0 w 1000"/>
              <a:gd name="T1" fmla="*/ 1000 h 1000"/>
              <a:gd name="T2" fmla="*/ 0 w 1000"/>
              <a:gd name="T3" fmla="*/ 0 h 1000"/>
              <a:gd name="T4" fmla="*/ 1000 w 1000"/>
              <a:gd name="T5" fmla="*/ 0 h 1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6744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81" r:id="rId2"/>
    <p:sldLayoutId id="2147483782" r:id="rId3"/>
    <p:sldLayoutId id="2147483783" r:id="rId4"/>
    <p:sldLayoutId id="2147483784" r:id="rId5"/>
    <p:sldLayoutId id="2147483785" r:id="rId6"/>
    <p:sldLayoutId id="2147483786" r:id="rId7"/>
    <p:sldLayoutId id="2147483787" r:id="rId8"/>
    <p:sldLayoutId id="2147483788" r:id="rId9"/>
    <p:sldLayoutId id="2147483789" r:id="rId10"/>
    <p:sldLayoutId id="2147483790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fontAlgn="base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  <a:cs typeface="+mn-cs"/>
        </a:defRPr>
      </a:lvl2pPr>
      <a:lvl3pPr marL="1022350" indent="-350838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  <a:cs typeface="+mn-cs"/>
        </a:defRPr>
      </a:lvl3pPr>
      <a:lvl4pPr marL="1339850" indent="-31591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  <a:cs typeface="+mn-cs"/>
        </a:defRPr>
      </a:lvl4pPr>
      <a:lvl5pPr marL="16811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1.xml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4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3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3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3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3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mp"/><Relationship Id="rId1" Type="http://schemas.openxmlformats.org/officeDocument/2006/relationships/slideLayout" Target="../slideLayouts/slideLayout3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Oval 5"/>
          <p:cNvSpPr>
            <a:spLocks noChangeArrowheads="1"/>
          </p:cNvSpPr>
          <p:nvPr/>
        </p:nvSpPr>
        <p:spPr bwMode="auto">
          <a:xfrm>
            <a:off x="685800" y="2057400"/>
            <a:ext cx="7467600" cy="2667000"/>
          </a:xfrm>
          <a:prstGeom prst="ellipse">
            <a:avLst/>
          </a:prstGeom>
          <a:solidFill>
            <a:schemeClr val="accent1">
              <a:alpha val="61000"/>
            </a:schemeClr>
          </a:solidFill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76802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533400" y="762000"/>
            <a:ext cx="7772400" cy="1470025"/>
          </a:xfrm>
          <a:effectLst/>
        </p:spPr>
        <p:txBody>
          <a:bodyPr anchor="ctr"/>
          <a:lstStyle/>
          <a:p>
            <a:r>
              <a:rPr lang="en-US" sz="5000" dirty="0"/>
              <a:t>Chapter 1</a:t>
            </a:r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2057400" y="2895600"/>
            <a:ext cx="5410200" cy="19304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en-US" sz="3200" b="1"/>
              <a:t>The Role of Accounting in Business</a:t>
            </a:r>
          </a:p>
        </p:txBody>
      </p:sp>
      <p:pic>
        <p:nvPicPr>
          <p:cNvPr id="6152" name="Picture 8" descr="C:\Users\Patti\AppData\Local\Microsoft\Windows\Temporary Internet Files\Content.IE5\BNOC2E83\MC90014973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343400"/>
            <a:ext cx="1610008" cy="2139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3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1"/>
            <a:ext cx="8229600" cy="1417638"/>
          </a:xfrm>
        </p:spPr>
        <p:txBody>
          <a:bodyPr anchor="ctr"/>
          <a:lstStyle/>
          <a:p>
            <a:r>
              <a:rPr lang="en-US" sz="3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Learning Objectives</a:t>
            </a:r>
          </a:p>
        </p:txBody>
      </p:sp>
      <p:sp>
        <p:nvSpPr>
          <p:cNvPr id="7171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304800" y="1066800"/>
            <a:ext cx="8229600" cy="4530725"/>
          </a:xfrm>
        </p:spPr>
        <p:txBody>
          <a:bodyPr/>
          <a:lstStyle/>
          <a:p>
            <a:pPr marL="571500" indent="-571500">
              <a:lnSpc>
                <a:spcPct val="90000"/>
              </a:lnSpc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2700" dirty="0"/>
              <a:t>Describe the types and forms of </a:t>
            </a:r>
            <a:r>
              <a:rPr lang="en-US" sz="2700" dirty="0" smtClean="0"/>
              <a:t>businesses, how businesses make money, </a:t>
            </a:r>
            <a:r>
              <a:rPr lang="en-US" sz="2700" dirty="0"/>
              <a:t>and business </a:t>
            </a:r>
            <a:r>
              <a:rPr lang="en-US" sz="2700" dirty="0" smtClean="0"/>
              <a:t>stakeholders.</a:t>
            </a:r>
            <a:endParaRPr lang="en-US" sz="2700" dirty="0"/>
          </a:p>
          <a:p>
            <a:pPr marL="571500" indent="-5715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700" dirty="0"/>
              <a:t>Describe the three business activities of financing, investing, and operating.</a:t>
            </a:r>
          </a:p>
          <a:p>
            <a:pPr marL="571500" indent="-5715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700" dirty="0"/>
              <a:t>Define accounting and describe its role in business.</a:t>
            </a:r>
          </a:p>
          <a:p>
            <a:pPr marL="571500" indent="-5715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700" dirty="0"/>
              <a:t>Describe and illustrate the basic financial statements and how they interrelate.</a:t>
            </a:r>
          </a:p>
          <a:p>
            <a:pPr marL="571500" indent="-5715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700" dirty="0"/>
              <a:t>Describe eight accounting concepts underlying financial reporting.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1017587"/>
          </a:xfrm>
        </p:spPr>
        <p:txBody>
          <a:bodyPr anchor="ctr"/>
          <a:lstStyle/>
          <a:p>
            <a:r>
              <a:rPr lang="en-US"/>
              <a:t>Types of Businesses?</a:t>
            </a:r>
          </a:p>
        </p:txBody>
      </p:sp>
      <p:sp>
        <p:nvSpPr>
          <p:cNvPr id="9228" name="Text Box 12"/>
          <p:cNvSpPr txBox="1">
            <a:spLocks noChangeArrowheads="1"/>
          </p:cNvSpPr>
          <p:nvPr/>
        </p:nvSpPr>
        <p:spPr bwMode="auto">
          <a:xfrm>
            <a:off x="6248400" y="3200400"/>
            <a:ext cx="2430463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/>
            <a:r>
              <a:rPr lang="en-US" b="1">
                <a:effectLst>
                  <a:outerShdw blurRad="38100" dist="38100" dir="2700000" algn="tl">
                    <a:srgbClr val="C0C0C0"/>
                  </a:outerShdw>
                </a:effectLst>
              </a:rPr>
              <a:t>Merchandising Business</a:t>
            </a:r>
          </a:p>
        </p:txBody>
      </p:sp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2971800" y="2362200"/>
            <a:ext cx="2465388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/>
            <a:r>
              <a:rPr lang="en-US" b="1">
                <a:effectLst>
                  <a:outerShdw blurRad="38100" dist="38100" dir="2700000" algn="tl">
                    <a:srgbClr val="C0C0C0"/>
                  </a:outerShdw>
                </a:effectLst>
              </a:rPr>
              <a:t>Manufacturing Business</a:t>
            </a:r>
          </a:p>
        </p:txBody>
      </p:sp>
      <p:sp>
        <p:nvSpPr>
          <p:cNvPr id="9236" name="Rectangle 20"/>
          <p:cNvSpPr>
            <a:spLocks noChangeArrowheads="1"/>
          </p:cNvSpPr>
          <p:nvPr/>
        </p:nvSpPr>
        <p:spPr bwMode="auto">
          <a:xfrm>
            <a:off x="304800" y="1447800"/>
            <a:ext cx="3124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b="1">
                <a:effectLst>
                  <a:outerShdw blurRad="38100" dist="38100" dir="2700000" algn="tl">
                    <a:srgbClr val="C0C0C0"/>
                  </a:outerShdw>
                </a:effectLst>
              </a:rPr>
              <a:t>Service Business</a:t>
            </a:r>
          </a:p>
        </p:txBody>
      </p:sp>
      <p:pic>
        <p:nvPicPr>
          <p:cNvPr id="9237" name="Picture 21" descr="MC900230634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3276600"/>
            <a:ext cx="1895475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8" name="Picture 22" descr="MC900233112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4114800"/>
            <a:ext cx="1914525" cy="1957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9" name="Picture 23" descr="MC900151683[1]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057400"/>
            <a:ext cx="1828800" cy="181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7772400" cy="8651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Forms of Business</a:t>
            </a:r>
          </a:p>
        </p:txBody>
      </p:sp>
      <p:sp>
        <p:nvSpPr>
          <p:cNvPr id="198659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04800" y="1219200"/>
            <a:ext cx="4038600" cy="1524000"/>
          </a:xfrm>
        </p:spPr>
        <p:txBody>
          <a:bodyPr/>
          <a:lstStyle/>
          <a:p>
            <a:r>
              <a:rPr lang="en-US" sz="2600"/>
              <a:t>Proprietorship</a:t>
            </a:r>
          </a:p>
          <a:p>
            <a:r>
              <a:rPr lang="en-US" sz="2600"/>
              <a:t>Partnership</a:t>
            </a:r>
          </a:p>
          <a:p>
            <a:r>
              <a:rPr lang="en-US" sz="2600"/>
              <a:t>Corporation</a:t>
            </a:r>
          </a:p>
        </p:txBody>
      </p:sp>
      <p:sp>
        <p:nvSpPr>
          <p:cNvPr id="10244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495800" y="3733800"/>
            <a:ext cx="4038600" cy="2060575"/>
          </a:xfrm>
        </p:spPr>
        <p:txBody>
          <a:bodyPr/>
          <a:lstStyle/>
          <a:p>
            <a:r>
              <a:rPr lang="en-US" sz="2600"/>
              <a:t>Ease of formation</a:t>
            </a:r>
          </a:p>
          <a:p>
            <a:r>
              <a:rPr lang="en-US" sz="2600"/>
              <a:t>Ability to raise capital</a:t>
            </a:r>
          </a:p>
          <a:p>
            <a:r>
              <a:rPr lang="en-US" sz="2600"/>
              <a:t>Legal liability</a:t>
            </a:r>
          </a:p>
          <a:p>
            <a:r>
              <a:rPr lang="en-US" sz="2600"/>
              <a:t>Taxation</a:t>
            </a:r>
          </a:p>
          <a:p>
            <a:r>
              <a:rPr lang="en-US" sz="2600"/>
              <a:t>Limitation on life</a:t>
            </a:r>
          </a:p>
        </p:txBody>
      </p:sp>
      <p:sp>
        <p:nvSpPr>
          <p:cNvPr id="10245" name="Rectangle 2"/>
          <p:cNvSpPr>
            <a:spLocks noChangeArrowheads="1"/>
          </p:cNvSpPr>
          <p:nvPr/>
        </p:nvSpPr>
        <p:spPr bwMode="auto">
          <a:xfrm>
            <a:off x="4191000" y="2057400"/>
            <a:ext cx="441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2800">
                <a:solidFill>
                  <a:schemeClr val="tx2"/>
                </a:solidFill>
                <a:latin typeface="Times New Roman" pitchFamily="18" charset="0"/>
              </a:rPr>
              <a:t>Considerations in Choosing a Form of Business Organization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3" name="Rectangle 5"/>
          <p:cNvSpPr>
            <a:spLocks noChangeArrowheads="1"/>
          </p:cNvSpPr>
          <p:nvPr/>
        </p:nvSpPr>
        <p:spPr bwMode="auto">
          <a:xfrm>
            <a:off x="533400" y="277813"/>
            <a:ext cx="8153400" cy="1093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4200" dirty="0">
                <a:solidFill>
                  <a:schemeClr val="tx2"/>
                </a:solidFill>
                <a:latin typeface="Garamond" pitchFamily="18" charset="0"/>
              </a:rPr>
              <a:t>Decision Making &amp; Business Stakeholders</a:t>
            </a:r>
          </a:p>
        </p:txBody>
      </p:sp>
      <p:sp>
        <p:nvSpPr>
          <p:cNvPr id="119814" name="Rectangle 6"/>
          <p:cNvSpPr>
            <a:spLocks noChangeArrowheads="1"/>
          </p:cNvSpPr>
          <p:nvPr/>
        </p:nvSpPr>
        <p:spPr bwMode="auto">
          <a:xfrm>
            <a:off x="381000" y="1752600"/>
            <a:ext cx="8229600" cy="4759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</a:pPr>
            <a:r>
              <a:rPr lang="en-US" sz="3000" dirty="0" smtClean="0"/>
              <a:t>Capital market stakeholders – shareholders, owners and banks</a:t>
            </a:r>
            <a:endParaRPr lang="en-US" sz="3000" dirty="0"/>
          </a:p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</a:pPr>
            <a:r>
              <a:rPr lang="en-US" sz="3000" dirty="0" smtClean="0"/>
              <a:t>Product or service market stakeholders – customers and suppliers</a:t>
            </a:r>
            <a:endParaRPr lang="en-US" sz="3000" dirty="0"/>
          </a:p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</a:pPr>
            <a:r>
              <a:rPr lang="en-US" sz="3000" dirty="0" smtClean="0"/>
              <a:t>Government stakeholders – CRA, Corporations Canada, Ontario Ministry of Government Services</a:t>
            </a:r>
          </a:p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</a:pPr>
            <a:r>
              <a:rPr lang="en-US" sz="3000" dirty="0" smtClean="0"/>
              <a:t>Internal Stakeholders – employees and managers</a:t>
            </a:r>
            <a:endParaRPr lang="en-US" sz="3000" dirty="0"/>
          </a:p>
        </p:txBody>
      </p:sp>
      <p:pic>
        <p:nvPicPr>
          <p:cNvPr id="119815" name="Picture 7" descr="j0355327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6518" y="4953000"/>
            <a:ext cx="1598889" cy="1755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8651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Objectives of Financial Accounting</a:t>
            </a:r>
          </a:p>
        </p:txBody>
      </p:sp>
      <p:sp>
        <p:nvSpPr>
          <p:cNvPr id="2119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667000" y="1295400"/>
            <a:ext cx="6172200" cy="4572000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>
                <a:solidFill>
                  <a:schemeClr val="tx2"/>
                </a:solidFill>
              </a:rPr>
              <a:t>	</a:t>
            </a:r>
            <a:r>
              <a:rPr lang="en-US"/>
              <a:t>Sometimes called the “language of business”, Accounting is an information system that provides reports to stakeholders about the economic activities and condition of a business. 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/>
              <a:t>	Essentially, it summarizes the financial performance of the firm for external users</a:t>
            </a:r>
            <a:r>
              <a:rPr lang="en-US">
                <a:solidFill>
                  <a:schemeClr val="tx2"/>
                </a:solidFill>
              </a:rPr>
              <a:t>.</a:t>
            </a:r>
          </a:p>
        </p:txBody>
      </p:sp>
      <p:pic>
        <p:nvPicPr>
          <p:cNvPr id="1027" name="Picture 3" descr="C:\Users\Patti\AppData\Local\Microsoft\Windows\Temporary Internet Files\Content.IE5\BNOC2E83\MC90004486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713594"/>
            <a:ext cx="1605686" cy="2391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Two Major Objectives of Financial Accounting</a:t>
            </a:r>
          </a:p>
        </p:txBody>
      </p:sp>
      <p:sp>
        <p:nvSpPr>
          <p:cNvPr id="18447" name="Line 15"/>
          <p:cNvSpPr>
            <a:spLocks noChangeShapeType="1"/>
          </p:cNvSpPr>
          <p:nvPr/>
        </p:nvSpPr>
        <p:spPr bwMode="auto">
          <a:xfrm>
            <a:off x="990600" y="2514600"/>
            <a:ext cx="6858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48" name="Line 16"/>
          <p:cNvSpPr>
            <a:spLocks noChangeShapeType="1"/>
          </p:cNvSpPr>
          <p:nvPr/>
        </p:nvSpPr>
        <p:spPr bwMode="auto">
          <a:xfrm>
            <a:off x="1295400" y="2057400"/>
            <a:ext cx="0" cy="685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49" name="Line 17"/>
          <p:cNvSpPr>
            <a:spLocks noChangeShapeType="1"/>
          </p:cNvSpPr>
          <p:nvPr/>
        </p:nvSpPr>
        <p:spPr bwMode="auto">
          <a:xfrm>
            <a:off x="7467600" y="2057400"/>
            <a:ext cx="0" cy="685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50" name="Text Box 18"/>
          <p:cNvSpPr txBox="1">
            <a:spLocks noChangeArrowheads="1"/>
          </p:cNvSpPr>
          <p:nvPr/>
        </p:nvSpPr>
        <p:spPr bwMode="auto">
          <a:xfrm>
            <a:off x="228600" y="1600200"/>
            <a:ext cx="2971800" cy="466725"/>
          </a:xfrm>
          <a:prstGeom prst="rect">
            <a:avLst/>
          </a:prstGeom>
          <a:solidFill>
            <a:schemeClr val="tx2">
              <a:alpha val="89999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Today, </a:t>
            </a:r>
            <a:r>
              <a:rPr lang="en-US" dirty="0" smtClean="0"/>
              <a:t>Sept.6/13</a:t>
            </a:r>
            <a:endParaRPr lang="en-US" dirty="0"/>
          </a:p>
        </p:txBody>
      </p:sp>
      <p:sp>
        <p:nvSpPr>
          <p:cNvPr id="18451" name="Text Box 19"/>
          <p:cNvSpPr txBox="1">
            <a:spLocks noChangeArrowheads="1"/>
          </p:cNvSpPr>
          <p:nvPr/>
        </p:nvSpPr>
        <p:spPr bwMode="auto">
          <a:xfrm>
            <a:off x="6248400" y="1524000"/>
            <a:ext cx="2286000" cy="466725"/>
          </a:xfrm>
          <a:prstGeom prst="rect">
            <a:avLst/>
          </a:prstGeom>
          <a:solidFill>
            <a:schemeClr val="tx2">
              <a:alpha val="81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Dec.31</a:t>
            </a:r>
            <a:r>
              <a:rPr lang="en-US"/>
              <a:t>, </a:t>
            </a:r>
            <a:r>
              <a:rPr lang="en-US" smtClean="0"/>
              <a:t>2013</a:t>
            </a:r>
            <a:endParaRPr lang="en-US" dirty="0"/>
          </a:p>
        </p:txBody>
      </p:sp>
      <p:sp>
        <p:nvSpPr>
          <p:cNvPr id="18455" name="Rectangle 10"/>
          <p:cNvSpPr>
            <a:spLocks noChangeArrowheads="1"/>
          </p:cNvSpPr>
          <p:nvPr/>
        </p:nvSpPr>
        <p:spPr bwMode="auto">
          <a:xfrm>
            <a:off x="7315200" y="3924300"/>
            <a:ext cx="533400" cy="18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56" name="Rectangle 11"/>
          <p:cNvSpPr>
            <a:spLocks noChangeArrowheads="1"/>
          </p:cNvSpPr>
          <p:nvPr/>
        </p:nvSpPr>
        <p:spPr bwMode="auto">
          <a:xfrm>
            <a:off x="3394075" y="3860800"/>
            <a:ext cx="5334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4830" name="File"/>
          <p:cNvSpPr>
            <a:spLocks noEditPoints="1" noChangeArrowheads="1"/>
          </p:cNvSpPr>
          <p:nvPr/>
        </p:nvSpPr>
        <p:spPr bwMode="auto">
          <a:xfrm>
            <a:off x="2819400" y="5410200"/>
            <a:ext cx="3352800" cy="762000"/>
          </a:xfrm>
          <a:custGeom>
            <a:avLst/>
            <a:gdLst>
              <a:gd name="T0" fmla="*/ 610 w 21600"/>
              <a:gd name="T1" fmla="*/ 93 h 21600"/>
              <a:gd name="T2" fmla="*/ 0 w 21600"/>
              <a:gd name="T3" fmla="*/ 309 h 21600"/>
              <a:gd name="T4" fmla="*/ 600 w 21600"/>
              <a:gd name="T5" fmla="*/ 618 h 21600"/>
              <a:gd name="T6" fmla="*/ 1200 w 21600"/>
              <a:gd name="T7" fmla="*/ 309 h 21600"/>
              <a:gd name="T8" fmla="*/ 0 w 21600"/>
              <a:gd name="T9" fmla="*/ 618 h 21600"/>
              <a:gd name="T10" fmla="*/ 1200 w 21600"/>
              <a:gd name="T11" fmla="*/ 618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1080 w 21600"/>
              <a:gd name="T19" fmla="*/ 4614 h 21600"/>
              <a:gd name="T20" fmla="*/ 20628 w 21600"/>
              <a:gd name="T21" fmla="*/ 20272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9790" y="3240"/>
                </a:moveTo>
                <a:cubicBezTo>
                  <a:pt x="10981" y="3240"/>
                  <a:pt x="9171" y="3240"/>
                  <a:pt x="9050" y="3086"/>
                </a:cubicBezTo>
                <a:cubicBezTo>
                  <a:pt x="9050" y="2931"/>
                  <a:pt x="8930" y="2777"/>
                  <a:pt x="8930" y="2469"/>
                </a:cubicBezTo>
                <a:cubicBezTo>
                  <a:pt x="8930" y="2160"/>
                  <a:pt x="8809" y="1851"/>
                  <a:pt x="8688" y="1389"/>
                </a:cubicBezTo>
                <a:cubicBezTo>
                  <a:pt x="8568" y="1080"/>
                  <a:pt x="8326" y="771"/>
                  <a:pt x="8085" y="463"/>
                </a:cubicBezTo>
                <a:cubicBezTo>
                  <a:pt x="7723" y="154"/>
                  <a:pt x="7361" y="0"/>
                  <a:pt x="7361" y="0"/>
                </a:cubicBezTo>
                <a:cubicBezTo>
                  <a:pt x="7361" y="0"/>
                  <a:pt x="2293" y="0"/>
                  <a:pt x="2051" y="154"/>
                </a:cubicBezTo>
                <a:cubicBezTo>
                  <a:pt x="1689" y="309"/>
                  <a:pt x="1448" y="463"/>
                  <a:pt x="1327" y="771"/>
                </a:cubicBezTo>
                <a:cubicBezTo>
                  <a:pt x="1207" y="1080"/>
                  <a:pt x="1086" y="1389"/>
                  <a:pt x="965" y="1697"/>
                </a:cubicBezTo>
                <a:cubicBezTo>
                  <a:pt x="845" y="2160"/>
                  <a:pt x="724" y="2314"/>
                  <a:pt x="724" y="2469"/>
                </a:cubicBezTo>
                <a:cubicBezTo>
                  <a:pt x="603" y="2623"/>
                  <a:pt x="603" y="2777"/>
                  <a:pt x="483" y="2931"/>
                </a:cubicBezTo>
                <a:cubicBezTo>
                  <a:pt x="483" y="3086"/>
                  <a:pt x="362" y="3240"/>
                  <a:pt x="241" y="3240"/>
                </a:cubicBezTo>
                <a:lnTo>
                  <a:pt x="0" y="3394"/>
                </a:lnTo>
                <a:lnTo>
                  <a:pt x="0" y="3703"/>
                </a:lnTo>
                <a:lnTo>
                  <a:pt x="0" y="10800"/>
                </a:lnTo>
                <a:lnTo>
                  <a:pt x="0" y="21600"/>
                </a:lnTo>
                <a:lnTo>
                  <a:pt x="10981" y="21600"/>
                </a:lnTo>
                <a:lnTo>
                  <a:pt x="21600" y="21600"/>
                </a:lnTo>
                <a:lnTo>
                  <a:pt x="21600" y="10800"/>
                </a:lnTo>
                <a:lnTo>
                  <a:pt x="21600" y="5246"/>
                </a:lnTo>
                <a:lnTo>
                  <a:pt x="21600" y="4783"/>
                </a:lnTo>
                <a:cubicBezTo>
                  <a:pt x="21479" y="4320"/>
                  <a:pt x="21359" y="4011"/>
                  <a:pt x="21117" y="3703"/>
                </a:cubicBezTo>
                <a:cubicBezTo>
                  <a:pt x="20876" y="3549"/>
                  <a:pt x="20514" y="3394"/>
                  <a:pt x="20152" y="3240"/>
                </a:cubicBezTo>
                <a:close/>
              </a:path>
            </a:pathLst>
          </a:custGeom>
          <a:solidFill>
            <a:schemeClr val="accent1">
              <a:alpha val="67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algn="ctr"/>
            <a:r>
              <a:rPr lang="en-US" sz="1800" b="1" u="sng"/>
              <a:t>Financial Condition</a:t>
            </a:r>
          </a:p>
          <a:p>
            <a:pPr algn="ctr"/>
            <a:r>
              <a:rPr lang="en-US" sz="1800"/>
              <a:t>Over a PERIOD OF TIME</a:t>
            </a:r>
          </a:p>
        </p:txBody>
      </p:sp>
      <p:sp>
        <p:nvSpPr>
          <p:cNvPr id="18460" name="Rectangle 15"/>
          <p:cNvSpPr>
            <a:spLocks noChangeArrowheads="1"/>
          </p:cNvSpPr>
          <p:nvPr/>
        </p:nvSpPr>
        <p:spPr bwMode="auto">
          <a:xfrm>
            <a:off x="6172200" y="4657725"/>
            <a:ext cx="5334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4825" name="File"/>
          <p:cNvSpPr>
            <a:spLocks noEditPoints="1" noChangeArrowheads="1"/>
          </p:cNvSpPr>
          <p:nvPr/>
        </p:nvSpPr>
        <p:spPr bwMode="auto">
          <a:xfrm>
            <a:off x="304800" y="3124200"/>
            <a:ext cx="2590800" cy="1066800"/>
          </a:xfrm>
          <a:custGeom>
            <a:avLst/>
            <a:gdLst>
              <a:gd name="T0" fmla="*/ 10981 w 21600"/>
              <a:gd name="T1" fmla="*/ 3240 h 21600"/>
              <a:gd name="T2" fmla="*/ 0 w 21600"/>
              <a:gd name="T3" fmla="*/ 10800 h 21600"/>
              <a:gd name="T4" fmla="*/ 10800 w 21600"/>
              <a:gd name="T5" fmla="*/ 21600 h 21600"/>
              <a:gd name="T6" fmla="*/ 21600 w 21600"/>
              <a:gd name="T7" fmla="*/ 10800 h 21600"/>
              <a:gd name="T8" fmla="*/ 0 w 21600"/>
              <a:gd name="T9" fmla="*/ 21600 h 21600"/>
              <a:gd name="T10" fmla="*/ 21600 w 21600"/>
              <a:gd name="T11" fmla="*/ 21600 h 21600"/>
              <a:gd name="T12" fmla="*/ 1086 w 21600"/>
              <a:gd name="T13" fmla="*/ 4628 h 21600"/>
              <a:gd name="T14" fmla="*/ 20635 w 21600"/>
              <a:gd name="T15" fmla="*/ 2028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T12" t="T13" r="T14" b="T15"/>
            <a:pathLst>
              <a:path w="21600" h="21600">
                <a:moveTo>
                  <a:pt x="19790" y="3240"/>
                </a:moveTo>
                <a:cubicBezTo>
                  <a:pt x="10981" y="3240"/>
                  <a:pt x="9171" y="3240"/>
                  <a:pt x="9050" y="3086"/>
                </a:cubicBezTo>
                <a:cubicBezTo>
                  <a:pt x="9050" y="2931"/>
                  <a:pt x="8930" y="2777"/>
                  <a:pt x="8930" y="2469"/>
                </a:cubicBezTo>
                <a:cubicBezTo>
                  <a:pt x="8930" y="2160"/>
                  <a:pt x="8809" y="1851"/>
                  <a:pt x="8688" y="1389"/>
                </a:cubicBezTo>
                <a:cubicBezTo>
                  <a:pt x="8568" y="1080"/>
                  <a:pt x="8326" y="771"/>
                  <a:pt x="8085" y="463"/>
                </a:cubicBezTo>
                <a:cubicBezTo>
                  <a:pt x="7723" y="154"/>
                  <a:pt x="7361" y="0"/>
                  <a:pt x="7361" y="0"/>
                </a:cubicBezTo>
                <a:cubicBezTo>
                  <a:pt x="7361" y="0"/>
                  <a:pt x="2293" y="0"/>
                  <a:pt x="2051" y="154"/>
                </a:cubicBezTo>
                <a:cubicBezTo>
                  <a:pt x="1689" y="309"/>
                  <a:pt x="1448" y="463"/>
                  <a:pt x="1327" y="771"/>
                </a:cubicBezTo>
                <a:cubicBezTo>
                  <a:pt x="1207" y="1080"/>
                  <a:pt x="1086" y="1389"/>
                  <a:pt x="965" y="1697"/>
                </a:cubicBezTo>
                <a:cubicBezTo>
                  <a:pt x="845" y="2160"/>
                  <a:pt x="724" y="2314"/>
                  <a:pt x="724" y="2469"/>
                </a:cubicBezTo>
                <a:cubicBezTo>
                  <a:pt x="603" y="2623"/>
                  <a:pt x="603" y="2777"/>
                  <a:pt x="483" y="2931"/>
                </a:cubicBezTo>
                <a:cubicBezTo>
                  <a:pt x="483" y="3086"/>
                  <a:pt x="362" y="3240"/>
                  <a:pt x="241" y="3240"/>
                </a:cubicBezTo>
                <a:lnTo>
                  <a:pt x="0" y="3394"/>
                </a:lnTo>
                <a:lnTo>
                  <a:pt x="0" y="3703"/>
                </a:lnTo>
                <a:lnTo>
                  <a:pt x="0" y="10800"/>
                </a:lnTo>
                <a:lnTo>
                  <a:pt x="0" y="21600"/>
                </a:lnTo>
                <a:lnTo>
                  <a:pt x="10981" y="21600"/>
                </a:lnTo>
                <a:lnTo>
                  <a:pt x="21600" y="21600"/>
                </a:lnTo>
                <a:lnTo>
                  <a:pt x="21600" y="10800"/>
                </a:lnTo>
                <a:lnTo>
                  <a:pt x="21600" y="5246"/>
                </a:lnTo>
                <a:lnTo>
                  <a:pt x="21600" y="4783"/>
                </a:lnTo>
                <a:cubicBezTo>
                  <a:pt x="21479" y="4320"/>
                  <a:pt x="21359" y="4011"/>
                  <a:pt x="21117" y="3703"/>
                </a:cubicBezTo>
                <a:cubicBezTo>
                  <a:pt x="20876" y="3549"/>
                  <a:pt x="20514" y="3394"/>
                  <a:pt x="20152" y="3240"/>
                </a:cubicBezTo>
                <a:close/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algn="ctr"/>
            <a:r>
              <a:rPr lang="en-US" sz="1800" b="1" u="sng">
                <a:effectLst>
                  <a:outerShdw blurRad="38100" dist="38100" dir="2700000" algn="tl">
                    <a:srgbClr val="FFFFFF"/>
                  </a:outerShdw>
                </a:effectLst>
              </a:rPr>
              <a:t>Financial Condition</a:t>
            </a:r>
          </a:p>
          <a:p>
            <a:pPr algn="ctr"/>
            <a:r>
              <a:rPr lang="en-US" sz="1800"/>
              <a:t>As of a POINT IN TIME</a:t>
            </a:r>
          </a:p>
        </p:txBody>
      </p:sp>
      <p:sp>
        <p:nvSpPr>
          <p:cNvPr id="18491" name="Photo"/>
          <p:cNvSpPr>
            <a:spLocks noEditPoints="1" noChangeArrowheads="1"/>
          </p:cNvSpPr>
          <p:nvPr/>
        </p:nvSpPr>
        <p:spPr bwMode="auto">
          <a:xfrm>
            <a:off x="1143000" y="4648200"/>
            <a:ext cx="838200" cy="457200"/>
          </a:xfrm>
          <a:custGeom>
            <a:avLst/>
            <a:gdLst>
              <a:gd name="T0" fmla="*/ 0 w 21600"/>
              <a:gd name="T1" fmla="*/ 3085 h 21600"/>
              <a:gd name="T2" fmla="*/ 10800 w 21600"/>
              <a:gd name="T3" fmla="*/ 0 h 21600"/>
              <a:gd name="T4" fmla="*/ 21600 w 21600"/>
              <a:gd name="T5" fmla="*/ 3085 h 21600"/>
              <a:gd name="T6" fmla="*/ 21600 w 21600"/>
              <a:gd name="T7" fmla="*/ 10800 h 21600"/>
              <a:gd name="T8" fmla="*/ 21600 w 21600"/>
              <a:gd name="T9" fmla="*/ 21600 h 21600"/>
              <a:gd name="T10" fmla="*/ 10800 w 21600"/>
              <a:gd name="T11" fmla="*/ 21800 h 21600"/>
              <a:gd name="T12" fmla="*/ 0 w 21600"/>
              <a:gd name="T13" fmla="*/ 21600 h 21600"/>
              <a:gd name="T14" fmla="*/ 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0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0" y="21600"/>
                </a:moveTo>
                <a:lnTo>
                  <a:pt x="0" y="3085"/>
                </a:lnTo>
                <a:lnTo>
                  <a:pt x="1542" y="3085"/>
                </a:lnTo>
                <a:lnTo>
                  <a:pt x="1542" y="1028"/>
                </a:lnTo>
                <a:lnTo>
                  <a:pt x="3857" y="1028"/>
                </a:lnTo>
                <a:lnTo>
                  <a:pt x="3857" y="3085"/>
                </a:lnTo>
                <a:lnTo>
                  <a:pt x="5400" y="3085"/>
                </a:lnTo>
                <a:lnTo>
                  <a:pt x="6942" y="0"/>
                </a:lnTo>
                <a:lnTo>
                  <a:pt x="14657" y="0"/>
                </a:lnTo>
                <a:lnTo>
                  <a:pt x="16200" y="3085"/>
                </a:lnTo>
                <a:lnTo>
                  <a:pt x="21600" y="3085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  <a:path w="21600" h="21600" extrusionOk="0">
                <a:moveTo>
                  <a:pt x="0" y="3085"/>
                </a:moveTo>
                <a:lnTo>
                  <a:pt x="21600" y="3085"/>
                </a:lnTo>
                <a:lnTo>
                  <a:pt x="21600" y="21600"/>
                </a:lnTo>
                <a:lnTo>
                  <a:pt x="0" y="21600"/>
                </a:lnTo>
                <a:lnTo>
                  <a:pt x="0" y="3085"/>
                </a:lnTo>
                <a:close/>
              </a:path>
              <a:path w="21600" h="21600" extrusionOk="0">
                <a:moveTo>
                  <a:pt x="10800" y="4800"/>
                </a:moveTo>
                <a:lnTo>
                  <a:pt x="11925" y="4971"/>
                </a:lnTo>
                <a:lnTo>
                  <a:pt x="13017" y="5442"/>
                </a:lnTo>
                <a:lnTo>
                  <a:pt x="14046" y="6128"/>
                </a:lnTo>
                <a:lnTo>
                  <a:pt x="14914" y="7071"/>
                </a:lnTo>
                <a:lnTo>
                  <a:pt x="15621" y="8271"/>
                </a:lnTo>
                <a:lnTo>
                  <a:pt x="16167" y="9514"/>
                </a:lnTo>
                <a:lnTo>
                  <a:pt x="16425" y="11014"/>
                </a:lnTo>
                <a:lnTo>
                  <a:pt x="16585" y="12471"/>
                </a:lnTo>
                <a:lnTo>
                  <a:pt x="16489" y="14014"/>
                </a:lnTo>
                <a:lnTo>
                  <a:pt x="16135" y="15471"/>
                </a:lnTo>
                <a:lnTo>
                  <a:pt x="15621" y="16800"/>
                </a:lnTo>
                <a:lnTo>
                  <a:pt x="14914" y="18000"/>
                </a:lnTo>
                <a:lnTo>
                  <a:pt x="14046" y="18942"/>
                </a:lnTo>
                <a:lnTo>
                  <a:pt x="13050" y="19671"/>
                </a:lnTo>
                <a:lnTo>
                  <a:pt x="11925" y="20057"/>
                </a:lnTo>
                <a:lnTo>
                  <a:pt x="10832" y="20185"/>
                </a:lnTo>
                <a:lnTo>
                  <a:pt x="9675" y="20142"/>
                </a:lnTo>
                <a:lnTo>
                  <a:pt x="8582" y="19628"/>
                </a:lnTo>
                <a:lnTo>
                  <a:pt x="7553" y="18942"/>
                </a:lnTo>
                <a:lnTo>
                  <a:pt x="6717" y="17957"/>
                </a:lnTo>
                <a:lnTo>
                  <a:pt x="5946" y="16842"/>
                </a:lnTo>
                <a:lnTo>
                  <a:pt x="5464" y="15514"/>
                </a:lnTo>
                <a:lnTo>
                  <a:pt x="5078" y="14014"/>
                </a:lnTo>
                <a:lnTo>
                  <a:pt x="5014" y="12514"/>
                </a:lnTo>
                <a:lnTo>
                  <a:pt x="5110" y="11014"/>
                </a:lnTo>
                <a:lnTo>
                  <a:pt x="5528" y="9557"/>
                </a:lnTo>
                <a:lnTo>
                  <a:pt x="6010" y="8228"/>
                </a:lnTo>
                <a:lnTo>
                  <a:pt x="6750" y="7114"/>
                </a:lnTo>
                <a:lnTo>
                  <a:pt x="7650" y="6085"/>
                </a:lnTo>
                <a:lnTo>
                  <a:pt x="8614" y="5400"/>
                </a:lnTo>
                <a:lnTo>
                  <a:pt x="9707" y="4971"/>
                </a:lnTo>
                <a:lnTo>
                  <a:pt x="10800" y="4800"/>
                </a:lnTo>
                <a:close/>
              </a:path>
              <a:path w="21600" h="21600" extrusionOk="0">
                <a:moveTo>
                  <a:pt x="8003" y="8057"/>
                </a:moveTo>
                <a:lnTo>
                  <a:pt x="8807" y="7371"/>
                </a:lnTo>
                <a:lnTo>
                  <a:pt x="9546" y="6985"/>
                </a:lnTo>
                <a:lnTo>
                  <a:pt x="10446" y="6771"/>
                </a:lnTo>
                <a:lnTo>
                  <a:pt x="11217" y="6771"/>
                </a:lnTo>
                <a:lnTo>
                  <a:pt x="12053" y="7028"/>
                </a:lnTo>
                <a:lnTo>
                  <a:pt x="12889" y="7457"/>
                </a:lnTo>
                <a:lnTo>
                  <a:pt x="13628" y="8100"/>
                </a:lnTo>
                <a:lnTo>
                  <a:pt x="14175" y="8871"/>
                </a:lnTo>
                <a:lnTo>
                  <a:pt x="14625" y="9814"/>
                </a:lnTo>
                <a:lnTo>
                  <a:pt x="14978" y="10885"/>
                </a:lnTo>
                <a:lnTo>
                  <a:pt x="15171" y="12042"/>
                </a:lnTo>
                <a:lnTo>
                  <a:pt x="15107" y="13114"/>
                </a:lnTo>
                <a:lnTo>
                  <a:pt x="15042" y="14228"/>
                </a:lnTo>
                <a:lnTo>
                  <a:pt x="14689" y="15257"/>
                </a:lnTo>
                <a:lnTo>
                  <a:pt x="14207" y="16285"/>
                </a:lnTo>
                <a:lnTo>
                  <a:pt x="13596" y="17057"/>
                </a:lnTo>
                <a:lnTo>
                  <a:pt x="12889" y="17657"/>
                </a:lnTo>
                <a:lnTo>
                  <a:pt x="12053" y="18085"/>
                </a:lnTo>
                <a:lnTo>
                  <a:pt x="11185" y="18257"/>
                </a:lnTo>
                <a:lnTo>
                  <a:pt x="10414" y="18214"/>
                </a:lnTo>
                <a:lnTo>
                  <a:pt x="9546" y="18042"/>
                </a:lnTo>
                <a:lnTo>
                  <a:pt x="8742" y="17614"/>
                </a:lnTo>
                <a:lnTo>
                  <a:pt x="8003" y="17014"/>
                </a:lnTo>
                <a:lnTo>
                  <a:pt x="7457" y="16242"/>
                </a:lnTo>
                <a:lnTo>
                  <a:pt x="6975" y="15257"/>
                </a:lnTo>
                <a:lnTo>
                  <a:pt x="6653" y="14142"/>
                </a:lnTo>
                <a:lnTo>
                  <a:pt x="6492" y="13114"/>
                </a:lnTo>
                <a:lnTo>
                  <a:pt x="6525" y="11914"/>
                </a:lnTo>
                <a:lnTo>
                  <a:pt x="6621" y="10842"/>
                </a:lnTo>
                <a:lnTo>
                  <a:pt x="6942" y="9771"/>
                </a:lnTo>
                <a:lnTo>
                  <a:pt x="7457" y="8785"/>
                </a:lnTo>
                <a:lnTo>
                  <a:pt x="8003" y="8057"/>
                </a:lnTo>
                <a:close/>
              </a:path>
            </a:pathLst>
          </a:cu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18492" name="Line 60"/>
          <p:cNvSpPr>
            <a:spLocks noChangeShapeType="1"/>
          </p:cNvSpPr>
          <p:nvPr/>
        </p:nvSpPr>
        <p:spPr bwMode="auto">
          <a:xfrm flipH="1">
            <a:off x="1066800" y="5867400"/>
            <a:ext cx="1447800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93" name="Line 61"/>
          <p:cNvSpPr>
            <a:spLocks noChangeShapeType="1"/>
          </p:cNvSpPr>
          <p:nvPr/>
        </p:nvSpPr>
        <p:spPr bwMode="auto">
          <a:xfrm>
            <a:off x="6324600" y="5943600"/>
            <a:ext cx="1219200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" name="File"/>
          <p:cNvSpPr>
            <a:spLocks noEditPoints="1" noChangeArrowheads="1"/>
          </p:cNvSpPr>
          <p:nvPr/>
        </p:nvSpPr>
        <p:spPr bwMode="auto">
          <a:xfrm>
            <a:off x="5943600" y="3124200"/>
            <a:ext cx="2590800" cy="1066800"/>
          </a:xfrm>
          <a:custGeom>
            <a:avLst/>
            <a:gdLst>
              <a:gd name="T0" fmla="*/ 10981 w 21600"/>
              <a:gd name="T1" fmla="*/ 3240 h 21600"/>
              <a:gd name="T2" fmla="*/ 0 w 21600"/>
              <a:gd name="T3" fmla="*/ 10800 h 21600"/>
              <a:gd name="T4" fmla="*/ 10800 w 21600"/>
              <a:gd name="T5" fmla="*/ 21600 h 21600"/>
              <a:gd name="T6" fmla="*/ 21600 w 21600"/>
              <a:gd name="T7" fmla="*/ 10800 h 21600"/>
              <a:gd name="T8" fmla="*/ 0 w 21600"/>
              <a:gd name="T9" fmla="*/ 21600 h 21600"/>
              <a:gd name="T10" fmla="*/ 21600 w 21600"/>
              <a:gd name="T11" fmla="*/ 21600 h 21600"/>
              <a:gd name="T12" fmla="*/ 1086 w 21600"/>
              <a:gd name="T13" fmla="*/ 4628 h 21600"/>
              <a:gd name="T14" fmla="*/ 20635 w 21600"/>
              <a:gd name="T15" fmla="*/ 2028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T12" t="T13" r="T14" b="T15"/>
            <a:pathLst>
              <a:path w="21600" h="21600">
                <a:moveTo>
                  <a:pt x="19790" y="3240"/>
                </a:moveTo>
                <a:cubicBezTo>
                  <a:pt x="10981" y="3240"/>
                  <a:pt x="9171" y="3240"/>
                  <a:pt x="9050" y="3086"/>
                </a:cubicBezTo>
                <a:cubicBezTo>
                  <a:pt x="9050" y="2931"/>
                  <a:pt x="8930" y="2777"/>
                  <a:pt x="8930" y="2469"/>
                </a:cubicBezTo>
                <a:cubicBezTo>
                  <a:pt x="8930" y="2160"/>
                  <a:pt x="8809" y="1851"/>
                  <a:pt x="8688" y="1389"/>
                </a:cubicBezTo>
                <a:cubicBezTo>
                  <a:pt x="8568" y="1080"/>
                  <a:pt x="8326" y="771"/>
                  <a:pt x="8085" y="463"/>
                </a:cubicBezTo>
                <a:cubicBezTo>
                  <a:pt x="7723" y="154"/>
                  <a:pt x="7361" y="0"/>
                  <a:pt x="7361" y="0"/>
                </a:cubicBezTo>
                <a:cubicBezTo>
                  <a:pt x="7361" y="0"/>
                  <a:pt x="2293" y="0"/>
                  <a:pt x="2051" y="154"/>
                </a:cubicBezTo>
                <a:cubicBezTo>
                  <a:pt x="1689" y="309"/>
                  <a:pt x="1448" y="463"/>
                  <a:pt x="1327" y="771"/>
                </a:cubicBezTo>
                <a:cubicBezTo>
                  <a:pt x="1207" y="1080"/>
                  <a:pt x="1086" y="1389"/>
                  <a:pt x="965" y="1697"/>
                </a:cubicBezTo>
                <a:cubicBezTo>
                  <a:pt x="845" y="2160"/>
                  <a:pt x="724" y="2314"/>
                  <a:pt x="724" y="2469"/>
                </a:cubicBezTo>
                <a:cubicBezTo>
                  <a:pt x="603" y="2623"/>
                  <a:pt x="603" y="2777"/>
                  <a:pt x="483" y="2931"/>
                </a:cubicBezTo>
                <a:cubicBezTo>
                  <a:pt x="483" y="3086"/>
                  <a:pt x="362" y="3240"/>
                  <a:pt x="241" y="3240"/>
                </a:cubicBezTo>
                <a:lnTo>
                  <a:pt x="0" y="3394"/>
                </a:lnTo>
                <a:lnTo>
                  <a:pt x="0" y="3703"/>
                </a:lnTo>
                <a:lnTo>
                  <a:pt x="0" y="10800"/>
                </a:lnTo>
                <a:lnTo>
                  <a:pt x="0" y="21600"/>
                </a:lnTo>
                <a:lnTo>
                  <a:pt x="10981" y="21600"/>
                </a:lnTo>
                <a:lnTo>
                  <a:pt x="21600" y="21600"/>
                </a:lnTo>
                <a:lnTo>
                  <a:pt x="21600" y="10800"/>
                </a:lnTo>
                <a:lnTo>
                  <a:pt x="21600" y="5246"/>
                </a:lnTo>
                <a:lnTo>
                  <a:pt x="21600" y="4783"/>
                </a:lnTo>
                <a:cubicBezTo>
                  <a:pt x="21479" y="4320"/>
                  <a:pt x="21359" y="4011"/>
                  <a:pt x="21117" y="3703"/>
                </a:cubicBezTo>
                <a:cubicBezTo>
                  <a:pt x="20876" y="3549"/>
                  <a:pt x="20514" y="3394"/>
                  <a:pt x="20152" y="3240"/>
                </a:cubicBezTo>
                <a:close/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algn="ctr"/>
            <a:r>
              <a:rPr lang="en-US" sz="1800" b="1" u="sng">
                <a:effectLst>
                  <a:outerShdw blurRad="38100" dist="38100" dir="2700000" algn="tl">
                    <a:srgbClr val="FFFFFF"/>
                  </a:outerShdw>
                </a:effectLst>
              </a:rPr>
              <a:t>Financial Condition</a:t>
            </a:r>
          </a:p>
          <a:p>
            <a:pPr algn="ctr"/>
            <a:r>
              <a:rPr lang="en-US" sz="1800"/>
              <a:t>As of a POINT IN TIME</a:t>
            </a:r>
          </a:p>
        </p:txBody>
      </p:sp>
      <p:sp>
        <p:nvSpPr>
          <p:cNvPr id="18495" name="Photo"/>
          <p:cNvSpPr>
            <a:spLocks noEditPoints="1" noChangeArrowheads="1"/>
          </p:cNvSpPr>
          <p:nvPr/>
        </p:nvSpPr>
        <p:spPr bwMode="auto">
          <a:xfrm>
            <a:off x="6934200" y="4800600"/>
            <a:ext cx="838200" cy="457200"/>
          </a:xfrm>
          <a:custGeom>
            <a:avLst/>
            <a:gdLst>
              <a:gd name="T0" fmla="*/ 0 w 21600"/>
              <a:gd name="T1" fmla="*/ 3085 h 21600"/>
              <a:gd name="T2" fmla="*/ 10800 w 21600"/>
              <a:gd name="T3" fmla="*/ 0 h 21600"/>
              <a:gd name="T4" fmla="*/ 21600 w 21600"/>
              <a:gd name="T5" fmla="*/ 3085 h 21600"/>
              <a:gd name="T6" fmla="*/ 21600 w 21600"/>
              <a:gd name="T7" fmla="*/ 10800 h 21600"/>
              <a:gd name="T8" fmla="*/ 21600 w 21600"/>
              <a:gd name="T9" fmla="*/ 21600 h 21600"/>
              <a:gd name="T10" fmla="*/ 10800 w 21600"/>
              <a:gd name="T11" fmla="*/ 21800 h 21600"/>
              <a:gd name="T12" fmla="*/ 0 w 21600"/>
              <a:gd name="T13" fmla="*/ 21600 h 21600"/>
              <a:gd name="T14" fmla="*/ 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0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0" y="21600"/>
                </a:moveTo>
                <a:lnTo>
                  <a:pt x="0" y="3085"/>
                </a:lnTo>
                <a:lnTo>
                  <a:pt x="1542" y="3085"/>
                </a:lnTo>
                <a:lnTo>
                  <a:pt x="1542" y="1028"/>
                </a:lnTo>
                <a:lnTo>
                  <a:pt x="3857" y="1028"/>
                </a:lnTo>
                <a:lnTo>
                  <a:pt x="3857" y="3085"/>
                </a:lnTo>
                <a:lnTo>
                  <a:pt x="5400" y="3085"/>
                </a:lnTo>
                <a:lnTo>
                  <a:pt x="6942" y="0"/>
                </a:lnTo>
                <a:lnTo>
                  <a:pt x="14657" y="0"/>
                </a:lnTo>
                <a:lnTo>
                  <a:pt x="16200" y="3085"/>
                </a:lnTo>
                <a:lnTo>
                  <a:pt x="21600" y="3085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  <a:path w="21600" h="21600" extrusionOk="0">
                <a:moveTo>
                  <a:pt x="0" y="3085"/>
                </a:moveTo>
                <a:lnTo>
                  <a:pt x="21600" y="3085"/>
                </a:lnTo>
                <a:lnTo>
                  <a:pt x="21600" y="21600"/>
                </a:lnTo>
                <a:lnTo>
                  <a:pt x="0" y="21600"/>
                </a:lnTo>
                <a:lnTo>
                  <a:pt x="0" y="3085"/>
                </a:lnTo>
                <a:close/>
              </a:path>
              <a:path w="21600" h="21600" extrusionOk="0">
                <a:moveTo>
                  <a:pt x="10800" y="4800"/>
                </a:moveTo>
                <a:lnTo>
                  <a:pt x="11925" y="4971"/>
                </a:lnTo>
                <a:lnTo>
                  <a:pt x="13017" y="5442"/>
                </a:lnTo>
                <a:lnTo>
                  <a:pt x="14046" y="6128"/>
                </a:lnTo>
                <a:lnTo>
                  <a:pt x="14914" y="7071"/>
                </a:lnTo>
                <a:lnTo>
                  <a:pt x="15621" y="8271"/>
                </a:lnTo>
                <a:lnTo>
                  <a:pt x="16167" y="9514"/>
                </a:lnTo>
                <a:lnTo>
                  <a:pt x="16425" y="11014"/>
                </a:lnTo>
                <a:lnTo>
                  <a:pt x="16585" y="12471"/>
                </a:lnTo>
                <a:lnTo>
                  <a:pt x="16489" y="14014"/>
                </a:lnTo>
                <a:lnTo>
                  <a:pt x="16135" y="15471"/>
                </a:lnTo>
                <a:lnTo>
                  <a:pt x="15621" y="16800"/>
                </a:lnTo>
                <a:lnTo>
                  <a:pt x="14914" y="18000"/>
                </a:lnTo>
                <a:lnTo>
                  <a:pt x="14046" y="18942"/>
                </a:lnTo>
                <a:lnTo>
                  <a:pt x="13050" y="19671"/>
                </a:lnTo>
                <a:lnTo>
                  <a:pt x="11925" y="20057"/>
                </a:lnTo>
                <a:lnTo>
                  <a:pt x="10832" y="20185"/>
                </a:lnTo>
                <a:lnTo>
                  <a:pt x="9675" y="20142"/>
                </a:lnTo>
                <a:lnTo>
                  <a:pt x="8582" y="19628"/>
                </a:lnTo>
                <a:lnTo>
                  <a:pt x="7553" y="18942"/>
                </a:lnTo>
                <a:lnTo>
                  <a:pt x="6717" y="17957"/>
                </a:lnTo>
                <a:lnTo>
                  <a:pt x="5946" y="16842"/>
                </a:lnTo>
                <a:lnTo>
                  <a:pt x="5464" y="15514"/>
                </a:lnTo>
                <a:lnTo>
                  <a:pt x="5078" y="14014"/>
                </a:lnTo>
                <a:lnTo>
                  <a:pt x="5014" y="12514"/>
                </a:lnTo>
                <a:lnTo>
                  <a:pt x="5110" y="11014"/>
                </a:lnTo>
                <a:lnTo>
                  <a:pt x="5528" y="9557"/>
                </a:lnTo>
                <a:lnTo>
                  <a:pt x="6010" y="8228"/>
                </a:lnTo>
                <a:lnTo>
                  <a:pt x="6750" y="7114"/>
                </a:lnTo>
                <a:lnTo>
                  <a:pt x="7650" y="6085"/>
                </a:lnTo>
                <a:lnTo>
                  <a:pt x="8614" y="5400"/>
                </a:lnTo>
                <a:lnTo>
                  <a:pt x="9707" y="4971"/>
                </a:lnTo>
                <a:lnTo>
                  <a:pt x="10800" y="4800"/>
                </a:lnTo>
                <a:close/>
              </a:path>
              <a:path w="21600" h="21600" extrusionOk="0">
                <a:moveTo>
                  <a:pt x="8003" y="8057"/>
                </a:moveTo>
                <a:lnTo>
                  <a:pt x="8807" y="7371"/>
                </a:lnTo>
                <a:lnTo>
                  <a:pt x="9546" y="6985"/>
                </a:lnTo>
                <a:lnTo>
                  <a:pt x="10446" y="6771"/>
                </a:lnTo>
                <a:lnTo>
                  <a:pt x="11217" y="6771"/>
                </a:lnTo>
                <a:lnTo>
                  <a:pt x="12053" y="7028"/>
                </a:lnTo>
                <a:lnTo>
                  <a:pt x="12889" y="7457"/>
                </a:lnTo>
                <a:lnTo>
                  <a:pt x="13628" y="8100"/>
                </a:lnTo>
                <a:lnTo>
                  <a:pt x="14175" y="8871"/>
                </a:lnTo>
                <a:lnTo>
                  <a:pt x="14625" y="9814"/>
                </a:lnTo>
                <a:lnTo>
                  <a:pt x="14978" y="10885"/>
                </a:lnTo>
                <a:lnTo>
                  <a:pt x="15171" y="12042"/>
                </a:lnTo>
                <a:lnTo>
                  <a:pt x="15107" y="13114"/>
                </a:lnTo>
                <a:lnTo>
                  <a:pt x="15042" y="14228"/>
                </a:lnTo>
                <a:lnTo>
                  <a:pt x="14689" y="15257"/>
                </a:lnTo>
                <a:lnTo>
                  <a:pt x="14207" y="16285"/>
                </a:lnTo>
                <a:lnTo>
                  <a:pt x="13596" y="17057"/>
                </a:lnTo>
                <a:lnTo>
                  <a:pt x="12889" y="17657"/>
                </a:lnTo>
                <a:lnTo>
                  <a:pt x="12053" y="18085"/>
                </a:lnTo>
                <a:lnTo>
                  <a:pt x="11185" y="18257"/>
                </a:lnTo>
                <a:lnTo>
                  <a:pt x="10414" y="18214"/>
                </a:lnTo>
                <a:lnTo>
                  <a:pt x="9546" y="18042"/>
                </a:lnTo>
                <a:lnTo>
                  <a:pt x="8742" y="17614"/>
                </a:lnTo>
                <a:lnTo>
                  <a:pt x="8003" y="17014"/>
                </a:lnTo>
                <a:lnTo>
                  <a:pt x="7457" y="16242"/>
                </a:lnTo>
                <a:lnTo>
                  <a:pt x="6975" y="15257"/>
                </a:lnTo>
                <a:lnTo>
                  <a:pt x="6653" y="14142"/>
                </a:lnTo>
                <a:lnTo>
                  <a:pt x="6492" y="13114"/>
                </a:lnTo>
                <a:lnTo>
                  <a:pt x="6525" y="11914"/>
                </a:lnTo>
                <a:lnTo>
                  <a:pt x="6621" y="10842"/>
                </a:lnTo>
                <a:lnTo>
                  <a:pt x="6942" y="9771"/>
                </a:lnTo>
                <a:lnTo>
                  <a:pt x="7457" y="8785"/>
                </a:lnTo>
                <a:lnTo>
                  <a:pt x="8003" y="8057"/>
                </a:lnTo>
                <a:close/>
              </a:path>
            </a:pathLst>
          </a:cu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0"/>
            <a:ext cx="8229600" cy="1139825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Financial Statements</a:t>
            </a:r>
          </a:p>
        </p:txBody>
      </p:sp>
      <p:sp>
        <p:nvSpPr>
          <p:cNvPr id="20483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990600"/>
            <a:ext cx="8229600" cy="5486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600" b="1" dirty="0">
                <a:solidFill>
                  <a:schemeClr val="tx2"/>
                </a:solidFill>
              </a:rPr>
              <a:t>Income Statement</a:t>
            </a:r>
            <a:r>
              <a:rPr lang="en-US" sz="2600" dirty="0"/>
              <a:t> – </a:t>
            </a:r>
            <a:r>
              <a:rPr lang="en-US" sz="2600" dirty="0" smtClean="0"/>
              <a:t>reports the change in financial condition due to operations.  It’s a summary </a:t>
            </a:r>
            <a:r>
              <a:rPr lang="en-US" sz="2600" dirty="0"/>
              <a:t>of revenue and expenses for a specific period of time</a:t>
            </a:r>
          </a:p>
          <a:p>
            <a:pPr>
              <a:lnSpc>
                <a:spcPct val="90000"/>
              </a:lnSpc>
            </a:pPr>
            <a:endParaRPr lang="en-US" sz="900" dirty="0"/>
          </a:p>
          <a:p>
            <a:pPr>
              <a:lnSpc>
                <a:spcPct val="90000"/>
              </a:lnSpc>
            </a:pPr>
            <a:r>
              <a:rPr lang="en-US" sz="2600" b="1" dirty="0">
                <a:solidFill>
                  <a:schemeClr val="tx2"/>
                </a:solidFill>
              </a:rPr>
              <a:t>Retained Earnings Statement</a:t>
            </a:r>
            <a:r>
              <a:rPr lang="en-US" sz="2600" dirty="0"/>
              <a:t> – summary of changes in the retained earnings in the business for a specific period of </a:t>
            </a:r>
            <a:r>
              <a:rPr lang="en-US" sz="2600" dirty="0" smtClean="0"/>
              <a:t>time.  May also be called Statement of Changes in Shareholders’ Equity</a:t>
            </a:r>
            <a:endParaRPr lang="en-US" sz="2600" dirty="0"/>
          </a:p>
          <a:p>
            <a:pPr>
              <a:lnSpc>
                <a:spcPct val="90000"/>
              </a:lnSpc>
            </a:pPr>
            <a:endParaRPr lang="en-US" sz="900" dirty="0"/>
          </a:p>
          <a:p>
            <a:pPr>
              <a:lnSpc>
                <a:spcPct val="90000"/>
              </a:lnSpc>
            </a:pPr>
            <a:r>
              <a:rPr lang="en-US" sz="2600" b="1" dirty="0">
                <a:solidFill>
                  <a:schemeClr val="tx2"/>
                </a:solidFill>
              </a:rPr>
              <a:t>Balance Sheet</a:t>
            </a:r>
            <a:r>
              <a:rPr lang="en-US" sz="2600" dirty="0"/>
              <a:t> – list of assets, liabilities and shareholders’ equity as at a specific date.</a:t>
            </a:r>
          </a:p>
          <a:p>
            <a:pPr>
              <a:lnSpc>
                <a:spcPct val="90000"/>
              </a:lnSpc>
            </a:pPr>
            <a:endParaRPr lang="en-US" sz="900" dirty="0"/>
          </a:p>
          <a:p>
            <a:pPr>
              <a:lnSpc>
                <a:spcPct val="90000"/>
              </a:lnSpc>
            </a:pPr>
            <a:r>
              <a:rPr lang="en-US" sz="2600" b="1" dirty="0">
                <a:solidFill>
                  <a:schemeClr val="tx2"/>
                </a:solidFill>
              </a:rPr>
              <a:t>Statement of Cash Flows</a:t>
            </a:r>
            <a:r>
              <a:rPr lang="en-US" sz="2600" dirty="0"/>
              <a:t> – summary of cash receipts and cash payments for a specific period of time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1215137"/>
              </p:ext>
            </p:extLst>
          </p:nvPr>
        </p:nvGraphicFramePr>
        <p:xfrm>
          <a:off x="1028700" y="1828800"/>
          <a:ext cx="7467600" cy="448924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745038"/>
                <a:gridCol w="1350962"/>
                <a:gridCol w="1371600"/>
              </a:tblGrid>
              <a:tr h="304800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800" b="0" dirty="0">
                          <a:solidFill>
                            <a:schemeClr val="tx1"/>
                          </a:solidFill>
                          <a:effectLst/>
                        </a:rPr>
                        <a:t>Revenue</a:t>
                      </a:r>
                      <a:endParaRPr lang="en-CA" sz="2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R w="12700" cmpd="sng">
                      <a:noFill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CA" sz="2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2800" b="0" dirty="0" smtClean="0">
                          <a:solidFill>
                            <a:schemeClr val="tx1"/>
                          </a:solidFill>
                          <a:effectLst/>
                        </a:rPr>
                        <a:t>$ </a:t>
                      </a:r>
                      <a:r>
                        <a:rPr lang="en-CA" sz="2800" b="0" dirty="0" smtClean="0">
                          <a:solidFill>
                            <a:schemeClr val="tx1"/>
                          </a:solidFill>
                          <a:effectLst/>
                        </a:rPr>
                        <a:t>5,089</a:t>
                      </a:r>
                      <a:endParaRPr lang="en-CA" sz="2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4231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800" b="0" u="sng" dirty="0" smtClean="0">
                          <a:solidFill>
                            <a:schemeClr val="tx1"/>
                          </a:solidFill>
                          <a:effectLst/>
                        </a:rPr>
                        <a:t>Expenses</a:t>
                      </a:r>
                      <a:r>
                        <a:rPr lang="en-CA" sz="2800" b="0" u="sng" dirty="0">
                          <a:solidFill>
                            <a:schemeClr val="tx1"/>
                          </a:solidFill>
                          <a:effectLst/>
                        </a:rPr>
                        <a:t>:</a:t>
                      </a:r>
                      <a:endParaRPr lang="en-CA" sz="2800" b="0" u="sng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2800" dirty="0">
                        <a:solidFill>
                          <a:schemeClr val="tx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b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2800" dirty="0">
                        <a:solidFill>
                          <a:schemeClr val="tx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b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800" b="0" dirty="0">
                          <a:solidFill>
                            <a:schemeClr val="tx1"/>
                          </a:solidFill>
                          <a:effectLst/>
                        </a:rPr>
                        <a:t>Cost of revenue</a:t>
                      </a:r>
                      <a:endParaRPr lang="en-CA" sz="2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800" dirty="0" smtClean="0">
                          <a:solidFill>
                            <a:schemeClr val="tx1"/>
                          </a:solidFill>
                          <a:effectLst/>
                        </a:rPr>
                        <a:t>$ </a:t>
                      </a:r>
                      <a:r>
                        <a:rPr lang="en-CA" sz="2800" dirty="0" smtClean="0">
                          <a:solidFill>
                            <a:schemeClr val="tx1"/>
                          </a:solidFill>
                          <a:effectLst/>
                        </a:rPr>
                        <a:t>1,364</a:t>
                      </a:r>
                      <a:endParaRPr lang="en-CA" sz="2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CA" sz="2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128016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800" b="0" dirty="0">
                          <a:solidFill>
                            <a:schemeClr val="tx1"/>
                          </a:solidFill>
                          <a:effectLst/>
                        </a:rPr>
                        <a:t>Marketing and sales</a:t>
                      </a:r>
                      <a:endParaRPr lang="en-CA" sz="2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8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896</a:t>
                      </a:r>
                      <a:endParaRPr lang="en-CA" sz="2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CA" sz="2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800" b="0">
                          <a:solidFill>
                            <a:schemeClr val="tx1"/>
                          </a:solidFill>
                          <a:effectLst/>
                        </a:rPr>
                        <a:t>Research and development</a:t>
                      </a:r>
                      <a:endParaRPr lang="en-CA" sz="28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800" dirty="0" smtClean="0">
                          <a:solidFill>
                            <a:schemeClr val="tx1"/>
                          </a:solidFill>
                          <a:effectLst/>
                        </a:rPr>
                        <a:t>1,399</a:t>
                      </a:r>
                      <a:endParaRPr lang="en-CA" sz="2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CA" sz="2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B w="12700" cmpd="sng">
                      <a:noFill/>
                    </a:lnB>
                    <a:noFill/>
                  </a:tcPr>
                </a:tc>
              </a:tr>
              <a:tr h="213360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800" b="0" dirty="0">
                          <a:solidFill>
                            <a:schemeClr val="tx1"/>
                          </a:solidFill>
                          <a:effectLst/>
                        </a:rPr>
                        <a:t>General and administrative</a:t>
                      </a:r>
                      <a:endParaRPr lang="en-CA" sz="2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R w="12700" cmpd="sng">
                      <a:noFill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8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885</a:t>
                      </a:r>
                      <a:endParaRPr lang="en-CA" sz="2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CA" sz="2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800" b="0" dirty="0">
                          <a:solidFill>
                            <a:schemeClr val="tx1"/>
                          </a:solidFill>
                          <a:effectLst/>
                        </a:rPr>
                        <a:t>Interest expense</a:t>
                      </a:r>
                      <a:endParaRPr lang="en-CA" sz="2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R w="12700" cmpd="sng">
                      <a:noFill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8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51</a:t>
                      </a:r>
                      <a:endParaRPr lang="en-CA" sz="2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CA" sz="2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152400" lvl="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800" b="0" dirty="0" smtClean="0">
                          <a:solidFill>
                            <a:schemeClr val="tx1"/>
                          </a:solidFill>
                          <a:effectLst/>
                        </a:rPr>
                        <a:t>   </a:t>
                      </a:r>
                      <a:r>
                        <a:rPr lang="en-CA" sz="2800" b="0" dirty="0" smtClean="0">
                          <a:solidFill>
                            <a:schemeClr val="tx1"/>
                          </a:solidFill>
                          <a:effectLst/>
                        </a:rPr>
                        <a:t>Income </a:t>
                      </a:r>
                      <a:r>
                        <a:rPr lang="en-CA" sz="2800" b="0" dirty="0">
                          <a:solidFill>
                            <a:schemeClr val="tx1"/>
                          </a:solidFill>
                          <a:effectLst/>
                        </a:rPr>
                        <a:t>taxes</a:t>
                      </a:r>
                      <a:endParaRPr lang="en-CA" sz="2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8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441</a:t>
                      </a:r>
                      <a:endParaRPr lang="en-CA" sz="28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8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5,036</a:t>
                      </a:r>
                      <a:endParaRPr lang="en-CA" sz="28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4976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800" b="0" dirty="0">
                          <a:solidFill>
                            <a:schemeClr val="tx1"/>
                          </a:solidFill>
                          <a:effectLst/>
                        </a:rPr>
                        <a:t>Net income</a:t>
                      </a:r>
                      <a:endParaRPr lang="en-CA" sz="2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CA" sz="2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800" dirty="0" smtClean="0">
                          <a:solidFill>
                            <a:schemeClr val="tx1"/>
                          </a:solidFill>
                          <a:effectLst/>
                        </a:rPr>
                        <a:t>$53</a:t>
                      </a:r>
                      <a:endParaRPr lang="en-CA" sz="2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533400" y="152400"/>
            <a:ext cx="8458200" cy="1446550"/>
          </a:xfrm>
          <a:prstGeom prst="rect">
            <a:avLst/>
          </a:prstGeom>
          <a:solidFill>
            <a:schemeClr val="accent1">
              <a:alpha val="69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Ｐゴシック" pitchFamily="34" charset="-128"/>
                <a:cs typeface="Times New Roman" pitchFamily="18" charset="0"/>
              </a:rPr>
              <a:t>FACEBOOK, INC. </a:t>
            </a:r>
            <a:endParaRPr kumimoji="0" lang="en-CA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Ｐゴシック" pitchFamily="34" charset="-128"/>
                <a:cs typeface="Times New Roman" pitchFamily="18" charset="0"/>
              </a:rPr>
              <a:t>STATEMENT</a:t>
            </a:r>
            <a:r>
              <a:rPr kumimoji="0" lang="en-CA" sz="22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Ｐゴシック" pitchFamily="34" charset="-128"/>
                <a:cs typeface="Times New Roman" pitchFamily="18" charset="0"/>
              </a:rPr>
              <a:t> OF</a:t>
            </a:r>
            <a:r>
              <a:rPr kumimoji="0" lang="en-CA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Ｐゴシック" pitchFamily="34" charset="-128"/>
                <a:cs typeface="Times New Roman" pitchFamily="18" charset="0"/>
              </a:rPr>
              <a:t> INCOME </a:t>
            </a:r>
            <a:endParaRPr kumimoji="0" lang="en-CA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Ｐゴシック" pitchFamily="34" charset="-128"/>
                <a:cs typeface="Times New Roman" pitchFamily="18" charset="0"/>
              </a:rPr>
              <a:t>For the year ended December 31, </a:t>
            </a:r>
            <a:r>
              <a:rPr kumimoji="0" lang="en-CA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Ｐゴシック" pitchFamily="34" charset="-128"/>
                <a:cs typeface="Times New Roman" pitchFamily="18" charset="0"/>
              </a:rPr>
              <a:t>2012</a:t>
            </a:r>
            <a:endParaRPr kumimoji="0" lang="en-CA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Ｐゴシック" pitchFamily="34" charset="-128"/>
                <a:cs typeface="Times New Roman" pitchFamily="18" charset="0"/>
              </a:rPr>
              <a:t> </a:t>
            </a:r>
            <a:r>
              <a:rPr kumimoji="0" lang="en-CA" sz="1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Ｐゴシック" pitchFamily="34" charset="-128"/>
                <a:cs typeface="Times New Roman" pitchFamily="18" charset="0"/>
              </a:rPr>
              <a:t>(Adapted) (In millions) </a:t>
            </a:r>
            <a:endParaRPr kumimoji="0" lang="en-C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Income Statement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Revenues – MUST</a:t>
            </a:r>
          </a:p>
          <a:p>
            <a:pPr lvl="1"/>
            <a:r>
              <a:rPr lang="en-CA" dirty="0" smtClean="0"/>
              <a:t>Provide a good or a service</a:t>
            </a:r>
          </a:p>
          <a:p>
            <a:pPr lvl="1"/>
            <a:r>
              <a:rPr lang="en-CA" dirty="0" smtClean="0"/>
              <a:t>Be assured of collection </a:t>
            </a:r>
          </a:p>
          <a:p>
            <a:pPr lvl="1"/>
            <a:r>
              <a:rPr lang="en-CA" dirty="0" smtClean="0"/>
              <a:t>Know the amount</a:t>
            </a:r>
          </a:p>
          <a:p>
            <a:pPr lvl="1"/>
            <a:endParaRPr lang="en-CA" dirty="0"/>
          </a:p>
          <a:p>
            <a:r>
              <a:rPr lang="en-CA" dirty="0" smtClean="0"/>
              <a:t>Expenses – MUST</a:t>
            </a:r>
          </a:p>
          <a:p>
            <a:pPr lvl="1"/>
            <a:r>
              <a:rPr lang="en-CA" dirty="0" smtClean="0"/>
              <a:t>Help to generate revenues during the period reported on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020211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Income Statement</a:t>
            </a:r>
            <a:endParaRPr lang="en-CA" dirty="0"/>
          </a:p>
        </p:txBody>
      </p:sp>
      <p:sp>
        <p:nvSpPr>
          <p:cNvPr id="3" name="Rectangle 6"/>
          <p:cNvSpPr txBox="1">
            <a:spLocks noChangeArrowheads="1"/>
          </p:cNvSpPr>
          <p:nvPr/>
        </p:nvSpPr>
        <p:spPr bwMode="auto">
          <a:xfrm>
            <a:off x="8626" y="1676400"/>
            <a:ext cx="84582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n"/>
              <a:defRPr sz="3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69925" indent="-325438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itchFamily="2" charset="2"/>
              <a:buChar char="q"/>
              <a:defRPr sz="2600">
                <a:solidFill>
                  <a:schemeClr val="tx1"/>
                </a:solidFill>
                <a:latin typeface="+mn-lt"/>
                <a:cs typeface="+mn-cs"/>
              </a:defRPr>
            </a:lvl2pPr>
            <a:lvl3pPr marL="1022350" indent="-350838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n"/>
              <a:defRPr sz="2200">
                <a:solidFill>
                  <a:schemeClr val="tx1"/>
                </a:solidFill>
                <a:latin typeface="+mn-lt"/>
                <a:cs typeface="+mn-cs"/>
              </a:defRPr>
            </a:lvl3pPr>
            <a:lvl4pPr marL="1339850" indent="-3159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q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1681163" indent="-339725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138363" indent="-339725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595563" indent="-339725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052763" indent="-339725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509963" indent="-339725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327025" lvl="1" indent="0">
              <a:lnSpc>
                <a:spcPct val="90000"/>
              </a:lnSpc>
              <a:buNone/>
            </a:pPr>
            <a:r>
              <a:rPr lang="en-US" sz="3600" dirty="0" smtClean="0"/>
              <a:t>Uses the </a:t>
            </a:r>
            <a:r>
              <a:rPr lang="en-US" sz="36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Matching Concept </a:t>
            </a:r>
          </a:p>
          <a:p>
            <a:pPr marL="327025" lvl="1" indent="0">
              <a:lnSpc>
                <a:spcPct val="90000"/>
              </a:lnSpc>
              <a:buNone/>
            </a:pPr>
            <a:endParaRPr lang="en-US" sz="36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>
              <a:lnSpc>
                <a:spcPct val="90000"/>
              </a:lnSpc>
            </a:pPr>
            <a:r>
              <a:rPr lang="en-US" sz="3200" dirty="0" smtClean="0"/>
              <a:t>Expenses for the period are matched against revenues they generate for the same period</a:t>
            </a:r>
            <a:br>
              <a:rPr lang="en-US" sz="3200" dirty="0" smtClean="0"/>
            </a:b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Revenue – Expenses = Net Income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609558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3" t="19306" r="2830" b="17780"/>
          <a:stretch/>
        </p:blipFill>
        <p:spPr>
          <a:xfrm>
            <a:off x="224286" y="762000"/>
            <a:ext cx="8660921" cy="541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1313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04800" y="4267200"/>
            <a:ext cx="8686800" cy="1862138"/>
          </a:xfrm>
          <a:solidFill>
            <a:schemeClr val="accent2">
              <a:alpha val="52000"/>
            </a:schemeClr>
          </a:solidFill>
        </p:spPr>
        <p:txBody>
          <a:bodyPr/>
          <a:lstStyle/>
          <a:p>
            <a:r>
              <a:rPr lang="en-US" sz="2400" dirty="0"/>
              <a:t>Reports changes in financial condition due to changes in retained earnings during a period </a:t>
            </a:r>
          </a:p>
          <a:p>
            <a:r>
              <a:rPr lang="en-US" sz="2400" dirty="0"/>
              <a:t>Retained earnings is the portion of net income retained by the </a:t>
            </a:r>
            <a:r>
              <a:rPr lang="en-US" sz="2400" dirty="0" smtClean="0"/>
              <a:t>business.  It is the accumulation of net income since incorporation less dividends paid to the shareholders.</a:t>
            </a:r>
            <a:endParaRPr lang="en-US" sz="24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8361596"/>
              </p:ext>
            </p:extLst>
          </p:nvPr>
        </p:nvGraphicFramePr>
        <p:xfrm>
          <a:off x="1066800" y="2228088"/>
          <a:ext cx="7620000" cy="190525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867400"/>
                <a:gridCol w="1725863"/>
                <a:gridCol w="26737"/>
              </a:tblGrid>
              <a:tr h="0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800" b="0" dirty="0">
                          <a:solidFill>
                            <a:schemeClr val="tx1"/>
                          </a:solidFill>
                          <a:effectLst/>
                        </a:rPr>
                        <a:t>Balance at December 31, </a:t>
                      </a:r>
                      <a:r>
                        <a:rPr lang="en-CA" sz="2800" b="0" dirty="0" smtClean="0">
                          <a:solidFill>
                            <a:schemeClr val="tx1"/>
                          </a:solidFill>
                          <a:effectLst/>
                        </a:rPr>
                        <a:t>2011</a:t>
                      </a:r>
                      <a:endParaRPr lang="en-CA" sz="2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800" b="0" dirty="0" smtClean="0">
                          <a:solidFill>
                            <a:schemeClr val="tx1"/>
                          </a:solidFill>
                          <a:effectLst/>
                        </a:rPr>
                        <a:t>$   </a:t>
                      </a:r>
                      <a:r>
                        <a:rPr lang="en-CA" sz="2800" b="0" dirty="0" smtClean="0">
                          <a:solidFill>
                            <a:schemeClr val="tx1"/>
                          </a:solidFill>
                          <a:effectLst/>
                        </a:rPr>
                        <a:t>1,606</a:t>
                      </a:r>
                      <a:endParaRPr lang="en-CA" sz="2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28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0">
                <a:tc>
                  <a:txBody>
                    <a:bodyPr/>
                    <a:lstStyle/>
                    <a:p>
                      <a:pPr marL="457200" lvl="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800" b="0" dirty="0" smtClean="0">
                          <a:solidFill>
                            <a:schemeClr val="tx1"/>
                          </a:solidFill>
                          <a:effectLst/>
                        </a:rPr>
                        <a:t>  + Net </a:t>
                      </a:r>
                      <a:r>
                        <a:rPr lang="en-CA" sz="2800" b="0" dirty="0">
                          <a:solidFill>
                            <a:schemeClr val="tx1"/>
                          </a:solidFill>
                          <a:effectLst/>
                        </a:rPr>
                        <a:t>income for </a:t>
                      </a:r>
                      <a:r>
                        <a:rPr lang="en-CA" sz="2800" b="0" dirty="0" smtClean="0">
                          <a:solidFill>
                            <a:schemeClr val="tx1"/>
                          </a:solidFill>
                          <a:effectLst/>
                        </a:rPr>
                        <a:t>2012</a:t>
                      </a:r>
                      <a:endParaRPr lang="en-CA" sz="2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800" b="0" dirty="0" smtClean="0">
                          <a:solidFill>
                            <a:schemeClr val="tx1"/>
                          </a:solidFill>
                          <a:effectLst/>
                        </a:rPr>
                        <a:t>53</a:t>
                      </a:r>
                      <a:endParaRPr lang="en-CA" sz="2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28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609600" lvl="1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800" b="0" dirty="0" smtClean="0">
                          <a:solidFill>
                            <a:schemeClr val="tx1"/>
                          </a:solidFill>
                          <a:effectLst/>
                        </a:rPr>
                        <a:t>- Dividends </a:t>
                      </a:r>
                      <a:r>
                        <a:rPr lang="en-CA" sz="2800" b="0" dirty="0">
                          <a:solidFill>
                            <a:schemeClr val="tx1"/>
                          </a:solidFill>
                          <a:effectLst/>
                        </a:rPr>
                        <a:t>for </a:t>
                      </a:r>
                      <a:r>
                        <a:rPr lang="en-CA" sz="2800" b="0" dirty="0" smtClean="0">
                          <a:solidFill>
                            <a:schemeClr val="tx1"/>
                          </a:solidFill>
                          <a:effectLst/>
                        </a:rPr>
                        <a:t>2012</a:t>
                      </a:r>
                      <a:endParaRPr lang="en-CA" sz="2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800" b="0" dirty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CA" sz="2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800" dirty="0">
                          <a:effectLst/>
                        </a:rPr>
                        <a:t> </a:t>
                      </a:r>
                      <a:endParaRPr lang="en-CA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800" b="0" dirty="0">
                          <a:solidFill>
                            <a:schemeClr val="tx1"/>
                          </a:solidFill>
                          <a:effectLst/>
                        </a:rPr>
                        <a:t>Balance at December 31, </a:t>
                      </a:r>
                      <a:r>
                        <a:rPr lang="en-CA" sz="2800" b="0" dirty="0" smtClean="0">
                          <a:solidFill>
                            <a:schemeClr val="tx1"/>
                          </a:solidFill>
                          <a:effectLst/>
                        </a:rPr>
                        <a:t>2012</a:t>
                      </a:r>
                      <a:endParaRPr lang="en-CA" sz="2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800" b="0" dirty="0" smtClean="0">
                          <a:solidFill>
                            <a:schemeClr val="tx1"/>
                          </a:solidFill>
                          <a:effectLst/>
                        </a:rPr>
                        <a:t>$ </a:t>
                      </a:r>
                      <a:r>
                        <a:rPr lang="en-CA" sz="2800" b="0" dirty="0" smtClean="0">
                          <a:solidFill>
                            <a:schemeClr val="tx1"/>
                          </a:solidFill>
                          <a:effectLst/>
                        </a:rPr>
                        <a:t>1,659</a:t>
                      </a:r>
                      <a:endParaRPr lang="en-CA" sz="2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28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539151" y="228600"/>
            <a:ext cx="8452449" cy="1692771"/>
          </a:xfrm>
          <a:prstGeom prst="rect">
            <a:avLst/>
          </a:prstGeom>
          <a:solidFill>
            <a:schemeClr val="accent1">
              <a:alpha val="68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FACEBOOK, INC. </a:t>
            </a:r>
            <a:endParaRPr kumimoji="0" lang="en-C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STATEMENT OF RETAINED EARNINGS</a:t>
            </a:r>
            <a:endParaRPr kumimoji="0" lang="en-C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For the year ended December 31, </a:t>
            </a:r>
            <a:r>
              <a:rPr kumimoji="0" lang="en-CA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2012</a:t>
            </a:r>
            <a:endParaRPr kumimoji="0" lang="en-C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(Adapted) (In millions) </a:t>
            </a:r>
            <a:endParaRPr kumimoji="0" lang="en-C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4" t="28709" r="2453" b="24327"/>
          <a:stretch/>
        </p:blipFill>
        <p:spPr>
          <a:xfrm>
            <a:off x="207034" y="1066800"/>
            <a:ext cx="8712679" cy="48005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6365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3800"/>
              <a:t>Balance Sheet</a:t>
            </a:r>
          </a:p>
        </p:txBody>
      </p:sp>
      <p:sp>
        <p:nvSpPr>
          <p:cNvPr id="22221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dirty="0"/>
              <a:t>Reports financial condition at a point in time. </a:t>
            </a:r>
          </a:p>
          <a:p>
            <a:r>
              <a:rPr lang="en-US" dirty="0"/>
              <a:t>Measured by total assets and claims to those assets:</a:t>
            </a:r>
            <a:br>
              <a:rPr lang="en-US" dirty="0"/>
            </a:br>
            <a:r>
              <a:rPr lang="en-US" sz="2600" dirty="0"/>
              <a:t/>
            </a:r>
            <a:br>
              <a:rPr lang="en-US" sz="2600" dirty="0"/>
            </a:br>
            <a:r>
              <a:rPr lang="en-US" sz="3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Assets = </a:t>
            </a:r>
          </a:p>
          <a:p>
            <a:pPr algn="ctr">
              <a:buFont typeface="Wingdings" pitchFamily="2" charset="2"/>
              <a:buNone/>
            </a:pPr>
            <a:r>
              <a:rPr lang="en-US" sz="3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Liabilities + Shareholders’ Equity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What assets do you have?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938839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What liabilities do you have?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320803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7464573"/>
              </p:ext>
            </p:extLst>
          </p:nvPr>
        </p:nvGraphicFramePr>
        <p:xfrm>
          <a:off x="152401" y="1828800"/>
          <a:ext cx="8915399" cy="49773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340600"/>
                <a:gridCol w="1574799"/>
              </a:tblGrid>
              <a:tr h="381000">
                <a:tc gridSpan="2">
                  <a:txBody>
                    <a:bodyPr/>
                    <a:lstStyle/>
                    <a:p>
                      <a:pPr marL="152400" indent="-15240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400" dirty="0">
                          <a:solidFill>
                            <a:schemeClr val="tx1"/>
                          </a:solidFill>
                          <a:effectLst/>
                        </a:rPr>
                        <a:t>Assets</a:t>
                      </a:r>
                      <a:endParaRPr lang="en-CA" sz="2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2600" dirty="0">
                        <a:solidFill>
                          <a:schemeClr val="tx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368427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3000" b="0" dirty="0">
                          <a:solidFill>
                            <a:schemeClr val="tx1"/>
                          </a:solidFill>
                          <a:effectLst/>
                        </a:rPr>
                        <a:t>Cash and cash equivalents</a:t>
                      </a:r>
                      <a:endParaRPr lang="en-CA" sz="30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3000" dirty="0" smtClean="0">
                          <a:solidFill>
                            <a:schemeClr val="tx1"/>
                          </a:solidFill>
                          <a:effectLst/>
                        </a:rPr>
                        <a:t>$ </a:t>
                      </a:r>
                      <a:r>
                        <a:rPr lang="en-CA" sz="3000" dirty="0" smtClean="0">
                          <a:solidFill>
                            <a:schemeClr val="tx1"/>
                          </a:solidFill>
                          <a:effectLst/>
                        </a:rPr>
                        <a:t>2,384</a:t>
                      </a:r>
                      <a:endParaRPr lang="en-CA" sz="3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257492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3000" b="0" dirty="0">
                          <a:solidFill>
                            <a:schemeClr val="tx1"/>
                          </a:solidFill>
                          <a:effectLst/>
                        </a:rPr>
                        <a:t>Marketable securities</a:t>
                      </a:r>
                      <a:endParaRPr lang="en-CA" sz="30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30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7,242</a:t>
                      </a:r>
                      <a:endParaRPr lang="en-CA" sz="3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222757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3000" b="0" dirty="0">
                          <a:solidFill>
                            <a:schemeClr val="tx1"/>
                          </a:solidFill>
                          <a:effectLst/>
                        </a:rPr>
                        <a:t>Accounts receivable</a:t>
                      </a:r>
                      <a:endParaRPr lang="en-CA" sz="30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30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719</a:t>
                      </a:r>
                      <a:endParaRPr lang="en-CA" sz="3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188022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3000" b="0" dirty="0">
                          <a:solidFill>
                            <a:schemeClr val="tx1"/>
                          </a:solidFill>
                          <a:effectLst/>
                        </a:rPr>
                        <a:t>Prepaid </a:t>
                      </a:r>
                      <a:r>
                        <a:rPr lang="en-CA" sz="3000" b="0" dirty="0" smtClean="0">
                          <a:solidFill>
                            <a:schemeClr val="tx1"/>
                          </a:solidFill>
                          <a:effectLst/>
                        </a:rPr>
                        <a:t>expenses &amp; </a:t>
                      </a:r>
                      <a:r>
                        <a:rPr lang="en-CA" sz="3000" b="0" dirty="0">
                          <a:solidFill>
                            <a:schemeClr val="tx1"/>
                          </a:solidFill>
                          <a:effectLst/>
                        </a:rPr>
                        <a:t>other current assets</a:t>
                      </a:r>
                      <a:endParaRPr lang="en-CA" sz="30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30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471</a:t>
                      </a:r>
                      <a:endParaRPr lang="en-CA" sz="3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381887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3000" b="0" dirty="0">
                          <a:solidFill>
                            <a:schemeClr val="tx1"/>
                          </a:solidFill>
                          <a:effectLst/>
                        </a:rPr>
                        <a:t>Property and equipment, net</a:t>
                      </a:r>
                      <a:endParaRPr lang="en-CA" sz="30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30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2,391</a:t>
                      </a:r>
                      <a:endParaRPr lang="en-CA" sz="3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423352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3000" b="0" dirty="0">
                          <a:solidFill>
                            <a:schemeClr val="tx1"/>
                          </a:solidFill>
                          <a:effectLst/>
                        </a:rPr>
                        <a:t>Goodwill and intangible assets, net</a:t>
                      </a:r>
                      <a:endParaRPr lang="en-CA" sz="30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30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1,388</a:t>
                      </a:r>
                      <a:endParaRPr lang="en-CA" sz="3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312417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3000" b="0" dirty="0">
                          <a:solidFill>
                            <a:schemeClr val="tx1"/>
                          </a:solidFill>
                          <a:effectLst/>
                        </a:rPr>
                        <a:t>Other assets</a:t>
                      </a:r>
                      <a:endParaRPr lang="en-CA" sz="30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3000" dirty="0" smtClean="0">
                          <a:solidFill>
                            <a:schemeClr val="tx1"/>
                          </a:solidFill>
                          <a:effectLst/>
                        </a:rPr>
                        <a:t>508</a:t>
                      </a:r>
                      <a:endParaRPr lang="en-CA" sz="3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6451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3000" b="0" dirty="0">
                          <a:solidFill>
                            <a:schemeClr val="tx1"/>
                          </a:solidFill>
                          <a:effectLst/>
                        </a:rPr>
                        <a:t>Total assets</a:t>
                      </a:r>
                      <a:endParaRPr lang="en-CA" sz="30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3000" dirty="0" smtClean="0">
                          <a:solidFill>
                            <a:schemeClr val="tx1"/>
                          </a:solidFill>
                          <a:effectLst/>
                        </a:rPr>
                        <a:t>$15,103</a:t>
                      </a:r>
                      <a:endParaRPr lang="en-CA" sz="3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51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20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20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533400" y="226874"/>
            <a:ext cx="8229600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Ｐゴシック" pitchFamily="34" charset="-128"/>
                <a:cs typeface="Times New Roman" pitchFamily="18" charset="0"/>
              </a:rPr>
              <a:t>FACEBOOK, INC. </a:t>
            </a:r>
            <a:endParaRPr kumimoji="0" lang="en-C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Ｐゴシック" pitchFamily="34" charset="-128"/>
                <a:cs typeface="Times New Roman" pitchFamily="18" charset="0"/>
              </a:rPr>
              <a:t>BALANCE SHEET </a:t>
            </a:r>
            <a:endParaRPr kumimoji="0" lang="en-C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Ｐゴシック" pitchFamily="34" charset="-128"/>
                <a:cs typeface="Times New Roman" pitchFamily="18" charset="0"/>
              </a:rPr>
              <a:t>As at December 31, </a:t>
            </a:r>
            <a:r>
              <a:rPr kumimoji="0" lang="en-CA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Ｐゴシック" pitchFamily="34" charset="-128"/>
                <a:cs typeface="Times New Roman" pitchFamily="18" charset="0"/>
              </a:rPr>
              <a:t>2012</a:t>
            </a:r>
            <a:endParaRPr kumimoji="0" lang="en-C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Ｐゴシック" pitchFamily="34" charset="-128"/>
                <a:cs typeface="Times New Roman" pitchFamily="18" charset="0"/>
              </a:rPr>
              <a:t>(Adapted) (In millions) </a:t>
            </a:r>
            <a:endParaRPr kumimoji="0" lang="en-C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909800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8536861"/>
              </p:ext>
            </p:extLst>
          </p:nvPr>
        </p:nvGraphicFramePr>
        <p:xfrm>
          <a:off x="1226185" y="228600"/>
          <a:ext cx="6546215" cy="656005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298440"/>
                <a:gridCol w="1247775"/>
              </a:tblGrid>
              <a:tr h="356616">
                <a:tc gridSpan="2">
                  <a:txBody>
                    <a:bodyPr/>
                    <a:lstStyle/>
                    <a:p>
                      <a:pPr marL="152400" indent="-15240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000" dirty="0">
                          <a:solidFill>
                            <a:schemeClr val="tx1"/>
                          </a:solidFill>
                          <a:effectLst/>
                        </a:rPr>
                        <a:t>Liabilities and stockholders’ equity</a:t>
                      </a:r>
                      <a:endParaRPr lang="en-CA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2000" dirty="0">
                        <a:solidFill>
                          <a:schemeClr val="tx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188595">
                <a:tc gridSpan="2"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200" b="0" dirty="0">
                          <a:solidFill>
                            <a:schemeClr val="tx1"/>
                          </a:solidFill>
                          <a:effectLst/>
                        </a:rPr>
                        <a:t>Liabilities</a:t>
                      </a:r>
                      <a:endParaRPr lang="en-CA" sz="2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3000" dirty="0">
                        <a:solidFill>
                          <a:schemeClr val="tx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170306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400" b="0" dirty="0">
                          <a:solidFill>
                            <a:schemeClr val="tx1"/>
                          </a:solidFill>
                          <a:effectLst/>
                        </a:rPr>
                        <a:t>Accounts payable</a:t>
                      </a:r>
                      <a:endParaRPr lang="en-CA" sz="2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dirty="0" smtClean="0">
                          <a:solidFill>
                            <a:schemeClr val="tx1"/>
                          </a:solidFill>
                          <a:effectLst/>
                        </a:rPr>
                        <a:t>$     </a:t>
                      </a:r>
                      <a:r>
                        <a:rPr lang="en-CA" sz="2400" dirty="0" smtClean="0">
                          <a:solidFill>
                            <a:schemeClr val="tx1"/>
                          </a:solidFill>
                          <a:effectLst/>
                        </a:rPr>
                        <a:t>65</a:t>
                      </a:r>
                      <a:endParaRPr lang="en-CA" sz="2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81533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400" b="0" dirty="0">
                          <a:solidFill>
                            <a:schemeClr val="tx1"/>
                          </a:solidFill>
                          <a:effectLst/>
                        </a:rPr>
                        <a:t>Platform partners payable</a:t>
                      </a:r>
                      <a:endParaRPr lang="en-CA" sz="2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dirty="0" smtClean="0">
                          <a:solidFill>
                            <a:schemeClr val="tx1"/>
                          </a:solidFill>
                          <a:effectLst/>
                        </a:rPr>
                        <a:t>169</a:t>
                      </a:r>
                      <a:endParaRPr lang="en-CA" sz="2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68960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400" b="0" dirty="0">
                          <a:solidFill>
                            <a:schemeClr val="tx1"/>
                          </a:solidFill>
                          <a:effectLst/>
                        </a:rPr>
                        <a:t>Accrued liabilities</a:t>
                      </a:r>
                      <a:endParaRPr lang="en-CA" sz="2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423</a:t>
                      </a:r>
                      <a:endParaRPr lang="en-CA" sz="2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56387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400" b="0" dirty="0">
                          <a:solidFill>
                            <a:schemeClr val="tx1"/>
                          </a:solidFill>
                          <a:effectLst/>
                        </a:rPr>
                        <a:t>Deferred revenue </a:t>
                      </a:r>
                      <a:endParaRPr lang="en-CA" sz="2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  <a:endParaRPr lang="en-CA" sz="2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126492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400" b="0" dirty="0">
                          <a:solidFill>
                            <a:schemeClr val="tx1"/>
                          </a:solidFill>
                          <a:effectLst/>
                        </a:rPr>
                        <a:t>Capital lease obligations</a:t>
                      </a:r>
                      <a:endParaRPr lang="en-CA" sz="2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365</a:t>
                      </a:r>
                      <a:endParaRPr lang="en-CA" sz="2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B w="12700" cmpd="sng">
                      <a:noFill/>
                    </a:lnB>
                    <a:noFill/>
                  </a:tcPr>
                </a:tc>
              </a:tr>
              <a:tr h="163068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400" b="0" dirty="0">
                          <a:solidFill>
                            <a:schemeClr val="tx1"/>
                          </a:solidFill>
                          <a:effectLst/>
                        </a:rPr>
                        <a:t>Other liabilities</a:t>
                      </a:r>
                      <a:endParaRPr lang="en-CA" sz="2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R w="12700" cmpd="sng">
                      <a:noFill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796</a:t>
                      </a:r>
                      <a:endParaRPr lang="en-CA" sz="2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8130">
                <a:tc>
                  <a:txBody>
                    <a:bodyPr/>
                    <a:lstStyle/>
                    <a:p>
                      <a:pPr marL="152400" lvl="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Long Term Debt</a:t>
                      </a:r>
                      <a:endParaRPr lang="en-CA" sz="2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1,500</a:t>
                      </a:r>
                      <a:endParaRPr lang="en-CA" sz="24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8130">
                <a:tc>
                  <a:txBody>
                    <a:bodyPr/>
                    <a:lstStyle/>
                    <a:p>
                      <a:pPr marL="609600" lvl="1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400" b="0" dirty="0">
                          <a:solidFill>
                            <a:schemeClr val="tx1"/>
                          </a:solidFill>
                          <a:effectLst/>
                        </a:rPr>
                        <a:t>Total liabilities</a:t>
                      </a:r>
                      <a:endParaRPr lang="en-CA" sz="2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3,348</a:t>
                      </a:r>
                      <a:endParaRPr lang="en-CA" sz="2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9357">
                <a:tc gridSpan="2"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200" b="0" dirty="0">
                          <a:solidFill>
                            <a:schemeClr val="tx1"/>
                          </a:solidFill>
                          <a:effectLst/>
                        </a:rPr>
                        <a:t>Stockholders’ equity</a:t>
                      </a:r>
                      <a:endParaRPr lang="en-CA" sz="2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3000" dirty="0">
                        <a:solidFill>
                          <a:schemeClr val="tx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56413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400" b="0" dirty="0" smtClean="0">
                          <a:solidFill>
                            <a:schemeClr val="tx1"/>
                          </a:solidFill>
                          <a:effectLst/>
                        </a:rPr>
                        <a:t>Share</a:t>
                      </a:r>
                      <a:r>
                        <a:rPr lang="en-CA" sz="24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Capital</a:t>
                      </a:r>
                      <a:endParaRPr lang="en-CA" sz="2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dirty="0" smtClean="0">
                          <a:solidFill>
                            <a:schemeClr val="tx1"/>
                          </a:solidFill>
                          <a:effectLst/>
                        </a:rPr>
                        <a:t>10,094</a:t>
                      </a:r>
                      <a:endParaRPr lang="en-CA" sz="2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88773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400" b="0" dirty="0">
                          <a:solidFill>
                            <a:schemeClr val="tx1"/>
                          </a:solidFill>
                          <a:effectLst/>
                        </a:rPr>
                        <a:t>Retained earnings</a:t>
                      </a:r>
                      <a:endParaRPr lang="en-CA" sz="2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dirty="0" smtClean="0">
                          <a:solidFill>
                            <a:schemeClr val="tx1"/>
                          </a:solidFill>
                          <a:effectLst/>
                        </a:rPr>
                        <a:t>1,659</a:t>
                      </a:r>
                      <a:endParaRPr lang="en-CA" sz="2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76200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400" b="0" dirty="0">
                          <a:solidFill>
                            <a:schemeClr val="tx1"/>
                          </a:solidFill>
                          <a:effectLst/>
                        </a:rPr>
                        <a:t>Other</a:t>
                      </a:r>
                      <a:endParaRPr lang="en-CA" sz="2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dirty="0" smtClean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en-CA" sz="2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3627">
                <a:tc>
                  <a:txBody>
                    <a:bodyPr/>
                    <a:lstStyle/>
                    <a:p>
                      <a:pPr marL="609600" lvl="1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400" b="0" dirty="0">
                          <a:solidFill>
                            <a:schemeClr val="tx1"/>
                          </a:solidFill>
                          <a:effectLst/>
                        </a:rPr>
                        <a:t>Total stockholders’ equity</a:t>
                      </a:r>
                      <a:endParaRPr lang="en-CA" sz="2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11,755</a:t>
                      </a:r>
                      <a:endParaRPr lang="en-CA" sz="2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7254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400" b="0" dirty="0">
                          <a:solidFill>
                            <a:schemeClr val="tx1"/>
                          </a:solidFill>
                          <a:effectLst/>
                        </a:rPr>
                        <a:t>Total liabilities and stockholders’ equity</a:t>
                      </a:r>
                      <a:endParaRPr lang="en-CA" sz="2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dirty="0" smtClean="0">
                          <a:solidFill>
                            <a:schemeClr val="tx1"/>
                          </a:solidFill>
                          <a:effectLst/>
                        </a:rPr>
                        <a:t>$15,103</a:t>
                      </a:r>
                      <a:endParaRPr lang="en-CA" sz="2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1423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2" t="8382" r="7357" b="14864"/>
          <a:stretch/>
        </p:blipFill>
        <p:spPr>
          <a:xfrm>
            <a:off x="381000" y="381000"/>
            <a:ext cx="8763000" cy="5867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4" t="19947" r="2076" b="23276"/>
          <a:stretch/>
        </p:blipFill>
        <p:spPr>
          <a:xfrm>
            <a:off x="207034" y="609600"/>
            <a:ext cx="8747185" cy="4800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304800"/>
            <a:ext cx="8229600" cy="712788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3800"/>
              <a:t>Statement of Cash Flows</a:t>
            </a:r>
          </a:p>
        </p:txBody>
      </p:sp>
      <p:sp>
        <p:nvSpPr>
          <p:cNvPr id="22425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629400" y="609600"/>
            <a:ext cx="2057400" cy="5486400"/>
          </a:xfrm>
          <a:solidFill>
            <a:schemeClr val="accent2">
              <a:alpha val="52000"/>
            </a:schemeClr>
          </a:solidFill>
        </p:spPr>
        <p:txBody>
          <a:bodyPr/>
          <a:lstStyle/>
          <a:p>
            <a:r>
              <a:rPr lang="en-US" dirty="0"/>
              <a:t>Reports the change in financial condition due to the changes in cash during a period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0848553"/>
              </p:ext>
            </p:extLst>
          </p:nvPr>
        </p:nvGraphicFramePr>
        <p:xfrm>
          <a:off x="328392" y="2310384"/>
          <a:ext cx="6148608" cy="37856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234208"/>
                <a:gridCol w="914400"/>
              </a:tblGrid>
              <a:tr h="228597">
                <a:tc gridSpan="2"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800" b="0" dirty="0">
                          <a:solidFill>
                            <a:schemeClr val="tx1"/>
                          </a:solidFill>
                          <a:effectLst/>
                        </a:rPr>
                        <a:t>Cash flows from operating activities</a:t>
                      </a:r>
                      <a:endParaRPr lang="en-CA" sz="1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24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265173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800" b="0" dirty="0">
                          <a:solidFill>
                            <a:schemeClr val="tx1"/>
                          </a:solidFill>
                          <a:effectLst/>
                        </a:rPr>
                        <a:t>Net income</a:t>
                      </a:r>
                      <a:endParaRPr lang="en-CA" sz="1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 smtClean="0">
                          <a:effectLst/>
                        </a:rPr>
                        <a:t>$ </a:t>
                      </a:r>
                      <a:r>
                        <a:rPr lang="en-CA" sz="1800" dirty="0" smtClean="0">
                          <a:effectLst/>
                        </a:rPr>
                        <a:t>53</a:t>
                      </a:r>
                      <a:endParaRPr lang="en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532384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800" b="0" dirty="0">
                          <a:solidFill>
                            <a:schemeClr val="tx1"/>
                          </a:solidFill>
                          <a:effectLst/>
                        </a:rPr>
                        <a:t>Adjustments to reconcile net income to net cash provided by operating activities:</a:t>
                      </a:r>
                      <a:endParaRPr lang="en-CA" sz="1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18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74168">
                <a:tc>
                  <a:txBody>
                    <a:bodyPr/>
                    <a:lstStyle/>
                    <a:p>
                      <a:pPr marL="7620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800" b="0">
                          <a:solidFill>
                            <a:schemeClr val="tx1"/>
                          </a:solidFill>
                          <a:effectLst/>
                        </a:rPr>
                        <a:t>Depreciation and amortization</a:t>
                      </a:r>
                      <a:endParaRPr lang="en-CA" sz="18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649</a:t>
                      </a:r>
                      <a:endParaRPr lang="en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160020">
                <a:tc>
                  <a:txBody>
                    <a:bodyPr/>
                    <a:lstStyle/>
                    <a:p>
                      <a:pPr marL="7620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800" b="0">
                          <a:solidFill>
                            <a:schemeClr val="tx1"/>
                          </a:solidFill>
                          <a:effectLst/>
                        </a:rPr>
                        <a:t>Loss on write-off of equipment</a:t>
                      </a:r>
                      <a:endParaRPr lang="en-CA" sz="18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  <a:endParaRPr lang="en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245872">
                <a:tc>
                  <a:txBody>
                    <a:bodyPr/>
                    <a:lstStyle/>
                    <a:p>
                      <a:pPr marL="7620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800" b="0">
                          <a:solidFill>
                            <a:schemeClr val="tx1"/>
                          </a:solidFill>
                          <a:effectLst/>
                        </a:rPr>
                        <a:t>Share-based compensation</a:t>
                      </a:r>
                      <a:endParaRPr lang="en-CA" sz="18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1,572</a:t>
                      </a:r>
                      <a:endParaRPr lang="en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255524">
                <a:tc>
                  <a:txBody>
                    <a:bodyPr/>
                    <a:lstStyle/>
                    <a:p>
                      <a:pPr marL="7620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800" b="0">
                          <a:solidFill>
                            <a:schemeClr val="tx1"/>
                          </a:solidFill>
                          <a:effectLst/>
                        </a:rPr>
                        <a:t>Tax benefit from share-based award activity</a:t>
                      </a:r>
                      <a:endParaRPr lang="en-CA" sz="18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1,033</a:t>
                      </a:r>
                      <a:endParaRPr lang="en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341376">
                <a:tc>
                  <a:txBody>
                    <a:bodyPr/>
                    <a:lstStyle/>
                    <a:p>
                      <a:pPr marL="7620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800" b="0">
                          <a:solidFill>
                            <a:schemeClr val="tx1"/>
                          </a:solidFill>
                          <a:effectLst/>
                        </a:rPr>
                        <a:t>Excess tax benefit from share-based award activity</a:t>
                      </a:r>
                      <a:endParaRPr lang="en-CA" sz="18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 smtClean="0">
                          <a:effectLst/>
                        </a:rPr>
                        <a:t>(186)</a:t>
                      </a:r>
                      <a:endParaRPr lang="en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187960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800" b="0">
                          <a:solidFill>
                            <a:schemeClr val="tx1"/>
                          </a:solidFill>
                          <a:effectLst/>
                        </a:rPr>
                        <a:t>Changes in assets and liabilities:</a:t>
                      </a:r>
                      <a:endParaRPr lang="en-CA" sz="18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</a:pPr>
                      <a:r>
                        <a:rPr lang="en-CA" sz="1800" dirty="0" smtClean="0">
                          <a:effectLst/>
                          <a:latin typeface="Calibri"/>
                          <a:cs typeface="Times New Roman"/>
                        </a:rPr>
                        <a:t>(491)</a:t>
                      </a:r>
                      <a:endParaRPr lang="en-CA" sz="18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19634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800" b="0" dirty="0">
                          <a:solidFill>
                            <a:schemeClr val="tx1"/>
                          </a:solidFill>
                          <a:effectLst/>
                        </a:rPr>
                        <a:t>Net cash provided by operating activities</a:t>
                      </a:r>
                      <a:endParaRPr lang="en-CA" sz="1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 smtClean="0">
                          <a:effectLst/>
                        </a:rPr>
                        <a:t>1,612</a:t>
                      </a:r>
                      <a:endParaRPr lang="en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04800" y="1270337"/>
            <a:ext cx="5410200" cy="1015663"/>
          </a:xfrm>
          <a:prstGeom prst="rect">
            <a:avLst/>
          </a:prstGeom>
          <a:solidFill>
            <a:schemeClr val="accent1">
              <a:alpha val="69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STATEMENT OF CASH FLOWS </a:t>
            </a:r>
            <a:endParaRPr kumimoji="0" lang="en-C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For the year ended December 31, </a:t>
            </a:r>
            <a:r>
              <a:rPr kumimoji="0" lang="en-C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2012</a:t>
            </a:r>
            <a:endParaRPr kumimoji="0" lang="en-C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(Adapted) (In millions) </a:t>
            </a:r>
            <a:endParaRPr kumimoji="0" lang="en-C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2193508"/>
              </p:ext>
            </p:extLst>
          </p:nvPr>
        </p:nvGraphicFramePr>
        <p:xfrm>
          <a:off x="457200" y="183897"/>
          <a:ext cx="7558088" cy="656303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781800"/>
                <a:gridCol w="776288"/>
              </a:tblGrid>
              <a:tr h="205486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800" b="0" dirty="0">
                          <a:solidFill>
                            <a:schemeClr val="tx1"/>
                          </a:solidFill>
                          <a:effectLst/>
                        </a:rPr>
                        <a:t>Cash flows from investing activities</a:t>
                      </a:r>
                      <a:endParaRPr lang="en-CA" sz="1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18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324724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Purchases of property and equipment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 smtClean="0">
                          <a:effectLst/>
                        </a:rPr>
                        <a:t>(1,235)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301289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Purchases of marketable securities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 smtClean="0">
                          <a:effectLst/>
                        </a:rPr>
                        <a:t>(10,307)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354054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Maturities of marketable securities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3,333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406819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Sales of marketable securities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2,100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260095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Investments in non-marketable equity securities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 smtClean="0">
                          <a:effectLst/>
                        </a:rPr>
                        <a:t>(2)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498347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Acquisitions of business, net of cash acquired, and purchases of intangible and other assets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 smtClean="0">
                          <a:effectLst/>
                        </a:rPr>
                        <a:t>(911)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152400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Change in restricted cash and deposits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(2)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9813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Net cash used in investing activities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 smtClean="0">
                          <a:effectLst/>
                        </a:rPr>
                        <a:t>(7,024)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52693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800" b="0" dirty="0">
                          <a:solidFill>
                            <a:schemeClr val="tx1"/>
                          </a:solidFill>
                          <a:effectLst/>
                        </a:rPr>
                        <a:t>Cash flows from financing activities</a:t>
                      </a:r>
                      <a:endParaRPr lang="en-CA" sz="1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18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/>
                    </a:solidFill>
                  </a:tcPr>
                </a:tc>
              </a:tr>
              <a:tr h="240142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Net proceeds from issuance of common stock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6,760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153416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Proceeds from exercise of stock options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</a:rPr>
                        <a:t>28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162926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Proceeds from (repayments of) long-term debt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</a:rPr>
                        <a:t>(250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172578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Proceeds from sale and lease-back transactions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</a:rPr>
                        <a:t>170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106488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Principal payments on capital lease obligations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</a:rPr>
                        <a:t>(181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231140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Excess tax benefit from share-based award activity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</a:rPr>
                        <a:t>433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15250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Net cash provided by financing activities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6,283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Effect of exchange rate changes on cash and cash equivalents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01752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Net increase (decrease) in cash and cash equivalents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872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Cash and cash equivalents at beginning of period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 smtClean="0">
                          <a:effectLst/>
                        </a:rPr>
                        <a:t>1,512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62052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Cash and cash equivalents at end of period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 smtClean="0">
                          <a:effectLst/>
                        </a:rPr>
                        <a:t>$ </a:t>
                      </a:r>
                      <a:r>
                        <a:rPr lang="en-CA" sz="1600" dirty="0" smtClean="0">
                          <a:effectLst/>
                        </a:rPr>
                        <a:t>2,384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13222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9413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Integrated Financial Statements</a:t>
            </a:r>
          </a:p>
        </p:txBody>
      </p:sp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838200" y="1371600"/>
            <a:ext cx="5715000" cy="90805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r>
              <a:rPr lang="en-US" b="1" dirty="0"/>
              <a:t>Net Income on </a:t>
            </a:r>
            <a:r>
              <a:rPr lang="en-US" b="1" dirty="0">
                <a:solidFill>
                  <a:schemeClr val="tx2"/>
                </a:solidFill>
              </a:rPr>
              <a:t>Income Statement</a:t>
            </a:r>
            <a:r>
              <a:rPr lang="en-US" b="1" dirty="0"/>
              <a:t> </a:t>
            </a:r>
          </a:p>
          <a:p>
            <a:pPr algn="ctr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r>
              <a:rPr lang="en-US" b="1" dirty="0"/>
              <a:t>$  </a:t>
            </a:r>
            <a:r>
              <a:rPr lang="en-US" b="1" dirty="0" smtClean="0"/>
              <a:t>53</a:t>
            </a:r>
            <a:endParaRPr lang="en-US" dirty="0"/>
          </a:p>
        </p:txBody>
      </p:sp>
      <p:sp>
        <p:nvSpPr>
          <p:cNvPr id="29704" name="Line 8"/>
          <p:cNvSpPr>
            <a:spLocks noChangeShapeType="1"/>
          </p:cNvSpPr>
          <p:nvPr/>
        </p:nvSpPr>
        <p:spPr bwMode="auto">
          <a:xfrm>
            <a:off x="3886200" y="2286000"/>
            <a:ext cx="0" cy="381000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29705" name="Text Box 9"/>
          <p:cNvSpPr txBox="1">
            <a:spLocks noChangeArrowheads="1"/>
          </p:cNvSpPr>
          <p:nvPr/>
        </p:nvSpPr>
        <p:spPr bwMode="auto">
          <a:xfrm>
            <a:off x="1905000" y="2667000"/>
            <a:ext cx="5715000" cy="1273175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b="1" dirty="0">
                <a:solidFill>
                  <a:schemeClr val="tx2"/>
                </a:solidFill>
              </a:rPr>
              <a:t>Retained Earnings Statement</a:t>
            </a: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b="1" dirty="0"/>
              <a:t>- Net Income of </a:t>
            </a:r>
            <a:r>
              <a:rPr lang="en-US" b="1" dirty="0" smtClean="0"/>
              <a:t>$53 </a:t>
            </a:r>
            <a:r>
              <a:rPr lang="en-US" b="1" dirty="0"/>
              <a:t>used to calculate retained earnings of </a:t>
            </a:r>
            <a:r>
              <a:rPr lang="en-US" b="1" dirty="0" smtClean="0"/>
              <a:t>$</a:t>
            </a:r>
            <a:r>
              <a:rPr lang="en-US" b="1" dirty="0" smtClean="0"/>
              <a:t>1,659</a:t>
            </a:r>
            <a:endParaRPr lang="en-US" b="1" dirty="0"/>
          </a:p>
        </p:txBody>
      </p:sp>
      <p:sp>
        <p:nvSpPr>
          <p:cNvPr id="29706" name="Text Box 10"/>
          <p:cNvSpPr txBox="1">
            <a:spLocks noChangeArrowheads="1"/>
          </p:cNvSpPr>
          <p:nvPr/>
        </p:nvSpPr>
        <p:spPr bwMode="auto">
          <a:xfrm>
            <a:off x="3962400" y="4572000"/>
            <a:ext cx="5181600" cy="1128713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"/>
              </a:spcBef>
            </a:pPr>
            <a:r>
              <a:rPr lang="en-US" b="1" dirty="0">
                <a:solidFill>
                  <a:schemeClr val="tx2"/>
                </a:solidFill>
              </a:rPr>
              <a:t>Balance Sheet</a:t>
            </a:r>
            <a:r>
              <a:rPr lang="en-US" b="1" dirty="0"/>
              <a:t> </a:t>
            </a:r>
          </a:p>
          <a:p>
            <a:pPr>
              <a:lnSpc>
                <a:spcPct val="90000"/>
              </a:lnSpc>
              <a:spcBef>
                <a:spcPct val="5000"/>
              </a:spcBef>
            </a:pPr>
            <a:r>
              <a:rPr lang="en-US" b="1" dirty="0"/>
              <a:t>- Retained Earnings </a:t>
            </a:r>
            <a:r>
              <a:rPr lang="en-US" b="1" dirty="0" smtClean="0"/>
              <a:t>$</a:t>
            </a:r>
            <a:r>
              <a:rPr lang="en-US" b="1" dirty="0" smtClean="0"/>
              <a:t>1,659</a:t>
            </a:r>
            <a:endParaRPr lang="en-US" b="1" dirty="0"/>
          </a:p>
          <a:p>
            <a:pPr>
              <a:lnSpc>
                <a:spcPct val="90000"/>
              </a:lnSpc>
              <a:spcBef>
                <a:spcPct val="5000"/>
              </a:spcBef>
            </a:pPr>
            <a:r>
              <a:rPr lang="en-US" b="1" dirty="0"/>
              <a:t>- Cash </a:t>
            </a:r>
            <a:r>
              <a:rPr lang="en-US" b="1" dirty="0" smtClean="0"/>
              <a:t>$</a:t>
            </a:r>
            <a:r>
              <a:rPr lang="en-US" b="1" dirty="0" smtClean="0"/>
              <a:t>2,384</a:t>
            </a:r>
            <a:endParaRPr lang="en-US" sz="2000" b="1" dirty="0"/>
          </a:p>
        </p:txBody>
      </p:sp>
      <p:sp>
        <p:nvSpPr>
          <p:cNvPr id="29707" name="Line 11"/>
          <p:cNvSpPr>
            <a:spLocks noChangeShapeType="1"/>
          </p:cNvSpPr>
          <p:nvPr/>
        </p:nvSpPr>
        <p:spPr bwMode="auto">
          <a:xfrm>
            <a:off x="4800600" y="3962400"/>
            <a:ext cx="0" cy="609600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29708" name="Text Box 12"/>
          <p:cNvSpPr txBox="1">
            <a:spLocks noChangeArrowheads="1"/>
          </p:cNvSpPr>
          <p:nvPr/>
        </p:nvSpPr>
        <p:spPr bwMode="auto">
          <a:xfrm>
            <a:off x="0" y="4572000"/>
            <a:ext cx="3429000" cy="11969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>
                <a:solidFill>
                  <a:schemeClr val="tx2"/>
                </a:solidFill>
              </a:rPr>
              <a:t>Statement of Cash Flows</a:t>
            </a:r>
            <a:r>
              <a:rPr lang="en-US" b="1" dirty="0"/>
              <a:t> – ending cash balance = </a:t>
            </a:r>
            <a:r>
              <a:rPr lang="en-US" b="1" dirty="0" smtClean="0"/>
              <a:t>$</a:t>
            </a:r>
            <a:r>
              <a:rPr lang="en-US" b="1" dirty="0" smtClean="0"/>
              <a:t>2,384</a:t>
            </a:r>
            <a:endParaRPr lang="en-US" b="1" dirty="0"/>
          </a:p>
        </p:txBody>
      </p:sp>
      <p:sp>
        <p:nvSpPr>
          <p:cNvPr id="29709" name="Line 13"/>
          <p:cNvSpPr>
            <a:spLocks noChangeShapeType="1"/>
          </p:cNvSpPr>
          <p:nvPr/>
        </p:nvSpPr>
        <p:spPr bwMode="auto">
          <a:xfrm>
            <a:off x="3429000" y="5029200"/>
            <a:ext cx="533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1" t="12236" r="3774" b="9257"/>
          <a:stretch/>
        </p:blipFill>
        <p:spPr>
          <a:xfrm>
            <a:off x="434197" y="228600"/>
            <a:ext cx="8557403" cy="609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1" t="8731" r="10376" b="12412"/>
          <a:stretch/>
        </p:blipFill>
        <p:spPr>
          <a:xfrm>
            <a:off x="0" y="228600"/>
            <a:ext cx="8901320" cy="6019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8651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The Accounting “Rules”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04800" y="1600200"/>
            <a:ext cx="8001000" cy="3810000"/>
          </a:xfrm>
        </p:spPr>
        <p:txBody>
          <a:bodyPr/>
          <a:lstStyle/>
          <a:p>
            <a:r>
              <a:rPr lang="en-US" sz="2600"/>
              <a:t>Generally Accepted Accounting Principles (GAAP) are set by the Accounting Standards Board of the Canadian Institute of Chartered Accountants (CICA). </a:t>
            </a:r>
          </a:p>
          <a:p>
            <a:r>
              <a:rPr lang="en-US" sz="2600"/>
              <a:t>These accounting standards are published in the CICA Handbook.</a:t>
            </a:r>
          </a:p>
        </p:txBody>
      </p:sp>
      <p:pic>
        <p:nvPicPr>
          <p:cNvPr id="31750" name="Picture 6" descr="j0434867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97842">
            <a:off x="6172200" y="4191000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Eight Concepts</a:t>
            </a:r>
          </a:p>
        </p:txBody>
      </p:sp>
      <p:sp>
        <p:nvSpPr>
          <p:cNvPr id="32771" name="Oval 7"/>
          <p:cNvSpPr>
            <a:spLocks noChangeArrowheads="1"/>
          </p:cNvSpPr>
          <p:nvPr/>
        </p:nvSpPr>
        <p:spPr bwMode="auto">
          <a:xfrm>
            <a:off x="838200" y="3124200"/>
            <a:ext cx="2667000" cy="1295400"/>
          </a:xfrm>
          <a:prstGeom prst="ellipse">
            <a:avLst/>
          </a:prstGeom>
          <a:gradFill rotWithShape="1">
            <a:gsLst>
              <a:gs pos="0">
                <a:srgbClr val="336600"/>
              </a:gs>
              <a:gs pos="100000">
                <a:srgbClr val="A7C0F3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lang="en-US" sz="200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ADEQUATE DISCLOSURE</a:t>
            </a:r>
          </a:p>
        </p:txBody>
      </p:sp>
      <p:sp>
        <p:nvSpPr>
          <p:cNvPr id="32772" name="Oval 10"/>
          <p:cNvSpPr>
            <a:spLocks noChangeArrowheads="1"/>
          </p:cNvSpPr>
          <p:nvPr/>
        </p:nvSpPr>
        <p:spPr bwMode="auto">
          <a:xfrm>
            <a:off x="685800" y="1905000"/>
            <a:ext cx="2743200" cy="1295400"/>
          </a:xfrm>
          <a:prstGeom prst="ellipse">
            <a:avLst/>
          </a:prstGeom>
          <a:gradFill rotWithShape="1">
            <a:gsLst>
              <a:gs pos="0">
                <a:srgbClr val="336600"/>
              </a:gs>
              <a:gs pos="100000">
                <a:srgbClr val="A7C0F3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lang="en-US" sz="200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ACCOUNTING PERIOD</a:t>
            </a:r>
          </a:p>
        </p:txBody>
      </p:sp>
      <p:sp>
        <p:nvSpPr>
          <p:cNvPr id="32773" name="Oval 11"/>
          <p:cNvSpPr>
            <a:spLocks noChangeArrowheads="1"/>
          </p:cNvSpPr>
          <p:nvPr/>
        </p:nvSpPr>
        <p:spPr bwMode="auto">
          <a:xfrm>
            <a:off x="2971800" y="1371600"/>
            <a:ext cx="2362200" cy="1295400"/>
          </a:xfrm>
          <a:prstGeom prst="ellipse">
            <a:avLst/>
          </a:prstGeom>
          <a:gradFill rotWithShape="1">
            <a:gsLst>
              <a:gs pos="0">
                <a:srgbClr val="336600"/>
              </a:gs>
              <a:gs pos="100000">
                <a:srgbClr val="A7C0F3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en-US" sz="200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BUSINESS ENTITY</a:t>
            </a:r>
          </a:p>
        </p:txBody>
      </p:sp>
      <p:sp>
        <p:nvSpPr>
          <p:cNvPr id="32774" name="Oval 12"/>
          <p:cNvSpPr>
            <a:spLocks noChangeArrowheads="1"/>
          </p:cNvSpPr>
          <p:nvPr/>
        </p:nvSpPr>
        <p:spPr bwMode="auto">
          <a:xfrm>
            <a:off x="1981200" y="4191000"/>
            <a:ext cx="2362200" cy="1295400"/>
          </a:xfrm>
          <a:prstGeom prst="ellipse">
            <a:avLst/>
          </a:prstGeom>
          <a:gradFill rotWithShape="1">
            <a:gsLst>
              <a:gs pos="0">
                <a:srgbClr val="336600"/>
              </a:gs>
              <a:gs pos="100000">
                <a:srgbClr val="A7C0F3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lang="en-US" sz="200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UNIT OF MEASURE</a:t>
            </a:r>
          </a:p>
        </p:txBody>
      </p:sp>
      <p:sp>
        <p:nvSpPr>
          <p:cNvPr id="32775" name="Oval 13"/>
          <p:cNvSpPr>
            <a:spLocks noChangeArrowheads="1"/>
          </p:cNvSpPr>
          <p:nvPr/>
        </p:nvSpPr>
        <p:spPr bwMode="auto">
          <a:xfrm>
            <a:off x="3886200" y="4267200"/>
            <a:ext cx="2590800" cy="1295400"/>
          </a:xfrm>
          <a:prstGeom prst="ellipse">
            <a:avLst/>
          </a:prstGeom>
          <a:gradFill rotWithShape="1">
            <a:gsLst>
              <a:gs pos="0">
                <a:srgbClr val="336600"/>
              </a:gs>
              <a:gs pos="100000">
                <a:srgbClr val="A7C0F3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lang="en-US" sz="200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OBJECTIVITY CONCEPT</a:t>
            </a:r>
          </a:p>
        </p:txBody>
      </p:sp>
      <p:sp>
        <p:nvSpPr>
          <p:cNvPr id="32776" name="Oval 15"/>
          <p:cNvSpPr>
            <a:spLocks noChangeArrowheads="1"/>
          </p:cNvSpPr>
          <p:nvPr/>
        </p:nvSpPr>
        <p:spPr bwMode="auto">
          <a:xfrm>
            <a:off x="5181600" y="1447800"/>
            <a:ext cx="2362200" cy="1295400"/>
          </a:xfrm>
          <a:prstGeom prst="ellipse">
            <a:avLst/>
          </a:prstGeom>
          <a:gradFill rotWithShape="1">
            <a:gsLst>
              <a:gs pos="0">
                <a:srgbClr val="336600"/>
              </a:gs>
              <a:gs pos="100000">
                <a:srgbClr val="A7C0F3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lang="en-US" sz="200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COST CONCEPT</a:t>
            </a:r>
          </a:p>
        </p:txBody>
      </p:sp>
      <p:sp>
        <p:nvSpPr>
          <p:cNvPr id="32777" name="Oval 16"/>
          <p:cNvSpPr>
            <a:spLocks noChangeArrowheads="1"/>
          </p:cNvSpPr>
          <p:nvPr/>
        </p:nvSpPr>
        <p:spPr bwMode="auto">
          <a:xfrm>
            <a:off x="5943600" y="3733800"/>
            <a:ext cx="2362200" cy="1295400"/>
          </a:xfrm>
          <a:prstGeom prst="ellipse">
            <a:avLst/>
          </a:prstGeom>
          <a:gradFill rotWithShape="1">
            <a:gsLst>
              <a:gs pos="0">
                <a:srgbClr val="336600"/>
              </a:gs>
              <a:gs pos="100000">
                <a:srgbClr val="A7C0F3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lang="en-US" sz="200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MATCHING CONCEPT</a:t>
            </a:r>
          </a:p>
        </p:txBody>
      </p:sp>
      <p:sp>
        <p:nvSpPr>
          <p:cNvPr id="32778" name="Oval 14"/>
          <p:cNvSpPr>
            <a:spLocks noChangeArrowheads="1"/>
          </p:cNvSpPr>
          <p:nvPr/>
        </p:nvSpPr>
        <p:spPr bwMode="auto">
          <a:xfrm>
            <a:off x="6248400" y="2514600"/>
            <a:ext cx="2362200" cy="1295400"/>
          </a:xfrm>
          <a:prstGeom prst="ellipse">
            <a:avLst/>
          </a:prstGeom>
          <a:gradFill rotWithShape="1">
            <a:gsLst>
              <a:gs pos="0">
                <a:srgbClr val="336600"/>
              </a:gs>
              <a:gs pos="100000">
                <a:srgbClr val="A7C0F3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lang="en-US" sz="200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GOING CONCERN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618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09600" y="4800600"/>
            <a:ext cx="7772400" cy="1470025"/>
          </a:xfrm>
          <a:noFill/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 algn="ctr">
              <a:spcBef>
                <a:spcPct val="20000"/>
              </a:spcBef>
              <a:buClr>
                <a:schemeClr val="accent2"/>
              </a:buClr>
              <a:buSzPct val="50000"/>
              <a:buFont typeface="Wingdings" pitchFamily="2" charset="2"/>
              <a:buNone/>
            </a:pPr>
            <a:r>
              <a:rPr lang="en-US" sz="5600" i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End of Chapter 1</a:t>
            </a:r>
          </a:p>
        </p:txBody>
      </p:sp>
      <p:pic>
        <p:nvPicPr>
          <p:cNvPr id="33796" name="Picture 4" descr="finish li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381000"/>
            <a:ext cx="3825875" cy="3960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Custom Design">
  <a:themeElements>
    <a:clrScheme name="2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Custom Design">
      <a:majorFont>
        <a:latin typeface="Engravers MT"/>
        <a:ea typeface="ＭＳ Ｐゴシック"/>
        <a:cs typeface=""/>
      </a:majorFont>
      <a:minorFont>
        <a:latin typeface="Times New Roman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2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WarrenSurvey_FINAL</Template>
  <TotalTime>3870</TotalTime>
  <Words>1042</Words>
  <Application>Microsoft Office PowerPoint</Application>
  <PresentationFormat>On-screen Show (4:3)</PresentationFormat>
  <Paragraphs>253</Paragraphs>
  <Slides>29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29</vt:i4>
      </vt:variant>
    </vt:vector>
  </HeadingPairs>
  <TitlesOfParts>
    <vt:vector size="33" baseType="lpstr">
      <vt:lpstr>2_Custom Design</vt:lpstr>
      <vt:lpstr>Custom Design</vt:lpstr>
      <vt:lpstr>1_Custom Design</vt:lpstr>
      <vt:lpstr>Edge</vt:lpstr>
      <vt:lpstr>Chapter 1</vt:lpstr>
      <vt:lpstr>Learning Objectives</vt:lpstr>
      <vt:lpstr>Types of Businesses?</vt:lpstr>
      <vt:lpstr>Forms of Business</vt:lpstr>
      <vt:lpstr>PowerPoint Presentation</vt:lpstr>
      <vt:lpstr>Objectives of Financial Accounting</vt:lpstr>
      <vt:lpstr>Two Major Objectives of Financial Accounting</vt:lpstr>
      <vt:lpstr>Financial Statements</vt:lpstr>
      <vt:lpstr>PowerPoint Presentation</vt:lpstr>
      <vt:lpstr>Income Statement</vt:lpstr>
      <vt:lpstr>Income Statement</vt:lpstr>
      <vt:lpstr>PowerPoint Presentation</vt:lpstr>
      <vt:lpstr>PowerPoint Presentation</vt:lpstr>
      <vt:lpstr>PowerPoint Presentation</vt:lpstr>
      <vt:lpstr>Balance Sheet</vt:lpstr>
      <vt:lpstr>What assets do you have?</vt:lpstr>
      <vt:lpstr>What liabilities do you have?</vt:lpstr>
      <vt:lpstr>PowerPoint Presentation</vt:lpstr>
      <vt:lpstr>PowerPoint Presentation</vt:lpstr>
      <vt:lpstr>PowerPoint Presentation</vt:lpstr>
      <vt:lpstr>PowerPoint Presentation</vt:lpstr>
      <vt:lpstr>Statement of Cash Flows</vt:lpstr>
      <vt:lpstr>PowerPoint Presentation</vt:lpstr>
      <vt:lpstr>Integrated Financial Statements</vt:lpstr>
      <vt:lpstr>PowerPoint Presentation</vt:lpstr>
      <vt:lpstr>PowerPoint Presentation</vt:lpstr>
      <vt:lpstr>The Accounting “Rules”</vt:lpstr>
      <vt:lpstr>Eight Concepts</vt:lpstr>
      <vt:lpstr>End of Chapter 1</vt:lpstr>
    </vt:vector>
  </TitlesOfParts>
  <Company>Cengage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</dc:title>
  <dc:creator>TL User</dc:creator>
  <cp:lastModifiedBy>Patti</cp:lastModifiedBy>
  <cp:revision>157</cp:revision>
  <dcterms:created xsi:type="dcterms:W3CDTF">2009-07-15T15:16:07Z</dcterms:created>
  <dcterms:modified xsi:type="dcterms:W3CDTF">2013-09-05T01:09:10Z</dcterms:modified>
</cp:coreProperties>
</file>