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2" r:id="rId1"/>
  </p:sldMasterIdLst>
  <p:notesMasterIdLst>
    <p:notesMasterId r:id="rId29"/>
  </p:notesMasterIdLst>
  <p:sldIdLst>
    <p:sldId id="256" r:id="rId2"/>
    <p:sldId id="258" r:id="rId3"/>
    <p:sldId id="278" r:id="rId4"/>
    <p:sldId id="296" r:id="rId5"/>
    <p:sldId id="297" r:id="rId6"/>
    <p:sldId id="260" r:id="rId7"/>
    <p:sldId id="279" r:id="rId8"/>
    <p:sldId id="301" r:id="rId9"/>
    <p:sldId id="261" r:id="rId10"/>
    <p:sldId id="304" r:id="rId11"/>
    <p:sldId id="262" r:id="rId12"/>
    <p:sldId id="280" r:id="rId13"/>
    <p:sldId id="306" r:id="rId14"/>
    <p:sldId id="305" r:id="rId15"/>
    <p:sldId id="307" r:id="rId16"/>
    <p:sldId id="308" r:id="rId17"/>
    <p:sldId id="310" r:id="rId18"/>
    <p:sldId id="311" r:id="rId19"/>
    <p:sldId id="312" r:id="rId20"/>
    <p:sldId id="319" r:id="rId21"/>
    <p:sldId id="322" r:id="rId22"/>
    <p:sldId id="314" r:id="rId23"/>
    <p:sldId id="315" r:id="rId24"/>
    <p:sldId id="316" r:id="rId25"/>
    <p:sldId id="320" r:id="rId26"/>
    <p:sldId id="321" r:id="rId27"/>
    <p:sldId id="277"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766" autoAdjust="0"/>
    <p:restoredTop sz="94660"/>
  </p:normalViewPr>
  <p:slideViewPr>
    <p:cSldViewPr>
      <p:cViewPr varScale="1">
        <p:scale>
          <a:sx n="67" d="100"/>
          <a:sy n="67" d="100"/>
        </p:scale>
        <p:origin x="-101" y="-619"/>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A439E5-59E9-4E1F-903B-2EC15619B68F}" type="datetimeFigureOut">
              <a:rPr lang="en-CA" smtClean="0"/>
              <a:pPr/>
              <a:t>18/10/2012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B8E2B8-8E83-4A91-9C51-2D35377A3E2E}"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4D7458C6-D0CD-43EF-8DD4-F370349E33ED}" type="slidenum">
              <a:rPr lang="en-US" smtClean="0"/>
              <a:pPr>
                <a:defRPr/>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7619EB90-DD5D-4DA9-AE94-50DF476BE870}" type="slidenum">
              <a:rPr lang="en-US" smtClean="0"/>
              <a:pPr>
                <a:defRPr/>
              </a:pPr>
              <a:t>6</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7619EB90-DD5D-4DA9-AE94-50DF476BE870}" type="slidenum">
              <a:rPr lang="en-US" smtClean="0"/>
              <a:pPr>
                <a:defRPr/>
              </a:pPr>
              <a:t>7</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7619EB90-DD5D-4DA9-AE94-50DF476BE870}" type="slidenum">
              <a:rPr lang="en-US" smtClean="0"/>
              <a:pPr>
                <a:defRPr/>
              </a:pPr>
              <a:t>8</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8F75F16C-18E1-4D9F-AFB4-873C846314CA}" type="slidenum">
              <a:rPr lang="en-US" smtClean="0"/>
              <a:pPr>
                <a:defRPr/>
              </a:pPr>
              <a:t>9</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8F75F16C-18E1-4D9F-AFB4-873C846314CA}" type="slidenum">
              <a:rPr lang="en-US" smtClean="0"/>
              <a:pPr>
                <a:defRPr/>
              </a:pPr>
              <a:t>10</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2503DD29-C515-4696-8AFA-79EE244039A8}" type="slidenum">
              <a:rPr lang="en-US" smtClean="0"/>
              <a:pPr>
                <a:defRPr/>
              </a:pPr>
              <a:t>11</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AA1D8AC-2957-45DD-91A1-7495CEBA88F1}" type="slidenum">
              <a:rPr lang="en-US" smtClean="0">
                <a:latin typeface="Arial" pitchFamily="34" charset="0"/>
              </a:rPr>
              <a:pPr/>
              <a:t>13</a:t>
            </a:fld>
            <a:endParaRPr lang="en-US" smtClean="0">
              <a:latin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dirty="0"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336F9D9-569C-43B6-8157-12A302BC821F}" type="slidenum">
              <a:rPr lang="en-US" smtClean="0">
                <a:latin typeface="Arial" pitchFamily="34" charset="0"/>
              </a:rPr>
              <a:pPr/>
              <a:t>14</a:t>
            </a:fld>
            <a:endParaRPr lang="en-US" smtClean="0">
              <a:latin typeface="Arial" pitchFamily="34" charset="0"/>
            </a:endParaRPr>
          </a:p>
        </p:txBody>
      </p:sp>
      <p:sp>
        <p:nvSpPr>
          <p:cNvPr id="37891"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ln/>
        </p:spPr>
        <p:txBody>
          <a:bodyPr/>
          <a:lstStyle/>
          <a:p>
            <a:pPr eaLnBrk="1" hangingPunct="1">
              <a:defRPr/>
            </a:pPr>
            <a:r>
              <a:rPr lang="en-US" dirty="0" smtClean="0">
                <a:latin typeface="+mn-lt"/>
              </a:rPr>
              <a:t>Any combination of goods inside the budget line can be purchased, but that combination of goods is not representative of the maximum that could be purchased.  A budget line clearly illustrates how much of one good must be sacrificed to get more of another good (opportunity costs). Since the blue budget line represents the maximum of goods that can be purchased, any point outside (to the right) of the budget line represents a combination whose price exceeds the available income and therefore can’t be purchased.</a:t>
            </a:r>
          </a:p>
          <a:p>
            <a:pPr eaLnBrk="1" hangingPunct="1">
              <a:defRPr/>
            </a:pPr>
            <a:endParaRPr lang="en-US" dirty="0" smtClean="0">
              <a:latin typeface="+mn-lt"/>
            </a:endParaRPr>
          </a:p>
          <a:p>
            <a:pPr eaLnBrk="1" hangingPunct="1">
              <a:defRPr/>
            </a:pPr>
            <a:r>
              <a:rPr lang="en-US" dirty="0" smtClean="0">
                <a:latin typeface="+mn-lt"/>
              </a:rPr>
              <a:t>If income increases, the budget line will shift to the right to show that now more books and DVDs can be purchased.  If income falls, the budget line shifts to the left to show that fewer books and DVDs must be purchased.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BAA1D8AC-2957-45DD-91A1-7495CEBA88F1}" type="slidenum">
              <a:rPr lang="en-US" smtClean="0">
                <a:latin typeface="Arial" pitchFamily="34" charset="0"/>
              </a:rPr>
              <a:pPr/>
              <a:t>15</a:t>
            </a:fld>
            <a:endParaRPr lang="en-US" smtClean="0">
              <a:latin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dirty="0"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BC1A6545-26F4-46FF-919A-C622103DA3C8}" type="slidenum">
              <a:rPr lang="en-US" smtClean="0"/>
              <a:pPr/>
              <a:t>17</a:t>
            </a:fld>
            <a:endParaRPr lang="en-US"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mtClean="0">
                <a:latin typeface="Calibri" pitchFamily="34" charset="0"/>
              </a:rPr>
              <a:t>The production possibilities table shows the combinations of pizzas and robots that can be produced with the resources available.  At point A, the economy can produce 10,000 robots by using all of the resources to produce those robots.</a:t>
            </a:r>
          </a:p>
          <a:p>
            <a:pPr eaLnBrk="1" hangingPunct="1"/>
            <a:endParaRPr lang="en-US" smtClean="0">
              <a:latin typeface="Calibri" pitchFamily="34" charset="0"/>
            </a:endParaRPr>
          </a:p>
          <a:p>
            <a:pPr eaLnBrk="1" hangingPunct="1"/>
            <a:r>
              <a:rPr lang="en-US" smtClean="0">
                <a:latin typeface="Calibri" pitchFamily="34" charset="0"/>
              </a:rPr>
              <a:t>At point B, the economy is able to produce 100,000 pizzas, but they have to give up some robots to get these pizzas.  This is because some resources are re-allocated to producing pizzas instead of robots.</a:t>
            </a:r>
          </a:p>
          <a:p>
            <a:pPr eaLnBrk="1" hangingPunct="1"/>
            <a:endParaRPr lang="en-US" smtClean="0">
              <a:latin typeface="Calibri" pitchFamily="34" charset="0"/>
            </a:endParaRPr>
          </a:p>
          <a:p>
            <a:pPr eaLnBrk="1" hangingPunct="1"/>
            <a:r>
              <a:rPr lang="en-US" smtClean="0">
                <a:latin typeface="Calibri" pitchFamily="34" charset="0"/>
              </a:rPr>
              <a:t>As the economy continues to move towards point E, the number of pizzas increases while the number of robots decreases, illustrating that the opportunity cost of more pizzas is lost robots.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6670CA62-66BE-4FFA-B513-F918952FB8C7}" type="slidenum">
              <a:rPr lang="en-US" smtClean="0"/>
              <a:pPr/>
              <a:t>18</a:t>
            </a:fld>
            <a:endParaRPr lang="en-US"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mtClean="0">
                <a:latin typeface="Calibri" pitchFamily="34" charset="0"/>
              </a:rPr>
              <a:t>Producing anywhere along the blue PPC line means that the economy is producing the maximum amount of pizzas and robots, and this implies that the economy is efficient.  When the economy is efficient, the only way to get more of one good is to give up some of the other because all resources are already being utilized.  There is no way to allocate the resources differently without giving up some of another good.</a:t>
            </a:r>
          </a:p>
          <a:p>
            <a:pPr eaLnBrk="1" hangingPunct="1"/>
            <a:endParaRPr lang="en-US" smtClean="0">
              <a:latin typeface="Calibri" pitchFamily="34" charset="0"/>
            </a:endParaRPr>
          </a:p>
          <a:p>
            <a:pPr eaLnBrk="1" hangingPunct="1"/>
            <a:r>
              <a:rPr lang="en-US" smtClean="0">
                <a:latin typeface="Calibri" pitchFamily="34" charset="0"/>
              </a:rPr>
              <a:t>The economy can produce at any point inside the PPC, but doing so means that the economy is inefficient.  This means that the economy has idle resources and/or resources are not being used to their capacity.  When inside the PPC, it is possible to get more of both goods by utilizing idle resources, or using resources to their capacity.</a:t>
            </a:r>
          </a:p>
          <a:p>
            <a:pPr eaLnBrk="1" hangingPunct="1"/>
            <a:endParaRPr lang="en-US" smtClean="0">
              <a:latin typeface="Calibri" pitchFamily="34" charset="0"/>
            </a:endParaRPr>
          </a:p>
          <a:p>
            <a:pPr eaLnBrk="1" hangingPunct="1"/>
            <a:r>
              <a:rPr lang="en-US" smtClean="0">
                <a:latin typeface="Calibri" pitchFamily="34" charset="0"/>
              </a:rPr>
              <a:t>Just like with the budget line, any point to the right of the PPC represents a combination of robots and pizzas that is impossible to create with the current resources.</a:t>
            </a:r>
          </a:p>
          <a:p>
            <a:pPr eaLnBrk="1" hangingPunct="1"/>
            <a:endParaRPr lang="en-US" smtClean="0">
              <a:latin typeface="Calibri" pitchFamily="34" charset="0"/>
            </a:endParaRPr>
          </a:p>
          <a:p>
            <a:pPr eaLnBrk="1" hangingPunct="1"/>
            <a:r>
              <a:rPr lang="en-US" smtClean="0">
                <a:latin typeface="Calibri" pitchFamily="34" charset="0"/>
              </a:rPr>
              <a:t>The PPC is concave because of the increasing opportunity costs.  If the opportunity costs were constant, the PPC would be a straight line.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91C6323-299C-415A-8E5E-9890C4A81135}" type="slidenum">
              <a:rPr lang="en-US" smtClean="0"/>
              <a:pPr/>
              <a:t>19</a:t>
            </a:fld>
            <a:endParaRPr lang="en-US"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mtClean="0">
                <a:latin typeface="Calibri" pitchFamily="34" charset="0"/>
              </a:rPr>
              <a:t>The economy decides how much pizza to produce similarly to how a person makes their decisions.  The economy must compare the marginal benefit to the marginal cost of producing pizza.  The optimal amount of pizza is where the marginal benefit is equal to the marginal cost of producing another unit of pizza.</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6670CA62-66BE-4FFA-B513-F918952FB8C7}" type="slidenum">
              <a:rPr lang="en-US" smtClean="0"/>
              <a:pPr/>
              <a:t>21</a:t>
            </a:fld>
            <a:endParaRPr lang="en-US" smtClean="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dirty="0" smtClean="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p:spPr>
        <p:txBody>
          <a:bodyPr/>
          <a:lstStyle/>
          <a:p>
            <a:r>
              <a:rPr lang="en-US" smtClean="0"/>
              <a:t>The increase in supplies of resources, improvements in resource quality, and technological advances that occur in a dynamic economy move the production</a:t>
            </a:r>
          </a:p>
          <a:p>
            <a:r>
              <a:rPr lang="en-US" smtClean="0"/>
              <a:t>possibilities curve outward and to the right, allowing the economy to have larger quantities of both types of goods.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8158DAFB-EFFF-4CA5-BBCA-A938C703FA76}" type="slidenum">
              <a:rPr lang="en-US" smtClean="0"/>
              <a:pPr/>
              <a:t>23</a:t>
            </a:fld>
            <a:endParaRPr lang="en-US"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latin typeface="Calibri" pitchFamily="34" charset="0"/>
              </a:rPr>
              <a:t>Graphically, economic growth is shown as a shift to the right of the PPC.  Shifting the PPC to the right shows that more robots and pizzas can now be produced at every point on the PPC.  Points that used to be unattainable are now attainable.  This means that the economy will now have a higher standard of living.</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976D0328-EF40-4934-B9E3-6F256E967821}" type="slidenum">
              <a:rPr lang="en-US" smtClean="0"/>
              <a:pPr/>
              <a:t>24</a:t>
            </a:fld>
            <a:endParaRPr lang="en-US" smtClean="0"/>
          </a:p>
        </p:txBody>
      </p:sp>
      <p:sp>
        <p:nvSpPr>
          <p:cNvPr id="49155"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ln/>
        </p:spPr>
        <p:txBody>
          <a:bodyPr/>
          <a:lstStyle/>
          <a:p>
            <a:pPr eaLnBrk="1" hangingPunct="1">
              <a:defRPr/>
            </a:pPr>
            <a:r>
              <a:rPr lang="en-US" dirty="0" smtClean="0">
                <a:latin typeface="+mn-lt"/>
              </a:rPr>
              <a:t>Where the economy chooses to produce on the PPC today largely determines the amount of economic growth that they will experience in the future.  Goods for the future include goods like capital, education, and research and development.  When we produce those kinds of goods today, they don’t do anything to satisfy needs and wants today, but they will help to better satisfy future wants and needs by enabling the economy to produce a greater amount of present goods in the future.  Present goods are goods that satisfy needs today and do nothing for us in the future – most of the goods that we buy are present goods.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Header Placeholder 3"/>
          <p:cNvSpPr>
            <a:spLocks noGrp="1"/>
          </p:cNvSpPr>
          <p:nvPr>
            <p:ph type="hdr" sz="quarter"/>
          </p:nvPr>
        </p:nvSpPr>
        <p:spPr/>
        <p:txBody>
          <a:bodyPr/>
          <a:lstStyle/>
          <a:p>
            <a:pPr>
              <a:defRPr/>
            </a:pPr>
            <a:r>
              <a:rPr lang="en-US" smtClean="0"/>
              <a:t>LO4.1</a:t>
            </a:r>
            <a:endParaRPr lang="en-US"/>
          </a:p>
        </p:txBody>
      </p:sp>
      <p:sp>
        <p:nvSpPr>
          <p:cNvPr id="5" name="Slide Number Placeholder 4"/>
          <p:cNvSpPr>
            <a:spLocks noGrp="1"/>
          </p:cNvSpPr>
          <p:nvPr>
            <p:ph type="sldNum" sz="quarter" idx="5"/>
          </p:nvPr>
        </p:nvSpPr>
        <p:spPr/>
        <p:txBody>
          <a:bodyPr/>
          <a:lstStyle/>
          <a:p>
            <a:pPr>
              <a:defRPr/>
            </a:pPr>
            <a:fld id="{21FAF688-9499-48E3-BFE4-237CC1B05616}" type="slidenum">
              <a:rPr lang="en-US" smtClean="0"/>
              <a:pPr>
                <a:defRPr/>
              </a:pPr>
              <a:t>27</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2">
            <a:lumMod val="75000"/>
          </a:schemeClr>
        </a:solidFill>
        <a:effectLst/>
      </p:bgPr>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chemeClr val="bg1"/>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solidFill>
                  <a:schemeClr val="accent1">
                    <a:lumMod val="50000"/>
                  </a:schemeClr>
                </a:solidFill>
              </a:defRPr>
            </a:lvl1pPr>
            <a:extLst/>
          </a:lstStyle>
          <a:p>
            <a:r>
              <a:rPr kumimoji="0" lang="en-US" smtClean="0"/>
              <a:t>Click to edit Master title style</a:t>
            </a:r>
            <a:endParaRPr kumimoji="0" lang="en-US" dirty="0"/>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dirty="0"/>
          </a:p>
        </p:txBody>
      </p:sp>
      <p:sp>
        <p:nvSpPr>
          <p:cNvPr id="4" name="Date Placeholder 3"/>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lstStyle/>
          <a:p>
            <a:r>
              <a:rPr lang="en-CA" smtClean="0"/>
              <a:t>  Chapter 1, LO6</a:t>
            </a:r>
            <a:endParaRPr lang="en-CA"/>
          </a:p>
        </p:txBody>
      </p:sp>
      <p:sp>
        <p:nvSpPr>
          <p:cNvPr id="6" name="Slide Number Placeholder 5"/>
          <p:cNvSpPr>
            <a:spLocks noGrp="1"/>
          </p:cNvSpPr>
          <p:nvPr>
            <p:ph type="sldNum" sz="quarter" idx="12"/>
          </p:nvPr>
        </p:nvSpPr>
        <p:spPr/>
        <p:txBody>
          <a:bodyPr/>
          <a:lstStyle/>
          <a:p>
            <a:fld id="{903CFD6A-5142-4398-B600-676E55901B33}" type="slidenum">
              <a:rPr lang="en-CA" smtClean="0"/>
              <a:pPr/>
              <a:t>‹#›</a:t>
            </a:fld>
            <a:endParaRPr lang="en-CA"/>
          </a:p>
        </p:txBody>
      </p:sp>
      <p:sp>
        <p:nvSpPr>
          <p:cNvPr id="10" name="Rectangle 9"/>
          <p:cNvSpPr/>
          <p:nvPr/>
        </p:nvSpPr>
        <p:spPr bwMode="invGray">
          <a:xfrm>
            <a:off x="0" y="5128334"/>
            <a:ext cx="9144000" cy="45720"/>
          </a:xfrm>
          <a:prstGeom prst="rect">
            <a:avLst/>
          </a:prstGeom>
          <a:solidFill>
            <a:srgbClr val="FFC000"/>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lvl1pPr>
              <a:defRPr>
                <a:solidFill>
                  <a:schemeClr val="bg1"/>
                </a:solidFill>
              </a:defRPr>
            </a:lvl1pPr>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Date Placeholder 3"/>
          <p:cNvSpPr>
            <a:spLocks noGrp="1"/>
          </p:cNvSpPr>
          <p:nvPr>
            <p:ph type="dt" sz="half" idx="10"/>
          </p:nvPr>
        </p:nvSpPr>
        <p:spPr/>
        <p:txBody>
          <a:bodyPr/>
          <a:lstStyle/>
          <a:p>
            <a:r>
              <a:rPr lang="en-US" smtClean="0"/>
              <a:t>©2013 McGraw-Hill Ryerson Ltd.</a:t>
            </a:r>
            <a:endParaRPr lang="en-CA" dirty="0"/>
          </a:p>
        </p:txBody>
      </p:sp>
      <p:sp>
        <p:nvSpPr>
          <p:cNvPr id="5" name="Footer Placeholder 4"/>
          <p:cNvSpPr>
            <a:spLocks noGrp="1"/>
          </p:cNvSpPr>
          <p:nvPr>
            <p:ph type="ftr" sz="quarter" idx="11"/>
          </p:nvPr>
        </p:nvSpPr>
        <p:spPr/>
        <p:txBody>
          <a:bodyPr/>
          <a:lstStyle/>
          <a:p>
            <a:r>
              <a:rPr lang="en-CA" smtClean="0"/>
              <a:t>  Chapter 1, LO6</a:t>
            </a:r>
            <a:endParaRPr lang="en-CA"/>
          </a:p>
        </p:txBody>
      </p:sp>
      <p:sp>
        <p:nvSpPr>
          <p:cNvPr id="6" name="Slide Number Placeholder 5"/>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2">
            <a:lumMod val="75000"/>
          </a:schemeClr>
        </a:solidFill>
        <a:effectLst/>
      </p:bgPr>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chemeClr val="tx1"/>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solidFill>
                  <a:schemeClr val="bg2">
                    <a:lumMod val="50000"/>
                  </a:schemeClr>
                </a:solidFill>
              </a:defRPr>
            </a:lvl1pPr>
            <a:extLst/>
          </a:lstStyle>
          <a:p>
            <a:r>
              <a:rPr kumimoji="0" lang="en-US" smtClean="0"/>
              <a:t>Click to edit Master title style</a:t>
            </a:r>
            <a:endParaRPr kumimoji="0" lang="en-US" dirty="0"/>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lstStyle/>
          <a:p>
            <a:r>
              <a:rPr lang="en-CA" smtClean="0"/>
              <a:t>  Chapter 1, LO6</a:t>
            </a:r>
            <a:endParaRPr lang="en-CA"/>
          </a:p>
        </p:txBody>
      </p:sp>
      <p:sp>
        <p:nvSpPr>
          <p:cNvPr id="6" name="Slide Number Placeholder 5"/>
          <p:cNvSpPr>
            <a:spLocks noGrp="1"/>
          </p:cNvSpPr>
          <p:nvPr>
            <p:ph type="sldNum" sz="quarter" idx="12"/>
          </p:nvPr>
        </p:nvSpPr>
        <p:spPr/>
        <p:txBody>
          <a:bodyPr/>
          <a:lstStyle/>
          <a:p>
            <a:fld id="{903CFD6A-5142-4398-B600-676E55901B33}" type="slidenum">
              <a:rPr lang="en-CA" smtClean="0"/>
              <a:pPr/>
              <a:t>‹#›</a:t>
            </a:fld>
            <a:endParaRPr lang="en-CA"/>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r>
              <a:rPr lang="en-US" smtClean="0"/>
              <a:t>©2013 McGraw-Hill Ryerson Ltd.</a:t>
            </a:r>
            <a:endParaRPr lang="en-CA"/>
          </a:p>
        </p:txBody>
      </p:sp>
      <p:sp>
        <p:nvSpPr>
          <p:cNvPr id="6" name="Footer Placeholder 5"/>
          <p:cNvSpPr>
            <a:spLocks noGrp="1"/>
          </p:cNvSpPr>
          <p:nvPr>
            <p:ph type="ftr" sz="quarter" idx="11"/>
          </p:nvPr>
        </p:nvSpPr>
        <p:spPr/>
        <p:txBody>
          <a:bodyPr/>
          <a:lstStyle/>
          <a:p>
            <a:r>
              <a:rPr lang="en-CA" smtClean="0"/>
              <a:t>  Chapter 1, LO6</a:t>
            </a:r>
            <a:endParaRPr lang="en-CA"/>
          </a:p>
        </p:txBody>
      </p:sp>
      <p:sp>
        <p:nvSpPr>
          <p:cNvPr id="7" name="Slide Number Placeholder 6"/>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8" name="Footer Placeholder 7"/>
          <p:cNvSpPr>
            <a:spLocks noGrp="1"/>
          </p:cNvSpPr>
          <p:nvPr>
            <p:ph type="ftr" sz="quarter" idx="11"/>
          </p:nvPr>
        </p:nvSpPr>
        <p:spPr/>
        <p:txBody>
          <a:bodyPr/>
          <a:lstStyle/>
          <a:p>
            <a:r>
              <a:rPr lang="en-CA" smtClean="0"/>
              <a:t>  Chapter 1, LO6</a:t>
            </a:r>
            <a:endParaRPr lang="en-CA"/>
          </a:p>
        </p:txBody>
      </p:sp>
      <p:sp>
        <p:nvSpPr>
          <p:cNvPr id="9" name="Slide Number Placeholder 8"/>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r>
              <a:rPr lang="en-US" smtClean="0"/>
              <a:t>©2013 McGraw-Hill Ryerson Ltd.</a:t>
            </a:r>
            <a:endParaRPr lang="en-CA"/>
          </a:p>
        </p:txBody>
      </p:sp>
      <p:sp>
        <p:nvSpPr>
          <p:cNvPr id="4" name="Footer Placeholder 3"/>
          <p:cNvSpPr>
            <a:spLocks noGrp="1"/>
          </p:cNvSpPr>
          <p:nvPr>
            <p:ph type="ftr" sz="quarter" idx="11"/>
          </p:nvPr>
        </p:nvSpPr>
        <p:spPr/>
        <p:txBody>
          <a:bodyPr/>
          <a:lstStyle/>
          <a:p>
            <a:r>
              <a:rPr lang="en-CA" smtClean="0"/>
              <a:t>  Chapter 1, LO6</a:t>
            </a:r>
            <a:endParaRPr lang="en-CA"/>
          </a:p>
        </p:txBody>
      </p:sp>
      <p:sp>
        <p:nvSpPr>
          <p:cNvPr id="5" name="Slide Number Placeholder 4"/>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©2013 McGraw-Hill Ryerson Ltd.</a:t>
            </a:r>
            <a:endParaRPr lang="en-CA"/>
          </a:p>
        </p:txBody>
      </p:sp>
      <p:sp>
        <p:nvSpPr>
          <p:cNvPr id="3" name="Footer Placeholder 2"/>
          <p:cNvSpPr>
            <a:spLocks noGrp="1"/>
          </p:cNvSpPr>
          <p:nvPr>
            <p:ph type="ftr" sz="quarter" idx="11"/>
          </p:nvPr>
        </p:nvSpPr>
        <p:spPr/>
        <p:txBody>
          <a:bodyPr/>
          <a:lstStyle/>
          <a:p>
            <a:r>
              <a:rPr lang="en-CA" smtClean="0"/>
              <a:t>  Chapter 1, LO6</a:t>
            </a:r>
            <a:endParaRPr lang="en-CA"/>
          </a:p>
        </p:txBody>
      </p:sp>
      <p:sp>
        <p:nvSpPr>
          <p:cNvPr id="4" name="Slide Number Placeholder 3"/>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r>
              <a:rPr lang="en-US" smtClean="0"/>
              <a:t>©2013 McGraw-Hill Ryerson Ltd.</a:t>
            </a:r>
            <a:endParaRPr lang="en-CA"/>
          </a:p>
        </p:txBody>
      </p:sp>
      <p:sp>
        <p:nvSpPr>
          <p:cNvPr id="6" name="Footer Placeholder 5"/>
          <p:cNvSpPr>
            <a:spLocks noGrp="1"/>
          </p:cNvSpPr>
          <p:nvPr>
            <p:ph type="ftr" sz="quarter" idx="11"/>
          </p:nvPr>
        </p:nvSpPr>
        <p:spPr/>
        <p:txBody>
          <a:bodyPr/>
          <a:lstStyle/>
          <a:p>
            <a:r>
              <a:rPr lang="en-CA" smtClean="0"/>
              <a:t>  Chapter 1, LO6</a:t>
            </a:r>
            <a:endParaRPr lang="en-CA"/>
          </a:p>
        </p:txBody>
      </p:sp>
      <p:sp>
        <p:nvSpPr>
          <p:cNvPr id="7" name="Slide Number Placeholder 6"/>
          <p:cNvSpPr>
            <a:spLocks noGrp="1"/>
          </p:cNvSpPr>
          <p:nvPr>
            <p:ph type="sldNum" sz="quarter" idx="12"/>
          </p:nvPr>
        </p:nvSpPr>
        <p:spPr/>
        <p:txBody>
          <a:bodyPr/>
          <a:lstStyle/>
          <a:p>
            <a:fld id="{903CFD6A-5142-4398-B600-676E55901B33}" type="slidenum">
              <a:rPr lang="en-CA" smtClean="0"/>
              <a:pPr/>
              <a:t>‹#›</a:t>
            </a:fld>
            <a:endParaRPr lang="en-CA"/>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r>
              <a:rPr lang="en-US" smtClean="0"/>
              <a:t>©2013 McGraw-Hill Ryerson Ltd.</a:t>
            </a:r>
            <a:endParaRPr lang="en-CA"/>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r>
              <a:rPr lang="en-CA" smtClean="0"/>
              <a:t>  Chapter 1, LO6</a:t>
            </a:r>
            <a:endParaRPr lang="en-CA"/>
          </a:p>
        </p:txBody>
      </p:sp>
      <p:sp>
        <p:nvSpPr>
          <p:cNvPr id="7" name="Slide Number Placeholder 6"/>
          <p:cNvSpPr>
            <a:spLocks noGrp="1"/>
          </p:cNvSpPr>
          <p:nvPr>
            <p:ph type="sldNum" sz="quarter" idx="12"/>
          </p:nvPr>
        </p:nvSpPr>
        <p:spPr>
          <a:xfrm>
            <a:off x="8339328" y="1170432"/>
            <a:ext cx="733864" cy="201168"/>
          </a:xfrm>
        </p:spPr>
        <p:txBody>
          <a:bodyPr/>
          <a:lstStyle/>
          <a:p>
            <a:fld id="{903CFD6A-5142-4398-B600-676E55901B33}" type="slidenum">
              <a:rPr lang="en-CA" smtClean="0"/>
              <a:pPr/>
              <a:t>‹#›</a:t>
            </a:fld>
            <a:endParaRPr lang="en-CA"/>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lstStyle/>
          <a:p>
            <a:r>
              <a:rPr lang="en-CA" smtClean="0"/>
              <a:t>  Chapter 1, LO6</a:t>
            </a:r>
            <a:endParaRPr lang="en-CA"/>
          </a:p>
        </p:txBody>
      </p:sp>
      <p:sp>
        <p:nvSpPr>
          <p:cNvPr id="6" name="Slide Number Placeholder 5"/>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a:xfrm>
            <a:off x="2640597" y="6377459"/>
            <a:ext cx="3836404" cy="365125"/>
          </a:xfrm>
        </p:spPr>
        <p:txBody>
          <a:bodyPr/>
          <a:lstStyle/>
          <a:p>
            <a:r>
              <a:rPr lang="en-CA" smtClean="0"/>
              <a:t>  Chapter 1, LO6</a:t>
            </a:r>
            <a:endParaRPr lang="en-CA"/>
          </a:p>
        </p:txBody>
      </p:sp>
      <p:sp>
        <p:nvSpPr>
          <p:cNvPr id="6" name="Slide Number Placeholder 5"/>
          <p:cNvSpPr>
            <a:spLocks noGrp="1"/>
          </p:cNvSpPr>
          <p:nvPr>
            <p:ph type="sldNum" sz="quarter" idx="12"/>
          </p:nvPr>
        </p:nvSpPr>
        <p:spPr/>
        <p:txBody>
          <a:bodyPr/>
          <a:lstStyle/>
          <a:p>
            <a:fld id="{903CFD6A-5142-4398-B600-676E55901B33}" type="slidenum">
              <a:rPr lang="en-CA" smtClean="0"/>
              <a:pPr/>
              <a:t>‹#›</a:t>
            </a:fld>
            <a:endParaRPr lang="en-CA"/>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C000"/>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chemeClr val="accent2">
              <a:lumMod val="75000"/>
            </a:schemeClr>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solidFill>
                <a:schemeClr val="tx1"/>
              </a:solidFill>
            </a:endParaRPr>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dirty="0"/>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4" name="Date Placeholder 3"/>
          <p:cNvSpPr>
            <a:spLocks noGrp="1"/>
          </p:cNvSpPr>
          <p:nvPr>
            <p:ph type="dt" sz="half" idx="2"/>
          </p:nvPr>
        </p:nvSpPr>
        <p:spPr>
          <a:xfrm>
            <a:off x="457200" y="6476999"/>
            <a:ext cx="2602632"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r>
              <a:rPr lang="en-US" dirty="0" smtClean="0"/>
              <a:t>©2013 McGraw-Hill Ryerson Ltd.</a:t>
            </a:r>
            <a:endParaRPr lang="en-CA" dirty="0"/>
          </a:p>
        </p:txBody>
      </p:sp>
      <p:sp>
        <p:nvSpPr>
          <p:cNvPr id="5" name="Footer Placeholder 4"/>
          <p:cNvSpPr>
            <a:spLocks noGrp="1"/>
          </p:cNvSpPr>
          <p:nvPr>
            <p:ph type="ftr" sz="quarter" idx="3"/>
          </p:nvPr>
        </p:nvSpPr>
        <p:spPr>
          <a:xfrm>
            <a:off x="3347864" y="6476999"/>
            <a:ext cx="4800451"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r>
              <a:rPr lang="en-CA" dirty="0" smtClean="0"/>
              <a:t>  Chapter 1, LO6</a:t>
            </a:r>
            <a:endParaRPr lang="en-CA" dirty="0"/>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903CFD6A-5142-4398-B600-676E55901B33}"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hf hdr="0"/>
  <p:txStyles>
    <p:titleStyle>
      <a:lvl1pPr algn="l" rtl="0" eaLnBrk="1" latinLnBrk="0" hangingPunct="1">
        <a:spcBef>
          <a:spcPct val="0"/>
        </a:spcBef>
        <a:buNone/>
        <a:defRPr kumimoji="0" sz="4500" b="1" kern="1200">
          <a:solidFill>
            <a:schemeClr val="bg1"/>
          </a:solidFill>
          <a:effectLst/>
          <a:latin typeface="+mj-lt"/>
          <a:ea typeface="+mj-ea"/>
          <a:cs typeface="+mj-cs"/>
        </a:defRPr>
      </a:lvl1pPr>
      <a:extLst/>
    </p:titleStyle>
    <p:bodyStyle>
      <a:lvl1pPr marL="438912" indent="-320040" algn="l" rtl="0" eaLnBrk="1" latinLnBrk="0" hangingPunct="1">
        <a:spcBef>
          <a:spcPts val="0"/>
        </a:spcBef>
        <a:buClr>
          <a:srgbClr val="FFC000"/>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rgbClr val="00B0F0"/>
        </a:buClr>
        <a:buSzPct val="90000"/>
        <a:buFont typeface="Wingdings" pitchFamily="2" charset="2"/>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CA" sz="4400" dirty="0" smtClean="0"/>
              <a:t>Chapter 1</a:t>
            </a:r>
            <a:r>
              <a:rPr lang="en-CA" sz="4000" dirty="0" smtClean="0"/>
              <a:t/>
            </a:r>
            <a:br>
              <a:rPr lang="en-CA" sz="4000" dirty="0" smtClean="0"/>
            </a:br>
            <a:r>
              <a:rPr lang="en-CA" sz="3600" dirty="0" smtClean="0"/>
              <a:t>Limits, Alternatives</a:t>
            </a:r>
            <a:br>
              <a:rPr lang="en-CA" sz="3600" dirty="0" smtClean="0"/>
            </a:br>
            <a:r>
              <a:rPr lang="en-CA" sz="3600" dirty="0" smtClean="0"/>
              <a:t> and Choice</a:t>
            </a:r>
            <a:endParaRPr lang="en-CA" sz="4000" dirty="0" smtClean="0"/>
          </a:p>
        </p:txBody>
      </p:sp>
      <p:sp>
        <p:nvSpPr>
          <p:cNvPr id="4" name="Subtitle 3"/>
          <p:cNvSpPr>
            <a:spLocks noGrp="1"/>
          </p:cNvSpPr>
          <p:nvPr>
            <p:ph type="subTitle" idx="1"/>
          </p:nvPr>
        </p:nvSpPr>
        <p:spPr/>
        <p:txBody>
          <a:bodyPr/>
          <a:lstStyle/>
          <a:p>
            <a:r>
              <a:rPr lang="en-CA" sz="2400" dirty="0" smtClean="0"/>
              <a:t>PART 1: AN INTRODUCTION </a:t>
            </a:r>
          </a:p>
          <a:p>
            <a:r>
              <a:rPr lang="en-CA" sz="2400" dirty="0" smtClean="0"/>
              <a:t>	TO ECONOMICS </a:t>
            </a:r>
          </a:p>
          <a:p>
            <a:r>
              <a:rPr lang="en-CA" sz="2400" dirty="0" smtClean="0"/>
              <a:t>	AND THE ECONOMY</a:t>
            </a:r>
          </a:p>
          <a:p>
            <a:endParaRPr lang="en-CA" dirty="0"/>
          </a:p>
        </p:txBody>
      </p:sp>
      <p:sp>
        <p:nvSpPr>
          <p:cNvPr id="8" name="Date Placeholder 7"/>
          <p:cNvSpPr>
            <a:spLocks noGrp="1"/>
          </p:cNvSpPr>
          <p:nvPr>
            <p:ph type="dt" sz="half" idx="10"/>
          </p:nvPr>
        </p:nvSpPr>
        <p:spPr>
          <a:xfrm>
            <a:off x="6289848" y="6476999"/>
            <a:ext cx="2746648" cy="192361"/>
          </a:xfrm>
        </p:spPr>
        <p:txBody>
          <a:bodyPr/>
          <a:lstStyle/>
          <a:p>
            <a:pPr algn="r"/>
            <a:r>
              <a:rPr lang="en-US" smtClean="0"/>
              <a:t>©2013 McGraw-Hill Ryerson Ltd.</a:t>
            </a:r>
            <a:endParaRPr lang="en-CA" dirty="0"/>
          </a:p>
        </p:txBody>
      </p:sp>
      <p:sp>
        <p:nvSpPr>
          <p:cNvPr id="9" name="Slide Number Placeholder 8"/>
          <p:cNvSpPr>
            <a:spLocks noGrp="1"/>
          </p:cNvSpPr>
          <p:nvPr>
            <p:ph type="sldNum" sz="quarter" idx="12"/>
          </p:nvPr>
        </p:nvSpPr>
        <p:spPr/>
        <p:txBody>
          <a:bodyPr/>
          <a:lstStyle/>
          <a:p>
            <a:fld id="{903CFD6A-5142-4398-B600-676E55901B33}" type="slidenum">
              <a:rPr lang="en-CA" smtClean="0"/>
              <a:pPr/>
              <a:t>1</a:t>
            </a:fld>
            <a:endParaRPr lang="en-CA"/>
          </a:p>
        </p:txBody>
      </p:sp>
      <p:sp>
        <p:nvSpPr>
          <p:cNvPr id="5" name="Text Box 3"/>
          <p:cNvSpPr txBox="1">
            <a:spLocks noChangeArrowheads="1"/>
          </p:cNvSpPr>
          <p:nvPr/>
        </p:nvSpPr>
        <p:spPr bwMode="auto">
          <a:xfrm>
            <a:off x="2339975" y="5229225"/>
            <a:ext cx="4648200" cy="646331"/>
          </a:xfrm>
          <a:prstGeom prst="rect">
            <a:avLst/>
          </a:prstGeom>
          <a:noFill/>
          <a:ln w="12700">
            <a:noFill/>
            <a:miter lim="800000"/>
            <a:headEnd type="none" w="sm" len="sm"/>
            <a:tailEnd type="none" w="sm" len="sm"/>
          </a:ln>
          <a:effectLst/>
        </p:spPr>
        <p:txBody>
          <a:bodyPr>
            <a:spAutoFit/>
          </a:bodyPr>
          <a:lstStyle/>
          <a:p>
            <a:pPr algn="ctr" eaLnBrk="1" hangingPunct="1"/>
            <a:r>
              <a:rPr lang="en-US" sz="1600" b="0" dirty="0">
                <a:solidFill>
                  <a:schemeClr val="bg1"/>
                </a:solidFill>
                <a:latin typeface="Times New Roman" pitchFamily="18" charset="0"/>
              </a:rPr>
              <a:t> </a:t>
            </a:r>
            <a:r>
              <a:rPr lang="en-US" b="0" dirty="0">
                <a:solidFill>
                  <a:schemeClr val="bg1"/>
                </a:solidFill>
              </a:rPr>
              <a:t>Prepared by </a:t>
            </a:r>
            <a:r>
              <a:rPr lang="en-US" b="0" dirty="0" smtClean="0">
                <a:solidFill>
                  <a:schemeClr val="bg1"/>
                </a:solidFill>
              </a:rPr>
              <a:t>Dr. Amy Peng</a:t>
            </a:r>
          </a:p>
          <a:p>
            <a:pPr algn="ctr" eaLnBrk="1" hangingPunct="1"/>
            <a:r>
              <a:rPr lang="en-US" b="0" dirty="0" smtClean="0">
                <a:solidFill>
                  <a:schemeClr val="bg1"/>
                </a:solidFill>
              </a:rPr>
              <a:t>Ryerson University</a:t>
            </a:r>
            <a:endParaRPr lang="en-US" sz="1600" b="0" dirty="0">
              <a:solidFill>
                <a:schemeClr val="bg1"/>
              </a:solidFill>
            </a:endParaRPr>
          </a:p>
        </p:txBody>
      </p:sp>
      <p:pic>
        <p:nvPicPr>
          <p:cNvPr id="10" name="Picture 9" descr="McConnell_0071052011_Micro_300dpi (495x640).jpg"/>
          <p:cNvPicPr>
            <a:picLocks noChangeAspect="1"/>
          </p:cNvPicPr>
          <p:nvPr/>
        </p:nvPicPr>
        <p:blipFill>
          <a:blip r:embed="rId2" cstate="print"/>
          <a:stretch>
            <a:fillRect/>
          </a:stretch>
        </p:blipFill>
        <p:spPr>
          <a:xfrm>
            <a:off x="5796136" y="1196752"/>
            <a:ext cx="3017520" cy="390144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5"/>
          <p:cNvSpPr txBox="1">
            <a:spLocks noGrp="1" noChangeArrowheads="1"/>
          </p:cNvSpPr>
          <p:nvPr>
            <p:ph type="title"/>
          </p:nvPr>
        </p:nvSpPr>
        <p:spPr bwMode="auto">
          <a:xfrm>
            <a:off x="457200" y="397092"/>
            <a:ext cx="8229600" cy="769441"/>
          </a:xfrm>
          <a:prstGeom prst="rect">
            <a:avLst/>
          </a:prstGeom>
          <a:noFill/>
          <a:ln w="9525">
            <a:noFill/>
            <a:miter lim="800000"/>
            <a:headEnd/>
            <a:tailEnd/>
          </a:ln>
        </p:spPr>
        <p:txBody>
          <a:bodyPr>
            <a:spAutoFit/>
          </a:bodyPr>
          <a:lstStyle/>
          <a:p>
            <a:pPr>
              <a:spcBef>
                <a:spcPct val="50000"/>
              </a:spcBef>
            </a:pPr>
            <a:r>
              <a:rPr lang="en-US" sz="4400" dirty="0" smtClean="0"/>
              <a:t>Learning </a:t>
            </a:r>
            <a:r>
              <a:rPr lang="en-US" sz="4400" dirty="0" smtClean="0"/>
              <a:t>Objectives</a:t>
            </a:r>
            <a:endParaRPr lang="en-US" sz="4400" dirty="0"/>
          </a:p>
        </p:txBody>
      </p:sp>
      <p:sp>
        <p:nvSpPr>
          <p:cNvPr id="6" name="Rectangle 3"/>
          <p:cNvSpPr>
            <a:spLocks noGrp="1" noChangeArrowheads="1"/>
          </p:cNvSpPr>
          <p:nvPr>
            <p:ph idx="1"/>
          </p:nvPr>
        </p:nvSpPr>
        <p:spPr/>
        <p:txBody>
          <a:bodyPr>
            <a:normAutofit fontScale="92500" lnSpcReduction="10000"/>
          </a:bodyPr>
          <a:lstStyle/>
          <a:p>
            <a:pPr marL="609600" indent="-609600">
              <a:lnSpc>
                <a:spcPct val="90000"/>
              </a:lnSpc>
              <a:buClr>
                <a:srgbClr val="FFC000"/>
              </a:buClr>
              <a:buFont typeface="+mj-lt"/>
              <a:buAutoNum type="arabicPeriod"/>
            </a:pPr>
            <a:r>
              <a:rPr lang="en-CA" dirty="0" smtClean="0"/>
              <a:t>The Ten Key Concepts to retain for a lifetime</a:t>
            </a:r>
          </a:p>
          <a:p>
            <a:pPr marL="609600" indent="-609600">
              <a:lnSpc>
                <a:spcPct val="90000"/>
              </a:lnSpc>
              <a:buClr>
                <a:srgbClr val="FFC000"/>
              </a:buClr>
              <a:buFont typeface="+mj-lt"/>
              <a:buAutoNum type="arabicPeriod"/>
            </a:pPr>
            <a:r>
              <a:rPr lang="en-CA" dirty="0" smtClean="0"/>
              <a:t>The features of the economic way of thinking</a:t>
            </a:r>
          </a:p>
          <a:p>
            <a:pPr marL="609600" indent="-609600">
              <a:lnSpc>
                <a:spcPct val="90000"/>
              </a:lnSpc>
              <a:buClr>
                <a:srgbClr val="FFC000"/>
              </a:buClr>
              <a:buFont typeface="+mj-lt"/>
              <a:buAutoNum type="arabicPeriod"/>
            </a:pPr>
            <a:r>
              <a:rPr lang="en-CA" dirty="0" smtClean="0"/>
              <a:t>The role of economic theory in economics</a:t>
            </a:r>
          </a:p>
          <a:p>
            <a:pPr marL="609600" indent="-609600">
              <a:lnSpc>
                <a:spcPct val="90000"/>
              </a:lnSpc>
              <a:buClr>
                <a:srgbClr val="FFC000"/>
              </a:buClr>
              <a:buFont typeface="+mj-lt"/>
              <a:buAutoNum type="arabicPeriod"/>
            </a:pPr>
            <a:r>
              <a:rPr lang="en-CA" dirty="0" smtClean="0"/>
              <a:t>The distinction between microeconomics and macroeconomics</a:t>
            </a:r>
          </a:p>
          <a:p>
            <a:pPr marL="609600" indent="-609600">
              <a:lnSpc>
                <a:spcPct val="90000"/>
              </a:lnSpc>
              <a:buClr>
                <a:srgbClr val="FFC000"/>
              </a:buClr>
              <a:buFont typeface="+mj-lt"/>
              <a:buAutoNum type="arabicPeriod"/>
            </a:pPr>
            <a:r>
              <a:rPr lang="en-CA" dirty="0" smtClean="0"/>
              <a:t>The nature of the economic problem and the categories of scarce resources</a:t>
            </a:r>
          </a:p>
          <a:p>
            <a:pPr marL="609600" indent="-609600">
              <a:lnSpc>
                <a:spcPct val="90000"/>
              </a:lnSpc>
              <a:buClr>
                <a:srgbClr val="FFC000"/>
              </a:buClr>
              <a:buFont typeface="+mj-lt"/>
              <a:buAutoNum type="arabicPeriod"/>
            </a:pPr>
            <a:r>
              <a:rPr lang="en-CA" dirty="0" smtClean="0"/>
              <a:t>About production possibilities analysis and increasing opportunity costs</a:t>
            </a:r>
          </a:p>
          <a:p>
            <a:pPr marL="609600" indent="-609600">
              <a:lnSpc>
                <a:spcPct val="90000"/>
              </a:lnSpc>
              <a:buClr>
                <a:srgbClr val="FFC000"/>
              </a:buClr>
              <a:buFont typeface="+mj-lt"/>
              <a:buAutoNum type="arabicPeriod"/>
            </a:pPr>
            <a:r>
              <a:rPr lang="en-CA" dirty="0" smtClean="0"/>
              <a:t>What economic growth is, and how present choices determine future production possibilities</a:t>
            </a:r>
          </a:p>
          <a:p>
            <a:pPr marL="609600" indent="-609600">
              <a:lnSpc>
                <a:spcPct val="90000"/>
              </a:lnSpc>
              <a:buClr>
                <a:srgbClr val="FFC000"/>
              </a:buClr>
              <a:buFont typeface="+mj-lt"/>
              <a:buAutoNum type="arabicPeriod"/>
            </a:pPr>
            <a:endParaRPr lang="en-CA" dirty="0" smtClean="0"/>
          </a:p>
        </p:txBody>
      </p:sp>
      <p:sp>
        <p:nvSpPr>
          <p:cNvPr id="10" name="Date Placeholder 9"/>
          <p:cNvSpPr>
            <a:spLocks noGrp="1"/>
          </p:cNvSpPr>
          <p:nvPr>
            <p:ph type="dt" sz="half" idx="10"/>
          </p:nvPr>
        </p:nvSpPr>
        <p:spPr>
          <a:xfrm>
            <a:off x="457200" y="6476999"/>
            <a:ext cx="2458616" cy="274320"/>
          </a:xfrm>
        </p:spPr>
        <p:txBody>
          <a:bodyPr/>
          <a:lstStyle/>
          <a:p>
            <a:r>
              <a:rPr lang="en-US" smtClean="0"/>
              <a:t>©2013 McGraw-Hill Ryerson Ltd.</a:t>
            </a:r>
            <a:endParaRPr lang="en-CA" dirty="0"/>
          </a:p>
        </p:txBody>
      </p:sp>
      <p:sp>
        <p:nvSpPr>
          <p:cNvPr id="7" name="Footer Placeholder 4"/>
          <p:cNvSpPr>
            <a:spLocks noGrp="1"/>
          </p:cNvSpPr>
          <p:nvPr>
            <p:ph type="ftr" sz="quarter" idx="11"/>
          </p:nvPr>
        </p:nvSpPr>
        <p:spPr/>
        <p:txBody>
          <a:bodyPr/>
          <a:lstStyle/>
          <a:p>
            <a:r>
              <a:rPr lang="en-CA" dirty="0" smtClean="0"/>
              <a:t>  Chapter 1</a:t>
            </a:r>
            <a:endParaRPr lang="en-CA" dirty="0"/>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788CBD9B-8B0D-4D3E-AC36-2D8D8C8EDA11}" type="slidenum">
              <a:rPr lang="en-US" sz="1200">
                <a:solidFill>
                  <a:schemeClr val="tx1">
                    <a:shade val="50000"/>
                  </a:schemeClr>
                </a:solidFill>
                <a:latin typeface="+mn-lt"/>
              </a:rPr>
              <a:pPr fontAlgn="auto">
                <a:spcBef>
                  <a:spcPts val="0"/>
                </a:spcBef>
                <a:spcAft>
                  <a:spcPts val="0"/>
                </a:spcAft>
                <a:defRPr/>
              </a:pPr>
              <a:t>2</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smtClean="0"/>
              <a:t>1.1 Ten Key Concepts</a:t>
            </a:r>
            <a:endParaRPr lang="en-CA" dirty="0"/>
          </a:p>
        </p:txBody>
      </p:sp>
      <p:sp>
        <p:nvSpPr>
          <p:cNvPr id="3" name="Content Placeholder 2"/>
          <p:cNvSpPr>
            <a:spLocks noGrp="1"/>
          </p:cNvSpPr>
          <p:nvPr>
            <p:ph idx="1"/>
          </p:nvPr>
        </p:nvSpPr>
        <p:spPr/>
        <p:txBody>
          <a:bodyPr>
            <a:normAutofit/>
          </a:bodyPr>
          <a:lstStyle/>
          <a:p>
            <a:pPr>
              <a:buClr>
                <a:srgbClr val="FFC000"/>
              </a:buClr>
            </a:pPr>
            <a:r>
              <a:rPr lang="en-CA" sz="3600" dirty="0" smtClean="0"/>
              <a:t>The Individual</a:t>
            </a:r>
          </a:p>
          <a:p>
            <a:pPr marL="971550" lvl="1" indent="-514350">
              <a:buFont typeface="+mj-lt"/>
              <a:buAutoNum type="arabicPeriod"/>
            </a:pPr>
            <a:r>
              <a:rPr lang="en-CA" sz="3200" dirty="0" smtClean="0"/>
              <a:t>Facing trade-offs</a:t>
            </a:r>
          </a:p>
          <a:p>
            <a:pPr marL="971550" lvl="1" indent="-514350">
              <a:buFont typeface="+mj-lt"/>
              <a:buAutoNum type="arabicPeriod"/>
            </a:pPr>
            <a:r>
              <a:rPr lang="en-CA" sz="3200" dirty="0" smtClean="0"/>
              <a:t>Opportunity Costs</a:t>
            </a:r>
          </a:p>
          <a:p>
            <a:pPr marL="971550" lvl="1" indent="-514350">
              <a:buFont typeface="+mj-lt"/>
              <a:buAutoNum type="arabicPeriod"/>
            </a:pPr>
            <a:r>
              <a:rPr lang="en-CA" sz="3200" dirty="0" smtClean="0"/>
              <a:t>Choosing a Little More or Less</a:t>
            </a:r>
          </a:p>
          <a:p>
            <a:pPr marL="971550" lvl="1" indent="-514350">
              <a:buFont typeface="+mj-lt"/>
              <a:buAutoNum type="arabicPeriod"/>
            </a:pPr>
            <a:r>
              <a:rPr lang="en-CA" sz="3200" dirty="0" smtClean="0"/>
              <a:t>The Influence of Incentives</a:t>
            </a:r>
          </a:p>
          <a:p>
            <a:endParaRPr lang="en-CA" sz="3600" dirty="0"/>
          </a:p>
        </p:txBody>
      </p:sp>
      <p:sp>
        <p:nvSpPr>
          <p:cNvPr id="4" name="Date Placeholder 3"/>
          <p:cNvSpPr>
            <a:spLocks noGrp="1"/>
          </p:cNvSpPr>
          <p:nvPr>
            <p:ph type="dt" sz="half" idx="10"/>
          </p:nvPr>
        </p:nvSpPr>
        <p:spPr>
          <a:xfrm>
            <a:off x="457200" y="6476999"/>
            <a:ext cx="2602632" cy="274320"/>
          </a:xfrm>
        </p:spPr>
        <p:txBody>
          <a:bodyPr/>
          <a:lstStyle/>
          <a:p>
            <a:r>
              <a:rPr lang="en-US" dirty="0" smtClean="0"/>
              <a:t>©2013 McGraw-Hill Ryerson Ltd.</a:t>
            </a:r>
            <a:endParaRPr lang="en-CA" dirty="0"/>
          </a:p>
        </p:txBody>
      </p:sp>
      <p:sp>
        <p:nvSpPr>
          <p:cNvPr id="5" name="Footer Placeholder 4"/>
          <p:cNvSpPr>
            <a:spLocks noGrp="1"/>
          </p:cNvSpPr>
          <p:nvPr>
            <p:ph type="ftr" sz="quarter" idx="11"/>
          </p:nvPr>
        </p:nvSpPr>
        <p:spPr>
          <a:xfrm>
            <a:off x="3275856" y="6476999"/>
            <a:ext cx="4872459" cy="274320"/>
          </a:xfrm>
        </p:spPr>
        <p:txBody>
          <a:bodyPr/>
          <a:lstStyle/>
          <a:p>
            <a:r>
              <a:rPr lang="en-CA" dirty="0" smtClean="0"/>
              <a:t>  	Chapter 1, LO1</a:t>
            </a:r>
            <a:endParaRPr lang="en-CA" dirty="0"/>
          </a:p>
        </p:txBody>
      </p:sp>
      <p:sp>
        <p:nvSpPr>
          <p:cNvPr id="6" name="Slide Number Placeholder 5"/>
          <p:cNvSpPr>
            <a:spLocks noGrp="1"/>
          </p:cNvSpPr>
          <p:nvPr>
            <p:ph type="sldNum" sz="quarter" idx="12"/>
          </p:nvPr>
        </p:nvSpPr>
        <p:spPr/>
        <p:txBody>
          <a:bodyPr/>
          <a:lstStyle/>
          <a:p>
            <a:fld id="{903CFD6A-5142-4398-B600-676E55901B33}" type="slidenum">
              <a:rPr lang="en-CA" smtClean="0"/>
              <a:pPr/>
              <a:t>3</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smtClean="0"/>
              <a:t>1.1 Ten Key Concepts</a:t>
            </a:r>
            <a:endParaRPr lang="en-CA" dirty="0"/>
          </a:p>
        </p:txBody>
      </p:sp>
      <p:sp>
        <p:nvSpPr>
          <p:cNvPr id="3" name="Content Placeholder 2"/>
          <p:cNvSpPr>
            <a:spLocks noGrp="1"/>
          </p:cNvSpPr>
          <p:nvPr>
            <p:ph idx="1"/>
          </p:nvPr>
        </p:nvSpPr>
        <p:spPr/>
        <p:txBody>
          <a:bodyPr>
            <a:normAutofit/>
          </a:bodyPr>
          <a:lstStyle/>
          <a:p>
            <a:r>
              <a:rPr lang="en-CA" sz="4400" dirty="0" smtClean="0"/>
              <a:t>Interaction Among Individuals</a:t>
            </a:r>
          </a:p>
          <a:p>
            <a:pPr marL="971550" lvl="1" indent="-514350">
              <a:buFont typeface="+mj-lt"/>
              <a:buAutoNum type="arabicPeriod" startAt="5"/>
            </a:pPr>
            <a:r>
              <a:rPr lang="en-CA" sz="3600" dirty="0" smtClean="0"/>
              <a:t>Specialization and Trade</a:t>
            </a:r>
          </a:p>
          <a:p>
            <a:pPr marL="971550" lvl="1" indent="-514350">
              <a:buFont typeface="+mj-lt"/>
              <a:buAutoNum type="arabicPeriod" startAt="5"/>
            </a:pPr>
            <a:r>
              <a:rPr lang="en-CA" sz="3600" dirty="0" smtClean="0"/>
              <a:t>The Effectiveness of Markets</a:t>
            </a:r>
          </a:p>
          <a:p>
            <a:pPr marL="971550" lvl="1" indent="-514350">
              <a:buFont typeface="+mj-lt"/>
              <a:buAutoNum type="arabicPeriod" startAt="5"/>
            </a:pPr>
            <a:r>
              <a:rPr lang="en-CA" sz="3600" dirty="0" smtClean="0"/>
              <a:t>The Role of Governments</a:t>
            </a:r>
          </a:p>
          <a:p>
            <a:endParaRPr lang="en-CA" sz="4400" dirty="0"/>
          </a:p>
        </p:txBody>
      </p:sp>
      <p:sp>
        <p:nvSpPr>
          <p:cNvPr id="4" name="Date Placeholder 3"/>
          <p:cNvSpPr>
            <a:spLocks noGrp="1"/>
          </p:cNvSpPr>
          <p:nvPr>
            <p:ph type="dt" sz="half" idx="10"/>
          </p:nvPr>
        </p:nvSpPr>
        <p:spPr/>
        <p:txBody>
          <a:bodyPr/>
          <a:lstStyle/>
          <a:p>
            <a:r>
              <a:rPr lang="en-US" smtClean="0"/>
              <a:t>©2013 McGraw-Hill Ryerson Ltd.</a:t>
            </a:r>
            <a:endParaRPr lang="en-CA" dirty="0"/>
          </a:p>
        </p:txBody>
      </p:sp>
      <p:sp>
        <p:nvSpPr>
          <p:cNvPr id="5" name="Footer Placeholder 4"/>
          <p:cNvSpPr>
            <a:spLocks noGrp="1"/>
          </p:cNvSpPr>
          <p:nvPr>
            <p:ph type="ftr" sz="quarter" idx="11"/>
          </p:nvPr>
        </p:nvSpPr>
        <p:spPr/>
        <p:txBody>
          <a:bodyPr/>
          <a:lstStyle/>
          <a:p>
            <a:r>
              <a:rPr lang="en-CA" dirty="0" smtClean="0"/>
              <a:t>  Chapter 1, LO1</a:t>
            </a:r>
            <a:endParaRPr lang="en-CA" dirty="0"/>
          </a:p>
        </p:txBody>
      </p:sp>
      <p:sp>
        <p:nvSpPr>
          <p:cNvPr id="6" name="Slide Number Placeholder 5"/>
          <p:cNvSpPr>
            <a:spLocks noGrp="1"/>
          </p:cNvSpPr>
          <p:nvPr>
            <p:ph type="sldNum" sz="quarter" idx="12"/>
          </p:nvPr>
        </p:nvSpPr>
        <p:spPr/>
        <p:txBody>
          <a:bodyPr/>
          <a:lstStyle/>
          <a:p>
            <a:fld id="{903CFD6A-5142-4398-B600-676E55901B33}" type="slidenum">
              <a:rPr lang="en-CA" smtClean="0"/>
              <a:pPr/>
              <a:t>4</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smtClean="0"/>
              <a:t>1.1 Ten Key Concepts</a:t>
            </a:r>
            <a:endParaRPr lang="en-CA" dirty="0"/>
          </a:p>
        </p:txBody>
      </p:sp>
      <p:sp>
        <p:nvSpPr>
          <p:cNvPr id="3" name="Content Placeholder 2"/>
          <p:cNvSpPr>
            <a:spLocks noGrp="1"/>
          </p:cNvSpPr>
          <p:nvPr>
            <p:ph idx="1"/>
          </p:nvPr>
        </p:nvSpPr>
        <p:spPr/>
        <p:txBody>
          <a:bodyPr>
            <a:normAutofit/>
          </a:bodyPr>
          <a:lstStyle/>
          <a:p>
            <a:r>
              <a:rPr lang="en-CA" sz="4000" dirty="0" smtClean="0"/>
              <a:t>The Economy as a Whole and the Standard of Living</a:t>
            </a:r>
          </a:p>
          <a:p>
            <a:pPr marL="971550" lvl="1" indent="-514350">
              <a:buFont typeface="+mj-lt"/>
              <a:buAutoNum type="arabicPeriod" startAt="8"/>
            </a:pPr>
            <a:r>
              <a:rPr lang="en-CA" sz="3200" dirty="0" smtClean="0"/>
              <a:t>Production and the Standard of Living</a:t>
            </a:r>
          </a:p>
          <a:p>
            <a:pPr marL="971550" lvl="1" indent="-514350">
              <a:buFont typeface="+mj-lt"/>
              <a:buAutoNum type="arabicPeriod" startAt="8"/>
            </a:pPr>
            <a:r>
              <a:rPr lang="en-CA" sz="3200" dirty="0" smtClean="0"/>
              <a:t>Money and Inflation</a:t>
            </a:r>
          </a:p>
          <a:p>
            <a:pPr marL="971550" lvl="1" indent="-514350">
              <a:buFont typeface="+mj-lt"/>
              <a:buAutoNum type="arabicPeriod" startAt="8"/>
            </a:pPr>
            <a:r>
              <a:rPr lang="en-CA" sz="3200" dirty="0" smtClean="0"/>
              <a:t>Inflation-Unemployment Trade-off</a:t>
            </a:r>
          </a:p>
          <a:p>
            <a:endParaRPr lang="en-CA" sz="4000" dirty="0"/>
          </a:p>
        </p:txBody>
      </p:sp>
      <p:sp>
        <p:nvSpPr>
          <p:cNvPr id="4" name="Date Placeholder 3"/>
          <p:cNvSpPr>
            <a:spLocks noGrp="1"/>
          </p:cNvSpPr>
          <p:nvPr>
            <p:ph type="dt" sz="half" idx="10"/>
          </p:nvPr>
        </p:nvSpPr>
        <p:spPr/>
        <p:txBody>
          <a:bodyPr/>
          <a:lstStyle/>
          <a:p>
            <a:r>
              <a:rPr lang="en-US" smtClean="0"/>
              <a:t>©2013 McGraw-Hill Ryerson Ltd.</a:t>
            </a:r>
            <a:endParaRPr lang="en-CA" dirty="0"/>
          </a:p>
        </p:txBody>
      </p:sp>
      <p:sp>
        <p:nvSpPr>
          <p:cNvPr id="5" name="Footer Placeholder 4"/>
          <p:cNvSpPr>
            <a:spLocks noGrp="1"/>
          </p:cNvSpPr>
          <p:nvPr>
            <p:ph type="ftr" sz="quarter" idx="11"/>
          </p:nvPr>
        </p:nvSpPr>
        <p:spPr/>
        <p:txBody>
          <a:bodyPr/>
          <a:lstStyle/>
          <a:p>
            <a:r>
              <a:rPr lang="en-CA" dirty="0" smtClean="0"/>
              <a:t>  Chapter 1, LO1</a:t>
            </a:r>
            <a:endParaRPr lang="en-CA" dirty="0"/>
          </a:p>
        </p:txBody>
      </p:sp>
      <p:sp>
        <p:nvSpPr>
          <p:cNvPr id="6" name="Slide Number Placeholder 5"/>
          <p:cNvSpPr>
            <a:spLocks noGrp="1"/>
          </p:cNvSpPr>
          <p:nvPr>
            <p:ph type="sldNum" sz="quarter" idx="12"/>
          </p:nvPr>
        </p:nvSpPr>
        <p:spPr/>
        <p:txBody>
          <a:bodyPr/>
          <a:lstStyle/>
          <a:p>
            <a:fld id="{903CFD6A-5142-4398-B600-676E55901B33}" type="slidenum">
              <a:rPr lang="en-CA" smtClean="0"/>
              <a:pPr/>
              <a:t>5</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6"/>
          <p:cNvSpPr txBox="1">
            <a:spLocks noGrp="1" noChangeArrowheads="1"/>
          </p:cNvSpPr>
          <p:nvPr>
            <p:ph type="title"/>
          </p:nvPr>
        </p:nvSpPr>
        <p:spPr bwMode="auto">
          <a:xfrm>
            <a:off x="457200" y="427870"/>
            <a:ext cx="8229600" cy="707886"/>
          </a:xfrm>
          <a:prstGeom prst="rect">
            <a:avLst/>
          </a:prstGeom>
          <a:noFill/>
          <a:ln w="9525">
            <a:noFill/>
            <a:miter lim="800000"/>
            <a:headEnd/>
            <a:tailEnd/>
          </a:ln>
        </p:spPr>
        <p:txBody>
          <a:bodyPr>
            <a:spAutoFit/>
          </a:bodyPr>
          <a:lstStyle/>
          <a:p>
            <a:pPr>
              <a:spcBef>
                <a:spcPct val="50000"/>
              </a:spcBef>
            </a:pPr>
            <a:r>
              <a:rPr lang="en-US" sz="4000" dirty="0"/>
              <a:t>1</a:t>
            </a:r>
            <a:r>
              <a:rPr lang="en-US" sz="4000" dirty="0" smtClean="0"/>
              <a:t>.2 The Economic Way of Thinking</a:t>
            </a:r>
            <a:endParaRPr lang="en-US" sz="4000" dirty="0"/>
          </a:p>
        </p:txBody>
      </p:sp>
      <p:sp>
        <p:nvSpPr>
          <p:cNvPr id="10" name="Rectangle 2"/>
          <p:cNvSpPr>
            <a:spLocks noGrp="1" noChangeArrowheads="1"/>
          </p:cNvSpPr>
          <p:nvPr>
            <p:ph idx="1"/>
          </p:nvPr>
        </p:nvSpPr>
        <p:spPr/>
        <p:txBody>
          <a:bodyPr>
            <a:normAutofit/>
          </a:bodyPr>
          <a:lstStyle/>
          <a:p>
            <a:pPr>
              <a:defRPr/>
            </a:pPr>
            <a:r>
              <a:rPr lang="en-CA" sz="4000" dirty="0" smtClean="0"/>
              <a:t>Scarcity and Choice</a:t>
            </a:r>
          </a:p>
          <a:p>
            <a:pPr>
              <a:defRPr/>
            </a:pPr>
            <a:r>
              <a:rPr lang="en-CA" sz="4000" dirty="0" smtClean="0"/>
              <a:t>Purposeful Behaviour</a:t>
            </a:r>
          </a:p>
          <a:p>
            <a:pPr>
              <a:defRPr/>
            </a:pPr>
            <a:r>
              <a:rPr lang="en-CA" sz="4000" dirty="0" smtClean="0"/>
              <a:t>Marginal Analysis:  Benefits and Costs</a:t>
            </a:r>
          </a:p>
          <a:p>
            <a:pPr eaLnBrk="1" hangingPunct="1">
              <a:defRPr/>
            </a:pPr>
            <a:endParaRPr lang="en-US" dirty="0" smtClean="0"/>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nchor="b"/>
          <a:lstStyle/>
          <a:p>
            <a:pPr fontAlgn="auto">
              <a:spcBef>
                <a:spcPts val="0"/>
              </a:spcBef>
              <a:spcAft>
                <a:spcPts val="0"/>
              </a:spcAft>
              <a:defRPr/>
            </a:pPr>
            <a:r>
              <a:rPr lang="en-US" sz="1200" dirty="0" smtClean="0">
                <a:solidFill>
                  <a:schemeClr val="tx1">
                    <a:shade val="50000"/>
                  </a:schemeClr>
                </a:solidFill>
                <a:latin typeface="+mn-lt"/>
              </a:rPr>
              <a:t>  Chapter 1, LO2</a:t>
            </a:r>
            <a:endParaRPr lang="en-US" sz="1200" dirty="0">
              <a:solidFill>
                <a:schemeClr val="tx1">
                  <a:shade val="50000"/>
                </a:schemeClr>
              </a:solidFill>
              <a:latin typeface="+mn-lt"/>
            </a:endParaRPr>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D3BB3E50-810E-4B22-95AD-8C35F75A4E47}" type="slidenum">
              <a:rPr lang="en-US" sz="1200">
                <a:solidFill>
                  <a:schemeClr val="tx1">
                    <a:shade val="50000"/>
                  </a:schemeClr>
                </a:solidFill>
                <a:latin typeface="+mn-lt"/>
              </a:rPr>
              <a:pPr fontAlgn="auto">
                <a:spcBef>
                  <a:spcPts val="0"/>
                </a:spcBef>
                <a:spcAft>
                  <a:spcPts val="0"/>
                </a:spcAft>
                <a:defRPr/>
              </a:pPr>
              <a:t>6</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6"/>
          <p:cNvSpPr txBox="1">
            <a:spLocks noGrp="1" noChangeArrowheads="1"/>
          </p:cNvSpPr>
          <p:nvPr>
            <p:ph type="title"/>
          </p:nvPr>
        </p:nvSpPr>
        <p:spPr bwMode="auto">
          <a:xfrm>
            <a:off x="457200" y="427870"/>
            <a:ext cx="8229600" cy="707886"/>
          </a:xfrm>
          <a:prstGeom prst="rect">
            <a:avLst/>
          </a:prstGeom>
          <a:noFill/>
          <a:ln w="9525">
            <a:noFill/>
            <a:miter lim="800000"/>
            <a:headEnd/>
            <a:tailEnd/>
          </a:ln>
        </p:spPr>
        <p:txBody>
          <a:bodyPr>
            <a:spAutoFit/>
          </a:bodyPr>
          <a:lstStyle/>
          <a:p>
            <a:pPr>
              <a:spcBef>
                <a:spcPct val="50000"/>
              </a:spcBef>
            </a:pPr>
            <a:r>
              <a:rPr lang="en-CA" sz="4000" dirty="0" smtClean="0"/>
              <a:t>1.3 Theories, Principles and Models</a:t>
            </a:r>
            <a:endParaRPr lang="en-CA" sz="4000" dirty="0"/>
          </a:p>
        </p:txBody>
      </p:sp>
      <p:sp>
        <p:nvSpPr>
          <p:cNvPr id="10" name="Rectangle 2"/>
          <p:cNvSpPr>
            <a:spLocks noGrp="1" noChangeArrowheads="1"/>
          </p:cNvSpPr>
          <p:nvPr>
            <p:ph idx="1"/>
          </p:nvPr>
        </p:nvSpPr>
        <p:spPr/>
        <p:txBody>
          <a:bodyPr>
            <a:normAutofit/>
          </a:bodyPr>
          <a:lstStyle/>
          <a:p>
            <a:pPr>
              <a:defRPr/>
            </a:pPr>
            <a:r>
              <a:rPr lang="en-CA" dirty="0" smtClean="0"/>
              <a:t>The scientific method:</a:t>
            </a:r>
          </a:p>
          <a:p>
            <a:pPr lvl="1">
              <a:defRPr/>
            </a:pPr>
            <a:r>
              <a:rPr lang="en-CA" dirty="0" smtClean="0"/>
              <a:t>Observe the world</a:t>
            </a:r>
          </a:p>
          <a:p>
            <a:pPr lvl="1">
              <a:defRPr/>
            </a:pPr>
            <a:r>
              <a:rPr lang="en-CA" dirty="0" smtClean="0"/>
              <a:t>Formulate hypotheses</a:t>
            </a:r>
          </a:p>
          <a:p>
            <a:pPr lvl="1">
              <a:defRPr/>
            </a:pPr>
            <a:r>
              <a:rPr lang="en-CA" dirty="0" smtClean="0"/>
              <a:t>Test by comparing actual outcomes to the hypothesized predictions</a:t>
            </a:r>
          </a:p>
          <a:p>
            <a:pPr lvl="1">
              <a:defRPr/>
            </a:pPr>
            <a:r>
              <a:rPr lang="en-CA" dirty="0" smtClean="0"/>
              <a:t>Accept, reject, modify hypotheses as indicated</a:t>
            </a:r>
          </a:p>
          <a:p>
            <a:pPr lvl="1">
              <a:defRPr/>
            </a:pPr>
            <a:r>
              <a:rPr lang="en-CA" dirty="0" smtClean="0"/>
              <a:t>Continue testing against the facts</a:t>
            </a:r>
          </a:p>
          <a:p>
            <a:pPr eaLnBrk="1" hangingPunct="1">
              <a:defRPr/>
            </a:pPr>
            <a:endParaRPr lang="en-US" dirty="0" smtClean="0"/>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nchor="b"/>
          <a:lstStyle/>
          <a:p>
            <a:pPr fontAlgn="auto">
              <a:spcBef>
                <a:spcPts val="0"/>
              </a:spcBef>
              <a:spcAft>
                <a:spcPts val="0"/>
              </a:spcAft>
              <a:defRPr/>
            </a:pPr>
            <a:r>
              <a:rPr lang="en-US" sz="1200" dirty="0" smtClean="0">
                <a:solidFill>
                  <a:schemeClr val="tx1">
                    <a:shade val="50000"/>
                  </a:schemeClr>
                </a:solidFill>
                <a:latin typeface="+mn-lt"/>
              </a:rPr>
              <a:t>  Chapter 1, LO3</a:t>
            </a:r>
            <a:endParaRPr lang="en-US" sz="1200" dirty="0">
              <a:solidFill>
                <a:schemeClr val="tx1">
                  <a:shade val="50000"/>
                </a:schemeClr>
              </a:solidFill>
              <a:latin typeface="+mn-lt"/>
            </a:endParaRPr>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D3BB3E50-810E-4B22-95AD-8C35F75A4E47}" type="slidenum">
              <a:rPr lang="en-US" sz="1200">
                <a:solidFill>
                  <a:schemeClr val="tx1">
                    <a:shade val="50000"/>
                  </a:schemeClr>
                </a:solidFill>
                <a:latin typeface="+mn-lt"/>
              </a:rPr>
              <a:pPr fontAlgn="auto">
                <a:spcBef>
                  <a:spcPts val="0"/>
                </a:spcBef>
                <a:spcAft>
                  <a:spcPts val="0"/>
                </a:spcAft>
                <a:defRPr/>
              </a:pPr>
              <a:t>7</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6"/>
          <p:cNvSpPr txBox="1">
            <a:spLocks noGrp="1" noChangeArrowheads="1"/>
          </p:cNvSpPr>
          <p:nvPr>
            <p:ph type="title"/>
          </p:nvPr>
        </p:nvSpPr>
        <p:spPr bwMode="auto">
          <a:xfrm>
            <a:off x="457200" y="427870"/>
            <a:ext cx="8229600" cy="707886"/>
          </a:xfrm>
          <a:prstGeom prst="rect">
            <a:avLst/>
          </a:prstGeom>
          <a:noFill/>
          <a:ln w="9525">
            <a:noFill/>
            <a:miter lim="800000"/>
            <a:headEnd/>
            <a:tailEnd/>
          </a:ln>
        </p:spPr>
        <p:txBody>
          <a:bodyPr>
            <a:spAutoFit/>
          </a:bodyPr>
          <a:lstStyle/>
          <a:p>
            <a:pPr>
              <a:spcBef>
                <a:spcPct val="50000"/>
              </a:spcBef>
            </a:pPr>
            <a:r>
              <a:rPr lang="en-CA" sz="4000" dirty="0" smtClean="0"/>
              <a:t>1.3 Theories, Principles and Models</a:t>
            </a:r>
            <a:endParaRPr lang="en-CA" sz="4000" dirty="0"/>
          </a:p>
        </p:txBody>
      </p:sp>
      <p:sp>
        <p:nvSpPr>
          <p:cNvPr id="10" name="Rectangle 2"/>
          <p:cNvSpPr>
            <a:spLocks noGrp="1" noChangeArrowheads="1"/>
          </p:cNvSpPr>
          <p:nvPr>
            <p:ph idx="1"/>
          </p:nvPr>
        </p:nvSpPr>
        <p:spPr/>
        <p:txBody>
          <a:bodyPr>
            <a:normAutofit/>
          </a:bodyPr>
          <a:lstStyle/>
          <a:p>
            <a:pPr>
              <a:defRPr/>
            </a:pPr>
            <a:r>
              <a:rPr lang="en-CA" sz="3600" dirty="0" smtClean="0"/>
              <a:t>Deriving Theories</a:t>
            </a:r>
          </a:p>
          <a:p>
            <a:pPr lvl="1">
              <a:defRPr/>
            </a:pPr>
            <a:r>
              <a:rPr lang="en-CA" sz="3200" dirty="0" smtClean="0"/>
              <a:t>Terminology</a:t>
            </a:r>
          </a:p>
          <a:p>
            <a:pPr lvl="1">
              <a:defRPr/>
            </a:pPr>
            <a:r>
              <a:rPr lang="en-CA" sz="3200" dirty="0" smtClean="0"/>
              <a:t>Generalizations</a:t>
            </a:r>
          </a:p>
          <a:p>
            <a:pPr lvl="1">
              <a:defRPr/>
            </a:pPr>
            <a:r>
              <a:rPr lang="en-CA" sz="3200" dirty="0" smtClean="0"/>
              <a:t>Other-Things-Equal Assumption</a:t>
            </a:r>
          </a:p>
          <a:p>
            <a:pPr lvl="1">
              <a:defRPr/>
            </a:pPr>
            <a:r>
              <a:rPr lang="en-CA" sz="3200" dirty="0" smtClean="0"/>
              <a:t>Graphical Expression</a:t>
            </a:r>
            <a:endParaRPr lang="en-US" sz="3200" dirty="0" smtClean="0"/>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nchor="b"/>
          <a:lstStyle/>
          <a:p>
            <a:pPr fontAlgn="auto">
              <a:spcBef>
                <a:spcPts val="0"/>
              </a:spcBef>
              <a:spcAft>
                <a:spcPts val="0"/>
              </a:spcAft>
              <a:defRPr/>
            </a:pPr>
            <a:r>
              <a:rPr lang="en-US" sz="1200" dirty="0" smtClean="0">
                <a:solidFill>
                  <a:schemeClr val="tx1">
                    <a:shade val="50000"/>
                  </a:schemeClr>
                </a:solidFill>
                <a:latin typeface="+mn-lt"/>
              </a:rPr>
              <a:t>  Chapter 1, LO3</a:t>
            </a:r>
            <a:endParaRPr lang="en-US" sz="1200" dirty="0">
              <a:solidFill>
                <a:schemeClr val="tx1">
                  <a:shade val="50000"/>
                </a:schemeClr>
              </a:solidFill>
              <a:latin typeface="+mn-lt"/>
            </a:endParaRPr>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D3BB3E50-810E-4B22-95AD-8C35F75A4E47}" type="slidenum">
              <a:rPr lang="en-US" sz="1200">
                <a:solidFill>
                  <a:schemeClr val="tx1">
                    <a:shade val="50000"/>
                  </a:schemeClr>
                </a:solidFill>
                <a:latin typeface="+mn-lt"/>
              </a:rPr>
              <a:pPr fontAlgn="auto">
                <a:spcBef>
                  <a:spcPts val="0"/>
                </a:spcBef>
                <a:spcAft>
                  <a:spcPts val="0"/>
                </a:spcAft>
                <a:defRPr/>
              </a:pPr>
              <a:t>8</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Grp="1" noChangeArrowheads="1"/>
          </p:cNvSpPr>
          <p:nvPr>
            <p:ph type="title"/>
          </p:nvPr>
        </p:nvSpPr>
        <p:spPr bwMode="auto">
          <a:xfrm>
            <a:off x="457200" y="489424"/>
            <a:ext cx="8229600" cy="584775"/>
          </a:xfrm>
          <a:prstGeom prst="rect">
            <a:avLst/>
          </a:prstGeom>
          <a:noFill/>
          <a:ln w="9525">
            <a:noFill/>
            <a:miter lim="800000"/>
            <a:headEnd/>
            <a:tailEnd/>
          </a:ln>
        </p:spPr>
        <p:txBody>
          <a:bodyPr>
            <a:spAutoFit/>
          </a:bodyPr>
          <a:lstStyle/>
          <a:p>
            <a:pPr>
              <a:spcBef>
                <a:spcPct val="50000"/>
              </a:spcBef>
            </a:pPr>
            <a:r>
              <a:rPr lang="en-US" sz="3200" dirty="0" smtClean="0"/>
              <a:t>1.4 Microeconomics versus Macroeconomics</a:t>
            </a:r>
            <a:endParaRPr lang="en-US" sz="3200" dirty="0"/>
          </a:p>
        </p:txBody>
      </p:sp>
      <p:sp>
        <p:nvSpPr>
          <p:cNvPr id="8" name="Rectangle 2"/>
          <p:cNvSpPr>
            <a:spLocks noGrp="1" noChangeArrowheads="1"/>
          </p:cNvSpPr>
          <p:nvPr>
            <p:ph idx="1"/>
          </p:nvPr>
        </p:nvSpPr>
        <p:spPr/>
        <p:txBody>
          <a:bodyPr>
            <a:normAutofit/>
          </a:bodyPr>
          <a:lstStyle/>
          <a:p>
            <a:pPr>
              <a:defRPr/>
            </a:pPr>
            <a:r>
              <a:rPr lang="en-CA" dirty="0" smtClean="0"/>
              <a:t>Microeconomics examines</a:t>
            </a:r>
          </a:p>
          <a:p>
            <a:pPr lvl="1">
              <a:defRPr/>
            </a:pPr>
            <a:r>
              <a:rPr lang="en-CA" dirty="0" smtClean="0"/>
              <a:t>Individual units (household, firm or industry) and their decision making process</a:t>
            </a:r>
          </a:p>
          <a:p>
            <a:pPr>
              <a:defRPr/>
            </a:pPr>
            <a:r>
              <a:rPr lang="en-CA" dirty="0" smtClean="0"/>
              <a:t>Macroeconomics examines</a:t>
            </a:r>
          </a:p>
          <a:p>
            <a:pPr lvl="1">
              <a:defRPr/>
            </a:pPr>
            <a:r>
              <a:rPr lang="en-CA" dirty="0" smtClean="0"/>
              <a:t>The whole economy</a:t>
            </a:r>
          </a:p>
          <a:p>
            <a:pPr lvl="1">
              <a:defRPr/>
            </a:pPr>
            <a:r>
              <a:rPr lang="en-CA" dirty="0" smtClean="0"/>
              <a:t>The subdivisions or aggregates</a:t>
            </a:r>
          </a:p>
          <a:p>
            <a:pPr lvl="1" eaLnBrk="1" hangingPunct="1">
              <a:buFontTx/>
              <a:buNone/>
              <a:defRPr/>
            </a:pPr>
            <a:endParaRPr lang="en-US" dirty="0"/>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nchor="b"/>
          <a:lstStyle/>
          <a:p>
            <a:pPr fontAlgn="auto">
              <a:spcBef>
                <a:spcPts val="0"/>
              </a:spcBef>
              <a:spcAft>
                <a:spcPts val="0"/>
              </a:spcAft>
              <a:defRPr/>
            </a:pPr>
            <a:r>
              <a:rPr lang="en-US" sz="1200" dirty="0" smtClean="0">
                <a:solidFill>
                  <a:schemeClr val="tx1">
                    <a:shade val="50000"/>
                  </a:schemeClr>
                </a:solidFill>
                <a:latin typeface="+mn-lt"/>
              </a:rPr>
              <a:t>  Chapter 1, LO4</a:t>
            </a:r>
            <a:endParaRPr lang="en-US" sz="1200" dirty="0">
              <a:solidFill>
                <a:schemeClr val="tx1">
                  <a:shade val="50000"/>
                </a:schemeClr>
              </a:solidFill>
              <a:latin typeface="+mn-lt"/>
            </a:endParaRPr>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874E9CE4-5FEE-4819-88F6-67338823E64A}" type="slidenum">
              <a:rPr lang="en-US" sz="1200">
                <a:solidFill>
                  <a:schemeClr val="tx1">
                    <a:shade val="50000"/>
                  </a:schemeClr>
                </a:solidFill>
                <a:latin typeface="+mn-lt"/>
              </a:rPr>
              <a:pPr fontAlgn="auto">
                <a:spcBef>
                  <a:spcPts val="0"/>
                </a:spcBef>
                <a:spcAft>
                  <a:spcPts val="0"/>
                </a:spcAft>
                <a:defRPr/>
              </a:pPr>
              <a:t>9</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Grp="1" noChangeArrowheads="1"/>
          </p:cNvSpPr>
          <p:nvPr>
            <p:ph type="title"/>
          </p:nvPr>
        </p:nvSpPr>
        <p:spPr bwMode="auto">
          <a:xfrm>
            <a:off x="457200" y="488866"/>
            <a:ext cx="8229600" cy="707886"/>
          </a:xfrm>
          <a:prstGeom prst="rect">
            <a:avLst/>
          </a:prstGeom>
          <a:noFill/>
          <a:ln w="9525">
            <a:noFill/>
            <a:miter lim="800000"/>
            <a:headEnd/>
            <a:tailEnd/>
          </a:ln>
        </p:spPr>
        <p:txBody>
          <a:bodyPr>
            <a:spAutoFit/>
          </a:bodyPr>
          <a:lstStyle/>
          <a:p>
            <a:pPr>
              <a:spcBef>
                <a:spcPct val="50000"/>
              </a:spcBef>
            </a:pPr>
            <a:r>
              <a:rPr lang="en-US" sz="4000" dirty="0" smtClean="0"/>
              <a:t>Positive and Normative Economics</a:t>
            </a:r>
          </a:p>
        </p:txBody>
      </p:sp>
      <p:sp>
        <p:nvSpPr>
          <p:cNvPr id="8" name="Rectangle 2"/>
          <p:cNvSpPr>
            <a:spLocks noGrp="1" noChangeArrowheads="1"/>
          </p:cNvSpPr>
          <p:nvPr>
            <p:ph idx="1"/>
          </p:nvPr>
        </p:nvSpPr>
        <p:spPr/>
        <p:txBody>
          <a:bodyPr>
            <a:normAutofit/>
          </a:bodyPr>
          <a:lstStyle/>
          <a:p>
            <a:pPr>
              <a:defRPr/>
            </a:pPr>
            <a:r>
              <a:rPr lang="en-CA" dirty="0" smtClean="0"/>
              <a:t>Positive economics</a:t>
            </a:r>
          </a:p>
          <a:p>
            <a:pPr lvl="1">
              <a:defRPr/>
            </a:pPr>
            <a:r>
              <a:rPr lang="en-CA" dirty="0" smtClean="0"/>
              <a:t>The analysis of facts to establish cause-and-effect relationships.</a:t>
            </a:r>
          </a:p>
          <a:p>
            <a:pPr>
              <a:defRPr/>
            </a:pPr>
            <a:r>
              <a:rPr lang="en-CA" dirty="0" smtClean="0"/>
              <a:t>Normative economics</a:t>
            </a:r>
          </a:p>
          <a:p>
            <a:pPr lvl="1">
              <a:defRPr/>
            </a:pPr>
            <a:r>
              <a:rPr lang="en-CA" dirty="0" smtClean="0"/>
              <a:t>The part of economics involving value judgments about what the economy should be like.</a:t>
            </a:r>
          </a:p>
          <a:p>
            <a:pPr lvl="1" eaLnBrk="1" hangingPunct="1">
              <a:buFontTx/>
              <a:buNone/>
              <a:defRPr/>
            </a:pPr>
            <a:endParaRPr lang="en-US" dirty="0"/>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nchor="b"/>
          <a:lstStyle/>
          <a:p>
            <a:pPr fontAlgn="auto">
              <a:spcBef>
                <a:spcPts val="0"/>
              </a:spcBef>
              <a:spcAft>
                <a:spcPts val="0"/>
              </a:spcAft>
              <a:defRPr/>
            </a:pPr>
            <a:r>
              <a:rPr lang="en-US" sz="1200" dirty="0" smtClean="0">
                <a:solidFill>
                  <a:schemeClr val="tx1">
                    <a:shade val="50000"/>
                  </a:schemeClr>
                </a:solidFill>
                <a:latin typeface="+mn-lt"/>
              </a:rPr>
              <a:t>  Chapter 1, LO4</a:t>
            </a:r>
            <a:endParaRPr lang="en-US" sz="1200" dirty="0">
              <a:solidFill>
                <a:schemeClr val="tx1">
                  <a:shade val="50000"/>
                </a:schemeClr>
              </a:solidFill>
              <a:latin typeface="+mn-lt"/>
            </a:endParaRPr>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874E9CE4-5FEE-4819-88F6-67338823E64A}" type="slidenum">
              <a:rPr lang="en-US" sz="1200">
                <a:solidFill>
                  <a:schemeClr val="tx1">
                    <a:shade val="50000"/>
                  </a:schemeClr>
                </a:solidFill>
                <a:latin typeface="+mn-lt"/>
              </a:rPr>
              <a:pPr fontAlgn="auto">
                <a:spcBef>
                  <a:spcPts val="0"/>
                </a:spcBef>
                <a:spcAft>
                  <a:spcPts val="0"/>
                </a:spcAft>
                <a:defRPr/>
              </a:pPr>
              <a:t>10</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US" sz="4400" dirty="0" smtClean="0"/>
              <a:t>1.5 The Economic Problem</a:t>
            </a:r>
            <a:endParaRPr lang="en-CA" sz="4400" dirty="0"/>
          </a:p>
        </p:txBody>
      </p:sp>
      <p:sp>
        <p:nvSpPr>
          <p:cNvPr id="8" name="Rectangle 2"/>
          <p:cNvSpPr>
            <a:spLocks noGrp="1" noChangeArrowheads="1"/>
          </p:cNvSpPr>
          <p:nvPr>
            <p:ph idx="1"/>
          </p:nvPr>
        </p:nvSpPr>
        <p:spPr/>
        <p:txBody>
          <a:bodyPr>
            <a:normAutofit/>
          </a:bodyPr>
          <a:lstStyle/>
          <a:p>
            <a:pPr>
              <a:defRPr/>
            </a:pPr>
            <a:r>
              <a:rPr lang="en-CA" sz="3600" dirty="0" smtClean="0"/>
              <a:t>Economic problem</a:t>
            </a:r>
          </a:p>
          <a:p>
            <a:pPr lvl="1">
              <a:defRPr/>
            </a:pPr>
            <a:r>
              <a:rPr lang="en-CA" sz="3200" dirty="0" smtClean="0"/>
              <a:t>Limited Income</a:t>
            </a:r>
          </a:p>
          <a:p>
            <a:pPr lvl="1">
              <a:defRPr/>
            </a:pPr>
            <a:r>
              <a:rPr lang="en-CA" sz="3200" dirty="0" smtClean="0"/>
              <a:t>Unlimited Wants</a:t>
            </a:r>
          </a:p>
          <a:p>
            <a:pPr lvl="1">
              <a:defRPr/>
            </a:pPr>
            <a:endParaRPr lang="en-US" sz="3200" dirty="0"/>
          </a:p>
          <a:p>
            <a:pPr eaLnBrk="1" hangingPunct="1">
              <a:defRPr/>
            </a:pPr>
            <a:endParaRPr lang="en-US" sz="3600" dirty="0"/>
          </a:p>
          <a:p>
            <a:pPr eaLnBrk="1" hangingPunct="1">
              <a:buFontTx/>
              <a:buNone/>
              <a:defRPr/>
            </a:pPr>
            <a:endParaRPr lang="en-US" sz="3600" dirty="0"/>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5" name="Footer Placeholder 4"/>
          <p:cNvSpPr>
            <a:spLocks noGrp="1"/>
          </p:cNvSpPr>
          <p:nvPr>
            <p:ph type="ftr" sz="quarter" idx="11"/>
          </p:nvPr>
        </p:nvSpPr>
        <p:spPr/>
        <p:txBody>
          <a:bodyPr anchor="b"/>
          <a:lstStyle/>
          <a:p>
            <a:pPr fontAlgn="auto">
              <a:spcBef>
                <a:spcPts val="0"/>
              </a:spcBef>
              <a:spcAft>
                <a:spcPts val="0"/>
              </a:spcAft>
              <a:defRPr/>
            </a:pPr>
            <a:r>
              <a:rPr lang="en-US" sz="1200" dirty="0" smtClean="0">
                <a:solidFill>
                  <a:schemeClr val="tx1">
                    <a:shade val="50000"/>
                  </a:schemeClr>
                </a:solidFill>
                <a:latin typeface="+mn-lt"/>
              </a:rPr>
              <a:t>  Chapter 1, LO5</a:t>
            </a:r>
            <a:endParaRPr lang="en-US" sz="1200" dirty="0">
              <a:solidFill>
                <a:schemeClr val="tx1">
                  <a:shade val="50000"/>
                </a:schemeClr>
              </a:solidFill>
              <a:latin typeface="+mn-lt"/>
            </a:endParaRPr>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D242F915-1E53-400D-B7F9-CE3CC55C4AB6}" type="slidenum">
              <a:rPr lang="en-US" sz="1200">
                <a:solidFill>
                  <a:schemeClr val="tx1">
                    <a:shade val="50000"/>
                  </a:schemeClr>
                </a:solidFill>
                <a:latin typeface="+mn-lt"/>
              </a:rPr>
              <a:pPr fontAlgn="auto">
                <a:spcBef>
                  <a:spcPts val="0"/>
                </a:spcBef>
                <a:spcAft>
                  <a:spcPts val="0"/>
                </a:spcAft>
                <a:defRPr/>
              </a:pPr>
              <a:t>11</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1.1    Global Perspective</a:t>
            </a:r>
            <a:br>
              <a:rPr lang="en-US" dirty="0" smtClean="0"/>
            </a:br>
            <a:r>
              <a:rPr lang="en-US" dirty="0" smtClean="0"/>
              <a:t>	</a:t>
            </a:r>
            <a:r>
              <a:rPr lang="en-US" sz="3600" dirty="0" smtClean="0"/>
              <a:t>Average Income, Selected Nations </a:t>
            </a:r>
            <a:endParaRPr lang="en-CA" dirty="0"/>
          </a:p>
        </p:txBody>
      </p:sp>
      <p:sp>
        <p:nvSpPr>
          <p:cNvPr id="4" name="Date Placeholder 3"/>
          <p:cNvSpPr>
            <a:spLocks noGrp="1"/>
          </p:cNvSpPr>
          <p:nvPr>
            <p:ph type="dt" sz="half" idx="10"/>
          </p:nvPr>
        </p:nvSpPr>
        <p:spPr/>
        <p:txBody>
          <a:bodyPr/>
          <a:lstStyle/>
          <a:p>
            <a:r>
              <a:rPr lang="en-US" smtClean="0"/>
              <a:t>©2013 McGraw-Hill Ryerson Ltd.</a:t>
            </a:r>
            <a:endParaRPr lang="en-CA" dirty="0"/>
          </a:p>
        </p:txBody>
      </p:sp>
      <p:sp>
        <p:nvSpPr>
          <p:cNvPr id="5" name="Footer Placeholder 4"/>
          <p:cNvSpPr>
            <a:spLocks noGrp="1"/>
          </p:cNvSpPr>
          <p:nvPr>
            <p:ph type="ftr" sz="quarter" idx="11"/>
          </p:nvPr>
        </p:nvSpPr>
        <p:spPr/>
        <p:txBody>
          <a:bodyPr/>
          <a:lstStyle/>
          <a:p>
            <a:r>
              <a:rPr lang="en-CA" dirty="0" smtClean="0"/>
              <a:t>  Chapter 1, LO5</a:t>
            </a:r>
            <a:endParaRPr lang="en-CA" dirty="0"/>
          </a:p>
        </p:txBody>
      </p:sp>
      <p:sp>
        <p:nvSpPr>
          <p:cNvPr id="6" name="Slide Number Placeholder 5"/>
          <p:cNvSpPr>
            <a:spLocks noGrp="1"/>
          </p:cNvSpPr>
          <p:nvPr>
            <p:ph type="sldNum" sz="quarter" idx="12"/>
          </p:nvPr>
        </p:nvSpPr>
        <p:spPr/>
        <p:txBody>
          <a:bodyPr/>
          <a:lstStyle/>
          <a:p>
            <a:fld id="{903CFD6A-5142-4398-B600-676E55901B33}" type="slidenum">
              <a:rPr lang="en-CA" smtClean="0"/>
              <a:pPr/>
              <a:t>12</a:t>
            </a:fld>
            <a:endParaRPr lang="en-CA"/>
          </a:p>
        </p:txBody>
      </p:sp>
      <p:sp>
        <p:nvSpPr>
          <p:cNvPr id="14" name="Rectangle 13"/>
          <p:cNvSpPr/>
          <p:nvPr/>
        </p:nvSpPr>
        <p:spPr>
          <a:xfrm>
            <a:off x="971600" y="1772816"/>
            <a:ext cx="7200800" cy="4247317"/>
          </a:xfrm>
          <a:prstGeom prst="rect">
            <a:avLst/>
          </a:prstGeom>
          <a:solidFill>
            <a:schemeClr val="accent1">
              <a:lumMod val="20000"/>
              <a:lumOff val="80000"/>
            </a:schemeClr>
          </a:solidFill>
        </p:spPr>
        <p:txBody>
          <a:bodyPr wrap="square">
            <a:spAutoFit/>
          </a:bodyPr>
          <a:lstStyle/>
          <a:p>
            <a:r>
              <a:rPr lang="en-CA" b="1" dirty="0" smtClean="0"/>
              <a:t>Country			Per Capita Income, 2010 </a:t>
            </a:r>
          </a:p>
          <a:p>
            <a:r>
              <a:rPr lang="en-CA" b="1" dirty="0" smtClean="0"/>
              <a:t>			 (U.S. dollars, based on exchange rates)</a:t>
            </a:r>
          </a:p>
          <a:p>
            <a:r>
              <a:rPr lang="en-CA" dirty="0" smtClean="0"/>
              <a:t>Switzerland			70,350 </a:t>
            </a:r>
          </a:p>
          <a:p>
            <a:r>
              <a:rPr lang="en-CA" dirty="0" smtClean="0"/>
              <a:t>United States			47,140 </a:t>
            </a:r>
          </a:p>
          <a:p>
            <a:r>
              <a:rPr lang="en-CA" dirty="0" smtClean="0"/>
              <a:t>Canada				41,950 </a:t>
            </a:r>
          </a:p>
          <a:p>
            <a:r>
              <a:rPr lang="en-CA" dirty="0" smtClean="0"/>
              <a:t>France				42,390 </a:t>
            </a:r>
          </a:p>
          <a:p>
            <a:r>
              <a:rPr lang="en-CA" dirty="0" smtClean="0"/>
              <a:t>Japan				42,150 </a:t>
            </a:r>
          </a:p>
          <a:p>
            <a:r>
              <a:rPr lang="en-CA" dirty="0" smtClean="0"/>
              <a:t>South Korea			19,890 </a:t>
            </a:r>
          </a:p>
          <a:p>
            <a:r>
              <a:rPr lang="en-CA" dirty="0" smtClean="0"/>
              <a:t>Brazil				9,390  </a:t>
            </a:r>
          </a:p>
          <a:p>
            <a:r>
              <a:rPr lang="en-CA" dirty="0" smtClean="0"/>
              <a:t>Mexico				9,330 </a:t>
            </a:r>
          </a:p>
          <a:p>
            <a:r>
              <a:rPr lang="en-CA" dirty="0" smtClean="0"/>
              <a:t>China				7,560 </a:t>
            </a:r>
          </a:p>
          <a:p>
            <a:r>
              <a:rPr lang="en-CA" dirty="0" smtClean="0"/>
              <a:t>Pakistan				2,780 </a:t>
            </a:r>
          </a:p>
          <a:p>
            <a:r>
              <a:rPr lang="en-CA" dirty="0" smtClean="0"/>
              <a:t>Nigeria				2,160  </a:t>
            </a:r>
          </a:p>
          <a:p>
            <a:r>
              <a:rPr lang="en-CA" dirty="0" smtClean="0"/>
              <a:t>Rwanda				1,180 </a:t>
            </a:r>
          </a:p>
          <a:p>
            <a:r>
              <a:rPr lang="en-CA" dirty="0" smtClean="0"/>
              <a:t>Liberia				    330</a:t>
            </a:r>
            <a:endParaRPr lang="en-CA" dirty="0"/>
          </a:p>
        </p:txBody>
      </p:sp>
      <p:cxnSp>
        <p:nvCxnSpPr>
          <p:cNvPr id="16" name="Straight Connector 15"/>
          <p:cNvCxnSpPr/>
          <p:nvPr/>
        </p:nvCxnSpPr>
        <p:spPr>
          <a:xfrm>
            <a:off x="971600" y="2348880"/>
            <a:ext cx="7200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LO4</a:t>
            </a:r>
          </a:p>
        </p:txBody>
      </p:sp>
      <p:sp>
        <p:nvSpPr>
          <p:cNvPr id="11271"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pitchFamily="34" charset="0"/>
              </a:rPr>
              <a:t>1-</a:t>
            </a:r>
            <a:fld id="{AF82B473-C5E7-4E26-B4A6-5D7FCC9A1B6B}" type="slidenum">
              <a:rPr lang="en-US" sz="1400">
                <a:solidFill>
                  <a:schemeClr val="bg1"/>
                </a:solidFill>
                <a:cs typeface="Arial" pitchFamily="34" charset="0"/>
              </a:rPr>
              <a:pPr/>
              <a:t>13</a:t>
            </a:fld>
            <a:endParaRPr lang="en-US" sz="1400">
              <a:solidFill>
                <a:schemeClr val="bg1"/>
              </a:solidFill>
              <a:cs typeface="Arial" pitchFamily="34" charset="0"/>
            </a:endParaRPr>
          </a:p>
        </p:txBody>
      </p:sp>
      <p:sp>
        <p:nvSpPr>
          <p:cNvPr id="14" name="Title 5"/>
          <p:cNvSpPr>
            <a:spLocks noGrp="1"/>
          </p:cNvSpPr>
          <p:nvPr>
            <p:ph type="title"/>
          </p:nvPr>
        </p:nvSpPr>
        <p:spPr/>
        <p:txBody>
          <a:bodyPr>
            <a:noAutofit/>
          </a:bodyPr>
          <a:lstStyle/>
          <a:p>
            <a:r>
              <a:rPr lang="en-US" sz="4400" dirty="0" smtClean="0"/>
              <a:t>The Budget Line</a:t>
            </a:r>
            <a:endParaRPr lang="en-CA" sz="4400" dirty="0"/>
          </a:p>
        </p:txBody>
      </p:sp>
      <p:sp>
        <p:nvSpPr>
          <p:cNvPr id="13" name="Content Placeholder 12"/>
          <p:cNvSpPr>
            <a:spLocks noGrp="1"/>
          </p:cNvSpPr>
          <p:nvPr>
            <p:ph idx="1"/>
          </p:nvPr>
        </p:nvSpPr>
        <p:spPr/>
        <p:txBody>
          <a:bodyPr>
            <a:normAutofit/>
          </a:bodyPr>
          <a:lstStyle/>
          <a:p>
            <a:r>
              <a:rPr lang="en-CA" sz="3600" dirty="0" smtClean="0"/>
              <a:t>A budget line</a:t>
            </a:r>
          </a:p>
          <a:p>
            <a:pPr lvl="1"/>
            <a:r>
              <a:rPr lang="en-CA" sz="3200" dirty="0" smtClean="0"/>
              <a:t>Attainable and unattainable options</a:t>
            </a:r>
          </a:p>
          <a:p>
            <a:pPr lvl="1"/>
            <a:r>
              <a:rPr lang="en-CA" sz="3200" dirty="0" smtClean="0"/>
              <a:t>Tradeoffs and opportunity costs</a:t>
            </a:r>
          </a:p>
          <a:p>
            <a:pPr lvl="1"/>
            <a:r>
              <a:rPr lang="en-CA" sz="3200" dirty="0" smtClean="0"/>
              <a:t>Make the best choice possible</a:t>
            </a:r>
          </a:p>
          <a:p>
            <a:r>
              <a:rPr lang="en-CA" sz="3600" dirty="0" smtClean="0"/>
              <a:t>Change in income</a:t>
            </a:r>
            <a:endParaRPr lang="en-CA" sz="3600" dirty="0"/>
          </a:p>
        </p:txBody>
      </p:sp>
      <p:sp>
        <p:nvSpPr>
          <p:cNvPr id="15" name="Date Placeholder 14"/>
          <p:cNvSpPr>
            <a:spLocks noGrp="1"/>
          </p:cNvSpPr>
          <p:nvPr>
            <p:ph type="dt" sz="half" idx="10"/>
          </p:nvPr>
        </p:nvSpPr>
        <p:spPr/>
        <p:txBody>
          <a:bodyPr/>
          <a:lstStyle/>
          <a:p>
            <a:r>
              <a:rPr lang="en-US" smtClean="0"/>
              <a:t>©2013 McGraw-Hill Ryerson Ltd.</a:t>
            </a:r>
            <a:endParaRPr lang="en-CA" dirty="0"/>
          </a:p>
        </p:txBody>
      </p:sp>
      <p:sp>
        <p:nvSpPr>
          <p:cNvPr id="17" name="Footer Placeholder 16"/>
          <p:cNvSpPr>
            <a:spLocks noGrp="1"/>
          </p:cNvSpPr>
          <p:nvPr>
            <p:ph type="ftr" sz="quarter" idx="11"/>
          </p:nvPr>
        </p:nvSpPr>
        <p:spPr/>
        <p:txBody>
          <a:bodyPr/>
          <a:lstStyle/>
          <a:p>
            <a:r>
              <a:rPr lang="en-CA" dirty="0" smtClean="0"/>
              <a:t>  Chapter 1, LO5</a:t>
            </a:r>
            <a:endParaRPr lang="en-CA" dirty="0"/>
          </a:p>
        </p:txBody>
      </p:sp>
      <p:sp>
        <p:nvSpPr>
          <p:cNvPr id="16" name="Slide Number Placeholder 15"/>
          <p:cNvSpPr>
            <a:spLocks noGrp="1"/>
          </p:cNvSpPr>
          <p:nvPr>
            <p:ph type="sldNum" sz="quarter" idx="12"/>
          </p:nvPr>
        </p:nvSpPr>
        <p:spPr/>
        <p:txBody>
          <a:bodyPr/>
          <a:lstStyle/>
          <a:p>
            <a:fld id="{903CFD6A-5142-4398-B600-676E55901B33}" type="slidenum">
              <a:rPr lang="en-CA" smtClean="0"/>
              <a:pPr/>
              <a:t>13</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LO4</a:t>
            </a:r>
          </a:p>
        </p:txBody>
      </p:sp>
      <p:grpSp>
        <p:nvGrpSpPr>
          <p:cNvPr id="2" name="Group 16"/>
          <p:cNvGrpSpPr>
            <a:grpSpLocks/>
          </p:cNvGrpSpPr>
          <p:nvPr/>
        </p:nvGrpSpPr>
        <p:grpSpPr bwMode="auto">
          <a:xfrm>
            <a:off x="381000" y="1479897"/>
            <a:ext cx="1989138" cy="4397375"/>
            <a:chOff x="1371600" y="1522413"/>
            <a:chExt cx="1989138" cy="4397375"/>
          </a:xfrm>
        </p:grpSpPr>
        <p:sp>
          <p:nvSpPr>
            <p:cNvPr id="12334" name="Text Box 5"/>
            <p:cNvSpPr txBox="1">
              <a:spLocks noChangeArrowheads="1"/>
            </p:cNvSpPr>
            <p:nvPr/>
          </p:nvSpPr>
          <p:spPr bwMode="auto">
            <a:xfrm>
              <a:off x="1852613" y="2379663"/>
              <a:ext cx="412750" cy="3540125"/>
            </a:xfrm>
            <a:prstGeom prst="rect">
              <a:avLst/>
            </a:prstGeom>
            <a:noFill/>
            <a:ln w="9525">
              <a:noFill/>
              <a:miter lim="800000"/>
              <a:headEnd/>
              <a:tailEnd/>
            </a:ln>
          </p:spPr>
          <p:txBody>
            <a:bodyPr wrap="none">
              <a:spAutoFit/>
            </a:bodyPr>
            <a:lstStyle/>
            <a:p>
              <a:pPr algn="r"/>
              <a:r>
                <a:rPr lang="en-US" sz="3200" b="1"/>
                <a:t>6</a:t>
              </a:r>
            </a:p>
            <a:p>
              <a:pPr algn="r"/>
              <a:r>
                <a:rPr lang="en-US" sz="3200" b="1"/>
                <a:t>5</a:t>
              </a:r>
            </a:p>
            <a:p>
              <a:pPr algn="r"/>
              <a:r>
                <a:rPr lang="en-US" sz="3200" b="1"/>
                <a:t>4</a:t>
              </a:r>
            </a:p>
            <a:p>
              <a:pPr algn="r"/>
              <a:r>
                <a:rPr lang="en-US" sz="3200" b="1"/>
                <a:t>3</a:t>
              </a:r>
            </a:p>
            <a:p>
              <a:pPr algn="r"/>
              <a:r>
                <a:rPr lang="en-US" sz="3200" b="1"/>
                <a:t>2</a:t>
              </a:r>
            </a:p>
            <a:p>
              <a:pPr algn="r"/>
              <a:r>
                <a:rPr lang="en-US" sz="3200" b="1"/>
                <a:t>1</a:t>
              </a:r>
            </a:p>
            <a:p>
              <a:pPr algn="r"/>
              <a:r>
                <a:rPr lang="en-US" sz="3200" b="1"/>
                <a:t>0</a:t>
              </a:r>
            </a:p>
          </p:txBody>
        </p:sp>
        <p:grpSp>
          <p:nvGrpSpPr>
            <p:cNvPr id="3" name="Group 49"/>
            <p:cNvGrpSpPr>
              <a:grpSpLocks/>
            </p:cNvGrpSpPr>
            <p:nvPr/>
          </p:nvGrpSpPr>
          <p:grpSpPr bwMode="auto">
            <a:xfrm>
              <a:off x="1371600" y="1522413"/>
              <a:ext cx="1981200" cy="4397375"/>
              <a:chOff x="1371600" y="1522413"/>
              <a:chExt cx="1981200" cy="4397375"/>
            </a:xfrm>
          </p:grpSpPr>
          <p:sp>
            <p:nvSpPr>
              <p:cNvPr id="12339" name="Text Box 6"/>
              <p:cNvSpPr txBox="1">
                <a:spLocks noChangeArrowheads="1"/>
              </p:cNvSpPr>
              <p:nvPr/>
            </p:nvSpPr>
            <p:spPr bwMode="auto">
              <a:xfrm>
                <a:off x="1371600" y="2379663"/>
                <a:ext cx="1849438" cy="3540125"/>
              </a:xfrm>
              <a:prstGeom prst="rect">
                <a:avLst/>
              </a:prstGeom>
              <a:noFill/>
              <a:ln w="9525">
                <a:noFill/>
                <a:miter lim="800000"/>
                <a:headEnd/>
                <a:tailEnd/>
              </a:ln>
            </p:spPr>
            <p:txBody>
              <a:bodyPr wrap="none">
                <a:spAutoFit/>
              </a:bodyPr>
              <a:lstStyle/>
              <a:p>
                <a:pPr algn="r"/>
                <a:r>
                  <a:rPr lang="en-US" sz="3200" b="1"/>
                  <a:t>0</a:t>
                </a:r>
              </a:p>
              <a:p>
                <a:pPr algn="r"/>
                <a:r>
                  <a:rPr lang="en-US" sz="3200" b="1"/>
                  <a:t>2</a:t>
                </a:r>
              </a:p>
              <a:p>
                <a:pPr algn="r"/>
                <a:r>
                  <a:rPr lang="en-US" sz="3200" b="1"/>
                  <a:t>4</a:t>
                </a:r>
              </a:p>
              <a:p>
                <a:pPr algn="r"/>
                <a:r>
                  <a:rPr lang="en-US" sz="3200" b="1"/>
                  <a:t>6</a:t>
                </a:r>
              </a:p>
              <a:p>
                <a:pPr algn="r"/>
                <a:r>
                  <a:rPr lang="en-US" sz="3200" b="1"/>
                  <a:t>8</a:t>
                </a:r>
              </a:p>
              <a:p>
                <a:pPr algn="r"/>
                <a:r>
                  <a:rPr lang="en-US" sz="3200" b="1"/>
                  <a:t>10</a:t>
                </a:r>
              </a:p>
              <a:p>
                <a:pPr algn="r"/>
                <a:r>
                  <a:rPr lang="en-US" sz="3200" b="1"/>
                  <a:t>12</a:t>
                </a:r>
              </a:p>
            </p:txBody>
          </p:sp>
          <p:sp>
            <p:nvSpPr>
              <p:cNvPr id="12340" name="Text Box 7"/>
              <p:cNvSpPr txBox="1">
                <a:spLocks noChangeArrowheads="1"/>
              </p:cNvSpPr>
              <p:nvPr/>
            </p:nvSpPr>
            <p:spPr bwMode="auto">
              <a:xfrm>
                <a:off x="1676400" y="1922463"/>
                <a:ext cx="793750" cy="530225"/>
              </a:xfrm>
              <a:prstGeom prst="rect">
                <a:avLst/>
              </a:prstGeom>
              <a:noFill/>
              <a:ln w="9525">
                <a:noFill/>
                <a:miter lim="800000"/>
                <a:headEnd/>
                <a:tailEnd/>
              </a:ln>
            </p:spPr>
            <p:txBody>
              <a:bodyPr wrap="none">
                <a:spAutoFit/>
              </a:bodyPr>
              <a:lstStyle/>
              <a:p>
                <a:pPr algn="ctr">
                  <a:lnSpc>
                    <a:spcPct val="80000"/>
                  </a:lnSpc>
                </a:pPr>
                <a:r>
                  <a:rPr lang="en-US" b="1"/>
                  <a:t>DVDs</a:t>
                </a:r>
              </a:p>
              <a:p>
                <a:pPr algn="ctr">
                  <a:lnSpc>
                    <a:spcPct val="80000"/>
                  </a:lnSpc>
                </a:pPr>
                <a:r>
                  <a:rPr lang="en-US" b="1"/>
                  <a:t>$20</a:t>
                </a:r>
              </a:p>
            </p:txBody>
          </p:sp>
          <p:sp>
            <p:nvSpPr>
              <p:cNvPr id="12341" name="Text Box 8"/>
              <p:cNvSpPr txBox="1">
                <a:spLocks noChangeArrowheads="1"/>
              </p:cNvSpPr>
              <p:nvPr/>
            </p:nvSpPr>
            <p:spPr bwMode="auto">
              <a:xfrm>
                <a:off x="2451100" y="1922463"/>
                <a:ext cx="882650" cy="530225"/>
              </a:xfrm>
              <a:prstGeom prst="rect">
                <a:avLst/>
              </a:prstGeom>
              <a:noFill/>
              <a:ln w="9525">
                <a:noFill/>
                <a:miter lim="800000"/>
                <a:headEnd/>
                <a:tailEnd/>
              </a:ln>
            </p:spPr>
            <p:txBody>
              <a:bodyPr wrap="none">
                <a:spAutoFit/>
              </a:bodyPr>
              <a:lstStyle/>
              <a:p>
                <a:pPr algn="ctr">
                  <a:lnSpc>
                    <a:spcPct val="80000"/>
                  </a:lnSpc>
                </a:pPr>
                <a:r>
                  <a:rPr lang="en-US" b="1" dirty="0"/>
                  <a:t>Books</a:t>
                </a:r>
              </a:p>
              <a:p>
                <a:pPr algn="ctr">
                  <a:lnSpc>
                    <a:spcPct val="80000"/>
                  </a:lnSpc>
                </a:pPr>
                <a:r>
                  <a:rPr lang="en-US" b="1" dirty="0"/>
                  <a:t>$10</a:t>
                </a:r>
              </a:p>
            </p:txBody>
          </p:sp>
          <p:sp>
            <p:nvSpPr>
              <p:cNvPr id="12342" name="Text Box 30"/>
              <p:cNvSpPr txBox="1">
                <a:spLocks noChangeArrowheads="1"/>
              </p:cNvSpPr>
              <p:nvPr/>
            </p:nvSpPr>
            <p:spPr bwMode="auto">
              <a:xfrm>
                <a:off x="1658938" y="1522413"/>
                <a:ext cx="1693862" cy="396875"/>
              </a:xfrm>
              <a:prstGeom prst="rect">
                <a:avLst/>
              </a:prstGeom>
              <a:noFill/>
              <a:ln w="9525">
                <a:noFill/>
                <a:miter lim="800000"/>
                <a:headEnd/>
                <a:tailEnd/>
              </a:ln>
            </p:spPr>
            <p:txBody>
              <a:bodyPr wrap="none">
                <a:spAutoFit/>
              </a:bodyPr>
              <a:lstStyle/>
              <a:p>
                <a:r>
                  <a:rPr lang="en-US" sz="2000" b="1"/>
                  <a:t>$120 Budget</a:t>
                </a:r>
              </a:p>
            </p:txBody>
          </p:sp>
        </p:grpSp>
        <p:sp>
          <p:nvSpPr>
            <p:cNvPr id="12336" name="Line 31"/>
            <p:cNvSpPr>
              <a:spLocks noChangeShapeType="1"/>
            </p:cNvSpPr>
            <p:nvPr/>
          </p:nvSpPr>
          <p:spPr bwMode="auto">
            <a:xfrm>
              <a:off x="1716088" y="1922463"/>
              <a:ext cx="1644650" cy="0"/>
            </a:xfrm>
            <a:prstGeom prst="line">
              <a:avLst/>
            </a:prstGeom>
            <a:noFill/>
            <a:ln w="38100">
              <a:solidFill>
                <a:schemeClr val="tx1"/>
              </a:solidFill>
              <a:round/>
              <a:headEnd/>
              <a:tailEnd/>
            </a:ln>
          </p:spPr>
          <p:txBody>
            <a:bodyPr/>
            <a:lstStyle/>
            <a:p>
              <a:endParaRPr lang="en-CA"/>
            </a:p>
          </p:txBody>
        </p:sp>
        <p:sp>
          <p:nvSpPr>
            <p:cNvPr id="12337" name="Line 32"/>
            <p:cNvSpPr>
              <a:spLocks noChangeShapeType="1"/>
            </p:cNvSpPr>
            <p:nvPr/>
          </p:nvSpPr>
          <p:spPr bwMode="auto">
            <a:xfrm>
              <a:off x="1716088" y="2446338"/>
              <a:ext cx="1644650" cy="0"/>
            </a:xfrm>
            <a:prstGeom prst="line">
              <a:avLst/>
            </a:prstGeom>
            <a:noFill/>
            <a:ln w="38100">
              <a:solidFill>
                <a:schemeClr val="tx1"/>
              </a:solidFill>
              <a:round/>
              <a:headEnd/>
              <a:tailEnd/>
            </a:ln>
          </p:spPr>
          <p:txBody>
            <a:bodyPr/>
            <a:lstStyle/>
            <a:p>
              <a:endParaRPr lang="en-CA"/>
            </a:p>
          </p:txBody>
        </p:sp>
        <p:sp>
          <p:nvSpPr>
            <p:cNvPr id="12338" name="Line 33"/>
            <p:cNvSpPr>
              <a:spLocks noChangeShapeType="1"/>
            </p:cNvSpPr>
            <p:nvPr/>
          </p:nvSpPr>
          <p:spPr bwMode="auto">
            <a:xfrm>
              <a:off x="2454276" y="1920875"/>
              <a:ext cx="0" cy="3863975"/>
            </a:xfrm>
            <a:prstGeom prst="line">
              <a:avLst/>
            </a:prstGeom>
            <a:noFill/>
            <a:ln w="38100">
              <a:solidFill>
                <a:schemeClr val="tx1"/>
              </a:solidFill>
              <a:round/>
              <a:headEnd/>
              <a:tailEnd/>
            </a:ln>
          </p:spPr>
          <p:txBody>
            <a:bodyPr/>
            <a:lstStyle/>
            <a:p>
              <a:endParaRPr lang="en-CA"/>
            </a:p>
          </p:txBody>
        </p:sp>
      </p:grpSp>
      <p:grpSp>
        <p:nvGrpSpPr>
          <p:cNvPr id="4" name="Group 29"/>
          <p:cNvGrpSpPr>
            <a:grpSpLocks/>
          </p:cNvGrpSpPr>
          <p:nvPr/>
        </p:nvGrpSpPr>
        <p:grpSpPr bwMode="auto">
          <a:xfrm>
            <a:off x="3733800" y="1524000"/>
            <a:ext cx="4254500" cy="4162425"/>
            <a:chOff x="2698" y="1132"/>
            <a:chExt cx="2680" cy="2622"/>
          </a:xfrm>
        </p:grpSpPr>
        <p:grpSp>
          <p:nvGrpSpPr>
            <p:cNvPr id="5" name="Group 21"/>
            <p:cNvGrpSpPr>
              <a:grpSpLocks/>
            </p:cNvGrpSpPr>
            <p:nvPr/>
          </p:nvGrpSpPr>
          <p:grpSpPr bwMode="auto">
            <a:xfrm>
              <a:off x="2696" y="1132"/>
              <a:ext cx="2680" cy="2178"/>
              <a:chOff x="2698" y="1132"/>
              <a:chExt cx="2797" cy="2178"/>
            </a:xfrm>
          </p:grpSpPr>
          <p:sp>
            <p:nvSpPr>
              <p:cNvPr id="12328" name="Line 15"/>
              <p:cNvSpPr>
                <a:spLocks noChangeShapeType="1"/>
              </p:cNvSpPr>
              <p:nvPr/>
            </p:nvSpPr>
            <p:spPr bwMode="auto">
              <a:xfrm>
                <a:off x="2708" y="1132"/>
                <a:ext cx="2787" cy="0"/>
              </a:xfrm>
              <a:prstGeom prst="line">
                <a:avLst/>
              </a:prstGeom>
              <a:noFill/>
              <a:ln w="38100">
                <a:solidFill>
                  <a:srgbClr val="DDDDDD"/>
                </a:solidFill>
                <a:round/>
                <a:headEnd/>
                <a:tailEnd/>
              </a:ln>
            </p:spPr>
            <p:txBody>
              <a:bodyPr/>
              <a:lstStyle/>
              <a:p>
                <a:endParaRPr lang="en-CA"/>
              </a:p>
            </p:txBody>
          </p:sp>
          <p:sp>
            <p:nvSpPr>
              <p:cNvPr id="12329" name="Line 16"/>
              <p:cNvSpPr>
                <a:spLocks noChangeShapeType="1"/>
              </p:cNvSpPr>
              <p:nvPr/>
            </p:nvSpPr>
            <p:spPr bwMode="auto">
              <a:xfrm>
                <a:off x="2706" y="1558"/>
                <a:ext cx="2787" cy="0"/>
              </a:xfrm>
              <a:prstGeom prst="line">
                <a:avLst/>
              </a:prstGeom>
              <a:noFill/>
              <a:ln w="38100">
                <a:solidFill>
                  <a:srgbClr val="DDDDDD"/>
                </a:solidFill>
                <a:round/>
                <a:headEnd/>
                <a:tailEnd/>
              </a:ln>
            </p:spPr>
            <p:txBody>
              <a:bodyPr/>
              <a:lstStyle/>
              <a:p>
                <a:endParaRPr lang="en-CA"/>
              </a:p>
            </p:txBody>
          </p:sp>
          <p:sp>
            <p:nvSpPr>
              <p:cNvPr id="12330" name="Line 17"/>
              <p:cNvSpPr>
                <a:spLocks noChangeShapeType="1"/>
              </p:cNvSpPr>
              <p:nvPr/>
            </p:nvSpPr>
            <p:spPr bwMode="auto">
              <a:xfrm>
                <a:off x="2704" y="1996"/>
                <a:ext cx="2787" cy="0"/>
              </a:xfrm>
              <a:prstGeom prst="line">
                <a:avLst/>
              </a:prstGeom>
              <a:noFill/>
              <a:ln w="38100">
                <a:solidFill>
                  <a:srgbClr val="DDDDDD"/>
                </a:solidFill>
                <a:round/>
                <a:headEnd/>
                <a:tailEnd/>
              </a:ln>
            </p:spPr>
            <p:txBody>
              <a:bodyPr/>
              <a:lstStyle/>
              <a:p>
                <a:endParaRPr lang="en-CA"/>
              </a:p>
            </p:txBody>
          </p:sp>
          <p:sp>
            <p:nvSpPr>
              <p:cNvPr id="12331" name="Line 18"/>
              <p:cNvSpPr>
                <a:spLocks noChangeShapeType="1"/>
              </p:cNvSpPr>
              <p:nvPr/>
            </p:nvSpPr>
            <p:spPr bwMode="auto">
              <a:xfrm>
                <a:off x="2702" y="2434"/>
                <a:ext cx="2787" cy="0"/>
              </a:xfrm>
              <a:prstGeom prst="line">
                <a:avLst/>
              </a:prstGeom>
              <a:noFill/>
              <a:ln w="38100">
                <a:solidFill>
                  <a:srgbClr val="DDDDDD"/>
                </a:solidFill>
                <a:round/>
                <a:headEnd/>
                <a:tailEnd/>
              </a:ln>
            </p:spPr>
            <p:txBody>
              <a:bodyPr/>
              <a:lstStyle/>
              <a:p>
                <a:endParaRPr lang="en-CA"/>
              </a:p>
            </p:txBody>
          </p:sp>
          <p:sp>
            <p:nvSpPr>
              <p:cNvPr id="12332" name="Line 19"/>
              <p:cNvSpPr>
                <a:spLocks noChangeShapeType="1"/>
              </p:cNvSpPr>
              <p:nvPr/>
            </p:nvSpPr>
            <p:spPr bwMode="auto">
              <a:xfrm>
                <a:off x="2700" y="2872"/>
                <a:ext cx="2787" cy="0"/>
              </a:xfrm>
              <a:prstGeom prst="line">
                <a:avLst/>
              </a:prstGeom>
              <a:noFill/>
              <a:ln w="38100">
                <a:solidFill>
                  <a:srgbClr val="DDDDDD"/>
                </a:solidFill>
                <a:round/>
                <a:headEnd/>
                <a:tailEnd/>
              </a:ln>
            </p:spPr>
            <p:txBody>
              <a:bodyPr/>
              <a:lstStyle/>
              <a:p>
                <a:endParaRPr lang="en-CA"/>
              </a:p>
            </p:txBody>
          </p:sp>
          <p:sp>
            <p:nvSpPr>
              <p:cNvPr id="12333" name="Line 20"/>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sp>
          <p:nvSpPr>
            <p:cNvPr id="12321" name="Line 22"/>
            <p:cNvSpPr>
              <a:spLocks noChangeShapeType="1"/>
            </p:cNvSpPr>
            <p:nvPr/>
          </p:nvSpPr>
          <p:spPr bwMode="auto">
            <a:xfrm>
              <a:off x="3074" y="1133"/>
              <a:ext cx="0" cy="2621"/>
            </a:xfrm>
            <a:prstGeom prst="line">
              <a:avLst/>
            </a:prstGeom>
            <a:noFill/>
            <a:ln w="38100">
              <a:solidFill>
                <a:srgbClr val="DDDDDD"/>
              </a:solidFill>
              <a:round/>
              <a:headEnd/>
              <a:tailEnd/>
            </a:ln>
          </p:spPr>
          <p:txBody>
            <a:bodyPr/>
            <a:lstStyle/>
            <a:p>
              <a:endParaRPr lang="en-CA"/>
            </a:p>
          </p:txBody>
        </p:sp>
        <p:sp>
          <p:nvSpPr>
            <p:cNvPr id="12322" name="Line 23"/>
            <p:cNvSpPr>
              <a:spLocks noChangeShapeType="1"/>
            </p:cNvSpPr>
            <p:nvPr/>
          </p:nvSpPr>
          <p:spPr bwMode="auto">
            <a:xfrm>
              <a:off x="3452" y="1133"/>
              <a:ext cx="0" cy="2621"/>
            </a:xfrm>
            <a:prstGeom prst="line">
              <a:avLst/>
            </a:prstGeom>
            <a:noFill/>
            <a:ln w="38100">
              <a:solidFill>
                <a:srgbClr val="DDDDDD"/>
              </a:solidFill>
              <a:round/>
              <a:headEnd/>
              <a:tailEnd/>
            </a:ln>
          </p:spPr>
          <p:txBody>
            <a:bodyPr/>
            <a:lstStyle/>
            <a:p>
              <a:endParaRPr lang="en-CA"/>
            </a:p>
          </p:txBody>
        </p:sp>
        <p:sp>
          <p:nvSpPr>
            <p:cNvPr id="12323" name="Line 24"/>
            <p:cNvSpPr>
              <a:spLocks noChangeShapeType="1"/>
            </p:cNvSpPr>
            <p:nvPr/>
          </p:nvSpPr>
          <p:spPr bwMode="auto">
            <a:xfrm>
              <a:off x="3842" y="1133"/>
              <a:ext cx="0" cy="2621"/>
            </a:xfrm>
            <a:prstGeom prst="line">
              <a:avLst/>
            </a:prstGeom>
            <a:noFill/>
            <a:ln w="38100">
              <a:solidFill>
                <a:srgbClr val="DDDDDD"/>
              </a:solidFill>
              <a:round/>
              <a:headEnd/>
              <a:tailEnd/>
            </a:ln>
          </p:spPr>
          <p:txBody>
            <a:bodyPr/>
            <a:lstStyle/>
            <a:p>
              <a:endParaRPr lang="en-CA"/>
            </a:p>
          </p:txBody>
        </p:sp>
        <p:sp>
          <p:nvSpPr>
            <p:cNvPr id="12324" name="Line 25"/>
            <p:cNvSpPr>
              <a:spLocks noChangeShapeType="1"/>
            </p:cNvSpPr>
            <p:nvPr/>
          </p:nvSpPr>
          <p:spPr bwMode="auto">
            <a:xfrm>
              <a:off x="4220" y="1133"/>
              <a:ext cx="0" cy="2621"/>
            </a:xfrm>
            <a:prstGeom prst="line">
              <a:avLst/>
            </a:prstGeom>
            <a:noFill/>
            <a:ln w="38100">
              <a:solidFill>
                <a:srgbClr val="DDDDDD"/>
              </a:solidFill>
              <a:round/>
              <a:headEnd/>
              <a:tailEnd/>
            </a:ln>
          </p:spPr>
          <p:txBody>
            <a:bodyPr/>
            <a:lstStyle/>
            <a:p>
              <a:endParaRPr lang="en-CA"/>
            </a:p>
          </p:txBody>
        </p:sp>
        <p:sp>
          <p:nvSpPr>
            <p:cNvPr id="12325" name="Line 26"/>
            <p:cNvSpPr>
              <a:spLocks noChangeShapeType="1"/>
            </p:cNvSpPr>
            <p:nvPr/>
          </p:nvSpPr>
          <p:spPr bwMode="auto">
            <a:xfrm>
              <a:off x="4598" y="1133"/>
              <a:ext cx="0" cy="2621"/>
            </a:xfrm>
            <a:prstGeom prst="line">
              <a:avLst/>
            </a:prstGeom>
            <a:noFill/>
            <a:ln w="38100">
              <a:solidFill>
                <a:srgbClr val="DDDDDD"/>
              </a:solidFill>
              <a:round/>
              <a:headEnd/>
              <a:tailEnd/>
            </a:ln>
          </p:spPr>
          <p:txBody>
            <a:bodyPr/>
            <a:lstStyle/>
            <a:p>
              <a:endParaRPr lang="en-CA"/>
            </a:p>
          </p:txBody>
        </p:sp>
        <p:sp>
          <p:nvSpPr>
            <p:cNvPr id="12326" name="Line 27"/>
            <p:cNvSpPr>
              <a:spLocks noChangeShapeType="1"/>
            </p:cNvSpPr>
            <p:nvPr/>
          </p:nvSpPr>
          <p:spPr bwMode="auto">
            <a:xfrm>
              <a:off x="4976" y="1133"/>
              <a:ext cx="0" cy="2621"/>
            </a:xfrm>
            <a:prstGeom prst="line">
              <a:avLst/>
            </a:prstGeom>
            <a:noFill/>
            <a:ln w="38100">
              <a:solidFill>
                <a:srgbClr val="DDDDDD"/>
              </a:solidFill>
              <a:round/>
              <a:headEnd/>
              <a:tailEnd/>
            </a:ln>
          </p:spPr>
          <p:txBody>
            <a:bodyPr/>
            <a:lstStyle/>
            <a:p>
              <a:endParaRPr lang="en-CA"/>
            </a:p>
          </p:txBody>
        </p:sp>
        <p:sp>
          <p:nvSpPr>
            <p:cNvPr id="12327" name="Line 28"/>
            <p:cNvSpPr>
              <a:spLocks noChangeShapeType="1"/>
            </p:cNvSpPr>
            <p:nvPr/>
          </p:nvSpPr>
          <p:spPr bwMode="auto">
            <a:xfrm>
              <a:off x="5366" y="1133"/>
              <a:ext cx="0" cy="2621"/>
            </a:xfrm>
            <a:prstGeom prst="line">
              <a:avLst/>
            </a:prstGeom>
            <a:noFill/>
            <a:ln w="38100">
              <a:solidFill>
                <a:srgbClr val="DDDDDD"/>
              </a:solidFill>
              <a:round/>
              <a:headEnd/>
              <a:tailEnd/>
            </a:ln>
          </p:spPr>
          <p:txBody>
            <a:bodyPr/>
            <a:lstStyle/>
            <a:p>
              <a:endParaRPr lang="en-CA"/>
            </a:p>
          </p:txBody>
        </p:sp>
      </p:grpSp>
      <p:grpSp>
        <p:nvGrpSpPr>
          <p:cNvPr id="6" name="Group 89"/>
          <p:cNvGrpSpPr>
            <a:grpSpLocks/>
          </p:cNvGrpSpPr>
          <p:nvPr/>
        </p:nvGrpSpPr>
        <p:grpSpPr bwMode="auto">
          <a:xfrm>
            <a:off x="3048000" y="1364828"/>
            <a:ext cx="5210175" cy="5016500"/>
            <a:chOff x="3671888" y="1525588"/>
            <a:chExt cx="5210175" cy="5016500"/>
          </a:xfrm>
        </p:grpSpPr>
        <p:sp>
          <p:nvSpPr>
            <p:cNvPr id="12316" name="Text Box 12"/>
            <p:cNvSpPr txBox="1">
              <a:spLocks noChangeArrowheads="1"/>
            </p:cNvSpPr>
            <p:nvPr/>
          </p:nvSpPr>
          <p:spPr bwMode="auto">
            <a:xfrm>
              <a:off x="3821113" y="1525588"/>
              <a:ext cx="466725" cy="4652962"/>
            </a:xfrm>
            <a:prstGeom prst="rect">
              <a:avLst/>
            </a:prstGeom>
            <a:noFill/>
            <a:ln w="9525">
              <a:noFill/>
              <a:miter lim="800000"/>
              <a:headEnd/>
              <a:tailEnd/>
            </a:ln>
          </p:spPr>
          <p:txBody>
            <a:bodyPr wrap="none">
              <a:spAutoFit/>
            </a:bodyPr>
            <a:lstStyle/>
            <a:p>
              <a:pPr>
                <a:lnSpc>
                  <a:spcPct val="115000"/>
                </a:lnSpc>
              </a:pPr>
              <a:r>
                <a:rPr lang="en-US" sz="2000" b="1" dirty="0"/>
                <a:t>12</a:t>
              </a:r>
            </a:p>
            <a:p>
              <a:pPr>
                <a:lnSpc>
                  <a:spcPct val="115000"/>
                </a:lnSpc>
              </a:pPr>
              <a:endParaRPr lang="en-US" sz="2000" b="1" dirty="0"/>
            </a:p>
            <a:p>
              <a:pPr>
                <a:lnSpc>
                  <a:spcPct val="115000"/>
                </a:lnSpc>
              </a:pPr>
              <a:r>
                <a:rPr lang="en-US" sz="2000" b="1" dirty="0"/>
                <a:t>10</a:t>
              </a:r>
            </a:p>
            <a:p>
              <a:pPr>
                <a:lnSpc>
                  <a:spcPct val="115000"/>
                </a:lnSpc>
              </a:pPr>
              <a:endParaRPr lang="en-US" sz="2000" b="1" dirty="0"/>
            </a:p>
            <a:p>
              <a:pPr>
                <a:lnSpc>
                  <a:spcPct val="115000"/>
                </a:lnSpc>
              </a:pPr>
              <a:r>
                <a:rPr lang="en-US" sz="2000" b="1" dirty="0"/>
                <a:t>  8</a:t>
              </a:r>
            </a:p>
            <a:p>
              <a:pPr>
                <a:lnSpc>
                  <a:spcPct val="115000"/>
                </a:lnSpc>
              </a:pPr>
              <a:endParaRPr lang="en-US" sz="2000" b="1" dirty="0"/>
            </a:p>
            <a:p>
              <a:pPr>
                <a:lnSpc>
                  <a:spcPct val="115000"/>
                </a:lnSpc>
              </a:pPr>
              <a:r>
                <a:rPr lang="en-US" sz="2000" b="1" dirty="0"/>
                <a:t>  6</a:t>
              </a:r>
            </a:p>
            <a:p>
              <a:pPr>
                <a:lnSpc>
                  <a:spcPct val="115000"/>
                </a:lnSpc>
              </a:pPr>
              <a:endParaRPr lang="en-US" sz="2000" b="1" dirty="0"/>
            </a:p>
            <a:p>
              <a:pPr>
                <a:lnSpc>
                  <a:spcPct val="115000"/>
                </a:lnSpc>
              </a:pPr>
              <a:r>
                <a:rPr lang="en-US" sz="2000" b="1" dirty="0"/>
                <a:t>  4</a:t>
              </a:r>
            </a:p>
            <a:p>
              <a:pPr>
                <a:lnSpc>
                  <a:spcPct val="115000"/>
                </a:lnSpc>
              </a:pPr>
              <a:endParaRPr lang="en-US" sz="2000" b="1" dirty="0"/>
            </a:p>
            <a:p>
              <a:pPr>
                <a:lnSpc>
                  <a:spcPct val="115000"/>
                </a:lnSpc>
              </a:pPr>
              <a:r>
                <a:rPr lang="en-US" sz="2000" b="1" dirty="0"/>
                <a:t>  2</a:t>
              </a:r>
            </a:p>
            <a:p>
              <a:pPr>
                <a:lnSpc>
                  <a:spcPct val="115000"/>
                </a:lnSpc>
              </a:pPr>
              <a:endParaRPr lang="en-US" sz="2000" b="1" dirty="0"/>
            </a:p>
            <a:p>
              <a:pPr>
                <a:lnSpc>
                  <a:spcPct val="115000"/>
                </a:lnSpc>
              </a:pPr>
              <a:r>
                <a:rPr lang="en-US" sz="2000" b="1" dirty="0"/>
                <a:t>  0</a:t>
              </a:r>
            </a:p>
          </p:txBody>
        </p:sp>
        <p:sp>
          <p:nvSpPr>
            <p:cNvPr id="12317" name="Text Box 13"/>
            <p:cNvSpPr txBox="1">
              <a:spLocks noChangeArrowheads="1"/>
            </p:cNvSpPr>
            <p:nvPr/>
          </p:nvSpPr>
          <p:spPr bwMode="auto">
            <a:xfrm>
              <a:off x="4814888" y="5945188"/>
              <a:ext cx="4067175" cy="396875"/>
            </a:xfrm>
            <a:prstGeom prst="rect">
              <a:avLst/>
            </a:prstGeom>
            <a:noFill/>
            <a:ln w="9525">
              <a:noFill/>
              <a:miter lim="800000"/>
              <a:headEnd/>
              <a:tailEnd/>
            </a:ln>
          </p:spPr>
          <p:txBody>
            <a:bodyPr wrap="none">
              <a:spAutoFit/>
            </a:bodyPr>
            <a:lstStyle/>
            <a:p>
              <a:r>
                <a:rPr lang="en-US" sz="2000" b="1"/>
                <a:t>2       4      6       8     10     12     14</a:t>
              </a:r>
            </a:p>
          </p:txBody>
        </p:sp>
        <p:sp>
          <p:nvSpPr>
            <p:cNvPr id="12318" name="Text Box 50"/>
            <p:cNvSpPr txBox="1">
              <a:spLocks noChangeArrowheads="1"/>
            </p:cNvSpPr>
            <p:nvPr/>
          </p:nvSpPr>
          <p:spPr bwMode="auto">
            <a:xfrm>
              <a:off x="4851400" y="6175375"/>
              <a:ext cx="3371850" cy="366713"/>
            </a:xfrm>
            <a:prstGeom prst="rect">
              <a:avLst/>
            </a:prstGeom>
            <a:noFill/>
            <a:ln w="9525">
              <a:noFill/>
              <a:miter lim="800000"/>
              <a:headEnd/>
              <a:tailEnd/>
            </a:ln>
          </p:spPr>
          <p:txBody>
            <a:bodyPr wrap="none">
              <a:spAutoFit/>
            </a:bodyPr>
            <a:lstStyle/>
            <a:p>
              <a:r>
                <a:rPr lang="en-US" b="1"/>
                <a:t>Quantity of Paperback Books</a:t>
              </a:r>
            </a:p>
          </p:txBody>
        </p:sp>
        <p:sp>
          <p:nvSpPr>
            <p:cNvPr id="12319" name="Text Box 51"/>
            <p:cNvSpPr txBox="1">
              <a:spLocks noChangeArrowheads="1"/>
            </p:cNvSpPr>
            <p:nvPr/>
          </p:nvSpPr>
          <p:spPr bwMode="auto">
            <a:xfrm rot="-5400000">
              <a:off x="2823369" y="3661569"/>
              <a:ext cx="2063750" cy="366712"/>
            </a:xfrm>
            <a:prstGeom prst="rect">
              <a:avLst/>
            </a:prstGeom>
            <a:noFill/>
            <a:ln w="9525">
              <a:noFill/>
              <a:miter lim="800000"/>
              <a:headEnd/>
              <a:tailEnd/>
            </a:ln>
          </p:spPr>
          <p:txBody>
            <a:bodyPr wrap="none">
              <a:spAutoFit/>
            </a:bodyPr>
            <a:lstStyle/>
            <a:p>
              <a:r>
                <a:rPr lang="en-US" b="1"/>
                <a:t>Quantity of DVDs</a:t>
              </a:r>
            </a:p>
          </p:txBody>
        </p:sp>
      </p:grpSp>
      <p:sp>
        <p:nvSpPr>
          <p:cNvPr id="12297" name="Line 23"/>
          <p:cNvSpPr>
            <a:spLocks noChangeShapeType="1"/>
          </p:cNvSpPr>
          <p:nvPr/>
        </p:nvSpPr>
        <p:spPr bwMode="auto">
          <a:xfrm>
            <a:off x="3719513" y="1522413"/>
            <a:ext cx="0" cy="4191000"/>
          </a:xfrm>
          <a:prstGeom prst="line">
            <a:avLst/>
          </a:prstGeom>
          <a:noFill/>
          <a:ln w="38100">
            <a:solidFill>
              <a:schemeClr val="tx1"/>
            </a:solidFill>
            <a:round/>
            <a:headEnd/>
            <a:tailEnd/>
          </a:ln>
        </p:spPr>
        <p:txBody>
          <a:bodyPr/>
          <a:lstStyle/>
          <a:p>
            <a:endParaRPr lang="en-CA"/>
          </a:p>
        </p:txBody>
      </p:sp>
      <p:grpSp>
        <p:nvGrpSpPr>
          <p:cNvPr id="7" name="Group 114"/>
          <p:cNvGrpSpPr>
            <a:grpSpLocks/>
          </p:cNvGrpSpPr>
          <p:nvPr/>
        </p:nvGrpSpPr>
        <p:grpSpPr bwMode="auto">
          <a:xfrm>
            <a:off x="3733800" y="2209800"/>
            <a:ext cx="4522788" cy="3505200"/>
            <a:chOff x="3733800" y="2209800"/>
            <a:chExt cx="4522791" cy="3505200"/>
          </a:xfrm>
        </p:grpSpPr>
        <p:sp>
          <p:nvSpPr>
            <p:cNvPr id="12301" name="Line 14"/>
            <p:cNvSpPr>
              <a:spLocks noChangeShapeType="1"/>
            </p:cNvSpPr>
            <p:nvPr/>
          </p:nvSpPr>
          <p:spPr bwMode="auto">
            <a:xfrm>
              <a:off x="3733800" y="3581400"/>
              <a:ext cx="3016252" cy="2133600"/>
            </a:xfrm>
            <a:prstGeom prst="line">
              <a:avLst/>
            </a:prstGeom>
            <a:noFill/>
            <a:ln w="57150">
              <a:solidFill>
                <a:srgbClr val="336699"/>
              </a:solidFill>
              <a:round/>
              <a:headEnd/>
              <a:tailEnd/>
            </a:ln>
          </p:spPr>
          <p:txBody>
            <a:bodyPr/>
            <a:lstStyle/>
            <a:p>
              <a:endParaRPr lang="en-CA"/>
            </a:p>
          </p:txBody>
        </p:sp>
        <p:grpSp>
          <p:nvGrpSpPr>
            <p:cNvPr id="8" name="Group 39"/>
            <p:cNvGrpSpPr>
              <a:grpSpLocks/>
            </p:cNvGrpSpPr>
            <p:nvPr/>
          </p:nvGrpSpPr>
          <p:grpSpPr bwMode="auto">
            <a:xfrm>
              <a:off x="4360865" y="2209800"/>
              <a:ext cx="2235201" cy="709613"/>
              <a:chOff x="2927" y="1750"/>
              <a:chExt cx="1408" cy="447"/>
            </a:xfrm>
          </p:grpSpPr>
          <p:sp>
            <p:nvSpPr>
              <p:cNvPr id="12312" name="Text Box 35"/>
              <p:cNvSpPr txBox="1">
                <a:spLocks noChangeArrowheads="1"/>
              </p:cNvSpPr>
              <p:nvPr/>
            </p:nvSpPr>
            <p:spPr bwMode="auto">
              <a:xfrm>
                <a:off x="2934" y="1750"/>
                <a:ext cx="1105" cy="231"/>
              </a:xfrm>
              <a:prstGeom prst="rect">
                <a:avLst/>
              </a:prstGeom>
              <a:noFill/>
              <a:ln w="9525">
                <a:noFill/>
                <a:miter lim="800000"/>
                <a:headEnd/>
                <a:tailEnd/>
              </a:ln>
            </p:spPr>
            <p:txBody>
              <a:bodyPr wrap="none">
                <a:spAutoFit/>
              </a:bodyPr>
              <a:lstStyle/>
              <a:p>
                <a:r>
                  <a:rPr lang="en-US" b="1"/>
                  <a:t>Income = $120</a:t>
                </a:r>
              </a:p>
            </p:txBody>
          </p:sp>
          <p:sp>
            <p:nvSpPr>
              <p:cNvPr id="12313" name="Text Box 36"/>
              <p:cNvSpPr txBox="1">
                <a:spLocks noChangeArrowheads="1"/>
              </p:cNvSpPr>
              <p:nvPr/>
            </p:nvSpPr>
            <p:spPr bwMode="auto">
              <a:xfrm>
                <a:off x="3092" y="1966"/>
                <a:ext cx="787" cy="231"/>
              </a:xfrm>
              <a:prstGeom prst="rect">
                <a:avLst/>
              </a:prstGeom>
              <a:noFill/>
              <a:ln w="9525">
                <a:noFill/>
                <a:miter lim="800000"/>
                <a:headEnd/>
                <a:tailEnd/>
              </a:ln>
            </p:spPr>
            <p:txBody>
              <a:bodyPr wrap="none">
                <a:spAutoFit/>
              </a:bodyPr>
              <a:lstStyle/>
              <a:p>
                <a:r>
                  <a:rPr lang="en-US" b="1" i="1"/>
                  <a:t>P</a:t>
                </a:r>
                <a:r>
                  <a:rPr lang="en-US" b="1" i="1" baseline="-25000"/>
                  <a:t>dvd</a:t>
                </a:r>
                <a:r>
                  <a:rPr lang="en-US" b="1" i="1"/>
                  <a:t> </a:t>
                </a:r>
                <a:r>
                  <a:rPr lang="en-US" b="1"/>
                  <a:t>= $20</a:t>
                </a:r>
              </a:p>
            </p:txBody>
          </p:sp>
          <p:sp>
            <p:nvSpPr>
              <p:cNvPr id="12314" name="Line 37"/>
              <p:cNvSpPr>
                <a:spLocks noChangeShapeType="1"/>
              </p:cNvSpPr>
              <p:nvPr/>
            </p:nvSpPr>
            <p:spPr bwMode="auto">
              <a:xfrm>
                <a:off x="2927" y="1969"/>
                <a:ext cx="1119" cy="0"/>
              </a:xfrm>
              <a:prstGeom prst="line">
                <a:avLst/>
              </a:prstGeom>
              <a:noFill/>
              <a:ln w="38100">
                <a:solidFill>
                  <a:schemeClr val="tx1"/>
                </a:solidFill>
                <a:round/>
                <a:headEnd/>
                <a:tailEnd/>
              </a:ln>
            </p:spPr>
            <p:txBody>
              <a:bodyPr/>
              <a:lstStyle/>
              <a:p>
                <a:endParaRPr lang="en-CA"/>
              </a:p>
            </p:txBody>
          </p:sp>
          <p:sp>
            <p:nvSpPr>
              <p:cNvPr id="12315" name="Text Box 38"/>
              <p:cNvSpPr txBox="1">
                <a:spLocks noChangeArrowheads="1"/>
              </p:cNvSpPr>
              <p:nvPr/>
            </p:nvSpPr>
            <p:spPr bwMode="auto">
              <a:xfrm>
                <a:off x="4015" y="1849"/>
                <a:ext cx="320" cy="231"/>
              </a:xfrm>
              <a:prstGeom prst="rect">
                <a:avLst/>
              </a:prstGeom>
              <a:noFill/>
              <a:ln w="9525">
                <a:noFill/>
                <a:miter lim="800000"/>
                <a:headEnd/>
                <a:tailEnd/>
              </a:ln>
            </p:spPr>
            <p:txBody>
              <a:bodyPr wrap="none">
                <a:spAutoFit/>
              </a:bodyPr>
              <a:lstStyle/>
              <a:p>
                <a:r>
                  <a:rPr lang="en-US" b="1"/>
                  <a:t>= 6</a:t>
                </a:r>
              </a:p>
            </p:txBody>
          </p:sp>
        </p:grpSp>
        <p:sp>
          <p:nvSpPr>
            <p:cNvPr id="12303" name="Line 41"/>
            <p:cNvSpPr>
              <a:spLocks noChangeShapeType="1"/>
            </p:cNvSpPr>
            <p:nvPr/>
          </p:nvSpPr>
          <p:spPr bwMode="auto">
            <a:xfrm flipH="1">
              <a:off x="3810000" y="2895600"/>
              <a:ext cx="781050" cy="609600"/>
            </a:xfrm>
            <a:prstGeom prst="line">
              <a:avLst/>
            </a:prstGeom>
            <a:noFill/>
            <a:ln w="28575">
              <a:solidFill>
                <a:schemeClr val="tx1"/>
              </a:solidFill>
              <a:round/>
              <a:headEnd/>
              <a:tailEnd type="triangle" w="med" len="med"/>
            </a:ln>
          </p:spPr>
          <p:txBody>
            <a:bodyPr/>
            <a:lstStyle/>
            <a:p>
              <a:endParaRPr lang="en-CA"/>
            </a:p>
          </p:txBody>
        </p:sp>
        <p:grpSp>
          <p:nvGrpSpPr>
            <p:cNvPr id="9" name="Group 42"/>
            <p:cNvGrpSpPr>
              <a:grpSpLocks/>
            </p:cNvGrpSpPr>
            <p:nvPr/>
          </p:nvGrpSpPr>
          <p:grpSpPr bwMode="auto">
            <a:xfrm>
              <a:off x="5894390" y="3924300"/>
              <a:ext cx="2362201" cy="709613"/>
              <a:chOff x="2927" y="1750"/>
              <a:chExt cx="1488" cy="447"/>
            </a:xfrm>
          </p:grpSpPr>
          <p:sp>
            <p:nvSpPr>
              <p:cNvPr id="12308" name="Text Box 43"/>
              <p:cNvSpPr txBox="1">
                <a:spLocks noChangeArrowheads="1"/>
              </p:cNvSpPr>
              <p:nvPr/>
            </p:nvSpPr>
            <p:spPr bwMode="auto">
              <a:xfrm>
                <a:off x="2934" y="1750"/>
                <a:ext cx="1105" cy="231"/>
              </a:xfrm>
              <a:prstGeom prst="rect">
                <a:avLst/>
              </a:prstGeom>
              <a:noFill/>
              <a:ln w="9525">
                <a:noFill/>
                <a:miter lim="800000"/>
                <a:headEnd/>
                <a:tailEnd/>
              </a:ln>
            </p:spPr>
            <p:txBody>
              <a:bodyPr wrap="none">
                <a:spAutoFit/>
              </a:bodyPr>
              <a:lstStyle/>
              <a:p>
                <a:r>
                  <a:rPr lang="en-US" b="1"/>
                  <a:t>Income = $120</a:t>
                </a:r>
              </a:p>
            </p:txBody>
          </p:sp>
          <p:sp>
            <p:nvSpPr>
              <p:cNvPr id="12309" name="Text Box 44"/>
              <p:cNvSpPr txBox="1">
                <a:spLocks noChangeArrowheads="1"/>
              </p:cNvSpPr>
              <p:nvPr/>
            </p:nvSpPr>
            <p:spPr bwMode="auto">
              <a:xfrm>
                <a:off x="3092" y="1966"/>
                <a:ext cx="675" cy="231"/>
              </a:xfrm>
              <a:prstGeom prst="rect">
                <a:avLst/>
              </a:prstGeom>
              <a:noFill/>
              <a:ln w="9525">
                <a:noFill/>
                <a:miter lim="800000"/>
                <a:headEnd/>
                <a:tailEnd/>
              </a:ln>
            </p:spPr>
            <p:txBody>
              <a:bodyPr wrap="none">
                <a:spAutoFit/>
              </a:bodyPr>
              <a:lstStyle/>
              <a:p>
                <a:r>
                  <a:rPr lang="en-US" b="1" i="1"/>
                  <a:t>P</a:t>
                </a:r>
                <a:r>
                  <a:rPr lang="en-US" b="1" i="1" baseline="-25000"/>
                  <a:t>b</a:t>
                </a:r>
                <a:r>
                  <a:rPr lang="en-US" b="1" i="1"/>
                  <a:t> </a:t>
                </a:r>
                <a:r>
                  <a:rPr lang="en-US" b="1"/>
                  <a:t>= $10</a:t>
                </a:r>
              </a:p>
            </p:txBody>
          </p:sp>
          <p:sp>
            <p:nvSpPr>
              <p:cNvPr id="12310" name="Line 45"/>
              <p:cNvSpPr>
                <a:spLocks noChangeShapeType="1"/>
              </p:cNvSpPr>
              <p:nvPr/>
            </p:nvSpPr>
            <p:spPr bwMode="auto">
              <a:xfrm>
                <a:off x="2927" y="1969"/>
                <a:ext cx="1119" cy="0"/>
              </a:xfrm>
              <a:prstGeom prst="line">
                <a:avLst/>
              </a:prstGeom>
              <a:noFill/>
              <a:ln w="38100">
                <a:solidFill>
                  <a:schemeClr val="tx1"/>
                </a:solidFill>
                <a:round/>
                <a:headEnd/>
                <a:tailEnd/>
              </a:ln>
            </p:spPr>
            <p:txBody>
              <a:bodyPr/>
              <a:lstStyle/>
              <a:p>
                <a:endParaRPr lang="en-CA"/>
              </a:p>
            </p:txBody>
          </p:sp>
          <p:sp>
            <p:nvSpPr>
              <p:cNvPr id="12311" name="Text Box 46"/>
              <p:cNvSpPr txBox="1">
                <a:spLocks noChangeArrowheads="1"/>
              </p:cNvSpPr>
              <p:nvPr/>
            </p:nvSpPr>
            <p:spPr bwMode="auto">
              <a:xfrm>
                <a:off x="4015" y="1849"/>
                <a:ext cx="400" cy="231"/>
              </a:xfrm>
              <a:prstGeom prst="rect">
                <a:avLst/>
              </a:prstGeom>
              <a:noFill/>
              <a:ln w="9525">
                <a:noFill/>
                <a:miter lim="800000"/>
                <a:headEnd/>
                <a:tailEnd/>
              </a:ln>
            </p:spPr>
            <p:txBody>
              <a:bodyPr wrap="none">
                <a:spAutoFit/>
              </a:bodyPr>
              <a:lstStyle/>
              <a:p>
                <a:r>
                  <a:rPr lang="en-US" b="1"/>
                  <a:t>= 12</a:t>
                </a:r>
              </a:p>
            </p:txBody>
          </p:sp>
        </p:grpSp>
        <p:sp>
          <p:nvSpPr>
            <p:cNvPr id="12305" name="Line 47"/>
            <p:cNvSpPr>
              <a:spLocks noChangeShapeType="1"/>
            </p:cNvSpPr>
            <p:nvPr/>
          </p:nvSpPr>
          <p:spPr bwMode="auto">
            <a:xfrm flipH="1">
              <a:off x="6782597" y="4724400"/>
              <a:ext cx="227804" cy="833437"/>
            </a:xfrm>
            <a:prstGeom prst="line">
              <a:avLst/>
            </a:prstGeom>
            <a:noFill/>
            <a:ln w="28575">
              <a:solidFill>
                <a:schemeClr val="tx1"/>
              </a:solidFill>
              <a:round/>
              <a:headEnd/>
              <a:tailEnd type="triangle" w="med" len="med"/>
            </a:ln>
          </p:spPr>
          <p:txBody>
            <a:bodyPr/>
            <a:lstStyle/>
            <a:p>
              <a:endParaRPr lang="en-CA"/>
            </a:p>
          </p:txBody>
        </p:sp>
        <p:sp>
          <p:nvSpPr>
            <p:cNvPr id="12306" name="Text Box 48"/>
            <p:cNvSpPr txBox="1">
              <a:spLocks noChangeArrowheads="1"/>
            </p:cNvSpPr>
            <p:nvPr/>
          </p:nvSpPr>
          <p:spPr bwMode="auto">
            <a:xfrm>
              <a:off x="4065588" y="4646613"/>
              <a:ext cx="1411287" cy="396875"/>
            </a:xfrm>
            <a:prstGeom prst="rect">
              <a:avLst/>
            </a:prstGeom>
            <a:noFill/>
            <a:ln w="9525">
              <a:noFill/>
              <a:miter lim="800000"/>
              <a:headEnd/>
              <a:tailEnd/>
            </a:ln>
          </p:spPr>
          <p:txBody>
            <a:bodyPr wrap="none">
              <a:spAutoFit/>
            </a:bodyPr>
            <a:lstStyle/>
            <a:p>
              <a:r>
                <a:rPr lang="en-US" sz="2000" b="1"/>
                <a:t>Attainable</a:t>
              </a:r>
            </a:p>
          </p:txBody>
        </p:sp>
        <p:sp>
          <p:nvSpPr>
            <p:cNvPr id="12307" name="Text Box 49"/>
            <p:cNvSpPr txBox="1">
              <a:spLocks noChangeArrowheads="1"/>
            </p:cNvSpPr>
            <p:nvPr/>
          </p:nvSpPr>
          <p:spPr bwMode="auto">
            <a:xfrm>
              <a:off x="5883275" y="3041650"/>
              <a:ext cx="1708150" cy="396875"/>
            </a:xfrm>
            <a:prstGeom prst="rect">
              <a:avLst/>
            </a:prstGeom>
            <a:noFill/>
            <a:ln w="9525">
              <a:noFill/>
              <a:miter lim="800000"/>
              <a:headEnd/>
              <a:tailEnd/>
            </a:ln>
          </p:spPr>
          <p:txBody>
            <a:bodyPr wrap="none">
              <a:spAutoFit/>
            </a:bodyPr>
            <a:lstStyle/>
            <a:p>
              <a:r>
                <a:rPr lang="en-US" sz="2000" b="1"/>
                <a:t>Unattainable</a:t>
              </a:r>
            </a:p>
          </p:txBody>
        </p:sp>
      </p:grpSp>
      <p:sp>
        <p:nvSpPr>
          <p:cNvPr id="12299" name="Line 24"/>
          <p:cNvSpPr>
            <a:spLocks noChangeShapeType="1"/>
          </p:cNvSpPr>
          <p:nvPr/>
        </p:nvSpPr>
        <p:spPr bwMode="auto">
          <a:xfrm>
            <a:off x="3719513" y="5713413"/>
            <a:ext cx="4281487" cy="1587"/>
          </a:xfrm>
          <a:prstGeom prst="line">
            <a:avLst/>
          </a:prstGeom>
          <a:noFill/>
          <a:ln w="38100">
            <a:solidFill>
              <a:schemeClr val="tx1"/>
            </a:solidFill>
            <a:round/>
            <a:headEnd/>
            <a:tailEnd/>
          </a:ln>
        </p:spPr>
        <p:txBody>
          <a:bodyPr/>
          <a:lstStyle/>
          <a:p>
            <a:endParaRPr lang="en-CA"/>
          </a:p>
        </p:txBody>
      </p:sp>
      <p:sp>
        <p:nvSpPr>
          <p:cNvPr id="12300"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pitchFamily="34" charset="0"/>
              </a:rPr>
              <a:t>1-</a:t>
            </a:r>
            <a:fld id="{84B92170-883B-48E4-9D7B-77BA6AA1D3FE}" type="slidenum">
              <a:rPr lang="en-US" sz="1400">
                <a:solidFill>
                  <a:schemeClr val="bg1"/>
                </a:solidFill>
                <a:cs typeface="Arial" pitchFamily="34" charset="0"/>
              </a:rPr>
              <a:pPr/>
              <a:t>14</a:t>
            </a:fld>
            <a:endParaRPr lang="en-US" sz="1400">
              <a:solidFill>
                <a:schemeClr val="bg1"/>
              </a:solidFill>
              <a:cs typeface="Arial" pitchFamily="34" charset="0"/>
            </a:endParaRPr>
          </a:p>
        </p:txBody>
      </p:sp>
      <p:sp>
        <p:nvSpPr>
          <p:cNvPr id="57" name="Title 56"/>
          <p:cNvSpPr>
            <a:spLocks noGrp="1"/>
          </p:cNvSpPr>
          <p:nvPr>
            <p:ph type="title"/>
          </p:nvPr>
        </p:nvSpPr>
        <p:spPr/>
        <p:txBody>
          <a:bodyPr>
            <a:normAutofit fontScale="90000"/>
          </a:bodyPr>
          <a:lstStyle/>
          <a:p>
            <a:r>
              <a:rPr lang="en-CA" dirty="0" smtClean="0"/>
              <a:t>Figure 1-1</a:t>
            </a:r>
            <a:br>
              <a:rPr lang="en-CA" dirty="0" smtClean="0"/>
            </a:br>
            <a:r>
              <a:rPr lang="en-CA" sz="4000" dirty="0" smtClean="0"/>
              <a:t>A Consumer’s Budget Line</a:t>
            </a:r>
            <a:endParaRPr lang="en-CA" dirty="0"/>
          </a:p>
        </p:txBody>
      </p:sp>
      <p:sp>
        <p:nvSpPr>
          <p:cNvPr id="59" name="Date Placeholder 58"/>
          <p:cNvSpPr>
            <a:spLocks noGrp="1"/>
          </p:cNvSpPr>
          <p:nvPr>
            <p:ph type="dt" sz="half" idx="10"/>
          </p:nvPr>
        </p:nvSpPr>
        <p:spPr/>
        <p:txBody>
          <a:bodyPr/>
          <a:lstStyle/>
          <a:p>
            <a:r>
              <a:rPr lang="en-US" smtClean="0"/>
              <a:t>©2013 McGraw-Hill Ryerson Ltd.</a:t>
            </a:r>
            <a:endParaRPr lang="en-CA" dirty="0"/>
          </a:p>
        </p:txBody>
      </p:sp>
      <p:sp>
        <p:nvSpPr>
          <p:cNvPr id="61" name="Footer Placeholder 60"/>
          <p:cNvSpPr>
            <a:spLocks noGrp="1"/>
          </p:cNvSpPr>
          <p:nvPr>
            <p:ph type="ftr" sz="quarter" idx="11"/>
          </p:nvPr>
        </p:nvSpPr>
        <p:spPr/>
        <p:txBody>
          <a:bodyPr/>
          <a:lstStyle/>
          <a:p>
            <a:r>
              <a:rPr lang="en-CA" dirty="0" smtClean="0"/>
              <a:t>  Chapter 1, LO5</a:t>
            </a:r>
            <a:endParaRPr lang="en-CA" dirty="0"/>
          </a:p>
        </p:txBody>
      </p:sp>
      <p:sp>
        <p:nvSpPr>
          <p:cNvPr id="60" name="Slide Number Placeholder 59"/>
          <p:cNvSpPr>
            <a:spLocks noGrp="1"/>
          </p:cNvSpPr>
          <p:nvPr>
            <p:ph type="sldNum" sz="quarter" idx="12"/>
          </p:nvPr>
        </p:nvSpPr>
        <p:spPr/>
        <p:txBody>
          <a:bodyPr/>
          <a:lstStyle/>
          <a:p>
            <a:fld id="{903CFD6A-5142-4398-B600-676E55901B33}" type="slidenum">
              <a:rPr lang="en-CA" smtClean="0"/>
              <a:pPr/>
              <a:t>14</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LO4</a:t>
            </a:r>
          </a:p>
        </p:txBody>
      </p:sp>
      <p:sp>
        <p:nvSpPr>
          <p:cNvPr id="11271"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pitchFamily="34" charset="0"/>
              </a:rPr>
              <a:t>1-</a:t>
            </a:r>
            <a:fld id="{AF82B473-C5E7-4E26-B4A6-5D7FCC9A1B6B}" type="slidenum">
              <a:rPr lang="en-US" sz="1400">
                <a:solidFill>
                  <a:schemeClr val="bg1"/>
                </a:solidFill>
                <a:cs typeface="Arial" pitchFamily="34" charset="0"/>
              </a:rPr>
              <a:pPr/>
              <a:t>15</a:t>
            </a:fld>
            <a:endParaRPr lang="en-US" sz="1400">
              <a:solidFill>
                <a:schemeClr val="bg1"/>
              </a:solidFill>
              <a:cs typeface="Arial" pitchFamily="34" charset="0"/>
            </a:endParaRPr>
          </a:p>
        </p:txBody>
      </p:sp>
      <p:sp>
        <p:nvSpPr>
          <p:cNvPr id="14" name="Title 5"/>
          <p:cNvSpPr>
            <a:spLocks noGrp="1"/>
          </p:cNvSpPr>
          <p:nvPr>
            <p:ph type="title"/>
          </p:nvPr>
        </p:nvSpPr>
        <p:spPr/>
        <p:txBody>
          <a:bodyPr>
            <a:noAutofit/>
          </a:bodyPr>
          <a:lstStyle/>
          <a:p>
            <a:r>
              <a:rPr lang="en-US" sz="4000" dirty="0" smtClean="0"/>
              <a:t>Society’s Economic Problem</a:t>
            </a:r>
            <a:endParaRPr lang="en-CA" sz="4000" dirty="0"/>
          </a:p>
        </p:txBody>
      </p:sp>
      <p:sp>
        <p:nvSpPr>
          <p:cNvPr id="13" name="Content Placeholder 12"/>
          <p:cNvSpPr>
            <a:spLocks noGrp="1"/>
          </p:cNvSpPr>
          <p:nvPr>
            <p:ph idx="1"/>
          </p:nvPr>
        </p:nvSpPr>
        <p:spPr/>
        <p:txBody>
          <a:bodyPr>
            <a:normAutofit fontScale="92500" lnSpcReduction="10000"/>
          </a:bodyPr>
          <a:lstStyle/>
          <a:p>
            <a:r>
              <a:rPr lang="en-CA" sz="3600" dirty="0" smtClean="0"/>
              <a:t>Scarce Resources</a:t>
            </a:r>
          </a:p>
          <a:p>
            <a:pPr lvl="1"/>
            <a:r>
              <a:rPr lang="en-CA" dirty="0" smtClean="0"/>
              <a:t>Land</a:t>
            </a:r>
          </a:p>
          <a:p>
            <a:pPr lvl="1"/>
            <a:r>
              <a:rPr lang="en-CA" dirty="0" smtClean="0"/>
              <a:t>Capital</a:t>
            </a:r>
          </a:p>
          <a:p>
            <a:pPr lvl="1"/>
            <a:r>
              <a:rPr lang="en-CA" dirty="0" smtClean="0"/>
              <a:t>Human Resources</a:t>
            </a:r>
          </a:p>
          <a:p>
            <a:pPr lvl="1"/>
            <a:r>
              <a:rPr lang="en-CA" dirty="0" smtClean="0"/>
              <a:t>Labour</a:t>
            </a:r>
          </a:p>
          <a:p>
            <a:pPr lvl="1"/>
            <a:r>
              <a:rPr lang="en-CA" dirty="0" smtClean="0"/>
              <a:t>Entrepreneurial Ability</a:t>
            </a:r>
          </a:p>
          <a:p>
            <a:pPr lvl="2"/>
            <a:r>
              <a:rPr lang="en-CA" dirty="0" smtClean="0"/>
              <a:t>takes initiative</a:t>
            </a:r>
          </a:p>
          <a:p>
            <a:pPr lvl="2"/>
            <a:r>
              <a:rPr lang="en-CA" dirty="0" smtClean="0"/>
              <a:t>makes policy decisions</a:t>
            </a:r>
          </a:p>
          <a:p>
            <a:pPr lvl="2"/>
            <a:r>
              <a:rPr lang="en-CA" dirty="0" smtClean="0"/>
              <a:t>innovates</a:t>
            </a:r>
          </a:p>
          <a:p>
            <a:pPr lvl="2"/>
            <a:r>
              <a:rPr lang="en-CA" dirty="0" smtClean="0"/>
              <a:t>bears risk</a:t>
            </a:r>
          </a:p>
        </p:txBody>
      </p:sp>
      <p:sp>
        <p:nvSpPr>
          <p:cNvPr id="15" name="Date Placeholder 14"/>
          <p:cNvSpPr>
            <a:spLocks noGrp="1"/>
          </p:cNvSpPr>
          <p:nvPr>
            <p:ph type="dt" sz="half" idx="10"/>
          </p:nvPr>
        </p:nvSpPr>
        <p:spPr/>
        <p:txBody>
          <a:bodyPr/>
          <a:lstStyle/>
          <a:p>
            <a:r>
              <a:rPr lang="en-US" smtClean="0"/>
              <a:t>©2013 McGraw-Hill Ryerson Ltd.</a:t>
            </a:r>
            <a:endParaRPr lang="en-CA" dirty="0"/>
          </a:p>
        </p:txBody>
      </p:sp>
      <p:sp>
        <p:nvSpPr>
          <p:cNvPr id="17" name="Footer Placeholder 16"/>
          <p:cNvSpPr>
            <a:spLocks noGrp="1"/>
          </p:cNvSpPr>
          <p:nvPr>
            <p:ph type="ftr" sz="quarter" idx="11"/>
          </p:nvPr>
        </p:nvSpPr>
        <p:spPr/>
        <p:txBody>
          <a:bodyPr/>
          <a:lstStyle/>
          <a:p>
            <a:r>
              <a:rPr lang="en-CA" dirty="0" smtClean="0"/>
              <a:t>  Chapter 1, LO5</a:t>
            </a:r>
            <a:endParaRPr lang="en-CA" dirty="0"/>
          </a:p>
        </p:txBody>
      </p:sp>
      <p:sp>
        <p:nvSpPr>
          <p:cNvPr id="16" name="Slide Number Placeholder 15"/>
          <p:cNvSpPr>
            <a:spLocks noGrp="1"/>
          </p:cNvSpPr>
          <p:nvPr>
            <p:ph type="sldNum" sz="quarter" idx="12"/>
          </p:nvPr>
        </p:nvSpPr>
        <p:spPr/>
        <p:txBody>
          <a:bodyPr/>
          <a:lstStyle/>
          <a:p>
            <a:fld id="{903CFD6A-5142-4398-B600-676E55901B33}" type="slidenum">
              <a:rPr lang="en-CA" smtClean="0"/>
              <a:pPr/>
              <a:t>15</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1.6 Production Possibilities Model and Increasing Opportunity Costs</a:t>
            </a:r>
            <a:endParaRPr lang="en-CA" dirty="0"/>
          </a:p>
        </p:txBody>
      </p:sp>
      <p:sp>
        <p:nvSpPr>
          <p:cNvPr id="3" name="Content Placeholder 2"/>
          <p:cNvSpPr>
            <a:spLocks noGrp="1"/>
          </p:cNvSpPr>
          <p:nvPr>
            <p:ph idx="1"/>
          </p:nvPr>
        </p:nvSpPr>
        <p:spPr/>
        <p:txBody>
          <a:bodyPr/>
          <a:lstStyle/>
          <a:p>
            <a:r>
              <a:rPr lang="en-CA" dirty="0" smtClean="0"/>
              <a:t>Illustrates production choices</a:t>
            </a:r>
          </a:p>
          <a:p>
            <a:r>
              <a:rPr lang="en-CA" dirty="0" smtClean="0"/>
              <a:t>Assumptions:</a:t>
            </a:r>
          </a:p>
          <a:p>
            <a:pPr lvl="1"/>
            <a:r>
              <a:rPr lang="en-CA" dirty="0" smtClean="0"/>
              <a:t>Full employment</a:t>
            </a:r>
          </a:p>
          <a:p>
            <a:pPr lvl="1"/>
            <a:r>
              <a:rPr lang="en-CA" dirty="0" smtClean="0"/>
              <a:t>Fixed resources</a:t>
            </a:r>
          </a:p>
          <a:p>
            <a:pPr lvl="1"/>
            <a:r>
              <a:rPr lang="en-CA" dirty="0" smtClean="0"/>
              <a:t>Fixed technology</a:t>
            </a:r>
          </a:p>
          <a:p>
            <a:pPr lvl="1"/>
            <a:r>
              <a:rPr lang="en-CA" dirty="0" smtClean="0"/>
              <a:t>Two goods</a:t>
            </a:r>
          </a:p>
          <a:p>
            <a:endParaRPr lang="en-CA" dirty="0"/>
          </a:p>
        </p:txBody>
      </p:sp>
      <p:sp>
        <p:nvSpPr>
          <p:cNvPr id="4" name="Date Placeholder 3"/>
          <p:cNvSpPr>
            <a:spLocks noGrp="1"/>
          </p:cNvSpPr>
          <p:nvPr>
            <p:ph type="dt" sz="half" idx="10"/>
          </p:nvPr>
        </p:nvSpPr>
        <p:spPr/>
        <p:txBody>
          <a:bodyPr/>
          <a:lstStyle/>
          <a:p>
            <a:r>
              <a:rPr lang="en-US" smtClean="0"/>
              <a:t>©2013 McGraw-Hill Ryerson Ltd.</a:t>
            </a:r>
            <a:endParaRPr lang="en-CA" dirty="0"/>
          </a:p>
        </p:txBody>
      </p:sp>
      <p:sp>
        <p:nvSpPr>
          <p:cNvPr id="5" name="Footer Placeholder 4"/>
          <p:cNvSpPr>
            <a:spLocks noGrp="1"/>
          </p:cNvSpPr>
          <p:nvPr>
            <p:ph type="ftr" sz="quarter" idx="11"/>
          </p:nvPr>
        </p:nvSpPr>
        <p:spPr/>
        <p:txBody>
          <a:bodyPr/>
          <a:lstStyle/>
          <a:p>
            <a:r>
              <a:rPr lang="en-CA" smtClean="0"/>
              <a:t>  Chapter 1, LO6</a:t>
            </a:r>
            <a:endParaRPr lang="en-CA" dirty="0"/>
          </a:p>
        </p:txBody>
      </p:sp>
      <p:sp>
        <p:nvSpPr>
          <p:cNvPr id="6" name="Slide Number Placeholder 5"/>
          <p:cNvSpPr>
            <a:spLocks noGrp="1"/>
          </p:cNvSpPr>
          <p:nvPr>
            <p:ph type="sldNum" sz="quarter" idx="12"/>
          </p:nvPr>
        </p:nvSpPr>
        <p:spPr/>
        <p:txBody>
          <a:bodyPr/>
          <a:lstStyle/>
          <a:p>
            <a:fld id="{903CFD6A-5142-4398-B600-676E55901B33}" type="slidenum">
              <a:rPr lang="en-CA" smtClean="0"/>
              <a:pPr/>
              <a:t>16</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LO5</a:t>
            </a:r>
          </a:p>
        </p:txBody>
      </p:sp>
      <p:sp>
        <p:nvSpPr>
          <p:cNvPr id="17414" name="Text Box 4"/>
          <p:cNvSpPr txBox="1">
            <a:spLocks noChangeArrowheads="1"/>
          </p:cNvSpPr>
          <p:nvPr/>
        </p:nvSpPr>
        <p:spPr bwMode="auto">
          <a:xfrm>
            <a:off x="1154113" y="2432050"/>
            <a:ext cx="2117725" cy="396875"/>
          </a:xfrm>
          <a:prstGeom prst="rect">
            <a:avLst/>
          </a:prstGeom>
          <a:noFill/>
          <a:ln w="9525">
            <a:noFill/>
            <a:miter lim="800000"/>
            <a:headEnd/>
            <a:tailEnd/>
          </a:ln>
        </p:spPr>
        <p:txBody>
          <a:bodyPr wrap="none">
            <a:spAutoFit/>
          </a:bodyPr>
          <a:lstStyle/>
          <a:p>
            <a:r>
              <a:rPr lang="en-US" sz="2000" b="1" dirty="0"/>
              <a:t>Type of Product</a:t>
            </a:r>
          </a:p>
        </p:txBody>
      </p:sp>
      <p:sp>
        <p:nvSpPr>
          <p:cNvPr id="17415" name="Text Box 5"/>
          <p:cNvSpPr txBox="1">
            <a:spLocks noChangeArrowheads="1"/>
          </p:cNvSpPr>
          <p:nvPr/>
        </p:nvSpPr>
        <p:spPr bwMode="auto">
          <a:xfrm>
            <a:off x="990600" y="3089275"/>
            <a:ext cx="2535238" cy="731838"/>
          </a:xfrm>
          <a:prstGeom prst="rect">
            <a:avLst/>
          </a:prstGeom>
          <a:noFill/>
          <a:ln w="9525">
            <a:noFill/>
            <a:miter lim="800000"/>
            <a:headEnd/>
            <a:tailEnd/>
          </a:ln>
        </p:spPr>
        <p:txBody>
          <a:bodyPr wrap="none">
            <a:spAutoFit/>
          </a:bodyPr>
          <a:lstStyle/>
          <a:p>
            <a:r>
              <a:rPr lang="en-US" sz="2400" b="1" dirty="0">
                <a:solidFill>
                  <a:srgbClr val="000000"/>
                </a:solidFill>
              </a:rPr>
              <a:t>Pizzas</a:t>
            </a:r>
            <a:r>
              <a:rPr lang="en-US" sz="2400" dirty="0"/>
              <a:t> </a:t>
            </a:r>
            <a:r>
              <a:rPr lang="en-US" dirty="0"/>
              <a:t> </a:t>
            </a:r>
          </a:p>
          <a:p>
            <a:r>
              <a:rPr lang="en-US" dirty="0"/>
              <a:t>(in hundred thousands)</a:t>
            </a:r>
          </a:p>
        </p:txBody>
      </p:sp>
      <p:sp>
        <p:nvSpPr>
          <p:cNvPr id="17416" name="Text Box 6"/>
          <p:cNvSpPr txBox="1">
            <a:spLocks noChangeArrowheads="1"/>
          </p:cNvSpPr>
          <p:nvPr/>
        </p:nvSpPr>
        <p:spPr bwMode="auto">
          <a:xfrm>
            <a:off x="990600" y="4321175"/>
            <a:ext cx="2835275" cy="731838"/>
          </a:xfrm>
          <a:prstGeom prst="rect">
            <a:avLst/>
          </a:prstGeom>
          <a:noFill/>
          <a:ln w="9525">
            <a:noFill/>
            <a:miter lim="800000"/>
            <a:headEnd/>
            <a:tailEnd/>
          </a:ln>
        </p:spPr>
        <p:txBody>
          <a:bodyPr wrap="none">
            <a:spAutoFit/>
          </a:bodyPr>
          <a:lstStyle/>
          <a:p>
            <a:r>
              <a:rPr lang="en-US" sz="2400" b="1">
                <a:solidFill>
                  <a:srgbClr val="000000"/>
                </a:solidFill>
              </a:rPr>
              <a:t>Industrial Robots</a:t>
            </a:r>
            <a:r>
              <a:rPr lang="en-US" sz="2400">
                <a:solidFill>
                  <a:srgbClr val="000000"/>
                </a:solidFill>
              </a:rPr>
              <a:t> </a:t>
            </a:r>
            <a:r>
              <a:rPr lang="en-US">
                <a:solidFill>
                  <a:srgbClr val="000000"/>
                </a:solidFill>
              </a:rPr>
              <a:t> </a:t>
            </a:r>
          </a:p>
          <a:p>
            <a:r>
              <a:rPr lang="en-US"/>
              <a:t>(in thousands)</a:t>
            </a:r>
          </a:p>
        </p:txBody>
      </p:sp>
      <p:sp>
        <p:nvSpPr>
          <p:cNvPr id="17417" name="Text Box 7"/>
          <p:cNvSpPr txBox="1">
            <a:spLocks noChangeArrowheads="1"/>
          </p:cNvSpPr>
          <p:nvPr/>
        </p:nvSpPr>
        <p:spPr bwMode="auto">
          <a:xfrm>
            <a:off x="4524375" y="1828800"/>
            <a:ext cx="3621088" cy="457200"/>
          </a:xfrm>
          <a:prstGeom prst="rect">
            <a:avLst/>
          </a:prstGeom>
          <a:noFill/>
          <a:ln w="9525">
            <a:noFill/>
            <a:miter lim="800000"/>
            <a:headEnd/>
            <a:tailEnd/>
          </a:ln>
        </p:spPr>
        <p:txBody>
          <a:bodyPr wrap="none">
            <a:spAutoFit/>
          </a:bodyPr>
          <a:lstStyle/>
          <a:p>
            <a:r>
              <a:rPr lang="en-US" sz="2400" b="1" u="sng" dirty="0"/>
              <a:t>Production Alternatives</a:t>
            </a:r>
          </a:p>
        </p:txBody>
      </p:sp>
      <p:sp>
        <p:nvSpPr>
          <p:cNvPr id="17418" name="Text Box 8"/>
          <p:cNvSpPr txBox="1">
            <a:spLocks noChangeArrowheads="1"/>
          </p:cNvSpPr>
          <p:nvPr/>
        </p:nvSpPr>
        <p:spPr bwMode="auto">
          <a:xfrm>
            <a:off x="4806950" y="2425700"/>
            <a:ext cx="404813" cy="457200"/>
          </a:xfrm>
          <a:prstGeom prst="rect">
            <a:avLst/>
          </a:prstGeom>
          <a:noFill/>
          <a:ln w="9525">
            <a:noFill/>
            <a:miter lim="800000"/>
            <a:headEnd/>
            <a:tailEnd/>
          </a:ln>
        </p:spPr>
        <p:txBody>
          <a:bodyPr wrap="none">
            <a:spAutoFit/>
          </a:bodyPr>
          <a:lstStyle/>
          <a:p>
            <a:r>
              <a:rPr lang="en-US" sz="2400" b="1">
                <a:solidFill>
                  <a:srgbClr val="000000"/>
                </a:solidFill>
              </a:rPr>
              <a:t>A</a:t>
            </a:r>
          </a:p>
        </p:txBody>
      </p:sp>
      <p:sp>
        <p:nvSpPr>
          <p:cNvPr id="17419" name="Text Box 9"/>
          <p:cNvSpPr txBox="1">
            <a:spLocks noChangeArrowheads="1"/>
          </p:cNvSpPr>
          <p:nvPr/>
        </p:nvSpPr>
        <p:spPr bwMode="auto">
          <a:xfrm>
            <a:off x="5475288" y="2425700"/>
            <a:ext cx="404812" cy="457200"/>
          </a:xfrm>
          <a:prstGeom prst="rect">
            <a:avLst/>
          </a:prstGeom>
          <a:noFill/>
          <a:ln w="9525">
            <a:noFill/>
            <a:miter lim="800000"/>
            <a:headEnd/>
            <a:tailEnd/>
          </a:ln>
        </p:spPr>
        <p:txBody>
          <a:bodyPr wrap="none">
            <a:spAutoFit/>
          </a:bodyPr>
          <a:lstStyle/>
          <a:p>
            <a:r>
              <a:rPr lang="en-US" sz="2400" b="1">
                <a:solidFill>
                  <a:srgbClr val="000000"/>
                </a:solidFill>
              </a:rPr>
              <a:t>B</a:t>
            </a:r>
          </a:p>
        </p:txBody>
      </p:sp>
      <p:sp>
        <p:nvSpPr>
          <p:cNvPr id="17420" name="Text Box 10"/>
          <p:cNvSpPr txBox="1">
            <a:spLocks noChangeArrowheads="1"/>
          </p:cNvSpPr>
          <p:nvPr/>
        </p:nvSpPr>
        <p:spPr bwMode="auto">
          <a:xfrm>
            <a:off x="6165850" y="2425700"/>
            <a:ext cx="404813" cy="457200"/>
          </a:xfrm>
          <a:prstGeom prst="rect">
            <a:avLst/>
          </a:prstGeom>
          <a:noFill/>
          <a:ln w="9525">
            <a:noFill/>
            <a:miter lim="800000"/>
            <a:headEnd/>
            <a:tailEnd/>
          </a:ln>
        </p:spPr>
        <p:txBody>
          <a:bodyPr wrap="none">
            <a:spAutoFit/>
          </a:bodyPr>
          <a:lstStyle/>
          <a:p>
            <a:r>
              <a:rPr lang="en-US" sz="2400" b="1">
                <a:solidFill>
                  <a:srgbClr val="000000"/>
                </a:solidFill>
              </a:rPr>
              <a:t>C</a:t>
            </a:r>
          </a:p>
        </p:txBody>
      </p:sp>
      <p:sp>
        <p:nvSpPr>
          <p:cNvPr id="17421" name="Text Box 11"/>
          <p:cNvSpPr txBox="1">
            <a:spLocks noChangeArrowheads="1"/>
          </p:cNvSpPr>
          <p:nvPr/>
        </p:nvSpPr>
        <p:spPr bwMode="auto">
          <a:xfrm>
            <a:off x="6861175" y="2425700"/>
            <a:ext cx="404813" cy="457200"/>
          </a:xfrm>
          <a:prstGeom prst="rect">
            <a:avLst/>
          </a:prstGeom>
          <a:noFill/>
          <a:ln w="9525">
            <a:noFill/>
            <a:miter lim="800000"/>
            <a:headEnd/>
            <a:tailEnd/>
          </a:ln>
        </p:spPr>
        <p:txBody>
          <a:bodyPr wrap="none">
            <a:spAutoFit/>
          </a:bodyPr>
          <a:lstStyle/>
          <a:p>
            <a:r>
              <a:rPr lang="en-US" sz="2400" b="1">
                <a:solidFill>
                  <a:srgbClr val="000000"/>
                </a:solidFill>
              </a:rPr>
              <a:t>D</a:t>
            </a:r>
          </a:p>
        </p:txBody>
      </p:sp>
      <p:sp>
        <p:nvSpPr>
          <p:cNvPr id="17422" name="Text Box 12"/>
          <p:cNvSpPr txBox="1">
            <a:spLocks noChangeArrowheads="1"/>
          </p:cNvSpPr>
          <p:nvPr/>
        </p:nvSpPr>
        <p:spPr bwMode="auto">
          <a:xfrm>
            <a:off x="7546975" y="2425700"/>
            <a:ext cx="387350" cy="457200"/>
          </a:xfrm>
          <a:prstGeom prst="rect">
            <a:avLst/>
          </a:prstGeom>
          <a:noFill/>
          <a:ln w="9525">
            <a:noFill/>
            <a:miter lim="800000"/>
            <a:headEnd/>
            <a:tailEnd/>
          </a:ln>
        </p:spPr>
        <p:txBody>
          <a:bodyPr wrap="none">
            <a:spAutoFit/>
          </a:bodyPr>
          <a:lstStyle/>
          <a:p>
            <a:r>
              <a:rPr lang="en-US" sz="2400" b="1">
                <a:solidFill>
                  <a:srgbClr val="000000"/>
                </a:solidFill>
              </a:rPr>
              <a:t>E</a:t>
            </a:r>
          </a:p>
        </p:txBody>
      </p:sp>
      <p:sp>
        <p:nvSpPr>
          <p:cNvPr id="17423" name="Text Box 13"/>
          <p:cNvSpPr txBox="1">
            <a:spLocks noChangeArrowheads="1"/>
          </p:cNvSpPr>
          <p:nvPr/>
        </p:nvSpPr>
        <p:spPr bwMode="auto">
          <a:xfrm>
            <a:off x="4746625" y="4321175"/>
            <a:ext cx="523875" cy="457200"/>
          </a:xfrm>
          <a:prstGeom prst="rect">
            <a:avLst/>
          </a:prstGeom>
          <a:noFill/>
          <a:ln w="9525">
            <a:noFill/>
            <a:miter lim="800000"/>
            <a:headEnd/>
            <a:tailEnd/>
          </a:ln>
        </p:spPr>
        <p:txBody>
          <a:bodyPr wrap="none">
            <a:spAutoFit/>
          </a:bodyPr>
          <a:lstStyle/>
          <a:p>
            <a:r>
              <a:rPr lang="en-US" sz="2400" b="1">
                <a:solidFill>
                  <a:srgbClr val="000000"/>
                </a:solidFill>
              </a:rPr>
              <a:t>10</a:t>
            </a:r>
          </a:p>
        </p:txBody>
      </p:sp>
      <p:sp>
        <p:nvSpPr>
          <p:cNvPr id="17424" name="Text Box 14"/>
          <p:cNvSpPr txBox="1">
            <a:spLocks noChangeArrowheads="1"/>
          </p:cNvSpPr>
          <p:nvPr/>
        </p:nvSpPr>
        <p:spPr bwMode="auto">
          <a:xfrm>
            <a:off x="5500688" y="4321175"/>
            <a:ext cx="354012" cy="457200"/>
          </a:xfrm>
          <a:prstGeom prst="rect">
            <a:avLst/>
          </a:prstGeom>
          <a:noFill/>
          <a:ln w="9525">
            <a:noFill/>
            <a:miter lim="800000"/>
            <a:headEnd/>
            <a:tailEnd/>
          </a:ln>
        </p:spPr>
        <p:txBody>
          <a:bodyPr wrap="none">
            <a:spAutoFit/>
          </a:bodyPr>
          <a:lstStyle/>
          <a:p>
            <a:r>
              <a:rPr lang="en-US" sz="2400" b="1">
                <a:solidFill>
                  <a:srgbClr val="000000"/>
                </a:solidFill>
              </a:rPr>
              <a:t>9</a:t>
            </a:r>
          </a:p>
        </p:txBody>
      </p:sp>
      <p:sp>
        <p:nvSpPr>
          <p:cNvPr id="17425" name="Text Box 15"/>
          <p:cNvSpPr txBox="1">
            <a:spLocks noChangeArrowheads="1"/>
          </p:cNvSpPr>
          <p:nvPr/>
        </p:nvSpPr>
        <p:spPr bwMode="auto">
          <a:xfrm>
            <a:off x="6191250" y="4321175"/>
            <a:ext cx="354013" cy="457200"/>
          </a:xfrm>
          <a:prstGeom prst="rect">
            <a:avLst/>
          </a:prstGeom>
          <a:noFill/>
          <a:ln w="9525">
            <a:noFill/>
            <a:miter lim="800000"/>
            <a:headEnd/>
            <a:tailEnd/>
          </a:ln>
        </p:spPr>
        <p:txBody>
          <a:bodyPr wrap="none">
            <a:spAutoFit/>
          </a:bodyPr>
          <a:lstStyle/>
          <a:p>
            <a:r>
              <a:rPr lang="en-US" sz="2400" b="1">
                <a:solidFill>
                  <a:srgbClr val="000000"/>
                </a:solidFill>
              </a:rPr>
              <a:t>7</a:t>
            </a:r>
          </a:p>
        </p:txBody>
      </p:sp>
      <p:sp>
        <p:nvSpPr>
          <p:cNvPr id="17426" name="Text Box 16"/>
          <p:cNvSpPr txBox="1">
            <a:spLocks noChangeArrowheads="1"/>
          </p:cNvSpPr>
          <p:nvPr/>
        </p:nvSpPr>
        <p:spPr bwMode="auto">
          <a:xfrm>
            <a:off x="6886575" y="4321175"/>
            <a:ext cx="354013" cy="457200"/>
          </a:xfrm>
          <a:prstGeom prst="rect">
            <a:avLst/>
          </a:prstGeom>
          <a:noFill/>
          <a:ln w="9525">
            <a:noFill/>
            <a:miter lim="800000"/>
            <a:headEnd/>
            <a:tailEnd/>
          </a:ln>
        </p:spPr>
        <p:txBody>
          <a:bodyPr wrap="none">
            <a:spAutoFit/>
          </a:bodyPr>
          <a:lstStyle/>
          <a:p>
            <a:r>
              <a:rPr lang="en-US" sz="2400" b="1">
                <a:solidFill>
                  <a:srgbClr val="000000"/>
                </a:solidFill>
              </a:rPr>
              <a:t>4</a:t>
            </a:r>
          </a:p>
        </p:txBody>
      </p:sp>
      <p:sp>
        <p:nvSpPr>
          <p:cNvPr id="17427" name="Text Box 17"/>
          <p:cNvSpPr txBox="1">
            <a:spLocks noChangeArrowheads="1"/>
          </p:cNvSpPr>
          <p:nvPr/>
        </p:nvSpPr>
        <p:spPr bwMode="auto">
          <a:xfrm>
            <a:off x="7562850" y="4321175"/>
            <a:ext cx="354013" cy="457200"/>
          </a:xfrm>
          <a:prstGeom prst="rect">
            <a:avLst/>
          </a:prstGeom>
          <a:noFill/>
          <a:ln w="9525">
            <a:noFill/>
            <a:miter lim="800000"/>
            <a:headEnd/>
            <a:tailEnd/>
          </a:ln>
        </p:spPr>
        <p:txBody>
          <a:bodyPr wrap="none">
            <a:spAutoFit/>
          </a:bodyPr>
          <a:lstStyle/>
          <a:p>
            <a:r>
              <a:rPr lang="en-US" sz="2400" b="1">
                <a:solidFill>
                  <a:srgbClr val="000000"/>
                </a:solidFill>
              </a:rPr>
              <a:t>0</a:t>
            </a:r>
          </a:p>
        </p:txBody>
      </p:sp>
      <p:sp>
        <p:nvSpPr>
          <p:cNvPr id="17428" name="Text Box 18"/>
          <p:cNvSpPr txBox="1">
            <a:spLocks noChangeArrowheads="1"/>
          </p:cNvSpPr>
          <p:nvPr/>
        </p:nvSpPr>
        <p:spPr bwMode="auto">
          <a:xfrm>
            <a:off x="4832350" y="3089275"/>
            <a:ext cx="354013" cy="457200"/>
          </a:xfrm>
          <a:prstGeom prst="rect">
            <a:avLst/>
          </a:prstGeom>
          <a:noFill/>
          <a:ln w="9525">
            <a:noFill/>
            <a:miter lim="800000"/>
            <a:headEnd/>
            <a:tailEnd/>
          </a:ln>
        </p:spPr>
        <p:txBody>
          <a:bodyPr wrap="none">
            <a:spAutoFit/>
          </a:bodyPr>
          <a:lstStyle/>
          <a:p>
            <a:r>
              <a:rPr lang="en-US" sz="2400" b="1">
                <a:solidFill>
                  <a:srgbClr val="000000"/>
                </a:solidFill>
              </a:rPr>
              <a:t>0</a:t>
            </a:r>
          </a:p>
        </p:txBody>
      </p:sp>
      <p:sp>
        <p:nvSpPr>
          <p:cNvPr id="17429" name="Text Box 19"/>
          <p:cNvSpPr txBox="1">
            <a:spLocks noChangeArrowheads="1"/>
          </p:cNvSpPr>
          <p:nvPr/>
        </p:nvSpPr>
        <p:spPr bwMode="auto">
          <a:xfrm>
            <a:off x="5500688" y="3089275"/>
            <a:ext cx="354012" cy="457200"/>
          </a:xfrm>
          <a:prstGeom prst="rect">
            <a:avLst/>
          </a:prstGeom>
          <a:noFill/>
          <a:ln w="9525">
            <a:noFill/>
            <a:miter lim="800000"/>
            <a:headEnd/>
            <a:tailEnd/>
          </a:ln>
        </p:spPr>
        <p:txBody>
          <a:bodyPr wrap="none">
            <a:spAutoFit/>
          </a:bodyPr>
          <a:lstStyle/>
          <a:p>
            <a:r>
              <a:rPr lang="en-US" sz="2400" b="1">
                <a:solidFill>
                  <a:srgbClr val="000000"/>
                </a:solidFill>
              </a:rPr>
              <a:t>1</a:t>
            </a:r>
          </a:p>
        </p:txBody>
      </p:sp>
      <p:sp>
        <p:nvSpPr>
          <p:cNvPr id="17430" name="Text Box 20"/>
          <p:cNvSpPr txBox="1">
            <a:spLocks noChangeArrowheads="1"/>
          </p:cNvSpPr>
          <p:nvPr/>
        </p:nvSpPr>
        <p:spPr bwMode="auto">
          <a:xfrm>
            <a:off x="6191250" y="3089275"/>
            <a:ext cx="354013" cy="457200"/>
          </a:xfrm>
          <a:prstGeom prst="rect">
            <a:avLst/>
          </a:prstGeom>
          <a:noFill/>
          <a:ln w="9525">
            <a:noFill/>
            <a:miter lim="800000"/>
            <a:headEnd/>
            <a:tailEnd/>
          </a:ln>
        </p:spPr>
        <p:txBody>
          <a:bodyPr wrap="none">
            <a:spAutoFit/>
          </a:bodyPr>
          <a:lstStyle/>
          <a:p>
            <a:r>
              <a:rPr lang="en-US" sz="2400" b="1">
                <a:solidFill>
                  <a:srgbClr val="000000"/>
                </a:solidFill>
              </a:rPr>
              <a:t>2</a:t>
            </a:r>
          </a:p>
        </p:txBody>
      </p:sp>
      <p:sp>
        <p:nvSpPr>
          <p:cNvPr id="17431" name="Text Box 21"/>
          <p:cNvSpPr txBox="1">
            <a:spLocks noChangeArrowheads="1"/>
          </p:cNvSpPr>
          <p:nvPr/>
        </p:nvSpPr>
        <p:spPr bwMode="auto">
          <a:xfrm>
            <a:off x="6886575" y="3089275"/>
            <a:ext cx="354013" cy="457200"/>
          </a:xfrm>
          <a:prstGeom prst="rect">
            <a:avLst/>
          </a:prstGeom>
          <a:noFill/>
          <a:ln w="9525">
            <a:noFill/>
            <a:miter lim="800000"/>
            <a:headEnd/>
            <a:tailEnd/>
          </a:ln>
        </p:spPr>
        <p:txBody>
          <a:bodyPr wrap="none">
            <a:spAutoFit/>
          </a:bodyPr>
          <a:lstStyle/>
          <a:p>
            <a:r>
              <a:rPr lang="en-US" sz="2400" b="1">
                <a:solidFill>
                  <a:srgbClr val="000000"/>
                </a:solidFill>
              </a:rPr>
              <a:t>3</a:t>
            </a:r>
          </a:p>
        </p:txBody>
      </p:sp>
      <p:sp>
        <p:nvSpPr>
          <p:cNvPr id="17432" name="Text Box 22"/>
          <p:cNvSpPr txBox="1">
            <a:spLocks noChangeArrowheads="1"/>
          </p:cNvSpPr>
          <p:nvPr/>
        </p:nvSpPr>
        <p:spPr bwMode="auto">
          <a:xfrm>
            <a:off x="7562850" y="3089275"/>
            <a:ext cx="354013" cy="457200"/>
          </a:xfrm>
          <a:prstGeom prst="rect">
            <a:avLst/>
          </a:prstGeom>
          <a:noFill/>
          <a:ln w="9525">
            <a:noFill/>
            <a:miter lim="800000"/>
            <a:headEnd/>
            <a:tailEnd/>
          </a:ln>
        </p:spPr>
        <p:txBody>
          <a:bodyPr wrap="none">
            <a:spAutoFit/>
          </a:bodyPr>
          <a:lstStyle/>
          <a:p>
            <a:r>
              <a:rPr lang="en-US" sz="2400" b="1">
                <a:solidFill>
                  <a:srgbClr val="000000"/>
                </a:solidFill>
              </a:rPr>
              <a:t>4</a:t>
            </a:r>
          </a:p>
        </p:txBody>
      </p:sp>
      <p:sp>
        <p:nvSpPr>
          <p:cNvPr id="17433" name="Line 24"/>
          <p:cNvSpPr>
            <a:spLocks noChangeShapeType="1"/>
          </p:cNvSpPr>
          <p:nvPr/>
        </p:nvSpPr>
        <p:spPr bwMode="auto">
          <a:xfrm>
            <a:off x="1023938" y="2900363"/>
            <a:ext cx="6862762" cy="0"/>
          </a:xfrm>
          <a:prstGeom prst="line">
            <a:avLst/>
          </a:prstGeom>
          <a:noFill/>
          <a:ln w="38100">
            <a:solidFill>
              <a:schemeClr val="tx1"/>
            </a:solidFill>
            <a:round/>
            <a:headEnd/>
            <a:tailEnd/>
          </a:ln>
        </p:spPr>
        <p:txBody>
          <a:bodyPr/>
          <a:lstStyle/>
          <a:p>
            <a:endParaRPr lang="en-CA"/>
          </a:p>
        </p:txBody>
      </p:sp>
      <p:sp>
        <p:nvSpPr>
          <p:cNvPr id="17434" name="Text Box 25"/>
          <p:cNvSpPr txBox="1">
            <a:spLocks noChangeArrowheads="1"/>
          </p:cNvSpPr>
          <p:nvPr/>
        </p:nvSpPr>
        <p:spPr bwMode="auto">
          <a:xfrm>
            <a:off x="4125913" y="5538788"/>
            <a:ext cx="4652962" cy="396875"/>
          </a:xfrm>
          <a:prstGeom prst="rect">
            <a:avLst/>
          </a:prstGeom>
          <a:noFill/>
          <a:ln w="9525">
            <a:noFill/>
            <a:miter lim="800000"/>
            <a:headEnd/>
            <a:tailEnd/>
          </a:ln>
        </p:spPr>
        <p:txBody>
          <a:bodyPr wrap="none">
            <a:spAutoFit/>
          </a:bodyPr>
          <a:lstStyle/>
          <a:p>
            <a:r>
              <a:rPr lang="en-US" sz="2000" b="1" i="1">
                <a:solidFill>
                  <a:srgbClr val="3399FF"/>
                </a:solidFill>
              </a:rPr>
              <a:t>Plot the Points to Create the Graph…</a:t>
            </a:r>
          </a:p>
        </p:txBody>
      </p:sp>
      <p:sp>
        <p:nvSpPr>
          <p:cNvPr id="17435"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2E8C4D0E-D5F5-46F6-8D17-453ABBFE7758}" type="slidenum">
              <a:rPr lang="en-US" sz="1400">
                <a:solidFill>
                  <a:schemeClr val="bg1"/>
                </a:solidFill>
                <a:cs typeface="Arial" charset="0"/>
              </a:rPr>
              <a:pPr/>
              <a:t>17</a:t>
            </a:fld>
            <a:endParaRPr lang="en-US" sz="1400">
              <a:solidFill>
                <a:schemeClr val="bg1"/>
              </a:solidFill>
              <a:cs typeface="Arial" charset="0"/>
            </a:endParaRPr>
          </a:p>
        </p:txBody>
      </p:sp>
      <p:sp>
        <p:nvSpPr>
          <p:cNvPr id="28" name="Title 27"/>
          <p:cNvSpPr>
            <a:spLocks noGrp="1"/>
          </p:cNvSpPr>
          <p:nvPr>
            <p:ph type="title"/>
          </p:nvPr>
        </p:nvSpPr>
        <p:spPr/>
        <p:txBody>
          <a:bodyPr/>
          <a:lstStyle/>
          <a:p>
            <a:r>
              <a:rPr lang="en-CA" dirty="0" smtClean="0"/>
              <a:t>Production Possibility Table</a:t>
            </a:r>
            <a:endParaRPr lang="en-CA" dirty="0"/>
          </a:p>
        </p:txBody>
      </p:sp>
      <p:sp>
        <p:nvSpPr>
          <p:cNvPr id="30" name="Date Placeholder 29"/>
          <p:cNvSpPr>
            <a:spLocks noGrp="1"/>
          </p:cNvSpPr>
          <p:nvPr>
            <p:ph type="dt" sz="half" idx="10"/>
          </p:nvPr>
        </p:nvSpPr>
        <p:spPr>
          <a:xfrm>
            <a:off x="457200" y="6476999"/>
            <a:ext cx="2602632" cy="274320"/>
          </a:xfrm>
        </p:spPr>
        <p:txBody>
          <a:bodyPr/>
          <a:lstStyle/>
          <a:p>
            <a:r>
              <a:rPr lang="en-US" smtClean="0"/>
              <a:t>©2013 McGraw-Hill Ryerson Ltd.</a:t>
            </a:r>
            <a:endParaRPr lang="en-CA" dirty="0"/>
          </a:p>
        </p:txBody>
      </p:sp>
      <p:sp>
        <p:nvSpPr>
          <p:cNvPr id="32" name="Footer Placeholder 31"/>
          <p:cNvSpPr>
            <a:spLocks noGrp="1"/>
          </p:cNvSpPr>
          <p:nvPr>
            <p:ph type="ftr" sz="quarter" idx="11"/>
          </p:nvPr>
        </p:nvSpPr>
        <p:spPr>
          <a:xfrm>
            <a:off x="4427984" y="6476999"/>
            <a:ext cx="3720331" cy="274320"/>
          </a:xfrm>
        </p:spPr>
        <p:txBody>
          <a:bodyPr/>
          <a:lstStyle/>
          <a:p>
            <a:r>
              <a:rPr lang="en-CA" smtClean="0"/>
              <a:t>  Chapter 1, LO6</a:t>
            </a:r>
            <a:endParaRPr lang="en-CA" dirty="0"/>
          </a:p>
        </p:txBody>
      </p:sp>
      <p:sp>
        <p:nvSpPr>
          <p:cNvPr id="31" name="Slide Number Placeholder 30"/>
          <p:cNvSpPr>
            <a:spLocks noGrp="1"/>
          </p:cNvSpPr>
          <p:nvPr>
            <p:ph type="sldNum" sz="quarter" idx="12"/>
          </p:nvPr>
        </p:nvSpPr>
        <p:spPr/>
        <p:txBody>
          <a:bodyPr/>
          <a:lstStyle/>
          <a:p>
            <a:fld id="{903CFD6A-5142-4398-B600-676E55901B33}" type="slidenum">
              <a:rPr lang="en-CA" smtClean="0"/>
              <a:pPr/>
              <a:t>17</a:t>
            </a:fld>
            <a:endParaRPr lang="en-CA"/>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LO5</a:t>
            </a:r>
          </a:p>
        </p:txBody>
      </p:sp>
      <p:sp>
        <p:nvSpPr>
          <p:cNvPr id="88" name="TextBox 50"/>
          <p:cNvSpPr txBox="1">
            <a:spLocks noChangeArrowheads="1"/>
          </p:cNvSpPr>
          <p:nvPr/>
        </p:nvSpPr>
        <p:spPr bwMode="auto">
          <a:xfrm>
            <a:off x="5867400" y="1884908"/>
            <a:ext cx="2895600" cy="3046988"/>
          </a:xfrm>
          <a:prstGeom prst="rect">
            <a:avLst/>
          </a:prstGeom>
          <a:noFill/>
          <a:ln w="9525">
            <a:noFill/>
            <a:miter lim="800000"/>
            <a:headEnd/>
            <a:tailEnd/>
          </a:ln>
        </p:spPr>
        <p:txBody>
          <a:bodyPr>
            <a:spAutoFit/>
          </a:bodyPr>
          <a:lstStyle/>
          <a:p>
            <a:r>
              <a:rPr lang="en-US" sz="3200" dirty="0"/>
              <a:t>The law of </a:t>
            </a:r>
          </a:p>
          <a:p>
            <a:r>
              <a:rPr lang="en-US" sz="3200" dirty="0"/>
              <a:t>increasing </a:t>
            </a:r>
          </a:p>
          <a:p>
            <a:r>
              <a:rPr lang="en-US" sz="3200" dirty="0"/>
              <a:t>opportunity costs makes </a:t>
            </a:r>
          </a:p>
          <a:p>
            <a:r>
              <a:rPr lang="en-US" sz="3200" dirty="0"/>
              <a:t>the PPC concave.</a:t>
            </a:r>
          </a:p>
        </p:txBody>
      </p:sp>
      <p:sp>
        <p:nvSpPr>
          <p:cNvPr id="18439"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D3675DC9-6D32-41EF-AAF3-B23C1E1CBB03}" type="slidenum">
              <a:rPr lang="en-US" sz="1400">
                <a:solidFill>
                  <a:schemeClr val="bg1"/>
                </a:solidFill>
                <a:cs typeface="Arial" charset="0"/>
              </a:rPr>
              <a:pPr/>
              <a:t>18</a:t>
            </a:fld>
            <a:endParaRPr lang="en-US" sz="1400">
              <a:solidFill>
                <a:schemeClr val="bg1"/>
              </a:solidFill>
              <a:cs typeface="Arial" charset="0"/>
            </a:endParaRPr>
          </a:p>
        </p:txBody>
      </p:sp>
      <p:grpSp>
        <p:nvGrpSpPr>
          <p:cNvPr id="2" name="Group 69"/>
          <p:cNvGrpSpPr>
            <a:grpSpLocks/>
          </p:cNvGrpSpPr>
          <p:nvPr/>
        </p:nvGrpSpPr>
        <p:grpSpPr bwMode="auto">
          <a:xfrm>
            <a:off x="1219200" y="1684039"/>
            <a:ext cx="4419600" cy="4235450"/>
            <a:chOff x="2554" y="1291"/>
            <a:chExt cx="2300" cy="2320"/>
          </a:xfrm>
        </p:grpSpPr>
        <p:grpSp>
          <p:nvGrpSpPr>
            <p:cNvPr id="3" name="Group 5"/>
            <p:cNvGrpSpPr>
              <a:grpSpLocks/>
            </p:cNvGrpSpPr>
            <p:nvPr/>
          </p:nvGrpSpPr>
          <p:grpSpPr bwMode="auto">
            <a:xfrm>
              <a:off x="2554" y="1420"/>
              <a:ext cx="2300" cy="2178"/>
              <a:chOff x="2698" y="1132"/>
              <a:chExt cx="2800" cy="2178"/>
            </a:xfrm>
          </p:grpSpPr>
          <p:sp>
            <p:nvSpPr>
              <p:cNvPr id="18478" name="Line 6"/>
              <p:cNvSpPr>
                <a:spLocks noChangeShapeType="1"/>
              </p:cNvSpPr>
              <p:nvPr/>
            </p:nvSpPr>
            <p:spPr bwMode="auto">
              <a:xfrm>
                <a:off x="2708" y="1132"/>
                <a:ext cx="2790" cy="0"/>
              </a:xfrm>
              <a:prstGeom prst="line">
                <a:avLst/>
              </a:prstGeom>
              <a:noFill/>
              <a:ln w="38100">
                <a:solidFill>
                  <a:srgbClr val="DDDDDD"/>
                </a:solidFill>
                <a:round/>
                <a:headEnd/>
                <a:tailEnd/>
              </a:ln>
            </p:spPr>
            <p:txBody>
              <a:bodyPr/>
              <a:lstStyle/>
              <a:p>
                <a:endParaRPr lang="en-CA"/>
              </a:p>
            </p:txBody>
          </p:sp>
          <p:sp>
            <p:nvSpPr>
              <p:cNvPr id="18479" name="Line 7"/>
              <p:cNvSpPr>
                <a:spLocks noChangeShapeType="1"/>
              </p:cNvSpPr>
              <p:nvPr/>
            </p:nvSpPr>
            <p:spPr bwMode="auto">
              <a:xfrm>
                <a:off x="2706" y="1558"/>
                <a:ext cx="2791" cy="0"/>
              </a:xfrm>
              <a:prstGeom prst="line">
                <a:avLst/>
              </a:prstGeom>
              <a:noFill/>
              <a:ln w="38100">
                <a:solidFill>
                  <a:srgbClr val="DDDDDD"/>
                </a:solidFill>
                <a:round/>
                <a:headEnd/>
                <a:tailEnd/>
              </a:ln>
            </p:spPr>
            <p:txBody>
              <a:bodyPr/>
              <a:lstStyle/>
              <a:p>
                <a:endParaRPr lang="en-CA"/>
              </a:p>
            </p:txBody>
          </p:sp>
          <p:sp>
            <p:nvSpPr>
              <p:cNvPr id="18480" name="Line 8"/>
              <p:cNvSpPr>
                <a:spLocks noChangeShapeType="1"/>
              </p:cNvSpPr>
              <p:nvPr/>
            </p:nvSpPr>
            <p:spPr bwMode="auto">
              <a:xfrm>
                <a:off x="2704" y="1996"/>
                <a:ext cx="2791" cy="0"/>
              </a:xfrm>
              <a:prstGeom prst="line">
                <a:avLst/>
              </a:prstGeom>
              <a:noFill/>
              <a:ln w="38100">
                <a:solidFill>
                  <a:srgbClr val="DDDDDD"/>
                </a:solidFill>
                <a:round/>
                <a:headEnd/>
                <a:tailEnd/>
              </a:ln>
            </p:spPr>
            <p:txBody>
              <a:bodyPr/>
              <a:lstStyle/>
              <a:p>
                <a:endParaRPr lang="en-CA"/>
              </a:p>
            </p:txBody>
          </p:sp>
          <p:sp>
            <p:nvSpPr>
              <p:cNvPr id="18481" name="Line 9"/>
              <p:cNvSpPr>
                <a:spLocks noChangeShapeType="1"/>
              </p:cNvSpPr>
              <p:nvPr/>
            </p:nvSpPr>
            <p:spPr bwMode="auto">
              <a:xfrm>
                <a:off x="2702" y="2434"/>
                <a:ext cx="2791" cy="0"/>
              </a:xfrm>
              <a:prstGeom prst="line">
                <a:avLst/>
              </a:prstGeom>
              <a:noFill/>
              <a:ln w="38100">
                <a:solidFill>
                  <a:srgbClr val="DDDDDD"/>
                </a:solidFill>
                <a:round/>
                <a:headEnd/>
                <a:tailEnd/>
              </a:ln>
            </p:spPr>
            <p:txBody>
              <a:bodyPr/>
              <a:lstStyle/>
              <a:p>
                <a:endParaRPr lang="en-CA"/>
              </a:p>
            </p:txBody>
          </p:sp>
          <p:sp>
            <p:nvSpPr>
              <p:cNvPr id="18482" name="Line 10"/>
              <p:cNvSpPr>
                <a:spLocks noChangeShapeType="1"/>
              </p:cNvSpPr>
              <p:nvPr/>
            </p:nvSpPr>
            <p:spPr bwMode="auto">
              <a:xfrm>
                <a:off x="2700" y="2872"/>
                <a:ext cx="2790" cy="0"/>
              </a:xfrm>
              <a:prstGeom prst="line">
                <a:avLst/>
              </a:prstGeom>
              <a:noFill/>
              <a:ln w="38100">
                <a:solidFill>
                  <a:srgbClr val="DDDDDD"/>
                </a:solidFill>
                <a:round/>
                <a:headEnd/>
                <a:tailEnd/>
              </a:ln>
            </p:spPr>
            <p:txBody>
              <a:bodyPr/>
              <a:lstStyle/>
              <a:p>
                <a:endParaRPr lang="en-CA"/>
              </a:p>
            </p:txBody>
          </p:sp>
          <p:sp>
            <p:nvSpPr>
              <p:cNvPr id="18483" name="Line 11"/>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grpSp>
          <p:nvGrpSpPr>
            <p:cNvPr id="4" name="Group 68"/>
            <p:cNvGrpSpPr>
              <a:grpSpLocks/>
            </p:cNvGrpSpPr>
            <p:nvPr/>
          </p:nvGrpSpPr>
          <p:grpSpPr bwMode="auto">
            <a:xfrm>
              <a:off x="2833" y="1291"/>
              <a:ext cx="2006" cy="2320"/>
              <a:chOff x="2833" y="1291"/>
              <a:chExt cx="2006" cy="2320"/>
            </a:xfrm>
          </p:grpSpPr>
          <p:sp>
            <p:nvSpPr>
              <p:cNvPr id="18470" name="Line 13"/>
              <p:cNvSpPr>
                <a:spLocks noChangeShapeType="1"/>
              </p:cNvSpPr>
              <p:nvPr/>
            </p:nvSpPr>
            <p:spPr bwMode="auto">
              <a:xfrm>
                <a:off x="2833" y="1291"/>
                <a:ext cx="0" cy="2320"/>
              </a:xfrm>
              <a:prstGeom prst="line">
                <a:avLst/>
              </a:prstGeom>
              <a:noFill/>
              <a:ln w="38100">
                <a:solidFill>
                  <a:srgbClr val="DDDDDD"/>
                </a:solidFill>
                <a:round/>
                <a:headEnd/>
                <a:tailEnd/>
              </a:ln>
            </p:spPr>
            <p:txBody>
              <a:bodyPr/>
              <a:lstStyle/>
              <a:p>
                <a:endParaRPr lang="en-CA"/>
              </a:p>
            </p:txBody>
          </p:sp>
          <p:sp>
            <p:nvSpPr>
              <p:cNvPr id="18471" name="Line 14"/>
              <p:cNvSpPr>
                <a:spLocks noChangeShapeType="1"/>
              </p:cNvSpPr>
              <p:nvPr/>
            </p:nvSpPr>
            <p:spPr bwMode="auto">
              <a:xfrm>
                <a:off x="3118" y="1291"/>
                <a:ext cx="0" cy="2320"/>
              </a:xfrm>
              <a:prstGeom prst="line">
                <a:avLst/>
              </a:prstGeom>
              <a:noFill/>
              <a:ln w="38100">
                <a:solidFill>
                  <a:srgbClr val="DDDDDD"/>
                </a:solidFill>
                <a:round/>
                <a:headEnd/>
                <a:tailEnd/>
              </a:ln>
            </p:spPr>
            <p:txBody>
              <a:bodyPr/>
              <a:lstStyle/>
              <a:p>
                <a:endParaRPr lang="en-CA"/>
              </a:p>
            </p:txBody>
          </p:sp>
          <p:sp>
            <p:nvSpPr>
              <p:cNvPr id="18472" name="Line 15"/>
              <p:cNvSpPr>
                <a:spLocks noChangeShapeType="1"/>
              </p:cNvSpPr>
              <p:nvPr/>
            </p:nvSpPr>
            <p:spPr bwMode="auto">
              <a:xfrm>
                <a:off x="3412" y="1291"/>
                <a:ext cx="0" cy="2320"/>
              </a:xfrm>
              <a:prstGeom prst="line">
                <a:avLst/>
              </a:prstGeom>
              <a:noFill/>
              <a:ln w="38100">
                <a:solidFill>
                  <a:srgbClr val="DDDDDD"/>
                </a:solidFill>
                <a:round/>
                <a:headEnd/>
                <a:tailEnd/>
              </a:ln>
            </p:spPr>
            <p:txBody>
              <a:bodyPr/>
              <a:lstStyle/>
              <a:p>
                <a:endParaRPr lang="en-CA"/>
              </a:p>
            </p:txBody>
          </p:sp>
          <p:sp>
            <p:nvSpPr>
              <p:cNvPr id="18473" name="Line 16"/>
              <p:cNvSpPr>
                <a:spLocks noChangeShapeType="1"/>
              </p:cNvSpPr>
              <p:nvPr/>
            </p:nvSpPr>
            <p:spPr bwMode="auto">
              <a:xfrm>
                <a:off x="3696" y="1291"/>
                <a:ext cx="0" cy="2320"/>
              </a:xfrm>
              <a:prstGeom prst="line">
                <a:avLst/>
              </a:prstGeom>
              <a:noFill/>
              <a:ln w="38100">
                <a:solidFill>
                  <a:srgbClr val="DDDDDD"/>
                </a:solidFill>
                <a:round/>
                <a:headEnd/>
                <a:tailEnd/>
              </a:ln>
            </p:spPr>
            <p:txBody>
              <a:bodyPr/>
              <a:lstStyle/>
              <a:p>
                <a:endParaRPr lang="en-CA"/>
              </a:p>
            </p:txBody>
          </p:sp>
          <p:sp>
            <p:nvSpPr>
              <p:cNvPr id="18474" name="Line 17"/>
              <p:cNvSpPr>
                <a:spLocks noChangeShapeType="1"/>
              </p:cNvSpPr>
              <p:nvPr/>
            </p:nvSpPr>
            <p:spPr bwMode="auto">
              <a:xfrm>
                <a:off x="3981" y="1291"/>
                <a:ext cx="0" cy="2320"/>
              </a:xfrm>
              <a:prstGeom prst="line">
                <a:avLst/>
              </a:prstGeom>
              <a:noFill/>
              <a:ln w="38100">
                <a:solidFill>
                  <a:srgbClr val="DDDDDD"/>
                </a:solidFill>
                <a:round/>
                <a:headEnd/>
                <a:tailEnd/>
              </a:ln>
            </p:spPr>
            <p:txBody>
              <a:bodyPr/>
              <a:lstStyle/>
              <a:p>
                <a:endParaRPr lang="en-CA"/>
              </a:p>
            </p:txBody>
          </p:sp>
          <p:sp>
            <p:nvSpPr>
              <p:cNvPr id="18475" name="Line 18"/>
              <p:cNvSpPr>
                <a:spLocks noChangeShapeType="1"/>
              </p:cNvSpPr>
              <p:nvPr/>
            </p:nvSpPr>
            <p:spPr bwMode="auto">
              <a:xfrm>
                <a:off x="4265" y="1291"/>
                <a:ext cx="0" cy="2320"/>
              </a:xfrm>
              <a:prstGeom prst="line">
                <a:avLst/>
              </a:prstGeom>
              <a:noFill/>
              <a:ln w="38100">
                <a:solidFill>
                  <a:srgbClr val="DDDDDD"/>
                </a:solidFill>
                <a:round/>
                <a:headEnd/>
                <a:tailEnd/>
              </a:ln>
            </p:spPr>
            <p:txBody>
              <a:bodyPr/>
              <a:lstStyle/>
              <a:p>
                <a:endParaRPr lang="en-CA"/>
              </a:p>
            </p:txBody>
          </p:sp>
          <p:sp>
            <p:nvSpPr>
              <p:cNvPr id="18476" name="Line 19"/>
              <p:cNvSpPr>
                <a:spLocks noChangeShapeType="1"/>
              </p:cNvSpPr>
              <p:nvPr/>
            </p:nvSpPr>
            <p:spPr bwMode="auto">
              <a:xfrm>
                <a:off x="4554" y="1291"/>
                <a:ext cx="0" cy="2320"/>
              </a:xfrm>
              <a:prstGeom prst="line">
                <a:avLst/>
              </a:prstGeom>
              <a:noFill/>
              <a:ln w="38100">
                <a:solidFill>
                  <a:srgbClr val="DDDDDD"/>
                </a:solidFill>
                <a:round/>
                <a:headEnd/>
                <a:tailEnd/>
              </a:ln>
            </p:spPr>
            <p:txBody>
              <a:bodyPr/>
              <a:lstStyle/>
              <a:p>
                <a:endParaRPr lang="en-CA"/>
              </a:p>
            </p:txBody>
          </p:sp>
          <p:sp>
            <p:nvSpPr>
              <p:cNvPr id="18477" name="Line 21"/>
              <p:cNvSpPr>
                <a:spLocks noChangeShapeType="1"/>
              </p:cNvSpPr>
              <p:nvPr/>
            </p:nvSpPr>
            <p:spPr bwMode="auto">
              <a:xfrm>
                <a:off x="4839" y="1291"/>
                <a:ext cx="0" cy="2320"/>
              </a:xfrm>
              <a:prstGeom prst="line">
                <a:avLst/>
              </a:prstGeom>
              <a:noFill/>
              <a:ln w="38100">
                <a:solidFill>
                  <a:srgbClr val="DDDDDD"/>
                </a:solidFill>
                <a:round/>
                <a:headEnd/>
                <a:tailEnd/>
              </a:ln>
            </p:spPr>
            <p:txBody>
              <a:bodyPr/>
              <a:lstStyle/>
              <a:p>
                <a:endParaRPr lang="en-CA"/>
              </a:p>
            </p:txBody>
          </p:sp>
        </p:grpSp>
      </p:grpSp>
      <p:sp>
        <p:nvSpPr>
          <p:cNvPr id="79" name="Freeform 6"/>
          <p:cNvSpPr>
            <a:spLocks/>
          </p:cNvSpPr>
          <p:nvPr/>
        </p:nvSpPr>
        <p:spPr bwMode="auto">
          <a:xfrm>
            <a:off x="1238250" y="2997796"/>
            <a:ext cx="1123950" cy="2894012"/>
          </a:xfrm>
          <a:custGeom>
            <a:avLst/>
            <a:gdLst>
              <a:gd name="T0" fmla="*/ 0 w 878"/>
              <a:gd name="T1" fmla="*/ 0 h 1808"/>
              <a:gd name="T2" fmla="*/ 0 w 878"/>
              <a:gd name="T3" fmla="*/ 2147483647 h 1808"/>
              <a:gd name="T4" fmla="*/ 2147483647 w 878"/>
              <a:gd name="T5" fmla="*/ 2147483647 h 1808"/>
              <a:gd name="T6" fmla="*/ 2147483647 w 878"/>
              <a:gd name="T7" fmla="*/ 2147483647 h 1808"/>
              <a:gd name="T8" fmla="*/ 2147483647 w 878"/>
              <a:gd name="T9" fmla="*/ 2147483647 h 1808"/>
              <a:gd name="T10" fmla="*/ 2147483647 w 878"/>
              <a:gd name="T11" fmla="*/ 2147483647 h 1808"/>
              <a:gd name="T12" fmla="*/ 2147483647 w 878"/>
              <a:gd name="T13" fmla="*/ 2147483647 h 1808"/>
              <a:gd name="T14" fmla="*/ 2147483647 w 878"/>
              <a:gd name="T15" fmla="*/ 2147483647 h 1808"/>
              <a:gd name="T16" fmla="*/ 2147483647 w 878"/>
              <a:gd name="T17" fmla="*/ 2147483647 h 1808"/>
              <a:gd name="T18" fmla="*/ 2147483647 w 878"/>
              <a:gd name="T19" fmla="*/ 2147483647 h 1808"/>
              <a:gd name="T20" fmla="*/ 2147483647 w 878"/>
              <a:gd name="T21" fmla="*/ 2147483647 h 1808"/>
              <a:gd name="T22" fmla="*/ 0 w 878"/>
              <a:gd name="T23" fmla="*/ 0 h 18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8"/>
              <a:gd name="T37" fmla="*/ 0 h 1808"/>
              <a:gd name="T38" fmla="*/ 878 w 878"/>
              <a:gd name="T39" fmla="*/ 1808 h 18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8" h="1808">
                <a:moveTo>
                  <a:pt x="0" y="0"/>
                </a:moveTo>
                <a:lnTo>
                  <a:pt x="0" y="1808"/>
                </a:lnTo>
                <a:lnTo>
                  <a:pt x="878" y="1808"/>
                </a:lnTo>
                <a:lnTo>
                  <a:pt x="691" y="1154"/>
                </a:lnTo>
                <a:lnTo>
                  <a:pt x="581" y="830"/>
                </a:lnTo>
                <a:lnTo>
                  <a:pt x="522" y="675"/>
                </a:lnTo>
                <a:lnTo>
                  <a:pt x="464" y="519"/>
                </a:lnTo>
                <a:lnTo>
                  <a:pt x="406" y="422"/>
                </a:lnTo>
                <a:lnTo>
                  <a:pt x="354" y="325"/>
                </a:lnTo>
                <a:lnTo>
                  <a:pt x="276" y="235"/>
                </a:lnTo>
                <a:lnTo>
                  <a:pt x="121" y="105"/>
                </a:lnTo>
                <a:lnTo>
                  <a:pt x="0" y="0"/>
                </a:lnTo>
                <a:close/>
              </a:path>
            </a:pathLst>
          </a:custGeom>
          <a:solidFill>
            <a:srgbClr val="FFFFCC"/>
          </a:solidFill>
          <a:ln w="19050">
            <a:solidFill>
              <a:srgbClr val="336699"/>
            </a:solidFill>
            <a:prstDash val="dash"/>
            <a:round/>
            <a:headEnd/>
            <a:tailEnd/>
          </a:ln>
        </p:spPr>
        <p:txBody>
          <a:bodyPr/>
          <a:lstStyle/>
          <a:p>
            <a:endParaRPr lang="en-CA"/>
          </a:p>
        </p:txBody>
      </p:sp>
      <p:sp>
        <p:nvSpPr>
          <p:cNvPr id="80" name="Freeform 8"/>
          <p:cNvSpPr>
            <a:spLocks/>
          </p:cNvSpPr>
          <p:nvPr/>
        </p:nvSpPr>
        <p:spPr bwMode="auto">
          <a:xfrm>
            <a:off x="1230313" y="3063577"/>
            <a:ext cx="1131887" cy="2832100"/>
          </a:xfrm>
          <a:custGeom>
            <a:avLst/>
            <a:gdLst>
              <a:gd name="T0" fmla="*/ 0 w 878"/>
              <a:gd name="T1" fmla="*/ 0 h 1813"/>
              <a:gd name="T2" fmla="*/ 2147483647 w 878"/>
              <a:gd name="T3" fmla="*/ 2147483647 h 1813"/>
              <a:gd name="T4" fmla="*/ 2147483647 w 878"/>
              <a:gd name="T5" fmla="*/ 2147483647 h 1813"/>
              <a:gd name="T6" fmla="*/ 0 60000 65536"/>
              <a:gd name="T7" fmla="*/ 0 60000 65536"/>
              <a:gd name="T8" fmla="*/ 0 60000 65536"/>
              <a:gd name="T9" fmla="*/ 0 w 878"/>
              <a:gd name="T10" fmla="*/ 0 h 1813"/>
              <a:gd name="T11" fmla="*/ 878 w 878"/>
              <a:gd name="T12" fmla="*/ 1813 h 1813"/>
            </a:gdLst>
            <a:ahLst/>
            <a:cxnLst>
              <a:cxn ang="T6">
                <a:pos x="T0" y="T1"/>
              </a:cxn>
              <a:cxn ang="T7">
                <a:pos x="T2" y="T3"/>
              </a:cxn>
              <a:cxn ang="T8">
                <a:pos x="T4" y="T5"/>
              </a:cxn>
            </a:cxnLst>
            <a:rect l="T9" t="T10" r="T11" b="T12"/>
            <a:pathLst>
              <a:path w="878" h="1813">
                <a:moveTo>
                  <a:pt x="0" y="0"/>
                </a:moveTo>
                <a:cubicBezTo>
                  <a:pt x="73" y="79"/>
                  <a:pt x="289" y="175"/>
                  <a:pt x="435" y="477"/>
                </a:cubicBezTo>
                <a:cubicBezTo>
                  <a:pt x="581" y="779"/>
                  <a:pt x="786" y="1535"/>
                  <a:pt x="878" y="1813"/>
                </a:cubicBezTo>
              </a:path>
            </a:pathLst>
          </a:custGeom>
          <a:noFill/>
          <a:ln w="57150">
            <a:solidFill>
              <a:srgbClr val="336699"/>
            </a:solidFill>
            <a:round/>
            <a:headEnd/>
            <a:tailEnd/>
          </a:ln>
        </p:spPr>
        <p:txBody>
          <a:bodyPr/>
          <a:lstStyle/>
          <a:p>
            <a:endParaRPr lang="en-CA"/>
          </a:p>
        </p:txBody>
      </p:sp>
      <p:sp>
        <p:nvSpPr>
          <p:cNvPr id="81" name="Text Box 9"/>
          <p:cNvSpPr txBox="1">
            <a:spLocks noChangeArrowheads="1"/>
          </p:cNvSpPr>
          <p:nvPr/>
        </p:nvSpPr>
        <p:spPr bwMode="auto">
          <a:xfrm>
            <a:off x="4860032" y="5949280"/>
            <a:ext cx="882650" cy="366713"/>
          </a:xfrm>
          <a:prstGeom prst="rect">
            <a:avLst/>
          </a:prstGeom>
          <a:noFill/>
          <a:ln w="9525">
            <a:noFill/>
            <a:miter lim="800000"/>
            <a:headEnd/>
            <a:tailEnd/>
          </a:ln>
        </p:spPr>
        <p:txBody>
          <a:bodyPr wrap="none">
            <a:spAutoFit/>
          </a:bodyPr>
          <a:lstStyle/>
          <a:p>
            <a:r>
              <a:rPr lang="en-US" b="1" dirty="0">
                <a:latin typeface="Calibri" pitchFamily="34" charset="0"/>
              </a:rPr>
              <a:t>Pizzas</a:t>
            </a:r>
          </a:p>
        </p:txBody>
      </p:sp>
      <p:sp>
        <p:nvSpPr>
          <p:cNvPr id="83" name="Text Box 10"/>
          <p:cNvSpPr txBox="1">
            <a:spLocks noChangeArrowheads="1"/>
          </p:cNvSpPr>
          <p:nvPr/>
        </p:nvSpPr>
        <p:spPr bwMode="auto">
          <a:xfrm rot="-5400000">
            <a:off x="-519906" y="3785096"/>
            <a:ext cx="2063750" cy="366712"/>
          </a:xfrm>
          <a:prstGeom prst="rect">
            <a:avLst/>
          </a:prstGeom>
          <a:noFill/>
          <a:ln w="9525">
            <a:noFill/>
            <a:miter lim="800000"/>
            <a:headEnd/>
            <a:tailEnd/>
          </a:ln>
        </p:spPr>
        <p:txBody>
          <a:bodyPr wrap="none">
            <a:spAutoFit/>
          </a:bodyPr>
          <a:lstStyle/>
          <a:p>
            <a:r>
              <a:rPr lang="en-US" b="1">
                <a:latin typeface="Calibri" pitchFamily="34" charset="0"/>
              </a:rPr>
              <a:t>Industrial Robots</a:t>
            </a:r>
          </a:p>
        </p:txBody>
      </p:sp>
      <p:grpSp>
        <p:nvGrpSpPr>
          <p:cNvPr id="5" name="Group 11"/>
          <p:cNvGrpSpPr>
            <a:grpSpLocks/>
          </p:cNvGrpSpPr>
          <p:nvPr/>
        </p:nvGrpSpPr>
        <p:grpSpPr bwMode="auto">
          <a:xfrm>
            <a:off x="1219200" y="1700808"/>
            <a:ext cx="4419600" cy="4191000"/>
            <a:chOff x="1962" y="864"/>
            <a:chExt cx="2784" cy="2640"/>
          </a:xfrm>
        </p:grpSpPr>
        <p:sp>
          <p:nvSpPr>
            <p:cNvPr id="18466" name="Line 12"/>
            <p:cNvSpPr>
              <a:spLocks noChangeShapeType="1"/>
            </p:cNvSpPr>
            <p:nvPr/>
          </p:nvSpPr>
          <p:spPr bwMode="auto">
            <a:xfrm>
              <a:off x="1968" y="864"/>
              <a:ext cx="0" cy="2640"/>
            </a:xfrm>
            <a:prstGeom prst="line">
              <a:avLst/>
            </a:prstGeom>
            <a:noFill/>
            <a:ln w="38100">
              <a:solidFill>
                <a:schemeClr val="tx1"/>
              </a:solidFill>
              <a:round/>
              <a:headEnd/>
              <a:tailEnd/>
            </a:ln>
          </p:spPr>
          <p:txBody>
            <a:bodyPr/>
            <a:lstStyle/>
            <a:p>
              <a:endParaRPr lang="en-CA"/>
            </a:p>
          </p:txBody>
        </p:sp>
        <p:sp>
          <p:nvSpPr>
            <p:cNvPr id="18467" name="Line 13"/>
            <p:cNvSpPr>
              <a:spLocks noChangeShapeType="1"/>
            </p:cNvSpPr>
            <p:nvPr/>
          </p:nvSpPr>
          <p:spPr bwMode="auto">
            <a:xfrm>
              <a:off x="1962" y="3492"/>
              <a:ext cx="2784" cy="0"/>
            </a:xfrm>
            <a:prstGeom prst="line">
              <a:avLst/>
            </a:prstGeom>
            <a:noFill/>
            <a:ln w="38100">
              <a:solidFill>
                <a:schemeClr val="tx1"/>
              </a:solidFill>
              <a:round/>
              <a:headEnd/>
              <a:tailEnd/>
            </a:ln>
          </p:spPr>
          <p:txBody>
            <a:bodyPr/>
            <a:lstStyle/>
            <a:p>
              <a:endParaRPr lang="en-CA"/>
            </a:p>
          </p:txBody>
        </p:sp>
      </p:grpSp>
      <p:sp>
        <p:nvSpPr>
          <p:cNvPr id="91" name="Text Box 14"/>
          <p:cNvSpPr txBox="1">
            <a:spLocks noChangeArrowheads="1"/>
          </p:cNvSpPr>
          <p:nvPr/>
        </p:nvSpPr>
        <p:spPr bwMode="auto">
          <a:xfrm>
            <a:off x="1177925" y="5301208"/>
            <a:ext cx="1119188" cy="354012"/>
          </a:xfrm>
          <a:prstGeom prst="rect">
            <a:avLst/>
          </a:prstGeom>
          <a:noFill/>
          <a:ln w="9525">
            <a:noFill/>
            <a:miter lim="800000"/>
            <a:headEnd/>
            <a:tailEnd/>
          </a:ln>
        </p:spPr>
        <p:txBody>
          <a:bodyPr wrap="none">
            <a:spAutoFit/>
          </a:bodyPr>
          <a:lstStyle/>
          <a:p>
            <a:r>
              <a:rPr lang="en-US" sz="1700" b="1" dirty="0">
                <a:latin typeface="Calibri" pitchFamily="34" charset="0"/>
              </a:rPr>
              <a:t>Attainable</a:t>
            </a:r>
          </a:p>
        </p:txBody>
      </p:sp>
      <p:sp>
        <p:nvSpPr>
          <p:cNvPr id="92" name="Text Box 15"/>
          <p:cNvSpPr txBox="1">
            <a:spLocks noChangeArrowheads="1"/>
          </p:cNvSpPr>
          <p:nvPr/>
        </p:nvSpPr>
        <p:spPr bwMode="auto">
          <a:xfrm>
            <a:off x="1095375" y="5954414"/>
            <a:ext cx="3368675" cy="336550"/>
          </a:xfrm>
          <a:prstGeom prst="rect">
            <a:avLst/>
          </a:prstGeom>
          <a:noFill/>
          <a:ln w="9525">
            <a:noFill/>
            <a:miter lim="800000"/>
            <a:headEnd/>
            <a:tailEnd/>
          </a:ln>
        </p:spPr>
        <p:txBody>
          <a:bodyPr wrap="none">
            <a:spAutoFit/>
          </a:bodyPr>
          <a:lstStyle/>
          <a:p>
            <a:r>
              <a:rPr lang="en-US" sz="1600" b="1">
                <a:latin typeface="Calibri" pitchFamily="34" charset="0"/>
              </a:rPr>
              <a:t>0    1    2    3    4    5    6    7    8   9 </a:t>
            </a:r>
          </a:p>
        </p:txBody>
      </p:sp>
      <p:sp>
        <p:nvSpPr>
          <p:cNvPr id="93" name="Text Box 16"/>
          <p:cNvSpPr txBox="1">
            <a:spLocks noChangeArrowheads="1"/>
          </p:cNvSpPr>
          <p:nvPr/>
        </p:nvSpPr>
        <p:spPr bwMode="auto">
          <a:xfrm>
            <a:off x="717550" y="1658639"/>
            <a:ext cx="409575" cy="4203700"/>
          </a:xfrm>
          <a:prstGeom prst="rect">
            <a:avLst/>
          </a:prstGeom>
          <a:noFill/>
          <a:ln w="9525">
            <a:noFill/>
            <a:miter lim="800000"/>
            <a:headEnd/>
            <a:tailEnd/>
          </a:ln>
        </p:spPr>
        <p:txBody>
          <a:bodyPr wrap="none">
            <a:spAutoFit/>
          </a:bodyPr>
          <a:lstStyle/>
          <a:p>
            <a:pPr>
              <a:lnSpc>
                <a:spcPct val="120000"/>
              </a:lnSpc>
            </a:pPr>
            <a:r>
              <a:rPr lang="en-US" sz="1600" b="1" dirty="0">
                <a:latin typeface="Calibri" pitchFamily="34" charset="0"/>
              </a:rPr>
              <a:t>14</a:t>
            </a:r>
          </a:p>
          <a:p>
            <a:pPr>
              <a:lnSpc>
                <a:spcPct val="120000"/>
              </a:lnSpc>
            </a:pPr>
            <a:r>
              <a:rPr lang="en-US" sz="1600" b="1" dirty="0">
                <a:latin typeface="Calibri" pitchFamily="34" charset="0"/>
              </a:rPr>
              <a:t>13</a:t>
            </a:r>
          </a:p>
          <a:p>
            <a:pPr>
              <a:lnSpc>
                <a:spcPct val="120000"/>
              </a:lnSpc>
            </a:pPr>
            <a:r>
              <a:rPr lang="en-US" sz="1600" b="1" dirty="0">
                <a:latin typeface="Calibri" pitchFamily="34" charset="0"/>
              </a:rPr>
              <a:t>12</a:t>
            </a:r>
          </a:p>
          <a:p>
            <a:pPr>
              <a:lnSpc>
                <a:spcPct val="120000"/>
              </a:lnSpc>
            </a:pPr>
            <a:r>
              <a:rPr lang="en-US" sz="1600" b="1" dirty="0">
                <a:latin typeface="Calibri" pitchFamily="34" charset="0"/>
              </a:rPr>
              <a:t>11</a:t>
            </a:r>
          </a:p>
          <a:p>
            <a:pPr>
              <a:lnSpc>
                <a:spcPct val="120000"/>
              </a:lnSpc>
            </a:pPr>
            <a:r>
              <a:rPr lang="en-US" sz="1600" b="1" dirty="0">
                <a:latin typeface="Calibri" pitchFamily="34" charset="0"/>
              </a:rPr>
              <a:t>10</a:t>
            </a:r>
          </a:p>
          <a:p>
            <a:pPr>
              <a:lnSpc>
                <a:spcPct val="120000"/>
              </a:lnSpc>
            </a:pPr>
            <a:r>
              <a:rPr lang="en-US" sz="1600" b="1" dirty="0">
                <a:latin typeface="Calibri" pitchFamily="34" charset="0"/>
              </a:rPr>
              <a:t>  9</a:t>
            </a:r>
          </a:p>
          <a:p>
            <a:pPr>
              <a:lnSpc>
                <a:spcPct val="120000"/>
              </a:lnSpc>
            </a:pPr>
            <a:r>
              <a:rPr lang="en-US" sz="1600" b="1" dirty="0">
                <a:latin typeface="Calibri" pitchFamily="34" charset="0"/>
              </a:rPr>
              <a:t>  8</a:t>
            </a:r>
          </a:p>
          <a:p>
            <a:pPr>
              <a:lnSpc>
                <a:spcPct val="120000"/>
              </a:lnSpc>
            </a:pPr>
            <a:r>
              <a:rPr lang="en-US" sz="1600" b="1" dirty="0">
                <a:latin typeface="Calibri" pitchFamily="34" charset="0"/>
              </a:rPr>
              <a:t>  7</a:t>
            </a:r>
          </a:p>
          <a:p>
            <a:pPr>
              <a:lnSpc>
                <a:spcPct val="120000"/>
              </a:lnSpc>
            </a:pPr>
            <a:r>
              <a:rPr lang="en-US" sz="1600" b="1" dirty="0">
                <a:latin typeface="Calibri" pitchFamily="34" charset="0"/>
              </a:rPr>
              <a:t>  6</a:t>
            </a:r>
          </a:p>
          <a:p>
            <a:pPr>
              <a:lnSpc>
                <a:spcPct val="120000"/>
              </a:lnSpc>
            </a:pPr>
            <a:r>
              <a:rPr lang="en-US" sz="1600" b="1" dirty="0">
                <a:latin typeface="Calibri" pitchFamily="34" charset="0"/>
              </a:rPr>
              <a:t>  5</a:t>
            </a:r>
          </a:p>
          <a:p>
            <a:pPr>
              <a:lnSpc>
                <a:spcPct val="120000"/>
              </a:lnSpc>
            </a:pPr>
            <a:r>
              <a:rPr lang="en-US" sz="1600" b="1" dirty="0">
                <a:latin typeface="Calibri" pitchFamily="34" charset="0"/>
              </a:rPr>
              <a:t>  4</a:t>
            </a:r>
          </a:p>
          <a:p>
            <a:pPr>
              <a:lnSpc>
                <a:spcPct val="120000"/>
              </a:lnSpc>
            </a:pPr>
            <a:r>
              <a:rPr lang="en-US" sz="1600" b="1" dirty="0">
                <a:latin typeface="Calibri" pitchFamily="34" charset="0"/>
              </a:rPr>
              <a:t>  3</a:t>
            </a:r>
          </a:p>
          <a:p>
            <a:pPr>
              <a:lnSpc>
                <a:spcPct val="120000"/>
              </a:lnSpc>
            </a:pPr>
            <a:r>
              <a:rPr lang="en-US" sz="1600" b="1" dirty="0">
                <a:latin typeface="Calibri" pitchFamily="34" charset="0"/>
              </a:rPr>
              <a:t>  2</a:t>
            </a:r>
          </a:p>
          <a:p>
            <a:pPr>
              <a:lnSpc>
                <a:spcPct val="120000"/>
              </a:lnSpc>
            </a:pPr>
            <a:r>
              <a:rPr lang="en-US" sz="1600" b="1" dirty="0">
                <a:latin typeface="Calibri" pitchFamily="34" charset="0"/>
              </a:rPr>
              <a:t>  1</a:t>
            </a:r>
          </a:p>
        </p:txBody>
      </p:sp>
      <p:sp>
        <p:nvSpPr>
          <p:cNvPr id="94" name="Oval 17"/>
          <p:cNvSpPr>
            <a:spLocks noChangeArrowheads="1"/>
          </p:cNvSpPr>
          <p:nvPr/>
        </p:nvSpPr>
        <p:spPr bwMode="auto">
          <a:xfrm>
            <a:off x="1163638" y="2979439"/>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5" name="Oval 18"/>
          <p:cNvSpPr>
            <a:spLocks noChangeArrowheads="1"/>
          </p:cNvSpPr>
          <p:nvPr/>
        </p:nvSpPr>
        <p:spPr bwMode="auto">
          <a:xfrm>
            <a:off x="1784350" y="3836689"/>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6" name="Oval 19"/>
          <p:cNvSpPr>
            <a:spLocks noChangeArrowheads="1"/>
          </p:cNvSpPr>
          <p:nvPr/>
        </p:nvSpPr>
        <p:spPr bwMode="auto">
          <a:xfrm>
            <a:off x="1481138" y="3290589"/>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7" name="Oval 20"/>
          <p:cNvSpPr>
            <a:spLocks noChangeArrowheads="1"/>
          </p:cNvSpPr>
          <p:nvPr/>
        </p:nvSpPr>
        <p:spPr bwMode="auto">
          <a:xfrm>
            <a:off x="2035175" y="4741564"/>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8" name="Oval 21"/>
          <p:cNvSpPr>
            <a:spLocks noChangeArrowheads="1"/>
          </p:cNvSpPr>
          <p:nvPr/>
        </p:nvSpPr>
        <p:spPr bwMode="auto">
          <a:xfrm>
            <a:off x="2341563" y="5846464"/>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9" name="Text Box 29"/>
          <p:cNvSpPr txBox="1">
            <a:spLocks noChangeArrowheads="1"/>
          </p:cNvSpPr>
          <p:nvPr/>
        </p:nvSpPr>
        <p:spPr bwMode="auto">
          <a:xfrm>
            <a:off x="2584202" y="3566343"/>
            <a:ext cx="1555750" cy="366713"/>
          </a:xfrm>
          <a:prstGeom prst="rect">
            <a:avLst/>
          </a:prstGeom>
          <a:noFill/>
          <a:ln w="9525">
            <a:noFill/>
            <a:miter lim="800000"/>
            <a:headEnd/>
            <a:tailEnd/>
          </a:ln>
        </p:spPr>
        <p:txBody>
          <a:bodyPr wrap="none">
            <a:spAutoFit/>
          </a:bodyPr>
          <a:lstStyle/>
          <a:p>
            <a:r>
              <a:rPr lang="en-US" b="1" dirty="0">
                <a:latin typeface="Calibri" pitchFamily="34" charset="0"/>
              </a:rPr>
              <a:t>Unattainable</a:t>
            </a:r>
          </a:p>
        </p:txBody>
      </p:sp>
      <p:sp>
        <p:nvSpPr>
          <p:cNvPr id="100" name="Text Box 30"/>
          <p:cNvSpPr txBox="1">
            <a:spLocks noChangeArrowheads="1"/>
          </p:cNvSpPr>
          <p:nvPr/>
        </p:nvSpPr>
        <p:spPr bwMode="auto">
          <a:xfrm>
            <a:off x="1219200" y="2708920"/>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A</a:t>
            </a:r>
          </a:p>
        </p:txBody>
      </p:sp>
      <p:sp>
        <p:nvSpPr>
          <p:cNvPr id="101" name="Text Box 31"/>
          <p:cNvSpPr txBox="1">
            <a:spLocks noChangeArrowheads="1"/>
          </p:cNvSpPr>
          <p:nvPr/>
        </p:nvSpPr>
        <p:spPr bwMode="auto">
          <a:xfrm>
            <a:off x="1547664" y="3068960"/>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B</a:t>
            </a:r>
          </a:p>
        </p:txBody>
      </p:sp>
      <p:sp>
        <p:nvSpPr>
          <p:cNvPr id="102" name="Text Box 32"/>
          <p:cNvSpPr txBox="1">
            <a:spLocks noChangeArrowheads="1"/>
          </p:cNvSpPr>
          <p:nvPr/>
        </p:nvSpPr>
        <p:spPr bwMode="auto">
          <a:xfrm>
            <a:off x="1835696" y="3573016"/>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C</a:t>
            </a:r>
          </a:p>
        </p:txBody>
      </p:sp>
      <p:sp>
        <p:nvSpPr>
          <p:cNvPr id="103" name="Text Box 33"/>
          <p:cNvSpPr txBox="1">
            <a:spLocks noChangeArrowheads="1"/>
          </p:cNvSpPr>
          <p:nvPr/>
        </p:nvSpPr>
        <p:spPr bwMode="auto">
          <a:xfrm>
            <a:off x="2051720" y="4509120"/>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D</a:t>
            </a:r>
          </a:p>
        </p:txBody>
      </p:sp>
      <p:sp>
        <p:nvSpPr>
          <p:cNvPr id="104" name="Text Box 34"/>
          <p:cNvSpPr txBox="1">
            <a:spLocks noChangeArrowheads="1"/>
          </p:cNvSpPr>
          <p:nvPr/>
        </p:nvSpPr>
        <p:spPr bwMode="auto">
          <a:xfrm>
            <a:off x="2339752" y="5589240"/>
            <a:ext cx="319088" cy="336550"/>
          </a:xfrm>
          <a:prstGeom prst="rect">
            <a:avLst/>
          </a:prstGeom>
          <a:noFill/>
          <a:ln w="9525">
            <a:noFill/>
            <a:miter lim="800000"/>
            <a:headEnd/>
            <a:tailEnd/>
          </a:ln>
        </p:spPr>
        <p:txBody>
          <a:bodyPr wrap="none">
            <a:spAutoFit/>
          </a:bodyPr>
          <a:lstStyle/>
          <a:p>
            <a:r>
              <a:rPr lang="en-US" sz="1600" b="1" dirty="0">
                <a:latin typeface="Calibri" pitchFamily="34" charset="0"/>
              </a:rPr>
              <a:t>E</a:t>
            </a:r>
          </a:p>
        </p:txBody>
      </p:sp>
      <p:grpSp>
        <p:nvGrpSpPr>
          <p:cNvPr id="6" name="Group 86"/>
          <p:cNvGrpSpPr>
            <a:grpSpLocks/>
          </p:cNvGrpSpPr>
          <p:nvPr/>
        </p:nvGrpSpPr>
        <p:grpSpPr bwMode="auto">
          <a:xfrm>
            <a:off x="1311275" y="4221088"/>
            <a:ext cx="711200" cy="887413"/>
            <a:chOff x="1981200" y="3822526"/>
            <a:chExt cx="711896" cy="887587"/>
          </a:xfrm>
        </p:grpSpPr>
        <p:sp>
          <p:nvSpPr>
            <p:cNvPr id="106" name="Oval 18"/>
            <p:cNvSpPr>
              <a:spLocks noChangeArrowheads="1"/>
            </p:cNvSpPr>
            <p:nvPr/>
          </p:nvSpPr>
          <p:spPr bwMode="auto">
            <a:xfrm flipV="1">
              <a:off x="2210024" y="4267113"/>
              <a:ext cx="76275" cy="7621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18462" name="Text Box 42"/>
            <p:cNvSpPr txBox="1">
              <a:spLocks noChangeArrowheads="1"/>
            </p:cNvSpPr>
            <p:nvPr/>
          </p:nvSpPr>
          <p:spPr bwMode="auto">
            <a:xfrm>
              <a:off x="1981200" y="4343400"/>
              <a:ext cx="349250" cy="366713"/>
            </a:xfrm>
            <a:prstGeom prst="rect">
              <a:avLst/>
            </a:prstGeom>
            <a:noFill/>
            <a:ln w="9525">
              <a:noFill/>
              <a:miter lim="800000"/>
              <a:headEnd/>
              <a:tailEnd/>
            </a:ln>
          </p:spPr>
          <p:txBody>
            <a:bodyPr wrap="none">
              <a:spAutoFit/>
            </a:bodyPr>
            <a:lstStyle/>
            <a:p>
              <a:r>
                <a:rPr lang="en-US" b="1" i="1">
                  <a:solidFill>
                    <a:srgbClr val="000000"/>
                  </a:solidFill>
                  <a:latin typeface="Calibri" pitchFamily="34" charset="0"/>
                </a:rPr>
                <a:t>U</a:t>
              </a:r>
            </a:p>
          </p:txBody>
        </p:sp>
        <p:sp>
          <p:nvSpPr>
            <p:cNvPr id="108" name="Right Arrow 107"/>
            <p:cNvSpPr/>
            <p:nvPr/>
          </p:nvSpPr>
          <p:spPr>
            <a:xfrm>
              <a:off x="2387998" y="4279816"/>
              <a:ext cx="305098" cy="304860"/>
            </a:xfrm>
            <a:prstGeom prst="rightArrow">
              <a:avLst/>
            </a:prstGeom>
            <a:solidFill>
              <a:schemeClr val="accent1">
                <a:lumMod val="5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9" name="Freeform 108"/>
            <p:cNvSpPr/>
            <p:nvPr/>
          </p:nvSpPr>
          <p:spPr>
            <a:xfrm rot="18900000">
              <a:off x="2311723" y="3974956"/>
              <a:ext cx="305098" cy="304860"/>
            </a:xfrm>
            <a:custGeom>
              <a:avLst/>
              <a:gdLst>
                <a:gd name="connsiteX0" fmla="*/ 0 w 304800"/>
                <a:gd name="connsiteY0" fmla="*/ 76200 h 304800"/>
                <a:gd name="connsiteX1" fmla="*/ 152400 w 304800"/>
                <a:gd name="connsiteY1" fmla="*/ 76200 h 304800"/>
                <a:gd name="connsiteX2" fmla="*/ 152400 w 304800"/>
                <a:gd name="connsiteY2" fmla="*/ 0 h 304800"/>
                <a:gd name="connsiteX3" fmla="*/ 304800 w 304800"/>
                <a:gd name="connsiteY3" fmla="*/ 152400 h 304800"/>
                <a:gd name="connsiteX4" fmla="*/ 152400 w 304800"/>
                <a:gd name="connsiteY4" fmla="*/ 304800 h 304800"/>
                <a:gd name="connsiteX5" fmla="*/ 152400 w 304800"/>
                <a:gd name="connsiteY5" fmla="*/ 228600 h 304800"/>
                <a:gd name="connsiteX6" fmla="*/ 0 w 304800"/>
                <a:gd name="connsiteY6" fmla="*/ 228600 h 304800"/>
                <a:gd name="connsiteX7" fmla="*/ 0 w 304800"/>
                <a:gd name="connsiteY7" fmla="*/ 7620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4800" h="304800">
                  <a:moveTo>
                    <a:pt x="0" y="76200"/>
                  </a:moveTo>
                  <a:lnTo>
                    <a:pt x="152400" y="76200"/>
                  </a:lnTo>
                  <a:lnTo>
                    <a:pt x="152400" y="0"/>
                  </a:lnTo>
                  <a:lnTo>
                    <a:pt x="304800" y="152400"/>
                  </a:lnTo>
                  <a:lnTo>
                    <a:pt x="152400" y="304800"/>
                  </a:lnTo>
                  <a:lnTo>
                    <a:pt x="152400" y="228600"/>
                  </a:lnTo>
                  <a:lnTo>
                    <a:pt x="0" y="228600"/>
                  </a:lnTo>
                  <a:lnTo>
                    <a:pt x="0" y="76200"/>
                  </a:lnTo>
                  <a:close/>
                </a:path>
              </a:pathLst>
            </a:custGeom>
            <a:solidFill>
              <a:schemeClr val="accent1">
                <a:lumMod val="5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0" name="Right Arrow 109"/>
            <p:cNvSpPr/>
            <p:nvPr/>
          </p:nvSpPr>
          <p:spPr>
            <a:xfrm rot="16200000">
              <a:off x="2006744" y="3822407"/>
              <a:ext cx="304860" cy="305098"/>
            </a:xfrm>
            <a:prstGeom prst="rightArrow">
              <a:avLst/>
            </a:prstGeom>
            <a:solidFill>
              <a:schemeClr val="accent1">
                <a:lumMod val="5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sp>
        <p:nvSpPr>
          <p:cNvPr id="53" name="Title 52"/>
          <p:cNvSpPr>
            <a:spLocks noGrp="1"/>
          </p:cNvSpPr>
          <p:nvPr>
            <p:ph type="title"/>
          </p:nvPr>
        </p:nvSpPr>
        <p:spPr/>
        <p:txBody>
          <a:bodyPr>
            <a:noAutofit/>
          </a:bodyPr>
          <a:lstStyle/>
          <a:p>
            <a:r>
              <a:rPr lang="en-CA" sz="4000" dirty="0" smtClean="0"/>
              <a:t>Figure 1-2</a:t>
            </a:r>
            <a:r>
              <a:rPr lang="en-CA" sz="3600" dirty="0" smtClean="0"/>
              <a:t/>
            </a:r>
            <a:br>
              <a:rPr lang="en-CA" sz="3600" dirty="0" smtClean="0"/>
            </a:br>
            <a:r>
              <a:rPr lang="en-CA" sz="3600" dirty="0" smtClean="0"/>
              <a:t>The Production Possibility Curve</a:t>
            </a:r>
            <a:endParaRPr lang="en-CA" sz="3600" dirty="0"/>
          </a:p>
        </p:txBody>
      </p:sp>
      <p:sp>
        <p:nvSpPr>
          <p:cNvPr id="54" name="Date Placeholder 53"/>
          <p:cNvSpPr>
            <a:spLocks noGrp="1"/>
          </p:cNvSpPr>
          <p:nvPr>
            <p:ph type="dt" sz="half" idx="10"/>
          </p:nvPr>
        </p:nvSpPr>
        <p:spPr>
          <a:xfrm>
            <a:off x="457200" y="6476999"/>
            <a:ext cx="2674640" cy="274320"/>
          </a:xfrm>
        </p:spPr>
        <p:txBody>
          <a:bodyPr/>
          <a:lstStyle/>
          <a:p>
            <a:r>
              <a:rPr lang="en-US" dirty="0" smtClean="0"/>
              <a:t>©2013 McGraw-Hill Ryerson Ltd.</a:t>
            </a:r>
            <a:endParaRPr lang="en-CA" dirty="0"/>
          </a:p>
        </p:txBody>
      </p:sp>
      <p:sp>
        <p:nvSpPr>
          <p:cNvPr id="56" name="Footer Placeholder 55"/>
          <p:cNvSpPr>
            <a:spLocks noGrp="1"/>
          </p:cNvSpPr>
          <p:nvPr>
            <p:ph type="ftr" sz="quarter" idx="11"/>
          </p:nvPr>
        </p:nvSpPr>
        <p:spPr/>
        <p:txBody>
          <a:bodyPr/>
          <a:lstStyle/>
          <a:p>
            <a:r>
              <a:rPr lang="en-CA" dirty="0" smtClean="0"/>
              <a:t>		Chapter 1, LO6</a:t>
            </a:r>
            <a:endParaRPr lang="en-CA" dirty="0"/>
          </a:p>
        </p:txBody>
      </p:sp>
      <p:sp>
        <p:nvSpPr>
          <p:cNvPr id="55" name="Slide Number Placeholder 54"/>
          <p:cNvSpPr>
            <a:spLocks noGrp="1"/>
          </p:cNvSpPr>
          <p:nvPr>
            <p:ph type="sldNum" sz="quarter" idx="12"/>
          </p:nvPr>
        </p:nvSpPr>
        <p:spPr/>
        <p:txBody>
          <a:bodyPr/>
          <a:lstStyle/>
          <a:p>
            <a:fld id="{903CFD6A-5142-4398-B600-676E55901B33}" type="slidenum">
              <a:rPr lang="en-CA" smtClean="0"/>
              <a:pPr/>
              <a:t>18</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3" presetClass="entr" presetSubtype="16" fill="hold" grpId="0"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1000" fill="hold"/>
                                        <p:tgtEl>
                                          <p:spTgt spid="83"/>
                                        </p:tgtEl>
                                        <p:attrNameLst>
                                          <p:attrName>ppt_w</p:attrName>
                                        </p:attrNameLst>
                                      </p:cBhvr>
                                      <p:tavLst>
                                        <p:tav tm="0">
                                          <p:val>
                                            <p:fltVal val="0"/>
                                          </p:val>
                                        </p:tav>
                                        <p:tav tm="100000">
                                          <p:val>
                                            <p:strVal val="#ppt_w"/>
                                          </p:val>
                                        </p:tav>
                                      </p:tavLst>
                                    </p:anim>
                                    <p:anim calcmode="lin" valueType="num">
                                      <p:cBhvr>
                                        <p:cTn id="13" dur="1000" fill="hold"/>
                                        <p:tgtEl>
                                          <p:spTgt spid="83"/>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81"/>
                                        </p:tgtEl>
                                        <p:attrNameLst>
                                          <p:attrName>style.visibility</p:attrName>
                                        </p:attrNameLst>
                                      </p:cBhvr>
                                      <p:to>
                                        <p:strVal val="visible"/>
                                      </p:to>
                                    </p:set>
                                    <p:anim calcmode="lin" valueType="num">
                                      <p:cBhvr>
                                        <p:cTn id="16" dur="1000" fill="hold"/>
                                        <p:tgtEl>
                                          <p:spTgt spid="81"/>
                                        </p:tgtEl>
                                        <p:attrNameLst>
                                          <p:attrName>ppt_w</p:attrName>
                                        </p:attrNameLst>
                                      </p:cBhvr>
                                      <p:tavLst>
                                        <p:tav tm="0">
                                          <p:val>
                                            <p:fltVal val="0"/>
                                          </p:val>
                                        </p:tav>
                                        <p:tav tm="100000">
                                          <p:val>
                                            <p:strVal val="#ppt_w"/>
                                          </p:val>
                                        </p:tav>
                                      </p:tavLst>
                                    </p:anim>
                                    <p:anim calcmode="lin" valueType="num">
                                      <p:cBhvr>
                                        <p:cTn id="17" dur="1000" fill="hold"/>
                                        <p:tgtEl>
                                          <p:spTgt spid="81"/>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92"/>
                                        </p:tgtEl>
                                        <p:attrNameLst>
                                          <p:attrName>style.visibility</p:attrName>
                                        </p:attrNameLst>
                                      </p:cBhvr>
                                      <p:to>
                                        <p:strVal val="visible"/>
                                      </p:to>
                                    </p:set>
                                    <p:animEffect transition="in" filter="wipe(left)">
                                      <p:cBhvr>
                                        <p:cTn id="21" dur="1000"/>
                                        <p:tgtEl>
                                          <p:spTgt spid="9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wipe(down)">
                                      <p:cBhvr>
                                        <p:cTn id="24" dur="1000"/>
                                        <p:tgtEl>
                                          <p:spTgt spid="93"/>
                                        </p:tgtEl>
                                      </p:cBhvr>
                                    </p:animEffect>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94"/>
                                        </p:tgtEl>
                                        <p:attrNameLst>
                                          <p:attrName>style.visibility</p:attrName>
                                        </p:attrNameLst>
                                      </p:cBhvr>
                                      <p:to>
                                        <p:strVal val="visible"/>
                                      </p:to>
                                    </p:set>
                                    <p:anim calcmode="lin" valueType="num">
                                      <p:cBhvr>
                                        <p:cTn id="29" dur="1000" fill="hold"/>
                                        <p:tgtEl>
                                          <p:spTgt spid="94"/>
                                        </p:tgtEl>
                                        <p:attrNameLst>
                                          <p:attrName>ppt_w</p:attrName>
                                        </p:attrNameLst>
                                      </p:cBhvr>
                                      <p:tavLst>
                                        <p:tav tm="0">
                                          <p:val>
                                            <p:fltVal val="0"/>
                                          </p:val>
                                        </p:tav>
                                        <p:tav tm="100000">
                                          <p:val>
                                            <p:strVal val="#ppt_w"/>
                                          </p:val>
                                        </p:tav>
                                      </p:tavLst>
                                    </p:anim>
                                    <p:anim calcmode="lin" valueType="num">
                                      <p:cBhvr>
                                        <p:cTn id="30" dur="1000" fill="hold"/>
                                        <p:tgtEl>
                                          <p:spTgt spid="94"/>
                                        </p:tgtEl>
                                        <p:attrNameLst>
                                          <p:attrName>ppt_h</p:attrName>
                                        </p:attrNameLst>
                                      </p:cBhvr>
                                      <p:tavLst>
                                        <p:tav tm="0">
                                          <p:val>
                                            <p:fltVal val="0"/>
                                          </p:val>
                                        </p:tav>
                                        <p:tav tm="100000">
                                          <p:val>
                                            <p:strVal val="#ppt_h"/>
                                          </p:val>
                                        </p:tav>
                                      </p:tavLst>
                                    </p:anim>
                                  </p:childTnLst>
                                </p:cTn>
                              </p:par>
                              <p:par>
                                <p:cTn id="31" presetID="1" presetClass="entr" presetSubtype="0" fill="hold" grpId="0" nodeType="withEffect">
                                  <p:stCondLst>
                                    <p:cond delay="0"/>
                                  </p:stCondLst>
                                  <p:childTnLst>
                                    <p:set>
                                      <p:cBhvr>
                                        <p:cTn id="32" dur="1" fill="hold">
                                          <p:stCondLst>
                                            <p:cond delay="0"/>
                                          </p:stCondLst>
                                        </p:cTn>
                                        <p:tgtEl>
                                          <p:spTgt spid="100"/>
                                        </p:tgtEl>
                                        <p:attrNameLst>
                                          <p:attrName>style.visibility</p:attrName>
                                        </p:attrNameLst>
                                      </p:cBhvr>
                                      <p:to>
                                        <p:strVal val="visible"/>
                                      </p:to>
                                    </p:set>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p:cTn id="36" dur="1000" fill="hold"/>
                                        <p:tgtEl>
                                          <p:spTgt spid="96"/>
                                        </p:tgtEl>
                                        <p:attrNameLst>
                                          <p:attrName>ppt_w</p:attrName>
                                        </p:attrNameLst>
                                      </p:cBhvr>
                                      <p:tavLst>
                                        <p:tav tm="0">
                                          <p:val>
                                            <p:fltVal val="0"/>
                                          </p:val>
                                        </p:tav>
                                        <p:tav tm="100000">
                                          <p:val>
                                            <p:strVal val="#ppt_w"/>
                                          </p:val>
                                        </p:tav>
                                      </p:tavLst>
                                    </p:anim>
                                    <p:anim calcmode="lin" valueType="num">
                                      <p:cBhvr>
                                        <p:cTn id="37" dur="1000" fill="hold"/>
                                        <p:tgtEl>
                                          <p:spTgt spid="96"/>
                                        </p:tgtEl>
                                        <p:attrNameLst>
                                          <p:attrName>ppt_h</p:attrName>
                                        </p:attrNameLst>
                                      </p:cBhvr>
                                      <p:tavLst>
                                        <p:tav tm="0">
                                          <p:val>
                                            <p:fltVal val="0"/>
                                          </p:val>
                                        </p:tav>
                                        <p:tav tm="100000">
                                          <p:val>
                                            <p:strVal val="#ppt_h"/>
                                          </p:val>
                                        </p:tav>
                                      </p:tavLst>
                                    </p:anim>
                                  </p:childTnLst>
                                </p:cTn>
                              </p:par>
                              <p:par>
                                <p:cTn id="38" presetID="1" presetClass="entr" presetSubtype="0" fill="hold" grpId="0" nodeType="withEffect">
                                  <p:stCondLst>
                                    <p:cond delay="0"/>
                                  </p:stCondLst>
                                  <p:childTnLst>
                                    <p:set>
                                      <p:cBhvr>
                                        <p:cTn id="39" dur="1" fill="hold">
                                          <p:stCondLst>
                                            <p:cond delay="0"/>
                                          </p:stCondLst>
                                        </p:cTn>
                                        <p:tgtEl>
                                          <p:spTgt spid="101"/>
                                        </p:tgtEl>
                                        <p:attrNameLst>
                                          <p:attrName>style.visibility</p:attrName>
                                        </p:attrNameLst>
                                      </p:cBhvr>
                                      <p:to>
                                        <p:strVal val="visible"/>
                                      </p:to>
                                    </p:set>
                                  </p:childTnLst>
                                </p:cTn>
                              </p:par>
                            </p:childTnLst>
                          </p:cTn>
                        </p:par>
                        <p:par>
                          <p:cTn id="40" fill="hold">
                            <p:stCondLst>
                              <p:cond delay="2000"/>
                            </p:stCondLst>
                            <p:childTnLst>
                              <p:par>
                                <p:cTn id="41" presetID="23" presetClass="entr" presetSubtype="16" fill="hold" grpId="0" nodeType="afterEffect">
                                  <p:stCondLst>
                                    <p:cond delay="0"/>
                                  </p:stCondLst>
                                  <p:childTnLst>
                                    <p:set>
                                      <p:cBhvr>
                                        <p:cTn id="42" dur="1" fill="hold">
                                          <p:stCondLst>
                                            <p:cond delay="0"/>
                                          </p:stCondLst>
                                        </p:cTn>
                                        <p:tgtEl>
                                          <p:spTgt spid="95"/>
                                        </p:tgtEl>
                                        <p:attrNameLst>
                                          <p:attrName>style.visibility</p:attrName>
                                        </p:attrNameLst>
                                      </p:cBhvr>
                                      <p:to>
                                        <p:strVal val="visible"/>
                                      </p:to>
                                    </p:set>
                                    <p:anim calcmode="lin" valueType="num">
                                      <p:cBhvr>
                                        <p:cTn id="43" dur="1000" fill="hold"/>
                                        <p:tgtEl>
                                          <p:spTgt spid="95"/>
                                        </p:tgtEl>
                                        <p:attrNameLst>
                                          <p:attrName>ppt_w</p:attrName>
                                        </p:attrNameLst>
                                      </p:cBhvr>
                                      <p:tavLst>
                                        <p:tav tm="0">
                                          <p:val>
                                            <p:fltVal val="0"/>
                                          </p:val>
                                        </p:tav>
                                        <p:tav tm="100000">
                                          <p:val>
                                            <p:strVal val="#ppt_w"/>
                                          </p:val>
                                        </p:tav>
                                      </p:tavLst>
                                    </p:anim>
                                    <p:anim calcmode="lin" valueType="num">
                                      <p:cBhvr>
                                        <p:cTn id="44" dur="1000" fill="hold"/>
                                        <p:tgtEl>
                                          <p:spTgt spid="95"/>
                                        </p:tgtEl>
                                        <p:attrNameLst>
                                          <p:attrName>ppt_h</p:attrName>
                                        </p:attrNameLst>
                                      </p:cBhvr>
                                      <p:tavLst>
                                        <p:tav tm="0">
                                          <p:val>
                                            <p:fltVal val="0"/>
                                          </p:val>
                                        </p:tav>
                                        <p:tav tm="100000">
                                          <p:val>
                                            <p:strVal val="#ppt_h"/>
                                          </p:val>
                                        </p:tav>
                                      </p:tavLst>
                                    </p:anim>
                                  </p:childTnLst>
                                </p:cTn>
                              </p:par>
                              <p:par>
                                <p:cTn id="45" presetID="1" presetClass="entr" presetSubtype="0" fill="hold" grpId="0" nodeType="withEffect">
                                  <p:stCondLst>
                                    <p:cond delay="0"/>
                                  </p:stCondLst>
                                  <p:childTnLst>
                                    <p:set>
                                      <p:cBhvr>
                                        <p:cTn id="46" dur="1" fill="hold">
                                          <p:stCondLst>
                                            <p:cond delay="0"/>
                                          </p:stCondLst>
                                        </p:cTn>
                                        <p:tgtEl>
                                          <p:spTgt spid="102"/>
                                        </p:tgtEl>
                                        <p:attrNameLst>
                                          <p:attrName>style.visibility</p:attrName>
                                        </p:attrNameLst>
                                      </p:cBhvr>
                                      <p:to>
                                        <p:strVal val="visible"/>
                                      </p:to>
                                    </p:set>
                                  </p:childTnLst>
                                </p:cTn>
                              </p:par>
                            </p:childTnLst>
                          </p:cTn>
                        </p:par>
                        <p:par>
                          <p:cTn id="47" fill="hold">
                            <p:stCondLst>
                              <p:cond delay="3000"/>
                            </p:stCondLst>
                            <p:childTnLst>
                              <p:par>
                                <p:cTn id="48" presetID="23" presetClass="entr" presetSubtype="16" fill="hold" grpId="0" nodeType="afterEffect">
                                  <p:stCondLst>
                                    <p:cond delay="0"/>
                                  </p:stCondLst>
                                  <p:childTnLst>
                                    <p:set>
                                      <p:cBhvr>
                                        <p:cTn id="49" dur="1" fill="hold">
                                          <p:stCondLst>
                                            <p:cond delay="0"/>
                                          </p:stCondLst>
                                        </p:cTn>
                                        <p:tgtEl>
                                          <p:spTgt spid="97"/>
                                        </p:tgtEl>
                                        <p:attrNameLst>
                                          <p:attrName>style.visibility</p:attrName>
                                        </p:attrNameLst>
                                      </p:cBhvr>
                                      <p:to>
                                        <p:strVal val="visible"/>
                                      </p:to>
                                    </p:set>
                                    <p:anim calcmode="lin" valueType="num">
                                      <p:cBhvr>
                                        <p:cTn id="50" dur="1000" fill="hold"/>
                                        <p:tgtEl>
                                          <p:spTgt spid="97"/>
                                        </p:tgtEl>
                                        <p:attrNameLst>
                                          <p:attrName>ppt_w</p:attrName>
                                        </p:attrNameLst>
                                      </p:cBhvr>
                                      <p:tavLst>
                                        <p:tav tm="0">
                                          <p:val>
                                            <p:fltVal val="0"/>
                                          </p:val>
                                        </p:tav>
                                        <p:tav tm="100000">
                                          <p:val>
                                            <p:strVal val="#ppt_w"/>
                                          </p:val>
                                        </p:tav>
                                      </p:tavLst>
                                    </p:anim>
                                    <p:anim calcmode="lin" valueType="num">
                                      <p:cBhvr>
                                        <p:cTn id="51" dur="1000" fill="hold"/>
                                        <p:tgtEl>
                                          <p:spTgt spid="97"/>
                                        </p:tgtEl>
                                        <p:attrNameLst>
                                          <p:attrName>ppt_h</p:attrName>
                                        </p:attrNameLst>
                                      </p:cBhvr>
                                      <p:tavLst>
                                        <p:tav tm="0">
                                          <p:val>
                                            <p:fltVal val="0"/>
                                          </p:val>
                                        </p:tav>
                                        <p:tav tm="100000">
                                          <p:val>
                                            <p:strVal val="#ppt_h"/>
                                          </p:val>
                                        </p:tav>
                                      </p:tavLst>
                                    </p:anim>
                                  </p:childTnLst>
                                </p:cTn>
                              </p:par>
                              <p:par>
                                <p:cTn id="52" presetID="1" presetClass="entr" presetSubtype="0" fill="hold" grpId="0" nodeType="withEffect">
                                  <p:stCondLst>
                                    <p:cond delay="0"/>
                                  </p:stCondLst>
                                  <p:childTnLst>
                                    <p:set>
                                      <p:cBhvr>
                                        <p:cTn id="53" dur="1" fill="hold">
                                          <p:stCondLst>
                                            <p:cond delay="0"/>
                                          </p:stCondLst>
                                        </p:cTn>
                                        <p:tgtEl>
                                          <p:spTgt spid="103"/>
                                        </p:tgtEl>
                                        <p:attrNameLst>
                                          <p:attrName>style.visibility</p:attrName>
                                        </p:attrNameLst>
                                      </p:cBhvr>
                                      <p:to>
                                        <p:strVal val="visible"/>
                                      </p:to>
                                    </p:set>
                                  </p:childTnLst>
                                </p:cTn>
                              </p:par>
                            </p:childTnLst>
                          </p:cTn>
                        </p:par>
                        <p:par>
                          <p:cTn id="54" fill="hold">
                            <p:stCondLst>
                              <p:cond delay="4000"/>
                            </p:stCondLst>
                            <p:childTnLst>
                              <p:par>
                                <p:cTn id="55" presetID="23" presetClass="entr" presetSubtype="16" fill="hold" grpId="0" nodeType="afterEffect">
                                  <p:stCondLst>
                                    <p:cond delay="0"/>
                                  </p:stCondLst>
                                  <p:childTnLst>
                                    <p:set>
                                      <p:cBhvr>
                                        <p:cTn id="56" dur="1" fill="hold">
                                          <p:stCondLst>
                                            <p:cond delay="0"/>
                                          </p:stCondLst>
                                        </p:cTn>
                                        <p:tgtEl>
                                          <p:spTgt spid="98"/>
                                        </p:tgtEl>
                                        <p:attrNameLst>
                                          <p:attrName>style.visibility</p:attrName>
                                        </p:attrNameLst>
                                      </p:cBhvr>
                                      <p:to>
                                        <p:strVal val="visible"/>
                                      </p:to>
                                    </p:set>
                                    <p:anim calcmode="lin" valueType="num">
                                      <p:cBhvr>
                                        <p:cTn id="57" dur="1000" fill="hold"/>
                                        <p:tgtEl>
                                          <p:spTgt spid="98"/>
                                        </p:tgtEl>
                                        <p:attrNameLst>
                                          <p:attrName>ppt_w</p:attrName>
                                        </p:attrNameLst>
                                      </p:cBhvr>
                                      <p:tavLst>
                                        <p:tav tm="0">
                                          <p:val>
                                            <p:fltVal val="0"/>
                                          </p:val>
                                        </p:tav>
                                        <p:tav tm="100000">
                                          <p:val>
                                            <p:strVal val="#ppt_w"/>
                                          </p:val>
                                        </p:tav>
                                      </p:tavLst>
                                    </p:anim>
                                    <p:anim calcmode="lin" valueType="num">
                                      <p:cBhvr>
                                        <p:cTn id="58" dur="1000" fill="hold"/>
                                        <p:tgtEl>
                                          <p:spTgt spid="98"/>
                                        </p:tgtEl>
                                        <p:attrNameLst>
                                          <p:attrName>ppt_h</p:attrName>
                                        </p:attrNameLst>
                                      </p:cBhvr>
                                      <p:tavLst>
                                        <p:tav tm="0">
                                          <p:val>
                                            <p:fltVal val="0"/>
                                          </p:val>
                                        </p:tav>
                                        <p:tav tm="100000">
                                          <p:val>
                                            <p:strVal val="#ppt_h"/>
                                          </p:val>
                                        </p:tav>
                                      </p:tavLst>
                                    </p:anim>
                                  </p:childTnLst>
                                </p:cTn>
                              </p:par>
                              <p:par>
                                <p:cTn id="59" presetID="1" presetClass="entr" presetSubtype="0" fill="hold" grpId="0" nodeType="withEffect">
                                  <p:stCondLst>
                                    <p:cond delay="0"/>
                                  </p:stCondLst>
                                  <p:childTnLst>
                                    <p:set>
                                      <p:cBhvr>
                                        <p:cTn id="60" dur="1" fill="hold">
                                          <p:stCondLst>
                                            <p:cond delay="0"/>
                                          </p:stCondLst>
                                        </p:cTn>
                                        <p:tgtEl>
                                          <p:spTgt spid="10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6" presetClass="entr" presetSubtype="42" fill="hold" grpId="0" nodeType="click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barn(outHorizontal)">
                                      <p:cBhvr>
                                        <p:cTn id="65" dur="1000"/>
                                        <p:tgtEl>
                                          <p:spTgt spid="80"/>
                                        </p:tgtEl>
                                      </p:cBhvr>
                                    </p:animEffect>
                                  </p:childTnLst>
                                </p:cTn>
                              </p:par>
                            </p:childTnLst>
                          </p:cTn>
                        </p:par>
                      </p:childTnLst>
                    </p:cTn>
                  </p:par>
                  <p:par>
                    <p:cTn id="66" fill="hold">
                      <p:stCondLst>
                        <p:cond delay="indefinite"/>
                      </p:stCondLst>
                      <p:childTnLst>
                        <p:par>
                          <p:cTn id="67" fill="hold">
                            <p:stCondLst>
                              <p:cond delay="0"/>
                            </p:stCondLst>
                            <p:childTnLst>
                              <p:par>
                                <p:cTn id="68" presetID="9" presetClass="entr" presetSubtype="0" fill="hold" grpId="0" nodeType="click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dissolve">
                                      <p:cBhvr>
                                        <p:cTn id="70" dur="500"/>
                                        <p:tgtEl>
                                          <p:spTgt spid="79"/>
                                        </p:tgtEl>
                                      </p:cBhvr>
                                    </p:animEffect>
                                  </p:childTnLst>
                                </p:cTn>
                              </p:par>
                            </p:childTnLst>
                          </p:cTn>
                        </p:par>
                        <p:par>
                          <p:cTn id="71" fill="hold">
                            <p:stCondLst>
                              <p:cond delay="500"/>
                            </p:stCondLst>
                            <p:childTnLst>
                              <p:par>
                                <p:cTn id="72" presetID="23" presetClass="entr" presetSubtype="16" fill="hold" grpId="0" nodeType="afterEffect">
                                  <p:stCondLst>
                                    <p:cond delay="0"/>
                                  </p:stCondLst>
                                  <p:childTnLst>
                                    <p:set>
                                      <p:cBhvr>
                                        <p:cTn id="73" dur="1" fill="hold">
                                          <p:stCondLst>
                                            <p:cond delay="0"/>
                                          </p:stCondLst>
                                        </p:cTn>
                                        <p:tgtEl>
                                          <p:spTgt spid="91"/>
                                        </p:tgtEl>
                                        <p:attrNameLst>
                                          <p:attrName>style.visibility</p:attrName>
                                        </p:attrNameLst>
                                      </p:cBhvr>
                                      <p:to>
                                        <p:strVal val="visible"/>
                                      </p:to>
                                    </p:set>
                                    <p:anim calcmode="lin" valueType="num">
                                      <p:cBhvr>
                                        <p:cTn id="74" dur="500" fill="hold"/>
                                        <p:tgtEl>
                                          <p:spTgt spid="91"/>
                                        </p:tgtEl>
                                        <p:attrNameLst>
                                          <p:attrName>ppt_w</p:attrName>
                                        </p:attrNameLst>
                                      </p:cBhvr>
                                      <p:tavLst>
                                        <p:tav tm="0">
                                          <p:val>
                                            <p:fltVal val="0"/>
                                          </p:val>
                                        </p:tav>
                                        <p:tav tm="100000">
                                          <p:val>
                                            <p:strVal val="#ppt_w"/>
                                          </p:val>
                                        </p:tav>
                                      </p:tavLst>
                                    </p:anim>
                                    <p:anim calcmode="lin" valueType="num">
                                      <p:cBhvr>
                                        <p:cTn id="75" dur="500" fill="hold"/>
                                        <p:tgtEl>
                                          <p:spTgt spid="91"/>
                                        </p:tgtEl>
                                        <p:attrNameLst>
                                          <p:attrName>ppt_h</p:attrName>
                                        </p:attrNameLst>
                                      </p:cBhvr>
                                      <p:tavLst>
                                        <p:tav tm="0">
                                          <p:val>
                                            <p:fltVal val="0"/>
                                          </p:val>
                                        </p:tav>
                                        <p:tav tm="100000">
                                          <p:val>
                                            <p:strVal val="#ppt_h"/>
                                          </p:val>
                                        </p:tav>
                                      </p:tavLst>
                                    </p:anim>
                                  </p:childTnLst>
                                </p:cTn>
                              </p:par>
                            </p:childTnLst>
                          </p:cTn>
                        </p:par>
                        <p:par>
                          <p:cTn id="76" fill="hold">
                            <p:stCondLst>
                              <p:cond delay="1000"/>
                            </p:stCondLst>
                            <p:childTnLst>
                              <p:par>
                                <p:cTn id="77" presetID="23" presetClass="entr" presetSubtype="16" fill="hold" grpId="0" nodeType="afterEffect">
                                  <p:stCondLst>
                                    <p:cond delay="0"/>
                                  </p:stCondLst>
                                  <p:childTnLst>
                                    <p:set>
                                      <p:cBhvr>
                                        <p:cTn id="78" dur="1" fill="hold">
                                          <p:stCondLst>
                                            <p:cond delay="0"/>
                                          </p:stCondLst>
                                        </p:cTn>
                                        <p:tgtEl>
                                          <p:spTgt spid="99"/>
                                        </p:tgtEl>
                                        <p:attrNameLst>
                                          <p:attrName>style.visibility</p:attrName>
                                        </p:attrNameLst>
                                      </p:cBhvr>
                                      <p:to>
                                        <p:strVal val="visible"/>
                                      </p:to>
                                    </p:set>
                                    <p:anim calcmode="lin" valueType="num">
                                      <p:cBhvr>
                                        <p:cTn id="79" dur="500" fill="hold"/>
                                        <p:tgtEl>
                                          <p:spTgt spid="99"/>
                                        </p:tgtEl>
                                        <p:attrNameLst>
                                          <p:attrName>ppt_w</p:attrName>
                                        </p:attrNameLst>
                                      </p:cBhvr>
                                      <p:tavLst>
                                        <p:tav tm="0">
                                          <p:val>
                                            <p:fltVal val="0"/>
                                          </p:val>
                                        </p:tav>
                                        <p:tav tm="100000">
                                          <p:val>
                                            <p:strVal val="#ppt_w"/>
                                          </p:val>
                                        </p:tav>
                                      </p:tavLst>
                                    </p:anim>
                                    <p:anim calcmode="lin" valueType="num">
                                      <p:cBhvr>
                                        <p:cTn id="80" dur="500" fill="hold"/>
                                        <p:tgtEl>
                                          <p:spTgt spid="99"/>
                                        </p:tgtEl>
                                        <p:attrNameLst>
                                          <p:attrName>ppt_h</p:attrName>
                                        </p:attrNameLst>
                                      </p:cBhvr>
                                      <p:tavLst>
                                        <p:tav tm="0">
                                          <p:val>
                                            <p:fltVal val="0"/>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nodeType="click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down)">
                                      <p:cBhvr>
                                        <p:cTn id="85" dur="500"/>
                                        <p:tgtEl>
                                          <p:spTgt spid="6"/>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1" fill="hold" grpId="0" nodeType="clickEffect">
                                  <p:stCondLst>
                                    <p:cond delay="0"/>
                                  </p:stCondLst>
                                  <p:childTnLst>
                                    <p:set>
                                      <p:cBhvr>
                                        <p:cTn id="89" dur="1" fill="hold">
                                          <p:stCondLst>
                                            <p:cond delay="0"/>
                                          </p:stCondLst>
                                        </p:cTn>
                                        <p:tgtEl>
                                          <p:spTgt spid="88"/>
                                        </p:tgtEl>
                                        <p:attrNameLst>
                                          <p:attrName>style.visibility</p:attrName>
                                        </p:attrNameLst>
                                      </p:cBhvr>
                                      <p:to>
                                        <p:strVal val="visible"/>
                                      </p:to>
                                    </p:set>
                                    <p:animEffect transition="in" filter="wipe(up)">
                                      <p:cBhvr>
                                        <p:cTn id="90" dur="10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79" grpId="0" animBg="1"/>
      <p:bldP spid="80" grpId="0" animBg="1"/>
      <p:bldP spid="81" grpId="0"/>
      <p:bldP spid="83" grpId="0"/>
      <p:bldP spid="91" grpId="0"/>
      <p:bldP spid="92" grpId="0"/>
      <p:bldP spid="93" grpId="0"/>
      <p:bldP spid="94" grpId="0" animBg="1"/>
      <p:bldP spid="95" grpId="0" animBg="1"/>
      <p:bldP spid="96" grpId="0" animBg="1"/>
      <p:bldP spid="97" grpId="0" animBg="1"/>
      <p:bldP spid="98" grpId="0" animBg="1"/>
      <p:bldP spid="99" grpId="0"/>
      <p:bldP spid="100" grpId="0"/>
      <p:bldP spid="101" grpId="0"/>
      <p:bldP spid="102" grpId="0"/>
      <p:bldP spid="103" grpId="0"/>
      <p:bldP spid="10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2"/>
          <p:cNvGrpSpPr>
            <a:grpSpLocks/>
          </p:cNvGrpSpPr>
          <p:nvPr/>
        </p:nvGrpSpPr>
        <p:grpSpPr bwMode="auto">
          <a:xfrm>
            <a:off x="2209800" y="1638696"/>
            <a:ext cx="4953000" cy="4624388"/>
            <a:chOff x="2544" y="1281"/>
            <a:chExt cx="2990" cy="2337"/>
          </a:xfrm>
        </p:grpSpPr>
        <p:grpSp>
          <p:nvGrpSpPr>
            <p:cNvPr id="3" name="Group 69"/>
            <p:cNvGrpSpPr>
              <a:grpSpLocks/>
            </p:cNvGrpSpPr>
            <p:nvPr/>
          </p:nvGrpSpPr>
          <p:grpSpPr bwMode="auto">
            <a:xfrm>
              <a:off x="2549" y="1290"/>
              <a:ext cx="2977" cy="2321"/>
              <a:chOff x="2548" y="1290"/>
              <a:chExt cx="2296" cy="2321"/>
            </a:xfrm>
          </p:grpSpPr>
          <p:grpSp>
            <p:nvGrpSpPr>
              <p:cNvPr id="4" name="Group 5"/>
              <p:cNvGrpSpPr>
                <a:grpSpLocks/>
              </p:cNvGrpSpPr>
              <p:nvPr/>
            </p:nvGrpSpPr>
            <p:grpSpPr bwMode="auto">
              <a:xfrm>
                <a:off x="2548" y="1290"/>
                <a:ext cx="2296" cy="1928"/>
                <a:chOff x="2698" y="1132"/>
                <a:chExt cx="2797" cy="2178"/>
              </a:xfrm>
            </p:grpSpPr>
            <p:sp>
              <p:nvSpPr>
                <p:cNvPr id="19502" name="Line 6"/>
                <p:cNvSpPr>
                  <a:spLocks noChangeShapeType="1"/>
                </p:cNvSpPr>
                <p:nvPr/>
              </p:nvSpPr>
              <p:spPr bwMode="auto">
                <a:xfrm>
                  <a:off x="2708" y="1132"/>
                  <a:ext cx="2787" cy="0"/>
                </a:xfrm>
                <a:prstGeom prst="line">
                  <a:avLst/>
                </a:prstGeom>
                <a:noFill/>
                <a:ln w="38100">
                  <a:solidFill>
                    <a:srgbClr val="DDDDDD"/>
                  </a:solidFill>
                  <a:round/>
                  <a:headEnd/>
                  <a:tailEnd/>
                </a:ln>
              </p:spPr>
              <p:txBody>
                <a:bodyPr/>
                <a:lstStyle/>
                <a:p>
                  <a:endParaRPr lang="en-CA"/>
                </a:p>
              </p:txBody>
            </p:sp>
            <p:sp>
              <p:nvSpPr>
                <p:cNvPr id="19503" name="Line 7"/>
                <p:cNvSpPr>
                  <a:spLocks noChangeShapeType="1"/>
                </p:cNvSpPr>
                <p:nvPr/>
              </p:nvSpPr>
              <p:spPr bwMode="auto">
                <a:xfrm>
                  <a:off x="2706" y="1558"/>
                  <a:ext cx="2787" cy="0"/>
                </a:xfrm>
                <a:prstGeom prst="line">
                  <a:avLst/>
                </a:prstGeom>
                <a:noFill/>
                <a:ln w="38100">
                  <a:solidFill>
                    <a:srgbClr val="DDDDDD"/>
                  </a:solidFill>
                  <a:round/>
                  <a:headEnd/>
                  <a:tailEnd/>
                </a:ln>
              </p:spPr>
              <p:txBody>
                <a:bodyPr/>
                <a:lstStyle/>
                <a:p>
                  <a:endParaRPr lang="en-CA"/>
                </a:p>
              </p:txBody>
            </p:sp>
            <p:sp>
              <p:nvSpPr>
                <p:cNvPr id="19504" name="Line 8"/>
                <p:cNvSpPr>
                  <a:spLocks noChangeShapeType="1"/>
                </p:cNvSpPr>
                <p:nvPr/>
              </p:nvSpPr>
              <p:spPr bwMode="auto">
                <a:xfrm>
                  <a:off x="2704" y="1996"/>
                  <a:ext cx="2787" cy="0"/>
                </a:xfrm>
                <a:prstGeom prst="line">
                  <a:avLst/>
                </a:prstGeom>
                <a:noFill/>
                <a:ln w="38100">
                  <a:solidFill>
                    <a:srgbClr val="DDDDDD"/>
                  </a:solidFill>
                  <a:round/>
                  <a:headEnd/>
                  <a:tailEnd/>
                </a:ln>
              </p:spPr>
              <p:txBody>
                <a:bodyPr/>
                <a:lstStyle/>
                <a:p>
                  <a:endParaRPr lang="en-CA"/>
                </a:p>
              </p:txBody>
            </p:sp>
            <p:sp>
              <p:nvSpPr>
                <p:cNvPr id="19505" name="Line 9"/>
                <p:cNvSpPr>
                  <a:spLocks noChangeShapeType="1"/>
                </p:cNvSpPr>
                <p:nvPr/>
              </p:nvSpPr>
              <p:spPr bwMode="auto">
                <a:xfrm>
                  <a:off x="2702" y="2434"/>
                  <a:ext cx="2787" cy="0"/>
                </a:xfrm>
                <a:prstGeom prst="line">
                  <a:avLst/>
                </a:prstGeom>
                <a:noFill/>
                <a:ln w="38100">
                  <a:solidFill>
                    <a:srgbClr val="DDDDDD"/>
                  </a:solidFill>
                  <a:round/>
                  <a:headEnd/>
                  <a:tailEnd/>
                </a:ln>
              </p:spPr>
              <p:txBody>
                <a:bodyPr/>
                <a:lstStyle/>
                <a:p>
                  <a:endParaRPr lang="en-CA"/>
                </a:p>
              </p:txBody>
            </p:sp>
            <p:sp>
              <p:nvSpPr>
                <p:cNvPr id="19506" name="Line 10"/>
                <p:cNvSpPr>
                  <a:spLocks noChangeShapeType="1"/>
                </p:cNvSpPr>
                <p:nvPr/>
              </p:nvSpPr>
              <p:spPr bwMode="auto">
                <a:xfrm>
                  <a:off x="2700" y="2872"/>
                  <a:ext cx="2787" cy="0"/>
                </a:xfrm>
                <a:prstGeom prst="line">
                  <a:avLst/>
                </a:prstGeom>
                <a:noFill/>
                <a:ln w="38100">
                  <a:solidFill>
                    <a:srgbClr val="DDDDDD"/>
                  </a:solidFill>
                  <a:round/>
                  <a:headEnd/>
                  <a:tailEnd/>
                </a:ln>
              </p:spPr>
              <p:txBody>
                <a:bodyPr/>
                <a:lstStyle/>
                <a:p>
                  <a:endParaRPr lang="en-CA"/>
                </a:p>
              </p:txBody>
            </p:sp>
            <p:sp>
              <p:nvSpPr>
                <p:cNvPr id="19507" name="Line 11"/>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grpSp>
            <p:nvGrpSpPr>
              <p:cNvPr id="5" name="Group 68"/>
              <p:cNvGrpSpPr>
                <a:grpSpLocks/>
              </p:cNvGrpSpPr>
              <p:nvPr/>
            </p:nvGrpSpPr>
            <p:grpSpPr bwMode="auto">
              <a:xfrm>
                <a:off x="2833" y="1291"/>
                <a:ext cx="2006" cy="2320"/>
                <a:chOff x="2833" y="1291"/>
                <a:chExt cx="2006" cy="2320"/>
              </a:xfrm>
            </p:grpSpPr>
            <p:sp>
              <p:nvSpPr>
                <p:cNvPr id="19494" name="Line 13"/>
                <p:cNvSpPr>
                  <a:spLocks noChangeShapeType="1"/>
                </p:cNvSpPr>
                <p:nvPr/>
              </p:nvSpPr>
              <p:spPr bwMode="auto">
                <a:xfrm>
                  <a:off x="2833" y="1291"/>
                  <a:ext cx="0" cy="2320"/>
                </a:xfrm>
                <a:prstGeom prst="line">
                  <a:avLst/>
                </a:prstGeom>
                <a:noFill/>
                <a:ln w="38100">
                  <a:solidFill>
                    <a:srgbClr val="DDDDDD"/>
                  </a:solidFill>
                  <a:round/>
                  <a:headEnd/>
                  <a:tailEnd/>
                </a:ln>
              </p:spPr>
              <p:txBody>
                <a:bodyPr/>
                <a:lstStyle/>
                <a:p>
                  <a:endParaRPr lang="en-CA"/>
                </a:p>
              </p:txBody>
            </p:sp>
            <p:sp>
              <p:nvSpPr>
                <p:cNvPr id="19495" name="Line 14"/>
                <p:cNvSpPr>
                  <a:spLocks noChangeShapeType="1"/>
                </p:cNvSpPr>
                <p:nvPr/>
              </p:nvSpPr>
              <p:spPr bwMode="auto">
                <a:xfrm>
                  <a:off x="3118" y="1291"/>
                  <a:ext cx="0" cy="2320"/>
                </a:xfrm>
                <a:prstGeom prst="line">
                  <a:avLst/>
                </a:prstGeom>
                <a:noFill/>
                <a:ln w="38100">
                  <a:solidFill>
                    <a:srgbClr val="DDDDDD"/>
                  </a:solidFill>
                  <a:round/>
                  <a:headEnd/>
                  <a:tailEnd/>
                </a:ln>
              </p:spPr>
              <p:txBody>
                <a:bodyPr/>
                <a:lstStyle/>
                <a:p>
                  <a:endParaRPr lang="en-CA"/>
                </a:p>
              </p:txBody>
            </p:sp>
            <p:sp>
              <p:nvSpPr>
                <p:cNvPr id="19496" name="Line 15"/>
                <p:cNvSpPr>
                  <a:spLocks noChangeShapeType="1"/>
                </p:cNvSpPr>
                <p:nvPr/>
              </p:nvSpPr>
              <p:spPr bwMode="auto">
                <a:xfrm>
                  <a:off x="3412" y="1291"/>
                  <a:ext cx="0" cy="2320"/>
                </a:xfrm>
                <a:prstGeom prst="line">
                  <a:avLst/>
                </a:prstGeom>
                <a:noFill/>
                <a:ln w="38100">
                  <a:solidFill>
                    <a:srgbClr val="DDDDDD"/>
                  </a:solidFill>
                  <a:round/>
                  <a:headEnd/>
                  <a:tailEnd/>
                </a:ln>
              </p:spPr>
              <p:txBody>
                <a:bodyPr/>
                <a:lstStyle/>
                <a:p>
                  <a:endParaRPr lang="en-CA"/>
                </a:p>
              </p:txBody>
            </p:sp>
            <p:sp>
              <p:nvSpPr>
                <p:cNvPr id="19497" name="Line 16"/>
                <p:cNvSpPr>
                  <a:spLocks noChangeShapeType="1"/>
                </p:cNvSpPr>
                <p:nvPr/>
              </p:nvSpPr>
              <p:spPr bwMode="auto">
                <a:xfrm>
                  <a:off x="3696" y="1291"/>
                  <a:ext cx="0" cy="2320"/>
                </a:xfrm>
                <a:prstGeom prst="line">
                  <a:avLst/>
                </a:prstGeom>
                <a:noFill/>
                <a:ln w="38100">
                  <a:solidFill>
                    <a:srgbClr val="DDDDDD"/>
                  </a:solidFill>
                  <a:round/>
                  <a:headEnd/>
                  <a:tailEnd/>
                </a:ln>
              </p:spPr>
              <p:txBody>
                <a:bodyPr/>
                <a:lstStyle/>
                <a:p>
                  <a:endParaRPr lang="en-CA"/>
                </a:p>
              </p:txBody>
            </p:sp>
            <p:sp>
              <p:nvSpPr>
                <p:cNvPr id="19498" name="Line 17"/>
                <p:cNvSpPr>
                  <a:spLocks noChangeShapeType="1"/>
                </p:cNvSpPr>
                <p:nvPr/>
              </p:nvSpPr>
              <p:spPr bwMode="auto">
                <a:xfrm>
                  <a:off x="3981" y="1291"/>
                  <a:ext cx="0" cy="2320"/>
                </a:xfrm>
                <a:prstGeom prst="line">
                  <a:avLst/>
                </a:prstGeom>
                <a:noFill/>
                <a:ln w="38100">
                  <a:solidFill>
                    <a:srgbClr val="DDDDDD"/>
                  </a:solidFill>
                  <a:round/>
                  <a:headEnd/>
                  <a:tailEnd/>
                </a:ln>
              </p:spPr>
              <p:txBody>
                <a:bodyPr/>
                <a:lstStyle/>
                <a:p>
                  <a:endParaRPr lang="en-CA"/>
                </a:p>
              </p:txBody>
            </p:sp>
            <p:sp>
              <p:nvSpPr>
                <p:cNvPr id="19499" name="Line 18"/>
                <p:cNvSpPr>
                  <a:spLocks noChangeShapeType="1"/>
                </p:cNvSpPr>
                <p:nvPr/>
              </p:nvSpPr>
              <p:spPr bwMode="auto">
                <a:xfrm>
                  <a:off x="4265" y="1291"/>
                  <a:ext cx="0" cy="2320"/>
                </a:xfrm>
                <a:prstGeom prst="line">
                  <a:avLst/>
                </a:prstGeom>
                <a:noFill/>
                <a:ln w="38100">
                  <a:solidFill>
                    <a:srgbClr val="DDDDDD"/>
                  </a:solidFill>
                  <a:round/>
                  <a:headEnd/>
                  <a:tailEnd/>
                </a:ln>
              </p:spPr>
              <p:txBody>
                <a:bodyPr/>
                <a:lstStyle/>
                <a:p>
                  <a:endParaRPr lang="en-CA"/>
                </a:p>
              </p:txBody>
            </p:sp>
            <p:sp>
              <p:nvSpPr>
                <p:cNvPr id="19500" name="Line 19"/>
                <p:cNvSpPr>
                  <a:spLocks noChangeShapeType="1"/>
                </p:cNvSpPr>
                <p:nvPr/>
              </p:nvSpPr>
              <p:spPr bwMode="auto">
                <a:xfrm>
                  <a:off x="4554" y="1291"/>
                  <a:ext cx="0" cy="2320"/>
                </a:xfrm>
                <a:prstGeom prst="line">
                  <a:avLst/>
                </a:prstGeom>
                <a:noFill/>
                <a:ln w="38100">
                  <a:solidFill>
                    <a:srgbClr val="DDDDDD"/>
                  </a:solidFill>
                  <a:round/>
                  <a:headEnd/>
                  <a:tailEnd/>
                </a:ln>
              </p:spPr>
              <p:txBody>
                <a:bodyPr/>
                <a:lstStyle/>
                <a:p>
                  <a:endParaRPr lang="en-CA"/>
                </a:p>
              </p:txBody>
            </p:sp>
            <p:sp>
              <p:nvSpPr>
                <p:cNvPr id="19501" name="Line 21"/>
                <p:cNvSpPr>
                  <a:spLocks noChangeShapeType="1"/>
                </p:cNvSpPr>
                <p:nvPr/>
              </p:nvSpPr>
              <p:spPr bwMode="auto">
                <a:xfrm>
                  <a:off x="4839" y="1291"/>
                  <a:ext cx="0" cy="2320"/>
                </a:xfrm>
                <a:prstGeom prst="line">
                  <a:avLst/>
                </a:prstGeom>
                <a:noFill/>
                <a:ln w="38100">
                  <a:solidFill>
                    <a:srgbClr val="DDDDDD"/>
                  </a:solidFill>
                  <a:round/>
                  <a:headEnd/>
                  <a:tailEnd/>
                </a:ln>
              </p:spPr>
              <p:txBody>
                <a:bodyPr/>
                <a:lstStyle/>
                <a:p>
                  <a:endParaRPr lang="en-CA"/>
                </a:p>
              </p:txBody>
            </p:sp>
          </p:grpSp>
        </p:grpSp>
        <p:grpSp>
          <p:nvGrpSpPr>
            <p:cNvPr id="6" name="Group 22"/>
            <p:cNvGrpSpPr>
              <a:grpSpLocks/>
            </p:cNvGrpSpPr>
            <p:nvPr/>
          </p:nvGrpSpPr>
          <p:grpSpPr bwMode="auto">
            <a:xfrm>
              <a:off x="2544" y="1281"/>
              <a:ext cx="2990" cy="2337"/>
              <a:chOff x="1962" y="864"/>
              <a:chExt cx="2784" cy="2640"/>
            </a:xfrm>
          </p:grpSpPr>
          <p:sp>
            <p:nvSpPr>
              <p:cNvPr id="19490" name="Line 23"/>
              <p:cNvSpPr>
                <a:spLocks noChangeShapeType="1"/>
              </p:cNvSpPr>
              <p:nvPr/>
            </p:nvSpPr>
            <p:spPr bwMode="auto">
              <a:xfrm>
                <a:off x="1968" y="864"/>
                <a:ext cx="0" cy="2640"/>
              </a:xfrm>
              <a:prstGeom prst="line">
                <a:avLst/>
              </a:prstGeom>
              <a:noFill/>
              <a:ln w="38100">
                <a:solidFill>
                  <a:schemeClr val="tx1"/>
                </a:solidFill>
                <a:round/>
                <a:headEnd/>
                <a:tailEnd/>
              </a:ln>
            </p:spPr>
            <p:txBody>
              <a:bodyPr/>
              <a:lstStyle/>
              <a:p>
                <a:endParaRPr lang="en-CA"/>
              </a:p>
            </p:txBody>
          </p:sp>
          <p:sp>
            <p:nvSpPr>
              <p:cNvPr id="19491" name="Line 24"/>
              <p:cNvSpPr>
                <a:spLocks noChangeShapeType="1"/>
              </p:cNvSpPr>
              <p:nvPr/>
            </p:nvSpPr>
            <p:spPr bwMode="auto">
              <a:xfrm>
                <a:off x="1962" y="3492"/>
                <a:ext cx="2784" cy="0"/>
              </a:xfrm>
              <a:prstGeom prst="line">
                <a:avLst/>
              </a:prstGeom>
              <a:noFill/>
              <a:ln w="38100">
                <a:solidFill>
                  <a:schemeClr val="tx1"/>
                </a:solidFill>
                <a:round/>
                <a:headEnd/>
                <a:tailEnd/>
              </a:ln>
            </p:spPr>
            <p:txBody>
              <a:bodyPr/>
              <a:lstStyle/>
              <a:p>
                <a:endParaRPr lang="en-CA"/>
              </a:p>
            </p:txBody>
          </p:sp>
        </p:grpSp>
      </p:grpSp>
      <p:sp>
        <p:nvSpPr>
          <p:cNvPr id="19462" name="Text Box 32"/>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LO5</a:t>
            </a:r>
          </a:p>
        </p:txBody>
      </p:sp>
      <p:sp>
        <p:nvSpPr>
          <p:cNvPr id="34" name="Line 44"/>
          <p:cNvSpPr>
            <a:spLocks noChangeShapeType="1"/>
          </p:cNvSpPr>
          <p:nvPr/>
        </p:nvSpPr>
        <p:spPr bwMode="auto">
          <a:xfrm>
            <a:off x="3356248" y="2209056"/>
            <a:ext cx="2895600" cy="3657600"/>
          </a:xfrm>
          <a:prstGeom prst="line">
            <a:avLst/>
          </a:prstGeom>
          <a:noFill/>
          <a:ln w="57150">
            <a:solidFill>
              <a:srgbClr val="0000FF"/>
            </a:solidFill>
            <a:round/>
            <a:headEnd/>
            <a:tailEnd/>
          </a:ln>
        </p:spPr>
        <p:txBody>
          <a:bodyPr/>
          <a:lstStyle/>
          <a:p>
            <a:endParaRPr lang="en-CA"/>
          </a:p>
        </p:txBody>
      </p:sp>
      <p:sp>
        <p:nvSpPr>
          <p:cNvPr id="35" name="Line 45"/>
          <p:cNvSpPr>
            <a:spLocks noChangeShapeType="1"/>
          </p:cNvSpPr>
          <p:nvPr/>
        </p:nvSpPr>
        <p:spPr bwMode="auto">
          <a:xfrm flipV="1">
            <a:off x="3203848" y="2132856"/>
            <a:ext cx="2895600" cy="3581400"/>
          </a:xfrm>
          <a:prstGeom prst="line">
            <a:avLst/>
          </a:prstGeom>
          <a:noFill/>
          <a:ln w="57150">
            <a:solidFill>
              <a:srgbClr val="FF0000"/>
            </a:solidFill>
            <a:round/>
            <a:headEnd/>
            <a:tailEnd/>
          </a:ln>
        </p:spPr>
        <p:txBody>
          <a:bodyPr/>
          <a:lstStyle/>
          <a:p>
            <a:endParaRPr lang="en-CA"/>
          </a:p>
        </p:txBody>
      </p:sp>
      <p:sp>
        <p:nvSpPr>
          <p:cNvPr id="36" name="Text Box 55"/>
          <p:cNvSpPr txBox="1">
            <a:spLocks noChangeArrowheads="1"/>
          </p:cNvSpPr>
          <p:nvPr/>
        </p:nvSpPr>
        <p:spPr bwMode="auto">
          <a:xfrm>
            <a:off x="3200400" y="2248296"/>
            <a:ext cx="354013" cy="457200"/>
          </a:xfrm>
          <a:prstGeom prst="rect">
            <a:avLst/>
          </a:prstGeom>
          <a:noFill/>
          <a:ln w="9525">
            <a:noFill/>
            <a:miter lim="800000"/>
            <a:headEnd/>
            <a:tailEnd/>
          </a:ln>
        </p:spPr>
        <p:txBody>
          <a:bodyPr wrap="none">
            <a:spAutoFit/>
          </a:bodyPr>
          <a:lstStyle/>
          <a:p>
            <a:r>
              <a:rPr lang="en-US" sz="2400" b="1" i="1"/>
              <a:t>a</a:t>
            </a:r>
          </a:p>
        </p:txBody>
      </p:sp>
      <p:sp>
        <p:nvSpPr>
          <p:cNvPr id="37" name="Text Box 56"/>
          <p:cNvSpPr txBox="1">
            <a:spLocks noChangeArrowheads="1"/>
          </p:cNvSpPr>
          <p:nvPr/>
        </p:nvSpPr>
        <p:spPr bwMode="auto">
          <a:xfrm>
            <a:off x="3429000" y="5372496"/>
            <a:ext cx="369888" cy="457200"/>
          </a:xfrm>
          <a:prstGeom prst="rect">
            <a:avLst/>
          </a:prstGeom>
          <a:noFill/>
          <a:ln w="9525">
            <a:noFill/>
            <a:miter lim="800000"/>
            <a:headEnd/>
            <a:tailEnd/>
          </a:ln>
        </p:spPr>
        <p:txBody>
          <a:bodyPr wrap="none">
            <a:spAutoFit/>
          </a:bodyPr>
          <a:lstStyle/>
          <a:p>
            <a:r>
              <a:rPr lang="en-US" sz="2400" b="1" i="1"/>
              <a:t>b</a:t>
            </a:r>
          </a:p>
        </p:txBody>
      </p:sp>
      <p:sp>
        <p:nvSpPr>
          <p:cNvPr id="38" name="Text Box 57"/>
          <p:cNvSpPr txBox="1">
            <a:spLocks noChangeArrowheads="1"/>
          </p:cNvSpPr>
          <p:nvPr/>
        </p:nvSpPr>
        <p:spPr bwMode="auto">
          <a:xfrm>
            <a:off x="5943600" y="2248296"/>
            <a:ext cx="354013" cy="457200"/>
          </a:xfrm>
          <a:prstGeom prst="rect">
            <a:avLst/>
          </a:prstGeom>
          <a:noFill/>
          <a:ln w="9525">
            <a:noFill/>
            <a:miter lim="800000"/>
            <a:headEnd/>
            <a:tailEnd/>
          </a:ln>
        </p:spPr>
        <p:txBody>
          <a:bodyPr wrap="none">
            <a:spAutoFit/>
          </a:bodyPr>
          <a:lstStyle/>
          <a:p>
            <a:r>
              <a:rPr lang="en-US" sz="2400" b="1" i="1"/>
              <a:t>c</a:t>
            </a:r>
          </a:p>
        </p:txBody>
      </p:sp>
      <p:sp>
        <p:nvSpPr>
          <p:cNvPr id="39" name="Text Box 58"/>
          <p:cNvSpPr txBox="1">
            <a:spLocks noChangeArrowheads="1"/>
          </p:cNvSpPr>
          <p:nvPr/>
        </p:nvSpPr>
        <p:spPr bwMode="auto">
          <a:xfrm>
            <a:off x="5562600" y="5448696"/>
            <a:ext cx="369888" cy="457200"/>
          </a:xfrm>
          <a:prstGeom prst="rect">
            <a:avLst/>
          </a:prstGeom>
          <a:noFill/>
          <a:ln w="9525">
            <a:noFill/>
            <a:miter lim="800000"/>
            <a:headEnd/>
            <a:tailEnd/>
          </a:ln>
        </p:spPr>
        <p:txBody>
          <a:bodyPr>
            <a:spAutoFit/>
          </a:bodyPr>
          <a:lstStyle/>
          <a:p>
            <a:r>
              <a:rPr lang="en-US" sz="2400" b="1" i="1"/>
              <a:t>d</a:t>
            </a:r>
          </a:p>
        </p:txBody>
      </p:sp>
      <p:sp>
        <p:nvSpPr>
          <p:cNvPr id="40" name="Text Box 59"/>
          <p:cNvSpPr txBox="1">
            <a:spLocks noChangeArrowheads="1"/>
          </p:cNvSpPr>
          <p:nvPr/>
        </p:nvSpPr>
        <p:spPr bwMode="auto">
          <a:xfrm>
            <a:off x="4648200" y="3162696"/>
            <a:ext cx="354013" cy="457200"/>
          </a:xfrm>
          <a:prstGeom prst="rect">
            <a:avLst/>
          </a:prstGeom>
          <a:noFill/>
          <a:ln w="9525">
            <a:noFill/>
            <a:miter lim="800000"/>
            <a:headEnd/>
            <a:tailEnd/>
          </a:ln>
        </p:spPr>
        <p:txBody>
          <a:bodyPr wrap="none">
            <a:spAutoFit/>
          </a:bodyPr>
          <a:lstStyle/>
          <a:p>
            <a:r>
              <a:rPr lang="en-US" sz="2400" b="1" i="1"/>
              <a:t>e</a:t>
            </a:r>
          </a:p>
        </p:txBody>
      </p:sp>
      <p:sp>
        <p:nvSpPr>
          <p:cNvPr id="41" name="Text Box 60"/>
          <p:cNvSpPr txBox="1">
            <a:spLocks noChangeArrowheads="1"/>
          </p:cNvSpPr>
          <p:nvPr/>
        </p:nvSpPr>
        <p:spPr bwMode="auto">
          <a:xfrm>
            <a:off x="4191000" y="2629296"/>
            <a:ext cx="1263650" cy="396875"/>
          </a:xfrm>
          <a:prstGeom prst="rect">
            <a:avLst/>
          </a:prstGeom>
          <a:noFill/>
          <a:ln w="9525">
            <a:noFill/>
            <a:miter lim="800000"/>
            <a:headEnd/>
            <a:tailEnd/>
          </a:ln>
        </p:spPr>
        <p:txBody>
          <a:bodyPr wrap="none">
            <a:spAutoFit/>
          </a:bodyPr>
          <a:lstStyle/>
          <a:p>
            <a:r>
              <a:rPr lang="en-US" sz="2000" b="1"/>
              <a:t>MB = MC</a:t>
            </a:r>
          </a:p>
        </p:txBody>
      </p:sp>
      <p:sp>
        <p:nvSpPr>
          <p:cNvPr id="42" name="Text Box 61"/>
          <p:cNvSpPr txBox="1">
            <a:spLocks noChangeArrowheads="1"/>
          </p:cNvSpPr>
          <p:nvPr/>
        </p:nvSpPr>
        <p:spPr bwMode="auto">
          <a:xfrm>
            <a:off x="6096000" y="1943496"/>
            <a:ext cx="579438" cy="396875"/>
          </a:xfrm>
          <a:prstGeom prst="rect">
            <a:avLst/>
          </a:prstGeom>
          <a:noFill/>
          <a:ln w="9525">
            <a:noFill/>
            <a:miter lim="800000"/>
            <a:headEnd/>
            <a:tailEnd/>
          </a:ln>
        </p:spPr>
        <p:txBody>
          <a:bodyPr wrap="none">
            <a:spAutoFit/>
          </a:bodyPr>
          <a:lstStyle/>
          <a:p>
            <a:r>
              <a:rPr lang="en-US" sz="2000" b="1"/>
              <a:t>MC</a:t>
            </a:r>
          </a:p>
        </p:txBody>
      </p:sp>
      <p:sp>
        <p:nvSpPr>
          <p:cNvPr id="43" name="Text Box 62"/>
          <p:cNvSpPr txBox="1">
            <a:spLocks noChangeArrowheads="1"/>
          </p:cNvSpPr>
          <p:nvPr/>
        </p:nvSpPr>
        <p:spPr bwMode="auto">
          <a:xfrm>
            <a:off x="6149975" y="5872559"/>
            <a:ext cx="579438" cy="396875"/>
          </a:xfrm>
          <a:prstGeom prst="rect">
            <a:avLst/>
          </a:prstGeom>
          <a:noFill/>
          <a:ln w="9525">
            <a:noFill/>
            <a:miter lim="800000"/>
            <a:headEnd/>
            <a:tailEnd/>
          </a:ln>
        </p:spPr>
        <p:txBody>
          <a:bodyPr wrap="none">
            <a:spAutoFit/>
          </a:bodyPr>
          <a:lstStyle/>
          <a:p>
            <a:r>
              <a:rPr lang="en-US" sz="2000" b="1"/>
              <a:t>MB</a:t>
            </a:r>
          </a:p>
        </p:txBody>
      </p:sp>
      <p:sp>
        <p:nvSpPr>
          <p:cNvPr id="44" name="Oval 43"/>
          <p:cNvSpPr>
            <a:spLocks noChangeArrowheads="1"/>
          </p:cNvSpPr>
          <p:nvPr/>
        </p:nvSpPr>
        <p:spPr bwMode="auto">
          <a:xfrm>
            <a:off x="3429000" y="2328813"/>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45" name="Oval 44"/>
          <p:cNvSpPr>
            <a:spLocks noChangeArrowheads="1"/>
          </p:cNvSpPr>
          <p:nvPr/>
        </p:nvSpPr>
        <p:spPr bwMode="auto">
          <a:xfrm>
            <a:off x="5867400" y="5448696"/>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46" name="Oval 45"/>
          <p:cNvSpPr>
            <a:spLocks noChangeArrowheads="1"/>
          </p:cNvSpPr>
          <p:nvPr/>
        </p:nvSpPr>
        <p:spPr bwMode="auto">
          <a:xfrm>
            <a:off x="5848077" y="2348880"/>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47" name="Oval 46"/>
          <p:cNvSpPr>
            <a:spLocks noChangeArrowheads="1"/>
          </p:cNvSpPr>
          <p:nvPr/>
        </p:nvSpPr>
        <p:spPr bwMode="auto">
          <a:xfrm>
            <a:off x="3429000" y="5448696"/>
            <a:ext cx="88900" cy="8572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52" name="Line 54"/>
          <p:cNvSpPr>
            <a:spLocks noChangeShapeType="1"/>
          </p:cNvSpPr>
          <p:nvPr/>
        </p:nvSpPr>
        <p:spPr bwMode="auto">
          <a:xfrm>
            <a:off x="5867400" y="2400696"/>
            <a:ext cx="76200" cy="3810000"/>
          </a:xfrm>
          <a:prstGeom prst="line">
            <a:avLst/>
          </a:prstGeom>
          <a:noFill/>
          <a:ln w="28575">
            <a:solidFill>
              <a:schemeClr val="tx1"/>
            </a:solidFill>
            <a:prstDash val="dash"/>
            <a:round/>
            <a:headEnd/>
            <a:tailEnd/>
          </a:ln>
        </p:spPr>
        <p:txBody>
          <a:bodyPr/>
          <a:lstStyle/>
          <a:p>
            <a:endParaRPr lang="en-CA"/>
          </a:p>
        </p:txBody>
      </p:sp>
      <p:sp>
        <p:nvSpPr>
          <p:cNvPr id="53" name="Line 52"/>
          <p:cNvSpPr>
            <a:spLocks noChangeShapeType="1"/>
          </p:cNvSpPr>
          <p:nvPr/>
        </p:nvSpPr>
        <p:spPr bwMode="auto">
          <a:xfrm>
            <a:off x="3491880" y="2324496"/>
            <a:ext cx="0" cy="3886200"/>
          </a:xfrm>
          <a:prstGeom prst="line">
            <a:avLst/>
          </a:prstGeom>
          <a:noFill/>
          <a:ln w="28575">
            <a:solidFill>
              <a:schemeClr val="tx1"/>
            </a:solidFill>
            <a:prstDash val="dash"/>
            <a:round/>
            <a:headEnd/>
            <a:tailEnd/>
          </a:ln>
        </p:spPr>
        <p:txBody>
          <a:bodyPr/>
          <a:lstStyle/>
          <a:p>
            <a:endParaRPr lang="en-CA"/>
          </a:p>
        </p:txBody>
      </p:sp>
      <p:sp>
        <p:nvSpPr>
          <p:cNvPr id="54" name="Text Box 48"/>
          <p:cNvSpPr txBox="1">
            <a:spLocks noChangeArrowheads="1"/>
          </p:cNvSpPr>
          <p:nvPr/>
        </p:nvSpPr>
        <p:spPr bwMode="auto">
          <a:xfrm>
            <a:off x="1752600" y="2248296"/>
            <a:ext cx="438150" cy="4164013"/>
          </a:xfrm>
          <a:prstGeom prst="rect">
            <a:avLst/>
          </a:prstGeom>
          <a:noFill/>
          <a:ln w="9525">
            <a:noFill/>
            <a:miter lim="800000"/>
            <a:headEnd/>
            <a:tailEnd/>
          </a:ln>
        </p:spPr>
        <p:txBody>
          <a:bodyPr>
            <a:spAutoFit/>
          </a:bodyPr>
          <a:lstStyle/>
          <a:p>
            <a:pPr>
              <a:lnSpc>
                <a:spcPct val="105000"/>
              </a:lnSpc>
            </a:pPr>
            <a:r>
              <a:rPr lang="en-US" b="1"/>
              <a:t>15</a:t>
            </a:r>
          </a:p>
          <a:p>
            <a:pPr>
              <a:lnSpc>
                <a:spcPct val="105000"/>
              </a:lnSpc>
            </a:pPr>
            <a:endParaRPr lang="en-US" b="1"/>
          </a:p>
          <a:p>
            <a:pPr>
              <a:lnSpc>
                <a:spcPct val="105000"/>
              </a:lnSpc>
            </a:pPr>
            <a:endParaRPr lang="en-US" b="1"/>
          </a:p>
          <a:p>
            <a:pPr>
              <a:lnSpc>
                <a:spcPct val="105000"/>
              </a:lnSpc>
            </a:pPr>
            <a:endParaRPr lang="en-US" b="1"/>
          </a:p>
          <a:p>
            <a:pPr>
              <a:lnSpc>
                <a:spcPct val="105000"/>
              </a:lnSpc>
            </a:pPr>
            <a:endParaRPr lang="en-US" b="1"/>
          </a:p>
          <a:p>
            <a:pPr>
              <a:lnSpc>
                <a:spcPct val="105000"/>
              </a:lnSpc>
            </a:pPr>
            <a:r>
              <a:rPr lang="en-US" b="1"/>
              <a:t>10</a:t>
            </a:r>
          </a:p>
          <a:p>
            <a:pPr>
              <a:lnSpc>
                <a:spcPct val="105000"/>
              </a:lnSpc>
            </a:pPr>
            <a:endParaRPr lang="en-US" b="1"/>
          </a:p>
          <a:p>
            <a:pPr>
              <a:lnSpc>
                <a:spcPct val="105000"/>
              </a:lnSpc>
            </a:pPr>
            <a:endParaRPr lang="en-US" b="1"/>
          </a:p>
          <a:p>
            <a:pPr>
              <a:lnSpc>
                <a:spcPct val="105000"/>
              </a:lnSpc>
            </a:pPr>
            <a:endParaRPr lang="en-US" b="1"/>
          </a:p>
          <a:p>
            <a:pPr>
              <a:lnSpc>
                <a:spcPct val="105000"/>
              </a:lnSpc>
            </a:pPr>
            <a:r>
              <a:rPr lang="en-US" b="1"/>
              <a:t>  </a:t>
            </a:r>
          </a:p>
          <a:p>
            <a:pPr>
              <a:lnSpc>
                <a:spcPct val="105000"/>
              </a:lnSpc>
            </a:pPr>
            <a:r>
              <a:rPr lang="en-US" b="1"/>
              <a:t>  5</a:t>
            </a:r>
          </a:p>
          <a:p>
            <a:pPr>
              <a:lnSpc>
                <a:spcPct val="105000"/>
              </a:lnSpc>
            </a:pPr>
            <a:endParaRPr lang="en-US" b="1"/>
          </a:p>
          <a:p>
            <a:pPr>
              <a:lnSpc>
                <a:spcPct val="105000"/>
              </a:lnSpc>
            </a:pPr>
            <a:endParaRPr lang="en-US" b="1"/>
          </a:p>
          <a:p>
            <a:pPr>
              <a:lnSpc>
                <a:spcPct val="105000"/>
              </a:lnSpc>
            </a:pPr>
            <a:r>
              <a:rPr lang="en-US" b="1"/>
              <a:t>  0</a:t>
            </a:r>
          </a:p>
        </p:txBody>
      </p:sp>
      <p:sp>
        <p:nvSpPr>
          <p:cNvPr id="55" name="Text Box 51"/>
          <p:cNvSpPr txBox="1">
            <a:spLocks noChangeArrowheads="1"/>
          </p:cNvSpPr>
          <p:nvPr/>
        </p:nvSpPr>
        <p:spPr bwMode="auto">
          <a:xfrm>
            <a:off x="3276600" y="6210696"/>
            <a:ext cx="3124200" cy="369888"/>
          </a:xfrm>
          <a:prstGeom prst="rect">
            <a:avLst/>
          </a:prstGeom>
          <a:noFill/>
          <a:ln w="9525">
            <a:noFill/>
            <a:miter lim="800000"/>
            <a:headEnd/>
            <a:tailEnd/>
          </a:ln>
        </p:spPr>
        <p:txBody>
          <a:bodyPr>
            <a:spAutoFit/>
          </a:bodyPr>
          <a:lstStyle/>
          <a:p>
            <a:r>
              <a:rPr lang="en-US" b="1"/>
              <a:t>1	     2	          3</a:t>
            </a:r>
          </a:p>
        </p:txBody>
      </p:sp>
      <p:sp>
        <p:nvSpPr>
          <p:cNvPr id="56" name="Text Box 69"/>
          <p:cNvSpPr txBox="1">
            <a:spLocks noChangeArrowheads="1"/>
          </p:cNvSpPr>
          <p:nvPr/>
        </p:nvSpPr>
        <p:spPr bwMode="auto">
          <a:xfrm>
            <a:off x="6074742" y="6237312"/>
            <a:ext cx="2025650" cy="369888"/>
          </a:xfrm>
          <a:prstGeom prst="rect">
            <a:avLst/>
          </a:prstGeom>
          <a:noFill/>
          <a:ln w="9525">
            <a:noFill/>
            <a:miter lim="800000"/>
            <a:headEnd/>
            <a:tailEnd/>
          </a:ln>
        </p:spPr>
        <p:txBody>
          <a:bodyPr>
            <a:spAutoFit/>
          </a:bodyPr>
          <a:lstStyle/>
          <a:p>
            <a:r>
              <a:rPr lang="en-US" b="1" dirty="0"/>
              <a:t>Quantity of Pizza</a:t>
            </a:r>
          </a:p>
        </p:txBody>
      </p:sp>
      <p:sp>
        <p:nvSpPr>
          <p:cNvPr id="57" name="Text Box 70"/>
          <p:cNvSpPr txBox="1">
            <a:spLocks noChangeArrowheads="1"/>
          </p:cNvSpPr>
          <p:nvPr/>
        </p:nvSpPr>
        <p:spPr bwMode="auto">
          <a:xfrm rot="-5400000">
            <a:off x="-516731" y="3679427"/>
            <a:ext cx="3994150" cy="369888"/>
          </a:xfrm>
          <a:prstGeom prst="rect">
            <a:avLst/>
          </a:prstGeom>
          <a:noFill/>
          <a:ln w="9525">
            <a:noFill/>
            <a:miter lim="800000"/>
            <a:headEnd/>
            <a:tailEnd/>
          </a:ln>
        </p:spPr>
        <p:txBody>
          <a:bodyPr>
            <a:spAutoFit/>
          </a:bodyPr>
          <a:lstStyle/>
          <a:p>
            <a:r>
              <a:rPr lang="en-US" b="1"/>
              <a:t>Marginal Benefit &amp; Marginal Cost</a:t>
            </a:r>
          </a:p>
        </p:txBody>
      </p:sp>
      <p:sp>
        <p:nvSpPr>
          <p:cNvPr id="48" name="Line 52"/>
          <p:cNvSpPr>
            <a:spLocks noChangeShapeType="1"/>
          </p:cNvSpPr>
          <p:nvPr/>
        </p:nvSpPr>
        <p:spPr bwMode="auto">
          <a:xfrm rot="-5400000">
            <a:off x="4038600" y="571896"/>
            <a:ext cx="0" cy="3657600"/>
          </a:xfrm>
          <a:prstGeom prst="line">
            <a:avLst/>
          </a:prstGeom>
          <a:noFill/>
          <a:ln w="28575">
            <a:solidFill>
              <a:schemeClr val="tx1"/>
            </a:solidFill>
            <a:prstDash val="dash"/>
            <a:round/>
            <a:headEnd/>
            <a:tailEnd/>
          </a:ln>
        </p:spPr>
        <p:txBody>
          <a:bodyPr/>
          <a:lstStyle/>
          <a:p>
            <a:endParaRPr lang="en-CA"/>
          </a:p>
        </p:txBody>
      </p:sp>
      <p:sp>
        <p:nvSpPr>
          <p:cNvPr id="49" name="Line 52"/>
          <p:cNvSpPr>
            <a:spLocks noChangeShapeType="1"/>
          </p:cNvSpPr>
          <p:nvPr/>
        </p:nvSpPr>
        <p:spPr bwMode="auto">
          <a:xfrm rot="-5400000">
            <a:off x="4038600" y="3619896"/>
            <a:ext cx="0" cy="3657600"/>
          </a:xfrm>
          <a:prstGeom prst="line">
            <a:avLst/>
          </a:prstGeom>
          <a:noFill/>
          <a:ln w="28575">
            <a:solidFill>
              <a:schemeClr val="tx1"/>
            </a:solidFill>
            <a:prstDash val="dash"/>
            <a:round/>
            <a:headEnd/>
            <a:tailEnd/>
          </a:ln>
        </p:spPr>
        <p:txBody>
          <a:bodyPr/>
          <a:lstStyle/>
          <a:p>
            <a:endParaRPr lang="en-CA"/>
          </a:p>
        </p:txBody>
      </p:sp>
      <p:sp>
        <p:nvSpPr>
          <p:cNvPr id="50" name="Line 52"/>
          <p:cNvSpPr>
            <a:spLocks noChangeShapeType="1"/>
          </p:cNvSpPr>
          <p:nvPr/>
        </p:nvSpPr>
        <p:spPr bwMode="auto">
          <a:xfrm rot="-5400000">
            <a:off x="3467100" y="2667396"/>
            <a:ext cx="0" cy="2514600"/>
          </a:xfrm>
          <a:prstGeom prst="line">
            <a:avLst/>
          </a:prstGeom>
          <a:noFill/>
          <a:ln w="28575">
            <a:solidFill>
              <a:schemeClr val="tx1"/>
            </a:solidFill>
            <a:prstDash val="dash"/>
            <a:round/>
            <a:headEnd/>
            <a:tailEnd/>
          </a:ln>
        </p:spPr>
        <p:txBody>
          <a:bodyPr/>
          <a:lstStyle/>
          <a:p>
            <a:endParaRPr lang="en-CA"/>
          </a:p>
        </p:txBody>
      </p:sp>
      <p:sp>
        <p:nvSpPr>
          <p:cNvPr id="51" name="Line 54"/>
          <p:cNvSpPr>
            <a:spLocks noChangeShapeType="1"/>
          </p:cNvSpPr>
          <p:nvPr/>
        </p:nvSpPr>
        <p:spPr bwMode="auto">
          <a:xfrm>
            <a:off x="4724400" y="3924696"/>
            <a:ext cx="0" cy="2286000"/>
          </a:xfrm>
          <a:prstGeom prst="line">
            <a:avLst/>
          </a:prstGeom>
          <a:noFill/>
          <a:ln w="28575">
            <a:solidFill>
              <a:schemeClr val="tx1"/>
            </a:solidFill>
            <a:prstDash val="dash"/>
            <a:round/>
            <a:headEnd/>
            <a:tailEnd/>
          </a:ln>
        </p:spPr>
        <p:txBody>
          <a:bodyPr/>
          <a:lstStyle/>
          <a:p>
            <a:endParaRPr lang="en-CA"/>
          </a:p>
        </p:txBody>
      </p:sp>
      <p:sp>
        <p:nvSpPr>
          <p:cNvPr id="19487"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7E4B88B8-7E82-4292-B5E5-A52E9A6468BC}" type="slidenum">
              <a:rPr lang="en-US" sz="1400">
                <a:solidFill>
                  <a:schemeClr val="bg1"/>
                </a:solidFill>
                <a:cs typeface="Arial" charset="0"/>
              </a:rPr>
              <a:pPr/>
              <a:t>19</a:t>
            </a:fld>
            <a:endParaRPr lang="en-US" sz="1400">
              <a:solidFill>
                <a:schemeClr val="bg1"/>
              </a:solidFill>
              <a:cs typeface="Arial" charset="0"/>
            </a:endParaRPr>
          </a:p>
        </p:txBody>
      </p:sp>
      <p:sp>
        <p:nvSpPr>
          <p:cNvPr id="58" name="Title 57"/>
          <p:cNvSpPr>
            <a:spLocks noGrp="1"/>
          </p:cNvSpPr>
          <p:nvPr>
            <p:ph type="title"/>
          </p:nvPr>
        </p:nvSpPr>
        <p:spPr/>
        <p:txBody>
          <a:bodyPr>
            <a:normAutofit fontScale="90000"/>
          </a:bodyPr>
          <a:lstStyle/>
          <a:p>
            <a:r>
              <a:rPr lang="en-CA" dirty="0" smtClean="0"/>
              <a:t>Figure 1-3</a:t>
            </a:r>
            <a:br>
              <a:rPr lang="en-CA" dirty="0" smtClean="0"/>
            </a:br>
            <a:r>
              <a:rPr lang="en-CA" sz="4000" dirty="0" smtClean="0"/>
              <a:t>Optimal Location: MB = MC</a:t>
            </a:r>
            <a:endParaRPr lang="en-CA" dirty="0"/>
          </a:p>
        </p:txBody>
      </p:sp>
      <p:sp>
        <p:nvSpPr>
          <p:cNvPr id="59" name="Date Placeholder 58"/>
          <p:cNvSpPr>
            <a:spLocks noGrp="1"/>
          </p:cNvSpPr>
          <p:nvPr>
            <p:ph type="dt" sz="half" idx="10"/>
          </p:nvPr>
        </p:nvSpPr>
        <p:spPr>
          <a:xfrm>
            <a:off x="457200" y="6476999"/>
            <a:ext cx="2818656" cy="274320"/>
          </a:xfrm>
        </p:spPr>
        <p:txBody>
          <a:bodyPr/>
          <a:lstStyle/>
          <a:p>
            <a:r>
              <a:rPr lang="en-US" dirty="0" smtClean="0"/>
              <a:t>©2013 McGraw-Hill Ryerson Ltd.</a:t>
            </a:r>
            <a:endParaRPr lang="en-CA" dirty="0"/>
          </a:p>
        </p:txBody>
      </p:sp>
      <p:sp>
        <p:nvSpPr>
          <p:cNvPr id="61" name="Footer Placeholder 60"/>
          <p:cNvSpPr>
            <a:spLocks noGrp="1"/>
          </p:cNvSpPr>
          <p:nvPr>
            <p:ph type="ftr" sz="quarter" idx="11"/>
          </p:nvPr>
        </p:nvSpPr>
        <p:spPr>
          <a:xfrm>
            <a:off x="4211960" y="6476999"/>
            <a:ext cx="3936355" cy="274320"/>
          </a:xfrm>
        </p:spPr>
        <p:txBody>
          <a:bodyPr/>
          <a:lstStyle/>
          <a:p>
            <a:r>
              <a:rPr lang="en-CA" dirty="0" smtClean="0"/>
              <a:t>  Chapter 1, LO6</a:t>
            </a:r>
            <a:endParaRPr lang="en-CA" dirty="0"/>
          </a:p>
        </p:txBody>
      </p:sp>
      <p:sp>
        <p:nvSpPr>
          <p:cNvPr id="60" name="Slide Number Placeholder 59"/>
          <p:cNvSpPr>
            <a:spLocks noGrp="1"/>
          </p:cNvSpPr>
          <p:nvPr>
            <p:ph type="sldNum" sz="quarter" idx="12"/>
          </p:nvPr>
        </p:nvSpPr>
        <p:spPr/>
        <p:txBody>
          <a:bodyPr/>
          <a:lstStyle/>
          <a:p>
            <a:fld id="{903CFD6A-5142-4398-B600-676E55901B33}" type="slidenum">
              <a:rPr lang="en-CA" smtClean="0"/>
              <a:pPr/>
              <a:t>19</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1000"/>
                            </p:stCondLst>
                            <p:childTnLst>
                              <p:par>
                                <p:cTn id="10" presetID="22" presetClass="entr" presetSubtype="4" fill="hold" grpId="0"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wipe(down)">
                                      <p:cBhvr>
                                        <p:cTn id="12" dur="1000"/>
                                        <p:tgtEl>
                                          <p:spTgt spid="57"/>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par>
                                <p:cTn id="15" presetID="22" presetClass="entr" presetSubtype="8" fill="hold" grpId="0"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left)">
                                      <p:cBhvr>
                                        <p:cTn id="17" dur="1000"/>
                                        <p:tgtEl>
                                          <p:spTgt spid="56"/>
                                        </p:tgtEl>
                                      </p:cBhvr>
                                    </p:animEffect>
                                  </p:childTnLst>
                                </p:cTn>
                              </p:par>
                            </p:childTnLst>
                          </p:cTn>
                        </p:par>
                        <p:par>
                          <p:cTn id="18" fill="hold" nodeType="afterGroup">
                            <p:stCondLst>
                              <p:cond delay="2000"/>
                            </p:stCondLst>
                            <p:childTnLst>
                              <p:par>
                                <p:cTn id="19" presetID="1" presetClass="entr" presetSubtype="0" fill="hold" grpId="0" nodeType="afterEffect">
                                  <p:stCondLst>
                                    <p:cond delay="0"/>
                                  </p:stCondLst>
                                  <p:childTnLst>
                                    <p:set>
                                      <p:cBhvr>
                                        <p:cTn id="20" dur="1" fill="hold">
                                          <p:stCondLst>
                                            <p:cond delay="0"/>
                                          </p:stCondLst>
                                        </p:cTn>
                                        <p:tgtEl>
                                          <p:spTgt spid="5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1000"/>
                                        <p:tgtEl>
                                          <p:spTgt spid="34"/>
                                        </p:tgtEl>
                                      </p:cBhvr>
                                    </p:animEffect>
                                  </p:childTnLst>
                                </p:cTn>
                              </p:par>
                            </p:childTnLst>
                          </p:cTn>
                        </p:par>
                        <p:par>
                          <p:cTn id="26" fill="hold" nodeType="afterGroup">
                            <p:stCondLst>
                              <p:cond delay="1000"/>
                            </p:stCondLst>
                            <p:childTnLst>
                              <p:par>
                                <p:cTn id="27" presetID="1" presetClass="entr" presetSubtype="0" fill="hold" grpId="0" nodeType="after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childTnLst>
                          </p:cTn>
                        </p:par>
                        <p:par>
                          <p:cTn id="29" fill="hold" nodeType="afterGroup">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left)">
                                      <p:cBhvr>
                                        <p:cTn id="32" dur="1000"/>
                                        <p:tgtEl>
                                          <p:spTgt spid="35"/>
                                        </p:tgtEl>
                                      </p:cBhvr>
                                    </p:animEffect>
                                  </p:childTnLst>
                                </p:cTn>
                              </p:par>
                            </p:childTnLst>
                          </p:cTn>
                        </p:par>
                        <p:par>
                          <p:cTn id="33" fill="hold" nodeType="afterGroup">
                            <p:stCondLst>
                              <p:cond delay="2000"/>
                            </p:stCondLst>
                            <p:childTnLst>
                              <p:par>
                                <p:cTn id="34" presetID="1" presetClass="entr" presetSubtype="0" fill="hold" grpId="0" nodeType="afterEffect">
                                  <p:stCondLst>
                                    <p:cond delay="0"/>
                                  </p:stCondLst>
                                  <p:childTnLst>
                                    <p:set>
                                      <p:cBhvr>
                                        <p:cTn id="35" dur="1" fill="hold">
                                          <p:stCondLst>
                                            <p:cond delay="0"/>
                                          </p:stCondLst>
                                        </p:cTn>
                                        <p:tgtEl>
                                          <p:spTgt spid="42"/>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childTnLst>
                                </p:cTn>
                              </p:par>
                            </p:childTnLst>
                          </p:cTn>
                        </p:par>
                        <p:par>
                          <p:cTn id="42" fill="hold" nodeType="afterGroup">
                            <p:stCondLst>
                              <p:cond delay="0"/>
                            </p:stCondLst>
                            <p:childTnLst>
                              <p:par>
                                <p:cTn id="43" presetID="1" presetClass="entr" presetSubtype="0"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childTnLst>
                          </p:cTn>
                        </p:par>
                        <p:par>
                          <p:cTn id="47" fill="hold" nodeType="afterGroup">
                            <p:stCondLst>
                              <p:cond delay="0"/>
                            </p:stCondLst>
                            <p:childTnLst>
                              <p:par>
                                <p:cTn id="48" presetID="22" presetClass="entr" presetSubtype="1" fill="hold" grpId="0" nodeType="after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wipe(up)">
                                      <p:cBhvr>
                                        <p:cTn id="50" dur="500"/>
                                        <p:tgtEl>
                                          <p:spTgt spid="53"/>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childTnLst>
                                </p:cTn>
                              </p:par>
                            </p:childTnLst>
                          </p:cTn>
                        </p:par>
                        <p:par>
                          <p:cTn id="57" fill="hold" nodeType="afterGroup">
                            <p:stCondLst>
                              <p:cond delay="0"/>
                            </p:stCondLst>
                            <p:childTnLst>
                              <p:par>
                                <p:cTn id="58" presetID="1"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childTnLst>
                                </p:cTn>
                              </p:par>
                              <p:par>
                                <p:cTn id="62" presetID="22" presetClass="entr" presetSubtype="1"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wipe(up)">
                                      <p:cBhvr>
                                        <p:cTn id="64" dur="500"/>
                                        <p:tgtEl>
                                          <p:spTgt spid="52"/>
                                        </p:tgtEl>
                                      </p:cBhvr>
                                    </p:animEffect>
                                  </p:childTnLst>
                                </p:cTn>
                              </p:par>
                            </p:childTnLst>
                          </p:cTn>
                        </p:par>
                        <p:par>
                          <p:cTn id="65" fill="hold" nodeType="afterGroup">
                            <p:stCondLst>
                              <p:cond delay="500"/>
                            </p:stCondLst>
                            <p:childTnLst>
                              <p:par>
                                <p:cTn id="66" presetID="22" presetClass="entr" presetSubtype="1" fill="hold" grpId="0" nodeType="after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up)">
                                      <p:cBhvr>
                                        <p:cTn id="68" dur="500"/>
                                        <p:tgtEl>
                                          <p:spTgt spid="48"/>
                                        </p:tgtEl>
                                      </p:cBhvr>
                                    </p:animEffect>
                                  </p:childTnLst>
                                </p:cTn>
                              </p:par>
                            </p:childTnLst>
                          </p:cTn>
                        </p:par>
                        <p:par>
                          <p:cTn id="69" fill="hold" nodeType="afterGroup">
                            <p:stCondLst>
                              <p:cond delay="1000"/>
                            </p:stCondLst>
                            <p:childTnLst>
                              <p:par>
                                <p:cTn id="70" presetID="22" presetClass="entr" presetSubtype="1" fill="hold" grpId="0"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up)">
                                      <p:cBhvr>
                                        <p:cTn id="72" dur="500"/>
                                        <p:tgtEl>
                                          <p:spTgt spid="49"/>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40"/>
                                        </p:tgtEl>
                                        <p:attrNameLst>
                                          <p:attrName>style.visibility</p:attrName>
                                        </p:attrNameLst>
                                      </p:cBhvr>
                                      <p:to>
                                        <p:strVal val="visible"/>
                                      </p:to>
                                    </p:set>
                                  </p:childTnLst>
                                </p:cTn>
                              </p:par>
                            </p:childTnLst>
                          </p:cTn>
                        </p:par>
                        <p:par>
                          <p:cTn id="77" fill="hold" nodeType="afterGroup">
                            <p:stCondLst>
                              <p:cond delay="0"/>
                            </p:stCondLst>
                            <p:childTnLst>
                              <p:par>
                                <p:cTn id="78" presetID="23" presetClass="entr" presetSubtype="16" fill="hold" grpId="0" nodeType="afterEffect">
                                  <p:stCondLst>
                                    <p:cond delay="0"/>
                                  </p:stCondLst>
                                  <p:childTnLst>
                                    <p:set>
                                      <p:cBhvr>
                                        <p:cTn id="79" dur="1" fill="hold">
                                          <p:stCondLst>
                                            <p:cond delay="0"/>
                                          </p:stCondLst>
                                        </p:cTn>
                                        <p:tgtEl>
                                          <p:spTgt spid="41"/>
                                        </p:tgtEl>
                                        <p:attrNameLst>
                                          <p:attrName>style.visibility</p:attrName>
                                        </p:attrNameLst>
                                      </p:cBhvr>
                                      <p:to>
                                        <p:strVal val="visible"/>
                                      </p:to>
                                    </p:set>
                                    <p:anim calcmode="lin" valueType="num">
                                      <p:cBhvr>
                                        <p:cTn id="80" dur="500" fill="hold"/>
                                        <p:tgtEl>
                                          <p:spTgt spid="41"/>
                                        </p:tgtEl>
                                        <p:attrNameLst>
                                          <p:attrName>ppt_w</p:attrName>
                                        </p:attrNameLst>
                                      </p:cBhvr>
                                      <p:tavLst>
                                        <p:tav tm="0">
                                          <p:val>
                                            <p:fltVal val="0"/>
                                          </p:val>
                                        </p:tav>
                                        <p:tav tm="100000">
                                          <p:val>
                                            <p:strVal val="#ppt_w"/>
                                          </p:val>
                                        </p:tav>
                                      </p:tavLst>
                                    </p:anim>
                                    <p:anim calcmode="lin" valueType="num">
                                      <p:cBhvr>
                                        <p:cTn id="81" dur="500" fill="hold"/>
                                        <p:tgtEl>
                                          <p:spTgt spid="41"/>
                                        </p:tgtEl>
                                        <p:attrNameLst>
                                          <p:attrName>ppt_h</p:attrName>
                                        </p:attrNameLst>
                                      </p:cBhvr>
                                      <p:tavLst>
                                        <p:tav tm="0">
                                          <p:val>
                                            <p:fltVal val="0"/>
                                          </p:val>
                                        </p:tav>
                                        <p:tav tm="100000">
                                          <p:val>
                                            <p:strVal val="#ppt_h"/>
                                          </p:val>
                                        </p:tav>
                                      </p:tavLst>
                                    </p:anim>
                                  </p:childTnLst>
                                </p:cTn>
                              </p:par>
                            </p:childTnLst>
                          </p:cTn>
                        </p:par>
                        <p:par>
                          <p:cTn id="82" fill="hold" nodeType="afterGroup">
                            <p:stCondLst>
                              <p:cond delay="500"/>
                            </p:stCondLst>
                            <p:childTnLst>
                              <p:par>
                                <p:cTn id="83" presetID="22" presetClass="entr" presetSubtype="1"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wipe(up)">
                                      <p:cBhvr>
                                        <p:cTn id="85" dur="500"/>
                                        <p:tgtEl>
                                          <p:spTgt spid="50"/>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up)">
                                      <p:cBhvr>
                                        <p:cTn id="8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p:bldP spid="37" grpId="0"/>
      <p:bldP spid="38" grpId="0"/>
      <p:bldP spid="39" grpId="0"/>
      <p:bldP spid="40" grpId="0"/>
      <p:bldP spid="41" grpId="0"/>
      <p:bldP spid="42" grpId="0"/>
      <p:bldP spid="43" grpId="0"/>
      <p:bldP spid="44" grpId="0" animBg="1"/>
      <p:bldP spid="45" grpId="0" animBg="1"/>
      <p:bldP spid="46" grpId="0" animBg="1"/>
      <p:bldP spid="47" grpId="0" animBg="1"/>
      <p:bldP spid="52" grpId="0" animBg="1"/>
      <p:bldP spid="53" grpId="0" animBg="1"/>
      <p:bldP spid="54" grpId="0"/>
      <p:bldP spid="55" grpId="0"/>
      <p:bldP spid="56" grpId="0"/>
      <p:bldP spid="57" grpId="0"/>
      <p:bldP spid="48" grpId="0" animBg="1"/>
      <p:bldP spid="49" grpId="0" animBg="1"/>
      <p:bldP spid="50" grpId="0" animBg="1"/>
      <p:bldP spid="5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1.7 Economic Growth, Present Choices, and Future Possibilities</a:t>
            </a:r>
            <a:endParaRPr lang="en-CA" dirty="0"/>
          </a:p>
        </p:txBody>
      </p:sp>
      <p:sp>
        <p:nvSpPr>
          <p:cNvPr id="6" name="Content Placeholder 5"/>
          <p:cNvSpPr>
            <a:spLocks noGrp="1"/>
          </p:cNvSpPr>
          <p:nvPr>
            <p:ph idx="1"/>
          </p:nvPr>
        </p:nvSpPr>
        <p:spPr/>
        <p:txBody>
          <a:bodyPr>
            <a:normAutofit/>
          </a:bodyPr>
          <a:lstStyle/>
          <a:p>
            <a:r>
              <a:rPr lang="en-CA" sz="4000" dirty="0" smtClean="0"/>
              <a:t>Economic Growth</a:t>
            </a:r>
          </a:p>
          <a:p>
            <a:pPr lvl="1"/>
            <a:r>
              <a:rPr lang="en-CA" sz="3600" dirty="0" smtClean="0"/>
              <a:t>More resources</a:t>
            </a:r>
          </a:p>
          <a:p>
            <a:pPr lvl="1"/>
            <a:r>
              <a:rPr lang="en-CA" sz="3600" dirty="0" smtClean="0"/>
              <a:t>Improved resource quality</a:t>
            </a:r>
          </a:p>
          <a:p>
            <a:pPr lvl="1"/>
            <a:r>
              <a:rPr lang="en-CA" sz="3600" dirty="0" smtClean="0"/>
              <a:t>Technological advances</a:t>
            </a:r>
          </a:p>
          <a:p>
            <a:endParaRPr lang="en-CA" sz="4000" dirty="0"/>
          </a:p>
        </p:txBody>
      </p:sp>
      <p:sp>
        <p:nvSpPr>
          <p:cNvPr id="3" name="Date Placeholder 2"/>
          <p:cNvSpPr>
            <a:spLocks noGrp="1"/>
          </p:cNvSpPr>
          <p:nvPr>
            <p:ph type="dt" sz="half" idx="10"/>
          </p:nvPr>
        </p:nvSpPr>
        <p:spPr/>
        <p:txBody>
          <a:bodyPr/>
          <a:lstStyle/>
          <a:p>
            <a:r>
              <a:rPr lang="en-US" dirty="0" smtClean="0"/>
              <a:t>©2013 McGraw-Hill Ryerson Ltd.</a:t>
            </a:r>
            <a:endParaRPr lang="en-CA" dirty="0"/>
          </a:p>
        </p:txBody>
      </p:sp>
      <p:sp>
        <p:nvSpPr>
          <p:cNvPr id="4" name="Footer Placeholder 3"/>
          <p:cNvSpPr>
            <a:spLocks noGrp="1"/>
          </p:cNvSpPr>
          <p:nvPr>
            <p:ph type="ftr" sz="quarter" idx="11"/>
          </p:nvPr>
        </p:nvSpPr>
        <p:spPr/>
        <p:txBody>
          <a:bodyPr/>
          <a:lstStyle/>
          <a:p>
            <a:r>
              <a:rPr lang="en-CA" dirty="0" smtClean="0"/>
              <a:t> Chapter 1, LO7</a:t>
            </a:r>
            <a:endParaRPr lang="en-CA" dirty="0"/>
          </a:p>
        </p:txBody>
      </p:sp>
      <p:sp>
        <p:nvSpPr>
          <p:cNvPr id="5" name="Slide Number Placeholder 4"/>
          <p:cNvSpPr>
            <a:spLocks noGrp="1"/>
          </p:cNvSpPr>
          <p:nvPr>
            <p:ph type="sldNum" sz="quarter" idx="12"/>
          </p:nvPr>
        </p:nvSpPr>
        <p:spPr/>
        <p:txBody>
          <a:bodyPr/>
          <a:lstStyle/>
          <a:p>
            <a:fld id="{903CFD6A-5142-4398-B600-676E55901B33}" type="slidenum">
              <a:rPr lang="en-CA" smtClean="0"/>
              <a:pPr/>
              <a:t>20</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LO5</a:t>
            </a:r>
          </a:p>
        </p:txBody>
      </p:sp>
      <p:sp>
        <p:nvSpPr>
          <p:cNvPr id="88" name="TextBox 50"/>
          <p:cNvSpPr txBox="1">
            <a:spLocks noChangeArrowheads="1"/>
          </p:cNvSpPr>
          <p:nvPr/>
        </p:nvSpPr>
        <p:spPr bwMode="auto">
          <a:xfrm>
            <a:off x="5867400" y="1884908"/>
            <a:ext cx="2665040" cy="3477875"/>
          </a:xfrm>
          <a:prstGeom prst="rect">
            <a:avLst/>
          </a:prstGeom>
          <a:noFill/>
          <a:ln w="9525">
            <a:noFill/>
            <a:miter lim="800000"/>
            <a:headEnd/>
            <a:tailEnd/>
          </a:ln>
        </p:spPr>
        <p:txBody>
          <a:bodyPr wrap="square">
            <a:spAutoFit/>
          </a:bodyPr>
          <a:lstStyle/>
          <a:p>
            <a:r>
              <a:rPr lang="en-CA" sz="2000" dirty="0" smtClean="0"/>
              <a:t>U, represents unemployment or a </a:t>
            </a:r>
          </a:p>
          <a:p>
            <a:r>
              <a:rPr lang="en-CA" sz="2000" dirty="0" smtClean="0"/>
              <a:t>failure to achieve productive</a:t>
            </a:r>
          </a:p>
          <a:p>
            <a:r>
              <a:rPr lang="en-CA" sz="2000" dirty="0" smtClean="0"/>
              <a:t>efficiency. The arrows indicate that, by realizing full employment and</a:t>
            </a:r>
          </a:p>
          <a:p>
            <a:r>
              <a:rPr lang="en-CA" sz="2000" dirty="0" smtClean="0"/>
              <a:t>productive efficiency, the economy could operate on the curve.</a:t>
            </a:r>
            <a:endParaRPr lang="en-US" sz="2000" dirty="0"/>
          </a:p>
        </p:txBody>
      </p:sp>
      <p:sp>
        <p:nvSpPr>
          <p:cNvPr id="18439"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D3675DC9-6D32-41EF-AAF3-B23C1E1CBB03}" type="slidenum">
              <a:rPr lang="en-US" sz="1400">
                <a:solidFill>
                  <a:schemeClr val="bg1"/>
                </a:solidFill>
                <a:cs typeface="Arial" charset="0"/>
              </a:rPr>
              <a:pPr/>
              <a:t>21</a:t>
            </a:fld>
            <a:endParaRPr lang="en-US" sz="1400">
              <a:solidFill>
                <a:schemeClr val="bg1"/>
              </a:solidFill>
              <a:cs typeface="Arial" charset="0"/>
            </a:endParaRPr>
          </a:p>
        </p:txBody>
      </p:sp>
      <p:grpSp>
        <p:nvGrpSpPr>
          <p:cNvPr id="2" name="Group 69"/>
          <p:cNvGrpSpPr>
            <a:grpSpLocks/>
          </p:cNvGrpSpPr>
          <p:nvPr/>
        </p:nvGrpSpPr>
        <p:grpSpPr bwMode="auto">
          <a:xfrm>
            <a:off x="1219200" y="1684039"/>
            <a:ext cx="4419600" cy="4235450"/>
            <a:chOff x="2554" y="1291"/>
            <a:chExt cx="2300" cy="2320"/>
          </a:xfrm>
        </p:grpSpPr>
        <p:grpSp>
          <p:nvGrpSpPr>
            <p:cNvPr id="3" name="Group 5"/>
            <p:cNvGrpSpPr>
              <a:grpSpLocks/>
            </p:cNvGrpSpPr>
            <p:nvPr/>
          </p:nvGrpSpPr>
          <p:grpSpPr bwMode="auto">
            <a:xfrm>
              <a:off x="2554" y="1420"/>
              <a:ext cx="2300" cy="2178"/>
              <a:chOff x="2698" y="1132"/>
              <a:chExt cx="2800" cy="2178"/>
            </a:xfrm>
          </p:grpSpPr>
          <p:sp>
            <p:nvSpPr>
              <p:cNvPr id="18478" name="Line 6"/>
              <p:cNvSpPr>
                <a:spLocks noChangeShapeType="1"/>
              </p:cNvSpPr>
              <p:nvPr/>
            </p:nvSpPr>
            <p:spPr bwMode="auto">
              <a:xfrm>
                <a:off x="2708" y="1132"/>
                <a:ext cx="2790" cy="0"/>
              </a:xfrm>
              <a:prstGeom prst="line">
                <a:avLst/>
              </a:prstGeom>
              <a:noFill/>
              <a:ln w="38100">
                <a:solidFill>
                  <a:srgbClr val="DDDDDD"/>
                </a:solidFill>
                <a:round/>
                <a:headEnd/>
                <a:tailEnd/>
              </a:ln>
            </p:spPr>
            <p:txBody>
              <a:bodyPr/>
              <a:lstStyle/>
              <a:p>
                <a:endParaRPr lang="en-CA"/>
              </a:p>
            </p:txBody>
          </p:sp>
          <p:sp>
            <p:nvSpPr>
              <p:cNvPr id="18479" name="Line 7"/>
              <p:cNvSpPr>
                <a:spLocks noChangeShapeType="1"/>
              </p:cNvSpPr>
              <p:nvPr/>
            </p:nvSpPr>
            <p:spPr bwMode="auto">
              <a:xfrm>
                <a:off x="2706" y="1558"/>
                <a:ext cx="2791" cy="0"/>
              </a:xfrm>
              <a:prstGeom prst="line">
                <a:avLst/>
              </a:prstGeom>
              <a:noFill/>
              <a:ln w="38100">
                <a:solidFill>
                  <a:srgbClr val="DDDDDD"/>
                </a:solidFill>
                <a:round/>
                <a:headEnd/>
                <a:tailEnd/>
              </a:ln>
            </p:spPr>
            <p:txBody>
              <a:bodyPr/>
              <a:lstStyle/>
              <a:p>
                <a:endParaRPr lang="en-CA"/>
              </a:p>
            </p:txBody>
          </p:sp>
          <p:sp>
            <p:nvSpPr>
              <p:cNvPr id="18480" name="Line 8"/>
              <p:cNvSpPr>
                <a:spLocks noChangeShapeType="1"/>
              </p:cNvSpPr>
              <p:nvPr/>
            </p:nvSpPr>
            <p:spPr bwMode="auto">
              <a:xfrm>
                <a:off x="2704" y="1996"/>
                <a:ext cx="2791" cy="0"/>
              </a:xfrm>
              <a:prstGeom prst="line">
                <a:avLst/>
              </a:prstGeom>
              <a:noFill/>
              <a:ln w="38100">
                <a:solidFill>
                  <a:srgbClr val="DDDDDD"/>
                </a:solidFill>
                <a:round/>
                <a:headEnd/>
                <a:tailEnd/>
              </a:ln>
            </p:spPr>
            <p:txBody>
              <a:bodyPr/>
              <a:lstStyle/>
              <a:p>
                <a:endParaRPr lang="en-CA"/>
              </a:p>
            </p:txBody>
          </p:sp>
          <p:sp>
            <p:nvSpPr>
              <p:cNvPr id="18481" name="Line 9"/>
              <p:cNvSpPr>
                <a:spLocks noChangeShapeType="1"/>
              </p:cNvSpPr>
              <p:nvPr/>
            </p:nvSpPr>
            <p:spPr bwMode="auto">
              <a:xfrm>
                <a:off x="2702" y="2434"/>
                <a:ext cx="2791" cy="0"/>
              </a:xfrm>
              <a:prstGeom prst="line">
                <a:avLst/>
              </a:prstGeom>
              <a:noFill/>
              <a:ln w="38100">
                <a:solidFill>
                  <a:srgbClr val="DDDDDD"/>
                </a:solidFill>
                <a:round/>
                <a:headEnd/>
                <a:tailEnd/>
              </a:ln>
            </p:spPr>
            <p:txBody>
              <a:bodyPr/>
              <a:lstStyle/>
              <a:p>
                <a:endParaRPr lang="en-CA"/>
              </a:p>
            </p:txBody>
          </p:sp>
          <p:sp>
            <p:nvSpPr>
              <p:cNvPr id="18482" name="Line 10"/>
              <p:cNvSpPr>
                <a:spLocks noChangeShapeType="1"/>
              </p:cNvSpPr>
              <p:nvPr/>
            </p:nvSpPr>
            <p:spPr bwMode="auto">
              <a:xfrm>
                <a:off x="2700" y="2872"/>
                <a:ext cx="2790" cy="0"/>
              </a:xfrm>
              <a:prstGeom prst="line">
                <a:avLst/>
              </a:prstGeom>
              <a:noFill/>
              <a:ln w="38100">
                <a:solidFill>
                  <a:srgbClr val="DDDDDD"/>
                </a:solidFill>
                <a:round/>
                <a:headEnd/>
                <a:tailEnd/>
              </a:ln>
            </p:spPr>
            <p:txBody>
              <a:bodyPr/>
              <a:lstStyle/>
              <a:p>
                <a:endParaRPr lang="en-CA"/>
              </a:p>
            </p:txBody>
          </p:sp>
          <p:sp>
            <p:nvSpPr>
              <p:cNvPr id="18483" name="Line 11"/>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grpSp>
          <p:nvGrpSpPr>
            <p:cNvPr id="4" name="Group 68"/>
            <p:cNvGrpSpPr>
              <a:grpSpLocks/>
            </p:cNvGrpSpPr>
            <p:nvPr/>
          </p:nvGrpSpPr>
          <p:grpSpPr bwMode="auto">
            <a:xfrm>
              <a:off x="2833" y="1291"/>
              <a:ext cx="2006" cy="2320"/>
              <a:chOff x="2833" y="1291"/>
              <a:chExt cx="2006" cy="2320"/>
            </a:xfrm>
          </p:grpSpPr>
          <p:sp>
            <p:nvSpPr>
              <p:cNvPr id="18470" name="Line 13"/>
              <p:cNvSpPr>
                <a:spLocks noChangeShapeType="1"/>
              </p:cNvSpPr>
              <p:nvPr/>
            </p:nvSpPr>
            <p:spPr bwMode="auto">
              <a:xfrm>
                <a:off x="2833" y="1291"/>
                <a:ext cx="0" cy="2320"/>
              </a:xfrm>
              <a:prstGeom prst="line">
                <a:avLst/>
              </a:prstGeom>
              <a:noFill/>
              <a:ln w="38100">
                <a:solidFill>
                  <a:srgbClr val="DDDDDD"/>
                </a:solidFill>
                <a:round/>
                <a:headEnd/>
                <a:tailEnd/>
              </a:ln>
            </p:spPr>
            <p:txBody>
              <a:bodyPr/>
              <a:lstStyle/>
              <a:p>
                <a:endParaRPr lang="en-CA"/>
              </a:p>
            </p:txBody>
          </p:sp>
          <p:sp>
            <p:nvSpPr>
              <p:cNvPr id="18471" name="Line 14"/>
              <p:cNvSpPr>
                <a:spLocks noChangeShapeType="1"/>
              </p:cNvSpPr>
              <p:nvPr/>
            </p:nvSpPr>
            <p:spPr bwMode="auto">
              <a:xfrm>
                <a:off x="3118" y="1291"/>
                <a:ext cx="0" cy="2320"/>
              </a:xfrm>
              <a:prstGeom prst="line">
                <a:avLst/>
              </a:prstGeom>
              <a:noFill/>
              <a:ln w="38100">
                <a:solidFill>
                  <a:srgbClr val="DDDDDD"/>
                </a:solidFill>
                <a:round/>
                <a:headEnd/>
                <a:tailEnd/>
              </a:ln>
            </p:spPr>
            <p:txBody>
              <a:bodyPr/>
              <a:lstStyle/>
              <a:p>
                <a:endParaRPr lang="en-CA"/>
              </a:p>
            </p:txBody>
          </p:sp>
          <p:sp>
            <p:nvSpPr>
              <p:cNvPr id="18472" name="Line 15"/>
              <p:cNvSpPr>
                <a:spLocks noChangeShapeType="1"/>
              </p:cNvSpPr>
              <p:nvPr/>
            </p:nvSpPr>
            <p:spPr bwMode="auto">
              <a:xfrm>
                <a:off x="3412" y="1291"/>
                <a:ext cx="0" cy="2320"/>
              </a:xfrm>
              <a:prstGeom prst="line">
                <a:avLst/>
              </a:prstGeom>
              <a:noFill/>
              <a:ln w="38100">
                <a:solidFill>
                  <a:srgbClr val="DDDDDD"/>
                </a:solidFill>
                <a:round/>
                <a:headEnd/>
                <a:tailEnd/>
              </a:ln>
            </p:spPr>
            <p:txBody>
              <a:bodyPr/>
              <a:lstStyle/>
              <a:p>
                <a:endParaRPr lang="en-CA"/>
              </a:p>
            </p:txBody>
          </p:sp>
          <p:sp>
            <p:nvSpPr>
              <p:cNvPr id="18473" name="Line 16"/>
              <p:cNvSpPr>
                <a:spLocks noChangeShapeType="1"/>
              </p:cNvSpPr>
              <p:nvPr/>
            </p:nvSpPr>
            <p:spPr bwMode="auto">
              <a:xfrm>
                <a:off x="3696" y="1291"/>
                <a:ext cx="0" cy="2320"/>
              </a:xfrm>
              <a:prstGeom prst="line">
                <a:avLst/>
              </a:prstGeom>
              <a:noFill/>
              <a:ln w="38100">
                <a:solidFill>
                  <a:srgbClr val="DDDDDD"/>
                </a:solidFill>
                <a:round/>
                <a:headEnd/>
                <a:tailEnd/>
              </a:ln>
            </p:spPr>
            <p:txBody>
              <a:bodyPr/>
              <a:lstStyle/>
              <a:p>
                <a:endParaRPr lang="en-CA"/>
              </a:p>
            </p:txBody>
          </p:sp>
          <p:sp>
            <p:nvSpPr>
              <p:cNvPr id="18474" name="Line 17"/>
              <p:cNvSpPr>
                <a:spLocks noChangeShapeType="1"/>
              </p:cNvSpPr>
              <p:nvPr/>
            </p:nvSpPr>
            <p:spPr bwMode="auto">
              <a:xfrm>
                <a:off x="3981" y="1291"/>
                <a:ext cx="0" cy="2320"/>
              </a:xfrm>
              <a:prstGeom prst="line">
                <a:avLst/>
              </a:prstGeom>
              <a:noFill/>
              <a:ln w="38100">
                <a:solidFill>
                  <a:srgbClr val="DDDDDD"/>
                </a:solidFill>
                <a:round/>
                <a:headEnd/>
                <a:tailEnd/>
              </a:ln>
            </p:spPr>
            <p:txBody>
              <a:bodyPr/>
              <a:lstStyle/>
              <a:p>
                <a:endParaRPr lang="en-CA"/>
              </a:p>
            </p:txBody>
          </p:sp>
          <p:sp>
            <p:nvSpPr>
              <p:cNvPr id="18475" name="Line 18"/>
              <p:cNvSpPr>
                <a:spLocks noChangeShapeType="1"/>
              </p:cNvSpPr>
              <p:nvPr/>
            </p:nvSpPr>
            <p:spPr bwMode="auto">
              <a:xfrm>
                <a:off x="4265" y="1291"/>
                <a:ext cx="0" cy="2320"/>
              </a:xfrm>
              <a:prstGeom prst="line">
                <a:avLst/>
              </a:prstGeom>
              <a:noFill/>
              <a:ln w="38100">
                <a:solidFill>
                  <a:srgbClr val="DDDDDD"/>
                </a:solidFill>
                <a:round/>
                <a:headEnd/>
                <a:tailEnd/>
              </a:ln>
            </p:spPr>
            <p:txBody>
              <a:bodyPr/>
              <a:lstStyle/>
              <a:p>
                <a:endParaRPr lang="en-CA"/>
              </a:p>
            </p:txBody>
          </p:sp>
          <p:sp>
            <p:nvSpPr>
              <p:cNvPr id="18476" name="Line 19"/>
              <p:cNvSpPr>
                <a:spLocks noChangeShapeType="1"/>
              </p:cNvSpPr>
              <p:nvPr/>
            </p:nvSpPr>
            <p:spPr bwMode="auto">
              <a:xfrm>
                <a:off x="4554" y="1291"/>
                <a:ext cx="0" cy="2320"/>
              </a:xfrm>
              <a:prstGeom prst="line">
                <a:avLst/>
              </a:prstGeom>
              <a:noFill/>
              <a:ln w="38100">
                <a:solidFill>
                  <a:srgbClr val="DDDDDD"/>
                </a:solidFill>
                <a:round/>
                <a:headEnd/>
                <a:tailEnd/>
              </a:ln>
            </p:spPr>
            <p:txBody>
              <a:bodyPr/>
              <a:lstStyle/>
              <a:p>
                <a:endParaRPr lang="en-CA"/>
              </a:p>
            </p:txBody>
          </p:sp>
          <p:sp>
            <p:nvSpPr>
              <p:cNvPr id="18477" name="Line 21"/>
              <p:cNvSpPr>
                <a:spLocks noChangeShapeType="1"/>
              </p:cNvSpPr>
              <p:nvPr/>
            </p:nvSpPr>
            <p:spPr bwMode="auto">
              <a:xfrm>
                <a:off x="4839" y="1291"/>
                <a:ext cx="0" cy="2320"/>
              </a:xfrm>
              <a:prstGeom prst="line">
                <a:avLst/>
              </a:prstGeom>
              <a:noFill/>
              <a:ln w="38100">
                <a:solidFill>
                  <a:srgbClr val="DDDDDD"/>
                </a:solidFill>
                <a:round/>
                <a:headEnd/>
                <a:tailEnd/>
              </a:ln>
            </p:spPr>
            <p:txBody>
              <a:bodyPr/>
              <a:lstStyle/>
              <a:p>
                <a:endParaRPr lang="en-CA"/>
              </a:p>
            </p:txBody>
          </p:sp>
        </p:grpSp>
      </p:grpSp>
      <p:sp>
        <p:nvSpPr>
          <p:cNvPr id="79" name="Freeform 6"/>
          <p:cNvSpPr>
            <a:spLocks/>
          </p:cNvSpPr>
          <p:nvPr/>
        </p:nvSpPr>
        <p:spPr bwMode="auto">
          <a:xfrm>
            <a:off x="1238250" y="2997796"/>
            <a:ext cx="1123950" cy="2894012"/>
          </a:xfrm>
          <a:custGeom>
            <a:avLst/>
            <a:gdLst>
              <a:gd name="T0" fmla="*/ 0 w 878"/>
              <a:gd name="T1" fmla="*/ 0 h 1808"/>
              <a:gd name="T2" fmla="*/ 0 w 878"/>
              <a:gd name="T3" fmla="*/ 2147483647 h 1808"/>
              <a:gd name="T4" fmla="*/ 2147483647 w 878"/>
              <a:gd name="T5" fmla="*/ 2147483647 h 1808"/>
              <a:gd name="T6" fmla="*/ 2147483647 w 878"/>
              <a:gd name="T7" fmla="*/ 2147483647 h 1808"/>
              <a:gd name="T8" fmla="*/ 2147483647 w 878"/>
              <a:gd name="T9" fmla="*/ 2147483647 h 1808"/>
              <a:gd name="T10" fmla="*/ 2147483647 w 878"/>
              <a:gd name="T11" fmla="*/ 2147483647 h 1808"/>
              <a:gd name="T12" fmla="*/ 2147483647 w 878"/>
              <a:gd name="T13" fmla="*/ 2147483647 h 1808"/>
              <a:gd name="T14" fmla="*/ 2147483647 w 878"/>
              <a:gd name="T15" fmla="*/ 2147483647 h 1808"/>
              <a:gd name="T16" fmla="*/ 2147483647 w 878"/>
              <a:gd name="T17" fmla="*/ 2147483647 h 1808"/>
              <a:gd name="T18" fmla="*/ 2147483647 w 878"/>
              <a:gd name="T19" fmla="*/ 2147483647 h 1808"/>
              <a:gd name="T20" fmla="*/ 2147483647 w 878"/>
              <a:gd name="T21" fmla="*/ 2147483647 h 1808"/>
              <a:gd name="T22" fmla="*/ 0 w 878"/>
              <a:gd name="T23" fmla="*/ 0 h 18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8"/>
              <a:gd name="T37" fmla="*/ 0 h 1808"/>
              <a:gd name="T38" fmla="*/ 878 w 878"/>
              <a:gd name="T39" fmla="*/ 1808 h 18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8" h="1808">
                <a:moveTo>
                  <a:pt x="0" y="0"/>
                </a:moveTo>
                <a:lnTo>
                  <a:pt x="0" y="1808"/>
                </a:lnTo>
                <a:lnTo>
                  <a:pt x="878" y="1808"/>
                </a:lnTo>
                <a:lnTo>
                  <a:pt x="691" y="1154"/>
                </a:lnTo>
                <a:lnTo>
                  <a:pt x="581" y="830"/>
                </a:lnTo>
                <a:lnTo>
                  <a:pt x="522" y="675"/>
                </a:lnTo>
                <a:lnTo>
                  <a:pt x="464" y="519"/>
                </a:lnTo>
                <a:lnTo>
                  <a:pt x="406" y="422"/>
                </a:lnTo>
                <a:lnTo>
                  <a:pt x="354" y="325"/>
                </a:lnTo>
                <a:lnTo>
                  <a:pt x="276" y="235"/>
                </a:lnTo>
                <a:lnTo>
                  <a:pt x="121" y="105"/>
                </a:lnTo>
                <a:lnTo>
                  <a:pt x="0" y="0"/>
                </a:lnTo>
                <a:close/>
              </a:path>
            </a:pathLst>
          </a:custGeom>
          <a:solidFill>
            <a:srgbClr val="FFFFCC"/>
          </a:solidFill>
          <a:ln w="19050">
            <a:solidFill>
              <a:srgbClr val="336699"/>
            </a:solidFill>
            <a:prstDash val="dash"/>
            <a:round/>
            <a:headEnd/>
            <a:tailEnd/>
          </a:ln>
        </p:spPr>
        <p:txBody>
          <a:bodyPr/>
          <a:lstStyle/>
          <a:p>
            <a:endParaRPr lang="en-CA"/>
          </a:p>
        </p:txBody>
      </p:sp>
      <p:sp>
        <p:nvSpPr>
          <p:cNvPr id="80" name="Freeform 8"/>
          <p:cNvSpPr>
            <a:spLocks/>
          </p:cNvSpPr>
          <p:nvPr/>
        </p:nvSpPr>
        <p:spPr bwMode="auto">
          <a:xfrm>
            <a:off x="1230313" y="3063577"/>
            <a:ext cx="1131887" cy="2832100"/>
          </a:xfrm>
          <a:custGeom>
            <a:avLst/>
            <a:gdLst>
              <a:gd name="T0" fmla="*/ 0 w 878"/>
              <a:gd name="T1" fmla="*/ 0 h 1813"/>
              <a:gd name="T2" fmla="*/ 2147483647 w 878"/>
              <a:gd name="T3" fmla="*/ 2147483647 h 1813"/>
              <a:gd name="T4" fmla="*/ 2147483647 w 878"/>
              <a:gd name="T5" fmla="*/ 2147483647 h 1813"/>
              <a:gd name="T6" fmla="*/ 0 60000 65536"/>
              <a:gd name="T7" fmla="*/ 0 60000 65536"/>
              <a:gd name="T8" fmla="*/ 0 60000 65536"/>
              <a:gd name="T9" fmla="*/ 0 w 878"/>
              <a:gd name="T10" fmla="*/ 0 h 1813"/>
              <a:gd name="T11" fmla="*/ 878 w 878"/>
              <a:gd name="T12" fmla="*/ 1813 h 1813"/>
            </a:gdLst>
            <a:ahLst/>
            <a:cxnLst>
              <a:cxn ang="T6">
                <a:pos x="T0" y="T1"/>
              </a:cxn>
              <a:cxn ang="T7">
                <a:pos x="T2" y="T3"/>
              </a:cxn>
              <a:cxn ang="T8">
                <a:pos x="T4" y="T5"/>
              </a:cxn>
            </a:cxnLst>
            <a:rect l="T9" t="T10" r="T11" b="T12"/>
            <a:pathLst>
              <a:path w="878" h="1813">
                <a:moveTo>
                  <a:pt x="0" y="0"/>
                </a:moveTo>
                <a:cubicBezTo>
                  <a:pt x="73" y="79"/>
                  <a:pt x="289" y="175"/>
                  <a:pt x="435" y="477"/>
                </a:cubicBezTo>
                <a:cubicBezTo>
                  <a:pt x="581" y="779"/>
                  <a:pt x="786" y="1535"/>
                  <a:pt x="878" y="1813"/>
                </a:cubicBezTo>
              </a:path>
            </a:pathLst>
          </a:custGeom>
          <a:noFill/>
          <a:ln w="57150">
            <a:solidFill>
              <a:srgbClr val="336699"/>
            </a:solidFill>
            <a:round/>
            <a:headEnd/>
            <a:tailEnd/>
          </a:ln>
        </p:spPr>
        <p:txBody>
          <a:bodyPr/>
          <a:lstStyle/>
          <a:p>
            <a:endParaRPr lang="en-CA"/>
          </a:p>
        </p:txBody>
      </p:sp>
      <p:sp>
        <p:nvSpPr>
          <p:cNvPr id="81" name="Text Box 9"/>
          <p:cNvSpPr txBox="1">
            <a:spLocks noChangeArrowheads="1"/>
          </p:cNvSpPr>
          <p:nvPr/>
        </p:nvSpPr>
        <p:spPr bwMode="auto">
          <a:xfrm>
            <a:off x="2787650" y="6230639"/>
            <a:ext cx="882650" cy="366713"/>
          </a:xfrm>
          <a:prstGeom prst="rect">
            <a:avLst/>
          </a:prstGeom>
          <a:noFill/>
          <a:ln w="9525">
            <a:noFill/>
            <a:miter lim="800000"/>
            <a:headEnd/>
            <a:tailEnd/>
          </a:ln>
        </p:spPr>
        <p:txBody>
          <a:bodyPr wrap="none">
            <a:spAutoFit/>
          </a:bodyPr>
          <a:lstStyle/>
          <a:p>
            <a:r>
              <a:rPr lang="en-US" b="1">
                <a:latin typeface="Calibri" pitchFamily="34" charset="0"/>
              </a:rPr>
              <a:t>Pizzas</a:t>
            </a:r>
          </a:p>
        </p:txBody>
      </p:sp>
      <p:sp>
        <p:nvSpPr>
          <p:cNvPr id="83" name="Text Box 10"/>
          <p:cNvSpPr txBox="1">
            <a:spLocks noChangeArrowheads="1"/>
          </p:cNvSpPr>
          <p:nvPr/>
        </p:nvSpPr>
        <p:spPr bwMode="auto">
          <a:xfrm rot="-5400000">
            <a:off x="-519906" y="3785096"/>
            <a:ext cx="2063750" cy="366712"/>
          </a:xfrm>
          <a:prstGeom prst="rect">
            <a:avLst/>
          </a:prstGeom>
          <a:noFill/>
          <a:ln w="9525">
            <a:noFill/>
            <a:miter lim="800000"/>
            <a:headEnd/>
            <a:tailEnd/>
          </a:ln>
        </p:spPr>
        <p:txBody>
          <a:bodyPr wrap="none">
            <a:spAutoFit/>
          </a:bodyPr>
          <a:lstStyle/>
          <a:p>
            <a:r>
              <a:rPr lang="en-US" b="1">
                <a:latin typeface="Calibri" pitchFamily="34" charset="0"/>
              </a:rPr>
              <a:t>Industrial Robots</a:t>
            </a:r>
          </a:p>
        </p:txBody>
      </p:sp>
      <p:grpSp>
        <p:nvGrpSpPr>
          <p:cNvPr id="5" name="Group 11"/>
          <p:cNvGrpSpPr>
            <a:grpSpLocks/>
          </p:cNvGrpSpPr>
          <p:nvPr/>
        </p:nvGrpSpPr>
        <p:grpSpPr bwMode="auto">
          <a:xfrm>
            <a:off x="1219200" y="1700808"/>
            <a:ext cx="4419600" cy="4191000"/>
            <a:chOff x="1962" y="864"/>
            <a:chExt cx="2784" cy="2640"/>
          </a:xfrm>
        </p:grpSpPr>
        <p:sp>
          <p:nvSpPr>
            <p:cNvPr id="18466" name="Line 12"/>
            <p:cNvSpPr>
              <a:spLocks noChangeShapeType="1"/>
            </p:cNvSpPr>
            <p:nvPr/>
          </p:nvSpPr>
          <p:spPr bwMode="auto">
            <a:xfrm>
              <a:off x="1968" y="864"/>
              <a:ext cx="0" cy="2640"/>
            </a:xfrm>
            <a:prstGeom prst="line">
              <a:avLst/>
            </a:prstGeom>
            <a:noFill/>
            <a:ln w="38100">
              <a:solidFill>
                <a:schemeClr val="tx1"/>
              </a:solidFill>
              <a:round/>
              <a:headEnd/>
              <a:tailEnd/>
            </a:ln>
          </p:spPr>
          <p:txBody>
            <a:bodyPr/>
            <a:lstStyle/>
            <a:p>
              <a:endParaRPr lang="en-CA"/>
            </a:p>
          </p:txBody>
        </p:sp>
        <p:sp>
          <p:nvSpPr>
            <p:cNvPr id="18467" name="Line 13"/>
            <p:cNvSpPr>
              <a:spLocks noChangeShapeType="1"/>
            </p:cNvSpPr>
            <p:nvPr/>
          </p:nvSpPr>
          <p:spPr bwMode="auto">
            <a:xfrm>
              <a:off x="1962" y="3492"/>
              <a:ext cx="2784" cy="0"/>
            </a:xfrm>
            <a:prstGeom prst="line">
              <a:avLst/>
            </a:prstGeom>
            <a:noFill/>
            <a:ln w="38100">
              <a:solidFill>
                <a:schemeClr val="tx1"/>
              </a:solidFill>
              <a:round/>
              <a:headEnd/>
              <a:tailEnd/>
            </a:ln>
          </p:spPr>
          <p:txBody>
            <a:bodyPr/>
            <a:lstStyle/>
            <a:p>
              <a:endParaRPr lang="en-CA"/>
            </a:p>
          </p:txBody>
        </p:sp>
      </p:grpSp>
      <p:sp>
        <p:nvSpPr>
          <p:cNvPr id="92" name="Text Box 15"/>
          <p:cNvSpPr txBox="1">
            <a:spLocks noChangeArrowheads="1"/>
          </p:cNvSpPr>
          <p:nvPr/>
        </p:nvSpPr>
        <p:spPr bwMode="auto">
          <a:xfrm>
            <a:off x="1095375" y="5954414"/>
            <a:ext cx="3368675" cy="336550"/>
          </a:xfrm>
          <a:prstGeom prst="rect">
            <a:avLst/>
          </a:prstGeom>
          <a:noFill/>
          <a:ln w="9525">
            <a:noFill/>
            <a:miter lim="800000"/>
            <a:headEnd/>
            <a:tailEnd/>
          </a:ln>
        </p:spPr>
        <p:txBody>
          <a:bodyPr wrap="none">
            <a:spAutoFit/>
          </a:bodyPr>
          <a:lstStyle/>
          <a:p>
            <a:r>
              <a:rPr lang="en-US" sz="1600" b="1">
                <a:latin typeface="Calibri" pitchFamily="34" charset="0"/>
              </a:rPr>
              <a:t>0    1    2    3    4    5    6    7    8   9 </a:t>
            </a:r>
          </a:p>
        </p:txBody>
      </p:sp>
      <p:sp>
        <p:nvSpPr>
          <p:cNvPr id="93" name="Text Box 16"/>
          <p:cNvSpPr txBox="1">
            <a:spLocks noChangeArrowheads="1"/>
          </p:cNvSpPr>
          <p:nvPr/>
        </p:nvSpPr>
        <p:spPr bwMode="auto">
          <a:xfrm>
            <a:off x="717550" y="1658639"/>
            <a:ext cx="409575" cy="4203700"/>
          </a:xfrm>
          <a:prstGeom prst="rect">
            <a:avLst/>
          </a:prstGeom>
          <a:noFill/>
          <a:ln w="9525">
            <a:noFill/>
            <a:miter lim="800000"/>
            <a:headEnd/>
            <a:tailEnd/>
          </a:ln>
        </p:spPr>
        <p:txBody>
          <a:bodyPr wrap="none">
            <a:spAutoFit/>
          </a:bodyPr>
          <a:lstStyle/>
          <a:p>
            <a:pPr>
              <a:lnSpc>
                <a:spcPct val="120000"/>
              </a:lnSpc>
            </a:pPr>
            <a:r>
              <a:rPr lang="en-US" sz="1600" b="1" dirty="0">
                <a:latin typeface="Calibri" pitchFamily="34" charset="0"/>
              </a:rPr>
              <a:t>14</a:t>
            </a:r>
          </a:p>
          <a:p>
            <a:pPr>
              <a:lnSpc>
                <a:spcPct val="120000"/>
              </a:lnSpc>
            </a:pPr>
            <a:r>
              <a:rPr lang="en-US" sz="1600" b="1" dirty="0">
                <a:latin typeface="Calibri" pitchFamily="34" charset="0"/>
              </a:rPr>
              <a:t>13</a:t>
            </a:r>
          </a:p>
          <a:p>
            <a:pPr>
              <a:lnSpc>
                <a:spcPct val="120000"/>
              </a:lnSpc>
            </a:pPr>
            <a:r>
              <a:rPr lang="en-US" sz="1600" b="1" dirty="0">
                <a:latin typeface="Calibri" pitchFamily="34" charset="0"/>
              </a:rPr>
              <a:t>12</a:t>
            </a:r>
          </a:p>
          <a:p>
            <a:pPr>
              <a:lnSpc>
                <a:spcPct val="120000"/>
              </a:lnSpc>
            </a:pPr>
            <a:r>
              <a:rPr lang="en-US" sz="1600" b="1" dirty="0">
                <a:latin typeface="Calibri" pitchFamily="34" charset="0"/>
              </a:rPr>
              <a:t>11</a:t>
            </a:r>
          </a:p>
          <a:p>
            <a:pPr>
              <a:lnSpc>
                <a:spcPct val="120000"/>
              </a:lnSpc>
            </a:pPr>
            <a:r>
              <a:rPr lang="en-US" sz="1600" b="1" dirty="0">
                <a:latin typeface="Calibri" pitchFamily="34" charset="0"/>
              </a:rPr>
              <a:t>10</a:t>
            </a:r>
          </a:p>
          <a:p>
            <a:pPr>
              <a:lnSpc>
                <a:spcPct val="120000"/>
              </a:lnSpc>
            </a:pPr>
            <a:r>
              <a:rPr lang="en-US" sz="1600" b="1" dirty="0">
                <a:latin typeface="Calibri" pitchFamily="34" charset="0"/>
              </a:rPr>
              <a:t>  9</a:t>
            </a:r>
          </a:p>
          <a:p>
            <a:pPr>
              <a:lnSpc>
                <a:spcPct val="120000"/>
              </a:lnSpc>
            </a:pPr>
            <a:r>
              <a:rPr lang="en-US" sz="1600" b="1" dirty="0">
                <a:latin typeface="Calibri" pitchFamily="34" charset="0"/>
              </a:rPr>
              <a:t>  8</a:t>
            </a:r>
          </a:p>
          <a:p>
            <a:pPr>
              <a:lnSpc>
                <a:spcPct val="120000"/>
              </a:lnSpc>
            </a:pPr>
            <a:r>
              <a:rPr lang="en-US" sz="1600" b="1" dirty="0">
                <a:latin typeface="Calibri" pitchFamily="34" charset="0"/>
              </a:rPr>
              <a:t>  7</a:t>
            </a:r>
          </a:p>
          <a:p>
            <a:pPr>
              <a:lnSpc>
                <a:spcPct val="120000"/>
              </a:lnSpc>
            </a:pPr>
            <a:r>
              <a:rPr lang="en-US" sz="1600" b="1" dirty="0">
                <a:latin typeface="Calibri" pitchFamily="34" charset="0"/>
              </a:rPr>
              <a:t>  6</a:t>
            </a:r>
          </a:p>
          <a:p>
            <a:pPr>
              <a:lnSpc>
                <a:spcPct val="120000"/>
              </a:lnSpc>
            </a:pPr>
            <a:r>
              <a:rPr lang="en-US" sz="1600" b="1" dirty="0">
                <a:latin typeface="Calibri" pitchFamily="34" charset="0"/>
              </a:rPr>
              <a:t>  5</a:t>
            </a:r>
          </a:p>
          <a:p>
            <a:pPr>
              <a:lnSpc>
                <a:spcPct val="120000"/>
              </a:lnSpc>
            </a:pPr>
            <a:r>
              <a:rPr lang="en-US" sz="1600" b="1" dirty="0">
                <a:latin typeface="Calibri" pitchFamily="34" charset="0"/>
              </a:rPr>
              <a:t>  4</a:t>
            </a:r>
          </a:p>
          <a:p>
            <a:pPr>
              <a:lnSpc>
                <a:spcPct val="120000"/>
              </a:lnSpc>
            </a:pPr>
            <a:r>
              <a:rPr lang="en-US" sz="1600" b="1" dirty="0">
                <a:latin typeface="Calibri" pitchFamily="34" charset="0"/>
              </a:rPr>
              <a:t>  3</a:t>
            </a:r>
          </a:p>
          <a:p>
            <a:pPr>
              <a:lnSpc>
                <a:spcPct val="120000"/>
              </a:lnSpc>
            </a:pPr>
            <a:r>
              <a:rPr lang="en-US" sz="1600" b="1" dirty="0">
                <a:latin typeface="Calibri" pitchFamily="34" charset="0"/>
              </a:rPr>
              <a:t>  2</a:t>
            </a:r>
          </a:p>
          <a:p>
            <a:pPr>
              <a:lnSpc>
                <a:spcPct val="120000"/>
              </a:lnSpc>
            </a:pPr>
            <a:r>
              <a:rPr lang="en-US" sz="1600" b="1" dirty="0">
                <a:latin typeface="Calibri" pitchFamily="34" charset="0"/>
              </a:rPr>
              <a:t>  1</a:t>
            </a:r>
          </a:p>
        </p:txBody>
      </p:sp>
      <p:sp>
        <p:nvSpPr>
          <p:cNvPr id="94" name="Oval 17"/>
          <p:cNvSpPr>
            <a:spLocks noChangeArrowheads="1"/>
          </p:cNvSpPr>
          <p:nvPr/>
        </p:nvSpPr>
        <p:spPr bwMode="auto">
          <a:xfrm>
            <a:off x="1163638" y="2979439"/>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5" name="Oval 18"/>
          <p:cNvSpPr>
            <a:spLocks noChangeArrowheads="1"/>
          </p:cNvSpPr>
          <p:nvPr/>
        </p:nvSpPr>
        <p:spPr bwMode="auto">
          <a:xfrm>
            <a:off x="1784350" y="3836689"/>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6" name="Oval 19"/>
          <p:cNvSpPr>
            <a:spLocks noChangeArrowheads="1"/>
          </p:cNvSpPr>
          <p:nvPr/>
        </p:nvSpPr>
        <p:spPr bwMode="auto">
          <a:xfrm>
            <a:off x="1481138" y="3290589"/>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7" name="Oval 20"/>
          <p:cNvSpPr>
            <a:spLocks noChangeArrowheads="1"/>
          </p:cNvSpPr>
          <p:nvPr/>
        </p:nvSpPr>
        <p:spPr bwMode="auto">
          <a:xfrm>
            <a:off x="2035175" y="4741564"/>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98" name="Oval 21"/>
          <p:cNvSpPr>
            <a:spLocks noChangeArrowheads="1"/>
          </p:cNvSpPr>
          <p:nvPr/>
        </p:nvSpPr>
        <p:spPr bwMode="auto">
          <a:xfrm>
            <a:off x="2341563" y="5846464"/>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100" name="Text Box 30"/>
          <p:cNvSpPr txBox="1">
            <a:spLocks noChangeArrowheads="1"/>
          </p:cNvSpPr>
          <p:nvPr/>
        </p:nvSpPr>
        <p:spPr bwMode="auto">
          <a:xfrm>
            <a:off x="1219200" y="2708920"/>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A</a:t>
            </a:r>
          </a:p>
        </p:txBody>
      </p:sp>
      <p:sp>
        <p:nvSpPr>
          <p:cNvPr id="101" name="Text Box 31"/>
          <p:cNvSpPr txBox="1">
            <a:spLocks noChangeArrowheads="1"/>
          </p:cNvSpPr>
          <p:nvPr/>
        </p:nvSpPr>
        <p:spPr bwMode="auto">
          <a:xfrm>
            <a:off x="1547664" y="3068960"/>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B</a:t>
            </a:r>
          </a:p>
        </p:txBody>
      </p:sp>
      <p:sp>
        <p:nvSpPr>
          <p:cNvPr id="102" name="Text Box 32"/>
          <p:cNvSpPr txBox="1">
            <a:spLocks noChangeArrowheads="1"/>
          </p:cNvSpPr>
          <p:nvPr/>
        </p:nvSpPr>
        <p:spPr bwMode="auto">
          <a:xfrm>
            <a:off x="1835696" y="3573016"/>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C</a:t>
            </a:r>
          </a:p>
        </p:txBody>
      </p:sp>
      <p:sp>
        <p:nvSpPr>
          <p:cNvPr id="103" name="Text Box 33"/>
          <p:cNvSpPr txBox="1">
            <a:spLocks noChangeArrowheads="1"/>
          </p:cNvSpPr>
          <p:nvPr/>
        </p:nvSpPr>
        <p:spPr bwMode="auto">
          <a:xfrm>
            <a:off x="2051720" y="4509120"/>
            <a:ext cx="330200" cy="336550"/>
          </a:xfrm>
          <a:prstGeom prst="rect">
            <a:avLst/>
          </a:prstGeom>
          <a:noFill/>
          <a:ln w="9525">
            <a:noFill/>
            <a:miter lim="800000"/>
            <a:headEnd/>
            <a:tailEnd/>
          </a:ln>
        </p:spPr>
        <p:txBody>
          <a:bodyPr wrap="none">
            <a:spAutoFit/>
          </a:bodyPr>
          <a:lstStyle/>
          <a:p>
            <a:r>
              <a:rPr lang="en-US" sz="1600" b="1" dirty="0">
                <a:latin typeface="Calibri" pitchFamily="34" charset="0"/>
              </a:rPr>
              <a:t>D</a:t>
            </a:r>
          </a:p>
        </p:txBody>
      </p:sp>
      <p:sp>
        <p:nvSpPr>
          <p:cNvPr id="104" name="Text Box 34"/>
          <p:cNvSpPr txBox="1">
            <a:spLocks noChangeArrowheads="1"/>
          </p:cNvSpPr>
          <p:nvPr/>
        </p:nvSpPr>
        <p:spPr bwMode="auto">
          <a:xfrm>
            <a:off x="2339752" y="5589240"/>
            <a:ext cx="319088" cy="336550"/>
          </a:xfrm>
          <a:prstGeom prst="rect">
            <a:avLst/>
          </a:prstGeom>
          <a:noFill/>
          <a:ln w="9525">
            <a:noFill/>
            <a:miter lim="800000"/>
            <a:headEnd/>
            <a:tailEnd/>
          </a:ln>
        </p:spPr>
        <p:txBody>
          <a:bodyPr wrap="none">
            <a:spAutoFit/>
          </a:bodyPr>
          <a:lstStyle/>
          <a:p>
            <a:r>
              <a:rPr lang="en-US" sz="1600" b="1" dirty="0">
                <a:latin typeface="Calibri" pitchFamily="34" charset="0"/>
              </a:rPr>
              <a:t>E</a:t>
            </a:r>
          </a:p>
        </p:txBody>
      </p:sp>
      <p:grpSp>
        <p:nvGrpSpPr>
          <p:cNvPr id="6" name="Group 86"/>
          <p:cNvGrpSpPr>
            <a:grpSpLocks/>
          </p:cNvGrpSpPr>
          <p:nvPr/>
        </p:nvGrpSpPr>
        <p:grpSpPr bwMode="auto">
          <a:xfrm>
            <a:off x="1311279" y="4149149"/>
            <a:ext cx="632377" cy="1031355"/>
            <a:chOff x="1981200" y="3678554"/>
            <a:chExt cx="632995" cy="1031559"/>
          </a:xfrm>
        </p:grpSpPr>
        <p:sp>
          <p:nvSpPr>
            <p:cNvPr id="108" name="Right Arrow 107"/>
            <p:cNvSpPr/>
            <p:nvPr/>
          </p:nvSpPr>
          <p:spPr>
            <a:xfrm>
              <a:off x="2145738" y="4254679"/>
              <a:ext cx="468457" cy="144028"/>
            </a:xfrm>
            <a:prstGeom prst="rightArrow">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9" name="Freeform 108"/>
            <p:cNvSpPr/>
            <p:nvPr/>
          </p:nvSpPr>
          <p:spPr>
            <a:xfrm rot="18761218">
              <a:off x="2127327" y="4121180"/>
              <a:ext cx="468093" cy="108106"/>
            </a:xfrm>
            <a:custGeom>
              <a:avLst/>
              <a:gdLst>
                <a:gd name="connsiteX0" fmla="*/ 0 w 304800"/>
                <a:gd name="connsiteY0" fmla="*/ 76200 h 304800"/>
                <a:gd name="connsiteX1" fmla="*/ 152400 w 304800"/>
                <a:gd name="connsiteY1" fmla="*/ 76200 h 304800"/>
                <a:gd name="connsiteX2" fmla="*/ 152400 w 304800"/>
                <a:gd name="connsiteY2" fmla="*/ 0 h 304800"/>
                <a:gd name="connsiteX3" fmla="*/ 304800 w 304800"/>
                <a:gd name="connsiteY3" fmla="*/ 152400 h 304800"/>
                <a:gd name="connsiteX4" fmla="*/ 152400 w 304800"/>
                <a:gd name="connsiteY4" fmla="*/ 304800 h 304800"/>
                <a:gd name="connsiteX5" fmla="*/ 152400 w 304800"/>
                <a:gd name="connsiteY5" fmla="*/ 228600 h 304800"/>
                <a:gd name="connsiteX6" fmla="*/ 0 w 304800"/>
                <a:gd name="connsiteY6" fmla="*/ 228600 h 304800"/>
                <a:gd name="connsiteX7" fmla="*/ 0 w 304800"/>
                <a:gd name="connsiteY7" fmla="*/ 7620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4800" h="304800">
                  <a:moveTo>
                    <a:pt x="0" y="76200"/>
                  </a:moveTo>
                  <a:lnTo>
                    <a:pt x="152400" y="76200"/>
                  </a:lnTo>
                  <a:lnTo>
                    <a:pt x="152400" y="0"/>
                  </a:lnTo>
                  <a:lnTo>
                    <a:pt x="304800" y="152400"/>
                  </a:lnTo>
                  <a:lnTo>
                    <a:pt x="152400" y="304800"/>
                  </a:lnTo>
                  <a:lnTo>
                    <a:pt x="152400" y="228600"/>
                  </a:lnTo>
                  <a:lnTo>
                    <a:pt x="0" y="228600"/>
                  </a:lnTo>
                  <a:lnTo>
                    <a:pt x="0" y="76200"/>
                  </a:lnTo>
                  <a:close/>
                </a:path>
              </a:pathLst>
            </a:cu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0" name="Right Arrow 109"/>
            <p:cNvSpPr/>
            <p:nvPr/>
          </p:nvSpPr>
          <p:spPr>
            <a:xfrm rot="16200000">
              <a:off x="1875749" y="3912530"/>
              <a:ext cx="648128" cy="180176"/>
            </a:xfrm>
            <a:prstGeom prst="rightArrow">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6" name="Oval 18"/>
            <p:cNvSpPr>
              <a:spLocks noChangeArrowheads="1"/>
            </p:cNvSpPr>
            <p:nvPr/>
          </p:nvSpPr>
          <p:spPr bwMode="auto">
            <a:xfrm flipV="1">
              <a:off x="2145754" y="4254663"/>
              <a:ext cx="144141" cy="144028"/>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fontAlgn="auto">
                <a:spcBef>
                  <a:spcPts val="0"/>
                </a:spcBef>
                <a:spcAft>
                  <a:spcPts val="0"/>
                </a:spcAft>
                <a:defRPr/>
              </a:pPr>
              <a:endParaRPr lang="en-US">
                <a:solidFill>
                  <a:srgbClr val="FFFFFF"/>
                </a:solidFill>
                <a:ea typeface="ＭＳ Ｐゴシック" pitchFamily="23" charset="-128"/>
              </a:endParaRPr>
            </a:p>
          </p:txBody>
        </p:sp>
        <p:sp>
          <p:nvSpPr>
            <p:cNvPr id="18462" name="Text Box 42"/>
            <p:cNvSpPr txBox="1">
              <a:spLocks noChangeArrowheads="1"/>
            </p:cNvSpPr>
            <p:nvPr/>
          </p:nvSpPr>
          <p:spPr bwMode="auto">
            <a:xfrm>
              <a:off x="1981200" y="4343400"/>
              <a:ext cx="349250" cy="366713"/>
            </a:xfrm>
            <a:prstGeom prst="rect">
              <a:avLst/>
            </a:prstGeom>
            <a:noFill/>
            <a:ln w="9525">
              <a:noFill/>
              <a:miter lim="800000"/>
              <a:headEnd/>
              <a:tailEnd/>
            </a:ln>
          </p:spPr>
          <p:txBody>
            <a:bodyPr wrap="none">
              <a:spAutoFit/>
            </a:bodyPr>
            <a:lstStyle/>
            <a:p>
              <a:r>
                <a:rPr lang="en-US" b="1" i="1">
                  <a:solidFill>
                    <a:srgbClr val="000000"/>
                  </a:solidFill>
                  <a:latin typeface="Calibri" pitchFamily="34" charset="0"/>
                </a:rPr>
                <a:t>U</a:t>
              </a:r>
            </a:p>
          </p:txBody>
        </p:sp>
      </p:grpSp>
      <p:sp>
        <p:nvSpPr>
          <p:cNvPr id="53" name="Title 52"/>
          <p:cNvSpPr>
            <a:spLocks noGrp="1"/>
          </p:cNvSpPr>
          <p:nvPr>
            <p:ph type="title"/>
          </p:nvPr>
        </p:nvSpPr>
        <p:spPr/>
        <p:txBody>
          <a:bodyPr>
            <a:noAutofit/>
          </a:bodyPr>
          <a:lstStyle/>
          <a:p>
            <a:r>
              <a:rPr lang="en-CA" sz="3200" dirty="0" smtClean="0"/>
              <a:t>Figure 1-4</a:t>
            </a:r>
            <a:br>
              <a:rPr lang="en-CA" sz="3200" dirty="0" smtClean="0"/>
            </a:br>
            <a:r>
              <a:rPr lang="en-CA" sz="2400" dirty="0" smtClean="0"/>
              <a:t>Unemployment, Productive Inefficiency, and the Production Possibilities Curve</a:t>
            </a:r>
            <a:endParaRPr lang="en-CA" sz="3200" dirty="0"/>
          </a:p>
        </p:txBody>
      </p:sp>
      <p:sp>
        <p:nvSpPr>
          <p:cNvPr id="54" name="Date Placeholder 53"/>
          <p:cNvSpPr>
            <a:spLocks noGrp="1"/>
          </p:cNvSpPr>
          <p:nvPr>
            <p:ph type="dt" sz="half" idx="10"/>
          </p:nvPr>
        </p:nvSpPr>
        <p:spPr>
          <a:xfrm>
            <a:off x="457200" y="6476999"/>
            <a:ext cx="2674640" cy="274320"/>
          </a:xfrm>
        </p:spPr>
        <p:txBody>
          <a:bodyPr/>
          <a:lstStyle/>
          <a:p>
            <a:r>
              <a:rPr lang="en-US" dirty="0" smtClean="0"/>
              <a:t>©2013 McGraw-Hill Ryerson Ltd.</a:t>
            </a:r>
            <a:endParaRPr lang="en-CA" dirty="0"/>
          </a:p>
        </p:txBody>
      </p:sp>
      <p:sp>
        <p:nvSpPr>
          <p:cNvPr id="56" name="Footer Placeholder 55"/>
          <p:cNvSpPr>
            <a:spLocks noGrp="1"/>
          </p:cNvSpPr>
          <p:nvPr>
            <p:ph type="ftr" sz="quarter" idx="11"/>
          </p:nvPr>
        </p:nvSpPr>
        <p:spPr/>
        <p:txBody>
          <a:bodyPr/>
          <a:lstStyle/>
          <a:p>
            <a:r>
              <a:rPr lang="en-CA" dirty="0" smtClean="0"/>
              <a:t>		Chapter 1, LO7</a:t>
            </a:r>
            <a:endParaRPr lang="en-CA" dirty="0"/>
          </a:p>
        </p:txBody>
      </p:sp>
      <p:sp>
        <p:nvSpPr>
          <p:cNvPr id="55" name="Slide Number Placeholder 54"/>
          <p:cNvSpPr>
            <a:spLocks noGrp="1"/>
          </p:cNvSpPr>
          <p:nvPr>
            <p:ph type="sldNum" sz="quarter" idx="12"/>
          </p:nvPr>
        </p:nvSpPr>
        <p:spPr/>
        <p:txBody>
          <a:bodyPr/>
          <a:lstStyle/>
          <a:p>
            <a:fld id="{903CFD6A-5142-4398-B600-676E55901B33}" type="slidenum">
              <a:rPr lang="en-CA" smtClean="0"/>
              <a:pPr/>
              <a:t>21</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wipe(up)">
                                      <p:cBhvr>
                                        <p:cTn id="7" dur="1000"/>
                                        <p:tgtEl>
                                          <p:spTgt spid="88"/>
                                        </p:tgtEl>
                                      </p:cBhvr>
                                    </p:animEffect>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2000"/>
                            </p:stCondLst>
                            <p:childTnLst>
                              <p:par>
                                <p:cTn id="14" presetID="23" presetClass="entr" presetSubtype="16" fill="hold" grpId="0" nodeType="afterEffect">
                                  <p:stCondLst>
                                    <p:cond delay="0"/>
                                  </p:stCondLst>
                                  <p:childTnLst>
                                    <p:set>
                                      <p:cBhvr>
                                        <p:cTn id="15" dur="1" fill="hold">
                                          <p:stCondLst>
                                            <p:cond delay="0"/>
                                          </p:stCondLst>
                                        </p:cTn>
                                        <p:tgtEl>
                                          <p:spTgt spid="83"/>
                                        </p:tgtEl>
                                        <p:attrNameLst>
                                          <p:attrName>style.visibility</p:attrName>
                                        </p:attrNameLst>
                                      </p:cBhvr>
                                      <p:to>
                                        <p:strVal val="visible"/>
                                      </p:to>
                                    </p:set>
                                    <p:anim calcmode="lin" valueType="num">
                                      <p:cBhvr>
                                        <p:cTn id="16" dur="1000" fill="hold"/>
                                        <p:tgtEl>
                                          <p:spTgt spid="83"/>
                                        </p:tgtEl>
                                        <p:attrNameLst>
                                          <p:attrName>ppt_w</p:attrName>
                                        </p:attrNameLst>
                                      </p:cBhvr>
                                      <p:tavLst>
                                        <p:tav tm="0">
                                          <p:val>
                                            <p:fltVal val="0"/>
                                          </p:val>
                                        </p:tav>
                                        <p:tav tm="100000">
                                          <p:val>
                                            <p:strVal val="#ppt_w"/>
                                          </p:val>
                                        </p:tav>
                                      </p:tavLst>
                                    </p:anim>
                                    <p:anim calcmode="lin" valueType="num">
                                      <p:cBhvr>
                                        <p:cTn id="17" dur="1000" fill="hold"/>
                                        <p:tgtEl>
                                          <p:spTgt spid="83"/>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81"/>
                                        </p:tgtEl>
                                        <p:attrNameLst>
                                          <p:attrName>style.visibility</p:attrName>
                                        </p:attrNameLst>
                                      </p:cBhvr>
                                      <p:to>
                                        <p:strVal val="visible"/>
                                      </p:to>
                                    </p:set>
                                    <p:anim calcmode="lin" valueType="num">
                                      <p:cBhvr>
                                        <p:cTn id="20" dur="1000" fill="hold"/>
                                        <p:tgtEl>
                                          <p:spTgt spid="81"/>
                                        </p:tgtEl>
                                        <p:attrNameLst>
                                          <p:attrName>ppt_w</p:attrName>
                                        </p:attrNameLst>
                                      </p:cBhvr>
                                      <p:tavLst>
                                        <p:tav tm="0">
                                          <p:val>
                                            <p:fltVal val="0"/>
                                          </p:val>
                                        </p:tav>
                                        <p:tav tm="100000">
                                          <p:val>
                                            <p:strVal val="#ppt_w"/>
                                          </p:val>
                                        </p:tav>
                                      </p:tavLst>
                                    </p:anim>
                                    <p:anim calcmode="lin" valueType="num">
                                      <p:cBhvr>
                                        <p:cTn id="21" dur="1000" fill="hold"/>
                                        <p:tgtEl>
                                          <p:spTgt spid="81"/>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93"/>
                                        </p:tgtEl>
                                        <p:attrNameLst>
                                          <p:attrName>style.visibility</p:attrName>
                                        </p:attrNameLst>
                                      </p:cBhvr>
                                      <p:to>
                                        <p:strVal val="visible"/>
                                      </p:to>
                                    </p:set>
                                    <p:animEffect transition="in" filter="wipe(down)">
                                      <p:cBhvr>
                                        <p:cTn id="28" dur="1000"/>
                                        <p:tgtEl>
                                          <p:spTgt spid="93"/>
                                        </p:tgtEl>
                                      </p:cBhvr>
                                    </p:animEffect>
                                  </p:childTnLst>
                                </p:cTn>
                              </p:par>
                            </p:childTnLst>
                          </p:cTn>
                        </p:par>
                      </p:childTnLst>
                    </p:cTn>
                  </p:par>
                  <p:par>
                    <p:cTn id="29" fill="hold">
                      <p:stCondLst>
                        <p:cond delay="indefinite"/>
                      </p:stCondLst>
                      <p:childTnLst>
                        <p:par>
                          <p:cTn id="30" fill="hold">
                            <p:stCondLst>
                              <p:cond delay="0"/>
                            </p:stCondLst>
                            <p:childTnLst>
                              <p:par>
                                <p:cTn id="31" presetID="23" presetClass="entr" presetSubtype="16" fill="hold" grpId="0" nodeType="clickEffect">
                                  <p:stCondLst>
                                    <p:cond delay="0"/>
                                  </p:stCondLst>
                                  <p:childTnLst>
                                    <p:set>
                                      <p:cBhvr>
                                        <p:cTn id="32" dur="1" fill="hold">
                                          <p:stCondLst>
                                            <p:cond delay="0"/>
                                          </p:stCondLst>
                                        </p:cTn>
                                        <p:tgtEl>
                                          <p:spTgt spid="94"/>
                                        </p:tgtEl>
                                        <p:attrNameLst>
                                          <p:attrName>style.visibility</p:attrName>
                                        </p:attrNameLst>
                                      </p:cBhvr>
                                      <p:to>
                                        <p:strVal val="visible"/>
                                      </p:to>
                                    </p:set>
                                    <p:anim calcmode="lin" valueType="num">
                                      <p:cBhvr>
                                        <p:cTn id="33" dur="1000" fill="hold"/>
                                        <p:tgtEl>
                                          <p:spTgt spid="94"/>
                                        </p:tgtEl>
                                        <p:attrNameLst>
                                          <p:attrName>ppt_w</p:attrName>
                                        </p:attrNameLst>
                                      </p:cBhvr>
                                      <p:tavLst>
                                        <p:tav tm="0">
                                          <p:val>
                                            <p:fltVal val="0"/>
                                          </p:val>
                                        </p:tav>
                                        <p:tav tm="100000">
                                          <p:val>
                                            <p:strVal val="#ppt_w"/>
                                          </p:val>
                                        </p:tav>
                                      </p:tavLst>
                                    </p:anim>
                                    <p:anim calcmode="lin" valueType="num">
                                      <p:cBhvr>
                                        <p:cTn id="34" dur="1000" fill="hold"/>
                                        <p:tgtEl>
                                          <p:spTgt spid="94"/>
                                        </p:tgtEl>
                                        <p:attrNameLst>
                                          <p:attrName>ppt_h</p:attrName>
                                        </p:attrNameLst>
                                      </p:cBhvr>
                                      <p:tavLst>
                                        <p:tav tm="0">
                                          <p:val>
                                            <p:fltVal val="0"/>
                                          </p:val>
                                        </p:tav>
                                        <p:tav tm="100000">
                                          <p:val>
                                            <p:strVal val="#ppt_h"/>
                                          </p:val>
                                        </p:tav>
                                      </p:tavLst>
                                    </p:anim>
                                  </p:childTnLst>
                                </p:cTn>
                              </p:par>
                              <p:par>
                                <p:cTn id="35" presetID="1" presetClass="entr" presetSubtype="0" fill="hold" grpId="0" nodeType="withEffect">
                                  <p:stCondLst>
                                    <p:cond delay="0"/>
                                  </p:stCondLst>
                                  <p:childTnLst>
                                    <p:set>
                                      <p:cBhvr>
                                        <p:cTn id="36" dur="1" fill="hold">
                                          <p:stCondLst>
                                            <p:cond delay="0"/>
                                          </p:stCondLst>
                                        </p:cTn>
                                        <p:tgtEl>
                                          <p:spTgt spid="100"/>
                                        </p:tgtEl>
                                        <p:attrNameLst>
                                          <p:attrName>style.visibility</p:attrName>
                                        </p:attrNameLst>
                                      </p:cBhvr>
                                      <p:to>
                                        <p:strVal val="visible"/>
                                      </p:to>
                                    </p:set>
                                  </p:childTnLst>
                                </p:cTn>
                              </p:par>
                            </p:childTnLst>
                          </p:cTn>
                        </p:par>
                        <p:par>
                          <p:cTn id="37" fill="hold">
                            <p:stCondLst>
                              <p:cond delay="1000"/>
                            </p:stCondLst>
                            <p:childTnLst>
                              <p:par>
                                <p:cTn id="38" presetID="23" presetClass="entr" presetSubtype="16" fill="hold" grpId="0" nodeType="afterEffect">
                                  <p:stCondLst>
                                    <p:cond delay="0"/>
                                  </p:stCondLst>
                                  <p:childTnLst>
                                    <p:set>
                                      <p:cBhvr>
                                        <p:cTn id="39" dur="1" fill="hold">
                                          <p:stCondLst>
                                            <p:cond delay="0"/>
                                          </p:stCondLst>
                                        </p:cTn>
                                        <p:tgtEl>
                                          <p:spTgt spid="96"/>
                                        </p:tgtEl>
                                        <p:attrNameLst>
                                          <p:attrName>style.visibility</p:attrName>
                                        </p:attrNameLst>
                                      </p:cBhvr>
                                      <p:to>
                                        <p:strVal val="visible"/>
                                      </p:to>
                                    </p:set>
                                    <p:anim calcmode="lin" valueType="num">
                                      <p:cBhvr>
                                        <p:cTn id="40" dur="1000" fill="hold"/>
                                        <p:tgtEl>
                                          <p:spTgt spid="96"/>
                                        </p:tgtEl>
                                        <p:attrNameLst>
                                          <p:attrName>ppt_w</p:attrName>
                                        </p:attrNameLst>
                                      </p:cBhvr>
                                      <p:tavLst>
                                        <p:tav tm="0">
                                          <p:val>
                                            <p:fltVal val="0"/>
                                          </p:val>
                                        </p:tav>
                                        <p:tav tm="100000">
                                          <p:val>
                                            <p:strVal val="#ppt_w"/>
                                          </p:val>
                                        </p:tav>
                                      </p:tavLst>
                                    </p:anim>
                                    <p:anim calcmode="lin" valueType="num">
                                      <p:cBhvr>
                                        <p:cTn id="41" dur="1000" fill="hold"/>
                                        <p:tgtEl>
                                          <p:spTgt spid="96"/>
                                        </p:tgtEl>
                                        <p:attrNameLst>
                                          <p:attrName>ppt_h</p:attrName>
                                        </p:attrNameLst>
                                      </p:cBhvr>
                                      <p:tavLst>
                                        <p:tav tm="0">
                                          <p:val>
                                            <p:fltVal val="0"/>
                                          </p:val>
                                        </p:tav>
                                        <p:tav tm="100000">
                                          <p:val>
                                            <p:strVal val="#ppt_h"/>
                                          </p:val>
                                        </p:tav>
                                      </p:tavLst>
                                    </p:anim>
                                  </p:childTnLst>
                                </p:cTn>
                              </p:par>
                              <p:par>
                                <p:cTn id="42" presetID="1" presetClass="entr" presetSubtype="0" fill="hold" grpId="0" nodeType="withEffect">
                                  <p:stCondLst>
                                    <p:cond delay="0"/>
                                  </p:stCondLst>
                                  <p:childTnLst>
                                    <p:set>
                                      <p:cBhvr>
                                        <p:cTn id="43" dur="1" fill="hold">
                                          <p:stCondLst>
                                            <p:cond delay="0"/>
                                          </p:stCondLst>
                                        </p:cTn>
                                        <p:tgtEl>
                                          <p:spTgt spid="101"/>
                                        </p:tgtEl>
                                        <p:attrNameLst>
                                          <p:attrName>style.visibility</p:attrName>
                                        </p:attrNameLst>
                                      </p:cBhvr>
                                      <p:to>
                                        <p:strVal val="visible"/>
                                      </p:to>
                                    </p:set>
                                  </p:childTnLst>
                                </p:cTn>
                              </p:par>
                            </p:childTnLst>
                          </p:cTn>
                        </p:par>
                        <p:par>
                          <p:cTn id="44" fill="hold">
                            <p:stCondLst>
                              <p:cond delay="2000"/>
                            </p:stCondLst>
                            <p:childTnLst>
                              <p:par>
                                <p:cTn id="45" presetID="23" presetClass="entr" presetSubtype="16" fill="hold" grpId="0" nodeType="afterEffect">
                                  <p:stCondLst>
                                    <p:cond delay="0"/>
                                  </p:stCondLst>
                                  <p:childTnLst>
                                    <p:set>
                                      <p:cBhvr>
                                        <p:cTn id="46" dur="1" fill="hold">
                                          <p:stCondLst>
                                            <p:cond delay="0"/>
                                          </p:stCondLst>
                                        </p:cTn>
                                        <p:tgtEl>
                                          <p:spTgt spid="95"/>
                                        </p:tgtEl>
                                        <p:attrNameLst>
                                          <p:attrName>style.visibility</p:attrName>
                                        </p:attrNameLst>
                                      </p:cBhvr>
                                      <p:to>
                                        <p:strVal val="visible"/>
                                      </p:to>
                                    </p:set>
                                    <p:anim calcmode="lin" valueType="num">
                                      <p:cBhvr>
                                        <p:cTn id="47" dur="1000" fill="hold"/>
                                        <p:tgtEl>
                                          <p:spTgt spid="95"/>
                                        </p:tgtEl>
                                        <p:attrNameLst>
                                          <p:attrName>ppt_w</p:attrName>
                                        </p:attrNameLst>
                                      </p:cBhvr>
                                      <p:tavLst>
                                        <p:tav tm="0">
                                          <p:val>
                                            <p:fltVal val="0"/>
                                          </p:val>
                                        </p:tav>
                                        <p:tav tm="100000">
                                          <p:val>
                                            <p:strVal val="#ppt_w"/>
                                          </p:val>
                                        </p:tav>
                                      </p:tavLst>
                                    </p:anim>
                                    <p:anim calcmode="lin" valueType="num">
                                      <p:cBhvr>
                                        <p:cTn id="48" dur="1000" fill="hold"/>
                                        <p:tgtEl>
                                          <p:spTgt spid="95"/>
                                        </p:tgtEl>
                                        <p:attrNameLst>
                                          <p:attrName>ppt_h</p:attrName>
                                        </p:attrNameLst>
                                      </p:cBhvr>
                                      <p:tavLst>
                                        <p:tav tm="0">
                                          <p:val>
                                            <p:fltVal val="0"/>
                                          </p:val>
                                        </p:tav>
                                        <p:tav tm="100000">
                                          <p:val>
                                            <p:strVal val="#ppt_h"/>
                                          </p:val>
                                        </p:tav>
                                      </p:tavLst>
                                    </p:anim>
                                  </p:childTnLst>
                                </p:cTn>
                              </p:par>
                              <p:par>
                                <p:cTn id="49" presetID="1" presetClass="entr" presetSubtype="0"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child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97"/>
                                        </p:tgtEl>
                                        <p:attrNameLst>
                                          <p:attrName>style.visibility</p:attrName>
                                        </p:attrNameLst>
                                      </p:cBhvr>
                                      <p:to>
                                        <p:strVal val="visible"/>
                                      </p:to>
                                    </p:set>
                                    <p:anim calcmode="lin" valueType="num">
                                      <p:cBhvr>
                                        <p:cTn id="54" dur="1000" fill="hold"/>
                                        <p:tgtEl>
                                          <p:spTgt spid="97"/>
                                        </p:tgtEl>
                                        <p:attrNameLst>
                                          <p:attrName>ppt_w</p:attrName>
                                        </p:attrNameLst>
                                      </p:cBhvr>
                                      <p:tavLst>
                                        <p:tav tm="0">
                                          <p:val>
                                            <p:fltVal val="0"/>
                                          </p:val>
                                        </p:tav>
                                        <p:tav tm="100000">
                                          <p:val>
                                            <p:strVal val="#ppt_w"/>
                                          </p:val>
                                        </p:tav>
                                      </p:tavLst>
                                    </p:anim>
                                    <p:anim calcmode="lin" valueType="num">
                                      <p:cBhvr>
                                        <p:cTn id="55" dur="1000" fill="hold"/>
                                        <p:tgtEl>
                                          <p:spTgt spid="97"/>
                                        </p:tgtEl>
                                        <p:attrNameLst>
                                          <p:attrName>ppt_h</p:attrName>
                                        </p:attrNameLst>
                                      </p:cBhvr>
                                      <p:tavLst>
                                        <p:tav tm="0">
                                          <p:val>
                                            <p:fltVal val="0"/>
                                          </p:val>
                                        </p:tav>
                                        <p:tav tm="100000">
                                          <p:val>
                                            <p:strVal val="#ppt_h"/>
                                          </p:val>
                                        </p:tav>
                                      </p:tavLst>
                                    </p:anim>
                                  </p:childTnLst>
                                </p:cTn>
                              </p:par>
                              <p:par>
                                <p:cTn id="56" presetID="1" presetClass="entr" presetSubtype="0" fill="hold" grpId="0" nodeType="withEffect">
                                  <p:stCondLst>
                                    <p:cond delay="0"/>
                                  </p:stCondLst>
                                  <p:childTnLst>
                                    <p:set>
                                      <p:cBhvr>
                                        <p:cTn id="57" dur="1" fill="hold">
                                          <p:stCondLst>
                                            <p:cond delay="0"/>
                                          </p:stCondLst>
                                        </p:cTn>
                                        <p:tgtEl>
                                          <p:spTgt spid="103"/>
                                        </p:tgtEl>
                                        <p:attrNameLst>
                                          <p:attrName>style.visibility</p:attrName>
                                        </p:attrNameLst>
                                      </p:cBhvr>
                                      <p:to>
                                        <p:strVal val="visible"/>
                                      </p:to>
                                    </p:set>
                                  </p:childTnLst>
                                </p:cTn>
                              </p:par>
                            </p:childTnLst>
                          </p:cTn>
                        </p:par>
                        <p:par>
                          <p:cTn id="58" fill="hold">
                            <p:stCondLst>
                              <p:cond delay="4000"/>
                            </p:stCondLst>
                            <p:childTnLst>
                              <p:par>
                                <p:cTn id="59" presetID="23" presetClass="entr" presetSubtype="16" fill="hold" grpId="0" nodeType="afterEffect">
                                  <p:stCondLst>
                                    <p:cond delay="0"/>
                                  </p:stCondLst>
                                  <p:childTnLst>
                                    <p:set>
                                      <p:cBhvr>
                                        <p:cTn id="60" dur="1" fill="hold">
                                          <p:stCondLst>
                                            <p:cond delay="0"/>
                                          </p:stCondLst>
                                        </p:cTn>
                                        <p:tgtEl>
                                          <p:spTgt spid="98"/>
                                        </p:tgtEl>
                                        <p:attrNameLst>
                                          <p:attrName>style.visibility</p:attrName>
                                        </p:attrNameLst>
                                      </p:cBhvr>
                                      <p:to>
                                        <p:strVal val="visible"/>
                                      </p:to>
                                    </p:set>
                                    <p:anim calcmode="lin" valueType="num">
                                      <p:cBhvr>
                                        <p:cTn id="61" dur="1000" fill="hold"/>
                                        <p:tgtEl>
                                          <p:spTgt spid="98"/>
                                        </p:tgtEl>
                                        <p:attrNameLst>
                                          <p:attrName>ppt_w</p:attrName>
                                        </p:attrNameLst>
                                      </p:cBhvr>
                                      <p:tavLst>
                                        <p:tav tm="0">
                                          <p:val>
                                            <p:fltVal val="0"/>
                                          </p:val>
                                        </p:tav>
                                        <p:tav tm="100000">
                                          <p:val>
                                            <p:strVal val="#ppt_w"/>
                                          </p:val>
                                        </p:tav>
                                      </p:tavLst>
                                    </p:anim>
                                    <p:anim calcmode="lin" valueType="num">
                                      <p:cBhvr>
                                        <p:cTn id="62" dur="1000" fill="hold"/>
                                        <p:tgtEl>
                                          <p:spTgt spid="98"/>
                                        </p:tgtEl>
                                        <p:attrNameLst>
                                          <p:attrName>ppt_h</p:attrName>
                                        </p:attrNameLst>
                                      </p:cBhvr>
                                      <p:tavLst>
                                        <p:tav tm="0">
                                          <p:val>
                                            <p:fltVal val="0"/>
                                          </p:val>
                                        </p:tav>
                                        <p:tav tm="100000">
                                          <p:val>
                                            <p:strVal val="#ppt_h"/>
                                          </p:val>
                                        </p:tav>
                                      </p:tavLst>
                                    </p:anim>
                                  </p:childTnLst>
                                </p:cTn>
                              </p:par>
                              <p:par>
                                <p:cTn id="63" presetID="1" presetClass="entr" presetSubtype="0" fill="hold" grpId="0" nodeType="withEffect">
                                  <p:stCondLst>
                                    <p:cond delay="0"/>
                                  </p:stCondLst>
                                  <p:childTnLst>
                                    <p:set>
                                      <p:cBhvr>
                                        <p:cTn id="64" dur="1" fill="hold">
                                          <p:stCondLst>
                                            <p:cond delay="0"/>
                                          </p:stCondLst>
                                        </p:cTn>
                                        <p:tgtEl>
                                          <p:spTgt spid="10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6" presetClass="entr" presetSubtype="42" fill="hold" grpId="0" nodeType="clickEffect">
                                  <p:stCondLst>
                                    <p:cond delay="0"/>
                                  </p:stCondLst>
                                  <p:childTnLst>
                                    <p:set>
                                      <p:cBhvr>
                                        <p:cTn id="68" dur="1" fill="hold">
                                          <p:stCondLst>
                                            <p:cond delay="0"/>
                                          </p:stCondLst>
                                        </p:cTn>
                                        <p:tgtEl>
                                          <p:spTgt spid="80"/>
                                        </p:tgtEl>
                                        <p:attrNameLst>
                                          <p:attrName>style.visibility</p:attrName>
                                        </p:attrNameLst>
                                      </p:cBhvr>
                                      <p:to>
                                        <p:strVal val="visible"/>
                                      </p:to>
                                    </p:set>
                                    <p:animEffect transition="in" filter="barn(outHorizontal)">
                                      <p:cBhvr>
                                        <p:cTn id="69" dur="1000"/>
                                        <p:tgtEl>
                                          <p:spTgt spid="80"/>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dissolve">
                                      <p:cBhvr>
                                        <p:cTn id="74" dur="500"/>
                                        <p:tgtEl>
                                          <p:spTgt spid="79"/>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wipe(down)">
                                      <p:cBhvr>
                                        <p:cTn id="7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79" grpId="0" animBg="1"/>
      <p:bldP spid="80" grpId="0" animBg="1"/>
      <p:bldP spid="81" grpId="0"/>
      <p:bldP spid="83" grpId="0"/>
      <p:bldP spid="92" grpId="0"/>
      <p:bldP spid="93" grpId="0"/>
      <p:bldP spid="94" grpId="0" animBg="1"/>
      <p:bldP spid="95" grpId="0" animBg="1"/>
      <p:bldP spid="96" grpId="0" animBg="1"/>
      <p:bldP spid="97" grpId="0" animBg="1"/>
      <p:bldP spid="98" grpId="0" animBg="1"/>
      <p:bldP spid="100" grpId="0"/>
      <p:bldP spid="101" grpId="0"/>
      <p:bldP spid="102" grpId="0"/>
      <p:bldP spid="103" grpId="0"/>
      <p:bldP spid="10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4"/>
          <p:cNvSpPr txBox="1">
            <a:spLocks noChangeArrowheads="1"/>
          </p:cNvSpPr>
          <p:nvPr/>
        </p:nvSpPr>
        <p:spPr bwMode="auto">
          <a:xfrm>
            <a:off x="1154113" y="2432050"/>
            <a:ext cx="2117725" cy="396875"/>
          </a:xfrm>
          <a:prstGeom prst="rect">
            <a:avLst/>
          </a:prstGeom>
          <a:noFill/>
          <a:ln w="9525">
            <a:noFill/>
            <a:miter lim="800000"/>
            <a:headEnd/>
            <a:tailEnd/>
          </a:ln>
        </p:spPr>
        <p:txBody>
          <a:bodyPr wrap="none">
            <a:spAutoFit/>
          </a:bodyPr>
          <a:lstStyle/>
          <a:p>
            <a:r>
              <a:rPr lang="en-US" sz="2000" b="1"/>
              <a:t>Type of Product</a:t>
            </a:r>
          </a:p>
        </p:txBody>
      </p:sp>
      <p:sp>
        <p:nvSpPr>
          <p:cNvPr id="21507" name="Text Box 5"/>
          <p:cNvSpPr txBox="1">
            <a:spLocks noChangeArrowheads="1"/>
          </p:cNvSpPr>
          <p:nvPr/>
        </p:nvSpPr>
        <p:spPr bwMode="auto">
          <a:xfrm>
            <a:off x="990600" y="3089275"/>
            <a:ext cx="2535238" cy="731838"/>
          </a:xfrm>
          <a:prstGeom prst="rect">
            <a:avLst/>
          </a:prstGeom>
          <a:noFill/>
          <a:ln w="9525">
            <a:noFill/>
            <a:miter lim="800000"/>
            <a:headEnd/>
            <a:tailEnd/>
          </a:ln>
        </p:spPr>
        <p:txBody>
          <a:bodyPr wrap="none">
            <a:spAutoFit/>
          </a:bodyPr>
          <a:lstStyle/>
          <a:p>
            <a:r>
              <a:rPr lang="en-US" sz="2400" b="1">
                <a:solidFill>
                  <a:srgbClr val="000000"/>
                </a:solidFill>
              </a:rPr>
              <a:t>Pizzas</a:t>
            </a:r>
            <a:r>
              <a:rPr lang="en-US" sz="2400"/>
              <a:t> </a:t>
            </a:r>
            <a:r>
              <a:rPr lang="en-US"/>
              <a:t> </a:t>
            </a:r>
          </a:p>
          <a:p>
            <a:r>
              <a:rPr lang="en-US"/>
              <a:t>(in hundred thousands)</a:t>
            </a:r>
          </a:p>
        </p:txBody>
      </p:sp>
      <p:sp>
        <p:nvSpPr>
          <p:cNvPr id="21508" name="Text Box 6"/>
          <p:cNvSpPr txBox="1">
            <a:spLocks noChangeArrowheads="1"/>
          </p:cNvSpPr>
          <p:nvPr/>
        </p:nvSpPr>
        <p:spPr bwMode="auto">
          <a:xfrm>
            <a:off x="990600" y="4029075"/>
            <a:ext cx="2835275" cy="731838"/>
          </a:xfrm>
          <a:prstGeom prst="rect">
            <a:avLst/>
          </a:prstGeom>
          <a:noFill/>
          <a:ln w="9525">
            <a:noFill/>
            <a:miter lim="800000"/>
            <a:headEnd/>
            <a:tailEnd/>
          </a:ln>
        </p:spPr>
        <p:txBody>
          <a:bodyPr wrap="none">
            <a:spAutoFit/>
          </a:bodyPr>
          <a:lstStyle/>
          <a:p>
            <a:r>
              <a:rPr lang="en-US" sz="2400" b="1">
                <a:solidFill>
                  <a:srgbClr val="000000"/>
                </a:solidFill>
              </a:rPr>
              <a:t>Industrial Robots</a:t>
            </a:r>
            <a:r>
              <a:rPr lang="en-US" sz="2400">
                <a:solidFill>
                  <a:srgbClr val="000000"/>
                </a:solidFill>
              </a:rPr>
              <a:t> </a:t>
            </a:r>
            <a:r>
              <a:rPr lang="en-US">
                <a:solidFill>
                  <a:srgbClr val="000000"/>
                </a:solidFill>
              </a:rPr>
              <a:t> </a:t>
            </a:r>
          </a:p>
          <a:p>
            <a:r>
              <a:rPr lang="en-US"/>
              <a:t>(in thousands)</a:t>
            </a:r>
          </a:p>
        </p:txBody>
      </p:sp>
      <p:sp>
        <p:nvSpPr>
          <p:cNvPr id="21509" name="Text Box 7"/>
          <p:cNvSpPr txBox="1">
            <a:spLocks noChangeArrowheads="1"/>
          </p:cNvSpPr>
          <p:nvPr/>
        </p:nvSpPr>
        <p:spPr bwMode="auto">
          <a:xfrm>
            <a:off x="4524375" y="1828800"/>
            <a:ext cx="3621088" cy="457200"/>
          </a:xfrm>
          <a:prstGeom prst="rect">
            <a:avLst/>
          </a:prstGeom>
          <a:noFill/>
          <a:ln w="9525">
            <a:noFill/>
            <a:miter lim="800000"/>
            <a:headEnd/>
            <a:tailEnd/>
          </a:ln>
        </p:spPr>
        <p:txBody>
          <a:bodyPr wrap="none">
            <a:spAutoFit/>
          </a:bodyPr>
          <a:lstStyle/>
          <a:p>
            <a:r>
              <a:rPr lang="en-US" sz="2400" b="1" u="sng"/>
              <a:t>Production Alternatives</a:t>
            </a:r>
          </a:p>
        </p:txBody>
      </p:sp>
      <p:sp>
        <p:nvSpPr>
          <p:cNvPr id="21510" name="Text Box 8"/>
          <p:cNvSpPr txBox="1">
            <a:spLocks noChangeArrowheads="1"/>
          </p:cNvSpPr>
          <p:nvPr/>
        </p:nvSpPr>
        <p:spPr bwMode="auto">
          <a:xfrm>
            <a:off x="4806950" y="2425700"/>
            <a:ext cx="477838" cy="457200"/>
          </a:xfrm>
          <a:prstGeom prst="rect">
            <a:avLst/>
          </a:prstGeom>
          <a:noFill/>
          <a:ln w="9525">
            <a:noFill/>
            <a:miter lim="800000"/>
            <a:headEnd/>
            <a:tailEnd/>
          </a:ln>
        </p:spPr>
        <p:txBody>
          <a:bodyPr wrap="none">
            <a:spAutoFit/>
          </a:bodyPr>
          <a:lstStyle/>
          <a:p>
            <a:r>
              <a:rPr lang="en-US" sz="2400" b="1">
                <a:solidFill>
                  <a:srgbClr val="000000"/>
                </a:solidFill>
              </a:rPr>
              <a:t>A</a:t>
            </a:r>
            <a:r>
              <a:rPr lang="en-US" sz="2400" b="1">
                <a:solidFill>
                  <a:srgbClr val="000000"/>
                </a:solidFill>
                <a:cs typeface="Arial" charset="0"/>
              </a:rPr>
              <a:t>'</a:t>
            </a:r>
          </a:p>
        </p:txBody>
      </p:sp>
      <p:sp>
        <p:nvSpPr>
          <p:cNvPr id="21511" name="Text Box 9"/>
          <p:cNvSpPr txBox="1">
            <a:spLocks noChangeArrowheads="1"/>
          </p:cNvSpPr>
          <p:nvPr/>
        </p:nvSpPr>
        <p:spPr bwMode="auto">
          <a:xfrm>
            <a:off x="5475288" y="2425700"/>
            <a:ext cx="477837" cy="457200"/>
          </a:xfrm>
          <a:prstGeom prst="rect">
            <a:avLst/>
          </a:prstGeom>
          <a:noFill/>
          <a:ln w="9525">
            <a:noFill/>
            <a:miter lim="800000"/>
            <a:headEnd/>
            <a:tailEnd/>
          </a:ln>
        </p:spPr>
        <p:txBody>
          <a:bodyPr wrap="none">
            <a:spAutoFit/>
          </a:bodyPr>
          <a:lstStyle/>
          <a:p>
            <a:r>
              <a:rPr lang="en-US" sz="2400" b="1">
                <a:solidFill>
                  <a:srgbClr val="000000"/>
                </a:solidFill>
              </a:rPr>
              <a:t>B'</a:t>
            </a:r>
          </a:p>
        </p:txBody>
      </p:sp>
      <p:sp>
        <p:nvSpPr>
          <p:cNvPr id="21512" name="Text Box 10"/>
          <p:cNvSpPr txBox="1">
            <a:spLocks noChangeArrowheads="1"/>
          </p:cNvSpPr>
          <p:nvPr/>
        </p:nvSpPr>
        <p:spPr bwMode="auto">
          <a:xfrm>
            <a:off x="6165850" y="2425700"/>
            <a:ext cx="477838" cy="457200"/>
          </a:xfrm>
          <a:prstGeom prst="rect">
            <a:avLst/>
          </a:prstGeom>
          <a:noFill/>
          <a:ln w="9525">
            <a:noFill/>
            <a:miter lim="800000"/>
            <a:headEnd/>
            <a:tailEnd/>
          </a:ln>
        </p:spPr>
        <p:txBody>
          <a:bodyPr wrap="none">
            <a:spAutoFit/>
          </a:bodyPr>
          <a:lstStyle/>
          <a:p>
            <a:r>
              <a:rPr lang="en-US" sz="2400" b="1">
                <a:solidFill>
                  <a:srgbClr val="000000"/>
                </a:solidFill>
              </a:rPr>
              <a:t>C'</a:t>
            </a:r>
          </a:p>
        </p:txBody>
      </p:sp>
      <p:sp>
        <p:nvSpPr>
          <p:cNvPr id="21513" name="Text Box 11"/>
          <p:cNvSpPr txBox="1">
            <a:spLocks noChangeArrowheads="1"/>
          </p:cNvSpPr>
          <p:nvPr/>
        </p:nvSpPr>
        <p:spPr bwMode="auto">
          <a:xfrm>
            <a:off x="6861175" y="2425700"/>
            <a:ext cx="477838" cy="457200"/>
          </a:xfrm>
          <a:prstGeom prst="rect">
            <a:avLst/>
          </a:prstGeom>
          <a:noFill/>
          <a:ln w="9525">
            <a:noFill/>
            <a:miter lim="800000"/>
            <a:headEnd/>
            <a:tailEnd/>
          </a:ln>
        </p:spPr>
        <p:txBody>
          <a:bodyPr wrap="none">
            <a:spAutoFit/>
          </a:bodyPr>
          <a:lstStyle/>
          <a:p>
            <a:r>
              <a:rPr lang="en-US" sz="2400" b="1">
                <a:solidFill>
                  <a:srgbClr val="000000"/>
                </a:solidFill>
              </a:rPr>
              <a:t>D'</a:t>
            </a:r>
          </a:p>
        </p:txBody>
      </p:sp>
      <p:sp>
        <p:nvSpPr>
          <p:cNvPr id="21514" name="Text Box 12"/>
          <p:cNvSpPr txBox="1">
            <a:spLocks noChangeArrowheads="1"/>
          </p:cNvSpPr>
          <p:nvPr/>
        </p:nvSpPr>
        <p:spPr bwMode="auto">
          <a:xfrm>
            <a:off x="7546975" y="2425700"/>
            <a:ext cx="460375" cy="457200"/>
          </a:xfrm>
          <a:prstGeom prst="rect">
            <a:avLst/>
          </a:prstGeom>
          <a:noFill/>
          <a:ln w="9525">
            <a:noFill/>
            <a:miter lim="800000"/>
            <a:headEnd/>
            <a:tailEnd/>
          </a:ln>
        </p:spPr>
        <p:txBody>
          <a:bodyPr wrap="none">
            <a:spAutoFit/>
          </a:bodyPr>
          <a:lstStyle/>
          <a:p>
            <a:r>
              <a:rPr lang="en-US" sz="2400" b="1">
                <a:solidFill>
                  <a:srgbClr val="000000"/>
                </a:solidFill>
              </a:rPr>
              <a:t>E'</a:t>
            </a:r>
          </a:p>
        </p:txBody>
      </p:sp>
      <p:sp>
        <p:nvSpPr>
          <p:cNvPr id="21515" name="Text Box 13"/>
          <p:cNvSpPr txBox="1">
            <a:spLocks noChangeArrowheads="1"/>
          </p:cNvSpPr>
          <p:nvPr/>
        </p:nvSpPr>
        <p:spPr bwMode="auto">
          <a:xfrm>
            <a:off x="4746625" y="4029075"/>
            <a:ext cx="523875" cy="457200"/>
          </a:xfrm>
          <a:prstGeom prst="rect">
            <a:avLst/>
          </a:prstGeom>
          <a:noFill/>
          <a:ln w="9525">
            <a:noFill/>
            <a:miter lim="800000"/>
            <a:headEnd/>
            <a:tailEnd/>
          </a:ln>
        </p:spPr>
        <p:txBody>
          <a:bodyPr wrap="none">
            <a:spAutoFit/>
          </a:bodyPr>
          <a:lstStyle/>
          <a:p>
            <a:r>
              <a:rPr lang="en-US" sz="2400" b="1">
                <a:solidFill>
                  <a:srgbClr val="000000"/>
                </a:solidFill>
              </a:rPr>
              <a:t>14</a:t>
            </a:r>
          </a:p>
        </p:txBody>
      </p:sp>
      <p:sp>
        <p:nvSpPr>
          <p:cNvPr id="21516" name="Text Box 14"/>
          <p:cNvSpPr txBox="1">
            <a:spLocks noChangeArrowheads="1"/>
          </p:cNvSpPr>
          <p:nvPr/>
        </p:nvSpPr>
        <p:spPr bwMode="auto">
          <a:xfrm>
            <a:off x="5500688" y="4029075"/>
            <a:ext cx="523875" cy="457200"/>
          </a:xfrm>
          <a:prstGeom prst="rect">
            <a:avLst/>
          </a:prstGeom>
          <a:noFill/>
          <a:ln w="9525">
            <a:noFill/>
            <a:miter lim="800000"/>
            <a:headEnd/>
            <a:tailEnd/>
          </a:ln>
        </p:spPr>
        <p:txBody>
          <a:bodyPr wrap="none">
            <a:spAutoFit/>
          </a:bodyPr>
          <a:lstStyle/>
          <a:p>
            <a:r>
              <a:rPr lang="en-US" sz="2400" b="1">
                <a:solidFill>
                  <a:srgbClr val="000000"/>
                </a:solidFill>
              </a:rPr>
              <a:t>12</a:t>
            </a:r>
          </a:p>
        </p:txBody>
      </p:sp>
      <p:sp>
        <p:nvSpPr>
          <p:cNvPr id="21517" name="Text Box 15"/>
          <p:cNvSpPr txBox="1">
            <a:spLocks noChangeArrowheads="1"/>
          </p:cNvSpPr>
          <p:nvPr/>
        </p:nvSpPr>
        <p:spPr bwMode="auto">
          <a:xfrm>
            <a:off x="6191250" y="4029075"/>
            <a:ext cx="354013" cy="457200"/>
          </a:xfrm>
          <a:prstGeom prst="rect">
            <a:avLst/>
          </a:prstGeom>
          <a:noFill/>
          <a:ln w="9525">
            <a:noFill/>
            <a:miter lim="800000"/>
            <a:headEnd/>
            <a:tailEnd/>
          </a:ln>
        </p:spPr>
        <p:txBody>
          <a:bodyPr wrap="none">
            <a:spAutoFit/>
          </a:bodyPr>
          <a:lstStyle/>
          <a:p>
            <a:r>
              <a:rPr lang="en-US" sz="2400" b="1">
                <a:solidFill>
                  <a:srgbClr val="000000"/>
                </a:solidFill>
              </a:rPr>
              <a:t>9</a:t>
            </a:r>
          </a:p>
        </p:txBody>
      </p:sp>
      <p:sp>
        <p:nvSpPr>
          <p:cNvPr id="21518" name="Text Box 16"/>
          <p:cNvSpPr txBox="1">
            <a:spLocks noChangeArrowheads="1"/>
          </p:cNvSpPr>
          <p:nvPr/>
        </p:nvSpPr>
        <p:spPr bwMode="auto">
          <a:xfrm>
            <a:off x="6886575" y="4029075"/>
            <a:ext cx="354013" cy="457200"/>
          </a:xfrm>
          <a:prstGeom prst="rect">
            <a:avLst/>
          </a:prstGeom>
          <a:noFill/>
          <a:ln w="9525">
            <a:noFill/>
            <a:miter lim="800000"/>
            <a:headEnd/>
            <a:tailEnd/>
          </a:ln>
        </p:spPr>
        <p:txBody>
          <a:bodyPr wrap="none">
            <a:spAutoFit/>
          </a:bodyPr>
          <a:lstStyle/>
          <a:p>
            <a:r>
              <a:rPr lang="en-US" sz="2400" b="1">
                <a:solidFill>
                  <a:srgbClr val="000000"/>
                </a:solidFill>
              </a:rPr>
              <a:t>5</a:t>
            </a:r>
          </a:p>
        </p:txBody>
      </p:sp>
      <p:sp>
        <p:nvSpPr>
          <p:cNvPr id="21519" name="Text Box 17"/>
          <p:cNvSpPr txBox="1">
            <a:spLocks noChangeArrowheads="1"/>
          </p:cNvSpPr>
          <p:nvPr/>
        </p:nvSpPr>
        <p:spPr bwMode="auto">
          <a:xfrm>
            <a:off x="7562850" y="4029075"/>
            <a:ext cx="354013" cy="457200"/>
          </a:xfrm>
          <a:prstGeom prst="rect">
            <a:avLst/>
          </a:prstGeom>
          <a:noFill/>
          <a:ln w="9525">
            <a:noFill/>
            <a:miter lim="800000"/>
            <a:headEnd/>
            <a:tailEnd/>
          </a:ln>
        </p:spPr>
        <p:txBody>
          <a:bodyPr wrap="none">
            <a:spAutoFit/>
          </a:bodyPr>
          <a:lstStyle/>
          <a:p>
            <a:r>
              <a:rPr lang="en-US" sz="2400" b="1">
                <a:solidFill>
                  <a:srgbClr val="000000"/>
                </a:solidFill>
              </a:rPr>
              <a:t>0</a:t>
            </a:r>
          </a:p>
        </p:txBody>
      </p:sp>
      <p:sp>
        <p:nvSpPr>
          <p:cNvPr id="21520" name="Text Box 18"/>
          <p:cNvSpPr txBox="1">
            <a:spLocks noChangeArrowheads="1"/>
          </p:cNvSpPr>
          <p:nvPr/>
        </p:nvSpPr>
        <p:spPr bwMode="auto">
          <a:xfrm>
            <a:off x="4832350" y="3089275"/>
            <a:ext cx="354013" cy="457200"/>
          </a:xfrm>
          <a:prstGeom prst="rect">
            <a:avLst/>
          </a:prstGeom>
          <a:noFill/>
          <a:ln w="9525">
            <a:noFill/>
            <a:miter lim="800000"/>
            <a:headEnd/>
            <a:tailEnd/>
          </a:ln>
        </p:spPr>
        <p:txBody>
          <a:bodyPr wrap="none">
            <a:spAutoFit/>
          </a:bodyPr>
          <a:lstStyle/>
          <a:p>
            <a:r>
              <a:rPr lang="en-US" sz="2400" b="1">
                <a:solidFill>
                  <a:srgbClr val="000000"/>
                </a:solidFill>
              </a:rPr>
              <a:t>0</a:t>
            </a:r>
          </a:p>
        </p:txBody>
      </p:sp>
      <p:sp>
        <p:nvSpPr>
          <p:cNvPr id="21521" name="Text Box 19"/>
          <p:cNvSpPr txBox="1">
            <a:spLocks noChangeArrowheads="1"/>
          </p:cNvSpPr>
          <p:nvPr/>
        </p:nvSpPr>
        <p:spPr bwMode="auto">
          <a:xfrm>
            <a:off x="5500688" y="3089275"/>
            <a:ext cx="354012" cy="457200"/>
          </a:xfrm>
          <a:prstGeom prst="rect">
            <a:avLst/>
          </a:prstGeom>
          <a:noFill/>
          <a:ln w="9525">
            <a:noFill/>
            <a:miter lim="800000"/>
            <a:headEnd/>
            <a:tailEnd/>
          </a:ln>
        </p:spPr>
        <p:txBody>
          <a:bodyPr wrap="none">
            <a:spAutoFit/>
          </a:bodyPr>
          <a:lstStyle/>
          <a:p>
            <a:r>
              <a:rPr lang="en-US" sz="2400" b="1">
                <a:solidFill>
                  <a:srgbClr val="000000"/>
                </a:solidFill>
              </a:rPr>
              <a:t>2</a:t>
            </a:r>
          </a:p>
        </p:txBody>
      </p:sp>
      <p:sp>
        <p:nvSpPr>
          <p:cNvPr id="21522" name="Text Box 20"/>
          <p:cNvSpPr txBox="1">
            <a:spLocks noChangeArrowheads="1"/>
          </p:cNvSpPr>
          <p:nvPr/>
        </p:nvSpPr>
        <p:spPr bwMode="auto">
          <a:xfrm>
            <a:off x="6191250" y="3089275"/>
            <a:ext cx="354013" cy="457200"/>
          </a:xfrm>
          <a:prstGeom prst="rect">
            <a:avLst/>
          </a:prstGeom>
          <a:noFill/>
          <a:ln w="9525">
            <a:noFill/>
            <a:miter lim="800000"/>
            <a:headEnd/>
            <a:tailEnd/>
          </a:ln>
        </p:spPr>
        <p:txBody>
          <a:bodyPr wrap="none">
            <a:spAutoFit/>
          </a:bodyPr>
          <a:lstStyle/>
          <a:p>
            <a:r>
              <a:rPr lang="en-US" sz="2400" b="1">
                <a:solidFill>
                  <a:srgbClr val="000000"/>
                </a:solidFill>
              </a:rPr>
              <a:t>4</a:t>
            </a:r>
          </a:p>
        </p:txBody>
      </p:sp>
      <p:sp>
        <p:nvSpPr>
          <p:cNvPr id="21523" name="Text Box 21"/>
          <p:cNvSpPr txBox="1">
            <a:spLocks noChangeArrowheads="1"/>
          </p:cNvSpPr>
          <p:nvPr/>
        </p:nvSpPr>
        <p:spPr bwMode="auto">
          <a:xfrm>
            <a:off x="6886575" y="3089275"/>
            <a:ext cx="354013" cy="457200"/>
          </a:xfrm>
          <a:prstGeom prst="rect">
            <a:avLst/>
          </a:prstGeom>
          <a:noFill/>
          <a:ln w="9525">
            <a:noFill/>
            <a:miter lim="800000"/>
            <a:headEnd/>
            <a:tailEnd/>
          </a:ln>
        </p:spPr>
        <p:txBody>
          <a:bodyPr wrap="none">
            <a:spAutoFit/>
          </a:bodyPr>
          <a:lstStyle/>
          <a:p>
            <a:r>
              <a:rPr lang="en-US" sz="2400" b="1">
                <a:solidFill>
                  <a:srgbClr val="000000"/>
                </a:solidFill>
              </a:rPr>
              <a:t>6</a:t>
            </a:r>
          </a:p>
        </p:txBody>
      </p:sp>
      <p:sp>
        <p:nvSpPr>
          <p:cNvPr id="21524" name="Text Box 22"/>
          <p:cNvSpPr txBox="1">
            <a:spLocks noChangeArrowheads="1"/>
          </p:cNvSpPr>
          <p:nvPr/>
        </p:nvSpPr>
        <p:spPr bwMode="auto">
          <a:xfrm>
            <a:off x="7562850" y="3089275"/>
            <a:ext cx="354013" cy="457200"/>
          </a:xfrm>
          <a:prstGeom prst="rect">
            <a:avLst/>
          </a:prstGeom>
          <a:noFill/>
          <a:ln w="9525">
            <a:noFill/>
            <a:miter lim="800000"/>
            <a:headEnd/>
            <a:tailEnd/>
          </a:ln>
        </p:spPr>
        <p:txBody>
          <a:bodyPr wrap="none">
            <a:spAutoFit/>
          </a:bodyPr>
          <a:lstStyle/>
          <a:p>
            <a:r>
              <a:rPr lang="en-US" sz="2400" b="1">
                <a:solidFill>
                  <a:srgbClr val="000000"/>
                </a:solidFill>
              </a:rPr>
              <a:t>8</a:t>
            </a:r>
          </a:p>
        </p:txBody>
      </p:sp>
      <p:sp>
        <p:nvSpPr>
          <p:cNvPr id="21525" name="Line 24"/>
          <p:cNvSpPr>
            <a:spLocks noChangeShapeType="1"/>
          </p:cNvSpPr>
          <p:nvPr/>
        </p:nvSpPr>
        <p:spPr bwMode="auto">
          <a:xfrm>
            <a:off x="1023938" y="2900363"/>
            <a:ext cx="6862762" cy="0"/>
          </a:xfrm>
          <a:prstGeom prst="line">
            <a:avLst/>
          </a:prstGeom>
          <a:noFill/>
          <a:ln w="38100">
            <a:solidFill>
              <a:schemeClr val="tx1"/>
            </a:solidFill>
            <a:round/>
            <a:headEnd/>
            <a:tailEnd/>
          </a:ln>
        </p:spPr>
        <p:txBody>
          <a:bodyPr/>
          <a:lstStyle/>
          <a:p>
            <a:endParaRPr lang="en-CA"/>
          </a:p>
        </p:txBody>
      </p:sp>
      <p:sp>
        <p:nvSpPr>
          <p:cNvPr id="21529"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LO6</a:t>
            </a:r>
          </a:p>
        </p:txBody>
      </p:sp>
      <p:sp>
        <p:nvSpPr>
          <p:cNvPr id="21530"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B62CBA81-F056-4675-B4E7-F64534FC6FFC}" type="slidenum">
              <a:rPr lang="en-US" sz="1400">
                <a:solidFill>
                  <a:schemeClr val="bg1"/>
                </a:solidFill>
                <a:cs typeface="Arial" charset="0"/>
              </a:rPr>
              <a:pPr/>
              <a:t>22</a:t>
            </a:fld>
            <a:endParaRPr lang="en-US" sz="1400">
              <a:solidFill>
                <a:schemeClr val="bg1"/>
              </a:solidFill>
              <a:cs typeface="Arial" charset="0"/>
            </a:endParaRPr>
          </a:p>
        </p:txBody>
      </p:sp>
      <p:sp>
        <p:nvSpPr>
          <p:cNvPr id="28" name="Title 27"/>
          <p:cNvSpPr>
            <a:spLocks noGrp="1"/>
          </p:cNvSpPr>
          <p:nvPr>
            <p:ph type="title"/>
          </p:nvPr>
        </p:nvSpPr>
        <p:spPr/>
        <p:txBody>
          <a:bodyPr>
            <a:normAutofit fontScale="90000"/>
          </a:bodyPr>
          <a:lstStyle/>
          <a:p>
            <a:r>
              <a:rPr lang="en-CA" dirty="0" smtClean="0"/>
              <a:t>Economic Growth and Production Possibility Curve</a:t>
            </a:r>
            <a:endParaRPr lang="en-CA" dirty="0"/>
          </a:p>
        </p:txBody>
      </p:sp>
      <p:sp>
        <p:nvSpPr>
          <p:cNvPr id="29" name="Date Placeholder 28"/>
          <p:cNvSpPr>
            <a:spLocks noGrp="1"/>
          </p:cNvSpPr>
          <p:nvPr>
            <p:ph type="dt" sz="half" idx="10"/>
          </p:nvPr>
        </p:nvSpPr>
        <p:spPr>
          <a:xfrm>
            <a:off x="457200" y="6476999"/>
            <a:ext cx="2890664" cy="274320"/>
          </a:xfrm>
        </p:spPr>
        <p:txBody>
          <a:bodyPr/>
          <a:lstStyle/>
          <a:p>
            <a:r>
              <a:rPr lang="en-US" dirty="0" smtClean="0"/>
              <a:t>©2013 McGraw-Hill Ryerson Ltd.</a:t>
            </a:r>
            <a:endParaRPr lang="en-CA" dirty="0"/>
          </a:p>
        </p:txBody>
      </p:sp>
      <p:sp>
        <p:nvSpPr>
          <p:cNvPr id="31" name="Footer Placeholder 30"/>
          <p:cNvSpPr>
            <a:spLocks noGrp="1"/>
          </p:cNvSpPr>
          <p:nvPr>
            <p:ph type="ftr" sz="quarter" idx="11"/>
          </p:nvPr>
        </p:nvSpPr>
        <p:spPr/>
        <p:txBody>
          <a:bodyPr/>
          <a:lstStyle/>
          <a:p>
            <a:r>
              <a:rPr lang="en-CA" dirty="0" smtClean="0"/>
              <a:t>		Chapter 1, LO7</a:t>
            </a:r>
            <a:endParaRPr lang="en-CA" dirty="0"/>
          </a:p>
        </p:txBody>
      </p:sp>
      <p:sp>
        <p:nvSpPr>
          <p:cNvPr id="30" name="Slide Number Placeholder 29"/>
          <p:cNvSpPr>
            <a:spLocks noGrp="1"/>
          </p:cNvSpPr>
          <p:nvPr>
            <p:ph type="sldNum" sz="quarter" idx="12"/>
          </p:nvPr>
        </p:nvSpPr>
        <p:spPr/>
        <p:txBody>
          <a:bodyPr/>
          <a:lstStyle/>
          <a:p>
            <a:fld id="{903CFD6A-5142-4398-B600-676E55901B33}" type="slidenum">
              <a:rPr lang="en-CA" smtClean="0"/>
              <a:pPr/>
              <a:t>22</a:t>
            </a:fld>
            <a:endParaRPr lang="en-CA"/>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9"/>
          <p:cNvGrpSpPr>
            <a:grpSpLocks/>
          </p:cNvGrpSpPr>
          <p:nvPr/>
        </p:nvGrpSpPr>
        <p:grpSpPr bwMode="auto">
          <a:xfrm>
            <a:off x="2511425" y="1826096"/>
            <a:ext cx="4725988" cy="4267200"/>
            <a:chOff x="2548" y="1290"/>
            <a:chExt cx="2296" cy="2321"/>
          </a:xfrm>
        </p:grpSpPr>
        <p:grpSp>
          <p:nvGrpSpPr>
            <p:cNvPr id="3" name="Group 5"/>
            <p:cNvGrpSpPr>
              <a:grpSpLocks/>
            </p:cNvGrpSpPr>
            <p:nvPr/>
          </p:nvGrpSpPr>
          <p:grpSpPr bwMode="auto">
            <a:xfrm>
              <a:off x="2554" y="1420"/>
              <a:ext cx="2300" cy="2178"/>
              <a:chOff x="2698" y="1132"/>
              <a:chExt cx="2797" cy="2178"/>
            </a:xfrm>
          </p:grpSpPr>
          <p:sp>
            <p:nvSpPr>
              <p:cNvPr id="22584" name="Line 6"/>
              <p:cNvSpPr>
                <a:spLocks noChangeShapeType="1"/>
              </p:cNvSpPr>
              <p:nvPr/>
            </p:nvSpPr>
            <p:spPr bwMode="auto">
              <a:xfrm>
                <a:off x="2708" y="1132"/>
                <a:ext cx="2787" cy="0"/>
              </a:xfrm>
              <a:prstGeom prst="line">
                <a:avLst/>
              </a:prstGeom>
              <a:noFill/>
              <a:ln w="38100">
                <a:solidFill>
                  <a:srgbClr val="DDDDDD"/>
                </a:solidFill>
                <a:round/>
                <a:headEnd/>
                <a:tailEnd/>
              </a:ln>
            </p:spPr>
            <p:txBody>
              <a:bodyPr/>
              <a:lstStyle/>
              <a:p>
                <a:endParaRPr lang="en-CA"/>
              </a:p>
            </p:txBody>
          </p:sp>
          <p:sp>
            <p:nvSpPr>
              <p:cNvPr id="22585" name="Line 7"/>
              <p:cNvSpPr>
                <a:spLocks noChangeShapeType="1"/>
              </p:cNvSpPr>
              <p:nvPr/>
            </p:nvSpPr>
            <p:spPr bwMode="auto">
              <a:xfrm>
                <a:off x="2706" y="1558"/>
                <a:ext cx="2787" cy="0"/>
              </a:xfrm>
              <a:prstGeom prst="line">
                <a:avLst/>
              </a:prstGeom>
              <a:noFill/>
              <a:ln w="38100">
                <a:solidFill>
                  <a:srgbClr val="DDDDDD"/>
                </a:solidFill>
                <a:round/>
                <a:headEnd/>
                <a:tailEnd/>
              </a:ln>
            </p:spPr>
            <p:txBody>
              <a:bodyPr/>
              <a:lstStyle/>
              <a:p>
                <a:endParaRPr lang="en-CA"/>
              </a:p>
            </p:txBody>
          </p:sp>
          <p:sp>
            <p:nvSpPr>
              <p:cNvPr id="22586" name="Line 8"/>
              <p:cNvSpPr>
                <a:spLocks noChangeShapeType="1"/>
              </p:cNvSpPr>
              <p:nvPr/>
            </p:nvSpPr>
            <p:spPr bwMode="auto">
              <a:xfrm>
                <a:off x="2704" y="1996"/>
                <a:ext cx="2787" cy="0"/>
              </a:xfrm>
              <a:prstGeom prst="line">
                <a:avLst/>
              </a:prstGeom>
              <a:noFill/>
              <a:ln w="38100">
                <a:solidFill>
                  <a:srgbClr val="DDDDDD"/>
                </a:solidFill>
                <a:round/>
                <a:headEnd/>
                <a:tailEnd/>
              </a:ln>
            </p:spPr>
            <p:txBody>
              <a:bodyPr/>
              <a:lstStyle/>
              <a:p>
                <a:endParaRPr lang="en-CA"/>
              </a:p>
            </p:txBody>
          </p:sp>
          <p:sp>
            <p:nvSpPr>
              <p:cNvPr id="22587" name="Line 9"/>
              <p:cNvSpPr>
                <a:spLocks noChangeShapeType="1"/>
              </p:cNvSpPr>
              <p:nvPr/>
            </p:nvSpPr>
            <p:spPr bwMode="auto">
              <a:xfrm>
                <a:off x="2702" y="2434"/>
                <a:ext cx="2787" cy="0"/>
              </a:xfrm>
              <a:prstGeom prst="line">
                <a:avLst/>
              </a:prstGeom>
              <a:noFill/>
              <a:ln w="38100">
                <a:solidFill>
                  <a:srgbClr val="DDDDDD"/>
                </a:solidFill>
                <a:round/>
                <a:headEnd/>
                <a:tailEnd/>
              </a:ln>
            </p:spPr>
            <p:txBody>
              <a:bodyPr/>
              <a:lstStyle/>
              <a:p>
                <a:endParaRPr lang="en-CA"/>
              </a:p>
            </p:txBody>
          </p:sp>
          <p:sp>
            <p:nvSpPr>
              <p:cNvPr id="22588" name="Line 10"/>
              <p:cNvSpPr>
                <a:spLocks noChangeShapeType="1"/>
              </p:cNvSpPr>
              <p:nvPr/>
            </p:nvSpPr>
            <p:spPr bwMode="auto">
              <a:xfrm>
                <a:off x="2700" y="2872"/>
                <a:ext cx="2787" cy="0"/>
              </a:xfrm>
              <a:prstGeom prst="line">
                <a:avLst/>
              </a:prstGeom>
              <a:noFill/>
              <a:ln w="38100">
                <a:solidFill>
                  <a:srgbClr val="DDDDDD"/>
                </a:solidFill>
                <a:round/>
                <a:headEnd/>
                <a:tailEnd/>
              </a:ln>
            </p:spPr>
            <p:txBody>
              <a:bodyPr/>
              <a:lstStyle/>
              <a:p>
                <a:endParaRPr lang="en-CA"/>
              </a:p>
            </p:txBody>
          </p:sp>
          <p:sp>
            <p:nvSpPr>
              <p:cNvPr id="22589" name="Line 11"/>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grpSp>
          <p:nvGrpSpPr>
            <p:cNvPr id="4" name="Group 68"/>
            <p:cNvGrpSpPr>
              <a:grpSpLocks/>
            </p:cNvGrpSpPr>
            <p:nvPr/>
          </p:nvGrpSpPr>
          <p:grpSpPr bwMode="auto">
            <a:xfrm>
              <a:off x="2833" y="1291"/>
              <a:ext cx="2006" cy="2320"/>
              <a:chOff x="2833" y="1291"/>
              <a:chExt cx="2006" cy="2320"/>
            </a:xfrm>
          </p:grpSpPr>
          <p:sp>
            <p:nvSpPr>
              <p:cNvPr id="22576" name="Line 13"/>
              <p:cNvSpPr>
                <a:spLocks noChangeShapeType="1"/>
              </p:cNvSpPr>
              <p:nvPr/>
            </p:nvSpPr>
            <p:spPr bwMode="auto">
              <a:xfrm>
                <a:off x="2833" y="1291"/>
                <a:ext cx="0" cy="2320"/>
              </a:xfrm>
              <a:prstGeom prst="line">
                <a:avLst/>
              </a:prstGeom>
              <a:noFill/>
              <a:ln w="38100">
                <a:solidFill>
                  <a:srgbClr val="DDDDDD"/>
                </a:solidFill>
                <a:round/>
                <a:headEnd/>
                <a:tailEnd/>
              </a:ln>
            </p:spPr>
            <p:txBody>
              <a:bodyPr/>
              <a:lstStyle/>
              <a:p>
                <a:endParaRPr lang="en-CA"/>
              </a:p>
            </p:txBody>
          </p:sp>
          <p:sp>
            <p:nvSpPr>
              <p:cNvPr id="22577" name="Line 14"/>
              <p:cNvSpPr>
                <a:spLocks noChangeShapeType="1"/>
              </p:cNvSpPr>
              <p:nvPr/>
            </p:nvSpPr>
            <p:spPr bwMode="auto">
              <a:xfrm>
                <a:off x="3118" y="1291"/>
                <a:ext cx="0" cy="2320"/>
              </a:xfrm>
              <a:prstGeom prst="line">
                <a:avLst/>
              </a:prstGeom>
              <a:noFill/>
              <a:ln w="38100">
                <a:solidFill>
                  <a:srgbClr val="DDDDDD"/>
                </a:solidFill>
                <a:round/>
                <a:headEnd/>
                <a:tailEnd/>
              </a:ln>
            </p:spPr>
            <p:txBody>
              <a:bodyPr/>
              <a:lstStyle/>
              <a:p>
                <a:endParaRPr lang="en-CA"/>
              </a:p>
            </p:txBody>
          </p:sp>
          <p:sp>
            <p:nvSpPr>
              <p:cNvPr id="22578" name="Line 15"/>
              <p:cNvSpPr>
                <a:spLocks noChangeShapeType="1"/>
              </p:cNvSpPr>
              <p:nvPr/>
            </p:nvSpPr>
            <p:spPr bwMode="auto">
              <a:xfrm>
                <a:off x="3412" y="1291"/>
                <a:ext cx="0" cy="2320"/>
              </a:xfrm>
              <a:prstGeom prst="line">
                <a:avLst/>
              </a:prstGeom>
              <a:noFill/>
              <a:ln w="38100">
                <a:solidFill>
                  <a:srgbClr val="DDDDDD"/>
                </a:solidFill>
                <a:round/>
                <a:headEnd/>
                <a:tailEnd/>
              </a:ln>
            </p:spPr>
            <p:txBody>
              <a:bodyPr/>
              <a:lstStyle/>
              <a:p>
                <a:endParaRPr lang="en-CA"/>
              </a:p>
            </p:txBody>
          </p:sp>
          <p:sp>
            <p:nvSpPr>
              <p:cNvPr id="22579" name="Line 16"/>
              <p:cNvSpPr>
                <a:spLocks noChangeShapeType="1"/>
              </p:cNvSpPr>
              <p:nvPr/>
            </p:nvSpPr>
            <p:spPr bwMode="auto">
              <a:xfrm>
                <a:off x="3696" y="1291"/>
                <a:ext cx="0" cy="2320"/>
              </a:xfrm>
              <a:prstGeom prst="line">
                <a:avLst/>
              </a:prstGeom>
              <a:noFill/>
              <a:ln w="38100">
                <a:solidFill>
                  <a:srgbClr val="DDDDDD"/>
                </a:solidFill>
                <a:round/>
                <a:headEnd/>
                <a:tailEnd/>
              </a:ln>
            </p:spPr>
            <p:txBody>
              <a:bodyPr/>
              <a:lstStyle/>
              <a:p>
                <a:endParaRPr lang="en-CA"/>
              </a:p>
            </p:txBody>
          </p:sp>
          <p:sp>
            <p:nvSpPr>
              <p:cNvPr id="22580" name="Line 17"/>
              <p:cNvSpPr>
                <a:spLocks noChangeShapeType="1"/>
              </p:cNvSpPr>
              <p:nvPr/>
            </p:nvSpPr>
            <p:spPr bwMode="auto">
              <a:xfrm>
                <a:off x="3981" y="1291"/>
                <a:ext cx="0" cy="2320"/>
              </a:xfrm>
              <a:prstGeom prst="line">
                <a:avLst/>
              </a:prstGeom>
              <a:noFill/>
              <a:ln w="38100">
                <a:solidFill>
                  <a:srgbClr val="DDDDDD"/>
                </a:solidFill>
                <a:round/>
                <a:headEnd/>
                <a:tailEnd/>
              </a:ln>
            </p:spPr>
            <p:txBody>
              <a:bodyPr/>
              <a:lstStyle/>
              <a:p>
                <a:endParaRPr lang="en-CA"/>
              </a:p>
            </p:txBody>
          </p:sp>
          <p:sp>
            <p:nvSpPr>
              <p:cNvPr id="22581" name="Line 18"/>
              <p:cNvSpPr>
                <a:spLocks noChangeShapeType="1"/>
              </p:cNvSpPr>
              <p:nvPr/>
            </p:nvSpPr>
            <p:spPr bwMode="auto">
              <a:xfrm>
                <a:off x="4265" y="1291"/>
                <a:ext cx="0" cy="2320"/>
              </a:xfrm>
              <a:prstGeom prst="line">
                <a:avLst/>
              </a:prstGeom>
              <a:noFill/>
              <a:ln w="38100">
                <a:solidFill>
                  <a:srgbClr val="DDDDDD"/>
                </a:solidFill>
                <a:round/>
                <a:headEnd/>
                <a:tailEnd/>
              </a:ln>
            </p:spPr>
            <p:txBody>
              <a:bodyPr/>
              <a:lstStyle/>
              <a:p>
                <a:endParaRPr lang="en-CA"/>
              </a:p>
            </p:txBody>
          </p:sp>
          <p:sp>
            <p:nvSpPr>
              <p:cNvPr id="22582" name="Line 19"/>
              <p:cNvSpPr>
                <a:spLocks noChangeShapeType="1"/>
              </p:cNvSpPr>
              <p:nvPr/>
            </p:nvSpPr>
            <p:spPr bwMode="auto">
              <a:xfrm>
                <a:off x="4554" y="1291"/>
                <a:ext cx="0" cy="2320"/>
              </a:xfrm>
              <a:prstGeom prst="line">
                <a:avLst/>
              </a:prstGeom>
              <a:noFill/>
              <a:ln w="38100">
                <a:solidFill>
                  <a:srgbClr val="DDDDDD"/>
                </a:solidFill>
                <a:round/>
                <a:headEnd/>
                <a:tailEnd/>
              </a:ln>
            </p:spPr>
            <p:txBody>
              <a:bodyPr/>
              <a:lstStyle/>
              <a:p>
                <a:endParaRPr lang="en-CA"/>
              </a:p>
            </p:txBody>
          </p:sp>
          <p:sp>
            <p:nvSpPr>
              <p:cNvPr id="22583" name="Line 21"/>
              <p:cNvSpPr>
                <a:spLocks noChangeShapeType="1"/>
              </p:cNvSpPr>
              <p:nvPr/>
            </p:nvSpPr>
            <p:spPr bwMode="auto">
              <a:xfrm>
                <a:off x="4839" y="1291"/>
                <a:ext cx="0" cy="2320"/>
              </a:xfrm>
              <a:prstGeom prst="line">
                <a:avLst/>
              </a:prstGeom>
              <a:noFill/>
              <a:ln w="38100">
                <a:solidFill>
                  <a:srgbClr val="DDDDDD"/>
                </a:solidFill>
                <a:round/>
                <a:headEnd/>
                <a:tailEnd/>
              </a:ln>
            </p:spPr>
            <p:txBody>
              <a:bodyPr/>
              <a:lstStyle/>
              <a:p>
                <a:endParaRPr lang="en-CA"/>
              </a:p>
            </p:txBody>
          </p:sp>
        </p:grpSp>
      </p:grpSp>
      <p:sp>
        <p:nvSpPr>
          <p:cNvPr id="22533"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LO6</a:t>
            </a:r>
          </a:p>
        </p:txBody>
      </p:sp>
      <p:sp>
        <p:nvSpPr>
          <p:cNvPr id="44" name="Freeform 5"/>
          <p:cNvSpPr>
            <a:spLocks/>
          </p:cNvSpPr>
          <p:nvPr/>
        </p:nvSpPr>
        <p:spPr bwMode="auto">
          <a:xfrm>
            <a:off x="2500313" y="1999258"/>
            <a:ext cx="2697162" cy="4035425"/>
          </a:xfrm>
          <a:custGeom>
            <a:avLst/>
            <a:gdLst>
              <a:gd name="T0" fmla="*/ 0 w 1699"/>
              <a:gd name="T1" fmla="*/ 0 h 2542"/>
              <a:gd name="T2" fmla="*/ 2147483647 w 1699"/>
              <a:gd name="T3" fmla="*/ 2147483647 h 2542"/>
              <a:gd name="T4" fmla="*/ 2147483647 w 1699"/>
              <a:gd name="T5" fmla="*/ 2147483647 h 2542"/>
              <a:gd name="T6" fmla="*/ 2147483647 w 1699"/>
              <a:gd name="T7" fmla="*/ 2147483647 h 2542"/>
              <a:gd name="T8" fmla="*/ 2147483647 w 1699"/>
              <a:gd name="T9" fmla="*/ 2147483647 h 2542"/>
              <a:gd name="T10" fmla="*/ 2147483647 w 1699"/>
              <a:gd name="T11" fmla="*/ 2147483647 h 2542"/>
              <a:gd name="T12" fmla="*/ 2147483647 w 1699"/>
              <a:gd name="T13" fmla="*/ 2147483647 h 2542"/>
              <a:gd name="T14" fmla="*/ 2147483647 w 1699"/>
              <a:gd name="T15" fmla="*/ 2147483647 h 2542"/>
              <a:gd name="T16" fmla="*/ 2147483647 w 1699"/>
              <a:gd name="T17" fmla="*/ 2147483647 h 2542"/>
              <a:gd name="T18" fmla="*/ 2147483647 w 1699"/>
              <a:gd name="T19" fmla="*/ 2147483647 h 2542"/>
              <a:gd name="T20" fmla="*/ 0 w 1699"/>
              <a:gd name="T21" fmla="*/ 0 h 25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99"/>
              <a:gd name="T34" fmla="*/ 0 h 2542"/>
              <a:gd name="T35" fmla="*/ 1699 w 1699"/>
              <a:gd name="T36" fmla="*/ 2542 h 254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99" h="2542">
                <a:moveTo>
                  <a:pt x="0" y="0"/>
                </a:moveTo>
                <a:lnTo>
                  <a:pt x="1" y="2542"/>
                </a:lnTo>
                <a:lnTo>
                  <a:pt x="1699" y="2542"/>
                </a:lnTo>
                <a:lnTo>
                  <a:pt x="1318" y="1687"/>
                </a:lnTo>
                <a:lnTo>
                  <a:pt x="1117" y="1305"/>
                </a:lnTo>
                <a:lnTo>
                  <a:pt x="930" y="982"/>
                </a:lnTo>
                <a:lnTo>
                  <a:pt x="768" y="755"/>
                </a:lnTo>
                <a:lnTo>
                  <a:pt x="671" y="600"/>
                </a:lnTo>
                <a:lnTo>
                  <a:pt x="522" y="432"/>
                </a:lnTo>
                <a:lnTo>
                  <a:pt x="224" y="173"/>
                </a:lnTo>
                <a:lnTo>
                  <a:pt x="0" y="0"/>
                </a:lnTo>
                <a:close/>
              </a:path>
            </a:pathLst>
          </a:custGeom>
          <a:solidFill>
            <a:srgbClr val="FFFFCC"/>
          </a:solidFill>
          <a:ln w="9525">
            <a:solidFill>
              <a:schemeClr val="tx1"/>
            </a:solidFill>
            <a:round/>
            <a:headEnd/>
            <a:tailEnd/>
          </a:ln>
        </p:spPr>
        <p:txBody>
          <a:bodyPr/>
          <a:lstStyle/>
          <a:p>
            <a:endParaRPr lang="en-CA"/>
          </a:p>
        </p:txBody>
      </p:sp>
      <p:sp>
        <p:nvSpPr>
          <p:cNvPr id="22536" name="Freeform 6"/>
          <p:cNvSpPr>
            <a:spLocks/>
          </p:cNvSpPr>
          <p:nvPr/>
        </p:nvSpPr>
        <p:spPr bwMode="auto">
          <a:xfrm>
            <a:off x="2514600" y="3151088"/>
            <a:ext cx="1393825" cy="2870200"/>
          </a:xfrm>
          <a:custGeom>
            <a:avLst/>
            <a:gdLst>
              <a:gd name="T0" fmla="*/ 0 w 878"/>
              <a:gd name="T1" fmla="*/ 0 h 1808"/>
              <a:gd name="T2" fmla="*/ 0 w 878"/>
              <a:gd name="T3" fmla="*/ 2147483647 h 1808"/>
              <a:gd name="T4" fmla="*/ 2147483647 w 878"/>
              <a:gd name="T5" fmla="*/ 2147483647 h 1808"/>
              <a:gd name="T6" fmla="*/ 2147483647 w 878"/>
              <a:gd name="T7" fmla="*/ 2147483647 h 1808"/>
              <a:gd name="T8" fmla="*/ 2147483647 w 878"/>
              <a:gd name="T9" fmla="*/ 2147483647 h 1808"/>
              <a:gd name="T10" fmla="*/ 2147483647 w 878"/>
              <a:gd name="T11" fmla="*/ 2147483647 h 1808"/>
              <a:gd name="T12" fmla="*/ 2147483647 w 878"/>
              <a:gd name="T13" fmla="*/ 2147483647 h 1808"/>
              <a:gd name="T14" fmla="*/ 2147483647 w 878"/>
              <a:gd name="T15" fmla="*/ 2147483647 h 1808"/>
              <a:gd name="T16" fmla="*/ 2147483647 w 878"/>
              <a:gd name="T17" fmla="*/ 2147483647 h 1808"/>
              <a:gd name="T18" fmla="*/ 2147483647 w 878"/>
              <a:gd name="T19" fmla="*/ 2147483647 h 1808"/>
              <a:gd name="T20" fmla="*/ 2147483647 w 878"/>
              <a:gd name="T21" fmla="*/ 2147483647 h 1808"/>
              <a:gd name="T22" fmla="*/ 0 w 878"/>
              <a:gd name="T23" fmla="*/ 0 h 18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8"/>
              <a:gd name="T37" fmla="*/ 0 h 1808"/>
              <a:gd name="T38" fmla="*/ 878 w 878"/>
              <a:gd name="T39" fmla="*/ 1808 h 18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8" h="1808">
                <a:moveTo>
                  <a:pt x="0" y="0"/>
                </a:moveTo>
                <a:lnTo>
                  <a:pt x="0" y="1808"/>
                </a:lnTo>
                <a:lnTo>
                  <a:pt x="878" y="1808"/>
                </a:lnTo>
                <a:lnTo>
                  <a:pt x="691" y="1154"/>
                </a:lnTo>
                <a:lnTo>
                  <a:pt x="581" y="830"/>
                </a:lnTo>
                <a:lnTo>
                  <a:pt x="522" y="675"/>
                </a:lnTo>
                <a:lnTo>
                  <a:pt x="464" y="519"/>
                </a:lnTo>
                <a:lnTo>
                  <a:pt x="406" y="422"/>
                </a:lnTo>
                <a:lnTo>
                  <a:pt x="354" y="325"/>
                </a:lnTo>
                <a:lnTo>
                  <a:pt x="276" y="235"/>
                </a:lnTo>
                <a:lnTo>
                  <a:pt x="121" y="105"/>
                </a:lnTo>
                <a:lnTo>
                  <a:pt x="0" y="0"/>
                </a:lnTo>
                <a:close/>
              </a:path>
            </a:pathLst>
          </a:custGeom>
          <a:solidFill>
            <a:srgbClr val="FFFFCC"/>
          </a:solidFill>
          <a:ln w="19050">
            <a:solidFill>
              <a:srgbClr val="336699"/>
            </a:solidFill>
            <a:prstDash val="dash"/>
            <a:round/>
            <a:headEnd/>
            <a:tailEnd/>
          </a:ln>
        </p:spPr>
        <p:txBody>
          <a:bodyPr/>
          <a:lstStyle/>
          <a:p>
            <a:endParaRPr lang="en-CA"/>
          </a:p>
        </p:txBody>
      </p:sp>
      <p:sp>
        <p:nvSpPr>
          <p:cNvPr id="46" name="Freeform 7"/>
          <p:cNvSpPr>
            <a:spLocks/>
          </p:cNvSpPr>
          <p:nvPr/>
        </p:nvSpPr>
        <p:spPr bwMode="auto">
          <a:xfrm>
            <a:off x="2514600" y="1989733"/>
            <a:ext cx="2724150" cy="4059238"/>
          </a:xfrm>
          <a:custGeom>
            <a:avLst/>
            <a:gdLst>
              <a:gd name="T0" fmla="*/ 0 w 1716"/>
              <a:gd name="T1" fmla="*/ 0 h 2557"/>
              <a:gd name="T2" fmla="*/ 2147483647 w 1716"/>
              <a:gd name="T3" fmla="*/ 2147483647 h 2557"/>
              <a:gd name="T4" fmla="*/ 2147483647 w 1716"/>
              <a:gd name="T5" fmla="*/ 2147483647 h 2557"/>
              <a:gd name="T6" fmla="*/ 2147483647 w 1716"/>
              <a:gd name="T7" fmla="*/ 2147483647 h 2557"/>
              <a:gd name="T8" fmla="*/ 2147483647 w 1716"/>
              <a:gd name="T9" fmla="*/ 2147483647 h 2557"/>
              <a:gd name="T10" fmla="*/ 0 60000 65536"/>
              <a:gd name="T11" fmla="*/ 0 60000 65536"/>
              <a:gd name="T12" fmla="*/ 0 60000 65536"/>
              <a:gd name="T13" fmla="*/ 0 60000 65536"/>
              <a:gd name="T14" fmla="*/ 0 60000 65536"/>
              <a:gd name="T15" fmla="*/ 0 w 1716"/>
              <a:gd name="T16" fmla="*/ 0 h 2557"/>
              <a:gd name="T17" fmla="*/ 1716 w 1716"/>
              <a:gd name="T18" fmla="*/ 2557 h 2557"/>
            </a:gdLst>
            <a:ahLst/>
            <a:cxnLst>
              <a:cxn ang="T10">
                <a:pos x="T0" y="T1"/>
              </a:cxn>
              <a:cxn ang="T11">
                <a:pos x="T2" y="T3"/>
              </a:cxn>
              <a:cxn ang="T12">
                <a:pos x="T4" y="T5"/>
              </a:cxn>
              <a:cxn ang="T13">
                <a:pos x="T6" y="T7"/>
              </a:cxn>
              <a:cxn ang="T14">
                <a:pos x="T8" y="T9"/>
              </a:cxn>
            </a:cxnLst>
            <a:rect l="T15" t="T16" r="T17" b="T18"/>
            <a:pathLst>
              <a:path w="1716" h="2557">
                <a:moveTo>
                  <a:pt x="0" y="0"/>
                </a:moveTo>
                <a:cubicBezTo>
                  <a:pt x="60" y="48"/>
                  <a:pt x="230" y="162"/>
                  <a:pt x="359" y="289"/>
                </a:cubicBezTo>
                <a:cubicBezTo>
                  <a:pt x="488" y="416"/>
                  <a:pt x="625" y="552"/>
                  <a:pt x="773" y="761"/>
                </a:cubicBezTo>
                <a:cubicBezTo>
                  <a:pt x="921" y="970"/>
                  <a:pt x="1089" y="1245"/>
                  <a:pt x="1246" y="1544"/>
                </a:cubicBezTo>
                <a:cubicBezTo>
                  <a:pt x="1403" y="1843"/>
                  <a:pt x="1618" y="2346"/>
                  <a:pt x="1716" y="2557"/>
                </a:cubicBezTo>
              </a:path>
            </a:pathLst>
          </a:custGeom>
          <a:noFill/>
          <a:ln w="57150">
            <a:solidFill>
              <a:srgbClr val="336699"/>
            </a:solidFill>
            <a:round/>
            <a:headEnd/>
            <a:tailEnd/>
          </a:ln>
        </p:spPr>
        <p:txBody>
          <a:bodyPr/>
          <a:lstStyle/>
          <a:p>
            <a:endParaRPr lang="en-CA"/>
          </a:p>
        </p:txBody>
      </p:sp>
      <p:sp>
        <p:nvSpPr>
          <p:cNvPr id="47" name="Freeform 8"/>
          <p:cNvSpPr>
            <a:spLocks/>
          </p:cNvSpPr>
          <p:nvPr/>
        </p:nvSpPr>
        <p:spPr bwMode="auto">
          <a:xfrm>
            <a:off x="2506663" y="3170833"/>
            <a:ext cx="1393825" cy="2878138"/>
          </a:xfrm>
          <a:custGeom>
            <a:avLst/>
            <a:gdLst>
              <a:gd name="T0" fmla="*/ 0 w 878"/>
              <a:gd name="T1" fmla="*/ 0 h 1813"/>
              <a:gd name="T2" fmla="*/ 2147483647 w 878"/>
              <a:gd name="T3" fmla="*/ 2147483647 h 1813"/>
              <a:gd name="T4" fmla="*/ 2147483647 w 878"/>
              <a:gd name="T5" fmla="*/ 2147483647 h 1813"/>
              <a:gd name="T6" fmla="*/ 0 60000 65536"/>
              <a:gd name="T7" fmla="*/ 0 60000 65536"/>
              <a:gd name="T8" fmla="*/ 0 60000 65536"/>
              <a:gd name="T9" fmla="*/ 0 w 878"/>
              <a:gd name="T10" fmla="*/ 0 h 1813"/>
              <a:gd name="T11" fmla="*/ 878 w 878"/>
              <a:gd name="T12" fmla="*/ 1813 h 1813"/>
            </a:gdLst>
            <a:ahLst/>
            <a:cxnLst>
              <a:cxn ang="T6">
                <a:pos x="T0" y="T1"/>
              </a:cxn>
              <a:cxn ang="T7">
                <a:pos x="T2" y="T3"/>
              </a:cxn>
              <a:cxn ang="T8">
                <a:pos x="T4" y="T5"/>
              </a:cxn>
            </a:cxnLst>
            <a:rect l="T9" t="T10" r="T11" b="T12"/>
            <a:pathLst>
              <a:path w="878" h="1813">
                <a:moveTo>
                  <a:pt x="0" y="0"/>
                </a:moveTo>
                <a:cubicBezTo>
                  <a:pt x="73" y="79"/>
                  <a:pt x="289" y="175"/>
                  <a:pt x="435" y="477"/>
                </a:cubicBezTo>
                <a:cubicBezTo>
                  <a:pt x="581" y="779"/>
                  <a:pt x="786" y="1535"/>
                  <a:pt x="878" y="1813"/>
                </a:cubicBezTo>
              </a:path>
            </a:pathLst>
          </a:custGeom>
          <a:noFill/>
          <a:ln w="57150">
            <a:solidFill>
              <a:srgbClr val="336699"/>
            </a:solidFill>
            <a:round/>
            <a:headEnd/>
            <a:tailEnd/>
          </a:ln>
        </p:spPr>
        <p:txBody>
          <a:bodyPr/>
          <a:lstStyle/>
          <a:p>
            <a:endParaRPr lang="en-CA"/>
          </a:p>
        </p:txBody>
      </p:sp>
      <p:sp>
        <p:nvSpPr>
          <p:cNvPr id="22539" name="Text Box 9"/>
          <p:cNvSpPr txBox="1">
            <a:spLocks noChangeArrowheads="1"/>
          </p:cNvSpPr>
          <p:nvPr/>
        </p:nvSpPr>
        <p:spPr bwMode="auto">
          <a:xfrm>
            <a:off x="6804248" y="6093296"/>
            <a:ext cx="882650" cy="366712"/>
          </a:xfrm>
          <a:prstGeom prst="rect">
            <a:avLst/>
          </a:prstGeom>
          <a:noFill/>
          <a:ln w="9525">
            <a:noFill/>
            <a:miter lim="800000"/>
            <a:headEnd/>
            <a:tailEnd/>
          </a:ln>
        </p:spPr>
        <p:txBody>
          <a:bodyPr wrap="none">
            <a:spAutoFit/>
          </a:bodyPr>
          <a:lstStyle/>
          <a:p>
            <a:r>
              <a:rPr lang="en-US" b="1" dirty="0"/>
              <a:t>Pizzas</a:t>
            </a:r>
          </a:p>
        </p:txBody>
      </p:sp>
      <p:sp>
        <p:nvSpPr>
          <p:cNvPr id="22540" name="Text Box 10"/>
          <p:cNvSpPr txBox="1">
            <a:spLocks noChangeArrowheads="1"/>
          </p:cNvSpPr>
          <p:nvPr/>
        </p:nvSpPr>
        <p:spPr bwMode="auto">
          <a:xfrm rot="-5400000">
            <a:off x="756444" y="3892352"/>
            <a:ext cx="2063750" cy="366712"/>
          </a:xfrm>
          <a:prstGeom prst="rect">
            <a:avLst/>
          </a:prstGeom>
          <a:noFill/>
          <a:ln w="9525">
            <a:noFill/>
            <a:miter lim="800000"/>
            <a:headEnd/>
            <a:tailEnd/>
          </a:ln>
        </p:spPr>
        <p:txBody>
          <a:bodyPr wrap="none">
            <a:spAutoFit/>
          </a:bodyPr>
          <a:lstStyle/>
          <a:p>
            <a:r>
              <a:rPr lang="en-US" b="1" dirty="0"/>
              <a:t>Industrial Robots</a:t>
            </a:r>
          </a:p>
        </p:txBody>
      </p:sp>
      <p:grpSp>
        <p:nvGrpSpPr>
          <p:cNvPr id="5" name="Group 11"/>
          <p:cNvGrpSpPr>
            <a:grpSpLocks/>
          </p:cNvGrpSpPr>
          <p:nvPr/>
        </p:nvGrpSpPr>
        <p:grpSpPr bwMode="auto">
          <a:xfrm>
            <a:off x="2505075" y="1867496"/>
            <a:ext cx="4733925" cy="4192587"/>
            <a:chOff x="1968" y="864"/>
            <a:chExt cx="2982" cy="2641"/>
          </a:xfrm>
        </p:grpSpPr>
        <p:sp>
          <p:nvSpPr>
            <p:cNvPr id="22572" name="Line 12"/>
            <p:cNvSpPr>
              <a:spLocks noChangeShapeType="1"/>
            </p:cNvSpPr>
            <p:nvPr/>
          </p:nvSpPr>
          <p:spPr bwMode="auto">
            <a:xfrm>
              <a:off x="1968" y="864"/>
              <a:ext cx="0" cy="2640"/>
            </a:xfrm>
            <a:prstGeom prst="line">
              <a:avLst/>
            </a:prstGeom>
            <a:noFill/>
            <a:ln w="38100">
              <a:solidFill>
                <a:schemeClr val="tx1"/>
              </a:solidFill>
              <a:round/>
              <a:headEnd/>
              <a:tailEnd/>
            </a:ln>
          </p:spPr>
          <p:txBody>
            <a:bodyPr/>
            <a:lstStyle/>
            <a:p>
              <a:endParaRPr lang="en-CA"/>
            </a:p>
          </p:txBody>
        </p:sp>
        <p:sp>
          <p:nvSpPr>
            <p:cNvPr id="22573" name="Line 13"/>
            <p:cNvSpPr>
              <a:spLocks noChangeShapeType="1"/>
            </p:cNvSpPr>
            <p:nvPr/>
          </p:nvSpPr>
          <p:spPr bwMode="auto">
            <a:xfrm flipV="1">
              <a:off x="1974" y="3492"/>
              <a:ext cx="2976" cy="13"/>
            </a:xfrm>
            <a:prstGeom prst="line">
              <a:avLst/>
            </a:prstGeom>
            <a:noFill/>
            <a:ln w="38100">
              <a:solidFill>
                <a:schemeClr val="tx1"/>
              </a:solidFill>
              <a:round/>
              <a:headEnd/>
              <a:tailEnd/>
            </a:ln>
          </p:spPr>
          <p:txBody>
            <a:bodyPr/>
            <a:lstStyle/>
            <a:p>
              <a:endParaRPr lang="en-CA"/>
            </a:p>
          </p:txBody>
        </p:sp>
      </p:grpSp>
      <p:sp>
        <p:nvSpPr>
          <p:cNvPr id="22542" name="Text Box 14"/>
          <p:cNvSpPr txBox="1">
            <a:spLocks noChangeArrowheads="1"/>
          </p:cNvSpPr>
          <p:nvPr/>
        </p:nvSpPr>
        <p:spPr bwMode="auto">
          <a:xfrm>
            <a:off x="2492375" y="5304433"/>
            <a:ext cx="1289050" cy="366713"/>
          </a:xfrm>
          <a:prstGeom prst="rect">
            <a:avLst/>
          </a:prstGeom>
          <a:noFill/>
          <a:ln w="9525">
            <a:noFill/>
            <a:miter lim="800000"/>
            <a:headEnd/>
            <a:tailEnd/>
          </a:ln>
        </p:spPr>
        <p:txBody>
          <a:bodyPr wrap="none">
            <a:spAutoFit/>
          </a:bodyPr>
          <a:lstStyle/>
          <a:p>
            <a:r>
              <a:rPr lang="en-US" b="1"/>
              <a:t>Attainable</a:t>
            </a:r>
          </a:p>
        </p:txBody>
      </p:sp>
      <p:sp>
        <p:nvSpPr>
          <p:cNvPr id="22543" name="Text Box 15"/>
          <p:cNvSpPr txBox="1">
            <a:spLocks noChangeArrowheads="1"/>
          </p:cNvSpPr>
          <p:nvPr/>
        </p:nvSpPr>
        <p:spPr bwMode="auto">
          <a:xfrm>
            <a:off x="2339752" y="6061671"/>
            <a:ext cx="4000475" cy="336550"/>
          </a:xfrm>
          <a:prstGeom prst="rect">
            <a:avLst/>
          </a:prstGeom>
          <a:noFill/>
          <a:ln w="9525">
            <a:noFill/>
            <a:miter lim="800000"/>
            <a:headEnd/>
            <a:tailEnd/>
          </a:ln>
        </p:spPr>
        <p:txBody>
          <a:bodyPr wrap="square">
            <a:spAutoFit/>
          </a:bodyPr>
          <a:lstStyle/>
          <a:p>
            <a:r>
              <a:rPr lang="en-US" sz="1600" b="1" dirty="0"/>
              <a:t>0  </a:t>
            </a:r>
            <a:r>
              <a:rPr lang="en-US" sz="1600" b="1" dirty="0" smtClean="0"/>
              <a:t>    1      2      3      4      5      6      </a:t>
            </a:r>
            <a:r>
              <a:rPr lang="en-US" sz="1600" b="1" dirty="0"/>
              <a:t>7   </a:t>
            </a:r>
            <a:r>
              <a:rPr lang="en-US" sz="1600" b="1" dirty="0" smtClean="0"/>
              <a:t>  </a:t>
            </a:r>
            <a:r>
              <a:rPr lang="en-US" sz="1600" b="1" dirty="0"/>
              <a:t>8   </a:t>
            </a:r>
          </a:p>
        </p:txBody>
      </p:sp>
      <p:sp>
        <p:nvSpPr>
          <p:cNvPr id="22544" name="Text Box 16"/>
          <p:cNvSpPr txBox="1">
            <a:spLocks noChangeArrowheads="1"/>
          </p:cNvSpPr>
          <p:nvPr/>
        </p:nvSpPr>
        <p:spPr bwMode="auto">
          <a:xfrm>
            <a:off x="1993900" y="1765896"/>
            <a:ext cx="409575" cy="4203700"/>
          </a:xfrm>
          <a:prstGeom prst="rect">
            <a:avLst/>
          </a:prstGeom>
          <a:noFill/>
          <a:ln w="9525">
            <a:noFill/>
            <a:miter lim="800000"/>
            <a:headEnd/>
            <a:tailEnd/>
          </a:ln>
        </p:spPr>
        <p:txBody>
          <a:bodyPr wrap="none">
            <a:spAutoFit/>
          </a:bodyPr>
          <a:lstStyle/>
          <a:p>
            <a:pPr>
              <a:lnSpc>
                <a:spcPct val="120000"/>
              </a:lnSpc>
            </a:pPr>
            <a:r>
              <a:rPr lang="en-US" sz="1600" b="1" dirty="0"/>
              <a:t>14</a:t>
            </a:r>
          </a:p>
          <a:p>
            <a:pPr>
              <a:lnSpc>
                <a:spcPct val="120000"/>
              </a:lnSpc>
            </a:pPr>
            <a:r>
              <a:rPr lang="en-US" sz="1600" b="1" dirty="0"/>
              <a:t>13</a:t>
            </a:r>
          </a:p>
          <a:p>
            <a:pPr>
              <a:lnSpc>
                <a:spcPct val="120000"/>
              </a:lnSpc>
            </a:pPr>
            <a:r>
              <a:rPr lang="en-US" sz="1600" b="1" dirty="0"/>
              <a:t>12</a:t>
            </a:r>
          </a:p>
          <a:p>
            <a:pPr>
              <a:lnSpc>
                <a:spcPct val="120000"/>
              </a:lnSpc>
            </a:pPr>
            <a:r>
              <a:rPr lang="en-US" sz="1600" b="1" dirty="0"/>
              <a:t>11</a:t>
            </a:r>
          </a:p>
          <a:p>
            <a:pPr>
              <a:lnSpc>
                <a:spcPct val="120000"/>
              </a:lnSpc>
            </a:pPr>
            <a:r>
              <a:rPr lang="en-US" sz="1600" b="1" dirty="0"/>
              <a:t>10</a:t>
            </a:r>
          </a:p>
          <a:p>
            <a:pPr>
              <a:lnSpc>
                <a:spcPct val="120000"/>
              </a:lnSpc>
            </a:pPr>
            <a:r>
              <a:rPr lang="en-US" sz="1600" b="1" dirty="0"/>
              <a:t>  9</a:t>
            </a:r>
          </a:p>
          <a:p>
            <a:pPr>
              <a:lnSpc>
                <a:spcPct val="120000"/>
              </a:lnSpc>
            </a:pPr>
            <a:r>
              <a:rPr lang="en-US" sz="1600" b="1" dirty="0"/>
              <a:t>  8</a:t>
            </a:r>
          </a:p>
          <a:p>
            <a:pPr>
              <a:lnSpc>
                <a:spcPct val="120000"/>
              </a:lnSpc>
            </a:pPr>
            <a:r>
              <a:rPr lang="en-US" sz="1600" b="1" dirty="0"/>
              <a:t>  7</a:t>
            </a:r>
          </a:p>
          <a:p>
            <a:pPr>
              <a:lnSpc>
                <a:spcPct val="120000"/>
              </a:lnSpc>
            </a:pPr>
            <a:r>
              <a:rPr lang="en-US" sz="1600" b="1" dirty="0"/>
              <a:t>  6</a:t>
            </a:r>
          </a:p>
          <a:p>
            <a:pPr>
              <a:lnSpc>
                <a:spcPct val="120000"/>
              </a:lnSpc>
            </a:pPr>
            <a:r>
              <a:rPr lang="en-US" sz="1600" b="1" dirty="0"/>
              <a:t>  5</a:t>
            </a:r>
          </a:p>
          <a:p>
            <a:pPr>
              <a:lnSpc>
                <a:spcPct val="120000"/>
              </a:lnSpc>
            </a:pPr>
            <a:r>
              <a:rPr lang="en-US" sz="1600" b="1" dirty="0"/>
              <a:t>  4</a:t>
            </a:r>
          </a:p>
          <a:p>
            <a:pPr>
              <a:lnSpc>
                <a:spcPct val="120000"/>
              </a:lnSpc>
            </a:pPr>
            <a:r>
              <a:rPr lang="en-US" sz="1600" b="1" dirty="0"/>
              <a:t>  3</a:t>
            </a:r>
          </a:p>
          <a:p>
            <a:pPr>
              <a:lnSpc>
                <a:spcPct val="120000"/>
              </a:lnSpc>
            </a:pPr>
            <a:r>
              <a:rPr lang="en-US" sz="1600" b="1" dirty="0"/>
              <a:t>  2</a:t>
            </a:r>
          </a:p>
          <a:p>
            <a:pPr>
              <a:lnSpc>
                <a:spcPct val="120000"/>
              </a:lnSpc>
            </a:pPr>
            <a:r>
              <a:rPr lang="en-US" sz="1600" b="1" dirty="0"/>
              <a:t>  1</a:t>
            </a:r>
          </a:p>
        </p:txBody>
      </p:sp>
      <p:sp>
        <p:nvSpPr>
          <p:cNvPr id="91" name="Oval 17"/>
          <p:cNvSpPr>
            <a:spLocks noChangeArrowheads="1"/>
          </p:cNvSpPr>
          <p:nvPr/>
        </p:nvSpPr>
        <p:spPr bwMode="auto">
          <a:xfrm>
            <a:off x="2427288" y="3086696"/>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2" name="Oval 18"/>
          <p:cNvSpPr>
            <a:spLocks noChangeArrowheads="1"/>
          </p:cNvSpPr>
          <p:nvPr/>
        </p:nvSpPr>
        <p:spPr bwMode="auto">
          <a:xfrm>
            <a:off x="3160713" y="3943946"/>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3" name="Oval 19"/>
          <p:cNvSpPr>
            <a:spLocks noChangeArrowheads="1"/>
          </p:cNvSpPr>
          <p:nvPr/>
        </p:nvSpPr>
        <p:spPr bwMode="auto">
          <a:xfrm>
            <a:off x="2770188" y="3372446"/>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4" name="Oval 20"/>
          <p:cNvSpPr>
            <a:spLocks noChangeArrowheads="1"/>
          </p:cNvSpPr>
          <p:nvPr/>
        </p:nvSpPr>
        <p:spPr bwMode="auto">
          <a:xfrm>
            <a:off x="3475038" y="4848821"/>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5" name="Oval 21"/>
          <p:cNvSpPr>
            <a:spLocks noChangeArrowheads="1"/>
          </p:cNvSpPr>
          <p:nvPr/>
        </p:nvSpPr>
        <p:spPr bwMode="auto">
          <a:xfrm>
            <a:off x="3817938" y="5953721"/>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6" name="Oval 22"/>
          <p:cNvSpPr>
            <a:spLocks noChangeArrowheads="1"/>
          </p:cNvSpPr>
          <p:nvPr/>
        </p:nvSpPr>
        <p:spPr bwMode="auto">
          <a:xfrm>
            <a:off x="2446338" y="1934171"/>
            <a:ext cx="92075" cy="92075"/>
          </a:xfrm>
          <a:prstGeom prst="ellipse">
            <a:avLst/>
          </a:prstGeom>
          <a:ln w="19050" cap="flat" cmpd="sng" algn="ctr">
            <a:solidFill>
              <a:schemeClr val="accent4">
                <a:shade val="50000"/>
              </a:schemeClr>
            </a:solidFill>
            <a:prstDash val="solid"/>
            <a:round/>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000000"/>
              </a:solidFill>
              <a:ea typeface="ＭＳ Ｐゴシック" pitchFamily="23" charset="-128"/>
            </a:endParaRPr>
          </a:p>
        </p:txBody>
      </p:sp>
      <p:sp>
        <p:nvSpPr>
          <p:cNvPr id="97" name="Oval 23"/>
          <p:cNvSpPr>
            <a:spLocks noChangeArrowheads="1"/>
          </p:cNvSpPr>
          <p:nvPr/>
        </p:nvSpPr>
        <p:spPr bwMode="auto">
          <a:xfrm>
            <a:off x="3130550" y="2500908"/>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8" name="Oval 24"/>
          <p:cNvSpPr>
            <a:spLocks noChangeArrowheads="1"/>
          </p:cNvSpPr>
          <p:nvPr/>
        </p:nvSpPr>
        <p:spPr bwMode="auto">
          <a:xfrm>
            <a:off x="3814763" y="3362921"/>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99" name="Oval 25"/>
          <p:cNvSpPr>
            <a:spLocks noChangeArrowheads="1"/>
          </p:cNvSpPr>
          <p:nvPr/>
        </p:nvSpPr>
        <p:spPr bwMode="auto">
          <a:xfrm>
            <a:off x="4498975" y="4539258"/>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100" name="Oval 26"/>
          <p:cNvSpPr>
            <a:spLocks noChangeArrowheads="1"/>
          </p:cNvSpPr>
          <p:nvPr/>
        </p:nvSpPr>
        <p:spPr bwMode="auto">
          <a:xfrm>
            <a:off x="5145088" y="5953721"/>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101" name="AutoShape 27"/>
          <p:cNvSpPr>
            <a:spLocks noChangeArrowheads="1"/>
          </p:cNvSpPr>
          <p:nvPr/>
        </p:nvSpPr>
        <p:spPr bwMode="auto">
          <a:xfrm rot="-2162227">
            <a:off x="3136900" y="3123208"/>
            <a:ext cx="431800" cy="400050"/>
          </a:xfrm>
          <a:prstGeom prst="rightArrow">
            <a:avLst>
              <a:gd name="adj1" fmla="val 50000"/>
              <a:gd name="adj2" fmla="val 26984"/>
            </a:avLst>
          </a:prstGeom>
          <a:gradFill rotWithShape="1">
            <a:gsLst>
              <a:gs pos="0">
                <a:schemeClr val="bg1"/>
              </a:gs>
              <a:gs pos="100000">
                <a:srgbClr val="336699"/>
              </a:gs>
            </a:gsLst>
            <a:lin ang="0" scaled="1"/>
          </a:gradFill>
          <a:ln w="9525">
            <a:solidFill>
              <a:schemeClr val="tx1"/>
            </a:solidFill>
            <a:miter lim="800000"/>
            <a:headEnd/>
            <a:tailEnd/>
          </a:ln>
        </p:spPr>
        <p:txBody>
          <a:bodyPr wrap="none" anchor="ctr"/>
          <a:lstStyle/>
          <a:p>
            <a:endParaRPr lang="en-US"/>
          </a:p>
        </p:txBody>
      </p:sp>
      <p:sp>
        <p:nvSpPr>
          <p:cNvPr id="102" name="AutoShape 28"/>
          <p:cNvSpPr>
            <a:spLocks noChangeArrowheads="1"/>
          </p:cNvSpPr>
          <p:nvPr/>
        </p:nvSpPr>
        <p:spPr bwMode="auto">
          <a:xfrm rot="-818292">
            <a:off x="4027488" y="5064721"/>
            <a:ext cx="431800" cy="400050"/>
          </a:xfrm>
          <a:prstGeom prst="rightArrow">
            <a:avLst>
              <a:gd name="adj1" fmla="val 50000"/>
              <a:gd name="adj2" fmla="val 26984"/>
            </a:avLst>
          </a:prstGeom>
          <a:gradFill rotWithShape="1">
            <a:gsLst>
              <a:gs pos="0">
                <a:schemeClr val="bg1"/>
              </a:gs>
              <a:gs pos="100000">
                <a:srgbClr val="336699"/>
              </a:gs>
            </a:gsLst>
            <a:lin ang="0" scaled="1"/>
          </a:gradFill>
          <a:ln w="9525">
            <a:solidFill>
              <a:schemeClr val="tx1"/>
            </a:solidFill>
            <a:miter lim="800000"/>
            <a:headEnd/>
            <a:tailEnd/>
          </a:ln>
        </p:spPr>
        <p:txBody>
          <a:bodyPr wrap="none" anchor="ctr"/>
          <a:lstStyle/>
          <a:p>
            <a:endParaRPr lang="en-US"/>
          </a:p>
        </p:txBody>
      </p:sp>
      <p:sp>
        <p:nvSpPr>
          <p:cNvPr id="22557" name="Text Box 29"/>
          <p:cNvSpPr txBox="1">
            <a:spLocks noChangeArrowheads="1"/>
          </p:cNvSpPr>
          <p:nvPr/>
        </p:nvSpPr>
        <p:spPr bwMode="auto">
          <a:xfrm>
            <a:off x="5183188" y="2332633"/>
            <a:ext cx="1555750" cy="366713"/>
          </a:xfrm>
          <a:prstGeom prst="rect">
            <a:avLst/>
          </a:prstGeom>
          <a:noFill/>
          <a:ln w="9525">
            <a:noFill/>
            <a:miter lim="800000"/>
            <a:headEnd/>
            <a:tailEnd/>
          </a:ln>
        </p:spPr>
        <p:txBody>
          <a:bodyPr wrap="none">
            <a:spAutoFit/>
          </a:bodyPr>
          <a:lstStyle/>
          <a:p>
            <a:r>
              <a:rPr lang="en-US" b="1"/>
              <a:t>Unattainable</a:t>
            </a:r>
          </a:p>
        </p:txBody>
      </p:sp>
      <p:sp>
        <p:nvSpPr>
          <p:cNvPr id="22558" name="Text Box 30"/>
          <p:cNvSpPr txBox="1">
            <a:spLocks noChangeArrowheads="1"/>
          </p:cNvSpPr>
          <p:nvPr/>
        </p:nvSpPr>
        <p:spPr bwMode="auto">
          <a:xfrm>
            <a:off x="2495550" y="2834283"/>
            <a:ext cx="330200" cy="336550"/>
          </a:xfrm>
          <a:prstGeom prst="rect">
            <a:avLst/>
          </a:prstGeom>
          <a:noFill/>
          <a:ln w="9525">
            <a:noFill/>
            <a:miter lim="800000"/>
            <a:headEnd/>
            <a:tailEnd/>
          </a:ln>
        </p:spPr>
        <p:txBody>
          <a:bodyPr wrap="none">
            <a:spAutoFit/>
          </a:bodyPr>
          <a:lstStyle/>
          <a:p>
            <a:r>
              <a:rPr lang="en-US" sz="1600" b="1"/>
              <a:t>A</a:t>
            </a:r>
          </a:p>
        </p:txBody>
      </p:sp>
      <p:sp>
        <p:nvSpPr>
          <p:cNvPr id="22559" name="Text Box 31"/>
          <p:cNvSpPr txBox="1">
            <a:spLocks noChangeArrowheads="1"/>
          </p:cNvSpPr>
          <p:nvPr/>
        </p:nvSpPr>
        <p:spPr bwMode="auto">
          <a:xfrm>
            <a:off x="2763838" y="3102571"/>
            <a:ext cx="330200" cy="336550"/>
          </a:xfrm>
          <a:prstGeom prst="rect">
            <a:avLst/>
          </a:prstGeom>
          <a:noFill/>
          <a:ln w="9525">
            <a:noFill/>
            <a:miter lim="800000"/>
            <a:headEnd/>
            <a:tailEnd/>
          </a:ln>
        </p:spPr>
        <p:txBody>
          <a:bodyPr wrap="none">
            <a:spAutoFit/>
          </a:bodyPr>
          <a:lstStyle/>
          <a:p>
            <a:r>
              <a:rPr lang="en-US" sz="1600" b="1" dirty="0"/>
              <a:t>B</a:t>
            </a:r>
          </a:p>
        </p:txBody>
      </p:sp>
      <p:sp>
        <p:nvSpPr>
          <p:cNvPr id="22560" name="Text Box 32"/>
          <p:cNvSpPr txBox="1">
            <a:spLocks noChangeArrowheads="1"/>
          </p:cNvSpPr>
          <p:nvPr/>
        </p:nvSpPr>
        <p:spPr bwMode="auto">
          <a:xfrm>
            <a:off x="3186113" y="3688358"/>
            <a:ext cx="330200" cy="336550"/>
          </a:xfrm>
          <a:prstGeom prst="rect">
            <a:avLst/>
          </a:prstGeom>
          <a:noFill/>
          <a:ln w="9525">
            <a:noFill/>
            <a:miter lim="800000"/>
            <a:headEnd/>
            <a:tailEnd/>
          </a:ln>
        </p:spPr>
        <p:txBody>
          <a:bodyPr wrap="none">
            <a:spAutoFit/>
          </a:bodyPr>
          <a:lstStyle/>
          <a:p>
            <a:r>
              <a:rPr lang="en-US" sz="1600" b="1"/>
              <a:t>C</a:t>
            </a:r>
          </a:p>
        </p:txBody>
      </p:sp>
      <p:sp>
        <p:nvSpPr>
          <p:cNvPr id="22561" name="Text Box 33"/>
          <p:cNvSpPr txBox="1">
            <a:spLocks noChangeArrowheads="1"/>
          </p:cNvSpPr>
          <p:nvPr/>
        </p:nvSpPr>
        <p:spPr bwMode="auto">
          <a:xfrm>
            <a:off x="3538538" y="4582121"/>
            <a:ext cx="330200" cy="336550"/>
          </a:xfrm>
          <a:prstGeom prst="rect">
            <a:avLst/>
          </a:prstGeom>
          <a:noFill/>
          <a:ln w="9525">
            <a:noFill/>
            <a:miter lim="800000"/>
            <a:headEnd/>
            <a:tailEnd/>
          </a:ln>
        </p:spPr>
        <p:txBody>
          <a:bodyPr wrap="none">
            <a:spAutoFit/>
          </a:bodyPr>
          <a:lstStyle/>
          <a:p>
            <a:r>
              <a:rPr lang="en-US" sz="1600" b="1"/>
              <a:t>D</a:t>
            </a:r>
          </a:p>
        </p:txBody>
      </p:sp>
      <p:sp>
        <p:nvSpPr>
          <p:cNvPr id="22562" name="Text Box 34"/>
          <p:cNvSpPr txBox="1">
            <a:spLocks noChangeArrowheads="1"/>
          </p:cNvSpPr>
          <p:nvPr/>
        </p:nvSpPr>
        <p:spPr bwMode="auto">
          <a:xfrm>
            <a:off x="3844925" y="5690196"/>
            <a:ext cx="319088" cy="336550"/>
          </a:xfrm>
          <a:prstGeom prst="rect">
            <a:avLst/>
          </a:prstGeom>
          <a:noFill/>
          <a:ln w="9525">
            <a:noFill/>
            <a:miter lim="800000"/>
            <a:headEnd/>
            <a:tailEnd/>
          </a:ln>
        </p:spPr>
        <p:txBody>
          <a:bodyPr wrap="none">
            <a:spAutoFit/>
          </a:bodyPr>
          <a:lstStyle/>
          <a:p>
            <a:r>
              <a:rPr lang="en-US" sz="1600" b="1"/>
              <a:t>E</a:t>
            </a:r>
          </a:p>
        </p:txBody>
      </p:sp>
      <p:sp>
        <p:nvSpPr>
          <p:cNvPr id="109" name="Text Box 35"/>
          <p:cNvSpPr txBox="1">
            <a:spLocks noChangeArrowheads="1"/>
          </p:cNvSpPr>
          <p:nvPr/>
        </p:nvSpPr>
        <p:spPr bwMode="auto">
          <a:xfrm>
            <a:off x="4430713" y="2950171"/>
            <a:ext cx="1882775" cy="946150"/>
          </a:xfrm>
          <a:prstGeom prst="rect">
            <a:avLst/>
          </a:prstGeom>
          <a:noFill/>
          <a:ln w="9525">
            <a:noFill/>
            <a:miter lim="800000"/>
            <a:headEnd/>
            <a:tailEnd/>
          </a:ln>
        </p:spPr>
        <p:txBody>
          <a:bodyPr wrap="none">
            <a:spAutoFit/>
          </a:bodyPr>
          <a:lstStyle/>
          <a:p>
            <a:r>
              <a:rPr lang="en-US" sz="2800" b="1"/>
              <a:t>Economic</a:t>
            </a:r>
          </a:p>
          <a:p>
            <a:r>
              <a:rPr lang="en-US" sz="2800" b="1"/>
              <a:t>Growth</a:t>
            </a:r>
          </a:p>
        </p:txBody>
      </p:sp>
      <p:sp>
        <p:nvSpPr>
          <p:cNvPr id="110" name="Text Box 36"/>
          <p:cNvSpPr txBox="1">
            <a:spLocks noChangeArrowheads="1"/>
          </p:cNvSpPr>
          <p:nvPr/>
        </p:nvSpPr>
        <p:spPr bwMode="auto">
          <a:xfrm>
            <a:off x="5148263" y="5005983"/>
            <a:ext cx="2386012" cy="457200"/>
          </a:xfrm>
          <a:prstGeom prst="rect">
            <a:avLst/>
          </a:prstGeom>
          <a:noFill/>
          <a:ln w="9525">
            <a:noFill/>
            <a:miter lim="800000"/>
            <a:headEnd/>
            <a:tailEnd/>
          </a:ln>
        </p:spPr>
        <p:txBody>
          <a:bodyPr wrap="none">
            <a:spAutoFit/>
          </a:bodyPr>
          <a:lstStyle/>
          <a:p>
            <a:r>
              <a:rPr lang="en-US" sz="2400" b="1"/>
              <a:t>Now Attainable</a:t>
            </a:r>
          </a:p>
        </p:txBody>
      </p:sp>
      <p:sp>
        <p:nvSpPr>
          <p:cNvPr id="111" name="Line 37"/>
          <p:cNvSpPr>
            <a:spLocks noChangeShapeType="1"/>
          </p:cNvSpPr>
          <p:nvPr/>
        </p:nvSpPr>
        <p:spPr bwMode="auto">
          <a:xfrm flipH="1" flipV="1">
            <a:off x="4008438" y="4574183"/>
            <a:ext cx="1130300" cy="647700"/>
          </a:xfrm>
          <a:prstGeom prst="line">
            <a:avLst/>
          </a:prstGeom>
          <a:noFill/>
          <a:ln w="57150">
            <a:solidFill>
              <a:schemeClr val="tx1"/>
            </a:solidFill>
            <a:round/>
            <a:headEnd/>
            <a:tailEnd type="triangle" w="med" len="med"/>
          </a:ln>
        </p:spPr>
        <p:txBody>
          <a:bodyPr/>
          <a:lstStyle/>
          <a:p>
            <a:endParaRPr lang="en-CA"/>
          </a:p>
        </p:txBody>
      </p:sp>
      <p:sp>
        <p:nvSpPr>
          <p:cNvPr id="112" name="Text Box 38"/>
          <p:cNvSpPr txBox="1">
            <a:spLocks noChangeArrowheads="1"/>
          </p:cNvSpPr>
          <p:nvPr/>
        </p:nvSpPr>
        <p:spPr bwMode="auto">
          <a:xfrm>
            <a:off x="2562225" y="1700808"/>
            <a:ext cx="387350" cy="336550"/>
          </a:xfrm>
          <a:prstGeom prst="rect">
            <a:avLst/>
          </a:prstGeom>
          <a:noFill/>
          <a:ln w="9525">
            <a:noFill/>
            <a:miter lim="800000"/>
            <a:headEnd/>
            <a:tailEnd/>
          </a:ln>
        </p:spPr>
        <p:txBody>
          <a:bodyPr wrap="none">
            <a:spAutoFit/>
          </a:bodyPr>
          <a:lstStyle/>
          <a:p>
            <a:r>
              <a:rPr lang="en-US" sz="1600" b="1"/>
              <a:t>A’</a:t>
            </a:r>
          </a:p>
        </p:txBody>
      </p:sp>
      <p:sp>
        <p:nvSpPr>
          <p:cNvPr id="113" name="Text Box 39"/>
          <p:cNvSpPr txBox="1">
            <a:spLocks noChangeArrowheads="1"/>
          </p:cNvSpPr>
          <p:nvPr/>
        </p:nvSpPr>
        <p:spPr bwMode="auto">
          <a:xfrm>
            <a:off x="3216275" y="2273896"/>
            <a:ext cx="387350" cy="336550"/>
          </a:xfrm>
          <a:prstGeom prst="rect">
            <a:avLst/>
          </a:prstGeom>
          <a:noFill/>
          <a:ln w="9525">
            <a:noFill/>
            <a:miter lim="800000"/>
            <a:headEnd/>
            <a:tailEnd/>
          </a:ln>
        </p:spPr>
        <p:txBody>
          <a:bodyPr wrap="none">
            <a:spAutoFit/>
          </a:bodyPr>
          <a:lstStyle/>
          <a:p>
            <a:r>
              <a:rPr lang="en-US" sz="1600" b="1"/>
              <a:t>B’</a:t>
            </a:r>
          </a:p>
        </p:txBody>
      </p:sp>
      <p:sp>
        <p:nvSpPr>
          <p:cNvPr id="114" name="Text Box 40"/>
          <p:cNvSpPr txBox="1">
            <a:spLocks noChangeArrowheads="1"/>
          </p:cNvSpPr>
          <p:nvPr/>
        </p:nvSpPr>
        <p:spPr bwMode="auto">
          <a:xfrm>
            <a:off x="3854450" y="3116858"/>
            <a:ext cx="387350" cy="336550"/>
          </a:xfrm>
          <a:prstGeom prst="rect">
            <a:avLst/>
          </a:prstGeom>
          <a:noFill/>
          <a:ln w="9525">
            <a:noFill/>
            <a:miter lim="800000"/>
            <a:headEnd/>
            <a:tailEnd/>
          </a:ln>
        </p:spPr>
        <p:txBody>
          <a:bodyPr wrap="none">
            <a:spAutoFit/>
          </a:bodyPr>
          <a:lstStyle/>
          <a:p>
            <a:r>
              <a:rPr lang="en-US" sz="1600" b="1"/>
              <a:t>C’</a:t>
            </a:r>
          </a:p>
        </p:txBody>
      </p:sp>
      <p:sp>
        <p:nvSpPr>
          <p:cNvPr id="115" name="Text Box 41"/>
          <p:cNvSpPr txBox="1">
            <a:spLocks noChangeArrowheads="1"/>
          </p:cNvSpPr>
          <p:nvPr/>
        </p:nvSpPr>
        <p:spPr bwMode="auto">
          <a:xfrm>
            <a:off x="4559300" y="4283671"/>
            <a:ext cx="387350" cy="336550"/>
          </a:xfrm>
          <a:prstGeom prst="rect">
            <a:avLst/>
          </a:prstGeom>
          <a:noFill/>
          <a:ln w="9525">
            <a:noFill/>
            <a:miter lim="800000"/>
            <a:headEnd/>
            <a:tailEnd/>
          </a:ln>
        </p:spPr>
        <p:txBody>
          <a:bodyPr wrap="none">
            <a:spAutoFit/>
          </a:bodyPr>
          <a:lstStyle/>
          <a:p>
            <a:r>
              <a:rPr lang="en-US" sz="1600" b="1"/>
              <a:t>D’</a:t>
            </a:r>
          </a:p>
        </p:txBody>
      </p:sp>
      <p:sp>
        <p:nvSpPr>
          <p:cNvPr id="116" name="Text Box 42"/>
          <p:cNvSpPr txBox="1">
            <a:spLocks noChangeArrowheads="1"/>
          </p:cNvSpPr>
          <p:nvPr/>
        </p:nvSpPr>
        <p:spPr bwMode="auto">
          <a:xfrm>
            <a:off x="5203825" y="5688608"/>
            <a:ext cx="376238" cy="336550"/>
          </a:xfrm>
          <a:prstGeom prst="rect">
            <a:avLst/>
          </a:prstGeom>
          <a:noFill/>
          <a:ln w="9525">
            <a:noFill/>
            <a:miter lim="800000"/>
            <a:headEnd/>
            <a:tailEnd/>
          </a:ln>
        </p:spPr>
        <p:txBody>
          <a:bodyPr wrap="none">
            <a:spAutoFit/>
          </a:bodyPr>
          <a:lstStyle/>
          <a:p>
            <a:r>
              <a:rPr lang="en-US" sz="1600" b="1"/>
              <a:t>E’</a:t>
            </a:r>
          </a:p>
        </p:txBody>
      </p:sp>
      <p:sp>
        <p:nvSpPr>
          <p:cNvPr id="22571"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45BB6ABF-B098-47CA-8089-2CCA43DE20AC}" type="slidenum">
              <a:rPr lang="en-US" sz="1400">
                <a:solidFill>
                  <a:schemeClr val="bg1"/>
                </a:solidFill>
                <a:cs typeface="Arial" charset="0"/>
              </a:rPr>
              <a:pPr/>
              <a:t>23</a:t>
            </a:fld>
            <a:endParaRPr lang="en-US" sz="1400">
              <a:solidFill>
                <a:schemeClr val="bg1"/>
              </a:solidFill>
              <a:cs typeface="Arial" charset="0"/>
            </a:endParaRPr>
          </a:p>
        </p:txBody>
      </p:sp>
      <p:sp>
        <p:nvSpPr>
          <p:cNvPr id="62" name="Title 61"/>
          <p:cNvSpPr>
            <a:spLocks noGrp="1"/>
          </p:cNvSpPr>
          <p:nvPr>
            <p:ph type="title"/>
          </p:nvPr>
        </p:nvSpPr>
        <p:spPr/>
        <p:txBody>
          <a:bodyPr>
            <a:normAutofit fontScale="90000"/>
          </a:bodyPr>
          <a:lstStyle/>
          <a:p>
            <a:r>
              <a:rPr lang="en-CA" sz="4000" dirty="0" smtClean="0"/>
              <a:t>Figure 1-5</a:t>
            </a:r>
            <a:r>
              <a:rPr lang="en-CA" dirty="0" smtClean="0"/>
              <a:t/>
            </a:r>
            <a:br>
              <a:rPr lang="en-CA" dirty="0" smtClean="0"/>
            </a:br>
            <a:r>
              <a:rPr lang="en-CA" sz="3100" dirty="0" smtClean="0"/>
              <a:t>Economic Growth and Production Possibility Curve</a:t>
            </a:r>
            <a:endParaRPr lang="en-CA" dirty="0"/>
          </a:p>
        </p:txBody>
      </p:sp>
      <p:sp>
        <p:nvSpPr>
          <p:cNvPr id="63" name="Date Placeholder 62"/>
          <p:cNvSpPr>
            <a:spLocks noGrp="1"/>
          </p:cNvSpPr>
          <p:nvPr>
            <p:ph type="dt" sz="half" idx="10"/>
          </p:nvPr>
        </p:nvSpPr>
        <p:spPr>
          <a:xfrm>
            <a:off x="457200" y="6476999"/>
            <a:ext cx="2674640" cy="274320"/>
          </a:xfrm>
        </p:spPr>
        <p:txBody>
          <a:bodyPr/>
          <a:lstStyle/>
          <a:p>
            <a:r>
              <a:rPr lang="en-US" dirty="0" smtClean="0"/>
              <a:t>©2013 McGraw-Hill Ryerson Ltd.</a:t>
            </a:r>
            <a:endParaRPr lang="en-CA" dirty="0"/>
          </a:p>
        </p:txBody>
      </p:sp>
      <p:sp>
        <p:nvSpPr>
          <p:cNvPr id="65" name="Footer Placeholder 64"/>
          <p:cNvSpPr>
            <a:spLocks noGrp="1"/>
          </p:cNvSpPr>
          <p:nvPr>
            <p:ph type="ftr" sz="quarter" idx="11"/>
          </p:nvPr>
        </p:nvSpPr>
        <p:spPr/>
        <p:txBody>
          <a:bodyPr/>
          <a:lstStyle/>
          <a:p>
            <a:r>
              <a:rPr lang="en-CA" dirty="0" smtClean="0"/>
              <a:t>  		Chapter 1, LO7</a:t>
            </a:r>
            <a:endParaRPr lang="en-CA" dirty="0"/>
          </a:p>
        </p:txBody>
      </p:sp>
      <p:sp>
        <p:nvSpPr>
          <p:cNvPr id="64" name="Slide Number Placeholder 63"/>
          <p:cNvSpPr>
            <a:spLocks noGrp="1"/>
          </p:cNvSpPr>
          <p:nvPr>
            <p:ph type="sldNum" sz="quarter" idx="12"/>
          </p:nvPr>
        </p:nvSpPr>
        <p:spPr/>
        <p:txBody>
          <a:bodyPr/>
          <a:lstStyle/>
          <a:p>
            <a:fld id="{903CFD6A-5142-4398-B600-676E55901B33}" type="slidenum">
              <a:rPr lang="en-CA" smtClean="0"/>
              <a:pPr/>
              <a:t>23</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p:cTn id="7" dur="500" fill="hold"/>
                                        <p:tgtEl>
                                          <p:spTgt spid="109"/>
                                        </p:tgtEl>
                                        <p:attrNameLst>
                                          <p:attrName>ppt_w</p:attrName>
                                        </p:attrNameLst>
                                      </p:cBhvr>
                                      <p:tavLst>
                                        <p:tav tm="0">
                                          <p:val>
                                            <p:fltVal val="0"/>
                                          </p:val>
                                        </p:tav>
                                        <p:tav tm="100000">
                                          <p:val>
                                            <p:strVal val="#ppt_w"/>
                                          </p:val>
                                        </p:tav>
                                      </p:tavLst>
                                    </p:anim>
                                    <p:anim calcmode="lin" valueType="num">
                                      <p:cBhvr>
                                        <p:cTn id="8" dur="500" fill="hold"/>
                                        <p:tgtEl>
                                          <p:spTgt spid="109"/>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childTnLst>
                                </p:cTn>
                              </p:par>
                              <p:par>
                                <p:cTn id="15" presetID="1" presetClass="entr" presetSubtype="0" fill="hold" grpId="0" nodeType="withEffect">
                                  <p:stCondLst>
                                    <p:cond delay="0"/>
                                  </p:stCondLst>
                                  <p:childTnLst>
                                    <p:set>
                                      <p:cBhvr>
                                        <p:cTn id="16" dur="1" fill="hold">
                                          <p:stCondLst>
                                            <p:cond delay="0"/>
                                          </p:stCondLst>
                                        </p:cTn>
                                        <p:tgtEl>
                                          <p:spTgt spid="112"/>
                                        </p:tgtEl>
                                        <p:attrNameLst>
                                          <p:attrName>style.visibility</p:attrName>
                                        </p:attrNameLst>
                                      </p:cBhvr>
                                      <p:to>
                                        <p:strVal val="visible"/>
                                      </p:to>
                                    </p:set>
                                  </p:childTnLst>
                                </p:cTn>
                              </p:par>
                            </p:childTnLst>
                          </p:cTn>
                        </p:par>
                        <p:par>
                          <p:cTn id="17" fill="hold" nodeType="afterGroup">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
                                        </p:tgtEl>
                                        <p:attrNameLst>
                                          <p:attrName>style.visibility</p:attrName>
                                        </p:attrNameLst>
                                      </p:cBhvr>
                                      <p:to>
                                        <p:strVal val="visible"/>
                                      </p:to>
                                    </p:set>
                                    <p:anim calcmode="lin" valueType="num">
                                      <p:cBhvr>
                                        <p:cTn id="20" dur="500" fill="hold"/>
                                        <p:tgtEl>
                                          <p:spTgt spid="97"/>
                                        </p:tgtEl>
                                        <p:attrNameLst>
                                          <p:attrName>ppt_w</p:attrName>
                                        </p:attrNameLst>
                                      </p:cBhvr>
                                      <p:tavLst>
                                        <p:tav tm="0">
                                          <p:val>
                                            <p:fltVal val="0"/>
                                          </p:val>
                                        </p:tav>
                                        <p:tav tm="100000">
                                          <p:val>
                                            <p:strVal val="#ppt_w"/>
                                          </p:val>
                                        </p:tav>
                                      </p:tavLst>
                                    </p:anim>
                                    <p:anim calcmode="lin" valueType="num">
                                      <p:cBhvr>
                                        <p:cTn id="21" dur="500" fill="hold"/>
                                        <p:tgtEl>
                                          <p:spTgt spid="97"/>
                                        </p:tgtEl>
                                        <p:attrNameLst>
                                          <p:attrName>ppt_h</p:attrName>
                                        </p:attrNameLst>
                                      </p:cBhvr>
                                      <p:tavLst>
                                        <p:tav tm="0">
                                          <p:val>
                                            <p:fltVal val="0"/>
                                          </p:val>
                                        </p:tav>
                                        <p:tav tm="100000">
                                          <p:val>
                                            <p:strVal val="#ppt_h"/>
                                          </p:val>
                                        </p:tav>
                                      </p:tavLst>
                                    </p:anim>
                                  </p:childTnLst>
                                </p:cTn>
                              </p:par>
                              <p:par>
                                <p:cTn id="22" presetID="1" presetClass="entr" presetSubtype="0"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childTnLst>
                                </p:cTn>
                              </p:par>
                            </p:childTnLst>
                          </p:cTn>
                        </p:par>
                        <p:par>
                          <p:cTn id="24" fill="hold" nodeType="afterGroup">
                            <p:stCondLst>
                              <p:cond delay="1000"/>
                            </p:stCondLst>
                            <p:childTnLst>
                              <p:par>
                                <p:cTn id="25" presetID="23" presetClass="entr" presetSubtype="16" fill="hold" grpId="0" nodeType="afterEffect">
                                  <p:stCondLst>
                                    <p:cond delay="0"/>
                                  </p:stCondLst>
                                  <p:childTnLst>
                                    <p:set>
                                      <p:cBhvr>
                                        <p:cTn id="26" dur="1" fill="hold">
                                          <p:stCondLst>
                                            <p:cond delay="0"/>
                                          </p:stCondLst>
                                        </p:cTn>
                                        <p:tgtEl>
                                          <p:spTgt spid="98"/>
                                        </p:tgtEl>
                                        <p:attrNameLst>
                                          <p:attrName>style.visibility</p:attrName>
                                        </p:attrNameLst>
                                      </p:cBhvr>
                                      <p:to>
                                        <p:strVal val="visible"/>
                                      </p:to>
                                    </p:set>
                                    <p:anim calcmode="lin" valueType="num">
                                      <p:cBhvr>
                                        <p:cTn id="27" dur="500" fill="hold"/>
                                        <p:tgtEl>
                                          <p:spTgt spid="98"/>
                                        </p:tgtEl>
                                        <p:attrNameLst>
                                          <p:attrName>ppt_w</p:attrName>
                                        </p:attrNameLst>
                                      </p:cBhvr>
                                      <p:tavLst>
                                        <p:tav tm="0">
                                          <p:val>
                                            <p:fltVal val="0"/>
                                          </p:val>
                                        </p:tav>
                                        <p:tav tm="100000">
                                          <p:val>
                                            <p:strVal val="#ppt_w"/>
                                          </p:val>
                                        </p:tav>
                                      </p:tavLst>
                                    </p:anim>
                                    <p:anim calcmode="lin" valueType="num">
                                      <p:cBhvr>
                                        <p:cTn id="28" dur="500" fill="hold"/>
                                        <p:tgtEl>
                                          <p:spTgt spid="98"/>
                                        </p:tgtEl>
                                        <p:attrNameLst>
                                          <p:attrName>ppt_h</p:attrName>
                                        </p:attrNameLst>
                                      </p:cBhvr>
                                      <p:tavLst>
                                        <p:tav tm="0">
                                          <p:val>
                                            <p:fltVal val="0"/>
                                          </p:val>
                                        </p:tav>
                                        <p:tav tm="100000">
                                          <p:val>
                                            <p:strVal val="#ppt_h"/>
                                          </p:val>
                                        </p:tav>
                                      </p:tavLst>
                                    </p:anim>
                                  </p:childTnLst>
                                </p:cTn>
                              </p:par>
                              <p:par>
                                <p:cTn id="29" presetID="1" presetClass="entr" presetSubtype="0" fill="hold" grpId="0" nodeType="withEffect">
                                  <p:stCondLst>
                                    <p:cond delay="0"/>
                                  </p:stCondLst>
                                  <p:childTnLst>
                                    <p:set>
                                      <p:cBhvr>
                                        <p:cTn id="30" dur="1" fill="hold">
                                          <p:stCondLst>
                                            <p:cond delay="0"/>
                                          </p:stCondLst>
                                        </p:cTn>
                                        <p:tgtEl>
                                          <p:spTgt spid="114"/>
                                        </p:tgtEl>
                                        <p:attrNameLst>
                                          <p:attrName>style.visibility</p:attrName>
                                        </p:attrNameLst>
                                      </p:cBhvr>
                                      <p:to>
                                        <p:strVal val="visible"/>
                                      </p:to>
                                    </p:set>
                                  </p:childTnLst>
                                </p:cTn>
                              </p:par>
                            </p:childTnLst>
                          </p:cTn>
                        </p:par>
                        <p:par>
                          <p:cTn id="31" fill="hold" nodeType="afterGroup">
                            <p:stCondLst>
                              <p:cond delay="1500"/>
                            </p:stCondLst>
                            <p:childTnLst>
                              <p:par>
                                <p:cTn id="32" presetID="23" presetClass="entr" presetSubtype="16" fill="hold" grpId="0" nodeType="afterEffect">
                                  <p:stCondLst>
                                    <p:cond delay="0"/>
                                  </p:stCondLst>
                                  <p:childTnLst>
                                    <p:set>
                                      <p:cBhvr>
                                        <p:cTn id="33" dur="1" fill="hold">
                                          <p:stCondLst>
                                            <p:cond delay="0"/>
                                          </p:stCondLst>
                                        </p:cTn>
                                        <p:tgtEl>
                                          <p:spTgt spid="99"/>
                                        </p:tgtEl>
                                        <p:attrNameLst>
                                          <p:attrName>style.visibility</p:attrName>
                                        </p:attrNameLst>
                                      </p:cBhvr>
                                      <p:to>
                                        <p:strVal val="visible"/>
                                      </p:to>
                                    </p:set>
                                    <p:anim calcmode="lin" valueType="num">
                                      <p:cBhvr>
                                        <p:cTn id="34" dur="500" fill="hold"/>
                                        <p:tgtEl>
                                          <p:spTgt spid="99"/>
                                        </p:tgtEl>
                                        <p:attrNameLst>
                                          <p:attrName>ppt_w</p:attrName>
                                        </p:attrNameLst>
                                      </p:cBhvr>
                                      <p:tavLst>
                                        <p:tav tm="0">
                                          <p:val>
                                            <p:fltVal val="0"/>
                                          </p:val>
                                        </p:tav>
                                        <p:tav tm="100000">
                                          <p:val>
                                            <p:strVal val="#ppt_w"/>
                                          </p:val>
                                        </p:tav>
                                      </p:tavLst>
                                    </p:anim>
                                    <p:anim calcmode="lin" valueType="num">
                                      <p:cBhvr>
                                        <p:cTn id="35" dur="500" fill="hold"/>
                                        <p:tgtEl>
                                          <p:spTgt spid="99"/>
                                        </p:tgtEl>
                                        <p:attrNameLst>
                                          <p:attrName>ppt_h</p:attrName>
                                        </p:attrNameLst>
                                      </p:cBhvr>
                                      <p:tavLst>
                                        <p:tav tm="0">
                                          <p:val>
                                            <p:fltVal val="0"/>
                                          </p:val>
                                        </p:tav>
                                        <p:tav tm="100000">
                                          <p:val>
                                            <p:strVal val="#ppt_h"/>
                                          </p:val>
                                        </p:tav>
                                      </p:tavLst>
                                    </p:anim>
                                  </p:childTnLst>
                                </p:cTn>
                              </p:par>
                              <p:par>
                                <p:cTn id="36" presetID="1" presetClass="entr" presetSubtype="0" fill="hold" grpId="0" nodeType="withEffect">
                                  <p:stCondLst>
                                    <p:cond delay="0"/>
                                  </p:stCondLst>
                                  <p:childTnLst>
                                    <p:set>
                                      <p:cBhvr>
                                        <p:cTn id="37" dur="1" fill="hold">
                                          <p:stCondLst>
                                            <p:cond delay="0"/>
                                          </p:stCondLst>
                                        </p:cTn>
                                        <p:tgtEl>
                                          <p:spTgt spid="115"/>
                                        </p:tgtEl>
                                        <p:attrNameLst>
                                          <p:attrName>style.visibility</p:attrName>
                                        </p:attrNameLst>
                                      </p:cBhvr>
                                      <p:to>
                                        <p:strVal val="visible"/>
                                      </p:to>
                                    </p:set>
                                  </p:childTnLst>
                                </p:cTn>
                              </p:par>
                            </p:childTnLst>
                          </p:cTn>
                        </p:par>
                        <p:par>
                          <p:cTn id="38" fill="hold" nodeType="afterGroup">
                            <p:stCondLst>
                              <p:cond delay="2000"/>
                            </p:stCondLst>
                            <p:childTnLst>
                              <p:par>
                                <p:cTn id="39" presetID="23" presetClass="entr" presetSubtype="16" fill="hold" grpId="0" nodeType="afterEffect">
                                  <p:stCondLst>
                                    <p:cond delay="0"/>
                                  </p:stCondLst>
                                  <p:childTnLst>
                                    <p:set>
                                      <p:cBhvr>
                                        <p:cTn id="40" dur="1" fill="hold">
                                          <p:stCondLst>
                                            <p:cond delay="0"/>
                                          </p:stCondLst>
                                        </p:cTn>
                                        <p:tgtEl>
                                          <p:spTgt spid="100"/>
                                        </p:tgtEl>
                                        <p:attrNameLst>
                                          <p:attrName>style.visibility</p:attrName>
                                        </p:attrNameLst>
                                      </p:cBhvr>
                                      <p:to>
                                        <p:strVal val="visible"/>
                                      </p:to>
                                    </p:set>
                                    <p:anim calcmode="lin" valueType="num">
                                      <p:cBhvr>
                                        <p:cTn id="41" dur="500" fill="hold"/>
                                        <p:tgtEl>
                                          <p:spTgt spid="100"/>
                                        </p:tgtEl>
                                        <p:attrNameLst>
                                          <p:attrName>ppt_w</p:attrName>
                                        </p:attrNameLst>
                                      </p:cBhvr>
                                      <p:tavLst>
                                        <p:tav tm="0">
                                          <p:val>
                                            <p:fltVal val="0"/>
                                          </p:val>
                                        </p:tav>
                                        <p:tav tm="100000">
                                          <p:val>
                                            <p:strVal val="#ppt_w"/>
                                          </p:val>
                                        </p:tav>
                                      </p:tavLst>
                                    </p:anim>
                                    <p:anim calcmode="lin" valueType="num">
                                      <p:cBhvr>
                                        <p:cTn id="42" dur="500" fill="hold"/>
                                        <p:tgtEl>
                                          <p:spTgt spid="100"/>
                                        </p:tgtEl>
                                        <p:attrNameLst>
                                          <p:attrName>ppt_h</p:attrName>
                                        </p:attrNameLst>
                                      </p:cBhvr>
                                      <p:tavLst>
                                        <p:tav tm="0">
                                          <p:val>
                                            <p:fltVal val="0"/>
                                          </p:val>
                                        </p:tav>
                                        <p:tav tm="100000">
                                          <p:val>
                                            <p:strVal val="#ppt_h"/>
                                          </p:val>
                                        </p:tav>
                                      </p:tavLst>
                                    </p:anim>
                                  </p:childTnLst>
                                </p:cTn>
                              </p:par>
                              <p:par>
                                <p:cTn id="43" presetID="1" presetClass="entr" presetSubtype="0" fill="hold" grpId="0" nodeType="withEffect">
                                  <p:stCondLst>
                                    <p:cond delay="0"/>
                                  </p:stCondLst>
                                  <p:childTnLst>
                                    <p:set>
                                      <p:cBhvr>
                                        <p:cTn id="44" dur="1" fill="hold">
                                          <p:stCondLst>
                                            <p:cond delay="0"/>
                                          </p:stCondLst>
                                        </p:cTn>
                                        <p:tgtEl>
                                          <p:spTgt spid="116"/>
                                        </p:tgtEl>
                                        <p:attrNameLst>
                                          <p:attrName>style.visibility</p:attrName>
                                        </p:attrNameLst>
                                      </p:cBhvr>
                                      <p:to>
                                        <p:strVal val="visible"/>
                                      </p:to>
                                    </p:set>
                                  </p:childTnLst>
                                </p:cTn>
                              </p:par>
                            </p:childTnLst>
                          </p:cTn>
                        </p:par>
                        <p:par>
                          <p:cTn id="45" fill="hold" nodeType="afterGroup">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101"/>
                                        </p:tgtEl>
                                        <p:attrNameLst>
                                          <p:attrName>style.visibility</p:attrName>
                                        </p:attrNameLst>
                                      </p:cBhvr>
                                      <p:to>
                                        <p:strVal val="visible"/>
                                      </p:to>
                                    </p:set>
                                    <p:animEffect transition="in" filter="wipe(left)">
                                      <p:cBhvr>
                                        <p:cTn id="48" dur="500"/>
                                        <p:tgtEl>
                                          <p:spTgt spid="10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animEffect transition="in" filter="wipe(left)">
                                      <p:cBhvr>
                                        <p:cTn id="51" dur="500"/>
                                        <p:tgtEl>
                                          <p:spTgt spid="102"/>
                                        </p:tgtEl>
                                      </p:cBhvr>
                                    </p:animEffect>
                                  </p:childTnLst>
                                </p:cTn>
                              </p:par>
                            </p:childTnLst>
                          </p:cTn>
                        </p:par>
                        <p:par>
                          <p:cTn id="52" fill="hold" nodeType="afterGroup">
                            <p:stCondLst>
                              <p:cond delay="3000"/>
                            </p:stCondLst>
                            <p:childTnLst>
                              <p:par>
                                <p:cTn id="53" presetID="16" presetClass="entr" presetSubtype="42"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barn(outHorizontal)">
                                      <p:cBhvr>
                                        <p:cTn id="55" dur="2000"/>
                                        <p:tgtEl>
                                          <p:spTgt spid="46"/>
                                        </p:tgtEl>
                                      </p:cBhvr>
                                    </p:animEffect>
                                  </p:childTnLst>
                                </p:cTn>
                              </p:par>
                              <p:par>
                                <p:cTn id="56" presetID="56" presetClass="path" presetSubtype="0" accel="50000" decel="50000" fill="hold" grpId="1" nodeType="withEffect">
                                  <p:stCondLst>
                                    <p:cond delay="0"/>
                                  </p:stCondLst>
                                  <p:childTnLst>
                                    <p:animMotion origin="layout" path="M -0.09114 0.04927 L -3.33333E-6 -9.48415E-7 " pathEditMode="relative" rAng="0" ptsTypes="AA">
                                      <p:cBhvr>
                                        <p:cTn id="57" dur="2000" fill="hold"/>
                                        <p:tgtEl>
                                          <p:spTgt spid="46"/>
                                        </p:tgtEl>
                                        <p:attrNameLst>
                                          <p:attrName>ppt_x</p:attrName>
                                          <p:attrName>ppt_y</p:attrName>
                                        </p:attrNameLst>
                                      </p:cBhvr>
                                      <p:rCtr x="45" y="-25"/>
                                    </p:animMotion>
                                  </p:childTnLst>
                                </p:cTn>
                              </p:par>
                            </p:childTnLst>
                          </p:cTn>
                        </p:par>
                        <p:par>
                          <p:cTn id="58" fill="hold" nodeType="afterGroup">
                            <p:stCondLst>
                              <p:cond delay="5000"/>
                            </p:stCondLst>
                            <p:childTnLst>
                              <p:par>
                                <p:cTn id="59" presetID="23" presetClass="entr" presetSubtype="528" fill="hold" grpId="0" nodeType="after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p:cTn id="61" dur="1000" fill="hold"/>
                                        <p:tgtEl>
                                          <p:spTgt spid="44"/>
                                        </p:tgtEl>
                                        <p:attrNameLst>
                                          <p:attrName>ppt_w</p:attrName>
                                        </p:attrNameLst>
                                      </p:cBhvr>
                                      <p:tavLst>
                                        <p:tav tm="0">
                                          <p:val>
                                            <p:fltVal val="0"/>
                                          </p:val>
                                        </p:tav>
                                        <p:tav tm="100000">
                                          <p:val>
                                            <p:strVal val="#ppt_w"/>
                                          </p:val>
                                        </p:tav>
                                      </p:tavLst>
                                    </p:anim>
                                    <p:anim calcmode="lin" valueType="num">
                                      <p:cBhvr>
                                        <p:cTn id="62" dur="1000" fill="hold"/>
                                        <p:tgtEl>
                                          <p:spTgt spid="44"/>
                                        </p:tgtEl>
                                        <p:attrNameLst>
                                          <p:attrName>ppt_h</p:attrName>
                                        </p:attrNameLst>
                                      </p:cBhvr>
                                      <p:tavLst>
                                        <p:tav tm="0">
                                          <p:val>
                                            <p:fltVal val="0"/>
                                          </p:val>
                                        </p:tav>
                                        <p:tav tm="100000">
                                          <p:val>
                                            <p:strVal val="#ppt_h"/>
                                          </p:val>
                                        </p:tav>
                                      </p:tavLst>
                                    </p:anim>
                                    <p:anim calcmode="lin" valueType="num">
                                      <p:cBhvr>
                                        <p:cTn id="63" dur="1000" fill="hold"/>
                                        <p:tgtEl>
                                          <p:spTgt spid="44"/>
                                        </p:tgtEl>
                                        <p:attrNameLst>
                                          <p:attrName>ppt_x</p:attrName>
                                        </p:attrNameLst>
                                      </p:cBhvr>
                                      <p:tavLst>
                                        <p:tav tm="0">
                                          <p:val>
                                            <p:fltVal val="0.5"/>
                                          </p:val>
                                        </p:tav>
                                        <p:tav tm="100000">
                                          <p:val>
                                            <p:strVal val="#ppt_x"/>
                                          </p:val>
                                        </p:tav>
                                      </p:tavLst>
                                    </p:anim>
                                    <p:anim calcmode="lin" valueType="num">
                                      <p:cBhvr>
                                        <p:cTn id="64" dur="1000" fill="hold"/>
                                        <p:tgtEl>
                                          <p:spTgt spid="44"/>
                                        </p:tgtEl>
                                        <p:attrNameLst>
                                          <p:attrName>ppt_y</p:attrName>
                                        </p:attrNameLst>
                                      </p:cBhvr>
                                      <p:tavLst>
                                        <p:tav tm="0">
                                          <p:val>
                                            <p:fltVal val="0.5"/>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1" presetClass="exit" presetSubtype="0" fill="hold" grpId="0" nodeType="clickEffect">
                                  <p:stCondLst>
                                    <p:cond delay="0"/>
                                  </p:stCondLst>
                                  <p:childTnLst>
                                    <p:anim calcmode="discrete" valueType="str">
                                      <p:cBhvr>
                                        <p:cTn id="68" dur="1000"/>
                                        <p:tgtEl>
                                          <p:spTgt spid="47"/>
                                        </p:tgtEl>
                                        <p:attrNameLst>
                                          <p:attrName>style.visibility</p:attrName>
                                        </p:attrNameLst>
                                      </p:cBhvr>
                                      <p:tavLst>
                                        <p:tav tm="0">
                                          <p:val>
                                            <p:strVal val="hidden"/>
                                          </p:val>
                                        </p:tav>
                                        <p:tav tm="50000">
                                          <p:val>
                                            <p:strVal val="visible"/>
                                          </p:val>
                                        </p:tav>
                                      </p:tavLst>
                                    </p:anim>
                                    <p:set>
                                      <p:cBhvr>
                                        <p:cTn id="69" dur="1" fill="hold">
                                          <p:stCondLst>
                                            <p:cond delay="999"/>
                                          </p:stCondLst>
                                        </p:cTn>
                                        <p:tgtEl>
                                          <p:spTgt spid="47"/>
                                        </p:tgtEl>
                                        <p:attrNameLst>
                                          <p:attrName>style.visibility</p:attrName>
                                        </p:attrNameLst>
                                      </p:cBhvr>
                                      <p:to>
                                        <p:strVal val="hidden"/>
                                      </p:to>
                                    </p:set>
                                  </p:childTnLst>
                                </p:cTn>
                              </p:par>
                            </p:childTnLst>
                          </p:cTn>
                        </p:par>
                        <p:par>
                          <p:cTn id="70" fill="hold" nodeType="afterGroup">
                            <p:stCondLst>
                              <p:cond delay="1000"/>
                            </p:stCondLst>
                            <p:childTnLst>
                              <p:par>
                                <p:cTn id="71" presetID="23" presetClass="entr" presetSubtype="16" fill="hold" grpId="0" nodeType="afterEffect">
                                  <p:stCondLst>
                                    <p:cond delay="0"/>
                                  </p:stCondLst>
                                  <p:childTnLst>
                                    <p:set>
                                      <p:cBhvr>
                                        <p:cTn id="72" dur="1" fill="hold">
                                          <p:stCondLst>
                                            <p:cond delay="0"/>
                                          </p:stCondLst>
                                        </p:cTn>
                                        <p:tgtEl>
                                          <p:spTgt spid="110"/>
                                        </p:tgtEl>
                                        <p:attrNameLst>
                                          <p:attrName>style.visibility</p:attrName>
                                        </p:attrNameLst>
                                      </p:cBhvr>
                                      <p:to>
                                        <p:strVal val="visible"/>
                                      </p:to>
                                    </p:set>
                                    <p:anim calcmode="lin" valueType="num">
                                      <p:cBhvr>
                                        <p:cTn id="73" dur="500" fill="hold"/>
                                        <p:tgtEl>
                                          <p:spTgt spid="110"/>
                                        </p:tgtEl>
                                        <p:attrNameLst>
                                          <p:attrName>ppt_w</p:attrName>
                                        </p:attrNameLst>
                                      </p:cBhvr>
                                      <p:tavLst>
                                        <p:tav tm="0">
                                          <p:val>
                                            <p:fltVal val="0"/>
                                          </p:val>
                                        </p:tav>
                                        <p:tav tm="100000">
                                          <p:val>
                                            <p:strVal val="#ppt_w"/>
                                          </p:val>
                                        </p:tav>
                                      </p:tavLst>
                                    </p:anim>
                                    <p:anim calcmode="lin" valueType="num">
                                      <p:cBhvr>
                                        <p:cTn id="74" dur="500" fill="hold"/>
                                        <p:tgtEl>
                                          <p:spTgt spid="110"/>
                                        </p:tgtEl>
                                        <p:attrNameLst>
                                          <p:attrName>ppt_h</p:attrName>
                                        </p:attrNameLst>
                                      </p:cBhvr>
                                      <p:tavLst>
                                        <p:tav tm="0">
                                          <p:val>
                                            <p:fltVal val="0"/>
                                          </p:val>
                                        </p:tav>
                                        <p:tav tm="100000">
                                          <p:val>
                                            <p:strVal val="#ppt_h"/>
                                          </p:val>
                                        </p:tav>
                                      </p:tavLst>
                                    </p:anim>
                                  </p:childTnLst>
                                </p:cTn>
                              </p:par>
                            </p:childTnLst>
                          </p:cTn>
                        </p:par>
                        <p:par>
                          <p:cTn id="75" fill="hold" nodeType="afterGroup">
                            <p:stCondLst>
                              <p:cond delay="1500"/>
                            </p:stCondLst>
                            <p:childTnLst>
                              <p:par>
                                <p:cTn id="76" presetID="22" presetClass="entr" presetSubtype="2" fill="hold" grpId="0" nodeType="afterEffect">
                                  <p:stCondLst>
                                    <p:cond delay="0"/>
                                  </p:stCondLst>
                                  <p:childTnLst>
                                    <p:set>
                                      <p:cBhvr>
                                        <p:cTn id="77" dur="1" fill="hold">
                                          <p:stCondLst>
                                            <p:cond delay="0"/>
                                          </p:stCondLst>
                                        </p:cTn>
                                        <p:tgtEl>
                                          <p:spTgt spid="111"/>
                                        </p:tgtEl>
                                        <p:attrNameLst>
                                          <p:attrName>style.visibility</p:attrName>
                                        </p:attrNameLst>
                                      </p:cBhvr>
                                      <p:to>
                                        <p:strVal val="visible"/>
                                      </p:to>
                                    </p:set>
                                    <p:animEffect transition="in" filter="wipe(right)">
                                      <p:cBhvr>
                                        <p:cTn id="78" dur="10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6" grpId="0" animBg="1"/>
      <p:bldP spid="46" grpId="1" animBg="1"/>
      <p:bldP spid="47" grpId="0" animBg="1"/>
      <p:bldP spid="96" grpId="0" animBg="1"/>
      <p:bldP spid="97" grpId="0" animBg="1"/>
      <p:bldP spid="98" grpId="0" animBg="1"/>
      <p:bldP spid="99" grpId="0" animBg="1"/>
      <p:bldP spid="100" grpId="0" animBg="1"/>
      <p:bldP spid="101" grpId="0" animBg="1"/>
      <p:bldP spid="102" grpId="0" animBg="1"/>
      <p:bldP spid="109" grpId="0"/>
      <p:bldP spid="110" grpId="0"/>
      <p:bldP spid="111" grpId="0" animBg="1"/>
      <p:bldP spid="112" grpId="0"/>
      <p:bldP spid="113" grpId="0"/>
      <p:bldP spid="114" grpId="0"/>
      <p:bldP spid="115" grpId="0"/>
      <p:bldP spid="1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9"/>
          <p:cNvGrpSpPr>
            <a:grpSpLocks/>
          </p:cNvGrpSpPr>
          <p:nvPr/>
        </p:nvGrpSpPr>
        <p:grpSpPr bwMode="auto">
          <a:xfrm>
            <a:off x="4953000" y="1981200"/>
            <a:ext cx="3048000" cy="2805113"/>
            <a:chOff x="2548" y="1290"/>
            <a:chExt cx="2296" cy="2321"/>
          </a:xfrm>
        </p:grpSpPr>
        <p:grpSp>
          <p:nvGrpSpPr>
            <p:cNvPr id="3" name="Group 5"/>
            <p:cNvGrpSpPr>
              <a:grpSpLocks/>
            </p:cNvGrpSpPr>
            <p:nvPr/>
          </p:nvGrpSpPr>
          <p:grpSpPr bwMode="auto">
            <a:xfrm>
              <a:off x="2560" y="1420"/>
              <a:ext cx="2304" cy="2178"/>
              <a:chOff x="2698" y="1132"/>
              <a:chExt cx="2797" cy="2178"/>
            </a:xfrm>
          </p:grpSpPr>
          <p:sp>
            <p:nvSpPr>
              <p:cNvPr id="23617" name="Line 6"/>
              <p:cNvSpPr>
                <a:spLocks noChangeShapeType="1"/>
              </p:cNvSpPr>
              <p:nvPr/>
            </p:nvSpPr>
            <p:spPr bwMode="auto">
              <a:xfrm>
                <a:off x="2708" y="1132"/>
                <a:ext cx="2787" cy="0"/>
              </a:xfrm>
              <a:prstGeom prst="line">
                <a:avLst/>
              </a:prstGeom>
              <a:noFill/>
              <a:ln w="38100">
                <a:solidFill>
                  <a:srgbClr val="DDDDDD"/>
                </a:solidFill>
                <a:round/>
                <a:headEnd/>
                <a:tailEnd/>
              </a:ln>
            </p:spPr>
            <p:txBody>
              <a:bodyPr/>
              <a:lstStyle/>
              <a:p>
                <a:endParaRPr lang="en-CA"/>
              </a:p>
            </p:txBody>
          </p:sp>
          <p:sp>
            <p:nvSpPr>
              <p:cNvPr id="23618" name="Line 7"/>
              <p:cNvSpPr>
                <a:spLocks noChangeShapeType="1"/>
              </p:cNvSpPr>
              <p:nvPr/>
            </p:nvSpPr>
            <p:spPr bwMode="auto">
              <a:xfrm>
                <a:off x="2706" y="1558"/>
                <a:ext cx="2787" cy="0"/>
              </a:xfrm>
              <a:prstGeom prst="line">
                <a:avLst/>
              </a:prstGeom>
              <a:noFill/>
              <a:ln w="38100">
                <a:solidFill>
                  <a:srgbClr val="DDDDDD"/>
                </a:solidFill>
                <a:round/>
                <a:headEnd/>
                <a:tailEnd/>
              </a:ln>
            </p:spPr>
            <p:txBody>
              <a:bodyPr/>
              <a:lstStyle/>
              <a:p>
                <a:endParaRPr lang="en-CA"/>
              </a:p>
            </p:txBody>
          </p:sp>
          <p:sp>
            <p:nvSpPr>
              <p:cNvPr id="23619" name="Line 8"/>
              <p:cNvSpPr>
                <a:spLocks noChangeShapeType="1"/>
              </p:cNvSpPr>
              <p:nvPr/>
            </p:nvSpPr>
            <p:spPr bwMode="auto">
              <a:xfrm>
                <a:off x="2704" y="1996"/>
                <a:ext cx="2787" cy="0"/>
              </a:xfrm>
              <a:prstGeom prst="line">
                <a:avLst/>
              </a:prstGeom>
              <a:noFill/>
              <a:ln w="38100">
                <a:solidFill>
                  <a:srgbClr val="DDDDDD"/>
                </a:solidFill>
                <a:round/>
                <a:headEnd/>
                <a:tailEnd/>
              </a:ln>
            </p:spPr>
            <p:txBody>
              <a:bodyPr/>
              <a:lstStyle/>
              <a:p>
                <a:endParaRPr lang="en-CA"/>
              </a:p>
            </p:txBody>
          </p:sp>
          <p:sp>
            <p:nvSpPr>
              <p:cNvPr id="23620" name="Line 9"/>
              <p:cNvSpPr>
                <a:spLocks noChangeShapeType="1"/>
              </p:cNvSpPr>
              <p:nvPr/>
            </p:nvSpPr>
            <p:spPr bwMode="auto">
              <a:xfrm>
                <a:off x="2702" y="2434"/>
                <a:ext cx="2787" cy="0"/>
              </a:xfrm>
              <a:prstGeom prst="line">
                <a:avLst/>
              </a:prstGeom>
              <a:noFill/>
              <a:ln w="38100">
                <a:solidFill>
                  <a:srgbClr val="DDDDDD"/>
                </a:solidFill>
                <a:round/>
                <a:headEnd/>
                <a:tailEnd/>
              </a:ln>
            </p:spPr>
            <p:txBody>
              <a:bodyPr/>
              <a:lstStyle/>
              <a:p>
                <a:endParaRPr lang="en-CA"/>
              </a:p>
            </p:txBody>
          </p:sp>
          <p:sp>
            <p:nvSpPr>
              <p:cNvPr id="23621" name="Line 10"/>
              <p:cNvSpPr>
                <a:spLocks noChangeShapeType="1"/>
              </p:cNvSpPr>
              <p:nvPr/>
            </p:nvSpPr>
            <p:spPr bwMode="auto">
              <a:xfrm>
                <a:off x="2700" y="2872"/>
                <a:ext cx="2787" cy="0"/>
              </a:xfrm>
              <a:prstGeom prst="line">
                <a:avLst/>
              </a:prstGeom>
              <a:noFill/>
              <a:ln w="38100">
                <a:solidFill>
                  <a:srgbClr val="DDDDDD"/>
                </a:solidFill>
                <a:round/>
                <a:headEnd/>
                <a:tailEnd/>
              </a:ln>
            </p:spPr>
            <p:txBody>
              <a:bodyPr/>
              <a:lstStyle/>
              <a:p>
                <a:endParaRPr lang="en-CA"/>
              </a:p>
            </p:txBody>
          </p:sp>
          <p:sp>
            <p:nvSpPr>
              <p:cNvPr id="23622" name="Line 11"/>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grpSp>
          <p:nvGrpSpPr>
            <p:cNvPr id="4" name="Group 68"/>
            <p:cNvGrpSpPr>
              <a:grpSpLocks/>
            </p:cNvGrpSpPr>
            <p:nvPr/>
          </p:nvGrpSpPr>
          <p:grpSpPr bwMode="auto">
            <a:xfrm>
              <a:off x="2833" y="1291"/>
              <a:ext cx="2006" cy="2320"/>
              <a:chOff x="2833" y="1291"/>
              <a:chExt cx="2006" cy="2320"/>
            </a:xfrm>
          </p:grpSpPr>
          <p:sp>
            <p:nvSpPr>
              <p:cNvPr id="23609" name="Line 13"/>
              <p:cNvSpPr>
                <a:spLocks noChangeShapeType="1"/>
              </p:cNvSpPr>
              <p:nvPr/>
            </p:nvSpPr>
            <p:spPr bwMode="auto">
              <a:xfrm>
                <a:off x="2833" y="1291"/>
                <a:ext cx="0" cy="2320"/>
              </a:xfrm>
              <a:prstGeom prst="line">
                <a:avLst/>
              </a:prstGeom>
              <a:noFill/>
              <a:ln w="38100">
                <a:solidFill>
                  <a:srgbClr val="DDDDDD"/>
                </a:solidFill>
                <a:round/>
                <a:headEnd/>
                <a:tailEnd/>
              </a:ln>
            </p:spPr>
            <p:txBody>
              <a:bodyPr/>
              <a:lstStyle/>
              <a:p>
                <a:endParaRPr lang="en-CA"/>
              </a:p>
            </p:txBody>
          </p:sp>
          <p:sp>
            <p:nvSpPr>
              <p:cNvPr id="23610" name="Line 14"/>
              <p:cNvSpPr>
                <a:spLocks noChangeShapeType="1"/>
              </p:cNvSpPr>
              <p:nvPr/>
            </p:nvSpPr>
            <p:spPr bwMode="auto">
              <a:xfrm>
                <a:off x="3118" y="1291"/>
                <a:ext cx="0" cy="2320"/>
              </a:xfrm>
              <a:prstGeom prst="line">
                <a:avLst/>
              </a:prstGeom>
              <a:noFill/>
              <a:ln w="38100">
                <a:solidFill>
                  <a:srgbClr val="DDDDDD"/>
                </a:solidFill>
                <a:round/>
                <a:headEnd/>
                <a:tailEnd/>
              </a:ln>
            </p:spPr>
            <p:txBody>
              <a:bodyPr/>
              <a:lstStyle/>
              <a:p>
                <a:endParaRPr lang="en-CA"/>
              </a:p>
            </p:txBody>
          </p:sp>
          <p:sp>
            <p:nvSpPr>
              <p:cNvPr id="23611" name="Line 15"/>
              <p:cNvSpPr>
                <a:spLocks noChangeShapeType="1"/>
              </p:cNvSpPr>
              <p:nvPr/>
            </p:nvSpPr>
            <p:spPr bwMode="auto">
              <a:xfrm>
                <a:off x="3412" y="1291"/>
                <a:ext cx="0" cy="2320"/>
              </a:xfrm>
              <a:prstGeom prst="line">
                <a:avLst/>
              </a:prstGeom>
              <a:noFill/>
              <a:ln w="38100">
                <a:solidFill>
                  <a:srgbClr val="DDDDDD"/>
                </a:solidFill>
                <a:round/>
                <a:headEnd/>
                <a:tailEnd/>
              </a:ln>
            </p:spPr>
            <p:txBody>
              <a:bodyPr/>
              <a:lstStyle/>
              <a:p>
                <a:endParaRPr lang="en-CA"/>
              </a:p>
            </p:txBody>
          </p:sp>
          <p:sp>
            <p:nvSpPr>
              <p:cNvPr id="23612" name="Line 16"/>
              <p:cNvSpPr>
                <a:spLocks noChangeShapeType="1"/>
              </p:cNvSpPr>
              <p:nvPr/>
            </p:nvSpPr>
            <p:spPr bwMode="auto">
              <a:xfrm>
                <a:off x="3696" y="1291"/>
                <a:ext cx="0" cy="2320"/>
              </a:xfrm>
              <a:prstGeom prst="line">
                <a:avLst/>
              </a:prstGeom>
              <a:noFill/>
              <a:ln w="38100">
                <a:solidFill>
                  <a:srgbClr val="DDDDDD"/>
                </a:solidFill>
                <a:round/>
                <a:headEnd/>
                <a:tailEnd/>
              </a:ln>
            </p:spPr>
            <p:txBody>
              <a:bodyPr/>
              <a:lstStyle/>
              <a:p>
                <a:endParaRPr lang="en-CA"/>
              </a:p>
            </p:txBody>
          </p:sp>
          <p:sp>
            <p:nvSpPr>
              <p:cNvPr id="23613" name="Line 17"/>
              <p:cNvSpPr>
                <a:spLocks noChangeShapeType="1"/>
              </p:cNvSpPr>
              <p:nvPr/>
            </p:nvSpPr>
            <p:spPr bwMode="auto">
              <a:xfrm>
                <a:off x="3981" y="1291"/>
                <a:ext cx="0" cy="2320"/>
              </a:xfrm>
              <a:prstGeom prst="line">
                <a:avLst/>
              </a:prstGeom>
              <a:noFill/>
              <a:ln w="38100">
                <a:solidFill>
                  <a:srgbClr val="DDDDDD"/>
                </a:solidFill>
                <a:round/>
                <a:headEnd/>
                <a:tailEnd/>
              </a:ln>
            </p:spPr>
            <p:txBody>
              <a:bodyPr/>
              <a:lstStyle/>
              <a:p>
                <a:endParaRPr lang="en-CA"/>
              </a:p>
            </p:txBody>
          </p:sp>
          <p:sp>
            <p:nvSpPr>
              <p:cNvPr id="23614" name="Line 18"/>
              <p:cNvSpPr>
                <a:spLocks noChangeShapeType="1"/>
              </p:cNvSpPr>
              <p:nvPr/>
            </p:nvSpPr>
            <p:spPr bwMode="auto">
              <a:xfrm>
                <a:off x="4265" y="1291"/>
                <a:ext cx="0" cy="2320"/>
              </a:xfrm>
              <a:prstGeom prst="line">
                <a:avLst/>
              </a:prstGeom>
              <a:noFill/>
              <a:ln w="38100">
                <a:solidFill>
                  <a:srgbClr val="DDDDDD"/>
                </a:solidFill>
                <a:round/>
                <a:headEnd/>
                <a:tailEnd/>
              </a:ln>
            </p:spPr>
            <p:txBody>
              <a:bodyPr/>
              <a:lstStyle/>
              <a:p>
                <a:endParaRPr lang="en-CA"/>
              </a:p>
            </p:txBody>
          </p:sp>
          <p:sp>
            <p:nvSpPr>
              <p:cNvPr id="23615" name="Line 19"/>
              <p:cNvSpPr>
                <a:spLocks noChangeShapeType="1"/>
              </p:cNvSpPr>
              <p:nvPr/>
            </p:nvSpPr>
            <p:spPr bwMode="auto">
              <a:xfrm>
                <a:off x="4554" y="1291"/>
                <a:ext cx="0" cy="2320"/>
              </a:xfrm>
              <a:prstGeom prst="line">
                <a:avLst/>
              </a:prstGeom>
              <a:noFill/>
              <a:ln w="38100">
                <a:solidFill>
                  <a:srgbClr val="DDDDDD"/>
                </a:solidFill>
                <a:round/>
                <a:headEnd/>
                <a:tailEnd/>
              </a:ln>
            </p:spPr>
            <p:txBody>
              <a:bodyPr/>
              <a:lstStyle/>
              <a:p>
                <a:endParaRPr lang="en-CA"/>
              </a:p>
            </p:txBody>
          </p:sp>
          <p:sp>
            <p:nvSpPr>
              <p:cNvPr id="23616" name="Line 21"/>
              <p:cNvSpPr>
                <a:spLocks noChangeShapeType="1"/>
              </p:cNvSpPr>
              <p:nvPr/>
            </p:nvSpPr>
            <p:spPr bwMode="auto">
              <a:xfrm>
                <a:off x="4839" y="1291"/>
                <a:ext cx="0" cy="2320"/>
              </a:xfrm>
              <a:prstGeom prst="line">
                <a:avLst/>
              </a:prstGeom>
              <a:noFill/>
              <a:ln w="38100">
                <a:solidFill>
                  <a:srgbClr val="DDDDDD"/>
                </a:solidFill>
                <a:round/>
                <a:headEnd/>
                <a:tailEnd/>
              </a:ln>
            </p:spPr>
            <p:txBody>
              <a:bodyPr/>
              <a:lstStyle/>
              <a:p>
                <a:endParaRPr lang="en-CA"/>
              </a:p>
            </p:txBody>
          </p:sp>
        </p:grpSp>
      </p:grpSp>
      <p:grpSp>
        <p:nvGrpSpPr>
          <p:cNvPr id="5" name="Group 69"/>
          <p:cNvGrpSpPr>
            <a:grpSpLocks/>
          </p:cNvGrpSpPr>
          <p:nvPr/>
        </p:nvGrpSpPr>
        <p:grpSpPr bwMode="auto">
          <a:xfrm>
            <a:off x="1455738" y="1982788"/>
            <a:ext cx="3052762" cy="2803525"/>
            <a:chOff x="1989165" y="1982409"/>
            <a:chExt cx="3053310" cy="2803904"/>
          </a:xfrm>
        </p:grpSpPr>
        <p:grpSp>
          <p:nvGrpSpPr>
            <p:cNvPr id="11" name="Group 5"/>
            <p:cNvGrpSpPr>
              <a:grpSpLocks/>
            </p:cNvGrpSpPr>
            <p:nvPr/>
          </p:nvGrpSpPr>
          <p:grpSpPr bwMode="auto">
            <a:xfrm>
              <a:off x="1989165" y="2138315"/>
              <a:ext cx="3053310" cy="2632286"/>
              <a:chOff x="2698" y="1132"/>
              <a:chExt cx="2797" cy="2178"/>
            </a:xfrm>
          </p:grpSpPr>
          <p:sp>
            <p:nvSpPr>
              <p:cNvPr id="23601" name="Line 6"/>
              <p:cNvSpPr>
                <a:spLocks noChangeShapeType="1"/>
              </p:cNvSpPr>
              <p:nvPr/>
            </p:nvSpPr>
            <p:spPr bwMode="auto">
              <a:xfrm>
                <a:off x="2708" y="1132"/>
                <a:ext cx="2787" cy="0"/>
              </a:xfrm>
              <a:prstGeom prst="line">
                <a:avLst/>
              </a:prstGeom>
              <a:noFill/>
              <a:ln w="38100">
                <a:solidFill>
                  <a:srgbClr val="DDDDDD"/>
                </a:solidFill>
                <a:round/>
                <a:headEnd/>
                <a:tailEnd/>
              </a:ln>
            </p:spPr>
            <p:txBody>
              <a:bodyPr/>
              <a:lstStyle/>
              <a:p>
                <a:endParaRPr lang="en-CA"/>
              </a:p>
            </p:txBody>
          </p:sp>
          <p:sp>
            <p:nvSpPr>
              <p:cNvPr id="23602" name="Line 7"/>
              <p:cNvSpPr>
                <a:spLocks noChangeShapeType="1"/>
              </p:cNvSpPr>
              <p:nvPr/>
            </p:nvSpPr>
            <p:spPr bwMode="auto">
              <a:xfrm>
                <a:off x="2706" y="1558"/>
                <a:ext cx="2787" cy="0"/>
              </a:xfrm>
              <a:prstGeom prst="line">
                <a:avLst/>
              </a:prstGeom>
              <a:noFill/>
              <a:ln w="38100">
                <a:solidFill>
                  <a:srgbClr val="DDDDDD"/>
                </a:solidFill>
                <a:round/>
                <a:headEnd/>
                <a:tailEnd/>
              </a:ln>
            </p:spPr>
            <p:txBody>
              <a:bodyPr/>
              <a:lstStyle/>
              <a:p>
                <a:endParaRPr lang="en-CA"/>
              </a:p>
            </p:txBody>
          </p:sp>
          <p:sp>
            <p:nvSpPr>
              <p:cNvPr id="23603" name="Line 8"/>
              <p:cNvSpPr>
                <a:spLocks noChangeShapeType="1"/>
              </p:cNvSpPr>
              <p:nvPr/>
            </p:nvSpPr>
            <p:spPr bwMode="auto">
              <a:xfrm>
                <a:off x="2704" y="1996"/>
                <a:ext cx="2787" cy="0"/>
              </a:xfrm>
              <a:prstGeom prst="line">
                <a:avLst/>
              </a:prstGeom>
              <a:noFill/>
              <a:ln w="38100">
                <a:solidFill>
                  <a:srgbClr val="DDDDDD"/>
                </a:solidFill>
                <a:round/>
                <a:headEnd/>
                <a:tailEnd/>
              </a:ln>
            </p:spPr>
            <p:txBody>
              <a:bodyPr/>
              <a:lstStyle/>
              <a:p>
                <a:endParaRPr lang="en-CA"/>
              </a:p>
            </p:txBody>
          </p:sp>
          <p:sp>
            <p:nvSpPr>
              <p:cNvPr id="23604" name="Line 9"/>
              <p:cNvSpPr>
                <a:spLocks noChangeShapeType="1"/>
              </p:cNvSpPr>
              <p:nvPr/>
            </p:nvSpPr>
            <p:spPr bwMode="auto">
              <a:xfrm>
                <a:off x="2702" y="2434"/>
                <a:ext cx="2787" cy="0"/>
              </a:xfrm>
              <a:prstGeom prst="line">
                <a:avLst/>
              </a:prstGeom>
              <a:noFill/>
              <a:ln w="38100">
                <a:solidFill>
                  <a:srgbClr val="DDDDDD"/>
                </a:solidFill>
                <a:round/>
                <a:headEnd/>
                <a:tailEnd/>
              </a:ln>
            </p:spPr>
            <p:txBody>
              <a:bodyPr/>
              <a:lstStyle/>
              <a:p>
                <a:endParaRPr lang="en-CA"/>
              </a:p>
            </p:txBody>
          </p:sp>
          <p:sp>
            <p:nvSpPr>
              <p:cNvPr id="23605" name="Line 10"/>
              <p:cNvSpPr>
                <a:spLocks noChangeShapeType="1"/>
              </p:cNvSpPr>
              <p:nvPr/>
            </p:nvSpPr>
            <p:spPr bwMode="auto">
              <a:xfrm>
                <a:off x="2700" y="2872"/>
                <a:ext cx="2787" cy="0"/>
              </a:xfrm>
              <a:prstGeom prst="line">
                <a:avLst/>
              </a:prstGeom>
              <a:noFill/>
              <a:ln w="38100">
                <a:solidFill>
                  <a:srgbClr val="DDDDDD"/>
                </a:solidFill>
                <a:round/>
                <a:headEnd/>
                <a:tailEnd/>
              </a:ln>
            </p:spPr>
            <p:txBody>
              <a:bodyPr/>
              <a:lstStyle/>
              <a:p>
                <a:endParaRPr lang="en-CA"/>
              </a:p>
            </p:txBody>
          </p:sp>
          <p:sp>
            <p:nvSpPr>
              <p:cNvPr id="23606" name="Line 11"/>
              <p:cNvSpPr>
                <a:spLocks noChangeShapeType="1"/>
              </p:cNvSpPr>
              <p:nvPr/>
            </p:nvSpPr>
            <p:spPr bwMode="auto">
              <a:xfrm>
                <a:off x="2698" y="3310"/>
                <a:ext cx="2787" cy="0"/>
              </a:xfrm>
              <a:prstGeom prst="line">
                <a:avLst/>
              </a:prstGeom>
              <a:noFill/>
              <a:ln w="38100">
                <a:solidFill>
                  <a:srgbClr val="DDDDDD"/>
                </a:solidFill>
                <a:round/>
                <a:headEnd/>
                <a:tailEnd/>
              </a:ln>
            </p:spPr>
            <p:txBody>
              <a:bodyPr/>
              <a:lstStyle/>
              <a:p>
                <a:endParaRPr lang="en-CA"/>
              </a:p>
            </p:txBody>
          </p:sp>
        </p:grpSp>
        <p:grpSp>
          <p:nvGrpSpPr>
            <p:cNvPr id="12" name="Group 68"/>
            <p:cNvGrpSpPr>
              <a:grpSpLocks/>
            </p:cNvGrpSpPr>
            <p:nvPr/>
          </p:nvGrpSpPr>
          <p:grpSpPr bwMode="auto">
            <a:xfrm>
              <a:off x="2359545" y="1982409"/>
              <a:ext cx="2663017" cy="2803904"/>
              <a:chOff x="2833" y="1291"/>
              <a:chExt cx="2006" cy="2320"/>
            </a:xfrm>
          </p:grpSpPr>
          <p:sp>
            <p:nvSpPr>
              <p:cNvPr id="23593" name="Line 13"/>
              <p:cNvSpPr>
                <a:spLocks noChangeShapeType="1"/>
              </p:cNvSpPr>
              <p:nvPr/>
            </p:nvSpPr>
            <p:spPr bwMode="auto">
              <a:xfrm>
                <a:off x="2833" y="1291"/>
                <a:ext cx="0" cy="2320"/>
              </a:xfrm>
              <a:prstGeom prst="line">
                <a:avLst/>
              </a:prstGeom>
              <a:noFill/>
              <a:ln w="38100">
                <a:solidFill>
                  <a:srgbClr val="DDDDDD"/>
                </a:solidFill>
                <a:round/>
                <a:headEnd/>
                <a:tailEnd/>
              </a:ln>
            </p:spPr>
            <p:txBody>
              <a:bodyPr/>
              <a:lstStyle/>
              <a:p>
                <a:endParaRPr lang="en-CA"/>
              </a:p>
            </p:txBody>
          </p:sp>
          <p:sp>
            <p:nvSpPr>
              <p:cNvPr id="23594" name="Line 14"/>
              <p:cNvSpPr>
                <a:spLocks noChangeShapeType="1"/>
              </p:cNvSpPr>
              <p:nvPr/>
            </p:nvSpPr>
            <p:spPr bwMode="auto">
              <a:xfrm>
                <a:off x="3118" y="1291"/>
                <a:ext cx="0" cy="2320"/>
              </a:xfrm>
              <a:prstGeom prst="line">
                <a:avLst/>
              </a:prstGeom>
              <a:noFill/>
              <a:ln w="38100">
                <a:solidFill>
                  <a:srgbClr val="DDDDDD"/>
                </a:solidFill>
                <a:round/>
                <a:headEnd/>
                <a:tailEnd/>
              </a:ln>
            </p:spPr>
            <p:txBody>
              <a:bodyPr/>
              <a:lstStyle/>
              <a:p>
                <a:endParaRPr lang="en-CA"/>
              </a:p>
            </p:txBody>
          </p:sp>
          <p:sp>
            <p:nvSpPr>
              <p:cNvPr id="23595" name="Line 15"/>
              <p:cNvSpPr>
                <a:spLocks noChangeShapeType="1"/>
              </p:cNvSpPr>
              <p:nvPr/>
            </p:nvSpPr>
            <p:spPr bwMode="auto">
              <a:xfrm>
                <a:off x="3412" y="1291"/>
                <a:ext cx="0" cy="2320"/>
              </a:xfrm>
              <a:prstGeom prst="line">
                <a:avLst/>
              </a:prstGeom>
              <a:noFill/>
              <a:ln w="38100">
                <a:solidFill>
                  <a:srgbClr val="DDDDDD"/>
                </a:solidFill>
                <a:round/>
                <a:headEnd/>
                <a:tailEnd/>
              </a:ln>
            </p:spPr>
            <p:txBody>
              <a:bodyPr/>
              <a:lstStyle/>
              <a:p>
                <a:endParaRPr lang="en-CA"/>
              </a:p>
            </p:txBody>
          </p:sp>
          <p:sp>
            <p:nvSpPr>
              <p:cNvPr id="23596" name="Line 16"/>
              <p:cNvSpPr>
                <a:spLocks noChangeShapeType="1"/>
              </p:cNvSpPr>
              <p:nvPr/>
            </p:nvSpPr>
            <p:spPr bwMode="auto">
              <a:xfrm>
                <a:off x="3696" y="1291"/>
                <a:ext cx="0" cy="2320"/>
              </a:xfrm>
              <a:prstGeom prst="line">
                <a:avLst/>
              </a:prstGeom>
              <a:noFill/>
              <a:ln w="38100">
                <a:solidFill>
                  <a:srgbClr val="DDDDDD"/>
                </a:solidFill>
                <a:round/>
                <a:headEnd/>
                <a:tailEnd/>
              </a:ln>
            </p:spPr>
            <p:txBody>
              <a:bodyPr/>
              <a:lstStyle/>
              <a:p>
                <a:endParaRPr lang="en-CA"/>
              </a:p>
            </p:txBody>
          </p:sp>
          <p:sp>
            <p:nvSpPr>
              <p:cNvPr id="23597" name="Line 17"/>
              <p:cNvSpPr>
                <a:spLocks noChangeShapeType="1"/>
              </p:cNvSpPr>
              <p:nvPr/>
            </p:nvSpPr>
            <p:spPr bwMode="auto">
              <a:xfrm>
                <a:off x="3981" y="1291"/>
                <a:ext cx="0" cy="2320"/>
              </a:xfrm>
              <a:prstGeom prst="line">
                <a:avLst/>
              </a:prstGeom>
              <a:noFill/>
              <a:ln w="38100">
                <a:solidFill>
                  <a:srgbClr val="DDDDDD"/>
                </a:solidFill>
                <a:round/>
                <a:headEnd/>
                <a:tailEnd/>
              </a:ln>
            </p:spPr>
            <p:txBody>
              <a:bodyPr/>
              <a:lstStyle/>
              <a:p>
                <a:endParaRPr lang="en-CA"/>
              </a:p>
            </p:txBody>
          </p:sp>
          <p:sp>
            <p:nvSpPr>
              <p:cNvPr id="23598" name="Line 18"/>
              <p:cNvSpPr>
                <a:spLocks noChangeShapeType="1"/>
              </p:cNvSpPr>
              <p:nvPr/>
            </p:nvSpPr>
            <p:spPr bwMode="auto">
              <a:xfrm>
                <a:off x="4265" y="1291"/>
                <a:ext cx="0" cy="2320"/>
              </a:xfrm>
              <a:prstGeom prst="line">
                <a:avLst/>
              </a:prstGeom>
              <a:noFill/>
              <a:ln w="38100">
                <a:solidFill>
                  <a:srgbClr val="DDDDDD"/>
                </a:solidFill>
                <a:round/>
                <a:headEnd/>
                <a:tailEnd/>
              </a:ln>
            </p:spPr>
            <p:txBody>
              <a:bodyPr/>
              <a:lstStyle/>
              <a:p>
                <a:endParaRPr lang="en-CA"/>
              </a:p>
            </p:txBody>
          </p:sp>
          <p:sp>
            <p:nvSpPr>
              <p:cNvPr id="23599" name="Line 19"/>
              <p:cNvSpPr>
                <a:spLocks noChangeShapeType="1"/>
              </p:cNvSpPr>
              <p:nvPr/>
            </p:nvSpPr>
            <p:spPr bwMode="auto">
              <a:xfrm>
                <a:off x="4554" y="1291"/>
                <a:ext cx="0" cy="2320"/>
              </a:xfrm>
              <a:prstGeom prst="line">
                <a:avLst/>
              </a:prstGeom>
              <a:noFill/>
              <a:ln w="38100">
                <a:solidFill>
                  <a:srgbClr val="DDDDDD"/>
                </a:solidFill>
                <a:round/>
                <a:headEnd/>
                <a:tailEnd/>
              </a:ln>
            </p:spPr>
            <p:txBody>
              <a:bodyPr/>
              <a:lstStyle/>
              <a:p>
                <a:endParaRPr lang="en-CA"/>
              </a:p>
            </p:txBody>
          </p:sp>
          <p:sp>
            <p:nvSpPr>
              <p:cNvPr id="23600" name="Line 21"/>
              <p:cNvSpPr>
                <a:spLocks noChangeShapeType="1"/>
              </p:cNvSpPr>
              <p:nvPr/>
            </p:nvSpPr>
            <p:spPr bwMode="auto">
              <a:xfrm>
                <a:off x="4839" y="1291"/>
                <a:ext cx="0" cy="2320"/>
              </a:xfrm>
              <a:prstGeom prst="line">
                <a:avLst/>
              </a:prstGeom>
              <a:noFill/>
              <a:ln w="38100">
                <a:solidFill>
                  <a:srgbClr val="DDDDDD"/>
                </a:solidFill>
                <a:round/>
                <a:headEnd/>
                <a:tailEnd/>
              </a:ln>
            </p:spPr>
            <p:txBody>
              <a:bodyPr/>
              <a:lstStyle/>
              <a:p>
                <a:endParaRPr lang="en-CA"/>
              </a:p>
            </p:txBody>
          </p:sp>
        </p:grpSp>
      </p:grpSp>
      <p:sp>
        <p:nvSpPr>
          <p:cNvPr id="23558" name="Text Box 7"/>
          <p:cNvSpPr txBox="1">
            <a:spLocks noChangeArrowheads="1"/>
          </p:cNvSpPr>
          <p:nvPr/>
        </p:nvSpPr>
        <p:spPr bwMode="auto">
          <a:xfrm>
            <a:off x="0" y="6583363"/>
            <a:ext cx="533400" cy="274637"/>
          </a:xfrm>
          <a:prstGeom prst="rect">
            <a:avLst/>
          </a:prstGeom>
          <a:noFill/>
          <a:ln w="9525">
            <a:noFill/>
            <a:miter lim="800000"/>
            <a:headEnd/>
            <a:tailEnd/>
          </a:ln>
        </p:spPr>
        <p:txBody>
          <a:bodyPr>
            <a:spAutoFit/>
          </a:bodyPr>
          <a:lstStyle/>
          <a:p>
            <a:pPr>
              <a:spcBef>
                <a:spcPct val="50000"/>
              </a:spcBef>
            </a:pPr>
            <a:r>
              <a:rPr lang="en-US" sz="1200" b="1">
                <a:solidFill>
                  <a:schemeClr val="bg1"/>
                </a:solidFill>
              </a:rPr>
              <a:t>LO6</a:t>
            </a:r>
          </a:p>
        </p:txBody>
      </p:sp>
      <p:sp>
        <p:nvSpPr>
          <p:cNvPr id="6" name="Freeform 14"/>
          <p:cNvSpPr>
            <a:spLocks/>
          </p:cNvSpPr>
          <p:nvPr/>
        </p:nvSpPr>
        <p:spPr bwMode="auto">
          <a:xfrm>
            <a:off x="4983163" y="2016125"/>
            <a:ext cx="2173287" cy="2797175"/>
          </a:xfrm>
          <a:custGeom>
            <a:avLst/>
            <a:gdLst>
              <a:gd name="T0" fmla="*/ 0 w 1716"/>
              <a:gd name="T1" fmla="*/ 0 h 2557"/>
              <a:gd name="T2" fmla="*/ 2147483647 w 1716"/>
              <a:gd name="T3" fmla="*/ 2147483647 h 2557"/>
              <a:gd name="T4" fmla="*/ 2147483647 w 1716"/>
              <a:gd name="T5" fmla="*/ 2147483647 h 2557"/>
              <a:gd name="T6" fmla="*/ 2147483647 w 1716"/>
              <a:gd name="T7" fmla="*/ 2147483647 h 2557"/>
              <a:gd name="T8" fmla="*/ 2147483647 w 1716"/>
              <a:gd name="T9" fmla="*/ 2147483647 h 2557"/>
              <a:gd name="T10" fmla="*/ 0 60000 65536"/>
              <a:gd name="T11" fmla="*/ 0 60000 65536"/>
              <a:gd name="T12" fmla="*/ 0 60000 65536"/>
              <a:gd name="T13" fmla="*/ 0 60000 65536"/>
              <a:gd name="T14" fmla="*/ 0 60000 65536"/>
              <a:gd name="T15" fmla="*/ 0 w 1716"/>
              <a:gd name="T16" fmla="*/ 0 h 2557"/>
              <a:gd name="T17" fmla="*/ 1716 w 1716"/>
              <a:gd name="T18" fmla="*/ 2557 h 2557"/>
            </a:gdLst>
            <a:ahLst/>
            <a:cxnLst>
              <a:cxn ang="T10">
                <a:pos x="T0" y="T1"/>
              </a:cxn>
              <a:cxn ang="T11">
                <a:pos x="T2" y="T3"/>
              </a:cxn>
              <a:cxn ang="T12">
                <a:pos x="T4" y="T5"/>
              </a:cxn>
              <a:cxn ang="T13">
                <a:pos x="T6" y="T7"/>
              </a:cxn>
              <a:cxn ang="T14">
                <a:pos x="T8" y="T9"/>
              </a:cxn>
            </a:cxnLst>
            <a:rect l="T15" t="T16" r="T17" b="T18"/>
            <a:pathLst>
              <a:path w="1716" h="2557">
                <a:moveTo>
                  <a:pt x="0" y="0"/>
                </a:moveTo>
                <a:cubicBezTo>
                  <a:pt x="60" y="48"/>
                  <a:pt x="230" y="162"/>
                  <a:pt x="359" y="289"/>
                </a:cubicBezTo>
                <a:cubicBezTo>
                  <a:pt x="488" y="416"/>
                  <a:pt x="625" y="552"/>
                  <a:pt x="773" y="761"/>
                </a:cubicBezTo>
                <a:cubicBezTo>
                  <a:pt x="921" y="970"/>
                  <a:pt x="1089" y="1245"/>
                  <a:pt x="1246" y="1544"/>
                </a:cubicBezTo>
                <a:cubicBezTo>
                  <a:pt x="1403" y="1843"/>
                  <a:pt x="1618" y="2346"/>
                  <a:pt x="1716" y="2557"/>
                </a:cubicBezTo>
              </a:path>
            </a:pathLst>
          </a:custGeom>
          <a:noFill/>
          <a:ln w="57150">
            <a:solidFill>
              <a:srgbClr val="336699"/>
            </a:solidFill>
            <a:round/>
            <a:headEnd/>
            <a:tailEnd/>
          </a:ln>
        </p:spPr>
        <p:txBody>
          <a:bodyPr/>
          <a:lstStyle/>
          <a:p>
            <a:endParaRPr lang="en-CA"/>
          </a:p>
        </p:txBody>
      </p:sp>
      <p:sp>
        <p:nvSpPr>
          <p:cNvPr id="7" name="Text Box 7"/>
          <p:cNvSpPr txBox="1">
            <a:spLocks noChangeArrowheads="1"/>
          </p:cNvSpPr>
          <p:nvPr/>
        </p:nvSpPr>
        <p:spPr bwMode="auto">
          <a:xfrm>
            <a:off x="1624013" y="4883150"/>
            <a:ext cx="2420937" cy="366713"/>
          </a:xfrm>
          <a:prstGeom prst="rect">
            <a:avLst/>
          </a:prstGeom>
          <a:noFill/>
          <a:ln w="9525">
            <a:noFill/>
            <a:miter lim="800000"/>
            <a:headEnd/>
            <a:tailEnd/>
          </a:ln>
        </p:spPr>
        <p:txBody>
          <a:bodyPr wrap="none">
            <a:spAutoFit/>
          </a:bodyPr>
          <a:lstStyle/>
          <a:p>
            <a:r>
              <a:rPr lang="en-US"/>
              <a:t>Goods for the Present</a:t>
            </a:r>
          </a:p>
        </p:txBody>
      </p:sp>
      <p:sp>
        <p:nvSpPr>
          <p:cNvPr id="8" name="Text Box 8"/>
          <p:cNvSpPr txBox="1">
            <a:spLocks noChangeArrowheads="1"/>
          </p:cNvSpPr>
          <p:nvPr/>
        </p:nvSpPr>
        <p:spPr bwMode="auto">
          <a:xfrm rot="-5400000">
            <a:off x="25400" y="3241676"/>
            <a:ext cx="2293937" cy="366712"/>
          </a:xfrm>
          <a:prstGeom prst="rect">
            <a:avLst/>
          </a:prstGeom>
          <a:noFill/>
          <a:ln w="9525">
            <a:noFill/>
            <a:miter lim="800000"/>
            <a:headEnd/>
            <a:tailEnd/>
          </a:ln>
        </p:spPr>
        <p:txBody>
          <a:bodyPr wrap="none">
            <a:spAutoFit/>
          </a:bodyPr>
          <a:lstStyle/>
          <a:p>
            <a:r>
              <a:rPr lang="en-US"/>
              <a:t>Goods for the Future</a:t>
            </a:r>
          </a:p>
        </p:txBody>
      </p:sp>
      <p:sp>
        <p:nvSpPr>
          <p:cNvPr id="9" name="Freeform 5"/>
          <p:cNvSpPr>
            <a:spLocks/>
          </p:cNvSpPr>
          <p:nvPr/>
        </p:nvSpPr>
        <p:spPr bwMode="auto">
          <a:xfrm>
            <a:off x="1458913" y="2233613"/>
            <a:ext cx="1446212" cy="2570162"/>
          </a:xfrm>
          <a:custGeom>
            <a:avLst/>
            <a:gdLst>
              <a:gd name="T0" fmla="*/ 0 w 1716"/>
              <a:gd name="T1" fmla="*/ 0 h 2557"/>
              <a:gd name="T2" fmla="*/ 2147483647 w 1716"/>
              <a:gd name="T3" fmla="*/ 2147483647 h 2557"/>
              <a:gd name="T4" fmla="*/ 2147483647 w 1716"/>
              <a:gd name="T5" fmla="*/ 2147483647 h 2557"/>
              <a:gd name="T6" fmla="*/ 2147483647 w 1716"/>
              <a:gd name="T7" fmla="*/ 2147483647 h 2557"/>
              <a:gd name="T8" fmla="*/ 2147483647 w 1716"/>
              <a:gd name="T9" fmla="*/ 2147483647 h 2557"/>
              <a:gd name="T10" fmla="*/ 0 60000 65536"/>
              <a:gd name="T11" fmla="*/ 0 60000 65536"/>
              <a:gd name="T12" fmla="*/ 0 60000 65536"/>
              <a:gd name="T13" fmla="*/ 0 60000 65536"/>
              <a:gd name="T14" fmla="*/ 0 60000 65536"/>
              <a:gd name="T15" fmla="*/ 0 w 1716"/>
              <a:gd name="T16" fmla="*/ 0 h 2557"/>
              <a:gd name="T17" fmla="*/ 1716 w 1716"/>
              <a:gd name="T18" fmla="*/ 2557 h 2557"/>
            </a:gdLst>
            <a:ahLst/>
            <a:cxnLst>
              <a:cxn ang="T10">
                <a:pos x="T0" y="T1"/>
              </a:cxn>
              <a:cxn ang="T11">
                <a:pos x="T2" y="T3"/>
              </a:cxn>
              <a:cxn ang="T12">
                <a:pos x="T4" y="T5"/>
              </a:cxn>
              <a:cxn ang="T13">
                <a:pos x="T6" y="T7"/>
              </a:cxn>
              <a:cxn ang="T14">
                <a:pos x="T8" y="T9"/>
              </a:cxn>
            </a:cxnLst>
            <a:rect l="T15" t="T16" r="T17" b="T18"/>
            <a:pathLst>
              <a:path w="1716" h="2557">
                <a:moveTo>
                  <a:pt x="0" y="0"/>
                </a:moveTo>
                <a:cubicBezTo>
                  <a:pt x="60" y="48"/>
                  <a:pt x="230" y="162"/>
                  <a:pt x="359" y="289"/>
                </a:cubicBezTo>
                <a:cubicBezTo>
                  <a:pt x="488" y="416"/>
                  <a:pt x="625" y="552"/>
                  <a:pt x="773" y="761"/>
                </a:cubicBezTo>
                <a:cubicBezTo>
                  <a:pt x="921" y="970"/>
                  <a:pt x="1089" y="1245"/>
                  <a:pt x="1246" y="1544"/>
                </a:cubicBezTo>
                <a:cubicBezTo>
                  <a:pt x="1403" y="1843"/>
                  <a:pt x="1618" y="2346"/>
                  <a:pt x="1716" y="2557"/>
                </a:cubicBezTo>
              </a:path>
            </a:pathLst>
          </a:custGeom>
          <a:noFill/>
          <a:ln w="57150">
            <a:solidFill>
              <a:srgbClr val="336699"/>
            </a:solidFill>
            <a:round/>
            <a:headEnd/>
            <a:tailEnd/>
          </a:ln>
        </p:spPr>
        <p:txBody>
          <a:bodyPr/>
          <a:lstStyle/>
          <a:p>
            <a:endParaRPr lang="en-CA"/>
          </a:p>
        </p:txBody>
      </p:sp>
      <p:sp>
        <p:nvSpPr>
          <p:cNvPr id="10" name="Freeform 6"/>
          <p:cNvSpPr>
            <a:spLocks/>
          </p:cNvSpPr>
          <p:nvPr/>
        </p:nvSpPr>
        <p:spPr bwMode="auto">
          <a:xfrm>
            <a:off x="1444625" y="2830513"/>
            <a:ext cx="958850" cy="1982787"/>
          </a:xfrm>
          <a:custGeom>
            <a:avLst/>
            <a:gdLst>
              <a:gd name="T0" fmla="*/ 0 w 878"/>
              <a:gd name="T1" fmla="*/ 0 h 1813"/>
              <a:gd name="T2" fmla="*/ 2147483647 w 878"/>
              <a:gd name="T3" fmla="*/ 2147483647 h 1813"/>
              <a:gd name="T4" fmla="*/ 2147483647 w 878"/>
              <a:gd name="T5" fmla="*/ 2147483647 h 1813"/>
              <a:gd name="T6" fmla="*/ 0 60000 65536"/>
              <a:gd name="T7" fmla="*/ 0 60000 65536"/>
              <a:gd name="T8" fmla="*/ 0 60000 65536"/>
              <a:gd name="T9" fmla="*/ 0 w 878"/>
              <a:gd name="T10" fmla="*/ 0 h 1813"/>
              <a:gd name="T11" fmla="*/ 878 w 878"/>
              <a:gd name="T12" fmla="*/ 1813 h 1813"/>
            </a:gdLst>
            <a:ahLst/>
            <a:cxnLst>
              <a:cxn ang="T6">
                <a:pos x="T0" y="T1"/>
              </a:cxn>
              <a:cxn ang="T7">
                <a:pos x="T2" y="T3"/>
              </a:cxn>
              <a:cxn ang="T8">
                <a:pos x="T4" y="T5"/>
              </a:cxn>
            </a:cxnLst>
            <a:rect l="T9" t="T10" r="T11" b="T12"/>
            <a:pathLst>
              <a:path w="878" h="1813">
                <a:moveTo>
                  <a:pt x="0" y="0"/>
                </a:moveTo>
                <a:cubicBezTo>
                  <a:pt x="73" y="79"/>
                  <a:pt x="289" y="175"/>
                  <a:pt x="435" y="477"/>
                </a:cubicBezTo>
                <a:cubicBezTo>
                  <a:pt x="581" y="779"/>
                  <a:pt x="786" y="1535"/>
                  <a:pt x="878" y="1813"/>
                </a:cubicBezTo>
              </a:path>
            </a:pathLst>
          </a:custGeom>
          <a:noFill/>
          <a:ln w="57150">
            <a:solidFill>
              <a:srgbClr val="336699"/>
            </a:solidFill>
            <a:round/>
            <a:headEnd/>
            <a:tailEnd/>
          </a:ln>
        </p:spPr>
        <p:txBody>
          <a:bodyPr/>
          <a:lstStyle/>
          <a:p>
            <a:endParaRPr lang="en-CA"/>
          </a:p>
        </p:txBody>
      </p:sp>
      <p:grpSp>
        <p:nvGrpSpPr>
          <p:cNvPr id="13" name="Group 9"/>
          <p:cNvGrpSpPr>
            <a:grpSpLocks/>
          </p:cNvGrpSpPr>
          <p:nvPr/>
        </p:nvGrpSpPr>
        <p:grpSpPr bwMode="auto">
          <a:xfrm>
            <a:off x="1436688" y="1933575"/>
            <a:ext cx="3043237" cy="2886075"/>
            <a:chOff x="1962" y="864"/>
            <a:chExt cx="2784" cy="2640"/>
          </a:xfrm>
        </p:grpSpPr>
        <p:sp>
          <p:nvSpPr>
            <p:cNvPr id="23589" name="Line 10"/>
            <p:cNvSpPr>
              <a:spLocks noChangeShapeType="1"/>
            </p:cNvSpPr>
            <p:nvPr/>
          </p:nvSpPr>
          <p:spPr bwMode="auto">
            <a:xfrm>
              <a:off x="1968" y="864"/>
              <a:ext cx="0" cy="2640"/>
            </a:xfrm>
            <a:prstGeom prst="line">
              <a:avLst/>
            </a:prstGeom>
            <a:noFill/>
            <a:ln w="38100">
              <a:solidFill>
                <a:schemeClr val="tx1"/>
              </a:solidFill>
              <a:round/>
              <a:headEnd/>
              <a:tailEnd/>
            </a:ln>
          </p:spPr>
          <p:txBody>
            <a:bodyPr/>
            <a:lstStyle/>
            <a:p>
              <a:endParaRPr lang="en-CA"/>
            </a:p>
          </p:txBody>
        </p:sp>
        <p:sp>
          <p:nvSpPr>
            <p:cNvPr id="23590" name="Line 11"/>
            <p:cNvSpPr>
              <a:spLocks noChangeShapeType="1"/>
            </p:cNvSpPr>
            <p:nvPr/>
          </p:nvSpPr>
          <p:spPr bwMode="auto">
            <a:xfrm>
              <a:off x="1962" y="3492"/>
              <a:ext cx="2784" cy="0"/>
            </a:xfrm>
            <a:prstGeom prst="line">
              <a:avLst/>
            </a:prstGeom>
            <a:noFill/>
            <a:ln w="38100">
              <a:solidFill>
                <a:schemeClr val="tx1"/>
              </a:solidFill>
              <a:round/>
              <a:headEnd/>
              <a:tailEnd/>
            </a:ln>
          </p:spPr>
          <p:txBody>
            <a:bodyPr/>
            <a:lstStyle/>
            <a:p>
              <a:endParaRPr lang="en-CA"/>
            </a:p>
          </p:txBody>
        </p:sp>
      </p:grpSp>
      <p:sp>
        <p:nvSpPr>
          <p:cNvPr id="14" name="Freeform 15"/>
          <p:cNvSpPr>
            <a:spLocks/>
          </p:cNvSpPr>
          <p:nvPr/>
        </p:nvSpPr>
        <p:spPr bwMode="auto">
          <a:xfrm>
            <a:off x="4978400" y="2830513"/>
            <a:ext cx="958850" cy="1982787"/>
          </a:xfrm>
          <a:custGeom>
            <a:avLst/>
            <a:gdLst>
              <a:gd name="T0" fmla="*/ 0 w 878"/>
              <a:gd name="T1" fmla="*/ 0 h 1813"/>
              <a:gd name="T2" fmla="*/ 2147483647 w 878"/>
              <a:gd name="T3" fmla="*/ 2147483647 h 1813"/>
              <a:gd name="T4" fmla="*/ 2147483647 w 878"/>
              <a:gd name="T5" fmla="*/ 2147483647 h 1813"/>
              <a:gd name="T6" fmla="*/ 0 60000 65536"/>
              <a:gd name="T7" fmla="*/ 0 60000 65536"/>
              <a:gd name="T8" fmla="*/ 0 60000 65536"/>
              <a:gd name="T9" fmla="*/ 0 w 878"/>
              <a:gd name="T10" fmla="*/ 0 h 1813"/>
              <a:gd name="T11" fmla="*/ 878 w 878"/>
              <a:gd name="T12" fmla="*/ 1813 h 1813"/>
            </a:gdLst>
            <a:ahLst/>
            <a:cxnLst>
              <a:cxn ang="T6">
                <a:pos x="T0" y="T1"/>
              </a:cxn>
              <a:cxn ang="T7">
                <a:pos x="T2" y="T3"/>
              </a:cxn>
              <a:cxn ang="T8">
                <a:pos x="T4" y="T5"/>
              </a:cxn>
            </a:cxnLst>
            <a:rect l="T9" t="T10" r="T11" b="T12"/>
            <a:pathLst>
              <a:path w="878" h="1813">
                <a:moveTo>
                  <a:pt x="0" y="0"/>
                </a:moveTo>
                <a:cubicBezTo>
                  <a:pt x="73" y="79"/>
                  <a:pt x="289" y="175"/>
                  <a:pt x="435" y="477"/>
                </a:cubicBezTo>
                <a:cubicBezTo>
                  <a:pt x="581" y="779"/>
                  <a:pt x="786" y="1535"/>
                  <a:pt x="878" y="1813"/>
                </a:cubicBezTo>
              </a:path>
            </a:pathLst>
          </a:custGeom>
          <a:noFill/>
          <a:ln w="57150">
            <a:solidFill>
              <a:srgbClr val="336699"/>
            </a:solidFill>
            <a:round/>
            <a:headEnd/>
            <a:tailEnd/>
          </a:ln>
        </p:spPr>
        <p:txBody>
          <a:bodyPr/>
          <a:lstStyle/>
          <a:p>
            <a:endParaRPr lang="en-CA"/>
          </a:p>
        </p:txBody>
      </p:sp>
      <p:grpSp>
        <p:nvGrpSpPr>
          <p:cNvPr id="15" name="Group 16"/>
          <p:cNvGrpSpPr>
            <a:grpSpLocks/>
          </p:cNvGrpSpPr>
          <p:nvPr/>
        </p:nvGrpSpPr>
        <p:grpSpPr bwMode="auto">
          <a:xfrm>
            <a:off x="4970463" y="1933575"/>
            <a:ext cx="3043237" cy="2886075"/>
            <a:chOff x="1962" y="864"/>
            <a:chExt cx="2784" cy="2640"/>
          </a:xfrm>
        </p:grpSpPr>
        <p:sp>
          <p:nvSpPr>
            <p:cNvPr id="23587" name="Line 17"/>
            <p:cNvSpPr>
              <a:spLocks noChangeShapeType="1"/>
            </p:cNvSpPr>
            <p:nvPr/>
          </p:nvSpPr>
          <p:spPr bwMode="auto">
            <a:xfrm>
              <a:off x="1968" y="864"/>
              <a:ext cx="0" cy="2640"/>
            </a:xfrm>
            <a:prstGeom prst="line">
              <a:avLst/>
            </a:prstGeom>
            <a:noFill/>
            <a:ln w="38100">
              <a:solidFill>
                <a:schemeClr val="tx1"/>
              </a:solidFill>
              <a:round/>
              <a:headEnd/>
              <a:tailEnd/>
            </a:ln>
          </p:spPr>
          <p:txBody>
            <a:bodyPr/>
            <a:lstStyle/>
            <a:p>
              <a:endParaRPr lang="en-CA"/>
            </a:p>
          </p:txBody>
        </p:sp>
        <p:sp>
          <p:nvSpPr>
            <p:cNvPr id="23588" name="Line 18"/>
            <p:cNvSpPr>
              <a:spLocks noChangeShapeType="1"/>
            </p:cNvSpPr>
            <p:nvPr/>
          </p:nvSpPr>
          <p:spPr bwMode="auto">
            <a:xfrm>
              <a:off x="1962" y="3492"/>
              <a:ext cx="2784" cy="0"/>
            </a:xfrm>
            <a:prstGeom prst="line">
              <a:avLst/>
            </a:prstGeom>
            <a:noFill/>
            <a:ln w="38100">
              <a:solidFill>
                <a:schemeClr val="tx1"/>
              </a:solidFill>
              <a:round/>
              <a:headEnd/>
              <a:tailEnd/>
            </a:ln>
          </p:spPr>
          <p:txBody>
            <a:bodyPr/>
            <a:lstStyle/>
            <a:p>
              <a:endParaRPr lang="en-CA"/>
            </a:p>
          </p:txBody>
        </p:sp>
      </p:grpSp>
      <p:sp>
        <p:nvSpPr>
          <p:cNvPr id="18" name="Text Box 19"/>
          <p:cNvSpPr txBox="1">
            <a:spLocks noChangeArrowheads="1"/>
          </p:cNvSpPr>
          <p:nvPr/>
        </p:nvSpPr>
        <p:spPr bwMode="auto">
          <a:xfrm rot="-5400000">
            <a:off x="3530600" y="3241676"/>
            <a:ext cx="2293937" cy="366712"/>
          </a:xfrm>
          <a:prstGeom prst="rect">
            <a:avLst/>
          </a:prstGeom>
          <a:noFill/>
          <a:ln w="9525">
            <a:noFill/>
            <a:miter lim="800000"/>
            <a:headEnd/>
            <a:tailEnd/>
          </a:ln>
        </p:spPr>
        <p:txBody>
          <a:bodyPr wrap="none">
            <a:spAutoFit/>
          </a:bodyPr>
          <a:lstStyle/>
          <a:p>
            <a:r>
              <a:rPr lang="en-US"/>
              <a:t>Goods for the Future</a:t>
            </a:r>
          </a:p>
        </p:txBody>
      </p:sp>
      <p:sp>
        <p:nvSpPr>
          <p:cNvPr id="19" name="Text Box 20"/>
          <p:cNvSpPr txBox="1">
            <a:spLocks noChangeArrowheads="1"/>
          </p:cNvSpPr>
          <p:nvPr/>
        </p:nvSpPr>
        <p:spPr bwMode="auto">
          <a:xfrm>
            <a:off x="5281613" y="4883150"/>
            <a:ext cx="2420937" cy="366713"/>
          </a:xfrm>
          <a:prstGeom prst="rect">
            <a:avLst/>
          </a:prstGeom>
          <a:noFill/>
          <a:ln w="9525">
            <a:noFill/>
            <a:miter lim="800000"/>
            <a:headEnd/>
            <a:tailEnd/>
          </a:ln>
        </p:spPr>
        <p:txBody>
          <a:bodyPr wrap="none">
            <a:spAutoFit/>
          </a:bodyPr>
          <a:lstStyle/>
          <a:p>
            <a:r>
              <a:rPr lang="en-US"/>
              <a:t>Goods for the Present</a:t>
            </a:r>
          </a:p>
        </p:txBody>
      </p:sp>
      <p:sp>
        <p:nvSpPr>
          <p:cNvPr id="20" name="Oval 23"/>
          <p:cNvSpPr>
            <a:spLocks noChangeArrowheads="1"/>
          </p:cNvSpPr>
          <p:nvPr/>
        </p:nvSpPr>
        <p:spPr bwMode="auto">
          <a:xfrm>
            <a:off x="2166938" y="4230688"/>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21" name="Oval 24"/>
          <p:cNvSpPr>
            <a:spLocks noChangeArrowheads="1"/>
          </p:cNvSpPr>
          <p:nvPr/>
        </p:nvSpPr>
        <p:spPr bwMode="auto">
          <a:xfrm>
            <a:off x="5376863" y="3297238"/>
            <a:ext cx="92075" cy="92075"/>
          </a:xfrm>
          <a:prstGeom prst="ellipse">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defRPr/>
            </a:pPr>
            <a:endParaRPr lang="en-US">
              <a:solidFill>
                <a:srgbClr val="FFFFFF"/>
              </a:solidFill>
              <a:ea typeface="ＭＳ Ｐゴシック" pitchFamily="23" charset="-128"/>
            </a:endParaRPr>
          </a:p>
        </p:txBody>
      </p:sp>
      <p:sp>
        <p:nvSpPr>
          <p:cNvPr id="22" name="Text Box 25"/>
          <p:cNvSpPr txBox="1">
            <a:spLocks noChangeArrowheads="1"/>
          </p:cNvSpPr>
          <p:nvPr/>
        </p:nvSpPr>
        <p:spPr bwMode="auto">
          <a:xfrm>
            <a:off x="2182813" y="3937000"/>
            <a:ext cx="336550" cy="366713"/>
          </a:xfrm>
          <a:prstGeom prst="rect">
            <a:avLst/>
          </a:prstGeom>
          <a:noFill/>
          <a:ln w="9525">
            <a:noFill/>
            <a:miter lim="800000"/>
            <a:headEnd/>
            <a:tailEnd/>
          </a:ln>
        </p:spPr>
        <p:txBody>
          <a:bodyPr wrap="none">
            <a:spAutoFit/>
          </a:bodyPr>
          <a:lstStyle/>
          <a:p>
            <a:r>
              <a:rPr lang="en-US" b="1" i="1">
                <a:solidFill>
                  <a:srgbClr val="000000"/>
                </a:solidFill>
              </a:rPr>
              <a:t>P</a:t>
            </a:r>
          </a:p>
        </p:txBody>
      </p:sp>
      <p:sp>
        <p:nvSpPr>
          <p:cNvPr id="23" name="Text Box 26"/>
          <p:cNvSpPr txBox="1">
            <a:spLocks noChangeArrowheads="1"/>
          </p:cNvSpPr>
          <p:nvPr/>
        </p:nvSpPr>
        <p:spPr bwMode="auto">
          <a:xfrm>
            <a:off x="5456238" y="2994025"/>
            <a:ext cx="323850" cy="366713"/>
          </a:xfrm>
          <a:prstGeom prst="rect">
            <a:avLst/>
          </a:prstGeom>
          <a:noFill/>
          <a:ln w="9525">
            <a:noFill/>
            <a:miter lim="800000"/>
            <a:headEnd/>
            <a:tailEnd/>
          </a:ln>
        </p:spPr>
        <p:txBody>
          <a:bodyPr wrap="none">
            <a:spAutoFit/>
          </a:bodyPr>
          <a:lstStyle/>
          <a:p>
            <a:r>
              <a:rPr lang="en-US" b="1" i="1">
                <a:solidFill>
                  <a:srgbClr val="000000"/>
                </a:solidFill>
              </a:rPr>
              <a:t>F</a:t>
            </a:r>
          </a:p>
        </p:txBody>
      </p:sp>
      <p:sp>
        <p:nvSpPr>
          <p:cNvPr id="24" name="Text Box 27"/>
          <p:cNvSpPr txBox="1">
            <a:spLocks noChangeArrowheads="1"/>
          </p:cNvSpPr>
          <p:nvPr/>
        </p:nvSpPr>
        <p:spPr bwMode="auto">
          <a:xfrm>
            <a:off x="1406525" y="4033838"/>
            <a:ext cx="825500" cy="517525"/>
          </a:xfrm>
          <a:prstGeom prst="rect">
            <a:avLst/>
          </a:prstGeom>
          <a:noFill/>
          <a:ln w="9525">
            <a:noFill/>
            <a:miter lim="800000"/>
            <a:headEnd/>
            <a:tailEnd/>
          </a:ln>
        </p:spPr>
        <p:txBody>
          <a:bodyPr wrap="none">
            <a:spAutoFit/>
          </a:bodyPr>
          <a:lstStyle/>
          <a:p>
            <a:pPr algn="ctr"/>
            <a:r>
              <a:rPr lang="en-US" sz="1400" b="1"/>
              <a:t>Current</a:t>
            </a:r>
          </a:p>
          <a:p>
            <a:pPr algn="ctr"/>
            <a:r>
              <a:rPr lang="en-US" sz="1400" b="1"/>
              <a:t>Curve</a:t>
            </a:r>
          </a:p>
        </p:txBody>
      </p:sp>
      <p:sp>
        <p:nvSpPr>
          <p:cNvPr id="25" name="Text Box 28"/>
          <p:cNvSpPr txBox="1">
            <a:spLocks noChangeArrowheads="1"/>
          </p:cNvSpPr>
          <p:nvPr/>
        </p:nvSpPr>
        <p:spPr bwMode="auto">
          <a:xfrm>
            <a:off x="4940300" y="4033838"/>
            <a:ext cx="825500" cy="517525"/>
          </a:xfrm>
          <a:prstGeom prst="rect">
            <a:avLst/>
          </a:prstGeom>
          <a:noFill/>
          <a:ln w="9525">
            <a:noFill/>
            <a:miter lim="800000"/>
            <a:headEnd/>
            <a:tailEnd/>
          </a:ln>
        </p:spPr>
        <p:txBody>
          <a:bodyPr wrap="none">
            <a:spAutoFit/>
          </a:bodyPr>
          <a:lstStyle/>
          <a:p>
            <a:pPr algn="ctr"/>
            <a:r>
              <a:rPr lang="en-US" sz="1400" b="1"/>
              <a:t>Current</a:t>
            </a:r>
          </a:p>
          <a:p>
            <a:pPr algn="ctr"/>
            <a:r>
              <a:rPr lang="en-US" sz="1400" b="1"/>
              <a:t>Curve</a:t>
            </a:r>
          </a:p>
        </p:txBody>
      </p:sp>
      <p:sp>
        <p:nvSpPr>
          <p:cNvPr id="26" name="AutoShape 29"/>
          <p:cNvSpPr>
            <a:spLocks noChangeArrowheads="1"/>
          </p:cNvSpPr>
          <p:nvPr/>
        </p:nvSpPr>
        <p:spPr bwMode="auto">
          <a:xfrm rot="-2162227">
            <a:off x="1881188" y="2943225"/>
            <a:ext cx="200025" cy="328613"/>
          </a:xfrm>
          <a:prstGeom prst="rightArrow">
            <a:avLst>
              <a:gd name="adj1" fmla="val 34204"/>
              <a:gd name="adj2" fmla="val 23824"/>
            </a:avLst>
          </a:prstGeom>
          <a:gradFill rotWithShape="1">
            <a:gsLst>
              <a:gs pos="0">
                <a:schemeClr val="bg1"/>
              </a:gs>
              <a:gs pos="100000">
                <a:srgbClr val="336699"/>
              </a:gs>
            </a:gsLst>
            <a:lin ang="0" scaled="1"/>
          </a:gradFill>
          <a:ln w="9525">
            <a:solidFill>
              <a:schemeClr val="tx1"/>
            </a:solidFill>
            <a:miter lim="800000"/>
            <a:headEnd/>
            <a:tailEnd/>
          </a:ln>
        </p:spPr>
        <p:txBody>
          <a:bodyPr wrap="none" anchor="ctr"/>
          <a:lstStyle/>
          <a:p>
            <a:endParaRPr lang="en-US"/>
          </a:p>
        </p:txBody>
      </p:sp>
      <p:sp>
        <p:nvSpPr>
          <p:cNvPr id="27" name="AutoShape 30"/>
          <p:cNvSpPr>
            <a:spLocks noChangeArrowheads="1"/>
          </p:cNvSpPr>
          <p:nvPr/>
        </p:nvSpPr>
        <p:spPr bwMode="auto">
          <a:xfrm rot="-1290753">
            <a:off x="2424113" y="4267200"/>
            <a:ext cx="200025" cy="328613"/>
          </a:xfrm>
          <a:prstGeom prst="rightArrow">
            <a:avLst>
              <a:gd name="adj1" fmla="val 34204"/>
              <a:gd name="adj2" fmla="val 23824"/>
            </a:avLst>
          </a:prstGeom>
          <a:gradFill rotWithShape="1">
            <a:gsLst>
              <a:gs pos="0">
                <a:schemeClr val="bg1"/>
              </a:gs>
              <a:gs pos="100000">
                <a:srgbClr val="336699"/>
              </a:gs>
            </a:gsLst>
            <a:lin ang="0" scaled="1"/>
          </a:gradFill>
          <a:ln w="9525">
            <a:solidFill>
              <a:schemeClr val="tx1"/>
            </a:solidFill>
            <a:miter lim="800000"/>
            <a:headEnd/>
            <a:tailEnd/>
          </a:ln>
        </p:spPr>
        <p:txBody>
          <a:bodyPr wrap="none" anchor="ctr"/>
          <a:lstStyle/>
          <a:p>
            <a:endParaRPr lang="en-US"/>
          </a:p>
        </p:txBody>
      </p:sp>
      <p:sp>
        <p:nvSpPr>
          <p:cNvPr id="28" name="AutoShape 31"/>
          <p:cNvSpPr>
            <a:spLocks noChangeArrowheads="1"/>
          </p:cNvSpPr>
          <p:nvPr/>
        </p:nvSpPr>
        <p:spPr bwMode="auto">
          <a:xfrm rot="-2491608">
            <a:off x="5253038" y="2630488"/>
            <a:ext cx="495300" cy="422275"/>
          </a:xfrm>
          <a:prstGeom prst="rightArrow">
            <a:avLst>
              <a:gd name="adj1" fmla="val 34204"/>
              <a:gd name="adj2" fmla="val 27944"/>
            </a:avLst>
          </a:prstGeom>
          <a:gradFill rotWithShape="1">
            <a:gsLst>
              <a:gs pos="0">
                <a:schemeClr val="bg1"/>
              </a:gs>
              <a:gs pos="100000">
                <a:srgbClr val="336699"/>
              </a:gs>
            </a:gsLst>
            <a:lin ang="0" scaled="1"/>
          </a:gradFill>
          <a:ln w="9525">
            <a:solidFill>
              <a:schemeClr val="tx1"/>
            </a:solidFill>
            <a:miter lim="800000"/>
            <a:headEnd/>
            <a:tailEnd/>
          </a:ln>
        </p:spPr>
        <p:txBody>
          <a:bodyPr wrap="none" anchor="ctr"/>
          <a:lstStyle/>
          <a:p>
            <a:endParaRPr lang="en-US"/>
          </a:p>
        </p:txBody>
      </p:sp>
      <p:sp>
        <p:nvSpPr>
          <p:cNvPr id="29" name="AutoShape 32"/>
          <p:cNvSpPr>
            <a:spLocks noChangeArrowheads="1"/>
          </p:cNvSpPr>
          <p:nvPr/>
        </p:nvSpPr>
        <p:spPr bwMode="auto">
          <a:xfrm rot="-1467347">
            <a:off x="5959475" y="3933825"/>
            <a:ext cx="495300" cy="422275"/>
          </a:xfrm>
          <a:prstGeom prst="rightArrow">
            <a:avLst>
              <a:gd name="adj1" fmla="val 34204"/>
              <a:gd name="adj2" fmla="val 27944"/>
            </a:avLst>
          </a:prstGeom>
          <a:gradFill rotWithShape="1">
            <a:gsLst>
              <a:gs pos="0">
                <a:schemeClr val="bg1"/>
              </a:gs>
              <a:gs pos="100000">
                <a:srgbClr val="336699"/>
              </a:gs>
            </a:gsLst>
            <a:lin ang="0" scaled="1"/>
          </a:gradFill>
          <a:ln w="9525">
            <a:solidFill>
              <a:schemeClr val="tx1"/>
            </a:solidFill>
            <a:miter lim="800000"/>
            <a:headEnd/>
            <a:tailEnd/>
          </a:ln>
        </p:spPr>
        <p:txBody>
          <a:bodyPr wrap="none" anchor="ctr"/>
          <a:lstStyle/>
          <a:p>
            <a:endParaRPr lang="en-US"/>
          </a:p>
        </p:txBody>
      </p:sp>
      <p:sp>
        <p:nvSpPr>
          <p:cNvPr id="30" name="Text Box 33"/>
          <p:cNvSpPr txBox="1">
            <a:spLocks noChangeArrowheads="1"/>
          </p:cNvSpPr>
          <p:nvPr/>
        </p:nvSpPr>
        <p:spPr bwMode="auto">
          <a:xfrm>
            <a:off x="2139950" y="2373313"/>
            <a:ext cx="974725" cy="701675"/>
          </a:xfrm>
          <a:prstGeom prst="rect">
            <a:avLst/>
          </a:prstGeom>
          <a:noFill/>
          <a:ln w="9525">
            <a:noFill/>
            <a:miter lim="800000"/>
            <a:headEnd/>
            <a:tailEnd/>
          </a:ln>
        </p:spPr>
        <p:txBody>
          <a:bodyPr wrap="none">
            <a:spAutoFit/>
          </a:bodyPr>
          <a:lstStyle/>
          <a:p>
            <a:pPr algn="ctr"/>
            <a:r>
              <a:rPr lang="en-US" sz="2000" b="1"/>
              <a:t>Future</a:t>
            </a:r>
          </a:p>
          <a:p>
            <a:pPr algn="ctr"/>
            <a:r>
              <a:rPr lang="en-US" sz="2000" b="1"/>
              <a:t>Curve</a:t>
            </a:r>
          </a:p>
        </p:txBody>
      </p:sp>
      <p:sp>
        <p:nvSpPr>
          <p:cNvPr id="31" name="Text Box 34"/>
          <p:cNvSpPr txBox="1">
            <a:spLocks noChangeArrowheads="1"/>
          </p:cNvSpPr>
          <p:nvPr/>
        </p:nvSpPr>
        <p:spPr bwMode="auto">
          <a:xfrm>
            <a:off x="6188075" y="2382838"/>
            <a:ext cx="974725" cy="701675"/>
          </a:xfrm>
          <a:prstGeom prst="rect">
            <a:avLst/>
          </a:prstGeom>
          <a:noFill/>
          <a:ln w="9525">
            <a:noFill/>
            <a:miter lim="800000"/>
            <a:headEnd/>
            <a:tailEnd/>
          </a:ln>
        </p:spPr>
        <p:txBody>
          <a:bodyPr wrap="none">
            <a:spAutoFit/>
          </a:bodyPr>
          <a:lstStyle/>
          <a:p>
            <a:pPr algn="ctr"/>
            <a:r>
              <a:rPr lang="en-US" sz="2000" b="1"/>
              <a:t>Future</a:t>
            </a:r>
          </a:p>
          <a:p>
            <a:pPr algn="ctr"/>
            <a:r>
              <a:rPr lang="en-US" sz="2000" b="1"/>
              <a:t>Curve</a:t>
            </a:r>
          </a:p>
        </p:txBody>
      </p:sp>
      <p:sp>
        <p:nvSpPr>
          <p:cNvPr id="33" name="Text Box 36"/>
          <p:cNvSpPr txBox="1">
            <a:spLocks noChangeArrowheads="1"/>
          </p:cNvSpPr>
          <p:nvPr/>
        </p:nvSpPr>
        <p:spPr bwMode="auto">
          <a:xfrm>
            <a:off x="974725" y="5737225"/>
            <a:ext cx="184150" cy="609600"/>
          </a:xfrm>
          <a:prstGeom prst="rect">
            <a:avLst/>
          </a:prstGeom>
          <a:noFill/>
          <a:ln w="9525">
            <a:noFill/>
            <a:miter lim="800000"/>
            <a:headEnd/>
            <a:tailEnd/>
          </a:ln>
        </p:spPr>
        <p:txBody>
          <a:bodyPr wrap="none">
            <a:spAutoFit/>
          </a:bodyPr>
          <a:lstStyle/>
          <a:p>
            <a:endParaRPr lang="en-US" sz="3400" b="1">
              <a:solidFill>
                <a:srgbClr val="990033"/>
              </a:solidFill>
            </a:endParaRPr>
          </a:p>
        </p:txBody>
      </p:sp>
      <p:sp>
        <p:nvSpPr>
          <p:cNvPr id="23584" name="TextBox 32"/>
          <p:cNvSpPr txBox="1">
            <a:spLocks noChangeArrowheads="1"/>
          </p:cNvSpPr>
          <p:nvPr/>
        </p:nvSpPr>
        <p:spPr bwMode="auto">
          <a:xfrm>
            <a:off x="1816100" y="5499100"/>
            <a:ext cx="2171700" cy="457200"/>
          </a:xfrm>
          <a:prstGeom prst="rect">
            <a:avLst/>
          </a:prstGeom>
          <a:noFill/>
          <a:ln w="9525">
            <a:noFill/>
            <a:miter lim="800000"/>
            <a:headEnd/>
            <a:tailEnd/>
          </a:ln>
        </p:spPr>
        <p:txBody>
          <a:bodyPr>
            <a:spAutoFit/>
          </a:bodyPr>
          <a:lstStyle/>
          <a:p>
            <a:r>
              <a:rPr lang="en-US" sz="2400" b="1">
                <a:solidFill>
                  <a:srgbClr val="000000"/>
                </a:solidFill>
              </a:rPr>
              <a:t>Presentville</a:t>
            </a:r>
          </a:p>
        </p:txBody>
      </p:sp>
      <p:sp>
        <p:nvSpPr>
          <p:cNvPr id="23585" name="TextBox 33"/>
          <p:cNvSpPr txBox="1">
            <a:spLocks noChangeArrowheads="1"/>
          </p:cNvSpPr>
          <p:nvPr/>
        </p:nvSpPr>
        <p:spPr bwMode="auto">
          <a:xfrm>
            <a:off x="5270500" y="5537200"/>
            <a:ext cx="2501900" cy="457200"/>
          </a:xfrm>
          <a:prstGeom prst="rect">
            <a:avLst/>
          </a:prstGeom>
          <a:noFill/>
          <a:ln w="9525">
            <a:noFill/>
            <a:miter lim="800000"/>
            <a:headEnd/>
            <a:tailEnd/>
          </a:ln>
        </p:spPr>
        <p:txBody>
          <a:bodyPr>
            <a:spAutoFit/>
          </a:bodyPr>
          <a:lstStyle/>
          <a:p>
            <a:r>
              <a:rPr lang="en-US" sz="2400" b="1">
                <a:solidFill>
                  <a:srgbClr val="000000"/>
                </a:solidFill>
              </a:rPr>
              <a:t>Futureville</a:t>
            </a:r>
          </a:p>
        </p:txBody>
      </p:sp>
      <p:sp>
        <p:nvSpPr>
          <p:cNvPr id="23586" name="Text Box 11"/>
          <p:cNvSpPr txBox="1">
            <a:spLocks noChangeArrowheads="1"/>
          </p:cNvSpPr>
          <p:nvPr/>
        </p:nvSpPr>
        <p:spPr bwMode="auto">
          <a:xfrm>
            <a:off x="8382000" y="6553200"/>
            <a:ext cx="538163" cy="304800"/>
          </a:xfrm>
          <a:prstGeom prst="rect">
            <a:avLst/>
          </a:prstGeom>
          <a:noFill/>
          <a:ln w="9525">
            <a:noFill/>
            <a:miter lim="800000"/>
            <a:headEnd/>
            <a:tailEnd/>
          </a:ln>
        </p:spPr>
        <p:txBody>
          <a:bodyPr wrap="none">
            <a:spAutoFit/>
          </a:bodyPr>
          <a:lstStyle/>
          <a:p>
            <a:r>
              <a:rPr lang="en-US" sz="1400">
                <a:solidFill>
                  <a:schemeClr val="bg1"/>
                </a:solidFill>
                <a:cs typeface="Arial" charset="0"/>
              </a:rPr>
              <a:t>1-</a:t>
            </a:r>
            <a:fld id="{9232EFC3-4A27-46F4-9B0E-DED03FD54D0E}" type="slidenum">
              <a:rPr lang="en-US" sz="1400">
                <a:solidFill>
                  <a:schemeClr val="bg1"/>
                </a:solidFill>
                <a:cs typeface="Arial" charset="0"/>
              </a:rPr>
              <a:pPr/>
              <a:t>24</a:t>
            </a:fld>
            <a:endParaRPr lang="en-US" sz="1400">
              <a:solidFill>
                <a:schemeClr val="bg1"/>
              </a:solidFill>
              <a:cs typeface="Arial" charset="0"/>
            </a:endParaRPr>
          </a:p>
        </p:txBody>
      </p:sp>
      <p:sp>
        <p:nvSpPr>
          <p:cNvPr id="72" name="Title 71"/>
          <p:cNvSpPr>
            <a:spLocks noGrp="1"/>
          </p:cNvSpPr>
          <p:nvPr>
            <p:ph type="title"/>
          </p:nvPr>
        </p:nvSpPr>
        <p:spPr/>
        <p:txBody>
          <a:bodyPr>
            <a:normAutofit fontScale="90000"/>
          </a:bodyPr>
          <a:lstStyle/>
          <a:p>
            <a:r>
              <a:rPr lang="en-CA" dirty="0" smtClean="0"/>
              <a:t>Figure 1-6</a:t>
            </a:r>
            <a:br>
              <a:rPr lang="en-CA" dirty="0" smtClean="0"/>
            </a:br>
            <a:r>
              <a:rPr lang="en-CA" sz="4000" dirty="0" smtClean="0"/>
              <a:t>Present Choices and Future Possibilities</a:t>
            </a:r>
            <a:endParaRPr lang="en-CA" dirty="0"/>
          </a:p>
        </p:txBody>
      </p:sp>
      <p:sp>
        <p:nvSpPr>
          <p:cNvPr id="73" name="Date Placeholder 72"/>
          <p:cNvSpPr>
            <a:spLocks noGrp="1"/>
          </p:cNvSpPr>
          <p:nvPr>
            <p:ph type="dt" sz="half" idx="10"/>
          </p:nvPr>
        </p:nvSpPr>
        <p:spPr>
          <a:xfrm>
            <a:off x="457200" y="6476999"/>
            <a:ext cx="3034680" cy="274320"/>
          </a:xfrm>
        </p:spPr>
        <p:txBody>
          <a:bodyPr/>
          <a:lstStyle/>
          <a:p>
            <a:r>
              <a:rPr lang="en-US" dirty="0" smtClean="0"/>
              <a:t>©2013 McGraw-Hill Ryerson Ltd.</a:t>
            </a:r>
            <a:endParaRPr lang="en-CA" dirty="0"/>
          </a:p>
        </p:txBody>
      </p:sp>
      <p:sp>
        <p:nvSpPr>
          <p:cNvPr id="75" name="Footer Placeholder 74"/>
          <p:cNvSpPr>
            <a:spLocks noGrp="1"/>
          </p:cNvSpPr>
          <p:nvPr>
            <p:ph type="ftr" sz="quarter" idx="11"/>
          </p:nvPr>
        </p:nvSpPr>
        <p:spPr/>
        <p:txBody>
          <a:bodyPr/>
          <a:lstStyle/>
          <a:p>
            <a:r>
              <a:rPr lang="en-CA" dirty="0" smtClean="0"/>
              <a:t> 		 Chapter 1, LO7</a:t>
            </a:r>
            <a:endParaRPr lang="en-CA" dirty="0"/>
          </a:p>
        </p:txBody>
      </p:sp>
      <p:sp>
        <p:nvSpPr>
          <p:cNvPr id="74" name="Slide Number Placeholder 73"/>
          <p:cNvSpPr>
            <a:spLocks noGrp="1"/>
          </p:cNvSpPr>
          <p:nvPr>
            <p:ph type="sldNum" sz="quarter" idx="12"/>
          </p:nvPr>
        </p:nvSpPr>
        <p:spPr/>
        <p:txBody>
          <a:bodyPr/>
          <a:lstStyle/>
          <a:p>
            <a:fld id="{903CFD6A-5142-4398-B600-676E55901B33}" type="slidenum">
              <a:rPr lang="en-CA" smtClean="0"/>
              <a:pPr/>
              <a:t>24</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1000" fill="hold"/>
                                        <p:tgtEl>
                                          <p:spTgt spid="15"/>
                                        </p:tgtEl>
                                        <p:attrNameLst>
                                          <p:attrName>ppt_w</p:attrName>
                                        </p:attrNameLst>
                                      </p:cBhvr>
                                      <p:tavLst>
                                        <p:tav tm="0">
                                          <p:val>
                                            <p:fltVal val="0"/>
                                          </p:val>
                                        </p:tav>
                                        <p:tav tm="100000">
                                          <p:val>
                                            <p:strVal val="#ppt_w"/>
                                          </p:val>
                                        </p:tav>
                                      </p:tavLst>
                                    </p:anim>
                                    <p:anim calcmode="lin" valueType="num">
                                      <p:cBhvr>
                                        <p:cTn id="12" dur="1000" fill="hold"/>
                                        <p:tgtEl>
                                          <p:spTgt spid="15"/>
                                        </p:tgtEl>
                                        <p:attrNameLst>
                                          <p:attrName>ppt_h</p:attrName>
                                        </p:attrNameLst>
                                      </p:cBhvr>
                                      <p:tavLst>
                                        <p:tav tm="0">
                                          <p:val>
                                            <p:fltVal val="0"/>
                                          </p:val>
                                        </p:tav>
                                        <p:tav tm="100000">
                                          <p:val>
                                            <p:strVal val="#ppt_h"/>
                                          </p:val>
                                        </p:tav>
                                      </p:tavLst>
                                    </p:anim>
                                  </p:childTnLst>
                                </p:cTn>
                              </p:par>
                            </p:childTnLst>
                          </p:cTn>
                        </p:par>
                        <p:par>
                          <p:cTn id="13" fill="hold" nodeType="afterGroup">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1000"/>
                                        <p:tgtEl>
                                          <p:spTgt spid="8"/>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1000"/>
                                        <p:tgtEl>
                                          <p:spTgt spid="1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1000"/>
                                        <p:tgtEl>
                                          <p:spTgt spid="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left)">
                                      <p:cBhvr>
                                        <p:cTn id="25" dur="1000"/>
                                        <p:tgtEl>
                                          <p:spTgt spid="1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up)">
                                      <p:cBhvr>
                                        <p:cTn id="30" dur="1000"/>
                                        <p:tgtEl>
                                          <p:spTgt spid="10"/>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up)">
                                      <p:cBhvr>
                                        <p:cTn id="33" dur="1000"/>
                                        <p:tgtEl>
                                          <p:spTgt spid="14"/>
                                        </p:tgtEl>
                                      </p:cBhvr>
                                    </p:animEffect>
                                  </p:childTnLst>
                                </p:cTn>
                              </p:par>
                            </p:childTnLst>
                          </p:cTn>
                        </p:par>
                        <p:par>
                          <p:cTn id="34" fill="hold" nodeType="afterGroup">
                            <p:stCondLst>
                              <p:cond delay="1000"/>
                            </p:stCondLst>
                            <p:childTnLst>
                              <p:par>
                                <p:cTn id="35" presetID="1"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par>
                          <p:cTn id="39" fill="hold" nodeType="afterGroup">
                            <p:stCondLst>
                              <p:cond delay="1000"/>
                            </p:stCondLst>
                            <p:childTnLst>
                              <p:par>
                                <p:cTn id="40" presetID="23" presetClass="entr" presetSubtype="16"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fltVal val="0"/>
                                          </p:val>
                                        </p:tav>
                                        <p:tav tm="100000">
                                          <p:val>
                                            <p:strVal val="#ppt_w"/>
                                          </p:val>
                                        </p:tav>
                                      </p:tavLst>
                                    </p:anim>
                                    <p:anim calcmode="lin" valueType="num">
                                      <p:cBhvr>
                                        <p:cTn id="43" dur="500" fill="hold"/>
                                        <p:tgtEl>
                                          <p:spTgt spid="20"/>
                                        </p:tgtEl>
                                        <p:attrNameLst>
                                          <p:attrName>ppt_h</p:attrName>
                                        </p:attrNameLst>
                                      </p:cBhvr>
                                      <p:tavLst>
                                        <p:tav tm="0">
                                          <p:val>
                                            <p:fltVal val="0"/>
                                          </p:val>
                                        </p:tav>
                                        <p:tav tm="100000">
                                          <p:val>
                                            <p:strVal val="#ppt_h"/>
                                          </p:val>
                                        </p:tav>
                                      </p:tavLst>
                                    </p:anim>
                                  </p:childTnLst>
                                </p:cTn>
                              </p:par>
                            </p:childTnLst>
                          </p:cTn>
                        </p:par>
                        <p:par>
                          <p:cTn id="44" fill="hold" nodeType="afterGroup">
                            <p:stCondLst>
                              <p:cond delay="1500"/>
                            </p:stCondLst>
                            <p:childTnLst>
                              <p:par>
                                <p:cTn id="45" presetID="1"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childTnLst>
                          </p:cTn>
                        </p:par>
                        <p:par>
                          <p:cTn id="47" fill="hold" nodeType="afterGroup">
                            <p:stCondLst>
                              <p:cond delay="1500"/>
                            </p:stCondLst>
                            <p:childTnLst>
                              <p:par>
                                <p:cTn id="48" presetID="23" presetClass="entr" presetSubtype="16"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p:cTn id="50" dur="500" fill="hold"/>
                                        <p:tgtEl>
                                          <p:spTgt spid="21"/>
                                        </p:tgtEl>
                                        <p:attrNameLst>
                                          <p:attrName>ppt_w</p:attrName>
                                        </p:attrNameLst>
                                      </p:cBhvr>
                                      <p:tavLst>
                                        <p:tav tm="0">
                                          <p:val>
                                            <p:fltVal val="0"/>
                                          </p:val>
                                        </p:tav>
                                        <p:tav tm="100000">
                                          <p:val>
                                            <p:strVal val="#ppt_w"/>
                                          </p:val>
                                        </p:tav>
                                      </p:tavLst>
                                    </p:anim>
                                    <p:anim calcmode="lin" valueType="num">
                                      <p:cBhvr>
                                        <p:cTn id="51" dur="500" fill="hold"/>
                                        <p:tgtEl>
                                          <p:spTgt spid="21"/>
                                        </p:tgtEl>
                                        <p:attrNameLst>
                                          <p:attrName>ppt_h</p:attrName>
                                        </p:attrNameLst>
                                      </p:cBhvr>
                                      <p:tavLst>
                                        <p:tav tm="0">
                                          <p:val>
                                            <p:fltVal val="0"/>
                                          </p:val>
                                        </p:tav>
                                        <p:tav tm="100000">
                                          <p:val>
                                            <p:strVal val="#ppt_h"/>
                                          </p:val>
                                        </p:tav>
                                      </p:tavLst>
                                    </p:anim>
                                  </p:childTnLst>
                                </p:cTn>
                              </p:par>
                              <p:par>
                                <p:cTn id="52" presetID="1" presetClass="entr" presetSubtype="0"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wipe(left)">
                                      <p:cBhvr>
                                        <p:cTn id="58" dur="1000"/>
                                        <p:tgtEl>
                                          <p:spTgt spid="2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left)">
                                      <p:cBhvr>
                                        <p:cTn id="61" dur="1000"/>
                                        <p:tgtEl>
                                          <p:spTgt spid="27"/>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6" presetClass="entr" presetSubtype="42" fill="hold" grpId="0" nodeType="click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barn(outHorizontal)">
                                      <p:cBhvr>
                                        <p:cTn id="66" dur="1000"/>
                                        <p:tgtEl>
                                          <p:spTgt spid="9"/>
                                        </p:tgtEl>
                                      </p:cBhvr>
                                    </p:animEffect>
                                  </p:childTnLst>
                                </p:cTn>
                              </p:par>
                            </p:childTnLst>
                          </p:cTn>
                        </p:par>
                        <p:par>
                          <p:cTn id="67" fill="hold" nodeType="afterGroup">
                            <p:stCondLst>
                              <p:cond delay="1000"/>
                            </p:stCondLst>
                            <p:childTnLst>
                              <p:par>
                                <p:cTn id="68" presetID="23" presetClass="entr" presetSubtype="16"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p:cTn id="70" dur="500" fill="hold"/>
                                        <p:tgtEl>
                                          <p:spTgt spid="30"/>
                                        </p:tgtEl>
                                        <p:attrNameLst>
                                          <p:attrName>ppt_w</p:attrName>
                                        </p:attrNameLst>
                                      </p:cBhvr>
                                      <p:tavLst>
                                        <p:tav tm="0">
                                          <p:val>
                                            <p:fltVal val="0"/>
                                          </p:val>
                                        </p:tav>
                                        <p:tav tm="100000">
                                          <p:val>
                                            <p:strVal val="#ppt_w"/>
                                          </p:val>
                                        </p:tav>
                                      </p:tavLst>
                                    </p:anim>
                                    <p:anim calcmode="lin" valueType="num">
                                      <p:cBhvr>
                                        <p:cTn id="71" dur="500" fill="hold"/>
                                        <p:tgtEl>
                                          <p:spTgt spid="30"/>
                                        </p:tgtEl>
                                        <p:attrNameLst>
                                          <p:attrName>ppt_h</p:attrName>
                                        </p:attrNameLst>
                                      </p:cBhvr>
                                      <p:tavLst>
                                        <p:tav tm="0">
                                          <p:val>
                                            <p:fltVal val="0"/>
                                          </p:val>
                                        </p:tav>
                                        <p:tav tm="100000">
                                          <p:val>
                                            <p:strVal val="#ppt_h"/>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wipe(left)">
                                      <p:cBhvr>
                                        <p:cTn id="76" dur="1000"/>
                                        <p:tgtEl>
                                          <p:spTgt spid="28"/>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500"/>
                                        <p:tgtEl>
                                          <p:spTgt spid="29"/>
                                        </p:tgtEl>
                                      </p:cBhvr>
                                    </p:animEffect>
                                  </p:childTnLst>
                                </p:cTn>
                              </p:par>
                            </p:childTnLst>
                          </p:cTn>
                        </p:par>
                        <p:par>
                          <p:cTn id="80" fill="hold" nodeType="afterGroup">
                            <p:stCondLst>
                              <p:cond delay="1000"/>
                            </p:stCondLst>
                            <p:childTnLst>
                              <p:par>
                                <p:cTn id="81" presetID="16" presetClass="entr" presetSubtype="42" fill="hold" grpId="0" nodeType="after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arn(outHorizontal)">
                                      <p:cBhvr>
                                        <p:cTn id="83" dur="500"/>
                                        <p:tgtEl>
                                          <p:spTgt spid="6"/>
                                        </p:tgtEl>
                                      </p:cBhvr>
                                    </p:animEffect>
                                  </p:childTnLst>
                                </p:cTn>
                              </p:par>
                            </p:childTnLst>
                          </p:cTn>
                        </p:par>
                        <p:par>
                          <p:cTn id="84" fill="hold" nodeType="afterGroup">
                            <p:stCondLst>
                              <p:cond delay="1500"/>
                            </p:stCondLst>
                            <p:childTnLst>
                              <p:par>
                                <p:cTn id="85" presetID="23" presetClass="entr" presetSubtype="16"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ppt_w</p:attrName>
                                        </p:attrNameLst>
                                      </p:cBhvr>
                                      <p:tavLst>
                                        <p:tav tm="0">
                                          <p:val>
                                            <p:fltVal val="0"/>
                                          </p:val>
                                        </p:tav>
                                        <p:tav tm="100000">
                                          <p:val>
                                            <p:strVal val="#ppt_w"/>
                                          </p:val>
                                        </p:tav>
                                      </p:tavLst>
                                    </p:anim>
                                    <p:anim calcmode="lin" valueType="num">
                                      <p:cBhvr>
                                        <p:cTn id="88" dur="500" fill="hold"/>
                                        <p:tgtEl>
                                          <p:spTgt spid="31"/>
                                        </p:tgtEl>
                                        <p:attrNameLst>
                                          <p:attrName>ppt_h</p:attrName>
                                        </p:attrNameLst>
                                      </p:cBhvr>
                                      <p:tavLst>
                                        <p:tav tm="0">
                                          <p:val>
                                            <p:fltVal val="0"/>
                                          </p:val>
                                        </p:tav>
                                        <p:tav tm="100000">
                                          <p:val>
                                            <p:strVal val="#ppt_h"/>
                                          </p:val>
                                        </p:tav>
                                      </p:tavLst>
                                    </p:anim>
                                  </p:child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nodePh="1">
                                  <p:stCondLst>
                                    <p:cond delay="0"/>
                                  </p:stCondLst>
                                  <p:endCondLst>
                                    <p:cond evt="begin" delay="0">
                                      <p:tn val="91"/>
                                    </p:cond>
                                  </p:endCondLst>
                                  <p:childTnLst>
                                    <p:set>
                                      <p:cBhvr>
                                        <p:cTn id="92" dur="1" fill="hold">
                                          <p:stCondLst>
                                            <p:cond delay="0"/>
                                          </p:stCondLst>
                                        </p:cTn>
                                        <p:tgtEl>
                                          <p:spTgt spid="33"/>
                                        </p:tgtEl>
                                        <p:attrNameLst>
                                          <p:attrName>style.visibility</p:attrName>
                                        </p:attrNameLst>
                                      </p:cBhvr>
                                      <p:to>
                                        <p:strVal val="visible"/>
                                      </p:to>
                                    </p:set>
                                    <p:animEffect transition="in" filter="wipe(left)">
                                      <p:cBhvr>
                                        <p:cTn id="93"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animBg="1"/>
      <p:bldP spid="10" grpId="0" animBg="1"/>
      <p:bldP spid="14" grpId="0" animBg="1"/>
      <p:bldP spid="18" grpId="0"/>
      <p:bldP spid="19" grpId="0"/>
      <p:bldP spid="20" grpId="0" animBg="1"/>
      <p:bldP spid="21" grpId="0" animBg="1"/>
      <p:bldP spid="22" grpId="0"/>
      <p:bldP spid="23" grpId="0"/>
      <p:bldP spid="24" grpId="0"/>
      <p:bldP spid="25" grpId="0"/>
      <p:bldP spid="26" grpId="0" animBg="1"/>
      <p:bldP spid="27" grpId="0" animBg="1"/>
      <p:bldP spid="28" grpId="0" animBg="1"/>
      <p:bldP spid="29" grpId="0" animBg="1"/>
      <p:bldP spid="30" grpId="0"/>
      <p:bldP spid="31"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A Qualification: International Trade</a:t>
            </a:r>
            <a:endParaRPr lang="en-CA" dirty="0"/>
          </a:p>
        </p:txBody>
      </p:sp>
      <p:sp>
        <p:nvSpPr>
          <p:cNvPr id="6" name="Content Placeholder 5"/>
          <p:cNvSpPr>
            <a:spLocks noGrp="1"/>
          </p:cNvSpPr>
          <p:nvPr>
            <p:ph idx="1"/>
          </p:nvPr>
        </p:nvSpPr>
        <p:spPr/>
        <p:txBody>
          <a:bodyPr/>
          <a:lstStyle/>
          <a:p>
            <a:r>
              <a:rPr lang="en-CA" dirty="0" smtClean="0"/>
              <a:t>Specialization</a:t>
            </a:r>
          </a:p>
          <a:p>
            <a:r>
              <a:rPr lang="en-CA" dirty="0" smtClean="0"/>
              <a:t>Increased production possibilities</a:t>
            </a:r>
          </a:p>
          <a:p>
            <a:endParaRPr lang="en-CA" dirty="0"/>
          </a:p>
        </p:txBody>
      </p:sp>
      <p:sp>
        <p:nvSpPr>
          <p:cNvPr id="3" name="Date Placeholder 2"/>
          <p:cNvSpPr>
            <a:spLocks noGrp="1"/>
          </p:cNvSpPr>
          <p:nvPr>
            <p:ph type="dt" sz="half" idx="10"/>
          </p:nvPr>
        </p:nvSpPr>
        <p:spPr/>
        <p:txBody>
          <a:bodyPr/>
          <a:lstStyle/>
          <a:p>
            <a:r>
              <a:rPr lang="en-US" smtClean="0"/>
              <a:t>©2013 McGraw-Hill Ryerson Ltd.</a:t>
            </a:r>
            <a:endParaRPr lang="en-CA"/>
          </a:p>
        </p:txBody>
      </p:sp>
      <p:sp>
        <p:nvSpPr>
          <p:cNvPr id="4" name="Footer Placeholder 3"/>
          <p:cNvSpPr>
            <a:spLocks noGrp="1"/>
          </p:cNvSpPr>
          <p:nvPr>
            <p:ph type="ftr" sz="quarter" idx="11"/>
          </p:nvPr>
        </p:nvSpPr>
        <p:spPr/>
        <p:txBody>
          <a:bodyPr/>
          <a:lstStyle/>
          <a:p>
            <a:r>
              <a:rPr lang="en-CA" dirty="0" smtClean="0"/>
              <a:t>  Chapter 1, LO7</a:t>
            </a:r>
            <a:endParaRPr lang="en-CA" dirty="0"/>
          </a:p>
        </p:txBody>
      </p:sp>
      <p:sp>
        <p:nvSpPr>
          <p:cNvPr id="5" name="Slide Number Placeholder 4"/>
          <p:cNvSpPr>
            <a:spLocks noGrp="1"/>
          </p:cNvSpPr>
          <p:nvPr>
            <p:ph type="sldNum" sz="quarter" idx="12"/>
          </p:nvPr>
        </p:nvSpPr>
        <p:spPr/>
        <p:txBody>
          <a:bodyPr/>
          <a:lstStyle/>
          <a:p>
            <a:fld id="{903CFD6A-5142-4398-B600-676E55901B33}" type="slidenum">
              <a:rPr lang="en-CA" smtClean="0"/>
              <a:pPr/>
              <a:t>25</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Last Word: </a:t>
            </a:r>
            <a:br>
              <a:rPr lang="en-CA" dirty="0" smtClean="0"/>
            </a:br>
            <a:r>
              <a:rPr lang="en-CA" sz="4000" dirty="0" smtClean="0"/>
              <a:t>Pitfalls to Sound Economic Reasoning</a:t>
            </a:r>
            <a:endParaRPr lang="en-CA" dirty="0"/>
          </a:p>
        </p:txBody>
      </p:sp>
      <p:sp>
        <p:nvSpPr>
          <p:cNvPr id="3" name="Content Placeholder 2"/>
          <p:cNvSpPr>
            <a:spLocks noGrp="1"/>
          </p:cNvSpPr>
          <p:nvPr>
            <p:ph idx="1"/>
          </p:nvPr>
        </p:nvSpPr>
        <p:spPr/>
        <p:txBody>
          <a:bodyPr>
            <a:normAutofit/>
          </a:bodyPr>
          <a:lstStyle/>
          <a:p>
            <a:r>
              <a:rPr lang="en-CA" sz="3600" dirty="0" smtClean="0"/>
              <a:t>Biases</a:t>
            </a:r>
          </a:p>
          <a:p>
            <a:r>
              <a:rPr lang="en-CA" sz="3600" dirty="0" smtClean="0"/>
              <a:t>Loaded terminology</a:t>
            </a:r>
          </a:p>
          <a:p>
            <a:r>
              <a:rPr lang="en-CA" sz="3600" dirty="0" smtClean="0"/>
              <a:t>Fallacy of composition</a:t>
            </a:r>
          </a:p>
          <a:p>
            <a:r>
              <a:rPr lang="en-CA" sz="3600" dirty="0" smtClean="0"/>
              <a:t>Post hoc fallacy</a:t>
            </a:r>
          </a:p>
          <a:p>
            <a:r>
              <a:rPr lang="en-CA" sz="3600" dirty="0" smtClean="0"/>
              <a:t>Correlation not causation</a:t>
            </a:r>
          </a:p>
          <a:p>
            <a:endParaRPr lang="en-CA" sz="3600" dirty="0"/>
          </a:p>
        </p:txBody>
      </p:sp>
      <p:sp>
        <p:nvSpPr>
          <p:cNvPr id="4" name="Date Placeholder 3"/>
          <p:cNvSpPr>
            <a:spLocks noGrp="1"/>
          </p:cNvSpPr>
          <p:nvPr>
            <p:ph type="dt" sz="half" idx="10"/>
          </p:nvPr>
        </p:nvSpPr>
        <p:spPr/>
        <p:txBody>
          <a:bodyPr/>
          <a:lstStyle/>
          <a:p>
            <a:r>
              <a:rPr lang="en-US" smtClean="0"/>
              <a:t>©2013 McGraw-Hill Ryerson Ltd.</a:t>
            </a:r>
            <a:endParaRPr lang="en-CA" dirty="0"/>
          </a:p>
        </p:txBody>
      </p:sp>
      <p:sp>
        <p:nvSpPr>
          <p:cNvPr id="5" name="Footer Placeholder 4"/>
          <p:cNvSpPr>
            <a:spLocks noGrp="1"/>
          </p:cNvSpPr>
          <p:nvPr>
            <p:ph type="ftr" sz="quarter" idx="11"/>
          </p:nvPr>
        </p:nvSpPr>
        <p:spPr/>
        <p:txBody>
          <a:bodyPr/>
          <a:lstStyle/>
          <a:p>
            <a:r>
              <a:rPr lang="en-CA" dirty="0" smtClean="0"/>
              <a:t>  Chapter 1</a:t>
            </a:r>
            <a:endParaRPr lang="en-CA" dirty="0"/>
          </a:p>
        </p:txBody>
      </p:sp>
      <p:sp>
        <p:nvSpPr>
          <p:cNvPr id="6" name="Slide Number Placeholder 5"/>
          <p:cNvSpPr>
            <a:spLocks noGrp="1"/>
          </p:cNvSpPr>
          <p:nvPr>
            <p:ph type="sldNum" sz="quarter" idx="12"/>
          </p:nvPr>
        </p:nvSpPr>
        <p:spPr/>
        <p:txBody>
          <a:bodyPr/>
          <a:lstStyle/>
          <a:p>
            <a:fld id="{903CFD6A-5142-4398-B600-676E55901B33}" type="slidenum">
              <a:rPr lang="en-CA" smtClean="0"/>
              <a:pPr/>
              <a:t>26</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6"/>
          <p:cNvSpPr txBox="1">
            <a:spLocks noGrp="1" noChangeArrowheads="1"/>
          </p:cNvSpPr>
          <p:nvPr>
            <p:ph type="title"/>
          </p:nvPr>
        </p:nvSpPr>
        <p:spPr bwMode="auto">
          <a:xfrm>
            <a:off x="457200" y="427869"/>
            <a:ext cx="8229600" cy="707886"/>
          </a:xfrm>
          <a:prstGeom prst="rect">
            <a:avLst/>
          </a:prstGeom>
          <a:noFill/>
          <a:ln w="9525">
            <a:noFill/>
            <a:miter lim="800000"/>
            <a:headEnd/>
            <a:tailEnd/>
          </a:ln>
        </p:spPr>
        <p:txBody>
          <a:bodyPr>
            <a:spAutoFit/>
          </a:bodyPr>
          <a:lstStyle/>
          <a:p>
            <a:pPr>
              <a:spcBef>
                <a:spcPct val="50000"/>
              </a:spcBef>
            </a:pPr>
            <a:r>
              <a:rPr lang="en-US" sz="4000" dirty="0"/>
              <a:t>Chapter </a:t>
            </a:r>
            <a:r>
              <a:rPr lang="en-US" sz="4000" dirty="0" smtClean="0"/>
              <a:t>Summary</a:t>
            </a:r>
            <a:endParaRPr lang="en-US" sz="4000" dirty="0"/>
          </a:p>
        </p:txBody>
      </p:sp>
      <p:sp>
        <p:nvSpPr>
          <p:cNvPr id="8" name="Rectangle 3"/>
          <p:cNvSpPr>
            <a:spLocks noGrp="1" noChangeArrowheads="1"/>
          </p:cNvSpPr>
          <p:nvPr>
            <p:ph idx="1"/>
          </p:nvPr>
        </p:nvSpPr>
        <p:spPr/>
        <p:txBody>
          <a:bodyPr>
            <a:normAutofit/>
          </a:bodyPr>
          <a:lstStyle/>
          <a:p>
            <a:pPr>
              <a:buNone/>
            </a:pPr>
            <a:r>
              <a:rPr lang="en-CA" dirty="0" smtClean="0">
                <a:solidFill>
                  <a:srgbClr val="FFC000"/>
                </a:solidFill>
              </a:rPr>
              <a:t>1.1</a:t>
            </a:r>
            <a:r>
              <a:rPr lang="en-CA" dirty="0" smtClean="0">
                <a:solidFill>
                  <a:schemeClr val="accent1"/>
                </a:solidFill>
              </a:rPr>
              <a:t>	</a:t>
            </a:r>
            <a:r>
              <a:rPr lang="en-CA" dirty="0" smtClean="0"/>
              <a:t>Ten Key Concepts to Retain for a Lifetime</a:t>
            </a:r>
          </a:p>
          <a:p>
            <a:pPr>
              <a:buNone/>
            </a:pPr>
            <a:r>
              <a:rPr lang="en-CA" dirty="0" smtClean="0">
                <a:solidFill>
                  <a:srgbClr val="FFC000"/>
                </a:solidFill>
              </a:rPr>
              <a:t>1.2</a:t>
            </a:r>
            <a:r>
              <a:rPr lang="en-CA" dirty="0" smtClean="0">
                <a:solidFill>
                  <a:schemeClr val="accent1"/>
                </a:solidFill>
              </a:rPr>
              <a:t>	</a:t>
            </a:r>
            <a:r>
              <a:rPr lang="en-CA" dirty="0" smtClean="0"/>
              <a:t>The Economic Way of Thinking</a:t>
            </a:r>
          </a:p>
          <a:p>
            <a:pPr>
              <a:buNone/>
            </a:pPr>
            <a:r>
              <a:rPr lang="en-CA" dirty="0" smtClean="0">
                <a:solidFill>
                  <a:srgbClr val="FFC000"/>
                </a:solidFill>
              </a:rPr>
              <a:t>1.3</a:t>
            </a:r>
            <a:r>
              <a:rPr lang="en-CA" dirty="0" smtClean="0">
                <a:solidFill>
                  <a:schemeClr val="accent1"/>
                </a:solidFill>
              </a:rPr>
              <a:t>	</a:t>
            </a:r>
            <a:r>
              <a:rPr lang="en-CA" dirty="0" smtClean="0"/>
              <a:t>Theories, Principles and Models</a:t>
            </a:r>
          </a:p>
          <a:p>
            <a:pPr>
              <a:buNone/>
            </a:pPr>
            <a:r>
              <a:rPr lang="en-CA" dirty="0" smtClean="0">
                <a:solidFill>
                  <a:srgbClr val="FFC000"/>
                </a:solidFill>
              </a:rPr>
              <a:t>1.4</a:t>
            </a:r>
            <a:r>
              <a:rPr lang="en-CA" dirty="0" smtClean="0">
                <a:solidFill>
                  <a:schemeClr val="accent1"/>
                </a:solidFill>
              </a:rPr>
              <a:t>	</a:t>
            </a:r>
            <a:r>
              <a:rPr lang="en-CA" dirty="0" smtClean="0"/>
              <a:t>Macroeconomics and Microeconomics</a:t>
            </a:r>
          </a:p>
          <a:p>
            <a:pPr>
              <a:buNone/>
            </a:pPr>
            <a:r>
              <a:rPr lang="en-CA" dirty="0" smtClean="0">
                <a:solidFill>
                  <a:srgbClr val="FFC000"/>
                </a:solidFill>
              </a:rPr>
              <a:t>1.5</a:t>
            </a:r>
            <a:r>
              <a:rPr lang="en-CA" dirty="0" smtClean="0">
                <a:solidFill>
                  <a:schemeClr val="accent1"/>
                </a:solidFill>
              </a:rPr>
              <a:t>	</a:t>
            </a:r>
            <a:r>
              <a:rPr lang="en-CA" dirty="0" smtClean="0"/>
              <a:t>The Economic Problem</a:t>
            </a:r>
          </a:p>
          <a:p>
            <a:pPr>
              <a:buNone/>
            </a:pPr>
            <a:r>
              <a:rPr lang="en-CA" dirty="0" smtClean="0">
                <a:solidFill>
                  <a:srgbClr val="FFC000"/>
                </a:solidFill>
              </a:rPr>
              <a:t>1.6</a:t>
            </a:r>
            <a:r>
              <a:rPr lang="en-CA" dirty="0" smtClean="0">
                <a:solidFill>
                  <a:schemeClr val="accent1"/>
                </a:solidFill>
              </a:rPr>
              <a:t>	</a:t>
            </a:r>
            <a:r>
              <a:rPr lang="en-CA" dirty="0" smtClean="0"/>
              <a:t>The Production Possibilities Model and          </a:t>
            </a:r>
            <a:r>
              <a:rPr lang="en-CA" dirty="0" smtClean="0">
                <a:solidFill>
                  <a:schemeClr val="accent1"/>
                </a:solidFill>
              </a:rPr>
              <a:t>	</a:t>
            </a:r>
            <a:r>
              <a:rPr lang="en-CA" dirty="0" smtClean="0"/>
              <a:t>Increasing Opportunity Costs</a:t>
            </a:r>
          </a:p>
          <a:p>
            <a:pPr>
              <a:buNone/>
            </a:pPr>
            <a:r>
              <a:rPr lang="en-CA" dirty="0" smtClean="0">
                <a:solidFill>
                  <a:srgbClr val="FFC000"/>
                </a:solidFill>
              </a:rPr>
              <a:t>1.7</a:t>
            </a:r>
            <a:r>
              <a:rPr lang="en-CA" dirty="0" smtClean="0">
                <a:solidFill>
                  <a:schemeClr val="accent1"/>
                </a:solidFill>
              </a:rPr>
              <a:t>    </a:t>
            </a:r>
            <a:r>
              <a:rPr lang="en-CA" dirty="0" smtClean="0"/>
              <a:t>Economic Growth, Present Choices, and 	Future Possibilities  </a:t>
            </a:r>
            <a:r>
              <a:rPr lang="en-CA" dirty="0" smtClean="0">
                <a:solidFill>
                  <a:schemeClr val="accent1"/>
                </a:solidFill>
              </a:rPr>
              <a:t>	</a:t>
            </a:r>
          </a:p>
        </p:txBody>
      </p:sp>
      <p:sp>
        <p:nvSpPr>
          <p:cNvPr id="7" name="Date Placeholder 6"/>
          <p:cNvSpPr>
            <a:spLocks noGrp="1"/>
          </p:cNvSpPr>
          <p:nvPr>
            <p:ph type="dt" sz="half" idx="10"/>
          </p:nvPr>
        </p:nvSpPr>
        <p:spPr/>
        <p:txBody>
          <a:bodyPr/>
          <a:lstStyle/>
          <a:p>
            <a:r>
              <a:rPr lang="en-US" smtClean="0"/>
              <a:t>©2013 McGraw-Hill Ryerson Ltd.</a:t>
            </a:r>
            <a:endParaRPr lang="en-CA"/>
          </a:p>
        </p:txBody>
      </p:sp>
      <p:sp>
        <p:nvSpPr>
          <p:cNvPr id="6" name="Footer Placeholder 4"/>
          <p:cNvSpPr>
            <a:spLocks noGrp="1"/>
          </p:cNvSpPr>
          <p:nvPr>
            <p:ph type="ftr" sz="quarter" idx="11"/>
          </p:nvPr>
        </p:nvSpPr>
        <p:spPr/>
        <p:txBody>
          <a:bodyPr/>
          <a:lstStyle/>
          <a:p>
            <a:r>
              <a:rPr lang="en-CA" dirty="0" smtClean="0"/>
              <a:t>  Chapter 1</a:t>
            </a:r>
            <a:endParaRPr lang="en-CA" dirty="0"/>
          </a:p>
        </p:txBody>
      </p:sp>
      <p:sp>
        <p:nvSpPr>
          <p:cNvPr id="4" name="Slide Number Placeholder 3"/>
          <p:cNvSpPr>
            <a:spLocks noGrp="1"/>
          </p:cNvSpPr>
          <p:nvPr>
            <p:ph type="sldNum" sz="quarter" idx="12"/>
          </p:nvPr>
        </p:nvSpPr>
        <p:spPr/>
        <p:txBody>
          <a:bodyPr lIns="0" rIns="0" anchor="b"/>
          <a:lstStyle/>
          <a:p>
            <a:pPr fontAlgn="auto">
              <a:spcBef>
                <a:spcPts val="0"/>
              </a:spcBef>
              <a:spcAft>
                <a:spcPts val="0"/>
              </a:spcAft>
              <a:defRPr/>
            </a:pPr>
            <a:fld id="{29E06E57-5995-4627-BE24-586720210220}" type="slidenum">
              <a:rPr lang="en-US" sz="1200">
                <a:solidFill>
                  <a:schemeClr val="tx1">
                    <a:shade val="50000"/>
                  </a:schemeClr>
                </a:solidFill>
                <a:latin typeface="+mn-lt"/>
              </a:rPr>
              <a:pPr fontAlgn="auto">
                <a:spcBef>
                  <a:spcPts val="0"/>
                </a:spcBef>
                <a:spcAft>
                  <a:spcPts val="0"/>
                </a:spcAft>
                <a:defRPr/>
              </a:pPr>
              <a:t>27</a:t>
            </a:fld>
            <a:endParaRPr lang="en-US" sz="1200" dirty="0">
              <a:solidFill>
                <a:schemeClr val="tx1">
                  <a:shade val="50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CRO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MICRO THEME</Template>
  <TotalTime>6573</TotalTime>
  <Words>1869</Words>
  <Application>Microsoft Office PowerPoint</Application>
  <PresentationFormat>On-screen Show (4:3)</PresentationFormat>
  <Paragraphs>493</Paragraphs>
  <Slides>27</Slides>
  <Notes>18</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MICRO THEME</vt:lpstr>
      <vt:lpstr>Chapter 1 Limits, Alternatives  and Choice</vt:lpstr>
      <vt:lpstr>Learning Objectives</vt:lpstr>
      <vt:lpstr>1.1 Ten Key Concepts</vt:lpstr>
      <vt:lpstr>1.1 Ten Key Concepts</vt:lpstr>
      <vt:lpstr>1.1 Ten Key Concepts</vt:lpstr>
      <vt:lpstr>1.2 The Economic Way of Thinking</vt:lpstr>
      <vt:lpstr>1.3 Theories, Principles and Models</vt:lpstr>
      <vt:lpstr>1.3 Theories, Principles and Models</vt:lpstr>
      <vt:lpstr>1.4 Microeconomics versus Macroeconomics</vt:lpstr>
      <vt:lpstr>Positive and Normative Economics</vt:lpstr>
      <vt:lpstr>1.5 The Economic Problem</vt:lpstr>
      <vt:lpstr>1.1    Global Perspective  Average Income, Selected Nations </vt:lpstr>
      <vt:lpstr>The Budget Line</vt:lpstr>
      <vt:lpstr>Figure 1-1 A Consumer’s Budget Line</vt:lpstr>
      <vt:lpstr>Society’s Economic Problem</vt:lpstr>
      <vt:lpstr>1.6 Production Possibilities Model and Increasing Opportunity Costs</vt:lpstr>
      <vt:lpstr>Production Possibility Table</vt:lpstr>
      <vt:lpstr>Figure 1-2 The Production Possibility Curve</vt:lpstr>
      <vt:lpstr>Figure 1-3 Optimal Location: MB = MC</vt:lpstr>
      <vt:lpstr>1.7 Economic Growth, Present Choices, and Future Possibilities</vt:lpstr>
      <vt:lpstr>Figure 1-4 Unemployment, Productive Inefficiency, and the Production Possibilities Curve</vt:lpstr>
      <vt:lpstr>Economic Growth and Production Possibility Curve</vt:lpstr>
      <vt:lpstr>Figure 1-5 Economic Growth and Production Possibility Curve</vt:lpstr>
      <vt:lpstr>Figure 1-6 Present Choices and Future Possibilities</vt:lpstr>
      <vt:lpstr>A Qualification: International Trade</vt:lpstr>
      <vt:lpstr>The Last Word:  Pitfalls to Sound Economic Reasoning</vt:lpstr>
      <vt:lpstr>Chapter Summary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dc:title>
  <dc:creator>AmyPeng</dc:creator>
  <cp:lastModifiedBy>Daphne</cp:lastModifiedBy>
  <cp:revision>62</cp:revision>
  <dcterms:created xsi:type="dcterms:W3CDTF">2012-05-09T20:59:42Z</dcterms:created>
  <dcterms:modified xsi:type="dcterms:W3CDTF">2012-10-18T18:17:10Z</dcterms:modified>
</cp:coreProperties>
</file>