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1"/>
  </p:notesMasterIdLst>
  <p:handoutMasterIdLst>
    <p:handoutMasterId r:id="rId22"/>
  </p:handoutMasterIdLst>
  <p:sldIdLst>
    <p:sldId id="257" r:id="rId2"/>
    <p:sldId id="274" r:id="rId3"/>
    <p:sldId id="264" r:id="rId4"/>
    <p:sldId id="265" r:id="rId5"/>
    <p:sldId id="266" r:id="rId6"/>
    <p:sldId id="267" r:id="rId7"/>
    <p:sldId id="276" r:id="rId8"/>
    <p:sldId id="263" r:id="rId9"/>
    <p:sldId id="258" r:id="rId10"/>
    <p:sldId id="268" r:id="rId11"/>
    <p:sldId id="269" r:id="rId12"/>
    <p:sldId id="270" r:id="rId13"/>
    <p:sldId id="259" r:id="rId14"/>
    <p:sldId id="260" r:id="rId15"/>
    <p:sldId id="261" r:id="rId16"/>
    <p:sldId id="271" r:id="rId17"/>
    <p:sldId id="275" r:id="rId18"/>
    <p:sldId id="262" r:id="rId19"/>
    <p:sldId id="272" r:id="rId20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158B8-F113-4F55-AE5B-75E2DC7C555A}" type="datetimeFigureOut">
              <a:rPr lang="en-GB" smtClean="0"/>
              <a:t>16/01/2014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D5F21B-4894-4086-AA07-90DC6056A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0359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CDCC7A-321E-4EF4-B3C2-B0464A3BA9CA}" type="datetimeFigureOut">
              <a:rPr lang="en-GB" smtClean="0"/>
              <a:t>16/01/2014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5C80D7-F25E-48A9-819D-5E750B756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783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86A2-E9B1-4AEE-A73F-7BF285F02788}" type="datetime1">
              <a:rPr lang="en-US" smtClean="0"/>
              <a:t>1/16/2014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3CA0B-16C7-4B9B-AF61-5EB4AA761335}" type="datetime1">
              <a:rPr lang="en-US" smtClean="0"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30DA6-20BB-47D7-BEEC-7906AE5D66B1}" type="datetime1">
              <a:rPr lang="en-US" smtClean="0"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25CF-37E4-4AE6-A81D-2798709ED18D}" type="datetime1">
              <a:rPr lang="en-US" smtClean="0"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8A49-8FD1-4C5C-9E7C-4F2BEFB13271}" type="datetime1">
              <a:rPr lang="en-US" smtClean="0"/>
              <a:t>1/16/2014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E0DC-EDE0-4243-83BA-84E38F294CBA}" type="datetime1">
              <a:rPr lang="en-US" smtClean="0"/>
              <a:t>1/16/2014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778A-5C8F-4DE3-B038-5EF9C64EAF66}" type="datetime1">
              <a:rPr lang="en-US" smtClean="0"/>
              <a:t>1/16/2014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84D65-1510-4942-9835-89443D9FB044}" type="datetime1">
              <a:rPr lang="en-US" smtClean="0"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671-9E3F-48C1-AEA5-3827D6962B37}" type="datetime1">
              <a:rPr lang="en-US" smtClean="0"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0CAE-D7FC-4A8F-AF13-328804584871}" type="datetime1">
              <a:rPr lang="en-US" smtClean="0"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C510-E4C5-4AF1-8217-5882DFC6DB35}" type="datetime1">
              <a:rPr lang="en-US" smtClean="0"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792B779-807E-4E24-8D7F-866093043AB4}" type="datetime1">
              <a:rPr lang="en-US" smtClean="0"/>
              <a:t>1/16/2014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04E8100-39D4-424E-8361-9C28B768D01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487362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chemeClr val="accent3"/>
                </a:solidFill>
                <a:latin typeface="+mn-lt"/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solidFill>
                <a:schemeClr val="accent3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38200"/>
            <a:ext cx="8400288" cy="54102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Review: Adjudication v. the Alternatives</a:t>
            </a:r>
          </a:p>
          <a:p>
            <a:endParaRPr lang="en-US" sz="3200" dirty="0" smtClean="0"/>
          </a:p>
          <a:p>
            <a:pPr lvl="1"/>
            <a:r>
              <a:rPr lang="en-US" sz="3200" dirty="0"/>
              <a:t>Readings: </a:t>
            </a:r>
            <a:r>
              <a:rPr lang="en-US" sz="3200" dirty="0" err="1"/>
              <a:t>Eckhoff</a:t>
            </a:r>
            <a:r>
              <a:rPr lang="en-US" sz="3200" dirty="0"/>
              <a:t>, “The Mediator and the Judge”; MacFarlane &amp; </a:t>
            </a:r>
            <a:r>
              <a:rPr lang="en-US" sz="3200" dirty="0" err="1"/>
              <a:t>Keets</a:t>
            </a:r>
            <a:r>
              <a:rPr lang="en-US" sz="3200" dirty="0"/>
              <a:t>, “Civil Justice Reform…”; Moore, “Translating Justice &amp; Therapy</a:t>
            </a:r>
            <a:r>
              <a:rPr lang="en-US" sz="3200" dirty="0" smtClean="0"/>
              <a:t>…”</a:t>
            </a:r>
          </a:p>
          <a:p>
            <a:pPr lvl="1"/>
            <a:endParaRPr lang="en-US" sz="3200" dirty="0"/>
          </a:p>
          <a:p>
            <a:pPr lvl="1"/>
            <a:r>
              <a:rPr lang="en-US" sz="3200" dirty="0"/>
              <a:t>Readings provide a framework for understanding the interaction of courts and ADR, as well as for the similarities and differences between these </a:t>
            </a:r>
            <a:r>
              <a:rPr lang="en-US" sz="3200" dirty="0" smtClean="0"/>
              <a:t>processes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GB" sz="20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600" dirty="0" err="1"/>
              <a:t>Eckhoff</a:t>
            </a:r>
            <a:r>
              <a:rPr lang="en-US" sz="3600" dirty="0" smtClean="0"/>
              <a:t>:</a:t>
            </a:r>
          </a:p>
          <a:p>
            <a:r>
              <a:rPr lang="en-US" sz="3600" dirty="0" smtClean="0"/>
              <a:t>Tools of mediators</a:t>
            </a:r>
          </a:p>
          <a:p>
            <a:r>
              <a:rPr lang="en-US" sz="3600" dirty="0"/>
              <a:t> </a:t>
            </a:r>
            <a:r>
              <a:rPr lang="en-US" sz="3600" dirty="0" smtClean="0"/>
              <a:t>Qualities </a:t>
            </a:r>
            <a:r>
              <a:rPr lang="en-US" sz="3600" dirty="0"/>
              <a:t>and skills of </a:t>
            </a:r>
            <a:r>
              <a:rPr lang="en-US" sz="3600" dirty="0" smtClean="0"/>
              <a:t>Mediators</a:t>
            </a:r>
          </a:p>
          <a:p>
            <a:endParaRPr lang="en-US" sz="3600" dirty="0"/>
          </a:p>
          <a:p>
            <a:r>
              <a:rPr lang="en-US" sz="3600" dirty="0"/>
              <a:t>Comparison &amp; contrast of adjudication &amp; mediation</a:t>
            </a:r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  <a:p>
            <a:pPr lvl="1"/>
            <a:endParaRPr lang="en-US" sz="3600" dirty="0"/>
          </a:p>
          <a:p>
            <a:pPr lvl="2"/>
            <a:endParaRPr lang="en-US" dirty="0"/>
          </a:p>
          <a:p>
            <a:pPr lvl="2"/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670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400288" cy="685800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85800" y="838200"/>
            <a:ext cx="4038600" cy="534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u="sng" dirty="0" smtClean="0"/>
              <a:t>Mediation</a:t>
            </a:r>
            <a:r>
              <a:rPr lang="en-US" dirty="0" smtClean="0"/>
              <a:t>:</a:t>
            </a:r>
          </a:p>
          <a:p>
            <a:r>
              <a:rPr lang="en-US" dirty="0" smtClean="0"/>
              <a:t>Resolutions generated by parties</a:t>
            </a:r>
          </a:p>
          <a:p>
            <a:r>
              <a:rPr lang="en-US" dirty="0" smtClean="0"/>
              <a:t>Mediator assists parties to understand interests, accept compromise</a:t>
            </a:r>
          </a:p>
          <a:p>
            <a:r>
              <a:rPr lang="en-US" dirty="0" smtClean="0"/>
              <a:t>Mediator is skilled negotiator</a:t>
            </a:r>
          </a:p>
          <a:p>
            <a:r>
              <a:rPr lang="en-US" dirty="0" smtClean="0"/>
              <a:t>Focus is on future: mediation is prospective</a:t>
            </a:r>
          </a:p>
          <a:p>
            <a:r>
              <a:rPr lang="en-US" dirty="0" smtClean="0"/>
              <a:t>Is about </a:t>
            </a:r>
            <a:r>
              <a:rPr lang="en-US" i="1" dirty="0" smtClean="0"/>
              <a:t>interests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0" y="762000"/>
            <a:ext cx="4133088" cy="54254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u="sng" dirty="0" smtClean="0"/>
              <a:t>Adjudication</a:t>
            </a:r>
            <a:r>
              <a:rPr lang="en-US" dirty="0" smtClean="0"/>
              <a:t>:</a:t>
            </a:r>
          </a:p>
          <a:p>
            <a:r>
              <a:rPr lang="en-US" dirty="0" smtClean="0"/>
              <a:t>Outcome determined by judge</a:t>
            </a:r>
          </a:p>
          <a:p>
            <a:r>
              <a:rPr lang="en-US" dirty="0" smtClean="0"/>
              <a:t>Judge interprets &amp; applies norms to conflict to locate outcome</a:t>
            </a:r>
          </a:p>
          <a:p>
            <a:r>
              <a:rPr lang="en-US" dirty="0" smtClean="0"/>
              <a:t>Judge has authority </a:t>
            </a:r>
          </a:p>
          <a:p>
            <a:r>
              <a:rPr lang="en-US" dirty="0" smtClean="0"/>
              <a:t>Focus is on conflict event: adjudication is retrospective</a:t>
            </a:r>
          </a:p>
          <a:p>
            <a:r>
              <a:rPr lang="en-US" dirty="0" smtClean="0"/>
              <a:t>Is about </a:t>
            </a:r>
            <a:r>
              <a:rPr lang="en-US" i="1" dirty="0" smtClean="0"/>
              <a:t>norms</a:t>
            </a:r>
            <a:endParaRPr lang="en-US" i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400288" cy="685800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1066800"/>
            <a:ext cx="4191000" cy="5120640"/>
          </a:xfrm>
        </p:spPr>
        <p:txBody>
          <a:bodyPr/>
          <a:lstStyle/>
          <a:p>
            <a:pPr>
              <a:buNone/>
            </a:pPr>
            <a:r>
              <a:rPr lang="en-US" sz="3200" u="sng" dirty="0" smtClean="0"/>
              <a:t>Mediation works when</a:t>
            </a:r>
            <a:r>
              <a:rPr lang="en-US" sz="3200" dirty="0" smtClean="0"/>
              <a:t>:</a:t>
            </a:r>
          </a:p>
          <a:p>
            <a:r>
              <a:rPr lang="en-US" sz="3200" dirty="0" smtClean="0"/>
              <a:t>Parties are motivated</a:t>
            </a:r>
          </a:p>
          <a:p>
            <a:r>
              <a:rPr lang="en-US" sz="3200" dirty="0" smtClean="0"/>
              <a:t>Mediator is perceived as impartial &amp; process as fair</a:t>
            </a:r>
          </a:p>
          <a:p>
            <a:r>
              <a:rPr lang="en-US" sz="3200" dirty="0" smtClean="0"/>
              <a:t>Parties share normative positions (they agree on ideas of right and wrong)</a:t>
            </a: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>
          <a:xfrm>
            <a:off x="4800600" y="1066800"/>
            <a:ext cx="4133088" cy="51206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u="sng" dirty="0" smtClean="0"/>
              <a:t>Adjudication works when</a:t>
            </a:r>
            <a:r>
              <a:rPr lang="en-US" sz="3200" dirty="0" smtClean="0"/>
              <a:t>:</a:t>
            </a:r>
          </a:p>
          <a:p>
            <a:r>
              <a:rPr lang="en-US" sz="3200" dirty="0" smtClean="0"/>
              <a:t>Parties wish conflict ended</a:t>
            </a:r>
          </a:p>
          <a:p>
            <a:r>
              <a:rPr lang="en-US" sz="3200" dirty="0" smtClean="0"/>
              <a:t>Judge is perceived as impartial &amp; process as fair</a:t>
            </a:r>
          </a:p>
          <a:p>
            <a:r>
              <a:rPr lang="en-US" sz="3200" dirty="0" smtClean="0"/>
              <a:t>Parties accept norms &amp; their application to case and/or authority of judge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85800" y="1143000"/>
            <a:ext cx="8247888" cy="5105400"/>
          </a:xfrm>
        </p:spPr>
        <p:txBody>
          <a:bodyPr>
            <a:noAutofit/>
          </a:bodyPr>
          <a:lstStyle/>
          <a:p>
            <a:r>
              <a:rPr lang="en-US" sz="3600" dirty="0" smtClean="0"/>
              <a:t>Norms are involved in mediation and adjudication, but involvement is different!</a:t>
            </a:r>
          </a:p>
          <a:p>
            <a:r>
              <a:rPr lang="en-US" sz="3600" dirty="0" smtClean="0"/>
              <a:t>Mediators draw upon shared norms to reveal interests &amp; compromise</a:t>
            </a:r>
          </a:p>
          <a:p>
            <a:r>
              <a:rPr lang="en-US" sz="3600" dirty="0" smtClean="0"/>
              <a:t>Judges rely on norms to both decide the outcome to the conflict &amp; encourage acceptance of that outcome by parties</a:t>
            </a:r>
          </a:p>
          <a:p>
            <a:pPr lvl="1"/>
            <a:r>
              <a:rPr lang="en-US" sz="3600" dirty="0" smtClean="0"/>
              <a:t>Parties accept outcome or accept authority of judge &amp; system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63976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1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990600"/>
            <a:ext cx="8324088" cy="5257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Macfarlane &amp; </a:t>
            </a:r>
            <a:r>
              <a:rPr lang="en-US" sz="3600" dirty="0" err="1" smtClean="0"/>
              <a:t>Keet</a:t>
            </a:r>
            <a:endParaRPr lang="en-US" sz="3600" dirty="0" smtClean="0"/>
          </a:p>
          <a:p>
            <a:pPr lvl="1"/>
            <a:r>
              <a:rPr lang="en-US" sz="3600" dirty="0" smtClean="0"/>
              <a:t>Mandatory civil mediation</a:t>
            </a:r>
          </a:p>
          <a:p>
            <a:pPr lvl="1"/>
            <a:r>
              <a:rPr lang="en-US" sz="3600" dirty="0" smtClean="0"/>
              <a:t>Works best where:</a:t>
            </a:r>
          </a:p>
          <a:p>
            <a:pPr lvl="2"/>
            <a:r>
              <a:rPr lang="en-US" sz="3600" dirty="0" smtClean="0"/>
              <a:t>Parties share information in advance</a:t>
            </a:r>
          </a:p>
          <a:p>
            <a:pPr lvl="2"/>
            <a:r>
              <a:rPr lang="en-US" sz="3600" dirty="0" smtClean="0"/>
              <a:t>Parties are well-prepared (lawyers &amp; clients!)</a:t>
            </a:r>
          </a:p>
          <a:p>
            <a:pPr lvl="2"/>
            <a:r>
              <a:rPr lang="en-US" sz="3600" dirty="0" smtClean="0"/>
              <a:t>Mediator’s skills &amp; background relevant to subject matter of conflict</a:t>
            </a:r>
          </a:p>
          <a:p>
            <a:pPr lvl="2"/>
            <a:r>
              <a:rPr lang="en-US" sz="3600" dirty="0" smtClean="0"/>
              <a:t>Mediator is effective process manager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GB" sz="20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600" dirty="0"/>
              <a:t>Moore</a:t>
            </a:r>
          </a:p>
          <a:p>
            <a:pPr lvl="1"/>
            <a:r>
              <a:rPr lang="en-US" sz="3600" dirty="0"/>
              <a:t>Therapeutic </a:t>
            </a:r>
            <a:r>
              <a:rPr lang="en-US" sz="3600" dirty="0" smtClean="0"/>
              <a:t>jurisprudence</a:t>
            </a:r>
          </a:p>
          <a:p>
            <a:pPr lvl="1"/>
            <a:endParaRPr lang="en-US" sz="3600" dirty="0"/>
          </a:p>
          <a:p>
            <a:r>
              <a:rPr lang="en-US" sz="3600" dirty="0"/>
              <a:t>Collaborative Family Law</a:t>
            </a:r>
          </a:p>
          <a:p>
            <a:pPr lvl="1"/>
            <a:r>
              <a:rPr lang="en-US" sz="3600" dirty="0"/>
              <a:t>A better way to mediate…</a:t>
            </a:r>
          </a:p>
          <a:p>
            <a:pPr lvl="1"/>
            <a:r>
              <a:rPr lang="en-US" sz="3600" dirty="0"/>
              <a:t>Or just a new set of problems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98795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Informal Roman" pitchFamily="66" charset="0"/>
                <a:cs typeface="Times New Roman" pitchFamily="18" charset="0"/>
              </a:rPr>
              <a:t/>
            </a:r>
            <a:br>
              <a:rPr lang="en-US" sz="1800" dirty="0" smtClean="0">
                <a:latin typeface="Informal Roman" pitchFamily="66" charset="0"/>
                <a:cs typeface="Times New Roman" pitchFamily="18" charset="0"/>
              </a:rPr>
            </a:br>
            <a:r>
              <a:rPr lang="en-US" sz="18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143000"/>
            <a:ext cx="8400288" cy="51054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Today: </a:t>
            </a:r>
          </a:p>
          <a:p>
            <a:pPr lvl="1"/>
            <a:r>
              <a:rPr lang="en-US" sz="3600" dirty="0" err="1" smtClean="0"/>
              <a:t>Fiss</a:t>
            </a:r>
            <a:r>
              <a:rPr lang="en-US" sz="3600" dirty="0" smtClean="0"/>
              <a:t>, “Against Settlement”</a:t>
            </a:r>
          </a:p>
          <a:p>
            <a:pPr lvl="1"/>
            <a:r>
              <a:rPr lang="en-US" sz="3600" dirty="0" err="1" smtClean="0"/>
              <a:t>McThenia</a:t>
            </a:r>
            <a:r>
              <a:rPr lang="en-US" sz="3600" dirty="0" smtClean="0"/>
              <a:t> &amp; Schaffer, “For Reconciliation”</a:t>
            </a:r>
          </a:p>
          <a:p>
            <a:pPr lvl="1"/>
            <a:r>
              <a:rPr lang="en-US" sz="3600" dirty="0" err="1" smtClean="0"/>
              <a:t>Sargent</a:t>
            </a:r>
            <a:r>
              <a:rPr lang="en-US" sz="3600" dirty="0" smtClean="0"/>
              <a:t>, “Understanding Critiques of Mediation”</a:t>
            </a:r>
          </a:p>
          <a:p>
            <a:r>
              <a:rPr lang="en-US" sz="3600" dirty="0" smtClean="0"/>
              <a:t>We enter the legal process as soon as we start ‘thinking legalistically’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Fiss</a:t>
            </a:r>
            <a:r>
              <a:rPr lang="en-US" sz="3200" dirty="0" smtClean="0"/>
              <a:t>: Against Settlement</a:t>
            </a:r>
          </a:p>
          <a:p>
            <a:r>
              <a:rPr lang="en-US" sz="3200" dirty="0" smtClean="0"/>
              <a:t>Settlement occurs when a case intended to be adjudicated is diverted out of court through an agreement reached by the parties</a:t>
            </a:r>
          </a:p>
          <a:p>
            <a:pPr>
              <a:buNone/>
            </a:pPr>
            <a:endParaRPr lang="en-US" sz="3200" dirty="0" smtClean="0"/>
          </a:p>
          <a:p>
            <a:r>
              <a:rPr lang="en-US" sz="3200" dirty="0" smtClean="0"/>
              <a:t> </a:t>
            </a:r>
            <a:r>
              <a:rPr lang="en-US" sz="3200" dirty="0" err="1" smtClean="0"/>
              <a:t>Fiss</a:t>
            </a:r>
            <a:r>
              <a:rPr lang="en-US" sz="3200" dirty="0" smtClean="0"/>
              <a:t> questions the legitimacy of settlement as potentially undermining justice</a:t>
            </a:r>
          </a:p>
          <a:p>
            <a:endParaRPr lang="en-US" sz="3200" dirty="0" smtClean="0"/>
          </a:p>
          <a:p>
            <a:r>
              <a:rPr lang="en-US" sz="3200" dirty="0" smtClean="0"/>
              <a:t>Four arguments against settlement: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z="3600" dirty="0" smtClean="0"/>
              <a:t>Four Reasons to be ‘Against Settlement’: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3600" dirty="0" smtClean="0"/>
              <a:t>Distributional inequalities, parties may be unequal in wealth, power, and expertise.</a:t>
            </a:r>
          </a:p>
          <a:p>
            <a:pPr marL="1161288" lvl="2" indent="-514350"/>
            <a:r>
              <a:rPr lang="en-US" sz="3600" dirty="0" smtClean="0"/>
              <a:t>Poorer party disadvantaged in mobilizing case</a:t>
            </a:r>
          </a:p>
          <a:p>
            <a:pPr marL="1161288" lvl="2" indent="-514350"/>
            <a:r>
              <a:rPr lang="en-US" sz="3600" dirty="0" smtClean="0"/>
              <a:t>Poorer party may settle due to financial constraints</a:t>
            </a:r>
          </a:p>
          <a:p>
            <a:pPr marL="1161288" lvl="2" indent="-514350"/>
            <a:r>
              <a:rPr lang="en-US" sz="3600" dirty="0" smtClean="0"/>
              <a:t>Judges can level the playing field!</a:t>
            </a:r>
          </a:p>
          <a:p>
            <a:pPr marL="1161288" lvl="2" indent="-514350">
              <a:buNone/>
            </a:pPr>
            <a:endParaRPr 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7159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219200"/>
            <a:ext cx="8324088" cy="5029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dirty="0" smtClean="0"/>
              <a:t>2. Difficulty securing judicial enforcement of a  settlement:</a:t>
            </a:r>
          </a:p>
          <a:p>
            <a:pPr lvl="2"/>
            <a:r>
              <a:rPr lang="en-US" sz="3600" dirty="0" smtClean="0"/>
              <a:t>Judges unaware of full reasons/issues behind settlement</a:t>
            </a:r>
          </a:p>
          <a:p>
            <a:pPr lvl="2"/>
            <a:r>
              <a:rPr lang="en-US" sz="3600" dirty="0" smtClean="0"/>
              <a:t>Judges unable to offer authoritative intervention following settlement</a:t>
            </a:r>
          </a:p>
          <a:p>
            <a:pPr lvl="2"/>
            <a:r>
              <a:rPr lang="en-US" sz="3600" dirty="0" smtClean="0"/>
              <a:t>Why alter an agreement based on parties’ interests &amp; preferences, rather than on clear statement of law?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447800"/>
            <a:ext cx="8324088" cy="48006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3</a:t>
            </a:r>
            <a:r>
              <a:rPr lang="en-US" sz="3200" dirty="0" smtClean="0"/>
              <a:t>. </a:t>
            </a:r>
            <a:r>
              <a:rPr lang="en-US" sz="3900" dirty="0" smtClean="0"/>
              <a:t>Litigation is about social &amp; legal justice</a:t>
            </a:r>
          </a:p>
          <a:p>
            <a:pPr lvl="2"/>
            <a:r>
              <a:rPr lang="en-US" sz="3900" dirty="0" smtClean="0"/>
              <a:t>“parties might settle while leaving justice undone”</a:t>
            </a:r>
          </a:p>
          <a:p>
            <a:pPr lvl="2"/>
            <a:endParaRPr lang="en-US" sz="3900" dirty="0" smtClean="0"/>
          </a:p>
          <a:p>
            <a:pPr marL="596646" indent="-514350">
              <a:buNone/>
            </a:pPr>
            <a:r>
              <a:rPr lang="en-US" sz="3900" dirty="0" smtClean="0"/>
              <a:t>4.  Settlement precludes authoritative interpretation of the law</a:t>
            </a:r>
          </a:p>
          <a:p>
            <a:pPr marL="1117854" lvl="2" indent="-514350"/>
            <a:r>
              <a:rPr lang="en-US" sz="3900" dirty="0" smtClean="0"/>
              <a:t>Parties settle for reasons other than those rooted in justice</a:t>
            </a:r>
          </a:p>
          <a:p>
            <a:pPr marL="1117854" lvl="2" indent="-514350"/>
            <a:endParaRPr lang="en-US" sz="3900" dirty="0" smtClean="0"/>
          </a:p>
          <a:p>
            <a:pPr marL="596646" indent="-514350">
              <a:buNone/>
            </a:pPr>
            <a:r>
              <a:rPr lang="en-US" sz="3900" dirty="0" smtClean="0"/>
              <a:t>	</a:t>
            </a:r>
            <a:r>
              <a:rPr lang="en-US" sz="3900" i="1" dirty="0" err="1" smtClean="0"/>
              <a:t>Fiss</a:t>
            </a:r>
            <a:r>
              <a:rPr lang="en-US" sz="3900" i="1" dirty="0" smtClean="0"/>
              <a:t> believes justice is done by the courts, not through the parties!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066800"/>
            <a:ext cx="8400288" cy="5181600"/>
          </a:xfrm>
        </p:spPr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3600" dirty="0" err="1" smtClean="0"/>
              <a:t>McThenia</a:t>
            </a:r>
            <a:r>
              <a:rPr lang="en-US" sz="3600" dirty="0" smtClean="0"/>
              <a:t> &amp; Schaffer: “For Reconciliation”</a:t>
            </a:r>
          </a:p>
          <a:p>
            <a:pPr marL="742950" lvl="2" indent="-342900"/>
            <a:r>
              <a:rPr lang="en-US" sz="3600" baseline="0" dirty="0" smtClean="0"/>
              <a:t>ADR is about reconciliation and resolution rather than winning through imposition of a </a:t>
            </a:r>
            <a:r>
              <a:rPr lang="en-US" sz="3600" baseline="0" dirty="0" err="1" smtClean="0"/>
              <a:t>judgement</a:t>
            </a:r>
            <a:endParaRPr lang="en-US" sz="3600" baseline="0" dirty="0" smtClean="0"/>
          </a:p>
          <a:p>
            <a:pPr marL="742950" lvl="2" indent="-342900"/>
            <a:r>
              <a:rPr lang="en-US" sz="3600" baseline="0" dirty="0" smtClean="0"/>
              <a:t>Does </a:t>
            </a:r>
            <a:r>
              <a:rPr lang="en-US" sz="3600" baseline="0" dirty="0" err="1" smtClean="0"/>
              <a:t>Fiss</a:t>
            </a:r>
            <a:r>
              <a:rPr lang="en-US" sz="3600" baseline="0" dirty="0" smtClean="0"/>
              <a:t> come too close to equating justice with law?</a:t>
            </a:r>
          </a:p>
          <a:p>
            <a:pPr marL="742950" lvl="2" indent="-342900"/>
            <a:r>
              <a:rPr lang="en-US" sz="3600" baseline="0" dirty="0" smtClean="0"/>
              <a:t> </a:t>
            </a:r>
            <a:r>
              <a:rPr lang="en-US" sz="3600" baseline="0" dirty="0" err="1" smtClean="0"/>
              <a:t>McThenia</a:t>
            </a:r>
            <a:r>
              <a:rPr lang="en-US" sz="3600" dirty="0" smtClean="0"/>
              <a:t> &amp; Schaffer: most i</a:t>
            </a:r>
            <a:r>
              <a:rPr lang="en-US" sz="3600" baseline="0" dirty="0" smtClean="0"/>
              <a:t>mportant justice is that which people give to each other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488" cy="56356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1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066800"/>
            <a:ext cx="8400288" cy="51816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ADR &amp; Mediation</a:t>
            </a:r>
          </a:p>
          <a:p>
            <a:r>
              <a:rPr lang="en-US" sz="3600" baseline="0" dirty="0" smtClean="0"/>
              <a:t>Mediation plays a role in many fields of law, for example:</a:t>
            </a:r>
          </a:p>
          <a:p>
            <a:pPr lvl="2"/>
            <a:r>
              <a:rPr lang="en-US" sz="3600" baseline="0" dirty="0" smtClean="0"/>
              <a:t>in civil law, as a way of avoiding costly litigation; </a:t>
            </a:r>
          </a:p>
          <a:p>
            <a:pPr lvl="2"/>
            <a:r>
              <a:rPr lang="en-US" sz="3600" baseline="0" dirty="0" smtClean="0"/>
              <a:t>in criminal law (restorative justice);</a:t>
            </a:r>
          </a:p>
          <a:p>
            <a:pPr lvl="2"/>
            <a:r>
              <a:rPr lang="en-US" sz="3600" baseline="0" dirty="0" smtClean="0"/>
              <a:t>in family law</a:t>
            </a:r>
          </a:p>
          <a:p>
            <a:pPr lvl="1">
              <a:buNone/>
            </a:pPr>
            <a:r>
              <a:rPr lang="en-US" sz="3600" i="1" baseline="0" dirty="0" smtClean="0"/>
              <a:t>Most important</a:t>
            </a:r>
            <a:r>
              <a:rPr lang="en-US" sz="3600" i="1" dirty="0" smtClean="0"/>
              <a:t> justice is that given between people, rather than that handed down from above!</a:t>
            </a:r>
            <a:endParaRPr lang="en-US" sz="3600" i="1" baseline="0" dirty="0" smtClean="0"/>
          </a:p>
          <a:p>
            <a:pPr lvl="2"/>
            <a:endParaRPr lang="en-US" baseline="0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686800" cy="5105400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Sargent</a:t>
            </a:r>
            <a:r>
              <a:rPr lang="en-US" sz="3600" dirty="0" smtClean="0"/>
              <a:t>: “Understanding Critiques of Mediation”</a:t>
            </a:r>
            <a:endParaRPr lang="en-US" sz="3600" dirty="0"/>
          </a:p>
          <a:p>
            <a:pPr lvl="1"/>
            <a:r>
              <a:rPr lang="en-US" sz="3600" dirty="0" smtClean="0"/>
              <a:t>Two broad themes of Critique:</a:t>
            </a:r>
          </a:p>
          <a:p>
            <a:pPr marL="1371600" lvl="2" indent="-514350">
              <a:buFont typeface="+mj-lt"/>
              <a:buAutoNum type="arabicPeriod"/>
            </a:pPr>
            <a:r>
              <a:rPr lang="en-US" sz="3600" dirty="0" smtClean="0"/>
              <a:t>Inadequate Promise of Mediation</a:t>
            </a:r>
          </a:p>
          <a:p>
            <a:pPr marL="1371600" lvl="2" indent="-514350">
              <a:buFont typeface="+mj-lt"/>
              <a:buAutoNum type="arabicPeriod"/>
            </a:pPr>
            <a:r>
              <a:rPr lang="en-US" sz="3600" dirty="0" smtClean="0"/>
              <a:t>False Promise of Mediation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686800" cy="5105400"/>
          </a:xfrm>
        </p:spPr>
        <p:txBody>
          <a:bodyPr>
            <a:noAutofit/>
          </a:bodyPr>
          <a:lstStyle/>
          <a:p>
            <a:pPr marL="1097280" indent="-514350"/>
            <a:r>
              <a:rPr lang="en-US" sz="4000" dirty="0" smtClean="0"/>
              <a:t>Inadequate Promise of Mediation</a:t>
            </a:r>
          </a:p>
          <a:p>
            <a:pPr marL="1371600" lvl="1" indent="-514350"/>
            <a:r>
              <a:rPr lang="en-US" sz="3600" dirty="0" smtClean="0"/>
              <a:t>Liberal critique</a:t>
            </a:r>
          </a:p>
          <a:p>
            <a:pPr marL="1618488" lvl="2" indent="-514350"/>
            <a:r>
              <a:rPr lang="en-US" sz="3200" dirty="0" smtClean="0"/>
              <a:t>May be more concerned with outcomes than process</a:t>
            </a:r>
          </a:p>
          <a:p>
            <a:pPr marL="1618488" lvl="2" indent="-514350"/>
            <a:r>
              <a:rPr lang="en-US" sz="3200" dirty="0" smtClean="0"/>
              <a:t>Mediation viewed as ‘options’ or ‘additions’ to adjudication, rather than as alternative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792162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accent3"/>
                </a:solidFill>
                <a:latin typeface="+mn-lt"/>
                <a:cs typeface="Times New Roman" pitchFamily="18" charset="0"/>
              </a:rPr>
              <a:t>Introduction to Legal Studies - Settlement &amp; Collaboration in the Legal Process</a:t>
            </a:r>
            <a:endParaRPr lang="en-GB" sz="20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1097280" indent="-514350"/>
            <a:r>
              <a:rPr lang="en-US" sz="3600" dirty="0"/>
              <a:t>Not all problems can be managed effectively through mediation</a:t>
            </a:r>
          </a:p>
          <a:p>
            <a:pPr marL="1828800" lvl="3" indent="-514350">
              <a:buFont typeface="+mj-lt"/>
              <a:buAutoNum type="romanLcPeriod"/>
            </a:pPr>
            <a:r>
              <a:rPr lang="en-US" sz="3600" dirty="0"/>
              <a:t>Critique from a conflict perspective</a:t>
            </a:r>
          </a:p>
          <a:p>
            <a:pPr marL="1828800" lvl="3" indent="-514350">
              <a:buFont typeface="+mj-lt"/>
              <a:buAutoNum type="romanLcPeriod"/>
            </a:pPr>
            <a:r>
              <a:rPr lang="en-US" sz="3600" dirty="0"/>
              <a:t>Conflicts reduced to dyadic </a:t>
            </a:r>
            <a:r>
              <a:rPr lang="en-US" sz="3600" dirty="0" smtClean="0"/>
              <a:t>equation</a:t>
            </a:r>
          </a:p>
          <a:p>
            <a:pPr marL="1828800" lvl="3" indent="-514350">
              <a:buFont typeface="+mj-lt"/>
              <a:buAutoNum type="romanLcPeriod"/>
            </a:pPr>
            <a:endParaRPr lang="en-US" sz="3600" dirty="0"/>
          </a:p>
          <a:p>
            <a:pPr marL="971550" lvl="1" indent="-514350">
              <a:buNone/>
            </a:pPr>
            <a:r>
              <a:rPr lang="en-US" sz="3600" i="1" dirty="0"/>
              <a:t>Both themes focus on power, but do so differently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40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066800"/>
            <a:ext cx="8247888" cy="5181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False Promise of Mediation</a:t>
            </a:r>
          </a:p>
          <a:p>
            <a:pPr marL="973836" lvl="1" indent="-571500"/>
            <a:r>
              <a:rPr lang="en-US" sz="3200" dirty="0" smtClean="0"/>
              <a:t>Conflict perspective</a:t>
            </a:r>
          </a:p>
          <a:p>
            <a:pPr marL="1220724" lvl="2" indent="-571500"/>
            <a:r>
              <a:rPr lang="en-US" sz="3200" dirty="0" smtClean="0"/>
              <a:t>“false promise” of mediation resides in view of conflict as individualistic and thus manageable through consensus</a:t>
            </a:r>
          </a:p>
          <a:p>
            <a:pPr marL="1220724" lvl="2" indent="-571500"/>
            <a:r>
              <a:rPr lang="en-US" sz="3200" dirty="0" smtClean="0"/>
              <a:t>Viewing conflict as something between individuals obscures larger social context conducive to conflict (i.e., capitalism)</a:t>
            </a:r>
          </a:p>
          <a:p>
            <a:pPr marL="1220724" lvl="2" indent="-571500"/>
            <a:r>
              <a:rPr lang="en-US" sz="3200" i="1" dirty="0" smtClean="0"/>
              <a:t>Conflict seen as personal rather than political</a:t>
            </a:r>
            <a:endParaRPr lang="en-US" sz="3200" dirty="0" smtClean="0"/>
          </a:p>
          <a:p>
            <a:pPr lvl="1"/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accent3"/>
                </a:solidFill>
                <a:cs typeface="Times New Roman" pitchFamily="18" charset="0"/>
              </a:rPr>
              <a:t>Introduction to Legal Studies - Settlement &amp; Collaboration in the Legal Process</a:t>
            </a:r>
            <a:endParaRPr lang="en-US" sz="2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8324088" cy="5181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Feminist Critiques of Mediation</a:t>
            </a:r>
          </a:p>
          <a:p>
            <a:pPr lvl="1"/>
            <a:r>
              <a:rPr lang="en-US" sz="3600" dirty="0" smtClean="0"/>
              <a:t>Combine aspects of liberal and conflict critiques</a:t>
            </a:r>
          </a:p>
          <a:p>
            <a:pPr lvl="1"/>
            <a:r>
              <a:rPr lang="en-US" sz="3600" dirty="0" smtClean="0"/>
              <a:t>Concerned with fairness in mediation</a:t>
            </a:r>
          </a:p>
          <a:p>
            <a:endParaRPr lang="en-US" sz="3600" dirty="0" smtClean="0"/>
          </a:p>
          <a:p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8100-39D4-424E-8361-9C28B768D01C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279</TotalTime>
  <Words>1000</Words>
  <Application>Microsoft Office PowerPoint</Application>
  <PresentationFormat>On-screen Show (4:3)</PresentationFormat>
  <Paragraphs>148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Equity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 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  <vt:lpstr>Introduction to Legal Studies - Settlement &amp; Collaboration in the Legal Process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 Dickson-Gilmore</dc:creator>
  <cp:lastModifiedBy>Carleton University</cp:lastModifiedBy>
  <cp:revision>20</cp:revision>
  <cp:lastPrinted>2013-01-14T16:29:35Z</cp:lastPrinted>
  <dcterms:created xsi:type="dcterms:W3CDTF">2011-01-11T01:25:39Z</dcterms:created>
  <dcterms:modified xsi:type="dcterms:W3CDTF">2014-01-16T17:20:49Z</dcterms:modified>
</cp:coreProperties>
</file>