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5"/>
  </p:notesMasterIdLst>
  <p:handoutMasterIdLst>
    <p:handoutMasterId r:id="rId56"/>
  </p:handoutMasterIdLst>
  <p:sldIdLst>
    <p:sldId id="257" r:id="rId2"/>
    <p:sldId id="258" r:id="rId3"/>
    <p:sldId id="259" r:id="rId4"/>
    <p:sldId id="301" r:id="rId5"/>
    <p:sldId id="303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302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304" r:id="rId31"/>
    <p:sldId id="305" r:id="rId32"/>
    <p:sldId id="306" r:id="rId33"/>
    <p:sldId id="307" r:id="rId34"/>
    <p:sldId id="308" r:id="rId35"/>
    <p:sldId id="309" r:id="rId36"/>
    <p:sldId id="313" r:id="rId37"/>
    <p:sldId id="310" r:id="rId38"/>
    <p:sldId id="311" r:id="rId39"/>
    <p:sldId id="286" r:id="rId40"/>
    <p:sldId id="287" r:id="rId41"/>
    <p:sldId id="288" r:id="rId42"/>
    <p:sldId id="289" r:id="rId43"/>
    <p:sldId id="312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7" r:id="rId52"/>
    <p:sldId id="298" r:id="rId53"/>
    <p:sldId id="299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4875" autoAdjust="0"/>
  </p:normalViewPr>
  <p:slideViewPr>
    <p:cSldViewPr>
      <p:cViewPr varScale="1">
        <p:scale>
          <a:sx n="46" d="100"/>
          <a:sy n="46" d="100"/>
        </p:scale>
        <p:origin x="-20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5A1A1-548B-49B9-BEAA-F1A01706E9DE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02A2D-5358-4F31-B470-196EB5A2463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4814683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D22AEA-F39E-4122-94AD-EB8550D6EF77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4ADD0-0DF3-4F4A-86EC-7405D9D3C52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596161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0CB53BA-E6F2-495F-AD2E-A9455D42FC7C}" type="slidenum">
              <a:rPr lang="en-US" sz="1200">
                <a:latin typeface="Arial" charset="0"/>
              </a:rPr>
              <a:pPr/>
              <a:t>1</a:t>
            </a:fld>
            <a:endParaRPr lang="en-US" sz="1200">
              <a:latin typeface="Arial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 on bacteria  and viruses in the 1970's and 1980's let to development of recombinant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Foreign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could be manipulated and transferred into other organisms (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ey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human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functions in bacteria )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you give the bacteria a human sequence it will translate still / it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doesnt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know 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5D501D0-4165-4C61-9875-6C5F4282668F}" type="slidenum">
              <a:rPr lang="en-US" sz="1200">
                <a:latin typeface="Arial" charset="0"/>
              </a:rPr>
              <a:pPr/>
              <a:t>2</a:t>
            </a:fld>
            <a:endParaRPr lang="en-US" sz="1200">
              <a:latin typeface="Arial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Allowed for humans to be isolated and the proteins produced in bacteria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Insulin approved in 1982 for diabetes treatment( produced in bacteria )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it was taken from pigs / problem the human and pig insulin gene were 2 amino acids off/ when you injected it over and over again you started to make antibodies / less side effects now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Epogen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human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erythropoetin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 produced in mammalian cell culture by Amgen )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This hormone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happens in bacteria cell and not ours :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copy is put into the reading frame / there are post translating modifications that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ocurr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during process (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golgi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transform the protein, the bacteria does not do this  ( red blood cell production )  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TNF - your body is under going inflammatory response , good if your sick , not if your not , goes after your cells otherwise </a:t>
            </a:r>
          </a:p>
          <a:p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Embrel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helps with inflammation / joints ( famous golfer uses it )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Initial drugs made in mice , when injected into human antibodies were produced . So they had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fix it they modify it so that anti bodies  // they become less effect over the year b/c your body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startt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produced antibodies even after you change it w human aspect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4ADD0-0DF3-4F4A-86EC-7405D9D3C521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News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Purple tomatoes , purple is produced due to high levels of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anthocyanins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, engineered them to produce a higher level of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flavanoid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, turned  skin purple /  transcription factors that have been turned on / gene from a snapdragon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Tumor prone mice fed extracts of these tomatoes lived 30% longer than mice fed regular tomatoes / Why ? The high level of antioxidants helped ,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4ADD0-0DF3-4F4A-86EC-7405D9D3C521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3372CAC-2E21-442D-A034-346605E64400}" type="slidenum">
              <a:rPr lang="en-US" sz="1200">
                <a:latin typeface="Arial" charset="0"/>
              </a:rPr>
              <a:pPr/>
              <a:t>6</a:t>
            </a:fld>
            <a:endParaRPr lang="en-US" sz="1200">
              <a:latin typeface="Arial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Celery , break , rub on hand put out in to sun, turns red, anti pathogenic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Fluorescent proteins genetically engineered except for the green one ( taken from jelly fish )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Gave scientist a tool to monitor where protein go in real time , before you had to kill the cell but now you just image the cell and you are able to see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Transgenic pets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C712DAF-7B6E-4E1D-9C87-10256AA95181}" type="slidenum">
              <a:rPr lang="en-US" sz="1200">
                <a:latin typeface="Arial" charset="0"/>
              </a:rPr>
              <a:pPr/>
              <a:t>7</a:t>
            </a:fld>
            <a:endParaRPr lang="en-US" sz="1200">
              <a:latin typeface="Arial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709A7E2-A893-40C6-B2FC-54C0B64A58D9}" type="slidenum">
              <a:rPr lang="en-US" sz="1200">
                <a:latin typeface="Arial" charset="0"/>
              </a:rPr>
              <a:pPr/>
              <a:t>8</a:t>
            </a:fld>
            <a:endParaRPr lang="en-US" sz="1200">
              <a:latin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1D3F0CA-1952-45FE-B30F-4F670E6011E3}" type="slidenum">
              <a:rPr lang="en-US" sz="1200">
                <a:latin typeface="Arial" charset="0"/>
              </a:rPr>
              <a:pPr/>
              <a:t>9</a:t>
            </a:fld>
            <a:endParaRPr lang="en-US" sz="1200">
              <a:latin typeface="Arial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Terminology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Cloning vector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 of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vectors </a:t>
            </a:r>
          </a:p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Plamid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Phage : virus that infects bacteria/ coming back in medicine</a:t>
            </a:r>
            <a:endParaRPr lang="en-CA" dirty="0" smtClean="0"/>
          </a:p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Cosmid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Artificial chromosomes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Depends on the size of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fragment in use 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2372F37-B547-43D4-B133-A310CAE481B4}" type="slidenum">
              <a:rPr lang="en-US" sz="1200">
                <a:latin typeface="Arial" charset="0"/>
              </a:rPr>
              <a:pPr/>
              <a:t>10</a:t>
            </a:fld>
            <a:endParaRPr lang="en-US" sz="1200">
              <a:latin typeface="Arial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0F25B46-828F-4DFF-A066-D101AD64CD44}" type="slidenum">
              <a:rPr lang="en-US" sz="1200">
                <a:latin typeface="Arial" charset="0"/>
              </a:rPr>
              <a:pPr/>
              <a:t>11</a:t>
            </a:fld>
            <a:endParaRPr lang="en-US" sz="1200">
              <a:latin typeface="Arial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2907FBF-46F7-4231-9120-868EAA8CDC56}" type="slidenum">
              <a:rPr lang="en-US" sz="1200">
                <a:latin typeface="Arial" charset="0"/>
              </a:rPr>
              <a:pPr/>
              <a:t>12</a:t>
            </a:fld>
            <a:endParaRPr lang="en-US" sz="1200">
              <a:latin typeface="Arial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8CA69EB-DFEA-4B00-B4A1-55A1BEED4DFB}" type="slidenum">
              <a:rPr lang="en-US" sz="1200">
                <a:latin typeface="Arial" charset="0"/>
              </a:rPr>
              <a:pPr/>
              <a:t>13</a:t>
            </a:fld>
            <a:endParaRPr lang="en-US" sz="1200">
              <a:latin typeface="Arial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3E9BDF3-D57D-4C1A-B9AD-E34BCFF0347A}" type="slidenum">
              <a:rPr lang="en-US" sz="1200">
                <a:latin typeface="Arial" charset="0"/>
              </a:rPr>
              <a:pPr/>
              <a:t>14</a:t>
            </a:fld>
            <a:endParaRPr lang="en-US" sz="1200">
              <a:latin typeface="Arial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CF4FCFE-B12C-48AA-A2F7-A2C7A0B00118}" type="slidenum">
              <a:rPr lang="en-US" sz="1200">
                <a:latin typeface="Arial" charset="0"/>
              </a:rPr>
              <a:pPr/>
              <a:t>15</a:t>
            </a:fld>
            <a:endParaRPr lang="en-US" sz="1200">
              <a:latin typeface="Arial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YAC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Yeast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rgin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replication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Bacteria selectable marker, yeast selectable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 be moved in and out of bacteria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yeast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Telomeres , so when they translate it , it becomes linear ,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Why were YAC important : why are they better than plasmids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cut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then piece it together at the end  ( 1 million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bp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 total is 10 million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bp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Incre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computing power ,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Whereas plasmids the pieces are smaller 10 kb more work ( 10 million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bp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Clone into plasmids </a:t>
            </a:r>
            <a:endParaRPr lang="en-CA" dirty="0" smtClean="0"/>
          </a:p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5F438E9-90ED-43F3-AC28-532E07A649DE}" type="slidenum">
              <a:rPr lang="en-US" sz="1200">
                <a:latin typeface="Arial" charset="0"/>
              </a:rPr>
              <a:pPr/>
              <a:t>16</a:t>
            </a:fld>
            <a:endParaRPr lang="en-US" sz="1200">
              <a:latin typeface="Arial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mtClean="0"/>
              <a:t>THURSDAY</a:t>
            </a:r>
            <a:r>
              <a:rPr lang="en-US" baseline="0" smtClean="0"/>
              <a:t> MISSING THESE NOTES </a:t>
            </a: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837DA2A-2787-49E0-9A16-A11D95F0C851}" type="slidenum">
              <a:rPr lang="en-US" sz="1200">
                <a:latin typeface="Arial" charset="0"/>
              </a:rPr>
              <a:pPr/>
              <a:t>18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BFECF0A-082F-4A7C-A053-A9798CD1C657}" type="slidenum">
              <a:rPr lang="en-US" sz="1200">
                <a:latin typeface="Arial" charset="0"/>
              </a:rPr>
              <a:pPr/>
              <a:t>19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FE0A062-FDBF-4795-9B5C-2B5BF246000A}" type="slidenum">
              <a:rPr lang="en-US" sz="1200">
                <a:latin typeface="Arial" charset="0"/>
              </a:rPr>
              <a:pPr/>
              <a:t>20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CF6CA2B-6F47-4288-A2C9-9C31531E7C3B}" type="slidenum">
              <a:rPr lang="en-US" sz="1200">
                <a:latin typeface="Arial" charset="0"/>
              </a:rPr>
              <a:pPr/>
              <a:t>21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FE0A062-FDBF-4795-9B5C-2B5BF246000A}" type="slidenum">
              <a:rPr lang="en-US" sz="1200">
                <a:latin typeface="Arial" charset="0"/>
              </a:rPr>
              <a:pPr/>
              <a:t>22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2DC8A5E-955B-47DD-8C84-66DB10C6D30C}" type="slidenum">
              <a:rPr lang="en-US" sz="1200">
                <a:latin typeface="Arial" charset="0"/>
              </a:rPr>
              <a:pPr/>
              <a:t>23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042D7D3-A1D2-4977-A2D0-A036FFC559D4}" type="slidenum">
              <a:rPr lang="en-US" sz="1200">
                <a:latin typeface="Arial" charset="0"/>
              </a:rPr>
              <a:pPr/>
              <a:t>24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8A8B9B3-641B-498B-A2A1-1D5DC5B5B8C9}" type="slidenum">
              <a:rPr lang="en-US" sz="1200">
                <a:latin typeface="Arial" charset="0"/>
              </a:rPr>
              <a:pPr/>
              <a:t>25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9F90112-31D5-478C-95A8-B7BD3CEC5A5A}" type="slidenum">
              <a:rPr lang="en-US" sz="1200">
                <a:latin typeface="Arial" charset="0"/>
              </a:rPr>
              <a:pPr/>
              <a:t>26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1AB4260-5C13-4F2F-A7D8-3E6F9E6D7100}" type="slidenum">
              <a:rPr lang="en-US" sz="1200">
                <a:latin typeface="Arial" charset="0"/>
              </a:rPr>
              <a:pPr/>
              <a:t>28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460E359-C7BC-4061-BDE0-293C9C9A4B85}" type="slidenum">
              <a:rPr lang="en-US" sz="1200">
                <a:latin typeface="Arial" charset="0"/>
              </a:rPr>
              <a:pPr/>
              <a:t>29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9CD92F5-2A69-40CE-8796-758E9028E65C}" type="slidenum">
              <a:rPr lang="en-US" altLang="en-US" sz="1200" smtClean="0">
                <a:latin typeface="Arial" pitchFamily="34" charset="0"/>
              </a:rPr>
              <a:pPr/>
              <a:t>30</a:t>
            </a:fld>
            <a:endParaRPr lang="en-US" altLang="en-US" sz="1200" smtClean="0">
              <a:latin typeface="Arial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C68B2D0-DC86-4F05-9704-5F2B3F381551}" type="slidenum">
              <a:rPr lang="en-US" altLang="en-US" sz="1200" smtClean="0">
                <a:latin typeface="Arial" pitchFamily="34" charset="0"/>
              </a:rPr>
              <a:pPr/>
              <a:t>31</a:t>
            </a:fld>
            <a:endParaRPr lang="en-US" altLang="en-US" sz="12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5057245-DC11-4E0D-8C15-A99AF0FC54CF}" type="slidenum">
              <a:rPr lang="en-US" altLang="en-US" sz="1200" smtClean="0">
                <a:latin typeface="Arial" pitchFamily="34" charset="0"/>
              </a:rPr>
              <a:pPr/>
              <a:t>32</a:t>
            </a:fld>
            <a:endParaRPr lang="en-US" altLang="en-US" sz="12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906ED18-EC3A-419E-ACD2-C3D7696E4074}" type="slidenum">
              <a:rPr lang="en-US" altLang="en-US" sz="1200" smtClean="0">
                <a:latin typeface="Arial" pitchFamily="34" charset="0"/>
              </a:rPr>
              <a:pPr/>
              <a:t>33</a:t>
            </a:fld>
            <a:endParaRPr lang="en-US" altLang="en-US" sz="12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D39AC22-CE21-47E4-B6BD-7C9B94B12F09}" type="slidenum">
              <a:rPr lang="en-US" altLang="en-US" sz="1200" smtClean="0">
                <a:latin typeface="Arial" pitchFamily="34" charset="0"/>
              </a:rPr>
              <a:pPr/>
              <a:t>34</a:t>
            </a:fld>
            <a:endParaRPr lang="en-US" altLang="en-US" sz="12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082B8A-D290-44AC-BD03-34BD6E21BE36}" type="slidenum">
              <a:rPr lang="en-US" altLang="en-US" sz="1200" smtClean="0">
                <a:latin typeface="Arial" pitchFamily="34" charset="0"/>
              </a:rPr>
              <a:pPr/>
              <a:t>35</a:t>
            </a:fld>
            <a:endParaRPr lang="en-US" altLang="en-US" sz="12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6704A94-AAA1-465E-91DF-34F45CC96882}" type="slidenum">
              <a:rPr lang="en-US" sz="1200">
                <a:latin typeface="Arial" charset="0"/>
              </a:rPr>
              <a:pPr/>
              <a:t>39</a:t>
            </a:fld>
            <a:endParaRPr lang="en-US" sz="1200">
              <a:latin typeface="Arial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5BA0DB8-38A4-40F8-891F-F3A78FC8F0F9}" type="slidenum">
              <a:rPr lang="en-US" sz="1200">
                <a:latin typeface="Arial" charset="0"/>
              </a:rPr>
              <a:pPr/>
              <a:t>40</a:t>
            </a:fld>
            <a:endParaRPr lang="en-US" sz="1200">
              <a:latin typeface="Arial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A18E19-2C3E-4D21-888E-BFBF0A4A8CDF}" type="slidenum">
              <a:rPr lang="en-US" sz="1200">
                <a:latin typeface="Arial" charset="0"/>
              </a:rPr>
              <a:pPr/>
              <a:t>41</a:t>
            </a:fld>
            <a:endParaRPr lang="en-US" sz="1200">
              <a:latin typeface="Arial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0E874A1-7E1B-4637-B2F2-AEA78EA46614}" type="slidenum">
              <a:rPr lang="en-US" sz="1200">
                <a:latin typeface="Arial" charset="0"/>
              </a:rPr>
              <a:pPr/>
              <a:t>42</a:t>
            </a:fld>
            <a:endParaRPr lang="en-US" sz="1200">
              <a:latin typeface="Arial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DCF8755-FB24-43D0-9CF0-1530DD676B76}" type="slidenum">
              <a:rPr lang="en-US" altLang="en-US" sz="1200" smtClean="0">
                <a:latin typeface="Arial" pitchFamily="34" charset="0"/>
              </a:rPr>
              <a:pPr/>
              <a:t>43</a:t>
            </a:fld>
            <a:endParaRPr lang="en-US" altLang="en-US" sz="1200" smtClean="0">
              <a:latin typeface="Arial" pitchFamily="34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BD2FB0E-220F-425D-921C-B486ABC3A90B}" type="slidenum">
              <a:rPr lang="en-US" sz="1200">
                <a:latin typeface="Arial" charset="0"/>
              </a:rPr>
              <a:pPr/>
              <a:t>44</a:t>
            </a:fld>
            <a:endParaRPr lang="en-US" sz="1200">
              <a:latin typeface="Arial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FCA8493-D62A-4564-887A-CF246BAABBB4}" type="slidenum">
              <a:rPr lang="en-US" sz="1200">
                <a:latin typeface="Arial" charset="0"/>
              </a:rPr>
              <a:pPr/>
              <a:t>45</a:t>
            </a:fld>
            <a:endParaRPr lang="en-US" sz="1200">
              <a:latin typeface="Arial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8B0C53F-9DDD-48A4-8E14-B71F450DB643}" type="slidenum">
              <a:rPr lang="en-US" sz="1200">
                <a:latin typeface="Arial" charset="0"/>
              </a:rPr>
              <a:pPr/>
              <a:t>46</a:t>
            </a:fld>
            <a:endParaRPr lang="en-US" sz="1200">
              <a:latin typeface="Arial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4D88EF0-FEB1-43D3-BBD3-F72ECEF8B556}" type="slidenum">
              <a:rPr lang="en-US" sz="1200">
                <a:latin typeface="Arial" charset="0"/>
              </a:rPr>
              <a:pPr/>
              <a:t>47</a:t>
            </a:fld>
            <a:endParaRPr lang="en-US" sz="1200">
              <a:latin typeface="Arial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21593B3-D7B1-47E9-9542-C6481DAF601C}" type="slidenum">
              <a:rPr lang="en-US" sz="1200">
                <a:latin typeface="Arial" charset="0"/>
              </a:rPr>
              <a:pPr/>
              <a:t>48</a:t>
            </a:fld>
            <a:endParaRPr lang="en-US" sz="1200">
              <a:latin typeface="Arial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C1EAFAB-F5F0-4833-BB03-D9033024403E}" type="slidenum">
              <a:rPr lang="en-US" sz="1200">
                <a:latin typeface="Arial" charset="0"/>
              </a:rPr>
              <a:pPr/>
              <a:t>49</a:t>
            </a:fld>
            <a:endParaRPr lang="en-US" sz="1200">
              <a:latin typeface="Arial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5DBEF34-C0E6-4895-8E33-0ED87B227DBD}" type="slidenum">
              <a:rPr lang="en-US" sz="1200">
                <a:latin typeface="Arial" charset="0"/>
              </a:rPr>
              <a:pPr/>
              <a:t>50</a:t>
            </a:fld>
            <a:endParaRPr lang="en-US" sz="1200">
              <a:latin typeface="Arial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B0A0E0A-C6F3-4DD1-918E-90073370C746}" type="slidenum">
              <a:rPr lang="en-US" sz="1200">
                <a:latin typeface="Arial" charset="0"/>
              </a:rPr>
              <a:pPr/>
              <a:t>51</a:t>
            </a:fld>
            <a:endParaRPr lang="en-US" sz="1200">
              <a:latin typeface="Arial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1DCBD18-787C-4431-A27F-46D37EEA06FD}" type="slidenum">
              <a:rPr lang="en-US" sz="1200">
                <a:latin typeface="Arial" charset="0"/>
              </a:rPr>
              <a:pPr/>
              <a:t>52</a:t>
            </a:fld>
            <a:endParaRPr lang="en-US" sz="1200">
              <a:latin typeface="Arial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FE88978-A879-4D75-ACAC-476AA75AFAED}" type="slidenum">
              <a:rPr lang="en-US" sz="1200">
                <a:latin typeface="Arial" charset="0"/>
              </a:rPr>
              <a:pPr/>
              <a:t>53</a:t>
            </a:fld>
            <a:endParaRPr lang="en-US" sz="1200">
              <a:latin typeface="Arial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F64B6C6-21D9-434C-B68F-DFD68C18993C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F3DE3D2-8710-415D-B1C5-11E24A60F8CE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COPCO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science-environment-25885756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watch?v=Py9zAUOYYLk" TargetMode="External"/><Relationship Id="rId4" Type="http://schemas.openxmlformats.org/officeDocument/2006/relationships/image" Target="Macintosh%20HD:Applications:Microsoft%20Office%202004:Office:PPT_IB_SupportFiles:Images:66320_Ch03_Fig10A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lofish.com/buy.as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02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04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05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06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07.jp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17.jpg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23andme.com/23andme-and-you/behind-the-scenes-at-the-lab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23andme.com/you/explorer/snp/?snp_name=rs11868035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noporetech.com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NsThMNjKhM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11.jpg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21.jpg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12.jpg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6" Type="http://schemas.openxmlformats.org/officeDocument/2006/relationships/image" Target="Macintosh%20HD:Applications:Microsoft%20Office%202004:Office:PPT_IB_SupportFiles:Images:66320_Ch03_Fig13.jpg" TargetMode="Externa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3_Fig23.jpg" TargetMode="Externa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441325" y="295275"/>
            <a:ext cx="6477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Chapter 3: Genetic Engineering Technology</a:t>
            </a:r>
          </a:p>
        </p:txBody>
      </p:sp>
      <p:pic>
        <p:nvPicPr>
          <p:cNvPr id="51203" name="Picture 3" descr="Macintosh HD:Applications:Microsoft Office 2004:Office:PPT_IB_SupportFiles:Images:66320_CH03_COPCO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914400"/>
            <a:ext cx="8229600" cy="364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1604" name="Text Box 4"/>
          <p:cNvSpPr txBox="1">
            <a:spLocks noChangeArrowheads="1"/>
          </p:cNvSpPr>
          <p:nvPr/>
        </p:nvSpPr>
        <p:spPr bwMode="auto">
          <a:xfrm>
            <a:off x="609600" y="5015805"/>
            <a:ext cx="821295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</a:t>
            </a:r>
            <a:r>
              <a:rPr lang="en-US" dirty="0" smtClean="0"/>
              <a:t>work on bacteria and viruses in the 1970’s </a:t>
            </a:r>
            <a:r>
              <a:rPr lang="en-US" dirty="0"/>
              <a:t>and 1980’s </a:t>
            </a:r>
            <a:endParaRPr lang="en-US" dirty="0" smtClean="0"/>
          </a:p>
          <a:p>
            <a:r>
              <a:rPr lang="en-US" dirty="0" smtClean="0"/>
              <a:t>led </a:t>
            </a:r>
            <a:r>
              <a:rPr lang="en-US" dirty="0"/>
              <a:t>to development of </a:t>
            </a:r>
            <a:r>
              <a:rPr lang="en-US" dirty="0" smtClean="0"/>
              <a:t>recombinant DNA </a:t>
            </a:r>
            <a:r>
              <a:rPr lang="en-US" dirty="0"/>
              <a:t>technology </a:t>
            </a:r>
            <a:endParaRPr lang="en-US" dirty="0" smtClean="0"/>
          </a:p>
          <a:p>
            <a:r>
              <a:rPr lang="en-US" dirty="0" smtClean="0"/>
              <a:t>and </a:t>
            </a:r>
            <a:r>
              <a:rPr lang="en-US" dirty="0"/>
              <a:t>genetic engineering</a:t>
            </a:r>
          </a:p>
        </p:txBody>
      </p:sp>
    </p:spTree>
    <p:extLst>
      <p:ext uri="{BB962C8B-B14F-4D97-AF65-F5344CB8AC3E}">
        <p14:creationId xmlns:p14="http://schemas.microsoft.com/office/powerpoint/2010/main" xmlns="" val="247644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441325" y="295275"/>
            <a:ext cx="6477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Chapter 3: Genetic Engineering Technology</a:t>
            </a:r>
          </a:p>
        </p:txBody>
      </p:sp>
      <p:sp>
        <p:nvSpPr>
          <p:cNvPr id="283651" name="Text Box 3"/>
          <p:cNvSpPr txBox="1">
            <a:spLocks noChangeArrowheads="1"/>
          </p:cNvSpPr>
          <p:nvPr/>
        </p:nvSpPr>
        <p:spPr bwMode="auto">
          <a:xfrm>
            <a:off x="457200" y="1066800"/>
            <a:ext cx="8848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foreign DNA could be manipulated and transferred</a:t>
            </a:r>
          </a:p>
          <a:p>
            <a:r>
              <a:rPr lang="en-US"/>
              <a:t>into other organisms (e.g. human DNA functions in bacteria)</a:t>
            </a:r>
          </a:p>
        </p:txBody>
      </p:sp>
      <p:sp>
        <p:nvSpPr>
          <p:cNvPr id="283652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70834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allowed for human genes to be isolated and the</a:t>
            </a:r>
          </a:p>
          <a:p>
            <a:r>
              <a:rPr lang="en-US"/>
              <a:t>proteins produced in bacteria</a:t>
            </a:r>
          </a:p>
        </p:txBody>
      </p:sp>
      <p:sp>
        <p:nvSpPr>
          <p:cNvPr id="283653" name="Text Box 5"/>
          <p:cNvSpPr txBox="1">
            <a:spLocks noChangeArrowheads="1"/>
          </p:cNvSpPr>
          <p:nvPr/>
        </p:nvSpPr>
        <p:spPr bwMode="auto">
          <a:xfrm>
            <a:off x="1676400" y="3352800"/>
            <a:ext cx="65055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e.g. human insulin approved in 1982</a:t>
            </a:r>
          </a:p>
          <a:p>
            <a:r>
              <a:rPr lang="en-US"/>
              <a:t>for diabetes treatment (produced in bacteria)</a:t>
            </a:r>
          </a:p>
        </p:txBody>
      </p:sp>
      <p:sp>
        <p:nvSpPr>
          <p:cNvPr id="283654" name="Text Box 6"/>
          <p:cNvSpPr txBox="1">
            <a:spLocks noChangeArrowheads="1"/>
          </p:cNvSpPr>
          <p:nvPr/>
        </p:nvSpPr>
        <p:spPr bwMode="auto">
          <a:xfrm>
            <a:off x="1889125" y="4410075"/>
            <a:ext cx="65563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dirty="0"/>
              <a:t> </a:t>
            </a:r>
            <a:r>
              <a:rPr lang="en-US" dirty="0" err="1"/>
              <a:t>Epogen</a:t>
            </a:r>
            <a:r>
              <a:rPr lang="en-US" dirty="0"/>
              <a:t>- human </a:t>
            </a:r>
            <a:r>
              <a:rPr lang="en-US" dirty="0" err="1"/>
              <a:t>erythropoetin</a:t>
            </a:r>
            <a:r>
              <a:rPr lang="en-US" dirty="0"/>
              <a:t> (produced in</a:t>
            </a:r>
          </a:p>
          <a:p>
            <a:r>
              <a:rPr lang="en-US" dirty="0"/>
              <a:t>mammalian cell culture by Amgen)</a:t>
            </a:r>
          </a:p>
        </p:txBody>
      </p:sp>
      <p:sp>
        <p:nvSpPr>
          <p:cNvPr id="283655" name="Text Box 7"/>
          <p:cNvSpPr txBox="1">
            <a:spLocks noChangeArrowheads="1"/>
          </p:cNvSpPr>
          <p:nvPr/>
        </p:nvSpPr>
        <p:spPr bwMode="auto">
          <a:xfrm>
            <a:off x="1905000" y="5410200"/>
            <a:ext cx="42514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Sales of $</a:t>
            </a:r>
            <a:r>
              <a:rPr lang="en-US" dirty="0" smtClean="0"/>
              <a:t>2.2 </a:t>
            </a:r>
            <a:r>
              <a:rPr lang="en-US" dirty="0"/>
              <a:t>billion in </a:t>
            </a:r>
            <a:r>
              <a:rPr lang="en-US" dirty="0" smtClean="0"/>
              <a:t>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8413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651" grpId="0"/>
      <p:bldP spid="283652" grpId="0"/>
      <p:bldP spid="283653" grpId="0"/>
      <p:bldP spid="283654" grpId="0"/>
      <p:bldP spid="2836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8904549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07526" y="152400"/>
            <a:ext cx="70012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selling recombinant DNA drugs (biological drugs)</a:t>
            </a:r>
            <a:endParaRPr lang="en-CA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728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446207"/>
            <a:ext cx="5232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Recently in the news (January 24, 2014):</a:t>
            </a:r>
            <a:endParaRPr lang="en-CA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2362200" y="13716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/>
              <a:t>http://www.bbc.co.uk/news/science-environment-25885756</a:t>
            </a:r>
          </a:p>
        </p:txBody>
      </p:sp>
      <p:sp>
        <p:nvSpPr>
          <p:cNvPr id="4" name="Rectangle 3">
            <a:hlinkClick r:id="rId3"/>
          </p:cNvPr>
          <p:cNvSpPr/>
          <p:nvPr/>
        </p:nvSpPr>
        <p:spPr>
          <a:xfrm>
            <a:off x="630382" y="25908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genes from snapdragon and inserted into tomato genome to produce high levels of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Anthocyanins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(anti-oxidants)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609600" y="3981271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Tumour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prone mice fed extracts of these new tomatoes lived 30% longer than mice fed regular tomatoes.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543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19200" y="304800"/>
            <a:ext cx="632460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Enrichment of tomato fruit with health-promoting</a:t>
            </a:r>
          </a:p>
          <a:p>
            <a:r>
              <a:rPr lang="en-C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anthocyanins</a:t>
            </a:r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expression of select transcription </a:t>
            </a:r>
            <a:r>
              <a:rPr lang="en-C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</a:p>
          <a:p>
            <a:endParaRPr lang="en-CA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Eugenio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Butelli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Lucilla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Titta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Marco 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Giorgio,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Hans-Peter 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Mock,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Andrea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Matros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Silke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Peterek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CA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Elio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 W M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Schijlen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Robert D 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Hall,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Arnaud G </a:t>
            </a:r>
            <a:r>
              <a:rPr lang="en-C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Bovy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Jie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Luo </a:t>
            </a:r>
            <a:r>
              <a:rPr lang="en-C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Cathie </a:t>
            </a:r>
            <a:r>
              <a:rPr lang="en-C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Martin</a:t>
            </a:r>
          </a:p>
          <a:p>
            <a:endParaRPr lang="en-CA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Dietary consumption of </a:t>
            </a:r>
            <a:r>
              <a:rPr lang="en-CA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anthocyanins</a:t>
            </a:r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class of pigments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produced by higher plants, has been associated with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against a broad range of human diseases. However,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anthocyanin levels in the most commonly eaten fruits and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vegetables may be inadequate to confer optimal beneﬁts.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expressed two transcription factors from snapdragon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tomato, the fruit of the plants accumulated </a:t>
            </a:r>
            <a:r>
              <a:rPr lang="en-CA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anthocyanins</a:t>
            </a:r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substantially higher than previously reported for efforts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engineer anthocyanin accumulation in tomato and at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concentrations comparable to the anthocyanin levels found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blackberries and blueberries. Expression of the two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transgenes enhanced the hydrophilic antioxidant capacity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tomato fruit threefold and resulted in fruit with intense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purple coloration in both peel and ﬂesh. In a pilot test,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cancer-susceptible Trp53–/– mice fed a diet supplemented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high-anthocyanin tomatoes showed a signiﬁcant</a:t>
            </a:r>
          </a:p>
          <a:p>
            <a:r>
              <a:rPr lang="en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extension of life span</a:t>
            </a:r>
            <a:r>
              <a:rPr lang="en-C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C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9200" y="5410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/>
              <a:t>NATURE BIOTECHNOLOGY VOLUME 26 NUMBER 11 NOVEMBER </a:t>
            </a:r>
            <a:r>
              <a:rPr lang="en-CA" dirty="0" smtClean="0"/>
              <a:t>2008 pgs:1301-1308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75114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acintosh HD:Applications:Microsoft Office 2004:Office:PPT_IB_SupportFiles:Images:66320_Ch03_Fig10A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578" y="194697"/>
            <a:ext cx="822960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5699" name="Text Box 3"/>
          <p:cNvSpPr txBox="1">
            <a:spLocks noChangeArrowheads="1"/>
          </p:cNvSpPr>
          <p:nvPr/>
        </p:nvSpPr>
        <p:spPr bwMode="auto">
          <a:xfrm>
            <a:off x="441325" y="4486275"/>
            <a:ext cx="85359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Nobel Prize in chemistry (2008): Drs. Shimomoura, Tsien </a:t>
            </a:r>
          </a:p>
          <a:p>
            <a:r>
              <a:rPr lang="en-US"/>
              <a:t>and Chalfie “for the discovery and development of the </a:t>
            </a:r>
          </a:p>
          <a:p>
            <a:r>
              <a:rPr lang="en-US"/>
              <a:t>green fluorescent protein, GFP” 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6019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>
                <a:hlinkClick r:id="rId5"/>
              </a:rPr>
              <a:t>http://www.youtube.com/watch?v=Py9zAUOYYLk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54097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699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lofis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073775" y="1676400"/>
            <a:ext cx="30702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 b="1"/>
              <a:t>Zebrafish expressing</a:t>
            </a:r>
          </a:p>
          <a:p>
            <a:r>
              <a:rPr lang="en-US" sz="2000" b="1"/>
              <a:t>Different fluorescent</a:t>
            </a:r>
          </a:p>
          <a:p>
            <a:r>
              <a:rPr lang="en-US" sz="2000" b="1"/>
              <a:t>Proteins (GFP, YFP, RFP)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080125" y="523875"/>
            <a:ext cx="2681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Transgenic Pets!!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083300" y="3848100"/>
            <a:ext cx="3136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800">
                <a:hlinkClick r:id="rId4"/>
              </a:rPr>
              <a:t>http://www.glofish.com/buy.asp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xmlns="" val="30939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lofish_0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044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81000" y="76200"/>
            <a:ext cx="2138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Terminology</a:t>
            </a:r>
            <a:r>
              <a:rPr lang="en-US"/>
              <a:t>:</a:t>
            </a:r>
          </a:p>
        </p:txBody>
      </p:sp>
      <p:sp>
        <p:nvSpPr>
          <p:cNvPr id="291843" name="Text Box 3"/>
          <p:cNvSpPr txBox="1">
            <a:spLocks noChangeArrowheads="1"/>
          </p:cNvSpPr>
          <p:nvPr/>
        </p:nvSpPr>
        <p:spPr bwMode="auto">
          <a:xfrm>
            <a:off x="304800" y="762000"/>
            <a:ext cx="76517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Cloning vector</a:t>
            </a:r>
            <a:r>
              <a:rPr lang="en-US"/>
              <a:t>: circular dsDNA plasmid that is used</a:t>
            </a:r>
          </a:p>
          <a:p>
            <a:r>
              <a:rPr lang="en-US"/>
              <a:t>as a vehicle to transfer DNA into organisms</a:t>
            </a:r>
          </a:p>
        </p:txBody>
      </p:sp>
      <p:sp>
        <p:nvSpPr>
          <p:cNvPr id="291844" name="Text Box 4"/>
          <p:cNvSpPr txBox="1">
            <a:spLocks noChangeArrowheads="1"/>
          </p:cNvSpPr>
          <p:nvPr/>
        </p:nvSpPr>
        <p:spPr bwMode="auto">
          <a:xfrm>
            <a:off x="304800" y="1905000"/>
            <a:ext cx="70580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Foreign DNA can be inserted into vector using</a:t>
            </a:r>
          </a:p>
          <a:p>
            <a:r>
              <a:rPr lang="en-US">
                <a:solidFill>
                  <a:srgbClr val="FFFF00"/>
                </a:solidFill>
              </a:rPr>
              <a:t>restriction endonucleases</a:t>
            </a:r>
            <a:r>
              <a:rPr lang="en-US"/>
              <a:t> and </a:t>
            </a:r>
            <a:r>
              <a:rPr lang="en-US">
                <a:solidFill>
                  <a:srgbClr val="FFFF00"/>
                </a:solidFill>
              </a:rPr>
              <a:t>DNA ligase</a:t>
            </a:r>
          </a:p>
        </p:txBody>
      </p:sp>
      <p:sp>
        <p:nvSpPr>
          <p:cNvPr id="291845" name="Text Box 5"/>
          <p:cNvSpPr txBox="1">
            <a:spLocks noChangeArrowheads="1"/>
          </p:cNvSpPr>
          <p:nvPr/>
        </p:nvSpPr>
        <p:spPr bwMode="auto">
          <a:xfrm>
            <a:off x="304800" y="3048000"/>
            <a:ext cx="71310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all vectors have </a:t>
            </a:r>
            <a:r>
              <a:rPr lang="en-US">
                <a:solidFill>
                  <a:srgbClr val="FFFF00"/>
                </a:solidFill>
              </a:rPr>
              <a:t>selectable marker</a:t>
            </a:r>
            <a:r>
              <a:rPr lang="en-US"/>
              <a:t> and </a:t>
            </a:r>
            <a:r>
              <a:rPr lang="en-US">
                <a:solidFill>
                  <a:srgbClr val="FFFF00"/>
                </a:solidFill>
              </a:rPr>
              <a:t>origin of</a:t>
            </a:r>
          </a:p>
          <a:p>
            <a:r>
              <a:rPr lang="en-US">
                <a:solidFill>
                  <a:srgbClr val="FFFF00"/>
                </a:solidFill>
              </a:rPr>
              <a:t>replication</a:t>
            </a:r>
            <a:r>
              <a:rPr lang="en-US"/>
              <a:t> for appropriate host (bacteria, yeast)</a:t>
            </a:r>
          </a:p>
        </p:txBody>
      </p:sp>
      <p:sp>
        <p:nvSpPr>
          <p:cNvPr id="291846" name="Text Box 6"/>
          <p:cNvSpPr txBox="1">
            <a:spLocks noChangeArrowheads="1"/>
          </p:cNvSpPr>
          <p:nvPr/>
        </p:nvSpPr>
        <p:spPr bwMode="auto">
          <a:xfrm>
            <a:off x="304800" y="5105400"/>
            <a:ext cx="86852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Reporter genes</a:t>
            </a:r>
            <a:r>
              <a:rPr lang="en-US"/>
              <a:t> are used to measure the expression</a:t>
            </a:r>
          </a:p>
          <a:p>
            <a:r>
              <a:rPr lang="en-US"/>
              <a:t>levels of promoters and whether DNA was taken up by the </a:t>
            </a:r>
          </a:p>
          <a:p>
            <a:r>
              <a:rPr lang="en-US"/>
              <a:t>cell (e.g. </a:t>
            </a:r>
            <a:r>
              <a:rPr lang="en-US">
                <a:latin typeface="Symbol" pitchFamily="18" charset="2"/>
              </a:rPr>
              <a:t>b</a:t>
            </a:r>
            <a:r>
              <a:rPr lang="en-US"/>
              <a:t>-galactosidase (LacZ), luciferase)</a:t>
            </a:r>
          </a:p>
        </p:txBody>
      </p:sp>
      <p:sp>
        <p:nvSpPr>
          <p:cNvPr id="291847" name="Text Box 7"/>
          <p:cNvSpPr txBox="1">
            <a:spLocks noChangeArrowheads="1"/>
          </p:cNvSpPr>
          <p:nvPr/>
        </p:nvSpPr>
        <p:spPr bwMode="auto">
          <a:xfrm>
            <a:off x="296863" y="4159250"/>
            <a:ext cx="89233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Shuttle vectors</a:t>
            </a:r>
            <a:r>
              <a:rPr lang="en-US"/>
              <a:t>: DNA plasmids that can be transferred </a:t>
            </a:r>
          </a:p>
          <a:p>
            <a:r>
              <a:rPr lang="en-US"/>
              <a:t>between different types of organisms (e.g. bacteria and yeast)</a:t>
            </a:r>
          </a:p>
        </p:txBody>
      </p:sp>
    </p:spTree>
    <p:extLst>
      <p:ext uri="{BB962C8B-B14F-4D97-AF65-F5344CB8AC3E}">
        <p14:creationId xmlns:p14="http://schemas.microsoft.com/office/powerpoint/2010/main" xmlns="" val="42991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3" grpId="0"/>
      <p:bldP spid="291844" grpId="0"/>
      <p:bldP spid="291845" grpId="0"/>
      <p:bldP spid="291846" grpId="0"/>
      <p:bldP spid="2918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acintosh HD:Applications:Microsoft Office 2004:Office:PPT_IB_SupportFiles:Images:66320_Ch03_Fig02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7162800" cy="567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696200" y="304800"/>
            <a:ext cx="11128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Figure</a:t>
            </a:r>
          </a:p>
          <a:p>
            <a:r>
              <a:rPr lang="en-US"/>
              <a:t>3.2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57200" y="6096000"/>
            <a:ext cx="3879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Restriction endonucleases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632325" y="5867400"/>
            <a:ext cx="44513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Can leave “sticky” or “blunt “</a:t>
            </a:r>
          </a:p>
          <a:p>
            <a:r>
              <a:rPr lang="en-US">
                <a:solidFill>
                  <a:srgbClr val="FFFF00"/>
                </a:solidFill>
              </a:rPr>
              <a:t>ends</a:t>
            </a:r>
          </a:p>
        </p:txBody>
      </p:sp>
    </p:spTree>
    <p:extLst>
      <p:ext uri="{BB962C8B-B14F-4D97-AF65-F5344CB8AC3E}">
        <p14:creationId xmlns:p14="http://schemas.microsoft.com/office/powerpoint/2010/main" xmlns="" val="106448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acintosh HD:Applications:Microsoft Office 2004:Office:PPT_IB_SupportFiles:Images:66320_Ch03_Fig04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4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696200" y="304800"/>
            <a:ext cx="11128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Figure</a:t>
            </a:r>
          </a:p>
          <a:p>
            <a:r>
              <a:rPr lang="en-US"/>
              <a:t>3.4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7539038" y="1362075"/>
            <a:ext cx="16049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Cloning</a:t>
            </a:r>
          </a:p>
          <a:p>
            <a:r>
              <a:rPr lang="en-US">
                <a:solidFill>
                  <a:srgbClr val="FFFF00"/>
                </a:solidFill>
              </a:rPr>
              <a:t>procedure</a:t>
            </a:r>
          </a:p>
        </p:txBody>
      </p:sp>
    </p:spTree>
    <p:extLst>
      <p:ext uri="{BB962C8B-B14F-4D97-AF65-F5344CB8AC3E}">
        <p14:creationId xmlns:p14="http://schemas.microsoft.com/office/powerpoint/2010/main" xmlns="" val="40793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acintosh HD:Applications:Microsoft Office 2004:Office:PPT_IB_SupportFiles:Images:66320_Ch03_Fig05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5888038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156325" y="142875"/>
            <a:ext cx="2995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Lac Z reporter gene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248400" y="838200"/>
            <a:ext cx="1646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Figure 3.5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304800" y="5486400"/>
            <a:ext cx="8686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Allows for detection of which cells have been transformed</a:t>
            </a:r>
          </a:p>
          <a:p>
            <a:r>
              <a:rPr lang="en-US"/>
              <a:t>by DNA vector</a:t>
            </a:r>
          </a:p>
        </p:txBody>
      </p:sp>
    </p:spTree>
    <p:extLst>
      <p:ext uri="{BB962C8B-B14F-4D97-AF65-F5344CB8AC3E}">
        <p14:creationId xmlns:p14="http://schemas.microsoft.com/office/powerpoint/2010/main" xmlns="" val="163859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441325" y="142875"/>
            <a:ext cx="3511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Types of DNA vectors</a:t>
            </a:r>
            <a:r>
              <a:rPr lang="en-US"/>
              <a:t>:</a:t>
            </a:r>
          </a:p>
        </p:txBody>
      </p:sp>
      <p:sp>
        <p:nvSpPr>
          <p:cNvPr id="300035" name="Text Box 3"/>
          <p:cNvSpPr txBox="1">
            <a:spLocks noChangeArrowheads="1"/>
          </p:cNvSpPr>
          <p:nvPr/>
        </p:nvSpPr>
        <p:spPr bwMode="auto">
          <a:xfrm>
            <a:off x="517525" y="904875"/>
            <a:ext cx="6859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Plasmid</a:t>
            </a:r>
            <a:r>
              <a:rPr lang="en-US"/>
              <a:t>: used for bacteria, yeast and mammals</a:t>
            </a:r>
          </a:p>
        </p:txBody>
      </p:sp>
      <p:sp>
        <p:nvSpPr>
          <p:cNvPr id="300036" name="Text Box 4"/>
          <p:cNvSpPr txBox="1">
            <a:spLocks noChangeArrowheads="1"/>
          </p:cNvSpPr>
          <p:nvPr/>
        </p:nvSpPr>
        <p:spPr bwMode="auto">
          <a:xfrm>
            <a:off x="517525" y="1590675"/>
            <a:ext cx="360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Phage</a:t>
            </a:r>
            <a:r>
              <a:rPr lang="en-US"/>
              <a:t>: used for bacteria</a:t>
            </a:r>
          </a:p>
        </p:txBody>
      </p:sp>
      <p:sp>
        <p:nvSpPr>
          <p:cNvPr id="300037" name="Text Box 5"/>
          <p:cNvSpPr txBox="1">
            <a:spLocks noChangeArrowheads="1"/>
          </p:cNvSpPr>
          <p:nvPr/>
        </p:nvSpPr>
        <p:spPr bwMode="auto">
          <a:xfrm>
            <a:off x="517525" y="2276475"/>
            <a:ext cx="79851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Cosmid</a:t>
            </a:r>
            <a:r>
              <a:rPr lang="en-US"/>
              <a:t>: combination of plasmid and phage; has phage</a:t>
            </a:r>
          </a:p>
          <a:p>
            <a:r>
              <a:rPr lang="en-US"/>
              <a:t>DNA sequences on plasmid and uses phage to infect</a:t>
            </a:r>
          </a:p>
          <a:p>
            <a:r>
              <a:rPr lang="en-US"/>
              <a:t>bacteria</a:t>
            </a:r>
          </a:p>
        </p:txBody>
      </p:sp>
      <p:sp>
        <p:nvSpPr>
          <p:cNvPr id="300038" name="Text Box 6"/>
          <p:cNvSpPr txBox="1">
            <a:spLocks noChangeArrowheads="1"/>
          </p:cNvSpPr>
          <p:nvPr/>
        </p:nvSpPr>
        <p:spPr bwMode="auto">
          <a:xfrm>
            <a:off x="517525" y="3876675"/>
            <a:ext cx="8510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Artificial chromosomes</a:t>
            </a:r>
            <a:r>
              <a:rPr lang="en-US"/>
              <a:t>: bacterial (BAC) and yeast (YAC)</a:t>
            </a:r>
          </a:p>
        </p:txBody>
      </p:sp>
      <p:sp>
        <p:nvSpPr>
          <p:cNvPr id="300039" name="Text Box 7"/>
          <p:cNvSpPr txBox="1">
            <a:spLocks noChangeArrowheads="1"/>
          </p:cNvSpPr>
          <p:nvPr/>
        </p:nvSpPr>
        <p:spPr bwMode="auto">
          <a:xfrm>
            <a:off x="457200" y="5486400"/>
            <a:ext cx="8399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type of vector chosen depends on </a:t>
            </a:r>
            <a:r>
              <a:rPr lang="en-US">
                <a:solidFill>
                  <a:srgbClr val="FFFF00"/>
                </a:solidFill>
              </a:rPr>
              <a:t>size of DNA fragment</a:t>
            </a:r>
          </a:p>
        </p:txBody>
      </p:sp>
      <p:sp>
        <p:nvSpPr>
          <p:cNvPr id="300040" name="Text Box 8"/>
          <p:cNvSpPr txBox="1">
            <a:spLocks noChangeArrowheads="1"/>
          </p:cNvSpPr>
          <p:nvPr/>
        </p:nvSpPr>
        <p:spPr bwMode="auto">
          <a:xfrm>
            <a:off x="517525" y="4638675"/>
            <a:ext cx="5707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YAC’s have centromere and telomeres</a:t>
            </a:r>
          </a:p>
        </p:txBody>
      </p:sp>
    </p:spTree>
    <p:extLst>
      <p:ext uri="{BB962C8B-B14F-4D97-AF65-F5344CB8AC3E}">
        <p14:creationId xmlns:p14="http://schemas.microsoft.com/office/powerpoint/2010/main" xmlns="" val="419624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6" grpId="0"/>
      <p:bldP spid="300037" grpId="0"/>
      <p:bldP spid="300038" grpId="0"/>
      <p:bldP spid="300039" grpId="0"/>
      <p:bldP spid="3000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acintosh HD:Applications:Microsoft Office 2004:Office:PPT_IB_SupportFiles:Images:66320_Ch03_Fig06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914400"/>
            <a:ext cx="70104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10000" y="6338888"/>
            <a:ext cx="16462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Figure 3.6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514600" y="228600"/>
            <a:ext cx="4256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Not all vectors are the same!</a:t>
            </a:r>
          </a:p>
        </p:txBody>
      </p:sp>
    </p:spTree>
    <p:extLst>
      <p:ext uri="{BB962C8B-B14F-4D97-AF65-F5344CB8AC3E}">
        <p14:creationId xmlns:p14="http://schemas.microsoft.com/office/powerpoint/2010/main" xmlns="" val="259681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Macintosh HD:Applications:Microsoft Office 2004:Office:PPT_IB_SupportFiles:Images:66320_Ch03_Fig07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5849938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33600" y="5791200"/>
            <a:ext cx="1646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Figure 3.7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629400" y="304800"/>
            <a:ext cx="233521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YACs are used</a:t>
            </a:r>
          </a:p>
          <a:p>
            <a:r>
              <a:rPr lang="en-US"/>
              <a:t>in genome</a:t>
            </a:r>
          </a:p>
          <a:p>
            <a:r>
              <a:rPr lang="en-US"/>
              <a:t>sequencing</a:t>
            </a:r>
          </a:p>
          <a:p>
            <a:r>
              <a:rPr lang="en-US"/>
              <a:t>projects</a:t>
            </a:r>
          </a:p>
        </p:txBody>
      </p:sp>
      <p:sp>
        <p:nvSpPr>
          <p:cNvPr id="304133" name="Text Box 5"/>
          <p:cNvSpPr txBox="1">
            <a:spLocks noChangeArrowheads="1"/>
          </p:cNvSpPr>
          <p:nvPr/>
        </p:nvSpPr>
        <p:spPr bwMode="auto">
          <a:xfrm>
            <a:off x="6613525" y="2505075"/>
            <a:ext cx="1190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xmlns="" val="122697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593725" y="247650"/>
            <a:ext cx="3606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Genome sequencing</a:t>
            </a:r>
            <a:r>
              <a:rPr lang="en-US"/>
              <a:t>:</a:t>
            </a:r>
          </a:p>
        </p:txBody>
      </p:sp>
      <p:sp>
        <p:nvSpPr>
          <p:cNvPr id="38915" name="Text Box 5"/>
          <p:cNvSpPr txBox="1">
            <a:spLocks noChangeArrowheads="1"/>
          </p:cNvSpPr>
          <p:nvPr/>
        </p:nvSpPr>
        <p:spPr bwMode="auto">
          <a:xfrm>
            <a:off x="609600" y="838200"/>
            <a:ext cx="60690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Why YACs are better than plasmids</a:t>
            </a:r>
          </a:p>
        </p:txBody>
      </p:sp>
      <p:grpSp>
        <p:nvGrpSpPr>
          <p:cNvPr id="226396" name="Group 92"/>
          <p:cNvGrpSpPr>
            <a:grpSpLocks/>
          </p:cNvGrpSpPr>
          <p:nvPr/>
        </p:nvGrpSpPr>
        <p:grpSpPr bwMode="auto">
          <a:xfrm>
            <a:off x="838200" y="3200400"/>
            <a:ext cx="4572000" cy="838200"/>
            <a:chOff x="528" y="2016"/>
            <a:chExt cx="2880" cy="528"/>
          </a:xfrm>
        </p:grpSpPr>
        <p:sp>
          <p:nvSpPr>
            <p:cNvPr id="38996" name="Line 7"/>
            <p:cNvSpPr>
              <a:spLocks noChangeShapeType="1"/>
            </p:cNvSpPr>
            <p:nvPr/>
          </p:nvSpPr>
          <p:spPr bwMode="auto">
            <a:xfrm>
              <a:off x="528" y="2016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7" name="Line 8"/>
            <p:cNvSpPr>
              <a:spLocks noChangeShapeType="1"/>
            </p:cNvSpPr>
            <p:nvPr/>
          </p:nvSpPr>
          <p:spPr bwMode="auto">
            <a:xfrm>
              <a:off x="1056" y="206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8" name="Line 9"/>
            <p:cNvSpPr>
              <a:spLocks noChangeShapeType="1"/>
            </p:cNvSpPr>
            <p:nvPr/>
          </p:nvSpPr>
          <p:spPr bwMode="auto">
            <a:xfrm>
              <a:off x="1488" y="2160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9" name="Line 10"/>
            <p:cNvSpPr>
              <a:spLocks noChangeShapeType="1"/>
            </p:cNvSpPr>
            <p:nvPr/>
          </p:nvSpPr>
          <p:spPr bwMode="auto">
            <a:xfrm>
              <a:off x="1968" y="2256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00" name="Line 11"/>
            <p:cNvSpPr>
              <a:spLocks noChangeShapeType="1"/>
            </p:cNvSpPr>
            <p:nvPr/>
          </p:nvSpPr>
          <p:spPr bwMode="auto">
            <a:xfrm>
              <a:off x="2448" y="2400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01" name="Line 12"/>
            <p:cNvSpPr>
              <a:spLocks noChangeShapeType="1"/>
            </p:cNvSpPr>
            <p:nvPr/>
          </p:nvSpPr>
          <p:spPr bwMode="auto">
            <a:xfrm>
              <a:off x="2928" y="254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6332" name="Text Box 28"/>
          <p:cNvSpPr txBox="1">
            <a:spLocks noChangeArrowheads="1"/>
          </p:cNvSpPr>
          <p:nvPr/>
        </p:nvSpPr>
        <p:spPr bwMode="auto">
          <a:xfrm>
            <a:off x="7527925" y="1771650"/>
            <a:ext cx="10652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DNA</a:t>
            </a:r>
          </a:p>
        </p:txBody>
      </p:sp>
      <p:grpSp>
        <p:nvGrpSpPr>
          <p:cNvPr id="226394" name="Group 90"/>
          <p:cNvGrpSpPr>
            <a:grpSpLocks/>
          </p:cNvGrpSpPr>
          <p:nvPr/>
        </p:nvGrpSpPr>
        <p:grpSpPr bwMode="auto">
          <a:xfrm>
            <a:off x="381000" y="1600200"/>
            <a:ext cx="8610600" cy="1219200"/>
            <a:chOff x="240" y="1008"/>
            <a:chExt cx="5424" cy="768"/>
          </a:xfrm>
        </p:grpSpPr>
        <p:sp>
          <p:nvSpPr>
            <p:cNvPr id="38985" name="Line 6"/>
            <p:cNvSpPr>
              <a:spLocks noChangeShapeType="1"/>
            </p:cNvSpPr>
            <p:nvPr/>
          </p:nvSpPr>
          <p:spPr bwMode="auto">
            <a:xfrm>
              <a:off x="240" y="1392"/>
              <a:ext cx="44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6" name="Line 19"/>
            <p:cNvSpPr>
              <a:spLocks noChangeShapeType="1"/>
            </p:cNvSpPr>
            <p:nvPr/>
          </p:nvSpPr>
          <p:spPr bwMode="auto">
            <a:xfrm>
              <a:off x="576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7" name="Line 20"/>
            <p:cNvSpPr>
              <a:spLocks noChangeShapeType="1"/>
            </p:cNvSpPr>
            <p:nvPr/>
          </p:nvSpPr>
          <p:spPr bwMode="auto">
            <a:xfrm>
              <a:off x="1962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8" name="Line 21"/>
            <p:cNvSpPr>
              <a:spLocks noChangeShapeType="1"/>
            </p:cNvSpPr>
            <p:nvPr/>
          </p:nvSpPr>
          <p:spPr bwMode="auto">
            <a:xfrm>
              <a:off x="1038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9" name="Line 22"/>
            <p:cNvSpPr>
              <a:spLocks noChangeShapeType="1"/>
            </p:cNvSpPr>
            <p:nvPr/>
          </p:nvSpPr>
          <p:spPr bwMode="auto">
            <a:xfrm>
              <a:off x="2424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0" name="Line 23"/>
            <p:cNvSpPr>
              <a:spLocks noChangeShapeType="1"/>
            </p:cNvSpPr>
            <p:nvPr/>
          </p:nvSpPr>
          <p:spPr bwMode="auto">
            <a:xfrm>
              <a:off x="2886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1" name="Line 24"/>
            <p:cNvSpPr>
              <a:spLocks noChangeShapeType="1"/>
            </p:cNvSpPr>
            <p:nvPr/>
          </p:nvSpPr>
          <p:spPr bwMode="auto">
            <a:xfrm>
              <a:off x="4272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2" name="Line 25"/>
            <p:cNvSpPr>
              <a:spLocks noChangeShapeType="1"/>
            </p:cNvSpPr>
            <p:nvPr/>
          </p:nvSpPr>
          <p:spPr bwMode="auto">
            <a:xfrm>
              <a:off x="3810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3" name="Line 26"/>
            <p:cNvSpPr>
              <a:spLocks noChangeShapeType="1"/>
            </p:cNvSpPr>
            <p:nvPr/>
          </p:nvSpPr>
          <p:spPr bwMode="auto">
            <a:xfrm>
              <a:off x="3348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94" name="Text Box 27"/>
            <p:cNvSpPr txBox="1">
              <a:spLocks noChangeArrowheads="1"/>
            </p:cNvSpPr>
            <p:nvPr/>
          </p:nvSpPr>
          <p:spPr bwMode="auto">
            <a:xfrm>
              <a:off x="4515" y="1488"/>
              <a:ext cx="11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10 million bp</a:t>
              </a:r>
            </a:p>
          </p:txBody>
        </p:sp>
        <p:sp>
          <p:nvSpPr>
            <p:cNvPr id="38995" name="Line 29"/>
            <p:cNvSpPr>
              <a:spLocks noChangeShapeType="1"/>
            </p:cNvSpPr>
            <p:nvPr/>
          </p:nvSpPr>
          <p:spPr bwMode="auto">
            <a:xfrm>
              <a:off x="1500" y="100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6395" name="Group 91"/>
          <p:cNvGrpSpPr>
            <a:grpSpLocks/>
          </p:cNvGrpSpPr>
          <p:nvPr/>
        </p:nvGrpSpPr>
        <p:grpSpPr bwMode="auto">
          <a:xfrm>
            <a:off x="533400" y="2362200"/>
            <a:ext cx="1422400" cy="715963"/>
            <a:chOff x="336" y="1488"/>
            <a:chExt cx="896" cy="451"/>
          </a:xfrm>
        </p:grpSpPr>
        <p:sp>
          <p:nvSpPr>
            <p:cNvPr id="38983" name="AutoShape 30"/>
            <p:cNvSpPr>
              <a:spLocks/>
            </p:cNvSpPr>
            <p:nvPr/>
          </p:nvSpPr>
          <p:spPr bwMode="auto">
            <a:xfrm rot="5400000">
              <a:off x="696" y="1416"/>
              <a:ext cx="192" cy="336"/>
            </a:xfrm>
            <a:prstGeom prst="rightBrace">
              <a:avLst>
                <a:gd name="adj1" fmla="val 14583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84" name="Text Box 31"/>
            <p:cNvSpPr txBox="1">
              <a:spLocks noChangeArrowheads="1"/>
            </p:cNvSpPr>
            <p:nvPr/>
          </p:nvSpPr>
          <p:spPr bwMode="auto">
            <a:xfrm>
              <a:off x="336" y="1689"/>
              <a:ext cx="8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000"/>
                <a:t>1 million bp</a:t>
              </a:r>
            </a:p>
          </p:txBody>
        </p:sp>
      </p:grpSp>
      <p:grpSp>
        <p:nvGrpSpPr>
          <p:cNvPr id="226397" name="Group 93"/>
          <p:cNvGrpSpPr>
            <a:grpSpLocks/>
          </p:cNvGrpSpPr>
          <p:nvPr/>
        </p:nvGrpSpPr>
        <p:grpSpPr bwMode="auto">
          <a:xfrm>
            <a:off x="304800" y="4618038"/>
            <a:ext cx="8610600" cy="1341437"/>
            <a:chOff x="192" y="2909"/>
            <a:chExt cx="5424" cy="845"/>
          </a:xfrm>
        </p:grpSpPr>
        <p:sp>
          <p:nvSpPr>
            <p:cNvPr id="38933" name="Line 32"/>
            <p:cNvSpPr>
              <a:spLocks noChangeShapeType="1"/>
            </p:cNvSpPr>
            <p:nvPr/>
          </p:nvSpPr>
          <p:spPr bwMode="auto">
            <a:xfrm>
              <a:off x="192" y="3293"/>
              <a:ext cx="44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4" name="Line 33"/>
            <p:cNvSpPr>
              <a:spLocks noChangeShapeType="1"/>
            </p:cNvSpPr>
            <p:nvPr/>
          </p:nvSpPr>
          <p:spPr bwMode="auto">
            <a:xfrm>
              <a:off x="528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5" name="Line 34"/>
            <p:cNvSpPr>
              <a:spLocks noChangeShapeType="1"/>
            </p:cNvSpPr>
            <p:nvPr/>
          </p:nvSpPr>
          <p:spPr bwMode="auto">
            <a:xfrm>
              <a:off x="1914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6" name="Line 35"/>
            <p:cNvSpPr>
              <a:spLocks noChangeShapeType="1"/>
            </p:cNvSpPr>
            <p:nvPr/>
          </p:nvSpPr>
          <p:spPr bwMode="auto">
            <a:xfrm>
              <a:off x="990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7" name="Line 36"/>
            <p:cNvSpPr>
              <a:spLocks noChangeShapeType="1"/>
            </p:cNvSpPr>
            <p:nvPr/>
          </p:nvSpPr>
          <p:spPr bwMode="auto">
            <a:xfrm>
              <a:off x="2376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8" name="Line 37"/>
            <p:cNvSpPr>
              <a:spLocks noChangeShapeType="1"/>
            </p:cNvSpPr>
            <p:nvPr/>
          </p:nvSpPr>
          <p:spPr bwMode="auto">
            <a:xfrm>
              <a:off x="2838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9" name="Line 38"/>
            <p:cNvSpPr>
              <a:spLocks noChangeShapeType="1"/>
            </p:cNvSpPr>
            <p:nvPr/>
          </p:nvSpPr>
          <p:spPr bwMode="auto">
            <a:xfrm>
              <a:off x="4224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0" name="Line 39"/>
            <p:cNvSpPr>
              <a:spLocks noChangeShapeType="1"/>
            </p:cNvSpPr>
            <p:nvPr/>
          </p:nvSpPr>
          <p:spPr bwMode="auto">
            <a:xfrm>
              <a:off x="3762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1" name="Line 40"/>
            <p:cNvSpPr>
              <a:spLocks noChangeShapeType="1"/>
            </p:cNvSpPr>
            <p:nvPr/>
          </p:nvSpPr>
          <p:spPr bwMode="auto">
            <a:xfrm>
              <a:off x="3300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2" name="Text Box 41"/>
            <p:cNvSpPr txBox="1">
              <a:spLocks noChangeArrowheads="1"/>
            </p:cNvSpPr>
            <p:nvPr/>
          </p:nvSpPr>
          <p:spPr bwMode="auto">
            <a:xfrm>
              <a:off x="4467" y="3389"/>
              <a:ext cx="11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10 million bp</a:t>
              </a:r>
            </a:p>
          </p:txBody>
        </p:sp>
        <p:sp>
          <p:nvSpPr>
            <p:cNvPr id="38943" name="Text Box 42"/>
            <p:cNvSpPr txBox="1">
              <a:spLocks noChangeArrowheads="1"/>
            </p:cNvSpPr>
            <p:nvPr/>
          </p:nvSpPr>
          <p:spPr bwMode="auto">
            <a:xfrm>
              <a:off x="4694" y="3017"/>
              <a:ext cx="6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DNA</a:t>
              </a:r>
            </a:p>
          </p:txBody>
        </p:sp>
        <p:sp>
          <p:nvSpPr>
            <p:cNvPr id="38944" name="Line 43"/>
            <p:cNvSpPr>
              <a:spLocks noChangeShapeType="1"/>
            </p:cNvSpPr>
            <p:nvPr/>
          </p:nvSpPr>
          <p:spPr bwMode="auto">
            <a:xfrm>
              <a:off x="1452" y="2909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5" name="AutoShape 44"/>
            <p:cNvSpPr>
              <a:spLocks/>
            </p:cNvSpPr>
            <p:nvPr/>
          </p:nvSpPr>
          <p:spPr bwMode="auto">
            <a:xfrm rot="5400000">
              <a:off x="432" y="3408"/>
              <a:ext cx="192" cy="96"/>
            </a:xfrm>
            <a:prstGeom prst="rightBrace">
              <a:avLst>
                <a:gd name="adj1" fmla="val 8333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46" name="Text Box 45"/>
            <p:cNvSpPr txBox="1">
              <a:spLocks noChangeArrowheads="1"/>
            </p:cNvSpPr>
            <p:nvPr/>
          </p:nvSpPr>
          <p:spPr bwMode="auto">
            <a:xfrm>
              <a:off x="336" y="3504"/>
              <a:ext cx="4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000"/>
                <a:t>10kb</a:t>
              </a:r>
            </a:p>
          </p:txBody>
        </p:sp>
        <p:sp>
          <p:nvSpPr>
            <p:cNvPr id="38947" name="Line 46"/>
            <p:cNvSpPr>
              <a:spLocks noChangeShapeType="1"/>
            </p:cNvSpPr>
            <p:nvPr/>
          </p:nvSpPr>
          <p:spPr bwMode="auto">
            <a:xfrm>
              <a:off x="62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8" name="Line 47"/>
            <p:cNvSpPr>
              <a:spLocks noChangeShapeType="1"/>
            </p:cNvSpPr>
            <p:nvPr/>
          </p:nvSpPr>
          <p:spPr bwMode="auto">
            <a:xfrm>
              <a:off x="201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9" name="Line 48"/>
            <p:cNvSpPr>
              <a:spLocks noChangeShapeType="1"/>
            </p:cNvSpPr>
            <p:nvPr/>
          </p:nvSpPr>
          <p:spPr bwMode="auto">
            <a:xfrm>
              <a:off x="108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0" name="Line 49"/>
            <p:cNvSpPr>
              <a:spLocks noChangeShapeType="1"/>
            </p:cNvSpPr>
            <p:nvPr/>
          </p:nvSpPr>
          <p:spPr bwMode="auto">
            <a:xfrm>
              <a:off x="247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1" name="Line 50"/>
            <p:cNvSpPr>
              <a:spLocks noChangeShapeType="1"/>
            </p:cNvSpPr>
            <p:nvPr/>
          </p:nvSpPr>
          <p:spPr bwMode="auto">
            <a:xfrm>
              <a:off x="293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2" name="Line 51"/>
            <p:cNvSpPr>
              <a:spLocks noChangeShapeType="1"/>
            </p:cNvSpPr>
            <p:nvPr/>
          </p:nvSpPr>
          <p:spPr bwMode="auto">
            <a:xfrm>
              <a:off x="432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3" name="Line 52"/>
            <p:cNvSpPr>
              <a:spLocks noChangeShapeType="1"/>
            </p:cNvSpPr>
            <p:nvPr/>
          </p:nvSpPr>
          <p:spPr bwMode="auto">
            <a:xfrm>
              <a:off x="385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4" name="Line 53"/>
            <p:cNvSpPr>
              <a:spLocks noChangeShapeType="1"/>
            </p:cNvSpPr>
            <p:nvPr/>
          </p:nvSpPr>
          <p:spPr bwMode="auto">
            <a:xfrm>
              <a:off x="339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5" name="Line 54"/>
            <p:cNvSpPr>
              <a:spLocks noChangeShapeType="1"/>
            </p:cNvSpPr>
            <p:nvPr/>
          </p:nvSpPr>
          <p:spPr bwMode="auto">
            <a:xfrm>
              <a:off x="154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6" name="Line 55"/>
            <p:cNvSpPr>
              <a:spLocks noChangeShapeType="1"/>
            </p:cNvSpPr>
            <p:nvPr/>
          </p:nvSpPr>
          <p:spPr bwMode="auto">
            <a:xfrm>
              <a:off x="72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7" name="Line 56"/>
            <p:cNvSpPr>
              <a:spLocks noChangeShapeType="1"/>
            </p:cNvSpPr>
            <p:nvPr/>
          </p:nvSpPr>
          <p:spPr bwMode="auto">
            <a:xfrm>
              <a:off x="210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8" name="Line 57"/>
            <p:cNvSpPr>
              <a:spLocks noChangeShapeType="1"/>
            </p:cNvSpPr>
            <p:nvPr/>
          </p:nvSpPr>
          <p:spPr bwMode="auto">
            <a:xfrm>
              <a:off x="118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59" name="Line 58"/>
            <p:cNvSpPr>
              <a:spLocks noChangeShapeType="1"/>
            </p:cNvSpPr>
            <p:nvPr/>
          </p:nvSpPr>
          <p:spPr bwMode="auto">
            <a:xfrm>
              <a:off x="256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0" name="Line 59"/>
            <p:cNvSpPr>
              <a:spLocks noChangeShapeType="1"/>
            </p:cNvSpPr>
            <p:nvPr/>
          </p:nvSpPr>
          <p:spPr bwMode="auto">
            <a:xfrm>
              <a:off x="303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1" name="Line 60"/>
            <p:cNvSpPr>
              <a:spLocks noChangeShapeType="1"/>
            </p:cNvSpPr>
            <p:nvPr/>
          </p:nvSpPr>
          <p:spPr bwMode="auto">
            <a:xfrm>
              <a:off x="441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2" name="Line 61"/>
            <p:cNvSpPr>
              <a:spLocks noChangeShapeType="1"/>
            </p:cNvSpPr>
            <p:nvPr/>
          </p:nvSpPr>
          <p:spPr bwMode="auto">
            <a:xfrm>
              <a:off x="395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3" name="Line 62"/>
            <p:cNvSpPr>
              <a:spLocks noChangeShapeType="1"/>
            </p:cNvSpPr>
            <p:nvPr/>
          </p:nvSpPr>
          <p:spPr bwMode="auto">
            <a:xfrm>
              <a:off x="349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4" name="Line 63"/>
            <p:cNvSpPr>
              <a:spLocks noChangeShapeType="1"/>
            </p:cNvSpPr>
            <p:nvPr/>
          </p:nvSpPr>
          <p:spPr bwMode="auto">
            <a:xfrm>
              <a:off x="164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5" name="Line 64"/>
            <p:cNvSpPr>
              <a:spLocks noChangeShapeType="1"/>
            </p:cNvSpPr>
            <p:nvPr/>
          </p:nvSpPr>
          <p:spPr bwMode="auto">
            <a:xfrm>
              <a:off x="81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6" name="Line 65"/>
            <p:cNvSpPr>
              <a:spLocks noChangeShapeType="1"/>
            </p:cNvSpPr>
            <p:nvPr/>
          </p:nvSpPr>
          <p:spPr bwMode="auto">
            <a:xfrm>
              <a:off x="220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7" name="Line 66"/>
            <p:cNvSpPr>
              <a:spLocks noChangeShapeType="1"/>
            </p:cNvSpPr>
            <p:nvPr/>
          </p:nvSpPr>
          <p:spPr bwMode="auto">
            <a:xfrm>
              <a:off x="127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8" name="Line 67"/>
            <p:cNvSpPr>
              <a:spLocks noChangeShapeType="1"/>
            </p:cNvSpPr>
            <p:nvPr/>
          </p:nvSpPr>
          <p:spPr bwMode="auto">
            <a:xfrm>
              <a:off x="266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69" name="Line 68"/>
            <p:cNvSpPr>
              <a:spLocks noChangeShapeType="1"/>
            </p:cNvSpPr>
            <p:nvPr/>
          </p:nvSpPr>
          <p:spPr bwMode="auto">
            <a:xfrm>
              <a:off x="312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0" name="Line 69"/>
            <p:cNvSpPr>
              <a:spLocks noChangeShapeType="1"/>
            </p:cNvSpPr>
            <p:nvPr/>
          </p:nvSpPr>
          <p:spPr bwMode="auto">
            <a:xfrm>
              <a:off x="451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1" name="Line 70"/>
            <p:cNvSpPr>
              <a:spLocks noChangeShapeType="1"/>
            </p:cNvSpPr>
            <p:nvPr/>
          </p:nvSpPr>
          <p:spPr bwMode="auto">
            <a:xfrm>
              <a:off x="405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2" name="Line 71"/>
            <p:cNvSpPr>
              <a:spLocks noChangeShapeType="1"/>
            </p:cNvSpPr>
            <p:nvPr/>
          </p:nvSpPr>
          <p:spPr bwMode="auto">
            <a:xfrm>
              <a:off x="358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3" name="Line 72"/>
            <p:cNvSpPr>
              <a:spLocks noChangeShapeType="1"/>
            </p:cNvSpPr>
            <p:nvPr/>
          </p:nvSpPr>
          <p:spPr bwMode="auto">
            <a:xfrm>
              <a:off x="174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4" name="Line 73"/>
            <p:cNvSpPr>
              <a:spLocks noChangeShapeType="1"/>
            </p:cNvSpPr>
            <p:nvPr/>
          </p:nvSpPr>
          <p:spPr bwMode="auto">
            <a:xfrm>
              <a:off x="91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5" name="Line 74"/>
            <p:cNvSpPr>
              <a:spLocks noChangeShapeType="1"/>
            </p:cNvSpPr>
            <p:nvPr/>
          </p:nvSpPr>
          <p:spPr bwMode="auto">
            <a:xfrm>
              <a:off x="229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6" name="Line 75"/>
            <p:cNvSpPr>
              <a:spLocks noChangeShapeType="1"/>
            </p:cNvSpPr>
            <p:nvPr/>
          </p:nvSpPr>
          <p:spPr bwMode="auto">
            <a:xfrm>
              <a:off x="137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7" name="Line 76"/>
            <p:cNvSpPr>
              <a:spLocks noChangeShapeType="1"/>
            </p:cNvSpPr>
            <p:nvPr/>
          </p:nvSpPr>
          <p:spPr bwMode="auto">
            <a:xfrm>
              <a:off x="2760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8" name="Line 77"/>
            <p:cNvSpPr>
              <a:spLocks noChangeShapeType="1"/>
            </p:cNvSpPr>
            <p:nvPr/>
          </p:nvSpPr>
          <p:spPr bwMode="auto">
            <a:xfrm>
              <a:off x="3222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79" name="Line 78"/>
            <p:cNvSpPr>
              <a:spLocks noChangeShapeType="1"/>
            </p:cNvSpPr>
            <p:nvPr/>
          </p:nvSpPr>
          <p:spPr bwMode="auto">
            <a:xfrm>
              <a:off x="4608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0" name="Line 79"/>
            <p:cNvSpPr>
              <a:spLocks noChangeShapeType="1"/>
            </p:cNvSpPr>
            <p:nvPr/>
          </p:nvSpPr>
          <p:spPr bwMode="auto">
            <a:xfrm>
              <a:off x="414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1" name="Line 80"/>
            <p:cNvSpPr>
              <a:spLocks noChangeShapeType="1"/>
            </p:cNvSpPr>
            <p:nvPr/>
          </p:nvSpPr>
          <p:spPr bwMode="auto">
            <a:xfrm>
              <a:off x="3684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82" name="Line 81"/>
            <p:cNvSpPr>
              <a:spLocks noChangeShapeType="1"/>
            </p:cNvSpPr>
            <p:nvPr/>
          </p:nvSpPr>
          <p:spPr bwMode="auto">
            <a:xfrm>
              <a:off x="1836" y="2928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6398" name="Group 94"/>
          <p:cNvGrpSpPr>
            <a:grpSpLocks/>
          </p:cNvGrpSpPr>
          <p:nvPr/>
        </p:nvGrpSpPr>
        <p:grpSpPr bwMode="auto">
          <a:xfrm>
            <a:off x="685800" y="6096000"/>
            <a:ext cx="1219200" cy="533400"/>
            <a:chOff x="432" y="3840"/>
            <a:chExt cx="768" cy="336"/>
          </a:xfrm>
        </p:grpSpPr>
        <p:sp>
          <p:nvSpPr>
            <p:cNvPr id="38925" name="Line 82"/>
            <p:cNvSpPr>
              <a:spLocks noChangeShapeType="1"/>
            </p:cNvSpPr>
            <p:nvPr/>
          </p:nvSpPr>
          <p:spPr bwMode="auto">
            <a:xfrm>
              <a:off x="432" y="384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26" name="Line 83"/>
            <p:cNvSpPr>
              <a:spLocks noChangeShapeType="1"/>
            </p:cNvSpPr>
            <p:nvPr/>
          </p:nvSpPr>
          <p:spPr bwMode="auto">
            <a:xfrm>
              <a:off x="528" y="388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27" name="Line 84"/>
            <p:cNvSpPr>
              <a:spLocks noChangeShapeType="1"/>
            </p:cNvSpPr>
            <p:nvPr/>
          </p:nvSpPr>
          <p:spPr bwMode="auto">
            <a:xfrm>
              <a:off x="624" y="39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28" name="Line 85"/>
            <p:cNvSpPr>
              <a:spLocks noChangeShapeType="1"/>
            </p:cNvSpPr>
            <p:nvPr/>
          </p:nvSpPr>
          <p:spPr bwMode="auto">
            <a:xfrm>
              <a:off x="720" y="39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29" name="Line 86"/>
            <p:cNvSpPr>
              <a:spLocks noChangeShapeType="1"/>
            </p:cNvSpPr>
            <p:nvPr/>
          </p:nvSpPr>
          <p:spPr bwMode="auto">
            <a:xfrm>
              <a:off x="816" y="403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0" name="Line 87"/>
            <p:cNvSpPr>
              <a:spLocks noChangeShapeType="1"/>
            </p:cNvSpPr>
            <p:nvPr/>
          </p:nvSpPr>
          <p:spPr bwMode="auto">
            <a:xfrm>
              <a:off x="912" y="408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1" name="Line 88"/>
            <p:cNvSpPr>
              <a:spLocks noChangeShapeType="1"/>
            </p:cNvSpPr>
            <p:nvPr/>
          </p:nvSpPr>
          <p:spPr bwMode="auto">
            <a:xfrm>
              <a:off x="1008" y="412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2" name="Line 89"/>
            <p:cNvSpPr>
              <a:spLocks noChangeShapeType="1"/>
            </p:cNvSpPr>
            <p:nvPr/>
          </p:nvSpPr>
          <p:spPr bwMode="auto">
            <a:xfrm>
              <a:off x="1104" y="417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0" name="Group 89"/>
          <p:cNvGrpSpPr>
            <a:grpSpLocks/>
          </p:cNvGrpSpPr>
          <p:nvPr/>
        </p:nvGrpSpPr>
        <p:grpSpPr bwMode="auto">
          <a:xfrm>
            <a:off x="4962525" y="3276600"/>
            <a:ext cx="3756025" cy="523875"/>
            <a:chOff x="4962525" y="3276600"/>
            <a:chExt cx="3756052" cy="523220"/>
          </a:xfrm>
        </p:grpSpPr>
        <p:cxnSp>
          <p:nvCxnSpPr>
            <p:cNvPr id="91" name="Straight Arrow Connector 90"/>
            <p:cNvCxnSpPr/>
            <p:nvPr/>
          </p:nvCxnSpPr>
          <p:spPr>
            <a:xfrm>
              <a:off x="4962525" y="3581019"/>
              <a:ext cx="100965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Box 3"/>
            <p:cNvSpPr txBox="1">
              <a:spLocks noChangeArrowheads="1"/>
            </p:cNvSpPr>
            <p:nvPr/>
          </p:nvSpPr>
          <p:spPr bwMode="auto">
            <a:xfrm>
              <a:off x="6096000" y="3276600"/>
              <a:ext cx="262257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Clone into YACs</a:t>
              </a:r>
            </a:p>
          </p:txBody>
        </p:sp>
      </p:grpSp>
      <p:grpSp>
        <p:nvGrpSpPr>
          <p:cNvPr id="93" name="Group 92"/>
          <p:cNvGrpSpPr>
            <a:grpSpLocks/>
          </p:cNvGrpSpPr>
          <p:nvPr/>
        </p:nvGrpSpPr>
        <p:grpSpPr bwMode="auto">
          <a:xfrm>
            <a:off x="4572000" y="6029324"/>
            <a:ext cx="4185906" cy="523220"/>
            <a:chOff x="4962525" y="3276600"/>
            <a:chExt cx="4185936" cy="522566"/>
          </a:xfrm>
        </p:grpSpPr>
        <p:cxnSp>
          <p:nvCxnSpPr>
            <p:cNvPr id="94" name="Straight Arrow Connector 93"/>
            <p:cNvCxnSpPr/>
            <p:nvPr/>
          </p:nvCxnSpPr>
          <p:spPr>
            <a:xfrm>
              <a:off x="4962525" y="3581019"/>
              <a:ext cx="100965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Box 3"/>
            <p:cNvSpPr txBox="1">
              <a:spLocks noChangeArrowheads="1"/>
            </p:cNvSpPr>
            <p:nvPr/>
          </p:nvSpPr>
          <p:spPr bwMode="auto">
            <a:xfrm>
              <a:off x="6096000" y="3276600"/>
              <a:ext cx="3052461" cy="522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Clone into </a:t>
              </a:r>
              <a:r>
                <a:rPr lang="en-US" dirty="0" smtClean="0"/>
                <a:t>plasmids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19045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>
            <a:grpSpLocks/>
          </p:cNvGrpSpPr>
          <p:nvPr/>
        </p:nvGrpSpPr>
        <p:grpSpPr bwMode="auto">
          <a:xfrm>
            <a:off x="609600" y="1560513"/>
            <a:ext cx="2057400" cy="752475"/>
            <a:chOff x="609600" y="1371600"/>
            <a:chExt cx="2057400" cy="751820"/>
          </a:xfrm>
        </p:grpSpPr>
        <p:grpSp>
          <p:nvGrpSpPr>
            <p:cNvPr id="39987" name="Group 60"/>
            <p:cNvGrpSpPr>
              <a:grpSpLocks/>
            </p:cNvGrpSpPr>
            <p:nvPr/>
          </p:nvGrpSpPr>
          <p:grpSpPr bwMode="auto">
            <a:xfrm>
              <a:off x="609600" y="1371600"/>
              <a:ext cx="2057400" cy="751820"/>
              <a:chOff x="609600" y="1371600"/>
              <a:chExt cx="2057400" cy="751820"/>
            </a:xfrm>
          </p:grpSpPr>
          <p:sp>
            <p:nvSpPr>
              <p:cNvPr id="39989" name="TextBox 53"/>
              <p:cNvSpPr txBox="1">
                <a:spLocks noChangeArrowheads="1"/>
              </p:cNvSpPr>
              <p:nvPr/>
            </p:nvSpPr>
            <p:spPr bwMode="auto">
              <a:xfrm>
                <a:off x="990600" y="1371600"/>
                <a:ext cx="114165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>
                    <a:solidFill>
                      <a:srgbClr val="FFFF00"/>
                    </a:solidFill>
                  </a:rPr>
                  <a:t>primer</a:t>
                </a:r>
              </a:p>
            </p:txBody>
          </p:sp>
          <p:sp>
            <p:nvSpPr>
              <p:cNvPr id="39990" name="TextBox 54"/>
              <p:cNvSpPr txBox="1">
                <a:spLocks noChangeArrowheads="1"/>
              </p:cNvSpPr>
              <p:nvPr/>
            </p:nvSpPr>
            <p:spPr bwMode="auto">
              <a:xfrm>
                <a:off x="609600" y="1600200"/>
                <a:ext cx="48442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/>
                  <a:t>5’</a:t>
                </a:r>
              </a:p>
            </p:txBody>
          </p:sp>
          <p:sp>
            <p:nvSpPr>
              <p:cNvPr id="39991" name="TextBox 56"/>
              <p:cNvSpPr txBox="1">
                <a:spLocks noChangeArrowheads="1"/>
              </p:cNvSpPr>
              <p:nvPr/>
            </p:nvSpPr>
            <p:spPr bwMode="auto">
              <a:xfrm>
                <a:off x="2182572" y="1600200"/>
                <a:ext cx="48442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/>
                  <a:t>3’</a:t>
                </a:r>
              </a:p>
            </p:txBody>
          </p:sp>
        </p:grpSp>
        <p:cxnSp>
          <p:nvCxnSpPr>
            <p:cNvPr id="5" name="Straight Connector 4"/>
            <p:cNvCxnSpPr/>
            <p:nvPr/>
          </p:nvCxnSpPr>
          <p:spPr>
            <a:xfrm>
              <a:off x="990600" y="1904536"/>
              <a:ext cx="1219200" cy="0"/>
            </a:xfrm>
            <a:prstGeom prst="line">
              <a:avLst/>
            </a:prstGeom>
            <a:ln w="317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939" name="Group 61"/>
          <p:cNvGrpSpPr>
            <a:grpSpLocks/>
          </p:cNvGrpSpPr>
          <p:nvPr/>
        </p:nvGrpSpPr>
        <p:grpSpPr bwMode="auto">
          <a:xfrm>
            <a:off x="609600" y="2246313"/>
            <a:ext cx="7010400" cy="1143000"/>
            <a:chOff x="609600" y="2057400"/>
            <a:chExt cx="7010400" cy="1143000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990600" y="2590800"/>
              <a:ext cx="6172200" cy="0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944" name="TextBox 5"/>
            <p:cNvSpPr txBox="1">
              <a:spLocks noChangeArrowheads="1"/>
            </p:cNvSpPr>
            <p:nvPr/>
          </p:nvSpPr>
          <p:spPr bwMode="auto">
            <a:xfrm>
              <a:off x="3581400" y="2677180"/>
              <a:ext cx="96372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DNA</a:t>
              </a:r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1066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1219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371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524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676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828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1981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133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286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438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2590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2743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2895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048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200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3352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05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3657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3810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962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114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267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419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572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24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876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029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181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5334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5486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638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791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943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096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6248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64008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5532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7056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68580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7010400" y="2057400"/>
              <a:ext cx="0" cy="381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985" name="TextBox 55"/>
            <p:cNvSpPr txBox="1">
              <a:spLocks noChangeArrowheads="1"/>
            </p:cNvSpPr>
            <p:nvPr/>
          </p:nvSpPr>
          <p:spPr bwMode="auto">
            <a:xfrm>
              <a:off x="7135572" y="2296180"/>
              <a:ext cx="48442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5’</a:t>
              </a:r>
            </a:p>
          </p:txBody>
        </p:sp>
        <p:sp>
          <p:nvSpPr>
            <p:cNvPr id="39986" name="TextBox 57"/>
            <p:cNvSpPr txBox="1">
              <a:spLocks noChangeArrowheads="1"/>
            </p:cNvSpPr>
            <p:nvPr/>
          </p:nvSpPr>
          <p:spPr bwMode="auto">
            <a:xfrm>
              <a:off x="609600" y="2286000"/>
              <a:ext cx="48442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3’</a:t>
              </a:r>
            </a:p>
          </p:txBody>
        </p:sp>
      </p:grpSp>
      <p:sp>
        <p:nvSpPr>
          <p:cNvPr id="44036" name="TextBox 65"/>
          <p:cNvSpPr txBox="1">
            <a:spLocks noChangeArrowheads="1"/>
          </p:cNvSpPr>
          <p:nvPr/>
        </p:nvSpPr>
        <p:spPr bwMode="auto">
          <a:xfrm>
            <a:off x="2249488" y="3922713"/>
            <a:ext cx="655814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Add: A,G,C,T </a:t>
            </a:r>
            <a:r>
              <a:rPr lang="en-US" dirty="0" err="1"/>
              <a:t>dNTPs</a:t>
            </a:r>
            <a:r>
              <a:rPr lang="en-US" dirty="0"/>
              <a:t> and </a:t>
            </a:r>
          </a:p>
          <a:p>
            <a:r>
              <a:rPr lang="en-US" dirty="0"/>
              <a:t>A,G,C,T </a:t>
            </a:r>
            <a:r>
              <a:rPr lang="en-US" dirty="0" err="1">
                <a:solidFill>
                  <a:srgbClr val="FFFF00"/>
                </a:solidFill>
              </a:rPr>
              <a:t>dideoxy</a:t>
            </a:r>
            <a:r>
              <a:rPr lang="en-US" dirty="0"/>
              <a:t> </a:t>
            </a:r>
            <a:r>
              <a:rPr lang="en-US" dirty="0" err="1" smtClean="0"/>
              <a:t>ddNTPs</a:t>
            </a:r>
            <a:r>
              <a:rPr lang="en-US" dirty="0" smtClean="0"/>
              <a:t> (which terminate </a:t>
            </a:r>
          </a:p>
          <a:p>
            <a:r>
              <a:rPr lang="en-US" dirty="0" smtClean="0"/>
              <a:t>the growing DNA chain)</a:t>
            </a:r>
            <a:endParaRPr lang="en-US" dirty="0"/>
          </a:p>
        </p:txBody>
      </p:sp>
      <p:sp>
        <p:nvSpPr>
          <p:cNvPr id="44037" name="TextBox 66"/>
          <p:cNvSpPr txBox="1">
            <a:spLocks noChangeArrowheads="1"/>
          </p:cNvSpPr>
          <p:nvPr/>
        </p:nvSpPr>
        <p:spPr bwMode="auto">
          <a:xfrm>
            <a:off x="2209800" y="5370513"/>
            <a:ext cx="62579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Each </a:t>
            </a:r>
            <a:r>
              <a:rPr lang="en-US" dirty="0" err="1"/>
              <a:t>ddNTP</a:t>
            </a:r>
            <a:r>
              <a:rPr lang="en-US" dirty="0"/>
              <a:t> is fluorescently labeled with</a:t>
            </a:r>
          </a:p>
          <a:p>
            <a:r>
              <a:rPr lang="en-US" dirty="0"/>
              <a:t>different </a:t>
            </a:r>
            <a:r>
              <a:rPr lang="en-US" dirty="0" err="1"/>
              <a:t>colours</a:t>
            </a:r>
            <a:endParaRPr lang="en-US" dirty="0"/>
          </a:p>
        </p:txBody>
      </p:sp>
      <p:sp>
        <p:nvSpPr>
          <p:cNvPr id="39942" name="TextBox 67"/>
          <p:cNvSpPr txBox="1">
            <a:spLocks noChangeArrowheads="1"/>
          </p:cNvSpPr>
          <p:nvPr/>
        </p:nvSpPr>
        <p:spPr bwMode="auto">
          <a:xfrm>
            <a:off x="2286000" y="304800"/>
            <a:ext cx="55197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>
                <a:solidFill>
                  <a:srgbClr val="FFFF00"/>
                </a:solidFill>
              </a:rPr>
              <a:t>DNA sequencing technology</a:t>
            </a:r>
          </a:p>
        </p:txBody>
      </p:sp>
    </p:spTree>
    <p:extLst>
      <p:ext uri="{BB962C8B-B14F-4D97-AF65-F5344CB8AC3E}">
        <p14:creationId xmlns:p14="http://schemas.microsoft.com/office/powerpoint/2010/main" xmlns="" val="356292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Macintosh HD:Applications:Microsoft Office 2004:Office:PPT_IB_SupportFiles:Images:66320_Ch03_Fig17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Box 3"/>
          <p:cNvSpPr txBox="1">
            <a:spLocks noChangeArrowheads="1"/>
          </p:cNvSpPr>
          <p:nvPr/>
        </p:nvSpPr>
        <p:spPr bwMode="auto">
          <a:xfrm>
            <a:off x="3695700" y="6334125"/>
            <a:ext cx="1471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Fig. 3.17</a:t>
            </a:r>
          </a:p>
        </p:txBody>
      </p:sp>
      <p:sp>
        <p:nvSpPr>
          <p:cNvPr id="40964" name="TextBox 4"/>
          <p:cNvSpPr txBox="1">
            <a:spLocks noChangeArrowheads="1"/>
          </p:cNvSpPr>
          <p:nvPr/>
        </p:nvSpPr>
        <p:spPr bwMode="auto">
          <a:xfrm>
            <a:off x="2971800" y="22225"/>
            <a:ext cx="2646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DNA sequencing</a:t>
            </a:r>
          </a:p>
        </p:txBody>
      </p:sp>
    </p:spTree>
    <p:extLst>
      <p:ext uri="{BB962C8B-B14F-4D97-AF65-F5344CB8AC3E}">
        <p14:creationId xmlns:p14="http://schemas.microsoft.com/office/powerpoint/2010/main" xmlns="" val="25496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"/>
          <p:cNvSpPr txBox="1">
            <a:spLocks noChangeArrowheads="1"/>
          </p:cNvSpPr>
          <p:nvPr/>
        </p:nvSpPr>
        <p:spPr bwMode="auto">
          <a:xfrm>
            <a:off x="838200" y="381000"/>
            <a:ext cx="7007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>
                <a:solidFill>
                  <a:srgbClr val="FFFF00"/>
                </a:solidFill>
              </a:rPr>
              <a:t>How does 23andme sequence SNPs?</a:t>
            </a:r>
          </a:p>
        </p:txBody>
      </p:sp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228600" y="1295400"/>
            <a:ext cx="8693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/>
              <a:t>get individuals genomic DNA from cheek cells in saliva</a:t>
            </a:r>
          </a:p>
        </p:txBody>
      </p:sp>
      <p:sp>
        <p:nvSpPr>
          <p:cNvPr id="46084" name="TextBox 3"/>
          <p:cNvSpPr txBox="1">
            <a:spLocks noChangeArrowheads="1"/>
          </p:cNvSpPr>
          <p:nvPr/>
        </p:nvSpPr>
        <p:spPr bwMode="auto">
          <a:xfrm>
            <a:off x="228600" y="1981200"/>
            <a:ext cx="8205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/>
              <a:t>use sequencing system developed by Illumina Corp.</a:t>
            </a:r>
          </a:p>
        </p:txBody>
      </p:sp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2039938" y="3286125"/>
            <a:ext cx="4721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Nature Methods (2006)  </a:t>
            </a:r>
            <a:r>
              <a:rPr lang="en-US" b="1"/>
              <a:t>32</a:t>
            </a:r>
            <a:r>
              <a:rPr lang="en-US"/>
              <a:t>, 31 </a:t>
            </a:r>
          </a:p>
        </p:txBody>
      </p:sp>
      <p:sp>
        <p:nvSpPr>
          <p:cNvPr id="46086" name="TextBox 5"/>
          <p:cNvSpPr txBox="1">
            <a:spLocks noChangeArrowheads="1"/>
          </p:cNvSpPr>
          <p:nvPr/>
        </p:nvSpPr>
        <p:spPr bwMode="auto">
          <a:xfrm>
            <a:off x="2062163" y="2743200"/>
            <a:ext cx="47196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Nature Genetics (2005) </a:t>
            </a:r>
            <a:r>
              <a:rPr lang="en-US" b="1"/>
              <a:t>37</a:t>
            </a:r>
            <a:r>
              <a:rPr lang="en-US"/>
              <a:t>, 549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4724400"/>
            <a:ext cx="8723863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slide array with 1.2 million beads (3mm),</a:t>
            </a:r>
          </a:p>
          <a:p>
            <a:pPr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each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containing one 50-mer primer containing one SNP</a:t>
            </a:r>
          </a:p>
        </p:txBody>
      </p:sp>
      <p:sp>
        <p:nvSpPr>
          <p:cNvPr id="46088" name="TextBox 8"/>
          <p:cNvSpPr txBox="1">
            <a:spLocks noChangeArrowheads="1"/>
          </p:cNvSpPr>
          <p:nvPr/>
        </p:nvSpPr>
        <p:spPr bwMode="auto">
          <a:xfrm>
            <a:off x="306388" y="4038600"/>
            <a:ext cx="4025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dirty="0"/>
              <a:t>Use </a:t>
            </a:r>
            <a:r>
              <a:rPr lang="en-US" dirty="0" err="1"/>
              <a:t>Infinium</a:t>
            </a:r>
            <a:r>
              <a:rPr lang="en-US" dirty="0"/>
              <a:t> HD assay</a:t>
            </a:r>
          </a:p>
        </p:txBody>
      </p:sp>
    </p:spTree>
    <p:extLst>
      <p:ext uri="{BB962C8B-B14F-4D97-AF65-F5344CB8AC3E}">
        <p14:creationId xmlns:p14="http://schemas.microsoft.com/office/powerpoint/2010/main" xmlns="" val="74169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  <p:bldP spid="46086" grpId="0"/>
      <p:bldP spid="7" grpId="0"/>
      <p:bldP spid="4608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300" y="152400"/>
            <a:ext cx="74676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hlinkClick r:id="rId4"/>
          </p:cNvPr>
          <p:cNvSpPr/>
          <p:nvPr/>
        </p:nvSpPr>
        <p:spPr>
          <a:xfrm>
            <a:off x="876300" y="5257800"/>
            <a:ext cx="7886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/>
              <a:t>http://blog.23andme.com/23andme-and-you/behind-the-scenes-at-the-lab/</a:t>
            </a:r>
          </a:p>
        </p:txBody>
      </p:sp>
    </p:spTree>
    <p:extLst>
      <p:ext uri="{BB962C8B-B14F-4D97-AF65-F5344CB8AC3E}">
        <p14:creationId xmlns:p14="http://schemas.microsoft.com/office/powerpoint/2010/main" xmlns="" val="374366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5"/>
          <p:cNvGrpSpPr>
            <a:grpSpLocks/>
          </p:cNvGrpSpPr>
          <p:nvPr/>
        </p:nvGrpSpPr>
        <p:grpSpPr bwMode="auto">
          <a:xfrm>
            <a:off x="2971800" y="1381125"/>
            <a:ext cx="5943600" cy="523875"/>
            <a:chOff x="2667000" y="553710"/>
            <a:chExt cx="5943600" cy="523220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2667000" y="991312"/>
              <a:ext cx="59436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019" name="TextBox 3"/>
            <p:cNvSpPr txBox="1">
              <a:spLocks noChangeArrowheads="1"/>
            </p:cNvSpPr>
            <p:nvPr/>
          </p:nvSpPr>
          <p:spPr bwMode="auto">
            <a:xfrm>
              <a:off x="5436661" y="553710"/>
              <a:ext cx="44435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A</a:t>
              </a:r>
            </a:p>
          </p:txBody>
        </p:sp>
      </p:grp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2400" y="1076325"/>
            <a:ext cx="27384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SNP- </a:t>
            </a:r>
            <a:r>
              <a:rPr lang="en-US">
                <a:hlinkClick r:id="rId3"/>
              </a:rPr>
              <a:t>rs11868035</a:t>
            </a:r>
            <a:endParaRPr lang="en-US"/>
          </a:p>
          <a:p>
            <a:r>
              <a:rPr lang="en-US"/>
              <a:t>(A or G)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52400" y="1905000"/>
            <a:ext cx="1809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Chrom #17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2971800" y="2133600"/>
            <a:ext cx="5943600" cy="523875"/>
            <a:chOff x="2971800" y="2133600"/>
            <a:chExt cx="5943600" cy="523220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2971800" y="2647307"/>
              <a:ext cx="59436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017" name="TextBox 9"/>
            <p:cNvSpPr txBox="1">
              <a:spLocks noChangeArrowheads="1"/>
            </p:cNvSpPr>
            <p:nvPr/>
          </p:nvSpPr>
          <p:spPr bwMode="auto">
            <a:xfrm>
              <a:off x="5741461" y="2133600"/>
              <a:ext cx="44435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G</a:t>
              </a:r>
            </a:p>
          </p:txBody>
        </p:sp>
      </p:grpSp>
      <p:sp>
        <p:nvSpPr>
          <p:cNvPr id="12" name="Right Brace 11"/>
          <p:cNvSpPr/>
          <p:nvPr/>
        </p:nvSpPr>
        <p:spPr>
          <a:xfrm rot="5400000">
            <a:off x="4006850" y="1784350"/>
            <a:ext cx="685800" cy="2755900"/>
          </a:xfrm>
          <a:prstGeom prst="rightBrac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581400" y="3505200"/>
            <a:ext cx="238283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Regions are</a:t>
            </a:r>
          </a:p>
          <a:p>
            <a:r>
              <a:rPr lang="en-US"/>
              <a:t>identical</a:t>
            </a:r>
          </a:p>
          <a:p>
            <a:r>
              <a:rPr lang="en-US"/>
              <a:t>between alleles</a:t>
            </a:r>
          </a:p>
        </p:txBody>
      </p:sp>
    </p:spTree>
    <p:extLst>
      <p:ext uri="{BB962C8B-B14F-4D97-AF65-F5344CB8AC3E}">
        <p14:creationId xmlns:p14="http://schemas.microsoft.com/office/powerpoint/2010/main" xmlns="" val="141441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 animBg="1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300" y="152400"/>
            <a:ext cx="74676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996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0"/>
            <a:ext cx="7239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1839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15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43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6" descr="http://www.illumina.com/Images/technology/infinium_hd_assay_lg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7162800"/>
            <a:ext cx="9144000" cy="140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191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38" y="12700"/>
            <a:ext cx="9097962" cy="684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7309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34"/>
          <p:cNvGrpSpPr>
            <a:grpSpLocks/>
          </p:cNvGrpSpPr>
          <p:nvPr/>
        </p:nvGrpSpPr>
        <p:grpSpPr bwMode="auto">
          <a:xfrm>
            <a:off x="2133600" y="1930400"/>
            <a:ext cx="5410200" cy="2946400"/>
            <a:chOff x="2133600" y="1929825"/>
            <a:chExt cx="5410200" cy="2947089"/>
          </a:xfrm>
        </p:grpSpPr>
        <p:sp>
          <p:nvSpPr>
            <p:cNvPr id="2" name="Oval 1"/>
            <p:cNvSpPr/>
            <p:nvPr/>
          </p:nvSpPr>
          <p:spPr>
            <a:xfrm>
              <a:off x="2133600" y="2692003"/>
              <a:ext cx="1676400" cy="15243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" name="Oval 2"/>
            <p:cNvSpPr/>
            <p:nvPr/>
          </p:nvSpPr>
          <p:spPr>
            <a:xfrm>
              <a:off x="3962400" y="2692003"/>
              <a:ext cx="1676400" cy="15243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" name="Oval 3"/>
            <p:cNvSpPr/>
            <p:nvPr/>
          </p:nvSpPr>
          <p:spPr>
            <a:xfrm>
              <a:off x="5867400" y="2692003"/>
              <a:ext cx="1676400" cy="15243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6" name="Straight Connector 5"/>
            <p:cNvCxnSpPr/>
            <p:nvPr/>
          </p:nvCxnSpPr>
          <p:spPr>
            <a:xfrm flipV="1">
              <a:off x="26670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V="1">
              <a:off x="32004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45720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V="1">
              <a:off x="51054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64770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7010400" y="1929825"/>
              <a:ext cx="0" cy="16005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23" name="TextBox 11"/>
            <p:cNvSpPr txBox="1">
              <a:spLocks noChangeArrowheads="1"/>
            </p:cNvSpPr>
            <p:nvPr/>
          </p:nvSpPr>
          <p:spPr bwMode="auto">
            <a:xfrm>
              <a:off x="2286000" y="4292025"/>
              <a:ext cx="143417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SNP #1</a:t>
              </a:r>
            </a:p>
          </p:txBody>
        </p:sp>
        <p:sp>
          <p:nvSpPr>
            <p:cNvPr id="10324" name="TextBox 12"/>
            <p:cNvSpPr txBox="1">
              <a:spLocks noChangeArrowheads="1"/>
            </p:cNvSpPr>
            <p:nvPr/>
          </p:nvSpPr>
          <p:spPr bwMode="auto">
            <a:xfrm>
              <a:off x="4191000" y="4292025"/>
              <a:ext cx="1434175" cy="584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SNP #1</a:t>
              </a:r>
            </a:p>
          </p:txBody>
        </p:sp>
        <p:sp>
          <p:nvSpPr>
            <p:cNvPr id="10325" name="TextBox 13"/>
            <p:cNvSpPr txBox="1">
              <a:spLocks noChangeArrowheads="1"/>
            </p:cNvSpPr>
            <p:nvPr/>
          </p:nvSpPr>
          <p:spPr bwMode="auto">
            <a:xfrm>
              <a:off x="6096000" y="4292025"/>
              <a:ext cx="1434175" cy="584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SNP #1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60388" y="4953000"/>
            <a:ext cx="406400" cy="1828800"/>
            <a:chOff x="1066800" y="533400"/>
            <a:chExt cx="407484" cy="1828800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1296010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12" name="TextBox 16"/>
            <p:cNvSpPr txBox="1">
              <a:spLocks noChangeArrowheads="1"/>
            </p:cNvSpPr>
            <p:nvPr/>
          </p:nvSpPr>
          <p:spPr bwMode="auto">
            <a:xfrm>
              <a:off x="1066800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A</a:t>
              </a:r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1296010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1066800" y="4953000"/>
            <a:ext cx="407988" cy="1828800"/>
            <a:chOff x="1573716" y="533400"/>
            <a:chExt cx="407484" cy="1828800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1802034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09" name="TextBox 19"/>
            <p:cNvSpPr txBox="1">
              <a:spLocks noChangeArrowheads="1"/>
            </p:cNvSpPr>
            <p:nvPr/>
          </p:nvSpPr>
          <p:spPr bwMode="auto">
            <a:xfrm>
              <a:off x="1573716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</a:t>
              </a:r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1802034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828800" y="5588000"/>
            <a:ext cx="7015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Genomic DNA possibilities for each SNP</a:t>
            </a:r>
          </a:p>
        </p:txBody>
      </p:sp>
      <p:grpSp>
        <p:nvGrpSpPr>
          <p:cNvPr id="84" name="Group 83"/>
          <p:cNvGrpSpPr>
            <a:grpSpLocks/>
          </p:cNvGrpSpPr>
          <p:nvPr/>
        </p:nvGrpSpPr>
        <p:grpSpPr bwMode="auto">
          <a:xfrm>
            <a:off x="80963" y="773113"/>
            <a:ext cx="1971675" cy="2274887"/>
            <a:chOff x="80664" y="773430"/>
            <a:chExt cx="1972271" cy="2274570"/>
          </a:xfrm>
        </p:grpSpPr>
        <p:grpSp>
          <p:nvGrpSpPr>
            <p:cNvPr id="10299" name="Group 28"/>
            <p:cNvGrpSpPr>
              <a:grpSpLocks/>
            </p:cNvGrpSpPr>
            <p:nvPr/>
          </p:nvGrpSpPr>
          <p:grpSpPr bwMode="auto">
            <a:xfrm>
              <a:off x="197425" y="773430"/>
              <a:ext cx="869375" cy="584775"/>
              <a:chOff x="3810112" y="710625"/>
              <a:chExt cx="869375" cy="584775"/>
            </a:xfrm>
          </p:grpSpPr>
          <p:sp>
            <p:nvSpPr>
              <p:cNvPr id="10306" name="TextBox 24"/>
              <p:cNvSpPr txBox="1">
                <a:spLocks noChangeArrowheads="1"/>
              </p:cNvSpPr>
              <p:nvPr/>
            </p:nvSpPr>
            <p:spPr bwMode="auto">
              <a:xfrm>
                <a:off x="3810112" y="710625"/>
                <a:ext cx="533288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/>
                  <a:t>T-</a:t>
                </a: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4268200" y="837607"/>
                <a:ext cx="411286" cy="43174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10300" name="Group 29"/>
            <p:cNvGrpSpPr>
              <a:grpSpLocks/>
            </p:cNvGrpSpPr>
            <p:nvPr/>
          </p:nvGrpSpPr>
          <p:grpSpPr bwMode="auto">
            <a:xfrm>
              <a:off x="216625" y="1333380"/>
              <a:ext cx="869375" cy="584775"/>
              <a:chOff x="4998025" y="710625"/>
              <a:chExt cx="869375" cy="584775"/>
            </a:xfrm>
          </p:grpSpPr>
          <p:sp>
            <p:nvSpPr>
              <p:cNvPr id="10304" name="TextBox 26"/>
              <p:cNvSpPr txBox="1">
                <a:spLocks noChangeArrowheads="1"/>
              </p:cNvSpPr>
              <p:nvPr/>
            </p:nvSpPr>
            <p:spPr bwMode="auto">
              <a:xfrm>
                <a:off x="4998025" y="710625"/>
                <a:ext cx="595035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/>
                  <a:t>C-</a:t>
                </a:r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5455969" y="814158"/>
                <a:ext cx="411286" cy="4317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10301" name="Group 33"/>
            <p:cNvGrpSpPr>
              <a:grpSpLocks/>
            </p:cNvGrpSpPr>
            <p:nvPr/>
          </p:nvGrpSpPr>
          <p:grpSpPr bwMode="auto">
            <a:xfrm>
              <a:off x="80664" y="2114490"/>
              <a:ext cx="1972271" cy="933510"/>
              <a:chOff x="6172200" y="533400"/>
              <a:chExt cx="1972271" cy="933510"/>
            </a:xfrm>
          </p:grpSpPr>
          <p:sp>
            <p:nvSpPr>
              <p:cNvPr id="31" name="Rounded Rectangle 30"/>
              <p:cNvSpPr/>
              <p:nvPr/>
            </p:nvSpPr>
            <p:spPr>
              <a:xfrm>
                <a:off x="6477092" y="533590"/>
                <a:ext cx="1372015" cy="520627"/>
              </a:xfrm>
              <a:prstGeom prst="roundRect">
                <a:avLst/>
              </a:prstGeom>
              <a:solidFill>
                <a:schemeClr val="accent3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303" name="TextBox 32"/>
              <p:cNvSpPr txBox="1">
                <a:spLocks noChangeArrowheads="1"/>
              </p:cNvSpPr>
              <p:nvPr/>
            </p:nvSpPr>
            <p:spPr bwMode="auto">
              <a:xfrm>
                <a:off x="6172200" y="1066800"/>
                <a:ext cx="1972271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000"/>
                  <a:t>DNA polymerase</a:t>
                </a:r>
              </a:p>
            </p:txBody>
          </p:sp>
        </p:grp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2563813" y="762000"/>
            <a:ext cx="407987" cy="1828800"/>
            <a:chOff x="1066800" y="533400"/>
            <a:chExt cx="407484" cy="1828800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1295118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7" name="TextBox 45"/>
            <p:cNvSpPr txBox="1">
              <a:spLocks noChangeArrowheads="1"/>
            </p:cNvSpPr>
            <p:nvPr/>
          </p:nvSpPr>
          <p:spPr bwMode="auto">
            <a:xfrm>
              <a:off x="1066800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A</a:t>
              </a: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1295118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4781550" y="762000"/>
            <a:ext cx="407988" cy="1828800"/>
            <a:chOff x="1573716" y="533400"/>
            <a:chExt cx="407484" cy="1828800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1802034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1573716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</a:t>
              </a:r>
            </a:p>
          </p:txBody>
        </p:sp>
        <p:cxnSp>
          <p:nvCxnSpPr>
            <p:cNvPr id="51" name="Straight Connector 50"/>
            <p:cNvCxnSpPr/>
            <p:nvPr/>
          </p:nvCxnSpPr>
          <p:spPr>
            <a:xfrm>
              <a:off x="1802034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2895600" y="762000"/>
            <a:ext cx="407988" cy="1828800"/>
            <a:chOff x="1066800" y="533400"/>
            <a:chExt cx="407484" cy="1828800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1295118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1" name="TextBox 53"/>
            <p:cNvSpPr txBox="1">
              <a:spLocks noChangeArrowheads="1"/>
            </p:cNvSpPr>
            <p:nvPr/>
          </p:nvSpPr>
          <p:spPr bwMode="auto">
            <a:xfrm>
              <a:off x="1066800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A</a:t>
              </a:r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1295118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/>
          <p:cNvGrpSpPr>
            <a:grpSpLocks/>
          </p:cNvGrpSpPr>
          <p:nvPr/>
        </p:nvGrpSpPr>
        <p:grpSpPr bwMode="auto">
          <a:xfrm>
            <a:off x="4419600" y="762000"/>
            <a:ext cx="407988" cy="1828800"/>
            <a:chOff x="1066800" y="533400"/>
            <a:chExt cx="407484" cy="1828800"/>
          </a:xfrm>
        </p:grpSpPr>
        <p:cxnSp>
          <p:nvCxnSpPr>
            <p:cNvPr id="57" name="Straight Connector 56"/>
            <p:cNvCxnSpPr/>
            <p:nvPr/>
          </p:nvCxnSpPr>
          <p:spPr>
            <a:xfrm>
              <a:off x="1295118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8" name="TextBox 57"/>
            <p:cNvSpPr txBox="1">
              <a:spLocks noChangeArrowheads="1"/>
            </p:cNvSpPr>
            <p:nvPr/>
          </p:nvSpPr>
          <p:spPr bwMode="auto">
            <a:xfrm>
              <a:off x="1066800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A</a:t>
              </a:r>
            </a:p>
          </p:txBody>
        </p:sp>
        <p:cxnSp>
          <p:nvCxnSpPr>
            <p:cNvPr id="59" name="Straight Connector 58"/>
            <p:cNvCxnSpPr/>
            <p:nvPr/>
          </p:nvCxnSpPr>
          <p:spPr>
            <a:xfrm>
              <a:off x="1295118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/>
          <p:cNvGrpSpPr>
            <a:grpSpLocks/>
          </p:cNvGrpSpPr>
          <p:nvPr/>
        </p:nvGrpSpPr>
        <p:grpSpPr bwMode="auto">
          <a:xfrm>
            <a:off x="6373813" y="762000"/>
            <a:ext cx="407987" cy="1828800"/>
            <a:chOff x="1573716" y="533400"/>
            <a:chExt cx="407484" cy="1828800"/>
          </a:xfrm>
        </p:grpSpPr>
        <p:cxnSp>
          <p:nvCxnSpPr>
            <p:cNvPr id="61" name="Straight Connector 60"/>
            <p:cNvCxnSpPr/>
            <p:nvPr/>
          </p:nvCxnSpPr>
          <p:spPr>
            <a:xfrm>
              <a:off x="1802034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5" name="TextBox 61"/>
            <p:cNvSpPr txBox="1">
              <a:spLocks noChangeArrowheads="1"/>
            </p:cNvSpPr>
            <p:nvPr/>
          </p:nvSpPr>
          <p:spPr bwMode="auto">
            <a:xfrm>
              <a:off x="1573716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</a:t>
              </a:r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1802034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/>
          <p:cNvGrpSpPr>
            <a:grpSpLocks/>
          </p:cNvGrpSpPr>
          <p:nvPr/>
        </p:nvGrpSpPr>
        <p:grpSpPr bwMode="auto">
          <a:xfrm>
            <a:off x="6678613" y="762000"/>
            <a:ext cx="407987" cy="1828800"/>
            <a:chOff x="1573716" y="533400"/>
            <a:chExt cx="407484" cy="1828800"/>
          </a:xfrm>
        </p:grpSpPr>
        <p:cxnSp>
          <p:nvCxnSpPr>
            <p:cNvPr id="65" name="Straight Connector 64"/>
            <p:cNvCxnSpPr/>
            <p:nvPr/>
          </p:nvCxnSpPr>
          <p:spPr>
            <a:xfrm>
              <a:off x="1802034" y="533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2" name="TextBox 65"/>
            <p:cNvSpPr txBox="1">
              <a:spLocks noChangeArrowheads="1"/>
            </p:cNvSpPr>
            <p:nvPr/>
          </p:nvSpPr>
          <p:spPr bwMode="auto">
            <a:xfrm>
              <a:off x="1573716" y="1214735"/>
              <a:ext cx="40748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</a:t>
              </a:r>
            </a:p>
          </p:txBody>
        </p:sp>
        <p:cxnSp>
          <p:nvCxnSpPr>
            <p:cNvPr id="67" name="Straight Connector 66"/>
            <p:cNvCxnSpPr/>
            <p:nvPr/>
          </p:nvCxnSpPr>
          <p:spPr>
            <a:xfrm>
              <a:off x="1802034" y="1676400"/>
              <a:ext cx="0" cy="685800"/>
            </a:xfrm>
            <a:prstGeom prst="line">
              <a:avLst/>
            </a:prstGeom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3092450" y="1397000"/>
            <a:ext cx="869950" cy="584200"/>
            <a:chOff x="3810112" y="710625"/>
            <a:chExt cx="869375" cy="584775"/>
          </a:xfrm>
        </p:grpSpPr>
        <p:sp>
          <p:nvSpPr>
            <p:cNvPr id="10279" name="TextBox 68"/>
            <p:cNvSpPr txBox="1">
              <a:spLocks noChangeArrowheads="1"/>
            </p:cNvSpPr>
            <p:nvPr/>
          </p:nvSpPr>
          <p:spPr bwMode="auto">
            <a:xfrm>
              <a:off x="3810112" y="710625"/>
              <a:ext cx="533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T-</a:t>
              </a:r>
            </a:p>
          </p:txBody>
        </p:sp>
        <p:sp>
          <p:nvSpPr>
            <p:cNvPr id="70" name="Oval 69"/>
            <p:cNvSpPr/>
            <p:nvPr/>
          </p:nvSpPr>
          <p:spPr>
            <a:xfrm>
              <a:off x="4267010" y="837750"/>
              <a:ext cx="412477" cy="4322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71" name="Group 70"/>
          <p:cNvGrpSpPr>
            <a:grpSpLocks/>
          </p:cNvGrpSpPr>
          <p:nvPr/>
        </p:nvGrpSpPr>
        <p:grpSpPr bwMode="auto">
          <a:xfrm rot="10800000" flipV="1">
            <a:off x="1797050" y="1403350"/>
            <a:ext cx="869950" cy="584200"/>
            <a:chOff x="3810112" y="710625"/>
            <a:chExt cx="869375" cy="584775"/>
          </a:xfrm>
        </p:grpSpPr>
        <p:sp>
          <p:nvSpPr>
            <p:cNvPr id="10277" name="TextBox 71"/>
            <p:cNvSpPr txBox="1">
              <a:spLocks noChangeArrowheads="1"/>
            </p:cNvSpPr>
            <p:nvPr/>
          </p:nvSpPr>
          <p:spPr bwMode="auto">
            <a:xfrm>
              <a:off x="3810112" y="710625"/>
              <a:ext cx="533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T-</a:t>
              </a:r>
            </a:p>
          </p:txBody>
        </p:sp>
        <p:sp>
          <p:nvSpPr>
            <p:cNvPr id="73" name="Oval 72"/>
            <p:cNvSpPr/>
            <p:nvPr/>
          </p:nvSpPr>
          <p:spPr>
            <a:xfrm>
              <a:off x="4267010" y="831394"/>
              <a:ext cx="412477" cy="4322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74" name="Oval 73"/>
          <p:cNvSpPr/>
          <p:nvPr/>
        </p:nvSpPr>
        <p:spPr>
          <a:xfrm>
            <a:off x="2330450" y="2859088"/>
            <a:ext cx="1282700" cy="1190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5" name="Oval 74"/>
          <p:cNvSpPr/>
          <p:nvPr/>
        </p:nvSpPr>
        <p:spPr>
          <a:xfrm>
            <a:off x="4175125" y="2846388"/>
            <a:ext cx="1281113" cy="11906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6" name="Oval 75"/>
          <p:cNvSpPr/>
          <p:nvPr/>
        </p:nvSpPr>
        <p:spPr>
          <a:xfrm>
            <a:off x="6110288" y="2847975"/>
            <a:ext cx="1281112" cy="11906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78" name="Group 77"/>
          <p:cNvGrpSpPr>
            <a:grpSpLocks/>
          </p:cNvGrpSpPr>
          <p:nvPr/>
        </p:nvGrpSpPr>
        <p:grpSpPr bwMode="auto">
          <a:xfrm rot="10800000" flipV="1">
            <a:off x="3733800" y="1371600"/>
            <a:ext cx="869950" cy="584200"/>
            <a:chOff x="3810112" y="710625"/>
            <a:chExt cx="869375" cy="584775"/>
          </a:xfrm>
        </p:grpSpPr>
        <p:sp>
          <p:nvSpPr>
            <p:cNvPr id="10275" name="TextBox 78"/>
            <p:cNvSpPr txBox="1">
              <a:spLocks noChangeArrowheads="1"/>
            </p:cNvSpPr>
            <p:nvPr/>
          </p:nvSpPr>
          <p:spPr bwMode="auto">
            <a:xfrm>
              <a:off x="3810112" y="710625"/>
              <a:ext cx="533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T-</a:t>
              </a:r>
            </a:p>
          </p:txBody>
        </p:sp>
        <p:sp>
          <p:nvSpPr>
            <p:cNvPr id="80" name="Oval 79"/>
            <p:cNvSpPr/>
            <p:nvPr/>
          </p:nvSpPr>
          <p:spPr>
            <a:xfrm>
              <a:off x="4267010" y="831394"/>
              <a:ext cx="412477" cy="4322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81" name="Group 80"/>
          <p:cNvGrpSpPr>
            <a:grpSpLocks/>
          </p:cNvGrpSpPr>
          <p:nvPr/>
        </p:nvGrpSpPr>
        <p:grpSpPr bwMode="auto">
          <a:xfrm>
            <a:off x="5073650" y="1397000"/>
            <a:ext cx="869950" cy="584200"/>
            <a:chOff x="4998025" y="710625"/>
            <a:chExt cx="869375" cy="584775"/>
          </a:xfrm>
        </p:grpSpPr>
        <p:sp>
          <p:nvSpPr>
            <p:cNvPr id="10273" name="TextBox 81"/>
            <p:cNvSpPr txBox="1">
              <a:spLocks noChangeArrowheads="1"/>
            </p:cNvSpPr>
            <p:nvPr/>
          </p:nvSpPr>
          <p:spPr bwMode="auto">
            <a:xfrm>
              <a:off x="4998025" y="710625"/>
              <a:ext cx="59503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C-</a:t>
              </a:r>
            </a:p>
          </p:txBody>
        </p:sp>
        <p:sp>
          <p:nvSpPr>
            <p:cNvPr id="83" name="Oval 82"/>
            <p:cNvSpPr/>
            <p:nvPr/>
          </p:nvSpPr>
          <p:spPr>
            <a:xfrm>
              <a:off x="5454923" y="813915"/>
              <a:ext cx="412477" cy="43222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85" name="Group 84"/>
          <p:cNvGrpSpPr>
            <a:grpSpLocks/>
          </p:cNvGrpSpPr>
          <p:nvPr/>
        </p:nvGrpSpPr>
        <p:grpSpPr bwMode="auto">
          <a:xfrm>
            <a:off x="6978650" y="1371600"/>
            <a:ext cx="869950" cy="584200"/>
            <a:chOff x="4998025" y="710625"/>
            <a:chExt cx="869375" cy="584775"/>
          </a:xfrm>
        </p:grpSpPr>
        <p:sp>
          <p:nvSpPr>
            <p:cNvPr id="10271" name="TextBox 85"/>
            <p:cNvSpPr txBox="1">
              <a:spLocks noChangeArrowheads="1"/>
            </p:cNvSpPr>
            <p:nvPr/>
          </p:nvSpPr>
          <p:spPr bwMode="auto">
            <a:xfrm>
              <a:off x="4998025" y="710625"/>
              <a:ext cx="59503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C-</a:t>
              </a:r>
            </a:p>
          </p:txBody>
        </p:sp>
        <p:sp>
          <p:nvSpPr>
            <p:cNvPr id="87" name="Oval 86"/>
            <p:cNvSpPr/>
            <p:nvPr/>
          </p:nvSpPr>
          <p:spPr>
            <a:xfrm>
              <a:off x="5454923" y="813915"/>
              <a:ext cx="412477" cy="43222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88" name="Group 87"/>
          <p:cNvGrpSpPr>
            <a:grpSpLocks/>
          </p:cNvGrpSpPr>
          <p:nvPr/>
        </p:nvGrpSpPr>
        <p:grpSpPr bwMode="auto">
          <a:xfrm rot="10800000" flipV="1">
            <a:off x="5638800" y="1371600"/>
            <a:ext cx="869950" cy="584200"/>
            <a:chOff x="4998025" y="710625"/>
            <a:chExt cx="869375" cy="584775"/>
          </a:xfrm>
        </p:grpSpPr>
        <p:sp>
          <p:nvSpPr>
            <p:cNvPr id="10269" name="TextBox 88"/>
            <p:cNvSpPr txBox="1">
              <a:spLocks noChangeArrowheads="1"/>
            </p:cNvSpPr>
            <p:nvPr/>
          </p:nvSpPr>
          <p:spPr bwMode="auto">
            <a:xfrm>
              <a:off x="4998025" y="710625"/>
              <a:ext cx="59503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C-</a:t>
              </a:r>
            </a:p>
          </p:txBody>
        </p:sp>
        <p:sp>
          <p:nvSpPr>
            <p:cNvPr id="90" name="Oval 89"/>
            <p:cNvSpPr/>
            <p:nvPr/>
          </p:nvSpPr>
          <p:spPr>
            <a:xfrm>
              <a:off x="5454923" y="813915"/>
              <a:ext cx="412477" cy="43222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92" name="Straight Arrow Connector 91"/>
          <p:cNvCxnSpPr/>
          <p:nvPr/>
        </p:nvCxnSpPr>
        <p:spPr>
          <a:xfrm flipH="1">
            <a:off x="7642225" y="3530600"/>
            <a:ext cx="3587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H="1">
            <a:off x="7086600" y="2438400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4" name="TextBox 94"/>
          <p:cNvSpPr txBox="1">
            <a:spLocks noChangeArrowheads="1"/>
          </p:cNvSpPr>
          <p:nvPr/>
        </p:nvSpPr>
        <p:spPr bwMode="auto">
          <a:xfrm>
            <a:off x="8001000" y="3200400"/>
            <a:ext cx="960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bead</a:t>
            </a:r>
          </a:p>
        </p:txBody>
      </p:sp>
      <p:sp>
        <p:nvSpPr>
          <p:cNvPr id="10265" name="TextBox 95"/>
          <p:cNvSpPr txBox="1">
            <a:spLocks noChangeArrowheads="1"/>
          </p:cNvSpPr>
          <p:nvPr/>
        </p:nvSpPr>
        <p:spPr bwMode="auto">
          <a:xfrm>
            <a:off x="7848600" y="2057400"/>
            <a:ext cx="1277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primer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81200" y="4800600"/>
            <a:ext cx="1938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>
                <a:solidFill>
                  <a:srgbClr val="92D050"/>
                </a:solidFill>
              </a:rPr>
              <a:t>A-T homozygote</a:t>
            </a:r>
          </a:p>
        </p:txBody>
      </p:sp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4143375" y="4805363"/>
            <a:ext cx="1508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>
                <a:solidFill>
                  <a:srgbClr val="FFFF00"/>
                </a:solidFill>
              </a:rPr>
              <a:t>A-T/C-G</a:t>
            </a:r>
          </a:p>
          <a:p>
            <a:r>
              <a:rPr lang="en-US" sz="2000">
                <a:solidFill>
                  <a:srgbClr val="FFFF00"/>
                </a:solidFill>
              </a:rPr>
              <a:t>heterozygote</a:t>
            </a: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6200775" y="4816475"/>
            <a:ext cx="1957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>
                <a:solidFill>
                  <a:srgbClr val="FF0000"/>
                </a:solidFill>
              </a:rPr>
              <a:t>C-G homozygote</a:t>
            </a:r>
          </a:p>
        </p:txBody>
      </p:sp>
    </p:spTree>
    <p:extLst>
      <p:ext uri="{BB962C8B-B14F-4D97-AF65-F5344CB8AC3E}">
        <p14:creationId xmlns:p14="http://schemas.microsoft.com/office/powerpoint/2010/main" xmlns="" val="74407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4" grpId="0" animBg="1"/>
      <p:bldP spid="75" grpId="0" animBg="1"/>
      <p:bldP spid="76" grpId="0" animBg="1"/>
      <p:bldP spid="5" grpId="0"/>
      <p:bldP spid="86" grpId="0"/>
      <p:bldP spid="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19200" y="533400"/>
            <a:ext cx="1143000" cy="1066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514600" y="5334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760788" y="52705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029200" y="5334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219200" y="17526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514600" y="175260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733800" y="17526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029200" y="175260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219200" y="29718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514600" y="2971800"/>
            <a:ext cx="1143000" cy="1066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733800" y="29718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045075" y="2971800"/>
            <a:ext cx="1143000" cy="1066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219200" y="419100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514600" y="41910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733800" y="4191000"/>
            <a:ext cx="1143000" cy="1066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5029200" y="4191000"/>
            <a:ext cx="1143000" cy="10668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324600" y="53340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6324600" y="1752600"/>
            <a:ext cx="1143000" cy="10668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6324600" y="29718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324600" y="4191000"/>
            <a:ext cx="114300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28600" y="5486400"/>
            <a:ext cx="87264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rgbClr val="FFFF00"/>
                </a:solidFill>
              </a:rPr>
              <a:t>1.2 million spots on each slide- </a:t>
            </a:r>
            <a:r>
              <a:rPr lang="en-US" u="sng" dirty="0">
                <a:solidFill>
                  <a:srgbClr val="FFFF00"/>
                </a:solidFill>
              </a:rPr>
              <a:t>each spot represents</a:t>
            </a:r>
          </a:p>
          <a:p>
            <a:r>
              <a:rPr lang="en-US" u="sng" dirty="0">
                <a:solidFill>
                  <a:srgbClr val="FFFF00"/>
                </a:solidFill>
              </a:rPr>
              <a:t>one SNP</a:t>
            </a:r>
          </a:p>
        </p:txBody>
      </p:sp>
    </p:spTree>
    <p:extLst>
      <p:ext uri="{BB962C8B-B14F-4D97-AF65-F5344CB8AC3E}">
        <p14:creationId xmlns:p14="http://schemas.microsoft.com/office/powerpoint/2010/main" xmlns="" val="393069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17600"/>
            <a:ext cx="5010150" cy="488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666750" y="228600"/>
            <a:ext cx="5105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>
                <a:solidFill>
                  <a:srgbClr val="FFFF00"/>
                </a:solidFill>
              </a:rPr>
              <a:t>Results from SNP analysis</a:t>
            </a:r>
          </a:p>
        </p:txBody>
      </p:sp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6553200" y="2362200"/>
            <a:ext cx="1952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b="1">
                <a:solidFill>
                  <a:srgbClr val="00B050"/>
                </a:solidFill>
              </a:rPr>
              <a:t>A and A</a:t>
            </a:r>
          </a:p>
        </p:txBody>
      </p:sp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6553200" y="2971800"/>
            <a:ext cx="198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b="1">
                <a:solidFill>
                  <a:srgbClr val="FFFF00"/>
                </a:solidFill>
              </a:rPr>
              <a:t>A and C</a:t>
            </a:r>
          </a:p>
        </p:txBody>
      </p: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6553200" y="3635375"/>
            <a:ext cx="2008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b="1">
                <a:solidFill>
                  <a:srgbClr val="C00000"/>
                </a:solidFill>
              </a:rPr>
              <a:t>C and C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5943600" y="1828800"/>
            <a:ext cx="1398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M-allele</a:t>
            </a:r>
          </a:p>
        </p:txBody>
      </p:sp>
      <p:sp>
        <p:nvSpPr>
          <p:cNvPr id="12296" name="TextBox 9"/>
          <p:cNvSpPr txBox="1">
            <a:spLocks noChangeArrowheads="1"/>
          </p:cNvSpPr>
          <p:nvPr/>
        </p:nvSpPr>
        <p:spPr bwMode="auto">
          <a:xfrm>
            <a:off x="7712075" y="1838325"/>
            <a:ext cx="1279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P-allele</a:t>
            </a:r>
          </a:p>
        </p:txBody>
      </p:sp>
    </p:spTree>
    <p:extLst>
      <p:ext uri="{BB962C8B-B14F-4D97-AF65-F5344CB8AC3E}">
        <p14:creationId xmlns:p14="http://schemas.microsoft.com/office/powerpoint/2010/main" xmlns="" val="142198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5"/>
          <p:cNvSpPr txBox="1">
            <a:spLocks noChangeArrowheads="1"/>
          </p:cNvSpPr>
          <p:nvPr/>
        </p:nvSpPr>
        <p:spPr bwMode="auto">
          <a:xfrm>
            <a:off x="457200" y="381000"/>
            <a:ext cx="87058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4000"/>
              <a:t>2013 Molecular Biology tool of the year?</a:t>
            </a:r>
          </a:p>
        </p:txBody>
      </p:sp>
      <p:sp>
        <p:nvSpPr>
          <p:cNvPr id="306182" name="Rectangle 6"/>
          <p:cNvSpPr>
            <a:spLocks noChangeArrowheads="1"/>
          </p:cNvSpPr>
          <p:nvPr/>
        </p:nvSpPr>
        <p:spPr bwMode="auto">
          <a:xfrm>
            <a:off x="1644650" y="2362200"/>
            <a:ext cx="63309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4000" b="1"/>
              <a:t>Nanopore DNA sequencing</a:t>
            </a:r>
          </a:p>
        </p:txBody>
      </p:sp>
      <p:sp>
        <p:nvSpPr>
          <p:cNvPr id="306183" name="Text Box 7"/>
          <p:cNvSpPr txBox="1">
            <a:spLocks noChangeArrowheads="1"/>
          </p:cNvSpPr>
          <p:nvPr/>
        </p:nvSpPr>
        <p:spPr bwMode="auto">
          <a:xfrm>
            <a:off x="3048000" y="1447800"/>
            <a:ext cx="3421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/>
              <a:t>…and the winner is….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0" y="3886200"/>
            <a:ext cx="594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  <a:hlinkClick r:id="rId3"/>
              </a:rPr>
              <a:t>http://www.nanoporetech.com</a:t>
            </a:r>
            <a:r>
              <a:rPr lang="en-US" altLang="en-US">
                <a:hlinkClick r:id="rId3"/>
              </a:rPr>
              <a:t>/</a:t>
            </a:r>
            <a:endParaRPr lang="en-US" altLang="en-US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04800" y="4876800"/>
            <a:ext cx="8610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b="1"/>
              <a:t>“2013 will see the first commercial nanopore DNA sequencers.”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1853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6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6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6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82" grpId="0"/>
      <p:bldP spid="306183" grpId="0"/>
      <p:bldP spid="6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0678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2246313" y="4191000"/>
            <a:ext cx="4575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Nature nanotechnology (2011)</a:t>
            </a:r>
          </a:p>
        </p:txBody>
      </p:sp>
    </p:spTree>
    <p:extLst>
      <p:ext uri="{BB962C8B-B14F-4D97-AF65-F5344CB8AC3E}">
        <p14:creationId xmlns:p14="http://schemas.microsoft.com/office/powerpoint/2010/main" xmlns="" val="316392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3"/>
          <p:cNvSpPr txBox="1">
            <a:spLocks noChangeArrowheads="1"/>
          </p:cNvSpPr>
          <p:nvPr/>
        </p:nvSpPr>
        <p:spPr bwMode="auto">
          <a:xfrm>
            <a:off x="838200" y="228600"/>
            <a:ext cx="461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Types of nanopore sequencers: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914400"/>
            <a:ext cx="737092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Biological: uses pore-forming protein in a membrane</a:t>
            </a: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a lipid bilayer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24000" y="1905000"/>
            <a:ext cx="6038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dirty="0"/>
              <a:t>e.g. channel pore proteins (</a:t>
            </a:r>
            <a:r>
              <a:rPr lang="el-GR" altLang="en-US" sz="2800" dirty="0"/>
              <a:t>α-</a:t>
            </a:r>
            <a:r>
              <a:rPr lang="en-US" altLang="en-US" sz="2800" dirty="0" err="1"/>
              <a:t>hemolysin</a:t>
            </a:r>
            <a:r>
              <a:rPr lang="en-US" altLang="en-US" sz="2800" dirty="0"/>
              <a:t>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6325" y="3810000"/>
            <a:ext cx="39782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286000" y="2493963"/>
            <a:ext cx="45720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 sz="2800" dirty="0" err="1"/>
              <a:t>heptameric</a:t>
            </a:r>
            <a:r>
              <a:rPr lang="en-US" altLang="en-US" sz="2800" dirty="0"/>
              <a:t> protein pore with an inner diameter of 1nm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6200" y="6096000"/>
            <a:ext cx="9247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 sz="2800">
                <a:solidFill>
                  <a:srgbClr val="FFFF00"/>
                </a:solidFill>
              </a:rPr>
              <a:t>Pore gives signal when interacting with DNA/RNA/protein </a:t>
            </a:r>
          </a:p>
        </p:txBody>
      </p:sp>
    </p:spTree>
    <p:extLst>
      <p:ext uri="{BB962C8B-B14F-4D97-AF65-F5344CB8AC3E}">
        <p14:creationId xmlns:p14="http://schemas.microsoft.com/office/powerpoint/2010/main" xmlns="" val="146310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304800" y="304800"/>
            <a:ext cx="7324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dirty="0"/>
              <a:t>2. Solid state: Fabricated from synthetic materials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00200" y="1066800"/>
            <a:ext cx="67992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dirty="0"/>
              <a:t>e.g. </a:t>
            </a:r>
            <a:r>
              <a:rPr lang="en-US" altLang="en-US" sz="2800" dirty="0" err="1">
                <a:solidFill>
                  <a:srgbClr val="FFFF00"/>
                </a:solidFill>
              </a:rPr>
              <a:t>Graphene</a:t>
            </a:r>
            <a:r>
              <a:rPr lang="en-US" altLang="en-US" sz="2800" dirty="0">
                <a:solidFill>
                  <a:srgbClr val="FFFF00"/>
                </a:solidFill>
              </a:rPr>
              <a:t>: </a:t>
            </a:r>
            <a:r>
              <a:rPr lang="en-US" altLang="en-US" sz="2800" dirty="0"/>
              <a:t>pure carbon similar to graphite</a:t>
            </a:r>
          </a:p>
          <a:p>
            <a:r>
              <a:rPr lang="en-US" altLang="en-US" sz="2800" dirty="0"/>
              <a:t>(but only one atom thick)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33600"/>
            <a:ext cx="334010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3400" y="5486400"/>
            <a:ext cx="8610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Nobel Prize for Physics (2010) Andre Geim and Konstantin Novoselov of Manchester University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886200" y="2125663"/>
            <a:ext cx="4572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 dirty="0"/>
              <a:t>100 times stronger than steel;</a:t>
            </a:r>
            <a:r>
              <a:rPr lang="en-US" altLang="en-US" sz="2400" dirty="0">
                <a:solidFill>
                  <a:srgbClr val="FFFF00"/>
                </a:solidFill>
              </a:rPr>
              <a:t> conducts electricity </a:t>
            </a:r>
            <a:r>
              <a:rPr lang="en-US" altLang="en-US" sz="2400" dirty="0"/>
              <a:t>better than copper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692525"/>
            <a:ext cx="26670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5024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1066800" y="161925"/>
            <a:ext cx="677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How does nanopore sequencing work?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6200" y="762000"/>
            <a:ext cx="804703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 sz="2800" dirty="0"/>
              <a:t>single stranded DNA is fed through a hole (pore) in a </a:t>
            </a:r>
            <a:r>
              <a:rPr lang="en-US" altLang="en-US" sz="2800" dirty="0" err="1"/>
              <a:t>graphene</a:t>
            </a:r>
            <a:r>
              <a:rPr lang="en-US" altLang="en-US" sz="2800" dirty="0"/>
              <a:t> </a:t>
            </a:r>
            <a:r>
              <a:rPr lang="en-US" altLang="en-US" sz="2800" dirty="0" err="1"/>
              <a:t>nanosequencer</a:t>
            </a:r>
            <a:r>
              <a:rPr lang="en-US" altLang="en-US" sz="2800" dirty="0"/>
              <a:t> which has electrical sensor built into pore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" y="2209800"/>
            <a:ext cx="75406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electrical signal excited by each nucleotide as it</a:t>
            </a:r>
          </a:p>
          <a:p>
            <a:pPr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enters pore is different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" y="3200400"/>
            <a:ext cx="8047038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in signal can be analyzed by computer</a:t>
            </a:r>
          </a:p>
          <a:p>
            <a:pPr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converted into DNA sequence information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233863"/>
            <a:ext cx="333375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7785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525"/>
            <a:ext cx="6172200" cy="662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461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8318195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677359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381000" y="4941888"/>
            <a:ext cx="80184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How long would it take to sequence the human </a:t>
            </a:r>
          </a:p>
          <a:p>
            <a:r>
              <a:rPr lang="en-US" altLang="en-US">
                <a:solidFill>
                  <a:srgbClr val="FFFF00"/>
                </a:solidFill>
              </a:rPr>
              <a:t>genome with 8000 pore nanosequencer?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609600" y="533400"/>
            <a:ext cx="6262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Advantages of nanopore sequencing: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5800" y="1295400"/>
            <a:ext cx="5216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/>
              <a:t>fast (250,000 bp/sec)/pore!!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5800" y="1854200"/>
            <a:ext cx="708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/>
              <a:t>DNA is not degraded! Can re-sequence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85800" y="2387600"/>
            <a:ext cx="1604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/>
              <a:t>cheap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2625" y="3048000"/>
            <a:ext cx="3798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Future advancements: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5800" y="4140200"/>
            <a:ext cx="3644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/>
              <a:t>8000 pores/device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85800" y="3632200"/>
            <a:ext cx="53689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altLang="en-US"/>
              <a:t>Disposable sequencers ($50)</a:t>
            </a:r>
          </a:p>
        </p:txBody>
      </p:sp>
    </p:spTree>
    <p:extLst>
      <p:ext uri="{BB962C8B-B14F-4D97-AF65-F5344CB8AC3E}">
        <p14:creationId xmlns:p14="http://schemas.microsoft.com/office/powerpoint/2010/main" xmlns="" val="127914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4" grpId="0"/>
      <p:bldP spid="7" grpId="0"/>
      <p:bldP spid="8" grpId="0"/>
      <p:bldP spid="6" grpId="0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1981200" y="228600"/>
            <a:ext cx="518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DNA sequencing technologies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04800" y="1930400"/>
            <a:ext cx="3348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b="1">
                <a:solidFill>
                  <a:srgbClr val="92D050"/>
                </a:solidFill>
              </a:rPr>
              <a:t>Dideoxy termination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3149600"/>
            <a:ext cx="1592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b="1">
                <a:solidFill>
                  <a:srgbClr val="92D050"/>
                </a:solidFill>
              </a:rPr>
              <a:t>Illumina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8763" y="4292600"/>
            <a:ext cx="24844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b="1">
                <a:solidFill>
                  <a:srgbClr val="92D050"/>
                </a:solidFill>
              </a:rPr>
              <a:t>DNA nanopore</a:t>
            </a:r>
          </a:p>
        </p:txBody>
      </p:sp>
      <p:sp>
        <p:nvSpPr>
          <p:cNvPr id="17414" name="TextBox 5"/>
          <p:cNvSpPr txBox="1">
            <a:spLocks noChangeArrowheads="1"/>
          </p:cNvSpPr>
          <p:nvPr/>
        </p:nvSpPr>
        <p:spPr bwMode="auto">
          <a:xfrm>
            <a:off x="3733800" y="1066800"/>
            <a:ext cx="2124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u="sng"/>
              <a:t>Advantages</a:t>
            </a:r>
          </a:p>
        </p:txBody>
      </p:sp>
      <p:sp>
        <p:nvSpPr>
          <p:cNvPr id="17415" name="TextBox 6"/>
          <p:cNvSpPr txBox="1">
            <a:spLocks noChangeArrowheads="1"/>
          </p:cNvSpPr>
          <p:nvPr/>
        </p:nvSpPr>
        <p:spPr bwMode="auto">
          <a:xfrm>
            <a:off x="6181725" y="1092200"/>
            <a:ext cx="2581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u="sng"/>
              <a:t>Disadvantage</a:t>
            </a:r>
            <a:r>
              <a:rPr lang="en-US" altLang="en-US"/>
              <a:t>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49675" y="1752600"/>
            <a:ext cx="16525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reliable</a:t>
            </a:r>
          </a:p>
          <a:p>
            <a:r>
              <a:rPr lang="en-US" altLang="en-US" sz="2400"/>
              <a:t>inexpensive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72200" y="1752600"/>
            <a:ext cx="23225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Short sequences</a:t>
            </a:r>
          </a:p>
          <a:p>
            <a:r>
              <a:rPr lang="en-US" altLang="en-US" sz="2400"/>
              <a:t>DNA is degraded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33800" y="2819400"/>
            <a:ext cx="16525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fast</a:t>
            </a:r>
          </a:p>
          <a:p>
            <a:r>
              <a:rPr lang="en-US" altLang="en-US" sz="2400"/>
              <a:t>inexpensive</a:t>
            </a:r>
          </a:p>
          <a:p>
            <a:r>
              <a:rPr lang="en-US" altLang="en-US" sz="2400"/>
              <a:t>scalable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172200" y="3048000"/>
            <a:ext cx="29797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Gives only SNP data</a:t>
            </a:r>
          </a:p>
          <a:p>
            <a:r>
              <a:rPr lang="en-US" altLang="en-US" sz="2400"/>
              <a:t>DNA cannot be reused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657600" y="4386263"/>
            <a:ext cx="28225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very fast</a:t>
            </a:r>
          </a:p>
          <a:p>
            <a:r>
              <a:rPr lang="en-US" altLang="en-US" sz="2400"/>
              <a:t>inexpensive</a:t>
            </a:r>
          </a:p>
          <a:p>
            <a:r>
              <a:rPr lang="en-US" altLang="en-US" sz="2400"/>
              <a:t>High throughput</a:t>
            </a:r>
          </a:p>
          <a:p>
            <a:r>
              <a:rPr lang="en-US" altLang="en-US" sz="2400"/>
              <a:t>(long reads-genomic)</a:t>
            </a:r>
          </a:p>
          <a:p>
            <a:r>
              <a:rPr lang="en-US" altLang="en-US" sz="2400"/>
              <a:t>DNA is not degraded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257925" y="4419600"/>
            <a:ext cx="2276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/>
              <a:t>Error rate is high</a:t>
            </a:r>
          </a:p>
        </p:txBody>
      </p:sp>
    </p:spTree>
    <p:extLst>
      <p:ext uri="{BB962C8B-B14F-4D97-AF65-F5344CB8AC3E}">
        <p14:creationId xmlns:p14="http://schemas.microsoft.com/office/powerpoint/2010/main" xmlns="" val="61099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5346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>
                <a:solidFill>
                  <a:srgbClr val="FFFF00"/>
                </a:solidFill>
              </a:rPr>
              <a:t>Microarray (DNA chip) technology:</a:t>
            </a:r>
          </a:p>
        </p:txBody>
      </p:sp>
      <p:sp>
        <p:nvSpPr>
          <p:cNvPr id="193539" name="Text Box 3"/>
          <p:cNvSpPr txBox="1">
            <a:spLocks noChangeArrowheads="1"/>
          </p:cNvSpPr>
          <p:nvPr/>
        </p:nvSpPr>
        <p:spPr bwMode="auto">
          <a:xfrm>
            <a:off x="457200" y="1143000"/>
            <a:ext cx="7702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Every gene from organism is spotted onto glass slide</a:t>
            </a:r>
          </a:p>
          <a:p>
            <a:r>
              <a:rPr lang="en-US" sz="2800"/>
              <a:t>(tiling array)</a:t>
            </a:r>
          </a:p>
        </p:txBody>
      </p:sp>
      <p:sp>
        <p:nvSpPr>
          <p:cNvPr id="193540" name="Text Box 4"/>
          <p:cNvSpPr txBox="1">
            <a:spLocks noChangeArrowheads="1"/>
          </p:cNvSpPr>
          <p:nvPr/>
        </p:nvSpPr>
        <p:spPr bwMode="auto">
          <a:xfrm>
            <a:off x="457200" y="2101850"/>
            <a:ext cx="76898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 dirty="0"/>
              <a:t> mRNA is isolated from different tissues and cDNA</a:t>
            </a:r>
          </a:p>
          <a:p>
            <a:r>
              <a:rPr lang="en-US" sz="2800" dirty="0"/>
              <a:t>is made with fluorescently labeled nucleotides</a:t>
            </a:r>
          </a:p>
        </p:txBody>
      </p:sp>
      <p:sp>
        <p:nvSpPr>
          <p:cNvPr id="193541" name="Text Box 5"/>
          <p:cNvSpPr txBox="1">
            <a:spLocks noChangeArrowheads="1"/>
          </p:cNvSpPr>
          <p:nvPr/>
        </p:nvSpPr>
        <p:spPr bwMode="auto">
          <a:xfrm>
            <a:off x="381000" y="3025775"/>
            <a:ext cx="8083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 dirty="0"/>
              <a:t> labelled cDNA from different tissues is used to probe </a:t>
            </a:r>
          </a:p>
          <a:p>
            <a:r>
              <a:rPr lang="en-US" sz="2800" dirty="0"/>
              <a:t>slide (e.g. cancer vs. normal)</a:t>
            </a:r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381000" y="3930650"/>
            <a:ext cx="71024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differences in gene expression between tissues </a:t>
            </a:r>
          </a:p>
          <a:p>
            <a:r>
              <a:rPr lang="en-US" sz="2800"/>
              <a:t>can be measured</a:t>
            </a:r>
          </a:p>
        </p:txBody>
      </p:sp>
      <p:sp>
        <p:nvSpPr>
          <p:cNvPr id="193543" name="Rectangle 7"/>
          <p:cNvSpPr>
            <a:spLocks noChangeArrowheads="1"/>
          </p:cNvSpPr>
          <p:nvPr/>
        </p:nvSpPr>
        <p:spPr bwMode="auto">
          <a:xfrm>
            <a:off x="228600" y="5181600"/>
            <a:ext cx="50662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/>
              <a:t>http://</a:t>
            </a:r>
            <a:r>
              <a:rPr lang="en-US" dirty="0">
                <a:hlinkClick r:id="rId3"/>
              </a:rPr>
              <a:t>www.youtube.com/watch?v=VNsThMNjKhM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85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  <p:bldP spid="193539" grpId="0"/>
      <p:bldP spid="193540" grpId="0"/>
      <p:bldP spid="193541" grpId="0"/>
      <p:bldP spid="193542" grpId="0"/>
      <p:bldP spid="19354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66320_ch03_fig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7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942263" y="228600"/>
            <a:ext cx="12017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</a:t>
            </a:r>
          </a:p>
          <a:p>
            <a:r>
              <a:rPr lang="en-US" sz="2800"/>
              <a:t>3.24</a:t>
            </a:r>
          </a:p>
        </p:txBody>
      </p:sp>
    </p:spTree>
    <p:extLst>
      <p:ext uri="{BB962C8B-B14F-4D97-AF65-F5344CB8AC3E}">
        <p14:creationId xmlns:p14="http://schemas.microsoft.com/office/powerpoint/2010/main" xmlns="" val="29270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471-2164-7-278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246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igure3bi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342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934200" y="295275"/>
            <a:ext cx="2214563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Microarray</a:t>
            </a:r>
          </a:p>
          <a:p>
            <a:r>
              <a:rPr lang="en-US" sz="2800"/>
              <a:t>analysis </a:t>
            </a:r>
          </a:p>
          <a:p>
            <a:r>
              <a:rPr lang="en-US" sz="2800"/>
              <a:t>for cancer</a:t>
            </a:r>
          </a:p>
          <a:p>
            <a:r>
              <a:rPr lang="en-US" sz="2800"/>
              <a:t>detection</a:t>
            </a:r>
          </a:p>
          <a:p>
            <a:r>
              <a:rPr lang="en-US" sz="2800"/>
              <a:t>and treatment </a:t>
            </a:r>
          </a:p>
          <a:p>
            <a:endParaRPr lang="en-US" sz="2800"/>
          </a:p>
        </p:txBody>
      </p:sp>
      <p:sp>
        <p:nvSpPr>
          <p:cNvPr id="2" name="TextBox 1"/>
          <p:cNvSpPr txBox="1"/>
          <p:nvPr/>
        </p:nvSpPr>
        <p:spPr>
          <a:xfrm>
            <a:off x="7111472" y="3048000"/>
            <a:ext cx="14991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Already being</a:t>
            </a:r>
          </a:p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sed in </a:t>
            </a:r>
          </a:p>
          <a:p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hospitals</a:t>
            </a:r>
            <a:endParaRPr lang="en-US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740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52400" y="1219200"/>
            <a:ext cx="879760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800" dirty="0">
                <a:solidFill>
                  <a:srgbClr val="FFFF00"/>
                </a:solidFill>
              </a:rPr>
              <a:t>Molecular </a:t>
            </a:r>
            <a:r>
              <a:rPr lang="en-US" altLang="en-US" sz="2800" dirty="0" smtClean="0">
                <a:solidFill>
                  <a:srgbClr val="FFFF00"/>
                </a:solidFill>
              </a:rPr>
              <a:t>biology/genetic engineering </a:t>
            </a:r>
            <a:r>
              <a:rPr lang="en-US" altLang="en-US" sz="2800" dirty="0">
                <a:solidFill>
                  <a:srgbClr val="FFFF00"/>
                </a:solidFill>
              </a:rPr>
              <a:t>technological </a:t>
            </a:r>
            <a:endParaRPr lang="en-US" altLang="en-US" sz="2800" dirty="0" smtClean="0">
              <a:solidFill>
                <a:srgbClr val="FFFF00"/>
              </a:solidFill>
            </a:endParaRPr>
          </a:p>
          <a:p>
            <a:r>
              <a:rPr lang="en-US" altLang="en-US" sz="2800" dirty="0" smtClean="0">
                <a:solidFill>
                  <a:srgbClr val="FFFF00"/>
                </a:solidFill>
              </a:rPr>
              <a:t>advancement continues to </a:t>
            </a:r>
            <a:r>
              <a:rPr lang="en-US" altLang="en-US" sz="2800" dirty="0">
                <a:solidFill>
                  <a:srgbClr val="FFFF00"/>
                </a:solidFill>
              </a:rPr>
              <a:t>lead the way for new discoveries </a:t>
            </a:r>
            <a:endParaRPr lang="en-US" altLang="en-US" sz="2800" dirty="0" smtClean="0">
              <a:solidFill>
                <a:srgbClr val="FFFF00"/>
              </a:solidFill>
            </a:endParaRPr>
          </a:p>
          <a:p>
            <a:r>
              <a:rPr lang="en-US" altLang="en-US" sz="2800" dirty="0" smtClean="0">
                <a:solidFill>
                  <a:srgbClr val="FFFF00"/>
                </a:solidFill>
              </a:rPr>
              <a:t>and </a:t>
            </a:r>
            <a:r>
              <a:rPr lang="en-US" altLang="en-US" sz="2800" dirty="0">
                <a:solidFill>
                  <a:srgbClr val="FFFF00"/>
                </a:solidFill>
              </a:rPr>
              <a:t>treatment </a:t>
            </a:r>
            <a:r>
              <a:rPr lang="en-US" altLang="en-US" sz="2800" dirty="0" smtClean="0">
                <a:solidFill>
                  <a:srgbClr val="FFFF00"/>
                </a:solidFill>
              </a:rPr>
              <a:t>of </a:t>
            </a:r>
            <a:r>
              <a:rPr lang="en-US" altLang="en-US" sz="2800" dirty="0">
                <a:solidFill>
                  <a:srgbClr val="FFFF00"/>
                </a:solidFill>
              </a:rPr>
              <a:t>human disease which will affect your life</a:t>
            </a:r>
          </a:p>
        </p:txBody>
      </p:sp>
    </p:spTree>
    <p:extLst>
      <p:ext uri="{BB962C8B-B14F-4D97-AF65-F5344CB8AC3E}">
        <p14:creationId xmlns:p14="http://schemas.microsoft.com/office/powerpoint/2010/main" xmlns="" val="25575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593725" y="219075"/>
            <a:ext cx="4578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Types of DNA transformation:</a:t>
            </a:r>
          </a:p>
        </p:txBody>
      </p:sp>
      <p:sp>
        <p:nvSpPr>
          <p:cNvPr id="325635" name="Text Box 3"/>
          <p:cNvSpPr txBox="1">
            <a:spLocks noChangeArrowheads="1"/>
          </p:cNvSpPr>
          <p:nvPr/>
        </p:nvSpPr>
        <p:spPr bwMode="auto">
          <a:xfrm>
            <a:off x="593725" y="1057275"/>
            <a:ext cx="760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Viral</a:t>
            </a:r>
            <a:r>
              <a:rPr lang="en-US" sz="2800"/>
              <a:t>: virus vector to infect bacteria and inject DNA</a:t>
            </a:r>
          </a:p>
        </p:txBody>
      </p:sp>
      <p:sp>
        <p:nvSpPr>
          <p:cNvPr id="325636" name="Text Box 4"/>
          <p:cNvSpPr txBox="1">
            <a:spLocks noChangeArrowheads="1"/>
          </p:cNvSpPr>
          <p:nvPr/>
        </p:nvSpPr>
        <p:spPr bwMode="auto">
          <a:xfrm>
            <a:off x="669925" y="1895475"/>
            <a:ext cx="79390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Liposomes</a:t>
            </a:r>
            <a:r>
              <a:rPr lang="en-US" sz="2800"/>
              <a:t>: DNA is coated with lipid membrane</a:t>
            </a:r>
          </a:p>
          <a:p>
            <a:r>
              <a:rPr lang="en-US" sz="2800"/>
              <a:t>And DNA/lipid complex fuses with plasma membrane</a:t>
            </a:r>
          </a:p>
          <a:p>
            <a:r>
              <a:rPr lang="en-US" sz="2800"/>
              <a:t>(used for mammalian cells)</a:t>
            </a:r>
          </a:p>
        </p:txBody>
      </p:sp>
      <p:sp>
        <p:nvSpPr>
          <p:cNvPr id="325637" name="Text Box 5"/>
          <p:cNvSpPr txBox="1">
            <a:spLocks noChangeArrowheads="1"/>
          </p:cNvSpPr>
          <p:nvPr/>
        </p:nvSpPr>
        <p:spPr bwMode="auto">
          <a:xfrm>
            <a:off x="669925" y="3571875"/>
            <a:ext cx="74025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Microinjection</a:t>
            </a:r>
            <a:r>
              <a:rPr lang="en-US" sz="2800"/>
              <a:t>: DNA is injected into cells (usually</a:t>
            </a:r>
          </a:p>
          <a:p>
            <a:r>
              <a:rPr lang="en-US" sz="2800"/>
              <a:t>fertilized eggs)</a:t>
            </a:r>
          </a:p>
        </p:txBody>
      </p:sp>
      <p:sp>
        <p:nvSpPr>
          <p:cNvPr id="325638" name="Text Box 6"/>
          <p:cNvSpPr txBox="1">
            <a:spLocks noChangeArrowheads="1"/>
          </p:cNvSpPr>
          <p:nvPr/>
        </p:nvSpPr>
        <p:spPr bwMode="auto">
          <a:xfrm>
            <a:off x="669925" y="4867275"/>
            <a:ext cx="77231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Biolistics (nanospheres):</a:t>
            </a:r>
            <a:r>
              <a:rPr lang="en-US" sz="2800"/>
              <a:t>  DNA is coated on a bead</a:t>
            </a:r>
          </a:p>
          <a:p>
            <a:r>
              <a:rPr lang="en-US" sz="2800"/>
              <a:t>of gold or tungsten and fired into cell using gene gun</a:t>
            </a:r>
          </a:p>
          <a:p>
            <a:r>
              <a:rPr lang="en-US" sz="2800"/>
              <a:t>(plant cells)</a:t>
            </a:r>
          </a:p>
        </p:txBody>
      </p:sp>
    </p:spTree>
    <p:extLst>
      <p:ext uri="{BB962C8B-B14F-4D97-AF65-F5344CB8AC3E}">
        <p14:creationId xmlns:p14="http://schemas.microsoft.com/office/powerpoint/2010/main" xmlns="" val="399264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/>
      <p:bldP spid="325636" grpId="0"/>
      <p:bldP spid="325637" grpId="0"/>
      <p:bldP spid="3256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acintosh HD:Applications:Microsoft Office 2004:Office:PPT_IB_SupportFiles:Images:66320_Ch03_Fig11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629400" y="533400"/>
            <a:ext cx="1824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3.11</a:t>
            </a:r>
          </a:p>
        </p:txBody>
      </p:sp>
    </p:spTree>
    <p:extLst>
      <p:ext uri="{BB962C8B-B14F-4D97-AF65-F5344CB8AC3E}">
        <p14:creationId xmlns:p14="http://schemas.microsoft.com/office/powerpoint/2010/main" xmlns="" val="279429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46125" y="323850"/>
            <a:ext cx="4137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Nucleic Acid Detection</a:t>
            </a:r>
            <a:r>
              <a:rPr lang="en-US"/>
              <a:t>: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69925" y="1133475"/>
            <a:ext cx="7364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to detect nucleic acids, they have to be denatured</a:t>
            </a: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669925" y="1743075"/>
            <a:ext cx="6981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nucleic acid probe of interest has to be labeled</a:t>
            </a:r>
          </a:p>
        </p:txBody>
      </p:sp>
      <p:sp>
        <p:nvSpPr>
          <p:cNvPr id="329733" name="Text Box 5"/>
          <p:cNvSpPr txBox="1">
            <a:spLocks noChangeArrowheads="1"/>
          </p:cNvSpPr>
          <p:nvPr/>
        </p:nvSpPr>
        <p:spPr bwMode="auto">
          <a:xfrm>
            <a:off x="2879725" y="2276475"/>
            <a:ext cx="2190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radioactivity</a:t>
            </a:r>
          </a:p>
        </p:txBody>
      </p:sp>
      <p:sp>
        <p:nvSpPr>
          <p:cNvPr id="329734" name="Text Box 6"/>
          <p:cNvSpPr txBox="1">
            <a:spLocks noChangeArrowheads="1"/>
          </p:cNvSpPr>
          <p:nvPr/>
        </p:nvSpPr>
        <p:spPr bwMode="auto">
          <a:xfrm>
            <a:off x="2879725" y="2886075"/>
            <a:ext cx="2251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fluorescently</a:t>
            </a:r>
          </a:p>
        </p:txBody>
      </p:sp>
      <p:sp>
        <p:nvSpPr>
          <p:cNvPr id="329735" name="Text Box 7"/>
          <p:cNvSpPr txBox="1">
            <a:spLocks noChangeArrowheads="1"/>
          </p:cNvSpPr>
          <p:nvPr/>
        </p:nvSpPr>
        <p:spPr bwMode="auto">
          <a:xfrm>
            <a:off x="685800" y="3571875"/>
            <a:ext cx="80105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nucleic acid is usually transferred from a gel to a </a:t>
            </a:r>
          </a:p>
          <a:p>
            <a:r>
              <a:rPr lang="en-US" sz="2800"/>
              <a:t>solid support (filter), probed, washed and then exposed</a:t>
            </a:r>
          </a:p>
        </p:txBody>
      </p:sp>
      <p:sp>
        <p:nvSpPr>
          <p:cNvPr id="329736" name="Text Box 8"/>
          <p:cNvSpPr txBox="1">
            <a:spLocks noChangeArrowheads="1"/>
          </p:cNvSpPr>
          <p:nvPr/>
        </p:nvSpPr>
        <p:spPr bwMode="auto">
          <a:xfrm>
            <a:off x="669925" y="4791075"/>
            <a:ext cx="78263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or probing can be done in cell (</a:t>
            </a:r>
            <a:r>
              <a:rPr lang="en-US" sz="2800">
                <a:solidFill>
                  <a:srgbClr val="FFFF00"/>
                </a:solidFill>
              </a:rPr>
              <a:t>in situ hybridization</a:t>
            </a:r>
            <a:r>
              <a:rPr lang="en-US" sz="28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118627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2" grpId="0"/>
      <p:bldP spid="329733" grpId="0"/>
      <p:bldP spid="329734" grpId="0"/>
      <p:bldP spid="329735" grpId="0"/>
      <p:bldP spid="32973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acintosh HD:Applications:Microsoft Office 2004:Office:PPT_IB_SupportFiles:Images:66320_Ch03_Fig21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57200" y="6338888"/>
            <a:ext cx="4230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Southern Blotting procedure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786563" y="6338888"/>
            <a:ext cx="1824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3.21</a:t>
            </a:r>
          </a:p>
        </p:txBody>
      </p:sp>
    </p:spTree>
    <p:extLst>
      <p:ext uri="{BB962C8B-B14F-4D97-AF65-F5344CB8AC3E}">
        <p14:creationId xmlns:p14="http://schemas.microsoft.com/office/powerpoint/2010/main" xmlns="" val="237257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acintosh HD:Applications:Microsoft Office 2004:Office:PPT_IB_SupportFiles:Images:66320_Ch03_Fig12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77691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786563" y="533400"/>
            <a:ext cx="1824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3.12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041525" y="5553075"/>
            <a:ext cx="216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Southern Blot</a:t>
            </a:r>
          </a:p>
        </p:txBody>
      </p:sp>
    </p:spTree>
    <p:extLst>
      <p:ext uri="{BB962C8B-B14F-4D97-AF65-F5344CB8AC3E}">
        <p14:creationId xmlns:p14="http://schemas.microsoft.com/office/powerpoint/2010/main" xmlns="" val="356397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85800" y="457200"/>
            <a:ext cx="5262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Gene detection using </a:t>
            </a:r>
            <a:r>
              <a:rPr lang="en-US" sz="2800">
                <a:solidFill>
                  <a:srgbClr val="FFFF00"/>
                </a:solidFill>
              </a:rPr>
              <a:t>hybridization</a:t>
            </a:r>
            <a:r>
              <a:rPr lang="en-US" sz="2800"/>
              <a:t>:</a:t>
            </a: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534988" y="1273175"/>
            <a:ext cx="80756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if you have a </a:t>
            </a:r>
            <a:r>
              <a:rPr lang="en-US" sz="2800" u="sng"/>
              <a:t>gene</a:t>
            </a:r>
            <a:r>
              <a:rPr lang="en-US" sz="2800"/>
              <a:t> that you want to identify its</a:t>
            </a:r>
          </a:p>
          <a:p>
            <a:r>
              <a:rPr lang="en-US" sz="2800"/>
              <a:t>location on a </a:t>
            </a:r>
            <a:r>
              <a:rPr lang="en-US" sz="2800" u="sng"/>
              <a:t>chromosome</a:t>
            </a:r>
            <a:r>
              <a:rPr lang="en-US" sz="2800"/>
              <a:t> you use </a:t>
            </a:r>
            <a:r>
              <a:rPr lang="en-US" sz="2800">
                <a:solidFill>
                  <a:srgbClr val="FFFF00"/>
                </a:solidFill>
              </a:rPr>
              <a:t>in situ hybridization</a:t>
            </a: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595313" y="2482850"/>
            <a:ext cx="77406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sz="2800"/>
              <a:t> can take intact cells or mitotic chromosome spreads</a:t>
            </a:r>
          </a:p>
          <a:p>
            <a:r>
              <a:rPr lang="en-US" sz="2800"/>
              <a:t>and add denatured fluorescently labeled DNA probe.</a:t>
            </a:r>
          </a:p>
        </p:txBody>
      </p:sp>
      <p:sp>
        <p:nvSpPr>
          <p:cNvPr id="203781" name="Text Box 5"/>
          <p:cNvSpPr txBox="1">
            <a:spLocks noChangeArrowheads="1"/>
          </p:cNvSpPr>
          <p:nvPr/>
        </p:nvSpPr>
        <p:spPr bwMode="auto">
          <a:xfrm>
            <a:off x="1524000" y="4114800"/>
            <a:ext cx="6051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F</a:t>
            </a:r>
            <a:r>
              <a:rPr lang="en-US" sz="2800"/>
              <a:t>luorescent </a:t>
            </a:r>
            <a:r>
              <a:rPr lang="en-US" sz="2800">
                <a:solidFill>
                  <a:srgbClr val="FFFF00"/>
                </a:solidFill>
              </a:rPr>
              <a:t>I</a:t>
            </a:r>
            <a:r>
              <a:rPr lang="en-US" sz="2800"/>
              <a:t>n </a:t>
            </a:r>
            <a:r>
              <a:rPr lang="en-US" sz="2800">
                <a:solidFill>
                  <a:srgbClr val="FFFF00"/>
                </a:solidFill>
              </a:rPr>
              <a:t>S</a:t>
            </a:r>
            <a:r>
              <a:rPr lang="en-US" sz="2800"/>
              <a:t>itu </a:t>
            </a:r>
            <a:r>
              <a:rPr lang="en-US" sz="2800">
                <a:solidFill>
                  <a:srgbClr val="FFFF00"/>
                </a:solidFill>
              </a:rPr>
              <a:t>H</a:t>
            </a:r>
            <a:r>
              <a:rPr lang="en-US" sz="2800"/>
              <a:t>ybridization (FISH)</a:t>
            </a:r>
          </a:p>
        </p:txBody>
      </p:sp>
    </p:spTree>
    <p:extLst>
      <p:ext uri="{BB962C8B-B14F-4D97-AF65-F5344CB8AC3E}">
        <p14:creationId xmlns:p14="http://schemas.microsoft.com/office/powerpoint/2010/main" xmlns="" val="26240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9" grpId="0"/>
      <p:bldP spid="203780" grpId="0"/>
      <p:bldP spid="20378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FISH-p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925888"/>
            <a:ext cx="3033713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27" name="Picture 3" descr="FISH-pic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0"/>
            <a:ext cx="33940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Macintosh HD:Applications:Microsoft Office 2004:Office:PPT_IB_SupportFiles:Images:66320_Ch03_Fig13.jpg"/>
          <p:cNvPicPr>
            <a:picLocks noChangeAspect="1" noChangeArrowheads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102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681163" y="4343400"/>
            <a:ext cx="1824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3.13</a:t>
            </a: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1736725" y="5019675"/>
            <a:ext cx="15636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FISH</a:t>
            </a:r>
          </a:p>
          <a:p>
            <a:r>
              <a:rPr lang="en-US" sz="2800"/>
              <a:t>technique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7451725" y="3114675"/>
            <a:ext cx="1228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Mitotic</a:t>
            </a:r>
          </a:p>
        </p:txBody>
      </p:sp>
      <p:sp>
        <p:nvSpPr>
          <p:cNvPr id="205832" name="Text Box 8"/>
          <p:cNvSpPr txBox="1">
            <a:spLocks noChangeArrowheads="1"/>
          </p:cNvSpPr>
          <p:nvPr/>
        </p:nvSpPr>
        <p:spPr bwMode="auto">
          <a:xfrm>
            <a:off x="7315200" y="6248400"/>
            <a:ext cx="1663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Interphase</a:t>
            </a:r>
          </a:p>
        </p:txBody>
      </p:sp>
    </p:spTree>
    <p:extLst>
      <p:ext uri="{BB962C8B-B14F-4D97-AF65-F5344CB8AC3E}">
        <p14:creationId xmlns:p14="http://schemas.microsoft.com/office/powerpoint/2010/main" xmlns="" val="6063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30" grpId="0"/>
      <p:bldP spid="205831" grpId="0"/>
      <p:bldP spid="20583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acintosh HD:Applications:Microsoft Office 2004:Office:PPT_IB_SupportFiles:Images:66320_Ch03_Fig23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324600" y="6019800"/>
            <a:ext cx="1824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Figure 3.23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85800" y="6096000"/>
            <a:ext cx="4129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Western Blotting procedure</a:t>
            </a:r>
          </a:p>
        </p:txBody>
      </p:sp>
    </p:spTree>
    <p:extLst>
      <p:ext uri="{BB962C8B-B14F-4D97-AF65-F5344CB8AC3E}">
        <p14:creationId xmlns:p14="http://schemas.microsoft.com/office/powerpoint/2010/main" xmlns="" val="38992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2"/>
          <p:cNvSpPr txBox="1">
            <a:spLocks noChangeArrowheads="1"/>
          </p:cNvSpPr>
          <p:nvPr/>
        </p:nvSpPr>
        <p:spPr bwMode="auto">
          <a:xfrm>
            <a:off x="4676775" y="4114800"/>
            <a:ext cx="15859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 b="1"/>
              <a:t>Enzyme</a:t>
            </a:r>
          </a:p>
          <a:p>
            <a:r>
              <a:rPr lang="en-US" sz="2000" b="1"/>
              <a:t>Horseradish </a:t>
            </a:r>
          </a:p>
          <a:p>
            <a:r>
              <a:rPr lang="en-US" sz="2000" b="1"/>
              <a:t>Peroxidase</a:t>
            </a:r>
          </a:p>
          <a:p>
            <a:r>
              <a:rPr lang="en-US" sz="2000" b="1"/>
              <a:t>(HRP)</a:t>
            </a:r>
          </a:p>
        </p:txBody>
      </p:sp>
      <p:sp>
        <p:nvSpPr>
          <p:cNvPr id="211971" name="AutoShape 3"/>
          <p:cNvSpPr>
            <a:spLocks noChangeArrowheads="1"/>
          </p:cNvSpPr>
          <p:nvPr/>
        </p:nvSpPr>
        <p:spPr bwMode="auto">
          <a:xfrm>
            <a:off x="3990975" y="3581400"/>
            <a:ext cx="1295400" cy="504825"/>
          </a:xfrm>
          <a:prstGeom prst="curvedUpArrow">
            <a:avLst>
              <a:gd name="adj1" fmla="val 51321"/>
              <a:gd name="adj2" fmla="val 102642"/>
              <a:gd name="adj3" fmla="val 367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1972" name="Text Box 4"/>
          <p:cNvSpPr txBox="1">
            <a:spLocks noChangeArrowheads="1"/>
          </p:cNvSpPr>
          <p:nvPr/>
        </p:nvSpPr>
        <p:spPr bwMode="auto">
          <a:xfrm>
            <a:off x="2543175" y="2895600"/>
            <a:ext cx="14462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liquid</a:t>
            </a:r>
          </a:p>
          <a:p>
            <a:r>
              <a:rPr lang="en-US" sz="2800"/>
              <a:t>substrate</a:t>
            </a:r>
          </a:p>
        </p:txBody>
      </p:sp>
      <p:sp>
        <p:nvSpPr>
          <p:cNvPr id="211973" name="Text Box 5"/>
          <p:cNvSpPr txBox="1">
            <a:spLocks noChangeArrowheads="1"/>
          </p:cNvSpPr>
          <p:nvPr/>
        </p:nvSpPr>
        <p:spPr bwMode="auto">
          <a:xfrm>
            <a:off x="4981575" y="3048000"/>
            <a:ext cx="835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light</a:t>
            </a: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5438775" y="2514600"/>
            <a:ext cx="685800" cy="685800"/>
          </a:xfrm>
          <a:prstGeom prst="su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746125" y="371475"/>
            <a:ext cx="4316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How are proteins visualized?</a:t>
            </a:r>
          </a:p>
        </p:txBody>
      </p:sp>
      <p:sp>
        <p:nvSpPr>
          <p:cNvPr id="211976" name="Text Box 8"/>
          <p:cNvSpPr txBox="1">
            <a:spLocks noChangeArrowheads="1"/>
          </p:cNvSpPr>
          <p:nvPr/>
        </p:nvSpPr>
        <p:spPr bwMode="auto">
          <a:xfrm>
            <a:off x="746125" y="1057275"/>
            <a:ext cx="3060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FF00"/>
                </a:solidFill>
              </a:rPr>
              <a:t>Chemiluminescence</a:t>
            </a:r>
          </a:p>
        </p:txBody>
      </p:sp>
      <p:grpSp>
        <p:nvGrpSpPr>
          <p:cNvPr id="211977" name="Group 9"/>
          <p:cNvGrpSpPr>
            <a:grpSpLocks/>
          </p:cNvGrpSpPr>
          <p:nvPr/>
        </p:nvGrpSpPr>
        <p:grpSpPr bwMode="auto">
          <a:xfrm>
            <a:off x="2847975" y="5029200"/>
            <a:ext cx="1447800" cy="595313"/>
            <a:chOff x="1248" y="2640"/>
            <a:chExt cx="912" cy="375"/>
          </a:xfrm>
        </p:grpSpPr>
        <p:grpSp>
          <p:nvGrpSpPr>
            <p:cNvPr id="25622" name="Group 10"/>
            <p:cNvGrpSpPr>
              <a:grpSpLocks/>
            </p:cNvGrpSpPr>
            <p:nvPr/>
          </p:nvGrpSpPr>
          <p:grpSpPr bwMode="auto">
            <a:xfrm>
              <a:off x="1920" y="2640"/>
              <a:ext cx="240" cy="375"/>
              <a:chOff x="4272" y="2160"/>
              <a:chExt cx="192" cy="336"/>
            </a:xfrm>
          </p:grpSpPr>
          <p:sp>
            <p:nvSpPr>
              <p:cNvPr id="25624" name="Line 11"/>
              <p:cNvSpPr>
                <a:spLocks noChangeShapeType="1"/>
              </p:cNvSpPr>
              <p:nvPr/>
            </p:nvSpPr>
            <p:spPr bwMode="auto">
              <a:xfrm>
                <a:off x="4368" y="2160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25" name="Line 12"/>
              <p:cNvSpPr>
                <a:spLocks noChangeShapeType="1"/>
              </p:cNvSpPr>
              <p:nvPr/>
            </p:nvSpPr>
            <p:spPr bwMode="auto">
              <a:xfrm flipH="1">
                <a:off x="4272" y="2400"/>
                <a:ext cx="96" cy="96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26" name="Line 13"/>
              <p:cNvSpPr>
                <a:spLocks noChangeShapeType="1"/>
              </p:cNvSpPr>
              <p:nvPr/>
            </p:nvSpPr>
            <p:spPr bwMode="auto">
              <a:xfrm>
                <a:off x="4368" y="2400"/>
                <a:ext cx="96" cy="96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23" name="Text Box 14"/>
            <p:cNvSpPr txBox="1">
              <a:spLocks noChangeArrowheads="1"/>
            </p:cNvSpPr>
            <p:nvPr/>
          </p:nvSpPr>
          <p:spPr bwMode="auto">
            <a:xfrm>
              <a:off x="1248" y="2688"/>
              <a:ext cx="63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>
                  <a:solidFill>
                    <a:srgbClr val="FFFF00"/>
                  </a:solidFill>
                </a:rPr>
                <a:t>1</a:t>
              </a:r>
              <a:r>
                <a:rPr lang="en-US" sz="2800" baseline="30000">
                  <a:solidFill>
                    <a:srgbClr val="FFFF00"/>
                  </a:solidFill>
                </a:rPr>
                <a:t>o</a:t>
              </a:r>
              <a:r>
                <a:rPr lang="en-US" sz="2800">
                  <a:solidFill>
                    <a:srgbClr val="FFFF00"/>
                  </a:solidFill>
                </a:rPr>
                <a:t> Ab</a:t>
              </a:r>
            </a:p>
          </p:txBody>
        </p:sp>
      </p:grpSp>
      <p:grpSp>
        <p:nvGrpSpPr>
          <p:cNvPr id="211983" name="Group 15"/>
          <p:cNvGrpSpPr>
            <a:grpSpLocks/>
          </p:cNvGrpSpPr>
          <p:nvPr/>
        </p:nvGrpSpPr>
        <p:grpSpPr bwMode="auto">
          <a:xfrm>
            <a:off x="2847975" y="4114800"/>
            <a:ext cx="1844675" cy="823913"/>
            <a:chOff x="1248" y="2064"/>
            <a:chExt cx="1162" cy="519"/>
          </a:xfrm>
        </p:grpSpPr>
        <p:grpSp>
          <p:nvGrpSpPr>
            <p:cNvPr id="25615" name="Group 16"/>
            <p:cNvGrpSpPr>
              <a:grpSpLocks/>
            </p:cNvGrpSpPr>
            <p:nvPr/>
          </p:nvGrpSpPr>
          <p:grpSpPr bwMode="auto">
            <a:xfrm>
              <a:off x="1920" y="2064"/>
              <a:ext cx="490" cy="519"/>
              <a:chOff x="4272" y="1977"/>
              <a:chExt cx="490" cy="519"/>
            </a:xfrm>
          </p:grpSpPr>
          <p:grpSp>
            <p:nvGrpSpPr>
              <p:cNvPr id="25617" name="Group 17"/>
              <p:cNvGrpSpPr>
                <a:grpSpLocks/>
              </p:cNvGrpSpPr>
              <p:nvPr/>
            </p:nvGrpSpPr>
            <p:grpSpPr bwMode="auto">
              <a:xfrm>
                <a:off x="4272" y="2160"/>
                <a:ext cx="192" cy="336"/>
                <a:chOff x="4272" y="2160"/>
                <a:chExt cx="192" cy="336"/>
              </a:xfrm>
            </p:grpSpPr>
            <p:sp>
              <p:nvSpPr>
                <p:cNvPr id="25619" name="Line 18"/>
                <p:cNvSpPr>
                  <a:spLocks noChangeShapeType="1"/>
                </p:cNvSpPr>
                <p:nvPr/>
              </p:nvSpPr>
              <p:spPr bwMode="auto">
                <a:xfrm>
                  <a:off x="4368" y="2160"/>
                  <a:ext cx="0" cy="24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0" name="Line 19"/>
                <p:cNvSpPr>
                  <a:spLocks noChangeShapeType="1"/>
                </p:cNvSpPr>
                <p:nvPr/>
              </p:nvSpPr>
              <p:spPr bwMode="auto">
                <a:xfrm flipH="1">
                  <a:off x="4272" y="2400"/>
                  <a:ext cx="96" cy="9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1" name="Line 20"/>
                <p:cNvSpPr>
                  <a:spLocks noChangeShapeType="1"/>
                </p:cNvSpPr>
                <p:nvPr/>
              </p:nvSpPr>
              <p:spPr bwMode="auto">
                <a:xfrm>
                  <a:off x="4368" y="2400"/>
                  <a:ext cx="96" cy="9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5618" name="Text Box 21"/>
              <p:cNvSpPr txBox="1">
                <a:spLocks noChangeArrowheads="1"/>
              </p:cNvSpPr>
              <p:nvPr/>
            </p:nvSpPr>
            <p:spPr bwMode="auto">
              <a:xfrm>
                <a:off x="4310" y="1977"/>
                <a:ext cx="45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800"/>
                  <a:t>***</a:t>
                </a:r>
              </a:p>
            </p:txBody>
          </p:sp>
        </p:grpSp>
        <p:sp>
          <p:nvSpPr>
            <p:cNvPr id="25616" name="Text Box 22"/>
            <p:cNvSpPr txBox="1">
              <a:spLocks noChangeArrowheads="1"/>
            </p:cNvSpPr>
            <p:nvPr/>
          </p:nvSpPr>
          <p:spPr bwMode="auto">
            <a:xfrm>
              <a:off x="1248" y="2256"/>
              <a:ext cx="63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/>
                <a:t>2</a:t>
              </a:r>
              <a:r>
                <a:rPr lang="en-US" sz="2800" baseline="30000"/>
                <a:t>o</a:t>
              </a:r>
              <a:r>
                <a:rPr lang="en-US" sz="2800"/>
                <a:t> Ab</a:t>
              </a:r>
            </a:p>
          </p:txBody>
        </p:sp>
      </p:grpSp>
      <p:grpSp>
        <p:nvGrpSpPr>
          <p:cNvPr id="211991" name="Group 23"/>
          <p:cNvGrpSpPr>
            <a:grpSpLocks/>
          </p:cNvGrpSpPr>
          <p:nvPr/>
        </p:nvGrpSpPr>
        <p:grpSpPr bwMode="auto">
          <a:xfrm>
            <a:off x="3838575" y="5562600"/>
            <a:ext cx="3248025" cy="609600"/>
            <a:chOff x="1872" y="2976"/>
            <a:chExt cx="2046" cy="384"/>
          </a:xfrm>
        </p:grpSpPr>
        <p:sp>
          <p:nvSpPr>
            <p:cNvPr id="25613" name="AutoShape 24"/>
            <p:cNvSpPr>
              <a:spLocks noChangeArrowheads="1"/>
            </p:cNvSpPr>
            <p:nvPr/>
          </p:nvSpPr>
          <p:spPr bwMode="auto">
            <a:xfrm>
              <a:off x="1872" y="2976"/>
              <a:ext cx="288" cy="384"/>
            </a:xfrm>
            <a:prstGeom prst="star4">
              <a:avLst>
                <a:gd name="adj" fmla="val 12500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4" name="Text Box 25"/>
            <p:cNvSpPr txBox="1">
              <a:spLocks noChangeArrowheads="1"/>
            </p:cNvSpPr>
            <p:nvPr/>
          </p:nvSpPr>
          <p:spPr bwMode="auto">
            <a:xfrm>
              <a:off x="2198" y="3018"/>
              <a:ext cx="1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/>
                <a:t>Protein of interest</a:t>
              </a:r>
            </a:p>
          </p:txBody>
        </p:sp>
      </p:grpSp>
      <p:sp>
        <p:nvSpPr>
          <p:cNvPr id="211994" name="Text Box 26"/>
          <p:cNvSpPr txBox="1">
            <a:spLocks noChangeArrowheads="1"/>
          </p:cNvSpPr>
          <p:nvPr/>
        </p:nvSpPr>
        <p:spPr bwMode="auto">
          <a:xfrm>
            <a:off x="746125" y="1666875"/>
            <a:ext cx="4256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Chemical generation of light</a:t>
            </a:r>
          </a:p>
        </p:txBody>
      </p:sp>
    </p:spTree>
    <p:extLst>
      <p:ext uri="{BB962C8B-B14F-4D97-AF65-F5344CB8AC3E}">
        <p14:creationId xmlns:p14="http://schemas.microsoft.com/office/powerpoint/2010/main" xmlns="" val="100320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0" grpId="0"/>
      <p:bldP spid="211971" grpId="0" animBg="1"/>
      <p:bldP spid="211972" grpId="0"/>
      <p:bldP spid="211973" grpId="0"/>
      <p:bldP spid="211974" grpId="0" animBg="1"/>
      <p:bldP spid="211976" grpId="0"/>
      <p:bldP spid="21199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371600"/>
            <a:ext cx="5486400" cy="23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574925" y="4029075"/>
            <a:ext cx="3298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Western blot example</a:t>
            </a:r>
          </a:p>
        </p:txBody>
      </p:sp>
    </p:spTree>
    <p:extLst>
      <p:ext uri="{BB962C8B-B14F-4D97-AF65-F5344CB8AC3E}">
        <p14:creationId xmlns:p14="http://schemas.microsoft.com/office/powerpoint/2010/main" xmlns="" val="15934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268</TotalTime>
  <Words>1913</Words>
  <Application>Microsoft Office PowerPoint</Application>
  <PresentationFormat>On-screen Show (4:3)</PresentationFormat>
  <Paragraphs>386</Paragraphs>
  <Slides>53</Slides>
  <Notes>47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Company>University of Windsor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Sue</cp:lastModifiedBy>
  <cp:revision>13</cp:revision>
  <cp:lastPrinted>2014-01-28T19:13:27Z</cp:lastPrinted>
  <dcterms:created xsi:type="dcterms:W3CDTF">2014-01-23T21:29:51Z</dcterms:created>
  <dcterms:modified xsi:type="dcterms:W3CDTF">2014-02-08T20:58:07Z</dcterms:modified>
</cp:coreProperties>
</file>