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8"/>
  </p:notesMasterIdLst>
  <p:handoutMasterIdLst>
    <p:handoutMasterId r:id="rId29"/>
  </p:handoutMasterIdLst>
  <p:sldIdLst>
    <p:sldId id="288" r:id="rId2"/>
    <p:sldId id="289" r:id="rId3"/>
    <p:sldId id="290" r:id="rId4"/>
    <p:sldId id="257" r:id="rId5"/>
    <p:sldId id="258" r:id="rId6"/>
    <p:sldId id="259" r:id="rId7"/>
    <p:sldId id="260" r:id="rId8"/>
    <p:sldId id="279" r:id="rId9"/>
    <p:sldId id="261" r:id="rId10"/>
    <p:sldId id="262" r:id="rId11"/>
    <p:sldId id="277" r:id="rId12"/>
    <p:sldId id="278" r:id="rId13"/>
    <p:sldId id="263" r:id="rId14"/>
    <p:sldId id="264" r:id="rId15"/>
    <p:sldId id="266" r:id="rId16"/>
    <p:sldId id="265" r:id="rId17"/>
    <p:sldId id="267" r:id="rId18"/>
    <p:sldId id="268" r:id="rId19"/>
    <p:sldId id="280" r:id="rId20"/>
    <p:sldId id="281" r:id="rId21"/>
    <p:sldId id="282" r:id="rId22"/>
    <p:sldId id="287" r:id="rId23"/>
    <p:sldId id="283" r:id="rId24"/>
    <p:sldId id="284" r:id="rId25"/>
    <p:sldId id="285" r:id="rId26"/>
    <p:sldId id="286" r:id="rId27"/>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4" d="100"/>
          <a:sy n="94" d="100"/>
        </p:scale>
        <p:origin x="-882" y="174"/>
      </p:cViewPr>
      <p:guideLst>
        <p:guide orient="horz" pos="2160"/>
        <p:guide pos="2880"/>
      </p:guideLst>
    </p:cSldViewPr>
  </p:slideViewPr>
  <p:notesTextViewPr>
    <p:cViewPr>
      <p:scale>
        <a:sx n="100" d="100"/>
        <a:sy n="100" d="100"/>
      </p:scale>
      <p:origin x="0" y="0"/>
    </p:cViewPr>
  </p:notesTextViewPr>
  <p:notesViewPr>
    <p:cSldViewPr>
      <p:cViewPr varScale="1">
        <p:scale>
          <a:sx n="68" d="100"/>
          <a:sy n="68" d="100"/>
        </p:scale>
        <p:origin x="-2808" y="-120"/>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C98E6965-BBCD-4422-B8AB-5B4336734FFD}" type="datetimeFigureOut">
              <a:rPr lang="en-GB" smtClean="0"/>
              <a:t>13/01/2014</a:t>
            </a:fld>
            <a:endParaRPr lang="en-GB"/>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0AAA53B3-C528-402D-B13B-FDA685FCDCC5}" type="slidenum">
              <a:rPr lang="en-GB" smtClean="0"/>
              <a:t>‹#›</a:t>
            </a:fld>
            <a:endParaRPr lang="en-GB"/>
          </a:p>
        </p:txBody>
      </p:sp>
    </p:spTree>
    <p:extLst>
      <p:ext uri="{BB962C8B-B14F-4D97-AF65-F5344CB8AC3E}">
        <p14:creationId xmlns:p14="http://schemas.microsoft.com/office/powerpoint/2010/main" val="37694892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7E473B41-5391-4DCE-A11B-05F89A8647FF}" type="datetimeFigureOut">
              <a:rPr lang="en-CA" smtClean="0"/>
              <a:t>13/01/2014</a:t>
            </a:fld>
            <a:endParaRPr lang="en-CA"/>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71B2C713-7982-42AD-AF3F-862DAC1894B4}" type="slidenum">
              <a:rPr lang="en-CA" smtClean="0"/>
              <a:t>‹#›</a:t>
            </a:fld>
            <a:endParaRPr lang="en-CA"/>
          </a:p>
        </p:txBody>
      </p:sp>
    </p:spTree>
    <p:extLst>
      <p:ext uri="{BB962C8B-B14F-4D97-AF65-F5344CB8AC3E}">
        <p14:creationId xmlns:p14="http://schemas.microsoft.com/office/powerpoint/2010/main" val="4288607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B2C713-7982-42AD-AF3F-862DAC1894B4}" type="slidenum">
              <a:rPr lang="en-CA" smtClean="0"/>
              <a:t>1</a:t>
            </a:fld>
            <a:endParaRPr lang="en-CA"/>
          </a:p>
        </p:txBody>
      </p:sp>
    </p:spTree>
    <p:extLst>
      <p:ext uri="{BB962C8B-B14F-4D97-AF65-F5344CB8AC3E}">
        <p14:creationId xmlns:p14="http://schemas.microsoft.com/office/powerpoint/2010/main" val="2874420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B2C713-7982-42AD-AF3F-862DAC1894B4}" type="slidenum">
              <a:rPr lang="en-CA" smtClean="0"/>
              <a:t>2</a:t>
            </a:fld>
            <a:endParaRPr lang="en-CA"/>
          </a:p>
        </p:txBody>
      </p:sp>
    </p:spTree>
    <p:extLst>
      <p:ext uri="{BB962C8B-B14F-4D97-AF65-F5344CB8AC3E}">
        <p14:creationId xmlns:p14="http://schemas.microsoft.com/office/powerpoint/2010/main" val="3784505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B2C713-7982-42AD-AF3F-862DAC1894B4}" type="slidenum">
              <a:rPr lang="en-CA" smtClean="0"/>
              <a:t>3</a:t>
            </a:fld>
            <a:endParaRPr lang="en-CA"/>
          </a:p>
        </p:txBody>
      </p:sp>
    </p:spTree>
    <p:extLst>
      <p:ext uri="{BB962C8B-B14F-4D97-AF65-F5344CB8AC3E}">
        <p14:creationId xmlns:p14="http://schemas.microsoft.com/office/powerpoint/2010/main" val="4048995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00200" y="304800"/>
            <a:ext cx="3238500" cy="2428875"/>
          </a:xfrm>
        </p:spPr>
      </p:sp>
      <p:sp>
        <p:nvSpPr>
          <p:cNvPr id="3" name="Notes Placeholder 2"/>
          <p:cNvSpPr>
            <a:spLocks noGrp="1"/>
          </p:cNvSpPr>
          <p:nvPr>
            <p:ph type="body" idx="1"/>
          </p:nvPr>
        </p:nvSpPr>
        <p:spPr>
          <a:xfrm>
            <a:off x="685800" y="2971800"/>
            <a:ext cx="5486400" cy="5627370"/>
          </a:xfrm>
        </p:spPr>
        <p:txBody>
          <a:bodyPr/>
          <a:lstStyle/>
          <a:p>
            <a:endParaRPr lang="en-GB" dirty="0"/>
          </a:p>
        </p:txBody>
      </p:sp>
      <p:sp>
        <p:nvSpPr>
          <p:cNvPr id="4" name="Slide Number Placeholder 3"/>
          <p:cNvSpPr>
            <a:spLocks noGrp="1"/>
          </p:cNvSpPr>
          <p:nvPr>
            <p:ph type="sldNum" sz="quarter" idx="10"/>
          </p:nvPr>
        </p:nvSpPr>
        <p:spPr/>
        <p:txBody>
          <a:bodyPr/>
          <a:lstStyle/>
          <a:p>
            <a:fld id="{71B2C713-7982-42AD-AF3F-862DAC1894B4}" type="slidenum">
              <a:rPr lang="en-CA" smtClean="0"/>
              <a:t>4</a:t>
            </a:fld>
            <a:endParaRPr lang="en-CA"/>
          </a:p>
        </p:txBody>
      </p:sp>
    </p:spTree>
    <p:extLst>
      <p:ext uri="{BB962C8B-B14F-4D97-AF65-F5344CB8AC3E}">
        <p14:creationId xmlns:p14="http://schemas.microsoft.com/office/powerpoint/2010/main" val="1180675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05529" y="696913"/>
            <a:ext cx="3423671" cy="2351087"/>
          </a:xfrm>
        </p:spPr>
      </p:sp>
      <p:sp>
        <p:nvSpPr>
          <p:cNvPr id="3" name="Notes Placeholder 2"/>
          <p:cNvSpPr>
            <a:spLocks noGrp="1"/>
          </p:cNvSpPr>
          <p:nvPr>
            <p:ph type="body" idx="1"/>
          </p:nvPr>
        </p:nvSpPr>
        <p:spPr>
          <a:xfrm>
            <a:off x="685800" y="3276600"/>
            <a:ext cx="5867400" cy="5322570"/>
          </a:xfrm>
        </p:spPr>
        <p:txBody>
          <a:bodyPr/>
          <a:lstStyle/>
          <a:p>
            <a:endParaRPr lang="en-GB" sz="1600" dirty="0"/>
          </a:p>
        </p:txBody>
      </p:sp>
      <p:sp>
        <p:nvSpPr>
          <p:cNvPr id="4" name="Slide Number Placeholder 3"/>
          <p:cNvSpPr>
            <a:spLocks noGrp="1"/>
          </p:cNvSpPr>
          <p:nvPr>
            <p:ph type="sldNum" sz="quarter" idx="10"/>
          </p:nvPr>
        </p:nvSpPr>
        <p:spPr/>
        <p:txBody>
          <a:bodyPr/>
          <a:lstStyle/>
          <a:p>
            <a:fld id="{71B2C713-7982-42AD-AF3F-862DAC1894B4}" type="slidenum">
              <a:rPr lang="en-CA" smtClean="0"/>
              <a:t>5</a:t>
            </a:fld>
            <a:endParaRPr lang="en-CA"/>
          </a:p>
        </p:txBody>
      </p:sp>
    </p:spTree>
    <p:extLst>
      <p:ext uri="{BB962C8B-B14F-4D97-AF65-F5344CB8AC3E}">
        <p14:creationId xmlns:p14="http://schemas.microsoft.com/office/powerpoint/2010/main" val="15342493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00200" y="381000"/>
            <a:ext cx="3467100" cy="2600325"/>
          </a:xfrm>
        </p:spPr>
      </p:sp>
      <p:sp>
        <p:nvSpPr>
          <p:cNvPr id="3" name="Notes Placeholder 2"/>
          <p:cNvSpPr>
            <a:spLocks noGrp="1"/>
          </p:cNvSpPr>
          <p:nvPr>
            <p:ph type="body" idx="1"/>
          </p:nvPr>
        </p:nvSpPr>
        <p:spPr>
          <a:xfrm>
            <a:off x="685800" y="3200400"/>
            <a:ext cx="5867400" cy="5326380"/>
          </a:xfrm>
        </p:spPr>
        <p:txBody>
          <a:bodyPr/>
          <a:lstStyle/>
          <a:p>
            <a:pPr marL="285750" indent="-285750">
              <a:buFont typeface="Arial" panose="020B0604020202020204" pitchFamily="34" charset="0"/>
              <a:buChar char="•"/>
            </a:pPr>
            <a:endParaRPr lang="en-US" sz="1600" dirty="0" smtClean="0"/>
          </a:p>
        </p:txBody>
      </p:sp>
      <p:sp>
        <p:nvSpPr>
          <p:cNvPr id="4" name="Slide Number Placeholder 3"/>
          <p:cNvSpPr>
            <a:spLocks noGrp="1"/>
          </p:cNvSpPr>
          <p:nvPr>
            <p:ph type="sldNum" sz="quarter" idx="10"/>
          </p:nvPr>
        </p:nvSpPr>
        <p:spPr/>
        <p:txBody>
          <a:bodyPr/>
          <a:lstStyle/>
          <a:p>
            <a:fld id="{71B2C713-7982-42AD-AF3F-862DAC1894B4}" type="slidenum">
              <a:rPr lang="en-CA" smtClean="0"/>
              <a:t>6</a:t>
            </a:fld>
            <a:endParaRPr lang="en-CA"/>
          </a:p>
        </p:txBody>
      </p:sp>
    </p:spTree>
    <p:extLst>
      <p:ext uri="{BB962C8B-B14F-4D97-AF65-F5344CB8AC3E}">
        <p14:creationId xmlns:p14="http://schemas.microsoft.com/office/powerpoint/2010/main" val="17115982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B2C713-7982-42AD-AF3F-862DAC1894B4}" type="slidenum">
              <a:rPr lang="en-CA" smtClean="0"/>
              <a:t>7</a:t>
            </a:fld>
            <a:endParaRPr lang="en-CA"/>
          </a:p>
        </p:txBody>
      </p:sp>
    </p:spTree>
    <p:extLst>
      <p:ext uri="{BB962C8B-B14F-4D97-AF65-F5344CB8AC3E}">
        <p14:creationId xmlns:p14="http://schemas.microsoft.com/office/powerpoint/2010/main" val="2105266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D66F1BE-F8BB-4FA4-9DF0-327F7A8E6FAB}" type="datetime1">
              <a:rPr lang="en-US" smtClean="0"/>
              <a:t>1/13/2014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F68A7223-53DE-4531-8687-C26923843C49}"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8B801C68-8269-4081-8BAD-3E0F946C427E}" type="datetime1">
              <a:rPr lang="en-US" smtClean="0"/>
              <a:t>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8A7223-53DE-4531-8687-C26923843C49}"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062A1D8-5302-458F-B0BA-BCC270D8E33F}" type="datetime1">
              <a:rPr lang="en-US" smtClean="0"/>
              <a:t>1/13/2014</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F68A7223-53DE-4531-8687-C26923843C49}"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A6F420AD-CAD7-486E-AF14-49BC0C054EBD}" type="datetime1">
              <a:rPr lang="en-US" smtClean="0"/>
              <a:t>1/13/2014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8A7223-53DE-4531-8687-C26923843C49}"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8DC4E2CF-9738-4B8A-B36B-6807ACA68C5D}" type="datetime1">
              <a:rPr lang="en-US" smtClean="0"/>
              <a:t>1/13/2014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8A7223-53DE-4531-8687-C26923843C49}"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16F0382-99A1-4936-9C32-D8EA58D0DA95}" type="datetime1">
              <a:rPr lang="en-US" smtClean="0"/>
              <a:t>1/13/2014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8A7223-53DE-4531-8687-C26923843C4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BD4A57-0B06-4DF0-87E1-616C9EEE39DC}" type="datetime1">
              <a:rPr lang="en-US" smtClean="0"/>
              <a:t>1/13/2014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8A7223-53DE-4531-8687-C26923843C4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F507957-A950-4F0A-A5A2-1D99B3EA54C5}" type="datetime1">
              <a:rPr lang="en-US" smtClean="0"/>
              <a:t>1/13/2014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8A7223-53DE-4531-8687-C26923843C49}"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E7CAD21-6F8A-464F-8A93-BB85A3DD9887}" type="datetime1">
              <a:rPr lang="en-US" smtClean="0"/>
              <a:t>1/13/2014</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F68A7223-53DE-4531-8687-C26923843C49}"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3630B5E-9A58-428D-A3DF-8F09459DF20D}" type="datetime1">
              <a:rPr lang="en-US" smtClean="0"/>
              <a:t>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8A7223-53DE-4531-8687-C26923843C4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538E210-9B7E-4315-B5CD-8EBF15D5B6EB}" type="datetime1">
              <a:rPr lang="en-US" smtClean="0"/>
              <a:t>1/13/2014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8A7223-53DE-4531-8687-C26923843C4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DE7ED27-4BCB-4A74-88DA-B1EDA0B302CA}" type="datetime1">
              <a:rPr lang="en-US" smtClean="0"/>
              <a:t>1/13/2014</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F68A7223-53DE-4531-8687-C26923843C4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7159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1</a:t>
            </a:fld>
            <a:endParaRPr lang="en-US"/>
          </a:p>
        </p:txBody>
      </p:sp>
      <p:sp>
        <p:nvSpPr>
          <p:cNvPr id="4" name="Content Placeholder 3"/>
          <p:cNvSpPr>
            <a:spLocks noGrp="1"/>
          </p:cNvSpPr>
          <p:nvPr>
            <p:ph sz="quarter" idx="1"/>
          </p:nvPr>
        </p:nvSpPr>
        <p:spPr>
          <a:xfrm>
            <a:off x="685800" y="1066800"/>
            <a:ext cx="7924800" cy="4953000"/>
          </a:xfrm>
        </p:spPr>
        <p:txBody>
          <a:bodyPr>
            <a:noAutofit/>
          </a:bodyPr>
          <a:lstStyle/>
          <a:p>
            <a:r>
              <a:rPr lang="en-US" sz="2800" dirty="0" smtClean="0"/>
              <a:t>Review: Adjudication</a:t>
            </a:r>
          </a:p>
          <a:p>
            <a:pPr lvl="1"/>
            <a:r>
              <a:rPr lang="en-US" sz="2800" dirty="0" smtClean="0"/>
              <a:t>Brooks: Role of adjudicator profoundly impacted by nature of the adversarial process in which adjudication takes place</a:t>
            </a:r>
          </a:p>
          <a:p>
            <a:pPr lvl="1"/>
            <a:r>
              <a:rPr lang="en-US" sz="2800" dirty="0" smtClean="0"/>
              <a:t>Two Key Terms:</a:t>
            </a:r>
          </a:p>
          <a:p>
            <a:pPr lvl="2"/>
            <a:r>
              <a:rPr lang="en-US" sz="2800" dirty="0" smtClean="0"/>
              <a:t>Adversarial system – procedural system in which responsibility for initiation and presentation of case resides with parties</a:t>
            </a:r>
          </a:p>
          <a:p>
            <a:pPr lvl="2"/>
            <a:r>
              <a:rPr lang="en-US" sz="2800" dirty="0" smtClean="0"/>
              <a:t>Adjudication – a form of dispute resolution in which some rule/principle of law is applied to arguments/evidence presented by the parties</a:t>
            </a:r>
          </a:p>
        </p:txBody>
      </p:sp>
    </p:spTree>
    <p:extLst>
      <p:ext uri="{BB962C8B-B14F-4D97-AF65-F5344CB8AC3E}">
        <p14:creationId xmlns:p14="http://schemas.microsoft.com/office/powerpoint/2010/main" val="160924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077200" cy="6397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2</a:t>
            </a:fld>
            <a:endParaRPr lang="en-US"/>
          </a:p>
        </p:txBody>
      </p:sp>
      <p:sp>
        <p:nvSpPr>
          <p:cNvPr id="4" name="Content Placeholder 3"/>
          <p:cNvSpPr>
            <a:spLocks noGrp="1"/>
          </p:cNvSpPr>
          <p:nvPr>
            <p:ph sz="quarter" idx="1"/>
          </p:nvPr>
        </p:nvSpPr>
        <p:spPr>
          <a:xfrm>
            <a:off x="685800" y="990600"/>
            <a:ext cx="8001000" cy="5029200"/>
          </a:xfrm>
        </p:spPr>
        <p:txBody>
          <a:bodyPr>
            <a:noAutofit/>
          </a:bodyPr>
          <a:lstStyle/>
          <a:p>
            <a:pPr lvl="1"/>
            <a:r>
              <a:rPr lang="en-US" sz="3200" dirty="0"/>
              <a:t>Two Principles provide basis of Brook’s Analysis:</a:t>
            </a:r>
          </a:p>
          <a:p>
            <a:pPr marL="870966" lvl="1" indent="-514350">
              <a:buFont typeface="+mj-lt"/>
              <a:buAutoNum type="arabicPeriod"/>
            </a:pPr>
            <a:r>
              <a:rPr lang="en-US" sz="3200" dirty="0"/>
              <a:t>Principle of party autonomy</a:t>
            </a:r>
          </a:p>
          <a:p>
            <a:pPr marL="1117854" lvl="2" indent="-514350"/>
            <a:r>
              <a:rPr lang="en-US" sz="3200" dirty="0"/>
              <a:t>Outlines the functions of the parties and the judge with respect to the initiation and content of the dispute </a:t>
            </a:r>
          </a:p>
          <a:p>
            <a:pPr marL="843534" lvl="1" indent="-514350">
              <a:buFont typeface="+mj-lt"/>
              <a:buAutoNum type="arabicPeriod"/>
            </a:pPr>
            <a:r>
              <a:rPr lang="en-US" sz="3200" dirty="0"/>
              <a:t>Principle of party prosecution</a:t>
            </a:r>
          </a:p>
          <a:p>
            <a:pPr marL="1117854" lvl="2" indent="-514350"/>
            <a:r>
              <a:rPr lang="en-US" sz="3200" dirty="0"/>
              <a:t>Outlines the functions of the respective parties and the judge with regard to the progress of a dispute through the adversarial process</a:t>
            </a:r>
          </a:p>
          <a:p>
            <a:endParaRPr lang="en-GB" sz="3200" dirty="0"/>
          </a:p>
        </p:txBody>
      </p:sp>
    </p:spTree>
    <p:extLst>
      <p:ext uri="{BB962C8B-B14F-4D97-AF65-F5344CB8AC3E}">
        <p14:creationId xmlns:p14="http://schemas.microsoft.com/office/powerpoint/2010/main" val="1527256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077200"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3</a:t>
            </a:fld>
            <a:endParaRPr lang="en-US"/>
          </a:p>
        </p:txBody>
      </p:sp>
      <p:sp>
        <p:nvSpPr>
          <p:cNvPr id="4" name="Content Placeholder 3"/>
          <p:cNvSpPr>
            <a:spLocks noGrp="1"/>
          </p:cNvSpPr>
          <p:nvPr>
            <p:ph sz="quarter" idx="1"/>
          </p:nvPr>
        </p:nvSpPr>
        <p:spPr>
          <a:xfrm>
            <a:off x="685800" y="914400"/>
            <a:ext cx="8001000" cy="5105400"/>
          </a:xfrm>
        </p:spPr>
        <p:txBody>
          <a:bodyPr>
            <a:normAutofit/>
          </a:bodyPr>
          <a:lstStyle/>
          <a:p>
            <a:pPr lvl="1"/>
            <a:r>
              <a:rPr lang="en-US" dirty="0" smtClean="0"/>
              <a:t>Four reasons why adjudication is enhanced by adversarial presentation (consistency with culture; reifies ‘duel’; camaraderie of client &amp; counsel; appearance of judicial impartiality)</a:t>
            </a:r>
          </a:p>
          <a:p>
            <a:endParaRPr lang="en-US" dirty="0"/>
          </a:p>
          <a:p>
            <a:pPr lvl="1"/>
            <a:r>
              <a:rPr lang="en-US" dirty="0" smtClean="0"/>
              <a:t>Motivation and persistence of such by parties central to adversarial presentation as good mechanism for ‘fact-finding’</a:t>
            </a:r>
          </a:p>
          <a:p>
            <a:endParaRPr lang="en-US" dirty="0"/>
          </a:p>
          <a:p>
            <a:r>
              <a:rPr lang="en-US" dirty="0" smtClean="0"/>
              <a:t>Frank: ‘fight theory’ v. ‘truth theory’</a:t>
            </a:r>
          </a:p>
          <a:p>
            <a:pPr lvl="1"/>
            <a:r>
              <a:rPr lang="en-US" dirty="0" smtClean="0"/>
              <a:t>Official evidence gatherers; prosecutors of civil actions</a:t>
            </a:r>
          </a:p>
          <a:p>
            <a:pPr lvl="1"/>
            <a:endParaRPr lang="en-US" dirty="0" smtClean="0"/>
          </a:p>
          <a:p>
            <a:r>
              <a:rPr lang="en-US" dirty="0" smtClean="0"/>
              <a:t>Adjudication is a human process, thus only as strong as weakest participant!</a:t>
            </a:r>
            <a:endParaRPr lang="en-GB" dirty="0"/>
          </a:p>
        </p:txBody>
      </p:sp>
    </p:spTree>
    <p:extLst>
      <p:ext uri="{BB962C8B-B14F-4D97-AF65-F5344CB8AC3E}">
        <p14:creationId xmlns:p14="http://schemas.microsoft.com/office/powerpoint/2010/main" val="2095803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7159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4</a:t>
            </a:fld>
            <a:endParaRPr lang="en-US"/>
          </a:p>
        </p:txBody>
      </p:sp>
      <p:sp>
        <p:nvSpPr>
          <p:cNvPr id="3" name="Content Placeholder 2"/>
          <p:cNvSpPr>
            <a:spLocks noGrp="1"/>
          </p:cNvSpPr>
          <p:nvPr>
            <p:ph sz="quarter" idx="1"/>
          </p:nvPr>
        </p:nvSpPr>
        <p:spPr>
          <a:xfrm>
            <a:off x="533400" y="990600"/>
            <a:ext cx="8400288" cy="5257800"/>
          </a:xfrm>
        </p:spPr>
        <p:txBody>
          <a:bodyPr/>
          <a:lstStyle/>
          <a:p>
            <a:endParaRPr lang="en-US" dirty="0"/>
          </a:p>
          <a:p>
            <a:r>
              <a:rPr lang="en-US" sz="3200" b="1" dirty="0" smtClean="0"/>
              <a:t>TODAY: </a:t>
            </a:r>
            <a:r>
              <a:rPr lang="en-US" sz="3200" b="1" i="1" dirty="0" smtClean="0"/>
              <a:t>Alternatives to Adjudication</a:t>
            </a:r>
          </a:p>
          <a:p>
            <a:pPr lvl="1"/>
            <a:r>
              <a:rPr lang="en-US" sz="3200" dirty="0" smtClean="0"/>
              <a:t>Readings: </a:t>
            </a:r>
            <a:r>
              <a:rPr lang="en-US" sz="3200" dirty="0" err="1" smtClean="0"/>
              <a:t>Eckhoff</a:t>
            </a:r>
            <a:r>
              <a:rPr lang="en-US" sz="3200" dirty="0" smtClean="0"/>
              <a:t>, “The Mediator and the Judge”; MacFarlane &amp; </a:t>
            </a:r>
            <a:r>
              <a:rPr lang="en-US" sz="3200" dirty="0" err="1" smtClean="0"/>
              <a:t>Keets</a:t>
            </a:r>
            <a:r>
              <a:rPr lang="en-US" sz="3200" dirty="0" smtClean="0"/>
              <a:t>, “Civil Justice Reform…”; Moore, “Translating Justice &amp; Therapy…”</a:t>
            </a:r>
          </a:p>
          <a:p>
            <a:pPr lvl="1"/>
            <a:endParaRPr lang="en-US" sz="3200" dirty="0" smtClean="0"/>
          </a:p>
          <a:p>
            <a:pPr lvl="1"/>
            <a:r>
              <a:rPr lang="en-US" sz="3200" dirty="0" smtClean="0"/>
              <a:t>Readings provide a framework for understanding the interaction of courts and ADR, as well as for the similarities and differences between these processes</a:t>
            </a:r>
          </a:p>
          <a:p>
            <a:pPr marL="320040" lvl="1" indent="0">
              <a:buNone/>
            </a:pPr>
            <a:endParaRPr lang="en-US" sz="3200" dirty="0" smtClean="0"/>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6397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5</a:t>
            </a:fld>
            <a:endParaRPr lang="en-US"/>
          </a:p>
        </p:txBody>
      </p:sp>
      <p:sp>
        <p:nvSpPr>
          <p:cNvPr id="3" name="Content Placeholder 2"/>
          <p:cNvSpPr>
            <a:spLocks noGrp="1"/>
          </p:cNvSpPr>
          <p:nvPr>
            <p:ph sz="quarter" idx="1"/>
          </p:nvPr>
        </p:nvSpPr>
        <p:spPr>
          <a:xfrm>
            <a:off x="533400" y="990600"/>
            <a:ext cx="8400288" cy="5257800"/>
          </a:xfrm>
        </p:spPr>
        <p:txBody>
          <a:bodyPr>
            <a:noAutofit/>
          </a:bodyPr>
          <a:lstStyle/>
          <a:p>
            <a:r>
              <a:rPr lang="en-US" sz="3200" dirty="0" err="1" smtClean="0"/>
              <a:t>Eckhoff</a:t>
            </a:r>
            <a:r>
              <a:rPr lang="en-US" sz="3200" dirty="0" smtClean="0"/>
              <a:t>, “The Mediator &amp; the Judge”</a:t>
            </a:r>
          </a:p>
          <a:p>
            <a:pPr lvl="1"/>
            <a:r>
              <a:rPr lang="en-US" sz="3200" dirty="0" smtClean="0"/>
              <a:t>Explains different processes (mediation vs. adjudication) by reference to the role of the mediator &amp; judge.</a:t>
            </a:r>
            <a:endParaRPr lang="en-US" sz="3200" dirty="0"/>
          </a:p>
          <a:p>
            <a:pPr lvl="1"/>
            <a:r>
              <a:rPr lang="en-US" sz="3200" dirty="0" smtClean="0"/>
              <a:t>“Mediation” is a process whereby the parties are influenced to come to an agreement by appealing to their own interests</a:t>
            </a:r>
          </a:p>
          <a:p>
            <a:pPr lvl="1"/>
            <a:r>
              <a:rPr lang="en-US" sz="3200" dirty="0"/>
              <a:t>The mediator’s job is to assist the parties to understand their interests and assist them to locate an acceptable compromise between their interests.</a:t>
            </a:r>
          </a:p>
          <a:p>
            <a:pPr lvl="1"/>
            <a:endParaRPr lang="en-US" sz="32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6</a:t>
            </a:fld>
            <a:endParaRPr lang="en-US"/>
          </a:p>
        </p:txBody>
      </p:sp>
      <p:sp>
        <p:nvSpPr>
          <p:cNvPr id="3" name="Content Placeholder 2"/>
          <p:cNvSpPr>
            <a:spLocks noGrp="1"/>
          </p:cNvSpPr>
          <p:nvPr>
            <p:ph sz="quarter" idx="1"/>
          </p:nvPr>
        </p:nvSpPr>
        <p:spPr>
          <a:xfrm>
            <a:off x="457200" y="762000"/>
            <a:ext cx="8476488" cy="5715000"/>
          </a:xfrm>
        </p:spPr>
        <p:txBody>
          <a:bodyPr>
            <a:normAutofit/>
          </a:bodyPr>
          <a:lstStyle/>
          <a:p>
            <a:pPr marL="0" indent="0">
              <a:buNone/>
            </a:pPr>
            <a:endParaRPr lang="en-US" sz="3600" dirty="0"/>
          </a:p>
          <a:p>
            <a:r>
              <a:rPr lang="en-US" sz="3600" dirty="0" smtClean="0"/>
              <a:t>Mediators have a range of tools to assist parties to reach compromise:</a:t>
            </a:r>
          </a:p>
          <a:p>
            <a:pPr lvl="1"/>
            <a:r>
              <a:rPr lang="en-US" sz="3600" dirty="0" smtClean="0"/>
              <a:t>focus parties on best shared outcome, rather than best individual outcome</a:t>
            </a:r>
          </a:p>
          <a:p>
            <a:pPr lvl="1"/>
            <a:r>
              <a:rPr lang="en-US" sz="3600" dirty="0" smtClean="0"/>
              <a:t>offer fresh perspective on the conflict</a:t>
            </a:r>
          </a:p>
          <a:p>
            <a:pPr lvl="1"/>
            <a:r>
              <a:rPr lang="en-US" sz="3600" dirty="0" smtClean="0"/>
              <a:t>threats or promises to press the value of compromise (i.e., court!)</a:t>
            </a:r>
          </a:p>
          <a:p>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7</a:t>
            </a:fld>
            <a:endParaRPr lang="en-US"/>
          </a:p>
        </p:txBody>
      </p:sp>
      <p:sp>
        <p:nvSpPr>
          <p:cNvPr id="3" name="Content Placeholder 2"/>
          <p:cNvSpPr>
            <a:spLocks noGrp="1"/>
          </p:cNvSpPr>
          <p:nvPr>
            <p:ph sz="quarter" idx="1"/>
          </p:nvPr>
        </p:nvSpPr>
        <p:spPr>
          <a:xfrm>
            <a:off x="381000" y="838200"/>
            <a:ext cx="8552688" cy="5410200"/>
          </a:xfrm>
        </p:spPr>
        <p:txBody>
          <a:bodyPr>
            <a:noAutofit/>
          </a:bodyPr>
          <a:lstStyle/>
          <a:p>
            <a:r>
              <a:rPr lang="en-US" sz="3600" dirty="0"/>
              <a:t>Important qualities of mediator:</a:t>
            </a:r>
          </a:p>
          <a:p>
            <a:pPr lvl="1"/>
            <a:r>
              <a:rPr lang="en-US" sz="3600" dirty="0" smtClean="0"/>
              <a:t>Impartiality - must maintain parties’ confidence in the mediator’s neutrality &amp; competence</a:t>
            </a:r>
            <a:endParaRPr lang="en-US" sz="3600" dirty="0"/>
          </a:p>
          <a:p>
            <a:pPr lvl="1"/>
            <a:r>
              <a:rPr lang="en-US" sz="3600" dirty="0" smtClean="0"/>
              <a:t>Moderation - compromise is more likely where mediator is calm and in control of the process</a:t>
            </a:r>
            <a:endParaRPr lang="en-US" sz="3600" dirty="0"/>
          </a:p>
          <a:p>
            <a:pPr lvl="1"/>
            <a:r>
              <a:rPr lang="en-US" sz="3600" dirty="0" smtClean="0"/>
              <a:t>Reasonableness – compromises must respect parties’ rights and interests to the greatest possible degree and be workable</a:t>
            </a:r>
            <a:endParaRPr lang="en-US" sz="3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6397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8</a:t>
            </a:fld>
            <a:endParaRPr lang="en-US"/>
          </a:p>
        </p:txBody>
      </p:sp>
      <p:sp>
        <p:nvSpPr>
          <p:cNvPr id="4" name="Content Placeholder 3"/>
          <p:cNvSpPr>
            <a:spLocks noGrp="1"/>
          </p:cNvSpPr>
          <p:nvPr>
            <p:ph sz="quarter" idx="1"/>
          </p:nvPr>
        </p:nvSpPr>
        <p:spPr>
          <a:xfrm>
            <a:off x="914400" y="1143000"/>
            <a:ext cx="7772400" cy="4876800"/>
          </a:xfrm>
        </p:spPr>
        <p:txBody>
          <a:bodyPr>
            <a:normAutofit/>
          </a:bodyPr>
          <a:lstStyle/>
          <a:p>
            <a:r>
              <a:rPr lang="en-US" sz="3600" dirty="0"/>
              <a:t>Conditions conducive to good mediation</a:t>
            </a:r>
          </a:p>
          <a:p>
            <a:pPr lvl="1"/>
            <a:r>
              <a:rPr lang="en-US" sz="3600" dirty="0"/>
              <a:t>Both parties are motivated to resolve the conflict</a:t>
            </a:r>
          </a:p>
          <a:p>
            <a:pPr lvl="2"/>
            <a:r>
              <a:rPr lang="en-US" sz="3600" dirty="0"/>
              <a:t>If not, mediator must convince them of value of resolution</a:t>
            </a:r>
          </a:p>
          <a:p>
            <a:pPr lvl="2"/>
            <a:r>
              <a:rPr lang="en-US" sz="3600" dirty="0"/>
              <a:t>Mediator may appeal to normative sensibilities to do so</a:t>
            </a:r>
          </a:p>
          <a:p>
            <a:endParaRPr lang="en-GB" dirty="0"/>
          </a:p>
        </p:txBody>
      </p:sp>
    </p:spTree>
    <p:extLst>
      <p:ext uri="{BB962C8B-B14F-4D97-AF65-F5344CB8AC3E}">
        <p14:creationId xmlns:p14="http://schemas.microsoft.com/office/powerpoint/2010/main" val="3709634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9</a:t>
            </a:fld>
            <a:endParaRPr lang="en-US"/>
          </a:p>
        </p:txBody>
      </p:sp>
      <p:sp>
        <p:nvSpPr>
          <p:cNvPr id="3" name="Content Placeholder 2"/>
          <p:cNvSpPr>
            <a:spLocks noGrp="1"/>
          </p:cNvSpPr>
          <p:nvPr>
            <p:ph sz="quarter" idx="1"/>
          </p:nvPr>
        </p:nvSpPr>
        <p:spPr>
          <a:xfrm>
            <a:off x="381000" y="914400"/>
            <a:ext cx="8552688" cy="5334000"/>
          </a:xfrm>
        </p:spPr>
        <p:txBody>
          <a:bodyPr>
            <a:normAutofit lnSpcReduction="10000"/>
          </a:bodyPr>
          <a:lstStyle/>
          <a:p>
            <a:r>
              <a:rPr lang="en-US" sz="3600" dirty="0"/>
              <a:t>Conditions conducive to good </a:t>
            </a:r>
            <a:r>
              <a:rPr lang="en-US" sz="3600" dirty="0" smtClean="0"/>
              <a:t>mediation (</a:t>
            </a:r>
            <a:r>
              <a:rPr lang="en-US" sz="3600" dirty="0" err="1" smtClean="0"/>
              <a:t>con’t</a:t>
            </a:r>
            <a:r>
              <a:rPr lang="en-US" sz="3600" dirty="0" smtClean="0"/>
              <a:t>)</a:t>
            </a:r>
            <a:endParaRPr lang="en-US" sz="3600" dirty="0"/>
          </a:p>
          <a:p>
            <a:pPr lvl="1"/>
            <a:r>
              <a:rPr lang="en-US" sz="3600" dirty="0" smtClean="0"/>
              <a:t>Parties </a:t>
            </a:r>
            <a:r>
              <a:rPr lang="en-US" sz="3600" dirty="0"/>
              <a:t>share normative positions (ideas of right &amp; wrong)</a:t>
            </a:r>
          </a:p>
          <a:p>
            <a:pPr lvl="2"/>
            <a:r>
              <a:rPr lang="en-US" sz="3600" dirty="0" smtClean="0"/>
              <a:t>If </a:t>
            </a:r>
            <a:r>
              <a:rPr lang="en-US" sz="3600" dirty="0"/>
              <a:t>yes, conflict may be less about right &amp; wrong than ‘fairly pure conflict of interests’</a:t>
            </a:r>
          </a:p>
          <a:p>
            <a:pPr lvl="2"/>
            <a:r>
              <a:rPr lang="en-US" sz="3600" dirty="0"/>
              <a:t>If parties can be made to see the interests that underlie their respective positions, </a:t>
            </a:r>
            <a:r>
              <a:rPr lang="en-US" sz="3600" dirty="0" smtClean="0"/>
              <a:t>compromise becomes </a:t>
            </a:r>
            <a:r>
              <a:rPr lang="en-US" sz="3600" dirty="0"/>
              <a:t>possible (parties almost always have interests in common</a:t>
            </a:r>
            <a:r>
              <a:rPr lang="en-US" sz="3600" dirty="0" smtClean="0"/>
              <a:t>!)</a:t>
            </a:r>
          </a:p>
          <a:p>
            <a:pPr lvl="3"/>
            <a:r>
              <a:rPr lang="en-US" sz="3600" dirty="0" smtClean="0"/>
              <a:t>Example – mediation in divorce</a:t>
            </a:r>
          </a:p>
          <a:p>
            <a:pPr lvl="1"/>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10</a:t>
            </a:fld>
            <a:endParaRPr lang="en-US"/>
          </a:p>
        </p:txBody>
      </p:sp>
      <p:sp>
        <p:nvSpPr>
          <p:cNvPr id="3" name="Content Placeholder 2"/>
          <p:cNvSpPr>
            <a:spLocks noGrp="1"/>
          </p:cNvSpPr>
          <p:nvPr>
            <p:ph sz="quarter" idx="1"/>
          </p:nvPr>
        </p:nvSpPr>
        <p:spPr>
          <a:xfrm>
            <a:off x="457200" y="838200"/>
            <a:ext cx="8476488" cy="5410200"/>
          </a:xfrm>
        </p:spPr>
        <p:txBody>
          <a:bodyPr>
            <a:noAutofit/>
          </a:bodyPr>
          <a:lstStyle/>
          <a:p>
            <a:r>
              <a:rPr lang="en-US" sz="3200" dirty="0"/>
              <a:t>Where parties agree on the applicable norms, but disagree on how the norms should be applied to their case, successful mediation much less likely!</a:t>
            </a:r>
          </a:p>
          <a:p>
            <a:pPr lvl="1"/>
            <a:r>
              <a:rPr lang="en-US" sz="3200" dirty="0" smtClean="0"/>
              <a:t>2 Reasons why mediation is less likely where norms differ:</a:t>
            </a:r>
          </a:p>
          <a:p>
            <a:pPr marL="870966" lvl="1" indent="-514350">
              <a:buFont typeface="+mj-lt"/>
              <a:buAutoNum type="arabicPeriod"/>
            </a:pPr>
            <a:r>
              <a:rPr lang="en-US" sz="3200" dirty="0" smtClean="0"/>
              <a:t>Mediation is about </a:t>
            </a:r>
            <a:r>
              <a:rPr lang="en-US" sz="3200" i="1" dirty="0" smtClean="0"/>
              <a:t>interests</a:t>
            </a:r>
            <a:r>
              <a:rPr lang="en-US" sz="3200" dirty="0" smtClean="0"/>
              <a:t>, not the interpretation and application of norms.</a:t>
            </a:r>
          </a:p>
          <a:p>
            <a:pPr marL="1117854" lvl="2" indent="-514350"/>
            <a:r>
              <a:rPr lang="en-US" sz="3200" dirty="0" smtClean="0"/>
              <a:t>Norms do have a role in mediation, as they provide the context for delineation and negotiation of interests, but their interpretation will not decide the conflict.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11</a:t>
            </a:fld>
            <a:endParaRPr lang="en-US"/>
          </a:p>
        </p:txBody>
      </p:sp>
      <p:sp>
        <p:nvSpPr>
          <p:cNvPr id="3" name="Content Placeholder 2"/>
          <p:cNvSpPr>
            <a:spLocks noGrp="1"/>
          </p:cNvSpPr>
          <p:nvPr>
            <p:ph sz="quarter" idx="1"/>
          </p:nvPr>
        </p:nvSpPr>
        <p:spPr>
          <a:xfrm>
            <a:off x="457200" y="990600"/>
            <a:ext cx="8476488" cy="5257800"/>
          </a:xfrm>
        </p:spPr>
        <p:txBody>
          <a:bodyPr>
            <a:noAutofit/>
          </a:bodyPr>
          <a:lstStyle/>
          <a:p>
            <a:pPr marL="870966" lvl="1" indent="-514350">
              <a:buFont typeface="+mj-lt"/>
              <a:buAutoNum type="arabicPeriod" startAt="2"/>
            </a:pPr>
            <a:r>
              <a:rPr lang="en-US" sz="2800" dirty="0" smtClean="0"/>
              <a:t>Disagreement </a:t>
            </a:r>
            <a:r>
              <a:rPr lang="en-US" sz="2800" dirty="0"/>
              <a:t>between the parties on the norms and their application requires interpretation of the norms, which is not part of mediation</a:t>
            </a:r>
          </a:p>
          <a:p>
            <a:pPr marL="1117854" lvl="2" indent="-514350"/>
            <a:r>
              <a:rPr lang="en-US" sz="2800" dirty="0"/>
              <a:t>When norms conflict, what is needed is an authority to decide the conflict, and thus in such cases what is needed is not a mediator, but a judge!</a:t>
            </a:r>
          </a:p>
          <a:p>
            <a:pPr lvl="4"/>
            <a:r>
              <a:rPr lang="en-US" sz="2800" dirty="0" smtClean="0"/>
              <a:t>Judges function at the level of norms, mediators function at the level of interests!</a:t>
            </a:r>
          </a:p>
          <a:p>
            <a:pPr lvl="4"/>
            <a:r>
              <a:rPr lang="en-US" sz="2800" dirty="0" smtClean="0"/>
              <a:t>Judges do not need to encourage compromise, rather, judges simply decide on the appropriate normative position.</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12</a:t>
            </a:fld>
            <a:endParaRPr lang="en-US"/>
          </a:p>
        </p:txBody>
      </p:sp>
      <p:sp>
        <p:nvSpPr>
          <p:cNvPr id="3" name="Content Placeholder 2"/>
          <p:cNvSpPr>
            <a:spLocks noGrp="1"/>
          </p:cNvSpPr>
          <p:nvPr>
            <p:ph sz="quarter" idx="1"/>
          </p:nvPr>
        </p:nvSpPr>
        <p:spPr>
          <a:xfrm>
            <a:off x="457200" y="838200"/>
            <a:ext cx="8476488" cy="5410200"/>
          </a:xfrm>
        </p:spPr>
        <p:txBody>
          <a:bodyPr>
            <a:noAutofit/>
          </a:bodyPr>
          <a:lstStyle/>
          <a:p>
            <a:r>
              <a:rPr lang="en-US" sz="3600" dirty="0" smtClean="0"/>
              <a:t>Key </a:t>
            </a:r>
            <a:r>
              <a:rPr lang="en-US" sz="3600" dirty="0"/>
              <a:t>differences between Mediators &amp; Judges:</a:t>
            </a:r>
          </a:p>
          <a:p>
            <a:pPr marL="870966" lvl="1" indent="-514350">
              <a:buFont typeface="+mj-lt"/>
              <a:buAutoNum type="arabicPeriod"/>
            </a:pPr>
            <a:r>
              <a:rPr lang="en-US" sz="3200" dirty="0" smtClean="0"/>
              <a:t>Mediators must be prospective in their focus; judges are retrospective</a:t>
            </a:r>
          </a:p>
          <a:p>
            <a:pPr marL="870966" lvl="1" indent="-514350">
              <a:buFont typeface="+mj-lt"/>
              <a:buAutoNum type="arabicPeriod"/>
            </a:pPr>
            <a:r>
              <a:rPr lang="en-US" sz="3200" dirty="0" smtClean="0"/>
              <a:t>Mediators must be skillful negotiators; judges must possess authority to speak on the norms and facts to end conflicts</a:t>
            </a:r>
          </a:p>
          <a:p>
            <a:pPr marL="870966" lvl="1" indent="-514350">
              <a:buFont typeface="+mj-lt"/>
              <a:buAutoNum type="arabicPeriod"/>
            </a:pPr>
            <a:r>
              <a:rPr lang="en-US" sz="3200" dirty="0" smtClean="0"/>
              <a:t>Mediators focus on interests; judges focus on norms</a:t>
            </a:r>
          </a:p>
          <a:p>
            <a:pPr marL="870966" lvl="1" indent="-514350">
              <a:buFont typeface="+mj-lt"/>
              <a:buAutoNum type="arabicPeriod"/>
            </a:pPr>
            <a:r>
              <a:rPr lang="en-US" sz="3200" dirty="0" smtClean="0"/>
              <a:t>Mediators must convince parties of the appropriate outcome; judges can impose an appropriate (read: legally correct) outcome</a:t>
            </a:r>
            <a:endParaRPr lang="en-US" sz="32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7159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13</a:t>
            </a:fld>
            <a:endParaRPr lang="en-US"/>
          </a:p>
        </p:txBody>
      </p:sp>
      <p:sp>
        <p:nvSpPr>
          <p:cNvPr id="3" name="Content Placeholder 2"/>
          <p:cNvSpPr>
            <a:spLocks noGrp="1"/>
          </p:cNvSpPr>
          <p:nvPr>
            <p:ph sz="quarter" idx="1"/>
          </p:nvPr>
        </p:nvSpPr>
        <p:spPr>
          <a:xfrm>
            <a:off x="457200" y="990600"/>
            <a:ext cx="8476488" cy="5257800"/>
          </a:xfrm>
        </p:spPr>
        <p:txBody>
          <a:bodyPr>
            <a:noAutofit/>
          </a:bodyPr>
          <a:lstStyle/>
          <a:p>
            <a:pPr marL="514350" indent="-514350"/>
            <a:r>
              <a:rPr lang="en-US" sz="3600" dirty="0" smtClean="0"/>
              <a:t>Why do people comply with imposed outcomes?</a:t>
            </a:r>
          </a:p>
          <a:p>
            <a:pPr marL="788670" lvl="1" indent="-514350"/>
            <a:r>
              <a:rPr lang="en-US" sz="3600" dirty="0" smtClean="0"/>
              <a:t>Compliance influenced by such factors as:</a:t>
            </a:r>
          </a:p>
          <a:p>
            <a:pPr marL="1035558" lvl="2" indent="-514350"/>
            <a:r>
              <a:rPr lang="en-US" sz="3600" dirty="0" smtClean="0"/>
              <a:t>Parties interests</a:t>
            </a:r>
          </a:p>
          <a:p>
            <a:pPr marL="1035558" lvl="2" indent="-514350"/>
            <a:r>
              <a:rPr lang="en-US" sz="3600" dirty="0" smtClean="0"/>
              <a:t>Norms</a:t>
            </a:r>
          </a:p>
          <a:p>
            <a:pPr marL="1035558" lvl="2" indent="-514350"/>
            <a:r>
              <a:rPr lang="en-US" sz="3600" dirty="0" smtClean="0"/>
              <a:t>Perceptions of impartiality</a:t>
            </a:r>
          </a:p>
          <a:p>
            <a:pPr marL="788670" lvl="1" indent="-514350"/>
            <a:r>
              <a:rPr lang="en-US" sz="3600" dirty="0" smtClean="0"/>
              <a:t>The degree to which norms are accepted impacts legitimacy of decision-making – “law” decides the issue, not the judge.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6397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14</a:t>
            </a:fld>
            <a:endParaRPr lang="en-US"/>
          </a:p>
        </p:txBody>
      </p:sp>
      <p:sp>
        <p:nvSpPr>
          <p:cNvPr id="3" name="Content Placeholder 2"/>
          <p:cNvSpPr>
            <a:spLocks noGrp="1"/>
          </p:cNvSpPr>
          <p:nvPr>
            <p:ph sz="quarter" idx="1"/>
          </p:nvPr>
        </p:nvSpPr>
        <p:spPr>
          <a:xfrm>
            <a:off x="381000" y="990600"/>
            <a:ext cx="8552688" cy="5257800"/>
          </a:xfrm>
        </p:spPr>
        <p:txBody>
          <a:bodyPr>
            <a:noAutofit/>
          </a:bodyPr>
          <a:lstStyle/>
          <a:p>
            <a:r>
              <a:rPr lang="en-US" sz="3200" dirty="0" smtClean="0"/>
              <a:t>Elevation of role of norms rather than judicial personality has important impacts:</a:t>
            </a:r>
          </a:p>
          <a:p>
            <a:pPr lvl="1"/>
            <a:r>
              <a:rPr lang="en-US" sz="3200" dirty="0" smtClean="0"/>
              <a:t>Contributes to transmission of authority from norms to the judge</a:t>
            </a:r>
          </a:p>
          <a:p>
            <a:pPr lvl="1"/>
            <a:r>
              <a:rPr lang="en-US" sz="3200" dirty="0" smtClean="0"/>
              <a:t>Encourages development of norms resistant to challenging adjudication or adjudicated outcomes</a:t>
            </a:r>
          </a:p>
          <a:p>
            <a:pPr lvl="1"/>
            <a:r>
              <a:rPr lang="en-US" sz="3200" dirty="0" smtClean="0"/>
              <a:t>Isolates judges from criticism as decisions seen as ‘legal’ rather than personal decisions</a:t>
            </a:r>
          </a:p>
          <a:p>
            <a:r>
              <a:rPr lang="en-US" sz="3400" i="1" dirty="0"/>
              <a:t>“Judicial activity and the formation of norms serve to support each other mutually</a:t>
            </a:r>
            <a:r>
              <a:rPr lang="en-US" sz="3400" i="1" dirty="0" smtClean="0"/>
              <a:t>!” (p.371)</a:t>
            </a:r>
            <a:endParaRPr lang="en-US" sz="3400"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563562"/>
          </a:xfrm>
        </p:spPr>
        <p:txBody>
          <a:bodyPr>
            <a:normAutofit fontScale="90000"/>
          </a:bodyPr>
          <a:lstStyle/>
          <a:p>
            <a:pPr lvl="1" algn="l" rtl="0">
              <a:spcBef>
                <a:spcPct val="0"/>
              </a:spcBef>
            </a:pPr>
            <a:r>
              <a:rPr lang="en-US" sz="3200" dirty="0" smtClean="0"/>
              <a:t/>
            </a:r>
            <a:br>
              <a:rPr lang="en-US" sz="3200" dirty="0" smtClean="0"/>
            </a:br>
            <a:r>
              <a:rPr lang="en-US" sz="2700" b="1" dirty="0" smtClean="0">
                <a:solidFill>
                  <a:schemeClr val="bg2">
                    <a:lumMod val="50000"/>
                  </a:schemeClr>
                </a:solidFill>
                <a:latin typeface="Perpetua" pitchFamily="18" charset="0"/>
              </a:rPr>
              <a:t>Introduction to Legal Studies - Alternatives to Adjudication</a:t>
            </a:r>
            <a:endParaRPr lang="en-US" sz="2700" dirty="0"/>
          </a:p>
        </p:txBody>
      </p:sp>
      <p:sp>
        <p:nvSpPr>
          <p:cNvPr id="4" name="Slide Number Placeholder 3"/>
          <p:cNvSpPr>
            <a:spLocks noGrp="1"/>
          </p:cNvSpPr>
          <p:nvPr>
            <p:ph type="sldNum" sz="quarter" idx="12"/>
          </p:nvPr>
        </p:nvSpPr>
        <p:spPr/>
        <p:txBody>
          <a:bodyPr/>
          <a:lstStyle/>
          <a:p>
            <a:fld id="{F68A7223-53DE-4531-8687-C26923843C49}" type="slidenum">
              <a:rPr lang="en-US" smtClean="0"/>
              <a:t>15</a:t>
            </a:fld>
            <a:endParaRPr lang="en-US"/>
          </a:p>
        </p:txBody>
      </p:sp>
      <p:sp>
        <p:nvSpPr>
          <p:cNvPr id="3" name="Content Placeholder 2"/>
          <p:cNvSpPr>
            <a:spLocks noGrp="1"/>
          </p:cNvSpPr>
          <p:nvPr>
            <p:ph sz="quarter" idx="1"/>
          </p:nvPr>
        </p:nvSpPr>
        <p:spPr>
          <a:xfrm>
            <a:off x="381000" y="914400"/>
            <a:ext cx="8552688" cy="5334000"/>
          </a:xfrm>
        </p:spPr>
        <p:txBody>
          <a:bodyPr>
            <a:noAutofit/>
          </a:bodyPr>
          <a:lstStyle/>
          <a:p>
            <a:pPr marL="365760" lvl="1" indent="-283464">
              <a:spcBef>
                <a:spcPts val="600"/>
              </a:spcBef>
              <a:buSzPct val="80000"/>
              <a:buFont typeface="Wingdings 2"/>
              <a:buChar char=""/>
            </a:pPr>
            <a:r>
              <a:rPr lang="en-US" sz="3200" dirty="0" smtClean="0"/>
              <a:t>MacFarlane &amp; </a:t>
            </a:r>
            <a:r>
              <a:rPr lang="en-US" sz="3200" dirty="0" err="1" smtClean="0"/>
              <a:t>Keet</a:t>
            </a:r>
            <a:r>
              <a:rPr lang="en-US" sz="3200" dirty="0" smtClean="0"/>
              <a:t>, “Civil Justice Reform and Mandatory Civil Mediation…”</a:t>
            </a:r>
          </a:p>
          <a:p>
            <a:pPr marL="612648" lvl="2" indent="-283464">
              <a:spcBef>
                <a:spcPts val="600"/>
              </a:spcBef>
              <a:buSzPct val="80000"/>
              <a:buFont typeface="Wingdings 2"/>
              <a:buChar char=""/>
            </a:pPr>
            <a:r>
              <a:rPr lang="en-US" sz="3200" dirty="0" smtClean="0"/>
              <a:t>Discusses rise of mediation in civil law matters in Saskatchewan, early challenges, evaluations and current status</a:t>
            </a:r>
          </a:p>
          <a:p>
            <a:pPr marL="612648" lvl="2" indent="-283464">
              <a:spcBef>
                <a:spcPts val="600"/>
              </a:spcBef>
              <a:buSzPct val="80000"/>
              <a:buFont typeface="Wingdings 2"/>
              <a:buChar char=""/>
            </a:pPr>
            <a:r>
              <a:rPr lang="en-US" sz="3200" dirty="0" smtClean="0"/>
              <a:t>Authors observe that a central challenge to court-ordered or mandatory mediation is that this </a:t>
            </a:r>
            <a:r>
              <a:rPr lang="en-US" sz="3200" dirty="0"/>
              <a:t>places </a:t>
            </a:r>
            <a:r>
              <a:rPr lang="en-US" sz="3200" dirty="0" smtClean="0"/>
              <a:t>mediation, which emphasizes negotiation and compromise, into </a:t>
            </a:r>
            <a:r>
              <a:rPr lang="en-US" sz="3200" dirty="0"/>
              <a:t>an implicitly adversarial context</a:t>
            </a:r>
            <a:r>
              <a:rPr lang="en-US" sz="3200" dirty="0" smtClean="0"/>
              <a: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488680" cy="533400"/>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16</a:t>
            </a:fld>
            <a:endParaRPr lang="en-US"/>
          </a:p>
        </p:txBody>
      </p:sp>
      <p:sp>
        <p:nvSpPr>
          <p:cNvPr id="3" name="Content Placeholder 2"/>
          <p:cNvSpPr>
            <a:spLocks noGrp="1"/>
          </p:cNvSpPr>
          <p:nvPr>
            <p:ph sz="quarter" idx="1"/>
          </p:nvPr>
        </p:nvSpPr>
        <p:spPr>
          <a:xfrm>
            <a:off x="228600" y="990600"/>
            <a:ext cx="8705088" cy="5257800"/>
          </a:xfrm>
        </p:spPr>
        <p:txBody>
          <a:bodyPr>
            <a:noAutofit/>
          </a:bodyPr>
          <a:lstStyle/>
          <a:p>
            <a:r>
              <a:rPr lang="en-US" sz="3200" dirty="0" smtClean="0"/>
              <a:t>Lawyers’ views of mandatory mediation:</a:t>
            </a:r>
          </a:p>
          <a:p>
            <a:pPr lvl="1"/>
            <a:r>
              <a:rPr lang="en-US" sz="3200" dirty="0" smtClean="0"/>
              <a:t>there is value in a structured, face-to-face meeting between clients that allows each to assess the other’s case and clients’ credibility</a:t>
            </a:r>
            <a:endParaRPr lang="en-CA" sz="3200" dirty="0" smtClean="0"/>
          </a:p>
          <a:p>
            <a:pPr lvl="1"/>
            <a:r>
              <a:rPr lang="en-US" sz="3200" dirty="0" smtClean="0"/>
              <a:t>mediation seems better-able to diffuse difficult emotional issues</a:t>
            </a:r>
          </a:p>
          <a:p>
            <a:pPr lvl="1"/>
            <a:r>
              <a:rPr lang="en-US" sz="3200" dirty="0" smtClean="0"/>
              <a:t>lawyers need to be well-prepared </a:t>
            </a:r>
            <a:r>
              <a:rPr lang="en-US" sz="3200" dirty="0"/>
              <a:t>for </a:t>
            </a:r>
            <a:r>
              <a:rPr lang="en-US" sz="3200" dirty="0" smtClean="0"/>
              <a:t>mediation</a:t>
            </a:r>
            <a:r>
              <a:rPr lang="en-US" sz="3200" dirty="0"/>
              <a:t>, approached </a:t>
            </a:r>
            <a:r>
              <a:rPr lang="en-US" sz="3200" dirty="0" smtClean="0"/>
              <a:t>it in good </a:t>
            </a:r>
            <a:r>
              <a:rPr lang="en-US" sz="3200" dirty="0"/>
              <a:t>faith, and </a:t>
            </a:r>
            <a:r>
              <a:rPr lang="en-US" sz="3200" dirty="0" smtClean="0"/>
              <a:t>take </a:t>
            </a:r>
            <a:r>
              <a:rPr lang="en-US" sz="3200" dirty="0"/>
              <a:t>it seriously.</a:t>
            </a:r>
          </a:p>
          <a:p>
            <a:pPr lvl="1"/>
            <a:endParaRPr lang="en-CA"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639762"/>
          </a:xfrm>
        </p:spPr>
        <p:txBody>
          <a:bodyPr>
            <a:normAutofit fontScale="90000"/>
          </a:bodyPr>
          <a:lstStyle/>
          <a:p>
            <a:r>
              <a:rPr lang="en-US" sz="2800" dirty="0"/>
              <a:t/>
            </a:r>
            <a:br>
              <a:rPr lang="en-US" sz="2800" dirty="0"/>
            </a:br>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17</a:t>
            </a:fld>
            <a:endParaRPr lang="en-US"/>
          </a:p>
        </p:txBody>
      </p:sp>
      <p:sp>
        <p:nvSpPr>
          <p:cNvPr id="3" name="Content Placeholder 2"/>
          <p:cNvSpPr>
            <a:spLocks noGrp="1"/>
          </p:cNvSpPr>
          <p:nvPr>
            <p:ph sz="quarter" idx="1"/>
          </p:nvPr>
        </p:nvSpPr>
        <p:spPr>
          <a:xfrm>
            <a:off x="381000" y="914400"/>
            <a:ext cx="8552688" cy="5334000"/>
          </a:xfrm>
        </p:spPr>
        <p:txBody>
          <a:bodyPr/>
          <a:lstStyle/>
          <a:p>
            <a:r>
              <a:rPr lang="en-US" sz="3600" dirty="0" smtClean="0"/>
              <a:t>Improving mandatory mediation:</a:t>
            </a:r>
          </a:p>
          <a:p>
            <a:pPr lvl="1"/>
            <a:r>
              <a:rPr lang="en-US" sz="3600" dirty="0" smtClean="0"/>
              <a:t>Encourage information-sharing by parties prior to mediation</a:t>
            </a:r>
          </a:p>
          <a:p>
            <a:pPr lvl="1"/>
            <a:r>
              <a:rPr lang="en-US" sz="3600" dirty="0" smtClean="0"/>
              <a:t>Encourage lawyers to prepare, and prepare their clients, for mediation</a:t>
            </a:r>
          </a:p>
          <a:p>
            <a:pPr lvl="1"/>
            <a:r>
              <a:rPr lang="en-US" sz="3600" dirty="0" smtClean="0"/>
              <a:t>Provide mediators with different skill sets</a:t>
            </a:r>
          </a:p>
          <a:p>
            <a:pPr lvl="1"/>
            <a:r>
              <a:rPr lang="en-US" sz="3600" dirty="0" smtClean="0"/>
              <a:t>Mediators must be effective process managers</a:t>
            </a:r>
          </a:p>
          <a:p>
            <a:endParaRPr lang="en-US" dirty="0"/>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7159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US" sz="2400" dirty="0"/>
          </a:p>
        </p:txBody>
      </p:sp>
      <p:sp>
        <p:nvSpPr>
          <p:cNvPr id="4" name="Slide Number Placeholder 3"/>
          <p:cNvSpPr>
            <a:spLocks noGrp="1"/>
          </p:cNvSpPr>
          <p:nvPr>
            <p:ph type="sldNum" sz="quarter" idx="12"/>
          </p:nvPr>
        </p:nvSpPr>
        <p:spPr/>
        <p:txBody>
          <a:bodyPr/>
          <a:lstStyle/>
          <a:p>
            <a:fld id="{F68A7223-53DE-4531-8687-C26923843C49}" type="slidenum">
              <a:rPr lang="en-US" smtClean="0"/>
              <a:t>18</a:t>
            </a:fld>
            <a:endParaRPr lang="en-US"/>
          </a:p>
        </p:txBody>
      </p:sp>
      <p:sp>
        <p:nvSpPr>
          <p:cNvPr id="3" name="Content Placeholder 2"/>
          <p:cNvSpPr>
            <a:spLocks noGrp="1"/>
          </p:cNvSpPr>
          <p:nvPr>
            <p:ph sz="quarter" idx="1"/>
          </p:nvPr>
        </p:nvSpPr>
        <p:spPr>
          <a:xfrm>
            <a:off x="457200" y="990600"/>
            <a:ext cx="8476488" cy="5257800"/>
          </a:xfrm>
        </p:spPr>
        <p:txBody>
          <a:bodyPr>
            <a:normAutofit/>
          </a:bodyPr>
          <a:lstStyle/>
          <a:p>
            <a:r>
              <a:rPr lang="en-US" sz="3600" dirty="0" smtClean="0"/>
              <a:t>Two </a:t>
            </a:r>
            <a:r>
              <a:rPr lang="en-US" sz="3600" dirty="0"/>
              <a:t>important </a:t>
            </a:r>
            <a:r>
              <a:rPr lang="en-US" sz="3600" dirty="0" smtClean="0"/>
              <a:t>conclusions regarding mandatory mediation:</a:t>
            </a:r>
            <a:endParaRPr lang="en-US" sz="3600" dirty="0"/>
          </a:p>
          <a:p>
            <a:pPr lvl="1"/>
            <a:r>
              <a:rPr lang="en-US" sz="3600" dirty="0" smtClean="0"/>
              <a:t>The </a:t>
            </a:r>
            <a:r>
              <a:rPr lang="en-US" sz="3600" dirty="0"/>
              <a:t>importance of pre-mediation information exchange, and</a:t>
            </a:r>
          </a:p>
          <a:p>
            <a:pPr lvl="1"/>
            <a:r>
              <a:rPr lang="en-US" sz="3600" dirty="0" smtClean="0"/>
              <a:t>The </a:t>
            </a:r>
            <a:r>
              <a:rPr lang="en-US" sz="3600" dirty="0"/>
              <a:t>preference voiced by lawyers for flexibility in mediation, ensuring that it occurs at the right time and in a manner which fits best with the clients, the issues and the nature of the conflict</a:t>
            </a:r>
            <a:r>
              <a:rPr lang="en-US" sz="3600" dirty="0" smtClean="0"/>
              <a:t>.</a:t>
            </a:r>
          </a:p>
          <a:p>
            <a:pPr lvl="1"/>
            <a:endParaRPr lang="en-US"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19</a:t>
            </a:fld>
            <a:endParaRPr lang="en-US"/>
          </a:p>
        </p:txBody>
      </p:sp>
      <p:sp>
        <p:nvSpPr>
          <p:cNvPr id="4" name="Content Placeholder 3"/>
          <p:cNvSpPr>
            <a:spLocks noGrp="1"/>
          </p:cNvSpPr>
          <p:nvPr>
            <p:ph sz="quarter" idx="1"/>
          </p:nvPr>
        </p:nvSpPr>
        <p:spPr>
          <a:xfrm>
            <a:off x="609600" y="990600"/>
            <a:ext cx="8077200" cy="5562600"/>
          </a:xfrm>
        </p:spPr>
        <p:txBody>
          <a:bodyPr>
            <a:normAutofit lnSpcReduction="10000"/>
          </a:bodyPr>
          <a:lstStyle/>
          <a:p>
            <a:r>
              <a:rPr lang="en-US" sz="2800" dirty="0"/>
              <a:t>Mediation, “Therapeutic Jurisprudence” and a shifting focus in legal </a:t>
            </a:r>
            <a:r>
              <a:rPr lang="en-US" sz="2800" dirty="0" smtClean="0"/>
              <a:t>outcomes</a:t>
            </a:r>
          </a:p>
          <a:p>
            <a:pPr lvl="1"/>
            <a:r>
              <a:rPr lang="en-US" sz="2800" dirty="0" smtClean="0"/>
              <a:t>Therapeutic jurisprudence: ‘explores ways in which, consistent with principles of justice, the knowledge, theories and insights of the mental health and related disciplines can help shape the development of the law’</a:t>
            </a:r>
          </a:p>
          <a:p>
            <a:pPr lvl="2"/>
            <a:r>
              <a:rPr lang="en-US" sz="2800" dirty="0" smtClean="0"/>
              <a:t>Examples of  ‘therapeutic courts’/processes:</a:t>
            </a:r>
          </a:p>
          <a:p>
            <a:pPr lvl="3"/>
            <a:r>
              <a:rPr lang="en-US" sz="2800" dirty="0" smtClean="0"/>
              <a:t>Drug Treatment Courts (see: “Translating Justice &amp; Therapy…” CB, pp.384-392)</a:t>
            </a:r>
          </a:p>
          <a:p>
            <a:pPr lvl="3"/>
            <a:r>
              <a:rPr lang="en-US" sz="2800" dirty="0" smtClean="0"/>
              <a:t>Mental Health Treatment Courts</a:t>
            </a:r>
          </a:p>
          <a:p>
            <a:pPr lvl="3"/>
            <a:r>
              <a:rPr lang="en-US" sz="2800" dirty="0" smtClean="0"/>
              <a:t>Domestic Violence Treatment Courts</a:t>
            </a:r>
          </a:p>
          <a:p>
            <a:pPr lvl="3"/>
            <a:r>
              <a:rPr lang="en-US" sz="2800" dirty="0" smtClean="0"/>
              <a:t>Collaborative Family Law (see: Collaborative Family Law and Gender Inequalities, CB pp.393-401)</a:t>
            </a:r>
            <a:endParaRPr lang="en-GB" dirty="0"/>
          </a:p>
        </p:txBody>
      </p:sp>
    </p:spTree>
    <p:extLst>
      <p:ext uri="{BB962C8B-B14F-4D97-AF65-F5344CB8AC3E}">
        <p14:creationId xmlns:p14="http://schemas.microsoft.com/office/powerpoint/2010/main" val="1151165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20</a:t>
            </a:fld>
            <a:endParaRPr lang="en-US"/>
          </a:p>
        </p:txBody>
      </p:sp>
      <p:sp>
        <p:nvSpPr>
          <p:cNvPr id="4" name="Content Placeholder 3"/>
          <p:cNvSpPr>
            <a:spLocks noGrp="1"/>
          </p:cNvSpPr>
          <p:nvPr>
            <p:ph sz="quarter" idx="1"/>
          </p:nvPr>
        </p:nvSpPr>
        <p:spPr>
          <a:xfrm>
            <a:off x="609600" y="990600"/>
            <a:ext cx="8077200" cy="5410200"/>
          </a:xfrm>
        </p:spPr>
        <p:txBody>
          <a:bodyPr>
            <a:normAutofit fontScale="92500" lnSpcReduction="10000"/>
          </a:bodyPr>
          <a:lstStyle/>
          <a:p>
            <a:r>
              <a:rPr lang="en-US" sz="2800" dirty="0" smtClean="0"/>
              <a:t>Philosophy &amp; Processes in Therapeutic Courts:</a:t>
            </a:r>
          </a:p>
          <a:p>
            <a:pPr lvl="1"/>
            <a:r>
              <a:rPr lang="en-US" sz="2800" dirty="0" smtClean="0"/>
              <a:t>Goal is to ‘cure’ the problem that leads to conflict with the law</a:t>
            </a:r>
          </a:p>
          <a:p>
            <a:pPr lvl="1"/>
            <a:r>
              <a:rPr lang="en-US" sz="2800" dirty="0" smtClean="0"/>
              <a:t>Compromises made between legal rights and protections, and the overall importance of ‘curing’ addiction, mental health issues, stopping domestic violence</a:t>
            </a:r>
          </a:p>
          <a:p>
            <a:pPr lvl="2"/>
            <a:r>
              <a:rPr lang="en-US" sz="2800" dirty="0" err="1" smtClean="0"/>
              <a:t>Ie</a:t>
            </a:r>
            <a:r>
              <a:rPr lang="en-US" sz="2800" dirty="0" smtClean="0"/>
              <a:t>., DTCs require, and clients consent to: </a:t>
            </a:r>
          </a:p>
          <a:p>
            <a:pPr lvl="3"/>
            <a:r>
              <a:rPr lang="en-US" sz="2800" dirty="0" smtClean="0"/>
              <a:t>waiver of not guilty plea &amp; </a:t>
            </a:r>
            <a:r>
              <a:rPr lang="en-US" sz="2800" dirty="0"/>
              <a:t>swift and determinate </a:t>
            </a:r>
            <a:r>
              <a:rPr lang="en-US" sz="2800" dirty="0" smtClean="0"/>
              <a:t>sentence</a:t>
            </a:r>
          </a:p>
          <a:p>
            <a:pPr lvl="3"/>
            <a:r>
              <a:rPr lang="en-US" sz="2800" dirty="0"/>
              <a:t>w</a:t>
            </a:r>
            <a:r>
              <a:rPr lang="en-US" sz="2800" dirty="0" smtClean="0"/>
              <a:t>aiver of waiver of right to solicitor-client and therapist-client confidentiality</a:t>
            </a:r>
          </a:p>
          <a:p>
            <a:pPr lvl="3"/>
            <a:r>
              <a:rPr lang="en-US" sz="2800" dirty="0" smtClean="0"/>
              <a:t>waiver of protection from unreasonable search and seizure through consent to ongoing drug testing </a:t>
            </a:r>
          </a:p>
          <a:p>
            <a:pPr lvl="3"/>
            <a:endParaRPr lang="en-GB" dirty="0"/>
          </a:p>
        </p:txBody>
      </p:sp>
    </p:spTree>
    <p:extLst>
      <p:ext uri="{BB962C8B-B14F-4D97-AF65-F5344CB8AC3E}">
        <p14:creationId xmlns:p14="http://schemas.microsoft.com/office/powerpoint/2010/main" val="21965329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21</a:t>
            </a:fld>
            <a:endParaRPr lang="en-US"/>
          </a:p>
        </p:txBody>
      </p:sp>
      <p:sp>
        <p:nvSpPr>
          <p:cNvPr id="4" name="Content Placeholder 3"/>
          <p:cNvSpPr>
            <a:spLocks noGrp="1"/>
          </p:cNvSpPr>
          <p:nvPr>
            <p:ph sz="quarter" idx="1"/>
          </p:nvPr>
        </p:nvSpPr>
        <p:spPr>
          <a:xfrm>
            <a:off x="533400" y="1143000"/>
            <a:ext cx="8153400" cy="5257800"/>
          </a:xfrm>
        </p:spPr>
        <p:txBody>
          <a:bodyPr>
            <a:normAutofit/>
          </a:bodyPr>
          <a:lstStyle/>
          <a:p>
            <a:pPr marL="548640" lvl="2" indent="-274320">
              <a:spcBef>
                <a:spcPts val="580"/>
              </a:spcBef>
              <a:buClr>
                <a:schemeClr val="accent1"/>
              </a:buClr>
            </a:pPr>
            <a:endParaRPr lang="en-US" sz="2800" dirty="0" smtClean="0"/>
          </a:p>
          <a:p>
            <a:pPr marL="548640" lvl="2" indent="-274320">
              <a:spcBef>
                <a:spcPts val="580"/>
              </a:spcBef>
              <a:buClr>
                <a:schemeClr val="accent1"/>
              </a:buClr>
            </a:pPr>
            <a:r>
              <a:rPr lang="en-US" sz="3600" dirty="0" smtClean="0"/>
              <a:t>Therapeutic Courts demand that we think about:</a:t>
            </a:r>
          </a:p>
          <a:p>
            <a:pPr marL="822960" lvl="3" indent="-274320">
              <a:spcBef>
                <a:spcPts val="580"/>
              </a:spcBef>
              <a:buClr>
                <a:schemeClr val="accent1"/>
              </a:buClr>
            </a:pPr>
            <a:r>
              <a:rPr lang="en-US" sz="3600" dirty="0" smtClean="0"/>
              <a:t>Whether the ‘cure’ worth the cost? </a:t>
            </a:r>
          </a:p>
          <a:p>
            <a:pPr marL="822960" lvl="3" indent="-274320">
              <a:spcBef>
                <a:spcPts val="580"/>
              </a:spcBef>
              <a:buClr>
                <a:schemeClr val="accent1"/>
              </a:buClr>
            </a:pPr>
            <a:r>
              <a:rPr lang="en-US" sz="3600" dirty="0" smtClean="0"/>
              <a:t>Is the coercive context of the courts conducive to therapeutic outcomes?</a:t>
            </a:r>
          </a:p>
          <a:p>
            <a:pPr marL="822960" lvl="3" indent="-274320">
              <a:spcBef>
                <a:spcPts val="580"/>
              </a:spcBef>
              <a:buClr>
                <a:schemeClr val="accent1"/>
              </a:buClr>
            </a:pPr>
            <a:r>
              <a:rPr lang="en-US" sz="3600" dirty="0" smtClean="0"/>
              <a:t>Does a therapeutic approach improve the process or outcome of court processes?</a:t>
            </a:r>
          </a:p>
          <a:p>
            <a:endParaRPr lang="en-GB" dirty="0"/>
          </a:p>
        </p:txBody>
      </p:sp>
    </p:spTree>
    <p:extLst>
      <p:ext uri="{BB962C8B-B14F-4D97-AF65-F5344CB8AC3E}">
        <p14:creationId xmlns:p14="http://schemas.microsoft.com/office/powerpoint/2010/main" val="32821440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7921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22</a:t>
            </a:fld>
            <a:endParaRPr lang="en-US"/>
          </a:p>
        </p:txBody>
      </p:sp>
      <p:sp>
        <p:nvSpPr>
          <p:cNvPr id="4" name="Content Placeholder 3"/>
          <p:cNvSpPr>
            <a:spLocks noGrp="1"/>
          </p:cNvSpPr>
          <p:nvPr>
            <p:ph sz="quarter" idx="1"/>
          </p:nvPr>
        </p:nvSpPr>
        <p:spPr>
          <a:xfrm>
            <a:off x="533400" y="1447800"/>
            <a:ext cx="8153400" cy="4572000"/>
          </a:xfrm>
        </p:spPr>
        <p:txBody>
          <a:bodyPr/>
          <a:lstStyle/>
          <a:p>
            <a:pPr marL="274320" lvl="1" indent="-274320">
              <a:spcBef>
                <a:spcPts val="580"/>
              </a:spcBef>
              <a:buClr>
                <a:schemeClr val="accent1"/>
              </a:buClr>
            </a:pPr>
            <a:r>
              <a:rPr lang="en-US" sz="3200" dirty="0"/>
              <a:t>The misnomer of ‘Collaborative’ Family Law </a:t>
            </a:r>
            <a:r>
              <a:rPr lang="en-US" sz="3200" dirty="0" smtClean="0"/>
              <a:t>(CFL)</a:t>
            </a:r>
            <a:endParaRPr lang="en-US" sz="3200" dirty="0"/>
          </a:p>
          <a:p>
            <a:pPr marL="548640" lvl="2" indent="-274320">
              <a:spcBef>
                <a:spcPts val="580"/>
              </a:spcBef>
              <a:buClr>
                <a:schemeClr val="accent1"/>
              </a:buClr>
            </a:pPr>
            <a:r>
              <a:rPr lang="en-US" sz="3200" dirty="0"/>
              <a:t>(see: Collaborative Family Law and Gender Inequalities, CB pp.393-401)</a:t>
            </a:r>
            <a:endParaRPr lang="en-GB" sz="3200" dirty="0"/>
          </a:p>
          <a:p>
            <a:pPr marL="548640" lvl="2" indent="-274320">
              <a:spcBef>
                <a:spcPts val="580"/>
              </a:spcBef>
              <a:buClr>
                <a:schemeClr val="accent1"/>
              </a:buClr>
            </a:pPr>
            <a:r>
              <a:rPr lang="en-US" sz="3200" dirty="0" err="1"/>
              <a:t>Wiegers</a:t>
            </a:r>
            <a:r>
              <a:rPr lang="en-US" sz="3200" dirty="0"/>
              <a:t> &amp; </a:t>
            </a:r>
            <a:r>
              <a:rPr lang="en-US" sz="3200" dirty="0" err="1"/>
              <a:t>Keets</a:t>
            </a:r>
            <a:r>
              <a:rPr lang="en-US" sz="3200" dirty="0"/>
              <a:t> indicate that the majority of family law disputes are settled rather than adjudicated, and ‘collaborative family law’ arose as a superior means to settlement than mediation or litigation.</a:t>
            </a:r>
          </a:p>
          <a:p>
            <a:endParaRPr lang="en-GB" dirty="0"/>
          </a:p>
        </p:txBody>
      </p:sp>
    </p:spTree>
    <p:extLst>
      <p:ext uri="{BB962C8B-B14F-4D97-AF65-F5344CB8AC3E}">
        <p14:creationId xmlns:p14="http://schemas.microsoft.com/office/powerpoint/2010/main" val="13730724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7921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23</a:t>
            </a:fld>
            <a:endParaRPr lang="en-US"/>
          </a:p>
        </p:txBody>
      </p:sp>
      <p:sp>
        <p:nvSpPr>
          <p:cNvPr id="4" name="Content Placeholder 3"/>
          <p:cNvSpPr>
            <a:spLocks noGrp="1"/>
          </p:cNvSpPr>
          <p:nvPr>
            <p:ph sz="quarter" idx="1"/>
          </p:nvPr>
        </p:nvSpPr>
        <p:spPr>
          <a:xfrm>
            <a:off x="457200" y="1447800"/>
            <a:ext cx="8229600" cy="4572000"/>
          </a:xfrm>
        </p:spPr>
        <p:txBody>
          <a:bodyPr/>
          <a:lstStyle/>
          <a:p>
            <a:pPr marL="548640" lvl="2" indent="-274320">
              <a:spcBef>
                <a:spcPts val="580"/>
              </a:spcBef>
              <a:buClr>
                <a:schemeClr val="accent1"/>
              </a:buClr>
            </a:pPr>
            <a:r>
              <a:rPr lang="en-US" sz="2800" dirty="0"/>
              <a:t>CFL advocates claim CFL overcomes risks of ‘private ordering’ and the likelihood of unequal or unfair outcomes</a:t>
            </a:r>
          </a:p>
          <a:p>
            <a:pPr marL="548640" lvl="2" indent="-274320">
              <a:spcBef>
                <a:spcPts val="580"/>
              </a:spcBef>
              <a:buClr>
                <a:schemeClr val="accent1"/>
              </a:buClr>
            </a:pPr>
            <a:r>
              <a:rPr lang="en-US" sz="2800" dirty="0"/>
              <a:t>CFL advocates claim CFL overcomes the inevitable escalation of hostilities </a:t>
            </a:r>
            <a:r>
              <a:rPr lang="en-US" sz="2800" dirty="0" smtClean="0"/>
              <a:t>implicit </a:t>
            </a:r>
            <a:r>
              <a:rPr lang="en-US" sz="2800" dirty="0"/>
              <a:t>in </a:t>
            </a:r>
            <a:r>
              <a:rPr lang="en-US" sz="2800" dirty="0" smtClean="0"/>
              <a:t>litigation which delay resolution, undermine client ownership of issues and understanding of process, inflate costs and permit unstable or abusive parties to use the system to control and harass former partners.</a:t>
            </a:r>
            <a:endParaRPr lang="en-US" sz="2800" dirty="0"/>
          </a:p>
          <a:p>
            <a:endParaRPr lang="en-GB" dirty="0"/>
          </a:p>
        </p:txBody>
      </p:sp>
    </p:spTree>
    <p:extLst>
      <p:ext uri="{BB962C8B-B14F-4D97-AF65-F5344CB8AC3E}">
        <p14:creationId xmlns:p14="http://schemas.microsoft.com/office/powerpoint/2010/main" val="12530993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24</a:t>
            </a:fld>
            <a:endParaRPr lang="en-US"/>
          </a:p>
        </p:txBody>
      </p:sp>
      <p:sp>
        <p:nvSpPr>
          <p:cNvPr id="4" name="Content Placeholder 3"/>
          <p:cNvSpPr>
            <a:spLocks noGrp="1"/>
          </p:cNvSpPr>
          <p:nvPr>
            <p:ph sz="quarter" idx="1"/>
          </p:nvPr>
        </p:nvSpPr>
        <p:spPr>
          <a:xfrm>
            <a:off x="533400" y="1447800"/>
            <a:ext cx="8153400" cy="4572000"/>
          </a:xfrm>
        </p:spPr>
        <p:txBody>
          <a:bodyPr>
            <a:normAutofit lnSpcReduction="10000"/>
          </a:bodyPr>
          <a:lstStyle/>
          <a:p>
            <a:r>
              <a:rPr lang="en-US" dirty="0" smtClean="0"/>
              <a:t>Does CFL vindicate these claims?</a:t>
            </a:r>
          </a:p>
          <a:p>
            <a:pPr lvl="1"/>
            <a:r>
              <a:rPr lang="en-US" sz="2800" dirty="0" smtClean="0"/>
              <a:t>Focus on ‘harmony agenda’ may affect women differently than men, as women are conditioned to compromise and focus on familial welfare over personal interest</a:t>
            </a:r>
          </a:p>
          <a:p>
            <a:pPr lvl="1"/>
            <a:r>
              <a:rPr lang="en-US" sz="2800" dirty="0" smtClean="0"/>
              <a:t>Like mediators, lawyers in CFL have consistently proven incapable of recognizing domestic or partner violence in relationships and pressure clients to accept ‘generic settlements’ which are unworkable with abusive former partners</a:t>
            </a:r>
          </a:p>
          <a:p>
            <a:pPr lvl="1"/>
            <a:r>
              <a:rPr lang="en-US" sz="2800" dirty="0" smtClean="0"/>
              <a:t>CFL may be more expensive than standard family law litigation </a:t>
            </a:r>
            <a:endParaRPr lang="en-GB" sz="2800" dirty="0"/>
          </a:p>
        </p:txBody>
      </p:sp>
    </p:spTree>
    <p:extLst>
      <p:ext uri="{BB962C8B-B14F-4D97-AF65-F5344CB8AC3E}">
        <p14:creationId xmlns:p14="http://schemas.microsoft.com/office/powerpoint/2010/main" val="9083643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077200" cy="563562"/>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25</a:t>
            </a:fld>
            <a:endParaRPr lang="en-US"/>
          </a:p>
        </p:txBody>
      </p:sp>
      <p:sp>
        <p:nvSpPr>
          <p:cNvPr id="4" name="Content Placeholder 3"/>
          <p:cNvSpPr>
            <a:spLocks noGrp="1"/>
          </p:cNvSpPr>
          <p:nvPr>
            <p:ph sz="quarter" idx="1"/>
          </p:nvPr>
        </p:nvSpPr>
        <p:spPr>
          <a:xfrm>
            <a:off x="533400" y="990600"/>
            <a:ext cx="8153400" cy="5029200"/>
          </a:xfrm>
        </p:spPr>
        <p:txBody>
          <a:bodyPr>
            <a:noAutofit/>
          </a:bodyPr>
          <a:lstStyle/>
          <a:p>
            <a:r>
              <a:rPr lang="en-US" sz="2800" dirty="0" smtClean="0"/>
              <a:t>Integration of lawyers into CFL processes may encourage deeper solicitor-client relationships, and superior dialogues between parties/lawyers, but these qualities of CFL limited  by:</a:t>
            </a:r>
          </a:p>
          <a:p>
            <a:pPr lvl="1"/>
            <a:r>
              <a:rPr lang="en-US" sz="2800" dirty="0" smtClean="0"/>
              <a:t>power differentials between parties</a:t>
            </a:r>
          </a:p>
          <a:p>
            <a:pPr lvl="1"/>
            <a:r>
              <a:rPr lang="en-US" sz="2800" dirty="0"/>
              <a:t>f</a:t>
            </a:r>
            <a:r>
              <a:rPr lang="en-US" sz="2800" dirty="0" smtClean="0"/>
              <a:t>ormal rules (</a:t>
            </a:r>
            <a:r>
              <a:rPr lang="en-US" sz="2800" dirty="0" err="1" smtClean="0"/>
              <a:t>ie</a:t>
            </a:r>
            <a:r>
              <a:rPr lang="en-US" sz="2800" dirty="0" smtClean="0"/>
              <a:t>., requirement that all information exchange &amp; negotiation be open; parties must not ‘threaten’ court, CF lawyers cannot represent clients in court)</a:t>
            </a:r>
          </a:p>
          <a:p>
            <a:pPr lvl="1"/>
            <a:r>
              <a:rPr lang="en-US" sz="2800" dirty="0" smtClean="0"/>
              <a:t>Lawyers/mediators who lack skills to recognize domestic violence, as well as the will to actually screen for it</a:t>
            </a:r>
            <a:endParaRPr lang="en-GB" sz="2800" dirty="0"/>
          </a:p>
        </p:txBody>
      </p:sp>
    </p:spTree>
    <p:extLst>
      <p:ext uri="{BB962C8B-B14F-4D97-AF65-F5344CB8AC3E}">
        <p14:creationId xmlns:p14="http://schemas.microsoft.com/office/powerpoint/2010/main" val="23085528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85800"/>
          </a:xfrm>
        </p:spPr>
        <p:txBody>
          <a:bodyPr>
            <a:normAutofit/>
          </a:bodyPr>
          <a:lstStyle/>
          <a:p>
            <a:r>
              <a:rPr lang="en-US" sz="2400" b="1" dirty="0">
                <a:solidFill>
                  <a:schemeClr val="bg2">
                    <a:lumMod val="50000"/>
                  </a:schemeClr>
                </a:solidFill>
                <a:latin typeface="Perpetua" pitchFamily="18" charset="0"/>
              </a:rPr>
              <a:t>Introduction to Legal Studies - Alternatives to Adjudication</a:t>
            </a:r>
            <a:endParaRPr lang="en-GB" sz="2400" dirty="0"/>
          </a:p>
        </p:txBody>
      </p:sp>
      <p:sp>
        <p:nvSpPr>
          <p:cNvPr id="3" name="Slide Number Placeholder 2"/>
          <p:cNvSpPr>
            <a:spLocks noGrp="1"/>
          </p:cNvSpPr>
          <p:nvPr>
            <p:ph type="sldNum" sz="quarter" idx="12"/>
          </p:nvPr>
        </p:nvSpPr>
        <p:spPr/>
        <p:txBody>
          <a:bodyPr/>
          <a:lstStyle/>
          <a:p>
            <a:fld id="{F68A7223-53DE-4531-8687-C26923843C49}" type="slidenum">
              <a:rPr lang="en-US" smtClean="0"/>
              <a:t>26</a:t>
            </a:fld>
            <a:endParaRPr lang="en-US"/>
          </a:p>
        </p:txBody>
      </p:sp>
      <p:sp>
        <p:nvSpPr>
          <p:cNvPr id="4" name="Content Placeholder 3"/>
          <p:cNvSpPr>
            <a:spLocks noGrp="1"/>
          </p:cNvSpPr>
          <p:nvPr>
            <p:ph sz="quarter" idx="1"/>
          </p:nvPr>
        </p:nvSpPr>
        <p:spPr>
          <a:xfrm>
            <a:off x="457200" y="1066800"/>
            <a:ext cx="8229600" cy="4953000"/>
          </a:xfrm>
        </p:spPr>
        <p:txBody>
          <a:bodyPr>
            <a:normAutofit lnSpcReduction="10000"/>
          </a:bodyPr>
          <a:lstStyle/>
          <a:p>
            <a:r>
              <a:rPr lang="en-US" sz="3200" dirty="0" smtClean="0"/>
              <a:t>Is CFL better?</a:t>
            </a:r>
          </a:p>
          <a:p>
            <a:pPr lvl="1"/>
            <a:r>
              <a:rPr lang="en-US" sz="3200" dirty="0" smtClean="0"/>
              <a:t>May be more expensive</a:t>
            </a:r>
          </a:p>
          <a:p>
            <a:pPr lvl="1"/>
            <a:r>
              <a:rPr lang="en-US" sz="3200" dirty="0" smtClean="0"/>
              <a:t>may not do much more than formally integration lawyers into mediation, thus CFL simply replicates the myriad problems with mediators and mediation and adds those implicit in the ‘litigation fixation’ of most lawyers</a:t>
            </a:r>
          </a:p>
          <a:p>
            <a:pPr lvl="1"/>
            <a:r>
              <a:rPr lang="en-US" sz="3200" dirty="0" smtClean="0"/>
              <a:t>Like similar efforts at system reform, CFL holds promise but tends to break down in the translation from theory to practice</a:t>
            </a:r>
          </a:p>
          <a:p>
            <a:pPr lvl="1"/>
            <a:endParaRPr lang="en-US" dirty="0"/>
          </a:p>
          <a:p>
            <a:pPr marL="320040" lvl="1" indent="0">
              <a:buNone/>
            </a:pPr>
            <a:endParaRPr lang="en-US" dirty="0" smtClean="0"/>
          </a:p>
          <a:p>
            <a:pPr lvl="1"/>
            <a:endParaRPr lang="en-GB" dirty="0"/>
          </a:p>
        </p:txBody>
      </p:sp>
    </p:spTree>
    <p:extLst>
      <p:ext uri="{BB962C8B-B14F-4D97-AF65-F5344CB8AC3E}">
        <p14:creationId xmlns:p14="http://schemas.microsoft.com/office/powerpoint/2010/main" val="14810383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498</TotalTime>
  <Words>1889</Words>
  <Application>Microsoft Office PowerPoint</Application>
  <PresentationFormat>On-screen Show (4:3)</PresentationFormat>
  <Paragraphs>180</Paragraphs>
  <Slides>26</Slides>
  <Notes>7</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Equity</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 Introduction to Legal Studies - Alternatives to Adjudication</vt:lpstr>
      <vt:lpstr>Introduction to Legal Studies - Alternatives to Adjudication</vt:lpstr>
      <vt:lpstr> 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lpstr>Introduction to Legal Studies - Alternatives to Adjudication</vt:lpstr>
    </vt:vector>
  </TitlesOfParts>
  <Company>Carleton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Laws 1000 – Winter 2011 Adjudication and the Alternatives</dc:title>
  <dc:creator>Jane Dickson-Gilmore</dc:creator>
  <cp:lastModifiedBy>Carleton University</cp:lastModifiedBy>
  <cp:revision>43</cp:revision>
  <cp:lastPrinted>2013-01-07T17:34:56Z</cp:lastPrinted>
  <dcterms:created xsi:type="dcterms:W3CDTF">2011-01-03T20:53:04Z</dcterms:created>
  <dcterms:modified xsi:type="dcterms:W3CDTF">2014-01-13T14:41:31Z</dcterms:modified>
</cp:coreProperties>
</file>