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p:sldMasterIdLst>
    <p:sldMasterId id="2147483648" r:id="rId2"/>
  </p:sldMasterIdLst>
  <p:notesMasterIdLst>
    <p:notesMasterId r:id="rId29"/>
  </p:notesMasterIdLst>
  <p:handoutMasterIdLst>
    <p:handoutMasterId r:id="rId30"/>
  </p:handoutMasterIdLst>
  <p:sldIdLst>
    <p:sldId id="256" r:id="rId3"/>
    <p:sldId id="270" r:id="rId4"/>
    <p:sldId id="336" r:id="rId5"/>
    <p:sldId id="361" r:id="rId6"/>
    <p:sldId id="362" r:id="rId7"/>
    <p:sldId id="368" r:id="rId8"/>
    <p:sldId id="390" r:id="rId9"/>
    <p:sldId id="379" r:id="rId10"/>
    <p:sldId id="380" r:id="rId11"/>
    <p:sldId id="382" r:id="rId12"/>
    <p:sldId id="357" r:id="rId13"/>
    <p:sldId id="370" r:id="rId14"/>
    <p:sldId id="384" r:id="rId15"/>
    <p:sldId id="392" r:id="rId16"/>
    <p:sldId id="385" r:id="rId17"/>
    <p:sldId id="386" r:id="rId18"/>
    <p:sldId id="393" r:id="rId19"/>
    <p:sldId id="387" r:id="rId20"/>
    <p:sldId id="391" r:id="rId21"/>
    <p:sldId id="383" r:id="rId22"/>
    <p:sldId id="371" r:id="rId23"/>
    <p:sldId id="395" r:id="rId24"/>
    <p:sldId id="388" r:id="rId25"/>
    <p:sldId id="389" r:id="rId26"/>
    <p:sldId id="394" r:id="rId27"/>
    <p:sldId id="323"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mc="http://schemas.openxmlformats.org/markup-compatibility/2006" xmlns:mv="urn:schemas-microsoft-com:mac:vml" xmlns=""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mc="http://schemas.openxmlformats.org/markup-compatibility/2006" xmlns:mv="urn:schemas-microsoft-com:mac:vml"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2D1E73"/>
    <a:srgbClr val="829DCB"/>
    <a:srgbClr val="BFD0FF"/>
    <a:srgbClr val="A4C4FF"/>
    <a:srgbClr val="2CFFF1"/>
    <a:srgbClr val="5F0866"/>
    <a:srgbClr val="76179D"/>
    <a:srgbClr val="B35EB8"/>
    <a:srgbClr val="7E4281"/>
    <a:srgbClr val="5215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mc="http://schemas.openxmlformats.org/markup-compatibility/2006" xmlns:mv="urn:schemas-microsoft-com:mac:vml"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6019" autoAdjust="0"/>
    <p:restoredTop sz="92857" autoAdjust="0"/>
  </p:normalViewPr>
  <p:slideViewPr>
    <p:cSldViewPr snapToGrid="0" showGuides="1">
      <p:cViewPr>
        <p:scale>
          <a:sx n="100" d="100"/>
          <a:sy n="100" d="100"/>
        </p:scale>
        <p:origin x="-72" y="-90"/>
      </p:cViewPr>
      <p:guideLst>
        <p:guide orient="horz" pos="2160"/>
        <p:guide pos="3840"/>
      </p:guideLst>
    </p:cSldViewPr>
  </p:slideViewPr>
  <p:notesTextViewPr>
    <p:cViewPr>
      <p:scale>
        <a:sx n="1" d="1"/>
        <a:sy n="1" d="1"/>
      </p:scale>
      <p:origin x="0" y="0"/>
    </p:cViewPr>
  </p:notesTextViewPr>
  <p:sorterViewPr>
    <p:cViewPr>
      <p:scale>
        <a:sx n="150" d="100"/>
        <a:sy n="150" d="100"/>
      </p:scale>
      <p:origin x="0" y="0"/>
    </p:cViewPr>
  </p:sorterViewPr>
  <p:notesViewPr>
    <p:cSldViewPr snapToGrid="0" showGuides="1">
      <p:cViewPr varScale="1">
        <p:scale>
          <a:sx n="96" d="100"/>
          <a:sy n="96" d="100"/>
        </p:scale>
        <p:origin x="-4048" y="-12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commentAuthors" Target="commentAuthor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handoutMaster" Target="handoutMasters/handout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3CEAAF3-9831-450B-8D59-2C09DB96C8FC}" type="datetimeFigureOut">
              <a:rPr lang="en-US"/>
              <a:pPr/>
              <a:t>12/2/2013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6834459-7356-44BF-850D-8B30C4FB3B6B}" type="slidenum">
              <a:rPr/>
              <a:pPr/>
              <a:t>‹#›</a:t>
            </a:fld>
            <a:endParaRPr/>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50CD79-FC16-4410-AB61-17F26E6D3BC8}" type="datetimeFigureOut">
              <a:rPr lang="en-US"/>
              <a:pPr/>
              <a:t>12/2/2013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3C37BE-C303-496D-B5CD-85F2937540FC}" type="slidenum">
              <a:rPr/>
              <a:pPr/>
              <a:t>‹#›</a:t>
            </a:fld>
            <a:endParaRPr/>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2400" kern="1200">
        <a:solidFill>
          <a:schemeClr val="tx1"/>
        </a:solidFill>
        <a:latin typeface="+mn-lt"/>
        <a:ea typeface="+mn-ea"/>
        <a:cs typeface="+mn-cs"/>
      </a:defRPr>
    </a:lvl1pPr>
    <a:lvl2pPr marL="457200" algn="l" defTabSz="914400" rtl="0" eaLnBrk="1" latinLnBrk="0" hangingPunct="1">
      <a:defRPr sz="2400" kern="1200">
        <a:solidFill>
          <a:schemeClr val="tx1"/>
        </a:solidFill>
        <a:latin typeface="+mn-lt"/>
        <a:ea typeface="+mn-ea"/>
        <a:cs typeface="+mn-cs"/>
      </a:defRPr>
    </a:lvl2pPr>
    <a:lvl3pPr marL="914400" algn="l" defTabSz="914400" rtl="0" eaLnBrk="1" latinLnBrk="0" hangingPunct="1">
      <a:defRPr sz="2400" kern="1200">
        <a:solidFill>
          <a:schemeClr val="tx1"/>
        </a:solidFill>
        <a:latin typeface="+mn-lt"/>
        <a:ea typeface="+mn-ea"/>
        <a:cs typeface="+mn-cs"/>
      </a:defRPr>
    </a:lvl3pPr>
    <a:lvl4pPr marL="1371600" algn="l" defTabSz="914400" rtl="0" eaLnBrk="1" latinLnBrk="0" hangingPunct="1">
      <a:defRPr sz="2400" kern="1200">
        <a:solidFill>
          <a:schemeClr val="tx1"/>
        </a:solidFill>
        <a:latin typeface="+mn-lt"/>
        <a:ea typeface="+mn-ea"/>
        <a:cs typeface="+mn-cs"/>
      </a:defRPr>
    </a:lvl4pPr>
    <a:lvl5pPr marL="1828800" algn="l" defTabSz="914400" rtl="0" eaLnBrk="1" latinLnBrk="0" hangingPunct="1">
      <a:defRPr sz="24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a:t>
            </a:fld>
            <a:endParaRPr lang="en-US" dirty="0"/>
          </a:p>
        </p:txBody>
      </p:sp>
    </p:spTree>
    <p:extLst>
      <p:ext uri="{BB962C8B-B14F-4D97-AF65-F5344CB8AC3E}">
        <p14:creationId xmlns:p14="http://schemas.microsoft.com/office/powerpoint/2010/main" val="434668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291055" y="4400550"/>
            <a:ext cx="6297387" cy="4568176"/>
          </a:xfrm>
        </p:spPr>
        <p:txBody>
          <a:bodyPr/>
          <a:lstStyle/>
          <a:p>
            <a:r>
              <a:rPr lang="en-US" sz="1200" kern="1200" dirty="0" smtClean="0">
                <a:solidFill>
                  <a:schemeClr val="tx1"/>
                </a:solidFill>
                <a:effectLst/>
                <a:latin typeface="+mn-lt"/>
                <a:ea typeface="+mn-ea"/>
                <a:cs typeface="+mn-cs"/>
              </a:rPr>
              <a:t>If the principal cannot perfectly monitor the agent’s behaviour, the agent tends to undertake less effort than the principal considers desirable. The phrase </a:t>
            </a:r>
            <a:r>
              <a:rPr lang="en-US" sz="1200" i="1" kern="1200" dirty="0" smtClean="0">
                <a:solidFill>
                  <a:schemeClr val="tx1"/>
                </a:solidFill>
                <a:effectLst/>
                <a:latin typeface="+mn-lt"/>
                <a:ea typeface="+mn-ea"/>
                <a:cs typeface="+mn-cs"/>
              </a:rPr>
              <a:t>moral hazard </a:t>
            </a:r>
            <a:r>
              <a:rPr lang="en-US" sz="1200" kern="1200" dirty="0" smtClean="0">
                <a:solidFill>
                  <a:schemeClr val="tx1"/>
                </a:solidFill>
                <a:effectLst/>
                <a:latin typeface="+mn-lt"/>
                <a:ea typeface="+mn-ea"/>
                <a:cs typeface="+mn-cs"/>
              </a:rPr>
              <a:t>refers to the risk, or “hazard,” of inappropriate or otherwise “immoral” behaviour by the agent. In such a situation, the principal tries various ways to encourage the agent to act more responsibly. The employment relationship is the classic example. The employer is the principal, and the worker is the agent. The moral-hazard problem is the temptation of imperfectly monitored workers to shirk their responsibilities. Employers can respond to this problem in various ways: </a:t>
            </a:r>
          </a:p>
          <a:p>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Better monitoring: </a:t>
            </a:r>
            <a:r>
              <a:rPr lang="en-US" sz="1200" kern="1200" dirty="0" smtClean="0">
                <a:solidFill>
                  <a:schemeClr val="tx1"/>
                </a:solidFill>
                <a:effectLst/>
                <a:latin typeface="+mn-lt"/>
                <a:ea typeface="+mn-ea"/>
                <a:cs typeface="+mn-cs"/>
              </a:rPr>
              <a:t>Parents hiring nannies have been known to plant hidden video cameras in their homes to record the nanny’s behaviour when the parents are away. The aim is to catch irresponsible behaviour. </a:t>
            </a:r>
          </a:p>
          <a:p>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High wages: </a:t>
            </a:r>
            <a:r>
              <a:rPr lang="en-US" sz="1200" kern="1200" dirty="0" smtClean="0">
                <a:solidFill>
                  <a:schemeClr val="tx1"/>
                </a:solidFill>
                <a:effectLst/>
                <a:latin typeface="+mn-lt"/>
                <a:ea typeface="+mn-ea"/>
                <a:cs typeface="+mn-cs"/>
              </a:rPr>
              <a:t>According to </a:t>
            </a:r>
            <a:r>
              <a:rPr lang="en-US" sz="1200" i="1" kern="1200" dirty="0" smtClean="0">
                <a:solidFill>
                  <a:schemeClr val="tx1"/>
                </a:solidFill>
                <a:effectLst/>
                <a:latin typeface="+mn-lt"/>
                <a:ea typeface="+mn-ea"/>
                <a:cs typeface="+mn-cs"/>
              </a:rPr>
              <a:t>efficiency-wage theories </a:t>
            </a:r>
            <a:r>
              <a:rPr lang="en-US" sz="1200" kern="1200" dirty="0" smtClean="0">
                <a:solidFill>
                  <a:schemeClr val="tx1"/>
                </a:solidFill>
                <a:effectLst/>
                <a:latin typeface="+mn-lt"/>
                <a:ea typeface="+mn-ea"/>
                <a:cs typeface="+mn-cs"/>
              </a:rPr>
              <a:t>(discussed in Chapter 19), some employers may choose to pay their workers a wage above the level that balances supply and demand in the labour market. A worker who earns an above-equilibrium wage is less likely to shirk, because if she is caught and fired, she might not be able to find another high-paying job.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Delayed payment: </a:t>
            </a:r>
            <a:r>
              <a:rPr lang="en-US" sz="1200" kern="1200" dirty="0" smtClean="0">
                <a:solidFill>
                  <a:schemeClr val="tx1"/>
                </a:solidFill>
                <a:effectLst/>
                <a:latin typeface="+mn-lt"/>
                <a:ea typeface="+mn-ea"/>
                <a:cs typeface="+mn-cs"/>
              </a:rPr>
              <a:t>Firms can delay part of a worker’s compensation, So if the worker is caught shirking and is fired, he suffers a larger penalty. One example of delayed compensation is the year-end bonus. Similarly, a firm may choose to pay its workers more later in their lives. Thus, the wage increases that workers get as they age may reflect not just the benefits of experience but also a response to moral hazard. </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Employers can use any combination of these various mechanisms to reduce the problem of moral hazard. </a:t>
            </a:r>
            <a:endParaRPr lang="en-US" sz="1200" dirty="0" smtClean="0"/>
          </a:p>
          <a:p>
            <a:endParaRPr lang="en-US" sz="1200" baseline="0" dirty="0" smtClean="0"/>
          </a:p>
          <a:p>
            <a:endParaRPr lang="en-US" sz="1200" baseline="0" dirty="0" smtClean="0"/>
          </a:p>
          <a:p>
            <a:endParaRPr lang="en-US" sz="1200" dirty="0" smtClean="0"/>
          </a:p>
          <a:p>
            <a:endParaRPr lang="en-US" sz="1200" baseline="0" dirty="0" smtClean="0"/>
          </a:p>
          <a:p>
            <a:endParaRPr lang="en-US" sz="1200" baseline="0" dirty="0" smtClean="0"/>
          </a:p>
          <a:p>
            <a:endParaRPr lang="en-US" sz="1200" baseline="0" dirty="0" smtClean="0"/>
          </a:p>
          <a:p>
            <a:endParaRPr lang="en-US" sz="1200" baseline="0" dirty="0" smtClean="0"/>
          </a:p>
          <a:p>
            <a:endParaRPr lang="en-US" sz="12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We have seen examples of signalling in previous chapters. As we saw in Chapter 16, firms may spend money on advertising to signal to potential customers that they have high-quality products. As we saw in Chapter 19, students may earn postsecondary and postgraduate degrees to signal to potential employers that they are high-ability individuals. Recall that the signalling theory of education contrasts with the human-capital theory, which asserts that education increases a person’s productivity, rather than merely conveying information about innate talent. These two examples of signalling (advertising, education) may seem very different, but below the surface they are much the same: In both cases, the informed party (the firm, the student) uses the signal to convince the uninformed party (the customer, the employer) that the informed party is offering something of high quality. What does it take for an action to be an effective signal? Obviously, it must be costly. If a signal were free, everyone would use it, and it would convey no information. For the same reason, there is another requirement: The signal must be less costly, or more beneficial, to the person with the higher-quality product. Otherwise, everyone would have the same incentive to use the signal, and the signal would reveal nothing. </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8</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9</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11</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12</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Most advanced societies rely on democratic principles to set government policy. When a city is deciding between two locations to build a new park, for example, we have a simple way to choose: The majority gets its way. Yet, for most policy issues, the number of possible outcomes far exceeds two. A new park, for instance, could be placed in many possible locations. In this case, as the eighteenth-century French political theorist Marquis de Condorcet famously noted, democracy might run into some problems trying to choose one of the outcomes. </a:t>
            </a:r>
            <a:endParaRPr lang="en-US"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280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15</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16</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This bar chart shows how 100 voters’ most-preferred budget is distributed over five options, ranging from zero to $20 billion. If society makes its choice by majority rule, the median voter (who here prefers $10 billion) determines the outcome. </a:t>
            </a:r>
            <a:endParaRPr lang="en-US" sz="1200" i="0" dirty="0" smtClean="0"/>
          </a:p>
          <a:p>
            <a:endParaRPr lang="en-US" sz="1200" i="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17</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18</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19</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20</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21</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22</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23</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baseline="0" dirty="0" smtClean="0"/>
          </a:p>
          <a:p>
            <a:endParaRPr lang="en-US" sz="2800"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24</a:t>
            </a:fld>
            <a:endParaRPr lang="en-US" dirty="0"/>
          </a:p>
        </p:txBody>
      </p:sp>
    </p:spTree>
    <p:extLst>
      <p:ext uri="{BB962C8B-B14F-4D97-AF65-F5344CB8AC3E}">
        <p14:creationId xmlns:p14="http://schemas.microsoft.com/office/powerpoint/2010/main" val="21947539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25</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0A3C37BE-C303-496D-B5CD-85F2937540FC}" type="slidenum">
              <a:rPr lang="en-US" smtClean="0"/>
              <a:pPr/>
              <a:t>26</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grpSp>
        <p:nvGrpSpPr>
          <p:cNvPr id="13" name="Group 12"/>
          <p:cNvGrpSpPr/>
          <p:nvPr/>
        </p:nvGrpSpPr>
        <p:grpSpPr>
          <a:xfrm rot="10800000">
            <a:off x="0" y="5645510"/>
            <a:ext cx="12192000" cy="63125"/>
            <a:chOff x="507492" y="1501519"/>
            <a:chExt cx="8129016" cy="63125"/>
          </a:xfrm>
        </p:grpSpPr>
        <p:cxnSp>
          <p:nvCxnSpPr>
            <p:cNvPr id="17" name="Straight Connector 16"/>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grpSp>
        <p:nvGrpSpPr>
          <p:cNvPr id="14" name="Group 13"/>
          <p:cNvGrpSpPr/>
          <p:nvPr/>
        </p:nvGrpSpPr>
        <p:grpSpPr>
          <a:xfrm>
            <a:off x="0" y="1143000"/>
            <a:ext cx="12192000" cy="63125"/>
            <a:chOff x="507492" y="1501519"/>
            <a:chExt cx="8129016" cy="63125"/>
          </a:xfrm>
        </p:grpSpPr>
        <p:cxnSp>
          <p:nvCxnSpPr>
            <p:cNvPr id="15" name="Straight Connector 14"/>
            <p:cNvCxnSpPr/>
            <p:nvPr/>
          </p:nvCxnSpPr>
          <p:spPr>
            <a:xfrm>
              <a:off x="507492" y="1564644"/>
              <a:ext cx="8129016"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507492" y="1501519"/>
              <a:ext cx="8129016"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
        <p:nvSpPr>
          <p:cNvPr id="7" name="Rectangle 6"/>
          <p:cNvSpPr/>
          <p:nvPr/>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5734050" cy="2219691"/>
          </a:xfrm>
        </p:spPr>
        <p:txBody>
          <a:bodyPr anchor="ctr">
            <a:normAutofit/>
          </a:bodyPr>
          <a:lstStyle>
            <a:lvl1pPr algn="l">
              <a:defRPr sz="4400" b="1" cap="all" baseline="0">
                <a:solidFill>
                  <a:schemeClr val="tx1"/>
                </a:solidFill>
              </a:defRPr>
            </a:lvl1pPr>
          </a:lstStyle>
          <a:p>
            <a:r>
              <a:rPr dirty="0"/>
              <a:t>Click to edit Master title style</a:t>
            </a:r>
          </a:p>
        </p:txBody>
      </p:sp>
      <p:sp>
        <p:nvSpPr>
          <p:cNvPr id="3" name="Subtitle 2"/>
          <p:cNvSpPr>
            <a:spLocks noGrp="1"/>
          </p:cNvSpPr>
          <p:nvPr>
            <p:ph type="subTitle" idx="1"/>
          </p:nvPr>
        </p:nvSpPr>
        <p:spPr>
          <a:xfrm>
            <a:off x="1104900" y="4511784"/>
            <a:ext cx="5734050"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11" name="Picture Placeholder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a:buNone/>
              <a:defRPr/>
            </a:lvl1pPr>
          </a:lstStyle>
          <a:p>
            <a:endParaRPr/>
          </a:p>
        </p:txBody>
      </p:sp>
      <p:sp>
        <p:nvSpPr>
          <p:cNvPr id="4" name="Date Placeholder 3"/>
          <p:cNvSpPr>
            <a:spLocks noGrp="1"/>
          </p:cNvSpPr>
          <p:nvPr>
            <p:ph type="dt" sz="half" idx="14"/>
          </p:nvPr>
        </p:nvSpPr>
        <p:spPr/>
        <p:txBody>
          <a:bodyPr/>
          <a:lstStyle/>
          <a:p>
            <a:fld id="{DBB366ED-8907-C54F-AFC6-4CA49459BA00}" type="datetime1">
              <a:rPr lang="en-US" smtClean="0"/>
              <a:pPr/>
              <a:t>12/2/2013</a:t>
            </a:fld>
            <a:endParaRPr lang="en-CA" dirty="0"/>
          </a:p>
        </p:txBody>
      </p:sp>
      <p:sp>
        <p:nvSpPr>
          <p:cNvPr id="5" name="Footer Placeholder 4"/>
          <p:cNvSpPr>
            <a:spLocks noGrp="1"/>
          </p:cNvSpPr>
          <p:nvPr>
            <p:ph type="ftr" sz="quarter" idx="15"/>
          </p:nvPr>
        </p:nvSpPr>
        <p:spPr/>
        <p:txBody>
          <a:bodyPr/>
          <a:lstStyle>
            <a:lvl1pPr>
              <a:defRPr>
                <a:solidFill>
                  <a:srgbClr val="000000"/>
                </a:solidFill>
              </a:defRPr>
            </a:lvl1pPr>
          </a:lstStyle>
          <a:p>
            <a:r>
              <a:rPr lang="en-US" dirty="0" smtClean="0"/>
              <a:t>Copyright © 2014 by Nelson Education Ltd. </a:t>
            </a:r>
            <a:endParaRPr lang="en-US" dirty="0"/>
          </a:p>
        </p:txBody>
      </p:sp>
      <p:sp>
        <p:nvSpPr>
          <p:cNvPr id="20"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21-</a:t>
            </a:r>
            <a:fld id="{0FF54DE5-C571-48E8-A5BC-B369434E2F44}" type="slidenum">
              <a:rPr lang="en-US" smtClean="0"/>
              <a:pPr/>
              <a:t>‹#›</a:t>
            </a:fld>
            <a:endParaRPr lang="en-US" dirty="0"/>
          </a:p>
        </p:txBody>
      </p:sp>
    </p:spTree>
    <p:extLst>
      <p:ext uri="{BB962C8B-B14F-4D97-AF65-F5344CB8AC3E}">
        <p14:creationId xmlns:p14="http://schemas.microsoft.com/office/powerpoint/2010/main" val="2673943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userDrawn="1"/>
        </p:nvSpPr>
        <p:spPr>
          <a:xfrm>
            <a:off x="0" y="5778124"/>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8" name="Rectangle 7"/>
          <p:cNvSpPr/>
          <p:nvPr/>
        </p:nvSpPr>
        <p:spPr>
          <a:xfrm>
            <a:off x="0" y="0"/>
            <a:ext cx="12192000" cy="1079876"/>
          </a:xfrm>
          <a:prstGeom prst="rect">
            <a:avLst/>
          </a:prstGeom>
          <a:solidFill>
            <a:srgbClr val="829DC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104900" y="2292094"/>
            <a:ext cx="10096500" cy="2219691"/>
          </a:xfrm>
        </p:spPr>
        <p:txBody>
          <a:bodyPr anchor="ctr">
            <a:normAutofit/>
          </a:bodyPr>
          <a:lstStyle>
            <a:lvl1pPr algn="l">
              <a:defRPr sz="4400" b="1" cap="all" baseline="0">
                <a:solidFill>
                  <a:srgbClr val="000000"/>
                </a:solidFill>
              </a:defRPr>
            </a:lvl1pPr>
          </a:lstStyle>
          <a:p>
            <a:r>
              <a:rPr dirty="0"/>
              <a:t>Click to edit Master title style</a:t>
            </a:r>
          </a:p>
        </p:txBody>
      </p:sp>
      <p:sp>
        <p:nvSpPr>
          <p:cNvPr id="3" name="Subtitle 2"/>
          <p:cNvSpPr>
            <a:spLocks noGrp="1"/>
          </p:cNvSpPr>
          <p:nvPr>
            <p:ph type="subTitle" idx="1"/>
          </p:nvPr>
        </p:nvSpPr>
        <p:spPr>
          <a:xfrm>
            <a:off x="1104898" y="4511784"/>
            <a:ext cx="10096501" cy="955565"/>
          </a:xfrm>
        </p:spPr>
        <p:txBody>
          <a:bodyPr>
            <a:normAutofit/>
          </a:bodyPr>
          <a:lstStyle>
            <a:lvl1pPr marL="0" indent="0" algn="l">
              <a:spcBef>
                <a:spcPts val="0"/>
              </a:spcBef>
              <a:buNone/>
              <a:defRPr sz="1800" b="1">
                <a:solidFill>
                  <a:srgbClr val="00000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dirty="0"/>
              <a:t>Click to edit Master subtitle style</a:t>
            </a:r>
          </a:p>
        </p:txBody>
      </p:sp>
      <p:sp>
        <p:nvSpPr>
          <p:cNvPr id="4" name="Date Placeholder 3"/>
          <p:cNvSpPr>
            <a:spLocks noGrp="1"/>
          </p:cNvSpPr>
          <p:nvPr>
            <p:ph type="dt" sz="half" idx="10"/>
          </p:nvPr>
        </p:nvSpPr>
        <p:spPr/>
        <p:txBody>
          <a:bodyPr/>
          <a:lstStyle/>
          <a:p>
            <a:fld id="{811FF130-72EF-B140-8CED-60AB1E71225D}" type="datetime1">
              <a:rPr lang="en-US" smtClean="0"/>
              <a:pPr/>
              <a:t>12/2/2013</a:t>
            </a:fld>
            <a:endParaRPr dirty="0"/>
          </a:p>
        </p:txBody>
      </p:sp>
      <p:sp>
        <p:nvSpPr>
          <p:cNvPr id="5" name="Footer Placeholder 4"/>
          <p:cNvSpPr>
            <a:spLocks noGrp="1"/>
          </p:cNvSpPr>
          <p:nvPr>
            <p:ph type="ftr" sz="quarter" idx="11"/>
          </p:nvPr>
        </p:nvSpPr>
        <p:spPr/>
        <p:txBody>
          <a:bodyPr/>
          <a:lstStyle>
            <a:lvl1pPr>
              <a:defRPr>
                <a:solidFill>
                  <a:schemeClr val="tx1"/>
                </a:solidFill>
              </a:defRPr>
            </a:lvl1pPr>
          </a:lstStyle>
          <a:p>
            <a:r>
              <a:rPr lang="en-US" dirty="0" smtClean="0"/>
              <a:t>Copyright © 2014 by Nelson Education Ltd. </a:t>
            </a:r>
            <a:endParaRPr lang="en-US" dirty="0"/>
          </a:p>
        </p:txBody>
      </p:sp>
      <p:sp>
        <p:nvSpPr>
          <p:cNvPr id="9"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21-</a:t>
            </a:r>
            <a:fld id="{0FF54DE5-C571-48E8-A5BC-B369434E2F44}" type="slidenum">
              <a:rPr lang="en-US" smtClean="0"/>
              <a:pPr/>
              <a:t>‹#›</a:t>
            </a:fld>
            <a:endParaRPr lang="en-US" dirty="0"/>
          </a:p>
        </p:txBody>
      </p:sp>
    </p:spTree>
    <p:extLst>
      <p:ext uri="{BB962C8B-B14F-4D97-AF65-F5344CB8AC3E}">
        <p14:creationId xmlns:p14="http://schemas.microsoft.com/office/powerpoint/2010/main" val="1659756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Click to edit Master title style</a:t>
            </a:r>
          </a:p>
        </p:txBody>
      </p:sp>
      <p:sp>
        <p:nvSpPr>
          <p:cNvPr id="3" name="Content Placeholder 2"/>
          <p:cNvSpPr>
            <a:spLocks noGrp="1"/>
          </p:cNvSpPr>
          <p:nvPr>
            <p:ph idx="1"/>
          </p:nvPr>
        </p:nvSpPr>
        <p:spPr/>
        <p:txBody>
          <a:bodyPr/>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4" name="Date Placeholder 3"/>
          <p:cNvSpPr>
            <a:spLocks noGrp="1"/>
          </p:cNvSpPr>
          <p:nvPr>
            <p:ph type="dt" sz="half" idx="10"/>
          </p:nvPr>
        </p:nvSpPr>
        <p:spPr/>
        <p:txBody>
          <a:bodyPr/>
          <a:lstStyle/>
          <a:p>
            <a:fld id="{AC6F46F8-DF94-814A-A346-0C7B26F67046}" type="datetime1">
              <a:rPr lang="en-US" smtClean="0"/>
              <a:pPr/>
              <a:t>12/2/2013</a:t>
            </a:fld>
            <a:endParaRPr/>
          </a:p>
        </p:txBody>
      </p:sp>
      <p:sp>
        <p:nvSpPr>
          <p:cNvPr id="5" name="Footer Placeholder 4"/>
          <p:cNvSpPr>
            <a:spLocks noGrp="1"/>
          </p:cNvSpPr>
          <p:nvPr>
            <p:ph type="ftr" sz="quarter" idx="11"/>
          </p:nvPr>
        </p:nvSpPr>
        <p:spPr/>
        <p:txBody>
          <a:bodyPr/>
          <a:lstStyle/>
          <a:p>
            <a:r>
              <a:rPr lang="en-US" dirty="0" smtClean="0"/>
              <a:t>Copyright © 2014 by Nelson Education Ltd. </a:t>
            </a:r>
            <a:endParaRPr lang="en-US" dirty="0"/>
          </a:p>
        </p:txBody>
      </p:sp>
      <p:sp>
        <p:nvSpPr>
          <p:cNvPr id="7"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21-</a:t>
            </a:r>
            <a:fld id="{0FF54DE5-C571-48E8-A5BC-B369434E2F44}" type="slidenum">
              <a:rPr lang="en-US" smtClean="0"/>
              <a:pPr/>
              <a:t>‹#›</a:t>
            </a:fld>
            <a:endParaRPr lang="en-US" dirty="0"/>
          </a:p>
        </p:txBody>
      </p:sp>
    </p:spTree>
    <p:extLst>
      <p:ext uri="{BB962C8B-B14F-4D97-AF65-F5344CB8AC3E}">
        <p14:creationId xmlns:p14="http://schemas.microsoft.com/office/powerpoint/2010/main" val="37868768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Content with Caption">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AD075AD-6F76-0647-9529-7832F5015A01}" type="datetime1">
              <a:rPr lang="en-US" smtClean="0"/>
              <a:pPr/>
              <a:t>12/2/2013</a:t>
            </a:fld>
            <a:endParaRPr lang="en-US" dirty="0"/>
          </a:p>
        </p:txBody>
      </p:sp>
      <p:sp>
        <p:nvSpPr>
          <p:cNvPr id="6" name="Footer Placeholder 5"/>
          <p:cNvSpPr>
            <a:spLocks noGrp="1"/>
          </p:cNvSpPr>
          <p:nvPr>
            <p:ph type="ftr" sz="quarter" idx="11"/>
          </p:nvPr>
        </p:nvSpPr>
        <p:spPr/>
        <p:txBody>
          <a:bodyPr/>
          <a:lstStyle/>
          <a:p>
            <a:r>
              <a:rPr lang="en-US" dirty="0" smtClean="0"/>
              <a:t>Copyright © 2014 by Nelson Education Ltd. </a:t>
            </a:r>
            <a:endParaRPr lang="en-US" dirty="0"/>
          </a:p>
        </p:txBody>
      </p:sp>
      <p:sp>
        <p:nvSpPr>
          <p:cNvPr id="9" name="Content Placeholder 2"/>
          <p:cNvSpPr>
            <a:spLocks noGrp="1"/>
          </p:cNvSpPr>
          <p:nvPr>
            <p:ph idx="1"/>
          </p:nvPr>
        </p:nvSpPr>
        <p:spPr>
          <a:xfrm>
            <a:off x="6489170" y="273053"/>
            <a:ext cx="472300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a:p>
            <a:pPr lvl="1"/>
            <a:r>
              <a:rPr lang="fr-CA" dirty="0" smtClean="0"/>
              <a:t>Second </a:t>
            </a:r>
            <a:r>
              <a:rPr lang="fr-CA" dirty="0" err="1" smtClean="0"/>
              <a:t>level</a:t>
            </a:r>
            <a:endParaRPr lang="fr-CA" dirty="0" smtClean="0"/>
          </a:p>
          <a:p>
            <a:pPr lvl="2"/>
            <a:r>
              <a:rPr lang="fr-CA" dirty="0" err="1" smtClean="0"/>
              <a:t>Third</a:t>
            </a:r>
            <a:r>
              <a:rPr lang="fr-CA" dirty="0" smtClean="0"/>
              <a:t> </a:t>
            </a:r>
            <a:r>
              <a:rPr lang="fr-CA" dirty="0" err="1" smtClean="0"/>
              <a:t>level</a:t>
            </a:r>
            <a:endParaRPr lang="fr-CA" dirty="0" smtClean="0"/>
          </a:p>
          <a:p>
            <a:pPr lvl="3"/>
            <a:r>
              <a:rPr lang="fr-CA" dirty="0" err="1" smtClean="0"/>
              <a:t>Fourth</a:t>
            </a:r>
            <a:r>
              <a:rPr lang="fr-CA" dirty="0" smtClean="0"/>
              <a:t> </a:t>
            </a:r>
            <a:r>
              <a:rPr lang="fr-CA" dirty="0" err="1" smtClean="0"/>
              <a:t>level</a:t>
            </a:r>
            <a:endParaRPr lang="fr-CA" dirty="0" smtClean="0"/>
          </a:p>
          <a:p>
            <a:pPr lvl="4"/>
            <a:r>
              <a:rPr lang="fr-CA" dirty="0" err="1" smtClean="0"/>
              <a:t>Fifth</a:t>
            </a:r>
            <a:r>
              <a:rPr lang="fr-CA" dirty="0" smtClean="0"/>
              <a:t> </a:t>
            </a:r>
            <a:r>
              <a:rPr lang="fr-CA" dirty="0" err="1" smtClean="0"/>
              <a:t>level</a:t>
            </a:r>
            <a:endParaRPr lang="en-US" dirty="0"/>
          </a:p>
        </p:txBody>
      </p:sp>
      <p:sp>
        <p:nvSpPr>
          <p:cNvPr id="10" name="Text Placeholder 3"/>
          <p:cNvSpPr>
            <a:spLocks noGrp="1"/>
          </p:cNvSpPr>
          <p:nvPr>
            <p:ph type="body" sz="half" idx="2"/>
          </p:nvPr>
        </p:nvSpPr>
        <p:spPr>
          <a:xfrm>
            <a:off x="990602" y="2184400"/>
            <a:ext cx="5304076" cy="3941766"/>
          </a:xfrm>
        </p:spPr>
        <p:txBody>
          <a:bodyPr>
            <a:normAutofit/>
          </a:bodyPr>
          <a:lstStyle>
            <a:lvl1pPr marL="0" indent="0">
              <a:buNone/>
              <a:defRPr sz="2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CA" dirty="0" smtClean="0"/>
              <a:t>Click to </a:t>
            </a:r>
            <a:r>
              <a:rPr lang="fr-CA" dirty="0" err="1" smtClean="0"/>
              <a:t>edit</a:t>
            </a:r>
            <a:r>
              <a:rPr lang="fr-CA" dirty="0" smtClean="0"/>
              <a:t> Master </a:t>
            </a:r>
            <a:r>
              <a:rPr lang="fr-CA" dirty="0" err="1" smtClean="0"/>
              <a:t>text</a:t>
            </a:r>
            <a:r>
              <a:rPr lang="fr-CA" dirty="0" smtClean="0"/>
              <a:t> styles</a:t>
            </a:r>
          </a:p>
        </p:txBody>
      </p:sp>
      <p:sp>
        <p:nvSpPr>
          <p:cNvPr id="12"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21-</a:t>
            </a:r>
            <a:fld id="{0FF54DE5-C571-48E8-A5BC-B369434E2F44}" type="slidenum">
              <a:rPr lang="en-US" smtClean="0"/>
              <a:pPr/>
              <a:t>‹#›</a:t>
            </a:fld>
            <a:endParaRPr lang="en-US" dirty="0"/>
          </a:p>
        </p:txBody>
      </p:sp>
      <p:sp>
        <p:nvSpPr>
          <p:cNvPr id="8" name="Rectangle 7"/>
          <p:cNvSpPr/>
          <p:nvPr userDrawn="1"/>
        </p:nvSpPr>
        <p:spPr>
          <a:xfrm>
            <a:off x="1032934" y="379571"/>
            <a:ext cx="3064934" cy="707886"/>
          </a:xfrm>
          <a:prstGeom prst="rect">
            <a:avLst/>
          </a:prstGeom>
        </p:spPr>
        <p:txBody>
          <a:bodyPr wrap="square">
            <a:spAutoFit/>
          </a:bodyPr>
          <a:lstStyle/>
          <a:p>
            <a:pPr>
              <a:defRPr/>
            </a:pPr>
            <a:r>
              <a:rPr lang="en-US" sz="4000" b="1" dirty="0" smtClean="0">
                <a:solidFill>
                  <a:srgbClr val="521569"/>
                </a:solidFill>
                <a:latin typeface="Book Antiqua" pitchFamily="18" charset="0"/>
                <a:ea typeface="ＭＳ Ｐゴシック" charset="-128"/>
                <a:cs typeface="Arial" charset="0"/>
              </a:rPr>
              <a:t>QuickQuiz</a:t>
            </a:r>
            <a:endParaRPr lang="en-CA" sz="2800" b="1" dirty="0">
              <a:solidFill>
                <a:srgbClr val="521569"/>
              </a:solidFill>
              <a:latin typeface="Book Antiqua" pitchFamily="18" charset="0"/>
              <a:ea typeface="ＭＳ Ｐゴシック" charset="-128"/>
            </a:endParaRPr>
          </a:p>
        </p:txBody>
      </p:sp>
    </p:spTree>
    <p:extLst>
      <p:ext uri="{BB962C8B-B14F-4D97-AF65-F5344CB8AC3E}">
        <p14:creationId xmlns:p14="http://schemas.microsoft.com/office/powerpoint/2010/main" val="14076996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76200"/>
            <a:ext cx="12190482" cy="1096962"/>
          </a:xfrm>
          <a:prstGeom prst="rect">
            <a:avLst/>
          </a:prstGeom>
        </p:spPr>
        <p:txBody>
          <a:bodyPr vert="horz" lIns="0" tIns="45720" rIns="0" bIns="45720" rtlCol="0" anchor="b">
            <a:noAutofit/>
          </a:bodyPr>
          <a:lstStyle/>
          <a:p>
            <a:r>
              <a:rPr dirty="0"/>
              <a:t>Click to edit Master title style</a:t>
            </a:r>
          </a:p>
        </p:txBody>
      </p:sp>
      <p:sp>
        <p:nvSpPr>
          <p:cNvPr id="3" name="Text Placeholder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dirty="0"/>
              <a:t>Click to edit Master text styles</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4" name="Date Placeholder 3"/>
          <p:cNvSpPr>
            <a:spLocks noGrp="1"/>
          </p:cNvSpPr>
          <p:nvPr>
            <p:ph type="dt" sz="half" idx="2"/>
          </p:nvPr>
        </p:nvSpPr>
        <p:spPr>
          <a:xfrm>
            <a:off x="1104899" y="6356351"/>
            <a:ext cx="1829559" cy="365125"/>
          </a:xfrm>
          <a:prstGeom prst="rect">
            <a:avLst/>
          </a:prstGeom>
        </p:spPr>
        <p:txBody>
          <a:bodyPr vert="horz" lIns="0" tIns="45720" rIns="0" bIns="45720" rtlCol="0" anchor="ctr"/>
          <a:lstStyle>
            <a:lvl1pPr algn="l">
              <a:defRPr sz="1200">
                <a:solidFill>
                  <a:schemeClr val="tx1">
                    <a:lumMod val="60000"/>
                    <a:lumOff val="40000"/>
                  </a:schemeClr>
                </a:solidFill>
              </a:defRPr>
            </a:lvl1pPr>
          </a:lstStyle>
          <a:p>
            <a:fld id="{A5C1326E-E5EA-C74F-87C6-82DAA3CBEE20}" type="datetime1">
              <a:rPr lang="en-US" smtClean="0"/>
              <a:pPr/>
              <a:t>12/2/2013</a:t>
            </a:fld>
            <a:endParaRPr/>
          </a:p>
        </p:txBody>
      </p:sp>
      <p:sp>
        <p:nvSpPr>
          <p:cNvPr id="5" name="Footer Placeholder 4"/>
          <p:cNvSpPr>
            <a:spLocks noGrp="1"/>
          </p:cNvSpPr>
          <p:nvPr>
            <p:ph type="ftr" sz="quarter" idx="3"/>
          </p:nvPr>
        </p:nvSpPr>
        <p:spPr>
          <a:xfrm>
            <a:off x="2934459" y="6356350"/>
            <a:ext cx="6323082" cy="365126"/>
          </a:xfrm>
          <a:prstGeom prst="rect">
            <a:avLst/>
          </a:prstGeom>
        </p:spPr>
        <p:txBody>
          <a:bodyPr vert="horz" lIns="0" tIns="45720" rIns="0" bIns="45720" rtlCol="0" anchor="ctr"/>
          <a:lstStyle>
            <a:lvl1pPr algn="ctr">
              <a:defRPr sz="1200">
                <a:solidFill>
                  <a:srgbClr val="000000"/>
                </a:solidFill>
              </a:defRPr>
            </a:lvl1pPr>
          </a:lstStyle>
          <a:p>
            <a:r>
              <a:rPr lang="en-US" dirty="0" smtClean="0"/>
              <a:t>Copyright © 2014 by Nelson Education Ltd. </a:t>
            </a:r>
            <a:endParaRPr lang="en-CA" dirty="0" smtClean="0">
              <a:latin typeface="Arial" charset="0"/>
            </a:endParaRPr>
          </a:p>
        </p:txBody>
      </p:sp>
      <p:sp>
        <p:nvSpPr>
          <p:cNvPr id="6" name="Slide Number Placeholder 5"/>
          <p:cNvSpPr>
            <a:spLocks noGrp="1"/>
          </p:cNvSpPr>
          <p:nvPr>
            <p:ph type="sldNum" sz="quarter" idx="4"/>
          </p:nvPr>
        </p:nvSpPr>
        <p:spPr>
          <a:xfrm>
            <a:off x="9256782" y="6356351"/>
            <a:ext cx="1828800" cy="365125"/>
          </a:xfrm>
          <a:prstGeom prst="rect">
            <a:avLst/>
          </a:prstGeom>
        </p:spPr>
        <p:txBody>
          <a:bodyPr vert="horz" lIns="0" tIns="45720" rIns="0" bIns="45720" rtlCol="0" anchor="ctr"/>
          <a:lstStyle>
            <a:lvl1pPr algn="r">
              <a:defRPr sz="1200">
                <a:solidFill>
                  <a:srgbClr val="000000"/>
                </a:solidFill>
              </a:defRPr>
            </a:lvl1pPr>
          </a:lstStyle>
          <a:p>
            <a:r>
              <a:rPr lang="en-US" dirty="0" smtClean="0"/>
              <a:t>21-</a:t>
            </a:r>
            <a:fld id="{0FF54DE5-C571-48E8-A5BC-B369434E2F44}" type="slidenum">
              <a:rPr lang="en-US" smtClean="0"/>
              <a:pPr/>
              <a:t>‹#›</a:t>
            </a:fld>
            <a:endParaRPr lang="en-US" dirty="0"/>
          </a:p>
        </p:txBody>
      </p:sp>
      <p:grpSp>
        <p:nvGrpSpPr>
          <p:cNvPr id="15" name="Group 14"/>
          <p:cNvGrpSpPr/>
          <p:nvPr/>
        </p:nvGrpSpPr>
        <p:grpSpPr>
          <a:xfrm>
            <a:off x="1103376" y="1219201"/>
            <a:ext cx="9985248" cy="84403"/>
            <a:chOff x="1073150" y="1219201"/>
            <a:chExt cx="10058400" cy="63125"/>
          </a:xfrm>
        </p:grpSpPr>
        <p:cxnSp>
          <p:nvCxnSpPr>
            <p:cNvPr id="13" name="Straight Connector 12"/>
            <p:cNvCxnSpPr/>
            <p:nvPr/>
          </p:nvCxnSpPr>
          <p:spPr>
            <a:xfrm rot="10800000">
              <a:off x="1073150" y="1219201"/>
              <a:ext cx="10058400" cy="0"/>
            </a:xfrm>
            <a:prstGeom prst="line">
              <a:avLst/>
            </a:prstGeom>
            <a:ln w="381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1073150" y="1282326"/>
              <a:ext cx="10058400" cy="0"/>
            </a:xfrm>
            <a:prstGeom prst="line">
              <a:avLst/>
            </a:prstGeom>
            <a:ln w="12700" cap="flat">
              <a:solidFill>
                <a:srgbClr val="BFD0FF"/>
              </a:solidFill>
              <a:miter lim="800000"/>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46251051"/>
      </p:ext>
    </p:extLst>
  </p:cSld>
  <p:clrMap bg1="lt1" tx1="dk1" bg2="lt2" tx2="dk2" accent1="accent1" accent2="accent2" accent3="accent3" accent4="accent4" accent5="accent5" accent6="accent6" hlink="hlink" folHlink="folHlink"/>
  <p:sldLayoutIdLst>
    <p:sldLayoutId id="2147483660" r:id="rId1"/>
    <p:sldLayoutId id="2147483649" r:id="rId2"/>
    <p:sldLayoutId id="2147483650" r:id="rId3"/>
    <p:sldLayoutId id="2147483679" r:id="rId4"/>
  </p:sldLayoutIdLst>
  <mc:AlternateContent xmlns:mc="http://schemas.openxmlformats.org/markup-compatibility/2006" xmlns:p14="http://schemas.microsoft.com/office/powerpoint/2010/main">
    <mc:Choice Requires="p14">
      <p:transition spd="med" p14:dur="700">
        <p:fade/>
      </p:transition>
    </mc:Choice>
    <mc:Fallback xmlns:mv="urn:schemas-microsoft-com:mac:vml" xmlns="">
      <p:transition spd="med">
        <p:fade/>
      </p:transition>
    </mc:Fallback>
  </mc:AlternateContent>
  <p:hf hdr="0" dt="0"/>
  <p:txStyles>
    <p:titleStyle>
      <a:lvl1pPr algn="ctr" defTabSz="914400" rtl="0" eaLnBrk="1" latinLnBrk="0" hangingPunct="1">
        <a:lnSpc>
          <a:spcPct val="90000"/>
        </a:lnSpc>
        <a:spcBef>
          <a:spcPct val="0"/>
        </a:spcBef>
        <a:buNone/>
        <a:defRPr sz="4400" b="1" kern="1200">
          <a:solidFill>
            <a:srgbClr val="000000"/>
          </a:solidFill>
          <a:latin typeface="+mj-lt"/>
          <a:ea typeface="+mj-ea"/>
          <a:cs typeface="+mj-cs"/>
        </a:defRPr>
      </a:lvl1pPr>
    </p:titleStyle>
    <p:bodyStyle>
      <a:lvl1pPr marL="228600" indent="-228600" algn="l" defTabSz="914400" rtl="0" eaLnBrk="1" latinLnBrk="0" hangingPunct="1">
        <a:lnSpc>
          <a:spcPct val="90000"/>
        </a:lnSpc>
        <a:spcBef>
          <a:spcPts val="1800"/>
        </a:spcBef>
        <a:buFont typeface="Wingdings" panose="05000000000000000000" pitchFamily="2" charset="2"/>
        <a:buChar char="§"/>
        <a:defRPr sz="2000" b="1" kern="1200">
          <a:solidFill>
            <a:srgbClr val="000000"/>
          </a:solidFill>
          <a:latin typeface="+mn-lt"/>
          <a:ea typeface="+mn-ea"/>
          <a:cs typeface="+mn-cs"/>
        </a:defRPr>
      </a:lvl1pPr>
      <a:lvl2pPr marL="685800" indent="-228600" algn="l" defTabSz="914400" rtl="0" eaLnBrk="1" latinLnBrk="0" hangingPunct="1">
        <a:lnSpc>
          <a:spcPct val="90000"/>
        </a:lnSpc>
        <a:spcBef>
          <a:spcPts val="600"/>
        </a:spcBef>
        <a:buFont typeface="Wingdings" panose="05000000000000000000" pitchFamily="2" charset="2"/>
        <a:buChar char="§"/>
        <a:defRPr sz="1600" b="1" kern="1200">
          <a:solidFill>
            <a:srgbClr val="000000"/>
          </a:solidFill>
          <a:latin typeface="+mn-lt"/>
          <a:ea typeface="+mn-ea"/>
          <a:cs typeface="+mn-cs"/>
        </a:defRPr>
      </a:lvl2pPr>
      <a:lvl3pPr marL="11430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3pPr>
      <a:lvl4pPr marL="16002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4pPr>
      <a:lvl5pPr marL="2057400" indent="-228600" algn="l" defTabSz="914400" rtl="0" eaLnBrk="1" latinLnBrk="0" hangingPunct="1">
        <a:lnSpc>
          <a:spcPct val="90000"/>
        </a:lnSpc>
        <a:spcBef>
          <a:spcPts val="600"/>
        </a:spcBef>
        <a:buFont typeface="Wingdings" panose="05000000000000000000" pitchFamily="2" charset="2"/>
        <a:buChar char="§"/>
        <a:defRPr sz="1400" b="1"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sz="1400" b="1" kern="1200">
          <a:solidFill>
            <a:srgbClr val="000000"/>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mc="http://schemas.openxmlformats.org/markup-compatibility/2006" xmlns:mv="urn:schemas-microsoft-com:mac:vml" xmlns="" xmlns:p15="http://schemas.microsoft.com/office/powerpoint/2012/main">
        <p15:guide id="1" pos="696">
          <p15:clr>
            <a:srgbClr val="F26B43"/>
          </p15:clr>
        </p15:guide>
        <p15:guide id="2" pos="6984">
          <p15:clr>
            <a:srgbClr val="F26B43"/>
          </p15:clr>
        </p15:guide>
        <p15:guide id="3" orient="horz" pos="1008">
          <p15:clr>
            <a:srgbClr val="F26B43"/>
          </p15:clr>
        </p15:guide>
        <p15:guide id="4" orient="horz" pos="3888">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450850" y="1363820"/>
            <a:ext cx="7483476" cy="4130361"/>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hangingPunct="0">
              <a:buClr>
                <a:srgbClr val="A30018"/>
              </a:buClr>
              <a:buSzPct val="65000"/>
              <a:buFont typeface="Wingdings" pitchFamily="2" charset="2"/>
              <a:buNone/>
              <a:defRPr/>
            </a:pPr>
            <a:r>
              <a:rPr lang="en-US" sz="3200" kern="0" dirty="0" smtClean="0">
                <a:latin typeface="Calibri" pitchFamily="34" charset="0"/>
              </a:rPr>
              <a:t>PowerPoint Presentations for </a:t>
            </a:r>
          </a:p>
          <a:p>
            <a:pPr eaLnBrk="0" hangingPunct="0">
              <a:buClr>
                <a:srgbClr val="A30018"/>
              </a:buClr>
              <a:buSzPct val="65000"/>
              <a:buFont typeface="Wingdings" pitchFamily="2" charset="2"/>
              <a:buNone/>
              <a:defRPr/>
            </a:pPr>
            <a:r>
              <a:rPr lang="en-US" sz="4000" b="1" i="1" kern="0" dirty="0" smtClean="0">
                <a:latin typeface="Calibri" pitchFamily="34" charset="0"/>
              </a:rPr>
              <a:t>Principles of Microeconomics</a:t>
            </a:r>
          </a:p>
          <a:p>
            <a:pPr eaLnBrk="0" hangingPunct="0">
              <a:buClr>
                <a:srgbClr val="A30018"/>
              </a:buClr>
              <a:buSzPct val="65000"/>
              <a:buFont typeface="Wingdings" pitchFamily="2" charset="2"/>
              <a:buNone/>
              <a:defRPr/>
            </a:pPr>
            <a:r>
              <a:rPr lang="en-US" sz="2000" kern="0" dirty="0" smtClean="0">
                <a:latin typeface="Calibri" pitchFamily="34" charset="0"/>
              </a:rPr>
              <a:t>Sixth Canadian Edition</a:t>
            </a:r>
            <a:endParaRPr lang="en-US" sz="2000" b="1" i="1" kern="0" dirty="0" smtClean="0">
              <a:latin typeface="Calibri" pitchFamily="34" charset="0"/>
            </a:endParaRPr>
          </a:p>
          <a:p>
            <a:pPr eaLnBrk="0" hangingPunct="0">
              <a:buClr>
                <a:srgbClr val="A30018"/>
              </a:buClr>
              <a:buSzPct val="65000"/>
              <a:buFont typeface="Wingdings" pitchFamily="2" charset="2"/>
              <a:buNone/>
              <a:defRPr/>
            </a:pPr>
            <a:r>
              <a:rPr lang="en-US" sz="2000" kern="0" dirty="0" smtClean="0">
                <a:latin typeface="Calibri" pitchFamily="34" charset="0"/>
              </a:rPr>
              <a:t>by Mankiw/Kneebone/McKenzie</a:t>
            </a:r>
            <a:r>
              <a:rPr lang="en-US" sz="2000" b="1" kern="0" dirty="0" smtClean="0">
                <a:latin typeface="Calibri" pitchFamily="34" charset="0"/>
              </a:rPr>
              <a:t/>
            </a:r>
            <a:br>
              <a:rPr lang="en-US" sz="2000" b="1" kern="0" dirty="0" smtClean="0">
                <a:latin typeface="Calibri" pitchFamily="34" charset="0"/>
              </a:rPr>
            </a:br>
            <a:endParaRPr lang="en-US" sz="2000" b="1" kern="0" dirty="0" smtClean="0">
              <a:latin typeface="Calibri" pitchFamily="34" charset="0"/>
            </a:endParaRPr>
          </a:p>
          <a:p>
            <a:pPr eaLnBrk="0" hangingPunct="0">
              <a:buClr>
                <a:srgbClr val="A30018"/>
              </a:buClr>
              <a:buSzPct val="65000"/>
              <a:buFont typeface="Wingdings" pitchFamily="2" charset="2"/>
              <a:buNone/>
              <a:defRPr/>
            </a:pPr>
            <a:endParaRPr lang="en-US" sz="2000" b="1" kern="0" dirty="0" smtClean="0">
              <a:latin typeface="Calibri" pitchFamily="34" charset="0"/>
            </a:endParaRPr>
          </a:p>
          <a:p>
            <a:pPr algn="r" eaLnBrk="0" hangingPunct="0">
              <a:buClr>
                <a:srgbClr val="A30018"/>
              </a:buClr>
              <a:buSzPct val="65000"/>
              <a:buFont typeface="Wingdings" pitchFamily="2" charset="2"/>
              <a:buNone/>
              <a:defRPr/>
            </a:pPr>
            <a:r>
              <a:rPr lang="en-US" sz="2000" kern="0" dirty="0" smtClean="0">
                <a:latin typeface="Calibri" pitchFamily="34" charset="0"/>
              </a:rPr>
              <a:t>Adapted for the </a:t>
            </a:r>
          </a:p>
          <a:p>
            <a:pPr algn="r" eaLnBrk="0" hangingPunct="0">
              <a:lnSpc>
                <a:spcPct val="80000"/>
              </a:lnSpc>
              <a:spcBef>
                <a:spcPts val="600"/>
              </a:spcBef>
              <a:buClr>
                <a:srgbClr val="A30018"/>
              </a:buClr>
              <a:buSzPct val="65000"/>
              <a:buFont typeface="Wingdings" pitchFamily="2" charset="2"/>
              <a:buNone/>
              <a:defRPr/>
            </a:pPr>
            <a:r>
              <a:rPr lang="en-US" sz="2000" kern="0" dirty="0" smtClean="0">
                <a:latin typeface="Calibri" pitchFamily="34" charset="0"/>
              </a:rPr>
              <a:t>Sixth Canadian Edition by</a:t>
            </a:r>
          </a:p>
          <a:p>
            <a:pPr algn="r" eaLnBrk="0" hangingPunct="0">
              <a:lnSpc>
                <a:spcPct val="80000"/>
              </a:lnSpc>
              <a:spcBef>
                <a:spcPts val="600"/>
              </a:spcBef>
              <a:buClr>
                <a:srgbClr val="A30018"/>
              </a:buClr>
              <a:buSzPct val="65000"/>
              <a:buFont typeface="Wingdings" pitchFamily="2" charset="2"/>
              <a:buNone/>
              <a:defRPr/>
            </a:pPr>
            <a:endParaRPr lang="en-US" sz="1200" kern="0" dirty="0" smtClean="0">
              <a:latin typeface="Calibri" pitchFamily="34" charset="0"/>
            </a:endParaRPr>
          </a:p>
          <a:p>
            <a:pPr algn="r" eaLnBrk="0" hangingPunct="0">
              <a:lnSpc>
                <a:spcPct val="80000"/>
              </a:lnSpc>
              <a:spcBef>
                <a:spcPts val="600"/>
              </a:spcBef>
              <a:buClr>
                <a:srgbClr val="A30018"/>
              </a:buClr>
              <a:buSzPct val="65000"/>
              <a:buFont typeface="Wingdings" pitchFamily="2" charset="2"/>
              <a:buNone/>
              <a:defRPr/>
            </a:pPr>
            <a:r>
              <a:rPr lang="en-US" sz="2800" kern="0" dirty="0" smtClean="0">
                <a:latin typeface="Calibri" pitchFamily="34" charset="0"/>
              </a:rPr>
              <a:t>Marc Prud’homme</a:t>
            </a:r>
          </a:p>
          <a:p>
            <a:pPr algn="r" eaLnBrk="0" hangingPunct="0">
              <a:lnSpc>
                <a:spcPct val="80000"/>
              </a:lnSpc>
              <a:spcBef>
                <a:spcPts val="600"/>
              </a:spcBef>
              <a:buClr>
                <a:srgbClr val="A30018"/>
              </a:buClr>
              <a:buSzPct val="65000"/>
              <a:buFont typeface="Wingdings" pitchFamily="2" charset="2"/>
              <a:buNone/>
              <a:defRPr/>
            </a:pPr>
            <a:r>
              <a:rPr lang="en-US" sz="2800" kern="0" dirty="0" smtClean="0">
                <a:latin typeface="Calibri" pitchFamily="34" charset="0"/>
              </a:rPr>
              <a:t>University of Ottawa</a:t>
            </a:r>
            <a:endParaRPr lang="en-US" sz="2800" kern="0" dirty="0">
              <a:latin typeface="Calibri"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75132" y="1463040"/>
            <a:ext cx="3309366" cy="3931920"/>
          </a:xfrm>
          <a:prstGeom prst="rect">
            <a:avLst/>
          </a:prstGeom>
        </p:spPr>
      </p:pic>
    </p:spTree>
    <p:extLst>
      <p:ext uri="{BB962C8B-B14F-4D97-AF65-F5344CB8AC3E}">
        <p14:creationId xmlns:p14="http://schemas.microsoft.com/office/powerpoint/2010/main" val="1652133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4511" y="1996378"/>
            <a:ext cx="5756822" cy="2537522"/>
          </a:xfrm>
        </p:spPr>
        <p:txBody>
          <a:bodyPr/>
          <a:lstStyle/>
          <a:p>
            <a:r>
              <a:rPr lang="en-US" dirty="0" smtClean="0"/>
              <a:t>Frontiers of microeconomics</a:t>
            </a:r>
            <a:endParaRPr lang="en-US" dirty="0"/>
          </a:p>
        </p:txBody>
      </p:sp>
      <p:sp>
        <p:nvSpPr>
          <p:cNvPr id="3" name="Subtitle 2"/>
          <p:cNvSpPr>
            <a:spLocks noGrp="1"/>
          </p:cNvSpPr>
          <p:nvPr>
            <p:ph type="subTitle" idx="1"/>
          </p:nvPr>
        </p:nvSpPr>
        <p:spPr>
          <a:xfrm>
            <a:off x="262464" y="4486384"/>
            <a:ext cx="3073403" cy="955565"/>
          </a:xfrm>
        </p:spPr>
        <p:txBody>
          <a:bodyPr>
            <a:normAutofit/>
          </a:bodyPr>
          <a:lstStyle/>
          <a:p>
            <a:r>
              <a:rPr lang="en-US" sz="3600" dirty="0" smtClean="0"/>
              <a:t>Chapter 22</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1026" name="Picture 2" descr="\\NIBBLES\Nelson\Authors\Mankiw_6ce\supplements\6ce Image Library\micro\Micro jpegs\C21_P01_pg461.jpg"/>
          <p:cNvPicPr>
            <a:picLocks noChangeAspect="1" noChangeArrowheads="1"/>
          </p:cNvPicPr>
          <p:nvPr/>
        </p:nvPicPr>
        <p:blipFill>
          <a:blip r:embed="rId3" cstate="print"/>
          <a:srcRect/>
          <a:stretch>
            <a:fillRect/>
          </a:stretch>
        </p:blipFill>
        <p:spPr bwMode="auto">
          <a:xfrm>
            <a:off x="6108611" y="1672002"/>
            <a:ext cx="5474074" cy="3407998"/>
          </a:xfrm>
          <a:prstGeom prst="rect">
            <a:avLst/>
          </a:prstGeom>
          <a:noFill/>
        </p:spPr>
      </p:pic>
      <p:sp>
        <p:nvSpPr>
          <p:cNvPr id="7" name="Slide Number Placeholder 6"/>
          <p:cNvSpPr>
            <a:spLocks noGrp="1"/>
          </p:cNvSpPr>
          <p:nvPr>
            <p:ph type="sldNum" sz="quarter" idx="4"/>
          </p:nvPr>
        </p:nvSpPr>
        <p:spPr/>
        <p:txBody>
          <a:bodyPr/>
          <a:lstStyle/>
          <a:p>
            <a:r>
              <a:rPr lang="en-US" dirty="0" smtClean="0"/>
              <a:t>21-</a:t>
            </a:r>
            <a:fld id="{0FF54DE5-C571-48E8-A5BC-B369434E2F44}" type="slidenum">
              <a:rPr lang="en-US" smtClean="0"/>
              <a:pPr/>
              <a:t>2</a:t>
            </a:fld>
            <a:endParaRPr lang="en-US" dirty="0"/>
          </a:p>
        </p:txBody>
      </p:sp>
    </p:spTree>
    <p:extLst>
      <p:ext uri="{BB962C8B-B14F-4D97-AF65-F5344CB8AC3E}">
        <p14:creationId xmlns:p14="http://schemas.microsoft.com/office/powerpoint/2010/main" val="119700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2000" cy="1096962"/>
          </a:xfrm>
        </p:spPr>
        <p:txBody>
          <a:bodyPr>
            <a:normAutofit/>
          </a:bodyPr>
          <a:lstStyle/>
          <a:p>
            <a:r>
              <a:rPr lang="en-US" sz="4400" cap="all" dirty="0"/>
              <a:t>Frontiers of microeconomics</a:t>
            </a:r>
          </a:p>
        </p:txBody>
      </p:sp>
      <p:sp>
        <p:nvSpPr>
          <p:cNvPr id="14" name="Content Placeholder 13"/>
          <p:cNvSpPr>
            <a:spLocks noGrp="1"/>
          </p:cNvSpPr>
          <p:nvPr>
            <p:ph idx="1"/>
          </p:nvPr>
        </p:nvSpPr>
        <p:spPr>
          <a:xfrm>
            <a:off x="1122299" y="1659467"/>
            <a:ext cx="10079101" cy="4182533"/>
          </a:xfrm>
        </p:spPr>
        <p:txBody>
          <a:bodyPr anchor="t">
            <a:noAutofit/>
          </a:bodyPr>
          <a:lstStyle/>
          <a:p>
            <a:pPr>
              <a:lnSpc>
                <a:spcPct val="100000"/>
              </a:lnSpc>
            </a:pPr>
            <a:r>
              <a:rPr lang="en-US" sz="3200" b="0" dirty="0"/>
              <a:t>This final chapter on microeconomics offers an assortment of three topics at the discipline’s frontier</a:t>
            </a:r>
            <a:r>
              <a:rPr lang="en-US" sz="3200" b="0" dirty="0" smtClean="0"/>
              <a:t> </a:t>
            </a:r>
            <a:br>
              <a:rPr lang="en-US" sz="3200" b="0" dirty="0" smtClean="0"/>
            </a:br>
            <a:r>
              <a:rPr lang="en-US" sz="3200" b="0" dirty="0" smtClean="0"/>
              <a:t>to </a:t>
            </a:r>
            <a:r>
              <a:rPr lang="en-US" sz="3200" b="0" dirty="0"/>
              <a:t>see how economists are trying to expand their</a:t>
            </a:r>
            <a:r>
              <a:rPr lang="en-US" sz="3200" b="0" dirty="0" smtClean="0"/>
              <a:t> </a:t>
            </a:r>
            <a:br>
              <a:rPr lang="en-US" sz="3200" b="0" dirty="0" smtClean="0"/>
            </a:br>
            <a:r>
              <a:rPr lang="en-US" sz="3200" b="0" dirty="0" smtClean="0"/>
              <a:t>under</a:t>
            </a:r>
            <a:r>
              <a:rPr lang="en-US" sz="3200" b="0" dirty="0"/>
              <a:t>- standing of human behaviour and </a:t>
            </a:r>
            <a:r>
              <a:rPr lang="en-US" sz="3200" b="0" dirty="0" smtClean="0"/>
              <a:t>society</a:t>
            </a:r>
            <a:r>
              <a:rPr lang="en-US" sz="3200" b="0" dirty="0"/>
              <a:t>.</a:t>
            </a:r>
            <a:endParaRPr lang="en-US" sz="3200" b="0" dirty="0" smtClean="0"/>
          </a:p>
          <a:p>
            <a:pPr marL="971550" lvl="1" indent="-514350">
              <a:lnSpc>
                <a:spcPct val="100000"/>
              </a:lnSpc>
              <a:buFont typeface="+mj-lt"/>
              <a:buAutoNum type="arabicPeriod"/>
            </a:pPr>
            <a:r>
              <a:rPr lang="en-US" sz="3200" b="0" dirty="0" smtClean="0"/>
              <a:t>Asymmetric information</a:t>
            </a:r>
          </a:p>
          <a:p>
            <a:pPr marL="971550" lvl="1" indent="-514350">
              <a:lnSpc>
                <a:spcPct val="100000"/>
              </a:lnSpc>
              <a:buFont typeface="+mj-lt"/>
              <a:buAutoNum type="arabicPeriod"/>
            </a:pPr>
            <a:r>
              <a:rPr lang="en-US" sz="3200" b="0" dirty="0" smtClean="0"/>
              <a:t>Political economy</a:t>
            </a:r>
          </a:p>
          <a:p>
            <a:pPr marL="971550" lvl="1" indent="-514350">
              <a:lnSpc>
                <a:spcPct val="100000"/>
              </a:lnSpc>
              <a:buFont typeface="+mj-lt"/>
              <a:buAutoNum type="arabicPeriod"/>
            </a:pPr>
            <a:r>
              <a:rPr lang="en-US" sz="3200" b="0" dirty="0" smtClean="0"/>
              <a:t>Behavioural economics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3</a:t>
            </a:fld>
            <a:endParaRPr lang="en-US" dirty="0"/>
          </a:p>
        </p:txBody>
      </p:sp>
    </p:spTree>
    <p:extLst>
      <p:ext uri="{BB962C8B-B14F-4D97-AF65-F5344CB8AC3E}">
        <p14:creationId xmlns:p14="http://schemas.microsoft.com/office/powerpoint/2010/main" val="33246857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cap="all" dirty="0" smtClean="0"/>
              <a:t>Asymmetric Information</a:t>
            </a:r>
            <a:endParaRPr lang="en-US" sz="4400" cap="all" dirty="0"/>
          </a:p>
        </p:txBody>
      </p:sp>
      <p:sp>
        <p:nvSpPr>
          <p:cNvPr id="14" name="Content Placeholder 13"/>
          <p:cNvSpPr>
            <a:spLocks noGrp="1"/>
          </p:cNvSpPr>
          <p:nvPr>
            <p:ph idx="1"/>
          </p:nvPr>
        </p:nvSpPr>
        <p:spPr>
          <a:xfrm>
            <a:off x="1122299" y="1659467"/>
            <a:ext cx="9974326" cy="4182533"/>
          </a:xfrm>
        </p:spPr>
        <p:txBody>
          <a:bodyPr anchor="t">
            <a:noAutofit/>
          </a:bodyPr>
          <a:lstStyle/>
          <a:p>
            <a:pPr>
              <a:lnSpc>
                <a:spcPct val="100000"/>
              </a:lnSpc>
            </a:pPr>
            <a:r>
              <a:rPr lang="en-US" sz="3200" b="0" dirty="0"/>
              <a:t>Because asymmetric information is so prevalent, economists have devoted much effort in recent</a:t>
            </a:r>
            <a:r>
              <a:rPr lang="en-US" sz="3200" b="0" dirty="0" smtClean="0"/>
              <a:t> </a:t>
            </a:r>
            <a:br>
              <a:rPr lang="en-US" sz="3200" b="0" dirty="0" smtClean="0"/>
            </a:br>
            <a:r>
              <a:rPr lang="en-US" sz="3200" b="0" dirty="0" smtClean="0"/>
              <a:t>decades </a:t>
            </a:r>
            <a:r>
              <a:rPr lang="en-US" sz="3200" b="0" dirty="0"/>
              <a:t>to studying its effects. </a:t>
            </a:r>
            <a:endParaRPr lang="en-US" sz="3200" b="0" dirty="0" smtClean="0"/>
          </a:p>
          <a:p>
            <a:pPr>
              <a:lnSpc>
                <a:spcPct val="100000"/>
              </a:lnSpc>
            </a:pPr>
            <a:r>
              <a:rPr lang="en-US" sz="3200" b="0" dirty="0"/>
              <a:t>Many times in life, one person knows more about</a:t>
            </a:r>
            <a:r>
              <a:rPr lang="en-US" sz="3200" b="0" dirty="0" smtClean="0"/>
              <a:t> </a:t>
            </a:r>
            <a:br>
              <a:rPr lang="en-US" sz="3200" b="0" dirty="0" smtClean="0"/>
            </a:br>
            <a:r>
              <a:rPr lang="en-US" sz="3200" b="0" dirty="0" smtClean="0"/>
              <a:t>what </a:t>
            </a:r>
            <a:r>
              <a:rPr lang="en-US" sz="3200" b="0" dirty="0"/>
              <a:t>is going on than another. </a:t>
            </a:r>
            <a:endParaRPr lang="en-US" sz="3200" b="0" dirty="0" smtClean="0"/>
          </a:p>
          <a:p>
            <a:pPr>
              <a:lnSpc>
                <a:spcPct val="100000"/>
              </a:lnSpc>
            </a:pPr>
            <a:r>
              <a:rPr lang="en-US" sz="3200" b="0" dirty="0" smtClean="0"/>
              <a:t>A </a:t>
            </a:r>
            <a:r>
              <a:rPr lang="en-US" sz="3200" b="0" dirty="0"/>
              <a:t>difference in access to relevant knowledge is called</a:t>
            </a:r>
            <a:r>
              <a:rPr lang="en-US" sz="3200" b="0" dirty="0" smtClean="0"/>
              <a:t> </a:t>
            </a:r>
            <a:r>
              <a:rPr lang="en-US" sz="3200" b="0" dirty="0" smtClean="0"/>
              <a:t>an </a:t>
            </a:r>
            <a:r>
              <a:rPr lang="en-US" sz="3200" b="0" dirty="0"/>
              <a:t>information asymmetry.</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4</a:t>
            </a:fld>
            <a:endParaRPr lang="en-US" dirty="0"/>
          </a:p>
        </p:txBody>
      </p:sp>
    </p:spTree>
    <p:extLst>
      <p:ext uri="{BB962C8B-B14F-4D97-AF65-F5344CB8AC3E}">
        <p14:creationId xmlns:p14="http://schemas.microsoft.com/office/powerpoint/2010/main" val="5443519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152400"/>
            <a:ext cx="12190482" cy="1096962"/>
          </a:xfrm>
        </p:spPr>
        <p:txBody>
          <a:bodyPr>
            <a:noAutofit/>
          </a:bodyPr>
          <a:lstStyle/>
          <a:p>
            <a:r>
              <a:rPr lang="en-US" dirty="0" smtClean="0"/>
              <a:t>Hidden Actions: </a:t>
            </a:r>
            <a:br>
              <a:rPr lang="en-US" dirty="0" smtClean="0"/>
            </a:br>
            <a:r>
              <a:rPr lang="en-US" dirty="0" smtClean="0"/>
              <a:t>Principals, Agents, and Moral Hazard</a:t>
            </a:r>
            <a:endParaRPr lang="en-US" dirty="0"/>
          </a:p>
        </p:txBody>
      </p:sp>
      <p:sp>
        <p:nvSpPr>
          <p:cNvPr id="14" name="Content Placeholder 13"/>
          <p:cNvSpPr>
            <a:spLocks noGrp="1"/>
          </p:cNvSpPr>
          <p:nvPr>
            <p:ph idx="1"/>
          </p:nvPr>
        </p:nvSpPr>
        <p:spPr>
          <a:xfrm>
            <a:off x="1122299" y="1659467"/>
            <a:ext cx="9574276" cy="4182533"/>
          </a:xfrm>
        </p:spPr>
        <p:txBody>
          <a:bodyPr anchor="ctr">
            <a:noAutofit/>
          </a:bodyPr>
          <a:lstStyle/>
          <a:p>
            <a:pPr>
              <a:lnSpc>
                <a:spcPct val="100000"/>
              </a:lnSpc>
            </a:pPr>
            <a:r>
              <a:rPr lang="en-US" sz="3200" dirty="0" smtClean="0"/>
              <a:t>Moral hazard: </a:t>
            </a:r>
            <a:r>
              <a:rPr lang="en-US" sz="3200" b="0" dirty="0" smtClean="0"/>
              <a:t>the </a:t>
            </a:r>
            <a:r>
              <a:rPr lang="en-US" sz="3200" b="0" dirty="0"/>
              <a:t>tendency of a person who is imperfectly monitored to engage in dishonest or otherwise undesirable </a:t>
            </a:r>
            <a:r>
              <a:rPr lang="en-US" sz="3200" b="0" dirty="0" smtClean="0"/>
              <a:t>behaviour</a:t>
            </a:r>
          </a:p>
          <a:p>
            <a:pPr>
              <a:lnSpc>
                <a:spcPct val="100000"/>
              </a:lnSpc>
            </a:pPr>
            <a:r>
              <a:rPr lang="en-US" sz="3200" dirty="0" smtClean="0"/>
              <a:t>Agent: </a:t>
            </a:r>
            <a:r>
              <a:rPr lang="en-US" sz="3200" b="0" dirty="0" smtClean="0"/>
              <a:t>a person </a:t>
            </a:r>
            <a:r>
              <a:rPr lang="en-US" sz="3200" b="0" dirty="0"/>
              <a:t>who is performing an act for another person, called the principal</a:t>
            </a:r>
          </a:p>
          <a:p>
            <a:pPr>
              <a:lnSpc>
                <a:spcPct val="100000"/>
              </a:lnSpc>
            </a:pPr>
            <a:r>
              <a:rPr lang="en-US" sz="3200" dirty="0" smtClean="0"/>
              <a:t>Principal: </a:t>
            </a:r>
            <a:r>
              <a:rPr lang="en-US" sz="3200" b="0" dirty="0" smtClean="0"/>
              <a:t>A </a:t>
            </a:r>
            <a:r>
              <a:rPr lang="en-US" sz="3200" b="0" dirty="0"/>
              <a:t>person for whom another person, called the agent, is performing some act</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5</a:t>
            </a:fld>
            <a:endParaRPr lang="en-US" dirty="0"/>
          </a:p>
        </p:txBody>
      </p:sp>
    </p:spTree>
    <p:extLst>
      <p:ext uri="{BB962C8B-B14F-4D97-AF65-F5344CB8AC3E}">
        <p14:creationId xmlns:p14="http://schemas.microsoft.com/office/powerpoint/2010/main" val="310205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 y="139700"/>
            <a:ext cx="12191999" cy="1096962"/>
          </a:xfrm>
        </p:spPr>
        <p:txBody>
          <a:bodyPr>
            <a:noAutofit/>
          </a:bodyPr>
          <a:lstStyle/>
          <a:p>
            <a:r>
              <a:rPr lang="en-US" dirty="0" smtClean="0"/>
              <a:t>Hidden Characteristics: </a:t>
            </a:r>
            <a:br>
              <a:rPr lang="en-US" dirty="0" smtClean="0"/>
            </a:br>
            <a:r>
              <a:rPr lang="en-US" dirty="0" smtClean="0"/>
              <a:t>Adverse Selection and the Lemons Problem</a:t>
            </a:r>
            <a:endParaRPr lang="en-US" dirty="0"/>
          </a:p>
        </p:txBody>
      </p:sp>
      <p:sp>
        <p:nvSpPr>
          <p:cNvPr id="14" name="Content Placeholder 13"/>
          <p:cNvSpPr>
            <a:spLocks noGrp="1"/>
          </p:cNvSpPr>
          <p:nvPr>
            <p:ph idx="1"/>
          </p:nvPr>
        </p:nvSpPr>
        <p:spPr>
          <a:xfrm>
            <a:off x="1134999" y="1341967"/>
            <a:ext cx="8771001" cy="4182533"/>
          </a:xfrm>
        </p:spPr>
        <p:txBody>
          <a:bodyPr anchor="ctr">
            <a:normAutofit/>
          </a:bodyPr>
          <a:lstStyle/>
          <a:p>
            <a:pPr>
              <a:lnSpc>
                <a:spcPct val="100000"/>
              </a:lnSpc>
            </a:pPr>
            <a:r>
              <a:rPr lang="en-US" sz="3200" dirty="0" smtClean="0"/>
              <a:t>Adverse selection</a:t>
            </a:r>
            <a:r>
              <a:rPr lang="en-US" sz="3200" b="0" dirty="0" smtClean="0"/>
              <a:t>: the </a:t>
            </a:r>
            <a:r>
              <a:rPr lang="en-US" sz="3200" b="0" dirty="0"/>
              <a:t>tendency for the mix of unobserved attributes to become undesirable from the standpoint of an uninformed </a:t>
            </a:r>
            <a:r>
              <a:rPr lang="en-US" sz="3200" b="0" dirty="0" smtClean="0"/>
              <a:t>party</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6</a:t>
            </a:fld>
            <a:endParaRPr lang="en-US" dirty="0"/>
          </a:p>
        </p:txBody>
      </p:sp>
    </p:spTree>
    <p:extLst>
      <p:ext uri="{BB962C8B-B14F-4D97-AF65-F5344CB8AC3E}">
        <p14:creationId xmlns:p14="http://schemas.microsoft.com/office/powerpoint/2010/main" val="2078308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Content Placeholder 13"/>
          <p:cNvSpPr>
            <a:spLocks noGrp="1"/>
          </p:cNvSpPr>
          <p:nvPr>
            <p:ph idx="1"/>
          </p:nvPr>
        </p:nvSpPr>
        <p:spPr>
          <a:xfrm>
            <a:off x="1122299" y="1447800"/>
            <a:ext cx="9850501" cy="4819650"/>
          </a:xfrm>
        </p:spPr>
        <p:txBody>
          <a:bodyPr anchor="ctr">
            <a:noAutofit/>
          </a:bodyPr>
          <a:lstStyle/>
          <a:p>
            <a:pPr>
              <a:lnSpc>
                <a:spcPct val="100000"/>
              </a:lnSpc>
            </a:pPr>
            <a:r>
              <a:rPr lang="en-US" sz="2800" b="0" dirty="0"/>
              <a:t>Adverse selection is a problem that arises in markets where the seller knows more about the attributes of the good being sold than the buyer does. </a:t>
            </a:r>
            <a:endParaRPr lang="en-US" sz="2800" b="0" dirty="0" smtClean="0"/>
          </a:p>
          <a:p>
            <a:pPr>
              <a:lnSpc>
                <a:spcPct val="100000"/>
              </a:lnSpc>
            </a:pPr>
            <a:r>
              <a:rPr lang="en-US" sz="2800" b="0" dirty="0" smtClean="0"/>
              <a:t>As </a:t>
            </a:r>
            <a:r>
              <a:rPr lang="en-US" sz="2800" b="0" dirty="0"/>
              <a:t>a result, the buyer runs the risk of being sold a good</a:t>
            </a:r>
            <a:r>
              <a:rPr lang="en-US" sz="2800" b="0" dirty="0" smtClean="0"/>
              <a:t> </a:t>
            </a:r>
            <a:r>
              <a:rPr lang="en-US" sz="2800" b="0" dirty="0" smtClean="0"/>
              <a:t>of </a:t>
            </a:r>
            <a:r>
              <a:rPr lang="en-US" sz="2800" b="0" dirty="0"/>
              <a:t>low quality. </a:t>
            </a:r>
            <a:endParaRPr lang="en-US" sz="2800" b="0" dirty="0" smtClean="0"/>
          </a:p>
          <a:p>
            <a:pPr>
              <a:lnSpc>
                <a:spcPct val="100000"/>
              </a:lnSpc>
            </a:pPr>
            <a:r>
              <a:rPr lang="en-US" sz="2800" b="0" dirty="0" smtClean="0"/>
              <a:t>That </a:t>
            </a:r>
            <a:r>
              <a:rPr lang="en-US" sz="2800" b="0" dirty="0"/>
              <a:t>is, the “selection” of goods being sold may be “adverse” from the standpoint of the uninformed buyer.</a:t>
            </a:r>
          </a:p>
          <a:p>
            <a:pPr>
              <a:lnSpc>
                <a:spcPct val="100000"/>
              </a:lnSpc>
            </a:pPr>
            <a:r>
              <a:rPr lang="en-US" sz="2800" b="0" dirty="0"/>
              <a:t>The classic example of adverse selection is the market for used cars. </a:t>
            </a:r>
            <a:endParaRPr lang="en-US" sz="28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7</a:t>
            </a:fld>
            <a:endParaRPr lang="en-US" dirty="0"/>
          </a:p>
        </p:txBody>
      </p:sp>
      <p:sp>
        <p:nvSpPr>
          <p:cNvPr id="8" name="Title 12"/>
          <p:cNvSpPr>
            <a:spLocks noGrp="1"/>
          </p:cNvSpPr>
          <p:nvPr>
            <p:ph type="title"/>
          </p:nvPr>
        </p:nvSpPr>
        <p:spPr>
          <a:xfrm>
            <a:off x="1" y="139700"/>
            <a:ext cx="12191999" cy="1096962"/>
          </a:xfrm>
        </p:spPr>
        <p:txBody>
          <a:bodyPr>
            <a:noAutofit/>
          </a:bodyPr>
          <a:lstStyle/>
          <a:p>
            <a:r>
              <a:rPr lang="en-US" dirty="0" smtClean="0"/>
              <a:t>Hidden Characteristics: </a:t>
            </a:r>
            <a:br>
              <a:rPr lang="en-US" dirty="0" smtClean="0"/>
            </a:br>
            <a:r>
              <a:rPr lang="en-US" dirty="0" smtClean="0"/>
              <a:t>Adverse Selection and the Lemons Problem</a:t>
            </a:r>
            <a:endParaRPr lang="en-US" dirty="0"/>
          </a:p>
        </p:txBody>
      </p:sp>
    </p:spTree>
    <p:extLst>
      <p:ext uri="{BB962C8B-B14F-4D97-AF65-F5344CB8AC3E}">
        <p14:creationId xmlns:p14="http://schemas.microsoft.com/office/powerpoint/2010/main" val="1609667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1999" cy="1096962"/>
          </a:xfrm>
        </p:spPr>
        <p:txBody>
          <a:bodyPr>
            <a:normAutofit/>
          </a:bodyPr>
          <a:lstStyle/>
          <a:p>
            <a:r>
              <a:rPr lang="en-US" sz="4400" dirty="0" smtClean="0"/>
              <a:t>Signalling to Convey Private Information </a:t>
            </a:r>
            <a:endParaRPr lang="en-US" sz="4400" dirty="0"/>
          </a:p>
        </p:txBody>
      </p:sp>
      <p:sp>
        <p:nvSpPr>
          <p:cNvPr id="14" name="Content Placeholder 13"/>
          <p:cNvSpPr>
            <a:spLocks noGrp="1"/>
          </p:cNvSpPr>
          <p:nvPr>
            <p:ph idx="1"/>
          </p:nvPr>
        </p:nvSpPr>
        <p:spPr>
          <a:xfrm>
            <a:off x="1122299" y="1659467"/>
            <a:ext cx="9444101" cy="4182533"/>
          </a:xfrm>
        </p:spPr>
        <p:txBody>
          <a:bodyPr anchor="ctr">
            <a:normAutofit/>
          </a:bodyPr>
          <a:lstStyle/>
          <a:p>
            <a:pPr>
              <a:lnSpc>
                <a:spcPct val="100000"/>
              </a:lnSpc>
            </a:pPr>
            <a:r>
              <a:rPr lang="en-US" sz="3200" b="0" dirty="0"/>
              <a:t>Markets respond to problems of asymmetric information in many ways. </a:t>
            </a:r>
            <a:endParaRPr lang="en-US" sz="3200" b="0" dirty="0" smtClean="0"/>
          </a:p>
          <a:p>
            <a:pPr>
              <a:lnSpc>
                <a:spcPct val="100000"/>
              </a:lnSpc>
            </a:pPr>
            <a:r>
              <a:rPr lang="en-US" sz="3200" b="0" dirty="0" smtClean="0"/>
              <a:t>One </a:t>
            </a:r>
            <a:r>
              <a:rPr lang="en-US" sz="3200" b="0" dirty="0"/>
              <a:t>of them is </a:t>
            </a:r>
            <a:r>
              <a:rPr lang="en-US" sz="3200" b="0" dirty="0" smtClean="0"/>
              <a:t>signalling.</a:t>
            </a:r>
          </a:p>
          <a:p>
            <a:pPr>
              <a:lnSpc>
                <a:spcPct val="100000"/>
              </a:lnSpc>
            </a:pPr>
            <a:r>
              <a:rPr lang="en-US" sz="3200" dirty="0" smtClean="0"/>
              <a:t>Signalling</a:t>
            </a:r>
            <a:r>
              <a:rPr lang="en-US" sz="3200" b="0" dirty="0" smtClean="0"/>
              <a:t>: an </a:t>
            </a:r>
            <a:r>
              <a:rPr lang="en-US" sz="3200" b="0" dirty="0"/>
              <a:t>action taken by an informed party</a:t>
            </a:r>
            <a:r>
              <a:rPr lang="en-US" sz="3200" b="0" dirty="0" smtClean="0"/>
              <a:t> </a:t>
            </a:r>
            <a:r>
              <a:rPr lang="en-US" sz="3200" b="0" dirty="0" smtClean="0"/>
              <a:t>to </a:t>
            </a:r>
            <a:r>
              <a:rPr lang="en-US" sz="3200" b="0" dirty="0"/>
              <a:t>reveal private information to an uninformed </a:t>
            </a:r>
            <a:r>
              <a:rPr lang="en-US" sz="3200" b="0" dirty="0" smtClean="0"/>
              <a:t>party</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8</a:t>
            </a:fld>
            <a:endParaRPr lang="en-US" dirty="0"/>
          </a:p>
        </p:txBody>
      </p:sp>
    </p:spTree>
    <p:extLst>
      <p:ext uri="{BB962C8B-B14F-4D97-AF65-F5344CB8AC3E}">
        <p14:creationId xmlns:p14="http://schemas.microsoft.com/office/powerpoint/2010/main" val="97095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 y="76200"/>
            <a:ext cx="12192000" cy="1096962"/>
          </a:xfrm>
        </p:spPr>
        <p:txBody>
          <a:bodyPr>
            <a:normAutofit/>
          </a:bodyPr>
          <a:lstStyle/>
          <a:p>
            <a:r>
              <a:rPr lang="en-US" sz="4400" dirty="0" smtClean="0"/>
              <a:t>Screening to Uncover Private Information</a:t>
            </a:r>
            <a:endParaRPr lang="en-US" sz="4400" dirty="0"/>
          </a:p>
        </p:txBody>
      </p:sp>
      <p:sp>
        <p:nvSpPr>
          <p:cNvPr id="14" name="Content Placeholder 13"/>
          <p:cNvSpPr>
            <a:spLocks noGrp="1"/>
          </p:cNvSpPr>
          <p:nvPr>
            <p:ph idx="1"/>
          </p:nvPr>
        </p:nvSpPr>
        <p:spPr>
          <a:xfrm>
            <a:off x="1122299" y="1524000"/>
            <a:ext cx="9869551" cy="4781549"/>
          </a:xfrm>
        </p:spPr>
        <p:txBody>
          <a:bodyPr anchor="ctr">
            <a:noAutofit/>
          </a:bodyPr>
          <a:lstStyle/>
          <a:p>
            <a:pPr>
              <a:lnSpc>
                <a:spcPct val="100000"/>
              </a:lnSpc>
            </a:pPr>
            <a:r>
              <a:rPr lang="en-US" sz="3000" b="0" dirty="0"/>
              <a:t>When an informed party takes actions to reveal his private information, the </a:t>
            </a:r>
            <a:r>
              <a:rPr lang="en-US" sz="3000" b="0" dirty="0" smtClean="0"/>
              <a:t>phenomenon </a:t>
            </a:r>
            <a:r>
              <a:rPr lang="en-US" sz="3000" b="0" dirty="0"/>
              <a:t>is called signalling. </a:t>
            </a:r>
            <a:endParaRPr lang="en-US" sz="3000" b="0" dirty="0" smtClean="0"/>
          </a:p>
          <a:p>
            <a:pPr>
              <a:lnSpc>
                <a:spcPct val="100000"/>
              </a:lnSpc>
            </a:pPr>
            <a:r>
              <a:rPr lang="en-US" sz="3000" b="0" dirty="0" smtClean="0"/>
              <a:t>When </a:t>
            </a:r>
            <a:r>
              <a:rPr lang="en-US" sz="3000" b="0" dirty="0"/>
              <a:t>an uninformed party takes actions to induce</a:t>
            </a:r>
            <a:r>
              <a:rPr lang="en-US" sz="3000" b="0" dirty="0" smtClean="0"/>
              <a:t> </a:t>
            </a:r>
            <a:r>
              <a:rPr lang="en-US" sz="3000" b="0" dirty="0" smtClean="0"/>
              <a:t>the </a:t>
            </a:r>
            <a:r>
              <a:rPr lang="en-US" sz="3000" b="0" dirty="0"/>
              <a:t>informed party to reveal private information, the phenomenon is called screening</a:t>
            </a:r>
            <a:r>
              <a:rPr lang="en-US" sz="3000" b="0" dirty="0" smtClean="0"/>
              <a:t>.</a:t>
            </a:r>
          </a:p>
          <a:p>
            <a:pPr>
              <a:lnSpc>
                <a:spcPct val="100000"/>
              </a:lnSpc>
            </a:pPr>
            <a:r>
              <a:rPr lang="en-US" sz="3000" dirty="0" smtClean="0"/>
              <a:t>Screening</a:t>
            </a:r>
            <a:r>
              <a:rPr lang="en-US" sz="3000" b="0" dirty="0" smtClean="0"/>
              <a:t>: an </a:t>
            </a:r>
            <a:r>
              <a:rPr lang="en-US" sz="3000" b="0" dirty="0"/>
              <a:t>action taken by an uninformed party to induce an informed party to reveal information</a:t>
            </a:r>
            <a:endParaRPr lang="en-US" sz="30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9</a:t>
            </a:fld>
            <a:endParaRPr lang="en-US" dirty="0"/>
          </a:p>
        </p:txBody>
      </p:sp>
    </p:spTree>
    <p:extLst>
      <p:ext uri="{BB962C8B-B14F-4D97-AF65-F5344CB8AC3E}">
        <p14:creationId xmlns:p14="http://schemas.microsoft.com/office/powerpoint/2010/main" val="4758749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1999" cy="1096962"/>
          </a:xfrm>
        </p:spPr>
        <p:txBody>
          <a:bodyPr>
            <a:normAutofit/>
          </a:bodyPr>
          <a:lstStyle/>
          <a:p>
            <a:r>
              <a:rPr lang="en-US" dirty="0" smtClean="0"/>
              <a:t>Asymmetric Information and Public Policy</a:t>
            </a:r>
            <a:endParaRPr lang="en-US" dirty="0"/>
          </a:p>
        </p:txBody>
      </p:sp>
      <p:sp>
        <p:nvSpPr>
          <p:cNvPr id="14" name="Content Placeholder 13"/>
          <p:cNvSpPr>
            <a:spLocks noGrp="1"/>
          </p:cNvSpPr>
          <p:nvPr>
            <p:ph idx="1"/>
          </p:nvPr>
        </p:nvSpPr>
        <p:spPr>
          <a:xfrm>
            <a:off x="1122299" y="1659467"/>
            <a:ext cx="9266301" cy="4182533"/>
          </a:xfrm>
        </p:spPr>
        <p:txBody>
          <a:bodyPr anchor="ctr">
            <a:normAutofit/>
          </a:bodyPr>
          <a:lstStyle/>
          <a:p>
            <a:pPr>
              <a:lnSpc>
                <a:spcPct val="100000"/>
              </a:lnSpc>
            </a:pPr>
            <a:r>
              <a:rPr lang="en-US" sz="2800" b="0" dirty="0"/>
              <a:t>Asymmetric information may call for government action</a:t>
            </a:r>
            <a:r>
              <a:rPr lang="en-US" sz="2800" b="0" dirty="0" smtClean="0"/>
              <a:t> </a:t>
            </a:r>
            <a:br>
              <a:rPr lang="en-US" sz="2800" b="0" dirty="0" smtClean="0"/>
            </a:br>
            <a:r>
              <a:rPr lang="en-US" sz="2800" b="0" dirty="0" smtClean="0"/>
              <a:t>in </a:t>
            </a:r>
            <a:r>
              <a:rPr lang="en-US" sz="2800" b="0" dirty="0"/>
              <a:t>some cases, but three facts complicate the issue. </a:t>
            </a:r>
          </a:p>
          <a:p>
            <a:pPr lvl="1">
              <a:lnSpc>
                <a:spcPct val="100000"/>
              </a:lnSpc>
            </a:pPr>
            <a:r>
              <a:rPr lang="en-US" sz="2800" b="0" dirty="0"/>
              <a:t>The private market can sometimes deal with information asymmetries on its own, using a combination of signalling and screening. </a:t>
            </a:r>
          </a:p>
          <a:p>
            <a:pPr lvl="1">
              <a:lnSpc>
                <a:spcPct val="100000"/>
              </a:lnSpc>
            </a:pPr>
            <a:r>
              <a:rPr lang="en-US" sz="2800" b="0" dirty="0"/>
              <a:t>The government rarely has more information than</a:t>
            </a:r>
            <a:r>
              <a:rPr lang="en-US" sz="2800" b="0" dirty="0" smtClean="0"/>
              <a:t> </a:t>
            </a:r>
            <a:br>
              <a:rPr lang="en-US" sz="2800" b="0" dirty="0" smtClean="0"/>
            </a:br>
            <a:r>
              <a:rPr lang="en-US" sz="2800" b="0" dirty="0" smtClean="0"/>
              <a:t>the </a:t>
            </a:r>
            <a:r>
              <a:rPr lang="en-US" sz="2800" b="0" dirty="0"/>
              <a:t>private </a:t>
            </a:r>
            <a:r>
              <a:rPr lang="en-US" sz="2800" b="0" dirty="0" smtClean="0"/>
              <a:t>parties.</a:t>
            </a:r>
          </a:p>
          <a:p>
            <a:pPr lvl="1">
              <a:lnSpc>
                <a:spcPct val="100000"/>
              </a:lnSpc>
            </a:pPr>
            <a:r>
              <a:rPr lang="en-US" sz="2800" b="0" dirty="0"/>
              <a:t>The government is itself an imperfect institution. </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10</a:t>
            </a:fld>
            <a:endParaRPr lang="en-US" dirty="0"/>
          </a:p>
        </p:txBody>
      </p:sp>
    </p:spTree>
    <p:extLst>
      <p:ext uri="{BB962C8B-B14F-4D97-AF65-F5344CB8AC3E}">
        <p14:creationId xmlns:p14="http://schemas.microsoft.com/office/powerpoint/2010/main" val="651902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1168400" y="1422400"/>
            <a:ext cx="9766300" cy="4864100"/>
          </a:xfrm>
        </p:spPr>
        <p:txBody>
          <a:bodyPr>
            <a:noAutofit/>
          </a:bodyPr>
          <a:lstStyle/>
          <a:p>
            <a:pPr marL="0" indent="0">
              <a:lnSpc>
                <a:spcPct val="100000"/>
              </a:lnSpc>
              <a:spcBef>
                <a:spcPts val="800"/>
              </a:spcBef>
              <a:spcAft>
                <a:spcPts val="800"/>
              </a:spcAft>
              <a:buNone/>
            </a:pPr>
            <a:r>
              <a:rPr lang="en-US" sz="2800" b="0" dirty="0" smtClean="0"/>
              <a:t>A person </a:t>
            </a:r>
            <a:r>
              <a:rPr lang="en-US" sz="2800" b="0" dirty="0"/>
              <a:t>who buys a life insurance policy pays a certain </a:t>
            </a:r>
            <a:r>
              <a:rPr lang="en-US" sz="2800" b="0" dirty="0" smtClean="0"/>
              <a:t>amount per </a:t>
            </a:r>
            <a:r>
              <a:rPr lang="en-US" sz="2800" b="0" dirty="0"/>
              <a:t>year and receives for his family</a:t>
            </a:r>
            <a:r>
              <a:rPr lang="en-US" sz="2800" b="0" dirty="0" smtClean="0"/>
              <a:t> </a:t>
            </a:r>
            <a:r>
              <a:rPr lang="en-US" sz="2800" b="0" dirty="0" smtClean="0"/>
              <a:t>a </a:t>
            </a:r>
            <a:r>
              <a:rPr lang="en-US" sz="2800" b="0" dirty="0"/>
              <a:t>much larger payment in the event of his death</a:t>
            </a:r>
            <a:r>
              <a:rPr lang="en-US" sz="2800" b="0" dirty="0" smtClean="0"/>
              <a:t>.</a:t>
            </a:r>
          </a:p>
          <a:p>
            <a:pPr marL="0" indent="0">
              <a:lnSpc>
                <a:spcPct val="100000"/>
              </a:lnSpc>
              <a:spcBef>
                <a:spcPts val="800"/>
              </a:spcBef>
              <a:spcAft>
                <a:spcPts val="800"/>
              </a:spcAft>
              <a:buNone/>
            </a:pPr>
            <a:r>
              <a:rPr lang="en-US" sz="2800" b="0" dirty="0" smtClean="0"/>
              <a:t>Would </a:t>
            </a:r>
            <a:r>
              <a:rPr lang="en-US" sz="2800" b="0" dirty="0"/>
              <a:t>you expect buyers of life insurance to have higher or lower death rates than the average person? </a:t>
            </a:r>
            <a:endParaRPr lang="en-US" sz="2800" b="0" dirty="0" smtClean="0"/>
          </a:p>
          <a:p>
            <a:pPr marL="0" indent="0">
              <a:lnSpc>
                <a:spcPct val="100000"/>
              </a:lnSpc>
              <a:spcBef>
                <a:spcPts val="800"/>
              </a:spcBef>
              <a:spcAft>
                <a:spcPts val="800"/>
              </a:spcAft>
              <a:buNone/>
            </a:pPr>
            <a:r>
              <a:rPr lang="en-US" sz="2800" b="0" dirty="0" smtClean="0"/>
              <a:t>How </a:t>
            </a:r>
            <a:r>
              <a:rPr lang="en-US" sz="2800" b="0" dirty="0"/>
              <a:t>might this be an example of moral hazard</a:t>
            </a:r>
            <a:r>
              <a:rPr lang="en-US" sz="2800" b="0" dirty="0" smtClean="0"/>
              <a:t>?</a:t>
            </a:r>
          </a:p>
          <a:p>
            <a:pPr marL="0" indent="0">
              <a:lnSpc>
                <a:spcPct val="100000"/>
              </a:lnSpc>
              <a:spcBef>
                <a:spcPts val="800"/>
              </a:spcBef>
              <a:spcAft>
                <a:spcPts val="800"/>
              </a:spcAft>
              <a:buNone/>
            </a:pPr>
            <a:r>
              <a:rPr lang="en-US" sz="2800" b="0" dirty="0" smtClean="0"/>
              <a:t>Of </a:t>
            </a:r>
            <a:r>
              <a:rPr lang="en-US" sz="2800" b="0" dirty="0"/>
              <a:t>adverse selection</a:t>
            </a:r>
            <a:r>
              <a:rPr lang="en-US" sz="2800" b="0" dirty="0" smtClean="0"/>
              <a:t>?</a:t>
            </a:r>
          </a:p>
          <a:p>
            <a:pPr marL="0" indent="0">
              <a:lnSpc>
                <a:spcPct val="100000"/>
              </a:lnSpc>
              <a:spcBef>
                <a:spcPts val="800"/>
              </a:spcBef>
              <a:spcAft>
                <a:spcPts val="800"/>
              </a:spcAft>
              <a:buNone/>
            </a:pPr>
            <a:r>
              <a:rPr lang="en-US" sz="2800" b="0" dirty="0" smtClean="0"/>
              <a:t>How </a:t>
            </a:r>
            <a:r>
              <a:rPr lang="en-US" sz="2800" b="0" dirty="0"/>
              <a:t>might a life insurance company deal with</a:t>
            </a:r>
            <a:r>
              <a:rPr lang="en-US" sz="2800" b="0" dirty="0" smtClean="0"/>
              <a:t> </a:t>
            </a:r>
            <a:br>
              <a:rPr lang="en-US" sz="2800" b="0" dirty="0" smtClean="0"/>
            </a:br>
            <a:r>
              <a:rPr lang="en-US" sz="2800" b="0" dirty="0" smtClean="0"/>
              <a:t>these </a:t>
            </a:r>
            <a:r>
              <a:rPr lang="en-US" sz="2800" b="0" dirty="0"/>
              <a:t>problems?</a:t>
            </a:r>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11</a:t>
            </a:fld>
            <a:endParaRPr lang="en-US" dirty="0"/>
          </a:p>
        </p:txBody>
      </p:sp>
    </p:spTree>
    <p:extLst>
      <p:ext uri="{BB962C8B-B14F-4D97-AF65-F5344CB8AC3E}">
        <p14:creationId xmlns:p14="http://schemas.microsoft.com/office/powerpoint/2010/main" val="403503046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POLITICAL ECONOMY</a:t>
            </a:r>
            <a:endParaRPr lang="en-US" sz="4400" dirty="0"/>
          </a:p>
        </p:txBody>
      </p:sp>
      <p:sp>
        <p:nvSpPr>
          <p:cNvPr id="14" name="Content Placeholder 13"/>
          <p:cNvSpPr>
            <a:spLocks noGrp="1"/>
          </p:cNvSpPr>
          <p:nvPr>
            <p:ph idx="1"/>
          </p:nvPr>
        </p:nvSpPr>
        <p:spPr>
          <a:xfrm>
            <a:off x="1134999" y="1265767"/>
            <a:ext cx="9240901" cy="4182533"/>
          </a:xfrm>
        </p:spPr>
        <p:txBody>
          <a:bodyPr anchor="ctr">
            <a:normAutofit/>
          </a:bodyPr>
          <a:lstStyle/>
          <a:p>
            <a:pPr>
              <a:lnSpc>
                <a:spcPct val="100000"/>
              </a:lnSpc>
            </a:pPr>
            <a:r>
              <a:rPr lang="en-US" sz="3200" b="0" dirty="0"/>
              <a:t>The field of political economy (sometimes called the field of public choice) applies the methods of economics to study how government works.</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12</a:t>
            </a:fld>
            <a:endParaRPr lang="en-US" dirty="0"/>
          </a:p>
        </p:txBody>
      </p:sp>
    </p:spTree>
    <p:extLst>
      <p:ext uri="{BB962C8B-B14F-4D97-AF65-F5344CB8AC3E}">
        <p14:creationId xmlns:p14="http://schemas.microsoft.com/office/powerpoint/2010/main" val="817383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1999" cy="1096962"/>
          </a:xfrm>
        </p:spPr>
        <p:txBody>
          <a:bodyPr>
            <a:normAutofit/>
          </a:bodyPr>
          <a:lstStyle/>
          <a:p>
            <a:r>
              <a:rPr lang="en-US" sz="4400" dirty="0" smtClean="0"/>
              <a:t>The Condorcet Voting Paradox</a:t>
            </a:r>
            <a:endParaRPr lang="en-US" sz="44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8" name="Content Placeholder 13"/>
          <p:cNvSpPr>
            <a:spLocks noGrp="1"/>
          </p:cNvSpPr>
          <p:nvPr>
            <p:ph idx="1"/>
          </p:nvPr>
        </p:nvSpPr>
        <p:spPr>
          <a:xfrm>
            <a:off x="1122299" y="1659467"/>
            <a:ext cx="8910701" cy="4182533"/>
          </a:xfrm>
        </p:spPr>
        <p:txBody>
          <a:bodyPr anchor="ctr">
            <a:normAutofit/>
          </a:bodyPr>
          <a:lstStyle/>
          <a:p>
            <a:pPr>
              <a:lnSpc>
                <a:spcPct val="100000"/>
              </a:lnSpc>
            </a:pPr>
            <a:r>
              <a:rPr lang="en-US" sz="3200" dirty="0"/>
              <a:t>Condorcet</a:t>
            </a:r>
            <a:r>
              <a:rPr lang="en-US" sz="3200" dirty="0" smtClean="0"/>
              <a:t> paradox</a:t>
            </a:r>
            <a:r>
              <a:rPr lang="en-US" sz="3200" b="0" dirty="0" smtClean="0"/>
              <a:t>: the </a:t>
            </a:r>
            <a:r>
              <a:rPr lang="en-US" sz="3200" b="0" dirty="0"/>
              <a:t>failure of majority rule to produce transitive preferences for </a:t>
            </a:r>
            <a:r>
              <a:rPr lang="en-US" sz="3200" b="0" dirty="0" smtClean="0"/>
              <a:t>society</a:t>
            </a:r>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13</a:t>
            </a:fld>
            <a:endParaRPr lang="en-US" dirty="0"/>
          </a:p>
        </p:txBody>
      </p:sp>
    </p:spTree>
    <p:extLst>
      <p:ext uri="{BB962C8B-B14F-4D97-AF65-F5344CB8AC3E}">
        <p14:creationId xmlns:p14="http://schemas.microsoft.com/office/powerpoint/2010/main" val="10930708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 y="76200"/>
            <a:ext cx="12192000" cy="1096962"/>
          </a:xfrm>
        </p:spPr>
        <p:txBody>
          <a:bodyPr>
            <a:normAutofit fontScale="90000"/>
          </a:bodyPr>
          <a:lstStyle/>
          <a:p>
            <a:r>
              <a:rPr lang="en-US" sz="4900" dirty="0" smtClean="0"/>
              <a:t>TABLE 22.1</a:t>
            </a:r>
            <a:r>
              <a:rPr lang="en-US" sz="4900" dirty="0" smtClean="0"/>
              <a:t>: </a:t>
            </a:r>
            <a:r>
              <a:rPr lang="en-US" sz="4900" dirty="0" smtClean="0"/>
              <a:t/>
            </a:r>
            <a:br>
              <a:rPr lang="en-US" sz="4900" dirty="0" smtClean="0"/>
            </a:br>
            <a:r>
              <a:rPr lang="en-US" sz="3600" dirty="0" smtClean="0"/>
              <a:t>The </a:t>
            </a:r>
            <a:r>
              <a:rPr lang="en-US" sz="3600" dirty="0" smtClean="0"/>
              <a:t>Condorcet Paradox</a:t>
            </a:r>
            <a:endParaRPr lang="en-US" sz="36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pic>
        <p:nvPicPr>
          <p:cNvPr id="1026" name="Picture 2" descr="\\NIBBLES\Nelson\Authors\Mankiw_6ce\supplements\6ce Image Library\micro\Mankiw Micro 6ce images\C22_T01_pg500.jpg"/>
          <p:cNvPicPr>
            <a:picLocks noChangeAspect="1" noChangeArrowheads="1"/>
          </p:cNvPicPr>
          <p:nvPr/>
        </p:nvPicPr>
        <p:blipFill>
          <a:blip r:embed="rId3" cstate="print"/>
          <a:srcRect/>
          <a:stretch>
            <a:fillRect/>
          </a:stretch>
        </p:blipFill>
        <p:spPr bwMode="auto">
          <a:xfrm>
            <a:off x="738188" y="1657350"/>
            <a:ext cx="10679112" cy="3316874"/>
          </a:xfrm>
          <a:prstGeom prst="rect">
            <a:avLst/>
          </a:prstGeom>
          <a:noFill/>
        </p:spPr>
      </p:pic>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14</a:t>
            </a:fld>
            <a:endParaRPr lang="en-US" dirty="0"/>
          </a:p>
        </p:txBody>
      </p:sp>
    </p:spTree>
    <p:extLst>
      <p:ext uri="{BB962C8B-B14F-4D97-AF65-F5344CB8AC3E}">
        <p14:creationId xmlns:p14="http://schemas.microsoft.com/office/powerpoint/2010/main" val="3276953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 y="76200"/>
            <a:ext cx="12192000" cy="1096962"/>
          </a:xfrm>
        </p:spPr>
        <p:txBody>
          <a:bodyPr>
            <a:normAutofit/>
          </a:bodyPr>
          <a:lstStyle/>
          <a:p>
            <a:r>
              <a:rPr lang="en-US" sz="4400" dirty="0" smtClean="0"/>
              <a:t>Arrow’s Impossibility Theorem</a:t>
            </a:r>
            <a:endParaRPr lang="en-US" sz="4400" dirty="0"/>
          </a:p>
        </p:txBody>
      </p:sp>
      <p:sp>
        <p:nvSpPr>
          <p:cNvPr id="14" name="Content Placeholder 13"/>
          <p:cNvSpPr>
            <a:spLocks noGrp="1"/>
          </p:cNvSpPr>
          <p:nvPr>
            <p:ph idx="1"/>
          </p:nvPr>
        </p:nvSpPr>
        <p:spPr>
          <a:xfrm>
            <a:off x="1122299" y="1659467"/>
            <a:ext cx="9982200" cy="4182533"/>
          </a:xfrm>
        </p:spPr>
        <p:txBody>
          <a:bodyPr anchor="ctr">
            <a:normAutofit/>
          </a:bodyPr>
          <a:lstStyle/>
          <a:p>
            <a:pPr>
              <a:lnSpc>
                <a:spcPct val="100000"/>
              </a:lnSpc>
            </a:pPr>
            <a:r>
              <a:rPr lang="en-US" sz="3200" dirty="0" smtClean="0"/>
              <a:t>Arrow’s impossibility theorem</a:t>
            </a:r>
            <a:r>
              <a:rPr lang="en-US" sz="3200" b="0" dirty="0" smtClean="0"/>
              <a:t>: a </a:t>
            </a:r>
            <a:r>
              <a:rPr lang="en-US" sz="3200" b="0" dirty="0"/>
              <a:t>mathematical result showing that, under certain assumed conditions, there is no scheme for aggregating individual preferences into a valid set of social </a:t>
            </a:r>
            <a:r>
              <a:rPr lang="en-US" sz="3200" b="0" dirty="0" smtClean="0"/>
              <a:t>preferences</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15</a:t>
            </a:fld>
            <a:endParaRPr lang="en-US" dirty="0"/>
          </a:p>
        </p:txBody>
      </p:sp>
    </p:spTree>
    <p:extLst>
      <p:ext uri="{BB962C8B-B14F-4D97-AF65-F5344CB8AC3E}">
        <p14:creationId xmlns:p14="http://schemas.microsoft.com/office/powerpoint/2010/main" val="110625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2000" cy="1096962"/>
          </a:xfrm>
        </p:spPr>
        <p:txBody>
          <a:bodyPr>
            <a:normAutofit/>
          </a:bodyPr>
          <a:lstStyle/>
          <a:p>
            <a:r>
              <a:rPr lang="en-US" sz="4400" dirty="0" smtClean="0"/>
              <a:t>The Median Voter Is King</a:t>
            </a:r>
            <a:endParaRPr lang="en-US" sz="4400" dirty="0"/>
          </a:p>
        </p:txBody>
      </p:sp>
      <p:sp>
        <p:nvSpPr>
          <p:cNvPr id="14" name="Content Placeholder 13"/>
          <p:cNvSpPr>
            <a:spLocks noGrp="1"/>
          </p:cNvSpPr>
          <p:nvPr>
            <p:ph idx="1"/>
          </p:nvPr>
        </p:nvSpPr>
        <p:spPr>
          <a:xfrm>
            <a:off x="1122299" y="1659467"/>
            <a:ext cx="9317101" cy="4182533"/>
          </a:xfrm>
        </p:spPr>
        <p:txBody>
          <a:bodyPr anchor="ctr">
            <a:normAutofit/>
          </a:bodyPr>
          <a:lstStyle/>
          <a:p>
            <a:pPr>
              <a:lnSpc>
                <a:spcPct val="100000"/>
              </a:lnSpc>
            </a:pPr>
            <a:r>
              <a:rPr lang="en-US" sz="3200" dirty="0" smtClean="0"/>
              <a:t>Median voter theorem</a:t>
            </a:r>
            <a:r>
              <a:rPr lang="en-US" sz="3200" b="0" dirty="0" smtClean="0"/>
              <a:t>: a mathematical </a:t>
            </a:r>
            <a:r>
              <a:rPr lang="en-US" sz="3200" b="0" dirty="0"/>
              <a:t>result showing that if voters are choosing a point along</a:t>
            </a:r>
            <a:r>
              <a:rPr lang="en-US" sz="3200" b="0" dirty="0" smtClean="0"/>
              <a:t> </a:t>
            </a:r>
            <a:r>
              <a:rPr lang="en-US" sz="3200" b="0" dirty="0" smtClean="0"/>
              <a:t>a </a:t>
            </a:r>
            <a:r>
              <a:rPr lang="en-US" sz="3200" b="0" dirty="0"/>
              <a:t>line and each voter wants the point closest to</a:t>
            </a:r>
            <a:r>
              <a:rPr lang="en-US" sz="3200" b="0" dirty="0" smtClean="0"/>
              <a:t> </a:t>
            </a:r>
            <a:r>
              <a:rPr lang="en-US" sz="3200" b="0" dirty="0" smtClean="0"/>
              <a:t>his </a:t>
            </a:r>
            <a:r>
              <a:rPr lang="en-US" sz="3200" b="0" dirty="0"/>
              <a:t>most preferred point, then majority rule will pick the most preferred point of the median </a:t>
            </a:r>
            <a:r>
              <a:rPr lang="en-US" sz="3200" b="0" dirty="0" smtClean="0"/>
              <a:t>voter</a:t>
            </a:r>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16</a:t>
            </a:fld>
            <a:endParaRPr lang="en-US" dirty="0"/>
          </a:p>
        </p:txBody>
      </p:sp>
    </p:spTree>
    <p:extLst>
      <p:ext uri="{BB962C8B-B14F-4D97-AF65-F5344CB8AC3E}">
        <p14:creationId xmlns:p14="http://schemas.microsoft.com/office/powerpoint/2010/main" val="24708619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76200"/>
            <a:ext cx="12191999" cy="1096962"/>
          </a:xfrm>
        </p:spPr>
        <p:txBody>
          <a:bodyPr>
            <a:noAutofit/>
          </a:bodyPr>
          <a:lstStyle/>
          <a:p>
            <a:r>
              <a:rPr lang="en-US" dirty="0" smtClean="0"/>
              <a:t>FIGURE 22.1</a:t>
            </a:r>
            <a:r>
              <a:rPr lang="en-US" dirty="0" smtClean="0"/>
              <a:t>: </a:t>
            </a:r>
            <a:br>
              <a:rPr lang="en-US" dirty="0" smtClean="0"/>
            </a:br>
            <a:r>
              <a:rPr lang="en-US" sz="3200" dirty="0" smtClean="0"/>
              <a:t>The Median Voter Theorem: An Example</a:t>
            </a:r>
            <a:endParaRPr lang="en-US" sz="3200" dirty="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pic>
        <p:nvPicPr>
          <p:cNvPr id="2050" name="Picture 2" descr="\\NIBBLES\Nelson\Authors\Mankiw_6ce\supplements\6ce Image Library\micro\Mankiw Micro 6ce images\C22_F01_pg502.jpg"/>
          <p:cNvPicPr>
            <a:picLocks noChangeAspect="1" noChangeArrowheads="1"/>
          </p:cNvPicPr>
          <p:nvPr/>
        </p:nvPicPr>
        <p:blipFill>
          <a:blip r:embed="rId3" cstate="print"/>
          <a:srcRect/>
          <a:stretch>
            <a:fillRect/>
          </a:stretch>
        </p:blipFill>
        <p:spPr bwMode="auto">
          <a:xfrm>
            <a:off x="2391305" y="1670580"/>
            <a:ext cx="7472362" cy="4562324"/>
          </a:xfrm>
          <a:prstGeom prst="rect">
            <a:avLst/>
          </a:prstGeom>
          <a:noFill/>
        </p:spPr>
      </p:pic>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17</a:t>
            </a:fld>
            <a:endParaRPr lang="en-US" dirty="0"/>
          </a:p>
        </p:txBody>
      </p:sp>
    </p:spTree>
    <p:extLst>
      <p:ext uri="{BB962C8B-B14F-4D97-AF65-F5344CB8AC3E}">
        <p14:creationId xmlns:p14="http://schemas.microsoft.com/office/powerpoint/2010/main" val="33649338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994828" y="76200"/>
            <a:ext cx="10206567" cy="1096962"/>
          </a:xfrm>
        </p:spPr>
        <p:txBody>
          <a:bodyPr>
            <a:normAutofit/>
          </a:bodyPr>
          <a:lstStyle/>
          <a:p>
            <a:r>
              <a:rPr lang="en-US" sz="4400" dirty="0" smtClean="0"/>
              <a:t>Politicians Are People, Too</a:t>
            </a:r>
            <a:endParaRPr lang="en-US" sz="4400" dirty="0"/>
          </a:p>
        </p:txBody>
      </p:sp>
      <p:sp>
        <p:nvSpPr>
          <p:cNvPr id="14" name="Content Placeholder 13"/>
          <p:cNvSpPr>
            <a:spLocks noGrp="1"/>
          </p:cNvSpPr>
          <p:nvPr>
            <p:ph idx="1"/>
          </p:nvPr>
        </p:nvSpPr>
        <p:spPr>
          <a:xfrm>
            <a:off x="1122299" y="1447800"/>
            <a:ext cx="10012426" cy="4724399"/>
          </a:xfrm>
        </p:spPr>
        <p:txBody>
          <a:bodyPr anchor="ctr">
            <a:noAutofit/>
          </a:bodyPr>
          <a:lstStyle/>
          <a:p>
            <a:pPr>
              <a:lnSpc>
                <a:spcPct val="100000"/>
              </a:lnSpc>
            </a:pPr>
            <a:r>
              <a:rPr lang="en-US" sz="3200" b="0" dirty="0"/>
              <a:t>Politicians also have objectives</a:t>
            </a:r>
            <a:r>
              <a:rPr lang="en-US" sz="3200" b="0" dirty="0" smtClean="0"/>
              <a:t>.</a:t>
            </a:r>
          </a:p>
          <a:p>
            <a:pPr>
              <a:lnSpc>
                <a:spcPct val="100000"/>
              </a:lnSpc>
            </a:pPr>
            <a:r>
              <a:rPr lang="en-US" sz="3200" b="0" dirty="0"/>
              <a:t>Self-interest is as powerful a motive for political actors</a:t>
            </a:r>
            <a:r>
              <a:rPr lang="en-US" sz="3200" b="0" dirty="0" smtClean="0"/>
              <a:t> </a:t>
            </a:r>
            <a:r>
              <a:rPr lang="en-US" sz="3200" b="0" dirty="0" smtClean="0"/>
              <a:t>as </a:t>
            </a:r>
            <a:r>
              <a:rPr lang="en-US" sz="3200" b="0" dirty="0"/>
              <a:t>it is for consumers and firm </a:t>
            </a:r>
            <a:r>
              <a:rPr lang="en-US" sz="3200" b="0" dirty="0" smtClean="0"/>
              <a:t>owners.</a:t>
            </a:r>
          </a:p>
          <a:p>
            <a:pPr>
              <a:lnSpc>
                <a:spcPct val="100000"/>
              </a:lnSpc>
            </a:pPr>
            <a:r>
              <a:rPr lang="en-US" sz="3200" b="0" dirty="0" smtClean="0"/>
              <a:t>Some </a:t>
            </a:r>
            <a:r>
              <a:rPr lang="en-US" sz="3200" b="0" dirty="0"/>
              <a:t>politicians, motivated by desire for reelection,</a:t>
            </a:r>
            <a:r>
              <a:rPr lang="en-US" sz="3200" b="0" dirty="0" smtClean="0"/>
              <a:t> </a:t>
            </a:r>
            <a:r>
              <a:rPr lang="en-US" sz="3200" b="0" dirty="0" smtClean="0"/>
              <a:t>are </a:t>
            </a:r>
            <a:r>
              <a:rPr lang="en-US" sz="3200" b="0" dirty="0"/>
              <a:t>willing to sacrifice the national interest to solidify</a:t>
            </a:r>
            <a:r>
              <a:rPr lang="en-US" sz="3200" b="0" dirty="0" smtClean="0"/>
              <a:t> </a:t>
            </a:r>
            <a:r>
              <a:rPr lang="en-US" sz="3200" b="0" dirty="0" smtClean="0"/>
              <a:t>their </a:t>
            </a:r>
            <a:r>
              <a:rPr lang="en-US" sz="3200" b="0" dirty="0"/>
              <a:t>base of voters. </a:t>
            </a:r>
            <a:endParaRPr lang="en-US" sz="3200" b="0" dirty="0" smtClean="0"/>
          </a:p>
          <a:p>
            <a:pPr>
              <a:lnSpc>
                <a:spcPct val="100000"/>
              </a:lnSpc>
            </a:pPr>
            <a:r>
              <a:rPr lang="en-US" sz="3200" b="0" dirty="0" smtClean="0"/>
              <a:t>Other </a:t>
            </a:r>
            <a:r>
              <a:rPr lang="en-US" sz="3200" b="0" dirty="0"/>
              <a:t>politicians are motivated by simple greed. </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18</a:t>
            </a:fld>
            <a:endParaRPr lang="en-US" dirty="0"/>
          </a:p>
        </p:txBody>
      </p:sp>
    </p:spTree>
    <p:extLst>
      <p:ext uri="{BB962C8B-B14F-4D97-AF65-F5344CB8AC3E}">
        <p14:creationId xmlns:p14="http://schemas.microsoft.com/office/powerpoint/2010/main" val="406856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1227667" y="1473200"/>
            <a:ext cx="9202208" cy="4641850"/>
          </a:xfrm>
        </p:spPr>
        <p:txBody>
          <a:bodyPr>
            <a:noAutofit/>
          </a:bodyPr>
          <a:lstStyle/>
          <a:p>
            <a:pPr marL="0" indent="0">
              <a:lnSpc>
                <a:spcPct val="100000"/>
              </a:lnSpc>
              <a:spcBef>
                <a:spcPts val="1200"/>
              </a:spcBef>
              <a:spcAft>
                <a:spcPts val="1200"/>
              </a:spcAft>
              <a:buNone/>
            </a:pPr>
            <a:r>
              <a:rPr lang="en-US" sz="3200" b="0" dirty="0"/>
              <a:t>A school district is voting on the school budget and the resulting student–teacher ratio. A poll finds that 35 percent of the voters want a ratio</a:t>
            </a:r>
            <a:r>
              <a:rPr lang="en-US" sz="3200" b="0" dirty="0" smtClean="0"/>
              <a:t> </a:t>
            </a:r>
            <a:r>
              <a:rPr lang="en-US" sz="3200" b="0" dirty="0" smtClean="0"/>
              <a:t>of </a:t>
            </a:r>
            <a:r>
              <a:rPr lang="en-US" sz="3200" b="0" dirty="0"/>
              <a:t>9:1, 25 percent want a ratio of 10:1, and</a:t>
            </a:r>
            <a:r>
              <a:rPr lang="en-US" sz="3200" b="0" dirty="0" smtClean="0"/>
              <a:t> </a:t>
            </a:r>
            <a:r>
              <a:rPr lang="en-US" sz="3200" b="0" dirty="0" smtClean="0"/>
              <a:t>40 </a:t>
            </a:r>
            <a:r>
              <a:rPr lang="en-US" sz="3200" b="0" dirty="0"/>
              <a:t>percent want a ratio of 12:1. </a:t>
            </a:r>
            <a:endParaRPr lang="en-US" sz="3200" b="0" dirty="0" smtClean="0"/>
          </a:p>
          <a:p>
            <a:pPr marL="0" indent="0">
              <a:lnSpc>
                <a:spcPct val="100000"/>
              </a:lnSpc>
              <a:spcBef>
                <a:spcPts val="1200"/>
              </a:spcBef>
              <a:spcAft>
                <a:spcPts val="1200"/>
              </a:spcAft>
              <a:buNone/>
            </a:pPr>
            <a:r>
              <a:rPr lang="en-US" sz="3200" b="0" dirty="0" smtClean="0"/>
              <a:t>What </a:t>
            </a:r>
            <a:r>
              <a:rPr lang="en-US" sz="3200" b="0" dirty="0"/>
              <a:t>outcome would you expect the district to end up with?</a:t>
            </a:r>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19</a:t>
            </a:fld>
            <a:endParaRPr lang="en-US" dirty="0"/>
          </a:p>
        </p:txBody>
      </p:sp>
    </p:spTree>
    <p:extLst>
      <p:ext uri="{BB962C8B-B14F-4D97-AF65-F5344CB8AC3E}">
        <p14:creationId xmlns:p14="http://schemas.microsoft.com/office/powerpoint/2010/main" val="115126483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BEHAVIOURAL ECONOMICS</a:t>
            </a:r>
            <a:endParaRPr lang="en-US" sz="4400" dirty="0"/>
          </a:p>
        </p:txBody>
      </p:sp>
      <p:sp>
        <p:nvSpPr>
          <p:cNvPr id="14" name="Content Placeholder 13"/>
          <p:cNvSpPr>
            <a:spLocks noGrp="1"/>
          </p:cNvSpPr>
          <p:nvPr>
            <p:ph idx="1"/>
          </p:nvPr>
        </p:nvSpPr>
        <p:spPr>
          <a:xfrm>
            <a:off x="1122299" y="1659467"/>
            <a:ext cx="9698101" cy="4646083"/>
          </a:xfrm>
        </p:spPr>
        <p:txBody>
          <a:bodyPr anchor="ctr">
            <a:normAutofit/>
          </a:bodyPr>
          <a:lstStyle/>
          <a:p>
            <a:pPr>
              <a:lnSpc>
                <a:spcPct val="100000"/>
              </a:lnSpc>
            </a:pPr>
            <a:r>
              <a:rPr lang="en-US" sz="3200" b="0" dirty="0"/>
              <a:t>The fields of economics and psychology usually proceed independently, in part because they address a different range of questions. </a:t>
            </a:r>
            <a:endParaRPr lang="en-US" sz="3200" b="0" dirty="0" smtClean="0"/>
          </a:p>
          <a:p>
            <a:pPr>
              <a:lnSpc>
                <a:spcPct val="100000"/>
              </a:lnSpc>
            </a:pPr>
            <a:r>
              <a:rPr lang="en-US" sz="3200" b="0" dirty="0" smtClean="0"/>
              <a:t>But </a:t>
            </a:r>
            <a:r>
              <a:rPr lang="en-US" sz="3200" b="0" dirty="0"/>
              <a:t>recently a field called behavioural economics has emerged in which economists are making use of basic psychological insights</a:t>
            </a:r>
            <a:r>
              <a:rPr lang="en-US" sz="3200" b="0" dirty="0" smtClean="0"/>
              <a:t>.</a:t>
            </a:r>
          </a:p>
          <a:p>
            <a:pPr>
              <a:lnSpc>
                <a:spcPct val="100000"/>
              </a:lnSpc>
            </a:pPr>
            <a:r>
              <a:rPr lang="en-US" sz="3200" b="0" dirty="0"/>
              <a:t>Let’s consider some of these insights here.</a:t>
            </a:r>
            <a:endParaRPr lang="en-US" sz="3200" b="0" dirty="0" smtClean="0"/>
          </a:p>
          <a:p>
            <a:pPr>
              <a:lnSpc>
                <a:spcPct val="100000"/>
              </a:lnSpc>
            </a:pPr>
            <a:endParaRPr lang="en-US" sz="28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20</a:t>
            </a:fld>
            <a:endParaRPr lang="en-US" dirty="0"/>
          </a:p>
        </p:txBody>
      </p:sp>
    </p:spTree>
    <p:extLst>
      <p:ext uri="{BB962C8B-B14F-4D97-AF65-F5344CB8AC3E}">
        <p14:creationId xmlns:p14="http://schemas.microsoft.com/office/powerpoint/2010/main" val="251699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0" y="38100"/>
            <a:ext cx="12190482" cy="1096962"/>
          </a:xfrm>
        </p:spPr>
        <p:txBody>
          <a:bodyPr>
            <a:normAutofit/>
          </a:bodyPr>
          <a:lstStyle/>
          <a:p>
            <a:r>
              <a:rPr lang="en-US" sz="4400" dirty="0" smtClean="0"/>
              <a:t>People Aren’t Always Rational</a:t>
            </a:r>
            <a:endParaRPr lang="en-US" sz="4400" dirty="0"/>
          </a:p>
        </p:txBody>
      </p:sp>
      <p:sp>
        <p:nvSpPr>
          <p:cNvPr id="14" name="Content Placeholder 13"/>
          <p:cNvSpPr>
            <a:spLocks noGrp="1"/>
          </p:cNvSpPr>
          <p:nvPr>
            <p:ph idx="1"/>
          </p:nvPr>
        </p:nvSpPr>
        <p:spPr>
          <a:xfrm>
            <a:off x="1122299" y="1659467"/>
            <a:ext cx="9202801" cy="4569883"/>
          </a:xfrm>
        </p:spPr>
        <p:txBody>
          <a:bodyPr anchor="ctr">
            <a:noAutofit/>
          </a:bodyPr>
          <a:lstStyle/>
          <a:p>
            <a:pPr>
              <a:lnSpc>
                <a:spcPct val="100000"/>
              </a:lnSpc>
            </a:pPr>
            <a:r>
              <a:rPr lang="en-US" sz="2800" b="0" dirty="0"/>
              <a:t>Herbert Simon, one of the first social scientists to work</a:t>
            </a:r>
            <a:r>
              <a:rPr lang="en-US" sz="2800" b="0" dirty="0" smtClean="0"/>
              <a:t> </a:t>
            </a:r>
            <a:r>
              <a:rPr lang="en-US" sz="2800" b="0" dirty="0" smtClean="0"/>
              <a:t>at </a:t>
            </a:r>
            <a:r>
              <a:rPr lang="en-US" sz="2800" b="0" dirty="0"/>
              <a:t>the boundary of economics and psychology, suggested that humans should be viewed not as rational maximizers but as </a:t>
            </a:r>
            <a:r>
              <a:rPr lang="en-US" sz="2800" b="0" i="1" dirty="0"/>
              <a:t>satisficers</a:t>
            </a:r>
            <a:r>
              <a:rPr lang="en-US" sz="2800" b="0" dirty="0"/>
              <a:t>. </a:t>
            </a:r>
            <a:endParaRPr lang="en-US" sz="2800" b="0" dirty="0" smtClean="0"/>
          </a:p>
          <a:p>
            <a:pPr>
              <a:lnSpc>
                <a:spcPct val="100000"/>
              </a:lnSpc>
            </a:pPr>
            <a:r>
              <a:rPr lang="en-US" sz="2800" b="0" dirty="0" smtClean="0"/>
              <a:t>Rather </a:t>
            </a:r>
            <a:r>
              <a:rPr lang="en-US" sz="2800" b="0" dirty="0"/>
              <a:t>than always choosing the best course of action, they make decisions that are merely good enough. </a:t>
            </a:r>
            <a:endParaRPr lang="en-US" sz="2800" b="0" dirty="0" smtClean="0"/>
          </a:p>
          <a:p>
            <a:pPr>
              <a:lnSpc>
                <a:spcPct val="100000"/>
              </a:lnSpc>
            </a:pPr>
            <a:r>
              <a:rPr lang="en-US" sz="2800" b="0" dirty="0"/>
              <a:t>Similarly, other economists have suggested that</a:t>
            </a:r>
            <a:r>
              <a:rPr lang="en-US" sz="2800" b="0" dirty="0" smtClean="0"/>
              <a:t> </a:t>
            </a:r>
            <a:br>
              <a:rPr lang="en-US" sz="2800" b="0" dirty="0" smtClean="0"/>
            </a:br>
            <a:r>
              <a:rPr lang="en-US" sz="2800" b="0" dirty="0" smtClean="0"/>
              <a:t>humans </a:t>
            </a:r>
            <a:r>
              <a:rPr lang="en-US" sz="2800" b="0" dirty="0"/>
              <a:t>are only “near rational” or that they exhibit “bounded rationality.”</a:t>
            </a:r>
            <a:endParaRPr lang="en-US" sz="28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21</a:t>
            </a:fld>
            <a:endParaRPr lang="en-US" dirty="0"/>
          </a:p>
        </p:txBody>
      </p:sp>
    </p:spTree>
    <p:extLst>
      <p:ext uri="{BB962C8B-B14F-4D97-AF65-F5344CB8AC3E}">
        <p14:creationId xmlns:p14="http://schemas.microsoft.com/office/powerpoint/2010/main" val="860477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People Aren’t Always Rational</a:t>
            </a:r>
            <a:endParaRPr lang="en-US" sz="4400" dirty="0"/>
          </a:p>
        </p:txBody>
      </p:sp>
      <p:sp>
        <p:nvSpPr>
          <p:cNvPr id="14" name="Content Placeholder 13"/>
          <p:cNvSpPr>
            <a:spLocks noGrp="1"/>
          </p:cNvSpPr>
          <p:nvPr>
            <p:ph idx="1"/>
          </p:nvPr>
        </p:nvSpPr>
        <p:spPr>
          <a:xfrm>
            <a:off x="1122299" y="1659467"/>
            <a:ext cx="9240901" cy="4182533"/>
          </a:xfrm>
        </p:spPr>
        <p:txBody>
          <a:bodyPr anchor="ctr">
            <a:normAutofit lnSpcReduction="10000"/>
          </a:bodyPr>
          <a:lstStyle/>
          <a:p>
            <a:pPr>
              <a:lnSpc>
                <a:spcPct val="100000"/>
              </a:lnSpc>
            </a:pPr>
            <a:r>
              <a:rPr lang="en-US" sz="3200" b="0" dirty="0"/>
              <a:t>Studies of human decision making have tried to detect systematic mistakes that people make. </a:t>
            </a:r>
            <a:endParaRPr lang="en-US" sz="3200" b="0" dirty="0" smtClean="0"/>
          </a:p>
          <a:p>
            <a:pPr lvl="1">
              <a:lnSpc>
                <a:spcPct val="100000"/>
              </a:lnSpc>
            </a:pPr>
            <a:r>
              <a:rPr lang="en-US" sz="3200" b="0" dirty="0"/>
              <a:t>People are overconfident</a:t>
            </a:r>
            <a:r>
              <a:rPr lang="en-US" sz="3200" b="0" dirty="0" smtClean="0"/>
              <a:t>.</a:t>
            </a:r>
          </a:p>
          <a:p>
            <a:pPr lvl="1">
              <a:lnSpc>
                <a:spcPct val="100000"/>
              </a:lnSpc>
            </a:pPr>
            <a:r>
              <a:rPr lang="en-US" sz="3200" b="0" dirty="0" smtClean="0"/>
              <a:t>People give too much weight to a small number of vivid observations.</a:t>
            </a:r>
          </a:p>
          <a:p>
            <a:pPr lvl="1">
              <a:lnSpc>
                <a:spcPct val="100000"/>
              </a:lnSpc>
            </a:pPr>
            <a:r>
              <a:rPr lang="en-US" sz="3200" b="0" dirty="0"/>
              <a:t>People are reluctant to change their minds. </a:t>
            </a: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22</a:t>
            </a:fld>
            <a:endParaRPr lang="en-US" dirty="0"/>
          </a:p>
        </p:txBody>
      </p:sp>
    </p:spTree>
    <p:extLst>
      <p:ext uri="{BB962C8B-B14F-4D97-AF65-F5344CB8AC3E}">
        <p14:creationId xmlns:p14="http://schemas.microsoft.com/office/powerpoint/2010/main" val="84676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People Care About Fairness</a:t>
            </a:r>
            <a:endParaRPr lang="en-US" sz="4400" dirty="0"/>
          </a:p>
        </p:txBody>
      </p:sp>
      <p:sp>
        <p:nvSpPr>
          <p:cNvPr id="14" name="Content Placeholder 13"/>
          <p:cNvSpPr>
            <a:spLocks noGrp="1"/>
          </p:cNvSpPr>
          <p:nvPr>
            <p:ph idx="1"/>
          </p:nvPr>
        </p:nvSpPr>
        <p:spPr>
          <a:xfrm>
            <a:off x="1122299" y="1659467"/>
            <a:ext cx="9317101" cy="4182533"/>
          </a:xfrm>
        </p:spPr>
        <p:txBody>
          <a:bodyPr anchor="ctr">
            <a:normAutofit/>
          </a:bodyPr>
          <a:lstStyle/>
          <a:p>
            <a:pPr>
              <a:lnSpc>
                <a:spcPct val="100000"/>
              </a:lnSpc>
            </a:pPr>
            <a:r>
              <a:rPr lang="en-US" sz="3200" b="0" dirty="0"/>
              <a:t>Another insight about human behaviour is</a:t>
            </a:r>
            <a:r>
              <a:rPr lang="en-US" sz="3200" b="0" dirty="0" smtClean="0"/>
              <a:t> </a:t>
            </a:r>
            <a:br>
              <a:rPr lang="en-US" sz="3200" b="0" dirty="0" smtClean="0"/>
            </a:br>
            <a:r>
              <a:rPr lang="en-US" sz="3200" b="0" dirty="0" smtClean="0"/>
              <a:t>best </a:t>
            </a:r>
            <a:r>
              <a:rPr lang="en-US" sz="3200" b="0" dirty="0"/>
              <a:t>illustrated with an experiment called</a:t>
            </a:r>
            <a:r>
              <a:rPr lang="en-US" sz="3200" b="0" dirty="0" smtClean="0"/>
              <a:t> </a:t>
            </a:r>
            <a:br>
              <a:rPr lang="en-US" sz="3200" b="0" dirty="0" smtClean="0"/>
            </a:br>
            <a:r>
              <a:rPr lang="en-US" sz="3200" b="0" dirty="0" smtClean="0"/>
              <a:t>the </a:t>
            </a:r>
            <a:r>
              <a:rPr lang="en-US" sz="3200" b="0" dirty="0"/>
              <a:t>ultimatum game. </a:t>
            </a:r>
            <a:endParaRPr lang="en-US" sz="3200" b="0" dirty="0" smtClean="0"/>
          </a:p>
          <a:p>
            <a:pPr>
              <a:lnSpc>
                <a:spcPct val="100000"/>
              </a:lnSpc>
            </a:pPr>
            <a:r>
              <a:rPr lang="en-US" sz="3200" b="0" dirty="0"/>
              <a:t>The natural interpretation is that people are</a:t>
            </a:r>
            <a:r>
              <a:rPr lang="en-US" sz="3200" b="0" dirty="0" smtClean="0"/>
              <a:t> </a:t>
            </a:r>
            <a:br>
              <a:rPr lang="en-US" sz="3200" b="0" dirty="0" smtClean="0"/>
            </a:br>
            <a:r>
              <a:rPr lang="en-US" sz="3200" b="0" dirty="0" smtClean="0"/>
              <a:t>driven </a:t>
            </a:r>
            <a:r>
              <a:rPr lang="en-US" sz="3200" b="0" dirty="0"/>
              <a:t>in part by some innate sense of fairness.</a:t>
            </a:r>
          </a:p>
          <a:p>
            <a:pPr>
              <a:lnSpc>
                <a:spcPct val="100000"/>
              </a:lnSpc>
            </a:pPr>
            <a:endParaRPr lang="en-US" sz="32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23</a:t>
            </a:fld>
            <a:endParaRPr lang="en-US" dirty="0"/>
          </a:p>
        </p:txBody>
      </p:sp>
    </p:spTree>
    <p:extLst>
      <p:ext uri="{BB962C8B-B14F-4D97-AF65-F5344CB8AC3E}">
        <p14:creationId xmlns:p14="http://schemas.microsoft.com/office/powerpoint/2010/main" val="2080169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4400" dirty="0" smtClean="0"/>
              <a:t>People Are Inconsistent over Time</a:t>
            </a:r>
            <a:endParaRPr lang="en-US" sz="4400" dirty="0"/>
          </a:p>
        </p:txBody>
      </p:sp>
      <p:sp>
        <p:nvSpPr>
          <p:cNvPr id="14" name="Content Placeholder 13"/>
          <p:cNvSpPr>
            <a:spLocks noGrp="1"/>
          </p:cNvSpPr>
          <p:nvPr>
            <p:ph idx="1"/>
          </p:nvPr>
        </p:nvSpPr>
        <p:spPr>
          <a:xfrm>
            <a:off x="1122299" y="1659467"/>
            <a:ext cx="9367901" cy="4677833"/>
          </a:xfrm>
        </p:spPr>
        <p:txBody>
          <a:bodyPr anchor="ctr">
            <a:noAutofit/>
          </a:bodyPr>
          <a:lstStyle/>
          <a:p>
            <a:pPr>
              <a:lnSpc>
                <a:spcPct val="100000"/>
              </a:lnSpc>
            </a:pPr>
            <a:r>
              <a:rPr lang="en-US" sz="2600" b="0" dirty="0"/>
              <a:t>Imagine some dreary task, such as doing your laundry, shovelling snow off your driveway, or filling out your income tax forms. Now consider the following questions:</a:t>
            </a:r>
          </a:p>
          <a:p>
            <a:pPr marL="971550" lvl="1" indent="-514350">
              <a:lnSpc>
                <a:spcPct val="100000"/>
              </a:lnSpc>
              <a:buFont typeface="+mj-lt"/>
              <a:buAutoNum type="arabicPeriod"/>
            </a:pPr>
            <a:r>
              <a:rPr lang="en-US" sz="2600" b="0" dirty="0" smtClean="0"/>
              <a:t>Would </a:t>
            </a:r>
            <a:r>
              <a:rPr lang="en-US" sz="2600" b="0" dirty="0"/>
              <a:t>you prefer (A) to spend 50 minutes doing the task immediately or (B) to spend 60 minutes doing the task tomorrow?</a:t>
            </a:r>
          </a:p>
          <a:p>
            <a:pPr marL="971550" lvl="1" indent="-514350">
              <a:lnSpc>
                <a:spcPct val="100000"/>
              </a:lnSpc>
              <a:buFont typeface="+mj-lt"/>
              <a:buAutoNum type="arabicPeriod"/>
            </a:pPr>
            <a:r>
              <a:rPr lang="en-US" sz="2600" b="0" dirty="0" smtClean="0"/>
              <a:t>Would </a:t>
            </a:r>
            <a:r>
              <a:rPr lang="en-US" sz="2600" b="0" dirty="0"/>
              <a:t>you prefer (A) to spend 50 minutes doing the task in 90 days or (B) to spend 60 minutes doing the task in 91 days?</a:t>
            </a:r>
          </a:p>
          <a:p>
            <a:pPr marL="971550" lvl="1" indent="-514350">
              <a:lnSpc>
                <a:spcPct val="100000"/>
              </a:lnSpc>
              <a:buFont typeface="+mj-lt"/>
              <a:buAutoNum type="arabicPeriod"/>
            </a:pPr>
            <a:r>
              <a:rPr lang="en-US" sz="2600" b="0" dirty="0"/>
              <a:t>When asked questions like these, many people choose B to question 1 and A to question 2. </a:t>
            </a:r>
            <a:endParaRPr lang="en-US" sz="2600" b="0" dirty="0" smtClean="0"/>
          </a:p>
        </p:txBody>
      </p:sp>
      <p:sp>
        <p:nvSpPr>
          <p:cNvPr id="3" name="Footer Placeholder 2"/>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24</a:t>
            </a:fld>
            <a:endParaRPr lang="en-US" dirty="0"/>
          </a:p>
        </p:txBody>
      </p:sp>
    </p:spTree>
    <p:extLst>
      <p:ext uri="{BB962C8B-B14F-4D97-AF65-F5344CB8AC3E}">
        <p14:creationId xmlns:p14="http://schemas.microsoft.com/office/powerpoint/2010/main" val="4912923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half" idx="4294967295"/>
          </p:nvPr>
        </p:nvSpPr>
        <p:spPr>
          <a:xfrm>
            <a:off x="1151466" y="1473200"/>
            <a:ext cx="9160933" cy="3941766"/>
          </a:xfrm>
        </p:spPr>
        <p:txBody>
          <a:bodyPr>
            <a:noAutofit/>
          </a:bodyPr>
          <a:lstStyle/>
          <a:p>
            <a:pPr marL="0" indent="0">
              <a:lnSpc>
                <a:spcPct val="100000"/>
              </a:lnSpc>
              <a:spcBef>
                <a:spcPts val="1200"/>
              </a:spcBef>
              <a:spcAft>
                <a:spcPts val="1200"/>
              </a:spcAft>
              <a:buNone/>
            </a:pPr>
            <a:r>
              <a:rPr lang="en-US" sz="3200" b="0" dirty="0"/>
              <a:t>Describe at least three ways in which human decision making differs from that of the rational individual of conventional economic theory.</a:t>
            </a:r>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sp>
        <p:nvSpPr>
          <p:cNvPr id="6" name="Slide Number Placeholder 5"/>
          <p:cNvSpPr>
            <a:spLocks noGrp="1"/>
          </p:cNvSpPr>
          <p:nvPr>
            <p:ph type="sldNum" sz="quarter" idx="4"/>
          </p:nvPr>
        </p:nvSpPr>
        <p:spPr/>
        <p:txBody>
          <a:bodyPr/>
          <a:lstStyle/>
          <a:p>
            <a:r>
              <a:rPr lang="en-US" dirty="0" smtClean="0"/>
              <a:t>21-</a:t>
            </a:r>
            <a:fld id="{0FF54DE5-C571-48E8-A5BC-B369434E2F44}" type="slidenum">
              <a:rPr lang="en-US" smtClean="0"/>
              <a:pPr/>
              <a:t>25</a:t>
            </a:fld>
            <a:endParaRPr lang="en-US" dirty="0"/>
          </a:p>
        </p:txBody>
      </p:sp>
    </p:spTree>
    <p:extLst>
      <p:ext uri="{BB962C8B-B14F-4D97-AF65-F5344CB8AC3E}">
        <p14:creationId xmlns:p14="http://schemas.microsoft.com/office/powerpoint/2010/main" val="197932030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5712" y="1996378"/>
            <a:ext cx="6185072" cy="2219691"/>
          </a:xfrm>
        </p:spPr>
        <p:txBody>
          <a:bodyPr/>
          <a:lstStyle/>
          <a:p>
            <a:r>
              <a:rPr lang="en-US" dirty="0" smtClean="0"/>
              <a:t>The end</a:t>
            </a:r>
            <a:endParaRPr lang="en-US" dirty="0"/>
          </a:p>
        </p:txBody>
      </p:sp>
      <p:sp>
        <p:nvSpPr>
          <p:cNvPr id="3" name="Subtitle 2"/>
          <p:cNvSpPr>
            <a:spLocks noGrp="1"/>
          </p:cNvSpPr>
          <p:nvPr>
            <p:ph type="subTitle" idx="1"/>
          </p:nvPr>
        </p:nvSpPr>
        <p:spPr>
          <a:xfrm>
            <a:off x="977893" y="4511784"/>
            <a:ext cx="10096501" cy="955565"/>
          </a:xfrm>
        </p:spPr>
        <p:txBody>
          <a:bodyPr>
            <a:normAutofit/>
          </a:bodyPr>
          <a:lstStyle/>
          <a:p>
            <a:r>
              <a:rPr lang="en-US" sz="3600" dirty="0" smtClean="0"/>
              <a:t>Chapter 22</a:t>
            </a:r>
            <a:endParaRPr lang="en-US" sz="3600" dirty="0"/>
          </a:p>
        </p:txBody>
      </p:sp>
      <p:sp>
        <p:nvSpPr>
          <p:cNvPr id="4" name="Footer Placeholder 3"/>
          <p:cNvSpPr>
            <a:spLocks noGrp="1"/>
          </p:cNvSpPr>
          <p:nvPr>
            <p:ph type="ftr" sz="quarter" idx="11"/>
          </p:nvPr>
        </p:nvSpPr>
        <p:spPr/>
        <p:txBody>
          <a:bodyPr/>
          <a:lstStyle/>
          <a:p>
            <a:r>
              <a:rPr lang="en-US" dirty="0" smtClean="0"/>
              <a:t>Copyright © 2014 by Nelson Education Ltd. </a:t>
            </a:r>
            <a:endParaRPr lang="en-US" dirty="0"/>
          </a:p>
        </p:txBody>
      </p:sp>
      <p:pic>
        <p:nvPicPr>
          <p:cNvPr id="7" name="Picture 2" descr="\\NIBBLES\Nelson\Authors\Mankiw_6ce\supplements\6ce Image Library\micro\Micro jpegs\C21_P01_pg461.jpg"/>
          <p:cNvPicPr>
            <a:picLocks noChangeAspect="1" noChangeArrowheads="1"/>
          </p:cNvPicPr>
          <p:nvPr/>
        </p:nvPicPr>
        <p:blipFill>
          <a:blip r:embed="rId3" cstate="print"/>
          <a:srcRect/>
          <a:stretch>
            <a:fillRect/>
          </a:stretch>
        </p:blipFill>
        <p:spPr bwMode="auto">
          <a:xfrm>
            <a:off x="4902200" y="1227387"/>
            <a:ext cx="7031860" cy="4377828"/>
          </a:xfrm>
          <a:prstGeom prst="rect">
            <a:avLst/>
          </a:prstGeom>
          <a:noFill/>
        </p:spPr>
      </p:pic>
      <p:sp>
        <p:nvSpPr>
          <p:cNvPr id="8" name="Slide Number Placeholder 7"/>
          <p:cNvSpPr>
            <a:spLocks noGrp="1"/>
          </p:cNvSpPr>
          <p:nvPr>
            <p:ph type="sldNum" sz="quarter" idx="4"/>
          </p:nvPr>
        </p:nvSpPr>
        <p:spPr/>
        <p:txBody>
          <a:bodyPr/>
          <a:lstStyle/>
          <a:p>
            <a:r>
              <a:rPr lang="en-US" dirty="0" smtClean="0"/>
              <a:t>21-</a:t>
            </a:r>
            <a:fld id="{0FF54DE5-C571-48E8-A5BC-B369434E2F44}" type="slidenum">
              <a:rPr lang="en-US" smtClean="0"/>
              <a:pPr/>
              <a:t>26</a:t>
            </a:fld>
            <a:endParaRPr lang="en-US" dirty="0"/>
          </a:p>
        </p:txBody>
      </p:sp>
    </p:spTree>
    <p:extLst>
      <p:ext uri="{BB962C8B-B14F-4D97-AF65-F5344CB8AC3E}">
        <p14:creationId xmlns:p14="http://schemas.microsoft.com/office/powerpoint/2010/main" val="4208069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mv="urn:schemas-microsoft-com:mac:vml" xmlns="">
      <mp:transition xmlns:mp="http://schemas.microsoft.com/office/mac/powerpoint/2008/main" spd="med"/>
    </mc:Fallback>
  </mc:AlternateContent>
  <p:timing>
    <p:tnLst>
      <p:par>
        <p:cTn id="1" dur="indefinite" restart="never" nodeType="tmRoot"/>
      </p:par>
    </p:tnLst>
  </p:timing>
</p:sld>
</file>

<file path=ppt/theme/theme1.xml><?xml version="1.0" encoding="utf-8"?>
<a:theme xmlns:a="http://schemas.openxmlformats.org/drawingml/2006/main" name="Academic Literature 16x9">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Apothecary">
      <a:majorFont>
        <a:latin typeface="Book Antiqua"/>
        <a:ea typeface=""/>
        <a:cs typeface=""/>
        <a:font script="Jpan" typeface="ＭＳ Ｐ明朝"/>
        <a:font script="Hang" typeface="HY견명조"/>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a:ea typeface=""/>
        <a:cs typeface=""/>
        <a:font script="Jpan" typeface="ＭＳ ゴシック"/>
        <a:font script="Hang" typeface="HY견명조"/>
        <a:font script="Hans" typeface="微软雅黑"/>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1921</Words>
  <Application>Microsoft Office PowerPoint</Application>
  <PresentationFormat>Custom</PresentationFormat>
  <Paragraphs>256</Paragraphs>
  <Slides>26</Slides>
  <Notes>26</Notes>
  <HiddenSlides>0</HiddenSlides>
  <MMClips>0</MMClips>
  <ScaleCrop>false</ScaleCrop>
  <HeadingPairs>
    <vt:vector size="4" baseType="variant">
      <vt:variant>
        <vt:lpstr>Theme</vt:lpstr>
      </vt:variant>
      <vt:variant>
        <vt:i4>1</vt:i4>
      </vt:variant>
      <vt:variant>
        <vt:lpstr>Slide Titles</vt:lpstr>
      </vt:variant>
      <vt:variant>
        <vt:i4>26</vt:i4>
      </vt:variant>
    </vt:vector>
  </HeadingPairs>
  <TitlesOfParts>
    <vt:vector size="27" baseType="lpstr">
      <vt:lpstr>Academic Literature 16x9</vt:lpstr>
      <vt:lpstr>PowerPoint Presentation</vt:lpstr>
      <vt:lpstr>Frontiers of microeconomics</vt:lpstr>
      <vt:lpstr>Frontiers of microeconomics</vt:lpstr>
      <vt:lpstr>Asymmetric Information</vt:lpstr>
      <vt:lpstr>Hidden Actions:  Principals, Agents, and Moral Hazard</vt:lpstr>
      <vt:lpstr>Hidden Characteristics:  Adverse Selection and the Lemons Problem</vt:lpstr>
      <vt:lpstr>Hidden Characteristics:  Adverse Selection and the Lemons Problem</vt:lpstr>
      <vt:lpstr>Signalling to Convey Private Information </vt:lpstr>
      <vt:lpstr>Screening to Uncover Private Information</vt:lpstr>
      <vt:lpstr>Asymmetric Information and Public Policy</vt:lpstr>
      <vt:lpstr>PowerPoint Presentation</vt:lpstr>
      <vt:lpstr>POLITICAL ECONOMY</vt:lpstr>
      <vt:lpstr>The Condorcet Voting Paradox</vt:lpstr>
      <vt:lpstr>TABLE 22.1:  The Condorcet Paradox</vt:lpstr>
      <vt:lpstr>Arrow’s Impossibility Theorem</vt:lpstr>
      <vt:lpstr>The Median Voter Is King</vt:lpstr>
      <vt:lpstr>FIGURE 22.1:  The Median Voter Theorem: An Example</vt:lpstr>
      <vt:lpstr>Politicians Are People, Too</vt:lpstr>
      <vt:lpstr>PowerPoint Presentation</vt:lpstr>
      <vt:lpstr>BEHAVIOURAL ECONOMICS</vt:lpstr>
      <vt:lpstr>People Aren’t Always Rational</vt:lpstr>
      <vt:lpstr>People Aren’t Always Rational</vt:lpstr>
      <vt:lpstr>People Care About Fairness</vt:lpstr>
      <vt:lpstr>People Are Inconsistent over Time</vt:lpstr>
      <vt:lpstr>PowerPoint Presentation</vt:lpstr>
      <vt:lpstr>The end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2013-11-20T03:26:33Z</dcterms:created>
  <dcterms:modified xsi:type="dcterms:W3CDTF">2013-12-02T22:20:25Z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TC034313809991</vt:lpwstr>
  </property>
</Properties>
</file>