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1"/>
  </p:sldMasterIdLst>
  <p:notesMasterIdLst>
    <p:notesMasterId r:id="rId43"/>
  </p:notesMasterIdLst>
  <p:handoutMasterIdLst>
    <p:handoutMasterId r:id="rId44"/>
  </p:handoutMasterIdLst>
  <p:sldIdLst>
    <p:sldId id="256" r:id="rId2"/>
    <p:sldId id="448" r:id="rId3"/>
    <p:sldId id="344" r:id="rId4"/>
    <p:sldId id="345" r:id="rId5"/>
    <p:sldId id="447" r:id="rId6"/>
    <p:sldId id="451" r:id="rId7"/>
    <p:sldId id="453" r:id="rId8"/>
    <p:sldId id="454" r:id="rId9"/>
    <p:sldId id="455" r:id="rId10"/>
    <p:sldId id="456" r:id="rId11"/>
    <p:sldId id="457" r:id="rId12"/>
    <p:sldId id="458" r:id="rId13"/>
    <p:sldId id="459" r:id="rId14"/>
    <p:sldId id="460" r:id="rId15"/>
    <p:sldId id="461" r:id="rId16"/>
    <p:sldId id="462" r:id="rId17"/>
    <p:sldId id="463" r:id="rId18"/>
    <p:sldId id="464" r:id="rId19"/>
    <p:sldId id="465" r:id="rId20"/>
    <p:sldId id="466" r:id="rId21"/>
    <p:sldId id="467" r:id="rId22"/>
    <p:sldId id="468" r:id="rId23"/>
    <p:sldId id="469" r:id="rId24"/>
    <p:sldId id="470" r:id="rId25"/>
    <p:sldId id="471" r:id="rId26"/>
    <p:sldId id="472" r:id="rId27"/>
    <p:sldId id="473" r:id="rId28"/>
    <p:sldId id="474" r:id="rId29"/>
    <p:sldId id="475" r:id="rId30"/>
    <p:sldId id="476" r:id="rId31"/>
    <p:sldId id="477" r:id="rId32"/>
    <p:sldId id="478" r:id="rId33"/>
    <p:sldId id="479" r:id="rId34"/>
    <p:sldId id="480" r:id="rId35"/>
    <p:sldId id="481" r:id="rId36"/>
    <p:sldId id="482" r:id="rId37"/>
    <p:sldId id="483" r:id="rId38"/>
    <p:sldId id="484" r:id="rId39"/>
    <p:sldId id="485" r:id="rId40"/>
    <p:sldId id="486" r:id="rId41"/>
    <p:sldId id="347" r:id="rId42"/>
  </p:sldIdLst>
  <p:sldSz cx="9144000" cy="6858000" type="screen4x3"/>
  <p:notesSz cx="9144000" cy="6858000"/>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autoAdjust="0"/>
    <p:restoredTop sz="94667" autoAdjust="0"/>
  </p:normalViewPr>
  <p:slideViewPr>
    <p:cSldViewPr>
      <p:cViewPr varScale="1">
        <p:scale>
          <a:sx n="72" d="100"/>
          <a:sy n="72" d="100"/>
        </p:scale>
        <p:origin x="-780"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12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5586"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endParaRPr lang="en-CA"/>
          </a:p>
        </p:txBody>
      </p:sp>
      <p:sp>
        <p:nvSpPr>
          <p:cNvPr id="195587" name="Rectangle 3"/>
          <p:cNvSpPr>
            <a:spLocks noGrp="1" noChangeArrowheads="1"/>
          </p:cNvSpPr>
          <p:nvPr>
            <p:ph type="dt" sz="quarter" idx="1"/>
          </p:nvPr>
        </p:nvSpPr>
        <p:spPr bwMode="auto">
          <a:xfrm>
            <a:off x="5180013"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endParaRPr lang="en-CA"/>
          </a:p>
        </p:txBody>
      </p:sp>
      <p:sp>
        <p:nvSpPr>
          <p:cNvPr id="195588" name="Rectangle 4"/>
          <p:cNvSpPr>
            <a:spLocks noGrp="1" noChangeArrowheads="1"/>
          </p:cNvSpPr>
          <p:nvPr>
            <p:ph type="ftr" sz="quarter" idx="2"/>
          </p:nvPr>
        </p:nvSpPr>
        <p:spPr bwMode="auto">
          <a:xfrm>
            <a:off x="0"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endParaRPr lang="en-CA"/>
          </a:p>
        </p:txBody>
      </p:sp>
      <p:sp>
        <p:nvSpPr>
          <p:cNvPr id="195589" name="Rectangle 5"/>
          <p:cNvSpPr>
            <a:spLocks noGrp="1" noChangeArrowheads="1"/>
          </p:cNvSpPr>
          <p:nvPr>
            <p:ph type="sldNum" sz="quarter" idx="3"/>
          </p:nvPr>
        </p:nvSpPr>
        <p:spPr bwMode="auto">
          <a:xfrm>
            <a:off x="5180013"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fld id="{70DFC219-8338-46F6-9391-D6CB45EE58A4}" type="slidenum">
              <a:rPr lang="en-CA"/>
              <a:pPr/>
              <a:t>‹#›</a:t>
            </a:fld>
            <a:endParaRPr lang="en-CA"/>
          </a:p>
        </p:txBody>
      </p:sp>
    </p:spTree>
    <p:extLst>
      <p:ext uri="{BB962C8B-B14F-4D97-AF65-F5344CB8AC3E}">
        <p14:creationId xmlns:p14="http://schemas.microsoft.com/office/powerpoint/2010/main" val="9632240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endParaRPr lang="en-CA"/>
          </a:p>
        </p:txBody>
      </p:sp>
      <p:sp>
        <p:nvSpPr>
          <p:cNvPr id="7171" name="Rectangle 3"/>
          <p:cNvSpPr>
            <a:spLocks noGrp="1" noChangeArrowheads="1"/>
          </p:cNvSpPr>
          <p:nvPr>
            <p:ph type="dt" idx="1"/>
          </p:nvPr>
        </p:nvSpPr>
        <p:spPr bwMode="auto">
          <a:xfrm>
            <a:off x="5180013"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endParaRPr lang="en-CA"/>
          </a:p>
        </p:txBody>
      </p:sp>
      <p:sp>
        <p:nvSpPr>
          <p:cNvPr id="7172" name="Rectangle 4"/>
          <p:cNvSpPr>
            <a:spLocks noGrp="1" noRot="1" noChangeAspect="1" noChangeArrowheads="1" noTextEdit="1"/>
          </p:cNvSpPr>
          <p:nvPr>
            <p:ph type="sldImg" idx="2"/>
          </p:nvPr>
        </p:nvSpPr>
        <p:spPr bwMode="auto">
          <a:xfrm>
            <a:off x="2857500" y="514350"/>
            <a:ext cx="3429000" cy="2571750"/>
          </a:xfrm>
          <a:prstGeom prst="rect">
            <a:avLst/>
          </a:prstGeom>
          <a:noFill/>
          <a:ln w="9525">
            <a:solidFill>
              <a:srgbClr val="000000"/>
            </a:solidFill>
            <a:miter lim="800000"/>
            <a:headEnd/>
            <a:tailEnd/>
          </a:ln>
          <a:effectLst/>
        </p:spPr>
      </p:sp>
      <p:sp>
        <p:nvSpPr>
          <p:cNvPr id="7173" name="Rectangle 5"/>
          <p:cNvSpPr>
            <a:spLocks noGrp="1" noChangeArrowheads="1"/>
          </p:cNvSpPr>
          <p:nvPr>
            <p:ph type="body" sz="quarter" idx="3"/>
          </p:nvPr>
        </p:nvSpPr>
        <p:spPr bwMode="auto">
          <a:xfrm>
            <a:off x="914400" y="3257550"/>
            <a:ext cx="73152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
        <p:nvSpPr>
          <p:cNvPr id="7174" name="Rectangle 6"/>
          <p:cNvSpPr>
            <a:spLocks noGrp="1" noChangeArrowheads="1"/>
          </p:cNvSpPr>
          <p:nvPr>
            <p:ph type="ftr" sz="quarter" idx="4"/>
          </p:nvPr>
        </p:nvSpPr>
        <p:spPr bwMode="auto">
          <a:xfrm>
            <a:off x="0"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endParaRPr lang="en-CA"/>
          </a:p>
        </p:txBody>
      </p:sp>
      <p:sp>
        <p:nvSpPr>
          <p:cNvPr id="7175" name="Rectangle 7"/>
          <p:cNvSpPr>
            <a:spLocks noGrp="1" noChangeArrowheads="1"/>
          </p:cNvSpPr>
          <p:nvPr>
            <p:ph type="sldNum" sz="quarter" idx="5"/>
          </p:nvPr>
        </p:nvSpPr>
        <p:spPr bwMode="auto">
          <a:xfrm>
            <a:off x="5180013"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fld id="{18C5A728-270B-4B93-867A-F10DDE6ADEF8}" type="slidenum">
              <a:rPr lang="en-CA"/>
              <a:pPr/>
              <a:t>‹#›</a:t>
            </a:fld>
            <a:endParaRPr lang="en-CA"/>
          </a:p>
        </p:txBody>
      </p:sp>
    </p:spTree>
    <p:extLst>
      <p:ext uri="{BB962C8B-B14F-4D97-AF65-F5344CB8AC3E}">
        <p14:creationId xmlns:p14="http://schemas.microsoft.com/office/powerpoint/2010/main" val="6250894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13D91E3-0175-4E0D-A390-8CE01B49AD9D}" type="slidenum">
              <a:rPr lang="en-CA"/>
              <a:pPr/>
              <a:t>1</a:t>
            </a:fld>
            <a:endParaRPr lang="en-CA"/>
          </a:p>
        </p:txBody>
      </p:sp>
      <p:sp>
        <p:nvSpPr>
          <p:cNvPr id="8194" name="Rectangle 2"/>
          <p:cNvSpPr>
            <a:spLocks noGrp="1" noRot="1" noChangeAspect="1" noChangeArrowheads="1" noTextEdit="1"/>
          </p:cNvSpPr>
          <p:nvPr>
            <p:ph type="sldImg"/>
          </p:nvPr>
        </p:nvSpPr>
        <p:spPr>
          <a:ln/>
        </p:spPr>
      </p:sp>
      <p:sp>
        <p:nvSpPr>
          <p:cNvPr id="8195" name="Rectangle 3"/>
          <p:cNvSpPr>
            <a:spLocks noGrp="1" noChangeArrowheads="1"/>
          </p:cNvSpPr>
          <p:nvPr>
            <p:ph type="body" idx="1"/>
          </p:nvPr>
        </p:nvSpPr>
        <p:spPr/>
        <p:txBody>
          <a:bodyPr/>
          <a:lstStyle/>
          <a:p>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pPr>
              <a:defRPr/>
            </a:pPr>
            <a:fld id="{25C9DFAD-D05C-42F5-B423-8B060FFD4E2B}"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030134-AD5F-4872-B58F-C1DBD673B2FC}" type="slidenum">
              <a:rPr lang="en-CA"/>
              <a:pPr/>
              <a:t>3</a:t>
            </a:fld>
            <a:endParaRPr lang="en-CA"/>
          </a:p>
        </p:txBody>
      </p:sp>
      <p:sp>
        <p:nvSpPr>
          <p:cNvPr id="189442" name="Rectangle 2"/>
          <p:cNvSpPr>
            <a:spLocks noGrp="1" noRot="1" noChangeAspect="1" noChangeArrowheads="1" noTextEdit="1"/>
          </p:cNvSpPr>
          <p:nvPr>
            <p:ph type="sldImg"/>
          </p:nvPr>
        </p:nvSpPr>
        <p:spPr>
          <a:ln/>
        </p:spPr>
      </p:sp>
      <p:sp>
        <p:nvSpPr>
          <p:cNvPr id="189443" name="Rectangle 3"/>
          <p:cNvSpPr>
            <a:spLocks noGrp="1" noChangeArrowheads="1"/>
          </p:cNvSpPr>
          <p:nvPr>
            <p:ph type="body" idx="1"/>
          </p:nvPr>
        </p:nvSpPr>
        <p:spPr/>
        <p:txBody>
          <a:bodyPr/>
          <a:lstStyle/>
          <a:p>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73C0630-E2B7-4156-8D1D-728910059339}" type="slidenum">
              <a:rPr lang="en-CA"/>
              <a:pPr/>
              <a:t>4</a:t>
            </a:fld>
            <a:endParaRPr lang="en-CA"/>
          </a:p>
        </p:txBody>
      </p:sp>
      <p:sp>
        <p:nvSpPr>
          <p:cNvPr id="190466" name="Rectangle 2"/>
          <p:cNvSpPr>
            <a:spLocks noGrp="1" noRot="1" noChangeAspect="1" noChangeArrowheads="1" noTextEdit="1"/>
          </p:cNvSpPr>
          <p:nvPr>
            <p:ph type="sldImg"/>
          </p:nvPr>
        </p:nvSpPr>
        <p:spPr>
          <a:ln/>
        </p:spPr>
      </p:sp>
      <p:sp>
        <p:nvSpPr>
          <p:cNvPr id="190467" name="Rectangle 3"/>
          <p:cNvSpPr>
            <a:spLocks noGrp="1" noChangeArrowheads="1"/>
          </p:cNvSpPr>
          <p:nvPr>
            <p:ph type="body" idx="1"/>
          </p:nvPr>
        </p:nvSpPr>
        <p:spPr/>
        <p:txBody>
          <a:bodyPr/>
          <a:lstStyle/>
          <a:p>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18C5A728-270B-4B93-867A-F10DDE6ADEF8}" type="slidenum">
              <a:rPr lang="en-CA" smtClean="0"/>
              <a:pPr/>
              <a:t>5</a:t>
            </a:fld>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81887A3-E77E-478E-8EAB-F36E8B82F42A}"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81887A3-E77E-478E-8EAB-F36E8B82F42A}"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81887A3-E77E-478E-8EAB-F36E8B82F42A}"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71450" indent="-171450"/>
            <a:r>
              <a:rPr lang="en-US" dirty="0" smtClean="0"/>
              <a:t>The objectives of Chapter 4 include to:</a:t>
            </a:r>
          </a:p>
          <a:p>
            <a:pPr>
              <a:buFont typeface="Arial" pitchFamily="34" charset="0"/>
              <a:buChar char="•"/>
            </a:pPr>
            <a:r>
              <a:rPr lang="en-US" dirty="0" smtClean="0"/>
              <a:t>  Freeze rows and columns</a:t>
            </a:r>
          </a:p>
          <a:p>
            <a:pPr>
              <a:buFont typeface="Arial" pitchFamily="34" charset="0"/>
              <a:buChar char="•"/>
            </a:pPr>
            <a:r>
              <a:rPr lang="en-US" dirty="0" smtClean="0"/>
              <a:t>  Print large datasets</a:t>
            </a:r>
          </a:p>
          <a:p>
            <a:pPr>
              <a:buFont typeface="Arial" pitchFamily="34" charset="0"/>
              <a:buChar char="•"/>
            </a:pPr>
            <a:r>
              <a:rPr lang="en-US" dirty="0" smtClean="0"/>
              <a:t>  Understand table design</a:t>
            </a:r>
          </a:p>
          <a:p>
            <a:pPr>
              <a:buFont typeface="Arial" pitchFamily="34" charset="0"/>
              <a:buChar char="•"/>
            </a:pPr>
            <a:r>
              <a:rPr lang="en-US" dirty="0" smtClean="0"/>
              <a:t>  Create a table</a:t>
            </a:r>
          </a:p>
          <a:p>
            <a:pPr>
              <a:buFont typeface="Arial" pitchFamily="34" charset="0"/>
              <a:buChar char="•"/>
            </a:pPr>
            <a:r>
              <a:rPr lang="en-US" dirty="0" smtClean="0"/>
              <a:t>  Apply a table style</a:t>
            </a:r>
          </a:p>
          <a:p>
            <a:pPr>
              <a:buFont typeface="Arial" pitchFamily="34" charset="0"/>
              <a:buChar char="•"/>
            </a:pPr>
            <a:r>
              <a:rPr lang="en-US" dirty="0" smtClean="0"/>
              <a:t>  Sort data</a:t>
            </a:r>
          </a:p>
        </p:txBody>
      </p:sp>
      <p:sp>
        <p:nvSpPr>
          <p:cNvPr id="4" name="Slide Number Placeholder 3"/>
          <p:cNvSpPr>
            <a:spLocks noGrp="1"/>
          </p:cNvSpPr>
          <p:nvPr>
            <p:ph type="sldNum" sz="quarter" idx="10"/>
          </p:nvPr>
        </p:nvSpPr>
        <p:spPr/>
        <p:txBody>
          <a:bodyPr/>
          <a:lstStyle/>
          <a:p>
            <a:fld id="{3BCF846F-A3E5-4C0D-9E2E-DC382416709D}" type="slidenum">
              <a:rPr lang="en-US" smtClean="0"/>
              <a:pPr/>
              <a:t>9</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Additional objectives include to:</a:t>
            </a:r>
          </a:p>
          <a:p>
            <a:pPr>
              <a:buFont typeface="Arial" pitchFamily="34" charset="0"/>
              <a:buChar char="•"/>
            </a:pPr>
            <a:r>
              <a:rPr lang="en-US" dirty="0" smtClean="0"/>
              <a:t>  Filter data</a:t>
            </a:r>
          </a:p>
          <a:p>
            <a:pPr>
              <a:buFont typeface="Arial" pitchFamily="34" charset="0"/>
              <a:buChar char="•"/>
            </a:pPr>
            <a:r>
              <a:rPr lang="en-US" dirty="0" smtClean="0"/>
              <a:t>  Use structured references and a total row</a:t>
            </a:r>
          </a:p>
          <a:p>
            <a:pPr>
              <a:buFont typeface="Arial" pitchFamily="34" charset="0"/>
              <a:buChar char="•"/>
            </a:pPr>
            <a:r>
              <a:rPr lang="en-US" dirty="0" smtClean="0"/>
              <a:t>  Apply conditional formatting</a:t>
            </a:r>
          </a:p>
          <a:p>
            <a:pPr>
              <a:buFont typeface="Arial" pitchFamily="34" charset="0"/>
              <a:buChar char="•"/>
            </a:pPr>
            <a:r>
              <a:rPr lang="en-US" dirty="0" smtClean="0"/>
              <a:t>  Create a new rule</a:t>
            </a:r>
          </a:p>
          <a:p>
            <a:pPr>
              <a:buFont typeface="Arial" pitchFamily="34" charset="0"/>
              <a:buChar char="•"/>
            </a:pPr>
            <a:r>
              <a:rPr lang="en-US" dirty="0" smtClean="0"/>
              <a:t>  Sort and filter using conditional formatting</a:t>
            </a:r>
          </a:p>
        </p:txBody>
      </p:sp>
      <p:sp>
        <p:nvSpPr>
          <p:cNvPr id="4" name="Slide Number Placeholder 3"/>
          <p:cNvSpPr>
            <a:spLocks noGrp="1"/>
          </p:cNvSpPr>
          <p:nvPr>
            <p:ph type="sldNum" sz="quarter" idx="10"/>
          </p:nvPr>
        </p:nvSpPr>
        <p:spPr/>
        <p:txBody>
          <a:bodyPr/>
          <a:lstStyle/>
          <a:p>
            <a:fld id="{3BCF846F-A3E5-4C0D-9E2E-DC382416709D}" type="slidenum">
              <a:rPr lang="en-US" smtClean="0"/>
              <a:pPr/>
              <a:t>10</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11</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r>
              <a:rPr lang="en-US" baseline="0" dirty="0" smtClean="0"/>
              <a:t>A large dataset may be challenging to read as row and column headings often scroll off the screen. Figure 4.1 illustrates this problem as it relates to Spa Experts’ January sales transactions.</a:t>
            </a:r>
          </a:p>
          <a:p>
            <a:endParaRPr lang="en-US" baseline="0"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12</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r>
              <a:rPr lang="en-US" baseline="0" dirty="0" smtClean="0"/>
              <a:t>Freezing is the process of keeping rows and/or columns visible onscreen at all times, even when scrolling through a large dataset.  Table 4.1 lists common freeze options available from the Freeze Panes option, found in the Windows group on the View tab.</a:t>
            </a:r>
          </a:p>
          <a:p>
            <a:endParaRPr lang="en-US" baseline="0"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13</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r>
              <a:rPr lang="en-US" baseline="0" dirty="0" smtClean="0"/>
              <a:t>To freeze one or more rows and columns, use the Freeze Panes option.  Before selecting the option, make the active cell one row below and one column to the right of the rows and columns you wish to freeze.  To unlock the frozen rows and columns, click Freeze Panes in the Window group of the View tab and select Unfreeze Panes.</a:t>
            </a:r>
          </a:p>
          <a:p>
            <a:endParaRPr lang="en-US" baseline="0" dirty="0" smtClean="0"/>
          </a:p>
          <a:p>
            <a:r>
              <a:rPr lang="en-US" baseline="0" dirty="0" smtClean="0"/>
              <a:t>Figure 4.2 illustrates the effect of freezing the top 5 rows on the worksheet as well as columns A through B.</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14</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r>
              <a:rPr lang="en-US" baseline="0" dirty="0" smtClean="0"/>
              <a:t>A large dataset may require several pages to print all of the rows and columns.  As shown in Figure 4.3, the Page Layout tab offers several options to aid in this process.</a:t>
            </a:r>
          </a:p>
          <a:p>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A page break indicates where the printer should begin a new printed page.  A print area defines the range of data to print.  Page titles are row or column headings to be printed on each page.</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15</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r>
              <a:rPr lang="en-US" baseline="0" dirty="0" smtClean="0"/>
              <a:t>Automatic page breaks, as determined by Excel, can be seen by clicking Page Break Preview on the status bar or in the Workbook Views group on the View tab.</a:t>
            </a:r>
          </a:p>
          <a:p>
            <a:endParaRPr lang="en-US" baseline="0" dirty="0" smtClean="0"/>
          </a:p>
          <a:p>
            <a:r>
              <a:rPr lang="en-US" baseline="0" dirty="0" smtClean="0"/>
              <a:t>A manual page break is set with the following steps:</a:t>
            </a:r>
          </a:p>
          <a:p>
            <a:pPr marL="228600" indent="-228600">
              <a:buFont typeface="+mj-lt"/>
              <a:buAutoNum type="arabicPeriod"/>
            </a:pPr>
            <a:r>
              <a:rPr lang="en-US" baseline="0" dirty="0" smtClean="0"/>
              <a:t>Click the cell you wish to be first on the new page.</a:t>
            </a:r>
          </a:p>
          <a:p>
            <a:pPr marL="228600" indent="-228600">
              <a:buFont typeface="+mj-lt"/>
              <a:buAutoNum type="arabicPeriod"/>
            </a:pPr>
            <a:r>
              <a:rPr lang="en-US" baseline="0" dirty="0" smtClean="0"/>
              <a:t>Click the Page Layout tab.</a:t>
            </a:r>
          </a:p>
          <a:p>
            <a:pPr marL="228600" indent="-228600">
              <a:buFont typeface="+mj-lt"/>
              <a:buAutoNum type="arabicPeriod"/>
            </a:pPr>
            <a:r>
              <a:rPr lang="en-US" baseline="0" dirty="0" smtClean="0"/>
              <a:t>Click Breaks in the Page Setup group and then select Insert Page Break.</a:t>
            </a:r>
          </a:p>
          <a:p>
            <a:pPr marL="228600" indent="-228600">
              <a:buFont typeface="+mj-lt"/>
              <a:buNone/>
            </a:pPr>
            <a:endParaRPr lang="en-US" baseline="0" dirty="0" smtClean="0"/>
          </a:p>
          <a:p>
            <a:pPr marL="228600" indent="-228600">
              <a:buFont typeface="+mj-lt"/>
              <a:buNone/>
            </a:pPr>
            <a:r>
              <a:rPr lang="en-US" baseline="0" dirty="0" smtClean="0"/>
              <a:t>Figure 4.4 illustrates an automatic page break at row 37 and a manual page break at column F.</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16</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r>
              <a:rPr lang="en-US" dirty="0" smtClean="0"/>
              <a:t>A </a:t>
            </a:r>
            <a:r>
              <a:rPr lang="en-US" b="0" dirty="0" smtClean="0"/>
              <a:t>page area </a:t>
            </a:r>
            <a:r>
              <a:rPr lang="en-US" dirty="0" smtClean="0"/>
              <a:t>defines the range of data to print.</a:t>
            </a:r>
          </a:p>
          <a:p>
            <a:endParaRPr lang="en-US" dirty="0" smtClean="0"/>
          </a:p>
          <a:p>
            <a:r>
              <a:rPr lang="en-US" baseline="0" dirty="0" smtClean="0"/>
              <a:t>A print area is set with the following steps:</a:t>
            </a:r>
          </a:p>
          <a:p>
            <a:pPr marL="228600" indent="-228600">
              <a:buFont typeface="+mj-lt"/>
              <a:buAutoNum type="arabicPeriod"/>
            </a:pPr>
            <a:r>
              <a:rPr lang="en-US" baseline="0" dirty="0" smtClean="0"/>
              <a:t>Select the range you wish to print.</a:t>
            </a:r>
          </a:p>
          <a:p>
            <a:pPr marL="228600" indent="-228600">
              <a:buFont typeface="+mj-lt"/>
              <a:buAutoNum type="arabicPeriod"/>
            </a:pPr>
            <a:r>
              <a:rPr lang="en-US" baseline="0" dirty="0" smtClean="0"/>
              <a:t>Click the Page Layout tab.</a:t>
            </a:r>
          </a:p>
          <a:p>
            <a:pPr marL="228600" indent="-228600">
              <a:buFont typeface="+mj-lt"/>
              <a:buAutoNum type="arabicPeriod"/>
            </a:pPr>
            <a:r>
              <a:rPr lang="en-US" baseline="0" dirty="0" smtClean="0"/>
              <a:t>Click Print Area in the Page Setup group.</a:t>
            </a:r>
          </a:p>
          <a:p>
            <a:pPr marL="228600" indent="-228600">
              <a:buFont typeface="+mj-lt"/>
              <a:buNone/>
            </a:pPr>
            <a:endParaRPr lang="en-US" baseline="0" dirty="0" smtClean="0"/>
          </a:p>
          <a:p>
            <a:pPr marL="228600" indent="-228600">
              <a:buFont typeface="+mj-lt"/>
              <a:buNone/>
            </a:pPr>
            <a:r>
              <a:rPr lang="en-US" baseline="0" dirty="0" smtClean="0"/>
              <a:t>Figure 4.5 illustrates a print range set selected as C5:I17.  To clear a print area, click Print Area in the Page Setup group, and then select Clear Print Area.</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17</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r>
              <a:rPr lang="en-US" b="0" dirty="0" smtClean="0"/>
              <a:t>Print titles </a:t>
            </a:r>
            <a:r>
              <a:rPr lang="en-US" dirty="0" smtClean="0"/>
              <a:t>indicate some rows or columns that</a:t>
            </a:r>
            <a:r>
              <a:rPr lang="en-US" baseline="0" dirty="0" smtClean="0"/>
              <a:t> will</a:t>
            </a:r>
            <a:r>
              <a:rPr lang="en-US" dirty="0" smtClean="0"/>
              <a:t> repeat on each printed page.</a:t>
            </a:r>
          </a:p>
          <a:p>
            <a:endParaRPr lang="en-US" dirty="0" smtClean="0"/>
          </a:p>
          <a:p>
            <a:r>
              <a:rPr lang="en-US" baseline="0" dirty="0" smtClean="0"/>
              <a:t>Print titles are set with the following steps:</a:t>
            </a:r>
          </a:p>
          <a:p>
            <a:pPr marL="228600" indent="-228600">
              <a:buFont typeface="+mj-lt"/>
              <a:buAutoNum type="arabicPeriod"/>
            </a:pPr>
            <a:r>
              <a:rPr lang="en-US" baseline="0" dirty="0" smtClean="0"/>
              <a:t>Click the Page Layout tab.</a:t>
            </a:r>
          </a:p>
          <a:p>
            <a:pPr marL="228600" indent="-228600">
              <a:buFont typeface="+mj-lt"/>
              <a:buAutoNum type="arabicPeriod"/>
            </a:pPr>
            <a:r>
              <a:rPr lang="en-US" baseline="0" dirty="0" smtClean="0"/>
              <a:t>Click Print Titles in the Page Setup group to open the Page Setup dialog box.</a:t>
            </a:r>
          </a:p>
          <a:p>
            <a:pPr marL="228600" indent="-228600">
              <a:buFont typeface="+mj-lt"/>
              <a:buAutoNum type="arabicPeriod"/>
            </a:pPr>
            <a:endParaRPr lang="en-US" baseline="0" dirty="0" smtClean="0"/>
          </a:p>
          <a:p>
            <a:pPr marL="228600" indent="-228600">
              <a:buFont typeface="+mj-lt"/>
              <a:buNone/>
            </a:pPr>
            <a:r>
              <a:rPr lang="en-US" baseline="0" dirty="0" smtClean="0"/>
              <a:t>Figure 4.6 illustrates the selection of row and column headings to print on each page.</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18</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r>
              <a:rPr lang="en-US" baseline="0" dirty="0" smtClean="0"/>
              <a:t>A table is an area in the worksheet that contains rows and columns of related data formatted to enable data management and analysis.  Tables offer many features not available to simple data ranges.  Column headings remain onscreen without need for freezing.  Filter drop-down lists permit the table to be filtered to show only a subset of that data satisfying certain conditions.  </a:t>
            </a:r>
          </a:p>
          <a:p>
            <a:endParaRPr lang="en-US" baseline="0" dirty="0" smtClean="0"/>
          </a:p>
          <a:p>
            <a:r>
              <a:rPr lang="en-US" baseline="0" dirty="0" smtClean="0"/>
              <a:t>Predefined table styles enable easy formatting.  Calculated columns cause a formula or function written in a column to be automatically copied to every cell in the column.  A total row permits quick use of statistical functions at the bottom of a column.  Structured references permit use of the column header name to reference a column.</a:t>
            </a:r>
          </a:p>
          <a:p>
            <a:endParaRPr lang="en-US" baseline="0"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19</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r>
              <a:rPr lang="en-US" dirty="0" smtClean="0"/>
              <a:t>A field is an individual piece of data, such a person’s name or zip</a:t>
            </a:r>
            <a:r>
              <a:rPr lang="en-US" baseline="0" dirty="0" smtClean="0"/>
              <a:t> code.  Field names should be entered in the top row of the table, appearing as column headings.  Use short, but descriptive, names and be sure each field name is unique.  </a:t>
            </a:r>
            <a:r>
              <a:rPr lang="en-US" dirty="0" smtClean="0"/>
              <a:t>A record is a complete set of data for an entity</a:t>
            </a:r>
            <a:r>
              <a:rPr lang="en-US" dirty="0" smtClean="0">
                <a:latin typeface="Times New Roman"/>
                <a:cs typeface="Times New Roman"/>
              </a:rPr>
              <a:t>—for example, </a:t>
            </a:r>
            <a:r>
              <a:rPr lang="en-US" dirty="0" smtClean="0"/>
              <a:t>an</a:t>
            </a:r>
            <a:r>
              <a:rPr lang="en-US" baseline="0" dirty="0" smtClean="0"/>
              <a:t> employee record using name, street, town, state, and zip code fields.</a:t>
            </a:r>
          </a:p>
          <a:p>
            <a:endParaRPr lang="en-US" baseline="0" dirty="0" smtClean="0"/>
          </a:p>
          <a:p>
            <a:r>
              <a:rPr lang="en-US" baseline="0" dirty="0" smtClean="0"/>
              <a:t>Each record should use one row of the table with no blank rows.  If multiple tables are used in a single worksheet, they should be separated from each other by blank rows and columns.</a:t>
            </a:r>
          </a:p>
          <a:p>
            <a:endParaRPr lang="en-US"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20</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Use</a:t>
            </a:r>
            <a:r>
              <a:rPr lang="en-US" baseline="0" dirty="0" smtClean="0"/>
              <a:t> the following steps to create a table from an existing range of data:</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baseline="0" dirty="0" smtClean="0"/>
              <a:t>Click anywhere within the range of data.</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baseline="0" dirty="0" smtClean="0"/>
              <a:t>Click the Insert tab.</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baseline="0" dirty="0" smtClean="0"/>
              <a:t>Click Table from the Tables group.</a:t>
            </a:r>
          </a:p>
          <a:p>
            <a:pPr marL="228600" marR="0" indent="-228600" algn="l" defTabSz="914400" rtl="0" eaLnBrk="1" fontAlgn="auto" latinLnBrk="0" hangingPunct="1">
              <a:lnSpc>
                <a:spcPct val="100000"/>
              </a:lnSpc>
              <a:spcBef>
                <a:spcPts val="0"/>
              </a:spcBef>
              <a:spcAft>
                <a:spcPts val="0"/>
              </a:spcAft>
              <a:buClrTx/>
              <a:buSzTx/>
              <a:buFont typeface="+mj-lt"/>
              <a:buNone/>
              <a:tabLst/>
              <a:defRPr/>
            </a:pPr>
            <a:endParaRPr lang="en-US" baseline="0" dirty="0" smtClean="0"/>
          </a:p>
          <a:p>
            <a:pPr marL="228600" marR="0" indent="-228600" algn="l" defTabSz="914400" rtl="0" eaLnBrk="1" fontAlgn="auto" latinLnBrk="0" hangingPunct="1">
              <a:lnSpc>
                <a:spcPct val="100000"/>
              </a:lnSpc>
              <a:spcBef>
                <a:spcPts val="0"/>
              </a:spcBef>
              <a:spcAft>
                <a:spcPts val="0"/>
              </a:spcAft>
              <a:buClrTx/>
              <a:buSzTx/>
              <a:buFont typeface="+mj-lt"/>
              <a:buNone/>
              <a:tabLst/>
              <a:defRPr/>
            </a:pPr>
            <a:r>
              <a:rPr lang="en-US" baseline="0" dirty="0" smtClean="0"/>
              <a:t>Figure 4.12 illustrates the Create Table Dialog Box.  Determine that the proposed table range is correct and the check box concerning the table header row is checked.</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dirty="0" smtClean="0"/>
          </a:p>
          <a:p>
            <a:endParaRPr lang="en-US" baseline="0" dirty="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21</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The </a:t>
            </a:r>
            <a:r>
              <a:rPr lang="en-US" b="0" dirty="0" smtClean="0"/>
              <a:t>Design </a:t>
            </a:r>
            <a:r>
              <a:rPr lang="en-US" dirty="0" smtClean="0"/>
              <a:t>tab on the</a:t>
            </a:r>
            <a:r>
              <a:rPr lang="en-US" baseline="0" dirty="0" smtClean="0"/>
              <a:t> </a:t>
            </a:r>
            <a:r>
              <a:rPr lang="en-US" b="0" dirty="0" smtClean="0"/>
              <a:t>Table Tools contextual tab </a:t>
            </a:r>
            <a:r>
              <a:rPr lang="en-US" dirty="0" smtClean="0"/>
              <a:t>appears</a:t>
            </a:r>
            <a:r>
              <a:rPr lang="en-US" baseline="0" dirty="0" smtClean="0"/>
              <a:t> whenever a cell within the table is selected.  Many table-related formatting and design commands are offered, including table name and table styles.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Table 4.13 shows an Excel table in Default Format.</a:t>
            </a:r>
            <a:endParaRPr lang="en-US" dirty="0" smtClean="0"/>
          </a:p>
          <a:p>
            <a:endParaRPr lang="en-US" baseline="0" dirty="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22</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When</a:t>
            </a:r>
            <a:r>
              <a:rPr lang="en-US" baseline="0" dirty="0" smtClean="0"/>
              <a:t> a new record is entered into the blank row under a table, the table is automatically extended to include it.  New records can be inserted in the middle of a table by clicking the row under the insertion point and issuing the Insert Table Rows command from the Cells group of the Home tab.</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23</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Data within</a:t>
            </a:r>
            <a:r>
              <a:rPr lang="en-US" baseline="0" dirty="0" smtClean="0"/>
              <a:t> records can be edited using the same techniques as those used for a regular Excel cell.  A record can be removed from a table by clicking within the row and issuing the Delete Table Rows command from the Cells group of the Home tab.</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24</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Excel offers a variety</a:t>
            </a:r>
            <a:r>
              <a:rPr lang="en-US" baseline="0" dirty="0" smtClean="0"/>
              <a:t> of table styles as shown in Figure 4.15.  </a:t>
            </a:r>
            <a:r>
              <a:rPr lang="en-US" dirty="0" smtClean="0"/>
              <a:t>A </a:t>
            </a:r>
            <a:r>
              <a:rPr lang="en-US" b="0" dirty="0" smtClean="0"/>
              <a:t>table style </a:t>
            </a:r>
            <a:r>
              <a:rPr lang="en-US" dirty="0" smtClean="0"/>
              <a:t>controls the fill color of the header row, columns, and records.</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25</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r>
              <a:rPr lang="en-US" dirty="0" smtClean="0"/>
              <a:t>After selecting a table style, you can further format the table using check boxes available</a:t>
            </a:r>
            <a:r>
              <a:rPr lang="en-US" baseline="0" dirty="0" smtClean="0"/>
              <a:t> in the Table Styles Options group </a:t>
            </a:r>
            <a:r>
              <a:rPr lang="en-US" dirty="0" smtClean="0"/>
              <a:t>on the </a:t>
            </a:r>
            <a:r>
              <a:rPr lang="en-US" b="0" dirty="0" smtClean="0"/>
              <a:t>Design</a:t>
            </a:r>
            <a:r>
              <a:rPr lang="en-US" dirty="0" smtClean="0"/>
              <a:t> tab</a:t>
            </a:r>
            <a:r>
              <a:rPr lang="en-US" baseline="0" dirty="0" smtClean="0"/>
              <a:t>.  See Table 4.2 for a description of these check boxes.</a:t>
            </a: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26</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r>
              <a:rPr lang="en-US" dirty="0" smtClean="0"/>
              <a:t>Sorting arranges records in a table by the value in either one field or multiple fields.  An ascending sort arranges</a:t>
            </a:r>
            <a:r>
              <a:rPr lang="en-US" baseline="0" dirty="0" smtClean="0"/>
              <a:t> records from low to high, while a descending sort orders from high to low.</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27</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r>
              <a:rPr lang="en-US" dirty="0" smtClean="0"/>
              <a:t>Use any of the following techniques to sort on a single field:  </a:t>
            </a:r>
          </a:p>
          <a:p>
            <a:pPr marL="228600" indent="-228600">
              <a:buFont typeface="+mj-lt"/>
              <a:buAutoNum type="arabicPeriod"/>
            </a:pPr>
            <a:r>
              <a:rPr lang="en-US" dirty="0" smtClean="0"/>
              <a:t>Click</a:t>
            </a:r>
            <a:r>
              <a:rPr lang="en-US" baseline="0" dirty="0" smtClean="0"/>
              <a:t> Sort &amp; Filter in the Editing group on the Home tab.</a:t>
            </a:r>
          </a:p>
          <a:p>
            <a:pPr marL="228600" indent="-228600">
              <a:buFont typeface="+mj-lt"/>
              <a:buAutoNum type="arabicPeriod"/>
            </a:pPr>
            <a:r>
              <a:rPr lang="en-US" baseline="0" dirty="0" smtClean="0"/>
              <a:t>Click Sort A to Z, Sort Z to A, or Sort in the Sort &amp; Filter group on the Data tab.</a:t>
            </a:r>
          </a:p>
          <a:p>
            <a:pPr marL="228600" indent="-228600">
              <a:buFont typeface="+mj-lt"/>
              <a:buAutoNum type="arabicPeriod"/>
            </a:pPr>
            <a:r>
              <a:rPr lang="en-US" baseline="0" dirty="0" smtClean="0"/>
              <a:t>Right-click the field to sort, point to Sort from the shortcut menu, and select the type of sort desired.</a:t>
            </a:r>
          </a:p>
          <a:p>
            <a:pPr marL="228600" indent="-228600">
              <a:buFont typeface="+mj-lt"/>
              <a:buNone/>
            </a:pPr>
            <a:endParaRPr lang="en-US" baseline="0" dirty="0" smtClean="0"/>
          </a:p>
          <a:p>
            <a:pPr marL="228600" indent="-228600">
              <a:buFont typeface="+mj-lt"/>
              <a:buNone/>
            </a:pPr>
            <a:r>
              <a:rPr lang="en-US" baseline="0" dirty="0" smtClean="0"/>
              <a:t>Table 4.3 lists sort options by data type.</a:t>
            </a:r>
          </a:p>
          <a:p>
            <a:pPr marL="228600" indent="-228600">
              <a:buFont typeface="+mj-lt"/>
              <a:buAutoNum type="arabicPeriod"/>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28</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pPr marL="0" indent="0">
              <a:buFont typeface="+mj-lt"/>
              <a:buNone/>
            </a:pPr>
            <a:r>
              <a:rPr lang="en-US" dirty="0" smtClean="0"/>
              <a:t>After a sort</a:t>
            </a:r>
            <a:r>
              <a:rPr lang="en-US" baseline="0" dirty="0" smtClean="0"/>
              <a:t> on a single column, often called a primary sort, there may be records with the same value.  </a:t>
            </a:r>
            <a:r>
              <a:rPr lang="en-US" dirty="0" smtClean="0"/>
              <a:t>As illustrated in Figure 4.21, use the following technique to sort on multiple fields.</a:t>
            </a:r>
          </a:p>
          <a:p>
            <a:pPr marL="228600" indent="-228600">
              <a:buFont typeface="+mj-lt"/>
              <a:buAutoNum type="arabicPeriod"/>
            </a:pPr>
            <a:r>
              <a:rPr lang="en-US" dirty="0" smtClean="0"/>
              <a:t>Click in any cell in the table.</a:t>
            </a:r>
          </a:p>
          <a:p>
            <a:pPr marL="228600" indent="-228600">
              <a:buFont typeface="+mj-lt"/>
              <a:buAutoNum type="arabicPeriod"/>
            </a:pPr>
            <a:r>
              <a:rPr lang="en-US" dirty="0" smtClean="0"/>
              <a:t>Click Sort in the Sort &amp; Filter group on</a:t>
            </a:r>
            <a:r>
              <a:rPr lang="en-US" baseline="0" dirty="0" smtClean="0"/>
              <a:t> the Data tab to display the Sort dialog box.</a:t>
            </a:r>
          </a:p>
          <a:p>
            <a:pPr marL="228600" indent="-228600">
              <a:buFont typeface="+mj-lt"/>
              <a:buAutoNum type="arabicPeriod"/>
            </a:pPr>
            <a:r>
              <a:rPr lang="en-US" baseline="0" dirty="0" smtClean="0"/>
              <a:t>Select the primary sort level by clicking the Sort by arrow and selecting the column to sort by.  Then click the Order arrow and then select the sort order from the list.</a:t>
            </a:r>
          </a:p>
          <a:p>
            <a:pPr marL="228600" indent="-228600">
              <a:buFont typeface="+mj-lt"/>
              <a:buAutoNum type="arabicPeriod"/>
            </a:pPr>
            <a:r>
              <a:rPr lang="en-US" baseline="0" dirty="0" smtClean="0"/>
              <a:t>Click Add Level, select the second sort level by clicking the Then by arrow and selecting the column to sort by.  Then click the Order arrow and then select the sort order from the list.</a:t>
            </a:r>
          </a:p>
          <a:p>
            <a:pPr marL="228600" indent="-228600">
              <a:buFont typeface="+mj-lt"/>
              <a:buAutoNum type="arabicPeriod"/>
            </a:pPr>
            <a:r>
              <a:rPr lang="en-US" baseline="0" dirty="0" smtClean="0"/>
              <a:t>Continue to click Add Level and add sort levels.</a:t>
            </a:r>
            <a:r>
              <a:rPr lang="en-US" dirty="0" smtClean="0"/>
              <a:t>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29</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Excel arranges data in either ascending or descending fashion.  For text entries, ascending sort is alphabetical order.  A custom sort can be used if you wish to arrange values in a particular fashion, such as days of the week, months of the year, or in a customized ordering.</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Figure 4.22 illustrates the Custom Lists Dialog Box.</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30</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Filtering is the process of specifying conditions to display only those records that meet the conditions.  To filter records by a particular field, click the column’s filter arrow and select the values of interest.  Records that match the values in the filter display, and other records are hidden from view.</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31</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When you filter a column of numbers, you can specify specific numbers, a range, or values in the Top 10, above or below the average.</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Figure 4.24 illustrates choices regarding numeric filters.</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32</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Rather than using cell addresses, structured references can aid in formula creation and clarity.  For example, in Figure 4.28, the formula in cell J6 can be written as =[Amount]-[Down Payment].  Structured references are enclosed in square brackets.</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33</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A total row can be added to a table by checking the Total Row check box in the Table Style Options group in the Table Tools Design tab.  Excel automatically adds the SUM function to the last column if it contains numeric data and the COUNT function if it contains text data.  Click in any cell of the total row and select the statistical function of interest.</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Figure 4.29 shows the active total row with totals applied to the Amount and Down Payment columns. </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34</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Conditional formatting applies special formatting to highlight and emphasize cells that meet certain conditions.  </a:t>
            </a:r>
            <a:r>
              <a:rPr lang="en-US" dirty="0" smtClean="0"/>
              <a:t>Use the following technique to apply conditional formatting.</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dirty="0" smtClean="0"/>
              <a:t>Select the range of data to which the conditional</a:t>
            </a:r>
            <a:r>
              <a:rPr lang="en-US" baseline="0" dirty="0" smtClean="0"/>
              <a:t> format will be applied.</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baseline="0" dirty="0" smtClean="0"/>
              <a:t>Click Conditional Formatting in the Styles group on the Home tab.</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baseline="0" dirty="0" smtClean="0"/>
              <a:t>Select a conditional format from the list or click New Rule to create a customized rule.</a:t>
            </a:r>
            <a:r>
              <a:rPr lang="en-US"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baseline="0" dirty="0" smtClean="0"/>
          </a:p>
          <a:p>
            <a:pPr marL="228600" marR="0" indent="-228600" algn="l" defTabSz="914400" rtl="0" eaLnBrk="1" fontAlgn="auto" latinLnBrk="0" hangingPunct="1">
              <a:lnSpc>
                <a:spcPct val="100000"/>
              </a:lnSpc>
              <a:spcBef>
                <a:spcPts val="0"/>
              </a:spcBef>
              <a:spcAft>
                <a:spcPts val="0"/>
              </a:spcAft>
              <a:buClrTx/>
              <a:buSzTx/>
              <a:buFont typeface="+mj-lt"/>
              <a:buNone/>
              <a:tabLst/>
              <a:defRPr/>
            </a:pPr>
            <a:r>
              <a:rPr lang="en-US" baseline="0" dirty="0" smtClean="0"/>
              <a:t>Table 4.5 describes Conditional Formatting Options.  </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35</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The Highlight Cells Rules enable you to highlight cells within a range that satisfy a certain condition or equal a particular value.  Figure 4.39 illustrates one conditional format on the field Manufacturer highlighting text “Serenity Spas”, and another on the field Amount highlighting  values between “$10,000 and $20,000”.</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36</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The Top/Bottom Rules enable you to highlight cells that fall in the Top 10, Top 10%, Bottom 10, Bottom 10%, Above or Below Average groups.  It is also possible to select a customized condition.</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Figure 4.40 illustrates a conditional format applied to the Top 3 values in the Amount column.</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37</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Other conditional formats include data bars, color scales, and icon sets.  A data bar is a horizontal bar indicating the size of a cell compared to others in the range.</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A color scale uses a range of colors to rank values in the range.  An icon set uses a set of symbols to rank values in the range.</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Figure 4.41 illustrates the Data bars conditional format applied to the Amount column, Color scales to the Down Payment column, and an Icon set to the Owed column.</a:t>
            </a: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38</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Use the following alternate techniques to create a customized rule, using the Conditional Formatting command in the Styles group on the Home tab.</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baseline="0" dirty="0" smtClean="0"/>
              <a:t>Select New Rule.</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baseline="0" dirty="0" smtClean="0"/>
              <a:t>Select Manage Rules to open the Conditional Formatting Rules Manager dialog box, and select New Rule.</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baseline="0" dirty="0" smtClean="0"/>
              <a:t>Select a rule category, and then select More Rules to open the New Formatting Rule dialog box.</a:t>
            </a:r>
          </a:p>
          <a:p>
            <a:pPr marL="228600" marR="0" indent="-228600" algn="l" defTabSz="914400" rtl="0" eaLnBrk="1" fontAlgn="auto" latinLnBrk="0" hangingPunct="1">
              <a:lnSpc>
                <a:spcPct val="100000"/>
              </a:lnSpc>
              <a:spcBef>
                <a:spcPts val="0"/>
              </a:spcBef>
              <a:spcAft>
                <a:spcPts val="0"/>
              </a:spcAft>
              <a:buClrTx/>
              <a:buSzTx/>
              <a:buFont typeface="+mj-lt"/>
              <a:buNone/>
              <a:tabLst/>
              <a:defRPr/>
            </a:pPr>
            <a:endParaRPr lang="en-US" baseline="0" dirty="0" smtClean="0"/>
          </a:p>
          <a:p>
            <a:pPr marL="228600" marR="0" indent="-228600" algn="l" defTabSz="914400" rtl="0" eaLnBrk="1" fontAlgn="auto" latinLnBrk="0" hangingPunct="1">
              <a:lnSpc>
                <a:spcPct val="100000"/>
              </a:lnSpc>
              <a:spcBef>
                <a:spcPts val="0"/>
              </a:spcBef>
              <a:spcAft>
                <a:spcPts val="0"/>
              </a:spcAft>
              <a:buClrTx/>
              <a:buSzTx/>
              <a:buFont typeface="+mj-lt"/>
              <a:buNone/>
              <a:tabLst/>
              <a:defRPr/>
            </a:pPr>
            <a:r>
              <a:rPr lang="en-US" baseline="0" dirty="0" smtClean="0"/>
              <a:t>Figure 4.42 illustrates the New Formatting Rule dialog box.</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baseline="0" dirty="0"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198E33-9D30-42B7-B9A7-4307C7EC0501}" type="slidenum">
              <a:rPr lang="en-US"/>
              <a:pPr/>
              <a:t>39</a:t>
            </a:fld>
            <a:endParaRPr lang="en-US" dirty="0"/>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baseline="0" dirty="0" smtClean="0"/>
              <a:t>Once conditional formatting has been applied to a column, sorting and filtering commands can be used.  If the conditional format uses a color, the Sort by Color option orders highlighted records together.  To apply the sort, display the filter arrows, click the arrow for the conditionally formatted column you wish to sort, point to Sort by Color, and then click the desired fill color.</a:t>
            </a:r>
          </a:p>
          <a:p>
            <a:pPr marL="0" marR="0" indent="0" algn="l" defTabSz="914400" rtl="0" eaLnBrk="1" fontAlgn="auto" latinLnBrk="0" hangingPunct="1">
              <a:lnSpc>
                <a:spcPct val="100000"/>
              </a:lnSpc>
              <a:spcBef>
                <a:spcPts val="0"/>
              </a:spcBef>
              <a:spcAft>
                <a:spcPts val="0"/>
              </a:spcAft>
              <a:buClrTx/>
              <a:buSzTx/>
              <a:buFont typeface="+mj-lt"/>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baseline="0" dirty="0" smtClean="0"/>
              <a:t>If the conditional format uses data bars, sorting the column by value will arrange the data bars in ascending or descending fashion.  Applying the Filter by Color command applies a filter to display only highlighted records.</a:t>
            </a:r>
          </a:p>
          <a:p>
            <a:pPr marL="228600" marR="0" indent="-228600" algn="l" defTabSz="914400" rtl="0" eaLnBrk="1" fontAlgn="auto" latinLnBrk="0" hangingPunct="1">
              <a:lnSpc>
                <a:spcPct val="100000"/>
              </a:lnSpc>
              <a:spcBef>
                <a:spcPts val="0"/>
              </a:spcBef>
              <a:spcAft>
                <a:spcPts val="0"/>
              </a:spcAft>
              <a:buClrTx/>
              <a:buSzTx/>
              <a:buFont typeface="+mj-lt"/>
              <a:buNone/>
              <a:tabLst/>
              <a:defRPr/>
            </a:pPr>
            <a:endParaRPr lang="en-US" baseline="0" dirty="0"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Chapter 4 has studied</a:t>
            </a:r>
            <a:r>
              <a:rPr lang="en-US" baseline="0" dirty="0" smtClean="0"/>
              <a:t> the creation and manipulation of large data sets and Excel tables.  </a:t>
            </a:r>
            <a:r>
              <a:rPr lang="en-US" dirty="0" smtClean="0"/>
              <a:t>In this chapter, you have learned to manage large datasets by freezing rows and columns and controlling print options.  You understand table design and can create and format a table.  You can sort and filter data in a table.  You can use structured references in formulas and apply statistical functions in a total row.  You can apply conditional formatting to add emphasis to records.</a:t>
            </a:r>
          </a:p>
          <a:p>
            <a:pPr>
              <a:buNone/>
            </a:pPr>
            <a:endParaRPr lang="en-US" dirty="0" smtClean="0"/>
          </a:p>
          <a:p>
            <a:endParaRPr lang="en-US" baseline="0" dirty="0" smtClean="0"/>
          </a:p>
          <a:p>
            <a:endParaRPr lang="en-US" dirty="0" smtClean="0"/>
          </a:p>
        </p:txBody>
      </p:sp>
      <p:sp>
        <p:nvSpPr>
          <p:cNvPr id="4" name="Slide Number Placeholder 3"/>
          <p:cNvSpPr>
            <a:spLocks noGrp="1"/>
          </p:cNvSpPr>
          <p:nvPr>
            <p:ph type="sldNum" sz="quarter" idx="10"/>
          </p:nvPr>
        </p:nvSpPr>
        <p:spPr/>
        <p:txBody>
          <a:bodyPr/>
          <a:lstStyle/>
          <a:p>
            <a:fld id="{3BCF846F-A3E5-4C0D-9E2E-DC382416709D}" type="slidenum">
              <a:rPr lang="en-US" smtClean="0"/>
              <a:pPr/>
              <a:t>40</a:t>
            </a:fld>
            <a:endParaRPr 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459F951-5780-48CA-BB62-DA89E477BF03}" type="slidenum">
              <a:rPr lang="en-CA"/>
              <a:pPr/>
              <a:t>41</a:t>
            </a:fld>
            <a:endParaRPr lang="en-CA"/>
          </a:p>
        </p:txBody>
      </p:sp>
      <p:sp>
        <p:nvSpPr>
          <p:cNvPr id="194562" name="Rectangle 2"/>
          <p:cNvSpPr>
            <a:spLocks noGrp="1" noRot="1" noChangeAspect="1" noChangeArrowheads="1" noTextEdit="1"/>
          </p:cNvSpPr>
          <p:nvPr>
            <p:ph type="sldImg"/>
          </p:nvPr>
        </p:nvSpPr>
        <p:spPr>
          <a:ln/>
        </p:spPr>
      </p:sp>
      <p:sp>
        <p:nvSpPr>
          <p:cNvPr id="194563" name="Rectangle 3"/>
          <p:cNvSpPr>
            <a:spLocks noGrp="1" noChangeArrowheads="1"/>
          </p:cNvSpPr>
          <p:nvPr>
            <p:ph type="body" idx="1"/>
          </p:nvPr>
        </p:nvSpPr>
        <p:spPr/>
        <p:txBody>
          <a:bodyPr/>
          <a:lstStyle/>
          <a:p>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8"/>
            <a:ext cx="7772400" cy="1470025"/>
          </a:xfrm>
        </p:spPr>
        <p:txBody>
          <a:bodyPr/>
          <a:lstStyle>
            <a:lvl1pPr algn="ctr">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4D9B7A-8143-4248-97CB-DF057373C49B}" type="slidenum">
              <a:rPr lang="en-US" smtClean="0"/>
              <a:pPr/>
              <a:t>‹#›</a:t>
            </a:fld>
            <a:endParaRPr lang="en-US"/>
          </a:p>
        </p:txBody>
      </p:sp>
    </p:spTree>
  </p:cSld>
  <p:clrMapOvr>
    <a:masterClrMapping/>
  </p:clrMapOvr>
  <p:transition spd="med">
    <p:dissolv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BD283A-335B-4D26-926F-17332BA0AD35}" type="slidenum">
              <a:rPr lang="en-US" smtClean="0"/>
              <a:pPr/>
              <a:t>‹#›</a:t>
            </a:fld>
            <a:endParaRPr lang="en-US"/>
          </a:p>
        </p:txBody>
      </p:sp>
    </p:spTree>
  </p:cSld>
  <p:clrMapOvr>
    <a:masterClrMapping/>
  </p:clrMapOvr>
  <p:transition spd="med">
    <p:dissolv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3"/>
            <a:ext cx="7772400" cy="136207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B4AC401-00A4-4AB3-9956-C8DAADA2A77B}" type="slidenum">
              <a:rPr lang="en-US" smtClean="0"/>
              <a:pPr/>
              <a:t>‹#›</a:t>
            </a:fld>
            <a:endParaRPr lang="en-US"/>
          </a:p>
        </p:txBody>
      </p:sp>
    </p:spTree>
  </p:cSld>
  <p:clrMapOvr>
    <a:masterClrMapping/>
  </p:clrMapOvr>
  <p:transition spd="med">
    <p:dissolv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47F83A-BD6A-436F-88D9-580E579D5C36}" type="slidenum">
              <a:rPr lang="en-US" smtClean="0"/>
              <a:pPr/>
              <a:t>‹#›</a:t>
            </a:fld>
            <a:endParaRPr lang="en-US"/>
          </a:p>
        </p:txBody>
      </p:sp>
    </p:spTree>
  </p:cSld>
  <p:clrMapOvr>
    <a:masterClrMapping/>
  </p:clrMapOvr>
  <p:transition spd="med">
    <p:dissolv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9"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9"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D032FEE-215B-4919-BBF6-DCC144001331}" type="slidenum">
              <a:rPr lang="en-US" smtClean="0"/>
              <a:pPr/>
              <a:t>‹#›</a:t>
            </a:fld>
            <a:endParaRPr lang="en-US"/>
          </a:p>
        </p:txBody>
      </p:sp>
    </p:spTree>
  </p:cSld>
  <p:clrMapOvr>
    <a:masterClrMapping/>
  </p:clrMapOvr>
  <p:transition spd="med">
    <p:dissolv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87377A5-37D1-4E54-82D0-E314A0A5130D}" type="slidenum">
              <a:rPr lang="en-US" smtClean="0"/>
              <a:pPr/>
              <a:t>‹#›</a:t>
            </a:fld>
            <a:endParaRPr lang="en-US"/>
          </a:p>
        </p:txBody>
      </p:sp>
    </p:spTree>
  </p:cSld>
  <p:clrMapOvr>
    <a:masterClrMapping/>
  </p:clrMapOvr>
  <p:transition spd="med">
    <p:dissolv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C610F6-9108-4790-A2C1-7278B0B83426}" type="slidenum">
              <a:rPr lang="en-US" smtClean="0"/>
              <a:pPr/>
              <a:t>‹#›</a:t>
            </a:fld>
            <a:endParaRPr lang="en-US"/>
          </a:p>
        </p:txBody>
      </p:sp>
    </p:spTree>
  </p:cSld>
  <p:clrMapOvr>
    <a:masterClrMapping/>
  </p:clrMapOvr>
  <p:transition spd="med">
    <p:dissolv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4" y="273051"/>
            <a:ext cx="3008313" cy="1162051"/>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4"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7F22F1-FBA5-481F-9C77-CB59B7A03FF8}" type="slidenum">
              <a:rPr lang="en-US" smtClean="0"/>
              <a:pPr/>
              <a:t>‹#›</a:t>
            </a:fld>
            <a:endParaRPr lang="en-US"/>
          </a:p>
        </p:txBody>
      </p:sp>
    </p:spTree>
  </p:cSld>
  <p:clrMapOvr>
    <a:masterClrMapping/>
  </p:clrMapOvr>
  <p:transition spd="med">
    <p:dissolv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E1C6FA-59EC-4DB4-8132-5C86036B1151}" type="slidenum">
              <a:rPr lang="en-US" smtClean="0"/>
              <a:pPr/>
              <a:t>‹#›</a:t>
            </a:fld>
            <a:endParaRPr lang="en-US"/>
          </a:p>
        </p:txBody>
      </p:sp>
    </p:spTree>
  </p:cSld>
  <p:clrMapOvr>
    <a:masterClrMapping/>
  </p:clrMapOvr>
  <p:transition spd="med">
    <p:dissolv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C1845E-9BC6-4D37-9566-E3EF08DF08FA}" type="slidenum">
              <a:rPr lang="en-US" smtClean="0"/>
              <a:pPr/>
              <a:t>‹#›</a:t>
            </a:fld>
            <a:endParaRPr lang="en-US"/>
          </a:p>
        </p:txBody>
      </p:sp>
    </p:spTree>
  </p:cSld>
  <p:clrMapOvr>
    <a:masterClrMapping/>
  </p:clrMapOvr>
  <p:transition spd="med">
    <p:dissolv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530710-73C6-42D3-BE78-656CC2831286}" type="slidenum">
              <a:rPr lang="en-US" smtClean="0"/>
              <a:pPr/>
              <a:t>‹#›</a:t>
            </a:fld>
            <a:endParaRPr lang="en-US"/>
          </a:p>
        </p:txBody>
      </p:sp>
    </p:spTree>
  </p:cSld>
  <p:clrMapOvr>
    <a:masterClrMapping/>
  </p:clrMapOvr>
  <p:transition spd="med">
    <p:dissolv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56353"/>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3124200" y="6356353"/>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3"/>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1F8070-7173-4855-9BB4-9867640CA16E}" type="slidenum">
              <a:rPr lang="en-US" smtClean="0"/>
              <a:pPr/>
              <a:t>‹#›</a:t>
            </a:fld>
            <a:endParaRPr lang="en-US"/>
          </a:p>
        </p:txBody>
      </p:sp>
      <p:pic>
        <p:nvPicPr>
          <p:cNvPr id="7" name="Picture 11" descr="Sprott_logo"/>
          <p:cNvPicPr>
            <a:picLocks noChangeAspect="1" noChangeArrowheads="1"/>
          </p:cNvPicPr>
          <p:nvPr/>
        </p:nvPicPr>
        <p:blipFill>
          <a:blip r:embed="rId13" cstate="print"/>
          <a:srcRect/>
          <a:stretch>
            <a:fillRect/>
          </a:stretch>
        </p:blipFill>
        <p:spPr bwMode="auto">
          <a:xfrm>
            <a:off x="7143768" y="5657865"/>
            <a:ext cx="1600200" cy="893446"/>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ransition spd="med">
    <p:dissolve/>
  </p:transition>
  <p:timing>
    <p:tnLst>
      <p:par>
        <p:cTn id="1" dur="indefinite" restart="never" nodeType="tmRoot"/>
      </p:par>
    </p:tnLst>
  </p:timing>
  <p:txStyles>
    <p:titleStyle>
      <a:lvl1pPr algn="ctr" defTabSz="914400" rtl="0" eaLnBrk="1" latinLnBrk="0" hangingPunct="1">
        <a:spcBef>
          <a:spcPct val="0"/>
        </a:spcBef>
        <a:buNone/>
        <a:defRPr sz="4000" b="1" kern="1200">
          <a:solidFill>
            <a:schemeClr val="accent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lumMod val="85000"/>
              <a:lumOff val="1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lumMod val="85000"/>
              <a:lumOff val="1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lumMod val="85000"/>
              <a:lumOff val="1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lumMod val="85000"/>
              <a:lumOff val="1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lumMod val="85000"/>
              <a:lumOff val="1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42910" y="571480"/>
            <a:ext cx="7772400" cy="1470025"/>
          </a:xfrm>
        </p:spPr>
        <p:txBody>
          <a:bodyPr>
            <a:normAutofit fontScale="90000"/>
          </a:bodyPr>
          <a:lstStyle/>
          <a:p>
            <a:pPr algn="ctr"/>
            <a:r>
              <a:rPr lang="en-US" dirty="0" smtClean="0"/>
              <a:t>Introduction to Business Information and Communication Technologies</a:t>
            </a:r>
            <a:endParaRPr lang="en-US" dirty="0"/>
          </a:p>
        </p:txBody>
      </p:sp>
      <p:sp>
        <p:nvSpPr>
          <p:cNvPr id="2051" name="Rectangle 3"/>
          <p:cNvSpPr>
            <a:spLocks noGrp="1" noChangeArrowheads="1"/>
          </p:cNvSpPr>
          <p:nvPr>
            <p:ph type="subTitle" idx="1"/>
          </p:nvPr>
        </p:nvSpPr>
        <p:spPr>
          <a:xfrm>
            <a:off x="1357290" y="3000372"/>
            <a:ext cx="7010400" cy="1600200"/>
          </a:xfrm>
        </p:spPr>
        <p:txBody>
          <a:bodyPr>
            <a:normAutofit/>
          </a:bodyPr>
          <a:lstStyle/>
          <a:p>
            <a:pPr eaLnBrk="1" hangingPunct="1">
              <a:defRPr/>
            </a:pPr>
            <a:r>
              <a:rPr lang="en-US" dirty="0" smtClean="0">
                <a:effectLst>
                  <a:outerShdw blurRad="38100" dist="38100" dir="2700000" algn="tl">
                    <a:srgbClr val="000000">
                      <a:alpha val="43137"/>
                    </a:srgbClr>
                  </a:outerShdw>
                </a:effectLst>
              </a:rPr>
              <a:t>Lecture Six</a:t>
            </a:r>
            <a:endParaRPr lang="en-US" dirty="0">
              <a:effectLst>
                <a:outerShdw blurRad="38100" dist="38100" dir="2700000" algn="tl">
                  <a:srgbClr val="000000">
                    <a:alpha val="43137"/>
                  </a:srgbClr>
                </a:outerShdw>
              </a:effectLst>
            </a:endParaRPr>
          </a:p>
        </p:txBody>
      </p:sp>
    </p:spTree>
  </p:cSld>
  <p:clrMapOvr>
    <a:masterClrMapping/>
  </p:clrMapOvr>
  <p:transition spd="med">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news-with-container.jpg"/>
          <p:cNvPicPr>
            <a:picLocks noGrp="1" noChangeAspect="1"/>
          </p:cNvPicPr>
          <p:nvPr>
            <p:ph idx="1"/>
          </p:nvPr>
        </p:nvPicPr>
        <p:blipFill>
          <a:blip r:embed="rId3" cstate="print"/>
          <a:stretch>
            <a:fillRect/>
          </a:stretch>
        </p:blipFill>
        <p:spPr>
          <a:xfrm>
            <a:off x="5429256" y="1142984"/>
            <a:ext cx="3095625" cy="4324350"/>
          </a:xfrm>
        </p:spPr>
      </p:pic>
      <p:sp>
        <p:nvSpPr>
          <p:cNvPr id="2" name="Title 1"/>
          <p:cNvSpPr>
            <a:spLocks noGrp="1"/>
          </p:cNvSpPr>
          <p:nvPr>
            <p:ph type="title"/>
          </p:nvPr>
        </p:nvSpPr>
        <p:spPr/>
        <p:txBody>
          <a:bodyPr/>
          <a:lstStyle/>
          <a:p>
            <a:r>
              <a:rPr lang="en-US" dirty="0" smtClean="0"/>
              <a:t>Media Reports</a:t>
            </a:r>
            <a:endParaRPr lang="en-CA" dirty="0"/>
          </a:p>
        </p:txBody>
      </p:sp>
      <p:sp>
        <p:nvSpPr>
          <p:cNvPr id="4" name="Slide Number Placeholder 3"/>
          <p:cNvSpPr>
            <a:spLocks noGrp="1"/>
          </p:cNvSpPr>
          <p:nvPr>
            <p:ph type="sldNum" sz="quarter" idx="12"/>
          </p:nvPr>
        </p:nvSpPr>
        <p:spPr/>
        <p:txBody>
          <a:bodyPr/>
          <a:lstStyle/>
          <a:p>
            <a:pPr>
              <a:defRPr/>
            </a:pPr>
            <a:fld id="{60FF1E6C-E236-4B6A-A1F7-5A56891A373D}" type="slidenum">
              <a:rPr lang="en-US" smtClean="0"/>
              <a:pPr>
                <a:defRPr/>
              </a:pPr>
              <a:t>2</a:t>
            </a:fld>
            <a:endParaRPr lang="en-US"/>
          </a:p>
        </p:txBody>
      </p:sp>
      <p:sp>
        <p:nvSpPr>
          <p:cNvPr id="6" name="TextBox 5"/>
          <p:cNvSpPr txBox="1"/>
          <p:nvPr/>
        </p:nvSpPr>
        <p:spPr>
          <a:xfrm>
            <a:off x="785786" y="2214554"/>
            <a:ext cx="1430392" cy="369332"/>
          </a:xfrm>
          <a:prstGeom prst="rect">
            <a:avLst/>
          </a:prstGeom>
          <a:noFill/>
        </p:spPr>
        <p:txBody>
          <a:bodyPr wrap="none" rtlCol="0">
            <a:spAutoFit/>
          </a:bodyPr>
          <a:lstStyle/>
          <a:p>
            <a:r>
              <a:rPr lang="en-US" dirty="0" smtClean="0"/>
              <a:t>Team </a:t>
            </a:r>
            <a:r>
              <a:rPr lang="en-CA" dirty="0" smtClean="0">
                <a:solidFill>
                  <a:schemeClr val="bg1"/>
                </a:solidFill>
              </a:rPr>
              <a:t>Co</a:t>
            </a:r>
            <a:r>
              <a:rPr lang="en-CA" dirty="0" smtClean="0">
                <a:solidFill>
                  <a:schemeClr val="bg1"/>
                </a:solidFill>
              </a:rPr>
              <a:t>.  </a:t>
            </a:r>
            <a:endParaRPr lang="en-CA" dirty="0">
              <a:solidFill>
                <a:schemeClr val="bg1"/>
              </a:solidFill>
            </a:endParaRPr>
          </a:p>
        </p:txBody>
      </p:sp>
    </p:spTree>
  </p:cSld>
  <p:clrMapOvr>
    <a:masterClrMapping/>
  </p:clrMapOvr>
  <p:transition spd="med">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p:cNvSpPr>
            <a:spLocks noGrp="1" noChangeArrowheads="1"/>
          </p:cNvSpPr>
          <p:nvPr>
            <p:ph type="title"/>
          </p:nvPr>
        </p:nvSpPr>
        <p:spPr/>
        <p:txBody>
          <a:bodyPr/>
          <a:lstStyle/>
          <a:p>
            <a:r>
              <a:rPr lang="en-CA" dirty="0"/>
              <a:t>Today’s Agenda</a:t>
            </a:r>
          </a:p>
        </p:txBody>
      </p:sp>
      <p:sp>
        <p:nvSpPr>
          <p:cNvPr id="187395" name="Rectangle 3"/>
          <p:cNvSpPr>
            <a:spLocks noGrp="1" noChangeArrowheads="1"/>
          </p:cNvSpPr>
          <p:nvPr>
            <p:ph idx="1"/>
          </p:nvPr>
        </p:nvSpPr>
        <p:spPr/>
        <p:txBody>
          <a:bodyPr/>
          <a:lstStyle/>
          <a:p>
            <a:r>
              <a:rPr lang="en-CA" dirty="0"/>
              <a:t>Flattener # 4</a:t>
            </a:r>
          </a:p>
          <a:p>
            <a:pPr lvl="1"/>
            <a:r>
              <a:rPr lang="en-CA" dirty="0"/>
              <a:t>Uploading: Harnessing the Power of Communities</a:t>
            </a:r>
          </a:p>
          <a:p>
            <a:r>
              <a:rPr lang="en-CA" dirty="0"/>
              <a:t>Excel I</a:t>
            </a:r>
          </a:p>
          <a:p>
            <a:pPr lvl="1"/>
            <a:r>
              <a:rPr lang="en-US" dirty="0" smtClean="0"/>
              <a:t>Datasets and </a:t>
            </a:r>
            <a:r>
              <a:rPr lang="en-US" dirty="0" smtClean="0"/>
              <a:t>Tables</a:t>
            </a:r>
            <a:endParaRPr lang="en-CA" dirty="0"/>
          </a:p>
        </p:txBody>
      </p:sp>
    </p:spTree>
  </p:cSld>
  <p:clrMapOvr>
    <a:masterClrMapping/>
  </p:clrMapOvr>
  <p:transition spd="med">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p:txBody>
          <a:bodyPr/>
          <a:lstStyle/>
          <a:p>
            <a:r>
              <a:rPr lang="en-CA"/>
              <a:t>Flattener # 4</a:t>
            </a:r>
          </a:p>
        </p:txBody>
      </p:sp>
      <p:sp>
        <p:nvSpPr>
          <p:cNvPr id="188419" name="Rectangle 3"/>
          <p:cNvSpPr>
            <a:spLocks noGrp="1" noChangeArrowheads="1"/>
          </p:cNvSpPr>
          <p:nvPr>
            <p:ph idx="1"/>
          </p:nvPr>
        </p:nvSpPr>
        <p:spPr/>
        <p:txBody>
          <a:bodyPr/>
          <a:lstStyle/>
          <a:p>
            <a:r>
              <a:rPr lang="en-CA"/>
              <a:t>Uploading: Harnessing the Power of Communities</a:t>
            </a:r>
          </a:p>
        </p:txBody>
      </p:sp>
      <p:pic>
        <p:nvPicPr>
          <p:cNvPr id="188421" name="Picture 5" descr="Opensource"/>
          <p:cNvPicPr>
            <a:picLocks noChangeAspect="1" noChangeArrowheads="1"/>
          </p:cNvPicPr>
          <p:nvPr/>
        </p:nvPicPr>
        <p:blipFill>
          <a:blip r:embed="rId3" cstate="print"/>
          <a:srcRect/>
          <a:stretch>
            <a:fillRect/>
          </a:stretch>
        </p:blipFill>
        <p:spPr bwMode="auto">
          <a:xfrm>
            <a:off x="468313" y="2997200"/>
            <a:ext cx="2420937" cy="2149475"/>
          </a:xfrm>
          <a:prstGeom prst="rect">
            <a:avLst/>
          </a:prstGeom>
          <a:noFill/>
          <a:ln>
            <a:solidFill>
              <a:schemeClr val="accent1"/>
            </a:solidFill>
          </a:ln>
        </p:spPr>
      </p:pic>
      <p:pic>
        <p:nvPicPr>
          <p:cNvPr id="188422" name="Picture 6" descr="i_love_blogging"/>
          <p:cNvPicPr>
            <a:picLocks noChangeAspect="1" noChangeArrowheads="1"/>
          </p:cNvPicPr>
          <p:nvPr/>
        </p:nvPicPr>
        <p:blipFill>
          <a:blip r:embed="rId4" cstate="print"/>
          <a:srcRect/>
          <a:stretch>
            <a:fillRect/>
          </a:stretch>
        </p:blipFill>
        <p:spPr bwMode="auto">
          <a:xfrm>
            <a:off x="2143108" y="4429132"/>
            <a:ext cx="1871663" cy="1871663"/>
          </a:xfrm>
          <a:prstGeom prst="rect">
            <a:avLst/>
          </a:prstGeom>
          <a:noFill/>
          <a:ln>
            <a:solidFill>
              <a:schemeClr val="accent1"/>
            </a:solidFill>
          </a:ln>
        </p:spPr>
      </p:pic>
      <p:pic>
        <p:nvPicPr>
          <p:cNvPr id="188420" name="Picture 4" descr="Wikipedia-logo"/>
          <p:cNvPicPr>
            <a:picLocks noChangeAspect="1" noChangeArrowheads="1"/>
          </p:cNvPicPr>
          <p:nvPr/>
        </p:nvPicPr>
        <p:blipFill>
          <a:blip r:embed="rId5" cstate="print"/>
          <a:srcRect/>
          <a:stretch>
            <a:fillRect/>
          </a:stretch>
        </p:blipFill>
        <p:spPr bwMode="auto">
          <a:xfrm>
            <a:off x="3643306" y="2357430"/>
            <a:ext cx="2849562" cy="1976437"/>
          </a:xfrm>
          <a:prstGeom prst="rect">
            <a:avLst/>
          </a:prstGeom>
          <a:noFill/>
        </p:spPr>
      </p:pic>
      <p:pic>
        <p:nvPicPr>
          <p:cNvPr id="188423" name="Picture 7" descr="podcasting"/>
          <p:cNvPicPr>
            <a:picLocks noChangeAspect="1" noChangeArrowheads="1"/>
          </p:cNvPicPr>
          <p:nvPr/>
        </p:nvPicPr>
        <p:blipFill>
          <a:blip r:embed="rId6" cstate="print"/>
          <a:srcRect/>
          <a:stretch>
            <a:fillRect/>
          </a:stretch>
        </p:blipFill>
        <p:spPr bwMode="auto">
          <a:xfrm>
            <a:off x="6357950" y="3571876"/>
            <a:ext cx="2520950" cy="1909762"/>
          </a:xfrm>
          <a:prstGeom prst="rect">
            <a:avLst/>
          </a:prstGeom>
          <a:noFill/>
        </p:spPr>
      </p:pic>
    </p:spTree>
  </p:cSld>
  <p:clrMapOvr>
    <a:masterClrMapping/>
  </p:clrMapOvr>
  <p:transition spd="med">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CA" dirty="0" smtClean="0"/>
              <a:t>Excel I</a:t>
            </a:r>
            <a:endParaRPr lang="en-CA" dirty="0"/>
          </a:p>
        </p:txBody>
      </p:sp>
      <p:sp>
        <p:nvSpPr>
          <p:cNvPr id="5" name="Text Placeholder 4"/>
          <p:cNvSpPr>
            <a:spLocks noGrp="1"/>
          </p:cNvSpPr>
          <p:nvPr>
            <p:ph type="body" idx="1"/>
          </p:nvPr>
        </p:nvSpPr>
        <p:spPr/>
        <p:txBody>
          <a:bodyPr/>
          <a:lstStyle/>
          <a:p>
            <a:r>
              <a:rPr lang="en-US" dirty="0" smtClean="0"/>
              <a:t>Chapter </a:t>
            </a:r>
            <a:r>
              <a:rPr lang="en-US" dirty="0" smtClean="0"/>
              <a:t>5</a:t>
            </a:r>
            <a:endParaRPr lang="en-CA" dirty="0"/>
          </a:p>
        </p:txBody>
      </p:sp>
    </p:spTree>
  </p:cSld>
  <p:clrMapOvr>
    <a:masterClrMapping/>
  </p:clrMapOvr>
  <p:transition spd="med">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Problem Solving Process</a:t>
            </a:r>
            <a:endParaRPr lang="en-US" dirty="0"/>
          </a:p>
        </p:txBody>
      </p:sp>
      <p:sp>
        <p:nvSpPr>
          <p:cNvPr id="3" name="Content Placeholder 2"/>
          <p:cNvSpPr>
            <a:spLocks noGrp="1"/>
          </p:cNvSpPr>
          <p:nvPr>
            <p:ph idx="1"/>
          </p:nvPr>
        </p:nvSpPr>
        <p:spPr>
          <a:xfrm>
            <a:off x="381001" y="3810001"/>
            <a:ext cx="8153400" cy="2209800"/>
          </a:xfrm>
          <a:solidFill>
            <a:schemeClr val="accent1">
              <a:lumMod val="60000"/>
              <a:lumOff val="40000"/>
            </a:schemeClr>
          </a:solidFill>
          <a:ln>
            <a:noFill/>
          </a:ln>
        </p:spPr>
        <p:txBody>
          <a:bodyPr/>
          <a:lstStyle/>
          <a:p>
            <a:r>
              <a:rPr lang="en-US" sz="2800" b="1" dirty="0" smtClean="0"/>
              <a:t>Analysis:</a:t>
            </a:r>
            <a:r>
              <a:rPr lang="en-US" sz="2800" dirty="0" smtClean="0"/>
              <a:t> </a:t>
            </a:r>
            <a:r>
              <a:rPr lang="en-US" sz="2400" dirty="0" smtClean="0"/>
              <a:t>Using </a:t>
            </a:r>
            <a:r>
              <a:rPr lang="en-US" sz="2400" i="1" u="sng" dirty="0" smtClean="0"/>
              <a:t>data</a:t>
            </a:r>
            <a:r>
              <a:rPr lang="en-US" sz="2400" dirty="0" smtClean="0"/>
              <a:t> to make decisions depends on an organization’s ability to collect, organize, and otherwise transform data into </a:t>
            </a:r>
            <a:r>
              <a:rPr lang="en-US" sz="2400" i="1" u="sng" dirty="0" smtClean="0"/>
              <a:t>information</a:t>
            </a:r>
            <a:r>
              <a:rPr lang="en-US" sz="2400" dirty="0" smtClean="0"/>
              <a:t> that can be used to support those decisions </a:t>
            </a:r>
            <a:endParaRPr lang="en-US" sz="2400" dirty="0"/>
          </a:p>
        </p:txBody>
      </p:sp>
      <p:sp>
        <p:nvSpPr>
          <p:cNvPr id="19" name="Slide Number Placeholder 18"/>
          <p:cNvSpPr>
            <a:spLocks noGrp="1"/>
          </p:cNvSpPr>
          <p:nvPr>
            <p:ph type="sldNum" sz="quarter" idx="12"/>
          </p:nvPr>
        </p:nvSpPr>
        <p:spPr/>
        <p:txBody>
          <a:bodyPr/>
          <a:lstStyle/>
          <a:p>
            <a:fld id="{29A055DC-E4E1-4339-BD8C-A48C1CE8C017}" type="slidenum">
              <a:rPr lang="en-US" smtClean="0"/>
              <a:pPr/>
              <a:t>6</a:t>
            </a:fld>
            <a:endParaRPr lang="en-US"/>
          </a:p>
        </p:txBody>
      </p:sp>
      <p:grpSp>
        <p:nvGrpSpPr>
          <p:cNvPr id="5" name="Group 25"/>
          <p:cNvGrpSpPr/>
          <p:nvPr/>
        </p:nvGrpSpPr>
        <p:grpSpPr>
          <a:xfrm>
            <a:off x="609600" y="2209801"/>
            <a:ext cx="7620000" cy="1066800"/>
            <a:chOff x="609600" y="2209800"/>
            <a:chExt cx="7620000" cy="1066800"/>
          </a:xfrm>
        </p:grpSpPr>
        <p:sp>
          <p:nvSpPr>
            <p:cNvPr id="4" name="Rectangle 3"/>
            <p:cNvSpPr/>
            <p:nvPr/>
          </p:nvSpPr>
          <p:spPr bwMode="auto">
            <a:xfrm>
              <a:off x="762000" y="2286000"/>
              <a:ext cx="1371600" cy="9144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908004" indent="-436541" fontAlgn="base">
                <a:lnSpc>
                  <a:spcPct val="80000"/>
                </a:lnSpc>
                <a:spcBef>
                  <a:spcPct val="20000"/>
                </a:spcBef>
                <a:spcAft>
                  <a:spcPct val="0"/>
                </a:spcAft>
                <a:buClr>
                  <a:schemeClr val="accent2"/>
                </a:buClr>
                <a:buFont typeface="Wingdings" pitchFamily="2" charset="2"/>
                <a:buChar char="n"/>
              </a:pPr>
              <a:endParaRPr lang="en-US" sz="1700" i="1" dirty="0" smtClean="0">
                <a:solidFill>
                  <a:schemeClr val="hlink"/>
                </a:solidFill>
                <a:latin typeface="Verdana" pitchFamily="34" charset="0"/>
              </a:endParaRPr>
            </a:p>
          </p:txBody>
        </p:sp>
        <p:grpSp>
          <p:nvGrpSpPr>
            <p:cNvPr id="9" name="Group 12"/>
            <p:cNvGrpSpPr/>
            <p:nvPr/>
          </p:nvGrpSpPr>
          <p:grpSpPr>
            <a:xfrm>
              <a:off x="609600" y="2209800"/>
              <a:ext cx="1600200" cy="1066800"/>
              <a:chOff x="609600" y="2209800"/>
              <a:chExt cx="1905000" cy="1066800"/>
            </a:xfrm>
            <a:solidFill>
              <a:srgbClr val="0070C0"/>
            </a:solidFill>
            <a:effectLst>
              <a:innerShdw blurRad="63500" dist="50800" dir="18900000">
                <a:prstClr val="black">
                  <a:alpha val="50000"/>
                </a:prstClr>
              </a:innerShdw>
            </a:effectLst>
            <a:scene3d>
              <a:camera prst="orthographicFront">
                <a:rot lat="0" lon="0" rev="0"/>
              </a:camera>
              <a:lightRig rig="contrasting" dir="t">
                <a:rot lat="0" lon="0" rev="1500000"/>
              </a:lightRig>
            </a:scene3d>
          </p:grpSpPr>
          <p:sp>
            <p:nvSpPr>
              <p:cNvPr id="6" name="Rectangle 5"/>
              <p:cNvSpPr/>
              <p:nvPr/>
            </p:nvSpPr>
            <p:spPr bwMode="auto">
              <a:xfrm>
                <a:off x="609600" y="2209800"/>
                <a:ext cx="1905000" cy="1066800"/>
              </a:xfrm>
              <a:prstGeom prst="rect">
                <a:avLst/>
              </a:prstGeom>
              <a:grpFill/>
              <a:ln w="9525" cap="flat" cmpd="sng" algn="ctr">
                <a:noFill/>
                <a:prstDash val="solid"/>
                <a:round/>
                <a:headEnd type="none" w="med" len="med"/>
                <a:tailEnd type="none" w="med" len="med"/>
              </a:ln>
              <a:effectLst>
                <a:outerShdw blurRad="149987" dist="250190" dir="8460000" algn="ctr">
                  <a:srgbClr val="000000">
                    <a:alpha val="28000"/>
                  </a:srgbClr>
                </a:outerShdw>
              </a:effectLst>
              <a:sp3d prstMaterial="metal">
                <a:bevelT w="88900" h="88900"/>
              </a:sp3d>
            </p:spPr>
            <p:txBody>
              <a:bodyPr vert="horz" wrap="square" lIns="91440" tIns="45720" rIns="91440" bIns="45720" numCol="1" rtlCol="0" anchor="t" anchorCtr="0" compatLnSpc="1">
                <a:prstTxWarp prst="textNoShape">
                  <a:avLst/>
                </a:prstTxWarp>
              </a:bodyPr>
              <a:lstStyle/>
              <a:p>
                <a:pPr marL="908004" indent="-436541" fontAlgn="base">
                  <a:lnSpc>
                    <a:spcPct val="80000"/>
                  </a:lnSpc>
                  <a:spcBef>
                    <a:spcPct val="20000"/>
                  </a:spcBef>
                  <a:spcAft>
                    <a:spcPct val="0"/>
                  </a:spcAft>
                  <a:buClr>
                    <a:schemeClr val="accent2"/>
                  </a:buClr>
                  <a:buFont typeface="Wingdings" pitchFamily="2" charset="2"/>
                  <a:buChar char="n"/>
                </a:pPr>
                <a:endParaRPr lang="en-US" sz="1700" b="1" i="1" dirty="0" smtClean="0">
                  <a:solidFill>
                    <a:schemeClr val="hlink"/>
                  </a:solidFill>
                  <a:latin typeface="Verdana" pitchFamily="34" charset="0"/>
                </a:endParaRPr>
              </a:p>
            </p:txBody>
          </p:sp>
          <p:sp>
            <p:nvSpPr>
              <p:cNvPr id="10" name="TextBox 9"/>
              <p:cNvSpPr txBox="1"/>
              <p:nvPr/>
            </p:nvSpPr>
            <p:spPr>
              <a:xfrm>
                <a:off x="762000" y="2438400"/>
                <a:ext cx="1676400" cy="707886"/>
              </a:xfrm>
              <a:prstGeom prst="rect">
                <a:avLst/>
              </a:prstGeom>
              <a:grpFill/>
              <a:ln>
                <a:noFill/>
              </a:ln>
              <a:effectLst>
                <a:outerShdw blurRad="149987" dist="250190" dir="8460000" algn="ctr">
                  <a:srgbClr val="000000">
                    <a:alpha val="28000"/>
                  </a:srgbClr>
                </a:outerShdw>
              </a:effectLst>
              <a:sp3d prstMaterial="metal">
                <a:bevelT w="88900" h="88900"/>
              </a:sp3d>
            </p:spPr>
            <p:txBody>
              <a:bodyPr wrap="square" rtlCol="0">
                <a:spAutoFit/>
              </a:bodyPr>
              <a:lstStyle/>
              <a:p>
                <a:pPr algn="ctr"/>
                <a:r>
                  <a:rPr lang="en-US" sz="2000" b="1" dirty="0" smtClean="0">
                    <a:latin typeface="Arial Narrow" pitchFamily="34" charset="0"/>
                  </a:rPr>
                  <a:t>Problem </a:t>
                </a:r>
              </a:p>
              <a:p>
                <a:pPr algn="ctr"/>
                <a:r>
                  <a:rPr lang="en-US" sz="2000" b="1" dirty="0" smtClean="0">
                    <a:latin typeface="Arial Narrow" pitchFamily="34" charset="0"/>
                  </a:rPr>
                  <a:t>Recognition</a:t>
                </a:r>
                <a:endParaRPr lang="en-US" sz="2000" b="1" dirty="0">
                  <a:latin typeface="Arial Narrow" pitchFamily="34" charset="0"/>
                </a:endParaRPr>
              </a:p>
            </p:txBody>
          </p:sp>
        </p:grpSp>
        <p:grpSp>
          <p:nvGrpSpPr>
            <p:cNvPr id="13" name="Group 13"/>
            <p:cNvGrpSpPr/>
            <p:nvPr/>
          </p:nvGrpSpPr>
          <p:grpSpPr>
            <a:xfrm>
              <a:off x="3810000" y="2209800"/>
              <a:ext cx="1447800" cy="1066800"/>
              <a:chOff x="3352800" y="2209800"/>
              <a:chExt cx="1981200" cy="1143000"/>
            </a:xfrm>
            <a:solidFill>
              <a:srgbClr val="0070C0"/>
            </a:solidFill>
            <a:effectLst>
              <a:innerShdw blurRad="63500" dist="50800" dir="18900000">
                <a:prstClr val="black">
                  <a:alpha val="50000"/>
                </a:prstClr>
              </a:innerShdw>
            </a:effectLst>
            <a:scene3d>
              <a:camera prst="orthographicFront">
                <a:rot lat="0" lon="0" rev="0"/>
              </a:camera>
              <a:lightRig rig="contrasting" dir="t">
                <a:rot lat="0" lon="0" rev="1500000"/>
              </a:lightRig>
            </a:scene3d>
          </p:grpSpPr>
          <p:sp>
            <p:nvSpPr>
              <p:cNvPr id="7" name="Rectangle 6"/>
              <p:cNvSpPr/>
              <p:nvPr/>
            </p:nvSpPr>
            <p:spPr bwMode="auto">
              <a:xfrm>
                <a:off x="3352800" y="2209800"/>
                <a:ext cx="1981200" cy="1143000"/>
              </a:xfrm>
              <a:prstGeom prst="rect">
                <a:avLst/>
              </a:prstGeom>
              <a:grpFill/>
              <a:ln w="9525" cap="flat" cmpd="sng" algn="ctr">
                <a:noFill/>
                <a:prstDash val="solid"/>
                <a:round/>
                <a:headEnd type="none" w="med" len="med"/>
                <a:tailEnd type="none" w="med" len="med"/>
              </a:ln>
              <a:effectLst>
                <a:outerShdw blurRad="149987" dist="250190" dir="8460000" algn="ctr">
                  <a:srgbClr val="000000">
                    <a:alpha val="28000"/>
                  </a:srgbClr>
                </a:outerShdw>
              </a:effectLst>
              <a:sp3d prstMaterial="metal">
                <a:bevelT w="88900" h="88900"/>
              </a:sp3d>
            </p:spPr>
            <p:txBody>
              <a:bodyPr vert="horz" wrap="square" lIns="91440" tIns="45720" rIns="91440" bIns="45720" numCol="1" rtlCol="0" anchor="t" anchorCtr="0" compatLnSpc="1">
                <a:prstTxWarp prst="textNoShape">
                  <a:avLst/>
                </a:prstTxWarp>
              </a:bodyPr>
              <a:lstStyle/>
              <a:p>
                <a:pPr marL="908004" indent="-436541" fontAlgn="base">
                  <a:lnSpc>
                    <a:spcPct val="80000"/>
                  </a:lnSpc>
                  <a:spcBef>
                    <a:spcPct val="20000"/>
                  </a:spcBef>
                  <a:spcAft>
                    <a:spcPct val="0"/>
                  </a:spcAft>
                  <a:buClr>
                    <a:schemeClr val="accent2"/>
                  </a:buClr>
                  <a:buFont typeface="Wingdings" pitchFamily="2" charset="2"/>
                  <a:buChar char="n"/>
                </a:pPr>
                <a:endParaRPr lang="en-US" sz="1700" i="1" dirty="0" smtClean="0">
                  <a:solidFill>
                    <a:schemeClr val="hlink"/>
                  </a:solidFill>
                  <a:latin typeface="Verdana" pitchFamily="34" charset="0"/>
                </a:endParaRPr>
              </a:p>
            </p:txBody>
          </p:sp>
          <p:sp>
            <p:nvSpPr>
              <p:cNvPr id="11" name="TextBox 10"/>
              <p:cNvSpPr txBox="1"/>
              <p:nvPr/>
            </p:nvSpPr>
            <p:spPr>
              <a:xfrm>
                <a:off x="3505200" y="2438400"/>
                <a:ext cx="1676401" cy="758449"/>
              </a:xfrm>
              <a:prstGeom prst="rect">
                <a:avLst/>
              </a:prstGeom>
              <a:grpFill/>
              <a:ln>
                <a:noFill/>
              </a:ln>
              <a:effectLst>
                <a:outerShdw blurRad="149987" dist="250190" dir="8460000" algn="ctr">
                  <a:srgbClr val="000000">
                    <a:alpha val="28000"/>
                  </a:srgbClr>
                </a:outerShdw>
              </a:effectLst>
              <a:sp3d prstMaterial="metal">
                <a:bevelT w="88900" h="88900"/>
              </a:sp3d>
            </p:spPr>
            <p:txBody>
              <a:bodyPr wrap="square" rtlCol="0">
                <a:spAutoFit/>
              </a:bodyPr>
              <a:lstStyle/>
              <a:p>
                <a:pPr algn="ctr"/>
                <a:r>
                  <a:rPr lang="en-US" sz="2000" b="1" dirty="0" smtClean="0">
                    <a:latin typeface="Arial Narrow" pitchFamily="34" charset="0"/>
                  </a:rPr>
                  <a:t>Problem Statement</a:t>
                </a:r>
                <a:endParaRPr lang="en-US" sz="2000" b="1" dirty="0">
                  <a:latin typeface="Arial Narrow" pitchFamily="34" charset="0"/>
                </a:endParaRPr>
              </a:p>
            </p:txBody>
          </p:sp>
        </p:grpSp>
        <p:grpSp>
          <p:nvGrpSpPr>
            <p:cNvPr id="14" name="Group 14"/>
            <p:cNvGrpSpPr/>
            <p:nvPr/>
          </p:nvGrpSpPr>
          <p:grpSpPr>
            <a:xfrm>
              <a:off x="6858000" y="2209800"/>
              <a:ext cx="1371600" cy="1066800"/>
              <a:chOff x="6705600" y="2209800"/>
              <a:chExt cx="1600200" cy="1066800"/>
            </a:xfrm>
            <a:solidFill>
              <a:srgbClr val="0070C0"/>
            </a:solidFill>
            <a:effectLst>
              <a:innerShdw blurRad="63500" dist="50800" dir="18900000">
                <a:prstClr val="black">
                  <a:alpha val="50000"/>
                </a:prstClr>
              </a:innerShdw>
            </a:effectLst>
            <a:scene3d>
              <a:camera prst="orthographicFront">
                <a:rot lat="0" lon="0" rev="0"/>
              </a:camera>
              <a:lightRig rig="contrasting" dir="t">
                <a:rot lat="0" lon="0" rev="1500000"/>
              </a:lightRig>
            </a:scene3d>
          </p:grpSpPr>
          <p:sp>
            <p:nvSpPr>
              <p:cNvPr id="8" name="Rectangle 7"/>
              <p:cNvSpPr/>
              <p:nvPr/>
            </p:nvSpPr>
            <p:spPr bwMode="auto">
              <a:xfrm>
                <a:off x="6705600" y="2209800"/>
                <a:ext cx="1600200" cy="1066800"/>
              </a:xfrm>
              <a:prstGeom prst="rect">
                <a:avLst/>
              </a:prstGeom>
              <a:grpFill/>
              <a:ln w="9525" cap="flat" cmpd="sng" algn="ctr">
                <a:noFill/>
                <a:prstDash val="solid"/>
                <a:round/>
                <a:headEnd type="none" w="med" len="med"/>
                <a:tailEnd type="none" w="med" len="med"/>
              </a:ln>
              <a:effectLst>
                <a:outerShdw blurRad="149987" dist="250190" dir="8460000" algn="ctr">
                  <a:srgbClr val="000000">
                    <a:alpha val="28000"/>
                  </a:srgbClr>
                </a:outerShdw>
              </a:effectLst>
              <a:sp3d prstMaterial="metal">
                <a:bevelT w="88900" h="88900"/>
              </a:sp3d>
            </p:spPr>
            <p:txBody>
              <a:bodyPr vert="horz" wrap="square" lIns="91440" tIns="45720" rIns="91440" bIns="45720" numCol="1" rtlCol="0" anchor="t" anchorCtr="0" compatLnSpc="1">
                <a:prstTxWarp prst="textNoShape">
                  <a:avLst/>
                </a:prstTxWarp>
              </a:bodyPr>
              <a:lstStyle/>
              <a:p>
                <a:pPr marL="908004" indent="-436541" fontAlgn="base">
                  <a:lnSpc>
                    <a:spcPct val="80000"/>
                  </a:lnSpc>
                  <a:spcBef>
                    <a:spcPct val="20000"/>
                  </a:spcBef>
                  <a:spcAft>
                    <a:spcPct val="0"/>
                  </a:spcAft>
                  <a:buClr>
                    <a:schemeClr val="accent2"/>
                  </a:buClr>
                  <a:buFont typeface="Wingdings" pitchFamily="2" charset="2"/>
                  <a:buChar char="n"/>
                </a:pPr>
                <a:endParaRPr lang="en-US" sz="1700" i="1" dirty="0" smtClean="0">
                  <a:solidFill>
                    <a:schemeClr val="hlink"/>
                  </a:solidFill>
                  <a:latin typeface="Verdana" pitchFamily="34" charset="0"/>
                </a:endParaRPr>
              </a:p>
            </p:txBody>
          </p:sp>
          <p:sp>
            <p:nvSpPr>
              <p:cNvPr id="12" name="TextBox 11"/>
              <p:cNvSpPr txBox="1"/>
              <p:nvPr/>
            </p:nvSpPr>
            <p:spPr>
              <a:xfrm>
                <a:off x="6781800" y="2590800"/>
                <a:ext cx="1371600" cy="400110"/>
              </a:xfrm>
              <a:prstGeom prst="rect">
                <a:avLst/>
              </a:prstGeom>
              <a:grpFill/>
              <a:ln>
                <a:noFill/>
              </a:ln>
              <a:effectLst>
                <a:outerShdw blurRad="149987" dist="250190" dir="8460000" algn="ctr">
                  <a:srgbClr val="000000">
                    <a:alpha val="28000"/>
                  </a:srgbClr>
                </a:outerShdw>
              </a:effectLst>
              <a:sp3d prstMaterial="metal">
                <a:bevelT w="88900" h="88900"/>
              </a:sp3d>
            </p:spPr>
            <p:txBody>
              <a:bodyPr wrap="square" rtlCol="0">
                <a:spAutoFit/>
              </a:bodyPr>
              <a:lstStyle/>
              <a:p>
                <a:pPr algn="ctr"/>
                <a:r>
                  <a:rPr lang="en-US" sz="2000" b="1" dirty="0" smtClean="0">
                    <a:latin typeface="Arial Narrow" pitchFamily="34" charset="0"/>
                  </a:rPr>
                  <a:t>Solution</a:t>
                </a:r>
                <a:endParaRPr lang="en-US" sz="2000" b="1" dirty="0">
                  <a:latin typeface="Arial Narrow" pitchFamily="34" charset="0"/>
                </a:endParaRPr>
              </a:p>
            </p:txBody>
          </p:sp>
        </p:grpSp>
        <p:cxnSp>
          <p:nvCxnSpPr>
            <p:cNvPr id="17" name="Straight Arrow Connector 16"/>
            <p:cNvCxnSpPr>
              <a:stCxn id="6" idx="3"/>
              <a:endCxn id="7" idx="1"/>
            </p:cNvCxnSpPr>
            <p:nvPr/>
          </p:nvCxnSpPr>
          <p:spPr bwMode="auto">
            <a:xfrm>
              <a:off x="2209800" y="2743200"/>
              <a:ext cx="1600200" cy="1588"/>
            </a:xfrm>
            <a:prstGeom prst="straightConnector1">
              <a:avLst/>
            </a:prstGeom>
            <a:noFill/>
            <a:ln w="38100" cap="flat" cmpd="sng" algn="ctr">
              <a:solidFill>
                <a:srgbClr val="FFC000"/>
              </a:solidFill>
              <a:prstDash val="solid"/>
              <a:round/>
              <a:headEnd type="triangle" w="med" len="lg"/>
              <a:tailEnd type="triangle" w="med" len="lg"/>
            </a:ln>
            <a:effectLst/>
          </p:spPr>
        </p:cxnSp>
        <p:cxnSp>
          <p:nvCxnSpPr>
            <p:cNvPr id="18" name="Straight Arrow Connector 17"/>
            <p:cNvCxnSpPr/>
            <p:nvPr/>
          </p:nvCxnSpPr>
          <p:spPr bwMode="auto">
            <a:xfrm>
              <a:off x="5257800" y="2743200"/>
              <a:ext cx="1600200" cy="1588"/>
            </a:xfrm>
            <a:prstGeom prst="straightConnector1">
              <a:avLst/>
            </a:prstGeom>
            <a:noFill/>
            <a:ln w="38100" cap="flat" cmpd="sng" algn="ctr">
              <a:solidFill>
                <a:srgbClr val="FFC000"/>
              </a:solidFill>
              <a:prstDash val="solid"/>
              <a:round/>
              <a:headEnd type="triangle" w="med" len="lg"/>
              <a:tailEnd type="triangle" w="med" len="lg"/>
            </a:ln>
            <a:effectLst/>
          </p:spPr>
        </p:cxnSp>
        <p:sp>
          <p:nvSpPr>
            <p:cNvPr id="24" name="TextBox 23"/>
            <p:cNvSpPr txBox="1"/>
            <p:nvPr/>
          </p:nvSpPr>
          <p:spPr>
            <a:xfrm>
              <a:off x="2438400" y="2286000"/>
              <a:ext cx="1234633" cy="400110"/>
            </a:xfrm>
            <a:prstGeom prst="rect">
              <a:avLst/>
            </a:prstGeom>
            <a:noFill/>
          </p:spPr>
          <p:txBody>
            <a:bodyPr wrap="none" rtlCol="0">
              <a:spAutoFit/>
            </a:bodyPr>
            <a:lstStyle/>
            <a:p>
              <a:r>
                <a:rPr lang="en-US" sz="2000" dirty="0" smtClean="0">
                  <a:ln w="18415" cmpd="sng">
                    <a:solidFill>
                      <a:schemeClr val="tx1"/>
                    </a:solidFill>
                    <a:prstDash val="solid"/>
                  </a:ln>
                  <a:solidFill>
                    <a:srgbClr val="FFFFFF"/>
                  </a:solidFill>
                </a:rPr>
                <a:t>Analysis</a:t>
              </a:r>
              <a:endParaRPr lang="en-US" sz="2000" dirty="0">
                <a:ln w="18415" cmpd="sng">
                  <a:solidFill>
                    <a:schemeClr val="tx1"/>
                  </a:solidFill>
                  <a:prstDash val="solid"/>
                </a:ln>
                <a:solidFill>
                  <a:srgbClr val="FFFFFF"/>
                </a:solidFill>
              </a:endParaRPr>
            </a:p>
          </p:txBody>
        </p:sp>
        <p:sp>
          <p:nvSpPr>
            <p:cNvPr id="25" name="TextBox 24"/>
            <p:cNvSpPr txBox="1"/>
            <p:nvPr/>
          </p:nvSpPr>
          <p:spPr>
            <a:xfrm>
              <a:off x="5486400" y="2286000"/>
              <a:ext cx="1130438" cy="369332"/>
            </a:xfrm>
            <a:prstGeom prst="rect">
              <a:avLst/>
            </a:prstGeom>
            <a:noFill/>
          </p:spPr>
          <p:txBody>
            <a:bodyPr wrap="none" rtlCol="0">
              <a:spAutoFit/>
            </a:bodyPr>
            <a:lstStyle/>
            <a:p>
              <a:r>
                <a:rPr lang="en-US" dirty="0" smtClean="0">
                  <a:ln w="18415" cmpd="sng">
                    <a:solidFill>
                      <a:schemeClr val="tx1"/>
                    </a:solidFill>
                    <a:prstDash val="solid"/>
                  </a:ln>
                  <a:solidFill>
                    <a:srgbClr val="FFFFFF"/>
                  </a:solidFill>
                </a:rPr>
                <a:t>Analysis</a:t>
              </a:r>
              <a:endParaRPr lang="en-US" dirty="0">
                <a:ln w="18415" cmpd="sng">
                  <a:solidFill>
                    <a:schemeClr val="tx1"/>
                  </a:solidFill>
                  <a:prstDash val="solid"/>
                </a:ln>
                <a:solidFill>
                  <a:srgbClr val="FFFFFF"/>
                </a:solidFill>
              </a:endParaRPr>
            </a:p>
          </p:txBody>
        </p:sp>
      </p:grpSp>
    </p:spTree>
  </p:cSld>
  <p:clrMapOvr>
    <a:masterClrMapping/>
  </p:clrMapOvr>
  <p:transition spd="med">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Analyzing the Problem</a:t>
            </a:r>
            <a:endParaRPr lang="en-US" dirty="0"/>
          </a:p>
        </p:txBody>
      </p:sp>
      <p:sp>
        <p:nvSpPr>
          <p:cNvPr id="20" name="Content Placeholder 19"/>
          <p:cNvSpPr>
            <a:spLocks noGrp="1"/>
          </p:cNvSpPr>
          <p:nvPr>
            <p:ph idx="1"/>
          </p:nvPr>
        </p:nvSpPr>
        <p:spPr>
          <a:xfrm>
            <a:off x="1981201" y="4038601"/>
            <a:ext cx="4038600" cy="2209800"/>
          </a:xfrm>
        </p:spPr>
        <p:txBody>
          <a:bodyPr/>
          <a:lstStyle/>
          <a:p>
            <a:pPr>
              <a:buSzPct val="115000"/>
              <a:buFont typeface="Arial" pitchFamily="34" charset="0"/>
              <a:buChar char="•"/>
            </a:pPr>
            <a:r>
              <a:rPr lang="en-US" sz="2400" dirty="0" smtClean="0">
                <a:effectLst>
                  <a:outerShdw blurRad="38100" dist="38100" dir="2700000" algn="tl">
                    <a:srgbClr val="000000">
                      <a:alpha val="43137"/>
                    </a:srgbClr>
                  </a:outerShdw>
                </a:effectLst>
              </a:rPr>
              <a:t>Data Gathering</a:t>
            </a:r>
          </a:p>
          <a:p>
            <a:pPr>
              <a:buSzPct val="115000"/>
              <a:buFont typeface="Arial" pitchFamily="34" charset="0"/>
              <a:buChar char="•"/>
            </a:pPr>
            <a:r>
              <a:rPr lang="en-US" sz="2400" dirty="0" smtClean="0">
                <a:effectLst>
                  <a:outerShdw blurRad="38100" dist="38100" dir="2700000" algn="tl">
                    <a:srgbClr val="000000">
                      <a:alpha val="43137"/>
                    </a:srgbClr>
                  </a:outerShdw>
                </a:effectLst>
              </a:rPr>
              <a:t>Pre-processing</a:t>
            </a:r>
          </a:p>
          <a:p>
            <a:pPr>
              <a:buSzPct val="115000"/>
              <a:buFont typeface="Arial" pitchFamily="34" charset="0"/>
              <a:buChar char="•"/>
            </a:pPr>
            <a:r>
              <a:rPr lang="en-US" sz="2400" dirty="0" smtClean="0">
                <a:effectLst>
                  <a:outerShdw blurRad="38100" dist="38100" dir="2700000" algn="tl">
                    <a:srgbClr val="000000">
                      <a:alpha val="43137"/>
                    </a:srgbClr>
                  </a:outerShdw>
                </a:effectLst>
              </a:rPr>
              <a:t>Cleansing</a:t>
            </a:r>
          </a:p>
          <a:p>
            <a:pPr>
              <a:buSzPct val="115000"/>
              <a:buFont typeface="Arial" pitchFamily="34" charset="0"/>
              <a:buChar char="•"/>
            </a:pPr>
            <a:r>
              <a:rPr lang="en-US" sz="2400" dirty="0" smtClean="0">
                <a:effectLst>
                  <a:outerShdw blurRad="38100" dist="38100" dir="2700000" algn="tl">
                    <a:srgbClr val="000000">
                      <a:alpha val="43137"/>
                    </a:srgbClr>
                  </a:outerShdw>
                </a:effectLst>
              </a:rPr>
              <a:t>Filtering</a:t>
            </a:r>
            <a:endParaRPr lang="en-US" sz="2400" dirty="0">
              <a:effectLst>
                <a:outerShdw blurRad="38100" dist="38100" dir="2700000" algn="tl">
                  <a:srgbClr val="000000">
                    <a:alpha val="43137"/>
                  </a:srgbClr>
                </a:outerShdw>
              </a:effectLst>
            </a:endParaRPr>
          </a:p>
        </p:txBody>
      </p:sp>
      <p:sp>
        <p:nvSpPr>
          <p:cNvPr id="17" name="Slide Number Placeholder 16"/>
          <p:cNvSpPr>
            <a:spLocks noGrp="1"/>
          </p:cNvSpPr>
          <p:nvPr>
            <p:ph type="sldNum" sz="quarter" idx="12"/>
          </p:nvPr>
        </p:nvSpPr>
        <p:spPr/>
        <p:txBody>
          <a:bodyPr/>
          <a:lstStyle/>
          <a:p>
            <a:fld id="{29A055DC-E4E1-4339-BD8C-A48C1CE8C017}" type="slidenum">
              <a:rPr lang="en-US" smtClean="0"/>
              <a:pPr/>
              <a:t>7</a:t>
            </a:fld>
            <a:endParaRPr lang="en-US"/>
          </a:p>
        </p:txBody>
      </p:sp>
      <p:pic>
        <p:nvPicPr>
          <p:cNvPr id="1031" name="Picture 7" descr="C:\Users\Cao\AppData\Local\Microsoft\Windows\Temporary Internet Files\Content.IE5\FWOMDWK7\MCj00822530000[1].wmf"/>
          <p:cNvPicPr>
            <a:picLocks noChangeAspect="1" noChangeArrowheads="1"/>
          </p:cNvPicPr>
          <p:nvPr/>
        </p:nvPicPr>
        <p:blipFill>
          <a:blip r:embed="rId3" cstate="print"/>
          <a:srcRect/>
          <a:stretch>
            <a:fillRect/>
          </a:stretch>
        </p:blipFill>
        <p:spPr bwMode="auto">
          <a:xfrm>
            <a:off x="6324601" y="3810001"/>
            <a:ext cx="1981200" cy="2392293"/>
          </a:xfrm>
          <a:prstGeom prst="rect">
            <a:avLst/>
          </a:prstGeom>
          <a:noFill/>
        </p:spPr>
      </p:pic>
      <p:grpSp>
        <p:nvGrpSpPr>
          <p:cNvPr id="3" name="Group 24"/>
          <p:cNvGrpSpPr/>
          <p:nvPr/>
        </p:nvGrpSpPr>
        <p:grpSpPr>
          <a:xfrm>
            <a:off x="457200" y="2209800"/>
            <a:ext cx="5105400" cy="1828800"/>
            <a:chOff x="457200" y="2209800"/>
            <a:chExt cx="5105400" cy="1828800"/>
          </a:xfrm>
        </p:grpSpPr>
        <p:sp>
          <p:nvSpPr>
            <p:cNvPr id="4" name="Rectangle 3"/>
            <p:cNvSpPr/>
            <p:nvPr/>
          </p:nvSpPr>
          <p:spPr bwMode="auto">
            <a:xfrm>
              <a:off x="762000" y="2286000"/>
              <a:ext cx="1371600" cy="9144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908004" indent="-436541" fontAlgn="base">
                <a:lnSpc>
                  <a:spcPct val="80000"/>
                </a:lnSpc>
                <a:spcBef>
                  <a:spcPct val="20000"/>
                </a:spcBef>
                <a:spcAft>
                  <a:spcPct val="0"/>
                </a:spcAft>
                <a:buClr>
                  <a:schemeClr val="accent2"/>
                </a:buClr>
                <a:buFont typeface="Wingdings" pitchFamily="2" charset="2"/>
                <a:buChar char="n"/>
              </a:pPr>
              <a:endParaRPr lang="en-US" sz="1700" i="1" dirty="0" smtClean="0">
                <a:solidFill>
                  <a:schemeClr val="hlink"/>
                </a:solidFill>
                <a:latin typeface="Verdana" pitchFamily="34" charset="0"/>
              </a:endParaRPr>
            </a:p>
          </p:txBody>
        </p:sp>
        <p:grpSp>
          <p:nvGrpSpPr>
            <p:cNvPr id="5" name="Group 4"/>
            <p:cNvGrpSpPr/>
            <p:nvPr/>
          </p:nvGrpSpPr>
          <p:grpSpPr>
            <a:xfrm>
              <a:off x="457200" y="2209800"/>
              <a:ext cx="1600200" cy="1066800"/>
              <a:chOff x="609600" y="2209800"/>
              <a:chExt cx="1905000" cy="1066800"/>
            </a:xfrm>
            <a:solidFill>
              <a:srgbClr val="0070C0"/>
            </a:solidFill>
            <a:effectLst>
              <a:innerShdw blurRad="63500" dist="50800" dir="18900000">
                <a:prstClr val="black">
                  <a:alpha val="50000"/>
                </a:prstClr>
              </a:innerShdw>
            </a:effectLst>
            <a:scene3d>
              <a:camera prst="orthographicFront">
                <a:rot lat="0" lon="0" rev="0"/>
              </a:camera>
              <a:lightRig rig="contrasting" dir="t">
                <a:rot lat="0" lon="0" rev="1500000"/>
              </a:lightRig>
            </a:scene3d>
          </p:grpSpPr>
          <p:sp>
            <p:nvSpPr>
              <p:cNvPr id="6" name="Rectangle 5"/>
              <p:cNvSpPr/>
              <p:nvPr/>
            </p:nvSpPr>
            <p:spPr bwMode="auto">
              <a:xfrm>
                <a:off x="609600" y="2209800"/>
                <a:ext cx="1905000" cy="1066800"/>
              </a:xfrm>
              <a:prstGeom prst="rect">
                <a:avLst/>
              </a:prstGeom>
              <a:grpFill/>
              <a:ln w="9525" cap="flat" cmpd="sng" algn="ctr">
                <a:noFill/>
                <a:prstDash val="solid"/>
                <a:round/>
                <a:headEnd type="none" w="med" len="med"/>
                <a:tailEnd type="none" w="med" len="med"/>
              </a:ln>
              <a:effectLst>
                <a:outerShdw blurRad="149987" dist="250190" dir="8460000" algn="ctr">
                  <a:srgbClr val="000000">
                    <a:alpha val="28000"/>
                  </a:srgbClr>
                </a:outerShdw>
              </a:effectLst>
              <a:sp3d prstMaterial="metal">
                <a:bevelT w="88900" h="88900"/>
              </a:sp3d>
            </p:spPr>
            <p:txBody>
              <a:bodyPr vert="horz" wrap="square" lIns="91440" tIns="45720" rIns="91440" bIns="45720" numCol="1" rtlCol="0" anchor="t" anchorCtr="0" compatLnSpc="1">
                <a:prstTxWarp prst="textNoShape">
                  <a:avLst/>
                </a:prstTxWarp>
              </a:bodyPr>
              <a:lstStyle/>
              <a:p>
                <a:pPr marL="908004" indent="-436541" fontAlgn="base">
                  <a:lnSpc>
                    <a:spcPct val="80000"/>
                  </a:lnSpc>
                  <a:spcBef>
                    <a:spcPct val="20000"/>
                  </a:spcBef>
                  <a:spcAft>
                    <a:spcPct val="0"/>
                  </a:spcAft>
                  <a:buClr>
                    <a:schemeClr val="accent2"/>
                  </a:buClr>
                  <a:buFont typeface="Wingdings" pitchFamily="2" charset="2"/>
                  <a:buChar char="n"/>
                </a:pPr>
                <a:endParaRPr lang="en-US" sz="1700" b="1" i="1" dirty="0" smtClean="0">
                  <a:solidFill>
                    <a:schemeClr val="hlink"/>
                  </a:solidFill>
                  <a:latin typeface="Verdana" pitchFamily="34" charset="0"/>
                </a:endParaRPr>
              </a:p>
            </p:txBody>
          </p:sp>
          <p:sp>
            <p:nvSpPr>
              <p:cNvPr id="7" name="TextBox 6"/>
              <p:cNvSpPr txBox="1"/>
              <p:nvPr/>
            </p:nvSpPr>
            <p:spPr>
              <a:xfrm>
                <a:off x="762000" y="2438400"/>
                <a:ext cx="1676400" cy="707886"/>
              </a:xfrm>
              <a:prstGeom prst="rect">
                <a:avLst/>
              </a:prstGeom>
              <a:grpFill/>
              <a:ln>
                <a:noFill/>
              </a:ln>
              <a:effectLst>
                <a:outerShdw blurRad="149987" dist="250190" dir="8460000" algn="ctr">
                  <a:srgbClr val="000000">
                    <a:alpha val="28000"/>
                  </a:srgbClr>
                </a:outerShdw>
              </a:effectLst>
              <a:sp3d prstMaterial="metal">
                <a:bevelT w="88900" h="88900"/>
              </a:sp3d>
            </p:spPr>
            <p:txBody>
              <a:bodyPr wrap="square" rtlCol="0">
                <a:spAutoFit/>
              </a:bodyPr>
              <a:lstStyle/>
              <a:p>
                <a:pPr algn="ctr"/>
                <a:r>
                  <a:rPr lang="en-US" sz="2000" b="1" dirty="0" smtClean="0">
                    <a:latin typeface="Arial Narrow" pitchFamily="34" charset="0"/>
                  </a:rPr>
                  <a:t>Problem </a:t>
                </a:r>
              </a:p>
              <a:p>
                <a:pPr algn="ctr"/>
                <a:r>
                  <a:rPr lang="en-US" sz="2000" b="1" dirty="0" smtClean="0">
                    <a:latin typeface="Arial Narrow" pitchFamily="34" charset="0"/>
                  </a:rPr>
                  <a:t>Recognition</a:t>
                </a:r>
                <a:endParaRPr lang="en-US" sz="2000" b="1" dirty="0">
                  <a:latin typeface="Arial Narrow" pitchFamily="34" charset="0"/>
                </a:endParaRPr>
              </a:p>
            </p:txBody>
          </p:sp>
        </p:grpSp>
        <p:grpSp>
          <p:nvGrpSpPr>
            <p:cNvPr id="8" name="Group 7"/>
            <p:cNvGrpSpPr/>
            <p:nvPr/>
          </p:nvGrpSpPr>
          <p:grpSpPr>
            <a:xfrm>
              <a:off x="4114800" y="2209800"/>
              <a:ext cx="1447800" cy="1066800"/>
              <a:chOff x="3352800" y="2209800"/>
              <a:chExt cx="1981200" cy="1143000"/>
            </a:xfrm>
            <a:solidFill>
              <a:srgbClr val="0070C0"/>
            </a:solidFill>
            <a:effectLst>
              <a:innerShdw blurRad="63500" dist="50800" dir="18900000">
                <a:prstClr val="black">
                  <a:alpha val="50000"/>
                </a:prstClr>
              </a:innerShdw>
            </a:effectLst>
            <a:scene3d>
              <a:camera prst="orthographicFront">
                <a:rot lat="0" lon="0" rev="0"/>
              </a:camera>
              <a:lightRig rig="contrasting" dir="t">
                <a:rot lat="0" lon="0" rev="1500000"/>
              </a:lightRig>
            </a:scene3d>
          </p:grpSpPr>
          <p:sp>
            <p:nvSpPr>
              <p:cNvPr id="9" name="Rectangle 8"/>
              <p:cNvSpPr/>
              <p:nvPr/>
            </p:nvSpPr>
            <p:spPr bwMode="auto">
              <a:xfrm>
                <a:off x="3352800" y="2209800"/>
                <a:ext cx="1981200" cy="1143000"/>
              </a:xfrm>
              <a:prstGeom prst="rect">
                <a:avLst/>
              </a:prstGeom>
              <a:grpFill/>
              <a:ln w="9525" cap="flat" cmpd="sng" algn="ctr">
                <a:noFill/>
                <a:prstDash val="solid"/>
                <a:round/>
                <a:headEnd type="none" w="med" len="med"/>
                <a:tailEnd type="none" w="med" len="med"/>
              </a:ln>
              <a:effectLst>
                <a:outerShdw blurRad="149987" dist="250190" dir="8460000" algn="ctr">
                  <a:srgbClr val="000000">
                    <a:alpha val="28000"/>
                  </a:srgbClr>
                </a:outerShdw>
              </a:effectLst>
              <a:sp3d prstMaterial="metal">
                <a:bevelT w="88900" h="88900"/>
              </a:sp3d>
            </p:spPr>
            <p:txBody>
              <a:bodyPr vert="horz" wrap="square" lIns="91440" tIns="45720" rIns="91440" bIns="45720" numCol="1" rtlCol="0" anchor="t" anchorCtr="0" compatLnSpc="1">
                <a:prstTxWarp prst="textNoShape">
                  <a:avLst/>
                </a:prstTxWarp>
              </a:bodyPr>
              <a:lstStyle/>
              <a:p>
                <a:pPr marL="908004" indent="-436541" fontAlgn="base">
                  <a:lnSpc>
                    <a:spcPct val="80000"/>
                  </a:lnSpc>
                  <a:spcBef>
                    <a:spcPct val="20000"/>
                  </a:spcBef>
                  <a:spcAft>
                    <a:spcPct val="0"/>
                  </a:spcAft>
                  <a:buClr>
                    <a:schemeClr val="accent2"/>
                  </a:buClr>
                  <a:buFont typeface="Wingdings" pitchFamily="2" charset="2"/>
                  <a:buChar char="n"/>
                </a:pPr>
                <a:endParaRPr lang="en-US" sz="1700" i="1" dirty="0" smtClean="0">
                  <a:solidFill>
                    <a:schemeClr val="hlink"/>
                  </a:solidFill>
                  <a:latin typeface="Verdana" pitchFamily="34" charset="0"/>
                </a:endParaRPr>
              </a:p>
            </p:txBody>
          </p:sp>
          <p:sp>
            <p:nvSpPr>
              <p:cNvPr id="10" name="TextBox 9"/>
              <p:cNvSpPr txBox="1"/>
              <p:nvPr/>
            </p:nvSpPr>
            <p:spPr>
              <a:xfrm>
                <a:off x="3505200" y="2438400"/>
                <a:ext cx="1676401" cy="758449"/>
              </a:xfrm>
              <a:prstGeom prst="rect">
                <a:avLst/>
              </a:prstGeom>
              <a:grpFill/>
              <a:ln>
                <a:noFill/>
              </a:ln>
              <a:effectLst>
                <a:outerShdw blurRad="149987" dist="250190" dir="8460000" algn="ctr">
                  <a:srgbClr val="000000">
                    <a:alpha val="28000"/>
                  </a:srgbClr>
                </a:outerShdw>
              </a:effectLst>
              <a:sp3d prstMaterial="metal">
                <a:bevelT w="88900" h="88900"/>
              </a:sp3d>
            </p:spPr>
            <p:txBody>
              <a:bodyPr wrap="square" rtlCol="0">
                <a:spAutoFit/>
              </a:bodyPr>
              <a:lstStyle/>
              <a:p>
                <a:pPr algn="ctr"/>
                <a:r>
                  <a:rPr lang="en-US" sz="2000" b="1" dirty="0" smtClean="0">
                    <a:latin typeface="Arial Narrow" pitchFamily="34" charset="0"/>
                  </a:rPr>
                  <a:t>Problem Statement</a:t>
                </a:r>
                <a:endParaRPr lang="en-US" sz="2000" b="1" dirty="0">
                  <a:latin typeface="Arial Narrow" pitchFamily="34" charset="0"/>
                </a:endParaRPr>
              </a:p>
            </p:txBody>
          </p:sp>
        </p:grpSp>
        <p:cxnSp>
          <p:nvCxnSpPr>
            <p:cNvPr id="11" name="Straight Arrow Connector 10"/>
            <p:cNvCxnSpPr>
              <a:stCxn id="6" idx="3"/>
              <a:endCxn id="9" idx="1"/>
            </p:cNvCxnSpPr>
            <p:nvPr/>
          </p:nvCxnSpPr>
          <p:spPr bwMode="auto">
            <a:xfrm>
              <a:off x="2057400" y="2743200"/>
              <a:ext cx="2057400" cy="1588"/>
            </a:xfrm>
            <a:prstGeom prst="straightConnector1">
              <a:avLst/>
            </a:prstGeom>
            <a:noFill/>
            <a:ln w="38100" cap="flat" cmpd="sng" algn="ctr">
              <a:solidFill>
                <a:srgbClr val="FFC000"/>
              </a:solidFill>
              <a:prstDash val="solid"/>
              <a:round/>
              <a:headEnd type="triangle" w="med" len="lg"/>
              <a:tailEnd type="triangle" w="med" len="lg"/>
            </a:ln>
            <a:effectLst/>
          </p:spPr>
        </p:cxnSp>
        <p:sp>
          <p:nvSpPr>
            <p:cNvPr id="12" name="TextBox 11"/>
            <p:cNvSpPr txBox="1"/>
            <p:nvPr/>
          </p:nvSpPr>
          <p:spPr>
            <a:xfrm>
              <a:off x="2438400" y="2286000"/>
              <a:ext cx="1234633" cy="400110"/>
            </a:xfrm>
            <a:prstGeom prst="rect">
              <a:avLst/>
            </a:prstGeom>
            <a:solidFill>
              <a:schemeClr val="tx2">
                <a:lumMod val="20000"/>
                <a:lumOff val="80000"/>
              </a:schemeClr>
            </a:solidFill>
          </p:spPr>
          <p:style>
            <a:lnRef idx="1">
              <a:schemeClr val="dk1"/>
            </a:lnRef>
            <a:fillRef idx="3">
              <a:schemeClr val="dk1"/>
            </a:fillRef>
            <a:effectRef idx="2">
              <a:schemeClr val="dk1"/>
            </a:effectRef>
            <a:fontRef idx="minor">
              <a:schemeClr val="lt1"/>
            </a:fontRef>
          </p:style>
          <p:txBody>
            <a:bodyPr wrap="none" rtlCol="0">
              <a:spAutoFit/>
            </a:bodyPr>
            <a:lstStyle/>
            <a:p>
              <a:r>
                <a:rPr lang="en-US" sz="2000" dirty="0" smtClean="0">
                  <a:ln w="18415" cmpd="sng">
                    <a:solidFill>
                      <a:schemeClr val="tx1"/>
                    </a:solidFill>
                    <a:prstDash val="solid"/>
                  </a:ln>
                  <a:solidFill>
                    <a:srgbClr val="FFFFFF"/>
                  </a:solidFill>
                </a:rPr>
                <a:t>Analysis</a:t>
              </a:r>
              <a:endParaRPr lang="en-US" sz="2000" dirty="0">
                <a:ln w="18415" cmpd="sng">
                  <a:solidFill>
                    <a:schemeClr val="tx1"/>
                  </a:solidFill>
                  <a:prstDash val="solid"/>
                </a:ln>
                <a:solidFill>
                  <a:srgbClr val="FFFFFF"/>
                </a:solidFill>
              </a:endParaRPr>
            </a:p>
          </p:txBody>
        </p:sp>
        <p:sp>
          <p:nvSpPr>
            <p:cNvPr id="24" name="Down Arrow 23"/>
            <p:cNvSpPr/>
            <p:nvPr/>
          </p:nvSpPr>
          <p:spPr bwMode="auto">
            <a:xfrm>
              <a:off x="2895600" y="2819400"/>
              <a:ext cx="381000" cy="1219200"/>
            </a:xfrm>
            <a:prstGeom prst="downArrow">
              <a:avLst/>
            </a:prstGeom>
            <a:solidFill>
              <a:schemeClr val="accent1">
                <a:lumMod val="60000"/>
                <a:lumOff val="40000"/>
              </a:schemeClr>
            </a:solidFill>
            <a:ln>
              <a:headEnd type="none" w="med" len="med"/>
              <a:tailEnd type="none" w="med" len="med"/>
            </a:ln>
            <a:effectLst>
              <a:outerShdw blurRad="50800" dist="38100" dir="8100000" algn="tr" rotWithShape="0">
                <a:prstClr val="black">
                  <a:alpha val="40000"/>
                </a:prstClr>
              </a:outerShdw>
            </a:effectLst>
          </p:spPr>
          <p:style>
            <a:lnRef idx="1">
              <a:schemeClr val="dk1"/>
            </a:lnRef>
            <a:fillRef idx="3">
              <a:schemeClr val="dk1"/>
            </a:fillRef>
            <a:effectRef idx="2">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908004" indent="-436541" fontAlgn="base">
                <a:lnSpc>
                  <a:spcPct val="80000"/>
                </a:lnSpc>
                <a:spcBef>
                  <a:spcPct val="20000"/>
                </a:spcBef>
                <a:spcAft>
                  <a:spcPct val="0"/>
                </a:spcAft>
                <a:buClr>
                  <a:schemeClr val="accent2"/>
                </a:buClr>
                <a:buFont typeface="Wingdings" pitchFamily="2" charset="2"/>
                <a:buChar char="n"/>
              </a:pPr>
              <a:endParaRPr lang="en-US" sz="1700" i="1" dirty="0" smtClean="0">
                <a:solidFill>
                  <a:schemeClr val="hlink"/>
                </a:solidFill>
                <a:latin typeface="Verdana" pitchFamily="34" charset="0"/>
              </a:endParaRPr>
            </a:p>
          </p:txBody>
        </p:sp>
      </p:grpSp>
      <p:sp>
        <p:nvSpPr>
          <p:cNvPr id="26" name="Rectangle 25"/>
          <p:cNvSpPr/>
          <p:nvPr/>
        </p:nvSpPr>
        <p:spPr bwMode="auto">
          <a:xfrm>
            <a:off x="6019800" y="3352801"/>
            <a:ext cx="2514600" cy="2895600"/>
          </a:xfrm>
          <a:prstGeom prst="rect">
            <a:avLst/>
          </a:prstGeom>
          <a:noFill/>
          <a:ln w="9525" cap="flat" cmpd="sng" algn="ctr">
            <a:noFill/>
            <a:prstDash val="solid"/>
            <a:round/>
            <a:headEnd type="none" w="med" len="med"/>
            <a:tailEnd type="none" w="med" len="med"/>
          </a:ln>
          <a:effectLst/>
        </p:spPr>
        <p:txBody>
          <a:bodyPr vert="horz" wrap="square" lIns="91435" tIns="45718" rIns="91435" bIns="45718" numCol="1" rtlCol="0" anchor="t" anchorCtr="0" compatLnSpc="1">
            <a:prstTxWarp prst="textNoShape">
              <a:avLst/>
            </a:prstTxWarp>
          </a:bodyPr>
          <a:lstStyle/>
          <a:p>
            <a:pPr marL="908004" indent="-436541" fontAlgn="base">
              <a:lnSpc>
                <a:spcPct val="80000"/>
              </a:lnSpc>
              <a:spcBef>
                <a:spcPct val="20000"/>
              </a:spcBef>
              <a:spcAft>
                <a:spcPct val="0"/>
              </a:spcAft>
              <a:buClr>
                <a:schemeClr val="accent2"/>
              </a:buClr>
              <a:buFont typeface="Wingdings" pitchFamily="2" charset="2"/>
              <a:buChar char="n"/>
            </a:pPr>
            <a:endParaRPr lang="en-US" sz="1700" i="1" dirty="0" smtClean="0">
              <a:solidFill>
                <a:schemeClr val="hlink"/>
              </a:solidFill>
              <a:latin typeface="Verdana" pitchFamily="34" charset="0"/>
            </a:endParaRPr>
          </a:p>
        </p:txBody>
      </p:sp>
    </p:spTree>
  </p:cSld>
  <p:clrMapOvr>
    <a:masterClrMapping/>
  </p:clrMapOvr>
  <p:transition spd="med">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Analyzing the Solution</a:t>
            </a:r>
            <a:endParaRPr lang="en-US" dirty="0"/>
          </a:p>
        </p:txBody>
      </p:sp>
      <p:sp>
        <p:nvSpPr>
          <p:cNvPr id="15" name="Slide Number Placeholder 14"/>
          <p:cNvSpPr>
            <a:spLocks noGrp="1"/>
          </p:cNvSpPr>
          <p:nvPr>
            <p:ph type="sldNum" sz="quarter" idx="12"/>
          </p:nvPr>
        </p:nvSpPr>
        <p:spPr/>
        <p:txBody>
          <a:bodyPr/>
          <a:lstStyle/>
          <a:p>
            <a:fld id="{29A055DC-E4E1-4339-BD8C-A48C1CE8C017}" type="slidenum">
              <a:rPr lang="en-US" smtClean="0"/>
              <a:pPr/>
              <a:t>8</a:t>
            </a:fld>
            <a:endParaRPr lang="en-US"/>
          </a:p>
        </p:txBody>
      </p:sp>
      <p:sp>
        <p:nvSpPr>
          <p:cNvPr id="12" name="Content Placeholder 19"/>
          <p:cNvSpPr txBox="1">
            <a:spLocks/>
          </p:cNvSpPr>
          <p:nvPr/>
        </p:nvSpPr>
        <p:spPr bwMode="auto">
          <a:xfrm>
            <a:off x="3657600" y="4114800"/>
            <a:ext cx="5181600" cy="2209800"/>
          </a:xfrm>
          <a:prstGeom prst="rect">
            <a:avLst/>
          </a:prstGeom>
          <a:noFill/>
          <a:ln w="9525">
            <a:noFill/>
            <a:miter lim="800000"/>
            <a:headEnd/>
            <a:tailEnd/>
          </a:ln>
          <a:effectLst/>
        </p:spPr>
        <p:txBody>
          <a:bodyPr vert="horz" wrap="square" lIns="91435" tIns="45718" rIns="91435" bIns="45718" numCol="1" anchor="t" anchorCtr="0" compatLnSpc="1">
            <a:prstTxWarp prst="textNoShape">
              <a:avLst/>
            </a:prstTxWarp>
          </a:bodyPr>
          <a:lstStyle/>
          <a:p>
            <a:pPr marL="469876" indent="-469876" fontAlgn="base">
              <a:spcBef>
                <a:spcPct val="20000"/>
              </a:spcBef>
              <a:spcAft>
                <a:spcPct val="0"/>
              </a:spcAft>
              <a:buClr>
                <a:schemeClr val="accent2"/>
              </a:buClr>
              <a:buSzPct val="115000"/>
              <a:buFont typeface="Arial" pitchFamily="34" charset="0"/>
              <a:buChar char="•"/>
              <a:defRPr/>
            </a:pPr>
            <a:r>
              <a:rPr lang="en-US" sz="2400" kern="0" dirty="0" smtClean="0">
                <a:effectLst>
                  <a:outerShdw blurRad="38100" dist="38100" dir="2700000" algn="tl">
                    <a:srgbClr val="000000">
                      <a:alpha val="43137"/>
                    </a:srgbClr>
                  </a:outerShdw>
                </a:effectLst>
              </a:rPr>
              <a:t>Understanding the Problem</a:t>
            </a:r>
          </a:p>
          <a:p>
            <a:pPr marL="469876" indent="-469876" fontAlgn="base">
              <a:spcBef>
                <a:spcPct val="20000"/>
              </a:spcBef>
              <a:spcAft>
                <a:spcPct val="0"/>
              </a:spcAft>
              <a:buClr>
                <a:schemeClr val="accent2"/>
              </a:buClr>
              <a:buSzPct val="115000"/>
              <a:buFont typeface="Arial" pitchFamily="34" charset="0"/>
              <a:buChar char="•"/>
              <a:defRPr/>
            </a:pPr>
            <a:r>
              <a:rPr lang="en-US" sz="2400" kern="0" dirty="0" smtClean="0">
                <a:effectLst>
                  <a:outerShdw blurRad="38100" dist="38100" dir="2700000" algn="tl">
                    <a:srgbClr val="000000">
                      <a:alpha val="43137"/>
                    </a:srgbClr>
                  </a:outerShdw>
                </a:effectLst>
              </a:rPr>
              <a:t>Formulating a Solution Plan</a:t>
            </a:r>
          </a:p>
          <a:p>
            <a:pPr marL="469876" indent="-469876" fontAlgn="base">
              <a:spcBef>
                <a:spcPct val="20000"/>
              </a:spcBef>
              <a:spcAft>
                <a:spcPct val="0"/>
              </a:spcAft>
              <a:buClr>
                <a:schemeClr val="accent2"/>
              </a:buClr>
              <a:buSzPct val="115000"/>
              <a:buFont typeface="Arial" pitchFamily="34" charset="0"/>
              <a:buChar char="•"/>
              <a:defRPr/>
            </a:pPr>
            <a:r>
              <a:rPr lang="en-US" sz="2400" u="sng" kern="0" dirty="0" smtClean="0">
                <a:effectLst>
                  <a:outerShdw blurRad="38100" dist="38100" dir="2700000" algn="tl">
                    <a:srgbClr val="000000">
                      <a:alpha val="43137"/>
                    </a:srgbClr>
                  </a:outerShdw>
                </a:effectLst>
              </a:rPr>
              <a:t>Implementing the Solution</a:t>
            </a:r>
          </a:p>
          <a:p>
            <a:pPr marL="469876" indent="-469876" fontAlgn="base">
              <a:spcBef>
                <a:spcPct val="20000"/>
              </a:spcBef>
              <a:spcAft>
                <a:spcPct val="0"/>
              </a:spcAft>
              <a:buClr>
                <a:schemeClr val="accent2"/>
              </a:buClr>
              <a:buSzPct val="115000"/>
              <a:buFont typeface="Arial" pitchFamily="34" charset="0"/>
              <a:buChar char="•"/>
              <a:defRPr/>
            </a:pPr>
            <a:r>
              <a:rPr lang="en-US" sz="2400" kern="0" dirty="0" smtClean="0">
                <a:effectLst>
                  <a:outerShdw blurRad="38100" dist="38100" dir="2700000" algn="tl">
                    <a:srgbClr val="000000">
                      <a:alpha val="43137"/>
                    </a:srgbClr>
                  </a:outerShdw>
                </a:effectLst>
              </a:rPr>
              <a:t>Evaluating the Solution</a:t>
            </a:r>
            <a:endParaRPr lang="en-US" sz="2400" kern="0" dirty="0">
              <a:effectLst>
                <a:outerShdw blurRad="38100" dist="38100" dir="2700000" algn="tl">
                  <a:srgbClr val="000000">
                    <a:alpha val="43137"/>
                  </a:srgbClr>
                </a:outerShdw>
              </a:effectLst>
            </a:endParaRPr>
          </a:p>
        </p:txBody>
      </p:sp>
      <p:grpSp>
        <p:nvGrpSpPr>
          <p:cNvPr id="3" name="Group 15"/>
          <p:cNvGrpSpPr/>
          <p:nvPr/>
        </p:nvGrpSpPr>
        <p:grpSpPr>
          <a:xfrm>
            <a:off x="3581400" y="2209800"/>
            <a:ext cx="5029200" cy="1828800"/>
            <a:chOff x="3581400" y="2209800"/>
            <a:chExt cx="5029200" cy="1828800"/>
          </a:xfrm>
        </p:grpSpPr>
        <p:grpSp>
          <p:nvGrpSpPr>
            <p:cNvPr id="4" name="Group 3"/>
            <p:cNvGrpSpPr/>
            <p:nvPr/>
          </p:nvGrpSpPr>
          <p:grpSpPr>
            <a:xfrm>
              <a:off x="3581400" y="2209800"/>
              <a:ext cx="1447800" cy="1066800"/>
              <a:chOff x="3352800" y="2209800"/>
              <a:chExt cx="1981200" cy="1143000"/>
            </a:xfrm>
            <a:solidFill>
              <a:srgbClr val="0070C0"/>
            </a:solidFill>
            <a:effectLst>
              <a:innerShdw blurRad="63500" dist="50800" dir="18900000">
                <a:prstClr val="black">
                  <a:alpha val="50000"/>
                </a:prstClr>
              </a:innerShdw>
            </a:effectLst>
            <a:scene3d>
              <a:camera prst="orthographicFront">
                <a:rot lat="0" lon="0" rev="0"/>
              </a:camera>
              <a:lightRig rig="contrasting" dir="t">
                <a:rot lat="0" lon="0" rev="1500000"/>
              </a:lightRig>
            </a:scene3d>
          </p:grpSpPr>
          <p:sp>
            <p:nvSpPr>
              <p:cNvPr id="5" name="Rectangle 4"/>
              <p:cNvSpPr/>
              <p:nvPr/>
            </p:nvSpPr>
            <p:spPr bwMode="auto">
              <a:xfrm>
                <a:off x="3352800" y="2209800"/>
                <a:ext cx="1981200" cy="1143000"/>
              </a:xfrm>
              <a:prstGeom prst="rect">
                <a:avLst/>
              </a:prstGeom>
              <a:grpFill/>
              <a:ln w="9525" cap="flat" cmpd="sng" algn="ctr">
                <a:noFill/>
                <a:prstDash val="solid"/>
                <a:round/>
                <a:headEnd type="none" w="med" len="med"/>
                <a:tailEnd type="none" w="med" len="med"/>
              </a:ln>
              <a:effectLst>
                <a:outerShdw blurRad="149987" dist="250190" dir="8460000" algn="ctr">
                  <a:srgbClr val="000000">
                    <a:alpha val="28000"/>
                  </a:srgbClr>
                </a:outerShdw>
              </a:effectLst>
              <a:sp3d prstMaterial="metal">
                <a:bevelT w="88900" h="88900"/>
              </a:sp3d>
            </p:spPr>
            <p:txBody>
              <a:bodyPr vert="horz" wrap="square" lIns="91440" tIns="45720" rIns="91440" bIns="45720" numCol="1" rtlCol="0" anchor="t" anchorCtr="0" compatLnSpc="1">
                <a:prstTxWarp prst="textNoShape">
                  <a:avLst/>
                </a:prstTxWarp>
              </a:bodyPr>
              <a:lstStyle/>
              <a:p>
                <a:pPr marL="908004" indent="-436541" fontAlgn="base">
                  <a:lnSpc>
                    <a:spcPct val="80000"/>
                  </a:lnSpc>
                  <a:spcBef>
                    <a:spcPct val="20000"/>
                  </a:spcBef>
                  <a:spcAft>
                    <a:spcPct val="0"/>
                  </a:spcAft>
                  <a:buClr>
                    <a:schemeClr val="accent2"/>
                  </a:buClr>
                  <a:buFont typeface="Wingdings" pitchFamily="2" charset="2"/>
                  <a:buChar char="n"/>
                </a:pPr>
                <a:endParaRPr lang="en-US" sz="1700" i="1" dirty="0" smtClean="0">
                  <a:solidFill>
                    <a:schemeClr val="hlink"/>
                  </a:solidFill>
                  <a:latin typeface="Verdana" pitchFamily="34" charset="0"/>
                </a:endParaRPr>
              </a:p>
            </p:txBody>
          </p:sp>
          <p:sp>
            <p:nvSpPr>
              <p:cNvPr id="6" name="TextBox 5"/>
              <p:cNvSpPr txBox="1"/>
              <p:nvPr/>
            </p:nvSpPr>
            <p:spPr>
              <a:xfrm>
                <a:off x="3505200" y="2438400"/>
                <a:ext cx="1676401" cy="758449"/>
              </a:xfrm>
              <a:prstGeom prst="rect">
                <a:avLst/>
              </a:prstGeom>
              <a:grpFill/>
              <a:ln>
                <a:noFill/>
              </a:ln>
              <a:effectLst>
                <a:outerShdw blurRad="149987" dist="250190" dir="8460000" algn="ctr">
                  <a:srgbClr val="000000">
                    <a:alpha val="28000"/>
                  </a:srgbClr>
                </a:outerShdw>
              </a:effectLst>
              <a:sp3d prstMaterial="metal">
                <a:bevelT w="88900" h="88900"/>
              </a:sp3d>
            </p:spPr>
            <p:txBody>
              <a:bodyPr wrap="square" rtlCol="0">
                <a:spAutoFit/>
              </a:bodyPr>
              <a:lstStyle/>
              <a:p>
                <a:pPr algn="ctr"/>
                <a:r>
                  <a:rPr lang="en-US" sz="2000" b="1" dirty="0" smtClean="0">
                    <a:latin typeface="Arial Narrow" pitchFamily="34" charset="0"/>
                  </a:rPr>
                  <a:t>Problem Statement</a:t>
                </a:r>
                <a:endParaRPr lang="en-US" sz="2000" b="1" dirty="0">
                  <a:latin typeface="Arial Narrow" pitchFamily="34" charset="0"/>
                </a:endParaRPr>
              </a:p>
            </p:txBody>
          </p:sp>
        </p:grpSp>
        <p:grpSp>
          <p:nvGrpSpPr>
            <p:cNvPr id="7" name="Group 6"/>
            <p:cNvGrpSpPr/>
            <p:nvPr/>
          </p:nvGrpSpPr>
          <p:grpSpPr>
            <a:xfrm>
              <a:off x="7239000" y="2209800"/>
              <a:ext cx="1371600" cy="1066800"/>
              <a:chOff x="6705600" y="2209800"/>
              <a:chExt cx="1600200" cy="1066800"/>
            </a:xfrm>
            <a:solidFill>
              <a:srgbClr val="0070C0"/>
            </a:solidFill>
            <a:effectLst>
              <a:innerShdw blurRad="63500" dist="50800" dir="18900000">
                <a:prstClr val="black">
                  <a:alpha val="50000"/>
                </a:prstClr>
              </a:innerShdw>
            </a:effectLst>
            <a:scene3d>
              <a:camera prst="orthographicFront">
                <a:rot lat="0" lon="0" rev="0"/>
              </a:camera>
              <a:lightRig rig="contrasting" dir="t">
                <a:rot lat="0" lon="0" rev="1500000"/>
              </a:lightRig>
            </a:scene3d>
          </p:grpSpPr>
          <p:sp>
            <p:nvSpPr>
              <p:cNvPr id="8" name="Rectangle 7"/>
              <p:cNvSpPr/>
              <p:nvPr/>
            </p:nvSpPr>
            <p:spPr bwMode="auto">
              <a:xfrm>
                <a:off x="6705600" y="2209800"/>
                <a:ext cx="1600200" cy="1066800"/>
              </a:xfrm>
              <a:prstGeom prst="rect">
                <a:avLst/>
              </a:prstGeom>
              <a:grpFill/>
              <a:ln w="9525" cap="flat" cmpd="sng" algn="ctr">
                <a:noFill/>
                <a:prstDash val="solid"/>
                <a:round/>
                <a:headEnd type="none" w="med" len="med"/>
                <a:tailEnd type="none" w="med" len="med"/>
              </a:ln>
              <a:effectLst>
                <a:outerShdw blurRad="149987" dist="250190" dir="8460000" algn="ctr">
                  <a:srgbClr val="000000">
                    <a:alpha val="28000"/>
                  </a:srgbClr>
                </a:outerShdw>
              </a:effectLst>
              <a:sp3d prstMaterial="metal">
                <a:bevelT w="88900" h="88900"/>
              </a:sp3d>
            </p:spPr>
            <p:txBody>
              <a:bodyPr vert="horz" wrap="square" lIns="91440" tIns="45720" rIns="91440" bIns="45720" numCol="1" rtlCol="0" anchor="t" anchorCtr="0" compatLnSpc="1">
                <a:prstTxWarp prst="textNoShape">
                  <a:avLst/>
                </a:prstTxWarp>
              </a:bodyPr>
              <a:lstStyle/>
              <a:p>
                <a:pPr marL="908004" indent="-436541" fontAlgn="base">
                  <a:lnSpc>
                    <a:spcPct val="80000"/>
                  </a:lnSpc>
                  <a:spcBef>
                    <a:spcPct val="20000"/>
                  </a:spcBef>
                  <a:spcAft>
                    <a:spcPct val="0"/>
                  </a:spcAft>
                  <a:buClr>
                    <a:schemeClr val="accent2"/>
                  </a:buClr>
                  <a:buFont typeface="Wingdings" pitchFamily="2" charset="2"/>
                  <a:buChar char="n"/>
                </a:pPr>
                <a:endParaRPr lang="en-US" sz="1700" i="1" dirty="0" smtClean="0">
                  <a:solidFill>
                    <a:schemeClr val="hlink"/>
                  </a:solidFill>
                  <a:latin typeface="Verdana" pitchFamily="34" charset="0"/>
                </a:endParaRPr>
              </a:p>
            </p:txBody>
          </p:sp>
          <p:sp>
            <p:nvSpPr>
              <p:cNvPr id="9" name="TextBox 8"/>
              <p:cNvSpPr txBox="1"/>
              <p:nvPr/>
            </p:nvSpPr>
            <p:spPr>
              <a:xfrm>
                <a:off x="6781800" y="2590800"/>
                <a:ext cx="1371600" cy="400110"/>
              </a:xfrm>
              <a:prstGeom prst="rect">
                <a:avLst/>
              </a:prstGeom>
              <a:grpFill/>
              <a:ln>
                <a:noFill/>
              </a:ln>
              <a:effectLst>
                <a:outerShdw blurRad="149987" dist="250190" dir="8460000" algn="ctr">
                  <a:srgbClr val="000000">
                    <a:alpha val="28000"/>
                  </a:srgbClr>
                </a:outerShdw>
              </a:effectLst>
              <a:sp3d prstMaterial="metal">
                <a:bevelT w="88900" h="88900"/>
              </a:sp3d>
            </p:spPr>
            <p:txBody>
              <a:bodyPr wrap="square" rtlCol="0">
                <a:spAutoFit/>
              </a:bodyPr>
              <a:lstStyle/>
              <a:p>
                <a:pPr algn="ctr"/>
                <a:r>
                  <a:rPr lang="en-US" sz="2000" b="1" dirty="0" smtClean="0">
                    <a:latin typeface="Arial Narrow" pitchFamily="34" charset="0"/>
                  </a:rPr>
                  <a:t>Solution</a:t>
                </a:r>
                <a:endParaRPr lang="en-US" sz="2000" b="1" dirty="0">
                  <a:latin typeface="Arial Narrow" pitchFamily="34" charset="0"/>
                </a:endParaRPr>
              </a:p>
            </p:txBody>
          </p:sp>
        </p:grpSp>
        <p:cxnSp>
          <p:nvCxnSpPr>
            <p:cNvPr id="10" name="Straight Arrow Connector 9"/>
            <p:cNvCxnSpPr>
              <a:stCxn id="5" idx="3"/>
              <a:endCxn id="8" idx="1"/>
            </p:cNvCxnSpPr>
            <p:nvPr/>
          </p:nvCxnSpPr>
          <p:spPr bwMode="auto">
            <a:xfrm>
              <a:off x="5029200" y="2743200"/>
              <a:ext cx="2209800" cy="1588"/>
            </a:xfrm>
            <a:prstGeom prst="straightConnector1">
              <a:avLst/>
            </a:prstGeom>
            <a:noFill/>
            <a:ln w="38100" cap="flat" cmpd="sng" algn="ctr">
              <a:solidFill>
                <a:srgbClr val="FFC000"/>
              </a:solidFill>
              <a:prstDash val="solid"/>
              <a:round/>
              <a:headEnd type="triangle" w="med" len="lg"/>
              <a:tailEnd type="triangle" w="med" len="lg"/>
            </a:ln>
            <a:effectLst/>
          </p:spPr>
        </p:cxnSp>
        <p:sp>
          <p:nvSpPr>
            <p:cNvPr id="11" name="TextBox 10"/>
            <p:cNvSpPr txBox="1"/>
            <p:nvPr/>
          </p:nvSpPr>
          <p:spPr>
            <a:xfrm>
              <a:off x="5486400" y="2286000"/>
              <a:ext cx="1130438" cy="369332"/>
            </a:xfrm>
            <a:prstGeom prst="rect">
              <a:avLst/>
            </a:prstGeom>
            <a:solidFill>
              <a:schemeClr val="tx2">
                <a:lumMod val="20000"/>
                <a:lumOff val="80000"/>
              </a:schemeClr>
            </a:solidFill>
          </p:spPr>
          <p:style>
            <a:lnRef idx="1">
              <a:schemeClr val="dk1"/>
            </a:lnRef>
            <a:fillRef idx="3">
              <a:schemeClr val="dk1"/>
            </a:fillRef>
            <a:effectRef idx="2">
              <a:schemeClr val="dk1"/>
            </a:effectRef>
            <a:fontRef idx="minor">
              <a:schemeClr val="lt1"/>
            </a:fontRef>
          </p:style>
          <p:txBody>
            <a:bodyPr wrap="none" rtlCol="0">
              <a:spAutoFit/>
            </a:bodyPr>
            <a:lstStyle/>
            <a:p>
              <a:r>
                <a:rPr lang="en-US" dirty="0" smtClean="0">
                  <a:ln w="18415" cmpd="sng">
                    <a:solidFill>
                      <a:schemeClr val="tx1"/>
                    </a:solidFill>
                    <a:prstDash val="solid"/>
                  </a:ln>
                  <a:solidFill>
                    <a:srgbClr val="FFFFFF"/>
                  </a:solidFill>
                </a:rPr>
                <a:t>Analysis</a:t>
              </a:r>
              <a:endParaRPr lang="en-US" dirty="0">
                <a:ln w="18415" cmpd="sng">
                  <a:solidFill>
                    <a:schemeClr val="tx1"/>
                  </a:solidFill>
                  <a:prstDash val="solid"/>
                </a:ln>
                <a:solidFill>
                  <a:srgbClr val="FFFFFF"/>
                </a:solidFill>
              </a:endParaRPr>
            </a:p>
          </p:txBody>
        </p:sp>
        <p:sp>
          <p:nvSpPr>
            <p:cNvPr id="13" name="Down Arrow 12"/>
            <p:cNvSpPr/>
            <p:nvPr/>
          </p:nvSpPr>
          <p:spPr bwMode="auto">
            <a:xfrm>
              <a:off x="5867400" y="2819400"/>
              <a:ext cx="381000" cy="1219200"/>
            </a:xfrm>
            <a:prstGeom prst="downArrow">
              <a:avLst/>
            </a:prstGeom>
            <a:solidFill>
              <a:schemeClr val="accent1">
                <a:lumMod val="60000"/>
                <a:lumOff val="40000"/>
              </a:schemeClr>
            </a:solidFill>
            <a:ln>
              <a:headEnd type="none" w="med" len="med"/>
              <a:tailEnd type="none" w="med" len="med"/>
            </a:ln>
            <a:effectLst>
              <a:outerShdw blurRad="50800" dist="38100" dir="8100000" algn="tr" rotWithShape="0">
                <a:prstClr val="black">
                  <a:alpha val="40000"/>
                </a:prstClr>
              </a:outerShdw>
            </a:effectLst>
          </p:spPr>
          <p:style>
            <a:lnRef idx="1">
              <a:schemeClr val="dk1"/>
            </a:lnRef>
            <a:fillRef idx="3">
              <a:schemeClr val="dk1"/>
            </a:fillRef>
            <a:effectRef idx="2">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908004" indent="-436541" fontAlgn="base">
                <a:lnSpc>
                  <a:spcPct val="80000"/>
                </a:lnSpc>
                <a:spcBef>
                  <a:spcPct val="20000"/>
                </a:spcBef>
                <a:spcAft>
                  <a:spcPct val="0"/>
                </a:spcAft>
                <a:buClr>
                  <a:schemeClr val="accent2"/>
                </a:buClr>
                <a:buFont typeface="Wingdings" pitchFamily="2" charset="2"/>
                <a:buChar char="n"/>
              </a:pPr>
              <a:endParaRPr lang="en-US" sz="1700" i="1" dirty="0" smtClean="0">
                <a:solidFill>
                  <a:schemeClr val="hlink"/>
                </a:solidFill>
                <a:latin typeface="Verdana" pitchFamily="34" charset="0"/>
              </a:endParaRPr>
            </a:p>
          </p:txBody>
        </p:sp>
      </p:grpSp>
      <p:pic>
        <p:nvPicPr>
          <p:cNvPr id="17" name="Picture 4" descr="j0395717"/>
          <p:cNvPicPr>
            <a:picLocks noChangeAspect="1" noChangeArrowheads="1" noCrop="1"/>
          </p:cNvPicPr>
          <p:nvPr/>
        </p:nvPicPr>
        <p:blipFill>
          <a:blip r:embed="rId3" cstate="print"/>
          <a:srcRect/>
          <a:stretch>
            <a:fillRect/>
          </a:stretch>
        </p:blipFill>
        <p:spPr bwMode="auto">
          <a:xfrm>
            <a:off x="1219200" y="3946401"/>
            <a:ext cx="1600200" cy="1963882"/>
          </a:xfrm>
          <a:prstGeom prst="rect">
            <a:avLst/>
          </a:prstGeom>
          <a:noFill/>
        </p:spPr>
      </p:pic>
    </p:spTree>
  </p:cSld>
  <p:clrMapOvr>
    <a:masterClrMapping/>
  </p:clrMapOvr>
  <p:transition spd="med">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Chapter 5 Objectives</a:t>
            </a:r>
            <a:endParaRPr lang="en-US" dirty="0"/>
          </a:p>
        </p:txBody>
      </p:sp>
      <p:sp>
        <p:nvSpPr>
          <p:cNvPr id="5" name="Content Placeholder 4"/>
          <p:cNvSpPr>
            <a:spLocks noGrp="1"/>
          </p:cNvSpPr>
          <p:nvPr>
            <p:ph idx="1"/>
          </p:nvPr>
        </p:nvSpPr>
        <p:spPr/>
        <p:txBody>
          <a:bodyPr>
            <a:normAutofit/>
          </a:bodyPr>
          <a:lstStyle/>
          <a:p>
            <a:r>
              <a:rPr lang="en-US" dirty="0" smtClean="0"/>
              <a:t>Freeze rows and columns</a:t>
            </a:r>
          </a:p>
          <a:p>
            <a:r>
              <a:rPr lang="en-US" dirty="0" smtClean="0"/>
              <a:t>Print large datasets</a:t>
            </a:r>
          </a:p>
          <a:p>
            <a:r>
              <a:rPr lang="en-US" dirty="0" smtClean="0"/>
              <a:t>Understand table design</a:t>
            </a:r>
          </a:p>
          <a:p>
            <a:r>
              <a:rPr lang="en-US" dirty="0" smtClean="0"/>
              <a:t>Create a table</a:t>
            </a:r>
          </a:p>
          <a:p>
            <a:r>
              <a:rPr lang="en-US" dirty="0" smtClean="0"/>
              <a:t>Apply a table style</a:t>
            </a:r>
          </a:p>
          <a:p>
            <a:r>
              <a:rPr lang="en-US" dirty="0" smtClean="0"/>
              <a:t>Sort data</a:t>
            </a:r>
          </a:p>
          <a:p>
            <a:pPr>
              <a:buNone/>
            </a:pPr>
            <a:endParaRPr lang="en-US" dirty="0" smtClean="0"/>
          </a:p>
        </p:txBody>
      </p:sp>
      <p:sp>
        <p:nvSpPr>
          <p:cNvPr id="3" name="Slide Number Placeholder 2"/>
          <p:cNvSpPr>
            <a:spLocks noGrp="1"/>
          </p:cNvSpPr>
          <p:nvPr>
            <p:ph type="sldNum" sz="quarter" idx="4294967295"/>
          </p:nvPr>
        </p:nvSpPr>
        <p:spPr>
          <a:xfrm>
            <a:off x="8001000" y="6356350"/>
            <a:ext cx="685800" cy="365125"/>
          </a:xfrm>
          <a:prstGeom prst="rect">
            <a:avLst/>
          </a:prstGeom>
        </p:spPr>
        <p:txBody>
          <a:bodyPr/>
          <a:lstStyle/>
          <a:p>
            <a:fld id="{97F33F24-5111-4524-9375-24241E4B6E0C}" type="slidenum">
              <a:rPr lang="en-US" smtClean="0"/>
              <a:pPr/>
              <a:t>9</a:t>
            </a:fld>
            <a:endParaRPr lang="en-US" dirty="0"/>
          </a:p>
        </p:txBody>
      </p:sp>
      <p:sp>
        <p:nvSpPr>
          <p:cNvPr id="6" name="Footer Placeholder 6"/>
          <p:cNvSpPr>
            <a:spLocks noGrp="1"/>
          </p:cNvSpPr>
          <p:nvPr>
            <p:ph type="ftr" sz="quarter" idx="4294967295"/>
          </p:nvPr>
        </p:nvSpPr>
        <p:spPr>
          <a:xfrm>
            <a:off x="1905000" y="6356350"/>
            <a:ext cx="5486400" cy="365125"/>
          </a:xfrm>
          <a:prstGeom prst="rect">
            <a:avLst/>
          </a:prstGeom>
        </p:spPr>
        <p:txBody>
          <a:bodyPr/>
          <a:lstStyle/>
          <a:p>
            <a:endParaRPr lang="en-US" b="1" dirty="0" smtClean="0"/>
          </a:p>
          <a:p>
            <a:r>
              <a:rPr lang="en-US" dirty="0" smtClean="0">
                <a:solidFill>
                  <a:schemeClr val="tx1"/>
                </a:solidFill>
              </a:rPr>
              <a:t>Copyright © 2011 Pearson Education, Inc. Publishing as Prentice Hall.  </a:t>
            </a:r>
          </a:p>
          <a:p>
            <a:endParaRPr lang="en-US" dirty="0"/>
          </a:p>
        </p:txBody>
      </p:sp>
    </p:spTree>
    <p:extLst>
      <p:ext uri="{BB962C8B-B14F-4D97-AF65-F5344CB8AC3E}">
        <p14:creationId xmlns:p14="http://schemas.microsoft.com/office/powerpoint/2010/main" val="659878484"/>
      </p:ext>
    </p:extLst>
  </p:cSld>
  <p:clrMapOvr>
    <a:masterClrMapping/>
  </p:clrMapOvr>
  <p:transition spd="med">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Chapter 5 Objectives (continued)</a:t>
            </a:r>
            <a:endParaRPr lang="en-US" dirty="0"/>
          </a:p>
        </p:txBody>
      </p:sp>
      <p:sp>
        <p:nvSpPr>
          <p:cNvPr id="5" name="Content Placeholder 4"/>
          <p:cNvSpPr>
            <a:spLocks noGrp="1"/>
          </p:cNvSpPr>
          <p:nvPr>
            <p:ph idx="1"/>
          </p:nvPr>
        </p:nvSpPr>
        <p:spPr/>
        <p:txBody>
          <a:bodyPr>
            <a:normAutofit/>
          </a:bodyPr>
          <a:lstStyle/>
          <a:p>
            <a:r>
              <a:rPr lang="en-US" dirty="0" smtClean="0"/>
              <a:t>Filter data</a:t>
            </a:r>
          </a:p>
          <a:p>
            <a:r>
              <a:rPr lang="en-US" dirty="0" smtClean="0"/>
              <a:t>Use structured references and a total row</a:t>
            </a:r>
          </a:p>
          <a:p>
            <a:r>
              <a:rPr lang="en-US" dirty="0" smtClean="0"/>
              <a:t>Apply conditional formatting</a:t>
            </a:r>
          </a:p>
          <a:p>
            <a:r>
              <a:rPr lang="en-US" dirty="0" smtClean="0"/>
              <a:t>Create a new rule</a:t>
            </a:r>
          </a:p>
          <a:p>
            <a:r>
              <a:rPr lang="en-US" dirty="0" smtClean="0"/>
              <a:t>Sort and filter using conditional formatting</a:t>
            </a:r>
          </a:p>
          <a:p>
            <a:endParaRPr lang="en-US" dirty="0" smtClean="0"/>
          </a:p>
        </p:txBody>
      </p:sp>
      <p:sp>
        <p:nvSpPr>
          <p:cNvPr id="3" name="Slide Number Placeholder 2"/>
          <p:cNvSpPr>
            <a:spLocks noGrp="1"/>
          </p:cNvSpPr>
          <p:nvPr>
            <p:ph type="sldNum" sz="quarter" idx="4294967295"/>
          </p:nvPr>
        </p:nvSpPr>
        <p:spPr>
          <a:xfrm>
            <a:off x="8001000" y="6356350"/>
            <a:ext cx="685800" cy="365125"/>
          </a:xfrm>
          <a:prstGeom prst="rect">
            <a:avLst/>
          </a:prstGeom>
        </p:spPr>
        <p:txBody>
          <a:bodyPr/>
          <a:lstStyle/>
          <a:p>
            <a:fld id="{97F33F24-5111-4524-9375-24241E4B6E0C}" type="slidenum">
              <a:rPr lang="en-US" smtClean="0"/>
              <a:pPr/>
              <a:t>10</a:t>
            </a:fld>
            <a:endParaRPr lang="en-US" dirty="0"/>
          </a:p>
        </p:txBody>
      </p:sp>
      <p:sp>
        <p:nvSpPr>
          <p:cNvPr id="6" name="Footer Placeholder 6"/>
          <p:cNvSpPr>
            <a:spLocks noGrp="1"/>
          </p:cNvSpPr>
          <p:nvPr>
            <p:ph type="ftr" sz="quarter" idx="4294967295"/>
          </p:nvPr>
        </p:nvSpPr>
        <p:spPr>
          <a:xfrm>
            <a:off x="1905000" y="6356350"/>
            <a:ext cx="5486400" cy="365125"/>
          </a:xfrm>
          <a:prstGeom prst="rect">
            <a:avLst/>
          </a:prstGeom>
        </p:spPr>
        <p:txBody>
          <a:bodyPr/>
          <a:lstStyle/>
          <a:p>
            <a:endParaRPr lang="en-US" b="1" dirty="0" smtClean="0"/>
          </a:p>
          <a:p>
            <a:r>
              <a:rPr lang="en-US" dirty="0" smtClean="0">
                <a:solidFill>
                  <a:schemeClr val="tx1"/>
                </a:solidFill>
              </a:rPr>
              <a:t>Copyright © 2011 Pearson Education, Inc. Publishing as Prentice Hall.  </a:t>
            </a:r>
          </a:p>
          <a:p>
            <a:endParaRPr lang="en-US" dirty="0"/>
          </a:p>
        </p:txBody>
      </p:sp>
    </p:spTree>
    <p:extLst>
      <p:ext uri="{BB962C8B-B14F-4D97-AF65-F5344CB8AC3E}">
        <p14:creationId xmlns:p14="http://schemas.microsoft.com/office/powerpoint/2010/main" val="2393972346"/>
      </p:ext>
    </p:extLst>
  </p:cSld>
  <p:clrMapOvr>
    <a:masterClrMapping/>
  </p:clrMapOvr>
  <p:transition spd="med">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normAutofit/>
          </a:bodyPr>
          <a:lstStyle/>
          <a:p>
            <a:r>
              <a:rPr lang="en-US" dirty="0" smtClean="0">
                <a:ea typeface="Arial Unicode MS" pitchFamily="34" charset="-128"/>
                <a:cs typeface="Arial Unicode MS" pitchFamily="34" charset="-128"/>
              </a:rPr>
              <a:t>Large Datasets</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sz="half" idx="1"/>
          </p:nvPr>
        </p:nvSpPr>
        <p:spPr/>
        <p:txBody>
          <a:bodyPr>
            <a:normAutofit/>
          </a:bodyPr>
          <a:lstStyle/>
          <a:p>
            <a:r>
              <a:rPr lang="en-US" dirty="0" smtClean="0"/>
              <a:t>A large dataset can be difficult to read </a:t>
            </a:r>
          </a:p>
          <a:p>
            <a:pPr lvl="1"/>
            <a:r>
              <a:rPr lang="en-US" dirty="0" smtClean="0"/>
              <a:t>Row and column headings may scroll off the screen</a:t>
            </a:r>
          </a:p>
        </p:txBody>
      </p:sp>
      <p:sp>
        <p:nvSpPr>
          <p:cNvPr id="7" name="Content Placeholder 6"/>
          <p:cNvSpPr>
            <a:spLocks noGrp="1"/>
          </p:cNvSpPr>
          <p:nvPr>
            <p:ph sz="half" idx="2"/>
          </p:nvPr>
        </p:nvSpPr>
        <p:spPr/>
        <p:txBody>
          <a:bodyPr/>
          <a:lstStyle/>
          <a:p>
            <a:endParaRPr lang="en-US"/>
          </a:p>
        </p:txBody>
      </p:sp>
      <p:sp>
        <p:nvSpPr>
          <p:cNvPr id="6" name="Footer Placeholder 6"/>
          <p:cNvSpPr>
            <a:spLocks noGrp="1"/>
          </p:cNvSpPr>
          <p:nvPr>
            <p:ph type="ftr" sz="quarter" idx="4294967295"/>
          </p:nvPr>
        </p:nvSpPr>
        <p:spPr>
          <a:xfrm>
            <a:off x="1905000" y="6356350"/>
            <a:ext cx="5486400" cy="365125"/>
          </a:xfrm>
          <a:prstGeom prst="rect">
            <a:avLst/>
          </a:prstGeom>
        </p:spPr>
        <p:txBody>
          <a:bodyPr/>
          <a:lstStyle/>
          <a:p>
            <a:endParaRPr lang="en-US" b="1" dirty="0" smtClean="0"/>
          </a:p>
          <a:p>
            <a:r>
              <a:rPr lang="en-US" dirty="0" smtClean="0">
                <a:solidFill>
                  <a:schemeClr val="tx1"/>
                </a:solidFill>
              </a:rPr>
              <a:t>Copyright © 2011 Pearson Education, Inc. Publishing as Prentice Hall.  </a:t>
            </a:r>
          </a:p>
          <a:p>
            <a:endParaRPr lang="en-US" dirty="0"/>
          </a:p>
        </p:txBody>
      </p:sp>
      <p:sp>
        <p:nvSpPr>
          <p:cNvPr id="5" name="Slide Number Placeholder 4"/>
          <p:cNvSpPr>
            <a:spLocks noGrp="1"/>
          </p:cNvSpPr>
          <p:nvPr>
            <p:ph type="sldNum" sz="quarter" idx="4294967295"/>
          </p:nvPr>
        </p:nvSpPr>
        <p:spPr>
          <a:xfrm>
            <a:off x="8001000" y="6356350"/>
            <a:ext cx="685800" cy="365125"/>
          </a:xfrm>
          <a:prstGeom prst="rect">
            <a:avLst/>
          </a:prstGeom>
        </p:spPr>
        <p:txBody>
          <a:bodyPr/>
          <a:lstStyle/>
          <a:p>
            <a:fld id="{DCE9B9F6-3E99-499A-B3FB-AE43465CC207}" type="slidenum">
              <a:rPr lang="en-US" altLang="en-US"/>
              <a:pPr/>
              <a:t>11</a:t>
            </a:fld>
            <a:endParaRPr lang="en-US" altLang="en-US" dirty="0"/>
          </a:p>
        </p:txBody>
      </p:sp>
      <p:pic>
        <p:nvPicPr>
          <p:cNvPr id="1026" name=" 0"/>
          <p:cNvPicPr>
            <a:picLocks noChangeAspect="1" noChangeArrowheads="1"/>
          </p:cNvPicPr>
          <p:nvPr/>
        </p:nvPicPr>
        <p:blipFill>
          <a:blip r:embed="rId3" cstate="print"/>
          <a:srcRect/>
          <a:stretch>
            <a:fillRect/>
          </a:stretch>
        </p:blipFill>
        <p:spPr bwMode="auto">
          <a:xfrm>
            <a:off x="4114800" y="1524000"/>
            <a:ext cx="4572000" cy="4724400"/>
          </a:xfrm>
          <a:prstGeom prst="rect">
            <a:avLst/>
          </a:prstGeom>
          <a:noFill/>
          <a:ln w="9525">
            <a:noFill/>
            <a:miter lim="800000"/>
            <a:headEnd/>
            <a:tailEnd/>
          </a:ln>
        </p:spPr>
      </p:pic>
    </p:spTree>
    <p:extLst>
      <p:ext uri="{BB962C8B-B14F-4D97-AF65-F5344CB8AC3E}">
        <p14:creationId xmlns:p14="http://schemas.microsoft.com/office/powerpoint/2010/main" val="4110572220"/>
      </p:ext>
    </p:extLst>
  </p:cSld>
  <p:clrMapOvr>
    <a:masterClrMapping/>
  </p:clrMapOvr>
  <p:transition spd="med">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4294967295"/>
          </p:nvPr>
        </p:nvSpPr>
        <p:spPr>
          <a:xfrm>
            <a:off x="6553200" y="6243638"/>
            <a:ext cx="2133600" cy="457200"/>
          </a:xfrm>
          <a:prstGeom prst="rect">
            <a:avLst/>
          </a:prstGeom>
        </p:spPr>
        <p:txBody>
          <a:bodyPr/>
          <a:lstStyle/>
          <a:p>
            <a:fld id="{DCE9B9F6-3E99-499A-B3FB-AE43465CC207}" type="slidenum">
              <a:rPr lang="en-US" altLang="en-US"/>
              <a:pPr/>
              <a:t>12</a:t>
            </a:fld>
            <a:endParaRPr lang="en-US" altLang="en-US" dirty="0"/>
          </a:p>
        </p:txBody>
      </p:sp>
      <p:sp>
        <p:nvSpPr>
          <p:cNvPr id="77826" name="Rectangle 2"/>
          <p:cNvSpPr>
            <a:spLocks noGrp="1" noChangeArrowheads="1"/>
          </p:cNvSpPr>
          <p:nvPr>
            <p:ph type="title"/>
          </p:nvPr>
        </p:nvSpPr>
        <p:spPr>
          <a:xfrm>
            <a:off x="457200" y="228600"/>
            <a:ext cx="8229600" cy="1143000"/>
          </a:xfrm>
        </p:spPr>
        <p:txBody>
          <a:bodyPr>
            <a:normAutofit/>
          </a:bodyPr>
          <a:lstStyle/>
          <a:p>
            <a:r>
              <a:rPr lang="en-US" dirty="0" smtClean="0">
                <a:ea typeface="Arial Unicode MS" pitchFamily="34" charset="-128"/>
                <a:cs typeface="Arial Unicode MS" pitchFamily="34" charset="-128"/>
              </a:rPr>
              <a:t>Freezing Rows and Columns</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type="body" idx="1"/>
          </p:nvPr>
        </p:nvSpPr>
        <p:spPr>
          <a:xfrm>
            <a:off x="457200" y="1676400"/>
            <a:ext cx="8229600" cy="4419600"/>
          </a:xfrm>
        </p:spPr>
        <p:txBody>
          <a:bodyPr>
            <a:normAutofit/>
          </a:bodyPr>
          <a:lstStyle/>
          <a:p>
            <a:r>
              <a:rPr lang="en-US" b="1" dirty="0" smtClean="0"/>
              <a:t>Freezing</a:t>
            </a:r>
            <a:r>
              <a:rPr lang="en-US" dirty="0" smtClean="0"/>
              <a:t> keeps rows and columns visible during scrolling</a:t>
            </a:r>
          </a:p>
        </p:txBody>
      </p:sp>
      <p:sp>
        <p:nvSpPr>
          <p:cNvPr id="6" name="Footer Placeholder 6"/>
          <p:cNvSpPr>
            <a:spLocks noGrp="1"/>
          </p:cNvSpPr>
          <p:nvPr>
            <p:ph type="ftr" sz="quarter" idx="4294967295"/>
          </p:nvPr>
        </p:nvSpPr>
        <p:spPr>
          <a:xfrm>
            <a:off x="1905000" y="6356350"/>
            <a:ext cx="5486400" cy="365125"/>
          </a:xfrm>
          <a:prstGeom prst="rect">
            <a:avLst/>
          </a:prstGeom>
        </p:spPr>
        <p:txBody>
          <a:bodyPr/>
          <a:lstStyle/>
          <a:p>
            <a:endParaRPr lang="en-US" b="1" dirty="0" smtClean="0"/>
          </a:p>
          <a:p>
            <a:r>
              <a:rPr lang="en-US" dirty="0" smtClean="0">
                <a:solidFill>
                  <a:schemeClr val="tx1"/>
                </a:solidFill>
              </a:rPr>
              <a:t>Copyright © 2011 Pearson Education, Inc. Publishing as Prentice Hall.  </a:t>
            </a:r>
          </a:p>
          <a:p>
            <a:endParaRPr lang="en-US" dirty="0"/>
          </a:p>
        </p:txBody>
      </p:sp>
      <p:graphicFrame>
        <p:nvGraphicFramePr>
          <p:cNvPr id="7" name="Table 6"/>
          <p:cNvGraphicFramePr>
            <a:graphicFrameLocks noGrp="1"/>
          </p:cNvGraphicFramePr>
          <p:nvPr/>
        </p:nvGraphicFramePr>
        <p:xfrm>
          <a:off x="914400" y="3048000"/>
          <a:ext cx="7620000" cy="1747520"/>
        </p:xfrm>
        <a:graphic>
          <a:graphicData uri="http://schemas.openxmlformats.org/drawingml/2006/table">
            <a:tbl>
              <a:tblPr firstRow="1" bandRow="1">
                <a:tableStyleId>{5C22544A-7EE6-4342-B048-85BDC9FD1C3A}</a:tableStyleId>
              </a:tblPr>
              <a:tblGrid>
                <a:gridCol w="2133600"/>
                <a:gridCol w="5486400"/>
              </a:tblGrid>
              <a:tr h="0">
                <a:tc>
                  <a:txBody>
                    <a:bodyPr/>
                    <a:lstStyle/>
                    <a:p>
                      <a:r>
                        <a:rPr lang="en-US" dirty="0" smtClean="0"/>
                        <a:t>Option</a:t>
                      </a:r>
                      <a:endParaRPr lang="en-US" dirty="0"/>
                    </a:p>
                  </a:txBody>
                  <a:tcPr/>
                </a:tc>
                <a:tc>
                  <a:txBody>
                    <a:bodyPr/>
                    <a:lstStyle/>
                    <a:p>
                      <a:r>
                        <a:rPr lang="en-US" dirty="0" smtClean="0"/>
                        <a:t>Description</a:t>
                      </a:r>
                      <a:endParaRPr lang="en-US" dirty="0"/>
                    </a:p>
                  </a:txBody>
                  <a:tcPr/>
                </a:tc>
              </a:tr>
              <a:tr h="370840">
                <a:tc>
                  <a:txBody>
                    <a:bodyPr/>
                    <a:lstStyle/>
                    <a:p>
                      <a:r>
                        <a:rPr lang="en-US" dirty="0" smtClean="0"/>
                        <a:t>Freeze Panes</a:t>
                      </a:r>
                      <a:endParaRPr lang="en-US" dirty="0"/>
                    </a:p>
                  </a:txBody>
                  <a:tcPr/>
                </a:tc>
                <a:tc>
                  <a:txBody>
                    <a:bodyPr/>
                    <a:lstStyle/>
                    <a:p>
                      <a:r>
                        <a:rPr lang="en-US" dirty="0" smtClean="0"/>
                        <a:t>Keeps both rows and columns above</a:t>
                      </a:r>
                      <a:r>
                        <a:rPr lang="en-US" baseline="0" dirty="0" smtClean="0"/>
                        <a:t> and to the left of the active cell visible.</a:t>
                      </a:r>
                      <a:endParaRPr lang="en-US" dirty="0"/>
                    </a:p>
                  </a:txBody>
                  <a:tcPr/>
                </a:tc>
              </a:tr>
              <a:tr h="370840">
                <a:tc>
                  <a:txBody>
                    <a:bodyPr/>
                    <a:lstStyle/>
                    <a:p>
                      <a:r>
                        <a:rPr lang="en-US" dirty="0" smtClean="0"/>
                        <a:t>Freeze Top Row</a:t>
                      </a:r>
                      <a:endParaRPr lang="en-US" dirty="0"/>
                    </a:p>
                  </a:txBody>
                  <a:tcPr/>
                </a:tc>
                <a:tc>
                  <a:txBody>
                    <a:bodyPr/>
                    <a:lstStyle/>
                    <a:p>
                      <a:r>
                        <a:rPr lang="en-US" dirty="0" smtClean="0"/>
                        <a:t>Keeps only the top row visible.</a:t>
                      </a:r>
                      <a:endParaRPr lang="en-US" dirty="0"/>
                    </a:p>
                  </a:txBody>
                  <a:tcPr/>
                </a:tc>
              </a:tr>
              <a:tr h="370840">
                <a:tc>
                  <a:txBody>
                    <a:bodyPr/>
                    <a:lstStyle/>
                    <a:p>
                      <a:r>
                        <a:rPr lang="en-US" dirty="0" smtClean="0"/>
                        <a:t>Freeze First</a:t>
                      </a:r>
                      <a:r>
                        <a:rPr lang="en-US" baseline="0" dirty="0" smtClean="0"/>
                        <a:t> Column</a:t>
                      </a:r>
                      <a:endParaRPr lang="en-US" dirty="0"/>
                    </a:p>
                  </a:txBody>
                  <a:tcPr/>
                </a:tc>
                <a:tc>
                  <a:txBody>
                    <a:bodyPr/>
                    <a:lstStyle/>
                    <a:p>
                      <a:r>
                        <a:rPr lang="en-US" dirty="0" smtClean="0"/>
                        <a:t>Keeps only the first column visible.</a:t>
                      </a:r>
                      <a:endParaRPr lang="en-US" dirty="0"/>
                    </a:p>
                  </a:txBody>
                  <a:tcPr/>
                </a:tc>
              </a:tr>
            </a:tbl>
          </a:graphicData>
        </a:graphic>
      </p:graphicFrame>
    </p:spTree>
    <p:extLst>
      <p:ext uri="{BB962C8B-B14F-4D97-AF65-F5344CB8AC3E}">
        <p14:creationId xmlns:p14="http://schemas.microsoft.com/office/powerpoint/2010/main" val="720025406"/>
      </p:ext>
    </p:extLst>
  </p:cSld>
  <p:clrMapOvr>
    <a:masterClrMapping/>
  </p:clrMapOvr>
  <p:transition spd="med">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4294967295"/>
          </p:nvPr>
        </p:nvSpPr>
        <p:spPr>
          <a:xfrm>
            <a:off x="6553200" y="6243638"/>
            <a:ext cx="2133600" cy="457200"/>
          </a:xfrm>
          <a:prstGeom prst="rect">
            <a:avLst/>
          </a:prstGeom>
        </p:spPr>
        <p:txBody>
          <a:bodyPr/>
          <a:lstStyle/>
          <a:p>
            <a:fld id="{DCE9B9F6-3E99-499A-B3FB-AE43465CC207}" type="slidenum">
              <a:rPr lang="en-US" altLang="en-US"/>
              <a:pPr/>
              <a:t>13</a:t>
            </a:fld>
            <a:endParaRPr lang="en-US" altLang="en-US" dirty="0"/>
          </a:p>
        </p:txBody>
      </p:sp>
      <p:sp>
        <p:nvSpPr>
          <p:cNvPr id="77826" name="Rectangle 2"/>
          <p:cNvSpPr>
            <a:spLocks noGrp="1" noChangeArrowheads="1"/>
          </p:cNvSpPr>
          <p:nvPr>
            <p:ph type="title"/>
          </p:nvPr>
        </p:nvSpPr>
        <p:spPr>
          <a:xfrm>
            <a:off x="457200" y="228600"/>
            <a:ext cx="8229600" cy="1143000"/>
          </a:xfrm>
        </p:spPr>
        <p:txBody>
          <a:bodyPr>
            <a:normAutofit/>
          </a:bodyPr>
          <a:lstStyle/>
          <a:p>
            <a:r>
              <a:rPr lang="en-US" dirty="0" smtClean="0">
                <a:ea typeface="Arial Unicode MS" pitchFamily="34" charset="-128"/>
                <a:cs typeface="Arial Unicode MS" pitchFamily="34" charset="-128"/>
              </a:rPr>
              <a:t>Freezing Rows and Columns</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type="body" idx="1"/>
          </p:nvPr>
        </p:nvSpPr>
        <p:spPr>
          <a:xfrm>
            <a:off x="457200" y="1676400"/>
            <a:ext cx="8229600" cy="4419600"/>
          </a:xfrm>
        </p:spPr>
        <p:txBody>
          <a:bodyPr>
            <a:normAutofit/>
          </a:bodyPr>
          <a:lstStyle/>
          <a:p>
            <a:r>
              <a:rPr lang="en-US" dirty="0" smtClean="0"/>
              <a:t>Figure 4.2 illustrates the effect of freezing rows 1 – 5 and columns A – B</a:t>
            </a:r>
          </a:p>
          <a:p>
            <a:endParaRPr lang="en-US" dirty="0" smtClean="0"/>
          </a:p>
          <a:p>
            <a:pPr lvl="1"/>
            <a:endParaRPr lang="en-US" dirty="0" smtClean="0"/>
          </a:p>
        </p:txBody>
      </p:sp>
      <p:sp>
        <p:nvSpPr>
          <p:cNvPr id="6" name="Footer Placeholder 6"/>
          <p:cNvSpPr>
            <a:spLocks noGrp="1"/>
          </p:cNvSpPr>
          <p:nvPr>
            <p:ph type="ftr" sz="quarter" idx="4294967295"/>
          </p:nvPr>
        </p:nvSpPr>
        <p:spPr>
          <a:xfrm>
            <a:off x="1905000" y="6356350"/>
            <a:ext cx="5486400" cy="365125"/>
          </a:xfrm>
          <a:prstGeom prst="rect">
            <a:avLst/>
          </a:prstGeom>
        </p:spPr>
        <p:txBody>
          <a:bodyPr/>
          <a:lstStyle/>
          <a:p>
            <a:endParaRPr lang="en-US" b="1" dirty="0" smtClean="0"/>
          </a:p>
          <a:p>
            <a:r>
              <a:rPr lang="en-US" dirty="0" smtClean="0">
                <a:solidFill>
                  <a:schemeClr val="tx1"/>
                </a:solidFill>
              </a:rPr>
              <a:t>Copyright © 2011 Pearson Education, Inc. Publishing as Prentice Hall.  </a:t>
            </a:r>
          </a:p>
          <a:p>
            <a:endParaRPr lang="en-US" dirty="0"/>
          </a:p>
        </p:txBody>
      </p:sp>
      <p:pic>
        <p:nvPicPr>
          <p:cNvPr id="2050" name=" 0"/>
          <p:cNvPicPr>
            <a:picLocks noChangeAspect="1" noChangeArrowheads="1"/>
          </p:cNvPicPr>
          <p:nvPr/>
        </p:nvPicPr>
        <p:blipFill>
          <a:blip r:embed="rId3" cstate="print"/>
          <a:srcRect/>
          <a:stretch>
            <a:fillRect/>
          </a:stretch>
        </p:blipFill>
        <p:spPr bwMode="auto">
          <a:xfrm>
            <a:off x="990600" y="2819400"/>
            <a:ext cx="7086600" cy="3371850"/>
          </a:xfrm>
          <a:prstGeom prst="rect">
            <a:avLst/>
          </a:prstGeom>
          <a:noFill/>
          <a:ln w="9525">
            <a:noFill/>
            <a:miter lim="800000"/>
            <a:headEnd/>
            <a:tailEnd/>
          </a:ln>
        </p:spPr>
      </p:pic>
    </p:spTree>
    <p:extLst>
      <p:ext uri="{BB962C8B-B14F-4D97-AF65-F5344CB8AC3E}">
        <p14:creationId xmlns:p14="http://schemas.microsoft.com/office/powerpoint/2010/main" val="2238251939"/>
      </p:ext>
    </p:extLst>
  </p:cSld>
  <p:clrMapOvr>
    <a:masterClrMapping/>
  </p:clrMapOvr>
  <p:transition spd="med">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4294967295"/>
          </p:nvPr>
        </p:nvSpPr>
        <p:spPr>
          <a:xfrm>
            <a:off x="2057400" y="6248400"/>
            <a:ext cx="4724400" cy="457200"/>
          </a:xfrm>
          <a:prstGeom prst="rect">
            <a:avLst/>
          </a:prstGeom>
        </p:spPr>
        <p:txBody>
          <a:bodyPr/>
          <a:lstStyle/>
          <a:p>
            <a:r>
              <a:rPr lang="en-US" dirty="0" smtClean="0">
                <a:solidFill>
                  <a:schemeClr val="tx1"/>
                </a:solidFill>
              </a:rPr>
              <a:t>Copyright © 2011 Pearson Education, Inc. Publishing as Prentice Hall.</a:t>
            </a:r>
          </a:p>
        </p:txBody>
      </p:sp>
      <p:sp>
        <p:nvSpPr>
          <p:cNvPr id="5" name="Slide Number Placeholder 4"/>
          <p:cNvSpPr>
            <a:spLocks noGrp="1"/>
          </p:cNvSpPr>
          <p:nvPr>
            <p:ph type="sldNum" sz="quarter" idx="4294967295"/>
          </p:nvPr>
        </p:nvSpPr>
        <p:spPr>
          <a:xfrm>
            <a:off x="6553200" y="6243638"/>
            <a:ext cx="2133600" cy="457200"/>
          </a:xfrm>
          <a:prstGeom prst="rect">
            <a:avLst/>
          </a:prstGeom>
        </p:spPr>
        <p:txBody>
          <a:bodyPr/>
          <a:lstStyle/>
          <a:p>
            <a:fld id="{DCE9B9F6-3E99-499A-B3FB-AE43465CC207}" type="slidenum">
              <a:rPr lang="en-US" altLang="en-US"/>
              <a:pPr/>
              <a:t>14</a:t>
            </a:fld>
            <a:endParaRPr lang="en-US" altLang="en-US" dirty="0"/>
          </a:p>
        </p:txBody>
      </p:sp>
      <p:sp>
        <p:nvSpPr>
          <p:cNvPr id="77826" name="Rectangle 2"/>
          <p:cNvSpPr>
            <a:spLocks noGrp="1" noChangeArrowheads="1"/>
          </p:cNvSpPr>
          <p:nvPr>
            <p:ph type="title"/>
          </p:nvPr>
        </p:nvSpPr>
        <p:spPr>
          <a:xfrm>
            <a:off x="304800" y="152400"/>
            <a:ext cx="8229600" cy="1143000"/>
          </a:xfrm>
        </p:spPr>
        <p:txBody>
          <a:bodyPr>
            <a:normAutofit/>
          </a:bodyPr>
          <a:lstStyle/>
          <a:p>
            <a:r>
              <a:rPr lang="en-US" dirty="0" smtClean="0">
                <a:ea typeface="Arial Unicode MS" pitchFamily="34" charset="-128"/>
                <a:cs typeface="Arial Unicode MS" pitchFamily="34" charset="-128"/>
              </a:rPr>
              <a:t>Printing Large Datasets</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type="body" idx="1"/>
          </p:nvPr>
        </p:nvSpPr>
        <p:spPr>
          <a:xfrm>
            <a:off x="457200" y="1676400"/>
            <a:ext cx="8229600" cy="4419600"/>
          </a:xfrm>
        </p:spPr>
        <p:txBody>
          <a:bodyPr>
            <a:normAutofit/>
          </a:bodyPr>
          <a:lstStyle/>
          <a:p>
            <a:r>
              <a:rPr lang="en-US" dirty="0" smtClean="0"/>
              <a:t>The </a:t>
            </a:r>
            <a:r>
              <a:rPr lang="en-US" b="1" dirty="0" smtClean="0"/>
              <a:t>Page Layout </a:t>
            </a:r>
            <a:r>
              <a:rPr lang="en-US" dirty="0" smtClean="0"/>
              <a:t>tab offers options to help print large datasets:</a:t>
            </a:r>
          </a:p>
          <a:p>
            <a:pPr lvl="1"/>
            <a:r>
              <a:rPr lang="en-US" dirty="0" smtClean="0"/>
              <a:t>Page Breaks</a:t>
            </a:r>
          </a:p>
          <a:p>
            <a:pPr lvl="1"/>
            <a:r>
              <a:rPr lang="en-US" dirty="0" smtClean="0"/>
              <a:t>Print Area</a:t>
            </a:r>
          </a:p>
          <a:p>
            <a:pPr lvl="1"/>
            <a:r>
              <a:rPr lang="en-US" dirty="0" smtClean="0"/>
              <a:t>Page Titles</a:t>
            </a:r>
          </a:p>
          <a:p>
            <a:endParaRPr lang="en-US" dirty="0" smtClean="0"/>
          </a:p>
          <a:p>
            <a:pPr lvl="1"/>
            <a:endParaRPr lang="en-US" dirty="0" smtClean="0"/>
          </a:p>
        </p:txBody>
      </p:sp>
      <p:pic>
        <p:nvPicPr>
          <p:cNvPr id="3074" name=" 0"/>
          <p:cNvPicPr>
            <a:picLocks noChangeAspect="1" noChangeArrowheads="1"/>
          </p:cNvPicPr>
          <p:nvPr/>
        </p:nvPicPr>
        <p:blipFill>
          <a:blip r:embed="rId3" cstate="print"/>
          <a:srcRect/>
          <a:stretch>
            <a:fillRect/>
          </a:stretch>
        </p:blipFill>
        <p:spPr bwMode="auto">
          <a:xfrm>
            <a:off x="762000" y="4495800"/>
            <a:ext cx="7924800" cy="1066800"/>
          </a:xfrm>
          <a:prstGeom prst="rect">
            <a:avLst/>
          </a:prstGeom>
          <a:noFill/>
          <a:ln w="9525">
            <a:noFill/>
            <a:miter lim="800000"/>
            <a:headEnd/>
            <a:tailEnd/>
          </a:ln>
        </p:spPr>
      </p:pic>
    </p:spTree>
    <p:extLst>
      <p:ext uri="{BB962C8B-B14F-4D97-AF65-F5344CB8AC3E}">
        <p14:creationId xmlns:p14="http://schemas.microsoft.com/office/powerpoint/2010/main" val="42352461"/>
      </p:ext>
    </p:extLst>
  </p:cSld>
  <p:clrMapOvr>
    <a:masterClrMapping/>
  </p:clrMapOvr>
  <p:transition spd="med">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normAutofit/>
          </a:bodyPr>
          <a:lstStyle/>
          <a:p>
            <a:r>
              <a:rPr lang="en-US" dirty="0" smtClean="0">
                <a:ea typeface="Arial Unicode MS" pitchFamily="34" charset="-128"/>
                <a:cs typeface="Arial Unicode MS" pitchFamily="34" charset="-128"/>
              </a:rPr>
              <a:t>Manual Page Breaks</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sz="half" idx="1"/>
          </p:nvPr>
        </p:nvSpPr>
        <p:spPr>
          <a:xfrm>
            <a:off x="457200" y="1600200"/>
            <a:ext cx="3352800" cy="4525963"/>
          </a:xfrm>
        </p:spPr>
        <p:txBody>
          <a:bodyPr>
            <a:normAutofit/>
          </a:bodyPr>
          <a:lstStyle/>
          <a:p>
            <a:r>
              <a:rPr lang="en-US" dirty="0" smtClean="0"/>
              <a:t>A </a:t>
            </a:r>
            <a:r>
              <a:rPr lang="en-US" b="1" dirty="0" smtClean="0"/>
              <a:t>page break </a:t>
            </a:r>
            <a:r>
              <a:rPr lang="en-US" dirty="0" smtClean="0"/>
              <a:t>indicates where data will start on a new printed page</a:t>
            </a:r>
          </a:p>
          <a:p>
            <a:endParaRPr lang="en-US" dirty="0" smtClean="0"/>
          </a:p>
          <a:p>
            <a:pPr lvl="1"/>
            <a:endParaRPr lang="en-US" dirty="0" smtClean="0"/>
          </a:p>
        </p:txBody>
      </p:sp>
      <p:sp>
        <p:nvSpPr>
          <p:cNvPr id="7" name="Content Placeholder 6"/>
          <p:cNvSpPr>
            <a:spLocks noGrp="1"/>
          </p:cNvSpPr>
          <p:nvPr>
            <p:ph sz="half" idx="2"/>
          </p:nvPr>
        </p:nvSpPr>
        <p:spPr/>
        <p:txBody>
          <a:bodyPr/>
          <a:lstStyle/>
          <a:p>
            <a:endParaRPr lang="en-US"/>
          </a:p>
        </p:txBody>
      </p:sp>
      <p:sp>
        <p:nvSpPr>
          <p:cNvPr id="4" name="Footer Placeholder 3"/>
          <p:cNvSpPr>
            <a:spLocks noGrp="1"/>
          </p:cNvSpPr>
          <p:nvPr>
            <p:ph type="ftr" sz="quarter" idx="4294967295"/>
          </p:nvPr>
        </p:nvSpPr>
        <p:spPr>
          <a:xfrm>
            <a:off x="1905000" y="6356350"/>
            <a:ext cx="5486400" cy="365125"/>
          </a:xfrm>
          <a:prstGeom prst="rect">
            <a:avLst/>
          </a:prstGeom>
        </p:spPr>
        <p:txBody>
          <a:bodyPr/>
          <a:lstStyle/>
          <a:p>
            <a:r>
              <a:rPr lang="en-US" dirty="0" smtClean="0">
                <a:solidFill>
                  <a:schemeClr val="tx1"/>
                </a:solidFill>
              </a:rPr>
              <a:t>Copyright © 2011 Pearson Education, Inc. Publishing as Prentice Hall.</a:t>
            </a:r>
          </a:p>
        </p:txBody>
      </p:sp>
      <p:sp>
        <p:nvSpPr>
          <p:cNvPr id="5" name="Slide Number Placeholder 4"/>
          <p:cNvSpPr>
            <a:spLocks noGrp="1"/>
          </p:cNvSpPr>
          <p:nvPr>
            <p:ph type="sldNum" sz="quarter" idx="4294967295"/>
          </p:nvPr>
        </p:nvSpPr>
        <p:spPr>
          <a:xfrm>
            <a:off x="8001000" y="6356350"/>
            <a:ext cx="685800" cy="365125"/>
          </a:xfrm>
          <a:prstGeom prst="rect">
            <a:avLst/>
          </a:prstGeom>
        </p:spPr>
        <p:txBody>
          <a:bodyPr/>
          <a:lstStyle/>
          <a:p>
            <a:fld id="{DCE9B9F6-3E99-499A-B3FB-AE43465CC207}" type="slidenum">
              <a:rPr lang="en-US" altLang="en-US"/>
              <a:pPr/>
              <a:t>15</a:t>
            </a:fld>
            <a:endParaRPr lang="en-US" altLang="en-US" dirty="0"/>
          </a:p>
        </p:txBody>
      </p:sp>
      <p:pic>
        <p:nvPicPr>
          <p:cNvPr id="4098" name=" 0"/>
          <p:cNvPicPr>
            <a:picLocks noChangeAspect="1" noChangeArrowheads="1"/>
          </p:cNvPicPr>
          <p:nvPr/>
        </p:nvPicPr>
        <p:blipFill>
          <a:blip r:embed="rId3" cstate="print"/>
          <a:srcRect/>
          <a:stretch>
            <a:fillRect/>
          </a:stretch>
        </p:blipFill>
        <p:spPr bwMode="auto">
          <a:xfrm>
            <a:off x="3810000" y="1524000"/>
            <a:ext cx="4800600" cy="4457700"/>
          </a:xfrm>
          <a:prstGeom prst="rect">
            <a:avLst/>
          </a:prstGeom>
          <a:noFill/>
          <a:ln w="9525">
            <a:noFill/>
            <a:miter lim="800000"/>
            <a:headEnd/>
            <a:tailEnd/>
          </a:ln>
        </p:spPr>
      </p:pic>
    </p:spTree>
    <p:extLst>
      <p:ext uri="{BB962C8B-B14F-4D97-AF65-F5344CB8AC3E}">
        <p14:creationId xmlns:p14="http://schemas.microsoft.com/office/powerpoint/2010/main" val="3476648523"/>
      </p:ext>
    </p:extLst>
  </p:cSld>
  <p:clrMapOvr>
    <a:masterClrMapping/>
  </p:clrMapOvr>
  <p:transition spd="med">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normAutofit/>
          </a:bodyPr>
          <a:lstStyle/>
          <a:p>
            <a:r>
              <a:rPr lang="en-US" dirty="0" smtClean="0">
                <a:ea typeface="Arial Unicode MS" pitchFamily="34" charset="-128"/>
                <a:cs typeface="Arial Unicode MS" pitchFamily="34" charset="-128"/>
              </a:rPr>
              <a:t>Setting a Print Area</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idx="1"/>
          </p:nvPr>
        </p:nvSpPr>
        <p:spPr/>
        <p:txBody>
          <a:bodyPr>
            <a:normAutofit/>
          </a:bodyPr>
          <a:lstStyle/>
          <a:p>
            <a:r>
              <a:rPr lang="en-US" dirty="0" smtClean="0"/>
              <a:t>A </a:t>
            </a:r>
            <a:r>
              <a:rPr lang="en-US" b="1" dirty="0" smtClean="0"/>
              <a:t>page area </a:t>
            </a:r>
            <a:r>
              <a:rPr lang="en-US" dirty="0" smtClean="0"/>
              <a:t>defines the range of data to print</a:t>
            </a:r>
          </a:p>
          <a:p>
            <a:pPr>
              <a:buNone/>
            </a:pPr>
            <a:endParaRPr lang="en-US" dirty="0" smtClean="0"/>
          </a:p>
          <a:p>
            <a:endParaRPr lang="en-US" dirty="0" smtClean="0"/>
          </a:p>
          <a:p>
            <a:pPr lvl="1"/>
            <a:endParaRPr lang="en-US" dirty="0" smtClean="0"/>
          </a:p>
        </p:txBody>
      </p:sp>
      <p:sp>
        <p:nvSpPr>
          <p:cNvPr id="4" name="Footer Placeholder 3"/>
          <p:cNvSpPr>
            <a:spLocks noGrp="1"/>
          </p:cNvSpPr>
          <p:nvPr>
            <p:ph type="ftr" sz="quarter" idx="4294967295"/>
          </p:nvPr>
        </p:nvSpPr>
        <p:spPr>
          <a:xfrm>
            <a:off x="1905000" y="6356350"/>
            <a:ext cx="5486400" cy="365125"/>
          </a:xfrm>
          <a:prstGeom prst="rect">
            <a:avLst/>
          </a:prstGeom>
        </p:spPr>
        <p:txBody>
          <a:bodyPr/>
          <a:lstStyle/>
          <a:p>
            <a:r>
              <a:rPr lang="en-US" dirty="0" smtClean="0">
                <a:solidFill>
                  <a:schemeClr val="tx1"/>
                </a:solidFill>
              </a:rPr>
              <a:t>Copyright © 2011 Pearson Education, Inc. Publishing as Prentice Hall.</a:t>
            </a:r>
          </a:p>
        </p:txBody>
      </p:sp>
      <p:sp>
        <p:nvSpPr>
          <p:cNvPr id="5" name="Slide Number Placeholder 4"/>
          <p:cNvSpPr>
            <a:spLocks noGrp="1"/>
          </p:cNvSpPr>
          <p:nvPr>
            <p:ph type="sldNum" sz="quarter" idx="4294967295"/>
          </p:nvPr>
        </p:nvSpPr>
        <p:spPr>
          <a:xfrm>
            <a:off x="8001000" y="6356350"/>
            <a:ext cx="685800" cy="365125"/>
          </a:xfrm>
          <a:prstGeom prst="rect">
            <a:avLst/>
          </a:prstGeom>
        </p:spPr>
        <p:txBody>
          <a:bodyPr/>
          <a:lstStyle/>
          <a:p>
            <a:fld id="{DCE9B9F6-3E99-499A-B3FB-AE43465CC207}" type="slidenum">
              <a:rPr lang="en-US" altLang="en-US"/>
              <a:pPr/>
              <a:t>16</a:t>
            </a:fld>
            <a:endParaRPr lang="en-US" altLang="en-US" dirty="0"/>
          </a:p>
        </p:txBody>
      </p:sp>
      <p:pic>
        <p:nvPicPr>
          <p:cNvPr id="5122" name=" 0"/>
          <p:cNvPicPr>
            <a:picLocks noChangeAspect="1" noChangeArrowheads="1"/>
          </p:cNvPicPr>
          <p:nvPr/>
        </p:nvPicPr>
        <p:blipFill>
          <a:blip r:embed="rId3" cstate="print"/>
          <a:srcRect/>
          <a:stretch>
            <a:fillRect/>
          </a:stretch>
        </p:blipFill>
        <p:spPr bwMode="auto">
          <a:xfrm>
            <a:off x="762000" y="2209800"/>
            <a:ext cx="7391400" cy="3657600"/>
          </a:xfrm>
          <a:prstGeom prst="rect">
            <a:avLst/>
          </a:prstGeom>
          <a:noFill/>
          <a:ln w="9525">
            <a:noFill/>
            <a:miter lim="800000"/>
            <a:headEnd/>
            <a:tailEnd/>
          </a:ln>
        </p:spPr>
      </p:pic>
    </p:spTree>
    <p:extLst>
      <p:ext uri="{BB962C8B-B14F-4D97-AF65-F5344CB8AC3E}">
        <p14:creationId xmlns:p14="http://schemas.microsoft.com/office/powerpoint/2010/main" val="3410162772"/>
      </p:ext>
    </p:extLst>
  </p:cSld>
  <p:clrMapOvr>
    <a:masterClrMapping/>
  </p:clrMapOvr>
  <p:transition spd="med">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normAutofit/>
          </a:bodyPr>
          <a:lstStyle/>
          <a:p>
            <a:r>
              <a:rPr lang="en-US" dirty="0" smtClean="0">
                <a:ea typeface="Arial Unicode MS" pitchFamily="34" charset="-128"/>
                <a:cs typeface="Arial Unicode MS" pitchFamily="34" charset="-128"/>
              </a:rPr>
              <a:t>Print Titles</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sz="half" idx="1"/>
          </p:nvPr>
        </p:nvSpPr>
        <p:spPr/>
        <p:txBody>
          <a:bodyPr>
            <a:normAutofit/>
          </a:bodyPr>
          <a:lstStyle/>
          <a:p>
            <a:r>
              <a:rPr lang="en-US" b="1" dirty="0" smtClean="0"/>
              <a:t>Print titles </a:t>
            </a:r>
            <a:r>
              <a:rPr lang="en-US" dirty="0" smtClean="0"/>
              <a:t>indicate some rows or columns that will repeat at the top or side of each printed page</a:t>
            </a:r>
          </a:p>
          <a:p>
            <a:endParaRPr lang="en-US" dirty="0" smtClean="0"/>
          </a:p>
          <a:p>
            <a:pPr lvl="1"/>
            <a:endParaRPr lang="en-US" dirty="0" smtClean="0"/>
          </a:p>
        </p:txBody>
      </p:sp>
      <p:sp>
        <p:nvSpPr>
          <p:cNvPr id="7" name="Content Placeholder 6"/>
          <p:cNvSpPr>
            <a:spLocks noGrp="1"/>
          </p:cNvSpPr>
          <p:nvPr>
            <p:ph sz="half" idx="2"/>
          </p:nvPr>
        </p:nvSpPr>
        <p:spPr/>
        <p:txBody>
          <a:bodyPr/>
          <a:lstStyle/>
          <a:p>
            <a:endParaRPr lang="en-US" dirty="0"/>
          </a:p>
        </p:txBody>
      </p:sp>
      <p:sp>
        <p:nvSpPr>
          <p:cNvPr id="4" name="Footer Placeholder 3"/>
          <p:cNvSpPr>
            <a:spLocks noGrp="1"/>
          </p:cNvSpPr>
          <p:nvPr>
            <p:ph type="ftr" sz="quarter" idx="4294967295"/>
          </p:nvPr>
        </p:nvSpPr>
        <p:spPr>
          <a:xfrm>
            <a:off x="1905000" y="6356350"/>
            <a:ext cx="5486400" cy="365125"/>
          </a:xfrm>
          <a:prstGeom prst="rect">
            <a:avLst/>
          </a:prstGeom>
        </p:spPr>
        <p:txBody>
          <a:bodyPr/>
          <a:lstStyle/>
          <a:p>
            <a:r>
              <a:rPr lang="en-US" dirty="0" smtClean="0">
                <a:solidFill>
                  <a:schemeClr val="tx1"/>
                </a:solidFill>
              </a:rPr>
              <a:t>Copyright © 2011 Pearson Education, Inc. Publishing as Prentice Hall.</a:t>
            </a:r>
          </a:p>
        </p:txBody>
      </p:sp>
      <p:sp>
        <p:nvSpPr>
          <p:cNvPr id="5" name="Slide Number Placeholder 4"/>
          <p:cNvSpPr>
            <a:spLocks noGrp="1"/>
          </p:cNvSpPr>
          <p:nvPr>
            <p:ph type="sldNum" sz="quarter" idx="4294967295"/>
          </p:nvPr>
        </p:nvSpPr>
        <p:spPr>
          <a:xfrm>
            <a:off x="8001000" y="6356350"/>
            <a:ext cx="685800" cy="365125"/>
          </a:xfrm>
          <a:prstGeom prst="rect">
            <a:avLst/>
          </a:prstGeom>
        </p:spPr>
        <p:txBody>
          <a:bodyPr/>
          <a:lstStyle/>
          <a:p>
            <a:fld id="{DCE9B9F6-3E99-499A-B3FB-AE43465CC207}" type="slidenum">
              <a:rPr lang="en-US" altLang="en-US"/>
              <a:pPr/>
              <a:t>17</a:t>
            </a:fld>
            <a:endParaRPr lang="en-US" altLang="en-US" dirty="0"/>
          </a:p>
        </p:txBody>
      </p:sp>
      <p:pic>
        <p:nvPicPr>
          <p:cNvPr id="6146" name=" 0"/>
          <p:cNvPicPr>
            <a:picLocks noChangeAspect="1" noChangeArrowheads="1"/>
          </p:cNvPicPr>
          <p:nvPr/>
        </p:nvPicPr>
        <p:blipFill>
          <a:blip r:embed="rId3" cstate="print"/>
          <a:srcRect/>
          <a:stretch>
            <a:fillRect/>
          </a:stretch>
        </p:blipFill>
        <p:spPr bwMode="auto">
          <a:xfrm>
            <a:off x="4419600" y="1600200"/>
            <a:ext cx="4152900" cy="4572000"/>
          </a:xfrm>
          <a:prstGeom prst="rect">
            <a:avLst/>
          </a:prstGeom>
          <a:noFill/>
          <a:ln w="9525">
            <a:noFill/>
            <a:miter lim="800000"/>
            <a:headEnd/>
            <a:tailEnd/>
          </a:ln>
        </p:spPr>
      </p:pic>
    </p:spTree>
    <p:extLst>
      <p:ext uri="{BB962C8B-B14F-4D97-AF65-F5344CB8AC3E}">
        <p14:creationId xmlns:p14="http://schemas.microsoft.com/office/powerpoint/2010/main" val="513713573"/>
      </p:ext>
    </p:extLst>
  </p:cSld>
  <p:clrMapOvr>
    <a:masterClrMapping/>
  </p:clrMapOvr>
  <p:transition spd="med">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4294967295"/>
          </p:nvPr>
        </p:nvSpPr>
        <p:spPr>
          <a:xfrm>
            <a:off x="2133600" y="6248400"/>
            <a:ext cx="4648200" cy="457200"/>
          </a:xfrm>
          <a:prstGeom prst="rect">
            <a:avLst/>
          </a:prstGeom>
        </p:spPr>
        <p:txBody>
          <a:bodyPr/>
          <a:lstStyle/>
          <a:p>
            <a:r>
              <a:rPr lang="en-US" dirty="0" smtClean="0">
                <a:solidFill>
                  <a:schemeClr val="tx1"/>
                </a:solidFill>
              </a:rPr>
              <a:t>Copyright © 2011 Pearson Education, Inc. Publishing as Prentice Hall.</a:t>
            </a:r>
          </a:p>
        </p:txBody>
      </p:sp>
      <p:sp>
        <p:nvSpPr>
          <p:cNvPr id="5" name="Slide Number Placeholder 4"/>
          <p:cNvSpPr>
            <a:spLocks noGrp="1"/>
          </p:cNvSpPr>
          <p:nvPr>
            <p:ph type="sldNum" sz="quarter" idx="4294967295"/>
          </p:nvPr>
        </p:nvSpPr>
        <p:spPr>
          <a:xfrm>
            <a:off x="6553200" y="6243638"/>
            <a:ext cx="2133600" cy="457200"/>
          </a:xfrm>
          <a:prstGeom prst="rect">
            <a:avLst/>
          </a:prstGeom>
        </p:spPr>
        <p:txBody>
          <a:bodyPr/>
          <a:lstStyle/>
          <a:p>
            <a:fld id="{DCE9B9F6-3E99-499A-B3FB-AE43465CC207}" type="slidenum">
              <a:rPr lang="en-US" altLang="en-US"/>
              <a:pPr/>
              <a:t>18</a:t>
            </a:fld>
            <a:endParaRPr lang="en-US" altLang="en-US" dirty="0"/>
          </a:p>
        </p:txBody>
      </p:sp>
      <p:sp>
        <p:nvSpPr>
          <p:cNvPr id="77826" name="Rectangle 2"/>
          <p:cNvSpPr>
            <a:spLocks noGrp="1" noChangeArrowheads="1"/>
          </p:cNvSpPr>
          <p:nvPr>
            <p:ph type="title"/>
          </p:nvPr>
        </p:nvSpPr>
        <p:spPr>
          <a:xfrm>
            <a:off x="457200" y="228600"/>
            <a:ext cx="8229600" cy="1143000"/>
          </a:xfrm>
        </p:spPr>
        <p:txBody>
          <a:bodyPr>
            <a:normAutofit/>
          </a:bodyPr>
          <a:lstStyle/>
          <a:p>
            <a:r>
              <a:rPr lang="en-US" dirty="0" smtClean="0">
                <a:ea typeface="Arial Unicode MS" pitchFamily="34" charset="-128"/>
                <a:cs typeface="Arial Unicode MS" pitchFamily="34" charset="-128"/>
              </a:rPr>
              <a:t>Excel Tables</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type="body" idx="1"/>
          </p:nvPr>
        </p:nvSpPr>
        <p:spPr>
          <a:xfrm>
            <a:off x="457200" y="1676400"/>
            <a:ext cx="8229600" cy="4419600"/>
          </a:xfrm>
        </p:spPr>
        <p:txBody>
          <a:bodyPr>
            <a:normAutofit/>
          </a:bodyPr>
          <a:lstStyle/>
          <a:p>
            <a:r>
              <a:rPr lang="en-US" dirty="0" smtClean="0"/>
              <a:t>A </a:t>
            </a:r>
            <a:r>
              <a:rPr lang="en-US" b="1" dirty="0" smtClean="0"/>
              <a:t>table</a:t>
            </a:r>
            <a:r>
              <a:rPr lang="en-US" dirty="0" smtClean="0"/>
              <a:t> is a structured range of related data formatted to enable data management and analysis</a:t>
            </a:r>
          </a:p>
          <a:p>
            <a:r>
              <a:rPr lang="en-US" dirty="0" smtClean="0"/>
              <a:t>Excel tables offer many features not available to regular ranges</a:t>
            </a:r>
          </a:p>
          <a:p>
            <a:pPr lvl="1"/>
            <a:endParaRPr lang="en-US" dirty="0" smtClean="0"/>
          </a:p>
          <a:p>
            <a:endParaRPr lang="en-US" dirty="0" smtClean="0"/>
          </a:p>
          <a:p>
            <a:pPr lvl="1"/>
            <a:endParaRPr lang="en-US" dirty="0" smtClean="0"/>
          </a:p>
        </p:txBody>
      </p:sp>
    </p:spTree>
    <p:extLst>
      <p:ext uri="{BB962C8B-B14F-4D97-AF65-F5344CB8AC3E}">
        <p14:creationId xmlns:p14="http://schemas.microsoft.com/office/powerpoint/2010/main" val="2562658947"/>
      </p:ext>
    </p:extLst>
  </p:cSld>
  <p:clrMapOvr>
    <a:masterClrMapping/>
  </p:clrMapOvr>
  <p:transition spd="med">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4294967295"/>
          </p:nvPr>
        </p:nvSpPr>
        <p:spPr>
          <a:xfrm>
            <a:off x="2133600" y="6248400"/>
            <a:ext cx="4572000" cy="457200"/>
          </a:xfrm>
          <a:prstGeom prst="rect">
            <a:avLst/>
          </a:prstGeom>
        </p:spPr>
        <p:txBody>
          <a:bodyPr/>
          <a:lstStyle/>
          <a:p>
            <a:r>
              <a:rPr lang="en-US" dirty="0" smtClean="0">
                <a:solidFill>
                  <a:schemeClr val="tx1"/>
                </a:solidFill>
              </a:rPr>
              <a:t>Copyright © 2011 Pearson Education, Inc. Publishing as Prentice Hall.</a:t>
            </a:r>
          </a:p>
        </p:txBody>
      </p:sp>
      <p:sp>
        <p:nvSpPr>
          <p:cNvPr id="5" name="Slide Number Placeholder 4"/>
          <p:cNvSpPr>
            <a:spLocks noGrp="1"/>
          </p:cNvSpPr>
          <p:nvPr>
            <p:ph type="sldNum" sz="quarter" idx="4294967295"/>
          </p:nvPr>
        </p:nvSpPr>
        <p:spPr>
          <a:xfrm>
            <a:off x="6553200" y="6243638"/>
            <a:ext cx="2133600" cy="457200"/>
          </a:xfrm>
          <a:prstGeom prst="rect">
            <a:avLst/>
          </a:prstGeom>
        </p:spPr>
        <p:txBody>
          <a:bodyPr/>
          <a:lstStyle/>
          <a:p>
            <a:fld id="{DCE9B9F6-3E99-499A-B3FB-AE43465CC207}" type="slidenum">
              <a:rPr lang="en-US" altLang="en-US"/>
              <a:pPr/>
              <a:t>19</a:t>
            </a:fld>
            <a:endParaRPr lang="en-US" altLang="en-US" dirty="0"/>
          </a:p>
        </p:txBody>
      </p:sp>
      <p:sp>
        <p:nvSpPr>
          <p:cNvPr id="77826" name="Rectangle 2"/>
          <p:cNvSpPr>
            <a:spLocks noGrp="1" noChangeArrowheads="1"/>
          </p:cNvSpPr>
          <p:nvPr>
            <p:ph type="title"/>
          </p:nvPr>
        </p:nvSpPr>
        <p:spPr>
          <a:xfrm>
            <a:off x="457200" y="228600"/>
            <a:ext cx="8229600" cy="1143000"/>
          </a:xfrm>
        </p:spPr>
        <p:txBody>
          <a:bodyPr>
            <a:normAutofit/>
          </a:bodyPr>
          <a:lstStyle/>
          <a:p>
            <a:r>
              <a:rPr lang="en-US" dirty="0" smtClean="0">
                <a:ea typeface="Arial Unicode MS" pitchFamily="34" charset="-128"/>
                <a:cs typeface="Arial Unicode MS" pitchFamily="34" charset="-128"/>
              </a:rPr>
              <a:t>Table Design</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type="body" idx="1"/>
          </p:nvPr>
        </p:nvSpPr>
        <p:spPr>
          <a:xfrm>
            <a:off x="457200" y="1676400"/>
            <a:ext cx="8229600" cy="4419600"/>
          </a:xfrm>
        </p:spPr>
        <p:txBody>
          <a:bodyPr>
            <a:normAutofit/>
          </a:bodyPr>
          <a:lstStyle/>
          <a:p>
            <a:r>
              <a:rPr lang="en-US" dirty="0" smtClean="0"/>
              <a:t>A </a:t>
            </a:r>
            <a:r>
              <a:rPr lang="en-US" b="1" dirty="0" smtClean="0"/>
              <a:t>field</a:t>
            </a:r>
            <a:r>
              <a:rPr lang="en-US" dirty="0" smtClean="0"/>
              <a:t> is an individual piece of data</a:t>
            </a:r>
          </a:p>
          <a:p>
            <a:pPr lvl="1"/>
            <a:r>
              <a:rPr lang="en-US" dirty="0" smtClean="0"/>
              <a:t>Field names appear in the top row as column headings</a:t>
            </a:r>
          </a:p>
          <a:p>
            <a:pPr lvl="1"/>
            <a:r>
              <a:rPr lang="en-US" dirty="0" smtClean="0"/>
              <a:t>Field names should be short, but descriptive</a:t>
            </a:r>
          </a:p>
          <a:p>
            <a:r>
              <a:rPr lang="en-US" dirty="0" smtClean="0"/>
              <a:t>A </a:t>
            </a:r>
            <a:r>
              <a:rPr lang="en-US" b="1" dirty="0" smtClean="0"/>
              <a:t>record</a:t>
            </a:r>
            <a:r>
              <a:rPr lang="en-US" dirty="0" smtClean="0"/>
              <a:t> is a complete set of data for an entity</a:t>
            </a:r>
          </a:p>
          <a:p>
            <a:pPr lvl="1"/>
            <a:r>
              <a:rPr lang="en-US" dirty="0" smtClean="0"/>
              <a:t>Each record is listed in a row of the table</a:t>
            </a:r>
          </a:p>
          <a:p>
            <a:pPr lvl="1"/>
            <a:r>
              <a:rPr lang="en-US" dirty="0" smtClean="0"/>
              <a:t>Do not insert blank rows in the table</a:t>
            </a:r>
          </a:p>
          <a:p>
            <a:pPr>
              <a:buNone/>
            </a:pPr>
            <a:endParaRPr lang="en-US" dirty="0" smtClean="0"/>
          </a:p>
          <a:p>
            <a:pPr>
              <a:buNone/>
            </a:pPr>
            <a:endParaRPr lang="en-US" dirty="0" smtClean="0"/>
          </a:p>
        </p:txBody>
      </p:sp>
    </p:spTree>
    <p:extLst>
      <p:ext uri="{BB962C8B-B14F-4D97-AF65-F5344CB8AC3E}">
        <p14:creationId xmlns:p14="http://schemas.microsoft.com/office/powerpoint/2010/main" val="1415606030"/>
      </p:ext>
    </p:extLst>
  </p:cSld>
  <p:clrMapOvr>
    <a:masterClrMapping/>
  </p:clrMapOvr>
  <p:transition spd="med">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4294967295"/>
          </p:nvPr>
        </p:nvSpPr>
        <p:spPr>
          <a:xfrm>
            <a:off x="2133600" y="6248400"/>
            <a:ext cx="4572000" cy="457200"/>
          </a:xfrm>
          <a:prstGeom prst="rect">
            <a:avLst/>
          </a:prstGeom>
        </p:spPr>
        <p:txBody>
          <a:bodyPr/>
          <a:lstStyle/>
          <a:p>
            <a:r>
              <a:rPr lang="en-US" dirty="0" smtClean="0">
                <a:solidFill>
                  <a:schemeClr val="tx1"/>
                </a:solidFill>
              </a:rPr>
              <a:t>Copyright © 2011 Pearson Education, Inc. Publishing as Prentice Hall.</a:t>
            </a:r>
          </a:p>
        </p:txBody>
      </p:sp>
      <p:sp>
        <p:nvSpPr>
          <p:cNvPr id="5" name="Slide Number Placeholder 4"/>
          <p:cNvSpPr>
            <a:spLocks noGrp="1"/>
          </p:cNvSpPr>
          <p:nvPr>
            <p:ph type="sldNum" sz="quarter" idx="4294967295"/>
          </p:nvPr>
        </p:nvSpPr>
        <p:spPr>
          <a:xfrm>
            <a:off x="6553200" y="6243638"/>
            <a:ext cx="2133600" cy="457200"/>
          </a:xfrm>
          <a:prstGeom prst="rect">
            <a:avLst/>
          </a:prstGeom>
        </p:spPr>
        <p:txBody>
          <a:bodyPr/>
          <a:lstStyle/>
          <a:p>
            <a:fld id="{DCE9B9F6-3E99-499A-B3FB-AE43465CC207}" type="slidenum">
              <a:rPr lang="en-US" altLang="en-US"/>
              <a:pPr/>
              <a:t>20</a:t>
            </a:fld>
            <a:endParaRPr lang="en-US" altLang="en-US" dirty="0"/>
          </a:p>
        </p:txBody>
      </p:sp>
      <p:sp>
        <p:nvSpPr>
          <p:cNvPr id="77826" name="Rectangle 2"/>
          <p:cNvSpPr>
            <a:spLocks noGrp="1" noChangeArrowheads="1"/>
          </p:cNvSpPr>
          <p:nvPr>
            <p:ph type="title"/>
          </p:nvPr>
        </p:nvSpPr>
        <p:spPr>
          <a:xfrm>
            <a:off x="457200" y="228600"/>
            <a:ext cx="8229600" cy="1143000"/>
          </a:xfrm>
        </p:spPr>
        <p:txBody>
          <a:bodyPr>
            <a:normAutofit/>
          </a:bodyPr>
          <a:lstStyle/>
          <a:p>
            <a:r>
              <a:rPr lang="en-US" dirty="0" smtClean="0">
                <a:ea typeface="Arial Unicode MS" pitchFamily="34" charset="-128"/>
                <a:cs typeface="Arial Unicode MS" pitchFamily="34" charset="-128"/>
              </a:rPr>
              <a:t>Creating a Table</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type="body" idx="1"/>
          </p:nvPr>
        </p:nvSpPr>
        <p:spPr>
          <a:xfrm>
            <a:off x="609600" y="1676400"/>
            <a:ext cx="8229600" cy="4419600"/>
          </a:xfrm>
        </p:spPr>
        <p:txBody>
          <a:bodyPr>
            <a:normAutofit/>
          </a:bodyPr>
          <a:lstStyle/>
          <a:p>
            <a:r>
              <a:rPr lang="en-US" dirty="0" smtClean="0"/>
              <a:t>A table can easily be created from existing data</a:t>
            </a:r>
          </a:p>
          <a:p>
            <a:pPr>
              <a:buNone/>
            </a:pPr>
            <a:endParaRPr lang="en-US" dirty="0" smtClean="0"/>
          </a:p>
          <a:p>
            <a:endParaRPr lang="en-US" dirty="0" smtClean="0"/>
          </a:p>
          <a:p>
            <a:pPr lvl="1"/>
            <a:endParaRPr lang="en-US" dirty="0" smtClean="0"/>
          </a:p>
        </p:txBody>
      </p:sp>
      <p:pic>
        <p:nvPicPr>
          <p:cNvPr id="7170" name=" 0"/>
          <p:cNvPicPr>
            <a:picLocks noChangeAspect="1" noChangeArrowheads="1"/>
          </p:cNvPicPr>
          <p:nvPr/>
        </p:nvPicPr>
        <p:blipFill>
          <a:blip r:embed="rId3" cstate="print"/>
          <a:srcRect/>
          <a:stretch>
            <a:fillRect/>
          </a:stretch>
        </p:blipFill>
        <p:spPr bwMode="auto">
          <a:xfrm>
            <a:off x="1066800" y="2514600"/>
            <a:ext cx="3552764" cy="2286000"/>
          </a:xfrm>
          <a:prstGeom prst="rect">
            <a:avLst/>
          </a:prstGeom>
          <a:noFill/>
          <a:ln w="9525">
            <a:noFill/>
            <a:miter lim="800000"/>
            <a:headEnd/>
            <a:tailEnd/>
          </a:ln>
        </p:spPr>
      </p:pic>
    </p:spTree>
    <p:extLst>
      <p:ext uri="{BB962C8B-B14F-4D97-AF65-F5344CB8AC3E}">
        <p14:creationId xmlns:p14="http://schemas.microsoft.com/office/powerpoint/2010/main" val="272375420"/>
      </p:ext>
    </p:extLst>
  </p:cSld>
  <p:clrMapOvr>
    <a:masterClrMapping/>
  </p:clrMapOvr>
  <p:transition spd="med">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4294967295"/>
          </p:nvPr>
        </p:nvSpPr>
        <p:spPr>
          <a:xfrm>
            <a:off x="2133600" y="6248400"/>
            <a:ext cx="4572000" cy="457200"/>
          </a:xfrm>
          <a:prstGeom prst="rect">
            <a:avLst/>
          </a:prstGeom>
        </p:spPr>
        <p:txBody>
          <a:bodyPr/>
          <a:lstStyle/>
          <a:p>
            <a:r>
              <a:rPr lang="en-US" dirty="0" smtClean="0">
                <a:solidFill>
                  <a:schemeClr val="tx1"/>
                </a:solidFill>
              </a:rPr>
              <a:t>Copyright © 2011 Pearson Education, Inc. Publishing as Prentice Hall.</a:t>
            </a:r>
          </a:p>
        </p:txBody>
      </p:sp>
      <p:sp>
        <p:nvSpPr>
          <p:cNvPr id="5" name="Slide Number Placeholder 4"/>
          <p:cNvSpPr>
            <a:spLocks noGrp="1"/>
          </p:cNvSpPr>
          <p:nvPr>
            <p:ph type="sldNum" sz="quarter" idx="4294967295"/>
          </p:nvPr>
        </p:nvSpPr>
        <p:spPr>
          <a:xfrm>
            <a:off x="6553200" y="6243638"/>
            <a:ext cx="2133600" cy="457200"/>
          </a:xfrm>
          <a:prstGeom prst="rect">
            <a:avLst/>
          </a:prstGeom>
        </p:spPr>
        <p:txBody>
          <a:bodyPr/>
          <a:lstStyle/>
          <a:p>
            <a:fld id="{DCE9B9F6-3E99-499A-B3FB-AE43465CC207}" type="slidenum">
              <a:rPr lang="en-US" altLang="en-US"/>
              <a:pPr/>
              <a:t>21</a:t>
            </a:fld>
            <a:endParaRPr lang="en-US" altLang="en-US" dirty="0"/>
          </a:p>
        </p:txBody>
      </p:sp>
      <p:sp>
        <p:nvSpPr>
          <p:cNvPr id="77826" name="Rectangle 2"/>
          <p:cNvSpPr>
            <a:spLocks noGrp="1" noChangeArrowheads="1"/>
          </p:cNvSpPr>
          <p:nvPr>
            <p:ph type="title"/>
          </p:nvPr>
        </p:nvSpPr>
        <p:spPr>
          <a:xfrm>
            <a:off x="457200" y="228600"/>
            <a:ext cx="8229600" cy="1143000"/>
          </a:xfrm>
        </p:spPr>
        <p:txBody>
          <a:bodyPr>
            <a:normAutofit/>
          </a:bodyPr>
          <a:lstStyle/>
          <a:p>
            <a:r>
              <a:rPr lang="en-US" dirty="0" smtClean="0">
                <a:ea typeface="Arial Unicode MS" pitchFamily="34" charset="-128"/>
                <a:cs typeface="Arial Unicode MS" pitchFamily="34" charset="-128"/>
              </a:rPr>
              <a:t>Creating a Table</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type="body" idx="1"/>
          </p:nvPr>
        </p:nvSpPr>
        <p:spPr>
          <a:xfrm>
            <a:off x="609600" y="1676400"/>
            <a:ext cx="8229600" cy="4419600"/>
          </a:xfrm>
        </p:spPr>
        <p:txBody>
          <a:bodyPr>
            <a:normAutofit/>
          </a:bodyPr>
          <a:lstStyle/>
          <a:p>
            <a:r>
              <a:rPr lang="en-US" dirty="0" smtClean="0"/>
              <a:t>The </a:t>
            </a:r>
            <a:r>
              <a:rPr lang="en-US" b="1" dirty="0" smtClean="0"/>
              <a:t>Design </a:t>
            </a:r>
            <a:r>
              <a:rPr lang="en-US" dirty="0" smtClean="0"/>
              <a:t>tab on the </a:t>
            </a:r>
            <a:r>
              <a:rPr lang="en-US" b="1" dirty="0" smtClean="0"/>
              <a:t>Table Tools </a:t>
            </a:r>
            <a:r>
              <a:rPr lang="en-US" dirty="0" smtClean="0"/>
              <a:t>contextual tab opens when the table is selected</a:t>
            </a:r>
          </a:p>
          <a:p>
            <a:pPr>
              <a:buNone/>
            </a:pPr>
            <a:endParaRPr lang="en-US" dirty="0" smtClean="0"/>
          </a:p>
          <a:p>
            <a:pPr>
              <a:buNone/>
            </a:pPr>
            <a:endParaRPr lang="en-US" dirty="0" smtClean="0"/>
          </a:p>
          <a:p>
            <a:pPr lvl="1"/>
            <a:endParaRPr lang="en-US" dirty="0" smtClean="0"/>
          </a:p>
        </p:txBody>
      </p:sp>
      <p:pic>
        <p:nvPicPr>
          <p:cNvPr id="8194" name=" 0"/>
          <p:cNvPicPr>
            <a:picLocks noChangeAspect="1" noChangeArrowheads="1"/>
          </p:cNvPicPr>
          <p:nvPr/>
        </p:nvPicPr>
        <p:blipFill>
          <a:blip r:embed="rId3" cstate="print"/>
          <a:srcRect/>
          <a:stretch>
            <a:fillRect/>
          </a:stretch>
        </p:blipFill>
        <p:spPr bwMode="auto">
          <a:xfrm>
            <a:off x="1066800" y="2895600"/>
            <a:ext cx="6172200" cy="3009900"/>
          </a:xfrm>
          <a:prstGeom prst="rect">
            <a:avLst/>
          </a:prstGeom>
          <a:noFill/>
          <a:ln w="9525">
            <a:noFill/>
            <a:miter lim="800000"/>
            <a:headEnd/>
            <a:tailEnd/>
          </a:ln>
        </p:spPr>
      </p:pic>
    </p:spTree>
    <p:extLst>
      <p:ext uri="{BB962C8B-B14F-4D97-AF65-F5344CB8AC3E}">
        <p14:creationId xmlns:p14="http://schemas.microsoft.com/office/powerpoint/2010/main" val="4191465175"/>
      </p:ext>
    </p:extLst>
  </p:cSld>
  <p:clrMapOvr>
    <a:masterClrMapping/>
  </p:clrMapOvr>
  <p:transition spd="med">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4294967295"/>
          </p:nvPr>
        </p:nvSpPr>
        <p:spPr>
          <a:xfrm>
            <a:off x="6553200" y="6243638"/>
            <a:ext cx="2133600" cy="457200"/>
          </a:xfrm>
          <a:prstGeom prst="rect">
            <a:avLst/>
          </a:prstGeom>
        </p:spPr>
        <p:txBody>
          <a:bodyPr/>
          <a:lstStyle/>
          <a:p>
            <a:fld id="{DCE9B9F6-3E99-499A-B3FB-AE43465CC207}" type="slidenum">
              <a:rPr lang="en-US" altLang="en-US"/>
              <a:pPr/>
              <a:t>22</a:t>
            </a:fld>
            <a:endParaRPr lang="en-US" altLang="en-US" dirty="0"/>
          </a:p>
        </p:txBody>
      </p:sp>
      <p:sp>
        <p:nvSpPr>
          <p:cNvPr id="77826" name="Rectangle 2"/>
          <p:cNvSpPr>
            <a:spLocks noGrp="1" noChangeArrowheads="1"/>
          </p:cNvSpPr>
          <p:nvPr>
            <p:ph type="title"/>
          </p:nvPr>
        </p:nvSpPr>
        <p:spPr>
          <a:xfrm>
            <a:off x="457200" y="228600"/>
            <a:ext cx="8229600" cy="1143000"/>
          </a:xfrm>
        </p:spPr>
        <p:txBody>
          <a:bodyPr>
            <a:normAutofit/>
          </a:bodyPr>
          <a:lstStyle/>
          <a:p>
            <a:r>
              <a:rPr lang="en-US" dirty="0" smtClean="0">
                <a:ea typeface="Arial Unicode MS" pitchFamily="34" charset="-128"/>
                <a:cs typeface="Arial Unicode MS" pitchFamily="34" charset="-128"/>
              </a:rPr>
              <a:t>Adding Records</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type="body" idx="1"/>
          </p:nvPr>
        </p:nvSpPr>
        <p:spPr>
          <a:xfrm>
            <a:off x="609600" y="1676400"/>
            <a:ext cx="8229600" cy="4419600"/>
          </a:xfrm>
        </p:spPr>
        <p:txBody>
          <a:bodyPr>
            <a:normAutofit/>
          </a:bodyPr>
          <a:lstStyle/>
          <a:p>
            <a:r>
              <a:rPr lang="en-US" dirty="0" smtClean="0"/>
              <a:t>Add a new record at the bottom of the table by clicking in the row under the table</a:t>
            </a:r>
          </a:p>
          <a:p>
            <a:r>
              <a:rPr lang="en-US" dirty="0" smtClean="0"/>
              <a:t>Add a new record within the table by clicking in the record below the insertion point</a:t>
            </a:r>
          </a:p>
          <a:p>
            <a:pPr lvl="1"/>
            <a:r>
              <a:rPr lang="en-US" dirty="0" smtClean="0"/>
              <a:t>Click the </a:t>
            </a:r>
            <a:r>
              <a:rPr lang="en-US" b="1" dirty="0" smtClean="0"/>
              <a:t>Home</a:t>
            </a:r>
            <a:r>
              <a:rPr lang="en-US" dirty="0" smtClean="0"/>
              <a:t> tab</a:t>
            </a:r>
          </a:p>
          <a:p>
            <a:pPr lvl="1"/>
            <a:r>
              <a:rPr lang="en-US" dirty="0" smtClean="0"/>
              <a:t>Click the </a:t>
            </a:r>
            <a:r>
              <a:rPr lang="en-US" b="1" dirty="0" smtClean="0"/>
              <a:t>Insert</a:t>
            </a:r>
            <a:r>
              <a:rPr lang="en-US" dirty="0" smtClean="0"/>
              <a:t> arrow in the </a:t>
            </a:r>
            <a:r>
              <a:rPr lang="en-US" b="1" dirty="0" smtClean="0"/>
              <a:t>Cells</a:t>
            </a:r>
            <a:r>
              <a:rPr lang="en-US" dirty="0" smtClean="0"/>
              <a:t> group</a:t>
            </a:r>
          </a:p>
          <a:p>
            <a:pPr lvl="1"/>
            <a:r>
              <a:rPr lang="en-US" dirty="0" smtClean="0"/>
              <a:t>Select </a:t>
            </a:r>
            <a:r>
              <a:rPr lang="en-US" b="1" dirty="0" smtClean="0"/>
              <a:t>Insert Table Rows Above</a:t>
            </a:r>
          </a:p>
          <a:p>
            <a:pPr>
              <a:buNone/>
            </a:pPr>
            <a:endParaRPr lang="en-US" dirty="0" smtClean="0"/>
          </a:p>
          <a:p>
            <a:pPr marL="342900" lvl="3" indent="-342900">
              <a:buNone/>
            </a:pPr>
            <a:endParaRPr lang="en-US" dirty="0" smtClean="0"/>
          </a:p>
          <a:p>
            <a:pPr>
              <a:buNone/>
            </a:pPr>
            <a:endParaRPr lang="en-US" dirty="0" smtClean="0"/>
          </a:p>
          <a:p>
            <a:pPr lvl="3"/>
            <a:endParaRPr lang="en-US" dirty="0" smtClean="0"/>
          </a:p>
        </p:txBody>
      </p:sp>
      <p:sp>
        <p:nvSpPr>
          <p:cNvPr id="7" name="Footer Placeholder 6"/>
          <p:cNvSpPr>
            <a:spLocks noGrp="1"/>
          </p:cNvSpPr>
          <p:nvPr>
            <p:ph type="ftr" sz="quarter" idx="4294967295"/>
          </p:nvPr>
        </p:nvSpPr>
        <p:spPr>
          <a:xfrm>
            <a:off x="1905000" y="6356350"/>
            <a:ext cx="5486400" cy="365125"/>
          </a:xfrm>
          <a:prstGeom prst="rect">
            <a:avLst/>
          </a:prstGeom>
        </p:spPr>
        <p:txBody>
          <a:bodyPr/>
          <a:lstStyle/>
          <a:p>
            <a:endParaRPr lang="en-US" b="1" dirty="0" smtClean="0"/>
          </a:p>
          <a:p>
            <a:r>
              <a:rPr lang="en-US" dirty="0" smtClean="0">
                <a:solidFill>
                  <a:schemeClr val="tx1"/>
                </a:solidFill>
              </a:rPr>
              <a:t>Copyright © 2011 Pearson Education, Inc. Publishing as Prentice Hall.  </a:t>
            </a:r>
          </a:p>
          <a:p>
            <a:endParaRPr lang="en-US" dirty="0"/>
          </a:p>
        </p:txBody>
      </p:sp>
    </p:spTree>
    <p:extLst>
      <p:ext uri="{BB962C8B-B14F-4D97-AF65-F5344CB8AC3E}">
        <p14:creationId xmlns:p14="http://schemas.microsoft.com/office/powerpoint/2010/main" val="3404221548"/>
      </p:ext>
    </p:extLst>
  </p:cSld>
  <p:clrMapOvr>
    <a:masterClrMapping/>
  </p:clrMapOvr>
  <p:transition spd="med">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4294967295"/>
          </p:nvPr>
        </p:nvSpPr>
        <p:spPr>
          <a:xfrm>
            <a:off x="6553200" y="6243638"/>
            <a:ext cx="2133600" cy="457200"/>
          </a:xfrm>
          <a:prstGeom prst="rect">
            <a:avLst/>
          </a:prstGeom>
        </p:spPr>
        <p:txBody>
          <a:bodyPr/>
          <a:lstStyle/>
          <a:p>
            <a:fld id="{DCE9B9F6-3E99-499A-B3FB-AE43465CC207}" type="slidenum">
              <a:rPr lang="en-US" altLang="en-US"/>
              <a:pPr/>
              <a:t>23</a:t>
            </a:fld>
            <a:endParaRPr lang="en-US" altLang="en-US" dirty="0"/>
          </a:p>
        </p:txBody>
      </p:sp>
      <p:sp>
        <p:nvSpPr>
          <p:cNvPr id="77826" name="Rectangle 2"/>
          <p:cNvSpPr>
            <a:spLocks noGrp="1" noChangeArrowheads="1"/>
          </p:cNvSpPr>
          <p:nvPr>
            <p:ph type="title"/>
          </p:nvPr>
        </p:nvSpPr>
        <p:spPr>
          <a:xfrm>
            <a:off x="457200" y="228600"/>
            <a:ext cx="8229600" cy="1143000"/>
          </a:xfrm>
        </p:spPr>
        <p:txBody>
          <a:bodyPr>
            <a:normAutofit/>
          </a:bodyPr>
          <a:lstStyle/>
          <a:p>
            <a:r>
              <a:rPr lang="en-US" dirty="0" smtClean="0">
                <a:ea typeface="Arial Unicode MS" pitchFamily="34" charset="-128"/>
                <a:cs typeface="Arial Unicode MS" pitchFamily="34" charset="-128"/>
              </a:rPr>
              <a:t>Editing and Deleting Records</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type="body" idx="1"/>
          </p:nvPr>
        </p:nvSpPr>
        <p:spPr>
          <a:xfrm>
            <a:off x="609600" y="1676400"/>
            <a:ext cx="8229600" cy="4419600"/>
          </a:xfrm>
        </p:spPr>
        <p:txBody>
          <a:bodyPr>
            <a:normAutofit/>
          </a:bodyPr>
          <a:lstStyle/>
          <a:p>
            <a:r>
              <a:rPr lang="en-US" dirty="0" smtClean="0"/>
              <a:t>Data within a table record can be edited using the same techniques as those for a regular cell</a:t>
            </a:r>
          </a:p>
          <a:p>
            <a:r>
              <a:rPr lang="en-US" dirty="0" smtClean="0"/>
              <a:t>Deleting a record removes it from the table</a:t>
            </a:r>
          </a:p>
          <a:p>
            <a:pPr lvl="1"/>
            <a:r>
              <a:rPr lang="en-US" dirty="0" smtClean="0"/>
              <a:t>Click the </a:t>
            </a:r>
            <a:r>
              <a:rPr lang="en-US" b="1" dirty="0" smtClean="0"/>
              <a:t>Home</a:t>
            </a:r>
            <a:r>
              <a:rPr lang="en-US" dirty="0" smtClean="0"/>
              <a:t> tab</a:t>
            </a:r>
          </a:p>
          <a:p>
            <a:pPr lvl="1"/>
            <a:r>
              <a:rPr lang="en-US" dirty="0" smtClean="0"/>
              <a:t>Click the </a:t>
            </a:r>
            <a:r>
              <a:rPr lang="en-US" b="1" dirty="0" smtClean="0"/>
              <a:t>Delete</a:t>
            </a:r>
            <a:r>
              <a:rPr lang="en-US" dirty="0" smtClean="0"/>
              <a:t> arrow in the </a:t>
            </a:r>
            <a:r>
              <a:rPr lang="en-US" b="1" dirty="0" smtClean="0"/>
              <a:t>Cells</a:t>
            </a:r>
            <a:r>
              <a:rPr lang="en-US" dirty="0" smtClean="0"/>
              <a:t> group</a:t>
            </a:r>
          </a:p>
          <a:p>
            <a:pPr lvl="1"/>
            <a:r>
              <a:rPr lang="en-US" dirty="0" smtClean="0"/>
              <a:t>Select </a:t>
            </a:r>
            <a:r>
              <a:rPr lang="en-US" b="1" dirty="0" smtClean="0"/>
              <a:t>Delete Table Rows </a:t>
            </a:r>
            <a:endParaRPr lang="en-US" dirty="0" smtClean="0"/>
          </a:p>
          <a:p>
            <a:pPr>
              <a:buNone/>
            </a:pPr>
            <a:endParaRPr lang="en-US" dirty="0" smtClean="0"/>
          </a:p>
          <a:p>
            <a:endParaRPr lang="en-US" dirty="0" smtClean="0"/>
          </a:p>
          <a:p>
            <a:pPr lvl="6"/>
            <a:endParaRPr lang="en-US" dirty="0" smtClean="0"/>
          </a:p>
        </p:txBody>
      </p:sp>
      <p:sp>
        <p:nvSpPr>
          <p:cNvPr id="7" name="TextBox 6"/>
          <p:cNvSpPr txBox="1"/>
          <p:nvPr/>
        </p:nvSpPr>
        <p:spPr>
          <a:xfrm>
            <a:off x="1752600" y="6248400"/>
            <a:ext cx="5638800" cy="276999"/>
          </a:xfrm>
          <a:prstGeom prst="rect">
            <a:avLst/>
          </a:prstGeom>
          <a:noFill/>
        </p:spPr>
        <p:txBody>
          <a:bodyPr wrap="square" rtlCol="0">
            <a:spAutoFit/>
          </a:bodyPr>
          <a:lstStyle/>
          <a:p>
            <a:pPr algn="ctr"/>
            <a:r>
              <a:rPr lang="en-US" sz="1200" dirty="0" smtClean="0">
                <a:latin typeface="Garamond" pitchFamily="18" charset="0"/>
              </a:rPr>
              <a:t>Copyright © 2011 Pearson Education, Inc. Publishing as Prentice Hall.</a:t>
            </a:r>
          </a:p>
        </p:txBody>
      </p:sp>
    </p:spTree>
    <p:extLst>
      <p:ext uri="{BB962C8B-B14F-4D97-AF65-F5344CB8AC3E}">
        <p14:creationId xmlns:p14="http://schemas.microsoft.com/office/powerpoint/2010/main" val="2201595310"/>
      </p:ext>
    </p:extLst>
  </p:cSld>
  <p:clrMapOvr>
    <a:masterClrMapping/>
  </p:clrMapOvr>
  <p:transition spd="med">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normAutofit/>
          </a:bodyPr>
          <a:lstStyle/>
          <a:p>
            <a:r>
              <a:rPr lang="en-US" dirty="0" smtClean="0">
                <a:ea typeface="Arial Unicode MS" pitchFamily="34" charset="-128"/>
                <a:cs typeface="Arial Unicode MS" pitchFamily="34" charset="-128"/>
              </a:rPr>
              <a:t>Applying a Table Style</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sz="half" idx="1"/>
          </p:nvPr>
        </p:nvSpPr>
        <p:spPr>
          <a:xfrm>
            <a:off x="457200" y="1600200"/>
            <a:ext cx="3429000" cy="4525963"/>
          </a:xfrm>
        </p:spPr>
        <p:txBody>
          <a:bodyPr>
            <a:normAutofit/>
          </a:bodyPr>
          <a:lstStyle/>
          <a:p>
            <a:r>
              <a:rPr lang="en-US" dirty="0" smtClean="0"/>
              <a:t>A </a:t>
            </a:r>
            <a:r>
              <a:rPr lang="en-US" b="1" dirty="0" smtClean="0"/>
              <a:t>table style </a:t>
            </a:r>
            <a:r>
              <a:rPr lang="en-US" dirty="0" smtClean="0"/>
              <a:t>controls the fill color of the header row, columns, and records</a:t>
            </a:r>
          </a:p>
          <a:p>
            <a:pPr>
              <a:buNone/>
            </a:pPr>
            <a:endParaRPr lang="en-US" dirty="0" smtClean="0"/>
          </a:p>
          <a:p>
            <a:endParaRPr lang="en-US" dirty="0" smtClean="0"/>
          </a:p>
          <a:p>
            <a:pPr lvl="1"/>
            <a:endParaRPr lang="en-US" dirty="0" smtClean="0"/>
          </a:p>
        </p:txBody>
      </p:sp>
      <p:sp>
        <p:nvSpPr>
          <p:cNvPr id="7" name="Content Placeholder 6"/>
          <p:cNvSpPr>
            <a:spLocks noGrp="1"/>
          </p:cNvSpPr>
          <p:nvPr>
            <p:ph sz="half" idx="2"/>
          </p:nvPr>
        </p:nvSpPr>
        <p:spPr/>
        <p:txBody>
          <a:bodyPr/>
          <a:lstStyle/>
          <a:p>
            <a:endParaRPr lang="en-US"/>
          </a:p>
        </p:txBody>
      </p:sp>
      <p:sp>
        <p:nvSpPr>
          <p:cNvPr id="4" name="Footer Placeholder 3"/>
          <p:cNvSpPr>
            <a:spLocks noGrp="1"/>
          </p:cNvSpPr>
          <p:nvPr>
            <p:ph type="ftr" sz="quarter" idx="4294967295"/>
          </p:nvPr>
        </p:nvSpPr>
        <p:spPr>
          <a:xfrm>
            <a:off x="1905000" y="6356350"/>
            <a:ext cx="5486400" cy="365125"/>
          </a:xfrm>
          <a:prstGeom prst="rect">
            <a:avLst/>
          </a:prstGeom>
        </p:spPr>
        <p:txBody>
          <a:bodyPr/>
          <a:lstStyle/>
          <a:p>
            <a:r>
              <a:rPr lang="en-US" dirty="0" smtClean="0">
                <a:solidFill>
                  <a:schemeClr val="tx1"/>
                </a:solidFill>
              </a:rPr>
              <a:t>Copyright © 2011 Pearson Education, Inc. Publishing as Prentice Hall.</a:t>
            </a:r>
          </a:p>
        </p:txBody>
      </p:sp>
      <p:sp>
        <p:nvSpPr>
          <p:cNvPr id="5" name="Slide Number Placeholder 4"/>
          <p:cNvSpPr>
            <a:spLocks noGrp="1"/>
          </p:cNvSpPr>
          <p:nvPr>
            <p:ph type="sldNum" sz="quarter" idx="4294967295"/>
          </p:nvPr>
        </p:nvSpPr>
        <p:spPr>
          <a:xfrm>
            <a:off x="8001000" y="6356350"/>
            <a:ext cx="685800" cy="365125"/>
          </a:xfrm>
          <a:prstGeom prst="rect">
            <a:avLst/>
          </a:prstGeom>
        </p:spPr>
        <p:txBody>
          <a:bodyPr/>
          <a:lstStyle/>
          <a:p>
            <a:fld id="{DCE9B9F6-3E99-499A-B3FB-AE43465CC207}" type="slidenum">
              <a:rPr lang="en-US" altLang="en-US"/>
              <a:pPr/>
              <a:t>24</a:t>
            </a:fld>
            <a:endParaRPr lang="en-US" altLang="en-US" dirty="0"/>
          </a:p>
        </p:txBody>
      </p:sp>
      <p:pic>
        <p:nvPicPr>
          <p:cNvPr id="9218" name=" 0"/>
          <p:cNvPicPr>
            <a:picLocks noChangeAspect="1" noChangeArrowheads="1"/>
          </p:cNvPicPr>
          <p:nvPr/>
        </p:nvPicPr>
        <p:blipFill>
          <a:blip r:embed="rId3" cstate="print"/>
          <a:srcRect/>
          <a:stretch>
            <a:fillRect/>
          </a:stretch>
        </p:blipFill>
        <p:spPr bwMode="auto">
          <a:xfrm>
            <a:off x="3886200" y="1295400"/>
            <a:ext cx="4791075" cy="4800600"/>
          </a:xfrm>
          <a:prstGeom prst="rect">
            <a:avLst/>
          </a:prstGeom>
          <a:noFill/>
          <a:ln w="9525">
            <a:noFill/>
            <a:miter lim="800000"/>
            <a:headEnd/>
            <a:tailEnd/>
          </a:ln>
        </p:spPr>
      </p:pic>
    </p:spTree>
    <p:extLst>
      <p:ext uri="{BB962C8B-B14F-4D97-AF65-F5344CB8AC3E}">
        <p14:creationId xmlns:p14="http://schemas.microsoft.com/office/powerpoint/2010/main" val="3321989815"/>
      </p:ext>
    </p:extLst>
  </p:cSld>
  <p:clrMapOvr>
    <a:masterClrMapping/>
  </p:clrMapOvr>
  <p:transition spd="med">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4294967295"/>
          </p:nvPr>
        </p:nvSpPr>
        <p:spPr>
          <a:xfrm>
            <a:off x="2133600" y="6248400"/>
            <a:ext cx="4648200" cy="457200"/>
          </a:xfrm>
          <a:prstGeom prst="rect">
            <a:avLst/>
          </a:prstGeom>
        </p:spPr>
        <p:txBody>
          <a:bodyPr/>
          <a:lstStyle/>
          <a:p>
            <a:r>
              <a:rPr lang="en-US" altLang="en-US" dirty="0" smtClean="0">
                <a:solidFill>
                  <a:schemeClr val="tx1"/>
                </a:solidFill>
              </a:rPr>
              <a:t>Copyright © 2011 Pearson Education, Inc. Publishing as Prentice Hall.</a:t>
            </a:r>
            <a:endParaRPr lang="en-US" altLang="en-US" dirty="0">
              <a:solidFill>
                <a:schemeClr val="tx1"/>
              </a:solidFill>
            </a:endParaRPr>
          </a:p>
        </p:txBody>
      </p:sp>
      <p:sp>
        <p:nvSpPr>
          <p:cNvPr id="5" name="Slide Number Placeholder 4"/>
          <p:cNvSpPr>
            <a:spLocks noGrp="1"/>
          </p:cNvSpPr>
          <p:nvPr>
            <p:ph type="sldNum" sz="quarter" idx="4294967295"/>
          </p:nvPr>
        </p:nvSpPr>
        <p:spPr>
          <a:xfrm>
            <a:off x="6553200" y="6243638"/>
            <a:ext cx="2133600" cy="457200"/>
          </a:xfrm>
          <a:prstGeom prst="rect">
            <a:avLst/>
          </a:prstGeom>
        </p:spPr>
        <p:txBody>
          <a:bodyPr/>
          <a:lstStyle/>
          <a:p>
            <a:fld id="{DCE9B9F6-3E99-499A-B3FB-AE43465CC207}" type="slidenum">
              <a:rPr lang="en-US" altLang="en-US"/>
              <a:pPr/>
              <a:t>25</a:t>
            </a:fld>
            <a:endParaRPr lang="en-US" altLang="en-US" dirty="0"/>
          </a:p>
        </p:txBody>
      </p:sp>
      <p:sp>
        <p:nvSpPr>
          <p:cNvPr id="77826" name="Rectangle 2"/>
          <p:cNvSpPr>
            <a:spLocks noGrp="1" noChangeArrowheads="1"/>
          </p:cNvSpPr>
          <p:nvPr>
            <p:ph type="title"/>
          </p:nvPr>
        </p:nvSpPr>
        <p:spPr>
          <a:xfrm>
            <a:off x="457200" y="228600"/>
            <a:ext cx="8229600" cy="1143000"/>
          </a:xfrm>
        </p:spPr>
        <p:txBody>
          <a:bodyPr>
            <a:normAutofit/>
          </a:bodyPr>
          <a:lstStyle/>
          <a:p>
            <a:r>
              <a:rPr lang="en-US" dirty="0" smtClean="0">
                <a:ea typeface="Arial Unicode MS" pitchFamily="34" charset="-128"/>
                <a:cs typeface="Arial Unicode MS" pitchFamily="34" charset="-128"/>
              </a:rPr>
              <a:t>Table Style Options</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type="body" idx="1"/>
          </p:nvPr>
        </p:nvSpPr>
        <p:spPr>
          <a:xfrm>
            <a:off x="609600" y="1676400"/>
            <a:ext cx="8229600" cy="4419600"/>
          </a:xfrm>
        </p:spPr>
        <p:txBody>
          <a:bodyPr>
            <a:normAutofit/>
          </a:bodyPr>
          <a:lstStyle/>
          <a:p>
            <a:r>
              <a:rPr lang="en-US" dirty="0" smtClean="0"/>
              <a:t>The </a:t>
            </a:r>
            <a:r>
              <a:rPr lang="en-US" b="1" dirty="0" smtClean="0"/>
              <a:t>Table Styles Options</a:t>
            </a:r>
            <a:r>
              <a:rPr lang="en-US" dirty="0" smtClean="0"/>
              <a:t> group on the </a:t>
            </a:r>
            <a:r>
              <a:rPr lang="en-US" b="1" dirty="0" smtClean="0"/>
              <a:t>Design</a:t>
            </a:r>
            <a:r>
              <a:rPr lang="en-US" dirty="0" smtClean="0"/>
              <a:t> tab contains check boxes to further format the table</a:t>
            </a:r>
          </a:p>
          <a:p>
            <a:pPr>
              <a:buNone/>
            </a:pPr>
            <a:endParaRPr lang="en-US" dirty="0" smtClean="0"/>
          </a:p>
          <a:p>
            <a:endParaRPr lang="en-US" dirty="0" smtClean="0"/>
          </a:p>
          <a:p>
            <a:pPr lvl="1"/>
            <a:endParaRPr lang="en-US" dirty="0" smtClean="0"/>
          </a:p>
        </p:txBody>
      </p:sp>
      <p:graphicFrame>
        <p:nvGraphicFramePr>
          <p:cNvPr id="6" name="Table 5"/>
          <p:cNvGraphicFramePr>
            <a:graphicFrameLocks noGrp="1"/>
          </p:cNvGraphicFramePr>
          <p:nvPr/>
        </p:nvGraphicFramePr>
        <p:xfrm>
          <a:off x="685800" y="3276600"/>
          <a:ext cx="7543800" cy="2595880"/>
        </p:xfrm>
        <a:graphic>
          <a:graphicData uri="http://schemas.openxmlformats.org/drawingml/2006/table">
            <a:tbl>
              <a:tblPr firstRow="1" bandRow="1">
                <a:tableStyleId>{5C22544A-7EE6-4342-B048-85BDC9FD1C3A}</a:tableStyleId>
              </a:tblPr>
              <a:tblGrid>
                <a:gridCol w="1905000"/>
                <a:gridCol w="5638800"/>
              </a:tblGrid>
              <a:tr h="370840">
                <a:tc>
                  <a:txBody>
                    <a:bodyPr/>
                    <a:lstStyle/>
                    <a:p>
                      <a:r>
                        <a:rPr lang="en-US" dirty="0" smtClean="0"/>
                        <a:t>Check Box</a:t>
                      </a:r>
                      <a:endParaRPr lang="en-US" dirty="0"/>
                    </a:p>
                  </a:txBody>
                  <a:tcPr/>
                </a:tc>
                <a:tc>
                  <a:txBody>
                    <a:bodyPr/>
                    <a:lstStyle/>
                    <a:p>
                      <a:r>
                        <a:rPr lang="en-US" dirty="0" smtClean="0"/>
                        <a:t>Action</a:t>
                      </a:r>
                      <a:endParaRPr lang="en-US" dirty="0"/>
                    </a:p>
                  </a:txBody>
                  <a:tcPr/>
                </a:tc>
              </a:tr>
              <a:tr h="370840">
                <a:tc>
                  <a:txBody>
                    <a:bodyPr/>
                    <a:lstStyle/>
                    <a:p>
                      <a:r>
                        <a:rPr lang="en-US" dirty="0" smtClean="0"/>
                        <a:t>Header Row</a:t>
                      </a:r>
                      <a:endParaRPr lang="en-US" dirty="0"/>
                    </a:p>
                  </a:txBody>
                  <a:tcPr/>
                </a:tc>
                <a:tc>
                  <a:txBody>
                    <a:bodyPr/>
                    <a:lstStyle/>
                    <a:p>
                      <a:r>
                        <a:rPr lang="en-US" dirty="0" smtClean="0"/>
                        <a:t>Displays the header row at the</a:t>
                      </a:r>
                      <a:r>
                        <a:rPr lang="en-US" baseline="0" dirty="0" smtClean="0"/>
                        <a:t> top of the table.</a:t>
                      </a:r>
                      <a:endParaRPr lang="en-US" dirty="0"/>
                    </a:p>
                  </a:txBody>
                  <a:tcPr/>
                </a:tc>
              </a:tr>
              <a:tr h="370840">
                <a:tc>
                  <a:txBody>
                    <a:bodyPr/>
                    <a:lstStyle/>
                    <a:p>
                      <a:r>
                        <a:rPr lang="en-US" dirty="0" smtClean="0"/>
                        <a:t>Total Row</a:t>
                      </a:r>
                      <a:endParaRPr lang="en-US" dirty="0"/>
                    </a:p>
                  </a:txBody>
                  <a:tcPr/>
                </a:tc>
                <a:tc>
                  <a:txBody>
                    <a:bodyPr/>
                    <a:lstStyle/>
                    <a:p>
                      <a:r>
                        <a:rPr lang="en-US" dirty="0" smtClean="0"/>
                        <a:t>Displays a total row at the bottom of the table.</a:t>
                      </a:r>
                      <a:endParaRPr lang="en-US" dirty="0"/>
                    </a:p>
                  </a:txBody>
                  <a:tcPr/>
                </a:tc>
              </a:tr>
              <a:tr h="370840">
                <a:tc>
                  <a:txBody>
                    <a:bodyPr/>
                    <a:lstStyle/>
                    <a:p>
                      <a:r>
                        <a:rPr lang="en-US" dirty="0" smtClean="0"/>
                        <a:t>First Column</a:t>
                      </a:r>
                      <a:endParaRPr lang="en-US" dirty="0"/>
                    </a:p>
                  </a:txBody>
                  <a:tcPr/>
                </a:tc>
                <a:tc>
                  <a:txBody>
                    <a:bodyPr/>
                    <a:lstStyle/>
                    <a:p>
                      <a:r>
                        <a:rPr lang="en-US" dirty="0" smtClean="0"/>
                        <a:t>Applies</a:t>
                      </a:r>
                      <a:r>
                        <a:rPr lang="en-US" baseline="0" dirty="0" smtClean="0"/>
                        <a:t> a different format to the first column.</a:t>
                      </a:r>
                      <a:endParaRPr lang="en-US" dirty="0"/>
                    </a:p>
                  </a:txBody>
                  <a:tcPr/>
                </a:tc>
              </a:tr>
              <a:tr h="370840">
                <a:tc>
                  <a:txBody>
                    <a:bodyPr/>
                    <a:lstStyle/>
                    <a:p>
                      <a:r>
                        <a:rPr lang="en-US" dirty="0" smtClean="0"/>
                        <a:t>Last Column</a:t>
                      </a:r>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Applies</a:t>
                      </a:r>
                      <a:r>
                        <a:rPr lang="en-US" baseline="0" dirty="0" smtClean="0"/>
                        <a:t> a different format to the last column.</a:t>
                      </a:r>
                      <a:endParaRPr lang="en-US" dirty="0" smtClean="0"/>
                    </a:p>
                  </a:txBody>
                  <a:tcPr/>
                </a:tc>
              </a:tr>
              <a:tr h="370840">
                <a:tc>
                  <a:txBody>
                    <a:bodyPr/>
                    <a:lstStyle/>
                    <a:p>
                      <a:r>
                        <a:rPr lang="en-US" dirty="0" smtClean="0"/>
                        <a:t>Banded Rows</a:t>
                      </a:r>
                      <a:endParaRPr lang="en-US" dirty="0"/>
                    </a:p>
                  </a:txBody>
                  <a:tcPr/>
                </a:tc>
                <a:tc>
                  <a:txBody>
                    <a:bodyPr/>
                    <a:lstStyle/>
                    <a:p>
                      <a:r>
                        <a:rPr lang="en-US" dirty="0" smtClean="0"/>
                        <a:t>Displays alternate fill colors for even and odd rows.</a:t>
                      </a:r>
                      <a:endParaRPr lang="en-US" dirty="0"/>
                    </a:p>
                  </a:txBody>
                  <a:tcPr/>
                </a:tc>
              </a:tr>
              <a:tr h="370840">
                <a:tc>
                  <a:txBody>
                    <a:bodyPr/>
                    <a:lstStyle/>
                    <a:p>
                      <a:r>
                        <a:rPr lang="en-US" dirty="0" smtClean="0"/>
                        <a:t>Banded</a:t>
                      </a:r>
                      <a:r>
                        <a:rPr lang="en-US" baseline="0" dirty="0" smtClean="0"/>
                        <a:t> Columns</a:t>
                      </a:r>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Displays alternate fill colors for even and odd columns.</a:t>
                      </a:r>
                    </a:p>
                  </a:txBody>
                  <a:tcPr/>
                </a:tc>
              </a:tr>
            </a:tbl>
          </a:graphicData>
        </a:graphic>
      </p:graphicFrame>
    </p:spTree>
    <p:extLst>
      <p:ext uri="{BB962C8B-B14F-4D97-AF65-F5344CB8AC3E}">
        <p14:creationId xmlns:p14="http://schemas.microsoft.com/office/powerpoint/2010/main" val="290083061"/>
      </p:ext>
    </p:extLst>
  </p:cSld>
  <p:clrMapOvr>
    <a:masterClrMapping/>
  </p:clrMapOvr>
  <p:transition spd="med">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4294967295"/>
          </p:nvPr>
        </p:nvSpPr>
        <p:spPr>
          <a:xfrm>
            <a:off x="2133600" y="6248400"/>
            <a:ext cx="4724400" cy="457200"/>
          </a:xfrm>
          <a:prstGeom prst="rect">
            <a:avLst/>
          </a:prstGeom>
        </p:spPr>
        <p:txBody>
          <a:bodyPr/>
          <a:lstStyle/>
          <a:p>
            <a:r>
              <a:rPr lang="en-US" altLang="en-US" dirty="0" smtClean="0">
                <a:solidFill>
                  <a:schemeClr val="tx1"/>
                </a:solidFill>
              </a:rPr>
              <a:t>Copyright © 2011 Pearson Education, Inc. Publishing as Prentice Hall.</a:t>
            </a:r>
            <a:endParaRPr lang="en-US" altLang="en-US" dirty="0">
              <a:solidFill>
                <a:schemeClr val="tx1"/>
              </a:solidFill>
            </a:endParaRPr>
          </a:p>
        </p:txBody>
      </p:sp>
      <p:sp>
        <p:nvSpPr>
          <p:cNvPr id="5" name="Slide Number Placeholder 4"/>
          <p:cNvSpPr>
            <a:spLocks noGrp="1"/>
          </p:cNvSpPr>
          <p:nvPr>
            <p:ph type="sldNum" sz="quarter" idx="4294967295"/>
          </p:nvPr>
        </p:nvSpPr>
        <p:spPr>
          <a:xfrm>
            <a:off x="6553200" y="6243638"/>
            <a:ext cx="2133600" cy="457200"/>
          </a:xfrm>
          <a:prstGeom prst="rect">
            <a:avLst/>
          </a:prstGeom>
        </p:spPr>
        <p:txBody>
          <a:bodyPr/>
          <a:lstStyle/>
          <a:p>
            <a:fld id="{DCE9B9F6-3E99-499A-B3FB-AE43465CC207}" type="slidenum">
              <a:rPr lang="en-US" altLang="en-US"/>
              <a:pPr/>
              <a:t>26</a:t>
            </a:fld>
            <a:endParaRPr lang="en-US" altLang="en-US" dirty="0"/>
          </a:p>
        </p:txBody>
      </p:sp>
      <p:sp>
        <p:nvSpPr>
          <p:cNvPr id="77826" name="Rectangle 2"/>
          <p:cNvSpPr>
            <a:spLocks noGrp="1" noChangeArrowheads="1"/>
          </p:cNvSpPr>
          <p:nvPr>
            <p:ph type="title"/>
          </p:nvPr>
        </p:nvSpPr>
        <p:spPr>
          <a:xfrm>
            <a:off x="457200" y="228600"/>
            <a:ext cx="8229600" cy="1143000"/>
          </a:xfrm>
        </p:spPr>
        <p:txBody>
          <a:bodyPr>
            <a:normAutofit/>
          </a:bodyPr>
          <a:lstStyle/>
          <a:p>
            <a:r>
              <a:rPr lang="en-US" dirty="0" smtClean="0">
                <a:ea typeface="Arial Unicode MS" pitchFamily="34" charset="-128"/>
                <a:cs typeface="Arial Unicode MS" pitchFamily="34" charset="-128"/>
              </a:rPr>
              <a:t>Sorting Data</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type="body" idx="1"/>
          </p:nvPr>
        </p:nvSpPr>
        <p:spPr>
          <a:xfrm>
            <a:off x="609600" y="1676400"/>
            <a:ext cx="8229600" cy="4419600"/>
          </a:xfrm>
        </p:spPr>
        <p:txBody>
          <a:bodyPr>
            <a:normAutofit/>
          </a:bodyPr>
          <a:lstStyle/>
          <a:p>
            <a:r>
              <a:rPr lang="en-US" b="1" dirty="0" smtClean="0"/>
              <a:t>Sorting</a:t>
            </a:r>
            <a:r>
              <a:rPr lang="en-US" dirty="0" smtClean="0"/>
              <a:t> arranges records in a table</a:t>
            </a:r>
          </a:p>
          <a:p>
            <a:pPr lvl="1"/>
            <a:r>
              <a:rPr lang="en-US" dirty="0" smtClean="0"/>
              <a:t>Sort on one column</a:t>
            </a:r>
          </a:p>
          <a:p>
            <a:pPr lvl="1"/>
            <a:r>
              <a:rPr lang="en-US" dirty="0" smtClean="0"/>
              <a:t>Sort on multiple columns</a:t>
            </a:r>
          </a:p>
          <a:p>
            <a:r>
              <a:rPr lang="en-US" dirty="0" smtClean="0"/>
              <a:t>Records can be sorted in ascending or descending order</a:t>
            </a:r>
          </a:p>
          <a:p>
            <a:pPr>
              <a:buNone/>
            </a:pPr>
            <a:endParaRPr lang="en-US" dirty="0" smtClean="0"/>
          </a:p>
          <a:p>
            <a:pPr>
              <a:buNone/>
            </a:pPr>
            <a:endParaRPr lang="en-US" dirty="0" smtClean="0"/>
          </a:p>
          <a:p>
            <a:pPr lvl="1"/>
            <a:endParaRPr lang="en-US" dirty="0" smtClean="0"/>
          </a:p>
        </p:txBody>
      </p:sp>
    </p:spTree>
    <p:extLst>
      <p:ext uri="{BB962C8B-B14F-4D97-AF65-F5344CB8AC3E}">
        <p14:creationId xmlns:p14="http://schemas.microsoft.com/office/powerpoint/2010/main" val="1433055315"/>
      </p:ext>
    </p:extLst>
  </p:cSld>
  <p:clrMapOvr>
    <a:masterClrMapping/>
  </p:clrMapOvr>
  <p:transition spd="med">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4294967295"/>
          </p:nvPr>
        </p:nvSpPr>
        <p:spPr>
          <a:xfrm>
            <a:off x="2133600" y="6248400"/>
            <a:ext cx="4724400" cy="457200"/>
          </a:xfrm>
          <a:prstGeom prst="rect">
            <a:avLst/>
          </a:prstGeom>
        </p:spPr>
        <p:txBody>
          <a:bodyPr/>
          <a:lstStyle/>
          <a:p>
            <a:r>
              <a:rPr lang="en-US" altLang="en-US" dirty="0" smtClean="0">
                <a:solidFill>
                  <a:schemeClr val="tx1"/>
                </a:solidFill>
              </a:rPr>
              <a:t>Copyright © 2011 Pearson Education, Inc. Publishing as Prentice Hall.</a:t>
            </a:r>
            <a:endParaRPr lang="en-US" altLang="en-US" dirty="0">
              <a:solidFill>
                <a:schemeClr val="tx1"/>
              </a:solidFill>
            </a:endParaRPr>
          </a:p>
        </p:txBody>
      </p:sp>
      <p:sp>
        <p:nvSpPr>
          <p:cNvPr id="5" name="Slide Number Placeholder 4"/>
          <p:cNvSpPr>
            <a:spLocks noGrp="1"/>
          </p:cNvSpPr>
          <p:nvPr>
            <p:ph type="sldNum" sz="quarter" idx="4294967295"/>
          </p:nvPr>
        </p:nvSpPr>
        <p:spPr>
          <a:xfrm>
            <a:off x="6553200" y="6243638"/>
            <a:ext cx="2133600" cy="457200"/>
          </a:xfrm>
          <a:prstGeom prst="rect">
            <a:avLst/>
          </a:prstGeom>
        </p:spPr>
        <p:txBody>
          <a:bodyPr/>
          <a:lstStyle/>
          <a:p>
            <a:fld id="{DCE9B9F6-3E99-499A-B3FB-AE43465CC207}" type="slidenum">
              <a:rPr lang="en-US" altLang="en-US"/>
              <a:pPr/>
              <a:t>27</a:t>
            </a:fld>
            <a:endParaRPr lang="en-US" altLang="en-US" dirty="0"/>
          </a:p>
        </p:txBody>
      </p:sp>
      <p:sp>
        <p:nvSpPr>
          <p:cNvPr id="77826" name="Rectangle 2"/>
          <p:cNvSpPr>
            <a:spLocks noGrp="1" noChangeArrowheads="1"/>
          </p:cNvSpPr>
          <p:nvPr>
            <p:ph type="title"/>
          </p:nvPr>
        </p:nvSpPr>
        <p:spPr>
          <a:xfrm>
            <a:off x="457200" y="228600"/>
            <a:ext cx="8229600" cy="1143000"/>
          </a:xfrm>
        </p:spPr>
        <p:txBody>
          <a:bodyPr>
            <a:normAutofit/>
          </a:bodyPr>
          <a:lstStyle/>
          <a:p>
            <a:r>
              <a:rPr lang="en-US" dirty="0" smtClean="0">
                <a:ea typeface="Arial Unicode MS" pitchFamily="34" charset="-128"/>
                <a:cs typeface="Arial Unicode MS" pitchFamily="34" charset="-128"/>
              </a:rPr>
              <a:t>Sorting by One Column</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type="body" idx="1"/>
          </p:nvPr>
        </p:nvSpPr>
        <p:spPr>
          <a:xfrm>
            <a:off x="609600" y="1676400"/>
            <a:ext cx="8229600" cy="4419600"/>
          </a:xfrm>
        </p:spPr>
        <p:txBody>
          <a:bodyPr>
            <a:normAutofit/>
          </a:bodyPr>
          <a:lstStyle/>
          <a:p>
            <a:r>
              <a:rPr lang="en-US" dirty="0" smtClean="0"/>
              <a:t>Excel offers several ways to sort a single column</a:t>
            </a:r>
          </a:p>
          <a:p>
            <a:endParaRPr lang="en-US" dirty="0" smtClean="0"/>
          </a:p>
          <a:p>
            <a:pPr>
              <a:buNone/>
            </a:pPr>
            <a:endParaRPr lang="en-US" dirty="0" smtClean="0"/>
          </a:p>
          <a:p>
            <a:pPr lvl="1"/>
            <a:endParaRPr lang="en-US" dirty="0" smtClean="0"/>
          </a:p>
        </p:txBody>
      </p:sp>
      <p:graphicFrame>
        <p:nvGraphicFramePr>
          <p:cNvPr id="6" name="Table 5"/>
          <p:cNvGraphicFramePr>
            <a:graphicFrameLocks noGrp="1"/>
          </p:cNvGraphicFramePr>
          <p:nvPr/>
        </p:nvGraphicFramePr>
        <p:xfrm>
          <a:off x="990600" y="2438400"/>
          <a:ext cx="7239000" cy="3693160"/>
        </p:xfrm>
        <a:graphic>
          <a:graphicData uri="http://schemas.openxmlformats.org/drawingml/2006/table">
            <a:tbl>
              <a:tblPr firstRow="1" bandRow="1">
                <a:tableStyleId>{5C22544A-7EE6-4342-B048-85BDC9FD1C3A}</a:tableStyleId>
              </a:tblPr>
              <a:tblGrid>
                <a:gridCol w="1219200"/>
                <a:gridCol w="1752600"/>
                <a:gridCol w="4267200"/>
              </a:tblGrid>
              <a:tr h="370840">
                <a:tc>
                  <a:txBody>
                    <a:bodyPr/>
                    <a:lstStyle/>
                    <a:p>
                      <a:r>
                        <a:rPr lang="en-US" dirty="0" smtClean="0"/>
                        <a:t>Data type</a:t>
                      </a:r>
                      <a:endParaRPr lang="en-US" dirty="0"/>
                    </a:p>
                  </a:txBody>
                  <a:tcPr/>
                </a:tc>
                <a:tc>
                  <a:txBody>
                    <a:bodyPr/>
                    <a:lstStyle/>
                    <a:p>
                      <a:r>
                        <a:rPr lang="en-US" dirty="0" smtClean="0"/>
                        <a:t>Options</a:t>
                      </a:r>
                      <a:endParaRPr lang="en-US" dirty="0"/>
                    </a:p>
                  </a:txBody>
                  <a:tcPr/>
                </a:tc>
                <a:tc>
                  <a:txBody>
                    <a:bodyPr/>
                    <a:lstStyle/>
                    <a:p>
                      <a:r>
                        <a:rPr lang="en-US" dirty="0" smtClean="0"/>
                        <a:t>Explanation</a:t>
                      </a:r>
                      <a:endParaRPr lang="en-US" dirty="0"/>
                    </a:p>
                  </a:txBody>
                  <a:tcPr/>
                </a:tc>
              </a:tr>
              <a:tr h="391160">
                <a:tc>
                  <a:txBody>
                    <a:bodyPr/>
                    <a:lstStyle/>
                    <a:p>
                      <a:r>
                        <a:rPr lang="en-US" dirty="0" smtClean="0"/>
                        <a:t>Text</a:t>
                      </a:r>
                      <a:endParaRPr lang="en-US" dirty="0"/>
                    </a:p>
                  </a:txBody>
                  <a:tcPr/>
                </a:tc>
                <a:tc>
                  <a:txBody>
                    <a:bodyPr/>
                    <a:lstStyle/>
                    <a:p>
                      <a:r>
                        <a:rPr lang="en-US" dirty="0" smtClean="0"/>
                        <a:t>Sort A to Z</a:t>
                      </a:r>
                      <a:endParaRPr lang="en-US" dirty="0"/>
                    </a:p>
                  </a:txBody>
                  <a:tcPr/>
                </a:tc>
                <a:tc>
                  <a:txBody>
                    <a:bodyPr/>
                    <a:lstStyle/>
                    <a:p>
                      <a:r>
                        <a:rPr lang="en-US" dirty="0" smtClean="0"/>
                        <a:t>Arranges data in alphabetical order.</a:t>
                      </a:r>
                      <a:endParaRPr lang="en-US" dirty="0"/>
                    </a:p>
                  </a:txBody>
                  <a:tcPr/>
                </a:tc>
              </a:tr>
              <a:tr h="370840">
                <a:tc>
                  <a:txBody>
                    <a:bodyPr/>
                    <a:lstStyle/>
                    <a:p>
                      <a:endParaRPr lang="en-US"/>
                    </a:p>
                  </a:txBody>
                  <a:tcPr/>
                </a:tc>
                <a:tc>
                  <a:txBody>
                    <a:bodyPr/>
                    <a:lstStyle/>
                    <a:p>
                      <a:r>
                        <a:rPr lang="en-US" dirty="0" smtClean="0"/>
                        <a:t>Sort Z to A</a:t>
                      </a:r>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Arranges data in reverse</a:t>
                      </a:r>
                      <a:r>
                        <a:rPr lang="en-US" baseline="0" dirty="0" smtClean="0"/>
                        <a:t> </a:t>
                      </a:r>
                      <a:r>
                        <a:rPr lang="en-US" dirty="0" smtClean="0"/>
                        <a:t>alphabetical order.</a:t>
                      </a:r>
                    </a:p>
                  </a:txBody>
                  <a:tcPr/>
                </a:tc>
              </a:tr>
              <a:tr h="370840">
                <a:tc>
                  <a:txBody>
                    <a:bodyPr/>
                    <a:lstStyle/>
                    <a:p>
                      <a:r>
                        <a:rPr lang="en-US" dirty="0" smtClean="0"/>
                        <a:t>Dates</a:t>
                      </a:r>
                      <a:endParaRPr lang="en-US" dirty="0"/>
                    </a:p>
                  </a:txBody>
                  <a:tcPr/>
                </a:tc>
                <a:tc>
                  <a:txBody>
                    <a:bodyPr/>
                    <a:lstStyle/>
                    <a:p>
                      <a:r>
                        <a:rPr lang="en-US" dirty="0" smtClean="0"/>
                        <a:t>Sort Oldest to Newest</a:t>
                      </a:r>
                      <a:endParaRPr lang="en-US" dirty="0"/>
                    </a:p>
                  </a:txBody>
                  <a:tcPr/>
                </a:tc>
                <a:tc>
                  <a:txBody>
                    <a:bodyPr/>
                    <a:lstStyle/>
                    <a:p>
                      <a:r>
                        <a:rPr lang="en-US" dirty="0" smtClean="0"/>
                        <a:t>Displays</a:t>
                      </a:r>
                      <a:r>
                        <a:rPr lang="en-US" baseline="0" dirty="0" smtClean="0"/>
                        <a:t> data in chronological order.</a:t>
                      </a:r>
                      <a:endParaRPr lang="en-US" dirty="0"/>
                    </a:p>
                  </a:txBody>
                  <a:tcPr/>
                </a:tc>
              </a:tr>
              <a:tr h="370840">
                <a:tc>
                  <a:txBody>
                    <a:bodyPr/>
                    <a:lstStyle/>
                    <a:p>
                      <a:endParaRPr lang="en-US"/>
                    </a:p>
                  </a:txBody>
                  <a:tcPr/>
                </a:tc>
                <a:tc>
                  <a:txBody>
                    <a:bodyPr/>
                    <a:lstStyle/>
                    <a:p>
                      <a:r>
                        <a:rPr lang="en-US" dirty="0" smtClean="0"/>
                        <a:t>Sort Newest to Oldest</a:t>
                      </a:r>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Displays</a:t>
                      </a:r>
                      <a:r>
                        <a:rPr lang="en-US" baseline="0" dirty="0" smtClean="0"/>
                        <a:t> data in reverse chronological order.</a:t>
                      </a:r>
                      <a:endParaRPr lang="en-US" dirty="0" smtClean="0"/>
                    </a:p>
                  </a:txBody>
                  <a:tcPr/>
                </a:tc>
              </a:tr>
              <a:tr h="370840">
                <a:tc>
                  <a:txBody>
                    <a:bodyPr/>
                    <a:lstStyle/>
                    <a:p>
                      <a:r>
                        <a:rPr lang="en-US" dirty="0" smtClean="0"/>
                        <a:t>Values</a:t>
                      </a:r>
                      <a:endParaRPr lang="en-US" dirty="0"/>
                    </a:p>
                  </a:txBody>
                  <a:tcPr/>
                </a:tc>
                <a:tc>
                  <a:txBody>
                    <a:bodyPr/>
                    <a:lstStyle/>
                    <a:p>
                      <a:r>
                        <a:rPr lang="en-US" dirty="0" smtClean="0"/>
                        <a:t>Sort Smallest to Largest</a:t>
                      </a:r>
                      <a:endParaRPr lang="en-US" dirty="0"/>
                    </a:p>
                  </a:txBody>
                  <a:tcPr/>
                </a:tc>
                <a:tc>
                  <a:txBody>
                    <a:bodyPr/>
                    <a:lstStyle/>
                    <a:p>
                      <a:r>
                        <a:rPr lang="en-US" dirty="0" smtClean="0"/>
                        <a:t>Arranges values</a:t>
                      </a:r>
                      <a:r>
                        <a:rPr lang="en-US" baseline="0" dirty="0" smtClean="0"/>
                        <a:t> in sequential order.</a:t>
                      </a:r>
                      <a:endParaRPr lang="en-US" dirty="0"/>
                    </a:p>
                  </a:txBody>
                  <a:tcPr/>
                </a:tc>
              </a:tr>
              <a:tr h="370840">
                <a:tc>
                  <a:txBody>
                    <a:bodyPr/>
                    <a:lstStyle/>
                    <a:p>
                      <a:endParaRPr lang="en-US"/>
                    </a:p>
                  </a:txBody>
                  <a:tcPr/>
                </a:tc>
                <a:tc>
                  <a:txBody>
                    <a:bodyPr/>
                    <a:lstStyle/>
                    <a:p>
                      <a:r>
                        <a:rPr lang="en-US" dirty="0" smtClean="0"/>
                        <a:t>Sort Largest to Smallest</a:t>
                      </a:r>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Arranges values</a:t>
                      </a:r>
                      <a:r>
                        <a:rPr lang="en-US" baseline="0" dirty="0" smtClean="0"/>
                        <a:t> in descending order.</a:t>
                      </a:r>
                      <a:endParaRPr lang="en-US" dirty="0" smtClean="0"/>
                    </a:p>
                    <a:p>
                      <a:endParaRPr lang="en-US" dirty="0"/>
                    </a:p>
                  </a:txBody>
                  <a:tcPr/>
                </a:tc>
              </a:tr>
            </a:tbl>
          </a:graphicData>
        </a:graphic>
      </p:graphicFrame>
    </p:spTree>
    <p:extLst>
      <p:ext uri="{BB962C8B-B14F-4D97-AF65-F5344CB8AC3E}">
        <p14:creationId xmlns:p14="http://schemas.microsoft.com/office/powerpoint/2010/main" val="2866291066"/>
      </p:ext>
    </p:extLst>
  </p:cSld>
  <p:clrMapOvr>
    <a:masterClrMapping/>
  </p:clrMapOvr>
  <p:transition spd="med">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4294967295"/>
          </p:nvPr>
        </p:nvSpPr>
        <p:spPr>
          <a:xfrm>
            <a:off x="2133600" y="6248400"/>
            <a:ext cx="4648200" cy="457200"/>
          </a:xfrm>
          <a:prstGeom prst="rect">
            <a:avLst/>
          </a:prstGeom>
        </p:spPr>
        <p:txBody>
          <a:bodyPr/>
          <a:lstStyle/>
          <a:p>
            <a:r>
              <a:rPr lang="en-US" altLang="en-US" dirty="0" smtClean="0">
                <a:solidFill>
                  <a:schemeClr val="tx1"/>
                </a:solidFill>
              </a:rPr>
              <a:t>Copyright © 2011 Pearson Education, Inc. Publishing as Prentice Hall.</a:t>
            </a:r>
            <a:endParaRPr lang="en-US" altLang="en-US" dirty="0">
              <a:solidFill>
                <a:schemeClr val="tx1"/>
              </a:solidFill>
            </a:endParaRPr>
          </a:p>
        </p:txBody>
      </p:sp>
      <p:sp>
        <p:nvSpPr>
          <p:cNvPr id="5" name="Slide Number Placeholder 4"/>
          <p:cNvSpPr>
            <a:spLocks noGrp="1"/>
          </p:cNvSpPr>
          <p:nvPr>
            <p:ph type="sldNum" sz="quarter" idx="4294967295"/>
          </p:nvPr>
        </p:nvSpPr>
        <p:spPr>
          <a:xfrm>
            <a:off x="6553200" y="6243638"/>
            <a:ext cx="2133600" cy="457200"/>
          </a:xfrm>
          <a:prstGeom prst="rect">
            <a:avLst/>
          </a:prstGeom>
        </p:spPr>
        <p:txBody>
          <a:bodyPr/>
          <a:lstStyle/>
          <a:p>
            <a:fld id="{DCE9B9F6-3E99-499A-B3FB-AE43465CC207}" type="slidenum">
              <a:rPr lang="en-US" altLang="en-US"/>
              <a:pPr/>
              <a:t>28</a:t>
            </a:fld>
            <a:endParaRPr lang="en-US" altLang="en-US" dirty="0"/>
          </a:p>
        </p:txBody>
      </p:sp>
      <p:sp>
        <p:nvSpPr>
          <p:cNvPr id="77826" name="Rectangle 2"/>
          <p:cNvSpPr>
            <a:spLocks noGrp="1" noChangeArrowheads="1"/>
          </p:cNvSpPr>
          <p:nvPr>
            <p:ph type="title"/>
          </p:nvPr>
        </p:nvSpPr>
        <p:spPr>
          <a:xfrm>
            <a:off x="457200" y="228600"/>
            <a:ext cx="8229600" cy="1143000"/>
          </a:xfrm>
        </p:spPr>
        <p:txBody>
          <a:bodyPr>
            <a:normAutofit/>
          </a:bodyPr>
          <a:lstStyle/>
          <a:p>
            <a:r>
              <a:rPr lang="en-US" dirty="0" smtClean="0">
                <a:ea typeface="Arial Unicode MS" pitchFamily="34" charset="-128"/>
                <a:cs typeface="Arial Unicode MS" pitchFamily="34" charset="-128"/>
              </a:rPr>
              <a:t>Sorting by Multiple Columns</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type="body" idx="1"/>
          </p:nvPr>
        </p:nvSpPr>
        <p:spPr>
          <a:xfrm>
            <a:off x="609600" y="1676400"/>
            <a:ext cx="8229600" cy="4419600"/>
          </a:xfrm>
        </p:spPr>
        <p:txBody>
          <a:bodyPr>
            <a:normAutofit/>
          </a:bodyPr>
          <a:lstStyle/>
          <a:p>
            <a:r>
              <a:rPr lang="en-US" b="1" dirty="0" smtClean="0"/>
              <a:t>Multiple level sorts </a:t>
            </a:r>
            <a:r>
              <a:rPr lang="en-US" dirty="0" smtClean="0"/>
              <a:t>permits differentiation among records with duplicate data in the first sort</a:t>
            </a:r>
          </a:p>
          <a:p>
            <a:pPr lvl="1"/>
            <a:endParaRPr lang="en-US" dirty="0" smtClean="0"/>
          </a:p>
        </p:txBody>
      </p:sp>
      <p:pic>
        <p:nvPicPr>
          <p:cNvPr id="10242" name=" 0"/>
          <p:cNvPicPr>
            <a:picLocks noChangeAspect="1" noChangeArrowheads="1"/>
          </p:cNvPicPr>
          <p:nvPr/>
        </p:nvPicPr>
        <p:blipFill>
          <a:blip r:embed="rId3" cstate="print"/>
          <a:srcRect/>
          <a:stretch>
            <a:fillRect/>
          </a:stretch>
        </p:blipFill>
        <p:spPr bwMode="auto">
          <a:xfrm>
            <a:off x="990600" y="3276600"/>
            <a:ext cx="5705475" cy="2619375"/>
          </a:xfrm>
          <a:prstGeom prst="rect">
            <a:avLst/>
          </a:prstGeom>
          <a:noFill/>
          <a:ln w="9525">
            <a:noFill/>
            <a:miter lim="800000"/>
            <a:headEnd/>
            <a:tailEnd/>
          </a:ln>
        </p:spPr>
      </p:pic>
    </p:spTree>
    <p:extLst>
      <p:ext uri="{BB962C8B-B14F-4D97-AF65-F5344CB8AC3E}">
        <p14:creationId xmlns:p14="http://schemas.microsoft.com/office/powerpoint/2010/main" val="511494607"/>
      </p:ext>
    </p:extLst>
  </p:cSld>
  <p:clrMapOvr>
    <a:masterClrMapping/>
  </p:clrMapOvr>
  <p:transition spd="med">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normAutofit/>
          </a:bodyPr>
          <a:lstStyle/>
          <a:p>
            <a:r>
              <a:rPr lang="en-US" dirty="0" smtClean="0">
                <a:ea typeface="Arial Unicode MS" pitchFamily="34" charset="-128"/>
                <a:cs typeface="Arial Unicode MS" pitchFamily="34" charset="-128"/>
              </a:rPr>
              <a:t>Creating a Custom Sort</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sz="half" idx="1"/>
          </p:nvPr>
        </p:nvSpPr>
        <p:spPr>
          <a:xfrm>
            <a:off x="457200" y="1600200"/>
            <a:ext cx="3657600" cy="4525963"/>
          </a:xfrm>
        </p:spPr>
        <p:txBody>
          <a:bodyPr>
            <a:normAutofit/>
          </a:bodyPr>
          <a:lstStyle/>
          <a:p>
            <a:r>
              <a:rPr lang="en-US" dirty="0" smtClean="0"/>
              <a:t>A </a:t>
            </a:r>
            <a:r>
              <a:rPr lang="en-US" b="1" dirty="0" smtClean="0"/>
              <a:t>custom sort </a:t>
            </a:r>
            <a:r>
              <a:rPr lang="en-US" dirty="0" smtClean="0"/>
              <a:t>can be created to arrange values in a customized fashion</a:t>
            </a:r>
          </a:p>
          <a:p>
            <a:pPr lvl="1">
              <a:buNone/>
            </a:pPr>
            <a:endParaRPr lang="en-US" dirty="0" smtClean="0"/>
          </a:p>
        </p:txBody>
      </p:sp>
      <p:sp>
        <p:nvSpPr>
          <p:cNvPr id="7" name="Content Placeholder 6"/>
          <p:cNvSpPr>
            <a:spLocks noGrp="1"/>
          </p:cNvSpPr>
          <p:nvPr>
            <p:ph sz="half" idx="2"/>
          </p:nvPr>
        </p:nvSpPr>
        <p:spPr/>
        <p:txBody>
          <a:bodyPr/>
          <a:lstStyle/>
          <a:p>
            <a:endParaRPr lang="en-US"/>
          </a:p>
        </p:txBody>
      </p:sp>
      <p:sp>
        <p:nvSpPr>
          <p:cNvPr id="4" name="Footer Placeholder 3"/>
          <p:cNvSpPr>
            <a:spLocks noGrp="1"/>
          </p:cNvSpPr>
          <p:nvPr>
            <p:ph type="ftr" sz="quarter" idx="4294967295"/>
          </p:nvPr>
        </p:nvSpPr>
        <p:spPr>
          <a:xfrm>
            <a:off x="1905000" y="6356350"/>
            <a:ext cx="5486400" cy="365125"/>
          </a:xfrm>
          <a:prstGeom prst="rect">
            <a:avLst/>
          </a:prstGeom>
        </p:spPr>
        <p:txBody>
          <a:bodyPr/>
          <a:lstStyle/>
          <a:p>
            <a:r>
              <a:rPr lang="en-US" altLang="en-US" dirty="0" smtClean="0">
                <a:solidFill>
                  <a:schemeClr val="tx1"/>
                </a:solidFill>
              </a:rPr>
              <a:t>Copyright © 2011 Pearson Education, Inc. Publishing as Prentice Hall.</a:t>
            </a:r>
            <a:endParaRPr lang="en-US" altLang="en-US" dirty="0">
              <a:solidFill>
                <a:schemeClr val="tx1"/>
              </a:solidFill>
            </a:endParaRPr>
          </a:p>
        </p:txBody>
      </p:sp>
      <p:sp>
        <p:nvSpPr>
          <p:cNvPr id="5" name="Slide Number Placeholder 4"/>
          <p:cNvSpPr>
            <a:spLocks noGrp="1"/>
          </p:cNvSpPr>
          <p:nvPr>
            <p:ph type="sldNum" sz="quarter" idx="4294967295"/>
          </p:nvPr>
        </p:nvSpPr>
        <p:spPr>
          <a:xfrm>
            <a:off x="8001000" y="6356350"/>
            <a:ext cx="685800" cy="365125"/>
          </a:xfrm>
          <a:prstGeom prst="rect">
            <a:avLst/>
          </a:prstGeom>
        </p:spPr>
        <p:txBody>
          <a:bodyPr/>
          <a:lstStyle/>
          <a:p>
            <a:fld id="{DCE9B9F6-3E99-499A-B3FB-AE43465CC207}" type="slidenum">
              <a:rPr lang="en-US" altLang="en-US"/>
              <a:pPr/>
              <a:t>29</a:t>
            </a:fld>
            <a:endParaRPr lang="en-US" altLang="en-US" dirty="0"/>
          </a:p>
        </p:txBody>
      </p:sp>
      <p:pic>
        <p:nvPicPr>
          <p:cNvPr id="11266" name=" 0"/>
          <p:cNvPicPr>
            <a:picLocks noChangeAspect="1" noChangeArrowheads="1"/>
          </p:cNvPicPr>
          <p:nvPr/>
        </p:nvPicPr>
        <p:blipFill>
          <a:blip r:embed="rId3" cstate="print"/>
          <a:srcRect/>
          <a:stretch>
            <a:fillRect/>
          </a:stretch>
        </p:blipFill>
        <p:spPr bwMode="auto">
          <a:xfrm>
            <a:off x="4267200" y="1600200"/>
            <a:ext cx="4076700" cy="4343400"/>
          </a:xfrm>
          <a:prstGeom prst="rect">
            <a:avLst/>
          </a:prstGeom>
          <a:noFill/>
          <a:ln w="9525">
            <a:noFill/>
            <a:miter lim="800000"/>
            <a:headEnd/>
            <a:tailEnd/>
          </a:ln>
        </p:spPr>
      </p:pic>
    </p:spTree>
    <p:extLst>
      <p:ext uri="{BB962C8B-B14F-4D97-AF65-F5344CB8AC3E}">
        <p14:creationId xmlns:p14="http://schemas.microsoft.com/office/powerpoint/2010/main" val="3013011187"/>
      </p:ext>
    </p:extLst>
  </p:cSld>
  <p:clrMapOvr>
    <a:masterClrMapping/>
  </p:clrMapOvr>
  <p:transition spd="med">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4294967295"/>
          </p:nvPr>
        </p:nvSpPr>
        <p:spPr>
          <a:xfrm>
            <a:off x="2133600" y="6248400"/>
            <a:ext cx="4876800" cy="457200"/>
          </a:xfrm>
          <a:prstGeom prst="rect">
            <a:avLst/>
          </a:prstGeom>
        </p:spPr>
        <p:txBody>
          <a:bodyPr/>
          <a:lstStyle/>
          <a:p>
            <a:r>
              <a:rPr lang="en-US" altLang="en-US" dirty="0" smtClean="0">
                <a:solidFill>
                  <a:schemeClr val="tx1"/>
                </a:solidFill>
              </a:rPr>
              <a:t>Copyright © 2011 Pearson Education, Inc. Publishing as Prentice Hall.</a:t>
            </a:r>
            <a:endParaRPr lang="en-US" altLang="en-US" dirty="0">
              <a:solidFill>
                <a:schemeClr val="tx1"/>
              </a:solidFill>
            </a:endParaRPr>
          </a:p>
        </p:txBody>
      </p:sp>
      <p:sp>
        <p:nvSpPr>
          <p:cNvPr id="5" name="Slide Number Placeholder 4"/>
          <p:cNvSpPr>
            <a:spLocks noGrp="1"/>
          </p:cNvSpPr>
          <p:nvPr>
            <p:ph type="sldNum" sz="quarter" idx="4294967295"/>
          </p:nvPr>
        </p:nvSpPr>
        <p:spPr>
          <a:xfrm>
            <a:off x="6553200" y="6243638"/>
            <a:ext cx="2133600" cy="457200"/>
          </a:xfrm>
          <a:prstGeom prst="rect">
            <a:avLst/>
          </a:prstGeom>
        </p:spPr>
        <p:txBody>
          <a:bodyPr/>
          <a:lstStyle/>
          <a:p>
            <a:fld id="{DCE9B9F6-3E99-499A-B3FB-AE43465CC207}" type="slidenum">
              <a:rPr lang="en-US" altLang="en-US"/>
              <a:pPr/>
              <a:t>30</a:t>
            </a:fld>
            <a:endParaRPr lang="en-US" altLang="en-US" dirty="0"/>
          </a:p>
        </p:txBody>
      </p:sp>
      <p:sp>
        <p:nvSpPr>
          <p:cNvPr id="77826" name="Rectangle 2"/>
          <p:cNvSpPr>
            <a:spLocks noGrp="1" noChangeArrowheads="1"/>
          </p:cNvSpPr>
          <p:nvPr>
            <p:ph type="title"/>
          </p:nvPr>
        </p:nvSpPr>
        <p:spPr>
          <a:xfrm>
            <a:off x="457200" y="228600"/>
            <a:ext cx="8229600" cy="1143000"/>
          </a:xfrm>
        </p:spPr>
        <p:txBody>
          <a:bodyPr>
            <a:normAutofit/>
          </a:bodyPr>
          <a:lstStyle/>
          <a:p>
            <a:r>
              <a:rPr lang="en-US" dirty="0" smtClean="0">
                <a:ea typeface="Arial Unicode MS" pitchFamily="34" charset="-128"/>
                <a:cs typeface="Arial Unicode MS" pitchFamily="34" charset="-128"/>
              </a:rPr>
              <a:t>Filtering Data</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type="body" idx="1"/>
          </p:nvPr>
        </p:nvSpPr>
        <p:spPr>
          <a:xfrm>
            <a:off x="609600" y="1447800"/>
            <a:ext cx="8229600" cy="4648200"/>
          </a:xfrm>
        </p:spPr>
        <p:txBody>
          <a:bodyPr>
            <a:normAutofit/>
          </a:bodyPr>
          <a:lstStyle/>
          <a:p>
            <a:r>
              <a:rPr lang="en-US" b="1" dirty="0" smtClean="0"/>
              <a:t>Filtering</a:t>
            </a:r>
            <a:r>
              <a:rPr lang="en-US" dirty="0" smtClean="0"/>
              <a:t> is the process of displaying only records that meet specific conditions</a:t>
            </a:r>
          </a:p>
          <a:p>
            <a:endParaRPr lang="en-US" dirty="0" smtClean="0"/>
          </a:p>
        </p:txBody>
      </p:sp>
      <p:pic>
        <p:nvPicPr>
          <p:cNvPr id="12290" name=" 0"/>
          <p:cNvPicPr>
            <a:picLocks noChangeAspect="1" noChangeArrowheads="1"/>
          </p:cNvPicPr>
          <p:nvPr/>
        </p:nvPicPr>
        <p:blipFill>
          <a:blip r:embed="rId3" cstate="print"/>
          <a:srcRect/>
          <a:stretch>
            <a:fillRect/>
          </a:stretch>
        </p:blipFill>
        <p:spPr bwMode="auto">
          <a:xfrm>
            <a:off x="838200" y="2590800"/>
            <a:ext cx="7010400" cy="3581400"/>
          </a:xfrm>
          <a:prstGeom prst="rect">
            <a:avLst/>
          </a:prstGeom>
          <a:noFill/>
          <a:ln w="9525">
            <a:noFill/>
            <a:miter lim="800000"/>
            <a:headEnd/>
            <a:tailEnd/>
          </a:ln>
        </p:spPr>
      </p:pic>
    </p:spTree>
    <p:extLst>
      <p:ext uri="{BB962C8B-B14F-4D97-AF65-F5344CB8AC3E}">
        <p14:creationId xmlns:p14="http://schemas.microsoft.com/office/powerpoint/2010/main" val="2423931130"/>
      </p:ext>
    </p:extLst>
  </p:cSld>
  <p:clrMapOvr>
    <a:masterClrMapping/>
  </p:clrMapOvr>
  <p:transition spd="med">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4294967295"/>
          </p:nvPr>
        </p:nvSpPr>
        <p:spPr>
          <a:xfrm>
            <a:off x="2133600" y="6248400"/>
            <a:ext cx="4648200" cy="457200"/>
          </a:xfrm>
          <a:prstGeom prst="rect">
            <a:avLst/>
          </a:prstGeom>
        </p:spPr>
        <p:txBody>
          <a:bodyPr/>
          <a:lstStyle/>
          <a:p>
            <a:r>
              <a:rPr lang="en-US" altLang="en-US" dirty="0" smtClean="0">
                <a:solidFill>
                  <a:schemeClr val="tx1"/>
                </a:solidFill>
              </a:rPr>
              <a:t>Copyright © 2011 Pearson Education, Inc. Publishing as Prentice Hall.</a:t>
            </a:r>
            <a:endParaRPr lang="en-US" altLang="en-US" dirty="0">
              <a:solidFill>
                <a:schemeClr val="tx1"/>
              </a:solidFill>
            </a:endParaRPr>
          </a:p>
        </p:txBody>
      </p:sp>
      <p:sp>
        <p:nvSpPr>
          <p:cNvPr id="5" name="Slide Number Placeholder 4"/>
          <p:cNvSpPr>
            <a:spLocks noGrp="1"/>
          </p:cNvSpPr>
          <p:nvPr>
            <p:ph type="sldNum" sz="quarter" idx="4294967295"/>
          </p:nvPr>
        </p:nvSpPr>
        <p:spPr>
          <a:xfrm>
            <a:off x="6553200" y="6243638"/>
            <a:ext cx="2133600" cy="457200"/>
          </a:xfrm>
          <a:prstGeom prst="rect">
            <a:avLst/>
          </a:prstGeom>
        </p:spPr>
        <p:txBody>
          <a:bodyPr/>
          <a:lstStyle/>
          <a:p>
            <a:fld id="{DCE9B9F6-3E99-499A-B3FB-AE43465CC207}" type="slidenum">
              <a:rPr lang="en-US" altLang="en-US"/>
              <a:pPr/>
              <a:t>31</a:t>
            </a:fld>
            <a:endParaRPr lang="en-US" altLang="en-US" dirty="0"/>
          </a:p>
        </p:txBody>
      </p:sp>
      <p:sp>
        <p:nvSpPr>
          <p:cNvPr id="77826" name="Rectangle 2"/>
          <p:cNvSpPr>
            <a:spLocks noGrp="1" noChangeArrowheads="1"/>
          </p:cNvSpPr>
          <p:nvPr>
            <p:ph type="title"/>
          </p:nvPr>
        </p:nvSpPr>
        <p:spPr>
          <a:xfrm>
            <a:off x="457200" y="228600"/>
            <a:ext cx="8229600" cy="1143000"/>
          </a:xfrm>
        </p:spPr>
        <p:txBody>
          <a:bodyPr>
            <a:normAutofit/>
          </a:bodyPr>
          <a:lstStyle/>
          <a:p>
            <a:r>
              <a:rPr lang="en-US" dirty="0" smtClean="0">
                <a:ea typeface="Arial Unicode MS" pitchFamily="34" charset="-128"/>
                <a:cs typeface="Arial Unicode MS" pitchFamily="34" charset="-128"/>
              </a:rPr>
              <a:t>Filtering Numeric Data</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type="body" idx="1"/>
          </p:nvPr>
        </p:nvSpPr>
        <p:spPr>
          <a:xfrm>
            <a:off x="609600" y="1371600"/>
            <a:ext cx="8229600" cy="4724400"/>
          </a:xfrm>
        </p:spPr>
        <p:txBody>
          <a:bodyPr>
            <a:normAutofit/>
          </a:bodyPr>
          <a:lstStyle/>
          <a:p>
            <a:r>
              <a:rPr lang="en-US" b="1" dirty="0" smtClean="0"/>
              <a:t>Numeric filters </a:t>
            </a:r>
            <a:r>
              <a:rPr lang="en-US" dirty="0" smtClean="0"/>
              <a:t>can be applied to display a range of values</a:t>
            </a:r>
          </a:p>
        </p:txBody>
      </p:sp>
      <p:pic>
        <p:nvPicPr>
          <p:cNvPr id="13314" name=" 0"/>
          <p:cNvPicPr>
            <a:picLocks noChangeAspect="1" noChangeArrowheads="1"/>
          </p:cNvPicPr>
          <p:nvPr/>
        </p:nvPicPr>
        <p:blipFill>
          <a:blip r:embed="rId3" cstate="print"/>
          <a:srcRect/>
          <a:stretch>
            <a:fillRect/>
          </a:stretch>
        </p:blipFill>
        <p:spPr bwMode="auto">
          <a:xfrm>
            <a:off x="990600" y="2590800"/>
            <a:ext cx="6934200" cy="3276600"/>
          </a:xfrm>
          <a:prstGeom prst="rect">
            <a:avLst/>
          </a:prstGeom>
          <a:noFill/>
          <a:ln w="9525">
            <a:noFill/>
            <a:miter lim="800000"/>
            <a:headEnd/>
            <a:tailEnd/>
          </a:ln>
        </p:spPr>
      </p:pic>
    </p:spTree>
    <p:extLst>
      <p:ext uri="{BB962C8B-B14F-4D97-AF65-F5344CB8AC3E}">
        <p14:creationId xmlns:p14="http://schemas.microsoft.com/office/powerpoint/2010/main" val="2163935698"/>
      </p:ext>
    </p:extLst>
  </p:cSld>
  <p:clrMapOvr>
    <a:masterClrMapping/>
  </p:clrMapOvr>
  <p:transition spd="med">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4294967295"/>
          </p:nvPr>
        </p:nvSpPr>
        <p:spPr>
          <a:xfrm>
            <a:off x="2133600" y="6248400"/>
            <a:ext cx="4572000" cy="457200"/>
          </a:xfrm>
          <a:prstGeom prst="rect">
            <a:avLst/>
          </a:prstGeom>
        </p:spPr>
        <p:txBody>
          <a:bodyPr/>
          <a:lstStyle/>
          <a:p>
            <a:r>
              <a:rPr lang="en-US" altLang="en-US" dirty="0" smtClean="0">
                <a:solidFill>
                  <a:schemeClr val="tx1"/>
                </a:solidFill>
              </a:rPr>
              <a:t>Copyright © 2011 Pearson Education, Inc. Publishing as Prentice Hall.</a:t>
            </a:r>
            <a:endParaRPr lang="en-US" altLang="en-US" dirty="0">
              <a:solidFill>
                <a:schemeClr val="tx1"/>
              </a:solidFill>
            </a:endParaRPr>
          </a:p>
        </p:txBody>
      </p:sp>
      <p:sp>
        <p:nvSpPr>
          <p:cNvPr id="5" name="Slide Number Placeholder 4"/>
          <p:cNvSpPr>
            <a:spLocks noGrp="1"/>
          </p:cNvSpPr>
          <p:nvPr>
            <p:ph type="sldNum" sz="quarter" idx="4294967295"/>
          </p:nvPr>
        </p:nvSpPr>
        <p:spPr>
          <a:xfrm>
            <a:off x="6553200" y="6243638"/>
            <a:ext cx="2133600" cy="457200"/>
          </a:xfrm>
          <a:prstGeom prst="rect">
            <a:avLst/>
          </a:prstGeom>
        </p:spPr>
        <p:txBody>
          <a:bodyPr/>
          <a:lstStyle/>
          <a:p>
            <a:fld id="{DCE9B9F6-3E99-499A-B3FB-AE43465CC207}" type="slidenum">
              <a:rPr lang="en-US" altLang="en-US"/>
              <a:pPr/>
              <a:t>32</a:t>
            </a:fld>
            <a:endParaRPr lang="en-US" altLang="en-US" dirty="0"/>
          </a:p>
        </p:txBody>
      </p:sp>
      <p:sp>
        <p:nvSpPr>
          <p:cNvPr id="77826" name="Rectangle 2"/>
          <p:cNvSpPr>
            <a:spLocks noGrp="1" noChangeArrowheads="1"/>
          </p:cNvSpPr>
          <p:nvPr>
            <p:ph type="title"/>
          </p:nvPr>
        </p:nvSpPr>
        <p:spPr>
          <a:xfrm>
            <a:off x="457200" y="228600"/>
            <a:ext cx="8229600" cy="1143000"/>
          </a:xfrm>
        </p:spPr>
        <p:txBody>
          <a:bodyPr>
            <a:normAutofit/>
          </a:bodyPr>
          <a:lstStyle/>
          <a:p>
            <a:r>
              <a:rPr lang="en-US" dirty="0" smtClean="0">
                <a:ea typeface="Arial Unicode MS" pitchFamily="34" charset="-128"/>
                <a:cs typeface="Arial Unicode MS" pitchFamily="34" charset="-128"/>
              </a:rPr>
              <a:t>Using Structured References</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type="body" idx="1"/>
          </p:nvPr>
        </p:nvSpPr>
        <p:spPr>
          <a:xfrm>
            <a:off x="609600" y="1676400"/>
            <a:ext cx="8229600" cy="4419600"/>
          </a:xfrm>
        </p:spPr>
        <p:txBody>
          <a:bodyPr>
            <a:normAutofit/>
          </a:bodyPr>
          <a:lstStyle/>
          <a:p>
            <a:r>
              <a:rPr lang="en-US" dirty="0" smtClean="0"/>
              <a:t>A </a:t>
            </a:r>
            <a:r>
              <a:rPr lang="en-US" b="1" dirty="0" smtClean="0"/>
              <a:t>structured reference </a:t>
            </a:r>
            <a:r>
              <a:rPr lang="en-US" dirty="0" smtClean="0"/>
              <a:t>is a tag or table field name used in a formula or function</a:t>
            </a:r>
          </a:p>
        </p:txBody>
      </p:sp>
      <p:pic>
        <p:nvPicPr>
          <p:cNvPr id="14338" name=" 0"/>
          <p:cNvPicPr>
            <a:picLocks noChangeAspect="1" noChangeArrowheads="1"/>
          </p:cNvPicPr>
          <p:nvPr/>
        </p:nvPicPr>
        <p:blipFill>
          <a:blip r:embed="rId3" cstate="print"/>
          <a:srcRect/>
          <a:stretch>
            <a:fillRect/>
          </a:stretch>
        </p:blipFill>
        <p:spPr bwMode="auto">
          <a:xfrm>
            <a:off x="914400" y="2895600"/>
            <a:ext cx="7268606" cy="2362200"/>
          </a:xfrm>
          <a:prstGeom prst="rect">
            <a:avLst/>
          </a:prstGeom>
          <a:noFill/>
          <a:ln w="9525">
            <a:noFill/>
            <a:miter lim="800000"/>
            <a:headEnd/>
            <a:tailEnd/>
          </a:ln>
        </p:spPr>
      </p:pic>
    </p:spTree>
    <p:extLst>
      <p:ext uri="{BB962C8B-B14F-4D97-AF65-F5344CB8AC3E}">
        <p14:creationId xmlns:p14="http://schemas.microsoft.com/office/powerpoint/2010/main" val="1594638136"/>
      </p:ext>
    </p:extLst>
  </p:cSld>
  <p:clrMapOvr>
    <a:masterClrMapping/>
  </p:clrMapOvr>
  <p:transition spd="med">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4294967295"/>
          </p:nvPr>
        </p:nvSpPr>
        <p:spPr>
          <a:xfrm>
            <a:off x="2133600" y="6248400"/>
            <a:ext cx="4953000" cy="457200"/>
          </a:xfrm>
          <a:prstGeom prst="rect">
            <a:avLst/>
          </a:prstGeom>
        </p:spPr>
        <p:txBody>
          <a:bodyPr/>
          <a:lstStyle/>
          <a:p>
            <a:r>
              <a:rPr lang="en-US" altLang="en-US" dirty="0" smtClean="0">
                <a:solidFill>
                  <a:schemeClr val="tx1"/>
                </a:solidFill>
              </a:rPr>
              <a:t>Copyright © 2011 Pearson Education, Inc. Publishing as Prentice Hall.</a:t>
            </a:r>
            <a:endParaRPr lang="en-US" altLang="en-US" dirty="0">
              <a:solidFill>
                <a:schemeClr val="tx1"/>
              </a:solidFill>
            </a:endParaRPr>
          </a:p>
        </p:txBody>
      </p:sp>
      <p:sp>
        <p:nvSpPr>
          <p:cNvPr id="5" name="Slide Number Placeholder 4"/>
          <p:cNvSpPr>
            <a:spLocks noGrp="1"/>
          </p:cNvSpPr>
          <p:nvPr>
            <p:ph type="sldNum" sz="quarter" idx="4294967295"/>
          </p:nvPr>
        </p:nvSpPr>
        <p:spPr>
          <a:xfrm>
            <a:off x="6553200" y="6243638"/>
            <a:ext cx="2133600" cy="457200"/>
          </a:xfrm>
          <a:prstGeom prst="rect">
            <a:avLst/>
          </a:prstGeom>
        </p:spPr>
        <p:txBody>
          <a:bodyPr/>
          <a:lstStyle/>
          <a:p>
            <a:fld id="{DCE9B9F6-3E99-499A-B3FB-AE43465CC207}" type="slidenum">
              <a:rPr lang="en-US" altLang="en-US"/>
              <a:pPr/>
              <a:t>33</a:t>
            </a:fld>
            <a:endParaRPr lang="en-US" altLang="en-US" dirty="0"/>
          </a:p>
        </p:txBody>
      </p:sp>
      <p:sp>
        <p:nvSpPr>
          <p:cNvPr id="77826" name="Rectangle 2"/>
          <p:cNvSpPr>
            <a:spLocks noGrp="1" noChangeArrowheads="1"/>
          </p:cNvSpPr>
          <p:nvPr>
            <p:ph type="title"/>
          </p:nvPr>
        </p:nvSpPr>
        <p:spPr>
          <a:xfrm>
            <a:off x="457200" y="228600"/>
            <a:ext cx="8229600" cy="1143000"/>
          </a:xfrm>
        </p:spPr>
        <p:txBody>
          <a:bodyPr>
            <a:normAutofit/>
          </a:bodyPr>
          <a:lstStyle/>
          <a:p>
            <a:r>
              <a:rPr lang="en-US" dirty="0" smtClean="0">
                <a:ea typeface="Arial Unicode MS" pitchFamily="34" charset="-128"/>
                <a:cs typeface="Arial Unicode MS" pitchFamily="34" charset="-128"/>
              </a:rPr>
              <a:t>Creating a Total Row</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type="body" idx="1"/>
          </p:nvPr>
        </p:nvSpPr>
        <p:spPr>
          <a:xfrm>
            <a:off x="609600" y="1371600"/>
            <a:ext cx="8229600" cy="4724400"/>
          </a:xfrm>
        </p:spPr>
        <p:txBody>
          <a:bodyPr>
            <a:normAutofit/>
          </a:bodyPr>
          <a:lstStyle/>
          <a:p>
            <a:r>
              <a:rPr lang="en-US" dirty="0" smtClean="0"/>
              <a:t>A </a:t>
            </a:r>
            <a:r>
              <a:rPr lang="en-US" b="1" dirty="0" smtClean="0"/>
              <a:t>total row </a:t>
            </a:r>
            <a:r>
              <a:rPr lang="en-US" dirty="0" smtClean="0"/>
              <a:t>appears as the last row of a table and offers statistical functions</a:t>
            </a:r>
          </a:p>
          <a:p>
            <a:pPr>
              <a:buNone/>
            </a:pPr>
            <a:endParaRPr lang="en-US" dirty="0" smtClean="0"/>
          </a:p>
        </p:txBody>
      </p:sp>
      <p:pic>
        <p:nvPicPr>
          <p:cNvPr id="15362" name=" 0"/>
          <p:cNvPicPr>
            <a:picLocks noChangeAspect="1" noChangeArrowheads="1"/>
          </p:cNvPicPr>
          <p:nvPr/>
        </p:nvPicPr>
        <p:blipFill>
          <a:blip r:embed="rId3" cstate="print"/>
          <a:srcRect/>
          <a:stretch>
            <a:fillRect/>
          </a:stretch>
        </p:blipFill>
        <p:spPr bwMode="auto">
          <a:xfrm>
            <a:off x="990600" y="2514600"/>
            <a:ext cx="7233920" cy="3657600"/>
          </a:xfrm>
          <a:prstGeom prst="rect">
            <a:avLst/>
          </a:prstGeom>
          <a:noFill/>
          <a:ln w="9525">
            <a:noFill/>
            <a:miter lim="800000"/>
            <a:headEnd/>
            <a:tailEnd/>
          </a:ln>
        </p:spPr>
      </p:pic>
    </p:spTree>
    <p:extLst>
      <p:ext uri="{BB962C8B-B14F-4D97-AF65-F5344CB8AC3E}">
        <p14:creationId xmlns:p14="http://schemas.microsoft.com/office/powerpoint/2010/main" val="754105530"/>
      </p:ext>
    </p:extLst>
  </p:cSld>
  <p:clrMapOvr>
    <a:masterClrMapping/>
  </p:clrMapOvr>
  <p:transition spd="med">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4294967295"/>
          </p:nvPr>
        </p:nvSpPr>
        <p:spPr>
          <a:xfrm>
            <a:off x="2133600" y="6248400"/>
            <a:ext cx="4724400" cy="457200"/>
          </a:xfrm>
          <a:prstGeom prst="rect">
            <a:avLst/>
          </a:prstGeom>
        </p:spPr>
        <p:txBody>
          <a:bodyPr/>
          <a:lstStyle/>
          <a:p>
            <a:r>
              <a:rPr lang="en-US" altLang="en-US" dirty="0" smtClean="0">
                <a:solidFill>
                  <a:schemeClr val="tx1"/>
                </a:solidFill>
              </a:rPr>
              <a:t>Copyright © 2011 Pearson Education, Inc. Publishing as Prentice Hall.</a:t>
            </a:r>
            <a:endParaRPr lang="en-US" altLang="en-US" dirty="0">
              <a:solidFill>
                <a:schemeClr val="tx1"/>
              </a:solidFill>
            </a:endParaRPr>
          </a:p>
        </p:txBody>
      </p:sp>
      <p:sp>
        <p:nvSpPr>
          <p:cNvPr id="5" name="Slide Number Placeholder 4"/>
          <p:cNvSpPr>
            <a:spLocks noGrp="1"/>
          </p:cNvSpPr>
          <p:nvPr>
            <p:ph type="sldNum" sz="quarter" idx="4294967295"/>
          </p:nvPr>
        </p:nvSpPr>
        <p:spPr>
          <a:xfrm>
            <a:off x="6553200" y="6243638"/>
            <a:ext cx="2133600" cy="457200"/>
          </a:xfrm>
          <a:prstGeom prst="rect">
            <a:avLst/>
          </a:prstGeom>
        </p:spPr>
        <p:txBody>
          <a:bodyPr/>
          <a:lstStyle/>
          <a:p>
            <a:fld id="{DCE9B9F6-3E99-499A-B3FB-AE43465CC207}" type="slidenum">
              <a:rPr lang="en-US" altLang="en-US"/>
              <a:pPr/>
              <a:t>34</a:t>
            </a:fld>
            <a:endParaRPr lang="en-US" altLang="en-US" dirty="0"/>
          </a:p>
        </p:txBody>
      </p:sp>
      <p:sp>
        <p:nvSpPr>
          <p:cNvPr id="77826" name="Rectangle 2"/>
          <p:cNvSpPr>
            <a:spLocks noGrp="1" noChangeArrowheads="1"/>
          </p:cNvSpPr>
          <p:nvPr>
            <p:ph type="title"/>
          </p:nvPr>
        </p:nvSpPr>
        <p:spPr>
          <a:xfrm>
            <a:off x="457200" y="228600"/>
            <a:ext cx="8229600" cy="1143000"/>
          </a:xfrm>
        </p:spPr>
        <p:txBody>
          <a:bodyPr>
            <a:normAutofit/>
          </a:bodyPr>
          <a:lstStyle/>
          <a:p>
            <a:r>
              <a:rPr lang="en-US" dirty="0" smtClean="0">
                <a:ea typeface="Arial Unicode MS" pitchFamily="34" charset="-128"/>
                <a:cs typeface="Arial Unicode MS" pitchFamily="34" charset="-128"/>
              </a:rPr>
              <a:t>Conditional Formatting</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type="body" idx="1"/>
          </p:nvPr>
        </p:nvSpPr>
        <p:spPr>
          <a:xfrm>
            <a:off x="609600" y="1371600"/>
            <a:ext cx="8229600" cy="4724400"/>
          </a:xfrm>
        </p:spPr>
        <p:txBody>
          <a:bodyPr>
            <a:normAutofit/>
          </a:bodyPr>
          <a:lstStyle/>
          <a:p>
            <a:pPr>
              <a:buNone/>
            </a:pPr>
            <a:endParaRPr lang="en-US" dirty="0" smtClean="0"/>
          </a:p>
        </p:txBody>
      </p:sp>
      <p:graphicFrame>
        <p:nvGraphicFramePr>
          <p:cNvPr id="6" name="Table 5"/>
          <p:cNvGraphicFramePr>
            <a:graphicFrameLocks noGrp="1"/>
          </p:cNvGraphicFramePr>
          <p:nvPr/>
        </p:nvGraphicFramePr>
        <p:xfrm>
          <a:off x="685800" y="1447801"/>
          <a:ext cx="7772400" cy="4648201"/>
        </p:xfrm>
        <a:graphic>
          <a:graphicData uri="http://schemas.openxmlformats.org/drawingml/2006/table">
            <a:tbl>
              <a:tblPr firstRow="1" bandRow="1">
                <a:tableStyleId>{5C22544A-7EE6-4342-B048-85BDC9FD1C3A}</a:tableStyleId>
              </a:tblPr>
              <a:tblGrid>
                <a:gridCol w="2438400"/>
                <a:gridCol w="5334000"/>
              </a:tblGrid>
              <a:tr h="413173">
                <a:tc>
                  <a:txBody>
                    <a:bodyPr/>
                    <a:lstStyle/>
                    <a:p>
                      <a:r>
                        <a:rPr lang="en-US" dirty="0" smtClean="0"/>
                        <a:t>Conditional Formatting</a:t>
                      </a:r>
                      <a:endParaRPr lang="en-US" dirty="0"/>
                    </a:p>
                  </a:txBody>
                  <a:tcPr/>
                </a:tc>
                <a:tc>
                  <a:txBody>
                    <a:bodyPr/>
                    <a:lstStyle/>
                    <a:p>
                      <a:r>
                        <a:rPr lang="en-US" dirty="0" smtClean="0"/>
                        <a:t>Description</a:t>
                      </a:r>
                      <a:endParaRPr lang="en-US" dirty="0"/>
                    </a:p>
                  </a:txBody>
                  <a:tcPr/>
                </a:tc>
              </a:tr>
              <a:tr h="723054">
                <a:tc>
                  <a:txBody>
                    <a:bodyPr/>
                    <a:lstStyle/>
                    <a:p>
                      <a:r>
                        <a:rPr lang="en-US" dirty="0" smtClean="0"/>
                        <a:t>Highlight</a:t>
                      </a:r>
                      <a:r>
                        <a:rPr lang="en-US" baseline="0" dirty="0" smtClean="0"/>
                        <a:t> Cell Rules</a:t>
                      </a:r>
                      <a:endParaRPr lang="en-US" dirty="0"/>
                    </a:p>
                  </a:txBody>
                  <a:tcPr/>
                </a:tc>
                <a:tc>
                  <a:txBody>
                    <a:bodyPr/>
                    <a:lstStyle/>
                    <a:p>
                      <a:r>
                        <a:rPr lang="en-US" dirty="0" smtClean="0"/>
                        <a:t>Highlights</a:t>
                      </a:r>
                      <a:r>
                        <a:rPr lang="en-US" baseline="0" dirty="0" smtClean="0"/>
                        <a:t> cells with a fill color, font color or border if the cell value satisfies the rule.</a:t>
                      </a:r>
                      <a:endParaRPr lang="en-US" dirty="0"/>
                    </a:p>
                  </a:txBody>
                  <a:tcPr/>
                </a:tc>
              </a:tr>
              <a:tr h="723054">
                <a:tc>
                  <a:txBody>
                    <a:bodyPr/>
                    <a:lstStyle/>
                    <a:p>
                      <a:r>
                        <a:rPr lang="en-US" dirty="0" smtClean="0"/>
                        <a:t>Top/Bottom Rules</a:t>
                      </a:r>
                      <a:endParaRPr lang="en-US" dirty="0"/>
                    </a:p>
                  </a:txBody>
                  <a:tcPr/>
                </a:tc>
                <a:tc>
                  <a:txBody>
                    <a:bodyPr/>
                    <a:lstStyle/>
                    <a:p>
                      <a:r>
                        <a:rPr lang="en-US" dirty="0" smtClean="0"/>
                        <a:t>Formats cells with values in</a:t>
                      </a:r>
                      <a:r>
                        <a:rPr lang="en-US" baseline="0" dirty="0" smtClean="0"/>
                        <a:t> some top number or percentage.</a:t>
                      </a:r>
                      <a:endParaRPr lang="en-US" dirty="0"/>
                    </a:p>
                  </a:txBody>
                  <a:tcPr/>
                </a:tc>
              </a:tr>
              <a:tr h="1032933">
                <a:tc>
                  <a:txBody>
                    <a:bodyPr/>
                    <a:lstStyle/>
                    <a:p>
                      <a:r>
                        <a:rPr lang="en-US" dirty="0" smtClean="0"/>
                        <a:t>Data Bars</a:t>
                      </a:r>
                      <a:endParaRPr lang="en-US" dirty="0"/>
                    </a:p>
                  </a:txBody>
                  <a:tcPr/>
                </a:tc>
                <a:tc>
                  <a:txBody>
                    <a:bodyPr/>
                    <a:lstStyle/>
                    <a:p>
                      <a:r>
                        <a:rPr lang="en-US" dirty="0" smtClean="0"/>
                        <a:t>Applies a gradient or filled bar in which the width of the bar represents</a:t>
                      </a:r>
                      <a:r>
                        <a:rPr lang="en-US" baseline="0" dirty="0" smtClean="0"/>
                        <a:t> the cell’s value with respect to other cells.</a:t>
                      </a:r>
                      <a:endParaRPr lang="en-US" dirty="0"/>
                    </a:p>
                  </a:txBody>
                  <a:tcPr/>
                </a:tc>
              </a:tr>
              <a:tr h="1032933">
                <a:tc>
                  <a:txBody>
                    <a:bodyPr/>
                    <a:lstStyle/>
                    <a:p>
                      <a:r>
                        <a:rPr lang="en-US" dirty="0" smtClean="0"/>
                        <a:t>Color Scales</a:t>
                      </a:r>
                      <a:endParaRPr lang="en-US" dirty="0"/>
                    </a:p>
                  </a:txBody>
                  <a:tcPr/>
                </a:tc>
                <a:tc>
                  <a:txBody>
                    <a:bodyPr/>
                    <a:lstStyle/>
                    <a:p>
                      <a:r>
                        <a:rPr lang="en-US" dirty="0" smtClean="0"/>
                        <a:t>Formats</a:t>
                      </a:r>
                      <a:r>
                        <a:rPr lang="en-US" baseline="0" dirty="0" smtClean="0"/>
                        <a:t> different cells with different colors, assigning one color to lowest and highest groups and gradient colors in between values.</a:t>
                      </a:r>
                      <a:endParaRPr lang="en-US" dirty="0"/>
                    </a:p>
                  </a:txBody>
                  <a:tcPr/>
                </a:tc>
              </a:tr>
              <a:tr h="723054">
                <a:tc>
                  <a:txBody>
                    <a:bodyPr/>
                    <a:lstStyle/>
                    <a:p>
                      <a:r>
                        <a:rPr lang="en-US" dirty="0" smtClean="0"/>
                        <a:t>Icon Sets</a:t>
                      </a:r>
                      <a:endParaRPr lang="en-US" dirty="0"/>
                    </a:p>
                  </a:txBody>
                  <a:tcPr/>
                </a:tc>
                <a:tc>
                  <a:txBody>
                    <a:bodyPr/>
                    <a:lstStyle/>
                    <a:p>
                      <a:r>
                        <a:rPr lang="en-US" dirty="0" smtClean="0"/>
                        <a:t>Inserts an icon in</a:t>
                      </a:r>
                      <a:r>
                        <a:rPr lang="en-US" baseline="0" dirty="0" smtClean="0"/>
                        <a:t> a cell to indicate values compared to each other.</a:t>
                      </a:r>
                      <a:endParaRPr lang="en-US" dirty="0"/>
                    </a:p>
                  </a:txBody>
                  <a:tcPr/>
                </a:tc>
              </a:tr>
            </a:tbl>
          </a:graphicData>
        </a:graphic>
      </p:graphicFrame>
    </p:spTree>
    <p:extLst>
      <p:ext uri="{BB962C8B-B14F-4D97-AF65-F5344CB8AC3E}">
        <p14:creationId xmlns:p14="http://schemas.microsoft.com/office/powerpoint/2010/main" val="2739045334"/>
      </p:ext>
    </p:extLst>
  </p:cSld>
  <p:clrMapOvr>
    <a:masterClrMapping/>
  </p:clrMapOvr>
  <p:transition spd="med">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4294967295"/>
          </p:nvPr>
        </p:nvSpPr>
        <p:spPr>
          <a:xfrm>
            <a:off x="2133600" y="6248400"/>
            <a:ext cx="4648200" cy="457200"/>
          </a:xfrm>
          <a:prstGeom prst="rect">
            <a:avLst/>
          </a:prstGeom>
        </p:spPr>
        <p:txBody>
          <a:bodyPr/>
          <a:lstStyle/>
          <a:p>
            <a:r>
              <a:rPr lang="en-US" altLang="en-US" dirty="0" smtClean="0">
                <a:solidFill>
                  <a:schemeClr val="tx1"/>
                </a:solidFill>
              </a:rPr>
              <a:t>Copyright © 2011 Pearson Education, Inc. Publishing as Prentice Hall.</a:t>
            </a:r>
            <a:endParaRPr lang="en-US" altLang="en-US" dirty="0">
              <a:solidFill>
                <a:schemeClr val="tx1"/>
              </a:solidFill>
            </a:endParaRPr>
          </a:p>
        </p:txBody>
      </p:sp>
      <p:sp>
        <p:nvSpPr>
          <p:cNvPr id="5" name="Slide Number Placeholder 4"/>
          <p:cNvSpPr>
            <a:spLocks noGrp="1"/>
          </p:cNvSpPr>
          <p:nvPr>
            <p:ph type="sldNum" sz="quarter" idx="4294967295"/>
          </p:nvPr>
        </p:nvSpPr>
        <p:spPr>
          <a:xfrm>
            <a:off x="6553200" y="6243638"/>
            <a:ext cx="2133600" cy="457200"/>
          </a:xfrm>
          <a:prstGeom prst="rect">
            <a:avLst/>
          </a:prstGeom>
        </p:spPr>
        <p:txBody>
          <a:bodyPr/>
          <a:lstStyle/>
          <a:p>
            <a:fld id="{DCE9B9F6-3E99-499A-B3FB-AE43465CC207}" type="slidenum">
              <a:rPr lang="en-US" altLang="en-US"/>
              <a:pPr/>
              <a:t>35</a:t>
            </a:fld>
            <a:endParaRPr lang="en-US" altLang="en-US" dirty="0"/>
          </a:p>
        </p:txBody>
      </p:sp>
      <p:sp>
        <p:nvSpPr>
          <p:cNvPr id="77826" name="Rectangle 2"/>
          <p:cNvSpPr>
            <a:spLocks noGrp="1" noChangeArrowheads="1"/>
          </p:cNvSpPr>
          <p:nvPr>
            <p:ph type="title"/>
          </p:nvPr>
        </p:nvSpPr>
        <p:spPr>
          <a:xfrm>
            <a:off x="457200" y="228600"/>
            <a:ext cx="8229600" cy="1143000"/>
          </a:xfrm>
        </p:spPr>
        <p:txBody>
          <a:bodyPr>
            <a:normAutofit/>
          </a:bodyPr>
          <a:lstStyle/>
          <a:p>
            <a:r>
              <a:rPr lang="en-US" dirty="0" smtClean="0">
                <a:ea typeface="Arial Unicode MS" pitchFamily="34" charset="-128"/>
                <a:cs typeface="Arial Unicode MS" pitchFamily="34" charset="-128"/>
              </a:rPr>
              <a:t>Applying the Highlight Cells Rule</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type="body" idx="1"/>
          </p:nvPr>
        </p:nvSpPr>
        <p:spPr>
          <a:xfrm>
            <a:off x="609600" y="1676400"/>
            <a:ext cx="8229600" cy="4419600"/>
          </a:xfrm>
        </p:spPr>
        <p:txBody>
          <a:bodyPr>
            <a:normAutofit/>
          </a:bodyPr>
          <a:lstStyle/>
          <a:p>
            <a:endParaRPr lang="en-US" dirty="0" smtClean="0"/>
          </a:p>
        </p:txBody>
      </p:sp>
      <p:pic>
        <p:nvPicPr>
          <p:cNvPr id="16386" name=" 0"/>
          <p:cNvPicPr>
            <a:picLocks noChangeAspect="1" noChangeArrowheads="1"/>
          </p:cNvPicPr>
          <p:nvPr/>
        </p:nvPicPr>
        <p:blipFill>
          <a:blip r:embed="rId3" cstate="print"/>
          <a:srcRect/>
          <a:stretch>
            <a:fillRect/>
          </a:stretch>
        </p:blipFill>
        <p:spPr bwMode="auto">
          <a:xfrm>
            <a:off x="990600" y="1295400"/>
            <a:ext cx="7239000" cy="4648200"/>
          </a:xfrm>
          <a:prstGeom prst="rect">
            <a:avLst/>
          </a:prstGeom>
          <a:noFill/>
          <a:ln w="9525">
            <a:noFill/>
            <a:miter lim="800000"/>
            <a:headEnd/>
            <a:tailEnd/>
          </a:ln>
        </p:spPr>
      </p:pic>
    </p:spTree>
    <p:extLst>
      <p:ext uri="{BB962C8B-B14F-4D97-AF65-F5344CB8AC3E}">
        <p14:creationId xmlns:p14="http://schemas.microsoft.com/office/powerpoint/2010/main" val="2915010342"/>
      </p:ext>
    </p:extLst>
  </p:cSld>
  <p:clrMapOvr>
    <a:masterClrMapping/>
  </p:clrMapOvr>
  <p:transition spd="med">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4294967295"/>
          </p:nvPr>
        </p:nvSpPr>
        <p:spPr>
          <a:xfrm>
            <a:off x="2133600" y="6248400"/>
            <a:ext cx="4724400" cy="457200"/>
          </a:xfrm>
          <a:prstGeom prst="rect">
            <a:avLst/>
          </a:prstGeom>
        </p:spPr>
        <p:txBody>
          <a:bodyPr/>
          <a:lstStyle/>
          <a:p>
            <a:r>
              <a:rPr lang="en-US" altLang="en-US" dirty="0" smtClean="0">
                <a:solidFill>
                  <a:schemeClr val="tx1"/>
                </a:solidFill>
              </a:rPr>
              <a:t>Copyright © 2011 Pearson Education, Inc. Publishing as Prentice Hall.</a:t>
            </a:r>
            <a:endParaRPr lang="en-US" altLang="en-US" dirty="0">
              <a:solidFill>
                <a:schemeClr val="tx1"/>
              </a:solidFill>
            </a:endParaRPr>
          </a:p>
        </p:txBody>
      </p:sp>
      <p:sp>
        <p:nvSpPr>
          <p:cNvPr id="5" name="Slide Number Placeholder 4"/>
          <p:cNvSpPr>
            <a:spLocks noGrp="1"/>
          </p:cNvSpPr>
          <p:nvPr>
            <p:ph type="sldNum" sz="quarter" idx="4294967295"/>
          </p:nvPr>
        </p:nvSpPr>
        <p:spPr>
          <a:xfrm>
            <a:off x="6553200" y="6243638"/>
            <a:ext cx="2133600" cy="457200"/>
          </a:xfrm>
          <a:prstGeom prst="rect">
            <a:avLst/>
          </a:prstGeom>
        </p:spPr>
        <p:txBody>
          <a:bodyPr/>
          <a:lstStyle/>
          <a:p>
            <a:fld id="{DCE9B9F6-3E99-499A-B3FB-AE43465CC207}" type="slidenum">
              <a:rPr lang="en-US" altLang="en-US"/>
              <a:pPr/>
              <a:t>36</a:t>
            </a:fld>
            <a:endParaRPr lang="en-US" altLang="en-US" dirty="0"/>
          </a:p>
        </p:txBody>
      </p:sp>
      <p:sp>
        <p:nvSpPr>
          <p:cNvPr id="77826" name="Rectangle 2"/>
          <p:cNvSpPr>
            <a:spLocks noGrp="1" noChangeArrowheads="1"/>
          </p:cNvSpPr>
          <p:nvPr>
            <p:ph type="title"/>
          </p:nvPr>
        </p:nvSpPr>
        <p:spPr>
          <a:xfrm>
            <a:off x="457200" y="228600"/>
            <a:ext cx="8229600" cy="1143000"/>
          </a:xfrm>
        </p:spPr>
        <p:txBody>
          <a:bodyPr>
            <a:normAutofit/>
          </a:bodyPr>
          <a:lstStyle/>
          <a:p>
            <a:r>
              <a:rPr lang="en-US" dirty="0" smtClean="0">
                <a:ea typeface="Arial Unicode MS" pitchFamily="34" charset="-128"/>
                <a:cs typeface="Arial Unicode MS" pitchFamily="34" charset="-128"/>
              </a:rPr>
              <a:t>Applying the Top/Bottom Rules</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type="body" idx="1"/>
          </p:nvPr>
        </p:nvSpPr>
        <p:spPr>
          <a:xfrm>
            <a:off x="609600" y="1676400"/>
            <a:ext cx="8229600" cy="4419600"/>
          </a:xfrm>
        </p:spPr>
        <p:txBody>
          <a:bodyPr>
            <a:normAutofit/>
          </a:bodyPr>
          <a:lstStyle/>
          <a:p>
            <a:endParaRPr lang="en-US" dirty="0" smtClean="0"/>
          </a:p>
        </p:txBody>
      </p:sp>
      <p:pic>
        <p:nvPicPr>
          <p:cNvPr id="17410" name=" 0"/>
          <p:cNvPicPr>
            <a:picLocks noChangeAspect="1" noChangeArrowheads="1"/>
          </p:cNvPicPr>
          <p:nvPr/>
        </p:nvPicPr>
        <p:blipFill>
          <a:blip r:embed="rId3" cstate="print"/>
          <a:srcRect/>
          <a:stretch>
            <a:fillRect/>
          </a:stretch>
        </p:blipFill>
        <p:spPr bwMode="auto">
          <a:xfrm>
            <a:off x="761999" y="1447800"/>
            <a:ext cx="7656163" cy="4648200"/>
          </a:xfrm>
          <a:prstGeom prst="rect">
            <a:avLst/>
          </a:prstGeom>
          <a:noFill/>
          <a:ln w="9525">
            <a:noFill/>
            <a:miter lim="800000"/>
            <a:headEnd/>
            <a:tailEnd/>
          </a:ln>
        </p:spPr>
      </p:pic>
    </p:spTree>
    <p:extLst>
      <p:ext uri="{BB962C8B-B14F-4D97-AF65-F5344CB8AC3E}">
        <p14:creationId xmlns:p14="http://schemas.microsoft.com/office/powerpoint/2010/main" val="3737352906"/>
      </p:ext>
    </p:extLst>
  </p:cSld>
  <p:clrMapOvr>
    <a:masterClrMapping/>
  </p:clrMapOvr>
  <p:transition spd="med">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4294967295"/>
          </p:nvPr>
        </p:nvSpPr>
        <p:spPr>
          <a:xfrm>
            <a:off x="2133600" y="6248400"/>
            <a:ext cx="4953000" cy="457200"/>
          </a:xfrm>
          <a:prstGeom prst="rect">
            <a:avLst/>
          </a:prstGeom>
        </p:spPr>
        <p:txBody>
          <a:bodyPr/>
          <a:lstStyle/>
          <a:p>
            <a:r>
              <a:rPr lang="en-US" altLang="en-US" dirty="0" smtClean="0">
                <a:solidFill>
                  <a:schemeClr val="tx1"/>
                </a:solidFill>
              </a:rPr>
              <a:t>Copyright © 2011 Pearson Education, Inc. Publishing as Prentice Hall.</a:t>
            </a:r>
            <a:endParaRPr lang="en-US" altLang="en-US" dirty="0">
              <a:solidFill>
                <a:schemeClr val="tx1"/>
              </a:solidFill>
            </a:endParaRPr>
          </a:p>
        </p:txBody>
      </p:sp>
      <p:sp>
        <p:nvSpPr>
          <p:cNvPr id="5" name="Slide Number Placeholder 4"/>
          <p:cNvSpPr>
            <a:spLocks noGrp="1"/>
          </p:cNvSpPr>
          <p:nvPr>
            <p:ph type="sldNum" sz="quarter" idx="4294967295"/>
          </p:nvPr>
        </p:nvSpPr>
        <p:spPr>
          <a:xfrm>
            <a:off x="6553200" y="6243638"/>
            <a:ext cx="2133600" cy="457200"/>
          </a:xfrm>
          <a:prstGeom prst="rect">
            <a:avLst/>
          </a:prstGeom>
        </p:spPr>
        <p:txBody>
          <a:bodyPr/>
          <a:lstStyle/>
          <a:p>
            <a:fld id="{DCE9B9F6-3E99-499A-B3FB-AE43465CC207}" type="slidenum">
              <a:rPr lang="en-US" altLang="en-US"/>
              <a:pPr/>
              <a:t>37</a:t>
            </a:fld>
            <a:endParaRPr lang="en-US" altLang="en-US" dirty="0"/>
          </a:p>
        </p:txBody>
      </p:sp>
      <p:sp>
        <p:nvSpPr>
          <p:cNvPr id="77826" name="Rectangle 2"/>
          <p:cNvSpPr>
            <a:spLocks noGrp="1" noChangeArrowheads="1"/>
          </p:cNvSpPr>
          <p:nvPr>
            <p:ph type="title"/>
          </p:nvPr>
        </p:nvSpPr>
        <p:spPr>
          <a:xfrm>
            <a:off x="457200" y="228600"/>
            <a:ext cx="8229600" cy="1143000"/>
          </a:xfrm>
        </p:spPr>
        <p:txBody>
          <a:bodyPr>
            <a:normAutofit fontScale="90000"/>
          </a:bodyPr>
          <a:lstStyle/>
          <a:p>
            <a:r>
              <a:rPr lang="en-US" dirty="0" smtClean="0">
                <a:ea typeface="Arial Unicode MS" pitchFamily="34" charset="-128"/>
                <a:cs typeface="Arial Unicode MS" pitchFamily="34" charset="-128"/>
              </a:rPr>
              <a:t>Displaying Data Bars, Color Scales, and Icon Sets</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type="body" idx="1"/>
          </p:nvPr>
        </p:nvSpPr>
        <p:spPr>
          <a:xfrm>
            <a:off x="609600" y="1676400"/>
            <a:ext cx="8229600" cy="4419600"/>
          </a:xfrm>
        </p:spPr>
        <p:txBody>
          <a:bodyPr>
            <a:normAutofit/>
          </a:bodyPr>
          <a:lstStyle/>
          <a:p>
            <a:endParaRPr lang="en-US" dirty="0" smtClean="0"/>
          </a:p>
        </p:txBody>
      </p:sp>
      <p:pic>
        <p:nvPicPr>
          <p:cNvPr id="18434" name=" 0"/>
          <p:cNvPicPr>
            <a:picLocks noChangeAspect="1" noChangeArrowheads="1"/>
          </p:cNvPicPr>
          <p:nvPr/>
        </p:nvPicPr>
        <p:blipFill>
          <a:blip r:embed="rId3" cstate="print"/>
          <a:srcRect/>
          <a:stretch>
            <a:fillRect/>
          </a:stretch>
        </p:blipFill>
        <p:spPr bwMode="auto">
          <a:xfrm>
            <a:off x="685800" y="1523999"/>
            <a:ext cx="7848600" cy="4572001"/>
          </a:xfrm>
          <a:prstGeom prst="rect">
            <a:avLst/>
          </a:prstGeom>
          <a:noFill/>
          <a:ln w="9525">
            <a:noFill/>
            <a:miter lim="800000"/>
            <a:headEnd/>
            <a:tailEnd/>
          </a:ln>
        </p:spPr>
      </p:pic>
    </p:spTree>
    <p:extLst>
      <p:ext uri="{BB962C8B-B14F-4D97-AF65-F5344CB8AC3E}">
        <p14:creationId xmlns:p14="http://schemas.microsoft.com/office/powerpoint/2010/main" val="3332896030"/>
      </p:ext>
    </p:extLst>
  </p:cSld>
  <p:clrMapOvr>
    <a:masterClrMapping/>
  </p:clrMapOvr>
  <p:transition spd="med">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4294967295"/>
          </p:nvPr>
        </p:nvSpPr>
        <p:spPr>
          <a:xfrm>
            <a:off x="2133600" y="6248400"/>
            <a:ext cx="4648200" cy="457200"/>
          </a:xfrm>
          <a:prstGeom prst="rect">
            <a:avLst/>
          </a:prstGeom>
        </p:spPr>
        <p:txBody>
          <a:bodyPr/>
          <a:lstStyle/>
          <a:p>
            <a:r>
              <a:rPr lang="en-US" altLang="en-US" dirty="0" smtClean="0">
                <a:solidFill>
                  <a:schemeClr val="tx1"/>
                </a:solidFill>
              </a:rPr>
              <a:t>Copyright © 2011 Pearson Education, Inc. Publishing as Prentice Hall.</a:t>
            </a:r>
            <a:endParaRPr lang="en-US" altLang="en-US" dirty="0">
              <a:solidFill>
                <a:schemeClr val="tx1"/>
              </a:solidFill>
            </a:endParaRPr>
          </a:p>
        </p:txBody>
      </p:sp>
      <p:sp>
        <p:nvSpPr>
          <p:cNvPr id="5" name="Slide Number Placeholder 4"/>
          <p:cNvSpPr>
            <a:spLocks noGrp="1"/>
          </p:cNvSpPr>
          <p:nvPr>
            <p:ph type="sldNum" sz="quarter" idx="4294967295"/>
          </p:nvPr>
        </p:nvSpPr>
        <p:spPr>
          <a:xfrm>
            <a:off x="6553200" y="6243638"/>
            <a:ext cx="2133600" cy="457200"/>
          </a:xfrm>
          <a:prstGeom prst="rect">
            <a:avLst/>
          </a:prstGeom>
        </p:spPr>
        <p:txBody>
          <a:bodyPr/>
          <a:lstStyle/>
          <a:p>
            <a:fld id="{DCE9B9F6-3E99-499A-B3FB-AE43465CC207}" type="slidenum">
              <a:rPr lang="en-US" altLang="en-US"/>
              <a:pPr/>
              <a:t>38</a:t>
            </a:fld>
            <a:endParaRPr lang="en-US" altLang="en-US" dirty="0"/>
          </a:p>
        </p:txBody>
      </p:sp>
      <p:sp>
        <p:nvSpPr>
          <p:cNvPr id="77826" name="Rectangle 2"/>
          <p:cNvSpPr>
            <a:spLocks noGrp="1" noChangeArrowheads="1"/>
          </p:cNvSpPr>
          <p:nvPr>
            <p:ph type="title"/>
          </p:nvPr>
        </p:nvSpPr>
        <p:spPr>
          <a:xfrm>
            <a:off x="457200" y="228600"/>
            <a:ext cx="8229600" cy="1143000"/>
          </a:xfrm>
        </p:spPr>
        <p:txBody>
          <a:bodyPr>
            <a:normAutofit/>
          </a:bodyPr>
          <a:lstStyle/>
          <a:p>
            <a:r>
              <a:rPr lang="en-US" dirty="0" smtClean="0">
                <a:ea typeface="Arial Unicode MS" pitchFamily="34" charset="-128"/>
                <a:cs typeface="Arial Unicode MS" pitchFamily="34" charset="-128"/>
              </a:rPr>
              <a:t>Creating a New Rule</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type="body" idx="1"/>
          </p:nvPr>
        </p:nvSpPr>
        <p:spPr>
          <a:xfrm>
            <a:off x="609600" y="1371600"/>
            <a:ext cx="8229600" cy="4724400"/>
          </a:xfrm>
        </p:spPr>
        <p:txBody>
          <a:bodyPr>
            <a:normAutofit/>
          </a:bodyPr>
          <a:lstStyle/>
          <a:p>
            <a:r>
              <a:rPr lang="en-US" dirty="0" smtClean="0"/>
              <a:t>The </a:t>
            </a:r>
            <a:r>
              <a:rPr lang="en-US" b="1" dirty="0" smtClean="0"/>
              <a:t>New Formatting Rule </a:t>
            </a:r>
            <a:r>
              <a:rPr lang="en-US" dirty="0" smtClean="0"/>
              <a:t>dialog box is used to create a customized rule</a:t>
            </a:r>
          </a:p>
        </p:txBody>
      </p:sp>
      <p:pic>
        <p:nvPicPr>
          <p:cNvPr id="19458" name=" 0"/>
          <p:cNvPicPr>
            <a:picLocks noChangeAspect="1" noChangeArrowheads="1"/>
          </p:cNvPicPr>
          <p:nvPr/>
        </p:nvPicPr>
        <p:blipFill>
          <a:blip r:embed="rId3" cstate="print"/>
          <a:srcRect/>
          <a:stretch>
            <a:fillRect/>
          </a:stretch>
        </p:blipFill>
        <p:spPr bwMode="auto">
          <a:xfrm>
            <a:off x="838200" y="2514600"/>
            <a:ext cx="5257800" cy="3505200"/>
          </a:xfrm>
          <a:prstGeom prst="rect">
            <a:avLst/>
          </a:prstGeom>
          <a:noFill/>
          <a:ln w="9525">
            <a:noFill/>
            <a:miter lim="800000"/>
            <a:headEnd/>
            <a:tailEnd/>
          </a:ln>
        </p:spPr>
      </p:pic>
    </p:spTree>
    <p:extLst>
      <p:ext uri="{BB962C8B-B14F-4D97-AF65-F5344CB8AC3E}">
        <p14:creationId xmlns:p14="http://schemas.microsoft.com/office/powerpoint/2010/main" val="1838316725"/>
      </p:ext>
    </p:extLst>
  </p:cSld>
  <p:clrMapOvr>
    <a:masterClrMapping/>
  </p:clrMapOvr>
  <p:transition spd="med">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4294967295"/>
          </p:nvPr>
        </p:nvSpPr>
        <p:spPr>
          <a:xfrm>
            <a:off x="2133600" y="6248400"/>
            <a:ext cx="4800600" cy="457200"/>
          </a:xfrm>
          <a:prstGeom prst="rect">
            <a:avLst/>
          </a:prstGeom>
        </p:spPr>
        <p:txBody>
          <a:bodyPr/>
          <a:lstStyle/>
          <a:p>
            <a:r>
              <a:rPr lang="en-US" altLang="en-US" dirty="0" smtClean="0">
                <a:solidFill>
                  <a:schemeClr val="tx1"/>
                </a:solidFill>
              </a:rPr>
              <a:t>Copyright © 2011 Pearson Education, Inc. Publishing as Prentice Hall.</a:t>
            </a:r>
            <a:endParaRPr lang="en-US" altLang="en-US" dirty="0">
              <a:solidFill>
                <a:schemeClr val="tx1"/>
              </a:solidFill>
            </a:endParaRPr>
          </a:p>
        </p:txBody>
      </p:sp>
      <p:sp>
        <p:nvSpPr>
          <p:cNvPr id="5" name="Slide Number Placeholder 4"/>
          <p:cNvSpPr>
            <a:spLocks noGrp="1"/>
          </p:cNvSpPr>
          <p:nvPr>
            <p:ph type="sldNum" sz="quarter" idx="4294967295"/>
          </p:nvPr>
        </p:nvSpPr>
        <p:spPr>
          <a:xfrm>
            <a:off x="6553200" y="6243638"/>
            <a:ext cx="2133600" cy="457200"/>
          </a:xfrm>
          <a:prstGeom prst="rect">
            <a:avLst/>
          </a:prstGeom>
        </p:spPr>
        <p:txBody>
          <a:bodyPr/>
          <a:lstStyle/>
          <a:p>
            <a:fld id="{DCE9B9F6-3E99-499A-B3FB-AE43465CC207}" type="slidenum">
              <a:rPr lang="en-US" altLang="en-US"/>
              <a:pPr/>
              <a:t>39</a:t>
            </a:fld>
            <a:endParaRPr lang="en-US" altLang="en-US" dirty="0"/>
          </a:p>
        </p:txBody>
      </p:sp>
      <p:sp>
        <p:nvSpPr>
          <p:cNvPr id="77826" name="Rectangle 2"/>
          <p:cNvSpPr>
            <a:spLocks noGrp="1" noChangeArrowheads="1"/>
          </p:cNvSpPr>
          <p:nvPr>
            <p:ph type="title"/>
          </p:nvPr>
        </p:nvSpPr>
        <p:spPr>
          <a:xfrm>
            <a:off x="457200" y="228600"/>
            <a:ext cx="8229600" cy="1143000"/>
          </a:xfrm>
        </p:spPr>
        <p:txBody>
          <a:bodyPr>
            <a:normAutofit fontScale="90000"/>
          </a:bodyPr>
          <a:lstStyle/>
          <a:p>
            <a:r>
              <a:rPr lang="en-US" dirty="0" smtClean="0">
                <a:ea typeface="Arial Unicode MS" pitchFamily="34" charset="-128"/>
                <a:cs typeface="Arial Unicode MS" pitchFamily="34" charset="-128"/>
              </a:rPr>
              <a:t>Sorting and Filtering Using Conditional Formatting</a:t>
            </a:r>
            <a:endParaRPr lang="en-US" sz="3800" dirty="0">
              <a:ea typeface="Arial Unicode MS" pitchFamily="34" charset="-128"/>
              <a:cs typeface="Arial Unicode MS" pitchFamily="34" charset="-128"/>
            </a:endParaRPr>
          </a:p>
        </p:txBody>
      </p:sp>
      <p:sp>
        <p:nvSpPr>
          <p:cNvPr id="77827" name="Rectangle 3"/>
          <p:cNvSpPr>
            <a:spLocks noGrp="1" noChangeArrowheads="1"/>
          </p:cNvSpPr>
          <p:nvPr>
            <p:ph type="body" idx="1"/>
          </p:nvPr>
        </p:nvSpPr>
        <p:spPr>
          <a:xfrm>
            <a:off x="609600" y="1676400"/>
            <a:ext cx="8229600" cy="4419600"/>
          </a:xfrm>
        </p:spPr>
        <p:txBody>
          <a:bodyPr>
            <a:normAutofit/>
          </a:bodyPr>
          <a:lstStyle/>
          <a:p>
            <a:r>
              <a:rPr lang="en-US" dirty="0" smtClean="0"/>
              <a:t>It is possible to apply sorting and filtering commands to data using a conditional filter</a:t>
            </a:r>
          </a:p>
          <a:p>
            <a:pPr lvl="1"/>
            <a:r>
              <a:rPr lang="en-US" dirty="0" smtClean="0"/>
              <a:t>Use the </a:t>
            </a:r>
            <a:r>
              <a:rPr lang="en-US" b="1" dirty="0" smtClean="0"/>
              <a:t>Sort by Color </a:t>
            </a:r>
            <a:r>
              <a:rPr lang="en-US" dirty="0" smtClean="0"/>
              <a:t>option to group highlighted records</a:t>
            </a:r>
          </a:p>
          <a:p>
            <a:pPr lvl="1"/>
            <a:r>
              <a:rPr lang="en-US" dirty="0" smtClean="0"/>
              <a:t>Sort the field in ascending order to arrange data bars</a:t>
            </a:r>
          </a:p>
          <a:p>
            <a:pPr lvl="1"/>
            <a:r>
              <a:rPr lang="en-US" dirty="0" smtClean="0"/>
              <a:t>Use the </a:t>
            </a:r>
            <a:r>
              <a:rPr lang="en-US" b="1" dirty="0" smtClean="0"/>
              <a:t>Filter by Color </a:t>
            </a:r>
            <a:r>
              <a:rPr lang="en-US" dirty="0" smtClean="0"/>
              <a:t>option to display only highlighted records</a:t>
            </a:r>
          </a:p>
          <a:p>
            <a:pPr lvl="1"/>
            <a:endParaRPr lang="en-US" dirty="0" smtClean="0"/>
          </a:p>
        </p:txBody>
      </p:sp>
    </p:spTree>
    <p:extLst>
      <p:ext uri="{BB962C8B-B14F-4D97-AF65-F5344CB8AC3E}">
        <p14:creationId xmlns:p14="http://schemas.microsoft.com/office/powerpoint/2010/main" val="4123879919"/>
      </p:ext>
    </p:extLst>
  </p:cSld>
  <p:clrMapOvr>
    <a:masterClrMapping/>
  </p:clrMapOvr>
  <p:transition spd="med">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Chapter 5 Summary</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In this chapter, you have learned to manage large datasets by freezing rows and columns and controlling print options.</a:t>
            </a:r>
          </a:p>
          <a:p>
            <a:r>
              <a:rPr lang="en-US" dirty="0" smtClean="0"/>
              <a:t>You understand table design and can create and format a table.</a:t>
            </a:r>
          </a:p>
          <a:p>
            <a:r>
              <a:rPr lang="en-US" dirty="0" smtClean="0"/>
              <a:t>You can sort and filter data in a table.</a:t>
            </a:r>
          </a:p>
          <a:p>
            <a:r>
              <a:rPr lang="en-US" dirty="0" smtClean="0"/>
              <a:t>You can use structured references in formulas and apply statistical functions in a total row.</a:t>
            </a:r>
          </a:p>
          <a:p>
            <a:r>
              <a:rPr lang="en-US" dirty="0" smtClean="0"/>
              <a:t>You can apply conditional formatting to add emphasis to records.</a:t>
            </a:r>
          </a:p>
          <a:p>
            <a:pPr>
              <a:buNone/>
            </a:pPr>
            <a:endParaRPr lang="en-US" dirty="0" smtClean="0"/>
          </a:p>
        </p:txBody>
      </p:sp>
      <p:sp>
        <p:nvSpPr>
          <p:cNvPr id="5" name="Slide Number Placeholder 4"/>
          <p:cNvSpPr>
            <a:spLocks noGrp="1"/>
          </p:cNvSpPr>
          <p:nvPr>
            <p:ph type="sldNum" sz="quarter" idx="4294967295"/>
          </p:nvPr>
        </p:nvSpPr>
        <p:spPr>
          <a:xfrm>
            <a:off x="8001000" y="6356350"/>
            <a:ext cx="685800" cy="365125"/>
          </a:xfrm>
          <a:prstGeom prst="rect">
            <a:avLst/>
          </a:prstGeom>
        </p:spPr>
        <p:txBody>
          <a:bodyPr/>
          <a:lstStyle/>
          <a:p>
            <a:fld id="{97F33F24-5111-4524-9375-24241E4B6E0C}" type="slidenum">
              <a:rPr lang="en-US" smtClean="0"/>
              <a:pPr/>
              <a:t>40</a:t>
            </a:fld>
            <a:endParaRPr lang="en-US" dirty="0"/>
          </a:p>
        </p:txBody>
      </p:sp>
      <p:sp>
        <p:nvSpPr>
          <p:cNvPr id="6" name="Footer Placeholder 6"/>
          <p:cNvSpPr>
            <a:spLocks noGrp="1"/>
          </p:cNvSpPr>
          <p:nvPr>
            <p:ph type="ftr" sz="quarter" idx="4294967295"/>
          </p:nvPr>
        </p:nvSpPr>
        <p:spPr>
          <a:xfrm>
            <a:off x="1905000" y="6356350"/>
            <a:ext cx="5486400" cy="365125"/>
          </a:xfrm>
          <a:prstGeom prst="rect">
            <a:avLst/>
          </a:prstGeom>
        </p:spPr>
        <p:txBody>
          <a:bodyPr/>
          <a:lstStyle/>
          <a:p>
            <a:endParaRPr lang="en-US" b="1" dirty="0" smtClean="0"/>
          </a:p>
          <a:p>
            <a:r>
              <a:rPr lang="en-US" dirty="0" smtClean="0">
                <a:solidFill>
                  <a:schemeClr val="tx1"/>
                </a:solidFill>
              </a:rPr>
              <a:t>Copyright © 2011 Pearson Education, Inc. Publishing as Prentice Hall.  </a:t>
            </a:r>
          </a:p>
          <a:p>
            <a:endParaRPr lang="en-US" dirty="0"/>
          </a:p>
        </p:txBody>
      </p:sp>
    </p:spTree>
    <p:extLst>
      <p:ext uri="{BB962C8B-B14F-4D97-AF65-F5344CB8AC3E}">
        <p14:creationId xmlns:p14="http://schemas.microsoft.com/office/powerpoint/2010/main" val="567513574"/>
      </p:ext>
    </p:extLst>
  </p:cSld>
  <p:clrMapOvr>
    <a:masterClrMapping/>
  </p:clrMapOvr>
  <p:transition spd="med">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p:cNvSpPr>
            <a:spLocks noGrp="1" noChangeArrowheads="1"/>
          </p:cNvSpPr>
          <p:nvPr>
            <p:ph type="title"/>
          </p:nvPr>
        </p:nvSpPr>
        <p:spPr/>
        <p:txBody>
          <a:bodyPr/>
          <a:lstStyle/>
          <a:p>
            <a:r>
              <a:rPr lang="en-CA"/>
              <a:t>Next week</a:t>
            </a:r>
          </a:p>
        </p:txBody>
      </p:sp>
      <p:sp>
        <p:nvSpPr>
          <p:cNvPr id="192515" name="Rectangle 3"/>
          <p:cNvSpPr>
            <a:spLocks noGrp="1" noChangeArrowheads="1"/>
          </p:cNvSpPr>
          <p:nvPr>
            <p:ph idx="1"/>
          </p:nvPr>
        </p:nvSpPr>
        <p:spPr/>
        <p:txBody>
          <a:bodyPr/>
          <a:lstStyle/>
          <a:p>
            <a:r>
              <a:rPr lang="en-CA" dirty="0" smtClean="0"/>
              <a:t>Flattener # 5</a:t>
            </a:r>
          </a:p>
          <a:p>
            <a:pPr lvl="1"/>
            <a:r>
              <a:rPr lang="en-US" dirty="0" smtClean="0"/>
              <a:t>Outsourcing: Y2K</a:t>
            </a:r>
          </a:p>
          <a:p>
            <a:r>
              <a:rPr lang="en-US" dirty="0" smtClean="0"/>
              <a:t>Excel II:</a:t>
            </a:r>
          </a:p>
          <a:p>
            <a:pPr lvl="1"/>
            <a:r>
              <a:rPr lang="en-US" dirty="0" smtClean="0"/>
              <a:t>Subtotals, Pivot Tables, and Pivot Charts</a:t>
            </a:r>
          </a:p>
          <a:p>
            <a:pPr lvl="1"/>
            <a:r>
              <a:rPr lang="en-US" dirty="0" smtClean="0"/>
              <a:t>What-if Analysis</a:t>
            </a:r>
            <a:endParaRPr lang="en-US" dirty="0" smtClean="0"/>
          </a:p>
          <a:p>
            <a:pPr lvl="1"/>
            <a:endParaRPr lang="en-CA" dirty="0" smtClean="0"/>
          </a:p>
        </p:txBody>
      </p:sp>
    </p:spTree>
  </p:cSld>
  <p:clrMapOvr>
    <a:masterClrMapping/>
  </p:clrMapOvr>
  <p:transition spd="med">
    <p:dissolve/>
  </p:transition>
  <p:timing>
    <p:tnLst>
      <p:par>
        <p:cTn id="1" dur="indefinite" restart="never" nodeType="tmRoot"/>
      </p:par>
    </p:tnLst>
  </p:timing>
</p:sld>
</file>

<file path=ppt/theme/theme1.xml><?xml version="1.0" encoding="utf-8"?>
<a:theme xmlns:a="http://schemas.openxmlformats.org/drawingml/2006/main" name="Theme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Profile</Template>
  <TotalTime>941</TotalTime>
  <Words>3828</Words>
  <Application>Microsoft Office PowerPoint</Application>
  <PresentationFormat>On-screen Show (4:3)</PresentationFormat>
  <Paragraphs>436</Paragraphs>
  <Slides>41</Slides>
  <Notes>41</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Theme1</vt:lpstr>
      <vt:lpstr>Introduction to Business Information and Communication Technologies</vt:lpstr>
      <vt:lpstr>Media Reports</vt:lpstr>
      <vt:lpstr>Today’s Agenda</vt:lpstr>
      <vt:lpstr>Flattener # 4</vt:lpstr>
      <vt:lpstr>Excel I</vt:lpstr>
      <vt:lpstr>Problem Solving Process</vt:lpstr>
      <vt:lpstr>Analyzing the Problem</vt:lpstr>
      <vt:lpstr>Analyzing the Solution</vt:lpstr>
      <vt:lpstr>Chapter 5 Objectives</vt:lpstr>
      <vt:lpstr>Chapter 5 Objectives (continued)</vt:lpstr>
      <vt:lpstr>Large Datasets</vt:lpstr>
      <vt:lpstr>Freezing Rows and Columns</vt:lpstr>
      <vt:lpstr>Freezing Rows and Columns</vt:lpstr>
      <vt:lpstr>Printing Large Datasets</vt:lpstr>
      <vt:lpstr>Manual Page Breaks</vt:lpstr>
      <vt:lpstr>Setting a Print Area</vt:lpstr>
      <vt:lpstr>Print Titles</vt:lpstr>
      <vt:lpstr>Excel Tables</vt:lpstr>
      <vt:lpstr>Table Design</vt:lpstr>
      <vt:lpstr>Creating a Table</vt:lpstr>
      <vt:lpstr>Creating a Table</vt:lpstr>
      <vt:lpstr>Adding Records</vt:lpstr>
      <vt:lpstr>Editing and Deleting Records</vt:lpstr>
      <vt:lpstr>Applying a Table Style</vt:lpstr>
      <vt:lpstr>Table Style Options</vt:lpstr>
      <vt:lpstr>Sorting Data</vt:lpstr>
      <vt:lpstr>Sorting by One Column</vt:lpstr>
      <vt:lpstr>Sorting by Multiple Columns</vt:lpstr>
      <vt:lpstr>Creating a Custom Sort</vt:lpstr>
      <vt:lpstr>Filtering Data</vt:lpstr>
      <vt:lpstr>Filtering Numeric Data</vt:lpstr>
      <vt:lpstr>Using Structured References</vt:lpstr>
      <vt:lpstr>Creating a Total Row</vt:lpstr>
      <vt:lpstr>Conditional Formatting</vt:lpstr>
      <vt:lpstr>Applying the Highlight Cells Rule</vt:lpstr>
      <vt:lpstr>Applying the Top/Bottom Rules</vt:lpstr>
      <vt:lpstr>Displaying Data Bars, Color Scales, and Icon Sets</vt:lpstr>
      <vt:lpstr>Creating a New Rule</vt:lpstr>
      <vt:lpstr>Sorting and Filtering Using Conditional Formatting</vt:lpstr>
      <vt:lpstr>Chapter 5 Summary</vt:lpstr>
      <vt:lpstr>Next week</vt:lpstr>
    </vt:vector>
  </TitlesOfParts>
  <Company>Sprott School of Business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Making Decisions in a Program</dc:title>
  <dc:creator>Alex Ramirez</dc:creator>
  <cp:lastModifiedBy>alex</cp:lastModifiedBy>
  <cp:revision>84</cp:revision>
  <dcterms:created xsi:type="dcterms:W3CDTF">2007-12-05T17:05:21Z</dcterms:created>
  <dcterms:modified xsi:type="dcterms:W3CDTF">2012-01-30T14:57:23Z</dcterms:modified>
</cp:coreProperties>
</file>