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731" r:id="rId2"/>
    <p:sldId id="634" r:id="rId3"/>
    <p:sldId id="635" r:id="rId4"/>
    <p:sldId id="645" r:id="rId5"/>
    <p:sldId id="646" r:id="rId6"/>
    <p:sldId id="608" r:id="rId7"/>
    <p:sldId id="843" r:id="rId8"/>
    <p:sldId id="647" r:id="rId9"/>
    <p:sldId id="702" r:id="rId10"/>
    <p:sldId id="704" r:id="rId11"/>
    <p:sldId id="706" r:id="rId12"/>
    <p:sldId id="653" r:id="rId13"/>
    <p:sldId id="709" r:id="rId14"/>
    <p:sldId id="711" r:id="rId15"/>
    <p:sldId id="732" r:id="rId16"/>
    <p:sldId id="841" r:id="rId17"/>
    <p:sldId id="840" r:id="rId18"/>
    <p:sldId id="842" r:id="rId19"/>
    <p:sldId id="723" r:id="rId20"/>
    <p:sldId id="726" r:id="rId21"/>
    <p:sldId id="729" r:id="rId22"/>
    <p:sldId id="735" r:id="rId23"/>
    <p:sldId id="736" r:id="rId24"/>
    <p:sldId id="743" r:id="rId25"/>
    <p:sldId id="747" r:id="rId26"/>
    <p:sldId id="750" r:id="rId27"/>
    <p:sldId id="752" r:id="rId28"/>
    <p:sldId id="754" r:id="rId29"/>
    <p:sldId id="757" r:id="rId30"/>
    <p:sldId id="759" r:id="rId31"/>
  </p:sldIdLst>
  <p:sldSz cx="9144000" cy="6858000" type="screen4x3"/>
  <p:notesSz cx="6858000" cy="9144000"/>
  <p:embeddedFontLst>
    <p:embeddedFont>
      <p:font typeface="Book Antiqua" pitchFamily="18" charset="0"/>
      <p:regular r:id="rId34"/>
      <p:bold r:id="rId35"/>
      <p:italic r:id="rId36"/>
      <p:boldItalic r:id="rId37"/>
    </p:embeddedFont>
    <p:embeddedFont>
      <p:font typeface="Monotype Sorts" pitchFamily="2" charset="2"/>
      <p:regular r:id="rId38"/>
    </p:embeddedFont>
    <p:embeddedFont>
      <p:font typeface="Euclid Math One" pitchFamily="18" charset="2"/>
      <p:regular r:id="rId39"/>
      <p:bold r:id="rId40"/>
    </p:embeddedFont>
    <p:embeddedFont>
      <p:font typeface="Chemistry" pitchFamily="2" charset="0"/>
      <p:regular r:id="rId4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0000"/>
    <a:srgbClr val="663300"/>
    <a:srgbClr val="0066FF"/>
    <a:srgbClr val="808080"/>
    <a:srgbClr val="969696"/>
    <a:srgbClr val="7777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F19403C6-A174-47A4-87FF-9AE05F49CF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0" y="1428750"/>
            <a:ext cx="9132888" cy="152400"/>
            <a:chOff x="0" y="900"/>
            <a:chExt cx="5753" cy="96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auto">
            <a:xfrm>
              <a:off x="0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DFCA">
                    <a:gamma/>
                    <a:shade val="49804"/>
                    <a:invGamma/>
                  </a:srgbClr>
                </a:gs>
                <a:gs pos="50000">
                  <a:srgbClr val="00DFCA"/>
                </a:gs>
                <a:gs pos="100000">
                  <a:srgbClr val="00DFCA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0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D989B8">
                    <a:gamma/>
                    <a:shade val="69804"/>
                    <a:invGamma/>
                  </a:srgbClr>
                </a:gs>
                <a:gs pos="50000">
                  <a:srgbClr val="D989B8"/>
                </a:gs>
                <a:gs pos="100000">
                  <a:srgbClr val="D989B8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</p:grpSp>
      <p:sp>
        <p:nvSpPr>
          <p:cNvPr id="307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228600" y="76200"/>
            <a:ext cx="8763000" cy="1219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1828800"/>
            <a:ext cx="9142413" cy="5027613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4BF3E-B344-4D98-9C7F-A6992E91B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08F44-6EB5-4B3F-BBB2-45C6247E34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905000"/>
            <a:ext cx="4494213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905000"/>
            <a:ext cx="44958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7730D-067C-40DB-87FE-F202F70DE6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58EB3-BF2A-4409-BD21-3F18140C6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6AC21-50A9-4FF6-AA08-66B6210AC9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B4002-5A90-4FCF-A6D0-1D5749BBB4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061DA-D98E-4317-ACDE-81DBF82102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EB1F5-EB3C-4CB8-95C5-16FFAA5345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03011-0BEB-42F4-AD56-72732E2DD0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76200"/>
            <a:ext cx="2284413" cy="6705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76200"/>
            <a:ext cx="6705600" cy="6705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6415A-55F5-480B-B2F9-A18FA0757C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4"/>
          <p:cNvGrpSpPr>
            <a:grpSpLocks/>
          </p:cNvGrpSpPr>
          <p:nvPr/>
        </p:nvGrpSpPr>
        <p:grpSpPr bwMode="auto">
          <a:xfrm>
            <a:off x="0" y="1428750"/>
            <a:ext cx="9132888" cy="152400"/>
            <a:chOff x="0" y="900"/>
            <a:chExt cx="5753" cy="96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auto">
            <a:xfrm>
              <a:off x="0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DFCA">
                    <a:gamma/>
                    <a:shade val="49804"/>
                    <a:invGamma/>
                  </a:srgbClr>
                </a:gs>
                <a:gs pos="50000">
                  <a:srgbClr val="00DFCA"/>
                </a:gs>
                <a:gs pos="100000">
                  <a:srgbClr val="00DFCA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0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D989B8">
                    <a:gamma/>
                    <a:shade val="69804"/>
                    <a:invGamma/>
                  </a:srgbClr>
                </a:gs>
                <a:gs pos="50000">
                  <a:srgbClr val="D989B8"/>
                </a:gs>
                <a:gs pos="100000">
                  <a:srgbClr val="D989B8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pitchFamily="34" charset="0"/>
              </a:endParaRPr>
            </a:p>
          </p:txBody>
        </p:sp>
      </p:grpSp>
      <p:sp>
        <p:nvSpPr>
          <p:cNvPr id="1024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76200"/>
            <a:ext cx="8153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905000"/>
            <a:ext cx="9142413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buClr>
                <a:schemeClr val="bg2"/>
              </a:buClr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buClr>
                <a:schemeClr val="bg2"/>
              </a:buClr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6B48F5D-8207-4BFB-9534-0EA310C8B7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buClr>
                <a:schemeClr val="bg2"/>
              </a:buClr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6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Clr>
          <a:schemeClr val="bg2"/>
        </a:buClr>
        <a:defRPr sz="4400">
          <a:solidFill>
            <a:srgbClr val="000000"/>
          </a:solidFill>
          <a:latin typeface="Book Antiqu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Monotype Sorts" pitchFamily="2" charset="2"/>
        <a:buChar char="l"/>
        <a:defRPr sz="4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»"/>
        <a:defRPr sz="36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–"/>
        <a:defRPr sz="24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Monotype Sorts" pitchFamily="2" charset="2"/>
        <a:buChar char="l"/>
        <a:defRPr sz="2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1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2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5113" y="0"/>
            <a:ext cx="8763000" cy="1219200"/>
          </a:xfrm>
        </p:spPr>
        <p:txBody>
          <a:bodyPr/>
          <a:lstStyle/>
          <a:p>
            <a:r>
              <a:rPr lang="en-US" smtClean="0"/>
              <a:t>Chemical Equilibrium  - Lecture 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Chapter 13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smtClean="0"/>
              <a:t>Four things of interest </a:t>
            </a:r>
            <a:br>
              <a:rPr lang="en-CA" sz="4000" smtClean="0"/>
            </a:br>
            <a:r>
              <a:rPr lang="en-CA" sz="4000" smtClean="0"/>
              <a:t>in a chemical reaction:</a:t>
            </a:r>
          </a:p>
        </p:txBody>
      </p:sp>
      <p:sp>
        <p:nvSpPr>
          <p:cNvPr id="325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9138"/>
            <a:ext cx="9142413" cy="3403600"/>
          </a:xfrm>
        </p:spPr>
        <p:txBody>
          <a:bodyPr/>
          <a:lstStyle/>
          <a:p>
            <a:pPr marL="762000" indent="-762000">
              <a:buFont typeface="Monotype Sorts" pitchFamily="2" charset="2"/>
              <a:buAutoNum type="arabicPeriod"/>
            </a:pPr>
            <a:r>
              <a:rPr lang="en-CA" sz="3200" smtClean="0"/>
              <a:t>What happens? (Stoichiometry, Chapter 1)</a:t>
            </a:r>
          </a:p>
          <a:p>
            <a:pPr marL="762000" indent="-762000">
              <a:buFont typeface="Monotype Sorts" pitchFamily="2" charset="2"/>
              <a:buAutoNum type="arabicPeriod"/>
            </a:pPr>
            <a:r>
              <a:rPr lang="en-CA" sz="3200" smtClean="0"/>
              <a:t>Why does it happen? (Entropy, Chapter 12)</a:t>
            </a:r>
          </a:p>
          <a:p>
            <a:pPr marL="762000" indent="-762000">
              <a:buFont typeface="Monotype Sorts" pitchFamily="2" charset="2"/>
              <a:buAutoNum type="arabicPeriod"/>
            </a:pPr>
            <a:r>
              <a:rPr lang="en-CA" sz="3200" smtClean="0"/>
              <a:t>How and how fast does it happen? (Kinetics, Chapter 13)</a:t>
            </a:r>
          </a:p>
          <a:p>
            <a:pPr marL="762000" indent="-762000">
              <a:buFont typeface="Monotype Sorts" pitchFamily="2" charset="2"/>
              <a:buAutoNum type="arabicPeriod"/>
            </a:pPr>
            <a:r>
              <a:rPr lang="en-CA" sz="3200" smtClean="0"/>
              <a:t>How extensively does it happen (Equilibrium, Chapter 14)</a:t>
            </a:r>
          </a:p>
          <a:p>
            <a:pPr marL="762000" indent="-762000">
              <a:buFont typeface="Monotype Sorts" pitchFamily="2" charset="2"/>
              <a:buAutoNum type="arabicPeriod"/>
            </a:pPr>
            <a:endParaRPr lang="en-CA" sz="32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mtClean="0"/>
              <a:t>for example,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/>
          <a:lstStyle/>
          <a:p>
            <a:endParaRPr lang="en-US" baseline="-25000" smtClean="0"/>
          </a:p>
          <a:p>
            <a:r>
              <a:rPr lang="en-US" smtClean="0"/>
              <a:t>Put some Cl</a:t>
            </a:r>
            <a:r>
              <a:rPr lang="en-US" baseline="-25000" smtClean="0"/>
              <a:t>2(aq)</a:t>
            </a:r>
            <a:r>
              <a:rPr lang="en-US" smtClean="0"/>
              <a:t> and NO</a:t>
            </a:r>
            <a:r>
              <a:rPr lang="en-US" baseline="-25000" smtClean="0"/>
              <a:t>(aq)</a:t>
            </a:r>
            <a:r>
              <a:rPr lang="en-US" smtClean="0"/>
              <a:t> in a flask. </a:t>
            </a:r>
          </a:p>
          <a:p>
            <a:r>
              <a:rPr lang="en-US" smtClean="0"/>
              <a:t>What happens? </a:t>
            </a:r>
          </a:p>
          <a:p>
            <a:endParaRPr lang="en-US" smtClean="0"/>
          </a:p>
          <a:p>
            <a:r>
              <a:rPr lang="en-US" smtClean="0"/>
              <a:t>Cl</a:t>
            </a:r>
            <a:r>
              <a:rPr lang="en-US" baseline="-25000" smtClean="0"/>
              <a:t>2(aq)</a:t>
            </a:r>
            <a:r>
              <a:rPr lang="en-US" smtClean="0"/>
              <a:t> + 2 NO</a:t>
            </a:r>
            <a:r>
              <a:rPr lang="en-US" baseline="-25000" smtClean="0"/>
              <a:t>(aq)</a:t>
            </a:r>
            <a:r>
              <a:rPr lang="en-US" smtClean="0"/>
              <a:t>         2 NOCl</a:t>
            </a:r>
            <a:r>
              <a:rPr lang="en-US" baseline="-25000" smtClean="0"/>
              <a:t>(aq)</a:t>
            </a:r>
            <a:endParaRPr lang="en-US" smtClean="0"/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4792663" y="4948238"/>
            <a:ext cx="7620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3349625" y="5599113"/>
            <a:ext cx="20875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(</a:t>
            </a:r>
            <a:r>
              <a:rPr lang="en-US">
                <a:solidFill>
                  <a:srgbClr val="000000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00"/>
                </a:solidFill>
              </a:rPr>
              <a:t>G</a:t>
            </a:r>
            <a:r>
              <a:rPr lang="en-US" baseline="30000">
                <a:solidFill>
                  <a:srgbClr val="000000"/>
                </a:solidFill>
              </a:rPr>
              <a:t>o</a:t>
            </a:r>
            <a:r>
              <a:rPr lang="en-US">
                <a:solidFill>
                  <a:srgbClr val="000000"/>
                </a:solidFill>
              </a:rPr>
              <a:t> &lt; 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  <p:bldP spid="225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0" y="1035050"/>
            <a:ext cx="9142413" cy="5027613"/>
          </a:xfrm>
          <a:noFill/>
        </p:spPr>
        <p:txBody>
          <a:bodyPr/>
          <a:lstStyle/>
          <a:p>
            <a:r>
              <a:rPr lang="en-US" smtClean="0"/>
              <a:t>Cl</a:t>
            </a:r>
            <a:r>
              <a:rPr lang="en-US" baseline="-25000" smtClean="0"/>
              <a:t>2(aq)</a:t>
            </a:r>
            <a:r>
              <a:rPr lang="en-US" smtClean="0"/>
              <a:t> + 2 NO</a:t>
            </a:r>
            <a:r>
              <a:rPr lang="en-US" baseline="-25000" smtClean="0"/>
              <a:t>(aq)</a:t>
            </a:r>
            <a:r>
              <a:rPr lang="en-US" smtClean="0"/>
              <a:t>         2 NOCl</a:t>
            </a:r>
            <a:r>
              <a:rPr lang="en-US" baseline="-25000" smtClean="0"/>
              <a:t>(aq)</a:t>
            </a:r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4870450" y="1403350"/>
            <a:ext cx="762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1789113" y="2192338"/>
            <a:ext cx="0" cy="2971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1787525" y="5162550"/>
            <a:ext cx="64008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260725" y="5256213"/>
            <a:ext cx="11445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FF"/>
                </a:solidFill>
              </a:rPr>
              <a:t>time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4578350" y="5461000"/>
            <a:ext cx="2578100" cy="292100"/>
          </a:xfrm>
          <a:prstGeom prst="rightArrow">
            <a:avLst>
              <a:gd name="adj1" fmla="val 50000"/>
              <a:gd name="adj2" fmla="val 441345"/>
            </a:avLst>
          </a:prstGeom>
          <a:solidFill>
            <a:srgbClr val="FF3300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 rot="-5400000">
            <a:off x="-1131887" y="3070225"/>
            <a:ext cx="3330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FF"/>
                </a:solidFill>
              </a:rPr>
              <a:t>concentration</a:t>
            </a:r>
            <a:r>
              <a:rPr lang="en-US" sz="4000" baseline="-25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1149350" y="2336800"/>
            <a:ext cx="292100" cy="2578100"/>
          </a:xfrm>
          <a:prstGeom prst="upArrow">
            <a:avLst>
              <a:gd name="adj1" fmla="val 50000"/>
              <a:gd name="adj2" fmla="val 441263"/>
            </a:avLst>
          </a:prstGeom>
          <a:solidFill>
            <a:srgbClr val="FF0000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6" name="Arc 10"/>
          <p:cNvSpPr>
            <a:spLocks/>
          </p:cNvSpPr>
          <p:nvPr/>
        </p:nvSpPr>
        <p:spPr bwMode="auto">
          <a:xfrm>
            <a:off x="1830388" y="2330450"/>
            <a:ext cx="5562600" cy="1595438"/>
          </a:xfrm>
          <a:custGeom>
            <a:avLst/>
            <a:gdLst>
              <a:gd name="T0" fmla="*/ 2147483647 w 21600"/>
              <a:gd name="T1" fmla="*/ 2147483647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8575" cap="rnd">
            <a:solidFill>
              <a:srgbClr val="000000"/>
            </a:solidFill>
            <a:round/>
            <a:headEnd type="stealth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1909763" y="1784350"/>
            <a:ext cx="263525" cy="10763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8" name="Arc 12"/>
          <p:cNvSpPr>
            <a:spLocks/>
          </p:cNvSpPr>
          <p:nvPr/>
        </p:nvSpPr>
        <p:spPr bwMode="auto">
          <a:xfrm>
            <a:off x="1801813" y="3176588"/>
            <a:ext cx="5561012" cy="1989137"/>
          </a:xfrm>
          <a:custGeom>
            <a:avLst/>
            <a:gdLst>
              <a:gd name="T0" fmla="*/ 0 w 21600"/>
              <a:gd name="T1" fmla="*/ 2147483647 h 21600"/>
              <a:gd name="T2" fmla="*/ 2147483647 w 21600"/>
              <a:gd name="T3" fmla="*/ 0 h 21600"/>
              <a:gd name="T4" fmla="*/ 2147483647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21600"/>
                </a:moveTo>
                <a:cubicBezTo>
                  <a:pt x="0" y="9673"/>
                  <a:pt x="9666" y="3"/>
                  <a:pt x="21593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73"/>
                  <a:pt x="9666" y="3"/>
                  <a:pt x="21593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28575" cap="rnd">
            <a:solidFill>
              <a:srgbClr val="FF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4829" name="Line 13"/>
          <p:cNvSpPr>
            <a:spLocks noChangeShapeType="1"/>
          </p:cNvSpPr>
          <p:nvPr/>
        </p:nvSpPr>
        <p:spPr bwMode="auto">
          <a:xfrm flipH="1">
            <a:off x="1787525" y="3932238"/>
            <a:ext cx="5943600" cy="0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30" name="Line 14"/>
          <p:cNvSpPr>
            <a:spLocks noChangeShapeType="1"/>
          </p:cNvSpPr>
          <p:nvPr/>
        </p:nvSpPr>
        <p:spPr bwMode="auto">
          <a:xfrm flipH="1">
            <a:off x="4749800" y="1666875"/>
            <a:ext cx="1209675" cy="17224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31" name="Line 15"/>
          <p:cNvSpPr>
            <a:spLocks noChangeShapeType="1"/>
          </p:cNvSpPr>
          <p:nvPr/>
        </p:nvSpPr>
        <p:spPr bwMode="auto">
          <a:xfrm flipH="1">
            <a:off x="1774825" y="3151188"/>
            <a:ext cx="59436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5988050" y="1725613"/>
            <a:ext cx="3155950" cy="1190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en-CA">
                <a:solidFill>
                  <a:srgbClr val="0000FF"/>
                </a:solidFill>
              </a:rPr>
              <a:t>concentrations</a:t>
            </a:r>
          </a:p>
          <a:p>
            <a:pPr algn="ctr"/>
            <a:r>
              <a:rPr lang="en-CA">
                <a:solidFill>
                  <a:srgbClr val="0000FF"/>
                </a:solidFill>
              </a:rPr>
              <a:t>constant!</a:t>
            </a:r>
          </a:p>
        </p:txBody>
      </p:sp>
      <p:sp>
        <p:nvSpPr>
          <p:cNvPr id="34833" name="Line 17"/>
          <p:cNvSpPr>
            <a:spLocks noChangeShapeType="1"/>
          </p:cNvSpPr>
          <p:nvPr/>
        </p:nvSpPr>
        <p:spPr bwMode="auto">
          <a:xfrm flipH="1">
            <a:off x="7108825" y="2801938"/>
            <a:ext cx="290513" cy="303212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34" name="Arc 18"/>
          <p:cNvSpPr>
            <a:spLocks/>
          </p:cNvSpPr>
          <p:nvPr/>
        </p:nvSpPr>
        <p:spPr bwMode="auto">
          <a:xfrm>
            <a:off x="1819275" y="2343150"/>
            <a:ext cx="5481638" cy="2563813"/>
          </a:xfrm>
          <a:custGeom>
            <a:avLst/>
            <a:gdLst>
              <a:gd name="T0" fmla="*/ 2147483647 w 21600"/>
              <a:gd name="T1" fmla="*/ 2147483647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8575" cap="rnd">
            <a:solidFill>
              <a:srgbClr val="0000FF"/>
            </a:solidFill>
            <a:round/>
            <a:headEnd type="stealth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4835" name="Line 19"/>
          <p:cNvSpPr>
            <a:spLocks noChangeShapeType="1"/>
          </p:cNvSpPr>
          <p:nvPr/>
        </p:nvSpPr>
        <p:spPr bwMode="auto">
          <a:xfrm flipH="1">
            <a:off x="2682875" y="1717675"/>
            <a:ext cx="974725" cy="197802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36" name="Line 20"/>
          <p:cNvSpPr>
            <a:spLocks noChangeShapeType="1"/>
          </p:cNvSpPr>
          <p:nvPr/>
        </p:nvSpPr>
        <p:spPr bwMode="auto">
          <a:xfrm flipH="1">
            <a:off x="1774825" y="4926013"/>
            <a:ext cx="5943600" cy="0"/>
          </a:xfrm>
          <a:prstGeom prst="line">
            <a:avLst/>
          </a:prstGeom>
          <a:noFill/>
          <a:ln w="28575">
            <a:solidFill>
              <a:srgbClr val="0000FF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6" grpId="0" animBg="1"/>
      <p:bldP spid="34827" grpId="0" animBg="1"/>
      <p:bldP spid="34828" grpId="0" animBg="1"/>
      <p:bldP spid="34829" grpId="0" animBg="1"/>
      <p:bldP spid="34830" grpId="0" animBg="1"/>
      <p:bldP spid="34831" grpId="0" animBg="1"/>
      <p:bldP spid="34832" grpId="0"/>
      <p:bldP spid="34833" grpId="0" animBg="1"/>
      <p:bldP spid="34834" grpId="0" animBg="1"/>
      <p:bldP spid="34835" grpId="0" animBg="1"/>
      <p:bldP spid="348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u="sng" smtClean="0"/>
              <a:t>Most</a:t>
            </a:r>
            <a:r>
              <a:rPr lang="en-US" smtClean="0"/>
              <a:t> reactions are reversible</a:t>
            </a:r>
          </a:p>
        </p:txBody>
      </p:sp>
      <p:sp>
        <p:nvSpPr>
          <p:cNvPr id="36867" name="Rectangle 6"/>
          <p:cNvSpPr>
            <a:spLocks noChangeArrowheads="1"/>
          </p:cNvSpPr>
          <p:nvPr/>
        </p:nvSpPr>
        <p:spPr bwMode="auto">
          <a:xfrm>
            <a:off x="3001963" y="4614863"/>
            <a:ext cx="3543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A + B </a:t>
            </a:r>
            <a:r>
              <a:rPr lang="en-US" sz="4000">
                <a:solidFill>
                  <a:srgbClr val="000000"/>
                </a:solidFill>
                <a:sym typeface="Euclid Math One" pitchFamily="18" charset="2"/>
              </a:rPr>
              <a:t></a:t>
            </a:r>
            <a:r>
              <a:rPr lang="en-US" sz="4000">
                <a:solidFill>
                  <a:srgbClr val="000000"/>
                </a:solidFill>
              </a:rPr>
              <a:t> C + D</a:t>
            </a:r>
            <a:endParaRPr lang="en-US" sz="4000">
              <a:solidFill>
                <a:srgbClr val="000000"/>
              </a:solidFill>
              <a:latin typeface="Chemistry" pitchFamily="2" charset="0"/>
            </a:endParaRPr>
          </a:p>
        </p:txBody>
      </p:sp>
      <p:sp>
        <p:nvSpPr>
          <p:cNvPr id="16388" name="Line 8"/>
          <p:cNvSpPr>
            <a:spLocks noChangeShapeType="1"/>
          </p:cNvSpPr>
          <p:nvPr/>
        </p:nvSpPr>
        <p:spPr bwMode="auto">
          <a:xfrm>
            <a:off x="4191000" y="2286000"/>
            <a:ext cx="7620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9" name="Rectangle 9"/>
          <p:cNvSpPr>
            <a:spLocks noChangeArrowheads="1"/>
          </p:cNvSpPr>
          <p:nvPr/>
        </p:nvSpPr>
        <p:spPr bwMode="auto">
          <a:xfrm>
            <a:off x="2422525" y="1935163"/>
            <a:ext cx="1441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A + B</a:t>
            </a:r>
          </a:p>
        </p:txBody>
      </p:sp>
      <p:sp>
        <p:nvSpPr>
          <p:cNvPr id="16390" name="Rectangle 10"/>
          <p:cNvSpPr>
            <a:spLocks noChangeArrowheads="1"/>
          </p:cNvSpPr>
          <p:nvPr/>
        </p:nvSpPr>
        <p:spPr bwMode="auto">
          <a:xfrm>
            <a:off x="5241925" y="1935163"/>
            <a:ext cx="1497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C + D</a:t>
            </a:r>
          </a:p>
        </p:txBody>
      </p:sp>
      <p:sp>
        <p:nvSpPr>
          <p:cNvPr id="36871" name="Line 11"/>
          <p:cNvSpPr>
            <a:spLocks noChangeShapeType="1"/>
          </p:cNvSpPr>
          <p:nvPr/>
        </p:nvSpPr>
        <p:spPr bwMode="auto">
          <a:xfrm>
            <a:off x="4191000" y="3962400"/>
            <a:ext cx="7620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72" name="Rectangle 12"/>
          <p:cNvSpPr>
            <a:spLocks noChangeArrowheads="1"/>
          </p:cNvSpPr>
          <p:nvPr/>
        </p:nvSpPr>
        <p:spPr bwMode="auto">
          <a:xfrm>
            <a:off x="2422525" y="3611563"/>
            <a:ext cx="1497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C + D</a:t>
            </a:r>
          </a:p>
        </p:txBody>
      </p:sp>
      <p:sp>
        <p:nvSpPr>
          <p:cNvPr id="36873" name="Rectangle 13"/>
          <p:cNvSpPr>
            <a:spLocks noChangeArrowheads="1"/>
          </p:cNvSpPr>
          <p:nvPr/>
        </p:nvSpPr>
        <p:spPr bwMode="auto">
          <a:xfrm>
            <a:off x="5241925" y="3611563"/>
            <a:ext cx="1441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A + B</a:t>
            </a:r>
          </a:p>
        </p:txBody>
      </p:sp>
      <p:sp>
        <p:nvSpPr>
          <p:cNvPr id="36874" name="Rectangle 14"/>
          <p:cNvSpPr>
            <a:spLocks noChangeArrowheads="1"/>
          </p:cNvSpPr>
          <p:nvPr/>
        </p:nvSpPr>
        <p:spPr bwMode="auto">
          <a:xfrm>
            <a:off x="4022725" y="2773363"/>
            <a:ext cx="1041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FF"/>
                </a:solidFill>
              </a:rPr>
              <a:t>and</a:t>
            </a:r>
          </a:p>
        </p:txBody>
      </p:sp>
      <p:sp>
        <p:nvSpPr>
          <p:cNvPr id="36875" name="Rectangle 15"/>
          <p:cNvSpPr>
            <a:spLocks noChangeArrowheads="1"/>
          </p:cNvSpPr>
          <p:nvPr/>
        </p:nvSpPr>
        <p:spPr bwMode="auto">
          <a:xfrm>
            <a:off x="504825" y="4606925"/>
            <a:ext cx="7572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FF"/>
                </a:solidFill>
              </a:rPr>
              <a:t>or,</a:t>
            </a:r>
          </a:p>
        </p:txBody>
      </p:sp>
      <p:sp>
        <p:nvSpPr>
          <p:cNvPr id="36876" name="Text Box 16"/>
          <p:cNvSpPr txBox="1">
            <a:spLocks noChangeArrowheads="1"/>
          </p:cNvSpPr>
          <p:nvPr/>
        </p:nvSpPr>
        <p:spPr bwMode="auto">
          <a:xfrm>
            <a:off x="433388" y="5776913"/>
            <a:ext cx="84645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000000"/>
                </a:solidFill>
              </a:rPr>
              <a:t>“A and B are in equilibrium with C and D”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71" grpId="0" animBg="1"/>
      <p:bldP spid="36872" grpId="0"/>
      <p:bldP spid="36873" grpId="0"/>
      <p:bldP spid="36874" grpId="0"/>
      <p:bldP spid="36875" grpId="0"/>
      <p:bldP spid="368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mtClean="0"/>
              <a:t>Definition of Equilibrium</a:t>
            </a:r>
          </a:p>
        </p:txBody>
      </p:sp>
      <p:sp>
        <p:nvSpPr>
          <p:cNvPr id="37891" name="Text Box 17"/>
          <p:cNvSpPr txBox="1">
            <a:spLocks noChangeArrowheads="1"/>
          </p:cNvSpPr>
          <p:nvPr/>
        </p:nvSpPr>
        <p:spPr bwMode="auto">
          <a:xfrm>
            <a:off x="142875" y="3413125"/>
            <a:ext cx="8829675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en-CA" sz="4000">
                <a:solidFill>
                  <a:srgbClr val="000000"/>
                </a:solidFill>
              </a:rPr>
              <a:t>If the concentrations are not changing,</a:t>
            </a:r>
          </a:p>
          <a:p>
            <a:pPr algn="ctr"/>
            <a:r>
              <a:rPr lang="en-CA" sz="4000">
                <a:solidFill>
                  <a:srgbClr val="0000FF"/>
                </a:solidFill>
              </a:rPr>
              <a:t>forward rate  = reverse rate</a:t>
            </a:r>
          </a:p>
        </p:txBody>
      </p:sp>
      <p:sp>
        <p:nvSpPr>
          <p:cNvPr id="17412" name="Rectangle 19"/>
          <p:cNvSpPr>
            <a:spLocks noChangeArrowheads="1"/>
          </p:cNvSpPr>
          <p:nvPr/>
        </p:nvSpPr>
        <p:spPr bwMode="auto">
          <a:xfrm>
            <a:off x="2849563" y="2201863"/>
            <a:ext cx="3543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A + B </a:t>
            </a:r>
            <a:r>
              <a:rPr lang="en-US" sz="4000">
                <a:solidFill>
                  <a:srgbClr val="000000"/>
                </a:solidFill>
                <a:sym typeface="Euclid Math One" pitchFamily="18" charset="2"/>
              </a:rPr>
              <a:t></a:t>
            </a:r>
            <a:r>
              <a:rPr lang="en-US" sz="4000">
                <a:solidFill>
                  <a:srgbClr val="000000"/>
                </a:solidFill>
              </a:rPr>
              <a:t> C + D</a:t>
            </a:r>
            <a:endParaRPr lang="en-US" sz="4000">
              <a:solidFill>
                <a:srgbClr val="000000"/>
              </a:solidFill>
              <a:latin typeface="Chemistry" pitchFamily="2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640013" y="5113338"/>
            <a:ext cx="36687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k</a:t>
            </a:r>
            <a:r>
              <a:rPr lang="en-US" baseline="-25000">
                <a:solidFill>
                  <a:srgbClr val="000000"/>
                </a:solidFill>
              </a:rPr>
              <a:t>f</a:t>
            </a:r>
            <a:r>
              <a:rPr lang="en-US">
                <a:solidFill>
                  <a:srgbClr val="000000"/>
                </a:solidFill>
              </a:rPr>
              <a:t>[A][B] = k</a:t>
            </a:r>
            <a:r>
              <a:rPr lang="en-US" baseline="-25000">
                <a:solidFill>
                  <a:srgbClr val="000000"/>
                </a:solidFill>
              </a:rPr>
              <a:t>r</a:t>
            </a:r>
            <a:r>
              <a:rPr lang="en-US">
                <a:solidFill>
                  <a:srgbClr val="000000"/>
                </a:solidFill>
              </a:rPr>
              <a:t>[C][D]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319588" y="2613025"/>
            <a:ext cx="4302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00"/>
                </a:solidFill>
              </a:rPr>
              <a:t>k</a:t>
            </a:r>
            <a:r>
              <a:rPr lang="en-US" sz="2800" baseline="-25000">
                <a:solidFill>
                  <a:srgbClr val="000000"/>
                </a:solidFill>
              </a:rPr>
              <a:t>f</a:t>
            </a: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302125" y="1866900"/>
            <a:ext cx="4429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00"/>
                </a:solidFill>
              </a:rPr>
              <a:t>k</a:t>
            </a:r>
            <a:r>
              <a:rPr lang="en-US" sz="2800" baseline="-25000">
                <a:solidFill>
                  <a:srgbClr val="000000"/>
                </a:solidFill>
              </a:rPr>
              <a:t>r</a:t>
            </a:r>
            <a:endParaRPr lang="en-US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1246188" y="1954213"/>
            <a:ext cx="7896225" cy="4827587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smtClean="0"/>
              <a:t>NaCl</a:t>
            </a:r>
            <a:r>
              <a:rPr lang="en-US" baseline="-25000" smtClean="0"/>
              <a:t>(s)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NaCl</a:t>
            </a:r>
            <a:r>
              <a:rPr lang="en-US" baseline="-25000" smtClean="0"/>
              <a:t>(aq)</a:t>
            </a:r>
          </a:p>
          <a:p>
            <a:endParaRPr lang="en-US" baseline="-25000" smtClean="0"/>
          </a:p>
          <a:p>
            <a:pPr>
              <a:buFont typeface="Monotype Sorts" pitchFamily="2" charset="2"/>
              <a:buNone/>
            </a:pPr>
            <a:r>
              <a:rPr lang="en-US" smtClean="0"/>
              <a:t>equilibrium is attained when</a:t>
            </a:r>
          </a:p>
          <a:p>
            <a:pPr>
              <a:buFont typeface="Monotype Sorts" pitchFamily="2" charset="2"/>
              <a:buNone/>
            </a:pPr>
            <a:r>
              <a:rPr lang="en-US" smtClean="0"/>
              <a:t>the solution is saturated</a:t>
            </a:r>
          </a:p>
          <a:p>
            <a:endParaRPr lang="en-CA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2413" cy="1295400"/>
          </a:xfrm>
          <a:noFill/>
        </p:spPr>
        <p:txBody>
          <a:bodyPr/>
          <a:lstStyle/>
          <a:p>
            <a:r>
              <a:rPr lang="en-US" smtClean="0"/>
              <a:t>Equilibrium is a Dynamic Process...</a:t>
            </a: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1477963"/>
            <a:ext cx="2667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FF0000"/>
                </a:solidFill>
              </a:rPr>
              <a:t>radioactive</a:t>
            </a:r>
          </a:p>
          <a:p>
            <a:r>
              <a:rPr lang="en-US" sz="4000">
                <a:solidFill>
                  <a:srgbClr val="FF0000"/>
                </a:solidFill>
              </a:rPr>
              <a:t>NaCl</a:t>
            </a:r>
            <a:r>
              <a:rPr lang="en-US" sz="4000" baseline="-25000">
                <a:solidFill>
                  <a:srgbClr val="FF0000"/>
                </a:solidFill>
              </a:rPr>
              <a:t>(s)</a:t>
            </a:r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>
            <a:off x="1676400" y="2209800"/>
            <a:ext cx="609600" cy="762000"/>
          </a:xfrm>
          <a:prstGeom prst="line">
            <a:avLst/>
          </a:prstGeom>
          <a:noFill/>
          <a:ln w="50800">
            <a:solidFill>
              <a:srgbClr val="FF33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Oval 6"/>
          <p:cNvSpPr>
            <a:spLocks noChangeArrowheads="1"/>
          </p:cNvSpPr>
          <p:nvPr/>
        </p:nvSpPr>
        <p:spPr bwMode="auto">
          <a:xfrm>
            <a:off x="2357438" y="26193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3" name="Oval 7"/>
          <p:cNvSpPr>
            <a:spLocks noChangeArrowheads="1"/>
          </p:cNvSpPr>
          <p:nvPr/>
        </p:nvSpPr>
        <p:spPr bwMode="auto">
          <a:xfrm>
            <a:off x="2405063" y="27241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4" name="Oval 8"/>
          <p:cNvSpPr>
            <a:spLocks noChangeArrowheads="1"/>
          </p:cNvSpPr>
          <p:nvPr/>
        </p:nvSpPr>
        <p:spPr bwMode="auto">
          <a:xfrm>
            <a:off x="2509838" y="27717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5" name="Oval 9"/>
          <p:cNvSpPr>
            <a:spLocks noChangeArrowheads="1"/>
          </p:cNvSpPr>
          <p:nvPr/>
        </p:nvSpPr>
        <p:spPr bwMode="auto">
          <a:xfrm>
            <a:off x="2633663" y="26765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6" name="Oval 10"/>
          <p:cNvSpPr>
            <a:spLocks noChangeArrowheads="1"/>
          </p:cNvSpPr>
          <p:nvPr/>
        </p:nvSpPr>
        <p:spPr bwMode="auto">
          <a:xfrm>
            <a:off x="2700338" y="28289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7" name="Oval 11"/>
          <p:cNvSpPr>
            <a:spLocks noChangeArrowheads="1"/>
          </p:cNvSpPr>
          <p:nvPr/>
        </p:nvSpPr>
        <p:spPr bwMode="auto">
          <a:xfrm>
            <a:off x="2652713" y="29527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8" name="Oval 12"/>
          <p:cNvSpPr>
            <a:spLocks noChangeArrowheads="1"/>
          </p:cNvSpPr>
          <p:nvPr/>
        </p:nvSpPr>
        <p:spPr bwMode="auto">
          <a:xfrm>
            <a:off x="2662238" y="29241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9" name="Oval 13"/>
          <p:cNvSpPr>
            <a:spLocks noChangeArrowheads="1"/>
          </p:cNvSpPr>
          <p:nvPr/>
        </p:nvSpPr>
        <p:spPr bwMode="auto">
          <a:xfrm>
            <a:off x="2481263" y="289560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0" name="Oval 14"/>
          <p:cNvSpPr>
            <a:spLocks noChangeArrowheads="1"/>
          </p:cNvSpPr>
          <p:nvPr/>
        </p:nvSpPr>
        <p:spPr bwMode="auto">
          <a:xfrm>
            <a:off x="2452688" y="31146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1" name="Oval 15"/>
          <p:cNvSpPr>
            <a:spLocks noChangeArrowheads="1"/>
          </p:cNvSpPr>
          <p:nvPr/>
        </p:nvSpPr>
        <p:spPr bwMode="auto">
          <a:xfrm>
            <a:off x="2519363" y="32099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2" name="Oval 16"/>
          <p:cNvSpPr>
            <a:spLocks noChangeArrowheads="1"/>
          </p:cNvSpPr>
          <p:nvPr/>
        </p:nvSpPr>
        <p:spPr bwMode="auto">
          <a:xfrm>
            <a:off x="2547938" y="30289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3" name="Oval 17"/>
          <p:cNvSpPr>
            <a:spLocks noChangeArrowheads="1"/>
          </p:cNvSpPr>
          <p:nvPr/>
        </p:nvSpPr>
        <p:spPr bwMode="auto">
          <a:xfrm>
            <a:off x="2376488" y="31908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4" name="Oval 18"/>
          <p:cNvSpPr>
            <a:spLocks noChangeArrowheads="1"/>
          </p:cNvSpPr>
          <p:nvPr/>
        </p:nvSpPr>
        <p:spPr bwMode="auto">
          <a:xfrm>
            <a:off x="2643188" y="32670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5" name="Oval 19"/>
          <p:cNvSpPr>
            <a:spLocks noChangeArrowheads="1"/>
          </p:cNvSpPr>
          <p:nvPr/>
        </p:nvSpPr>
        <p:spPr bwMode="auto">
          <a:xfrm>
            <a:off x="2471738" y="33623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6" name="Oval 20"/>
          <p:cNvSpPr>
            <a:spLocks noChangeArrowheads="1"/>
          </p:cNvSpPr>
          <p:nvPr/>
        </p:nvSpPr>
        <p:spPr bwMode="auto">
          <a:xfrm>
            <a:off x="2605088" y="34575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7" name="Oval 21"/>
          <p:cNvSpPr>
            <a:spLocks noChangeArrowheads="1"/>
          </p:cNvSpPr>
          <p:nvPr/>
        </p:nvSpPr>
        <p:spPr bwMode="auto">
          <a:xfrm>
            <a:off x="2500313" y="35337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8" name="Oval 22"/>
          <p:cNvSpPr>
            <a:spLocks noChangeArrowheads="1"/>
          </p:cNvSpPr>
          <p:nvPr/>
        </p:nvSpPr>
        <p:spPr bwMode="auto">
          <a:xfrm>
            <a:off x="2414588" y="350520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59" name="Oval 23"/>
          <p:cNvSpPr>
            <a:spLocks noChangeArrowheads="1"/>
          </p:cNvSpPr>
          <p:nvPr/>
        </p:nvSpPr>
        <p:spPr bwMode="auto">
          <a:xfrm>
            <a:off x="2433638" y="36385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0" name="Oval 24"/>
          <p:cNvSpPr>
            <a:spLocks noChangeArrowheads="1"/>
          </p:cNvSpPr>
          <p:nvPr/>
        </p:nvSpPr>
        <p:spPr bwMode="auto">
          <a:xfrm>
            <a:off x="2338388" y="36385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1" name="Oval 25"/>
          <p:cNvSpPr>
            <a:spLocks noChangeArrowheads="1"/>
          </p:cNvSpPr>
          <p:nvPr/>
        </p:nvSpPr>
        <p:spPr bwMode="auto">
          <a:xfrm>
            <a:off x="2862263" y="28384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2" name="Oval 26"/>
          <p:cNvSpPr>
            <a:spLocks noChangeArrowheads="1"/>
          </p:cNvSpPr>
          <p:nvPr/>
        </p:nvSpPr>
        <p:spPr bwMode="auto">
          <a:xfrm>
            <a:off x="2757488" y="27527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3" name="Oval 27"/>
          <p:cNvSpPr>
            <a:spLocks noChangeArrowheads="1"/>
          </p:cNvSpPr>
          <p:nvPr/>
        </p:nvSpPr>
        <p:spPr bwMode="auto">
          <a:xfrm>
            <a:off x="2719388" y="259080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4" name="Oval 28"/>
          <p:cNvSpPr>
            <a:spLocks noChangeArrowheads="1"/>
          </p:cNvSpPr>
          <p:nvPr/>
        </p:nvSpPr>
        <p:spPr bwMode="auto">
          <a:xfrm>
            <a:off x="2509838" y="26384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5" name="Oval 29"/>
          <p:cNvSpPr>
            <a:spLocks noChangeArrowheads="1"/>
          </p:cNvSpPr>
          <p:nvPr/>
        </p:nvSpPr>
        <p:spPr bwMode="auto">
          <a:xfrm>
            <a:off x="2614613" y="25241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6" name="Oval 30"/>
          <p:cNvSpPr>
            <a:spLocks noChangeArrowheads="1"/>
          </p:cNvSpPr>
          <p:nvPr/>
        </p:nvSpPr>
        <p:spPr bwMode="auto">
          <a:xfrm>
            <a:off x="2928938" y="27241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7" name="Oval 31"/>
          <p:cNvSpPr>
            <a:spLocks noChangeArrowheads="1"/>
          </p:cNvSpPr>
          <p:nvPr/>
        </p:nvSpPr>
        <p:spPr bwMode="auto">
          <a:xfrm>
            <a:off x="2862263" y="26193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8" name="Oval 32"/>
          <p:cNvSpPr>
            <a:spLocks noChangeArrowheads="1"/>
          </p:cNvSpPr>
          <p:nvPr/>
        </p:nvSpPr>
        <p:spPr bwMode="auto">
          <a:xfrm>
            <a:off x="2776538" y="29908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69" name="Oval 33"/>
          <p:cNvSpPr>
            <a:spLocks noChangeArrowheads="1"/>
          </p:cNvSpPr>
          <p:nvPr/>
        </p:nvSpPr>
        <p:spPr bwMode="auto">
          <a:xfrm>
            <a:off x="3081338" y="26955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0" name="Oval 34"/>
          <p:cNvSpPr>
            <a:spLocks noChangeArrowheads="1"/>
          </p:cNvSpPr>
          <p:nvPr/>
        </p:nvSpPr>
        <p:spPr bwMode="auto">
          <a:xfrm>
            <a:off x="3062288" y="259080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1" name="Oval 35"/>
          <p:cNvSpPr>
            <a:spLocks noChangeArrowheads="1"/>
          </p:cNvSpPr>
          <p:nvPr/>
        </p:nvSpPr>
        <p:spPr bwMode="auto">
          <a:xfrm>
            <a:off x="2938463" y="24955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2" name="Oval 36"/>
          <p:cNvSpPr>
            <a:spLocks noChangeArrowheads="1"/>
          </p:cNvSpPr>
          <p:nvPr/>
        </p:nvSpPr>
        <p:spPr bwMode="auto">
          <a:xfrm>
            <a:off x="3138488" y="24669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3" name="Oval 37"/>
          <p:cNvSpPr>
            <a:spLocks noChangeArrowheads="1"/>
          </p:cNvSpPr>
          <p:nvPr/>
        </p:nvSpPr>
        <p:spPr bwMode="auto">
          <a:xfrm>
            <a:off x="2795588" y="24955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4" name="Oval 38"/>
          <p:cNvSpPr>
            <a:spLocks noChangeArrowheads="1"/>
          </p:cNvSpPr>
          <p:nvPr/>
        </p:nvSpPr>
        <p:spPr bwMode="auto">
          <a:xfrm>
            <a:off x="2709863" y="243840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5" name="Oval 39"/>
          <p:cNvSpPr>
            <a:spLocks noChangeArrowheads="1"/>
          </p:cNvSpPr>
          <p:nvPr/>
        </p:nvSpPr>
        <p:spPr bwMode="auto">
          <a:xfrm>
            <a:off x="2843213" y="23050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6" name="Oval 40"/>
          <p:cNvSpPr>
            <a:spLocks noChangeArrowheads="1"/>
          </p:cNvSpPr>
          <p:nvPr/>
        </p:nvSpPr>
        <p:spPr bwMode="auto">
          <a:xfrm>
            <a:off x="2995613" y="24574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7" name="Oval 41"/>
          <p:cNvSpPr>
            <a:spLocks noChangeArrowheads="1"/>
          </p:cNvSpPr>
          <p:nvPr/>
        </p:nvSpPr>
        <p:spPr bwMode="auto">
          <a:xfrm>
            <a:off x="3148013" y="26098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8" name="Oval 42"/>
          <p:cNvSpPr>
            <a:spLocks noChangeArrowheads="1"/>
          </p:cNvSpPr>
          <p:nvPr/>
        </p:nvSpPr>
        <p:spPr bwMode="auto">
          <a:xfrm>
            <a:off x="3252788" y="259080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79" name="Oval 43"/>
          <p:cNvSpPr>
            <a:spLocks noChangeArrowheads="1"/>
          </p:cNvSpPr>
          <p:nvPr/>
        </p:nvSpPr>
        <p:spPr bwMode="auto">
          <a:xfrm>
            <a:off x="3348038" y="24669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0" name="Oval 44"/>
          <p:cNvSpPr>
            <a:spLocks noChangeArrowheads="1"/>
          </p:cNvSpPr>
          <p:nvPr/>
        </p:nvSpPr>
        <p:spPr bwMode="auto">
          <a:xfrm>
            <a:off x="3233738" y="23717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1" name="Oval 45"/>
          <p:cNvSpPr>
            <a:spLocks noChangeArrowheads="1"/>
          </p:cNvSpPr>
          <p:nvPr/>
        </p:nvSpPr>
        <p:spPr bwMode="auto">
          <a:xfrm>
            <a:off x="3062288" y="23431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2" name="Oval 46"/>
          <p:cNvSpPr>
            <a:spLocks noChangeArrowheads="1"/>
          </p:cNvSpPr>
          <p:nvPr/>
        </p:nvSpPr>
        <p:spPr bwMode="auto">
          <a:xfrm>
            <a:off x="3224213" y="27146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3" name="Oval 47"/>
          <p:cNvSpPr>
            <a:spLocks noChangeArrowheads="1"/>
          </p:cNvSpPr>
          <p:nvPr/>
        </p:nvSpPr>
        <p:spPr bwMode="auto">
          <a:xfrm>
            <a:off x="3128963" y="22764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4" name="Oval 48"/>
          <p:cNvSpPr>
            <a:spLocks noChangeArrowheads="1"/>
          </p:cNvSpPr>
          <p:nvPr/>
        </p:nvSpPr>
        <p:spPr bwMode="auto">
          <a:xfrm>
            <a:off x="3348038" y="23717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5" name="Oval 49"/>
          <p:cNvSpPr>
            <a:spLocks noChangeArrowheads="1"/>
          </p:cNvSpPr>
          <p:nvPr/>
        </p:nvSpPr>
        <p:spPr bwMode="auto">
          <a:xfrm>
            <a:off x="3281363" y="2228850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6" name="Oval 50"/>
          <p:cNvSpPr>
            <a:spLocks noChangeArrowheads="1"/>
          </p:cNvSpPr>
          <p:nvPr/>
        </p:nvSpPr>
        <p:spPr bwMode="auto">
          <a:xfrm>
            <a:off x="2957513" y="22574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7" name="Oval 51"/>
          <p:cNvSpPr>
            <a:spLocks noChangeArrowheads="1"/>
          </p:cNvSpPr>
          <p:nvPr/>
        </p:nvSpPr>
        <p:spPr bwMode="auto">
          <a:xfrm>
            <a:off x="3024188" y="21431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8" name="Oval 52"/>
          <p:cNvSpPr>
            <a:spLocks noChangeArrowheads="1"/>
          </p:cNvSpPr>
          <p:nvPr/>
        </p:nvSpPr>
        <p:spPr bwMode="auto">
          <a:xfrm>
            <a:off x="3195638" y="20859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89" name="Oval 53"/>
          <p:cNvSpPr>
            <a:spLocks noChangeArrowheads="1"/>
          </p:cNvSpPr>
          <p:nvPr/>
        </p:nvSpPr>
        <p:spPr bwMode="auto">
          <a:xfrm>
            <a:off x="2967038" y="20859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90" name="Oval 54"/>
          <p:cNvSpPr>
            <a:spLocks noChangeArrowheads="1"/>
          </p:cNvSpPr>
          <p:nvPr/>
        </p:nvSpPr>
        <p:spPr bwMode="auto">
          <a:xfrm>
            <a:off x="2843213" y="21621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91" name="Oval 55"/>
          <p:cNvSpPr>
            <a:spLocks noChangeArrowheads="1"/>
          </p:cNvSpPr>
          <p:nvPr/>
        </p:nvSpPr>
        <p:spPr bwMode="auto">
          <a:xfrm>
            <a:off x="3090863" y="20288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92" name="Oval 56"/>
          <p:cNvSpPr>
            <a:spLocks noChangeArrowheads="1"/>
          </p:cNvSpPr>
          <p:nvPr/>
        </p:nvSpPr>
        <p:spPr bwMode="auto">
          <a:xfrm>
            <a:off x="3348038" y="212407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93" name="Oval 57"/>
          <p:cNvSpPr>
            <a:spLocks noChangeArrowheads="1"/>
          </p:cNvSpPr>
          <p:nvPr/>
        </p:nvSpPr>
        <p:spPr bwMode="auto">
          <a:xfrm>
            <a:off x="3490913" y="2257425"/>
            <a:ext cx="47625" cy="7143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13" name="Rectangle 58"/>
          <p:cNvSpPr>
            <a:spLocks noChangeArrowheads="1"/>
          </p:cNvSpPr>
          <p:nvPr/>
        </p:nvSpPr>
        <p:spPr bwMode="auto">
          <a:xfrm>
            <a:off x="1219200" y="3733800"/>
            <a:ext cx="2362200" cy="2286000"/>
          </a:xfrm>
          <a:prstGeom prst="rect">
            <a:avLst/>
          </a:prstGeom>
          <a:solidFill>
            <a:srgbClr val="B0FF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95" name="Oval 59"/>
          <p:cNvSpPr>
            <a:spLocks noChangeArrowheads="1"/>
          </p:cNvSpPr>
          <p:nvPr/>
        </p:nvSpPr>
        <p:spPr bwMode="auto">
          <a:xfrm>
            <a:off x="1225550" y="2368550"/>
            <a:ext cx="2349500" cy="977900"/>
          </a:xfrm>
          <a:prstGeom prst="ellips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15" name="Line 60"/>
          <p:cNvSpPr>
            <a:spLocks noChangeShapeType="1"/>
          </p:cNvSpPr>
          <p:nvPr/>
        </p:nvSpPr>
        <p:spPr bwMode="auto">
          <a:xfrm>
            <a:off x="1219200" y="2819400"/>
            <a:ext cx="0" cy="3505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16" name="Line 61"/>
          <p:cNvSpPr>
            <a:spLocks noChangeShapeType="1"/>
          </p:cNvSpPr>
          <p:nvPr/>
        </p:nvSpPr>
        <p:spPr bwMode="auto">
          <a:xfrm>
            <a:off x="3581400" y="2819400"/>
            <a:ext cx="0" cy="3505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17" name="Line 62"/>
          <p:cNvSpPr>
            <a:spLocks noChangeShapeType="1"/>
          </p:cNvSpPr>
          <p:nvPr/>
        </p:nvSpPr>
        <p:spPr bwMode="auto">
          <a:xfrm>
            <a:off x="1219200" y="6324600"/>
            <a:ext cx="2362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18" name="Oval 63"/>
          <p:cNvSpPr>
            <a:spLocks noChangeArrowheads="1"/>
          </p:cNvSpPr>
          <p:nvPr/>
        </p:nvSpPr>
        <p:spPr bwMode="auto">
          <a:xfrm>
            <a:off x="1228725" y="6134100"/>
            <a:ext cx="2352675" cy="390525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19" name="Rectangle 64"/>
          <p:cNvSpPr>
            <a:spLocks noChangeArrowheads="1"/>
          </p:cNvSpPr>
          <p:nvPr/>
        </p:nvSpPr>
        <p:spPr bwMode="auto">
          <a:xfrm>
            <a:off x="1479550" y="4616450"/>
            <a:ext cx="19224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NaCl</a:t>
            </a:r>
            <a:r>
              <a:rPr lang="en-US" sz="4000" baseline="-25000">
                <a:solidFill>
                  <a:srgbClr val="000000"/>
                </a:solidFill>
              </a:rPr>
              <a:t>(aq)</a:t>
            </a:r>
          </a:p>
        </p:txBody>
      </p:sp>
      <p:sp>
        <p:nvSpPr>
          <p:cNvPr id="19520" name="Rectangle 65"/>
          <p:cNvSpPr>
            <a:spLocks noChangeArrowheads="1"/>
          </p:cNvSpPr>
          <p:nvPr/>
        </p:nvSpPr>
        <p:spPr bwMode="auto">
          <a:xfrm>
            <a:off x="1246188" y="5867400"/>
            <a:ext cx="2335212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521" name="Rectangle 66"/>
          <p:cNvSpPr>
            <a:spLocks noChangeArrowheads="1"/>
          </p:cNvSpPr>
          <p:nvPr/>
        </p:nvSpPr>
        <p:spPr bwMode="auto">
          <a:xfrm>
            <a:off x="1527175" y="5807075"/>
            <a:ext cx="17129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NaCl</a:t>
            </a:r>
            <a:r>
              <a:rPr lang="en-US" sz="4000" baseline="-25000">
                <a:solidFill>
                  <a:srgbClr val="000000"/>
                </a:solidFill>
              </a:rPr>
              <a:t>(s)</a:t>
            </a:r>
          </a:p>
        </p:txBody>
      </p:sp>
      <p:sp>
        <p:nvSpPr>
          <p:cNvPr id="67" name="Oval 2"/>
          <p:cNvSpPr>
            <a:spLocks noChangeArrowheads="1"/>
          </p:cNvSpPr>
          <p:nvPr/>
        </p:nvSpPr>
        <p:spPr bwMode="auto">
          <a:xfrm>
            <a:off x="5475288" y="6069013"/>
            <a:ext cx="2352675" cy="390525"/>
          </a:xfrm>
          <a:prstGeom prst="ellips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Rectangle 56"/>
          <p:cNvSpPr>
            <a:spLocks noChangeArrowheads="1"/>
          </p:cNvSpPr>
          <p:nvPr/>
        </p:nvSpPr>
        <p:spPr bwMode="auto">
          <a:xfrm>
            <a:off x="5505450" y="3757613"/>
            <a:ext cx="2362200" cy="22860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" name="Oval 57"/>
          <p:cNvSpPr>
            <a:spLocks noChangeArrowheads="1"/>
          </p:cNvSpPr>
          <p:nvPr/>
        </p:nvSpPr>
        <p:spPr bwMode="auto">
          <a:xfrm>
            <a:off x="5487988" y="2392363"/>
            <a:ext cx="2349500" cy="977900"/>
          </a:xfrm>
          <a:prstGeom prst="ellips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" name="Line 58"/>
          <p:cNvSpPr>
            <a:spLocks noChangeShapeType="1"/>
          </p:cNvSpPr>
          <p:nvPr/>
        </p:nvSpPr>
        <p:spPr bwMode="auto">
          <a:xfrm>
            <a:off x="5481638" y="2843213"/>
            <a:ext cx="0" cy="3505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" name="Line 59"/>
          <p:cNvSpPr>
            <a:spLocks noChangeShapeType="1"/>
          </p:cNvSpPr>
          <p:nvPr/>
        </p:nvSpPr>
        <p:spPr bwMode="auto">
          <a:xfrm>
            <a:off x="7843838" y="2843213"/>
            <a:ext cx="0" cy="3505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" name="Line 60"/>
          <p:cNvSpPr>
            <a:spLocks noChangeShapeType="1"/>
          </p:cNvSpPr>
          <p:nvPr/>
        </p:nvSpPr>
        <p:spPr bwMode="auto">
          <a:xfrm>
            <a:off x="5481638" y="6348413"/>
            <a:ext cx="2362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Rectangle 61" descr="Large confetti"/>
          <p:cNvSpPr>
            <a:spLocks noChangeArrowheads="1"/>
          </p:cNvSpPr>
          <p:nvPr/>
        </p:nvSpPr>
        <p:spPr bwMode="auto">
          <a:xfrm>
            <a:off x="5522913" y="5768975"/>
            <a:ext cx="2320925" cy="415925"/>
          </a:xfrm>
          <a:prstGeom prst="rect">
            <a:avLst/>
          </a:prstGeom>
          <a:pattFill prst="lgConfetti">
            <a:fgClr>
              <a:schemeClr val="tx1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Oval 62" descr="Large confetti"/>
          <p:cNvSpPr>
            <a:spLocks noChangeArrowheads="1"/>
          </p:cNvSpPr>
          <p:nvPr/>
        </p:nvSpPr>
        <p:spPr bwMode="auto">
          <a:xfrm>
            <a:off x="5491163" y="6103938"/>
            <a:ext cx="2352675" cy="323850"/>
          </a:xfrm>
          <a:prstGeom prst="ellipse">
            <a:avLst/>
          </a:prstGeom>
          <a:pattFill prst="lgConfetti">
            <a:fgClr>
              <a:schemeClr val="tx1"/>
            </a:fgClr>
            <a:bgClr>
              <a:schemeClr val="folHlink"/>
            </a:bgClr>
          </a:patt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" name="Rectangle 63"/>
          <p:cNvSpPr>
            <a:spLocks noChangeArrowheads="1"/>
          </p:cNvSpPr>
          <p:nvPr/>
        </p:nvSpPr>
        <p:spPr bwMode="auto">
          <a:xfrm>
            <a:off x="5789613" y="5857875"/>
            <a:ext cx="17129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NaCl</a:t>
            </a:r>
            <a:r>
              <a:rPr lang="en-US" sz="4000" baseline="-25000">
                <a:solidFill>
                  <a:srgbClr val="000000"/>
                </a:solidFill>
              </a:rPr>
              <a:t>(s)</a:t>
            </a:r>
          </a:p>
        </p:txBody>
      </p:sp>
      <p:sp>
        <p:nvSpPr>
          <p:cNvPr id="76" name="Rectangle 64"/>
          <p:cNvSpPr>
            <a:spLocks noChangeArrowheads="1"/>
          </p:cNvSpPr>
          <p:nvPr/>
        </p:nvSpPr>
        <p:spPr bwMode="auto">
          <a:xfrm>
            <a:off x="5741988" y="4640263"/>
            <a:ext cx="19224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NaCl</a:t>
            </a:r>
            <a:r>
              <a:rPr lang="en-US" sz="4000" baseline="-25000">
                <a:solidFill>
                  <a:srgbClr val="000000"/>
                </a:solidFill>
              </a:rPr>
              <a:t>(aq)</a:t>
            </a:r>
          </a:p>
        </p:txBody>
      </p:sp>
      <p:sp>
        <p:nvSpPr>
          <p:cNvPr id="77" name="Line 65"/>
          <p:cNvSpPr>
            <a:spLocks noChangeShapeType="1"/>
          </p:cNvSpPr>
          <p:nvPr/>
        </p:nvSpPr>
        <p:spPr bwMode="auto">
          <a:xfrm>
            <a:off x="4143375" y="4810125"/>
            <a:ext cx="928688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 animBg="1"/>
      <p:bldP spid="39942" grpId="0" animBg="1"/>
      <p:bldP spid="39943" grpId="0" animBg="1"/>
      <p:bldP spid="39944" grpId="0" animBg="1"/>
      <p:bldP spid="39945" grpId="0" animBg="1"/>
      <p:bldP spid="39946" grpId="0" animBg="1"/>
      <p:bldP spid="39947" grpId="0" animBg="1"/>
      <p:bldP spid="39948" grpId="0" animBg="1"/>
      <p:bldP spid="39949" grpId="0" animBg="1"/>
      <p:bldP spid="39950" grpId="0" animBg="1"/>
      <p:bldP spid="39951" grpId="0" animBg="1"/>
      <p:bldP spid="39952" grpId="0" animBg="1"/>
      <p:bldP spid="39953" grpId="0" animBg="1"/>
      <p:bldP spid="39954" grpId="0" animBg="1"/>
      <p:bldP spid="39955" grpId="0" animBg="1"/>
      <p:bldP spid="39956" grpId="0" animBg="1"/>
      <p:bldP spid="39957" grpId="0" animBg="1"/>
      <p:bldP spid="39958" grpId="0" animBg="1"/>
      <p:bldP spid="39959" grpId="0" animBg="1"/>
      <p:bldP spid="39960" grpId="0" animBg="1"/>
      <p:bldP spid="39961" grpId="0" animBg="1"/>
      <p:bldP spid="39962" grpId="0" animBg="1"/>
      <p:bldP spid="39963" grpId="0" animBg="1"/>
      <p:bldP spid="39964" grpId="0" animBg="1"/>
      <p:bldP spid="39965" grpId="0" animBg="1"/>
      <p:bldP spid="39966" grpId="0" animBg="1"/>
      <p:bldP spid="39967" grpId="0" animBg="1"/>
      <p:bldP spid="39968" grpId="0" animBg="1"/>
      <p:bldP spid="39969" grpId="0" animBg="1"/>
      <p:bldP spid="39970" grpId="0" animBg="1"/>
      <p:bldP spid="39971" grpId="0" animBg="1"/>
      <p:bldP spid="39972" grpId="0" animBg="1"/>
      <p:bldP spid="39973" grpId="0" animBg="1"/>
      <p:bldP spid="39974" grpId="0" animBg="1"/>
      <p:bldP spid="39975" grpId="0" animBg="1"/>
      <p:bldP spid="39976" grpId="0" animBg="1"/>
      <p:bldP spid="39977" grpId="0" animBg="1"/>
      <p:bldP spid="39978" grpId="0" animBg="1"/>
      <p:bldP spid="39979" grpId="0" animBg="1"/>
      <p:bldP spid="39980" grpId="0" animBg="1"/>
      <p:bldP spid="39981" grpId="0" animBg="1"/>
      <p:bldP spid="39982" grpId="0" animBg="1"/>
      <p:bldP spid="39983" grpId="0" animBg="1"/>
      <p:bldP spid="39984" grpId="0" animBg="1"/>
      <p:bldP spid="39985" grpId="0" animBg="1"/>
      <p:bldP spid="39986" grpId="0" animBg="1"/>
      <p:bldP spid="39987" grpId="0" animBg="1"/>
      <p:bldP spid="39988" grpId="0" animBg="1"/>
      <p:bldP spid="39989" grpId="0" animBg="1"/>
      <p:bldP spid="39990" grpId="0" animBg="1"/>
      <p:bldP spid="39991" grpId="0" animBg="1"/>
      <p:bldP spid="39992" grpId="0" animBg="1"/>
      <p:bldP spid="39993" grpId="0" animBg="1"/>
      <p:bldP spid="39995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/>
      <p:bldP spid="76" grpId="0"/>
      <p:bldP spid="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z="4000" smtClean="0">
                <a:latin typeface="Arial" charset="0"/>
              </a:rPr>
              <a:t>The equilibrium constant, K</a:t>
            </a:r>
            <a:r>
              <a:rPr lang="en-US" sz="4000" baseline="-25000" smtClean="0">
                <a:latin typeface="Arial" charset="0"/>
              </a:rPr>
              <a:t>eq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88" y="1546225"/>
            <a:ext cx="9142412" cy="5027613"/>
          </a:xfrm>
          <a:noFill/>
        </p:spPr>
        <p:txBody>
          <a:bodyPr/>
          <a:lstStyle/>
          <a:p>
            <a:r>
              <a:rPr lang="en-US" smtClean="0"/>
              <a:t>for a reaction</a:t>
            </a:r>
          </a:p>
          <a:p>
            <a:r>
              <a:rPr lang="en-US" smtClean="0"/>
              <a:t>aA + bB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cC + dD</a:t>
            </a:r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2393950" y="3814763"/>
            <a:ext cx="17526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2378075" y="3082925"/>
            <a:ext cx="1844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[C]</a:t>
            </a:r>
            <a:r>
              <a:rPr lang="en-US" sz="4000" baseline="30000">
                <a:solidFill>
                  <a:srgbClr val="000000"/>
                </a:solidFill>
              </a:rPr>
              <a:t>c</a:t>
            </a:r>
            <a:r>
              <a:rPr lang="en-US" sz="4000">
                <a:solidFill>
                  <a:srgbClr val="000000"/>
                </a:solidFill>
              </a:rPr>
              <a:t>[D]</a:t>
            </a:r>
            <a:r>
              <a:rPr lang="en-US" sz="4000" baseline="30000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2378075" y="3844925"/>
            <a:ext cx="1806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[A]</a:t>
            </a:r>
            <a:r>
              <a:rPr lang="en-US" sz="4000" baseline="30000">
                <a:solidFill>
                  <a:srgbClr val="000000"/>
                </a:solidFill>
              </a:rPr>
              <a:t>a</a:t>
            </a:r>
            <a:r>
              <a:rPr lang="en-US" sz="4000">
                <a:solidFill>
                  <a:srgbClr val="000000"/>
                </a:solidFill>
              </a:rPr>
              <a:t>[B]</a:t>
            </a:r>
            <a:r>
              <a:rPr lang="en-US" sz="4000" baseline="30000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1006475" y="3463925"/>
            <a:ext cx="1493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K</a:t>
            </a:r>
            <a:r>
              <a:rPr lang="en-US" sz="4000" baseline="-25000">
                <a:solidFill>
                  <a:srgbClr val="000000"/>
                </a:solidFill>
              </a:rPr>
              <a:t>eq</a:t>
            </a:r>
            <a:r>
              <a:rPr lang="en-US" sz="4000">
                <a:solidFill>
                  <a:srgbClr val="000000"/>
                </a:solidFill>
              </a:rPr>
              <a:t> = </a:t>
            </a: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4746625" y="3495675"/>
            <a:ext cx="3546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(at equilibrium)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1441450" y="6016625"/>
            <a:ext cx="6683375" cy="646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0000FF"/>
                </a:solidFill>
              </a:rPr>
              <a:t>K</a:t>
            </a:r>
            <a:r>
              <a:rPr lang="en-CA" baseline="-25000">
                <a:solidFill>
                  <a:srgbClr val="0000FF"/>
                </a:solidFill>
              </a:rPr>
              <a:t>eq</a:t>
            </a:r>
            <a:r>
              <a:rPr lang="en-CA">
                <a:solidFill>
                  <a:srgbClr val="0000FF"/>
                </a:solidFill>
              </a:rPr>
              <a:t> is a function of temperature!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2651125" y="4995863"/>
            <a:ext cx="34988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000000"/>
                </a:solidFill>
              </a:rPr>
              <a:t>[X] = (mol X) / L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  <p:bldP spid="27653" grpId="0"/>
      <p:bldP spid="27654" grpId="0"/>
      <p:bldP spid="27655" grpId="0"/>
      <p:bldP spid="27656" grpId="0"/>
      <p:bldP spid="27657" grpId="0"/>
      <p:bldP spid="276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mtClean="0"/>
              <a:t>for example,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/>
          <a:lstStyle/>
          <a:p>
            <a:r>
              <a:rPr lang="en-US" smtClean="0"/>
              <a:t>Cl</a:t>
            </a:r>
            <a:r>
              <a:rPr lang="en-US" baseline="-25000" smtClean="0"/>
              <a:t>2(aq)</a:t>
            </a:r>
            <a:r>
              <a:rPr lang="en-US" smtClean="0"/>
              <a:t> + 2 NO</a:t>
            </a:r>
            <a:r>
              <a:rPr lang="en-US" baseline="-25000" smtClean="0"/>
              <a:t>(aq)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2 NOCl</a:t>
            </a:r>
            <a:r>
              <a:rPr lang="en-US" baseline="-25000" smtClean="0"/>
              <a:t>(aq)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854200" y="3840163"/>
            <a:ext cx="1493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K</a:t>
            </a:r>
            <a:r>
              <a:rPr lang="en-US" sz="4000" baseline="-25000">
                <a:solidFill>
                  <a:srgbClr val="000000"/>
                </a:solidFill>
              </a:rPr>
              <a:t>eq</a:t>
            </a:r>
            <a:r>
              <a:rPr lang="en-US" sz="4000">
                <a:solidFill>
                  <a:srgbClr val="000000"/>
                </a:solidFill>
              </a:rPr>
              <a:t> = </a:t>
            </a: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3394075" y="4191000"/>
            <a:ext cx="377031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3889375" y="3409950"/>
            <a:ext cx="2508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[NOCl</a:t>
            </a:r>
            <a:r>
              <a:rPr lang="en-US" sz="4000" baseline="-25000">
                <a:solidFill>
                  <a:srgbClr val="000000"/>
                </a:solidFill>
              </a:rPr>
              <a:t>(aq)</a:t>
            </a:r>
            <a:r>
              <a:rPr lang="en-US" sz="4000">
                <a:solidFill>
                  <a:srgbClr val="000000"/>
                </a:solidFill>
              </a:rPr>
              <a:t>]</a:t>
            </a:r>
            <a:r>
              <a:rPr lang="en-US" sz="4000" baseline="30000">
                <a:solidFill>
                  <a:srgbClr val="000000"/>
                </a:solidFill>
              </a:rPr>
              <a:t>2</a:t>
            </a:r>
            <a:endParaRPr lang="en-US" sz="4000">
              <a:solidFill>
                <a:srgbClr val="000000"/>
              </a:solidFill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3378200" y="4297363"/>
            <a:ext cx="3732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[Cl</a:t>
            </a:r>
            <a:r>
              <a:rPr lang="en-US" sz="4000" baseline="-25000">
                <a:solidFill>
                  <a:srgbClr val="000000"/>
                </a:solidFill>
              </a:rPr>
              <a:t>2(aq)</a:t>
            </a:r>
            <a:r>
              <a:rPr lang="en-US" sz="4000">
                <a:solidFill>
                  <a:srgbClr val="000000"/>
                </a:solidFill>
              </a:rPr>
              <a:t>] [NO</a:t>
            </a:r>
            <a:r>
              <a:rPr lang="en-US" sz="4000" baseline="-25000">
                <a:solidFill>
                  <a:srgbClr val="000000"/>
                </a:solidFill>
              </a:rPr>
              <a:t>(aq)</a:t>
            </a:r>
            <a:r>
              <a:rPr lang="en-US" sz="4000">
                <a:solidFill>
                  <a:srgbClr val="000000"/>
                </a:solidFill>
              </a:rPr>
              <a:t>]</a:t>
            </a:r>
            <a:r>
              <a:rPr lang="en-US" sz="4000" baseline="30000">
                <a:solidFill>
                  <a:srgbClr val="00000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 animBg="1"/>
      <p:bldP spid="28678" grpId="0"/>
      <p:bldP spid="286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mtClean="0"/>
              <a:t>Heterogeneous Equilibria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/>
          <a:lstStyle/>
          <a:p>
            <a:r>
              <a:rPr lang="en-US" smtClean="0"/>
              <a:t>C</a:t>
            </a:r>
            <a:r>
              <a:rPr lang="en-US" baseline="-25000" smtClean="0"/>
              <a:t>(s)</a:t>
            </a:r>
            <a:r>
              <a:rPr lang="en-US" smtClean="0"/>
              <a:t> + H</a:t>
            </a:r>
            <a:r>
              <a:rPr lang="en-US" baseline="-25000" smtClean="0"/>
              <a:t>2</a:t>
            </a:r>
            <a:r>
              <a:rPr lang="en-US" smtClean="0"/>
              <a:t>O</a:t>
            </a:r>
            <a:r>
              <a:rPr lang="en-US" baseline="-25000" smtClean="0"/>
              <a:t>(g)</a:t>
            </a:r>
            <a:r>
              <a:rPr lang="en-US" smtClean="0"/>
              <a:t>	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CO</a:t>
            </a:r>
            <a:r>
              <a:rPr lang="en-US" baseline="-25000" smtClean="0"/>
              <a:t>(g)</a:t>
            </a:r>
            <a:r>
              <a:rPr lang="en-US" smtClean="0"/>
              <a:t> + H</a:t>
            </a:r>
            <a:r>
              <a:rPr lang="en-US" baseline="-25000" smtClean="0"/>
              <a:t>2(g)</a:t>
            </a:r>
          </a:p>
        </p:txBody>
      </p:sp>
      <p:sp>
        <p:nvSpPr>
          <p:cNvPr id="29700" name="Freeform 4"/>
          <p:cNvSpPr>
            <a:spLocks/>
          </p:cNvSpPr>
          <p:nvPr/>
        </p:nvSpPr>
        <p:spPr bwMode="auto">
          <a:xfrm>
            <a:off x="914400" y="2957513"/>
            <a:ext cx="2725738" cy="1387475"/>
          </a:xfrm>
          <a:custGeom>
            <a:avLst/>
            <a:gdLst>
              <a:gd name="T0" fmla="*/ 0 w 1717"/>
              <a:gd name="T1" fmla="*/ 2147483647 h 874"/>
              <a:gd name="T2" fmla="*/ 2147483647 w 1717"/>
              <a:gd name="T3" fmla="*/ 2147483647 h 874"/>
              <a:gd name="T4" fmla="*/ 2147483647 w 1717"/>
              <a:gd name="T5" fmla="*/ 2147483647 h 874"/>
              <a:gd name="T6" fmla="*/ 2147483647 w 1717"/>
              <a:gd name="T7" fmla="*/ 2147483647 h 874"/>
              <a:gd name="T8" fmla="*/ 2147483647 w 1717"/>
              <a:gd name="T9" fmla="*/ 2147483647 h 874"/>
              <a:gd name="T10" fmla="*/ 2147483647 w 1717"/>
              <a:gd name="T11" fmla="*/ 2147483647 h 874"/>
              <a:gd name="T12" fmla="*/ 2147483647 w 1717"/>
              <a:gd name="T13" fmla="*/ 2147483647 h 874"/>
              <a:gd name="T14" fmla="*/ 2147483647 w 1717"/>
              <a:gd name="T15" fmla="*/ 2147483647 h 874"/>
              <a:gd name="T16" fmla="*/ 2147483647 w 1717"/>
              <a:gd name="T17" fmla="*/ 2147483647 h 874"/>
              <a:gd name="T18" fmla="*/ 2147483647 w 1717"/>
              <a:gd name="T19" fmla="*/ 2147483647 h 874"/>
              <a:gd name="T20" fmla="*/ 2147483647 w 1717"/>
              <a:gd name="T21" fmla="*/ 2147483647 h 874"/>
              <a:gd name="T22" fmla="*/ 2147483647 w 1717"/>
              <a:gd name="T23" fmla="*/ 2147483647 h 874"/>
              <a:gd name="T24" fmla="*/ 2147483647 w 1717"/>
              <a:gd name="T25" fmla="*/ 2147483647 h 874"/>
              <a:gd name="T26" fmla="*/ 2147483647 w 1717"/>
              <a:gd name="T27" fmla="*/ 2147483647 h 874"/>
              <a:gd name="T28" fmla="*/ 2147483647 w 1717"/>
              <a:gd name="T29" fmla="*/ 2147483647 h 874"/>
              <a:gd name="T30" fmla="*/ 2147483647 w 1717"/>
              <a:gd name="T31" fmla="*/ 2147483647 h 874"/>
              <a:gd name="T32" fmla="*/ 2147483647 w 1717"/>
              <a:gd name="T33" fmla="*/ 2147483647 h 874"/>
              <a:gd name="T34" fmla="*/ 2147483647 w 1717"/>
              <a:gd name="T35" fmla="*/ 2147483647 h 874"/>
              <a:gd name="T36" fmla="*/ 2147483647 w 1717"/>
              <a:gd name="T37" fmla="*/ 2147483647 h 874"/>
              <a:gd name="T38" fmla="*/ 2147483647 w 1717"/>
              <a:gd name="T39" fmla="*/ 2147483647 h 874"/>
              <a:gd name="T40" fmla="*/ 2147483647 w 1717"/>
              <a:gd name="T41" fmla="*/ 2147483647 h 874"/>
              <a:gd name="T42" fmla="*/ 2147483647 w 1717"/>
              <a:gd name="T43" fmla="*/ 2147483647 h 874"/>
              <a:gd name="T44" fmla="*/ 2147483647 w 1717"/>
              <a:gd name="T45" fmla="*/ 2147483647 h 874"/>
              <a:gd name="T46" fmla="*/ 2147483647 w 1717"/>
              <a:gd name="T47" fmla="*/ 2147483647 h 874"/>
              <a:gd name="T48" fmla="*/ 2147483647 w 1717"/>
              <a:gd name="T49" fmla="*/ 2147483647 h 874"/>
              <a:gd name="T50" fmla="*/ 2147483647 w 1717"/>
              <a:gd name="T51" fmla="*/ 2147483647 h 874"/>
              <a:gd name="T52" fmla="*/ 2147483647 w 1717"/>
              <a:gd name="T53" fmla="*/ 0 h 874"/>
              <a:gd name="T54" fmla="*/ 2147483647 w 1717"/>
              <a:gd name="T55" fmla="*/ 0 h 874"/>
              <a:gd name="T56" fmla="*/ 2147483647 w 1717"/>
              <a:gd name="T57" fmla="*/ 0 h 874"/>
              <a:gd name="T58" fmla="*/ 2147483647 w 1717"/>
              <a:gd name="T59" fmla="*/ 2147483647 h 874"/>
              <a:gd name="T60" fmla="*/ 2147483647 w 1717"/>
              <a:gd name="T61" fmla="*/ 2147483647 h 874"/>
              <a:gd name="T62" fmla="*/ 2147483647 w 1717"/>
              <a:gd name="T63" fmla="*/ 2147483647 h 874"/>
              <a:gd name="T64" fmla="*/ 2147483647 w 1717"/>
              <a:gd name="T65" fmla="*/ 2147483647 h 874"/>
              <a:gd name="T66" fmla="*/ 2147483647 w 1717"/>
              <a:gd name="T67" fmla="*/ 2147483647 h 874"/>
              <a:gd name="T68" fmla="*/ 2147483647 w 1717"/>
              <a:gd name="T69" fmla="*/ 2147483647 h 874"/>
              <a:gd name="T70" fmla="*/ 2147483647 w 1717"/>
              <a:gd name="T71" fmla="*/ 2147483647 h 874"/>
              <a:gd name="T72" fmla="*/ 2147483647 w 1717"/>
              <a:gd name="T73" fmla="*/ 2147483647 h 874"/>
              <a:gd name="T74" fmla="*/ 2147483647 w 1717"/>
              <a:gd name="T75" fmla="*/ 2147483647 h 874"/>
              <a:gd name="T76" fmla="*/ 2147483647 w 1717"/>
              <a:gd name="T77" fmla="*/ 2147483647 h 874"/>
              <a:gd name="T78" fmla="*/ 2147483647 w 1717"/>
              <a:gd name="T79" fmla="*/ 2147483647 h 874"/>
              <a:gd name="T80" fmla="*/ 2147483647 w 1717"/>
              <a:gd name="T81" fmla="*/ 2147483647 h 874"/>
              <a:gd name="T82" fmla="*/ 2147483647 w 1717"/>
              <a:gd name="T83" fmla="*/ 2147483647 h 874"/>
              <a:gd name="T84" fmla="*/ 2147483647 w 1717"/>
              <a:gd name="T85" fmla="*/ 2147483647 h 874"/>
              <a:gd name="T86" fmla="*/ 2147483647 w 1717"/>
              <a:gd name="T87" fmla="*/ 2147483647 h 874"/>
              <a:gd name="T88" fmla="*/ 2147483647 w 1717"/>
              <a:gd name="T89" fmla="*/ 2147483647 h 874"/>
              <a:gd name="T90" fmla="*/ 2147483647 w 1717"/>
              <a:gd name="T91" fmla="*/ 2147483647 h 874"/>
              <a:gd name="T92" fmla="*/ 2147483647 w 1717"/>
              <a:gd name="T93" fmla="*/ 2147483647 h 874"/>
              <a:gd name="T94" fmla="*/ 2147483647 w 1717"/>
              <a:gd name="T95" fmla="*/ 2147483647 h 874"/>
              <a:gd name="T96" fmla="*/ 2147483647 w 1717"/>
              <a:gd name="T97" fmla="*/ 2147483647 h 874"/>
              <a:gd name="T98" fmla="*/ 0 w 1717"/>
              <a:gd name="T99" fmla="*/ 2147483647 h 87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1717"/>
              <a:gd name="T151" fmla="*/ 0 h 874"/>
              <a:gd name="T152" fmla="*/ 1717 w 1717"/>
              <a:gd name="T153" fmla="*/ 874 h 874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1717" h="874">
                <a:moveTo>
                  <a:pt x="0" y="873"/>
                </a:moveTo>
                <a:lnTo>
                  <a:pt x="36" y="795"/>
                </a:lnTo>
                <a:lnTo>
                  <a:pt x="51" y="735"/>
                </a:lnTo>
                <a:lnTo>
                  <a:pt x="66" y="690"/>
                </a:lnTo>
                <a:lnTo>
                  <a:pt x="81" y="645"/>
                </a:lnTo>
                <a:lnTo>
                  <a:pt x="96" y="585"/>
                </a:lnTo>
                <a:lnTo>
                  <a:pt x="126" y="540"/>
                </a:lnTo>
                <a:lnTo>
                  <a:pt x="156" y="495"/>
                </a:lnTo>
                <a:lnTo>
                  <a:pt x="201" y="435"/>
                </a:lnTo>
                <a:lnTo>
                  <a:pt x="261" y="390"/>
                </a:lnTo>
                <a:lnTo>
                  <a:pt x="306" y="345"/>
                </a:lnTo>
                <a:lnTo>
                  <a:pt x="351" y="330"/>
                </a:lnTo>
                <a:lnTo>
                  <a:pt x="396" y="330"/>
                </a:lnTo>
                <a:lnTo>
                  <a:pt x="441" y="330"/>
                </a:lnTo>
                <a:lnTo>
                  <a:pt x="501" y="345"/>
                </a:lnTo>
                <a:lnTo>
                  <a:pt x="546" y="360"/>
                </a:lnTo>
                <a:lnTo>
                  <a:pt x="606" y="360"/>
                </a:lnTo>
                <a:lnTo>
                  <a:pt x="651" y="345"/>
                </a:lnTo>
                <a:lnTo>
                  <a:pt x="696" y="315"/>
                </a:lnTo>
                <a:lnTo>
                  <a:pt x="726" y="270"/>
                </a:lnTo>
                <a:lnTo>
                  <a:pt x="756" y="225"/>
                </a:lnTo>
                <a:lnTo>
                  <a:pt x="771" y="180"/>
                </a:lnTo>
                <a:lnTo>
                  <a:pt x="816" y="135"/>
                </a:lnTo>
                <a:lnTo>
                  <a:pt x="876" y="90"/>
                </a:lnTo>
                <a:lnTo>
                  <a:pt x="951" y="45"/>
                </a:lnTo>
                <a:lnTo>
                  <a:pt x="1011" y="15"/>
                </a:lnTo>
                <a:lnTo>
                  <a:pt x="1071" y="0"/>
                </a:lnTo>
                <a:lnTo>
                  <a:pt x="1116" y="0"/>
                </a:lnTo>
                <a:lnTo>
                  <a:pt x="1161" y="0"/>
                </a:lnTo>
                <a:lnTo>
                  <a:pt x="1206" y="45"/>
                </a:lnTo>
                <a:lnTo>
                  <a:pt x="1206" y="90"/>
                </a:lnTo>
                <a:lnTo>
                  <a:pt x="1206" y="135"/>
                </a:lnTo>
                <a:lnTo>
                  <a:pt x="1206" y="195"/>
                </a:lnTo>
                <a:lnTo>
                  <a:pt x="1206" y="255"/>
                </a:lnTo>
                <a:lnTo>
                  <a:pt x="1206" y="300"/>
                </a:lnTo>
                <a:lnTo>
                  <a:pt x="1206" y="345"/>
                </a:lnTo>
                <a:lnTo>
                  <a:pt x="1251" y="375"/>
                </a:lnTo>
                <a:lnTo>
                  <a:pt x="1296" y="420"/>
                </a:lnTo>
                <a:lnTo>
                  <a:pt x="1341" y="450"/>
                </a:lnTo>
                <a:lnTo>
                  <a:pt x="1386" y="480"/>
                </a:lnTo>
                <a:lnTo>
                  <a:pt x="1431" y="525"/>
                </a:lnTo>
                <a:lnTo>
                  <a:pt x="1476" y="555"/>
                </a:lnTo>
                <a:lnTo>
                  <a:pt x="1521" y="600"/>
                </a:lnTo>
                <a:lnTo>
                  <a:pt x="1566" y="630"/>
                </a:lnTo>
                <a:lnTo>
                  <a:pt x="1596" y="675"/>
                </a:lnTo>
                <a:lnTo>
                  <a:pt x="1641" y="690"/>
                </a:lnTo>
                <a:lnTo>
                  <a:pt x="1671" y="735"/>
                </a:lnTo>
                <a:lnTo>
                  <a:pt x="1686" y="780"/>
                </a:lnTo>
                <a:lnTo>
                  <a:pt x="1716" y="825"/>
                </a:lnTo>
                <a:lnTo>
                  <a:pt x="0" y="873"/>
                </a:lnTo>
              </a:path>
            </a:pathLst>
          </a:custGeom>
          <a:solidFill>
            <a:schemeClr val="accent1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3810000" y="3657600"/>
            <a:ext cx="14478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Freeform 6"/>
          <p:cNvSpPr>
            <a:spLocks/>
          </p:cNvSpPr>
          <p:nvPr/>
        </p:nvSpPr>
        <p:spPr bwMode="auto">
          <a:xfrm>
            <a:off x="5867400" y="3338513"/>
            <a:ext cx="1006475" cy="573087"/>
          </a:xfrm>
          <a:custGeom>
            <a:avLst/>
            <a:gdLst>
              <a:gd name="T0" fmla="*/ 0 w 634"/>
              <a:gd name="T1" fmla="*/ 2147483647 h 361"/>
              <a:gd name="T2" fmla="*/ 2147483647 w 634"/>
              <a:gd name="T3" fmla="*/ 2147483647 h 361"/>
              <a:gd name="T4" fmla="*/ 2147483647 w 634"/>
              <a:gd name="T5" fmla="*/ 2147483647 h 361"/>
              <a:gd name="T6" fmla="*/ 2147483647 w 634"/>
              <a:gd name="T7" fmla="*/ 2147483647 h 361"/>
              <a:gd name="T8" fmla="*/ 2147483647 w 634"/>
              <a:gd name="T9" fmla="*/ 2147483647 h 361"/>
              <a:gd name="T10" fmla="*/ 2147483647 w 634"/>
              <a:gd name="T11" fmla="*/ 2147483647 h 361"/>
              <a:gd name="T12" fmla="*/ 2147483647 w 634"/>
              <a:gd name="T13" fmla="*/ 2147483647 h 361"/>
              <a:gd name="T14" fmla="*/ 2147483647 w 634"/>
              <a:gd name="T15" fmla="*/ 2147483647 h 361"/>
              <a:gd name="T16" fmla="*/ 2147483647 w 634"/>
              <a:gd name="T17" fmla="*/ 2147483647 h 361"/>
              <a:gd name="T18" fmla="*/ 2147483647 w 634"/>
              <a:gd name="T19" fmla="*/ 2147483647 h 361"/>
              <a:gd name="T20" fmla="*/ 2147483647 w 634"/>
              <a:gd name="T21" fmla="*/ 2147483647 h 361"/>
              <a:gd name="T22" fmla="*/ 2147483647 w 634"/>
              <a:gd name="T23" fmla="*/ 2147483647 h 361"/>
              <a:gd name="T24" fmla="*/ 2147483647 w 634"/>
              <a:gd name="T25" fmla="*/ 2147483647 h 361"/>
              <a:gd name="T26" fmla="*/ 2147483647 w 634"/>
              <a:gd name="T27" fmla="*/ 2147483647 h 361"/>
              <a:gd name="T28" fmla="*/ 2147483647 w 634"/>
              <a:gd name="T29" fmla="*/ 2147483647 h 361"/>
              <a:gd name="T30" fmla="*/ 2147483647 w 634"/>
              <a:gd name="T31" fmla="*/ 2147483647 h 361"/>
              <a:gd name="T32" fmla="*/ 2147483647 w 634"/>
              <a:gd name="T33" fmla="*/ 2147483647 h 361"/>
              <a:gd name="T34" fmla="*/ 2147483647 w 634"/>
              <a:gd name="T35" fmla="*/ 2147483647 h 361"/>
              <a:gd name="T36" fmla="*/ 2147483647 w 634"/>
              <a:gd name="T37" fmla="*/ 2147483647 h 361"/>
              <a:gd name="T38" fmla="*/ 2147483647 w 634"/>
              <a:gd name="T39" fmla="*/ 2147483647 h 361"/>
              <a:gd name="T40" fmla="*/ 2147483647 w 634"/>
              <a:gd name="T41" fmla="*/ 2147483647 h 361"/>
              <a:gd name="T42" fmla="*/ 2147483647 w 634"/>
              <a:gd name="T43" fmla="*/ 0 h 361"/>
              <a:gd name="T44" fmla="*/ 2147483647 w 634"/>
              <a:gd name="T45" fmla="*/ 0 h 361"/>
              <a:gd name="T46" fmla="*/ 2147483647 w 634"/>
              <a:gd name="T47" fmla="*/ 2147483647 h 361"/>
              <a:gd name="T48" fmla="*/ 2147483647 w 634"/>
              <a:gd name="T49" fmla="*/ 2147483647 h 361"/>
              <a:gd name="T50" fmla="*/ 2147483647 w 634"/>
              <a:gd name="T51" fmla="*/ 2147483647 h 361"/>
              <a:gd name="T52" fmla="*/ 2147483647 w 634"/>
              <a:gd name="T53" fmla="*/ 2147483647 h 361"/>
              <a:gd name="T54" fmla="*/ 2147483647 w 634"/>
              <a:gd name="T55" fmla="*/ 2147483647 h 361"/>
              <a:gd name="T56" fmla="*/ 2147483647 w 634"/>
              <a:gd name="T57" fmla="*/ 2147483647 h 361"/>
              <a:gd name="T58" fmla="*/ 2147483647 w 634"/>
              <a:gd name="T59" fmla="*/ 2147483647 h 361"/>
              <a:gd name="T60" fmla="*/ 2147483647 w 634"/>
              <a:gd name="T61" fmla="*/ 2147483647 h 361"/>
              <a:gd name="T62" fmla="*/ 2147483647 w 634"/>
              <a:gd name="T63" fmla="*/ 2147483647 h 361"/>
              <a:gd name="T64" fmla="*/ 2147483647 w 634"/>
              <a:gd name="T65" fmla="*/ 2147483647 h 361"/>
              <a:gd name="T66" fmla="*/ 0 w 634"/>
              <a:gd name="T67" fmla="*/ 2147483647 h 361"/>
              <a:gd name="T68" fmla="*/ 0 w 634"/>
              <a:gd name="T69" fmla="*/ 2147483647 h 36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634"/>
              <a:gd name="T106" fmla="*/ 0 h 361"/>
              <a:gd name="T107" fmla="*/ 634 w 634"/>
              <a:gd name="T108" fmla="*/ 361 h 361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634" h="361">
                <a:moveTo>
                  <a:pt x="0" y="345"/>
                </a:moveTo>
                <a:lnTo>
                  <a:pt x="78" y="345"/>
                </a:lnTo>
                <a:lnTo>
                  <a:pt x="153" y="345"/>
                </a:lnTo>
                <a:lnTo>
                  <a:pt x="198" y="345"/>
                </a:lnTo>
                <a:lnTo>
                  <a:pt x="243" y="330"/>
                </a:lnTo>
                <a:lnTo>
                  <a:pt x="288" y="330"/>
                </a:lnTo>
                <a:lnTo>
                  <a:pt x="333" y="330"/>
                </a:lnTo>
                <a:lnTo>
                  <a:pt x="378" y="330"/>
                </a:lnTo>
                <a:lnTo>
                  <a:pt x="423" y="330"/>
                </a:lnTo>
                <a:lnTo>
                  <a:pt x="468" y="330"/>
                </a:lnTo>
                <a:lnTo>
                  <a:pt x="513" y="345"/>
                </a:lnTo>
                <a:lnTo>
                  <a:pt x="558" y="345"/>
                </a:lnTo>
                <a:lnTo>
                  <a:pt x="603" y="360"/>
                </a:lnTo>
                <a:lnTo>
                  <a:pt x="633" y="315"/>
                </a:lnTo>
                <a:lnTo>
                  <a:pt x="633" y="270"/>
                </a:lnTo>
                <a:lnTo>
                  <a:pt x="603" y="225"/>
                </a:lnTo>
                <a:lnTo>
                  <a:pt x="558" y="195"/>
                </a:lnTo>
                <a:lnTo>
                  <a:pt x="513" y="165"/>
                </a:lnTo>
                <a:lnTo>
                  <a:pt x="483" y="120"/>
                </a:lnTo>
                <a:lnTo>
                  <a:pt x="483" y="75"/>
                </a:lnTo>
                <a:lnTo>
                  <a:pt x="468" y="30"/>
                </a:lnTo>
                <a:lnTo>
                  <a:pt x="423" y="0"/>
                </a:lnTo>
                <a:lnTo>
                  <a:pt x="378" y="0"/>
                </a:lnTo>
                <a:lnTo>
                  <a:pt x="333" y="30"/>
                </a:lnTo>
                <a:lnTo>
                  <a:pt x="288" y="45"/>
                </a:lnTo>
                <a:lnTo>
                  <a:pt x="243" y="60"/>
                </a:lnTo>
                <a:lnTo>
                  <a:pt x="183" y="90"/>
                </a:lnTo>
                <a:lnTo>
                  <a:pt x="138" y="105"/>
                </a:lnTo>
                <a:lnTo>
                  <a:pt x="93" y="105"/>
                </a:lnTo>
                <a:lnTo>
                  <a:pt x="48" y="135"/>
                </a:lnTo>
                <a:lnTo>
                  <a:pt x="48" y="180"/>
                </a:lnTo>
                <a:lnTo>
                  <a:pt x="48" y="225"/>
                </a:lnTo>
                <a:lnTo>
                  <a:pt x="33" y="270"/>
                </a:lnTo>
                <a:lnTo>
                  <a:pt x="0" y="345"/>
                </a:lnTo>
              </a:path>
            </a:pathLst>
          </a:custGeom>
          <a:solidFill>
            <a:schemeClr val="accent1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1127125" y="4373563"/>
            <a:ext cx="22494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C</a:t>
            </a:r>
            <a:r>
              <a:rPr lang="en-US" sz="4000" baseline="-25000">
                <a:solidFill>
                  <a:srgbClr val="000000"/>
                </a:solidFill>
              </a:rPr>
              <a:t>(s)</a:t>
            </a:r>
            <a:r>
              <a:rPr lang="en-US" sz="4000">
                <a:solidFill>
                  <a:srgbClr val="000000"/>
                </a:solidFill>
              </a:rPr>
              <a:t> initial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5394325" y="4373563"/>
            <a:ext cx="20240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C</a:t>
            </a:r>
            <a:r>
              <a:rPr lang="en-US" sz="4000" baseline="-25000">
                <a:solidFill>
                  <a:srgbClr val="000000"/>
                </a:solidFill>
              </a:rPr>
              <a:t>(s)</a:t>
            </a:r>
            <a:r>
              <a:rPr lang="en-US" sz="4000">
                <a:solidFill>
                  <a:srgbClr val="000000"/>
                </a:solidFill>
              </a:rPr>
              <a:t> final</a:t>
            </a: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671513" y="5897563"/>
            <a:ext cx="7470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same CONCENTRATION of C</a:t>
            </a:r>
            <a:r>
              <a:rPr lang="en-US" sz="4000" baseline="-25000">
                <a:solidFill>
                  <a:srgbClr val="000000"/>
                </a:solidFill>
              </a:rPr>
              <a:t>(s)</a:t>
            </a:r>
          </a:p>
        </p:txBody>
      </p:sp>
      <p:sp>
        <p:nvSpPr>
          <p:cNvPr id="29706" name="Line 10"/>
          <p:cNvSpPr>
            <a:spLocks noChangeShapeType="1"/>
          </p:cNvSpPr>
          <p:nvPr/>
        </p:nvSpPr>
        <p:spPr bwMode="auto">
          <a:xfrm flipH="1" flipV="1">
            <a:off x="3505200" y="4648200"/>
            <a:ext cx="838200" cy="1143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 flipV="1">
            <a:off x="4495800" y="4800600"/>
            <a:ext cx="685800" cy="9906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  <p:bldP spid="29701" grpId="0" animBg="1"/>
      <p:bldP spid="29702" grpId="0" animBg="1"/>
      <p:bldP spid="29703" grpId="0"/>
      <p:bldP spid="29704" grpId="0"/>
      <p:bldP spid="29705" grpId="0"/>
      <p:bldP spid="29706" grpId="0" animBg="1"/>
      <p:bldP spid="2970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z="4000" smtClean="0">
                <a:latin typeface="Arial" charset="0"/>
              </a:rPr>
              <a:t>C</a:t>
            </a:r>
            <a:r>
              <a:rPr lang="en-US" sz="4000" baseline="-25000" smtClean="0">
                <a:latin typeface="Arial" charset="0"/>
              </a:rPr>
              <a:t>(s)</a:t>
            </a:r>
            <a:r>
              <a:rPr lang="en-US" sz="4000" smtClean="0">
                <a:latin typeface="Arial" charset="0"/>
              </a:rPr>
              <a:t> + H</a:t>
            </a:r>
            <a:r>
              <a:rPr lang="en-US" sz="4000" baseline="-25000" smtClean="0">
                <a:latin typeface="Arial" charset="0"/>
              </a:rPr>
              <a:t>2</a:t>
            </a:r>
            <a:r>
              <a:rPr lang="en-US" sz="4000" smtClean="0">
                <a:latin typeface="Arial" charset="0"/>
              </a:rPr>
              <a:t>O</a:t>
            </a:r>
            <a:r>
              <a:rPr lang="en-US" sz="4000" baseline="-25000" smtClean="0">
                <a:latin typeface="Arial" charset="0"/>
              </a:rPr>
              <a:t>(g)</a:t>
            </a:r>
            <a:r>
              <a:rPr lang="en-US" sz="4000" smtClean="0">
                <a:latin typeface="Arial" charset="0"/>
              </a:rPr>
              <a:t>	 </a:t>
            </a:r>
            <a:r>
              <a:rPr lang="en-US" sz="4000" smtClean="0">
                <a:sym typeface="Euclid Math One" pitchFamily="18" charset="2"/>
              </a:rPr>
              <a:t></a:t>
            </a:r>
            <a:r>
              <a:rPr lang="en-US" sz="4000" smtClean="0"/>
              <a:t> </a:t>
            </a:r>
            <a:r>
              <a:rPr lang="en-US" sz="4000" smtClean="0">
                <a:latin typeface="Arial" charset="0"/>
              </a:rPr>
              <a:t>CO</a:t>
            </a:r>
            <a:r>
              <a:rPr lang="en-US" sz="4000" baseline="-25000" smtClean="0">
                <a:latin typeface="Arial" charset="0"/>
              </a:rPr>
              <a:t>(g)</a:t>
            </a:r>
            <a:r>
              <a:rPr lang="en-US" sz="4000" smtClean="0">
                <a:latin typeface="Arial" charset="0"/>
              </a:rPr>
              <a:t> + H</a:t>
            </a:r>
            <a:r>
              <a:rPr lang="en-US" sz="4000" baseline="-25000" smtClean="0">
                <a:latin typeface="Arial" charset="0"/>
              </a:rPr>
              <a:t>2(g)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965325" y="2316163"/>
            <a:ext cx="1350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K</a:t>
            </a:r>
            <a:r>
              <a:rPr lang="en-US" sz="4000" baseline="-25000">
                <a:solidFill>
                  <a:srgbClr val="000000"/>
                </a:solidFill>
              </a:rPr>
              <a:t>eq</a:t>
            </a:r>
            <a:r>
              <a:rPr lang="en-US" sz="4000">
                <a:solidFill>
                  <a:srgbClr val="000000"/>
                </a:solidFill>
              </a:rPr>
              <a:t> =</a:t>
            </a: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3505200" y="2590800"/>
            <a:ext cx="3048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489325" y="1782763"/>
            <a:ext cx="3048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[CO</a:t>
            </a:r>
            <a:r>
              <a:rPr lang="en-US" sz="4000" baseline="-25000">
                <a:solidFill>
                  <a:srgbClr val="000000"/>
                </a:solidFill>
              </a:rPr>
              <a:t>(g)</a:t>
            </a:r>
            <a:r>
              <a:rPr lang="en-US" sz="4000">
                <a:solidFill>
                  <a:srgbClr val="000000"/>
                </a:solidFill>
              </a:rPr>
              <a:t>] [H</a:t>
            </a:r>
            <a:r>
              <a:rPr lang="en-US" sz="4000" baseline="-25000">
                <a:solidFill>
                  <a:srgbClr val="000000"/>
                </a:solidFill>
              </a:rPr>
              <a:t>2(g)</a:t>
            </a:r>
            <a:r>
              <a:rPr lang="en-US" sz="4000">
                <a:solidFill>
                  <a:srgbClr val="000000"/>
                </a:solidFill>
              </a:rPr>
              <a:t>]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489325" y="2773363"/>
            <a:ext cx="30289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[C</a:t>
            </a:r>
            <a:r>
              <a:rPr lang="en-US" sz="4000" baseline="-25000">
                <a:solidFill>
                  <a:srgbClr val="000000"/>
                </a:solidFill>
              </a:rPr>
              <a:t>(s)</a:t>
            </a:r>
            <a:r>
              <a:rPr lang="en-US" sz="4000">
                <a:solidFill>
                  <a:srgbClr val="000000"/>
                </a:solidFill>
              </a:rPr>
              <a:t>] [H</a:t>
            </a:r>
            <a:r>
              <a:rPr lang="en-US" sz="4000" baseline="-25000">
                <a:solidFill>
                  <a:srgbClr val="000000"/>
                </a:solidFill>
              </a:rPr>
              <a:t>2</a:t>
            </a:r>
            <a:r>
              <a:rPr lang="en-US" sz="4000">
                <a:solidFill>
                  <a:srgbClr val="000000"/>
                </a:solidFill>
              </a:rPr>
              <a:t>O</a:t>
            </a:r>
            <a:r>
              <a:rPr lang="en-US" sz="4000" baseline="-25000">
                <a:solidFill>
                  <a:srgbClr val="000000"/>
                </a:solidFill>
              </a:rPr>
              <a:t>(g)</a:t>
            </a:r>
            <a:r>
              <a:rPr lang="en-US" sz="4000">
                <a:solidFill>
                  <a:srgbClr val="000000"/>
                </a:solidFill>
              </a:rPr>
              <a:t>]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1965325" y="4373563"/>
            <a:ext cx="1350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K</a:t>
            </a:r>
            <a:r>
              <a:rPr lang="en-US" sz="4000" baseline="-25000">
                <a:solidFill>
                  <a:srgbClr val="000000"/>
                </a:solidFill>
              </a:rPr>
              <a:t>eq</a:t>
            </a:r>
            <a:r>
              <a:rPr lang="en-US" sz="4000">
                <a:solidFill>
                  <a:srgbClr val="000000"/>
                </a:solidFill>
              </a:rPr>
              <a:t> =</a:t>
            </a:r>
          </a:p>
        </p:txBody>
      </p:sp>
      <p:sp>
        <p:nvSpPr>
          <p:cNvPr id="30728" name="Line 8"/>
          <p:cNvSpPr>
            <a:spLocks noChangeShapeType="1"/>
          </p:cNvSpPr>
          <p:nvPr/>
        </p:nvSpPr>
        <p:spPr bwMode="auto">
          <a:xfrm>
            <a:off x="3505200" y="4648200"/>
            <a:ext cx="3048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3489325" y="3840163"/>
            <a:ext cx="3048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[CO</a:t>
            </a:r>
            <a:r>
              <a:rPr lang="en-US" sz="4000" baseline="-25000">
                <a:solidFill>
                  <a:srgbClr val="000000"/>
                </a:solidFill>
              </a:rPr>
              <a:t>(g)</a:t>
            </a:r>
            <a:r>
              <a:rPr lang="en-US" sz="4000">
                <a:solidFill>
                  <a:srgbClr val="000000"/>
                </a:solidFill>
              </a:rPr>
              <a:t>] [H</a:t>
            </a:r>
            <a:r>
              <a:rPr lang="en-US" sz="4000" baseline="-25000">
                <a:solidFill>
                  <a:srgbClr val="000000"/>
                </a:solidFill>
              </a:rPr>
              <a:t>2(g)</a:t>
            </a:r>
            <a:r>
              <a:rPr lang="en-US" sz="4000">
                <a:solidFill>
                  <a:srgbClr val="000000"/>
                </a:solidFill>
              </a:rPr>
              <a:t>]</a:t>
            </a: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4098925" y="4754563"/>
            <a:ext cx="1838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[H</a:t>
            </a:r>
            <a:r>
              <a:rPr lang="en-US" sz="4000" baseline="-25000">
                <a:solidFill>
                  <a:srgbClr val="000000"/>
                </a:solidFill>
              </a:rPr>
              <a:t>2</a:t>
            </a:r>
            <a:r>
              <a:rPr lang="en-US" sz="4000">
                <a:solidFill>
                  <a:srgbClr val="000000"/>
                </a:solidFill>
              </a:rPr>
              <a:t>O</a:t>
            </a:r>
            <a:r>
              <a:rPr lang="en-US" sz="4000" baseline="-25000">
                <a:solidFill>
                  <a:srgbClr val="000000"/>
                </a:solidFill>
              </a:rPr>
              <a:t>(g)</a:t>
            </a:r>
            <a:r>
              <a:rPr lang="en-US" sz="4000">
                <a:solidFill>
                  <a:srgbClr val="000000"/>
                </a:solidFill>
              </a:rPr>
              <a:t>]</a:t>
            </a:r>
          </a:p>
        </p:txBody>
      </p:sp>
      <p:sp>
        <p:nvSpPr>
          <p:cNvPr id="23563" name="Rectangle 14"/>
          <p:cNvSpPr>
            <a:spLocks noChangeArrowheads="1"/>
          </p:cNvSpPr>
          <p:nvPr/>
        </p:nvSpPr>
        <p:spPr bwMode="auto">
          <a:xfrm>
            <a:off x="7375525" y="2087563"/>
            <a:ext cx="6921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6000">
                <a:solidFill>
                  <a:srgbClr val="D50729"/>
                </a:solidFill>
              </a:rPr>
              <a:t>X</a:t>
            </a:r>
          </a:p>
        </p:txBody>
      </p:sp>
      <p:sp>
        <p:nvSpPr>
          <p:cNvPr id="30732" name="Line 15"/>
          <p:cNvSpPr>
            <a:spLocks noChangeShapeType="1"/>
          </p:cNvSpPr>
          <p:nvPr/>
        </p:nvSpPr>
        <p:spPr bwMode="auto">
          <a:xfrm>
            <a:off x="7086600" y="4572000"/>
            <a:ext cx="381000" cy="457200"/>
          </a:xfrm>
          <a:prstGeom prst="line">
            <a:avLst/>
          </a:prstGeom>
          <a:noFill/>
          <a:ln w="76200">
            <a:solidFill>
              <a:srgbClr val="339933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3" name="Line 16"/>
          <p:cNvSpPr>
            <a:spLocks noChangeShapeType="1"/>
          </p:cNvSpPr>
          <p:nvPr/>
        </p:nvSpPr>
        <p:spPr bwMode="auto">
          <a:xfrm flipV="1">
            <a:off x="7467600" y="3886200"/>
            <a:ext cx="762000" cy="1143000"/>
          </a:xfrm>
          <a:prstGeom prst="line">
            <a:avLst/>
          </a:prstGeom>
          <a:noFill/>
          <a:ln w="76200">
            <a:solidFill>
              <a:srgbClr val="339933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  <p:bldP spid="30728" grpId="0" animBg="1"/>
      <p:bldP spid="30729" grpId="0"/>
      <p:bldP spid="30730" grpId="0"/>
      <p:bldP spid="30732" grpId="0" animBg="1"/>
      <p:bldP spid="307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000" smtClean="0">
                <a:latin typeface="Arial" charset="0"/>
              </a:rPr>
              <a:t>HF</a:t>
            </a:r>
            <a:r>
              <a:rPr lang="en-CA" sz="4000" baseline="-25000" smtClean="0">
                <a:latin typeface="Arial" charset="0"/>
              </a:rPr>
              <a:t>(aq)</a:t>
            </a:r>
            <a:r>
              <a:rPr lang="en-CA" sz="4000" smtClean="0">
                <a:latin typeface="Arial" charset="0"/>
              </a:rPr>
              <a:t> + H</a:t>
            </a:r>
            <a:r>
              <a:rPr lang="en-CA" sz="4000" baseline="-25000" smtClean="0">
                <a:latin typeface="Arial" charset="0"/>
              </a:rPr>
              <a:t>2</a:t>
            </a:r>
            <a:r>
              <a:rPr lang="en-CA" sz="4000" smtClean="0">
                <a:latin typeface="Arial" charset="0"/>
              </a:rPr>
              <a:t>O</a:t>
            </a:r>
            <a:r>
              <a:rPr lang="en-CA" sz="4000" baseline="-25000" smtClean="0">
                <a:latin typeface="Arial" charset="0"/>
              </a:rPr>
              <a:t>(l)</a:t>
            </a:r>
            <a:r>
              <a:rPr lang="en-CA" sz="4000" smtClean="0">
                <a:latin typeface="Arial" charset="0"/>
              </a:rPr>
              <a:t> </a:t>
            </a:r>
            <a:r>
              <a:rPr lang="en-US" sz="4000" smtClean="0">
                <a:sym typeface="Euclid Math One" pitchFamily="18" charset="2"/>
              </a:rPr>
              <a:t></a:t>
            </a:r>
            <a:r>
              <a:rPr lang="en-CA" sz="4000" smtClean="0"/>
              <a:t> </a:t>
            </a:r>
            <a:r>
              <a:rPr lang="en-CA" sz="4000" smtClean="0">
                <a:latin typeface="Arial" charset="0"/>
              </a:rPr>
              <a:t>H</a:t>
            </a:r>
            <a:r>
              <a:rPr lang="en-CA" sz="4000" baseline="-25000" smtClean="0">
                <a:latin typeface="Arial" charset="0"/>
              </a:rPr>
              <a:t>3</a:t>
            </a:r>
            <a:r>
              <a:rPr lang="en-CA" sz="4000" smtClean="0">
                <a:latin typeface="Arial" charset="0"/>
              </a:rPr>
              <a:t>O</a:t>
            </a:r>
            <a:r>
              <a:rPr lang="en-CA" sz="4000" baseline="30000" smtClean="0">
                <a:latin typeface="Arial" charset="0"/>
              </a:rPr>
              <a:t>+</a:t>
            </a:r>
            <a:r>
              <a:rPr lang="en-CA" sz="4000" baseline="-25000" smtClean="0">
                <a:latin typeface="Arial" charset="0"/>
              </a:rPr>
              <a:t>(aq)</a:t>
            </a:r>
            <a:r>
              <a:rPr lang="en-CA" sz="4000" smtClean="0">
                <a:latin typeface="Arial" charset="0"/>
              </a:rPr>
              <a:t> + F</a:t>
            </a:r>
            <a:r>
              <a:rPr lang="en-CA" sz="4000" baseline="30000" smtClean="0">
                <a:latin typeface="Arial" charset="0"/>
              </a:rPr>
              <a:t>-</a:t>
            </a:r>
            <a:r>
              <a:rPr lang="en-CA" sz="4000" baseline="-25000" smtClean="0">
                <a:latin typeface="Arial" charset="0"/>
              </a:rPr>
              <a:t>(aq)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smtClean="0"/>
              <a:t>In a dilute solution, </a:t>
            </a:r>
          </a:p>
          <a:p>
            <a:r>
              <a:rPr lang="en-CA" smtClean="0"/>
              <a:t>[H</a:t>
            </a:r>
            <a:r>
              <a:rPr lang="en-CA" baseline="-25000" smtClean="0"/>
              <a:t>2</a:t>
            </a:r>
            <a:r>
              <a:rPr lang="en-CA" smtClean="0"/>
              <a:t>O</a:t>
            </a:r>
            <a:r>
              <a:rPr lang="en-CA" baseline="-25000" smtClean="0"/>
              <a:t>(l)</a:t>
            </a:r>
            <a:r>
              <a:rPr lang="en-CA" smtClean="0"/>
              <a:t>] does not change</a:t>
            </a:r>
          </a:p>
          <a:p>
            <a:endParaRPr lang="en-CA" smtClean="0"/>
          </a:p>
          <a:p>
            <a:endParaRPr lang="en-CA" smtClean="0"/>
          </a:p>
          <a:p>
            <a:endParaRPr lang="en-CA" smtClean="0"/>
          </a:p>
          <a:p>
            <a:r>
              <a:rPr lang="en-CA" smtClean="0">
                <a:solidFill>
                  <a:srgbClr val="0000FF"/>
                </a:solidFill>
              </a:rPr>
              <a:t>In general, leave out condensed phases (liquids and solids)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922338" y="3517900"/>
          <a:ext cx="6427787" cy="1628775"/>
        </p:xfrm>
        <a:graphic>
          <a:graphicData uri="http://schemas.openxmlformats.org/presentationml/2006/ole">
            <p:oleObj spid="_x0000_s1026" name="Equation" r:id="rId4" imgW="1904760" imgH="482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CA" sz="4000" smtClean="0"/>
              <a:t>For gases, use partial pressures</a:t>
            </a:r>
            <a:endParaRPr lang="en-US" sz="4000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/>
          <a:lstStyle/>
          <a:p>
            <a:r>
              <a:rPr lang="en-US" smtClean="0"/>
              <a:t>CS</a:t>
            </a:r>
            <a:r>
              <a:rPr lang="en-US" baseline="-25000" smtClean="0"/>
              <a:t>2(g)</a:t>
            </a:r>
            <a:r>
              <a:rPr lang="en-US" smtClean="0"/>
              <a:t> + 3 O</a:t>
            </a:r>
            <a:r>
              <a:rPr lang="en-US" baseline="-25000" smtClean="0"/>
              <a:t>2(g)</a:t>
            </a:r>
            <a:r>
              <a:rPr lang="en-US" smtClean="0"/>
              <a:t>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CO</a:t>
            </a:r>
            <a:r>
              <a:rPr lang="en-US" baseline="-25000" smtClean="0"/>
              <a:t>2(g)</a:t>
            </a:r>
            <a:r>
              <a:rPr lang="en-US" smtClean="0"/>
              <a:t> + 2 SO</a:t>
            </a:r>
            <a:r>
              <a:rPr lang="en-US" baseline="-25000" smtClean="0"/>
              <a:t>2(g)</a:t>
            </a:r>
            <a:r>
              <a:rPr lang="en-US" smtClean="0"/>
              <a:t> </a:t>
            </a: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773113" y="2828925"/>
          <a:ext cx="3870325" cy="1700213"/>
        </p:xfrm>
        <a:graphic>
          <a:graphicData uri="http://schemas.openxmlformats.org/presentationml/2006/ole">
            <p:oleObj spid="_x0000_s2050" name="Equation" r:id="rId4" imgW="1155600" imgH="507960" progId="Equation.DSMT4">
              <p:embed/>
            </p:oleObj>
          </a:graphicData>
        </a:graphic>
      </p:graphicFrame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081588" y="3375025"/>
            <a:ext cx="3546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(at equilibrium)</a:t>
            </a:r>
          </a:p>
        </p:txBody>
      </p:sp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1144588" y="5357813"/>
            <a:ext cx="6635750" cy="646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000000"/>
                </a:solidFill>
              </a:rPr>
              <a:t>p</a:t>
            </a:r>
            <a:r>
              <a:rPr lang="en-CA" baseline="-25000">
                <a:solidFill>
                  <a:srgbClr val="000000"/>
                </a:solidFill>
              </a:rPr>
              <a:t>X</a:t>
            </a:r>
            <a:r>
              <a:rPr lang="en-CA">
                <a:solidFill>
                  <a:srgbClr val="000000"/>
                </a:solidFill>
              </a:rPr>
              <a:t> = partial pressure of X (atm)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mtClean="0"/>
              <a:t>Why is K</a:t>
            </a:r>
            <a:r>
              <a:rPr lang="en-US" baseline="-25000" smtClean="0"/>
              <a:t>eq </a:t>
            </a:r>
            <a:r>
              <a:rPr lang="en-US" smtClean="0"/>
              <a:t>Dimensioneless?</a:t>
            </a:r>
          </a:p>
        </p:txBody>
      </p:sp>
      <p:sp>
        <p:nvSpPr>
          <p:cNvPr id="3076" name="Subtitle 3"/>
          <p:cNvSpPr>
            <a:spLocks noGrp="1"/>
          </p:cNvSpPr>
          <p:nvPr>
            <p:ph type="subTitle" sz="quarter" idx="1"/>
          </p:nvPr>
        </p:nvSpPr>
        <p:spPr>
          <a:xfrm>
            <a:off x="0" y="1774825"/>
            <a:ext cx="9142413" cy="1285875"/>
          </a:xfrm>
        </p:spPr>
        <p:txBody>
          <a:bodyPr/>
          <a:lstStyle/>
          <a:p>
            <a:r>
              <a:rPr lang="en-US" smtClean="0"/>
              <a:t>In fact we should use activities (a), not concentrations or partial pressures…</a:t>
            </a:r>
          </a:p>
          <a:p>
            <a:endParaRPr lang="en-US" smtClean="0"/>
          </a:p>
          <a:p>
            <a:pPr algn="l"/>
            <a:r>
              <a:rPr lang="en-US" smtClean="0"/>
              <a:t>		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4868863" y="3236913"/>
          <a:ext cx="1819275" cy="1411287"/>
        </p:xfrm>
        <a:graphic>
          <a:graphicData uri="http://schemas.openxmlformats.org/presentationml/2006/ole">
            <p:oleObj spid="_x0000_s3074" name="Equation" r:id="rId4" imgW="507960" imgH="393480" progId="Equation.DSMT4">
              <p:embed/>
            </p:oleObj>
          </a:graphicData>
        </a:graphic>
      </p:graphicFrame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2889250" y="4956175"/>
            <a:ext cx="32051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c</a:t>
            </a:r>
            <a:r>
              <a:rPr lang="en-US" sz="4000" baseline="30000">
                <a:solidFill>
                  <a:srgbClr val="000000"/>
                </a:solidFill>
              </a:rPr>
              <a:t>o</a:t>
            </a:r>
            <a:r>
              <a:rPr lang="en-US" sz="4000">
                <a:solidFill>
                  <a:srgbClr val="000000"/>
                </a:solidFill>
              </a:rPr>
              <a:t> = 1 mol L</a:t>
            </a:r>
            <a:r>
              <a:rPr lang="en-US" sz="4000" baseline="30000">
                <a:solidFill>
                  <a:srgbClr val="000000"/>
                </a:solidFill>
              </a:rPr>
              <a:t>-1</a:t>
            </a:r>
            <a:endParaRPr lang="en-US" sz="4000">
              <a:solidFill>
                <a:srgbClr val="000000"/>
              </a:solidFill>
            </a:endParaRPr>
          </a:p>
        </p:txBody>
      </p:sp>
      <p:sp>
        <p:nvSpPr>
          <p:cNvPr id="3078" name="TextBox 7"/>
          <p:cNvSpPr txBox="1">
            <a:spLocks noChangeArrowheads="1"/>
          </p:cNvSpPr>
          <p:nvPr/>
        </p:nvSpPr>
        <p:spPr bwMode="auto">
          <a:xfrm>
            <a:off x="1287463" y="3603625"/>
            <a:ext cx="3521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For a solute X,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922" name="Object 4"/>
          <p:cNvGraphicFramePr>
            <a:graphicFrameLocks noChangeAspect="1"/>
          </p:cNvGraphicFramePr>
          <p:nvPr/>
        </p:nvGraphicFramePr>
        <p:xfrm>
          <a:off x="1495425" y="2109788"/>
          <a:ext cx="4156075" cy="2446337"/>
        </p:xfrm>
        <a:graphic>
          <a:graphicData uri="http://schemas.openxmlformats.org/presentationml/2006/ole">
            <p:oleObj spid="_x0000_s4098" name="Equation" r:id="rId4" imgW="1511280" imgH="888840" progId="Equation.DSMT4">
              <p:embed/>
            </p:oleObj>
          </a:graphicData>
        </a:graphic>
      </p:graphicFrame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700088" y="465138"/>
            <a:ext cx="75136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4000">
                <a:solidFill>
                  <a:srgbClr val="000000"/>
                </a:solidFill>
              </a:rPr>
              <a:t>HF</a:t>
            </a:r>
            <a:r>
              <a:rPr lang="en-CA" sz="4000" baseline="-25000">
                <a:solidFill>
                  <a:srgbClr val="000000"/>
                </a:solidFill>
              </a:rPr>
              <a:t>(aq)</a:t>
            </a:r>
            <a:r>
              <a:rPr lang="en-CA" sz="4000">
                <a:solidFill>
                  <a:srgbClr val="000000"/>
                </a:solidFill>
              </a:rPr>
              <a:t> + H</a:t>
            </a:r>
            <a:r>
              <a:rPr lang="en-CA" sz="4000" baseline="-25000">
                <a:solidFill>
                  <a:srgbClr val="000000"/>
                </a:solidFill>
              </a:rPr>
              <a:t>2</a:t>
            </a:r>
            <a:r>
              <a:rPr lang="en-CA" sz="4000">
                <a:solidFill>
                  <a:srgbClr val="000000"/>
                </a:solidFill>
              </a:rPr>
              <a:t>O</a:t>
            </a:r>
            <a:r>
              <a:rPr lang="en-CA" sz="4000" baseline="-25000">
                <a:solidFill>
                  <a:srgbClr val="000000"/>
                </a:solidFill>
              </a:rPr>
              <a:t>(l)</a:t>
            </a:r>
            <a:r>
              <a:rPr lang="en-CA" sz="4000">
                <a:solidFill>
                  <a:srgbClr val="000000"/>
                </a:solidFill>
              </a:rPr>
              <a:t> </a:t>
            </a:r>
            <a:r>
              <a:rPr lang="en-US" sz="4000">
                <a:solidFill>
                  <a:srgbClr val="000000"/>
                </a:solidFill>
                <a:sym typeface="Euclid Math One" pitchFamily="18" charset="2"/>
              </a:rPr>
              <a:t></a:t>
            </a:r>
            <a:r>
              <a:rPr lang="en-CA" sz="4000">
                <a:solidFill>
                  <a:srgbClr val="000000"/>
                </a:solidFill>
              </a:rPr>
              <a:t> H</a:t>
            </a:r>
            <a:r>
              <a:rPr lang="en-CA" sz="4000" baseline="-25000">
                <a:solidFill>
                  <a:srgbClr val="000000"/>
                </a:solidFill>
              </a:rPr>
              <a:t>3</a:t>
            </a:r>
            <a:r>
              <a:rPr lang="en-CA" sz="4000">
                <a:solidFill>
                  <a:srgbClr val="000000"/>
                </a:solidFill>
              </a:rPr>
              <a:t>O</a:t>
            </a:r>
            <a:r>
              <a:rPr lang="en-CA" sz="4000" baseline="30000">
                <a:solidFill>
                  <a:srgbClr val="000000"/>
                </a:solidFill>
              </a:rPr>
              <a:t>+</a:t>
            </a:r>
            <a:r>
              <a:rPr lang="en-CA" sz="4000" baseline="-25000">
                <a:solidFill>
                  <a:srgbClr val="000000"/>
                </a:solidFill>
              </a:rPr>
              <a:t>(aq)</a:t>
            </a:r>
            <a:r>
              <a:rPr lang="en-CA" sz="4000">
                <a:solidFill>
                  <a:srgbClr val="000000"/>
                </a:solidFill>
              </a:rPr>
              <a:t> + F</a:t>
            </a:r>
            <a:r>
              <a:rPr lang="en-CA" sz="4000" baseline="30000">
                <a:solidFill>
                  <a:srgbClr val="000000"/>
                </a:solidFill>
              </a:rPr>
              <a:t>-</a:t>
            </a:r>
            <a:r>
              <a:rPr lang="en-CA" sz="4000" baseline="-25000">
                <a:solidFill>
                  <a:srgbClr val="000000"/>
                </a:solidFill>
              </a:rPr>
              <a:t>(aq)</a:t>
            </a:r>
            <a:endParaRPr lang="en-US" sz="4000">
              <a:solidFill>
                <a:srgbClr val="000000"/>
              </a:solidFill>
            </a:endParaRPr>
          </a:p>
        </p:txBody>
      </p:sp>
      <p:graphicFrame>
        <p:nvGraphicFramePr>
          <p:cNvPr id="209923" name="Object 3"/>
          <p:cNvGraphicFramePr>
            <a:graphicFrameLocks noChangeAspect="1"/>
          </p:cNvGraphicFramePr>
          <p:nvPr/>
        </p:nvGraphicFramePr>
        <p:xfrm>
          <a:off x="2185988" y="4778375"/>
          <a:ext cx="6076950" cy="1327150"/>
        </p:xfrm>
        <a:graphic>
          <a:graphicData uri="http://schemas.openxmlformats.org/presentationml/2006/ole">
            <p:oleObj spid="_x0000_s4099" name="Equation" r:id="rId5" imgW="2209680" imgH="482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mtClean="0"/>
              <a:t>Why is K</a:t>
            </a:r>
            <a:r>
              <a:rPr lang="en-US" baseline="-25000" smtClean="0"/>
              <a:t>eq </a:t>
            </a:r>
            <a:r>
              <a:rPr lang="en-US" smtClean="0"/>
              <a:t>Dimensioneless?</a:t>
            </a:r>
          </a:p>
        </p:txBody>
      </p:sp>
      <p:sp>
        <p:nvSpPr>
          <p:cNvPr id="5124" name="Subtitle 3"/>
          <p:cNvSpPr>
            <a:spLocks noGrp="1"/>
          </p:cNvSpPr>
          <p:nvPr>
            <p:ph type="subTitle" sz="quarter" idx="1"/>
          </p:nvPr>
        </p:nvSpPr>
        <p:spPr>
          <a:xfrm>
            <a:off x="0" y="1830388"/>
            <a:ext cx="9142413" cy="5027612"/>
          </a:xfrm>
        </p:spPr>
        <p:txBody>
          <a:bodyPr/>
          <a:lstStyle/>
          <a:p>
            <a:r>
              <a:rPr lang="en-US" smtClean="0"/>
              <a:t>In fact we should use activities (a), not concentrations or partial pressures…</a:t>
            </a:r>
          </a:p>
          <a:p>
            <a:endParaRPr lang="en-US" smtClean="0"/>
          </a:p>
          <a:p>
            <a:pPr algn="l"/>
            <a:r>
              <a:rPr lang="en-US" smtClean="0"/>
              <a:t>		For a gas X, </a:t>
            </a: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5133975" y="3556000"/>
          <a:ext cx="1776413" cy="1500188"/>
        </p:xfrm>
        <a:graphic>
          <a:graphicData uri="http://schemas.openxmlformats.org/presentationml/2006/ole">
            <p:oleObj spid="_x0000_s5122" name="Equation" r:id="rId4" imgW="495000" imgH="419040" progId="Equation.DSMT4">
              <p:embed/>
            </p:oleObj>
          </a:graphicData>
        </a:graphic>
      </p:graphicFrame>
      <p:sp>
        <p:nvSpPr>
          <p:cNvPr id="5125" name="TextBox 5"/>
          <p:cNvSpPr txBox="1">
            <a:spLocks noChangeArrowheads="1"/>
          </p:cNvSpPr>
          <p:nvPr/>
        </p:nvSpPr>
        <p:spPr bwMode="auto">
          <a:xfrm>
            <a:off x="3200400" y="5187950"/>
            <a:ext cx="2416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p</a:t>
            </a:r>
            <a:r>
              <a:rPr lang="en-US" sz="4000" baseline="30000">
                <a:solidFill>
                  <a:srgbClr val="000000"/>
                </a:solidFill>
              </a:rPr>
              <a:t>o</a:t>
            </a:r>
            <a:r>
              <a:rPr lang="en-US" sz="4000">
                <a:solidFill>
                  <a:srgbClr val="000000"/>
                </a:solidFill>
              </a:rPr>
              <a:t> = 1 bar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922" name="Object 4"/>
          <p:cNvGraphicFramePr>
            <a:graphicFrameLocks noChangeAspect="1"/>
          </p:cNvGraphicFramePr>
          <p:nvPr/>
        </p:nvGraphicFramePr>
        <p:xfrm>
          <a:off x="1974850" y="1749425"/>
          <a:ext cx="3876675" cy="2859088"/>
        </p:xfrm>
        <a:graphic>
          <a:graphicData uri="http://schemas.openxmlformats.org/presentationml/2006/ole">
            <p:oleObj spid="_x0000_s6146" name="Equation" r:id="rId4" imgW="1447560" imgH="1066680" progId="Equation.DSMT4">
              <p:embed/>
            </p:oleObj>
          </a:graphicData>
        </a:graphic>
      </p:graphicFrame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527050" y="400050"/>
            <a:ext cx="8208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CS</a:t>
            </a:r>
            <a:r>
              <a:rPr lang="en-US" sz="4000" baseline="-25000">
                <a:solidFill>
                  <a:srgbClr val="000000"/>
                </a:solidFill>
              </a:rPr>
              <a:t>2(g)</a:t>
            </a:r>
            <a:r>
              <a:rPr lang="en-US" sz="4000">
                <a:solidFill>
                  <a:srgbClr val="000000"/>
                </a:solidFill>
              </a:rPr>
              <a:t> + 3 O</a:t>
            </a:r>
            <a:r>
              <a:rPr lang="en-US" sz="4000" baseline="-25000">
                <a:solidFill>
                  <a:srgbClr val="000000"/>
                </a:solidFill>
              </a:rPr>
              <a:t>2(g)</a:t>
            </a:r>
            <a:r>
              <a:rPr lang="en-US" sz="4000">
                <a:solidFill>
                  <a:srgbClr val="000000"/>
                </a:solidFill>
              </a:rPr>
              <a:t> </a:t>
            </a:r>
            <a:r>
              <a:rPr lang="en-US" sz="4000">
                <a:solidFill>
                  <a:srgbClr val="000000"/>
                </a:solidFill>
                <a:sym typeface="Euclid Math One" pitchFamily="18" charset="2"/>
              </a:rPr>
              <a:t></a:t>
            </a:r>
            <a:r>
              <a:rPr lang="en-US" sz="4000">
                <a:solidFill>
                  <a:srgbClr val="000000"/>
                </a:solidFill>
              </a:rPr>
              <a:t> CO</a:t>
            </a:r>
            <a:r>
              <a:rPr lang="en-US" sz="4000" baseline="-25000">
                <a:solidFill>
                  <a:srgbClr val="000000"/>
                </a:solidFill>
              </a:rPr>
              <a:t>2(g)</a:t>
            </a:r>
            <a:r>
              <a:rPr lang="en-US" sz="4000">
                <a:solidFill>
                  <a:srgbClr val="000000"/>
                </a:solidFill>
              </a:rPr>
              <a:t> + 2 SO</a:t>
            </a:r>
            <a:r>
              <a:rPr lang="en-US" sz="4000" baseline="-25000">
                <a:solidFill>
                  <a:srgbClr val="000000"/>
                </a:solidFill>
              </a:rPr>
              <a:t>2(g)</a:t>
            </a:r>
            <a:r>
              <a:rPr lang="en-US" sz="4000">
                <a:solidFill>
                  <a:srgbClr val="000000"/>
                </a:solidFill>
              </a:rPr>
              <a:t> </a:t>
            </a:r>
          </a:p>
        </p:txBody>
      </p:sp>
      <p:graphicFrame>
        <p:nvGraphicFramePr>
          <p:cNvPr id="210948" name="Object 3"/>
          <p:cNvGraphicFramePr>
            <a:graphicFrameLocks noChangeAspect="1"/>
          </p:cNvGraphicFramePr>
          <p:nvPr/>
        </p:nvGraphicFramePr>
        <p:xfrm>
          <a:off x="2659063" y="4902200"/>
          <a:ext cx="4830762" cy="1443038"/>
        </p:xfrm>
        <a:graphic>
          <a:graphicData uri="http://schemas.openxmlformats.org/presentationml/2006/ole">
            <p:oleObj spid="_x0000_s6147" name="Equation" r:id="rId5" imgW="1701720" imgH="5079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000" smtClean="0"/>
              <a:t>The Physical Meaning of</a:t>
            </a:r>
            <a:br>
              <a:rPr lang="en-CA" sz="4000" smtClean="0"/>
            </a:br>
            <a:r>
              <a:rPr lang="en-CA" sz="4000" smtClean="0"/>
              <a:t>the Equilibrium Constant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H</a:t>
            </a:r>
            <a:r>
              <a:rPr lang="en-US" baseline="-25000" smtClean="0"/>
              <a:t>2(g)</a:t>
            </a:r>
            <a:r>
              <a:rPr lang="en-US" smtClean="0"/>
              <a:t> + ½ O</a:t>
            </a:r>
            <a:r>
              <a:rPr lang="en-US" baseline="-25000" smtClean="0"/>
              <a:t>2(g)</a:t>
            </a:r>
            <a:r>
              <a:rPr lang="en-US" smtClean="0"/>
              <a:t>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H</a:t>
            </a:r>
            <a:r>
              <a:rPr lang="en-US" baseline="-25000" smtClean="0"/>
              <a:t>2</a:t>
            </a:r>
            <a:r>
              <a:rPr lang="en-US" smtClean="0"/>
              <a:t>O</a:t>
            </a:r>
            <a:r>
              <a:rPr lang="en-US" baseline="-25000" smtClean="0"/>
              <a:t>(g)</a:t>
            </a:r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2935288" y="2768600"/>
          <a:ext cx="2908300" cy="1603375"/>
        </p:xfrm>
        <a:graphic>
          <a:graphicData uri="http://schemas.openxmlformats.org/presentationml/2006/ole">
            <p:oleObj spid="_x0000_s7170" name="Equation" r:id="rId4" imgW="876240" imgH="482400" progId="Equation.DSMT4">
              <p:embed/>
            </p:oleObj>
          </a:graphicData>
        </a:graphic>
      </p:graphicFrame>
      <p:sp>
        <p:nvSpPr>
          <p:cNvPr id="7174" name="Text Box 5"/>
          <p:cNvSpPr txBox="1">
            <a:spLocks noChangeArrowheads="1"/>
          </p:cNvSpPr>
          <p:nvPr/>
        </p:nvSpPr>
        <p:spPr bwMode="auto">
          <a:xfrm>
            <a:off x="3041650" y="4457700"/>
            <a:ext cx="3560763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</a:pPr>
            <a:r>
              <a:rPr lang="en-US">
                <a:solidFill>
                  <a:srgbClr val="000000"/>
                </a:solidFill>
              </a:rPr>
              <a:t>     = 1.2 x 10</a:t>
            </a:r>
            <a:r>
              <a:rPr lang="en-US" baseline="30000">
                <a:solidFill>
                  <a:srgbClr val="000000"/>
                </a:solidFill>
              </a:rPr>
              <a:t>40</a:t>
            </a:r>
            <a:endParaRPr lang="en-US"/>
          </a:p>
        </p:txBody>
      </p:sp>
      <p:graphicFrame>
        <p:nvGraphicFramePr>
          <p:cNvPr id="7171" name="Object 6"/>
          <p:cNvGraphicFramePr>
            <a:graphicFrameLocks noChangeAspect="1"/>
          </p:cNvGraphicFramePr>
          <p:nvPr/>
        </p:nvGraphicFramePr>
        <p:xfrm>
          <a:off x="2735263" y="5184775"/>
          <a:ext cx="4376737" cy="1471613"/>
        </p:xfrm>
        <a:graphic>
          <a:graphicData uri="http://schemas.openxmlformats.org/presentationml/2006/ole">
            <p:oleObj spid="_x0000_s7171" name="Equation" r:id="rId5" imgW="1434960" imgH="482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000" smtClean="0"/>
              <a:t>The Physical Meaning of</a:t>
            </a:r>
            <a:br>
              <a:rPr lang="en-CA" sz="4000" smtClean="0"/>
            </a:br>
            <a:r>
              <a:rPr lang="en-CA" sz="4000" smtClean="0"/>
              <a:t>the Equilibrium Constant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CO</a:t>
            </a:r>
            <a:r>
              <a:rPr lang="en-US" baseline="-25000" smtClean="0"/>
              <a:t>(g)</a:t>
            </a:r>
            <a:r>
              <a:rPr lang="en-US" smtClean="0"/>
              <a:t> + H</a:t>
            </a:r>
            <a:r>
              <a:rPr lang="en-US" baseline="-25000" smtClean="0"/>
              <a:t>2</a:t>
            </a:r>
            <a:r>
              <a:rPr lang="en-US" smtClean="0"/>
              <a:t>O</a:t>
            </a:r>
            <a:r>
              <a:rPr lang="en-US" baseline="-25000" smtClean="0"/>
              <a:t>(g)</a:t>
            </a:r>
            <a:r>
              <a:rPr lang="en-US" smtClean="0"/>
              <a:t>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US" smtClean="0"/>
              <a:t> CO</a:t>
            </a:r>
            <a:r>
              <a:rPr lang="en-US" baseline="-25000" smtClean="0"/>
              <a:t>2(g)</a:t>
            </a:r>
            <a:r>
              <a:rPr lang="en-US" smtClean="0"/>
              <a:t> </a:t>
            </a:r>
            <a:r>
              <a:rPr lang="en-CA" smtClean="0"/>
              <a:t>+</a:t>
            </a:r>
            <a:r>
              <a:rPr lang="en-US" baseline="-25000" smtClean="0"/>
              <a:t> </a:t>
            </a:r>
            <a:r>
              <a:rPr lang="en-US" smtClean="0"/>
              <a:t>H</a:t>
            </a:r>
            <a:r>
              <a:rPr lang="en-US" baseline="-25000" smtClean="0"/>
              <a:t>2(g)</a:t>
            </a: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2851150" y="2768600"/>
          <a:ext cx="3076575" cy="1603375"/>
        </p:xfrm>
        <a:graphic>
          <a:graphicData uri="http://schemas.openxmlformats.org/presentationml/2006/ole">
            <p:oleObj spid="_x0000_s8194" name="Equation" r:id="rId4" imgW="927000" imgH="482400" progId="Equation.DSMT4">
              <p:embed/>
            </p:oleObj>
          </a:graphicData>
        </a:graphic>
      </p:graphicFrame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973388" y="4445000"/>
            <a:ext cx="3560762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</a:pPr>
            <a:r>
              <a:rPr lang="en-US">
                <a:solidFill>
                  <a:srgbClr val="000000"/>
                </a:solidFill>
              </a:rPr>
              <a:t>     = 2.1</a:t>
            </a:r>
            <a:endParaRPr lang="en-US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31800" y="5278438"/>
            <a:ext cx="7829550" cy="1190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en-CA">
                <a:solidFill>
                  <a:srgbClr val="000000"/>
                </a:solidFill>
              </a:rPr>
              <a:t>(roughly the same pressures of </a:t>
            </a:r>
          </a:p>
          <a:p>
            <a:pPr algn="ctr"/>
            <a:r>
              <a:rPr lang="en-CA">
                <a:solidFill>
                  <a:srgbClr val="000000"/>
                </a:solidFill>
              </a:rPr>
              <a:t>reactants and products at equilibrium)</a:t>
            </a:r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000" smtClean="0"/>
              <a:t>The Physical Meaning of</a:t>
            </a:r>
            <a:br>
              <a:rPr lang="en-CA" sz="4000" smtClean="0"/>
            </a:br>
            <a:r>
              <a:rPr lang="en-CA" sz="4000" smtClean="0"/>
              <a:t>the Equilibrium Constant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smtClean="0"/>
              <a:t>H</a:t>
            </a:r>
            <a:r>
              <a:rPr lang="en-CA" baseline="-25000" smtClean="0"/>
              <a:t>2</a:t>
            </a:r>
            <a:r>
              <a:rPr lang="en-CA" smtClean="0"/>
              <a:t>O</a:t>
            </a:r>
            <a:r>
              <a:rPr lang="en-CA" baseline="-25000" smtClean="0"/>
              <a:t>(l)</a:t>
            </a:r>
            <a:r>
              <a:rPr lang="en-CA" smtClean="0"/>
              <a:t> </a:t>
            </a:r>
            <a:r>
              <a:rPr lang="en-US" smtClean="0">
                <a:sym typeface="Euclid Math One" pitchFamily="18" charset="2"/>
              </a:rPr>
              <a:t></a:t>
            </a:r>
            <a:r>
              <a:rPr lang="en-CA" smtClean="0"/>
              <a:t> H</a:t>
            </a:r>
            <a:r>
              <a:rPr lang="en-CA" baseline="-25000" smtClean="0"/>
              <a:t>2</a:t>
            </a:r>
            <a:r>
              <a:rPr lang="en-CA" smtClean="0"/>
              <a:t>O</a:t>
            </a:r>
            <a:r>
              <a:rPr lang="en-CA" baseline="-25000" smtClean="0"/>
              <a:t>(g)</a:t>
            </a:r>
            <a:r>
              <a:rPr lang="en-CA" smtClean="0"/>
              <a:t> at 5</a:t>
            </a:r>
            <a:r>
              <a:rPr lang="en-CA" baseline="30000" smtClean="0"/>
              <a:t>o</a:t>
            </a:r>
            <a:r>
              <a:rPr lang="en-CA" smtClean="0"/>
              <a:t>C</a:t>
            </a:r>
            <a:endParaRPr lang="en-US" smtClean="0"/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3270250" y="3148013"/>
          <a:ext cx="2235200" cy="842962"/>
        </p:xfrm>
        <a:graphic>
          <a:graphicData uri="http://schemas.openxmlformats.org/presentationml/2006/ole">
            <p:oleObj spid="_x0000_s9218" name="Equation" r:id="rId4" imgW="672840" imgH="253800" progId="Equation.DSMT4">
              <p:embed/>
            </p:oleObj>
          </a:graphicData>
        </a:graphic>
      </p:graphicFrame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390900" y="4202113"/>
            <a:ext cx="3560763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</a:pPr>
            <a:r>
              <a:rPr lang="en-US">
                <a:solidFill>
                  <a:srgbClr val="000000"/>
                </a:solidFill>
              </a:rPr>
              <a:t>     = 0.0086</a:t>
            </a:r>
            <a:endParaRPr lang="en-US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412875" y="5140325"/>
            <a:ext cx="6864350" cy="1190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en-CA">
                <a:solidFill>
                  <a:srgbClr val="000000"/>
                </a:solidFill>
              </a:rPr>
              <a:t>(very little water in the gas phase</a:t>
            </a:r>
          </a:p>
          <a:p>
            <a:pPr algn="ctr"/>
            <a:r>
              <a:rPr lang="en-CA">
                <a:solidFill>
                  <a:srgbClr val="000000"/>
                </a:solidFill>
              </a:rPr>
              <a:t>at this temperature)</a:t>
            </a:r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Review from Chapter 12</a:t>
            </a:r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Monotype Sorts" pitchFamily="2" charset="2"/>
              <a:buNone/>
              <a:defRPr/>
            </a:pPr>
            <a:r>
              <a:rPr lang="en-US" dirty="0" smtClean="0">
                <a:sym typeface="Symbol" pitchFamily="18" charset="2"/>
              </a:rPr>
              <a:t>		G = H - TS</a:t>
            </a:r>
          </a:p>
          <a:p>
            <a:pPr>
              <a:buFont typeface="Monotype Sorts" pitchFamily="2" charset="2"/>
              <a:buNone/>
              <a:defRPr/>
            </a:pPr>
            <a:endParaRPr lang="en-US" dirty="0" smtClean="0">
              <a:sym typeface="Symbol" pitchFamily="18" charset="2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dirty="0" smtClean="0">
                <a:sym typeface="Symbol" pitchFamily="18" charset="2"/>
              </a:rPr>
              <a:t>		</a:t>
            </a:r>
            <a:r>
              <a:rPr lang="en-US" dirty="0" err="1" smtClean="0">
                <a:sym typeface="Symbol" pitchFamily="18" charset="2"/>
              </a:rPr>
              <a:t>G</a:t>
            </a:r>
            <a:r>
              <a:rPr lang="en-US" baseline="30000" dirty="0" err="1" smtClean="0">
                <a:sym typeface="Symbol" pitchFamily="18" charset="2"/>
              </a:rPr>
              <a:t>o</a:t>
            </a:r>
            <a:r>
              <a:rPr lang="en-US" baseline="-25000" dirty="0" err="1" smtClean="0">
                <a:sym typeface="Symbol" pitchFamily="18" charset="2"/>
              </a:rPr>
              <a:t>rxn</a:t>
            </a:r>
            <a:r>
              <a:rPr lang="en-US" dirty="0" smtClean="0"/>
              <a:t> = </a:t>
            </a:r>
            <a:r>
              <a:rPr lang="en-US" dirty="0" smtClean="0">
                <a:latin typeface="Symbol" pitchFamily="18" charset="2"/>
              </a:rPr>
              <a:t>S</a:t>
            </a:r>
            <a:r>
              <a:rPr lang="en-US" dirty="0" smtClean="0"/>
              <a:t>(</a:t>
            </a:r>
            <a:r>
              <a:rPr lang="en-US" dirty="0" err="1" smtClean="0">
                <a:latin typeface="Symbol" pitchFamily="18" charset="2"/>
              </a:rPr>
              <a:t>n</a:t>
            </a:r>
            <a:r>
              <a:rPr lang="en-US" baseline="-25000" dirty="0" err="1" smtClean="0"/>
              <a:t>i</a:t>
            </a:r>
            <a:r>
              <a:rPr lang="en-US" baseline="-25000" dirty="0" smtClean="0"/>
              <a:t> </a:t>
            </a:r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dirty="0" err="1" smtClean="0"/>
              <a:t>G</a:t>
            </a:r>
            <a:r>
              <a:rPr lang="en-US" baseline="30000" dirty="0" err="1" smtClean="0"/>
              <a:t>o</a:t>
            </a:r>
            <a:r>
              <a:rPr lang="en-US" baseline="-25000" dirty="0" err="1" smtClean="0"/>
              <a:t>f,i</a:t>
            </a:r>
            <a:r>
              <a:rPr lang="en-US" dirty="0" smtClean="0"/>
              <a:t>)</a:t>
            </a:r>
          </a:p>
          <a:p>
            <a:pPr>
              <a:buFont typeface="Monotype Sorts" pitchFamily="2" charset="2"/>
              <a:buNone/>
              <a:defRPr/>
            </a:pPr>
            <a:endParaRPr lang="en-US" dirty="0" smtClean="0"/>
          </a:p>
          <a:p>
            <a:pPr marL="900113" indent="-900113">
              <a:buFont typeface="Monotype Sorts" pitchFamily="2" charset="2"/>
              <a:buNone/>
              <a:defRPr/>
            </a:pPr>
            <a:r>
              <a:rPr lang="en-US" dirty="0" smtClean="0"/>
              <a:t>		If </a:t>
            </a:r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dirty="0" err="1" smtClean="0"/>
              <a:t>G</a:t>
            </a:r>
            <a:r>
              <a:rPr lang="en-US" baseline="30000" dirty="0" err="1" smtClean="0"/>
              <a:t>o</a:t>
            </a:r>
            <a:r>
              <a:rPr lang="en-US" baseline="-25000" dirty="0" err="1" smtClean="0"/>
              <a:t>rxn</a:t>
            </a:r>
            <a:r>
              <a:rPr lang="en-US" dirty="0" smtClean="0"/>
              <a:t> &lt; 0, the reaction is spontaneous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>
                <a:latin typeface="Symbol" pitchFamily="18" charset="2"/>
              </a:rPr>
              <a:t>D</a:t>
            </a:r>
            <a:r>
              <a:rPr lang="en-US" smtClean="0"/>
              <a:t>G and equilibrium are related</a:t>
            </a:r>
          </a:p>
        </p:txBody>
      </p:sp>
      <p:sp>
        <p:nvSpPr>
          <p:cNvPr id="2560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K</a:t>
            </a:r>
            <a:r>
              <a:rPr lang="en-US" baseline="-25000" smtClean="0"/>
              <a:t>eq</a:t>
            </a:r>
            <a:r>
              <a:rPr lang="en-US" smtClean="0"/>
              <a:t> is  function of </a:t>
            </a:r>
            <a:r>
              <a:rPr lang="en-US" smtClean="0">
                <a:latin typeface="Symbol" pitchFamily="18" charset="2"/>
              </a:rPr>
              <a:t>D</a:t>
            </a:r>
            <a:r>
              <a:rPr lang="en-US" smtClean="0"/>
              <a:t>G</a:t>
            </a:r>
            <a:r>
              <a:rPr lang="en-US" baseline="30000" smtClean="0"/>
              <a:t>o</a:t>
            </a:r>
            <a:endParaRPr lang="en-US" smtClean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347913" y="3076575"/>
            <a:ext cx="4505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2 NO</a:t>
            </a:r>
            <a:r>
              <a:rPr lang="en-US" baseline="-25000">
                <a:solidFill>
                  <a:srgbClr val="000000"/>
                </a:solidFill>
              </a:rPr>
              <a:t>2(g)</a:t>
            </a:r>
            <a:r>
              <a:rPr lang="en-US">
                <a:solidFill>
                  <a:srgbClr val="000000"/>
                </a:solidFill>
              </a:rPr>
              <a:t>          N</a:t>
            </a:r>
            <a:r>
              <a:rPr lang="en-US" baseline="-25000">
                <a:solidFill>
                  <a:srgbClr val="000000"/>
                </a:solidFill>
              </a:rPr>
              <a:t>2</a:t>
            </a:r>
            <a:r>
              <a:rPr lang="en-US">
                <a:solidFill>
                  <a:srgbClr val="000000"/>
                </a:solidFill>
              </a:rPr>
              <a:t>O</a:t>
            </a:r>
            <a:r>
              <a:rPr lang="en-US" baseline="-25000">
                <a:solidFill>
                  <a:srgbClr val="000000"/>
                </a:solidFill>
              </a:rPr>
              <a:t>4(g)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08463" y="3338513"/>
            <a:ext cx="762000" cy="152400"/>
            <a:chOff x="2688" y="1344"/>
            <a:chExt cx="480" cy="96"/>
          </a:xfrm>
        </p:grpSpPr>
        <p:sp>
          <p:nvSpPr>
            <p:cNvPr id="25608" name="Line 5"/>
            <p:cNvSpPr>
              <a:spLocks noChangeShapeType="1"/>
            </p:cNvSpPr>
            <p:nvPr/>
          </p:nvSpPr>
          <p:spPr bwMode="auto">
            <a:xfrm>
              <a:off x="2688" y="1344"/>
              <a:ext cx="48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none" w="sm" len="sm"/>
              <a:tailEnd type="stealth" w="med" len="lg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9" name="Line 6"/>
            <p:cNvSpPr>
              <a:spLocks noChangeShapeType="1"/>
            </p:cNvSpPr>
            <p:nvPr/>
          </p:nvSpPr>
          <p:spPr bwMode="auto">
            <a:xfrm flipH="1">
              <a:off x="2688" y="1440"/>
              <a:ext cx="48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none" w="sm" len="sm"/>
              <a:tailEnd type="stealth" w="med" len="lg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33513" y="4176713"/>
            <a:ext cx="6824662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</a:pPr>
            <a:r>
              <a:rPr lang="en-US">
                <a:solidFill>
                  <a:srgbClr val="000000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00"/>
                </a:solidFill>
              </a:rPr>
              <a:t>G</a:t>
            </a:r>
            <a:r>
              <a:rPr lang="en-US" baseline="30000">
                <a:solidFill>
                  <a:srgbClr val="000000"/>
                </a:solidFill>
              </a:rPr>
              <a:t>o</a:t>
            </a:r>
            <a:r>
              <a:rPr lang="en-US">
                <a:solidFill>
                  <a:srgbClr val="000000"/>
                </a:solidFill>
              </a:rPr>
              <a:t> = -5.0 kJ mol</a:t>
            </a:r>
            <a:r>
              <a:rPr lang="en-US" baseline="30000">
                <a:solidFill>
                  <a:srgbClr val="000000"/>
                </a:solidFill>
              </a:rPr>
              <a:t>-1</a:t>
            </a:r>
            <a:r>
              <a:rPr lang="en-US">
                <a:solidFill>
                  <a:srgbClr val="000000"/>
                </a:solidFill>
              </a:rPr>
              <a:t> (at 298 K)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219200" y="5105400"/>
            <a:ext cx="7097713" cy="1200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but what is the position</a:t>
            </a:r>
          </a:p>
          <a:p>
            <a:pPr algn="ctr"/>
            <a:r>
              <a:rPr lang="en-US">
                <a:solidFill>
                  <a:srgbClr val="0000FF"/>
                </a:solidFill>
              </a:rPr>
              <a:t>of the equilibrium?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2"/>
          <p:cNvSpPr>
            <a:spLocks noChangeShapeType="1"/>
          </p:cNvSpPr>
          <p:nvPr/>
        </p:nvSpPr>
        <p:spPr bwMode="auto">
          <a:xfrm>
            <a:off x="1447800" y="762000"/>
            <a:ext cx="0" cy="3581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7" name="Line 3"/>
          <p:cNvSpPr>
            <a:spLocks noChangeShapeType="1"/>
          </p:cNvSpPr>
          <p:nvPr/>
        </p:nvSpPr>
        <p:spPr bwMode="auto">
          <a:xfrm>
            <a:off x="1447800" y="4343400"/>
            <a:ext cx="59436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 flipV="1">
            <a:off x="7391400" y="762000"/>
            <a:ext cx="0" cy="3581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88925" y="5592763"/>
            <a:ext cx="23574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</a:rPr>
              <a:t>100% NO</a:t>
            </a:r>
            <a:r>
              <a:rPr lang="en-US" baseline="-25000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6156325" y="5592763"/>
            <a:ext cx="25288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</a:rPr>
              <a:t>100% N</a:t>
            </a:r>
            <a:r>
              <a:rPr lang="en-US" baseline="-25000">
                <a:solidFill>
                  <a:srgbClr val="0000FF"/>
                </a:solidFill>
              </a:rPr>
              <a:t>2</a:t>
            </a:r>
            <a:r>
              <a:rPr lang="en-US">
                <a:solidFill>
                  <a:srgbClr val="0000FF"/>
                </a:solidFill>
              </a:rPr>
              <a:t>O</a:t>
            </a:r>
            <a:r>
              <a:rPr lang="en-US" baseline="-25000">
                <a:solidFill>
                  <a:srgbClr val="0000FF"/>
                </a:solidFill>
              </a:rPr>
              <a:t>4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2422525" y="4449763"/>
            <a:ext cx="4083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extent of reaction</a:t>
            </a: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1355725" y="4449763"/>
            <a:ext cx="466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7223125" y="4449763"/>
            <a:ext cx="466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212725" y="2392363"/>
            <a:ext cx="579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G</a:t>
            </a:r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>
            <a:off x="920750" y="1301750"/>
            <a:ext cx="292100" cy="2578100"/>
          </a:xfrm>
          <a:prstGeom prst="upArrow">
            <a:avLst>
              <a:gd name="adj1" fmla="val 50000"/>
              <a:gd name="adj2" fmla="val 441263"/>
            </a:avLst>
          </a:prstGeom>
          <a:solidFill>
            <a:srgbClr val="FF3300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6" name="Arc 12"/>
          <p:cNvSpPr>
            <a:spLocks/>
          </p:cNvSpPr>
          <p:nvPr/>
        </p:nvSpPr>
        <p:spPr bwMode="auto">
          <a:xfrm>
            <a:off x="5562600" y="2667000"/>
            <a:ext cx="1828800" cy="1066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28575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37" name="Arc 13"/>
          <p:cNvSpPr>
            <a:spLocks/>
          </p:cNvSpPr>
          <p:nvPr/>
        </p:nvSpPr>
        <p:spPr bwMode="auto">
          <a:xfrm>
            <a:off x="1449388" y="1524000"/>
            <a:ext cx="4191000" cy="2209800"/>
          </a:xfrm>
          <a:custGeom>
            <a:avLst/>
            <a:gdLst>
              <a:gd name="T0" fmla="*/ 2147483647 w 21600"/>
              <a:gd name="T1" fmla="*/ 2147483647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8575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4830" name="Line 14"/>
          <p:cNvSpPr>
            <a:spLocks noChangeShapeType="1"/>
          </p:cNvSpPr>
          <p:nvPr/>
        </p:nvSpPr>
        <p:spPr bwMode="auto">
          <a:xfrm>
            <a:off x="1447800" y="1524000"/>
            <a:ext cx="4800600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4831" name="Line 15"/>
          <p:cNvSpPr>
            <a:spLocks noChangeShapeType="1"/>
          </p:cNvSpPr>
          <p:nvPr/>
        </p:nvSpPr>
        <p:spPr bwMode="auto">
          <a:xfrm>
            <a:off x="4800600" y="2667000"/>
            <a:ext cx="2590800" cy="0"/>
          </a:xfrm>
          <a:prstGeom prst="line">
            <a:avLst/>
          </a:prstGeom>
          <a:noFill/>
          <a:ln w="38100">
            <a:solidFill>
              <a:srgbClr val="000000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4832" name="Rectangle 16"/>
          <p:cNvSpPr>
            <a:spLocks noChangeArrowheads="1"/>
          </p:cNvSpPr>
          <p:nvPr/>
        </p:nvSpPr>
        <p:spPr bwMode="auto">
          <a:xfrm>
            <a:off x="4343400" y="1752600"/>
            <a:ext cx="9985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FF"/>
                </a:solidFill>
              </a:rPr>
              <a:t>G</a:t>
            </a:r>
            <a:r>
              <a:rPr lang="en-US" baseline="30000">
                <a:solidFill>
                  <a:srgbClr val="0000FF"/>
                </a:solidFill>
              </a:rPr>
              <a:t>o</a:t>
            </a:r>
            <a:endParaRPr lang="en-US" baseline="-25000">
              <a:solidFill>
                <a:srgbClr val="0000FF"/>
              </a:solidFill>
            </a:endParaRPr>
          </a:p>
        </p:txBody>
      </p:sp>
      <p:sp>
        <p:nvSpPr>
          <p:cNvPr id="34833" name="Line 17"/>
          <p:cNvSpPr>
            <a:spLocks noChangeShapeType="1"/>
          </p:cNvSpPr>
          <p:nvPr/>
        </p:nvSpPr>
        <p:spPr bwMode="auto">
          <a:xfrm>
            <a:off x="5486400" y="1524000"/>
            <a:ext cx="0" cy="11430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30" grpId="0" animBg="1"/>
      <p:bldP spid="34831" grpId="0" animBg="1"/>
      <p:bldP spid="34832" grpId="0"/>
      <p:bldP spid="348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2"/>
          <p:cNvSpPr>
            <a:spLocks noChangeShapeType="1"/>
          </p:cNvSpPr>
          <p:nvPr/>
        </p:nvSpPr>
        <p:spPr bwMode="auto">
          <a:xfrm>
            <a:off x="5334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86106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533400" y="6324600"/>
            <a:ext cx="8077200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3" name="Arc 5"/>
          <p:cNvSpPr>
            <a:spLocks/>
          </p:cNvSpPr>
          <p:nvPr/>
        </p:nvSpPr>
        <p:spPr bwMode="auto">
          <a:xfrm>
            <a:off x="5638800" y="2895600"/>
            <a:ext cx="2971800" cy="1752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508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54" name="Arc 6"/>
          <p:cNvSpPr>
            <a:spLocks/>
          </p:cNvSpPr>
          <p:nvPr/>
        </p:nvSpPr>
        <p:spPr bwMode="auto">
          <a:xfrm>
            <a:off x="534988" y="1371600"/>
            <a:ext cx="5181600" cy="3276600"/>
          </a:xfrm>
          <a:custGeom>
            <a:avLst/>
            <a:gdLst>
              <a:gd name="T0" fmla="*/ 2147483647 w 21600"/>
              <a:gd name="T1" fmla="*/ 2147483647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508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55" name="Line 7"/>
          <p:cNvSpPr>
            <a:spLocks noChangeShapeType="1"/>
          </p:cNvSpPr>
          <p:nvPr/>
        </p:nvSpPr>
        <p:spPr bwMode="auto">
          <a:xfrm>
            <a:off x="533400" y="1676400"/>
            <a:ext cx="53340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5029200" y="3124200"/>
            <a:ext cx="35814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7" name="Line 10"/>
          <p:cNvSpPr>
            <a:spLocks noChangeShapeType="1"/>
          </p:cNvSpPr>
          <p:nvPr/>
        </p:nvSpPr>
        <p:spPr bwMode="auto">
          <a:xfrm>
            <a:off x="5486400" y="1676400"/>
            <a:ext cx="0" cy="1447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50" name="Rectangle 11"/>
          <p:cNvSpPr>
            <a:spLocks noChangeArrowheads="1"/>
          </p:cNvSpPr>
          <p:nvPr/>
        </p:nvSpPr>
        <p:spPr bwMode="auto">
          <a:xfrm rot="3120000">
            <a:off x="1120775" y="2343150"/>
            <a:ext cx="12811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00B050"/>
                </a:solidFill>
                <a:latin typeface="Symbol" pitchFamily="18" charset="2"/>
              </a:rPr>
              <a:t>D</a:t>
            </a:r>
            <a:r>
              <a:rPr lang="en-US" sz="2800">
                <a:solidFill>
                  <a:srgbClr val="00B050"/>
                </a:solidFill>
              </a:rPr>
              <a:t>G &lt; 0</a:t>
            </a:r>
          </a:p>
        </p:txBody>
      </p:sp>
      <p:sp>
        <p:nvSpPr>
          <p:cNvPr id="35851" name="Line 12"/>
          <p:cNvSpPr>
            <a:spLocks noChangeShapeType="1"/>
          </p:cNvSpPr>
          <p:nvPr/>
        </p:nvSpPr>
        <p:spPr bwMode="auto">
          <a:xfrm>
            <a:off x="990600" y="2286000"/>
            <a:ext cx="1219200" cy="1295400"/>
          </a:xfrm>
          <a:prstGeom prst="line">
            <a:avLst/>
          </a:prstGeom>
          <a:noFill/>
          <a:ln w="50800">
            <a:solidFill>
              <a:srgbClr val="00B05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52" name="Rectangle 13"/>
          <p:cNvSpPr>
            <a:spLocks noChangeArrowheads="1"/>
          </p:cNvSpPr>
          <p:nvPr/>
        </p:nvSpPr>
        <p:spPr bwMode="auto">
          <a:xfrm rot="-1980000">
            <a:off x="6910388" y="3309938"/>
            <a:ext cx="12938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00B050"/>
                </a:solidFill>
                <a:latin typeface="Symbol" pitchFamily="18" charset="2"/>
              </a:rPr>
              <a:t>D</a:t>
            </a:r>
            <a:r>
              <a:rPr lang="en-US" sz="2800">
                <a:solidFill>
                  <a:srgbClr val="00B050"/>
                </a:solidFill>
              </a:rPr>
              <a:t>G &lt; 0</a:t>
            </a:r>
          </a:p>
        </p:txBody>
      </p:sp>
      <p:sp>
        <p:nvSpPr>
          <p:cNvPr id="35853" name="Line 14"/>
          <p:cNvSpPr>
            <a:spLocks noChangeShapeType="1"/>
          </p:cNvSpPr>
          <p:nvPr/>
        </p:nvSpPr>
        <p:spPr bwMode="auto">
          <a:xfrm flipH="1">
            <a:off x="6858000" y="3352800"/>
            <a:ext cx="1600200" cy="1066800"/>
          </a:xfrm>
          <a:prstGeom prst="line">
            <a:avLst/>
          </a:prstGeom>
          <a:noFill/>
          <a:ln w="50800">
            <a:solidFill>
              <a:srgbClr val="00B05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54" name="Rectangle 15"/>
          <p:cNvSpPr>
            <a:spLocks noChangeArrowheads="1"/>
          </p:cNvSpPr>
          <p:nvPr/>
        </p:nvSpPr>
        <p:spPr bwMode="auto">
          <a:xfrm rot="3120000">
            <a:off x="511175" y="3413125"/>
            <a:ext cx="12811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en-US" sz="2800">
                <a:solidFill>
                  <a:srgbClr val="FF0000"/>
                </a:solidFill>
              </a:rPr>
              <a:t>G &gt; 0</a:t>
            </a:r>
          </a:p>
        </p:txBody>
      </p:sp>
      <p:sp>
        <p:nvSpPr>
          <p:cNvPr id="35855" name="Line 16"/>
          <p:cNvSpPr>
            <a:spLocks noChangeShapeType="1"/>
          </p:cNvSpPr>
          <p:nvPr/>
        </p:nvSpPr>
        <p:spPr bwMode="auto">
          <a:xfrm flipH="1" flipV="1">
            <a:off x="762000" y="2819400"/>
            <a:ext cx="1219200" cy="12954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56" name="Rectangle 17"/>
          <p:cNvSpPr>
            <a:spLocks noChangeArrowheads="1"/>
          </p:cNvSpPr>
          <p:nvPr/>
        </p:nvSpPr>
        <p:spPr bwMode="auto">
          <a:xfrm rot="-1980000">
            <a:off x="7215188" y="4224338"/>
            <a:ext cx="12938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en-US" sz="2800">
                <a:solidFill>
                  <a:srgbClr val="FF0000"/>
                </a:solidFill>
              </a:rPr>
              <a:t>G &gt; 0</a:t>
            </a:r>
          </a:p>
        </p:txBody>
      </p:sp>
      <p:sp>
        <p:nvSpPr>
          <p:cNvPr id="35857" name="Line 18"/>
          <p:cNvSpPr>
            <a:spLocks noChangeShapeType="1"/>
          </p:cNvSpPr>
          <p:nvPr/>
        </p:nvSpPr>
        <p:spPr bwMode="auto">
          <a:xfrm flipV="1">
            <a:off x="6934200" y="3733800"/>
            <a:ext cx="1600200" cy="10668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58" name="Line 19"/>
          <p:cNvSpPr>
            <a:spLocks noChangeShapeType="1"/>
          </p:cNvSpPr>
          <p:nvPr/>
        </p:nvSpPr>
        <p:spPr bwMode="auto">
          <a:xfrm flipV="1">
            <a:off x="5638800" y="4648200"/>
            <a:ext cx="0" cy="5334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59" name="Rectangle 20"/>
          <p:cNvSpPr>
            <a:spLocks noChangeArrowheads="1"/>
          </p:cNvSpPr>
          <p:nvPr/>
        </p:nvSpPr>
        <p:spPr bwMode="auto">
          <a:xfrm>
            <a:off x="4860925" y="5256213"/>
            <a:ext cx="1593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FF"/>
                </a:solidFill>
              </a:rPr>
              <a:t>G = 0</a:t>
            </a:r>
          </a:p>
        </p:txBody>
      </p:sp>
      <p:sp>
        <p:nvSpPr>
          <p:cNvPr id="35860" name="Rectangle 21"/>
          <p:cNvSpPr>
            <a:spLocks noChangeArrowheads="1"/>
          </p:cNvSpPr>
          <p:nvPr/>
        </p:nvSpPr>
        <p:spPr bwMode="auto">
          <a:xfrm>
            <a:off x="4479925" y="5729288"/>
            <a:ext cx="2593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0000FF"/>
                </a:solidFill>
              </a:rPr>
              <a:t>EQUILIBRIUM!</a:t>
            </a:r>
          </a:p>
        </p:txBody>
      </p:sp>
      <p:sp>
        <p:nvSpPr>
          <p:cNvPr id="27669" name="Rectangle 22"/>
          <p:cNvSpPr>
            <a:spLocks noChangeArrowheads="1"/>
          </p:cNvSpPr>
          <p:nvPr/>
        </p:nvSpPr>
        <p:spPr bwMode="auto">
          <a:xfrm>
            <a:off x="152400" y="0"/>
            <a:ext cx="87487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3200">
                <a:solidFill>
                  <a:srgbClr val="000000"/>
                </a:solidFill>
              </a:rPr>
              <a:t>As systems approach equilibrium, G decreases</a:t>
            </a:r>
          </a:p>
        </p:txBody>
      </p:sp>
      <p:sp>
        <p:nvSpPr>
          <p:cNvPr id="27670" name="Rectangle 23"/>
          <p:cNvSpPr>
            <a:spLocks noChangeArrowheads="1"/>
          </p:cNvSpPr>
          <p:nvPr/>
        </p:nvSpPr>
        <p:spPr bwMode="auto">
          <a:xfrm>
            <a:off x="0" y="2209800"/>
            <a:ext cx="579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</a:rPr>
              <a:t>G</a:t>
            </a:r>
          </a:p>
        </p:txBody>
      </p:sp>
      <p:sp>
        <p:nvSpPr>
          <p:cNvPr id="27671" name="AutoShape 24"/>
          <p:cNvSpPr>
            <a:spLocks noChangeArrowheads="1"/>
          </p:cNvSpPr>
          <p:nvPr/>
        </p:nvSpPr>
        <p:spPr bwMode="auto">
          <a:xfrm>
            <a:off x="152400" y="2819400"/>
            <a:ext cx="292100" cy="2578100"/>
          </a:xfrm>
          <a:prstGeom prst="upArrow">
            <a:avLst>
              <a:gd name="adj1" fmla="val 50000"/>
              <a:gd name="adj2" fmla="val 441263"/>
            </a:avLst>
          </a:prstGeom>
          <a:solidFill>
            <a:srgbClr val="FF3300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72" name="Rectangle 25"/>
          <p:cNvSpPr>
            <a:spLocks noChangeArrowheads="1"/>
          </p:cNvSpPr>
          <p:nvPr/>
        </p:nvSpPr>
        <p:spPr bwMode="auto">
          <a:xfrm>
            <a:off x="4419600" y="2133600"/>
            <a:ext cx="9985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FF"/>
                </a:solidFill>
              </a:rPr>
              <a:t>G</a:t>
            </a:r>
            <a:r>
              <a:rPr lang="en-US" baseline="30000">
                <a:solidFill>
                  <a:srgbClr val="0000FF"/>
                </a:solidFill>
              </a:rPr>
              <a:t>o</a:t>
            </a:r>
            <a:endParaRPr lang="en-US" baseline="-25000">
              <a:solidFill>
                <a:srgbClr val="0000FF"/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644525" y="506413"/>
            <a:ext cx="77644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rgbClr val="FF0000"/>
                </a:solidFill>
              </a:rPr>
              <a:t>If we know </a:t>
            </a:r>
            <a:r>
              <a:rPr lang="en-US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FF0000"/>
                </a:solidFill>
              </a:rPr>
              <a:t>G</a:t>
            </a:r>
            <a:r>
              <a:rPr lang="en-US" baseline="30000">
                <a:solidFill>
                  <a:srgbClr val="FF0000"/>
                </a:solidFill>
              </a:rPr>
              <a:t>o</a:t>
            </a:r>
            <a:r>
              <a:rPr lang="en-US">
                <a:solidFill>
                  <a:srgbClr val="FF0000"/>
                </a:solidFill>
              </a:rPr>
              <a:t>, we can calculate the position of the equilibrium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/>
      <p:bldP spid="35851" grpId="0" animBg="1"/>
      <p:bldP spid="35852" grpId="0"/>
      <p:bldP spid="35853" grpId="0" animBg="1"/>
      <p:bldP spid="35854" grpId="0"/>
      <p:bldP spid="35855" grpId="0" animBg="1"/>
      <p:bldP spid="35856" grpId="0"/>
      <p:bldP spid="35857" grpId="0" animBg="1"/>
      <p:bldP spid="35858" grpId="0" animBg="1"/>
      <p:bldP spid="35859" grpId="0"/>
      <p:bldP spid="35860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5334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86106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533400" y="6324600"/>
            <a:ext cx="8077200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533400" y="1676400"/>
            <a:ext cx="53340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>
            <a:off x="4114800" y="5791200"/>
            <a:ext cx="44958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193925" y="2392363"/>
            <a:ext cx="19224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FF"/>
                </a:solidFill>
              </a:rPr>
              <a:t>G</a:t>
            </a:r>
            <a:r>
              <a:rPr lang="en-US" baseline="30000">
                <a:solidFill>
                  <a:srgbClr val="0000FF"/>
                </a:solidFill>
              </a:rPr>
              <a:t>o</a:t>
            </a:r>
            <a:r>
              <a:rPr lang="en-US">
                <a:solidFill>
                  <a:srgbClr val="0000FF"/>
                </a:solidFill>
              </a:rPr>
              <a:t>&lt;&lt; 0</a:t>
            </a: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4648200" y="1752600"/>
            <a:ext cx="0" cy="40386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81" name="Arc 9"/>
          <p:cNvSpPr>
            <a:spLocks/>
          </p:cNvSpPr>
          <p:nvPr/>
        </p:nvSpPr>
        <p:spPr bwMode="auto">
          <a:xfrm>
            <a:off x="534988" y="1676400"/>
            <a:ext cx="8070850" cy="4114800"/>
          </a:xfrm>
          <a:custGeom>
            <a:avLst/>
            <a:gdLst>
              <a:gd name="T0" fmla="*/ 2147483647 w 22212"/>
              <a:gd name="T1" fmla="*/ 2147483647 h 21600"/>
              <a:gd name="T2" fmla="*/ 0 w 22212"/>
              <a:gd name="T3" fmla="*/ 0 h 21600"/>
              <a:gd name="T4" fmla="*/ 2147483647 w 22212"/>
              <a:gd name="T5" fmla="*/ 0 h 21600"/>
              <a:gd name="T6" fmla="*/ 0 60000 65536"/>
              <a:gd name="T7" fmla="*/ 0 60000 65536"/>
              <a:gd name="T8" fmla="*/ 0 60000 65536"/>
              <a:gd name="T9" fmla="*/ 0 w 22212"/>
              <a:gd name="T10" fmla="*/ 0 h 21600"/>
              <a:gd name="T11" fmla="*/ 22212 w 22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212" h="21600" fill="none" extrusionOk="0">
                <a:moveTo>
                  <a:pt x="22212" y="21591"/>
                </a:moveTo>
                <a:cubicBezTo>
                  <a:pt x="22008" y="21597"/>
                  <a:pt x="21804" y="21599"/>
                  <a:pt x="21600" y="21600"/>
                </a:cubicBezTo>
                <a:cubicBezTo>
                  <a:pt x="9670" y="21600"/>
                  <a:pt x="0" y="11929"/>
                  <a:pt x="0" y="0"/>
                </a:cubicBezTo>
              </a:path>
              <a:path w="22212" h="21600" stroke="0" extrusionOk="0">
                <a:moveTo>
                  <a:pt x="22212" y="21591"/>
                </a:moveTo>
                <a:cubicBezTo>
                  <a:pt x="22008" y="21597"/>
                  <a:pt x="21804" y="21599"/>
                  <a:pt x="21600" y="21600"/>
                </a:cubicBez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508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5851525" y="2697163"/>
            <a:ext cx="264318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equilibrium</a:t>
            </a:r>
          </a:p>
          <a:p>
            <a:r>
              <a:rPr lang="en-US">
                <a:solidFill>
                  <a:srgbClr val="FF3300"/>
                </a:solidFill>
              </a:rPr>
              <a:t>near 100%</a:t>
            </a:r>
          </a:p>
          <a:p>
            <a:r>
              <a:rPr lang="en-US">
                <a:solidFill>
                  <a:srgbClr val="FF3300"/>
                </a:solidFill>
              </a:rPr>
              <a:t>products</a:t>
            </a:r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>
            <a:off x="7010400" y="4648200"/>
            <a:ext cx="1295400" cy="990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8" grpId="0"/>
      <p:bldP spid="3789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2"/>
          <p:cNvSpPr>
            <a:spLocks noChangeShapeType="1"/>
          </p:cNvSpPr>
          <p:nvPr/>
        </p:nvSpPr>
        <p:spPr bwMode="auto">
          <a:xfrm>
            <a:off x="5334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>
            <a:off x="86106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533400" y="6324600"/>
            <a:ext cx="8077200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3276600" y="1676400"/>
            <a:ext cx="53340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Line 6"/>
          <p:cNvSpPr>
            <a:spLocks noChangeShapeType="1"/>
          </p:cNvSpPr>
          <p:nvPr/>
        </p:nvSpPr>
        <p:spPr bwMode="auto">
          <a:xfrm>
            <a:off x="533400" y="5791200"/>
            <a:ext cx="44958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4784725" y="2773363"/>
            <a:ext cx="2006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FF"/>
                </a:solidFill>
              </a:rPr>
              <a:t>G</a:t>
            </a:r>
            <a:r>
              <a:rPr lang="en-US" baseline="30000">
                <a:solidFill>
                  <a:srgbClr val="0000FF"/>
                </a:solidFill>
              </a:rPr>
              <a:t>o</a:t>
            </a:r>
            <a:r>
              <a:rPr lang="en-US" baseline="-25000">
                <a:solidFill>
                  <a:srgbClr val="0000FF"/>
                </a:solidFill>
              </a:rPr>
              <a:t> </a:t>
            </a:r>
            <a:r>
              <a:rPr lang="en-US">
                <a:solidFill>
                  <a:srgbClr val="0000FF"/>
                </a:solidFill>
              </a:rPr>
              <a:t>&gt;&gt; 0</a:t>
            </a:r>
          </a:p>
        </p:txBody>
      </p:sp>
      <p:sp>
        <p:nvSpPr>
          <p:cNvPr id="38920" name="Line 8"/>
          <p:cNvSpPr>
            <a:spLocks noChangeShapeType="1"/>
          </p:cNvSpPr>
          <p:nvPr/>
        </p:nvSpPr>
        <p:spPr bwMode="auto">
          <a:xfrm flipV="1">
            <a:off x="4648200" y="1752600"/>
            <a:ext cx="0" cy="40386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Arc 9"/>
          <p:cNvSpPr>
            <a:spLocks/>
          </p:cNvSpPr>
          <p:nvPr/>
        </p:nvSpPr>
        <p:spPr bwMode="auto">
          <a:xfrm>
            <a:off x="533400" y="1676400"/>
            <a:ext cx="8072438" cy="4114800"/>
          </a:xfrm>
          <a:custGeom>
            <a:avLst/>
            <a:gdLst>
              <a:gd name="T0" fmla="*/ 2147483647 w 22216"/>
              <a:gd name="T1" fmla="*/ 0 h 21600"/>
              <a:gd name="T2" fmla="*/ 0 w 22216"/>
              <a:gd name="T3" fmla="*/ 2147483647 h 21600"/>
              <a:gd name="T4" fmla="*/ 2147483647 w 22216"/>
              <a:gd name="T5" fmla="*/ 0 h 21600"/>
              <a:gd name="T6" fmla="*/ 0 60000 65536"/>
              <a:gd name="T7" fmla="*/ 0 60000 65536"/>
              <a:gd name="T8" fmla="*/ 0 60000 65536"/>
              <a:gd name="T9" fmla="*/ 0 w 22216"/>
              <a:gd name="T10" fmla="*/ 0 h 21600"/>
              <a:gd name="T11" fmla="*/ 22216 w 2221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216" h="21600" fill="none" extrusionOk="0">
                <a:moveTo>
                  <a:pt x="22216" y="0"/>
                </a:moveTo>
                <a:cubicBezTo>
                  <a:pt x="22216" y="11929"/>
                  <a:pt x="12545" y="21600"/>
                  <a:pt x="616" y="21600"/>
                </a:cubicBezTo>
                <a:cubicBezTo>
                  <a:pt x="410" y="21600"/>
                  <a:pt x="205" y="21597"/>
                  <a:pt x="-1" y="21591"/>
                </a:cubicBezTo>
              </a:path>
              <a:path w="22216" h="21600" stroke="0" extrusionOk="0">
                <a:moveTo>
                  <a:pt x="22216" y="0"/>
                </a:moveTo>
                <a:cubicBezTo>
                  <a:pt x="22216" y="11929"/>
                  <a:pt x="12545" y="21600"/>
                  <a:pt x="616" y="21600"/>
                </a:cubicBezTo>
                <a:cubicBezTo>
                  <a:pt x="410" y="21600"/>
                  <a:pt x="205" y="21597"/>
                  <a:pt x="-1" y="21591"/>
                </a:cubicBezTo>
                <a:lnTo>
                  <a:pt x="616" y="0"/>
                </a:lnTo>
                <a:close/>
              </a:path>
            </a:pathLst>
          </a:custGeom>
          <a:noFill/>
          <a:ln w="508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822325" y="2087563"/>
            <a:ext cx="2641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equilibrium</a:t>
            </a:r>
          </a:p>
          <a:p>
            <a:r>
              <a:rPr lang="en-US">
                <a:solidFill>
                  <a:srgbClr val="FF3300"/>
                </a:solidFill>
              </a:rPr>
              <a:t>near 100%</a:t>
            </a:r>
          </a:p>
          <a:p>
            <a:r>
              <a:rPr lang="en-US">
                <a:solidFill>
                  <a:srgbClr val="FF3300"/>
                </a:solidFill>
              </a:rPr>
              <a:t>reactants</a:t>
            </a:r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 flipH="1">
            <a:off x="914400" y="4191000"/>
            <a:ext cx="762000" cy="1447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/>
      <p:bldP spid="389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5334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8610600" y="533400"/>
            <a:ext cx="0" cy="5791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>
            <a:off x="533400" y="6324600"/>
            <a:ext cx="8077200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5" name="Arc 5"/>
          <p:cNvSpPr>
            <a:spLocks/>
          </p:cNvSpPr>
          <p:nvPr/>
        </p:nvSpPr>
        <p:spPr bwMode="auto">
          <a:xfrm>
            <a:off x="5638800" y="2895600"/>
            <a:ext cx="2971800" cy="1752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508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0726" name="Arc 6"/>
          <p:cNvSpPr>
            <a:spLocks/>
          </p:cNvSpPr>
          <p:nvPr/>
        </p:nvSpPr>
        <p:spPr bwMode="auto">
          <a:xfrm>
            <a:off x="534988" y="1371600"/>
            <a:ext cx="5181600" cy="3276600"/>
          </a:xfrm>
          <a:custGeom>
            <a:avLst/>
            <a:gdLst>
              <a:gd name="T0" fmla="*/ 2147483647 w 21600"/>
              <a:gd name="T1" fmla="*/ 2147483647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508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>
            <a:off x="533400" y="1676400"/>
            <a:ext cx="53340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Line 8"/>
          <p:cNvSpPr>
            <a:spLocks noChangeShapeType="1"/>
          </p:cNvSpPr>
          <p:nvPr/>
        </p:nvSpPr>
        <p:spPr bwMode="auto">
          <a:xfrm>
            <a:off x="5029200" y="3124200"/>
            <a:ext cx="35814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2803525" y="2087563"/>
            <a:ext cx="1708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FF"/>
                </a:solidFill>
              </a:rPr>
              <a:t>G</a:t>
            </a:r>
            <a:r>
              <a:rPr lang="en-US" baseline="30000">
                <a:solidFill>
                  <a:srgbClr val="0000FF"/>
                </a:solidFill>
              </a:rPr>
              <a:t>o</a:t>
            </a:r>
            <a:r>
              <a:rPr lang="en-US" baseline="-25000">
                <a:solidFill>
                  <a:srgbClr val="0000FF"/>
                </a:solidFill>
              </a:rPr>
              <a:t> </a:t>
            </a:r>
            <a:r>
              <a:rPr lang="en-US">
                <a:solidFill>
                  <a:srgbClr val="0000FF"/>
                </a:solidFill>
                <a:latin typeface="Symbol" pitchFamily="18" charset="2"/>
              </a:rPr>
              <a:t>» </a:t>
            </a:r>
            <a:r>
              <a:rPr lang="en-US">
                <a:solidFill>
                  <a:srgbClr val="0000FF"/>
                </a:solidFill>
              </a:rPr>
              <a:t>0</a:t>
            </a:r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5486400" y="1676400"/>
            <a:ext cx="0" cy="14478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746125" y="4373563"/>
            <a:ext cx="535463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3300"/>
                </a:solidFill>
              </a:rPr>
              <a:t>equilibrium</a:t>
            </a:r>
          </a:p>
          <a:p>
            <a:r>
              <a:rPr lang="en-US">
                <a:solidFill>
                  <a:srgbClr val="FF3300"/>
                </a:solidFill>
              </a:rPr>
              <a:t>between </a:t>
            </a:r>
          </a:p>
          <a:p>
            <a:r>
              <a:rPr lang="en-US">
                <a:solidFill>
                  <a:srgbClr val="FF3300"/>
                </a:solidFill>
              </a:rPr>
              <a:t>reactants and products</a:t>
            </a:r>
          </a:p>
        </p:txBody>
      </p:sp>
      <p:sp>
        <p:nvSpPr>
          <p:cNvPr id="39948" name="Line 12"/>
          <p:cNvSpPr>
            <a:spLocks noChangeShapeType="1"/>
          </p:cNvSpPr>
          <p:nvPr/>
        </p:nvSpPr>
        <p:spPr bwMode="auto">
          <a:xfrm flipV="1">
            <a:off x="3733800" y="4800600"/>
            <a:ext cx="1828800" cy="533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7" grpId="0"/>
      <p:bldP spid="3994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153400" cy="1143000"/>
          </a:xfrm>
          <a:noFill/>
        </p:spPr>
        <p:txBody>
          <a:bodyPr/>
          <a:lstStyle/>
          <a:p>
            <a:r>
              <a:rPr lang="en-US" smtClean="0"/>
              <a:t>Free Energy of Reaction</a:t>
            </a:r>
          </a:p>
        </p:txBody>
      </p:sp>
      <p:sp>
        <p:nvSpPr>
          <p:cNvPr id="31747" name="AutoShape 3"/>
          <p:cNvSpPr>
            <a:spLocks noChangeArrowheads="1"/>
          </p:cNvSpPr>
          <p:nvPr/>
        </p:nvSpPr>
        <p:spPr bwMode="auto">
          <a:xfrm>
            <a:off x="4654550" y="3206750"/>
            <a:ext cx="4330700" cy="444500"/>
          </a:xfrm>
          <a:prstGeom prst="rightArrow">
            <a:avLst>
              <a:gd name="adj1" fmla="val 50000"/>
              <a:gd name="adj2" fmla="val 487188"/>
            </a:avLst>
          </a:prstGeom>
          <a:solidFill>
            <a:srgbClr val="FF3300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AutoShape 4"/>
          <p:cNvSpPr>
            <a:spLocks noChangeArrowheads="1"/>
          </p:cNvSpPr>
          <p:nvPr/>
        </p:nvSpPr>
        <p:spPr bwMode="auto">
          <a:xfrm>
            <a:off x="381000" y="3200400"/>
            <a:ext cx="4330700" cy="457200"/>
          </a:xfrm>
          <a:prstGeom prst="leftArrow">
            <a:avLst>
              <a:gd name="adj1" fmla="val 50000"/>
              <a:gd name="adj2" fmla="val 473567"/>
            </a:avLst>
          </a:prstGeom>
          <a:solidFill>
            <a:srgbClr val="FF3300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7527925" y="3960813"/>
            <a:ext cx="15097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00"/>
                </a:solidFill>
              </a:rPr>
              <a:t>G</a:t>
            </a:r>
            <a:r>
              <a:rPr lang="en-US" baseline="30000">
                <a:solidFill>
                  <a:srgbClr val="000000"/>
                </a:solidFill>
              </a:rPr>
              <a:t>o</a:t>
            </a:r>
            <a:r>
              <a:rPr lang="en-US">
                <a:solidFill>
                  <a:srgbClr val="000000"/>
                </a:solidFill>
              </a:rPr>
              <a:t>&lt;0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288925" y="3960813"/>
            <a:ext cx="15097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00"/>
                </a:solidFill>
              </a:rPr>
              <a:t>G</a:t>
            </a:r>
            <a:r>
              <a:rPr lang="en-US" baseline="30000">
                <a:solidFill>
                  <a:srgbClr val="000000"/>
                </a:solidFill>
              </a:rPr>
              <a:t>o</a:t>
            </a:r>
            <a:r>
              <a:rPr lang="en-US">
                <a:solidFill>
                  <a:srgbClr val="000000"/>
                </a:solidFill>
              </a:rPr>
              <a:t>&gt;0</a:t>
            </a: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3794125" y="4113213"/>
            <a:ext cx="1819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000000"/>
                </a:solidFill>
                <a:latin typeface="Symbol" pitchFamily="18" charset="2"/>
              </a:rPr>
              <a:t>D</a:t>
            </a:r>
            <a:r>
              <a:rPr lang="en-US">
                <a:solidFill>
                  <a:srgbClr val="000000"/>
                </a:solidFill>
              </a:rPr>
              <a:t>G</a:t>
            </a:r>
            <a:r>
              <a:rPr lang="en-US" baseline="30000">
                <a:solidFill>
                  <a:srgbClr val="000000"/>
                </a:solidFill>
              </a:rPr>
              <a:t>o </a:t>
            </a:r>
            <a:r>
              <a:rPr lang="en-US">
                <a:solidFill>
                  <a:srgbClr val="000000"/>
                </a:solidFill>
              </a:rPr>
              <a:t> </a:t>
            </a:r>
            <a:r>
              <a:rPr lang="en-US">
                <a:solidFill>
                  <a:srgbClr val="000000"/>
                </a:solidFill>
                <a:latin typeface="Symbol" pitchFamily="18" charset="2"/>
              </a:rPr>
              <a:t>» </a:t>
            </a:r>
            <a:r>
              <a:rPr lang="en-US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23838" y="5180013"/>
            <a:ext cx="20653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mostly </a:t>
            </a:r>
          </a:p>
          <a:p>
            <a:pPr algn="ctr"/>
            <a:r>
              <a:rPr lang="en-US">
                <a:solidFill>
                  <a:srgbClr val="0000FF"/>
                </a:solidFill>
              </a:rPr>
              <a:t>reactants</a:t>
            </a: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7146925" y="5103813"/>
            <a:ext cx="19383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mostly </a:t>
            </a:r>
          </a:p>
          <a:p>
            <a:pPr algn="ctr"/>
            <a:r>
              <a:rPr lang="en-US">
                <a:solidFill>
                  <a:srgbClr val="0000FF"/>
                </a:solidFill>
              </a:rPr>
              <a:t>products</a:t>
            </a: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424238" y="4875213"/>
            <a:ext cx="292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some of each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8" grpId="0"/>
      <p:bldP spid="40969" grpId="0"/>
      <p:bldP spid="4097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mtClean="0"/>
              <a:t>recall...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Symbol" pitchFamily="18" charset="2"/>
              </a:rPr>
              <a:t>D</a:t>
            </a:r>
            <a:r>
              <a:rPr lang="en-US" smtClean="0"/>
              <a:t>G</a:t>
            </a:r>
            <a:r>
              <a:rPr lang="en-US" baseline="30000" smtClean="0"/>
              <a:t>o</a:t>
            </a:r>
            <a:r>
              <a:rPr lang="en-US" smtClean="0"/>
              <a:t> = </a:t>
            </a:r>
            <a:r>
              <a:rPr lang="en-US" smtClean="0">
                <a:latin typeface="Symbol" pitchFamily="18" charset="2"/>
              </a:rPr>
              <a:t>S</a:t>
            </a:r>
            <a:r>
              <a:rPr lang="en-US" smtClean="0"/>
              <a:t> (</a:t>
            </a:r>
            <a:r>
              <a:rPr lang="en-US" smtClean="0">
                <a:latin typeface="Symbol" pitchFamily="18" charset="2"/>
              </a:rPr>
              <a:t>n</a:t>
            </a:r>
            <a:r>
              <a:rPr lang="en-US" baseline="-25000" smtClean="0"/>
              <a:t>i</a:t>
            </a:r>
            <a:r>
              <a:rPr lang="en-US" smtClean="0"/>
              <a:t> </a:t>
            </a:r>
            <a:r>
              <a:rPr lang="en-US" smtClean="0">
                <a:latin typeface="Symbol" pitchFamily="18" charset="2"/>
              </a:rPr>
              <a:t>D</a:t>
            </a:r>
            <a:r>
              <a:rPr lang="en-US" smtClean="0"/>
              <a:t>G</a:t>
            </a:r>
            <a:r>
              <a:rPr lang="en-US" baseline="30000" smtClean="0"/>
              <a:t>o</a:t>
            </a:r>
            <a:r>
              <a:rPr lang="en-US" baseline="-25000" smtClean="0"/>
              <a:t>f,i</a:t>
            </a:r>
            <a:r>
              <a:rPr lang="en-US" smtClean="0"/>
              <a:t>)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203325" y="3949700"/>
            <a:ext cx="58023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under “standard” conditions</a:t>
            </a:r>
          </a:p>
          <a:p>
            <a:pPr algn="ctr"/>
            <a:r>
              <a:rPr lang="en-US">
                <a:solidFill>
                  <a:srgbClr val="0000FF"/>
                </a:solidFill>
              </a:rPr>
              <a:t>25</a:t>
            </a:r>
            <a:r>
              <a:rPr lang="en-US" baseline="30000">
                <a:solidFill>
                  <a:srgbClr val="0000FF"/>
                </a:solidFill>
              </a:rPr>
              <a:t>o</a:t>
            </a:r>
            <a:r>
              <a:rPr lang="en-US">
                <a:solidFill>
                  <a:srgbClr val="0000FF"/>
                </a:solidFill>
              </a:rPr>
              <a:t>C, 1 bar pressure</a:t>
            </a:r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 flipH="1" flipV="1">
            <a:off x="3279775" y="2409825"/>
            <a:ext cx="454025" cy="15525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ct23">
  <a:themeElements>
    <a:clrScheme name="">
      <a:dk1>
        <a:srgbClr val="474747"/>
      </a:dk1>
      <a:lt1>
        <a:srgbClr val="FFFFFF"/>
      </a:lt1>
      <a:dk2>
        <a:srgbClr val="772655"/>
      </a:dk2>
      <a:lt2>
        <a:srgbClr val="FFFF00"/>
      </a:lt2>
      <a:accent1>
        <a:srgbClr val="DC0081"/>
      </a:accent1>
      <a:accent2>
        <a:srgbClr val="FAFD00"/>
      </a:accent2>
      <a:accent3>
        <a:srgbClr val="BDACB4"/>
      </a:accent3>
      <a:accent4>
        <a:srgbClr val="DADADA"/>
      </a:accent4>
      <a:accent5>
        <a:srgbClr val="EBAAC1"/>
      </a:accent5>
      <a:accent6>
        <a:srgbClr val="E3E500"/>
      </a:accent6>
      <a:hlink>
        <a:srgbClr val="FE9B03"/>
      </a:hlink>
      <a:folHlink>
        <a:srgbClr val="D989B8"/>
      </a:folHlink>
    </a:clrScheme>
    <a:fontScheme name="lect23.ppt">
      <a:majorFont>
        <a:latin typeface="Book Antiqu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25400">
          <a:solidFill>
            <a:srgbClr val="0000FF"/>
          </a:solidFill>
          <a:round/>
          <a:headEnd type="none" w="sm" len="sm"/>
          <a:tailEnd type="stealth" w="med" len="lg"/>
        </a:ln>
      </a:spPr>
      <a:bodyPr wrap="none" anchor="ctr"/>
      <a:lstStyle>
        <a:defPPr>
          <a:defRPr/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4000" dirty="0" smtClean="0">
            <a:solidFill>
              <a:srgbClr val="000000"/>
            </a:solidFill>
          </a:defRPr>
        </a:defPPr>
      </a:lstStyle>
    </a:txDef>
  </a:objectDefaults>
  <a:extraClrSchemeLst>
    <a:extraClrScheme>
      <a:clrScheme name="lect23.pp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ct23.pp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ct23.pp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ct23.pp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ct23.pp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ct23.pp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ct23.pp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C:\MSOFFICE\POWERPNT\LECTURES\lect23.ppt</Template>
  <TotalTime>3561</TotalTime>
  <Words>695</Words>
  <Application>Microsoft Office PowerPoint</Application>
  <PresentationFormat>On-screen Show (4:3)</PresentationFormat>
  <Paragraphs>164</Paragraphs>
  <Slides>30</Slides>
  <Notes>29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1" baseType="lpstr">
      <vt:lpstr>Arial</vt:lpstr>
      <vt:lpstr>Book Antiqua</vt:lpstr>
      <vt:lpstr>Monotype Sorts</vt:lpstr>
      <vt:lpstr>Times New Roman</vt:lpstr>
      <vt:lpstr>Symbol</vt:lpstr>
      <vt:lpstr>Euclid Math One</vt:lpstr>
      <vt:lpstr>Chemistry</vt:lpstr>
      <vt:lpstr>lect23</vt:lpstr>
      <vt:lpstr>1_lect23</vt:lpstr>
      <vt:lpstr>MathType 6.0 Equation</vt:lpstr>
      <vt:lpstr>MathType 5.0 Equation</vt:lpstr>
      <vt:lpstr>Chemical Equilibrium  - Lecture I</vt:lpstr>
      <vt:lpstr>Four things of interest  in a chemical reaction:</vt:lpstr>
      <vt:lpstr>for example,</vt:lpstr>
      <vt:lpstr>Slide 4</vt:lpstr>
      <vt:lpstr>Most reactions are reversible</vt:lpstr>
      <vt:lpstr>Definition of Equilibrium</vt:lpstr>
      <vt:lpstr>Slide 7</vt:lpstr>
      <vt:lpstr>Equilibrium is a Dynamic Process...</vt:lpstr>
      <vt:lpstr>The equilibrium constant, Keq</vt:lpstr>
      <vt:lpstr>for example,</vt:lpstr>
      <vt:lpstr>Heterogeneous Equilibria</vt:lpstr>
      <vt:lpstr>C(s) + H2O(g)   CO(g) + H2(g)</vt:lpstr>
      <vt:lpstr>HF(aq) + H2O(l)  H3O+(aq) + F-(aq)</vt:lpstr>
      <vt:lpstr>For gases, use partial pressures</vt:lpstr>
      <vt:lpstr>Why is Keq Dimensioneless?</vt:lpstr>
      <vt:lpstr>Slide 16</vt:lpstr>
      <vt:lpstr>Why is Keq Dimensioneless?</vt:lpstr>
      <vt:lpstr>Slide 18</vt:lpstr>
      <vt:lpstr>The Physical Meaning of the Equilibrium Constant</vt:lpstr>
      <vt:lpstr>The Physical Meaning of the Equilibrium Constant</vt:lpstr>
      <vt:lpstr>The Physical Meaning of the Equilibrium Constant</vt:lpstr>
      <vt:lpstr>Review from Chapter 12</vt:lpstr>
      <vt:lpstr>DG and equilibrium are related</vt:lpstr>
      <vt:lpstr>Slide 24</vt:lpstr>
      <vt:lpstr>Slide 25</vt:lpstr>
      <vt:lpstr>Slide 26</vt:lpstr>
      <vt:lpstr>Slide 27</vt:lpstr>
      <vt:lpstr>Slide 28</vt:lpstr>
      <vt:lpstr>Free Energy of Reaction</vt:lpstr>
      <vt:lpstr>recall...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</dc:title>
  <dc:creator>Bob Burk</dc:creator>
  <cp:lastModifiedBy>e12131</cp:lastModifiedBy>
  <cp:revision>98</cp:revision>
  <dcterms:created xsi:type="dcterms:W3CDTF">1996-10-31T20:40:30Z</dcterms:created>
  <dcterms:modified xsi:type="dcterms:W3CDTF">2014-07-02T21:09:06Z</dcterms:modified>
</cp:coreProperties>
</file>