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2"/>
  </p:sldMasterIdLst>
  <p:notesMasterIdLst>
    <p:notesMasterId r:id="rId16"/>
  </p:notesMasterIdLst>
  <p:sldIdLst>
    <p:sldId id="260" r:id="rId3"/>
    <p:sldId id="261" r:id="rId4"/>
    <p:sldId id="262" r:id="rId5"/>
    <p:sldId id="281" r:id="rId6"/>
    <p:sldId id="270" r:id="rId7"/>
    <p:sldId id="271" r:id="rId8"/>
    <p:sldId id="272" r:id="rId9"/>
    <p:sldId id="273" r:id="rId10"/>
    <p:sldId id="275" r:id="rId11"/>
    <p:sldId id="276" r:id="rId12"/>
    <p:sldId id="277" r:id="rId13"/>
    <p:sldId id="278" r:id="rId14"/>
    <p:sldId id="280" r:id="rId15"/>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785843"/>
    <a:srgbClr val="54311A"/>
    <a:srgbClr val="A17E64"/>
    <a:srgbClr val="C9AF9C"/>
    <a:srgbClr val="00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050" y="-9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F0D88F0B-A90D-4969-8589-A80CAE1A72EB}" type="datetimeFigureOut">
              <a:rPr lang="en-US"/>
              <a:pPr>
                <a:defRPr/>
              </a:pPr>
              <a:t>1/9/2013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24C939D7-9CA2-4AD7-B74A-CC68091AD75F}"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5483225"/>
            <a:ext cx="5105400" cy="688975"/>
          </a:xfrm>
        </p:spPr>
        <p:txBody>
          <a:bodyPr>
            <a:normAutofit/>
          </a:bodyPr>
          <a:lstStyle>
            <a:lvl1pPr>
              <a:defRPr sz="3200" b="1">
                <a:effectLst/>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2590800" y="6172200"/>
            <a:ext cx="4572000" cy="457200"/>
          </a:xfrm>
        </p:spPr>
        <p:txBody>
          <a:bodyPr>
            <a:normAutofit/>
          </a:bodyPr>
          <a:lstStyle>
            <a:lvl1pPr marL="0" indent="0" algn="ctr">
              <a:buNone/>
              <a:defRPr sz="2200">
                <a:solidFill>
                  <a:srgbClr val="000000"/>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lvl1pPr>
              <a:defRPr/>
            </a:lvl1pPr>
          </a:lstStyle>
          <a:p>
            <a:pPr>
              <a:defRPr/>
            </a:pPr>
            <a:fld id="{49AC1E87-1404-4FBB-BC65-6EC8DFF8DB55}"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0FB3FD1-F04A-485E-9E21-67126AA037E0}"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A9B0956-FBD2-4910-8A67-807BCB14B175}"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16F89DC-0A9B-4021-AE44-BF83254D971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50E9E7A0-F334-4334-8E54-400BE6BD833F}"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7DE96BD-EB67-49B7-A45E-CA2374A9C188}"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4E8C3440-AA5B-4AE6-956F-807D7855D39A}" type="datetimeFigureOut">
              <a:rPr lang="en-US"/>
              <a:pPr>
                <a:defRPr/>
              </a:pPr>
              <a:t>1/9/2013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1E03FF8-F103-4EF5-BA4D-315F48C6F683}"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DF58448D-B54B-4799-9C53-4E54B3F2B4EB}" type="datetimeFigureOut">
              <a:rPr lang="en-US"/>
              <a:pPr>
                <a:defRPr/>
              </a:pPr>
              <a:t>1/9/2013</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20BCC2ED-6330-48F6-A499-63DF484D42EF}"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A969C9BF-3146-4AFC-A00C-55C5F862E19B}" type="datetimeFigureOut">
              <a:rPr lang="en-US"/>
              <a:pPr>
                <a:defRPr/>
              </a:pPr>
              <a:t>1/9/2013</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7BF9027B-A793-4B34-8134-6FE3A3DF637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EDA87191-D05E-4794-BCA6-10D2C8DF1C75}" type="datetimeFigureOut">
              <a:rPr lang="en-US"/>
              <a:pPr>
                <a:defRPr/>
              </a:pPr>
              <a:t>1/9/2013</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82B8C112-88BF-4999-97DB-07FBF329FB1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B546B293-B0F8-418D-9347-BFDCA89C13AE}" type="datetimeFigureOut">
              <a:rPr lang="en-US"/>
              <a:pPr>
                <a:defRPr/>
              </a:pPr>
              <a:t>1/9/2013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AA09DE63-BA3A-467E-A54F-0A682F105C49}"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CB10829-FCB8-4AD0-AF85-A1197CD47CDE}" type="datetimeFigureOut">
              <a:rPr lang="en-US"/>
              <a:pPr>
                <a:defRPr/>
              </a:pPr>
              <a:t>1/9/2013</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E0BE905-D99C-45E5-A871-4F473F52356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E091947-0318-4F7E-A696-3EA008140E6B}"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C2DCFBB-8343-42FA-9EDC-9B79C65879E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8345388-4759-42D5-B6F5-B38A13AA39C7}" type="datetimeFigureOut">
              <a:rPr lang="en-US"/>
              <a:pPr>
                <a:defRPr/>
              </a:pPr>
              <a:t>1/9/2013</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628BA72-391E-4CC0-BC8E-24816A3E26F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1752600"/>
            <a:ext cx="8229600" cy="731838"/>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2667000"/>
            <a:ext cx="8229600" cy="4038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B6BB1A46-46FF-4C6D-A132-9818EB3AE4A6}" type="datetimeFigureOut">
              <a:rPr lang="en-US"/>
              <a:pPr>
                <a:defRPr/>
              </a:pPr>
              <a:t>1/9/2013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8B0CA6D3-BF55-47B2-B9AF-C07C15784F5A}"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ctr" rtl="0" fontAlgn="base">
        <a:spcBef>
          <a:spcPct val="0"/>
        </a:spcBef>
        <a:spcAft>
          <a:spcPct val="0"/>
        </a:spcAft>
        <a:defRPr sz="4000" kern="1200">
          <a:solidFill>
            <a:srgbClr val="000000"/>
          </a:solidFill>
          <a:latin typeface="Tahoma" pitchFamily="34" charset="0"/>
          <a:ea typeface="+mj-ea"/>
          <a:cs typeface="Tahoma" pitchFamily="34" charset="0"/>
        </a:defRPr>
      </a:lvl1pPr>
      <a:lvl2pPr algn="ctr" rtl="0" fontAlgn="base">
        <a:spcBef>
          <a:spcPct val="0"/>
        </a:spcBef>
        <a:spcAft>
          <a:spcPct val="0"/>
        </a:spcAft>
        <a:defRPr sz="4000">
          <a:solidFill>
            <a:srgbClr val="000000"/>
          </a:solidFill>
          <a:latin typeface="Tahoma" pitchFamily="112" charset="0"/>
          <a:cs typeface="Tahoma" pitchFamily="112" charset="0"/>
        </a:defRPr>
      </a:lvl2pPr>
      <a:lvl3pPr algn="ctr" rtl="0" fontAlgn="base">
        <a:spcBef>
          <a:spcPct val="0"/>
        </a:spcBef>
        <a:spcAft>
          <a:spcPct val="0"/>
        </a:spcAft>
        <a:defRPr sz="4000">
          <a:solidFill>
            <a:srgbClr val="000000"/>
          </a:solidFill>
          <a:latin typeface="Tahoma" pitchFamily="112" charset="0"/>
          <a:cs typeface="Tahoma" pitchFamily="112" charset="0"/>
        </a:defRPr>
      </a:lvl3pPr>
      <a:lvl4pPr algn="ctr" rtl="0" fontAlgn="base">
        <a:spcBef>
          <a:spcPct val="0"/>
        </a:spcBef>
        <a:spcAft>
          <a:spcPct val="0"/>
        </a:spcAft>
        <a:defRPr sz="4000">
          <a:solidFill>
            <a:srgbClr val="000000"/>
          </a:solidFill>
          <a:latin typeface="Tahoma" pitchFamily="112" charset="0"/>
          <a:cs typeface="Tahoma" pitchFamily="112" charset="0"/>
        </a:defRPr>
      </a:lvl4pPr>
      <a:lvl5pPr algn="ctr" rtl="0" fontAlgn="base">
        <a:spcBef>
          <a:spcPct val="0"/>
        </a:spcBef>
        <a:spcAft>
          <a:spcPct val="0"/>
        </a:spcAft>
        <a:defRPr sz="4000">
          <a:solidFill>
            <a:srgbClr val="000000"/>
          </a:solidFill>
          <a:latin typeface="Tahoma" pitchFamily="112" charset="0"/>
          <a:cs typeface="Tahoma" pitchFamily="112" charset="0"/>
        </a:defRPr>
      </a:lvl5pPr>
      <a:lvl6pPr marL="457200" algn="ctr" rtl="0" fontAlgn="base">
        <a:spcBef>
          <a:spcPct val="0"/>
        </a:spcBef>
        <a:spcAft>
          <a:spcPct val="0"/>
        </a:spcAft>
        <a:defRPr sz="4000">
          <a:solidFill>
            <a:srgbClr val="000000"/>
          </a:solidFill>
          <a:latin typeface="Tahoma" pitchFamily="112" charset="0"/>
          <a:cs typeface="Tahoma" pitchFamily="112" charset="0"/>
        </a:defRPr>
      </a:lvl6pPr>
      <a:lvl7pPr marL="914400" algn="ctr" rtl="0" fontAlgn="base">
        <a:spcBef>
          <a:spcPct val="0"/>
        </a:spcBef>
        <a:spcAft>
          <a:spcPct val="0"/>
        </a:spcAft>
        <a:defRPr sz="4000">
          <a:solidFill>
            <a:srgbClr val="000000"/>
          </a:solidFill>
          <a:latin typeface="Tahoma" pitchFamily="112" charset="0"/>
          <a:cs typeface="Tahoma" pitchFamily="112" charset="0"/>
        </a:defRPr>
      </a:lvl7pPr>
      <a:lvl8pPr marL="1371600" algn="ctr" rtl="0" fontAlgn="base">
        <a:spcBef>
          <a:spcPct val="0"/>
        </a:spcBef>
        <a:spcAft>
          <a:spcPct val="0"/>
        </a:spcAft>
        <a:defRPr sz="4000">
          <a:solidFill>
            <a:srgbClr val="000000"/>
          </a:solidFill>
          <a:latin typeface="Tahoma" pitchFamily="112" charset="0"/>
          <a:cs typeface="Tahoma" pitchFamily="112" charset="0"/>
        </a:defRPr>
      </a:lvl8pPr>
      <a:lvl9pPr marL="1828800" algn="ctr" rtl="0" fontAlgn="base">
        <a:spcBef>
          <a:spcPct val="0"/>
        </a:spcBef>
        <a:spcAft>
          <a:spcPct val="0"/>
        </a:spcAft>
        <a:defRPr sz="4000">
          <a:solidFill>
            <a:srgbClr val="000000"/>
          </a:solidFill>
          <a:latin typeface="Tahoma" pitchFamily="112" charset="0"/>
          <a:cs typeface="Tahoma" pitchFamily="112" charset="0"/>
        </a:defRPr>
      </a:lvl9pPr>
    </p:titleStyle>
    <p:bodyStyle>
      <a:lvl1pPr marL="342900" indent="-342900" algn="l" rtl="0" fontAlgn="base">
        <a:spcBef>
          <a:spcPct val="20000"/>
        </a:spcBef>
        <a:spcAft>
          <a:spcPct val="0"/>
        </a:spcAft>
        <a:buFont typeface="Arial" charset="0"/>
        <a:buChar char="•"/>
        <a:defRPr sz="20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0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dirty="0"/>
          </a:p>
        </p:txBody>
      </p:sp>
      <p:sp>
        <p:nvSpPr>
          <p:cNvPr id="3" name="Subtitle 2"/>
          <p:cNvSpPr>
            <a:spLocks noGrp="1"/>
          </p:cNvSpPr>
          <p:nvPr>
            <p:ph type="subTitle" idx="1"/>
          </p:nvPr>
        </p:nvSpPr>
        <p:spPr/>
        <p:txBody>
          <a:bodyPr/>
          <a:lstStyle/>
          <a:p>
            <a:endParaRPr lang="en-US" dirty="0"/>
          </a:p>
        </p:txBody>
      </p:sp>
      <p:pic>
        <p:nvPicPr>
          <p:cNvPr id="4" name="Picture 3" descr="Picture1.jpg"/>
          <p:cNvPicPr>
            <a:picLocks noChangeAspect="1"/>
          </p:cNvPicPr>
          <p:nvPr/>
        </p:nvPicPr>
        <p:blipFill>
          <a:blip r:embed="rId2" cstate="print"/>
          <a:stretch>
            <a:fillRect/>
          </a:stretch>
        </p:blipFill>
        <p:spPr>
          <a:xfrm>
            <a:off x="0" y="0"/>
            <a:ext cx="9144000" cy="6858000"/>
          </a:xfrm>
          <a:prstGeom prst="rect">
            <a:avLst/>
          </a:prstGeom>
        </p:spPr>
      </p:pic>
      <p:sp>
        <p:nvSpPr>
          <p:cNvPr id="5" name="TextBox 4"/>
          <p:cNvSpPr txBox="1"/>
          <p:nvPr/>
        </p:nvSpPr>
        <p:spPr>
          <a:xfrm>
            <a:off x="395536" y="4293096"/>
            <a:ext cx="8280920" cy="1477328"/>
          </a:xfrm>
          <a:prstGeom prst="rect">
            <a:avLst/>
          </a:prstGeom>
          <a:noFill/>
        </p:spPr>
        <p:txBody>
          <a:bodyPr wrap="square" rtlCol="0">
            <a:spAutoFit/>
          </a:bodyPr>
          <a:lstStyle/>
          <a:p>
            <a:r>
              <a:rPr lang="en-CA" sz="2400" b="1" dirty="0"/>
              <a:t>Work, Industry and Occupations </a:t>
            </a:r>
            <a:r>
              <a:rPr lang="en-CA" sz="2400" b="1" dirty="0" smtClean="0"/>
              <a:t>	SOCI 2030 A</a:t>
            </a:r>
          </a:p>
          <a:p>
            <a:endParaRPr lang="en-CA" sz="2400" b="1" dirty="0" smtClean="0"/>
          </a:p>
          <a:p>
            <a:r>
              <a:rPr lang="en-CA" sz="2400" b="1" dirty="0" smtClean="0"/>
              <a:t>Lecture One: Introduction		</a:t>
            </a:r>
            <a:r>
              <a:rPr lang="en-CA" sz="2400" b="1" smtClean="0"/>
              <a:t>January </a:t>
            </a:r>
            <a:r>
              <a:rPr lang="en-CA" sz="2400" b="1" smtClean="0"/>
              <a:t>10 2013</a:t>
            </a:r>
            <a:endParaRPr lang="en-CA" sz="2400" b="1" dirty="0" smtClean="0"/>
          </a:p>
          <a:p>
            <a:endParaRPr lang="en-US" dirty="0"/>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1600200" y="5410200"/>
            <a:ext cx="6477000" cy="688975"/>
          </a:xfrm>
        </p:spPr>
        <p:txBody>
          <a:bodyPr>
            <a:normAutofit/>
          </a:bodyPr>
          <a:lstStyle/>
          <a:p>
            <a:r>
              <a:rPr lang="en-CA" sz="2800" dirty="0" smtClean="0">
                <a:latin typeface="Tahoma" pitchFamily="112" charset="0"/>
                <a:cs typeface="Tahoma" pitchFamily="112" charset="0"/>
              </a:rPr>
              <a:t>Work, Industry, and Occupations</a:t>
            </a:r>
            <a:endParaRPr lang="en-US" sz="2800" dirty="0" smtClean="0">
              <a:latin typeface="Tahoma" pitchFamily="112" charset="0"/>
              <a:cs typeface="Tahoma" pitchFamily="112" charset="0"/>
            </a:endParaRPr>
          </a:p>
        </p:txBody>
      </p:sp>
      <p:sp>
        <p:nvSpPr>
          <p:cNvPr id="3075" name="Subtitle 2"/>
          <p:cNvSpPr>
            <a:spLocks noGrp="1"/>
          </p:cNvSpPr>
          <p:nvPr>
            <p:ph type="subTitle" idx="1"/>
          </p:nvPr>
        </p:nvSpPr>
        <p:spPr>
          <a:xfrm>
            <a:off x="2286000" y="6019800"/>
            <a:ext cx="4876800" cy="762000"/>
          </a:xfrm>
        </p:spPr>
        <p:txBody>
          <a:bodyPr/>
          <a:lstStyle/>
          <a:p>
            <a:r>
              <a:rPr lang="en-US" dirty="0" smtClean="0">
                <a:latin typeface="Arial" charset="0"/>
                <a:cs typeface="Arial" charset="0"/>
              </a:rPr>
              <a:t>Introduction</a:t>
            </a:r>
          </a:p>
          <a:p>
            <a:endParaRPr lang="en-US" dirty="0" smtClean="0">
              <a:latin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Jan. </a:t>
            </a:r>
            <a:r>
              <a:rPr lang="en-CA" dirty="0" smtClean="0"/>
              <a:t>10/Agenda</a:t>
            </a:r>
            <a:endParaRPr lang="en-US" dirty="0"/>
          </a:p>
        </p:txBody>
      </p:sp>
      <p:sp>
        <p:nvSpPr>
          <p:cNvPr id="3" name="Content Placeholder 2"/>
          <p:cNvSpPr>
            <a:spLocks noGrp="1"/>
          </p:cNvSpPr>
          <p:nvPr>
            <p:ph idx="1"/>
          </p:nvPr>
        </p:nvSpPr>
        <p:spPr/>
        <p:txBody>
          <a:bodyPr/>
          <a:lstStyle/>
          <a:p>
            <a:r>
              <a:rPr lang="en-CA" dirty="0" smtClean="0"/>
              <a:t>Introductions</a:t>
            </a:r>
          </a:p>
          <a:p>
            <a:r>
              <a:rPr lang="en-CA" dirty="0" smtClean="0"/>
              <a:t>Course Outline Review</a:t>
            </a:r>
          </a:p>
          <a:p>
            <a:r>
              <a:rPr lang="en-CA" dirty="0" smtClean="0"/>
              <a:t>Ground Rules: Lectures, Technology, How to do well, etc.</a:t>
            </a:r>
          </a:p>
          <a:p>
            <a:r>
              <a:rPr lang="en-CA" dirty="0" smtClean="0"/>
              <a:t>Ice-breaker Exercise “Work Biography”  </a:t>
            </a:r>
          </a:p>
          <a:p>
            <a:r>
              <a:rPr lang="en-CA" dirty="0" smtClean="0"/>
              <a:t>Brief discussion of the “primacy-of-production thesis”</a:t>
            </a:r>
          </a:p>
          <a:p>
            <a:pPr>
              <a:buNone/>
            </a:pPr>
            <a:endParaRPr lang="en-CA" dirty="0" smtClean="0"/>
          </a:p>
          <a:p>
            <a:pPr>
              <a:buNone/>
            </a:pPr>
            <a:r>
              <a:rPr lang="en-CA" dirty="0" smtClean="0"/>
              <a:t>	</a:t>
            </a:r>
          </a:p>
          <a:p>
            <a:pPr>
              <a:buNone/>
            </a:pPr>
            <a:r>
              <a:rPr lang="en-CA" dirty="0" smtClean="0"/>
              <a:t>	</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“Biography of Work”</a:t>
            </a:r>
            <a:endParaRPr lang="en-US" dirty="0"/>
          </a:p>
        </p:txBody>
      </p:sp>
      <p:sp>
        <p:nvSpPr>
          <p:cNvPr id="3" name="Content Placeholder 2"/>
          <p:cNvSpPr>
            <a:spLocks noGrp="1"/>
          </p:cNvSpPr>
          <p:nvPr>
            <p:ph idx="1"/>
          </p:nvPr>
        </p:nvSpPr>
        <p:spPr/>
        <p:txBody>
          <a:bodyPr/>
          <a:lstStyle/>
          <a:p>
            <a:r>
              <a:rPr lang="en-CA" dirty="0" smtClean="0"/>
              <a:t>Form groups of three and introduce yourselves</a:t>
            </a:r>
          </a:p>
          <a:p>
            <a:r>
              <a:rPr lang="en-CA" dirty="0" smtClean="0"/>
              <a:t>Take out a blank sheet of paper</a:t>
            </a:r>
          </a:p>
          <a:p>
            <a:r>
              <a:rPr lang="en-CA" dirty="0" smtClean="0"/>
              <a:t>Print your first and last names and student numbers at the top of the page.  Make two columns: Good Jobs on the right and Bad Jobs on the left.  </a:t>
            </a:r>
            <a:endParaRPr lang="en-US" dirty="0" smtClean="0"/>
          </a:p>
          <a:p>
            <a:r>
              <a:rPr lang="en-CA" dirty="0" smtClean="0"/>
              <a:t>List every single job each of you have ever held, while sorting them into “good jobs” and “bad jobs” and putting them in chronological order (from the first job to the most recent)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z="2800" dirty="0" smtClean="0"/>
              <a:t>The “Primacy-of-Production Thesis”</a:t>
            </a:r>
            <a:endParaRPr lang="en-US" sz="2800" dirty="0"/>
          </a:p>
        </p:txBody>
      </p:sp>
      <p:sp>
        <p:nvSpPr>
          <p:cNvPr id="3" name="Text Placeholder 2"/>
          <p:cNvSpPr>
            <a:spLocks noGrp="1"/>
          </p:cNvSpPr>
          <p:nvPr>
            <p:ph type="body" idx="1"/>
          </p:nvPr>
        </p:nvSpPr>
        <p:spPr/>
        <p:txBody>
          <a:bodyPr/>
          <a:lstStyle/>
          <a:p>
            <a:r>
              <a:rPr lang="en-CA" dirty="0" smtClean="0">
                <a:solidFill>
                  <a:schemeClr val="tx1">
                    <a:lumMod val="85000"/>
                    <a:lumOff val="15000"/>
                  </a:schemeClr>
                </a:solidFill>
              </a:rPr>
              <a:t>Or, why we ask “So, What do you do?”</a:t>
            </a:r>
            <a:endParaRPr lang="en-US" dirty="0">
              <a:solidFill>
                <a:schemeClr val="tx1">
                  <a:lumMod val="85000"/>
                  <a:lumOff val="15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“master status”</a:t>
            </a:r>
            <a:endParaRPr lang="en-US" dirty="0"/>
          </a:p>
        </p:txBody>
      </p:sp>
      <p:sp>
        <p:nvSpPr>
          <p:cNvPr id="3" name="Content Placeholder 2"/>
          <p:cNvSpPr>
            <a:spLocks noGrp="1"/>
          </p:cNvSpPr>
          <p:nvPr>
            <p:ph idx="1"/>
          </p:nvPr>
        </p:nvSpPr>
        <p:spPr/>
        <p:txBody>
          <a:bodyPr/>
          <a:lstStyle/>
          <a:p>
            <a:r>
              <a:rPr lang="en-CA" dirty="0" smtClean="0"/>
              <a:t>What is a “</a:t>
            </a:r>
            <a:r>
              <a:rPr lang="en-CA" b="1" dirty="0" smtClean="0"/>
              <a:t>master status</a:t>
            </a:r>
            <a:r>
              <a:rPr lang="en-CA" dirty="0" smtClean="0"/>
              <a:t>”?</a:t>
            </a:r>
          </a:p>
          <a:p>
            <a:r>
              <a:rPr lang="en-CA" b="1" dirty="0" smtClean="0"/>
              <a:t>Statuses</a:t>
            </a:r>
            <a:r>
              <a:rPr lang="en-CA" dirty="0" smtClean="0"/>
              <a:t> are recognized social roles (e.g. husband, father, university instructor).  We balance many statuses, moving back-and-forth between them during the course of a given day. </a:t>
            </a:r>
          </a:p>
          <a:p>
            <a:r>
              <a:rPr lang="en-CA" dirty="0" smtClean="0"/>
              <a:t>Master status is a person’s overriding public identity.  It is the status that defines a person </a:t>
            </a:r>
          </a:p>
          <a:p>
            <a:r>
              <a:rPr lang="en-CA" dirty="0" smtClean="0"/>
              <a:t>Most commonly, master status is the status which is most influential in shaping a person’s life at a particular point in time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work as “master status”</a:t>
            </a:r>
            <a:endParaRPr lang="en-US" dirty="0"/>
          </a:p>
        </p:txBody>
      </p:sp>
      <p:sp>
        <p:nvSpPr>
          <p:cNvPr id="3" name="Content Placeholder 2"/>
          <p:cNvSpPr>
            <a:spLocks noGrp="1"/>
          </p:cNvSpPr>
          <p:nvPr>
            <p:ph idx="1"/>
          </p:nvPr>
        </p:nvSpPr>
        <p:spPr/>
        <p:txBody>
          <a:bodyPr/>
          <a:lstStyle/>
          <a:p>
            <a:pPr>
              <a:buNone/>
            </a:pPr>
            <a:r>
              <a:rPr lang="en-CA" sz="2800" dirty="0" smtClean="0"/>
              <a:t>Sociologists call work a master status because:</a:t>
            </a:r>
          </a:p>
          <a:p>
            <a:r>
              <a:rPr lang="en-CA" sz="2800" dirty="0" smtClean="0"/>
              <a:t>The work you do shapes your social relationships, the friends you make and keep, etc.</a:t>
            </a:r>
          </a:p>
          <a:p>
            <a:r>
              <a:rPr lang="en-CA" sz="2800" dirty="0" smtClean="0"/>
              <a:t>The </a:t>
            </a:r>
            <a:r>
              <a:rPr lang="en-CA" sz="2800" dirty="0" smtClean="0"/>
              <a:t>work you do profoundly shapes how other people perceive you</a:t>
            </a:r>
          </a:p>
          <a:p>
            <a:r>
              <a:rPr lang="en-CA" sz="2800" dirty="0" smtClean="0"/>
              <a:t>The work you do strongly impacts the way you perceive the </a:t>
            </a:r>
            <a:r>
              <a:rPr lang="en-CA" sz="2800" dirty="0" smtClean="0"/>
              <a:t>world, your values, politics</a:t>
            </a:r>
          </a:p>
          <a:p>
            <a:r>
              <a:rPr lang="en-CA" sz="2800" dirty="0" smtClean="0"/>
              <a:t>The </a:t>
            </a:r>
            <a:r>
              <a:rPr lang="en-CA" sz="2800" dirty="0" smtClean="0"/>
              <a:t>work you do fundamentally shapes who you </a:t>
            </a:r>
            <a:r>
              <a:rPr lang="en-CA" sz="2800" dirty="0" smtClean="0"/>
              <a:t>are </a:t>
            </a:r>
            <a:endParaRPr lang="en-US" sz="28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work defines people...</a:t>
            </a:r>
            <a:endParaRPr lang="en-US" dirty="0"/>
          </a:p>
        </p:txBody>
      </p:sp>
      <p:sp>
        <p:nvSpPr>
          <p:cNvPr id="3" name="Content Placeholder 2"/>
          <p:cNvSpPr>
            <a:spLocks noGrp="1"/>
          </p:cNvSpPr>
          <p:nvPr>
            <p:ph idx="1"/>
          </p:nvPr>
        </p:nvSpPr>
        <p:spPr/>
        <p:txBody>
          <a:bodyPr/>
          <a:lstStyle/>
          <a:p>
            <a:pPr marL="457200" indent="-457200">
              <a:buAutoNum type="alphaLcParenR"/>
            </a:pPr>
            <a:r>
              <a:rPr lang="en-CA" dirty="0" smtClean="0"/>
              <a:t>Work largely determines your </a:t>
            </a:r>
            <a:r>
              <a:rPr lang="en-CA" b="1" dirty="0" smtClean="0"/>
              <a:t>relative level of material comfort </a:t>
            </a:r>
            <a:r>
              <a:rPr lang="en-CA" dirty="0" smtClean="0"/>
              <a:t>(e.g. whether or not you own your own home, what kind of personal possessions you store in it, what neighbourhood that home is in, where you take your vacations, and so on)</a:t>
            </a:r>
          </a:p>
          <a:p>
            <a:pPr marL="457200" indent="-457200">
              <a:buAutoNum type="alphaLcParenR"/>
            </a:pPr>
            <a:r>
              <a:rPr lang="en-CA" dirty="0" smtClean="0"/>
              <a:t>Studies have also found that the kind of work you do shapes your </a:t>
            </a:r>
            <a:r>
              <a:rPr lang="en-CA" b="1" dirty="0" smtClean="0"/>
              <a:t>attitudes towards authority</a:t>
            </a:r>
            <a:r>
              <a:rPr lang="en-CA" dirty="0" smtClean="0"/>
              <a:t>:</a:t>
            </a:r>
          </a:p>
          <a:p>
            <a:pPr marL="457200" indent="-457200"/>
            <a:r>
              <a:rPr lang="en-CA" dirty="0" smtClean="0"/>
              <a:t>Experience in management tends to make people believe more strongly in the necessity of some people exercising power and control over others</a:t>
            </a:r>
          </a:p>
          <a:p>
            <a:pPr marL="457200" indent="-457200"/>
            <a:r>
              <a:rPr lang="en-CA" dirty="0" smtClean="0"/>
              <a:t>Managers tend to find a greater scope of authority  &amp; control legitimate</a:t>
            </a:r>
          </a:p>
          <a:p>
            <a:pPr marL="457200" indent="-457200"/>
            <a:r>
              <a:rPr lang="en-CA" dirty="0" smtClean="0"/>
              <a:t>People who work in supervisory roles tend to be perceived by others as more intelligent regardless of their actual competence</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linds(horizontal)">
                                      <p:cBhvr>
                                        <p:cTn id="10" dur="500"/>
                                        <p:tgtEl>
                                          <p:spTgt spid="3">
                                            <p:txEl>
                                              <p:pRg st="2" end="2"/>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linds(horizontal)">
                                      <p:cBhvr>
                                        <p:cTn id="13" dur="500"/>
                                        <p:tgtEl>
                                          <p:spTgt spid="3">
                                            <p:txEl>
                                              <p:pRg st="3" end="3"/>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linds(horizontal)">
                                      <p:cBhvr>
                                        <p:cTn id="1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work defines people...</a:t>
            </a:r>
            <a:endParaRPr lang="en-US" dirty="0"/>
          </a:p>
        </p:txBody>
      </p:sp>
      <p:sp>
        <p:nvSpPr>
          <p:cNvPr id="3" name="Content Placeholder 2"/>
          <p:cNvSpPr>
            <a:spLocks noGrp="1"/>
          </p:cNvSpPr>
          <p:nvPr>
            <p:ph idx="1"/>
          </p:nvPr>
        </p:nvSpPr>
        <p:spPr/>
        <p:txBody>
          <a:bodyPr/>
          <a:lstStyle/>
          <a:p>
            <a:pPr>
              <a:buNone/>
            </a:pPr>
            <a:r>
              <a:rPr lang="en-CA" dirty="0" smtClean="0"/>
              <a:t>c) People who work in positions of authority also develop different </a:t>
            </a:r>
            <a:r>
              <a:rPr lang="en-CA" b="1" dirty="0" smtClean="0"/>
              <a:t>attitudes towards social inequality</a:t>
            </a:r>
            <a:r>
              <a:rPr lang="en-CA" dirty="0" smtClean="0"/>
              <a:t>:</a:t>
            </a:r>
          </a:p>
          <a:p>
            <a:r>
              <a:rPr lang="en-CA" dirty="0" smtClean="0"/>
              <a:t>From the perspective of management, inequality is often seen as a natural reflection of differences in talent, ability, effort and ambition</a:t>
            </a:r>
          </a:p>
          <a:p>
            <a:r>
              <a:rPr lang="en-CA" dirty="0" smtClean="0"/>
              <a:t>Management also tends to see inequality as necessary to motivate and reward people who take on more responsibility, innovate and excel</a:t>
            </a:r>
          </a:p>
          <a:p>
            <a:pPr>
              <a:buNone/>
            </a:pPr>
            <a:endParaRPr lang="en-CA" dirty="0" smtClean="0"/>
          </a:p>
          <a:p>
            <a:pPr>
              <a:buNone/>
            </a:pPr>
            <a:r>
              <a:rPr lang="en-CA" dirty="0" smtClean="0"/>
              <a:t>d) The work you do gradually shapes your </a:t>
            </a:r>
            <a:r>
              <a:rPr lang="en-CA" b="1" dirty="0" smtClean="0"/>
              <a:t>values</a:t>
            </a:r>
            <a:r>
              <a:rPr lang="en-CA" dirty="0" smtClean="0"/>
              <a:t> and </a:t>
            </a:r>
            <a:r>
              <a:rPr lang="en-CA" b="1" dirty="0" smtClean="0"/>
              <a:t>priorities</a:t>
            </a:r>
            <a:r>
              <a:rPr lang="en-CA" dirty="0" smtClean="0"/>
              <a:t>:</a:t>
            </a:r>
          </a:p>
          <a:p>
            <a:r>
              <a:rPr lang="en-CA" dirty="0" smtClean="0"/>
              <a:t>For example, entrepreneurs, people who work in commerce, markets, etc., tend to use money, income, wealth and other measures of material success to evaluate their own self-worth and the worth of other people </a:t>
            </a:r>
          </a:p>
          <a:p>
            <a:pPr>
              <a:buNone/>
            </a:pPr>
            <a:endParaRPr lang="en-CA"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linds(horizontal)">
                                      <p:cBhvr>
                                        <p:cTn id="10"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work defines people...</a:t>
            </a:r>
            <a:endParaRPr lang="en-US" dirty="0"/>
          </a:p>
        </p:txBody>
      </p:sp>
      <p:sp>
        <p:nvSpPr>
          <p:cNvPr id="3" name="Content Placeholder 2"/>
          <p:cNvSpPr>
            <a:spLocks noGrp="1"/>
          </p:cNvSpPr>
          <p:nvPr>
            <p:ph idx="1"/>
          </p:nvPr>
        </p:nvSpPr>
        <p:spPr/>
        <p:txBody>
          <a:bodyPr/>
          <a:lstStyle/>
          <a:p>
            <a:pPr>
              <a:buNone/>
            </a:pPr>
            <a:r>
              <a:rPr lang="en-CA" dirty="0" smtClean="0"/>
              <a:t>e) The type of work you do largely determines the </a:t>
            </a:r>
            <a:r>
              <a:rPr lang="en-CA" b="1" dirty="0" smtClean="0"/>
              <a:t>people you meet</a:t>
            </a:r>
            <a:r>
              <a:rPr lang="en-CA" dirty="0" smtClean="0"/>
              <a:t>, the </a:t>
            </a:r>
            <a:r>
              <a:rPr lang="en-CA" b="1" dirty="0" smtClean="0"/>
              <a:t>relationships</a:t>
            </a:r>
            <a:r>
              <a:rPr lang="en-CA" dirty="0" smtClean="0"/>
              <a:t> and </a:t>
            </a:r>
            <a:r>
              <a:rPr lang="en-CA" b="1" dirty="0" smtClean="0"/>
              <a:t>friendships</a:t>
            </a:r>
            <a:r>
              <a:rPr lang="en-CA" dirty="0" smtClean="0"/>
              <a:t> you form, as well as your </a:t>
            </a:r>
            <a:r>
              <a:rPr lang="en-CA" b="1" dirty="0" smtClean="0"/>
              <a:t>choice of spouse</a:t>
            </a:r>
          </a:p>
          <a:p>
            <a:r>
              <a:rPr lang="en-CA" dirty="0" smtClean="0"/>
              <a:t>For example, people in low paying jobs are much less likely to marry than people in higher paying occupations</a:t>
            </a:r>
          </a:p>
          <a:p>
            <a:r>
              <a:rPr lang="en-CA" dirty="0" smtClean="0"/>
              <a:t>People in high paying professions report the highest levels of marital satisfaction</a:t>
            </a:r>
          </a:p>
          <a:p>
            <a:r>
              <a:rPr lang="en-CA" dirty="0" smtClean="0"/>
              <a:t>People in higher status professions are more concerned with financial assets, economic resources, and occupation of a prospective spouse</a:t>
            </a:r>
          </a:p>
          <a:p>
            <a:r>
              <a:rPr lang="en-CA" dirty="0" smtClean="0"/>
              <a:t>“Local marriage markets” (e.g. schools, places of employment, bars and clubs) are more segregated along income lines in larger urban centres  </a:t>
            </a:r>
          </a:p>
          <a:p>
            <a:endParaRPr lang="en-CA" dirty="0" smtClean="0"/>
          </a:p>
          <a:p>
            <a:pPr>
              <a:buNone/>
            </a:pPr>
            <a:endParaRPr 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How work defines people...</a:t>
            </a:r>
            <a:endParaRPr lang="en-US" dirty="0"/>
          </a:p>
        </p:txBody>
      </p:sp>
      <p:sp>
        <p:nvSpPr>
          <p:cNvPr id="3" name="Content Placeholder 2"/>
          <p:cNvSpPr>
            <a:spLocks noGrp="1"/>
          </p:cNvSpPr>
          <p:nvPr>
            <p:ph idx="1"/>
          </p:nvPr>
        </p:nvSpPr>
        <p:spPr/>
        <p:txBody>
          <a:bodyPr/>
          <a:lstStyle/>
          <a:p>
            <a:pPr>
              <a:buNone/>
            </a:pPr>
            <a:r>
              <a:rPr lang="en-CA" dirty="0" smtClean="0"/>
              <a:t>f) The kind of work you do profoundly shapes your relative </a:t>
            </a:r>
            <a:r>
              <a:rPr lang="en-CA" b="1" dirty="0" smtClean="0"/>
              <a:t>mental and physical health</a:t>
            </a:r>
            <a:r>
              <a:rPr lang="en-CA" dirty="0" smtClean="0"/>
              <a:t>:</a:t>
            </a:r>
          </a:p>
          <a:p>
            <a:r>
              <a:rPr lang="en-CA" dirty="0" smtClean="0"/>
              <a:t>W. </a:t>
            </a:r>
            <a:r>
              <a:rPr lang="en-CA" dirty="0" err="1" smtClean="0"/>
              <a:t>Kornhauser</a:t>
            </a:r>
            <a:r>
              <a:rPr lang="en-CA" dirty="0" smtClean="0"/>
              <a:t> (1960s) Detroit: people who work on automated assembly lines where pace controlled by machines exhibit much higher rates of depression, poorer self-esteem, and more general hostility to others</a:t>
            </a:r>
          </a:p>
          <a:p>
            <a:r>
              <a:rPr lang="en-CA" dirty="0" smtClean="0"/>
              <a:t>Later follow-up studies confirm work profoundly affects mental health</a:t>
            </a:r>
          </a:p>
          <a:p>
            <a:r>
              <a:rPr lang="en-CA" dirty="0" err="1" smtClean="0"/>
              <a:t>Palmore</a:t>
            </a:r>
            <a:r>
              <a:rPr lang="en-CA" dirty="0" smtClean="0"/>
              <a:t> (1970s) Sweden: greatest single predictor of longevity (i.e. low rate of mortality, long life span) is job satisfaction</a:t>
            </a:r>
          </a:p>
          <a:p>
            <a:r>
              <a:rPr lang="en-CA" dirty="0" smtClean="0"/>
              <a:t>France (2000s) job mobility strong predictor of longevity </a:t>
            </a:r>
          </a:p>
          <a:p>
            <a:r>
              <a:rPr lang="en-CA" dirty="0" smtClean="0"/>
              <a:t>Demanding workplaces with low worker autonomy positively correlated with significantly higher rates of coronary heart disease </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“primacy-of-production thesis”</a:t>
            </a:r>
            <a:endParaRPr lang="en-US" dirty="0"/>
          </a:p>
        </p:txBody>
      </p:sp>
      <p:sp>
        <p:nvSpPr>
          <p:cNvPr id="3" name="Content Placeholder 2"/>
          <p:cNvSpPr>
            <a:spLocks noGrp="1"/>
          </p:cNvSpPr>
          <p:nvPr>
            <p:ph idx="1"/>
          </p:nvPr>
        </p:nvSpPr>
        <p:spPr/>
        <p:txBody>
          <a:bodyPr/>
          <a:lstStyle/>
          <a:p>
            <a:r>
              <a:rPr lang="en-CA" dirty="0" smtClean="0"/>
              <a:t>How people earn a living, the kind of work they do, and the occupations they hold, have decisive effects on their individual and social lives</a:t>
            </a:r>
          </a:p>
          <a:p>
            <a:r>
              <a:rPr lang="en-CA" dirty="0" smtClean="0"/>
              <a:t>The commonplace question “What do you do?” when introducing yourself to a new person reflects widespread awareness of the basic premise of the “primacy-of-production </a:t>
            </a:r>
            <a:r>
              <a:rPr lang="en-CA" dirty="0" smtClean="0"/>
              <a:t>thesis”</a:t>
            </a:r>
            <a:endParaRPr lang="en-CA" dirty="0" smtClean="0"/>
          </a:p>
          <a:p>
            <a:endParaRPr lang="en-CA" dirty="0" smtClean="0"/>
          </a:p>
          <a:p>
            <a:r>
              <a:rPr lang="en-CA" dirty="0" smtClean="0"/>
              <a:t>The sociology of work adds the systematic study of the social context  and social forces which shape the kind of work that is created as well as what that work means to people </a:t>
            </a:r>
          </a:p>
          <a:p>
            <a:endParaRPr lang="en-CA" dirty="0" smtClean="0"/>
          </a:p>
          <a:p>
            <a:endParaRPr lang="en-CA"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linds(horizontal)">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Sociology of Work...</a:t>
            </a:r>
            <a:endParaRPr lang="en-US" dirty="0"/>
          </a:p>
        </p:txBody>
      </p:sp>
      <p:sp>
        <p:nvSpPr>
          <p:cNvPr id="3" name="Content Placeholder 2"/>
          <p:cNvSpPr>
            <a:spLocks noGrp="1"/>
          </p:cNvSpPr>
          <p:nvPr>
            <p:ph idx="1"/>
          </p:nvPr>
        </p:nvSpPr>
        <p:spPr/>
        <p:txBody>
          <a:bodyPr/>
          <a:lstStyle/>
          <a:p>
            <a:r>
              <a:rPr lang="en-CA" b="1" dirty="0" smtClean="0"/>
              <a:t>...is the study of the way the work we do shapes our lives, our identities, and our perceptions of the world around us, as well as the ways in which the work we do is shaped by the societies in which we live</a:t>
            </a:r>
          </a:p>
          <a:p>
            <a:r>
              <a:rPr lang="en-CA" dirty="0" smtClean="0"/>
              <a:t>We tend to see individuals as self-reliant, free agents, who are more or less able to choose or at least pursue whatever form of work they desire</a:t>
            </a:r>
          </a:p>
          <a:p>
            <a:r>
              <a:rPr lang="en-CA" dirty="0" smtClean="0"/>
              <a:t>True to a point.  However, we do not make or pursue our choice of occupation under conditions of our own choosing</a:t>
            </a:r>
          </a:p>
          <a:p>
            <a:r>
              <a:rPr lang="en-CA" dirty="0" smtClean="0"/>
              <a:t>The labour market is shaped by technological and political forces far greater than any individual person</a:t>
            </a:r>
          </a:p>
          <a:p>
            <a:r>
              <a:rPr lang="en-CA" dirty="0" smtClean="0"/>
              <a:t>Economic organizations </a:t>
            </a:r>
            <a:r>
              <a:rPr lang="en-CA" smtClean="0"/>
              <a:t>and workplace institutions </a:t>
            </a:r>
            <a:r>
              <a:rPr lang="en-CA" dirty="0" smtClean="0"/>
              <a:t>exercise power over our behaviour in ways which are both codified </a:t>
            </a:r>
            <a:r>
              <a:rPr lang="en-CA" smtClean="0"/>
              <a:t>and informal/cultural</a:t>
            </a:r>
            <a:endParaRPr lang="en-CA" dirty="0" smtClean="0"/>
          </a:p>
          <a:p>
            <a:endParaRPr lang="en-CA" dirty="0" smtClean="0"/>
          </a:p>
          <a:p>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63">
      <a:dk1>
        <a:sysClr val="windowText" lastClr="000000"/>
      </a:dk1>
      <a:lt1>
        <a:srgbClr val="000000"/>
      </a:lt1>
      <a:dk2>
        <a:srgbClr val="1F497D"/>
      </a:dk2>
      <a:lt2>
        <a:srgbClr val="C9AF9C"/>
      </a:lt2>
      <a:accent1>
        <a:srgbClr val="A17E64"/>
      </a:accent1>
      <a:accent2>
        <a:srgbClr val="59311A"/>
      </a:accent2>
      <a:accent3>
        <a:srgbClr val="000000"/>
      </a:accent3>
      <a:accent4>
        <a:srgbClr val="8064A2"/>
      </a:accent4>
      <a:accent5>
        <a:srgbClr val="4BACC6"/>
      </a:accent5>
      <a:accent6>
        <a:srgbClr val="F79646"/>
      </a:accent6>
      <a:hlink>
        <a:srgbClr val="785843"/>
      </a:hlink>
      <a:folHlink>
        <a:srgbClr val="A5A5A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0419259-4455-46D1-B83D-09D33262AC3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541</TotalTime>
  <Words>1019</Words>
  <Application>Microsoft Office PowerPoint</Application>
  <PresentationFormat>On-screen Show (4:3)</PresentationFormat>
  <Paragraphs>69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Slide 1</vt:lpstr>
      <vt:lpstr>Work, Industry, and Occupations</vt:lpstr>
      <vt:lpstr>Jan. 10/Agenda</vt:lpstr>
      <vt:lpstr>“Biography of Work”</vt:lpstr>
      <vt:lpstr>The “Primacy-of-Production Thesis”</vt:lpstr>
      <vt:lpstr>“master status”</vt:lpstr>
      <vt:lpstr>work as “master status”</vt:lpstr>
      <vt:lpstr>How work defines people...</vt:lpstr>
      <vt:lpstr>How work defines people...</vt:lpstr>
      <vt:lpstr>How work defines people...</vt:lpstr>
      <vt:lpstr>How work defines people...</vt:lpstr>
      <vt:lpstr>“primacy-of-production thesis”</vt:lpstr>
      <vt:lpstr>The Sociology of Work...</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
  <cp:keywords/>
  <dc:description/>
  <cp:lastModifiedBy> </cp:lastModifiedBy>
  <cp:revision>30</cp:revision>
  <dcterms:modified xsi:type="dcterms:W3CDTF">2013-01-10T05:15:49Z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TC019716709991</vt:lpwstr>
  </property>
</Properties>
</file>