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256" r:id="rId2"/>
    <p:sldId id="337" r:id="rId3"/>
    <p:sldId id="257" r:id="rId4"/>
    <p:sldId id="341" r:id="rId5"/>
    <p:sldId id="339" r:id="rId6"/>
    <p:sldId id="305" r:id="rId7"/>
    <p:sldId id="258" r:id="rId8"/>
    <p:sldId id="265" r:id="rId9"/>
    <p:sldId id="306" r:id="rId10"/>
    <p:sldId id="327" r:id="rId11"/>
    <p:sldId id="321" r:id="rId12"/>
    <p:sldId id="285" r:id="rId13"/>
    <p:sldId id="286" r:id="rId14"/>
    <p:sldId id="287" r:id="rId15"/>
    <p:sldId id="288" r:id="rId16"/>
    <p:sldId id="289" r:id="rId17"/>
    <p:sldId id="292" r:id="rId18"/>
    <p:sldId id="293" r:id="rId19"/>
    <p:sldId id="328" r:id="rId20"/>
    <p:sldId id="342" r:id="rId21"/>
    <p:sldId id="343" r:id="rId22"/>
    <p:sldId id="294" r:id="rId23"/>
    <p:sldId id="297" r:id="rId24"/>
    <p:sldId id="295" r:id="rId25"/>
    <p:sldId id="296" r:id="rId26"/>
    <p:sldId id="298" r:id="rId27"/>
    <p:sldId id="301" r:id="rId28"/>
    <p:sldId id="303" r:id="rId29"/>
    <p:sldId id="302" r:id="rId30"/>
    <p:sldId id="304" r:id="rId31"/>
    <p:sldId id="300" r:id="rId32"/>
    <p:sldId id="307" r:id="rId33"/>
    <p:sldId id="308" r:id="rId34"/>
    <p:sldId id="340" r:id="rId35"/>
    <p:sldId id="277" r:id="rId36"/>
    <p:sldId id="309" r:id="rId37"/>
    <p:sldId id="310" r:id="rId38"/>
    <p:sldId id="314" r:id="rId39"/>
    <p:sldId id="315" r:id="rId40"/>
    <p:sldId id="316" r:id="rId41"/>
    <p:sldId id="312" r:id="rId42"/>
    <p:sldId id="325" r:id="rId43"/>
    <p:sldId id="323" r:id="rId44"/>
    <p:sldId id="322" r:id="rId45"/>
    <p:sldId id="317" r:id="rId46"/>
    <p:sldId id="319" r:id="rId47"/>
    <p:sldId id="329" r:id="rId48"/>
    <p:sldId id="311" r:id="rId49"/>
    <p:sldId id="330" r:id="rId50"/>
    <p:sldId id="331" r:id="rId51"/>
    <p:sldId id="332" r:id="rId52"/>
    <p:sldId id="333" r:id="rId53"/>
    <p:sldId id="334" r:id="rId54"/>
    <p:sldId id="336" r:id="rId55"/>
    <p:sldId id="326" r:id="rId56"/>
    <p:sldId id="320" r:id="rId5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0857" autoAdjust="0"/>
  </p:normalViewPr>
  <p:slideViewPr>
    <p:cSldViewPr>
      <p:cViewPr varScale="1">
        <p:scale>
          <a:sx n="67" d="100"/>
          <a:sy n="67" d="100"/>
        </p:scale>
        <p:origin x="-21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Documents%20and%20Settings\Administrator\Desktop\Calibration.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Administrator\Desktop\Calibration.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Documents%20and%20Settings\Administrator\Desktop\Calibration.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CA"/>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678960904534821"/>
          <c:y val="3.9475625546806753E-2"/>
          <c:w val="0.77995743489810365"/>
          <c:h val="0.79605613298337763"/>
        </c:manualLayout>
      </c:layout>
      <c:lineChart>
        <c:grouping val="standard"/>
        <c:varyColors val="0"/>
        <c:ser>
          <c:idx val="0"/>
          <c:order val="0"/>
          <c:tx>
            <c:v>Perfect Calibration</c:v>
          </c:tx>
          <c:marker>
            <c:symbol val="none"/>
          </c:marker>
          <c:cat>
            <c:numRef>
              <c:f>Sheet1!$A$2:$A$7</c:f>
              <c:numCache>
                <c:formatCode>General</c:formatCode>
                <c:ptCount val="6"/>
                <c:pt idx="0">
                  <c:v>50</c:v>
                </c:pt>
                <c:pt idx="1">
                  <c:v>60</c:v>
                </c:pt>
                <c:pt idx="2">
                  <c:v>70</c:v>
                </c:pt>
                <c:pt idx="3">
                  <c:v>80</c:v>
                </c:pt>
                <c:pt idx="4">
                  <c:v>90</c:v>
                </c:pt>
                <c:pt idx="5">
                  <c:v>100</c:v>
                </c:pt>
              </c:numCache>
            </c:numRef>
          </c:cat>
          <c:val>
            <c:numRef>
              <c:f>Sheet1!$B$2:$B$7</c:f>
              <c:numCache>
                <c:formatCode>0.00</c:formatCode>
                <c:ptCount val="6"/>
                <c:pt idx="0">
                  <c:v>0.5</c:v>
                </c:pt>
                <c:pt idx="1">
                  <c:v>0.60000000000000064</c:v>
                </c:pt>
                <c:pt idx="2">
                  <c:v>0.70000000000000062</c:v>
                </c:pt>
                <c:pt idx="3">
                  <c:v>0.8</c:v>
                </c:pt>
                <c:pt idx="4">
                  <c:v>0.9</c:v>
                </c:pt>
                <c:pt idx="5">
                  <c:v>1</c:v>
                </c:pt>
              </c:numCache>
            </c:numRef>
          </c:val>
          <c:smooth val="0"/>
        </c:ser>
        <c:dLbls>
          <c:showLegendKey val="0"/>
          <c:showVal val="0"/>
          <c:showCatName val="0"/>
          <c:showSerName val="0"/>
          <c:showPercent val="0"/>
          <c:showBubbleSize val="0"/>
        </c:dLbls>
        <c:marker val="1"/>
        <c:smooth val="0"/>
        <c:axId val="81746560"/>
        <c:axId val="81945344"/>
      </c:lineChart>
      <c:catAx>
        <c:axId val="81746560"/>
        <c:scaling>
          <c:orientation val="minMax"/>
        </c:scaling>
        <c:delete val="0"/>
        <c:axPos val="b"/>
        <c:title>
          <c:tx>
            <c:rich>
              <a:bodyPr/>
              <a:lstStyle/>
              <a:p>
                <a:pPr>
                  <a:defRPr sz="1800"/>
                </a:pPr>
                <a:r>
                  <a:rPr lang="en-US" sz="1800"/>
                  <a:t>Confidence</a:t>
                </a:r>
                <a:r>
                  <a:rPr lang="en-US" sz="1800" baseline="0"/>
                  <a:t> Category</a:t>
                </a:r>
                <a:endParaRPr lang="en-US" sz="1800"/>
              </a:p>
            </c:rich>
          </c:tx>
          <c:overlay val="0"/>
        </c:title>
        <c:numFmt formatCode="#,##0.00" sourceLinked="0"/>
        <c:majorTickMark val="none"/>
        <c:minorTickMark val="none"/>
        <c:tickLblPos val="nextTo"/>
        <c:txPr>
          <a:bodyPr/>
          <a:lstStyle/>
          <a:p>
            <a:pPr>
              <a:defRPr sz="1400"/>
            </a:pPr>
            <a:endParaRPr lang="en-US"/>
          </a:p>
        </c:txPr>
        <c:crossAx val="81945344"/>
        <c:crosses val="autoZero"/>
        <c:auto val="1"/>
        <c:lblAlgn val="ctr"/>
        <c:lblOffset val="100"/>
        <c:tickLblSkip val="1"/>
        <c:noMultiLvlLbl val="0"/>
      </c:catAx>
      <c:valAx>
        <c:axId val="81945344"/>
        <c:scaling>
          <c:orientation val="minMax"/>
          <c:max val="1"/>
          <c:min val="0.5"/>
        </c:scaling>
        <c:delete val="0"/>
        <c:axPos val="l"/>
        <c:title>
          <c:tx>
            <c:rich>
              <a:bodyPr/>
              <a:lstStyle/>
              <a:p>
                <a:pPr>
                  <a:defRPr sz="1800"/>
                </a:pPr>
                <a:r>
                  <a:rPr lang="en-US" sz="1800"/>
                  <a:t>Proportion Correct</a:t>
                </a:r>
              </a:p>
            </c:rich>
          </c:tx>
          <c:layout>
            <c:manualLayout>
              <c:xMode val="edge"/>
              <c:yMode val="edge"/>
              <c:x val="0"/>
              <c:y val="0.23234808099431944"/>
            </c:manualLayout>
          </c:layout>
          <c:overlay val="0"/>
        </c:title>
        <c:numFmt formatCode="0.00" sourceLinked="1"/>
        <c:majorTickMark val="out"/>
        <c:minorTickMark val="none"/>
        <c:tickLblPos val="nextTo"/>
        <c:txPr>
          <a:bodyPr/>
          <a:lstStyle/>
          <a:p>
            <a:pPr>
              <a:defRPr sz="1400"/>
            </a:pPr>
            <a:endParaRPr lang="en-US"/>
          </a:p>
        </c:txPr>
        <c:crossAx val="81746560"/>
        <c:crosses val="autoZero"/>
        <c:crossBetween val="between"/>
        <c:majorUnit val="0.1"/>
      </c:valAx>
    </c:plotArea>
    <c:legend>
      <c:legendPos val="r"/>
      <c:legendEntry>
        <c:idx val="0"/>
        <c:txPr>
          <a:bodyPr/>
          <a:lstStyle/>
          <a:p>
            <a:pPr>
              <a:defRPr sz="1400"/>
            </a:pPr>
            <a:endParaRPr lang="en-US"/>
          </a:p>
        </c:txPr>
      </c:legendEntry>
      <c:layout>
        <c:manualLayout>
          <c:xMode val="edge"/>
          <c:yMode val="edge"/>
          <c:x val="0.61822927063694622"/>
          <c:y val="0.45532723820740656"/>
          <c:w val="0.33388905101371735"/>
          <c:h val="6.6287726963004528E-2"/>
        </c:manualLayout>
      </c:layout>
      <c:overlay val="0"/>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CA"/>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678960904534821"/>
          <c:y val="3.9475625546806725E-2"/>
          <c:w val="0.77995743489810498"/>
          <c:h val="0.79605613298337763"/>
        </c:manualLayout>
      </c:layout>
      <c:lineChart>
        <c:grouping val="standard"/>
        <c:varyColors val="0"/>
        <c:ser>
          <c:idx val="0"/>
          <c:order val="0"/>
          <c:tx>
            <c:v>Miscalibration</c:v>
          </c:tx>
          <c:marker>
            <c:symbol val="none"/>
          </c:marker>
          <c:cat>
            <c:numRef>
              <c:f>Sheet1!$A$2:$A$7</c:f>
              <c:numCache>
                <c:formatCode>General</c:formatCode>
                <c:ptCount val="6"/>
                <c:pt idx="0">
                  <c:v>50</c:v>
                </c:pt>
                <c:pt idx="1">
                  <c:v>60</c:v>
                </c:pt>
                <c:pt idx="2">
                  <c:v>70</c:v>
                </c:pt>
                <c:pt idx="3">
                  <c:v>80</c:v>
                </c:pt>
                <c:pt idx="4">
                  <c:v>90</c:v>
                </c:pt>
                <c:pt idx="5">
                  <c:v>100</c:v>
                </c:pt>
              </c:numCache>
            </c:numRef>
          </c:cat>
          <c:val>
            <c:numRef>
              <c:f>Sheet1!$C$2:$C$7</c:f>
              <c:numCache>
                <c:formatCode>General</c:formatCode>
                <c:ptCount val="6"/>
                <c:pt idx="0">
                  <c:v>0.75000000000000111</c:v>
                </c:pt>
                <c:pt idx="1">
                  <c:v>0.75000000000000111</c:v>
                </c:pt>
                <c:pt idx="2">
                  <c:v>0.75000000000000111</c:v>
                </c:pt>
                <c:pt idx="3">
                  <c:v>0.75000000000000111</c:v>
                </c:pt>
                <c:pt idx="4">
                  <c:v>0.75000000000000111</c:v>
                </c:pt>
                <c:pt idx="5">
                  <c:v>0.75000000000000111</c:v>
                </c:pt>
              </c:numCache>
            </c:numRef>
          </c:val>
          <c:smooth val="0"/>
        </c:ser>
        <c:dLbls>
          <c:showLegendKey val="0"/>
          <c:showVal val="0"/>
          <c:showCatName val="0"/>
          <c:showSerName val="0"/>
          <c:showPercent val="0"/>
          <c:showBubbleSize val="0"/>
        </c:dLbls>
        <c:marker val="1"/>
        <c:smooth val="0"/>
        <c:axId val="83585664"/>
        <c:axId val="83591936"/>
      </c:lineChart>
      <c:catAx>
        <c:axId val="83585664"/>
        <c:scaling>
          <c:orientation val="minMax"/>
        </c:scaling>
        <c:delete val="0"/>
        <c:axPos val="b"/>
        <c:title>
          <c:tx>
            <c:rich>
              <a:bodyPr/>
              <a:lstStyle/>
              <a:p>
                <a:pPr>
                  <a:defRPr sz="1800"/>
                </a:pPr>
                <a:r>
                  <a:rPr lang="en-US" sz="1800"/>
                  <a:t>Confidence</a:t>
                </a:r>
                <a:r>
                  <a:rPr lang="en-US" sz="1800" baseline="0"/>
                  <a:t> Category</a:t>
                </a:r>
                <a:endParaRPr lang="en-US" sz="1800"/>
              </a:p>
            </c:rich>
          </c:tx>
          <c:overlay val="0"/>
        </c:title>
        <c:numFmt formatCode="#,##0.00" sourceLinked="0"/>
        <c:majorTickMark val="none"/>
        <c:minorTickMark val="none"/>
        <c:tickLblPos val="nextTo"/>
        <c:txPr>
          <a:bodyPr/>
          <a:lstStyle/>
          <a:p>
            <a:pPr>
              <a:defRPr sz="1400"/>
            </a:pPr>
            <a:endParaRPr lang="en-US"/>
          </a:p>
        </c:txPr>
        <c:crossAx val="83591936"/>
        <c:crosses val="autoZero"/>
        <c:auto val="1"/>
        <c:lblAlgn val="ctr"/>
        <c:lblOffset val="100"/>
        <c:tickLblSkip val="1"/>
        <c:noMultiLvlLbl val="0"/>
      </c:catAx>
      <c:valAx>
        <c:axId val="83591936"/>
        <c:scaling>
          <c:orientation val="minMax"/>
          <c:max val="1"/>
          <c:min val="0.5"/>
        </c:scaling>
        <c:delete val="0"/>
        <c:axPos val="l"/>
        <c:title>
          <c:tx>
            <c:rich>
              <a:bodyPr/>
              <a:lstStyle/>
              <a:p>
                <a:pPr>
                  <a:defRPr sz="1800"/>
                </a:pPr>
                <a:r>
                  <a:rPr lang="en-US" sz="1800"/>
                  <a:t>Proportion Correct</a:t>
                </a:r>
              </a:p>
            </c:rich>
          </c:tx>
          <c:layout>
            <c:manualLayout>
              <c:xMode val="edge"/>
              <c:yMode val="edge"/>
              <c:x val="0"/>
              <c:y val="0.23234808099431944"/>
            </c:manualLayout>
          </c:layout>
          <c:overlay val="0"/>
        </c:title>
        <c:numFmt formatCode="#,##0.00" sourceLinked="0"/>
        <c:majorTickMark val="out"/>
        <c:minorTickMark val="none"/>
        <c:tickLblPos val="nextTo"/>
        <c:txPr>
          <a:bodyPr/>
          <a:lstStyle/>
          <a:p>
            <a:pPr>
              <a:defRPr sz="1400"/>
            </a:pPr>
            <a:endParaRPr lang="en-US"/>
          </a:p>
        </c:txPr>
        <c:crossAx val="83585664"/>
        <c:crosses val="autoZero"/>
        <c:crossBetween val="between"/>
        <c:majorUnit val="0.1"/>
      </c:valAx>
    </c:plotArea>
    <c:legend>
      <c:legendPos val="r"/>
      <c:legendEntry>
        <c:idx val="0"/>
        <c:txPr>
          <a:bodyPr/>
          <a:lstStyle/>
          <a:p>
            <a:pPr>
              <a:defRPr sz="1400"/>
            </a:pPr>
            <a:endParaRPr lang="en-US"/>
          </a:p>
        </c:txPr>
      </c:legendEntry>
      <c:layout>
        <c:manualLayout>
          <c:xMode val="edge"/>
          <c:yMode val="edge"/>
          <c:x val="0.61822927063694644"/>
          <c:y val="0.45532723820740667"/>
          <c:w val="0.33388905101371746"/>
          <c:h val="6.6287726963004528E-2"/>
        </c:manualLayout>
      </c:layout>
      <c:overlay val="0"/>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CA"/>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678960904534821"/>
          <c:y val="3.9475625546806656E-2"/>
          <c:w val="0.77995743489810543"/>
          <c:h val="0.79605613298337763"/>
        </c:manualLayout>
      </c:layout>
      <c:lineChart>
        <c:grouping val="standard"/>
        <c:varyColors val="0"/>
        <c:ser>
          <c:idx val="0"/>
          <c:order val="0"/>
          <c:tx>
            <c:v>Perfect Calibration</c:v>
          </c:tx>
          <c:marker>
            <c:symbol val="none"/>
          </c:marker>
          <c:cat>
            <c:numRef>
              <c:f>Sheet1!$A$2:$A$7</c:f>
              <c:numCache>
                <c:formatCode>General</c:formatCode>
                <c:ptCount val="6"/>
                <c:pt idx="0">
                  <c:v>50</c:v>
                </c:pt>
                <c:pt idx="1">
                  <c:v>60</c:v>
                </c:pt>
                <c:pt idx="2">
                  <c:v>70</c:v>
                </c:pt>
                <c:pt idx="3">
                  <c:v>80</c:v>
                </c:pt>
                <c:pt idx="4">
                  <c:v>90</c:v>
                </c:pt>
                <c:pt idx="5">
                  <c:v>100</c:v>
                </c:pt>
              </c:numCache>
            </c:numRef>
          </c:cat>
          <c:val>
            <c:numRef>
              <c:f>Sheet1!$B$9:$B$14</c:f>
              <c:numCache>
                <c:formatCode>0.00</c:formatCode>
                <c:ptCount val="6"/>
                <c:pt idx="0">
                  <c:v>0.5</c:v>
                </c:pt>
                <c:pt idx="1">
                  <c:v>0.60000000000000064</c:v>
                </c:pt>
                <c:pt idx="2">
                  <c:v>0.70000000000000062</c:v>
                </c:pt>
                <c:pt idx="3">
                  <c:v>0.8</c:v>
                </c:pt>
                <c:pt idx="4">
                  <c:v>0.9</c:v>
                </c:pt>
                <c:pt idx="5">
                  <c:v>1</c:v>
                </c:pt>
              </c:numCache>
            </c:numRef>
          </c:val>
          <c:smooth val="0"/>
        </c:ser>
        <c:ser>
          <c:idx val="1"/>
          <c:order val="1"/>
          <c:tx>
            <c:v>Overconfidence</c:v>
          </c:tx>
          <c:marker>
            <c:symbol val="none"/>
          </c:marker>
          <c:val>
            <c:numRef>
              <c:f>Sheet1!$D$9:$D$14</c:f>
              <c:numCache>
                <c:formatCode>0.00</c:formatCode>
                <c:ptCount val="6"/>
                <c:pt idx="0">
                  <c:v>0.5</c:v>
                </c:pt>
                <c:pt idx="1">
                  <c:v>0.55000000000000004</c:v>
                </c:pt>
                <c:pt idx="2">
                  <c:v>0.60000000000000064</c:v>
                </c:pt>
                <c:pt idx="3">
                  <c:v>0.70000000000000062</c:v>
                </c:pt>
                <c:pt idx="4">
                  <c:v>0.8</c:v>
                </c:pt>
                <c:pt idx="5">
                  <c:v>1</c:v>
                </c:pt>
              </c:numCache>
            </c:numRef>
          </c:val>
          <c:smooth val="0"/>
        </c:ser>
        <c:ser>
          <c:idx val="2"/>
          <c:order val="2"/>
          <c:tx>
            <c:v>Underconfidence</c:v>
          </c:tx>
          <c:marker>
            <c:symbol val="none"/>
          </c:marker>
          <c:val>
            <c:numRef>
              <c:f>Sheet1!$C$9:$C$14</c:f>
              <c:numCache>
                <c:formatCode>0.00</c:formatCode>
                <c:ptCount val="6"/>
                <c:pt idx="0">
                  <c:v>0.5</c:v>
                </c:pt>
                <c:pt idx="1">
                  <c:v>0.70000000000000062</c:v>
                </c:pt>
                <c:pt idx="2">
                  <c:v>0.8</c:v>
                </c:pt>
                <c:pt idx="3">
                  <c:v>0.9</c:v>
                </c:pt>
                <c:pt idx="4">
                  <c:v>0.95000000000000062</c:v>
                </c:pt>
                <c:pt idx="5">
                  <c:v>1</c:v>
                </c:pt>
              </c:numCache>
            </c:numRef>
          </c:val>
          <c:smooth val="0"/>
        </c:ser>
        <c:dLbls>
          <c:showLegendKey val="0"/>
          <c:showVal val="0"/>
          <c:showCatName val="0"/>
          <c:showSerName val="0"/>
          <c:showPercent val="0"/>
          <c:showBubbleSize val="0"/>
        </c:dLbls>
        <c:marker val="1"/>
        <c:smooth val="0"/>
        <c:axId val="98657024"/>
        <c:axId val="98658944"/>
      </c:lineChart>
      <c:catAx>
        <c:axId val="98657024"/>
        <c:scaling>
          <c:orientation val="minMax"/>
        </c:scaling>
        <c:delete val="0"/>
        <c:axPos val="b"/>
        <c:title>
          <c:tx>
            <c:rich>
              <a:bodyPr/>
              <a:lstStyle/>
              <a:p>
                <a:pPr>
                  <a:defRPr sz="1800"/>
                </a:pPr>
                <a:r>
                  <a:rPr lang="en-US" sz="1800"/>
                  <a:t>Confidence</a:t>
                </a:r>
                <a:r>
                  <a:rPr lang="en-US" sz="1800" baseline="0"/>
                  <a:t> Category</a:t>
                </a:r>
                <a:endParaRPr lang="en-US" sz="1800"/>
              </a:p>
            </c:rich>
          </c:tx>
          <c:overlay val="0"/>
        </c:title>
        <c:numFmt formatCode="#,##0.00" sourceLinked="0"/>
        <c:majorTickMark val="none"/>
        <c:minorTickMark val="none"/>
        <c:tickLblPos val="nextTo"/>
        <c:txPr>
          <a:bodyPr/>
          <a:lstStyle/>
          <a:p>
            <a:pPr>
              <a:defRPr sz="1400"/>
            </a:pPr>
            <a:endParaRPr lang="en-US"/>
          </a:p>
        </c:txPr>
        <c:crossAx val="98658944"/>
        <c:crosses val="autoZero"/>
        <c:auto val="1"/>
        <c:lblAlgn val="ctr"/>
        <c:lblOffset val="100"/>
        <c:tickLblSkip val="1"/>
        <c:noMultiLvlLbl val="0"/>
      </c:catAx>
      <c:valAx>
        <c:axId val="98658944"/>
        <c:scaling>
          <c:orientation val="minMax"/>
          <c:max val="1"/>
          <c:min val="0.5"/>
        </c:scaling>
        <c:delete val="0"/>
        <c:axPos val="l"/>
        <c:title>
          <c:tx>
            <c:rich>
              <a:bodyPr/>
              <a:lstStyle/>
              <a:p>
                <a:pPr>
                  <a:defRPr sz="1800"/>
                </a:pPr>
                <a:r>
                  <a:rPr lang="en-US" sz="1800"/>
                  <a:t>Proportion Correct</a:t>
                </a:r>
              </a:p>
            </c:rich>
          </c:tx>
          <c:layout>
            <c:manualLayout>
              <c:xMode val="edge"/>
              <c:yMode val="edge"/>
              <c:x val="0"/>
              <c:y val="0.23234808099431944"/>
            </c:manualLayout>
          </c:layout>
          <c:overlay val="0"/>
        </c:title>
        <c:numFmt formatCode="#,##0.00" sourceLinked="0"/>
        <c:majorTickMark val="out"/>
        <c:minorTickMark val="none"/>
        <c:tickLblPos val="nextTo"/>
        <c:txPr>
          <a:bodyPr/>
          <a:lstStyle/>
          <a:p>
            <a:pPr>
              <a:defRPr sz="1400"/>
            </a:pPr>
            <a:endParaRPr lang="en-US"/>
          </a:p>
        </c:txPr>
        <c:crossAx val="98657024"/>
        <c:crosses val="autoZero"/>
        <c:crossBetween val="between"/>
        <c:majorUnit val="0.1"/>
      </c:valAx>
    </c:plotArea>
    <c:legend>
      <c:legendPos val="r"/>
      <c:legendEntry>
        <c:idx val="0"/>
        <c:txPr>
          <a:bodyPr/>
          <a:lstStyle/>
          <a:p>
            <a:pPr>
              <a:defRPr sz="1400"/>
            </a:pPr>
            <a:endParaRPr lang="en-US"/>
          </a:p>
        </c:txPr>
      </c:legendEntry>
      <c:legendEntry>
        <c:idx val="1"/>
        <c:txPr>
          <a:bodyPr/>
          <a:lstStyle/>
          <a:p>
            <a:pPr>
              <a:defRPr sz="1400"/>
            </a:pPr>
            <a:endParaRPr lang="en-US"/>
          </a:p>
        </c:txPr>
      </c:legendEntry>
      <c:legendEntry>
        <c:idx val="2"/>
        <c:txPr>
          <a:bodyPr/>
          <a:lstStyle/>
          <a:p>
            <a:pPr>
              <a:defRPr sz="1400"/>
            </a:pPr>
            <a:endParaRPr lang="en-US"/>
          </a:p>
        </c:txPr>
      </c:legendEntry>
      <c:layout>
        <c:manualLayout>
          <c:xMode val="edge"/>
          <c:yMode val="edge"/>
          <c:x val="0.60341452384845418"/>
          <c:y val="0.55366424779277001"/>
          <c:w val="0.33388905101371735"/>
          <c:h val="0.19886318088901392"/>
        </c:manualLayout>
      </c:layout>
      <c:overlay val="0"/>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78DCCD-14C0-46FB-9106-8EC8616DBA33}" type="datetimeFigureOut">
              <a:rPr lang="en-CA" smtClean="0"/>
              <a:pPr/>
              <a:t>13/05/2013</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202FEC-9A50-40C7-9D49-447D15254A7B}" type="slidenum">
              <a:rPr lang="en-CA" smtClean="0"/>
              <a:pPr/>
              <a:t>‹#›</a:t>
            </a:fld>
            <a:endParaRPr lang="en-CA"/>
          </a:p>
        </p:txBody>
      </p:sp>
    </p:spTree>
    <p:extLst>
      <p:ext uri="{BB962C8B-B14F-4D97-AF65-F5344CB8AC3E}">
        <p14:creationId xmlns:p14="http://schemas.microsoft.com/office/powerpoint/2010/main" val="7143469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buzzlol.com/the-hot-crazy-scale.html"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crayfisher.files.wordpress.com/2012/02/ratmaze1.jpg" TargetMode="External"/><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hyperlink" Target="http://my.braintumorcommunity.org/assets/nbts/blogs_/94/5994/images/posts/171710/EEG_20110830041412_400.jpg"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colorado.edu/physics/2000/waves_particles/lightspeed_evidence.html"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aapod.astronomy.fm/2010-10-02_Jupiter-GIF-Rotation-with-Great-Red-Spot-and-Europa-moon!.html"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images.sodahead.com/polls/002136453/943888542_Philco_tv123_xlarge.jpeg"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blurayguide.org/wp-content/uploads/2008/03/hdtv.jpg"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enter.net/~torve/critics/Renshaw/rengraph/tachistoscope.jpg"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testsuccesscoach.com/wp-content/uploads/BubbleSheet1.jpg" TargetMode="External"/><Relationship Id="rId2" Type="http://schemas.openxmlformats.org/officeDocument/2006/relationships/slide" Target="../slides/slide35.xml"/><Relationship Id="rId1" Type="http://schemas.openxmlformats.org/officeDocument/2006/relationships/notesMaster" Target="../notesMasters/notesMaster1.xml"/><Relationship Id="rId4" Type="http://schemas.openxmlformats.org/officeDocument/2006/relationships/hyperlink" Target="http://i.ytimg.com/vi/OvOCUaDqgo4/0.jpg" TargetMode="Externa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antiquescientifica.com/phrenology_calipers_George_Combe_on_Wells_bust.jpg" TargetMode="External"/><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smtClean="0"/>
              <a:t>Taken from: </a:t>
            </a:r>
            <a:r>
              <a:rPr lang="en-CA" smtClean="0">
                <a:hlinkClick r:id="rId3"/>
              </a:rPr>
              <a:t>http://www.buzzlol.com/the-hot-crazy-scale.html</a:t>
            </a:r>
            <a:endParaRPr lang="en-CA"/>
          </a:p>
        </p:txBody>
      </p:sp>
      <p:sp>
        <p:nvSpPr>
          <p:cNvPr id="4" name="Slide Number Placeholder 3"/>
          <p:cNvSpPr>
            <a:spLocks noGrp="1"/>
          </p:cNvSpPr>
          <p:nvPr>
            <p:ph type="sldNum" sz="quarter" idx="10"/>
          </p:nvPr>
        </p:nvSpPr>
        <p:spPr/>
        <p:txBody>
          <a:bodyPr/>
          <a:lstStyle/>
          <a:p>
            <a:fld id="{3B202FEC-9A50-40C7-9D49-447D15254A7B}" type="slidenum">
              <a:rPr lang="en-CA" smtClean="0"/>
              <a:pPr/>
              <a:t>8</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http://crayfisher.files.wordpress.com/2012/02/ratmaze1.jpg</a:t>
            </a:r>
            <a:endParaRPr lang="en-US" dirty="0" smtClean="0"/>
          </a:p>
          <a:p>
            <a:r>
              <a:rPr lang="en-US" dirty="0" smtClean="0">
                <a:hlinkClick r:id="rId4"/>
              </a:rPr>
              <a:t>http://my.braintumorcommunity.org/assets/nbts/blogs_/94/5994/images/posts/171710/EEG_20110830041412_400.jpg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11</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http://www.colorado.edu/physics/2000/waves_particles/lightspeed_evidence.html</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16</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http://aapod.astronomy.fm/2010-10-02_Jupiter-GIF-Rotation-with-Great-Red-Spot-and-Europa-moon!.html</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17</a:t>
            </a:fld>
            <a:endParaRPr lang="en-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18</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http://images.sodahead.com/polls/002136453/943888542_Philco_tv123_xlarge.jpeg</a:t>
            </a:r>
            <a:endParaRPr lang="en-US" dirty="0" smtClean="0">
              <a:hlinkClick r:id="rId4"/>
            </a:endParaRPr>
          </a:p>
          <a:p>
            <a:r>
              <a:rPr lang="en-US" dirty="0" smtClean="0">
                <a:hlinkClick r:id="rId4"/>
              </a:rPr>
              <a:t>http://blurayguide.org/wp-content/uploads/2008/03/hdtv.jpg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19</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http://www.enter.net/~torve/critics/Renshaw/rengraph/tachistoscope.jpg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26</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http://testsuccesscoach.com/wp-content/uploads/BubbleSheet1.jpg</a:t>
            </a:r>
            <a:endParaRPr lang="en-US" dirty="0" smtClean="0"/>
          </a:p>
          <a:p>
            <a:r>
              <a:rPr lang="en-US" dirty="0" smtClean="0">
                <a:hlinkClick r:id="rId4"/>
              </a:rPr>
              <a:t>http://i.ytimg.com/vi/OvOCUaDqgo4/0.jpg</a:t>
            </a:r>
            <a:endParaRPr lang="en-US"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35</a:t>
            </a:fld>
            <a:endParaRPr lang="en-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43</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!!!BREAK!!!</a:t>
            </a:r>
            <a:endParaRPr lang="en-CA" dirty="0"/>
          </a:p>
        </p:txBody>
      </p:sp>
      <p:sp>
        <p:nvSpPr>
          <p:cNvPr id="4" name="Slide Number Placeholder 3"/>
          <p:cNvSpPr>
            <a:spLocks noGrp="1"/>
          </p:cNvSpPr>
          <p:nvPr>
            <p:ph type="sldNum" sz="quarter" idx="10"/>
          </p:nvPr>
        </p:nvSpPr>
        <p:spPr/>
        <p:txBody>
          <a:bodyPr/>
          <a:lstStyle/>
          <a:p>
            <a:fld id="{61DECE96-040A-482A-A666-3CEEB44059F1}" type="slidenum">
              <a:rPr lang="en-US" smtClean="0"/>
              <a:pPr/>
              <a:t>49</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http://antiquescientifica.com/phrenology_calipers_George_Combe_on_Wells_bust.jpg</a:t>
            </a:r>
            <a:endParaRPr lang="en-CA" dirty="0"/>
          </a:p>
        </p:txBody>
      </p:sp>
      <p:sp>
        <p:nvSpPr>
          <p:cNvPr id="4" name="Slide Number Placeholder 3"/>
          <p:cNvSpPr>
            <a:spLocks noGrp="1"/>
          </p:cNvSpPr>
          <p:nvPr>
            <p:ph type="sldNum" sz="quarter" idx="10"/>
          </p:nvPr>
        </p:nvSpPr>
        <p:spPr/>
        <p:txBody>
          <a:bodyPr/>
          <a:lstStyle/>
          <a:p>
            <a:fld id="{3B202FEC-9A50-40C7-9D49-447D15254A7B}" type="slidenum">
              <a:rPr lang="en-CA" smtClean="0"/>
              <a:pPr/>
              <a:t>50</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9BAE20-1799-4378-B7AF-CE67C354D409}" type="datetime1">
              <a:rPr lang="en-US" smtClean="0"/>
              <a:pPr/>
              <a:t>5/13/2013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6EA6BF-2102-43E5-A82F-B15AA0E10EE3}" type="datetime1">
              <a:rPr lang="en-US" smtClean="0"/>
              <a:pPr/>
              <a:t>5/13/2013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2131B59-2898-4F31-B5E8-E84FF1BA5753}" type="datetime1">
              <a:rPr lang="en-US" smtClean="0"/>
              <a:pPr/>
              <a:t>5/13/2013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5B4F9A3-EF92-48A5-B695-748E00BC04D5}" type="datetime1">
              <a:rPr lang="en-US" smtClean="0"/>
              <a:pPr/>
              <a:t>5/13/2013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C227FCA-9553-4144-9060-BFCDA702FEE8}" type="datetime1">
              <a:rPr lang="en-US" smtClean="0"/>
              <a:pPr/>
              <a:t>5/13/2013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0225B3F-76A5-4363-AEB8-33C6224D0782}" type="datetime1">
              <a:rPr lang="en-US" smtClean="0"/>
              <a:pPr/>
              <a:t>5/13/2013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FC32CF-524A-46B0-9261-42728295A13D}" type="datetime1">
              <a:rPr lang="en-US" smtClean="0"/>
              <a:pPr/>
              <a:t>5/13/2013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7BEF57-7D63-4ACE-90FD-B0E98B951CE6}" type="datetime1">
              <a:rPr lang="en-US" smtClean="0"/>
              <a:pPr/>
              <a:t>5/13/2013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7B30F3-F03E-4F38-8CCF-A2AA070E7898}" type="datetime1">
              <a:rPr lang="en-US" smtClean="0"/>
              <a:pPr/>
              <a:t>5/13/2013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AD8A89C-AAD8-483B-BCC3-D6C606534FE4}" type="datetime1">
              <a:rPr lang="en-US" smtClean="0"/>
              <a:pPr/>
              <a:t>5/13/2013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DE149F-75EF-4A4D-AE15-5B5A7B512DE8}" type="datetime1">
              <a:rPr lang="en-US" smtClean="0"/>
              <a:pPr/>
              <a:t>5/13/2013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BBDFF0-7241-474F-9E23-8A7C3C2F3698}" type="datetime1">
              <a:rPr lang="en-US" smtClean="0"/>
              <a:pPr/>
              <a:t>5/13/2013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volunteer_notetaking@carleton.ca"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youtube.com/watch?feature=player_embedded&amp;v=QJtjqLUHYoY"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0.gif"/><Relationship Id="rId5" Type="http://schemas.openxmlformats.org/officeDocument/2006/relationships/image" Target="../media/image9.png"/><Relationship Id="rId4" Type="http://schemas.openxmlformats.org/officeDocument/2006/relationships/oleObject" Target="../embeddings/oleObject1.bin"/></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www.youtube.com/watch?v=EK6HxdUQm5s"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71600" y="2346449"/>
            <a:ext cx="7776864" cy="1946647"/>
          </a:xfrm>
        </p:spPr>
        <p:txBody>
          <a:bodyPr>
            <a:noAutofit/>
          </a:bodyPr>
          <a:lstStyle/>
          <a:p>
            <a:pPr algn="r"/>
            <a:r>
              <a:rPr lang="en-US" sz="4600" b="1" dirty="0" smtClean="0"/>
              <a:t>The Science of Measurement: </a:t>
            </a:r>
            <a:r>
              <a:rPr lang="en-US" sz="4600" dirty="0" smtClean="0"/>
              <a:t/>
            </a:r>
            <a:br>
              <a:rPr lang="en-US" sz="4600" dirty="0" smtClean="0"/>
            </a:br>
            <a:r>
              <a:rPr lang="en-US" sz="4000" dirty="0" smtClean="0"/>
              <a:t>Initial Considerations</a:t>
            </a:r>
            <a:endParaRPr lang="en-US" sz="4000" dirty="0"/>
          </a:p>
        </p:txBody>
      </p:sp>
      <p:sp>
        <p:nvSpPr>
          <p:cNvPr id="5" name="Subtitle 2"/>
          <p:cNvSpPr>
            <a:spLocks noGrp="1"/>
          </p:cNvSpPr>
          <p:nvPr>
            <p:ph type="subTitle" idx="1"/>
          </p:nvPr>
        </p:nvSpPr>
        <p:spPr>
          <a:xfrm>
            <a:off x="1371600" y="5013176"/>
            <a:ext cx="6400800" cy="1224136"/>
          </a:xfrm>
        </p:spPr>
        <p:txBody>
          <a:bodyPr/>
          <a:lstStyle/>
          <a:p>
            <a:r>
              <a:rPr lang="en-US" dirty="0" smtClean="0"/>
              <a:t>Jordan Schoenherr</a:t>
            </a:r>
          </a:p>
          <a:p>
            <a:r>
              <a:rPr lang="en-US" dirty="0" smtClean="0"/>
              <a:t>Carleton University</a:t>
            </a:r>
            <a:endParaRPr lang="en-US" dirty="0"/>
          </a:p>
        </p:txBody>
      </p:sp>
      <p:sp>
        <p:nvSpPr>
          <p:cNvPr id="6" name="Rectangle 2"/>
          <p:cNvSpPr>
            <a:spLocks noChangeArrowheads="1"/>
          </p:cNvSpPr>
          <p:nvPr/>
        </p:nvSpPr>
        <p:spPr bwMode="auto">
          <a:xfrm>
            <a:off x="3378200" y="177800"/>
            <a:ext cx="5499100" cy="1004888"/>
          </a:xfrm>
          <a:prstGeom prst="rect">
            <a:avLst/>
          </a:prstGeom>
          <a:solidFill>
            <a:srgbClr val="800000"/>
          </a:solidFill>
          <a:ln w="9525">
            <a:noFill/>
            <a:miter lim="800000"/>
            <a:headEnd/>
            <a:tailEnd/>
          </a:ln>
          <a:effectLst/>
        </p:spPr>
        <p:txBody>
          <a:bodyPr anchor="ctr"/>
          <a:lstStyle/>
          <a:p>
            <a:pPr algn="ctr" eaLnBrk="1" hangingPunct="1"/>
            <a:r>
              <a:rPr lang="en-US" sz="2800" b="1" dirty="0" smtClean="0">
                <a:solidFill>
                  <a:schemeClr val="bg1"/>
                </a:solidFill>
                <a:latin typeface="Lucida Sans" pitchFamily="34" charset="0"/>
              </a:rPr>
              <a:t>Research Methods</a:t>
            </a:r>
            <a:endParaRPr lang="en-US" sz="2800" b="1" dirty="0">
              <a:solidFill>
                <a:schemeClr val="bg1"/>
              </a:solidFill>
              <a:latin typeface="Lucida Sans" pitchFamily="34" charset="0"/>
            </a:endParaRPr>
          </a:p>
        </p:txBody>
      </p:sp>
      <p:pic>
        <p:nvPicPr>
          <p:cNvPr id="7" name="Picture 7"/>
          <p:cNvPicPr>
            <a:picLocks noChangeAspect="1" noChangeArrowheads="1"/>
          </p:cNvPicPr>
          <p:nvPr/>
        </p:nvPicPr>
        <p:blipFill>
          <a:blip r:embed="rId2" cstate="print"/>
          <a:srcRect/>
          <a:stretch>
            <a:fillRect/>
          </a:stretch>
        </p:blipFill>
        <p:spPr bwMode="auto">
          <a:xfrm>
            <a:off x="317500" y="190500"/>
            <a:ext cx="2908300" cy="973138"/>
          </a:xfrm>
          <a:prstGeom prst="rect">
            <a:avLst/>
          </a:prstGeom>
          <a:noFill/>
          <a:ln w="9525">
            <a:solidFill>
              <a:schemeClr val="tx1"/>
            </a:solidFill>
            <a:miter lim="800000"/>
            <a:headEnd/>
            <a:tailEnd/>
          </a:ln>
          <a:effectLst/>
        </p:spPr>
      </p:pic>
      <p:sp>
        <p:nvSpPr>
          <p:cNvPr id="8" name="Text Box 12"/>
          <p:cNvSpPr txBox="1">
            <a:spLocks noChangeArrowheads="1"/>
          </p:cNvSpPr>
          <p:nvPr/>
        </p:nvSpPr>
        <p:spPr bwMode="auto">
          <a:xfrm>
            <a:off x="304800" y="1330325"/>
            <a:ext cx="8585200" cy="608013"/>
          </a:xfrm>
          <a:prstGeom prst="rect">
            <a:avLst/>
          </a:prstGeom>
          <a:noFill/>
          <a:ln w="9525">
            <a:solidFill>
              <a:srgbClr val="800000"/>
            </a:solidFill>
            <a:miter lim="800000"/>
            <a:headEnd/>
            <a:tailEnd/>
          </a:ln>
          <a:effectLst/>
        </p:spPr>
        <p:txBody>
          <a:bodyPr wrap="none" anchor="ctr" anchorCtr="1"/>
          <a:lstStyle/>
          <a:p>
            <a:pPr>
              <a:spcBef>
                <a:spcPct val="50000"/>
              </a:spcBef>
            </a:pPr>
            <a:r>
              <a:rPr lang="en-US" sz="2800" b="1" dirty="0" smtClean="0">
                <a:solidFill>
                  <a:srgbClr val="800000"/>
                </a:solidFill>
                <a:latin typeface="Lucida Sans" pitchFamily="34" charset="0"/>
              </a:rPr>
              <a:t>PSYC/NEURO2001 </a:t>
            </a:r>
            <a:r>
              <a:rPr lang="en-US" sz="2800" b="1" dirty="0" smtClean="0">
                <a:solidFill>
                  <a:srgbClr val="800000"/>
                </a:solidFill>
                <a:latin typeface="Lucida Sans" pitchFamily="34" charset="0"/>
              </a:rPr>
              <a:t>Mon and Weds 14:30-17:30</a:t>
            </a:r>
            <a:endParaRPr lang="en-US" sz="2800" b="1" dirty="0">
              <a:solidFill>
                <a:srgbClr val="800000"/>
              </a:solidFill>
              <a:latin typeface="Lucida Sans" pitchFamily="34" charset="0"/>
            </a:endParaRPr>
          </a:p>
        </p:txBody>
      </p:sp>
      <p:sp>
        <p:nvSpPr>
          <p:cNvPr id="9" name="Slide Number Placeholder 8"/>
          <p:cNvSpPr>
            <a:spLocks noGrp="1"/>
          </p:cNvSpPr>
          <p:nvPr>
            <p:ph type="sldNum" sz="quarter" idx="12"/>
          </p:nvPr>
        </p:nvSpPr>
        <p:spPr/>
        <p:txBody>
          <a:bodyPr/>
          <a:lstStyle/>
          <a:p>
            <a:fld id="{95587115-9895-4084-9D4B-E04959BE5F83}"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8424936" cy="5328592"/>
          </a:xfrm>
        </p:spPr>
        <p:txBody>
          <a:bodyPr>
            <a:normAutofit fontScale="77500" lnSpcReduction="20000"/>
          </a:bodyPr>
          <a:lstStyle/>
          <a:p>
            <a:r>
              <a:rPr lang="en-US" dirty="0" smtClean="0"/>
              <a:t>PMC student contact coordinator ASAP re. accommodations</a:t>
            </a:r>
          </a:p>
          <a:p>
            <a:endParaRPr lang="en-US" sz="1500" dirty="0" smtClean="0"/>
          </a:p>
          <a:p>
            <a:r>
              <a:rPr lang="en-US" dirty="0" smtClean="0"/>
              <a:t>The Paul Menton Centre for Students with Disabilities is looking for a Volunteer Notetaker for this class. The criteria for being a Volunteer Notetaker include:</a:t>
            </a:r>
          </a:p>
          <a:p>
            <a:pPr lvl="1"/>
            <a:r>
              <a:rPr lang="en-US" dirty="0" smtClean="0"/>
              <a:t>Attending all assigned classes</a:t>
            </a:r>
          </a:p>
          <a:p>
            <a:pPr lvl="1"/>
            <a:r>
              <a:rPr lang="en-US" dirty="0" smtClean="0"/>
              <a:t>Taking complete and legible notes typing up lecture notes and submitting them electronically within 48-hours after each Class (math &amp; other formula heavy notes can be scanned at the Notetaking Office)</a:t>
            </a:r>
          </a:p>
          <a:p>
            <a:pPr lvl="1"/>
            <a:r>
              <a:rPr lang="en-US" dirty="0" smtClean="0"/>
              <a:t>Maintaining confidentiality</a:t>
            </a:r>
          </a:p>
          <a:p>
            <a:pPr lvl="1"/>
            <a:endParaRPr lang="en-US" sz="1500" dirty="0" smtClean="0"/>
          </a:p>
          <a:p>
            <a:r>
              <a:rPr lang="en-US" dirty="0" smtClean="0"/>
              <a:t>Interested students should email the volunteer notetaking coordinator(</a:t>
            </a:r>
            <a:r>
              <a:rPr lang="en-US" dirty="0" smtClean="0">
                <a:hlinkClick r:id="rId2"/>
              </a:rPr>
              <a:t>volunteer_notetaking@carleton.ca</a:t>
            </a:r>
            <a:r>
              <a:rPr lang="en-US" dirty="0" smtClean="0"/>
              <a:t>) or stop by the Notetaking Office located in 501 University Centre (Paul Menton Centre). </a:t>
            </a:r>
            <a:endParaRPr lang="en-US" dirty="0"/>
          </a:p>
        </p:txBody>
      </p:sp>
      <p:sp>
        <p:nvSpPr>
          <p:cNvPr id="4" name="Slide Number Placeholder 3"/>
          <p:cNvSpPr>
            <a:spLocks noGrp="1"/>
          </p:cNvSpPr>
          <p:nvPr>
            <p:ph type="sldNum" sz="quarter" idx="12"/>
          </p:nvPr>
        </p:nvSpPr>
        <p:spPr/>
        <p:txBody>
          <a:bodyPr/>
          <a:lstStyle/>
          <a:p>
            <a:fld id="{95587115-9895-4084-9D4B-E04959BE5F83}" type="slidenum">
              <a:rPr lang="en-US" smtClean="0"/>
              <a:pPr/>
              <a:t>2</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PMC &amp; Volunteer Notetakers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2600" dirty="0" smtClean="0"/>
              <a:t>Science uses multiple modes of knowledge acquisition</a:t>
            </a:r>
          </a:p>
          <a:p>
            <a:endParaRPr lang="en-US" sz="1200" dirty="0" smtClean="0"/>
          </a:p>
          <a:p>
            <a:r>
              <a:rPr lang="en-US" sz="2600" dirty="0" smtClean="0"/>
              <a:t>We </a:t>
            </a:r>
            <a:r>
              <a:rPr lang="en-US" sz="2600" dirty="0" err="1" smtClean="0"/>
              <a:t>operationalize</a:t>
            </a:r>
            <a:r>
              <a:rPr lang="en-US" sz="2600" dirty="0" smtClean="0"/>
              <a:t> theories by creating constructs that are tested through hypotheses</a:t>
            </a:r>
          </a:p>
          <a:p>
            <a:endParaRPr lang="en-US" sz="1200" dirty="0" smtClean="0"/>
          </a:p>
          <a:p>
            <a:r>
              <a:rPr lang="en-US" sz="2600" dirty="0" smtClean="0"/>
              <a:t>Science progresses with (more or less) incremental changes in theories, methods and data (+ social factors, e.g., peer review)</a:t>
            </a:r>
          </a:p>
          <a:p>
            <a:endParaRPr lang="en-US" sz="1200" dirty="0" smtClean="0"/>
          </a:p>
          <a:p>
            <a:r>
              <a:rPr lang="en-US" sz="2600" dirty="0" smtClean="0"/>
              <a:t>Theories cannot be proven, however, we attempt to falsify theories with data</a:t>
            </a:r>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Week 1 Recap</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457200" y="4038600"/>
            <a:ext cx="8229600" cy="2514600"/>
          </a:xfrm>
        </p:spPr>
        <p:txBody>
          <a:bodyPr>
            <a:normAutofit lnSpcReduction="10000"/>
          </a:bodyPr>
          <a:lstStyle/>
          <a:p>
            <a:r>
              <a:rPr lang="en-US" dirty="0" smtClean="0"/>
              <a:t>To illustrate how the search for disconfirming can affect people’s beliefs, consider this recent video about lay-beliefs concerning homosexuality: Do you choose to be gay or are you born that way?</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The Power of Disconfirming Evidence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39938" name="Picture 2">
            <a:hlinkClick r:id="rId2"/>
          </p:cNvPr>
          <p:cNvPicPr>
            <a:picLocks noChangeAspect="1" noChangeArrowheads="1"/>
          </p:cNvPicPr>
          <p:nvPr/>
        </p:nvPicPr>
        <p:blipFill>
          <a:blip r:embed="rId3" cstate="print"/>
          <a:srcRect/>
          <a:stretch>
            <a:fillRect/>
          </a:stretch>
        </p:blipFill>
        <p:spPr bwMode="auto">
          <a:xfrm>
            <a:off x="2286000" y="1219200"/>
            <a:ext cx="4686300" cy="26374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endParaRPr lang="en-US" sz="1200" dirty="0" smtClean="0"/>
          </a:p>
          <a:p>
            <a:r>
              <a:rPr lang="en-US" dirty="0" smtClean="0"/>
              <a:t>Defining Measurement</a:t>
            </a:r>
          </a:p>
          <a:p>
            <a:endParaRPr lang="en-US" sz="1200" dirty="0" smtClean="0"/>
          </a:p>
          <a:p>
            <a:r>
              <a:rPr lang="en-US" dirty="0" smtClean="0"/>
              <a:t>Precision and Calibration</a:t>
            </a:r>
          </a:p>
          <a:p>
            <a:endParaRPr lang="en-US" sz="1200" dirty="0" smtClean="0"/>
          </a:p>
          <a:p>
            <a:r>
              <a:rPr lang="en-US" dirty="0" smtClean="0"/>
              <a:t>Scale Development: Two Historical Examples</a:t>
            </a:r>
          </a:p>
          <a:p>
            <a:pPr lvl="1"/>
            <a:r>
              <a:rPr lang="en-US" dirty="0" smtClean="0"/>
              <a:t>Speed of Light</a:t>
            </a:r>
          </a:p>
          <a:p>
            <a:pPr lvl="1"/>
            <a:r>
              <a:rPr lang="en-US" dirty="0" smtClean="0"/>
              <a:t>Confidence / Subjective Awareness</a:t>
            </a:r>
          </a:p>
          <a:p>
            <a:endParaRPr lang="en-US" sz="1200" dirty="0" smtClean="0"/>
          </a:p>
          <a:p>
            <a:endParaRPr lang="en-US" sz="1200" dirty="0" smtClean="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Overview of Lecture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4830763"/>
          </a:xfrm>
        </p:spPr>
        <p:txBody>
          <a:bodyPr/>
          <a:lstStyle/>
          <a:p>
            <a:endParaRPr lang="en-US" dirty="0" smtClean="0"/>
          </a:p>
          <a:p>
            <a:r>
              <a:rPr lang="en-US" dirty="0" smtClean="0"/>
              <a:t>Today is the day that I offend your sensibilities… with science!</a:t>
            </a:r>
          </a:p>
          <a:p>
            <a:endParaRPr lang="en-US" sz="1200" dirty="0" smtClean="0"/>
          </a:p>
          <a:p>
            <a:r>
              <a:rPr lang="en-US" dirty="0" smtClean="0"/>
              <a:t>I’ll be showing you dirty words and discussing a quantitative measure of love.</a:t>
            </a:r>
          </a:p>
          <a:p>
            <a:endParaRPr lang="en-US" sz="1200" dirty="0" smtClean="0"/>
          </a:p>
          <a:p>
            <a:r>
              <a:rPr lang="en-US" dirty="0" smtClean="0"/>
              <a:t>I will warn you in advance.</a:t>
            </a:r>
          </a:p>
          <a:p>
            <a:endParaRPr lang="en-US" dirty="0" smtClean="0"/>
          </a:p>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6</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Pre-Lecture</a:t>
            </a:r>
            <a:r>
              <a:rPr lang="en-US" sz="3000" b="1" dirty="0" smtClean="0">
                <a:solidFill>
                  <a:schemeClr val="bg1"/>
                </a:solidFill>
                <a:latin typeface="Lucida Sans" pitchFamily="34" charset="0"/>
                <a:ea typeface="+mj-ea"/>
                <a:cs typeface="+mj-cs"/>
              </a:rPr>
              <a:t> Caveat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“There are two possible outcomes: if the result confirms the hypothesis, then you've made a measurement. If the result is contrary to the hypothesis, then you've made a discovery.”</a:t>
            </a:r>
          </a:p>
          <a:p>
            <a:endParaRPr lang="en-CA" sz="2400" dirty="0" smtClean="0"/>
          </a:p>
          <a:p>
            <a:r>
              <a:rPr lang="en-CA" sz="2400" dirty="0" smtClean="0"/>
              <a:t>- </a:t>
            </a:r>
            <a:r>
              <a:rPr lang="en-CA" sz="2400" dirty="0" err="1" smtClean="0"/>
              <a:t>Enrico</a:t>
            </a:r>
            <a:r>
              <a:rPr lang="en-CA" sz="2400" dirty="0" smtClean="0"/>
              <a:t> Fermi</a:t>
            </a:r>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Measurement Development</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0" y="1295400"/>
            <a:ext cx="4876800" cy="5029200"/>
          </a:xfrm>
        </p:spPr>
        <p:txBody>
          <a:bodyPr>
            <a:normAutofit fontScale="92500" lnSpcReduction="10000"/>
          </a:bodyPr>
          <a:lstStyle/>
          <a:p>
            <a:r>
              <a:rPr lang="en-CA" sz="2800" dirty="0" smtClean="0"/>
              <a:t>When people criticize the techniques of science, much of it centers around assumptions regarding the source of data, i.e., measurement</a:t>
            </a:r>
          </a:p>
          <a:p>
            <a:endParaRPr lang="en-CA" sz="1200" dirty="0" smtClean="0"/>
          </a:p>
          <a:p>
            <a:r>
              <a:rPr lang="en-US" sz="2800" b="1" dirty="0" smtClean="0"/>
              <a:t>Measurement: </a:t>
            </a:r>
            <a:r>
              <a:rPr lang="en-US" sz="2800" dirty="0" smtClean="0"/>
              <a:t>the assignment of numerals to objects or events according to rules (p. 677; Stevens, 1946)</a:t>
            </a:r>
          </a:p>
          <a:p>
            <a:endParaRPr lang="en-CA" sz="1300" dirty="0" smtClean="0"/>
          </a:p>
          <a:p>
            <a:r>
              <a:rPr lang="en-CA" sz="2800" dirty="0" smtClean="0"/>
              <a:t>Understanding the theory behind selection of data method is essential</a:t>
            </a:r>
            <a:endParaRPr lang="en-CA"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8</a:t>
            </a:fld>
            <a:endParaRPr lang="en-US"/>
          </a:p>
        </p:txBody>
      </p:sp>
      <p:pic>
        <p:nvPicPr>
          <p:cNvPr id="19458" name="Picture 2" descr="http://www.innocentenglish.com/cute-pictures/wp/wp-content/uploads/2008/05/invisible-measuring-tape.jpg"/>
          <p:cNvPicPr>
            <a:picLocks noChangeAspect="1" noChangeArrowheads="1"/>
          </p:cNvPicPr>
          <p:nvPr/>
        </p:nvPicPr>
        <p:blipFill>
          <a:blip r:embed="rId3" cstate="print"/>
          <a:srcRect/>
          <a:stretch>
            <a:fillRect/>
          </a:stretch>
        </p:blipFill>
        <p:spPr bwMode="auto">
          <a:xfrm>
            <a:off x="299240" y="1371600"/>
            <a:ext cx="3358359" cy="2209800"/>
          </a:xfrm>
          <a:prstGeom prst="rect">
            <a:avLst/>
          </a:prstGeom>
          <a:noFill/>
        </p:spPr>
      </p:pic>
      <p:sp>
        <p:nvSpPr>
          <p:cNvPr id="6"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Defining Measurement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9461" name="Picture 5"/>
          <p:cNvPicPr>
            <a:picLocks noChangeAspect="1" noChangeArrowheads="1"/>
          </p:cNvPicPr>
          <p:nvPr/>
        </p:nvPicPr>
        <p:blipFill>
          <a:blip r:embed="rId4" cstate="print"/>
          <a:srcRect/>
          <a:stretch>
            <a:fillRect/>
          </a:stretch>
        </p:blipFill>
        <p:spPr bwMode="auto">
          <a:xfrm>
            <a:off x="304800" y="3791076"/>
            <a:ext cx="3370542" cy="25335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9</a:t>
            </a:fld>
            <a:endParaRPr lang="en-US"/>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Variables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Defined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6" name="Table 5"/>
          <p:cNvGraphicFramePr>
            <a:graphicFrameLocks noGrp="1"/>
          </p:cNvGraphicFramePr>
          <p:nvPr/>
        </p:nvGraphicFramePr>
        <p:xfrm>
          <a:off x="533400" y="1397000"/>
          <a:ext cx="8077200" cy="4851400"/>
        </p:xfrm>
        <a:graphic>
          <a:graphicData uri="http://schemas.openxmlformats.org/drawingml/2006/table">
            <a:tbl>
              <a:tblPr firstRow="1" bandRow="1">
                <a:tableStyleId>{5C22544A-7EE6-4342-B048-85BDC9FD1C3A}</a:tableStyleId>
              </a:tblPr>
              <a:tblGrid>
                <a:gridCol w="2639085"/>
                <a:gridCol w="5438115"/>
              </a:tblGrid>
              <a:tr h="2425700">
                <a:tc>
                  <a:txBody>
                    <a:bodyPr/>
                    <a:lstStyle/>
                    <a:p>
                      <a:r>
                        <a:rPr lang="en-US" sz="3200" b="1" dirty="0" smtClean="0"/>
                        <a:t>Independent </a:t>
                      </a:r>
                    </a:p>
                    <a:p>
                      <a:r>
                        <a:rPr lang="en-US" sz="3200" b="1" dirty="0" smtClean="0"/>
                        <a:t>Variable (IV)</a:t>
                      </a:r>
                      <a:endParaRPr lang="en-US" sz="3200" b="1" dirty="0"/>
                    </a:p>
                  </a:txBody>
                  <a:tcPr anchor="ctr"/>
                </a:tc>
                <a:tc>
                  <a:txBody>
                    <a:bodyPr/>
                    <a:lstStyle/>
                    <a:p>
                      <a:endParaRPr lang="en-US" dirty="0"/>
                    </a:p>
                  </a:txBody>
                  <a:tcPr/>
                </a:tc>
              </a:tr>
              <a:tr h="2425700">
                <a:tc>
                  <a:txBody>
                    <a:bodyPr/>
                    <a:lstStyle/>
                    <a:p>
                      <a:r>
                        <a:rPr lang="en-US" sz="3200" b="1" dirty="0" smtClean="0"/>
                        <a:t>Dependent </a:t>
                      </a:r>
                    </a:p>
                    <a:p>
                      <a:r>
                        <a:rPr lang="en-US" sz="3200" b="1" dirty="0" smtClean="0"/>
                        <a:t>Variable (DV)</a:t>
                      </a:r>
                    </a:p>
                  </a:txBody>
                  <a:tcPr anchor="ctr"/>
                </a:tc>
                <a:tc>
                  <a:txBody>
                    <a:bodyPr/>
                    <a:lstStyle/>
                    <a:p>
                      <a:endParaRPr lang="en-US" dirty="0"/>
                    </a:p>
                  </a:txBody>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6F15528-21DE-4FAA-801E-634DDDAF4B2B}" type="slidenum">
              <a:rPr lang="en-US" smtClean="0"/>
              <a:pPr/>
              <a:t>10</a:t>
            </a:fld>
            <a:endParaRPr lang="en-US"/>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Variables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Defined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6" name="Table 5"/>
          <p:cNvGraphicFramePr>
            <a:graphicFrameLocks noGrp="1"/>
          </p:cNvGraphicFramePr>
          <p:nvPr/>
        </p:nvGraphicFramePr>
        <p:xfrm>
          <a:off x="533400" y="1397000"/>
          <a:ext cx="8153400" cy="4851400"/>
        </p:xfrm>
        <a:graphic>
          <a:graphicData uri="http://schemas.openxmlformats.org/drawingml/2006/table">
            <a:tbl>
              <a:tblPr firstRow="1" bandRow="1">
                <a:tableStyleId>{5C22544A-7EE6-4342-B048-85BDC9FD1C3A}</a:tableStyleId>
              </a:tblPr>
              <a:tblGrid>
                <a:gridCol w="2663982"/>
                <a:gridCol w="5489418"/>
              </a:tblGrid>
              <a:tr h="2425700">
                <a:tc>
                  <a:txBody>
                    <a:bodyPr/>
                    <a:lstStyle/>
                    <a:p>
                      <a:r>
                        <a:rPr lang="en-US" sz="3200" b="1" dirty="0" smtClean="0"/>
                        <a:t>Independent </a:t>
                      </a:r>
                    </a:p>
                    <a:p>
                      <a:r>
                        <a:rPr lang="en-US" sz="3200" b="1" dirty="0" smtClean="0"/>
                        <a:t>Variable (IV)</a:t>
                      </a:r>
                      <a:endParaRPr lang="en-US" sz="3200" b="1" dirty="0"/>
                    </a:p>
                  </a:txBody>
                  <a:tcPr anchor="ctr"/>
                </a:tc>
                <a:tc>
                  <a:txBody>
                    <a:bodyPr/>
                    <a:lstStyle/>
                    <a:p>
                      <a:r>
                        <a:rPr lang="en-US" sz="2700" dirty="0" smtClean="0"/>
                        <a:t>The variable that is manipulated</a:t>
                      </a:r>
                      <a:r>
                        <a:rPr lang="en-US" sz="2700" baseline="0" dirty="0" smtClean="0"/>
                        <a:t> (or controlled) by the researcher. It is </a:t>
                      </a:r>
                      <a:r>
                        <a:rPr lang="en-US" sz="2700" i="1" baseline="0" dirty="0" smtClean="0"/>
                        <a:t>independent</a:t>
                      </a:r>
                      <a:r>
                        <a:rPr lang="en-US" sz="2700" baseline="0" dirty="0" smtClean="0"/>
                        <a:t> of the participant and experimental setting.</a:t>
                      </a:r>
                      <a:endParaRPr lang="en-US" sz="2700" dirty="0"/>
                    </a:p>
                  </a:txBody>
                  <a:tcPr anchor="ctr"/>
                </a:tc>
              </a:tr>
              <a:tr h="2425700">
                <a:tc>
                  <a:txBody>
                    <a:bodyPr/>
                    <a:lstStyle/>
                    <a:p>
                      <a:r>
                        <a:rPr lang="en-US" sz="3200" b="1" dirty="0" smtClean="0"/>
                        <a:t>Dependent </a:t>
                      </a:r>
                    </a:p>
                    <a:p>
                      <a:r>
                        <a:rPr lang="en-US" sz="3200" b="1" dirty="0" smtClean="0"/>
                        <a:t>Variable (DV)</a:t>
                      </a:r>
                    </a:p>
                  </a:txBody>
                  <a:tcPr anchor="ctr"/>
                </a:tc>
                <a:tc>
                  <a:txBody>
                    <a:bodyPr/>
                    <a:lstStyle/>
                    <a:p>
                      <a:r>
                        <a:rPr lang="en-US" sz="2700" dirty="0" smtClean="0"/>
                        <a:t>The variable that is observed for changes to assess the effects of manipulating the independent</a:t>
                      </a:r>
                      <a:r>
                        <a:rPr lang="en-US" sz="2700" baseline="0" dirty="0" smtClean="0"/>
                        <a:t> variable. It is </a:t>
                      </a:r>
                      <a:r>
                        <a:rPr lang="en-US" sz="2700" i="1" baseline="0" dirty="0" smtClean="0"/>
                        <a:t>dependent </a:t>
                      </a:r>
                      <a:r>
                        <a:rPr lang="en-US" sz="2700" i="0" baseline="0" dirty="0" smtClean="0"/>
                        <a:t>upon the individual and independent variable.</a:t>
                      </a:r>
                      <a:endParaRPr lang="en-US" sz="2700" i="1" dirty="0"/>
                    </a:p>
                  </a:txBody>
                  <a:tcPr anchor="ct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95400"/>
            <a:ext cx="6553200" cy="5105400"/>
          </a:xfrm>
        </p:spPr>
        <p:txBody>
          <a:bodyPr>
            <a:normAutofit fontScale="85000" lnSpcReduction="10000"/>
          </a:bodyPr>
          <a:lstStyle/>
          <a:p>
            <a:endParaRPr lang="en-US" sz="1300" b="1" dirty="0" smtClean="0"/>
          </a:p>
          <a:p>
            <a:r>
              <a:rPr lang="en-US" sz="2600" b="1" dirty="0" smtClean="0"/>
              <a:t>Self-Report </a:t>
            </a:r>
            <a:r>
              <a:rPr lang="en-US" sz="2600" dirty="0" smtClean="0"/>
              <a:t>and </a:t>
            </a:r>
            <a:r>
              <a:rPr lang="en-US" sz="2600" b="1" dirty="0" smtClean="0"/>
              <a:t>Scale Ratings </a:t>
            </a:r>
            <a:r>
              <a:rPr lang="en-US" sz="2600" dirty="0" smtClean="0"/>
              <a:t>(e.g., personality, preference scaling)</a:t>
            </a:r>
            <a:r>
              <a:rPr lang="en-US" sz="2600" b="1" dirty="0" smtClean="0"/>
              <a:t>:</a:t>
            </a:r>
            <a:r>
              <a:rPr lang="en-US" sz="2600" dirty="0" smtClean="0"/>
              <a:t> Participants are presented with a series of items thought to be related to a construct. They either respond in a free-form manner  or rate items on a scale.</a:t>
            </a:r>
          </a:p>
          <a:p>
            <a:endParaRPr lang="en-US" sz="1200" dirty="0" smtClean="0"/>
          </a:p>
          <a:p>
            <a:r>
              <a:rPr lang="en-US" sz="2600" b="1" dirty="0" err="1" smtClean="0"/>
              <a:t>Behavioural</a:t>
            </a:r>
            <a:r>
              <a:rPr lang="en-US" sz="2600" b="1" dirty="0" smtClean="0"/>
              <a:t> Measures </a:t>
            </a:r>
            <a:r>
              <a:rPr lang="en-US" sz="2600" dirty="0" smtClean="0"/>
              <a:t>(e.g., cognition, social, neuropsychology)</a:t>
            </a:r>
            <a:r>
              <a:rPr lang="en-US" sz="2600" b="1" dirty="0" smtClean="0"/>
              <a:t>:</a:t>
            </a:r>
            <a:r>
              <a:rPr lang="en-US" sz="2600" dirty="0" smtClean="0"/>
              <a:t> Participants provide a response and are assigned a score (in terms of correct or incorrect) or a percentage.  The time it takes them to provide the response is recorded. </a:t>
            </a:r>
            <a:endParaRPr lang="en-US" sz="1200" b="1" dirty="0" smtClean="0"/>
          </a:p>
          <a:p>
            <a:endParaRPr lang="en-US" sz="1200" b="1" dirty="0" smtClean="0"/>
          </a:p>
          <a:p>
            <a:r>
              <a:rPr lang="en-US" sz="2600" b="1" dirty="0" smtClean="0"/>
              <a:t>Physiological Measures </a:t>
            </a:r>
            <a:r>
              <a:rPr lang="en-US" sz="2600" dirty="0" smtClean="0"/>
              <a:t>(e.g., neuropsychology, cognition): Frequency or strength of a signal in the nervous system or skin (e.g., skin conductance (GSR), </a:t>
            </a:r>
            <a:r>
              <a:rPr lang="en-US" sz="2600" dirty="0" err="1" smtClean="0"/>
              <a:t>fMRI</a:t>
            </a:r>
            <a:r>
              <a:rPr lang="en-US" sz="2600" dirty="0" smtClean="0"/>
              <a:t>, ‘brain waves’).</a:t>
            </a:r>
          </a:p>
        </p:txBody>
      </p:sp>
      <p:sp>
        <p:nvSpPr>
          <p:cNvPr id="4" name="Slide Number Placeholder 3"/>
          <p:cNvSpPr>
            <a:spLocks noGrp="1"/>
          </p:cNvSpPr>
          <p:nvPr>
            <p:ph type="sldNum" sz="quarter" idx="12"/>
          </p:nvPr>
        </p:nvSpPr>
        <p:spPr/>
        <p:txBody>
          <a:bodyPr/>
          <a:lstStyle/>
          <a:p>
            <a:fld id="{B6F15528-21DE-4FAA-801E-634DDDAF4B2B}" type="slidenum">
              <a:rPr lang="en-US" smtClean="0"/>
              <a:pPr/>
              <a:t>11</a:t>
            </a:fld>
            <a:endParaRPr lang="en-US"/>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Common</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Dependent Measures:</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000" b="1" baseline="0" dirty="0" smtClean="0">
                <a:solidFill>
                  <a:schemeClr val="bg1"/>
                </a:solidFill>
                <a:latin typeface="Lucida Sans" pitchFamily="34" charset="0"/>
                <a:ea typeface="+mj-ea"/>
                <a:cs typeface="+mj-cs"/>
              </a:rPr>
              <a:t>Modalities of Measurement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0242" name="Picture 2" descr="http://my.braintumorcommunity.org/assets/nbts/blogs_/94/5994/images/posts/171710/EEG_20110830041412_400.jpg"/>
          <p:cNvPicPr>
            <a:picLocks noChangeAspect="1" noChangeArrowheads="1"/>
          </p:cNvPicPr>
          <p:nvPr/>
        </p:nvPicPr>
        <p:blipFill>
          <a:blip r:embed="rId3" cstate="print"/>
          <a:srcRect/>
          <a:stretch>
            <a:fillRect/>
          </a:stretch>
        </p:blipFill>
        <p:spPr bwMode="auto">
          <a:xfrm>
            <a:off x="6807200" y="4343400"/>
            <a:ext cx="2108200" cy="1581150"/>
          </a:xfrm>
          <a:prstGeom prst="rect">
            <a:avLst/>
          </a:prstGeom>
          <a:noFill/>
        </p:spPr>
      </p:pic>
      <p:pic>
        <p:nvPicPr>
          <p:cNvPr id="10244" name="Picture 4" descr="http://crayfisher.files.wordpress.com/2012/02/ratmaze1.jpg"/>
          <p:cNvPicPr>
            <a:picLocks noChangeAspect="1" noChangeArrowheads="1"/>
          </p:cNvPicPr>
          <p:nvPr/>
        </p:nvPicPr>
        <p:blipFill>
          <a:blip r:embed="rId4" cstate="print"/>
          <a:srcRect/>
          <a:stretch>
            <a:fillRect/>
          </a:stretch>
        </p:blipFill>
        <p:spPr bwMode="auto">
          <a:xfrm>
            <a:off x="6795993" y="1600200"/>
            <a:ext cx="2119407" cy="2124075"/>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6" name="Rectangle 26"/>
          <p:cNvSpPr>
            <a:spLocks noGrp="1" noChangeArrowheads="1"/>
          </p:cNvSpPr>
          <p:nvPr>
            <p:ph type="body" idx="1"/>
          </p:nvPr>
        </p:nvSpPr>
        <p:spPr>
          <a:xfrm>
            <a:off x="381000" y="1295400"/>
            <a:ext cx="8382000" cy="4830763"/>
          </a:xfrm>
          <a:noFill/>
          <a:ln/>
        </p:spPr>
        <p:txBody>
          <a:bodyPr/>
          <a:lstStyle/>
          <a:p>
            <a:r>
              <a:rPr lang="en-US" sz="3000" b="1" dirty="0" err="1" smtClean="0"/>
              <a:t>Operationalization</a:t>
            </a:r>
            <a:r>
              <a:rPr lang="en-US" sz="3000" b="1" dirty="0" smtClean="0"/>
              <a:t> </a:t>
            </a:r>
            <a:r>
              <a:rPr lang="en-US" sz="3000" b="1" dirty="0"/>
              <a:t>(of theoretical constructs). </a:t>
            </a:r>
            <a:r>
              <a:rPr lang="en-US" sz="3000" dirty="0"/>
              <a:t>To establish a clear relationship between the theoretical construct and its empirical basis in the operations producing the data.</a:t>
            </a:r>
            <a:endParaRPr lang="fr-CA" sz="3000" dirty="0"/>
          </a:p>
        </p:txBody>
      </p:sp>
      <p:sp>
        <p:nvSpPr>
          <p:cNvPr id="6"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Measurement Considerations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noChangeArrowheads="1"/>
          </p:cNvSpPr>
          <p:nvPr>
            <p:ph type="body" idx="1"/>
          </p:nvPr>
        </p:nvSpPr>
        <p:spPr>
          <a:xfrm>
            <a:off x="381000" y="1295400"/>
            <a:ext cx="8305800" cy="4830763"/>
          </a:xfrm>
          <a:noFill/>
          <a:ln/>
        </p:spPr>
        <p:txBody>
          <a:bodyPr/>
          <a:lstStyle/>
          <a:p>
            <a:r>
              <a:rPr lang="en-US" sz="3000" b="1" dirty="0" err="1"/>
              <a:t>Operationalization</a:t>
            </a:r>
            <a:r>
              <a:rPr lang="en-US" sz="3000" b="1" dirty="0"/>
              <a:t> (of theoretical constructs). </a:t>
            </a:r>
            <a:r>
              <a:rPr lang="en-US" sz="3000" dirty="0"/>
              <a:t>To establish a clear relationship between the theoretical construct and its </a:t>
            </a:r>
            <a:r>
              <a:rPr lang="en-US" sz="3000" b="1" dirty="0"/>
              <a:t>measurement.</a:t>
            </a:r>
          </a:p>
          <a:p>
            <a:endParaRPr lang="en-US" sz="1200" dirty="0"/>
          </a:p>
          <a:p>
            <a:r>
              <a:rPr lang="en-US" sz="3000" b="1" dirty="0"/>
              <a:t>Measurement </a:t>
            </a:r>
            <a:r>
              <a:rPr lang="en-US" sz="3000" dirty="0"/>
              <a:t>is defined as the assignment of numerals to objects or events according to rules (Stevens, 1946, p. 677).</a:t>
            </a:r>
            <a:endParaRPr lang="fr-CA" sz="3000" dirty="0"/>
          </a:p>
        </p:txBody>
      </p:sp>
      <p:graphicFrame>
        <p:nvGraphicFramePr>
          <p:cNvPr id="70691" name="Group 35"/>
          <p:cNvGraphicFramePr>
            <a:graphicFrameLocks noGrp="1"/>
          </p:cNvGraphicFramePr>
          <p:nvPr/>
        </p:nvGraphicFramePr>
        <p:xfrm>
          <a:off x="304800" y="4724400"/>
          <a:ext cx="8534400" cy="1541780"/>
        </p:xfrm>
        <a:graphic>
          <a:graphicData uri="http://schemas.openxmlformats.org/drawingml/2006/table">
            <a:tbl>
              <a:tblPr/>
              <a:tblGrid>
                <a:gridCol w="3124200"/>
                <a:gridCol w="5410200"/>
              </a:tblGrid>
              <a:tr h="596900">
                <a:tc>
                  <a:txBody>
                    <a:bodyPr/>
                    <a:lstStyle/>
                    <a:p>
                      <a:pPr marL="0" marR="0" lvl="0" indent="0" algn="l" defTabSz="914400" rtl="0" eaLnBrk="1" fontAlgn="base" latinLnBrk="0" hangingPunct="1">
                        <a:lnSpc>
                          <a:spcPct val="100000"/>
                        </a:lnSpc>
                        <a:spcBef>
                          <a:spcPct val="20000"/>
                        </a:spcBef>
                        <a:spcAft>
                          <a:spcPct val="0"/>
                        </a:spcAft>
                        <a:buClrTx/>
                        <a:buSzPct val="80000"/>
                        <a:buFontTx/>
                        <a:buChar char="•"/>
                        <a:tabLst/>
                      </a:pPr>
                      <a:r>
                        <a:rPr kumimoji="0" lang="en-CA" sz="2800" b="0" i="0" u="none" strike="noStrike" cap="none" normalizeH="0" baseline="0" dirty="0" smtClean="0">
                          <a:ln>
                            <a:noFill/>
                          </a:ln>
                          <a:solidFill>
                            <a:schemeClr val="tx1"/>
                          </a:solidFill>
                          <a:effectLst/>
                          <a:latin typeface="Arial" charset="0"/>
                        </a:rPr>
                        <a:t> IQ test (WISC III)</a:t>
                      </a:r>
                      <a:endParaRPr kumimoji="0" lang="fr-CA"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80000"/>
                        <a:buFontTx/>
                        <a:buChar char="•"/>
                        <a:tabLst/>
                      </a:pPr>
                      <a:r>
                        <a:rPr kumimoji="0" lang="en-CA" sz="2800" b="0" i="0" u="none" strike="noStrike" cap="none" normalizeH="0" baseline="0" smtClean="0">
                          <a:ln>
                            <a:noFill/>
                          </a:ln>
                          <a:solidFill>
                            <a:schemeClr val="tx1"/>
                          </a:solidFill>
                          <a:effectLst/>
                          <a:latin typeface="Arial" charset="0"/>
                        </a:rPr>
                        <a:t> Love scale (Rubin, 1970)</a:t>
                      </a:r>
                      <a:endParaRPr kumimoji="0" lang="fr-CA" sz="2800" b="0" i="0" u="none" strike="noStrike" cap="none" normalizeH="0" baseline="0" smtClean="0">
                        <a:ln>
                          <a:noFill/>
                        </a:ln>
                        <a:solidFill>
                          <a:schemeClr val="tx1"/>
                        </a:solidFill>
                        <a:effectLst/>
                        <a:latin typeface="Arial" charset="0"/>
                      </a:endParaRP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r>
              <a:tr h="596900">
                <a:tc>
                  <a:txBody>
                    <a:bodyPr/>
                    <a:lstStyle/>
                    <a:p>
                      <a:pPr marL="0" marR="0" lvl="0" indent="0" algn="l" defTabSz="914400" rtl="0" eaLnBrk="1" fontAlgn="base" latinLnBrk="0" hangingPunct="1">
                        <a:lnSpc>
                          <a:spcPct val="100000"/>
                        </a:lnSpc>
                        <a:spcBef>
                          <a:spcPct val="20000"/>
                        </a:spcBef>
                        <a:spcAft>
                          <a:spcPct val="0"/>
                        </a:spcAft>
                        <a:buClrTx/>
                        <a:buSzPct val="80000"/>
                        <a:buFontTx/>
                        <a:buChar char="•"/>
                        <a:tabLst/>
                      </a:pPr>
                      <a:r>
                        <a:rPr kumimoji="0" lang="en-CA" sz="2800" b="0" i="0" u="none" strike="noStrike" cap="none" normalizeH="0" baseline="0" dirty="0" smtClean="0">
                          <a:ln>
                            <a:noFill/>
                          </a:ln>
                          <a:solidFill>
                            <a:schemeClr val="tx1"/>
                          </a:solidFill>
                          <a:effectLst/>
                          <a:latin typeface="Arial" charset="0"/>
                        </a:rPr>
                        <a:t> Personality test (</a:t>
                      </a:r>
                      <a:r>
                        <a:rPr kumimoji="0" lang="fr-CA" sz="2800" b="0" i="0" u="none" strike="noStrike" cap="none" normalizeH="0" baseline="0" dirty="0" smtClean="0">
                          <a:ln>
                            <a:noFill/>
                          </a:ln>
                          <a:solidFill>
                            <a:schemeClr val="tx1"/>
                          </a:solidFill>
                          <a:effectLst/>
                          <a:latin typeface="Arial" charset="0"/>
                        </a:rPr>
                        <a:t>NEO PI-R</a:t>
                      </a:r>
                      <a:r>
                        <a:rPr kumimoji="0" lang="en-CA" sz="2800" b="0" i="0" u="none" strike="noStrike" cap="none" normalizeH="0" baseline="0" dirty="0" smtClean="0">
                          <a:ln>
                            <a:noFill/>
                          </a:ln>
                          <a:solidFill>
                            <a:schemeClr val="tx1"/>
                          </a:solidFill>
                          <a:effectLst/>
                          <a:latin typeface="Arial" charset="0"/>
                        </a:rPr>
                        <a:t>)</a:t>
                      </a:r>
                      <a:endParaRPr kumimoji="0" lang="fr-CA"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80000"/>
                        <a:buFontTx/>
                        <a:buChar char="•"/>
                        <a:tabLst/>
                      </a:pPr>
                      <a:r>
                        <a:rPr kumimoji="0" lang="en-CA" sz="2800" b="0" i="0" u="none" strike="noStrike" cap="none" normalizeH="0" baseline="0" dirty="0" smtClean="0">
                          <a:ln>
                            <a:noFill/>
                          </a:ln>
                          <a:solidFill>
                            <a:schemeClr val="tx1"/>
                          </a:solidFill>
                          <a:effectLst/>
                          <a:latin typeface="Arial" charset="0"/>
                        </a:rPr>
                        <a:t> Confidence Scale</a:t>
                      </a:r>
                      <a:endParaRPr kumimoji="0" lang="fr-CA" sz="2800" b="0" i="0" u="none" strike="noStrike" cap="none" normalizeH="0" baseline="0" dirty="0" smtClean="0">
                        <a:ln>
                          <a:noFill/>
                        </a:ln>
                        <a:solidFill>
                          <a:schemeClr val="tx1"/>
                        </a:solidFill>
                        <a:effectLst/>
                        <a:latin typeface="Arial" charset="0"/>
                      </a:endParaRPr>
                    </a:p>
                  </a:txBody>
                  <a:tcPr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 name="Slide Number Placeholder 5"/>
          <p:cNvSpPr>
            <a:spLocks noGrp="1"/>
          </p:cNvSpPr>
          <p:nvPr>
            <p:ph type="sldNum" sz="quarter" idx="12"/>
          </p:nvPr>
        </p:nvSpPr>
        <p:spPr/>
        <p:txBody>
          <a:bodyPr/>
          <a:lstStyle/>
          <a:p>
            <a:fld id="{B6F15528-21DE-4FAA-801E-634DDDAF4B2B}" type="slidenum">
              <a:rPr lang="en-US" smtClean="0"/>
              <a:pPr/>
              <a:t>13</a:t>
            </a:fld>
            <a:endParaRPr lang="en-US"/>
          </a:p>
        </p:txBody>
      </p:sp>
      <p:sp>
        <p:nvSpPr>
          <p:cNvPr id="8"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Measurement Considerations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381000" y="1371600"/>
            <a:ext cx="8305800" cy="4754563"/>
          </a:xfrm>
          <a:noFill/>
          <a:ln/>
        </p:spPr>
        <p:txBody>
          <a:bodyPr>
            <a:normAutofit lnSpcReduction="10000"/>
          </a:bodyPr>
          <a:lstStyle/>
          <a:p>
            <a:pPr marL="349250" indent="-349250">
              <a:lnSpc>
                <a:spcPct val="90000"/>
              </a:lnSpc>
            </a:pPr>
            <a:r>
              <a:rPr lang="en-US" sz="3000" b="1" dirty="0" err="1"/>
              <a:t>Operationalization</a:t>
            </a:r>
            <a:r>
              <a:rPr lang="en-US" sz="3000" b="1" dirty="0"/>
              <a:t> (of theoretical constructs). </a:t>
            </a:r>
            <a:r>
              <a:rPr lang="en-US" sz="3000" dirty="0"/>
              <a:t>To establish a clear relationship between the theoretical construct and its </a:t>
            </a:r>
            <a:r>
              <a:rPr lang="en-US" sz="3000" b="1" dirty="0"/>
              <a:t>measurement.</a:t>
            </a:r>
          </a:p>
          <a:p>
            <a:pPr marL="349250" indent="-349250">
              <a:lnSpc>
                <a:spcPct val="90000"/>
              </a:lnSpc>
            </a:pPr>
            <a:endParaRPr lang="en-US" sz="1200" dirty="0"/>
          </a:p>
          <a:p>
            <a:pPr marL="349250" indent="-349250">
              <a:lnSpc>
                <a:spcPct val="90000"/>
              </a:lnSpc>
            </a:pPr>
            <a:r>
              <a:rPr lang="en-US" sz="3000" dirty="0"/>
              <a:t>Four important </a:t>
            </a:r>
            <a:r>
              <a:rPr lang="en-US" sz="3000" dirty="0" smtClean="0"/>
              <a:t>considerations:</a:t>
            </a:r>
            <a:endParaRPr lang="en-US" sz="3000" dirty="0"/>
          </a:p>
          <a:p>
            <a:pPr marL="349250" indent="-349250">
              <a:lnSpc>
                <a:spcPct val="90000"/>
              </a:lnSpc>
            </a:pPr>
            <a:endParaRPr lang="en-US" sz="1200" dirty="0"/>
          </a:p>
          <a:p>
            <a:pPr marL="990600" lvl="1" indent="-266700">
              <a:lnSpc>
                <a:spcPct val="90000"/>
              </a:lnSpc>
              <a:buSzTx/>
              <a:buFont typeface="Wingdings" pitchFamily="2" charset="2"/>
              <a:buAutoNum type="arabicPeriod"/>
            </a:pPr>
            <a:r>
              <a:rPr lang="en-CA" sz="2600" dirty="0"/>
              <a:t>Does the measurement instrument have the potential to measure a given object</a:t>
            </a:r>
            <a:r>
              <a:rPr lang="en-US" sz="2600" dirty="0"/>
              <a:t>? (calibration)</a:t>
            </a:r>
            <a:endParaRPr lang="en-CA" sz="2600" dirty="0"/>
          </a:p>
          <a:p>
            <a:pPr marL="990600" lvl="1" indent="-266700">
              <a:lnSpc>
                <a:spcPct val="90000"/>
              </a:lnSpc>
              <a:buSzTx/>
              <a:buFont typeface="Wingdings" pitchFamily="2" charset="2"/>
              <a:buAutoNum type="arabicPeriod"/>
            </a:pPr>
            <a:r>
              <a:rPr lang="en-CA" sz="2600" dirty="0"/>
              <a:t>How precise is the measurement? (</a:t>
            </a:r>
            <a:r>
              <a:rPr lang="en-CA" sz="2600" dirty="0" smtClean="0"/>
              <a:t>scale properties)</a:t>
            </a:r>
            <a:endParaRPr lang="en-CA" sz="2600" dirty="0"/>
          </a:p>
          <a:p>
            <a:pPr marL="990600" lvl="1" indent="-266700">
              <a:lnSpc>
                <a:spcPct val="90000"/>
              </a:lnSpc>
              <a:buSzTx/>
              <a:buFont typeface="Wingdings" pitchFamily="2" charset="2"/>
              <a:buAutoNum type="arabicPeriod"/>
            </a:pPr>
            <a:r>
              <a:rPr lang="en-CA" sz="2600" dirty="0" smtClean="0"/>
              <a:t>How </a:t>
            </a:r>
            <a:r>
              <a:rPr lang="en-CA" sz="2600" dirty="0"/>
              <a:t>strong is the relation between the measurement and the theoretical construct? (validity</a:t>
            </a:r>
            <a:r>
              <a:rPr lang="en-CA" sz="2600" dirty="0" smtClean="0"/>
              <a:t>)</a:t>
            </a:r>
          </a:p>
          <a:p>
            <a:pPr marL="990600" lvl="1" indent="-266700">
              <a:lnSpc>
                <a:spcPct val="90000"/>
              </a:lnSpc>
              <a:buFont typeface="Wingdings" pitchFamily="2" charset="2"/>
              <a:buAutoNum type="arabicPeriod"/>
            </a:pPr>
            <a:r>
              <a:rPr lang="en-CA" sz="2600" dirty="0" smtClean="0"/>
              <a:t>How consistent is the measurement? (reliability)</a:t>
            </a:r>
          </a:p>
        </p:txBody>
      </p:sp>
      <p:sp>
        <p:nvSpPr>
          <p:cNvPr id="5" name="Slide Number Placeholder 4"/>
          <p:cNvSpPr>
            <a:spLocks noGrp="1"/>
          </p:cNvSpPr>
          <p:nvPr>
            <p:ph type="sldNum" sz="quarter" idx="12"/>
          </p:nvPr>
        </p:nvSpPr>
        <p:spPr/>
        <p:txBody>
          <a:bodyPr/>
          <a:lstStyle/>
          <a:p>
            <a:fld id="{B6F15528-21DE-4FAA-801E-634DDDAF4B2B}" type="slidenum">
              <a:rPr lang="en-US" smtClean="0"/>
              <a:pPr/>
              <a:t>14</a:t>
            </a:fld>
            <a:endParaRPr lang="en-US"/>
          </a:p>
        </p:txBody>
      </p:sp>
      <p:sp>
        <p:nvSpPr>
          <p:cNvPr id="7"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Measurement Considerations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noChangeArrowheads="1"/>
          </p:cNvSpPr>
          <p:nvPr>
            <p:ph type="body" idx="1"/>
          </p:nvPr>
        </p:nvSpPr>
        <p:spPr>
          <a:xfrm>
            <a:off x="381000" y="1219200"/>
            <a:ext cx="8382000" cy="5105400"/>
          </a:xfrm>
        </p:spPr>
        <p:txBody>
          <a:bodyPr>
            <a:normAutofit/>
          </a:bodyPr>
          <a:lstStyle/>
          <a:p>
            <a:r>
              <a:rPr lang="en-US" sz="3000" b="1" dirty="0" smtClean="0"/>
              <a:t>Calibration </a:t>
            </a:r>
            <a:r>
              <a:rPr lang="en-US" sz="3000" dirty="0"/>
              <a:t>refers to the </a:t>
            </a:r>
            <a:r>
              <a:rPr lang="en-US" sz="3000" i="1" dirty="0"/>
              <a:t>process</a:t>
            </a:r>
            <a:r>
              <a:rPr lang="en-US" sz="3000" dirty="0"/>
              <a:t> of determining the relation between the output of a measuring instrument and the value of the </a:t>
            </a:r>
            <a:r>
              <a:rPr lang="en-US" sz="3000" dirty="0" smtClean="0"/>
              <a:t>input</a:t>
            </a:r>
          </a:p>
          <a:p>
            <a:pPr lvl="1"/>
            <a:r>
              <a:rPr lang="en-US" sz="2600" dirty="0" smtClean="0"/>
              <a:t>A measure that is well calibrated, means that there is correspondence between what is being measured and the method of measurement</a:t>
            </a:r>
            <a:endParaRPr lang="en-US" sz="2600" dirty="0"/>
          </a:p>
          <a:p>
            <a:endParaRPr lang="en-US" sz="1200" dirty="0"/>
          </a:p>
          <a:p>
            <a:r>
              <a:rPr lang="en-US" sz="3000" dirty="0"/>
              <a:t>Can the measurement technique (or instrument) measure what it is designed to measure?</a:t>
            </a:r>
          </a:p>
          <a:p>
            <a:pPr lvl="1"/>
            <a:r>
              <a:rPr lang="en-US" sz="2600" dirty="0" smtClean="0"/>
              <a:t>Precision (e.g., coarse v. fine-grained measurement)</a:t>
            </a:r>
            <a:endParaRPr lang="en-US" sz="2600" dirty="0"/>
          </a:p>
          <a:p>
            <a:pPr lvl="1"/>
            <a:r>
              <a:rPr lang="en-US" sz="2600" dirty="0" smtClean="0"/>
              <a:t>Range (e.g., limited to visible light spectrum)</a:t>
            </a:r>
            <a:endParaRPr lang="en-US" sz="2600"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15</a:t>
            </a:fld>
            <a:endParaRPr lang="en-US"/>
          </a:p>
        </p:txBody>
      </p:sp>
      <p:sp>
        <p:nvSpPr>
          <p:cNvPr id="7"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Measurement Considerations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noChangeArrowheads="1"/>
          </p:cNvSpPr>
          <p:nvPr>
            <p:ph type="body" idx="1"/>
          </p:nvPr>
        </p:nvSpPr>
        <p:spPr>
          <a:xfrm>
            <a:off x="228600" y="2971800"/>
            <a:ext cx="8686800" cy="3505200"/>
          </a:xfrm>
        </p:spPr>
        <p:txBody>
          <a:bodyPr>
            <a:normAutofit fontScale="92500" lnSpcReduction="20000"/>
          </a:bodyPr>
          <a:lstStyle/>
          <a:p>
            <a:r>
              <a:rPr lang="en-CA" sz="3000" dirty="0" smtClean="0"/>
              <a:t>Light was thought to travel instantaneously from one point in space to another – ‘Speed of Light’ introduced</a:t>
            </a:r>
          </a:p>
          <a:p>
            <a:endParaRPr lang="en-CA" sz="1200" dirty="0" smtClean="0"/>
          </a:p>
          <a:p>
            <a:r>
              <a:rPr lang="en-CA" sz="3000" dirty="0" smtClean="0"/>
              <a:t>Galileo (1667) was the first scholar who attempted to measure the speed of light.</a:t>
            </a:r>
          </a:p>
          <a:p>
            <a:pPr lvl="1"/>
            <a:r>
              <a:rPr lang="en-CA" sz="2600" dirty="0" smtClean="0"/>
              <a:t>Galileo with the aid of an assistant used lanterns atop hills</a:t>
            </a:r>
          </a:p>
          <a:p>
            <a:pPr lvl="1"/>
            <a:r>
              <a:rPr lang="en-CA" sz="2600" dirty="0" smtClean="0"/>
              <a:t>Once Galileo flashed his lamps, the assistant was to do the same</a:t>
            </a:r>
          </a:p>
          <a:p>
            <a:pPr lvl="1"/>
            <a:r>
              <a:rPr lang="en-CA" sz="2600" dirty="0" smtClean="0"/>
              <a:t>Galileo measured time (with a water clock) and suggested that light travelled nearly instantaneously: 10 x speed of sound</a:t>
            </a:r>
            <a:endParaRPr lang="en-CA" sz="2600" dirty="0"/>
          </a:p>
        </p:txBody>
      </p:sp>
      <p:sp>
        <p:nvSpPr>
          <p:cNvPr id="63492" name="Rectangle 4"/>
          <p:cNvSpPr>
            <a:spLocks noChangeArrowheads="1"/>
          </p:cNvSpPr>
          <p:nvPr/>
        </p:nvSpPr>
        <p:spPr bwMode="auto">
          <a:xfrm>
            <a:off x="2079625" y="2479675"/>
            <a:ext cx="9144000" cy="0"/>
          </a:xfrm>
          <a:prstGeom prst="rect">
            <a:avLst/>
          </a:prstGeom>
          <a:noFill/>
          <a:ln w="9525">
            <a:noFill/>
            <a:miter lim="800000"/>
            <a:headEnd/>
            <a:tailEnd/>
          </a:ln>
          <a:effectLst/>
        </p:spPr>
        <p:txBody>
          <a:bodyPr>
            <a:spAutoFit/>
          </a:bodyPr>
          <a:lstStyle/>
          <a:p>
            <a:endParaRPr lang="en-CA"/>
          </a:p>
        </p:txBody>
      </p:sp>
      <p:sp>
        <p:nvSpPr>
          <p:cNvPr id="8" name="Slide Number Placeholder 7"/>
          <p:cNvSpPr>
            <a:spLocks noGrp="1"/>
          </p:cNvSpPr>
          <p:nvPr>
            <p:ph type="sldNum" sz="quarter" idx="12"/>
          </p:nvPr>
        </p:nvSpPr>
        <p:spPr/>
        <p:txBody>
          <a:bodyPr/>
          <a:lstStyle/>
          <a:p>
            <a:fld id="{B6F15528-21DE-4FAA-801E-634DDDAF4B2B}" type="slidenum">
              <a:rPr lang="en-US" smtClean="0"/>
              <a:pPr/>
              <a:t>16</a:t>
            </a:fld>
            <a:endParaRPr lang="en-US"/>
          </a:p>
        </p:txBody>
      </p:sp>
      <p:sp>
        <p:nvSpPr>
          <p:cNvPr id="10"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lnSpcReduction="10000"/>
          </a:bodyPr>
          <a:lstStyle/>
          <a:p>
            <a:pPr algn="ctr">
              <a:spcBef>
                <a:spcPct val="0"/>
              </a:spcBef>
              <a:defRPr/>
            </a:pPr>
            <a:r>
              <a:rPr lang="en-US" sz="3000" b="1" dirty="0" smtClean="0">
                <a:solidFill>
                  <a:schemeClr val="bg1"/>
                </a:solidFill>
                <a:latin typeface="Lucida Sans" pitchFamily="34" charset="0"/>
              </a:rPr>
              <a:t>Developing a Measure of </a:t>
            </a:r>
          </a:p>
          <a:p>
            <a:pPr algn="ctr">
              <a:spcBef>
                <a:spcPct val="0"/>
              </a:spcBef>
              <a:defRPr/>
            </a:pPr>
            <a:r>
              <a:rPr lang="en-US" sz="3000" b="1" dirty="0" smtClean="0">
                <a:solidFill>
                  <a:schemeClr val="bg1"/>
                </a:solidFill>
                <a:latin typeface="Lucida Sans" pitchFamily="34" charset="0"/>
              </a:rPr>
              <a:t>the Speed of Light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1" name="Picture 2" descr="http://www.colorado.edu/physics/2000/waves_particles/images/lanternanim.gif"/>
          <p:cNvPicPr>
            <a:picLocks noChangeAspect="1" noChangeArrowheads="1" noCrop="1"/>
          </p:cNvPicPr>
          <p:nvPr/>
        </p:nvPicPr>
        <p:blipFill>
          <a:blip r:embed="rId3" cstate="print"/>
          <a:srcRect/>
          <a:stretch>
            <a:fillRect/>
          </a:stretch>
        </p:blipFill>
        <p:spPr bwMode="auto">
          <a:xfrm>
            <a:off x="552450" y="1295400"/>
            <a:ext cx="3867150" cy="1504951"/>
          </a:xfrm>
          <a:prstGeom prst="rect">
            <a:avLst/>
          </a:prstGeom>
          <a:noFill/>
        </p:spPr>
      </p:pic>
      <p:pic>
        <p:nvPicPr>
          <p:cNvPr id="4098" name="Picture 2" descr="http://www.crystalinks.com/clepsydra.jpg"/>
          <p:cNvPicPr>
            <a:picLocks noChangeAspect="1" noChangeArrowheads="1"/>
          </p:cNvPicPr>
          <p:nvPr/>
        </p:nvPicPr>
        <p:blipFill>
          <a:blip r:embed="rId4" cstate="print"/>
          <a:srcRect/>
          <a:stretch>
            <a:fillRect/>
          </a:stretch>
        </p:blipFill>
        <p:spPr bwMode="auto">
          <a:xfrm>
            <a:off x="5715000" y="1295400"/>
            <a:ext cx="2074190" cy="1529716"/>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38600" y="1219200"/>
            <a:ext cx="4800600" cy="5105400"/>
          </a:xfrm>
        </p:spPr>
        <p:txBody>
          <a:bodyPr>
            <a:normAutofit lnSpcReduction="10000"/>
          </a:bodyPr>
          <a:lstStyle/>
          <a:p>
            <a:r>
              <a:rPr lang="fr-CA" sz="2800" dirty="0" err="1" smtClean="0"/>
              <a:t>Roemer</a:t>
            </a:r>
            <a:r>
              <a:rPr lang="fr-CA" sz="2800" dirty="0" smtClean="0"/>
              <a:t> </a:t>
            </a:r>
            <a:r>
              <a:rPr lang="en-US" sz="2800" dirty="0" smtClean="0"/>
              <a:t>(1670’s) observed that, depending on the distance of the Earth from Jupiter, the orbit of its moons either seemed to decelerate or accelerate</a:t>
            </a:r>
          </a:p>
          <a:p>
            <a:endParaRPr lang="en-US" sz="1200" dirty="0" smtClean="0"/>
          </a:p>
          <a:p>
            <a:r>
              <a:rPr lang="en-US" sz="2800" dirty="0" smtClean="0"/>
              <a:t>Using deductive reasoning, Roemer suggested that the change was a function of the time it took for the light to travel from Jupiter’s moons to the Earth</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17</a:t>
            </a:fld>
            <a:endParaRPr lang="en-US"/>
          </a:p>
        </p:txBody>
      </p:sp>
      <p:sp>
        <p:nvSpPr>
          <p:cNvPr id="6"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lnSpcReduction="10000"/>
          </a:bodyPr>
          <a:lstStyle/>
          <a:p>
            <a:pPr algn="ctr">
              <a:spcBef>
                <a:spcPct val="0"/>
              </a:spcBef>
              <a:defRPr/>
            </a:pPr>
            <a:r>
              <a:rPr lang="en-US" sz="3000" b="1" dirty="0" smtClean="0">
                <a:solidFill>
                  <a:schemeClr val="bg1"/>
                </a:solidFill>
                <a:latin typeface="Lucida Sans" pitchFamily="34" charset="0"/>
              </a:rPr>
              <a:t>Developing a Measure of </a:t>
            </a:r>
          </a:p>
          <a:p>
            <a:pPr algn="ctr">
              <a:spcBef>
                <a:spcPct val="0"/>
              </a:spcBef>
              <a:defRPr/>
            </a:pPr>
            <a:r>
              <a:rPr lang="en-US" sz="3000" b="1" dirty="0" smtClean="0">
                <a:solidFill>
                  <a:schemeClr val="bg1"/>
                </a:solidFill>
                <a:latin typeface="Lucida Sans" pitchFamily="34" charset="0"/>
              </a:rPr>
              <a:t>the Speed of Light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3076" name="Object 4"/>
          <p:cNvGraphicFramePr>
            <a:graphicFrameLocks noChangeAspect="1"/>
          </p:cNvGraphicFramePr>
          <p:nvPr/>
        </p:nvGraphicFramePr>
        <p:xfrm>
          <a:off x="685800" y="3810000"/>
          <a:ext cx="2743200" cy="2679700"/>
        </p:xfrm>
        <a:graphic>
          <a:graphicData uri="http://schemas.openxmlformats.org/presentationml/2006/ole">
            <mc:AlternateContent xmlns:mc="http://schemas.openxmlformats.org/markup-compatibility/2006">
              <mc:Choice xmlns:v="urn:schemas-microsoft-com:vml" Requires="v">
                <p:oleObj spid="_x0000_s3077" name="Image bitmap" r:id="rId4" imgW="1657581" imgH="1619476" progId="PBrush">
                  <p:embed/>
                </p:oleObj>
              </mc:Choice>
              <mc:Fallback>
                <p:oleObj name="Image bitmap" r:id="rId4" imgW="1657581" imgH="1619476" progId="PBrush">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3810000"/>
                        <a:ext cx="2743200" cy="267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3079" name="Picture 7" descr="http://aapod.astronomy.fm/images/m/m-2010-09-19-1284920845.gif"/>
          <p:cNvPicPr>
            <a:picLocks noChangeAspect="1" noChangeArrowheads="1" noCrop="1"/>
          </p:cNvPicPr>
          <p:nvPr/>
        </p:nvPicPr>
        <p:blipFill>
          <a:blip r:embed="rId6" cstate="print"/>
          <a:srcRect/>
          <a:stretch>
            <a:fillRect/>
          </a:stretch>
        </p:blipFill>
        <p:spPr bwMode="auto">
          <a:xfrm>
            <a:off x="304800" y="1219200"/>
            <a:ext cx="3505200" cy="2459483"/>
          </a:xfrm>
          <a:prstGeom prst="rect">
            <a:avLst/>
          </a:prstGeom>
          <a:noFill/>
        </p:spPr>
      </p:pic>
      <p:sp>
        <p:nvSpPr>
          <p:cNvPr id="11" name="Line Callout 2 10"/>
          <p:cNvSpPr/>
          <p:nvPr/>
        </p:nvSpPr>
        <p:spPr>
          <a:xfrm>
            <a:off x="3048000" y="3962400"/>
            <a:ext cx="990600" cy="1219200"/>
          </a:xfrm>
          <a:prstGeom prst="borderCallout2">
            <a:avLst>
              <a:gd name="adj1" fmla="val 18750"/>
              <a:gd name="adj2" fmla="val -8333"/>
              <a:gd name="adj3" fmla="val 18750"/>
              <a:gd name="adj4" fmla="val -16667"/>
              <a:gd name="adj5" fmla="val 67325"/>
              <a:gd name="adj6" fmla="val -4761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‘Slower’ rotation</a:t>
            </a:r>
            <a:endParaRPr lang="en-US" dirty="0"/>
          </a:p>
        </p:txBody>
      </p:sp>
      <p:sp>
        <p:nvSpPr>
          <p:cNvPr id="12" name="Line Callout 2 11"/>
          <p:cNvSpPr/>
          <p:nvPr/>
        </p:nvSpPr>
        <p:spPr>
          <a:xfrm>
            <a:off x="381000" y="5791200"/>
            <a:ext cx="1219200" cy="990600"/>
          </a:xfrm>
          <a:prstGeom prst="borderCallout2">
            <a:avLst>
              <a:gd name="adj1" fmla="val 18750"/>
              <a:gd name="adj2" fmla="val -8333"/>
              <a:gd name="adj3" fmla="val -27303"/>
              <a:gd name="adj4" fmla="val -8246"/>
              <a:gd name="adj5" fmla="val -45192"/>
              <a:gd name="adj6" fmla="val 2558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220, 000 km/s</a:t>
            </a:r>
            <a:endParaRPr lang="en-US" dirty="0"/>
          </a:p>
        </p:txBody>
      </p:sp>
      <p:sp>
        <p:nvSpPr>
          <p:cNvPr id="9" name="Line Callout 2 8"/>
          <p:cNvSpPr/>
          <p:nvPr/>
        </p:nvSpPr>
        <p:spPr>
          <a:xfrm>
            <a:off x="3048000" y="5486400"/>
            <a:ext cx="990600" cy="1219200"/>
          </a:xfrm>
          <a:prstGeom prst="borderCallout2">
            <a:avLst>
              <a:gd name="adj1" fmla="val 18750"/>
              <a:gd name="adj2" fmla="val -8333"/>
              <a:gd name="adj3" fmla="val 18750"/>
              <a:gd name="adj4" fmla="val -25169"/>
              <a:gd name="adj5" fmla="val -36293"/>
              <a:gd name="adj6" fmla="val -14477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‘Faster’ rotation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 calcmode="lin" valueType="num">
                                      <p:cBhvr additive="base">
                                        <p:cTn id="7" dur="500" fill="hold"/>
                                        <p:tgtEl>
                                          <p:spTgt spid="11">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1">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 calcmode="lin" valueType="num">
                                      <p:cBhvr additive="base">
                                        <p:cTn id="11"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bg/>
                                          </p:spTgt>
                                        </p:tgtEl>
                                        <p:attrNameLst>
                                          <p:attrName>style.visibility</p:attrName>
                                        </p:attrNameLst>
                                      </p:cBhvr>
                                      <p:to>
                                        <p:strVal val="visible"/>
                                      </p:to>
                                    </p:set>
                                    <p:anim calcmode="lin" valueType="num">
                                      <p:cBhvr additive="base">
                                        <p:cTn id="17" dur="500" fill="hold"/>
                                        <p:tgtEl>
                                          <p:spTgt spid="9">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9">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 calcmode="lin" valueType="num">
                                      <p:cBhvr additive="base">
                                        <p:cTn id="21"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
                                            <p:bg/>
                                          </p:spTgt>
                                        </p:tgtEl>
                                        <p:attrNameLst>
                                          <p:attrName>style.visibility</p:attrName>
                                        </p:attrNameLst>
                                      </p:cBhvr>
                                      <p:to>
                                        <p:strVal val="visible"/>
                                      </p:to>
                                    </p:set>
                                    <p:anim calcmode="lin" valueType="num">
                                      <p:cBhvr additive="base">
                                        <p:cTn id="27" dur="500" fill="hold"/>
                                        <p:tgtEl>
                                          <p:spTgt spid="12">
                                            <p:bg/>
                                          </p:spTgt>
                                        </p:tgtEl>
                                        <p:attrNameLst>
                                          <p:attrName>ppt_x</p:attrName>
                                        </p:attrNameLst>
                                      </p:cBhvr>
                                      <p:tavLst>
                                        <p:tav tm="0">
                                          <p:val>
                                            <p:strVal val="#ppt_x"/>
                                          </p:val>
                                        </p:tav>
                                        <p:tav tm="100000">
                                          <p:val>
                                            <p:strVal val="#ppt_x"/>
                                          </p:val>
                                        </p:tav>
                                      </p:tavLst>
                                    </p:anim>
                                    <p:anim calcmode="lin" valueType="num">
                                      <p:cBhvr additive="base">
                                        <p:cTn id="28" dur="500" fill="hold"/>
                                        <p:tgtEl>
                                          <p:spTgt spid="12">
                                            <p:bg/>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2">
                                            <p:txEl>
                                              <p:pRg st="0" end="0"/>
                                            </p:txEl>
                                          </p:spTgt>
                                        </p:tgtEl>
                                        <p:attrNameLst>
                                          <p:attrName>style.visibility</p:attrName>
                                        </p:attrNameLst>
                                      </p:cBhvr>
                                      <p:to>
                                        <p:strVal val="visible"/>
                                      </p:to>
                                    </p:set>
                                    <p:anim calcmode="lin" valueType="num">
                                      <p:cBhvr additive="base">
                                        <p:cTn id="3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animBg="1"/>
      <p:bldP spid="12" grpId="0" build="allAtOnce" animBg="1"/>
      <p:bldP spid="9" grpId="0" build="allAtOnce"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noChangeArrowheads="1"/>
          </p:cNvSpPr>
          <p:nvPr>
            <p:ph type="body" idx="1"/>
          </p:nvPr>
        </p:nvSpPr>
        <p:spPr>
          <a:xfrm>
            <a:off x="304800" y="1295400"/>
            <a:ext cx="5410200" cy="5181600"/>
          </a:xfrm>
        </p:spPr>
        <p:txBody>
          <a:bodyPr>
            <a:normAutofit fontScale="92500" lnSpcReduction="20000"/>
          </a:bodyPr>
          <a:lstStyle/>
          <a:p>
            <a:r>
              <a:rPr lang="en-CA" sz="3000" dirty="0" smtClean="0"/>
              <a:t>Later developments used different measurement tools</a:t>
            </a:r>
          </a:p>
          <a:p>
            <a:pPr lvl="1"/>
            <a:r>
              <a:rPr lang="en-US" sz="2400" dirty="0" smtClean="0"/>
              <a:t>e.g., </a:t>
            </a:r>
            <a:r>
              <a:rPr lang="en-US" sz="2400" dirty="0" err="1" smtClean="0"/>
              <a:t>Hippolyte</a:t>
            </a:r>
            <a:r>
              <a:rPr lang="en-US" sz="2400" dirty="0" smtClean="0"/>
              <a:t> Louis </a:t>
            </a:r>
            <a:r>
              <a:rPr lang="en-US" sz="2400" dirty="0" err="1" smtClean="0"/>
              <a:t>Fizeau</a:t>
            </a:r>
            <a:r>
              <a:rPr lang="en-US" sz="2400" dirty="0" smtClean="0"/>
              <a:t> (1849): wheel rotated, light bounced off mirror, measured speed at which light was not reflected back (i.e., the wheel was spinning too fast for light to pass through)</a:t>
            </a:r>
          </a:p>
          <a:p>
            <a:pPr lvl="1"/>
            <a:endParaRPr lang="en-CA" sz="1200" dirty="0" smtClean="0"/>
          </a:p>
          <a:p>
            <a:r>
              <a:rPr lang="en-CA" sz="2800" dirty="0" smtClean="0"/>
              <a:t>Modern techniques involve measuring </a:t>
            </a:r>
            <a:r>
              <a:rPr lang="en-CA" sz="2800" dirty="0" err="1" smtClean="0"/>
              <a:t>lazer</a:t>
            </a:r>
            <a:r>
              <a:rPr lang="en-CA" sz="2800" dirty="0" smtClean="0"/>
              <a:t>, </a:t>
            </a:r>
            <a:r>
              <a:rPr lang="en-CA" sz="2800" dirty="0" err="1" smtClean="0"/>
              <a:t>radiowaves</a:t>
            </a:r>
            <a:r>
              <a:rPr lang="en-CA" sz="2800" dirty="0" smtClean="0"/>
              <a:t>, etc. in a vacuum.</a:t>
            </a:r>
          </a:p>
          <a:p>
            <a:pPr lvl="1"/>
            <a:endParaRPr lang="en-CA" sz="1300" dirty="0" smtClean="0"/>
          </a:p>
          <a:p>
            <a:r>
              <a:rPr lang="en-CA" sz="3000" dirty="0" smtClean="0"/>
              <a:t>Speed of Light has been used as the ‘gold standard’... That’s changing</a:t>
            </a:r>
            <a:endParaRPr lang="en-CA" sz="3000" dirty="0"/>
          </a:p>
        </p:txBody>
      </p:sp>
      <p:sp>
        <p:nvSpPr>
          <p:cNvPr id="63492" name="Rectangle 4"/>
          <p:cNvSpPr>
            <a:spLocks noChangeArrowheads="1"/>
          </p:cNvSpPr>
          <p:nvPr/>
        </p:nvSpPr>
        <p:spPr bwMode="auto">
          <a:xfrm>
            <a:off x="2079625" y="2479675"/>
            <a:ext cx="9144000" cy="0"/>
          </a:xfrm>
          <a:prstGeom prst="rect">
            <a:avLst/>
          </a:prstGeom>
          <a:noFill/>
          <a:ln w="9525">
            <a:noFill/>
            <a:miter lim="800000"/>
            <a:headEnd/>
            <a:tailEnd/>
          </a:ln>
          <a:effectLst/>
        </p:spPr>
        <p:txBody>
          <a:bodyPr>
            <a:spAutoFit/>
          </a:bodyPr>
          <a:lstStyle/>
          <a:p>
            <a:endParaRPr lang="en-CA"/>
          </a:p>
        </p:txBody>
      </p:sp>
      <p:sp>
        <p:nvSpPr>
          <p:cNvPr id="8" name="Slide Number Placeholder 7"/>
          <p:cNvSpPr>
            <a:spLocks noGrp="1"/>
          </p:cNvSpPr>
          <p:nvPr>
            <p:ph type="sldNum" sz="quarter" idx="12"/>
          </p:nvPr>
        </p:nvSpPr>
        <p:spPr/>
        <p:txBody>
          <a:bodyPr/>
          <a:lstStyle/>
          <a:p>
            <a:fld id="{B6F15528-21DE-4FAA-801E-634DDDAF4B2B}" type="slidenum">
              <a:rPr lang="en-US" smtClean="0"/>
              <a:pPr/>
              <a:t>18</a:t>
            </a:fld>
            <a:endParaRPr lang="en-US"/>
          </a:p>
        </p:txBody>
      </p:sp>
      <p:sp>
        <p:nvSpPr>
          <p:cNvPr id="10"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The Speed of Light: Later Developments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31746" name="Picture 2" descr="http://chzmemebase.files.wordpress.com/2011/09/memes-pics-plz.jpg"/>
          <p:cNvPicPr>
            <a:picLocks noChangeAspect="1" noChangeArrowheads="1"/>
          </p:cNvPicPr>
          <p:nvPr/>
        </p:nvPicPr>
        <p:blipFill>
          <a:blip r:embed="rId3" cstate="print"/>
          <a:srcRect/>
          <a:stretch>
            <a:fillRect/>
          </a:stretch>
        </p:blipFill>
        <p:spPr bwMode="auto">
          <a:xfrm>
            <a:off x="5867400" y="1524000"/>
            <a:ext cx="2928494" cy="3771901"/>
          </a:xfrm>
          <a:prstGeom prst="rect">
            <a:avLst/>
          </a:prstGeom>
          <a:noFill/>
        </p:spPr>
      </p:pic>
      <p:sp>
        <p:nvSpPr>
          <p:cNvPr id="7" name="Action Button: Forward or Next 6">
            <a:hlinkClick r:id="rId4" highlightClick="1"/>
          </p:cNvPr>
          <p:cNvSpPr/>
          <p:nvPr/>
        </p:nvSpPr>
        <p:spPr>
          <a:xfrm>
            <a:off x="6629400" y="5638800"/>
            <a:ext cx="1143000" cy="99060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5562600" cy="5029200"/>
          </a:xfrm>
        </p:spPr>
        <p:txBody>
          <a:bodyPr>
            <a:normAutofit/>
          </a:bodyPr>
          <a:lstStyle/>
          <a:p>
            <a:r>
              <a:rPr lang="en-US" sz="2600" dirty="0" smtClean="0"/>
              <a:t>An analogy can be drawn with the advent of ‘moving pictures’.</a:t>
            </a:r>
          </a:p>
          <a:p>
            <a:endParaRPr lang="en-US" sz="1200" dirty="0" smtClean="0"/>
          </a:p>
          <a:p>
            <a:r>
              <a:rPr lang="en-US" sz="2600" dirty="0" smtClean="0"/>
              <a:t>Initially, we start off with low-fidelity representations such as cave drawings, illustrations, etc.</a:t>
            </a:r>
          </a:p>
          <a:p>
            <a:endParaRPr lang="en-US" sz="1200" dirty="0" smtClean="0"/>
          </a:p>
          <a:p>
            <a:r>
              <a:rPr lang="en-US" sz="2600" dirty="0" smtClean="0"/>
              <a:t>As technology improves, we begin to use pictures that move that more closely approximate reality.</a:t>
            </a:r>
          </a:p>
          <a:p>
            <a:endParaRPr lang="en-US" sz="1200" dirty="0" smtClean="0"/>
          </a:p>
          <a:p>
            <a:r>
              <a:rPr lang="en-US" sz="2600" dirty="0" smtClean="0"/>
              <a:t>Each method of presenting pictures increases in its </a:t>
            </a:r>
            <a:r>
              <a:rPr lang="en-US" sz="2600" i="1" dirty="0" smtClean="0"/>
              <a:t>precision</a:t>
            </a:r>
            <a:r>
              <a:rPr lang="en-US" sz="2600" dirty="0" smtClean="0"/>
              <a:t>.</a:t>
            </a:r>
            <a:endParaRPr lang="en-US" sz="2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19</a:t>
            </a:fld>
            <a:endParaRPr lang="en-US"/>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lnSpcReduction="10000"/>
          </a:bodyPr>
          <a:lstStyle/>
          <a:p>
            <a:pPr algn="ctr">
              <a:spcBef>
                <a:spcPct val="0"/>
              </a:spcBef>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‘Moving Pictures’</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Analogy of </a:t>
            </a:r>
          </a:p>
          <a:p>
            <a:pPr algn="ctr">
              <a:spcBef>
                <a:spcPct val="0"/>
              </a:spcBef>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Precision of Measurement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5538" name="Picture 2" descr="http://www.moma.org/explore/inside_out/inside_out/wp-content/uploads/2010/08/CharlieChaplinCityLights.jpg"/>
          <p:cNvPicPr>
            <a:picLocks noChangeAspect="1" noChangeArrowheads="1"/>
          </p:cNvPicPr>
          <p:nvPr/>
        </p:nvPicPr>
        <p:blipFill>
          <a:blip r:embed="rId3" cstate="print"/>
          <a:srcRect/>
          <a:stretch>
            <a:fillRect/>
          </a:stretch>
        </p:blipFill>
        <p:spPr bwMode="auto">
          <a:xfrm>
            <a:off x="5791200" y="1447800"/>
            <a:ext cx="1646009" cy="1870964"/>
          </a:xfrm>
          <a:prstGeom prst="rect">
            <a:avLst/>
          </a:prstGeom>
          <a:noFill/>
        </p:spPr>
      </p:pic>
      <p:pic>
        <p:nvPicPr>
          <p:cNvPr id="65540" name="Picture 4" descr="http://images.sodahead.com/polls/002136453/943888542_Philco_tv123_xlarge.jpeg"/>
          <p:cNvPicPr>
            <a:picLocks noChangeAspect="1" noChangeArrowheads="1"/>
          </p:cNvPicPr>
          <p:nvPr/>
        </p:nvPicPr>
        <p:blipFill>
          <a:blip r:embed="rId4" cstate="print"/>
          <a:srcRect/>
          <a:stretch>
            <a:fillRect/>
          </a:stretch>
        </p:blipFill>
        <p:spPr bwMode="auto">
          <a:xfrm>
            <a:off x="6522809" y="3124200"/>
            <a:ext cx="1600200" cy="1733963"/>
          </a:xfrm>
          <a:prstGeom prst="rect">
            <a:avLst/>
          </a:prstGeom>
          <a:noFill/>
        </p:spPr>
      </p:pic>
      <p:pic>
        <p:nvPicPr>
          <p:cNvPr id="65542" name="Picture 6" descr="http://blurayguide.org/wp-content/uploads/2008/03/hdtv.jpg"/>
          <p:cNvPicPr>
            <a:picLocks noChangeAspect="1" noChangeArrowheads="1"/>
          </p:cNvPicPr>
          <p:nvPr/>
        </p:nvPicPr>
        <p:blipFill>
          <a:blip r:embed="rId5" cstate="print"/>
          <a:srcRect/>
          <a:stretch>
            <a:fillRect/>
          </a:stretch>
        </p:blipFill>
        <p:spPr bwMode="auto">
          <a:xfrm>
            <a:off x="6904745" y="4724400"/>
            <a:ext cx="2208864" cy="16002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05200" y="1371600"/>
            <a:ext cx="5181600" cy="5029200"/>
          </a:xfrm>
        </p:spPr>
        <p:txBody>
          <a:bodyPr>
            <a:normAutofit lnSpcReduction="10000"/>
          </a:bodyPr>
          <a:lstStyle/>
          <a:p>
            <a:r>
              <a:rPr lang="en-US" sz="2800" dirty="0" smtClean="0"/>
              <a:t>Psychology was affected by the same process in the development of measure of ‘mental speed’ or reaction time;</a:t>
            </a:r>
          </a:p>
          <a:p>
            <a:endParaRPr lang="en-US" sz="1200" dirty="0" smtClean="0"/>
          </a:p>
          <a:p>
            <a:r>
              <a:rPr lang="en-US" sz="2800" dirty="0" smtClean="0"/>
              <a:t>Initially developed to determine the velocity of projectiles (Wheatstone), the </a:t>
            </a:r>
            <a:r>
              <a:rPr lang="en-US" sz="2800" i="1" dirty="0" smtClean="0"/>
              <a:t>chronoscope</a:t>
            </a:r>
            <a:r>
              <a:rPr lang="en-US" sz="2800" dirty="0" smtClean="0"/>
              <a:t> was later used to measure the time taken for participants to respond to an event or perform a task.</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20</a:t>
            </a:fld>
            <a:endParaRPr lang="en-US"/>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Mental Speed and the Chronoscope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40962" name="Picture 2" descr="http://www.psych.utoronto.ca/museum/x2.jpg"/>
          <p:cNvPicPr>
            <a:picLocks noChangeAspect="1" noChangeArrowheads="1"/>
          </p:cNvPicPr>
          <p:nvPr/>
        </p:nvPicPr>
        <p:blipFill>
          <a:blip r:embed="rId2" cstate="print"/>
          <a:srcRect/>
          <a:stretch>
            <a:fillRect/>
          </a:stretch>
        </p:blipFill>
        <p:spPr bwMode="auto">
          <a:xfrm>
            <a:off x="457200" y="1828800"/>
            <a:ext cx="2857500" cy="3819525"/>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05200" y="1295400"/>
            <a:ext cx="5334000" cy="5334000"/>
          </a:xfrm>
        </p:spPr>
        <p:txBody>
          <a:bodyPr>
            <a:normAutofit fontScale="92500" lnSpcReduction="20000"/>
          </a:bodyPr>
          <a:lstStyle/>
          <a:p>
            <a:r>
              <a:rPr lang="en-US" sz="3000" dirty="0" smtClean="0"/>
              <a:t>We can view the chronoscope within the framework of paradigm change (i.e., </a:t>
            </a:r>
            <a:r>
              <a:rPr lang="en-US" sz="3000" dirty="0" err="1" smtClean="0"/>
              <a:t>Laudan</a:t>
            </a:r>
            <a:r>
              <a:rPr lang="en-US" sz="3000" dirty="0" smtClean="0"/>
              <a:t>),</a:t>
            </a:r>
          </a:p>
          <a:p>
            <a:pPr lvl="1"/>
            <a:r>
              <a:rPr lang="en-US" sz="2600" dirty="0" smtClean="0"/>
              <a:t>Chronoscope represents a new </a:t>
            </a:r>
            <a:r>
              <a:rPr lang="en-US" sz="2600" b="1" dirty="0" smtClean="0"/>
              <a:t>method</a:t>
            </a:r>
            <a:r>
              <a:rPr lang="en-US" sz="2600" dirty="0" smtClean="0"/>
              <a:t>,</a:t>
            </a:r>
          </a:p>
          <a:p>
            <a:pPr lvl="1"/>
            <a:r>
              <a:rPr lang="en-US" sz="2600" dirty="0" smtClean="0"/>
              <a:t>Mental speed can now be recorded with greater fidelity allowing for the detection of shorter events giving rise to a new source of </a:t>
            </a:r>
            <a:r>
              <a:rPr lang="en-US" sz="2600" b="1" dirty="0" smtClean="0"/>
              <a:t>evidence</a:t>
            </a:r>
            <a:r>
              <a:rPr lang="en-US" sz="2600" dirty="0" smtClean="0"/>
              <a:t>,</a:t>
            </a:r>
          </a:p>
          <a:p>
            <a:pPr lvl="1"/>
            <a:r>
              <a:rPr lang="en-US" sz="2600" dirty="0" smtClean="0"/>
              <a:t>Later researchers would use these observations to infer unconscious processes and automaticity changing </a:t>
            </a:r>
            <a:r>
              <a:rPr lang="en-US" sz="2600" b="1" dirty="0" smtClean="0"/>
              <a:t>theories</a:t>
            </a:r>
            <a:r>
              <a:rPr lang="en-US" sz="2600" dirty="0" smtClean="0"/>
              <a:t> in cognitive psychology</a:t>
            </a:r>
          </a:p>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21</a:t>
            </a:fld>
            <a:endParaRPr lang="en-US"/>
          </a:p>
        </p:txBody>
      </p:sp>
      <p:sp>
        <p:nvSpPr>
          <p:cNvPr id="5"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From Methods to Theory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 name="Picture 2" descr="http://www.psych.utoronto.ca/museum/x2.jpg"/>
          <p:cNvPicPr>
            <a:picLocks noChangeAspect="1" noChangeArrowheads="1"/>
          </p:cNvPicPr>
          <p:nvPr/>
        </p:nvPicPr>
        <p:blipFill>
          <a:blip r:embed="rId2" cstate="print"/>
          <a:srcRect/>
          <a:stretch>
            <a:fillRect/>
          </a:stretch>
        </p:blipFill>
        <p:spPr bwMode="auto">
          <a:xfrm>
            <a:off x="457200" y="1828800"/>
            <a:ext cx="2857500" cy="3819525"/>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A man's thinking goes on within his consciousness in a seclusion in comparison with which any physical seclusion is an exhibition to public view</a:t>
            </a:r>
            <a:r>
              <a:rPr lang="en-CA" sz="2400" dirty="0" smtClean="0"/>
              <a:t>.”</a:t>
            </a:r>
          </a:p>
          <a:p>
            <a:endParaRPr lang="en-CA" sz="2400" dirty="0" smtClean="0"/>
          </a:p>
          <a:p>
            <a:r>
              <a:rPr lang="en-CA" sz="2400" dirty="0" smtClean="0"/>
              <a:t>- Ludwig Wittgenstein</a:t>
            </a:r>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lnSpcReduction="10000"/>
          </a:bodyPr>
          <a:lstStyle/>
          <a:p>
            <a:pPr lvl="0" algn="ctr">
              <a:spcBef>
                <a:spcPct val="0"/>
              </a:spcBef>
              <a:defRPr/>
            </a:pPr>
            <a:r>
              <a:rPr lang="en-US" sz="3000" b="1" dirty="0" smtClean="0">
                <a:solidFill>
                  <a:schemeClr val="bg1"/>
                </a:solidFill>
                <a:latin typeface="Lucida Sans" pitchFamily="34" charset="0"/>
              </a:rPr>
              <a:t>Developing a Measure of Subjective Awareness</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22</a:t>
            </a:fld>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458200" cy="5029200"/>
          </a:xfrm>
        </p:spPr>
        <p:txBody>
          <a:bodyPr>
            <a:normAutofit lnSpcReduction="10000"/>
          </a:bodyPr>
          <a:lstStyle/>
          <a:p>
            <a:r>
              <a:rPr lang="en-US" dirty="0" smtClean="0"/>
              <a:t>The concept of consciousness, or subjective awareness, has long been of interest to people</a:t>
            </a:r>
          </a:p>
          <a:p>
            <a:endParaRPr lang="en-US" sz="1200" dirty="0" smtClean="0"/>
          </a:p>
          <a:p>
            <a:r>
              <a:rPr lang="en-US" dirty="0" smtClean="0"/>
              <a:t>Quantifying this phenomena has turned out to be notoriously difficult</a:t>
            </a:r>
          </a:p>
          <a:p>
            <a:endParaRPr lang="en-US" sz="1200" dirty="0" smtClean="0"/>
          </a:p>
          <a:p>
            <a:r>
              <a:rPr lang="en-US" dirty="0" smtClean="0"/>
              <a:t>Historically, a shift from intuitions about consciousness </a:t>
            </a:r>
          </a:p>
          <a:p>
            <a:pPr lvl="1"/>
            <a:r>
              <a:rPr lang="en-US" i="1" dirty="0" smtClean="0"/>
              <a:t>Information available</a:t>
            </a:r>
            <a:r>
              <a:rPr lang="en-US" dirty="0" smtClean="0"/>
              <a:t> (objective measures), or</a:t>
            </a:r>
          </a:p>
          <a:p>
            <a:pPr lvl="1"/>
            <a:r>
              <a:rPr lang="en-US" i="1" dirty="0" smtClean="0"/>
              <a:t>Correspondence of these measures with a participant’s feelings</a:t>
            </a:r>
            <a:r>
              <a:rPr lang="en-US" dirty="0" smtClean="0"/>
              <a:t> (subjective measures)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23</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anchor="ctr">
            <a:normAutofit/>
          </a:bodyPr>
          <a:lstStyle/>
          <a:p>
            <a:pPr algn="ctr" fontAlgn="auto">
              <a:spcAft>
                <a:spcPts val="0"/>
              </a:spcAft>
              <a:defRPr/>
            </a:pPr>
            <a:r>
              <a:rPr lang="en-US" sz="3000" b="1" dirty="0" smtClean="0">
                <a:solidFill>
                  <a:schemeClr val="bg1"/>
                </a:solidFill>
                <a:latin typeface="Lucida Sans" pitchFamily="34" charset="0"/>
                <a:ea typeface="+mj-ea"/>
                <a:cs typeface="+mj-cs"/>
              </a:rPr>
              <a:t>Measuring Awareness</a:t>
            </a:r>
            <a:endParaRPr lang="en-US" sz="3000" b="1" dirty="0">
              <a:solidFill>
                <a:schemeClr val="bg1"/>
              </a:solidFill>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0824" y="1341438"/>
            <a:ext cx="6149976" cy="5183187"/>
          </a:xfrm>
        </p:spPr>
        <p:txBody>
          <a:bodyPr rtlCol="0">
            <a:normAutofit lnSpcReduction="10000"/>
          </a:bodyPr>
          <a:lstStyle/>
          <a:p>
            <a:pPr fontAlgn="auto">
              <a:spcAft>
                <a:spcPts val="0"/>
              </a:spcAft>
              <a:buFont typeface="Arial" pitchFamily="34" charset="0"/>
              <a:buChar char="•"/>
              <a:defRPr/>
            </a:pPr>
            <a:r>
              <a:rPr lang="en-CA" sz="2600" dirty="0" smtClean="0"/>
              <a:t>Introspection was one of the first methods used to assess mental operations</a:t>
            </a:r>
          </a:p>
          <a:p>
            <a:pPr fontAlgn="auto">
              <a:spcAft>
                <a:spcPts val="0"/>
              </a:spcAft>
              <a:buFont typeface="Arial" pitchFamily="34" charset="0"/>
              <a:buChar char="•"/>
              <a:defRPr/>
            </a:pPr>
            <a:endParaRPr lang="en-CA" sz="1200" dirty="0" smtClean="0"/>
          </a:p>
          <a:p>
            <a:pPr fontAlgn="auto">
              <a:spcAft>
                <a:spcPts val="0"/>
              </a:spcAft>
              <a:buFont typeface="Arial" pitchFamily="34" charset="0"/>
              <a:buChar char="•"/>
              <a:defRPr/>
            </a:pPr>
            <a:r>
              <a:rPr lang="en-CA" sz="2600" dirty="0" smtClean="0"/>
              <a:t>Consider James (1890):</a:t>
            </a:r>
          </a:p>
          <a:p>
            <a:pPr fontAlgn="auto">
              <a:spcAft>
                <a:spcPts val="0"/>
              </a:spcAft>
              <a:buFont typeface="Arial" pitchFamily="34" charset="0"/>
              <a:buNone/>
              <a:defRPr/>
            </a:pPr>
            <a:r>
              <a:rPr lang="en-CA" sz="2600" dirty="0" smtClean="0"/>
              <a:t>“</a:t>
            </a:r>
            <a:r>
              <a:rPr lang="en-CA" sz="2600" i="1" dirty="0" smtClean="0"/>
              <a:t>Introspective Observation is what we have to rely on first and foremost and always</a:t>
            </a:r>
            <a:r>
              <a:rPr lang="en-CA" sz="2600" dirty="0" smtClean="0"/>
              <a:t>… </a:t>
            </a:r>
            <a:r>
              <a:rPr lang="en-CA" sz="2600" i="1" dirty="0" smtClean="0"/>
              <a:t>Every one agrees that we there discover states of consciousness</a:t>
            </a:r>
            <a:r>
              <a:rPr lang="en-CA" sz="2600" dirty="0" smtClean="0"/>
              <a:t>… </a:t>
            </a:r>
            <a:r>
              <a:rPr lang="en-CA" sz="2600" i="1" dirty="0" smtClean="0"/>
              <a:t>I regard this belief as the most fundamental of all the postulates of Psychology, </a:t>
            </a:r>
            <a:r>
              <a:rPr lang="en-CA" sz="2600" dirty="0" smtClean="0"/>
              <a:t>and shall discard all curious inquiries about its certainty as too metaphysical,” (p.185)</a:t>
            </a:r>
          </a:p>
          <a:p>
            <a:pPr fontAlgn="auto">
              <a:spcAft>
                <a:spcPts val="0"/>
              </a:spcAft>
              <a:buFont typeface="Arial" pitchFamily="34" charset="0"/>
              <a:buChar char="•"/>
              <a:defRPr/>
            </a:pPr>
            <a:endParaRPr lang="en-CA" dirty="0" smtClean="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anchor="ctr">
            <a:normAutofit lnSpcReduction="10000"/>
          </a:bodyPr>
          <a:lstStyle/>
          <a:p>
            <a:pPr algn="ctr" fontAlgn="auto">
              <a:spcAft>
                <a:spcPts val="0"/>
              </a:spcAft>
              <a:defRPr/>
            </a:pPr>
            <a:r>
              <a:rPr lang="en-US" sz="3000" b="1" dirty="0" smtClean="0">
                <a:solidFill>
                  <a:schemeClr val="bg1"/>
                </a:solidFill>
                <a:latin typeface="Lucida Sans" pitchFamily="34" charset="0"/>
                <a:ea typeface="+mj-ea"/>
                <a:cs typeface="+mj-cs"/>
              </a:rPr>
              <a:t>Introspection: </a:t>
            </a:r>
          </a:p>
          <a:p>
            <a:pPr algn="ctr" fontAlgn="auto">
              <a:spcAft>
                <a:spcPts val="0"/>
              </a:spcAft>
              <a:defRPr/>
            </a:pPr>
            <a:r>
              <a:rPr lang="en-US" sz="3000" b="1" dirty="0" smtClean="0">
                <a:solidFill>
                  <a:schemeClr val="bg1"/>
                </a:solidFill>
                <a:latin typeface="Lucida Sans" pitchFamily="34" charset="0"/>
                <a:ea typeface="+mj-ea"/>
                <a:cs typeface="+mj-cs"/>
              </a:rPr>
              <a:t>A Failed Subjective Measure?</a:t>
            </a:r>
            <a:endParaRPr lang="en-US" sz="3000" b="1" dirty="0">
              <a:solidFill>
                <a:schemeClr val="bg1"/>
              </a:solidFill>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pPr>
              <a:defRPr/>
            </a:pPr>
            <a:fld id="{6D8801FE-072E-4CC0-AF0B-6DAAD282833A}" type="slidenum">
              <a:rPr lang="en-US" smtClean="0"/>
              <a:pPr>
                <a:defRPr/>
              </a:pPr>
              <a:t>24</a:t>
            </a:fld>
            <a:endParaRPr lang="en-US" dirty="0"/>
          </a:p>
        </p:txBody>
      </p:sp>
      <p:pic>
        <p:nvPicPr>
          <p:cNvPr id="6" name="Picture 4" descr="http://2.bp.blogspot.com/_xc3eTUmIwuM/TGk6Wl38OQI/AAAAAAAAATg/PVCOy1FUjH4/s1600/william-james.jpg"/>
          <p:cNvPicPr>
            <a:picLocks noChangeAspect="1" noChangeArrowheads="1"/>
          </p:cNvPicPr>
          <p:nvPr/>
        </p:nvPicPr>
        <p:blipFill>
          <a:blip r:embed="rId2" cstate="print"/>
          <a:srcRect/>
          <a:stretch>
            <a:fillRect/>
          </a:stretch>
        </p:blipFill>
        <p:spPr bwMode="auto">
          <a:xfrm>
            <a:off x="6629400" y="1905000"/>
            <a:ext cx="2016125" cy="2778125"/>
          </a:xfrm>
          <a:prstGeom prst="rect">
            <a:avLst/>
          </a:prstGeom>
          <a:noFill/>
          <a:ln w="9525">
            <a:noFill/>
            <a:miter lim="800000"/>
            <a:headEnd/>
            <a:tailEnd/>
          </a:ln>
        </p:spPr>
      </p:pic>
      <p:sp>
        <p:nvSpPr>
          <p:cNvPr id="7" name="Rectangle 6"/>
          <p:cNvSpPr>
            <a:spLocks noChangeArrowheads="1"/>
          </p:cNvSpPr>
          <p:nvPr/>
        </p:nvSpPr>
        <p:spPr bwMode="auto">
          <a:xfrm>
            <a:off x="6629400" y="4800600"/>
            <a:ext cx="1828800" cy="338554"/>
          </a:xfrm>
          <a:prstGeom prst="rect">
            <a:avLst/>
          </a:prstGeom>
          <a:noFill/>
          <a:ln w="9525">
            <a:noFill/>
            <a:miter lim="800000"/>
            <a:headEnd/>
            <a:tailEnd/>
          </a:ln>
        </p:spPr>
        <p:txBody>
          <a:bodyPr wrap="square">
            <a:spAutoFit/>
          </a:bodyPr>
          <a:lstStyle/>
          <a:p>
            <a:pPr marL="742950" lvl="2" indent="-342900"/>
            <a:r>
              <a:rPr lang="en-US" sz="1600" dirty="0" smtClean="0">
                <a:latin typeface="Calibri" pitchFamily="34" charset="0"/>
              </a:rPr>
              <a:t>William </a:t>
            </a:r>
            <a:r>
              <a:rPr lang="en-US" sz="1600" dirty="0">
                <a:latin typeface="Calibri" pitchFamily="34" charset="0"/>
              </a:rPr>
              <a:t>James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412875"/>
            <a:ext cx="8534400" cy="4835526"/>
          </a:xfrm>
        </p:spPr>
        <p:txBody>
          <a:bodyPr rtlCol="0">
            <a:normAutofit lnSpcReduction="10000"/>
          </a:bodyPr>
          <a:lstStyle/>
          <a:p>
            <a:pPr fontAlgn="auto">
              <a:spcAft>
                <a:spcPts val="0"/>
              </a:spcAft>
              <a:buFont typeface="Arial" pitchFamily="34" charset="0"/>
              <a:buChar char="•"/>
              <a:defRPr/>
            </a:pPr>
            <a:endParaRPr lang="en-CA" sz="1200" dirty="0" smtClean="0"/>
          </a:p>
          <a:p>
            <a:pPr fontAlgn="auto">
              <a:spcAft>
                <a:spcPts val="0"/>
              </a:spcAft>
              <a:buFont typeface="Arial" pitchFamily="34" charset="0"/>
              <a:buChar char="•"/>
              <a:defRPr/>
            </a:pPr>
            <a:r>
              <a:rPr lang="en-CA" sz="2800" dirty="0" err="1" smtClean="0"/>
              <a:t>McGinnies</a:t>
            </a:r>
            <a:r>
              <a:rPr lang="en-CA" sz="2800" dirty="0" smtClean="0"/>
              <a:t> (1949) wanted to examine the factors affecting perception of stimuli</a:t>
            </a:r>
          </a:p>
          <a:p>
            <a:pPr lvl="1">
              <a:buFont typeface="Arial" pitchFamily="34" charset="0"/>
              <a:buChar char="•"/>
              <a:defRPr/>
            </a:pPr>
            <a:r>
              <a:rPr lang="en-CA" sz="2400" dirty="0" smtClean="0"/>
              <a:t>Specifically, he noted that there appear to be perceptual filters (i.e., defensive mechanisms)</a:t>
            </a:r>
          </a:p>
          <a:p>
            <a:pPr lvl="1">
              <a:buFont typeface="Arial" pitchFamily="34" charset="0"/>
              <a:buChar char="•"/>
              <a:defRPr/>
            </a:pPr>
            <a:endParaRPr lang="en-CA" sz="1200" dirty="0" smtClean="0"/>
          </a:p>
          <a:p>
            <a:pPr lvl="1">
              <a:buFont typeface="Arial" pitchFamily="34" charset="0"/>
              <a:buChar char="•"/>
              <a:defRPr/>
            </a:pPr>
            <a:r>
              <a:rPr lang="en-CA" sz="2400" dirty="0" smtClean="0"/>
              <a:t>Argument based on </a:t>
            </a:r>
            <a:r>
              <a:rPr lang="en-CA" sz="2400" b="1" dirty="0" smtClean="0"/>
              <a:t>stimulus threshold</a:t>
            </a:r>
            <a:endParaRPr lang="en-CA" sz="2400" dirty="0" smtClean="0"/>
          </a:p>
          <a:p>
            <a:pPr lvl="2">
              <a:defRPr/>
            </a:pPr>
            <a:r>
              <a:rPr lang="en-CA" sz="2000" dirty="0" smtClean="0"/>
              <a:t>the intensity of the stimulus required for our detection of it within the environment</a:t>
            </a:r>
          </a:p>
          <a:p>
            <a:pPr lvl="1">
              <a:buFont typeface="Arial" pitchFamily="34" charset="0"/>
              <a:buChar char="•"/>
              <a:defRPr/>
            </a:pPr>
            <a:endParaRPr lang="en-CA" sz="1200" dirty="0" smtClean="0"/>
          </a:p>
          <a:p>
            <a:pPr lvl="1">
              <a:buFont typeface="Arial" pitchFamily="34" charset="0"/>
              <a:buChar char="•"/>
              <a:defRPr/>
            </a:pPr>
            <a:r>
              <a:rPr lang="en-CA" dirty="0" smtClean="0"/>
              <a:t>We might have a higher threshold for aversive stimuli, i.e., we need to present the stimuli for a longer duration for the participant to detect it</a:t>
            </a:r>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anchor="ctr">
            <a:normAutofit lnSpcReduction="10000"/>
          </a:bodyPr>
          <a:lstStyle/>
          <a:p>
            <a:pPr algn="ctr" fontAlgn="auto">
              <a:spcAft>
                <a:spcPts val="0"/>
              </a:spcAft>
              <a:defRPr/>
            </a:pPr>
            <a:r>
              <a:rPr lang="en-US" sz="3000" b="1" dirty="0" smtClean="0">
                <a:solidFill>
                  <a:schemeClr val="bg1"/>
                </a:solidFill>
                <a:latin typeface="Lucida Sans" pitchFamily="34" charset="0"/>
                <a:ea typeface="+mj-ea"/>
                <a:cs typeface="+mj-cs"/>
              </a:rPr>
              <a:t>Dreams of the Objective: </a:t>
            </a:r>
          </a:p>
          <a:p>
            <a:pPr algn="ctr" fontAlgn="auto">
              <a:spcAft>
                <a:spcPts val="0"/>
              </a:spcAft>
              <a:defRPr/>
            </a:pPr>
            <a:r>
              <a:rPr lang="en-US" sz="3000" b="1" dirty="0" err="1" smtClean="0">
                <a:solidFill>
                  <a:schemeClr val="bg1"/>
                </a:solidFill>
                <a:latin typeface="Lucida Sans" pitchFamily="34" charset="0"/>
                <a:ea typeface="+mj-ea"/>
                <a:cs typeface="+mj-cs"/>
              </a:rPr>
              <a:t>McGinnies</a:t>
            </a:r>
            <a:r>
              <a:rPr lang="en-US" sz="3000" b="1" dirty="0" smtClean="0">
                <a:solidFill>
                  <a:schemeClr val="bg1"/>
                </a:solidFill>
                <a:latin typeface="Lucida Sans" pitchFamily="34" charset="0"/>
                <a:ea typeface="+mj-ea"/>
                <a:cs typeface="+mj-cs"/>
              </a:rPr>
              <a:t> (1949)</a:t>
            </a:r>
            <a:endParaRPr lang="en-US" sz="3000" b="1" dirty="0">
              <a:solidFill>
                <a:schemeClr val="bg1"/>
              </a:solidFill>
              <a:latin typeface="Lucida Sans" pitchFamily="34" charset="0"/>
              <a:ea typeface="+mj-ea"/>
              <a:cs typeface="+mj-cs"/>
            </a:endParaRPr>
          </a:p>
        </p:txBody>
      </p:sp>
      <p:sp>
        <p:nvSpPr>
          <p:cNvPr id="7" name="Slide Number Placeholder 6"/>
          <p:cNvSpPr>
            <a:spLocks noGrp="1"/>
          </p:cNvSpPr>
          <p:nvPr>
            <p:ph type="sldNum" sz="quarter" idx="12"/>
          </p:nvPr>
        </p:nvSpPr>
        <p:spPr/>
        <p:txBody>
          <a:bodyPr/>
          <a:lstStyle/>
          <a:p>
            <a:pPr>
              <a:defRPr/>
            </a:pPr>
            <a:fld id="{6D8801FE-072E-4CC0-AF0B-6DAAD282833A}" type="slidenum">
              <a:rPr lang="en-US" smtClean="0"/>
              <a:pPr>
                <a:defRPr/>
              </a:pPr>
              <a:t>25</a:t>
            </a:fld>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sz="half" idx="1"/>
          </p:nvPr>
        </p:nvGraphicFramePr>
        <p:xfrm>
          <a:off x="457200" y="1524000"/>
          <a:ext cx="4038600" cy="2590801"/>
        </p:xfrm>
        <a:graphic>
          <a:graphicData uri="http://schemas.openxmlformats.org/drawingml/2006/table">
            <a:tbl>
              <a:tblPr firstRow="1" bandRow="1">
                <a:tableStyleId>{5C22544A-7EE6-4342-B048-85BDC9FD1C3A}</a:tableStyleId>
              </a:tblPr>
              <a:tblGrid>
                <a:gridCol w="2019300"/>
                <a:gridCol w="2019300"/>
              </a:tblGrid>
              <a:tr h="533401">
                <a:tc>
                  <a:txBody>
                    <a:bodyPr/>
                    <a:lstStyle/>
                    <a:p>
                      <a:pPr algn="ctr"/>
                      <a:r>
                        <a:rPr lang="en-US" sz="2600" dirty="0" smtClean="0"/>
                        <a:t>Neutral</a:t>
                      </a:r>
                      <a:endParaRPr lang="en-US" sz="2600" dirty="0"/>
                    </a:p>
                  </a:txBody>
                  <a:tcPr marL="100965" marR="100965" anchor="ctr"/>
                </a:tc>
                <a:tc>
                  <a:txBody>
                    <a:bodyPr/>
                    <a:lstStyle/>
                    <a:p>
                      <a:pPr algn="ctr"/>
                      <a:r>
                        <a:rPr lang="en-US" sz="2600" dirty="0" smtClean="0"/>
                        <a:t>Emotional</a:t>
                      </a:r>
                      <a:endParaRPr lang="en-US" sz="2600" dirty="0"/>
                    </a:p>
                  </a:txBody>
                  <a:tcPr marL="100965" marR="100965" anchor="ctr"/>
                </a:tc>
              </a:tr>
              <a:tr h="2057400">
                <a:tc>
                  <a:txBody>
                    <a:bodyPr/>
                    <a:lstStyle/>
                    <a:p>
                      <a:pPr>
                        <a:buFont typeface="Arial" pitchFamily="34" charset="0"/>
                        <a:buChar char="•"/>
                      </a:pPr>
                      <a:r>
                        <a:rPr lang="en-US" sz="3000" dirty="0" smtClean="0"/>
                        <a:t> Apple</a:t>
                      </a:r>
                    </a:p>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3000" dirty="0" smtClean="0"/>
                        <a:t> </a:t>
                      </a:r>
                      <a:r>
                        <a:rPr lang="en-US" sz="3000" baseline="0" dirty="0" smtClean="0"/>
                        <a:t>Broom</a:t>
                      </a:r>
                      <a:endParaRPr lang="en-US" sz="3000" dirty="0" smtClean="0"/>
                    </a:p>
                    <a:p>
                      <a:pPr>
                        <a:buFont typeface="Arial" pitchFamily="34" charset="0"/>
                        <a:buChar char="•"/>
                      </a:pPr>
                      <a:r>
                        <a:rPr lang="en-US" sz="3000" dirty="0" smtClean="0"/>
                        <a:t> Child</a:t>
                      </a:r>
                    </a:p>
                    <a:p>
                      <a:pPr>
                        <a:buFont typeface="Arial" pitchFamily="34" charset="0"/>
                        <a:buChar char="•"/>
                      </a:pPr>
                      <a:r>
                        <a:rPr lang="en-US" sz="3000" baseline="0" dirty="0" smtClean="0"/>
                        <a:t> Sleep</a:t>
                      </a:r>
                    </a:p>
                  </a:txBody>
                  <a:tcPr marL="100965" marR="100965"/>
                </a:tc>
                <a:tc>
                  <a:txBody>
                    <a:bodyPr/>
                    <a:lstStyle/>
                    <a:p>
                      <a:pPr>
                        <a:buFont typeface="Arial" pitchFamily="34" charset="0"/>
                        <a:buChar char="•"/>
                      </a:pPr>
                      <a:r>
                        <a:rPr lang="en-US" sz="3000" dirty="0" smtClean="0"/>
                        <a:t> Kotex</a:t>
                      </a:r>
                    </a:p>
                    <a:p>
                      <a:pPr>
                        <a:buFont typeface="Arial" pitchFamily="34" charset="0"/>
                        <a:buChar char="•"/>
                      </a:pPr>
                      <a:r>
                        <a:rPr lang="en-US" sz="3000" dirty="0" smtClean="0"/>
                        <a:t> Belly</a:t>
                      </a:r>
                    </a:p>
                    <a:p>
                      <a:pPr>
                        <a:buFont typeface="Arial" pitchFamily="34" charset="0"/>
                        <a:buChar char="•"/>
                      </a:pPr>
                      <a:r>
                        <a:rPr lang="en-US" sz="3000" dirty="0" smtClean="0"/>
                        <a:t> Penis</a:t>
                      </a:r>
                    </a:p>
                    <a:p>
                      <a:pPr>
                        <a:buFont typeface="Arial" pitchFamily="34" charset="0"/>
                        <a:buChar char="•"/>
                      </a:pPr>
                      <a:r>
                        <a:rPr lang="en-US" sz="3000" dirty="0" smtClean="0"/>
                        <a:t> Bitch</a:t>
                      </a:r>
                    </a:p>
                  </a:txBody>
                  <a:tcPr marL="100965" marR="100965"/>
                </a:tc>
              </a:tr>
            </a:tbl>
          </a:graphicData>
        </a:graphic>
      </p:graphicFrame>
      <p:sp>
        <p:nvSpPr>
          <p:cNvPr id="9" name="Content Placeholder 8"/>
          <p:cNvSpPr>
            <a:spLocks noGrp="1"/>
          </p:cNvSpPr>
          <p:nvPr>
            <p:ph sz="half" idx="2"/>
          </p:nvPr>
        </p:nvSpPr>
        <p:spPr>
          <a:xfrm>
            <a:off x="4648200" y="1371600"/>
            <a:ext cx="4038600" cy="3124200"/>
          </a:xfrm>
        </p:spPr>
        <p:txBody>
          <a:bodyPr>
            <a:normAutofit fontScale="92500" lnSpcReduction="20000"/>
          </a:bodyPr>
          <a:lstStyle/>
          <a:p>
            <a:r>
              <a:rPr lang="en-US" sz="2600" dirty="0" smtClean="0"/>
              <a:t>What stimuli could </a:t>
            </a:r>
            <a:r>
              <a:rPr lang="en-US" sz="2600" dirty="0" err="1" smtClean="0"/>
              <a:t>McGinnies</a:t>
            </a:r>
            <a:r>
              <a:rPr lang="en-US" sz="2600" dirty="0" smtClean="0"/>
              <a:t> use?</a:t>
            </a:r>
          </a:p>
          <a:p>
            <a:endParaRPr lang="en-US" sz="1200" dirty="0" smtClean="0"/>
          </a:p>
          <a:p>
            <a:r>
              <a:rPr lang="en-US" sz="2600" dirty="0" smtClean="0"/>
              <a:t>How should we present the stimuli?</a:t>
            </a:r>
          </a:p>
          <a:p>
            <a:endParaRPr lang="en-US" sz="1300" dirty="0" smtClean="0"/>
          </a:p>
          <a:p>
            <a:r>
              <a:rPr lang="en-US" sz="2600" dirty="0" smtClean="0"/>
              <a:t>What differences would you expect to find in one condition relative to another?</a:t>
            </a:r>
          </a:p>
        </p:txBody>
      </p:sp>
      <p:sp>
        <p:nvSpPr>
          <p:cNvPr id="4" name="Slide Number Placeholder 3"/>
          <p:cNvSpPr>
            <a:spLocks noGrp="1"/>
          </p:cNvSpPr>
          <p:nvPr>
            <p:ph type="sldNum" sz="quarter" idx="12"/>
          </p:nvPr>
        </p:nvSpPr>
        <p:spPr/>
        <p:txBody>
          <a:bodyPr/>
          <a:lstStyle/>
          <a:p>
            <a:fld id="{B6F15528-21DE-4FAA-801E-634DDDAF4B2B}" type="slidenum">
              <a:rPr lang="en-US" smtClean="0"/>
              <a:pPr/>
              <a:t>26</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anchor="ctr">
            <a:normAutofit/>
          </a:bodyPr>
          <a:lstStyle/>
          <a:p>
            <a:pPr algn="ctr" fontAlgn="auto">
              <a:spcAft>
                <a:spcPts val="0"/>
              </a:spcAft>
              <a:defRPr/>
            </a:pPr>
            <a:r>
              <a:rPr lang="en-US" sz="3000" b="1" dirty="0" err="1" smtClean="0">
                <a:solidFill>
                  <a:schemeClr val="bg1"/>
                </a:solidFill>
                <a:latin typeface="Lucida Sans" pitchFamily="34" charset="0"/>
                <a:ea typeface="+mj-ea"/>
                <a:cs typeface="+mj-cs"/>
              </a:rPr>
              <a:t>McGinnies</a:t>
            </a:r>
            <a:r>
              <a:rPr lang="en-US" sz="3000" b="1" dirty="0" smtClean="0">
                <a:solidFill>
                  <a:schemeClr val="bg1"/>
                </a:solidFill>
                <a:latin typeface="Lucida Sans" pitchFamily="34" charset="0"/>
                <a:ea typeface="+mj-ea"/>
                <a:cs typeface="+mj-cs"/>
              </a:rPr>
              <a:t> (1949): Stimuli</a:t>
            </a:r>
            <a:endParaRPr lang="en-US" sz="3000" b="1" dirty="0">
              <a:solidFill>
                <a:schemeClr val="bg1"/>
              </a:solidFill>
              <a:latin typeface="Lucida Sans" pitchFamily="34" charset="0"/>
              <a:ea typeface="+mj-ea"/>
              <a:cs typeface="+mj-cs"/>
            </a:endParaRPr>
          </a:p>
        </p:txBody>
      </p:sp>
      <p:sp>
        <p:nvSpPr>
          <p:cNvPr id="10" name="TextBox 9"/>
          <p:cNvSpPr txBox="1"/>
          <p:nvPr/>
        </p:nvSpPr>
        <p:spPr>
          <a:xfrm>
            <a:off x="4953000" y="4648200"/>
            <a:ext cx="3733800" cy="2000548"/>
          </a:xfrm>
          <a:prstGeom prst="rect">
            <a:avLst/>
          </a:prstGeom>
          <a:noFill/>
        </p:spPr>
        <p:txBody>
          <a:bodyPr wrap="square" rtlCol="0">
            <a:spAutoFit/>
          </a:bodyPr>
          <a:lstStyle/>
          <a:p>
            <a:pPr>
              <a:buFont typeface="Arial" pitchFamily="34" charset="0"/>
              <a:buChar char="•"/>
            </a:pPr>
            <a:r>
              <a:rPr lang="en-US" dirty="0" smtClean="0"/>
              <a:t> </a:t>
            </a:r>
            <a:r>
              <a:rPr lang="en-US" sz="2000" dirty="0" smtClean="0"/>
              <a:t>Participants provided with 11 neutral and 9 critical/emotional words</a:t>
            </a:r>
          </a:p>
          <a:p>
            <a:pPr>
              <a:buFont typeface="Arial" pitchFamily="34" charset="0"/>
              <a:buChar char="•"/>
            </a:pPr>
            <a:endParaRPr lang="en-US" sz="1200" dirty="0" smtClean="0"/>
          </a:p>
          <a:p>
            <a:pPr>
              <a:buFont typeface="Arial" pitchFamily="34" charset="0"/>
              <a:buChar char="•"/>
            </a:pPr>
            <a:r>
              <a:rPr lang="en-US" sz="2000" dirty="0" smtClean="0"/>
              <a:t> </a:t>
            </a:r>
            <a:r>
              <a:rPr lang="en-US" sz="2000" dirty="0" err="1" smtClean="0"/>
              <a:t>Tachistoscope</a:t>
            </a:r>
            <a:r>
              <a:rPr lang="en-US" sz="2000" dirty="0" smtClean="0"/>
              <a:t> used</a:t>
            </a:r>
          </a:p>
          <a:p>
            <a:pPr>
              <a:buFont typeface="Arial" pitchFamily="34" charset="0"/>
              <a:buChar char="•"/>
            </a:pPr>
            <a:endParaRPr lang="en-US" sz="1200" dirty="0" smtClean="0"/>
          </a:p>
          <a:p>
            <a:pPr>
              <a:buFont typeface="Arial" pitchFamily="34" charset="0"/>
              <a:buChar char="•"/>
            </a:pPr>
            <a:r>
              <a:rPr lang="en-US" sz="2000" dirty="0" smtClean="0"/>
              <a:t> GSR and exposure time required</a:t>
            </a:r>
            <a:endParaRPr lang="en-US" sz="2000" dirty="0"/>
          </a:p>
        </p:txBody>
      </p:sp>
      <p:pic>
        <p:nvPicPr>
          <p:cNvPr id="33794" name="Picture 2"/>
          <p:cNvPicPr>
            <a:picLocks noChangeAspect="1" noChangeArrowheads="1"/>
          </p:cNvPicPr>
          <p:nvPr/>
        </p:nvPicPr>
        <p:blipFill>
          <a:blip r:embed="rId3" cstate="print"/>
          <a:srcRect/>
          <a:stretch>
            <a:fillRect/>
          </a:stretch>
        </p:blipFill>
        <p:spPr bwMode="auto">
          <a:xfrm>
            <a:off x="1143000" y="4648200"/>
            <a:ext cx="2824588" cy="2012591"/>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3794"/>
                                        </p:tgtEl>
                                        <p:attrNameLst>
                                          <p:attrName>style.visibility</p:attrName>
                                        </p:attrNameLst>
                                      </p:cBhvr>
                                      <p:to>
                                        <p:strVal val="visible"/>
                                      </p:to>
                                    </p:set>
                                    <p:animEffect transition="in" filter="fade">
                                      <p:cBhvr>
                                        <p:cTn id="12" dur="2000"/>
                                        <p:tgtEl>
                                          <p:spTgt spid="3379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 calcmode="lin" valueType="num">
                                      <p:cBhvr additive="base">
                                        <p:cTn id="1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0">
                                            <p:txEl>
                                              <p:pRg st="0" end="0"/>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 calcmode="lin" valueType="num">
                                      <p:cBhvr additive="base">
                                        <p:cTn id="21"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0">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0">
                                            <p:txEl>
                                              <p:pRg st="4" end="4"/>
                                            </p:txEl>
                                          </p:spTgt>
                                        </p:tgtEl>
                                        <p:attrNameLst>
                                          <p:attrName>style.visibility</p:attrName>
                                        </p:attrNameLst>
                                      </p:cBhvr>
                                      <p:to>
                                        <p:strVal val="visible"/>
                                      </p:to>
                                    </p:set>
                                    <p:anim calcmode="lin" valueType="num">
                                      <p:cBhvr additive="base">
                                        <p:cTn id="25"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4191000"/>
            <a:ext cx="8153400" cy="2133600"/>
          </a:xfrm>
        </p:spPr>
        <p:txBody>
          <a:bodyPr>
            <a:normAutofit lnSpcReduction="10000"/>
          </a:bodyPr>
          <a:lstStyle/>
          <a:p>
            <a:r>
              <a:rPr lang="en-US" dirty="0" smtClean="0"/>
              <a:t>In terms of GSR, we find that participants demonstrated STRONGER reactions to critical words relative to neutral words</a:t>
            </a:r>
          </a:p>
          <a:p>
            <a:pPr lvl="1"/>
            <a:r>
              <a:rPr lang="en-US" dirty="0" smtClean="0"/>
              <a:t>Some process was perceiving the words to produce this response</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27</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err="1" smtClean="0">
                <a:solidFill>
                  <a:schemeClr val="bg1"/>
                </a:solidFill>
                <a:latin typeface="Lucida Sans" pitchFamily="34" charset="0"/>
              </a:rPr>
              <a:t>McGinnies</a:t>
            </a:r>
            <a:r>
              <a:rPr lang="en-US" sz="3000" b="1" dirty="0" smtClean="0">
                <a:solidFill>
                  <a:schemeClr val="bg1"/>
                </a:solidFill>
                <a:latin typeface="Lucida Sans" pitchFamily="34" charset="0"/>
              </a:rPr>
              <a:t> (1949): Results</a:t>
            </a:r>
            <a:endParaRPr lang="en-US" sz="3000" b="1" dirty="0">
              <a:solidFill>
                <a:schemeClr val="bg1"/>
              </a:solidFill>
              <a:latin typeface="Lucida Sans" pitchFamily="34" charset="0"/>
            </a:endParaRPr>
          </a:p>
        </p:txBody>
      </p:sp>
      <p:pic>
        <p:nvPicPr>
          <p:cNvPr id="31746" name="Picture 2"/>
          <p:cNvPicPr>
            <a:picLocks noChangeAspect="1" noChangeArrowheads="1"/>
          </p:cNvPicPr>
          <p:nvPr/>
        </p:nvPicPr>
        <p:blipFill>
          <a:blip r:embed="rId2" cstate="print"/>
          <a:srcRect/>
          <a:stretch>
            <a:fillRect/>
          </a:stretch>
        </p:blipFill>
        <p:spPr bwMode="auto">
          <a:xfrm>
            <a:off x="533400" y="1371600"/>
            <a:ext cx="7791450" cy="2602376"/>
          </a:xfrm>
          <a:prstGeom prst="rect">
            <a:avLst/>
          </a:prstGeom>
          <a:noFill/>
          <a:ln w="9525">
            <a:noFill/>
            <a:miter lim="800000"/>
            <a:headEnd/>
            <a:tailEnd/>
          </a:ln>
        </p:spPr>
      </p:pic>
      <p:sp>
        <p:nvSpPr>
          <p:cNvPr id="8" name="Rounded Rectangle 7"/>
          <p:cNvSpPr/>
          <p:nvPr/>
        </p:nvSpPr>
        <p:spPr>
          <a:xfrm>
            <a:off x="23622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30480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p:cNvSpPr/>
          <p:nvPr/>
        </p:nvSpPr>
        <p:spPr>
          <a:xfrm>
            <a:off x="41148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a:off x="48006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a:off x="57912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68580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a:off x="75438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4191000"/>
            <a:ext cx="8153400" cy="1295400"/>
          </a:xfrm>
        </p:spPr>
        <p:txBody>
          <a:bodyPr>
            <a:normAutofit lnSpcReduction="10000"/>
          </a:bodyPr>
          <a:lstStyle/>
          <a:p>
            <a:r>
              <a:rPr lang="en-US" dirty="0" smtClean="0"/>
              <a:t>Important!</a:t>
            </a:r>
          </a:p>
          <a:p>
            <a:pPr lvl="1"/>
            <a:r>
              <a:rPr lang="en-US" dirty="0" smtClean="0"/>
              <a:t>What do we notice about the critical words and neutral words, respectively?</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28</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err="1" smtClean="0">
                <a:solidFill>
                  <a:schemeClr val="bg1"/>
                </a:solidFill>
                <a:latin typeface="Lucida Sans" pitchFamily="34" charset="0"/>
              </a:rPr>
              <a:t>McGinnies</a:t>
            </a:r>
            <a:r>
              <a:rPr lang="en-US" sz="3000" b="1" dirty="0" smtClean="0">
                <a:solidFill>
                  <a:schemeClr val="bg1"/>
                </a:solidFill>
                <a:latin typeface="Lucida Sans" pitchFamily="34" charset="0"/>
              </a:rPr>
              <a:t> (1949): Results</a:t>
            </a:r>
          </a:p>
        </p:txBody>
      </p:sp>
      <p:pic>
        <p:nvPicPr>
          <p:cNvPr id="31746" name="Picture 2"/>
          <p:cNvPicPr>
            <a:picLocks noChangeAspect="1" noChangeArrowheads="1"/>
          </p:cNvPicPr>
          <p:nvPr/>
        </p:nvPicPr>
        <p:blipFill>
          <a:blip r:embed="rId2" cstate="print"/>
          <a:srcRect/>
          <a:stretch>
            <a:fillRect/>
          </a:stretch>
        </p:blipFill>
        <p:spPr bwMode="auto">
          <a:xfrm>
            <a:off x="533400" y="1371600"/>
            <a:ext cx="7791450" cy="2602376"/>
          </a:xfrm>
          <a:prstGeom prst="rect">
            <a:avLst/>
          </a:prstGeom>
          <a:noFill/>
          <a:ln w="9525">
            <a:noFill/>
            <a:miter lim="800000"/>
            <a:headEnd/>
            <a:tailEnd/>
          </a:ln>
        </p:spPr>
      </p:pic>
      <p:sp>
        <p:nvSpPr>
          <p:cNvPr id="8" name="Rounded Rectangle 7"/>
          <p:cNvSpPr/>
          <p:nvPr/>
        </p:nvSpPr>
        <p:spPr>
          <a:xfrm>
            <a:off x="23622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30480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p:cNvSpPr/>
          <p:nvPr/>
        </p:nvSpPr>
        <p:spPr>
          <a:xfrm>
            <a:off x="41148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a:off x="48006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a:off x="57912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68580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a:off x="7543800" y="1371600"/>
            <a:ext cx="457200" cy="251460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p:cNvSpPr>
            <a:spLocks noGrp="1"/>
          </p:cNvSpPr>
          <p:nvPr>
            <p:ph sz="half" idx="1"/>
          </p:nvPr>
        </p:nvSpPr>
        <p:spPr>
          <a:xfrm>
            <a:off x="457200" y="5410200"/>
            <a:ext cx="8153400" cy="1295400"/>
          </a:xfrm>
        </p:spPr>
        <p:txBody>
          <a:bodyPr>
            <a:normAutofit fontScale="92500" lnSpcReduction="20000"/>
          </a:bodyPr>
          <a:lstStyle/>
          <a:p>
            <a:pPr lvl="1"/>
            <a:r>
              <a:rPr lang="en-US" dirty="0" smtClean="0"/>
              <a:t>There is </a:t>
            </a:r>
            <a:r>
              <a:rPr lang="en-US" i="1" dirty="0" smtClean="0"/>
              <a:t>variability</a:t>
            </a:r>
            <a:r>
              <a:rPr lang="en-US" dirty="0" smtClean="0"/>
              <a:t> in both the critical and neutral words</a:t>
            </a:r>
          </a:p>
          <a:p>
            <a:pPr lvl="1"/>
            <a:r>
              <a:rPr lang="en-US" dirty="0" smtClean="0"/>
              <a:t>Multiple words are necessary to ensure that we reduce any measurement error of a phenomena resulting from the use of a particular stimulus, also referred to as a </a:t>
            </a:r>
            <a:r>
              <a:rPr lang="en-US" i="1" dirty="0" smtClean="0"/>
              <a:t>replication</a:t>
            </a:r>
            <a:endParaRPr lang="en-US"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xEl>
                                              <p:pRg st="1" end="1"/>
                                            </p:txEl>
                                          </p:spTgt>
                                        </p:tgtEl>
                                        <p:attrNameLst>
                                          <p:attrName>style.visibility</p:attrName>
                                        </p:attrNameLst>
                                      </p:cBhvr>
                                      <p:to>
                                        <p:strVal val="visible"/>
                                      </p:to>
                                    </p:set>
                                    <p:anim calcmode="lin" valueType="num">
                                      <p:cBhvr additive="base">
                                        <p:cTn id="11"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allAtOnce"/>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4495800"/>
            <a:ext cx="8153400" cy="1828800"/>
          </a:xfrm>
        </p:spPr>
        <p:txBody>
          <a:bodyPr>
            <a:normAutofit/>
          </a:bodyPr>
          <a:lstStyle/>
          <a:p>
            <a:r>
              <a:rPr lang="en-US" dirty="0" smtClean="0"/>
              <a:t>Moreover, the amount of exposure time to the stimuli was longer for critical words than for neutral words</a:t>
            </a:r>
          </a:p>
          <a:p>
            <a:pPr lvl="1"/>
            <a:r>
              <a:rPr lang="en-US" dirty="0" smtClean="0"/>
              <a:t>Converging evidence for the effect of words</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29</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err="1" smtClean="0">
                <a:solidFill>
                  <a:schemeClr val="bg1"/>
                </a:solidFill>
                <a:latin typeface="Lucida Sans" pitchFamily="34" charset="0"/>
              </a:rPr>
              <a:t>McGinnies</a:t>
            </a:r>
            <a:r>
              <a:rPr lang="en-US" sz="3000" b="1" dirty="0" smtClean="0">
                <a:solidFill>
                  <a:schemeClr val="bg1"/>
                </a:solidFill>
                <a:latin typeface="Lucida Sans" pitchFamily="34" charset="0"/>
              </a:rPr>
              <a:t> (1949): Results</a:t>
            </a:r>
          </a:p>
        </p:txBody>
      </p:sp>
      <p:pic>
        <p:nvPicPr>
          <p:cNvPr id="32770" name="Picture 2"/>
          <p:cNvPicPr>
            <a:picLocks noChangeAspect="1" noChangeArrowheads="1"/>
          </p:cNvPicPr>
          <p:nvPr/>
        </p:nvPicPr>
        <p:blipFill>
          <a:blip r:embed="rId2" cstate="print"/>
          <a:srcRect/>
          <a:stretch>
            <a:fillRect/>
          </a:stretch>
        </p:blipFill>
        <p:spPr bwMode="auto">
          <a:xfrm>
            <a:off x="762000" y="1295400"/>
            <a:ext cx="7617703" cy="3267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381000" y="1295400"/>
            <a:ext cx="8458200" cy="5029200"/>
          </a:xfrm>
        </p:spPr>
        <p:txBody>
          <a:bodyPr/>
          <a:lstStyle/>
          <a:p>
            <a:endParaRPr lang="en-US" sz="2800" dirty="0" smtClean="0"/>
          </a:p>
          <a:p>
            <a:r>
              <a:rPr lang="en-US" sz="2800" dirty="0" smtClean="0"/>
              <a:t>Even before publishing his results, alternative explanations were proposed</a:t>
            </a:r>
          </a:p>
          <a:p>
            <a:pPr lvl="1"/>
            <a:r>
              <a:rPr lang="en-US" sz="2400" dirty="0" smtClean="0"/>
              <a:t>Critical words are less frequent in our native language</a:t>
            </a:r>
          </a:p>
          <a:p>
            <a:pPr lvl="1"/>
            <a:r>
              <a:rPr lang="en-US" sz="2400" i="1" dirty="0" smtClean="0"/>
              <a:t>Demand characteristics</a:t>
            </a:r>
          </a:p>
          <a:p>
            <a:endParaRPr lang="en-US" sz="1200" dirty="0" smtClean="0"/>
          </a:p>
          <a:p>
            <a:r>
              <a:rPr lang="en-US" sz="2800" dirty="0" err="1" smtClean="0"/>
              <a:t>McGinnies</a:t>
            </a:r>
            <a:r>
              <a:rPr lang="en-US" sz="2800" dirty="0" smtClean="0"/>
              <a:t> (1949) concludes that:</a:t>
            </a:r>
          </a:p>
          <a:p>
            <a:pPr lvl="1"/>
            <a:r>
              <a:rPr lang="en-US" sz="2400" dirty="0" smtClean="0"/>
              <a:t>“Perceptual defense apparently is based upon conditioned avoidance of unpleasant or dangerous stimulus objects. That the individual actually discriminates the stimulus before he fully perceives it is evident in his increased emotionality before recognition.” (p. 250)</a:t>
            </a:r>
          </a:p>
          <a:p>
            <a:pPr lvl="1"/>
            <a:endParaRPr lang="en-US" sz="1200" dirty="0" smtClean="0"/>
          </a:p>
        </p:txBody>
      </p:sp>
      <p:sp>
        <p:nvSpPr>
          <p:cNvPr id="5" name="Slide Number Placeholder 4"/>
          <p:cNvSpPr>
            <a:spLocks noGrp="1"/>
          </p:cNvSpPr>
          <p:nvPr>
            <p:ph type="sldNum" sz="quarter" idx="12"/>
          </p:nvPr>
        </p:nvSpPr>
        <p:spPr/>
        <p:txBody>
          <a:bodyPr/>
          <a:lstStyle/>
          <a:p>
            <a:fld id="{B6F15528-21DE-4FAA-801E-634DDDAF4B2B}" type="slidenum">
              <a:rPr lang="en-US" smtClean="0"/>
              <a:pPr/>
              <a:t>30</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err="1" smtClean="0">
                <a:solidFill>
                  <a:schemeClr val="bg1"/>
                </a:solidFill>
                <a:latin typeface="Lucida Sans" pitchFamily="34" charset="0"/>
              </a:rPr>
              <a:t>McGinnies</a:t>
            </a:r>
            <a:r>
              <a:rPr lang="en-US" sz="3000" b="1" dirty="0" smtClean="0">
                <a:solidFill>
                  <a:schemeClr val="bg1"/>
                </a:solidFill>
                <a:latin typeface="Lucida Sans" pitchFamily="34" charset="0"/>
              </a:rPr>
              <a:t> (1949): Conclusions</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5257800"/>
          </a:xfrm>
        </p:spPr>
        <p:txBody>
          <a:bodyPr>
            <a:normAutofit/>
          </a:bodyPr>
          <a:lstStyle/>
          <a:p>
            <a:endParaRPr lang="en-CA" sz="1700" b="1" dirty="0" smtClean="0"/>
          </a:p>
          <a:p>
            <a:r>
              <a:rPr lang="en-CA" b="1" dirty="0" smtClean="0"/>
              <a:t>Frequency Effects</a:t>
            </a:r>
            <a:r>
              <a:rPr lang="en-CA" dirty="0" smtClean="0"/>
              <a:t>: With a greater number of exposures to a stimuli, stronger associations in memory (e.g., my car v. neighbours car)</a:t>
            </a:r>
          </a:p>
          <a:p>
            <a:pPr lvl="1"/>
            <a:r>
              <a:rPr lang="en-CA" dirty="0" smtClean="0"/>
              <a:t>High-frequency are more rapidly </a:t>
            </a:r>
            <a:r>
              <a:rPr lang="en-CA" i="1" dirty="0" smtClean="0"/>
              <a:t>identified </a:t>
            </a:r>
            <a:r>
              <a:rPr lang="en-CA" dirty="0" smtClean="0"/>
              <a:t>than low-frequency words (e.g., </a:t>
            </a:r>
            <a:r>
              <a:rPr lang="en-CA" dirty="0" err="1" smtClean="0"/>
              <a:t>Howes</a:t>
            </a:r>
            <a:r>
              <a:rPr lang="en-CA" dirty="0" smtClean="0"/>
              <a:t> &amp; Solomon, 1951)</a:t>
            </a:r>
          </a:p>
          <a:p>
            <a:pPr lvl="1"/>
            <a:r>
              <a:rPr lang="en-CA" sz="3200" dirty="0" smtClean="0"/>
              <a:t> </a:t>
            </a:r>
            <a:r>
              <a:rPr lang="en-CA" dirty="0" smtClean="0"/>
              <a:t>The process is thought to arise from having more memory traces of a given stimulus available for retrieval</a:t>
            </a:r>
            <a:endParaRPr lang="en-CA" sz="4000" dirty="0" smtClean="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Storage of Words in Memory</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31</a:t>
            </a:fld>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5562600" cy="5257800"/>
          </a:xfrm>
        </p:spPr>
        <p:txBody>
          <a:bodyPr>
            <a:normAutofit/>
          </a:bodyPr>
          <a:lstStyle/>
          <a:p>
            <a:endParaRPr lang="en-US" sz="2600" dirty="0" smtClean="0"/>
          </a:p>
          <a:p>
            <a:r>
              <a:rPr lang="en-US" sz="2600" dirty="0" err="1" smtClean="0"/>
              <a:t>Howes</a:t>
            </a:r>
            <a:r>
              <a:rPr lang="en-US" sz="2600" dirty="0" smtClean="0"/>
              <a:t> and Solomon (1950) conducted a follow up study to examine how the words used by </a:t>
            </a:r>
            <a:r>
              <a:rPr lang="en-US" sz="2600" dirty="0" err="1" smtClean="0"/>
              <a:t>McGinnies</a:t>
            </a:r>
            <a:r>
              <a:rPr lang="en-US" sz="2600" dirty="0" smtClean="0"/>
              <a:t> compared to other words</a:t>
            </a:r>
          </a:p>
          <a:p>
            <a:pPr lvl="1"/>
            <a:r>
              <a:rPr lang="en-US" sz="2600" dirty="0" smtClean="0"/>
              <a:t>WF Effect observed in terms of a </a:t>
            </a:r>
            <a:r>
              <a:rPr lang="en-US" sz="2600" i="1" dirty="0" smtClean="0"/>
              <a:t>negative correlation</a:t>
            </a:r>
          </a:p>
          <a:p>
            <a:pPr lvl="1"/>
            <a:endParaRPr lang="en-US" sz="1200" dirty="0" smtClean="0"/>
          </a:p>
          <a:p>
            <a:r>
              <a:rPr lang="en-US" sz="2600" dirty="0" smtClean="0"/>
              <a:t>Triangles represent emotional/critical  words, circles represent neutral words</a:t>
            </a:r>
            <a:endParaRPr lang="en-US" sz="26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32</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Additional Evidence</a:t>
            </a:r>
          </a:p>
        </p:txBody>
      </p:sp>
      <p:pic>
        <p:nvPicPr>
          <p:cNvPr id="34818" name="Picture 2"/>
          <p:cNvPicPr>
            <a:picLocks noChangeAspect="1" noChangeArrowheads="1"/>
          </p:cNvPicPr>
          <p:nvPr/>
        </p:nvPicPr>
        <p:blipFill>
          <a:blip r:embed="rId2" cstate="print"/>
          <a:srcRect/>
          <a:stretch>
            <a:fillRect/>
          </a:stretch>
        </p:blipFill>
        <p:spPr bwMode="auto">
          <a:xfrm>
            <a:off x="6019800" y="1246772"/>
            <a:ext cx="2656907" cy="2639428"/>
          </a:xfrm>
          <a:prstGeom prst="rect">
            <a:avLst/>
          </a:prstGeom>
          <a:noFill/>
          <a:ln w="9525">
            <a:noFill/>
            <a:miter lim="800000"/>
            <a:headEnd/>
            <a:tailEnd/>
          </a:ln>
        </p:spPr>
      </p:pic>
      <p:pic>
        <p:nvPicPr>
          <p:cNvPr id="34819" name="Picture 3"/>
          <p:cNvPicPr>
            <a:picLocks noChangeAspect="1" noChangeArrowheads="1"/>
          </p:cNvPicPr>
          <p:nvPr/>
        </p:nvPicPr>
        <p:blipFill>
          <a:blip r:embed="rId3" cstate="print"/>
          <a:srcRect/>
          <a:stretch>
            <a:fillRect/>
          </a:stretch>
        </p:blipFill>
        <p:spPr bwMode="auto">
          <a:xfrm>
            <a:off x="5789544" y="3886200"/>
            <a:ext cx="3049656" cy="2667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077200" cy="5257800"/>
          </a:xfrm>
        </p:spPr>
        <p:txBody>
          <a:bodyPr>
            <a:normAutofit lnSpcReduction="10000"/>
          </a:bodyPr>
          <a:lstStyle/>
          <a:p>
            <a:r>
              <a:rPr lang="en-US" sz="2800" dirty="0" err="1" smtClean="0"/>
              <a:t>Howes</a:t>
            </a:r>
            <a:r>
              <a:rPr lang="en-US" sz="2800" dirty="0" smtClean="0"/>
              <a:t> and Solomon (1950) demonstrated that participants response could be explained by alternate, more general, mechanisms</a:t>
            </a:r>
          </a:p>
          <a:p>
            <a:endParaRPr lang="en-US" sz="1200" dirty="0" smtClean="0"/>
          </a:p>
          <a:p>
            <a:r>
              <a:rPr lang="en-US" sz="2800" dirty="0" err="1" smtClean="0"/>
              <a:t>McGinnies</a:t>
            </a:r>
            <a:r>
              <a:rPr lang="en-US" sz="2800" dirty="0" smtClean="0"/>
              <a:t> (1950) still claimed that there was a qualitative differences between types of words</a:t>
            </a:r>
          </a:p>
          <a:p>
            <a:endParaRPr lang="en-US" sz="1200" dirty="0" smtClean="0"/>
          </a:p>
          <a:p>
            <a:r>
              <a:rPr lang="en-US" sz="2800" dirty="0" err="1" smtClean="0"/>
              <a:t>Zajonc</a:t>
            </a:r>
            <a:r>
              <a:rPr lang="en-US" sz="2800" dirty="0" smtClean="0"/>
              <a:t> (1962) examined whether responses were determined by the stimulus or the mode of response</a:t>
            </a:r>
          </a:p>
          <a:p>
            <a:pPr lvl="1"/>
            <a:r>
              <a:rPr lang="en-US" sz="2400" dirty="0" smtClean="0"/>
              <a:t>Used paired associates, e.g., Taboo-Neutral, Taboo-Taboo</a:t>
            </a:r>
          </a:p>
          <a:p>
            <a:pPr lvl="1"/>
            <a:r>
              <a:rPr lang="en-US" sz="2400" dirty="0" smtClean="0"/>
              <a:t>Participants response threshold was now dependent on the word used to respond</a:t>
            </a:r>
            <a:endParaRPr lang="en-US"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33</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Post-Scriptum: Unconscious Processing</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47800"/>
            <a:ext cx="8229600" cy="4678363"/>
          </a:xfrm>
        </p:spPr>
        <p:txBody>
          <a:bodyPr>
            <a:normAutofit lnSpcReduction="10000"/>
          </a:bodyPr>
          <a:lstStyle/>
          <a:p>
            <a:r>
              <a:rPr lang="en-US" sz="2800" dirty="0" smtClean="0"/>
              <a:t>Shanks and St John (1994) note that the target task and the method used to provide a subjective report should tap the same set of mental operations</a:t>
            </a:r>
          </a:p>
          <a:p>
            <a:endParaRPr lang="en-US" sz="1200" dirty="0" smtClean="0"/>
          </a:p>
          <a:p>
            <a:r>
              <a:rPr lang="en-US" sz="2800" dirty="0" smtClean="0"/>
              <a:t>When verbal reports are used during the post-test phase they may not tap the same knowledge that was used to complete a task (</a:t>
            </a:r>
            <a:r>
              <a:rPr lang="en-US" sz="2800" dirty="0" err="1" smtClean="0"/>
              <a:t>Cleereman</a:t>
            </a:r>
            <a:r>
              <a:rPr lang="en-US" sz="2800" dirty="0" smtClean="0"/>
              <a:t> et al., 1998)</a:t>
            </a:r>
          </a:p>
          <a:p>
            <a:endParaRPr lang="en-US" sz="1200" dirty="0" smtClean="0"/>
          </a:p>
          <a:p>
            <a:r>
              <a:rPr lang="en-CA" sz="2800" dirty="0" smtClean="0"/>
              <a:t>Verbal reports might not be an effective means to assess unconscious learning and awareness as they force people to verbalize knowledge</a:t>
            </a:r>
          </a:p>
          <a:p>
            <a:pPr lvl="1"/>
            <a:r>
              <a:rPr lang="en-CA" sz="2400" dirty="0" smtClean="0"/>
              <a:t>e.g., riding a bike, catching a ball</a:t>
            </a:r>
            <a:endParaRPr lang="en-CA"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34</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Post-Scriptum: Unconscious Processing</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5" name="Rectangle 3"/>
          <p:cNvSpPr>
            <a:spLocks noGrp="1" noChangeArrowheads="1"/>
          </p:cNvSpPr>
          <p:nvPr>
            <p:ph type="body" idx="1"/>
          </p:nvPr>
        </p:nvSpPr>
        <p:spPr>
          <a:xfrm>
            <a:off x="304800" y="1524000"/>
            <a:ext cx="6705600" cy="5029200"/>
          </a:xfrm>
        </p:spPr>
        <p:txBody>
          <a:bodyPr>
            <a:normAutofit lnSpcReduction="10000"/>
          </a:bodyPr>
          <a:lstStyle/>
          <a:p>
            <a:pPr>
              <a:lnSpc>
                <a:spcPct val="90000"/>
              </a:lnSpc>
            </a:pPr>
            <a:r>
              <a:rPr lang="en-US" sz="2800" dirty="0" smtClean="0"/>
              <a:t>Along with attempts to obtain ‘objective measures’ of performance, and after the demise of introspection, researchers still sought a means to use subjective reports</a:t>
            </a:r>
          </a:p>
          <a:p>
            <a:pPr>
              <a:lnSpc>
                <a:spcPct val="90000"/>
              </a:lnSpc>
            </a:pPr>
            <a:endParaRPr lang="en-US" sz="1200" dirty="0" smtClean="0"/>
          </a:p>
          <a:p>
            <a:pPr>
              <a:lnSpc>
                <a:spcPct val="90000"/>
              </a:lnSpc>
            </a:pPr>
            <a:r>
              <a:rPr lang="en-US" sz="2800" dirty="0" smtClean="0"/>
              <a:t>Confidence reports have been used throughout the history of experimental psychology</a:t>
            </a:r>
          </a:p>
          <a:p>
            <a:pPr lvl="1">
              <a:lnSpc>
                <a:spcPct val="90000"/>
              </a:lnSpc>
            </a:pPr>
            <a:r>
              <a:rPr lang="en-US" sz="2400" dirty="0" smtClean="0"/>
              <a:t>Understanding mental operations</a:t>
            </a:r>
          </a:p>
          <a:p>
            <a:pPr lvl="1">
              <a:lnSpc>
                <a:spcPct val="90000"/>
              </a:lnSpc>
            </a:pPr>
            <a:r>
              <a:rPr lang="en-US" sz="2400" dirty="0" smtClean="0"/>
              <a:t>Eye witness testimony</a:t>
            </a:r>
          </a:p>
          <a:p>
            <a:pPr lvl="1">
              <a:lnSpc>
                <a:spcPct val="90000"/>
              </a:lnSpc>
            </a:pPr>
            <a:r>
              <a:rPr lang="en-US" sz="2400" dirty="0" smtClean="0"/>
              <a:t>Awareness of Knowledge</a:t>
            </a:r>
          </a:p>
          <a:p>
            <a:pPr lvl="1">
              <a:lnSpc>
                <a:spcPct val="90000"/>
              </a:lnSpc>
            </a:pPr>
            <a:endParaRPr lang="en-US" sz="1200" dirty="0" smtClean="0"/>
          </a:p>
          <a:p>
            <a:pPr>
              <a:lnSpc>
                <a:spcPct val="90000"/>
              </a:lnSpc>
            </a:pPr>
            <a:r>
              <a:rPr lang="en-US" sz="2800" dirty="0" smtClean="0"/>
              <a:t>Recurrent issue is that people </a:t>
            </a:r>
            <a:r>
              <a:rPr lang="en-US" sz="2800" i="1" dirty="0" smtClean="0"/>
              <a:t>ignore</a:t>
            </a:r>
            <a:r>
              <a:rPr lang="en-US" sz="2800" dirty="0" smtClean="0"/>
              <a:t> the scale that confidence is reported on</a:t>
            </a:r>
            <a:endParaRPr lang="en-US" sz="2800"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Emergence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Subjective Awareness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pPr/>
              <a:t>35</a:t>
            </a:fld>
            <a:endParaRPr lang="en-US"/>
          </a:p>
        </p:txBody>
      </p:sp>
      <p:pic>
        <p:nvPicPr>
          <p:cNvPr id="38914" name="Picture 2" descr="http://testsuccesscoach.com/wp-content/uploads/BubbleSheet1.jpg"/>
          <p:cNvPicPr>
            <a:picLocks noChangeAspect="1" noChangeArrowheads="1"/>
          </p:cNvPicPr>
          <p:nvPr/>
        </p:nvPicPr>
        <p:blipFill>
          <a:blip r:embed="rId3" cstate="print"/>
          <a:srcRect/>
          <a:stretch>
            <a:fillRect/>
          </a:stretch>
        </p:blipFill>
        <p:spPr bwMode="auto">
          <a:xfrm>
            <a:off x="6680200" y="1828800"/>
            <a:ext cx="2336800" cy="1752600"/>
          </a:xfrm>
          <a:prstGeom prst="rect">
            <a:avLst/>
          </a:prstGeom>
          <a:noFill/>
        </p:spPr>
      </p:pic>
      <p:pic>
        <p:nvPicPr>
          <p:cNvPr id="46082" name="Picture 2" descr="http://i.ytimg.com/vi/OvOCUaDqgo4/0.jpg"/>
          <p:cNvPicPr>
            <a:picLocks noChangeAspect="1" noChangeArrowheads="1"/>
          </p:cNvPicPr>
          <p:nvPr/>
        </p:nvPicPr>
        <p:blipFill>
          <a:blip r:embed="rId4" cstate="print"/>
          <a:srcRect/>
          <a:stretch>
            <a:fillRect/>
          </a:stretch>
        </p:blipFill>
        <p:spPr bwMode="auto">
          <a:xfrm>
            <a:off x="6705600" y="4095750"/>
            <a:ext cx="2362200" cy="1771650"/>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267200"/>
          </a:xfrm>
        </p:spPr>
        <p:txBody>
          <a:bodyPr>
            <a:normAutofit/>
          </a:bodyPr>
          <a:lstStyle/>
          <a:p>
            <a:pPr>
              <a:lnSpc>
                <a:spcPct val="90000"/>
              </a:lnSpc>
            </a:pPr>
            <a:r>
              <a:rPr lang="en-US" sz="3000" dirty="0" smtClean="0"/>
              <a:t>Pierce and </a:t>
            </a:r>
            <a:r>
              <a:rPr lang="en-US" sz="3000" dirty="0" err="1" smtClean="0"/>
              <a:t>Jastrow</a:t>
            </a:r>
            <a:r>
              <a:rPr lang="en-US" sz="3000" dirty="0" smtClean="0"/>
              <a:t> (1884) wanted to assess confidence in a decision, i.e., subjective awareness of a response event</a:t>
            </a:r>
          </a:p>
          <a:p>
            <a:pPr lvl="1">
              <a:lnSpc>
                <a:spcPct val="90000"/>
              </a:lnSpc>
            </a:pPr>
            <a:r>
              <a:rPr lang="en-US" sz="2400" i="1" dirty="0" smtClean="0"/>
              <a:t>Confidence assessed on a 4-point scale</a:t>
            </a:r>
          </a:p>
          <a:p>
            <a:pPr lvl="2"/>
            <a:r>
              <a:rPr lang="en-US" dirty="0" smtClean="0"/>
              <a:t>0 “it seemed nonsensical to answer at all.”</a:t>
            </a:r>
          </a:p>
          <a:p>
            <a:pPr lvl="2"/>
            <a:r>
              <a:rPr lang="en-US" dirty="0" smtClean="0"/>
              <a:t>1  “a distinct leaning to one alternative.”</a:t>
            </a:r>
          </a:p>
          <a:p>
            <a:pPr lvl="2"/>
            <a:r>
              <a:rPr lang="en-US" dirty="0" smtClean="0"/>
              <a:t>2  “some little confidence of being right.”</a:t>
            </a:r>
          </a:p>
          <a:p>
            <a:pPr lvl="2"/>
            <a:r>
              <a:rPr lang="en-US" dirty="0" smtClean="0"/>
              <a:t>3 “as strong a confidence as one would have about such sensations.”</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36</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Early Methods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457200" y="1371600"/>
            <a:ext cx="8229600" cy="5105400"/>
          </a:xfrm>
        </p:spPr>
        <p:txBody>
          <a:bodyPr>
            <a:normAutofit lnSpcReduction="10000"/>
          </a:bodyPr>
          <a:lstStyle/>
          <a:p>
            <a:r>
              <a:rPr lang="en-US" sz="3000" dirty="0" smtClean="0"/>
              <a:t>Some common scales:</a:t>
            </a:r>
          </a:p>
          <a:p>
            <a:pPr lvl="1"/>
            <a:r>
              <a:rPr lang="en-US" sz="2600" dirty="0" smtClean="0"/>
              <a:t>1-5 Scales (e.g., Vickers &amp; Packer, 1982), </a:t>
            </a:r>
          </a:p>
          <a:p>
            <a:pPr lvl="1"/>
            <a:r>
              <a:rPr lang="en-US" sz="2600" dirty="0" smtClean="0"/>
              <a:t>50-100  Scales (e.g., Lichtenstein &amp; </a:t>
            </a:r>
            <a:r>
              <a:rPr lang="en-US" sz="2600" dirty="0" err="1" smtClean="0"/>
              <a:t>Fischhoff</a:t>
            </a:r>
            <a:r>
              <a:rPr lang="en-US" sz="2600" dirty="0" smtClean="0"/>
              <a:t>, 1977), </a:t>
            </a:r>
          </a:p>
          <a:p>
            <a:pPr lvl="1"/>
            <a:r>
              <a:rPr lang="en-US" sz="2600" dirty="0" smtClean="0"/>
              <a:t>0-100 Scales (e.g., </a:t>
            </a:r>
            <a:r>
              <a:rPr lang="en-US" sz="2600" dirty="0" err="1" smtClean="0"/>
              <a:t>Gigerenzer</a:t>
            </a:r>
            <a:r>
              <a:rPr lang="en-US" sz="2600" dirty="0" smtClean="0"/>
              <a:t>, </a:t>
            </a:r>
            <a:r>
              <a:rPr lang="en-US" sz="2600" dirty="0" err="1" smtClean="0"/>
              <a:t>Hoffrage</a:t>
            </a:r>
            <a:r>
              <a:rPr lang="en-US" sz="2600" dirty="0" smtClean="0"/>
              <a:t>, </a:t>
            </a:r>
            <a:r>
              <a:rPr lang="en-US" sz="2600" dirty="0" err="1" smtClean="0"/>
              <a:t>Kleinbolting</a:t>
            </a:r>
            <a:r>
              <a:rPr lang="en-US" sz="2600" dirty="0" smtClean="0"/>
              <a:t>, 1991; </a:t>
            </a:r>
            <a:r>
              <a:rPr lang="en-US" sz="2600" dirty="0" err="1" smtClean="0"/>
              <a:t>Balakrishnan</a:t>
            </a:r>
            <a:r>
              <a:rPr lang="en-US" sz="2600" dirty="0" smtClean="0"/>
              <a:t> &amp; Ratcliff, 1996).</a:t>
            </a:r>
          </a:p>
          <a:p>
            <a:pPr lvl="1"/>
            <a:endParaRPr lang="en-US" sz="1900" dirty="0" smtClean="0"/>
          </a:p>
          <a:p>
            <a:r>
              <a:rPr lang="en-US" sz="3000" dirty="0" smtClean="0"/>
              <a:t>Note that scales vary along three dimensions:</a:t>
            </a:r>
          </a:p>
          <a:p>
            <a:pPr lvl="1"/>
            <a:r>
              <a:rPr lang="en-US" dirty="0" smtClean="0"/>
              <a:t>The number of categories used</a:t>
            </a:r>
          </a:p>
          <a:p>
            <a:pPr lvl="1"/>
            <a:r>
              <a:rPr lang="en-US" dirty="0" smtClean="0"/>
              <a:t>The range of values</a:t>
            </a:r>
          </a:p>
          <a:p>
            <a:pPr lvl="1"/>
            <a:r>
              <a:rPr lang="en-US" dirty="0" smtClean="0"/>
              <a:t>The interval (a function of range and number of categories)</a:t>
            </a:r>
          </a:p>
          <a:p>
            <a:pPr lvl="1"/>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37</a:t>
            </a:fld>
            <a:endParaRPr lang="en-US"/>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Emergence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Subjective Awareness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371600"/>
            <a:ext cx="3429000" cy="4754563"/>
          </a:xfrm>
        </p:spPr>
        <p:txBody>
          <a:bodyPr>
            <a:normAutofit fontScale="85000" lnSpcReduction="20000"/>
          </a:bodyPr>
          <a:lstStyle/>
          <a:p>
            <a:endParaRPr lang="en-US" sz="2800" dirty="0" smtClean="0"/>
          </a:p>
          <a:p>
            <a:r>
              <a:rPr lang="en-US" sz="2800" dirty="0" smtClean="0"/>
              <a:t>Recall our notion of calibration</a:t>
            </a:r>
          </a:p>
          <a:p>
            <a:endParaRPr lang="en-US" sz="1200" dirty="0" smtClean="0"/>
          </a:p>
          <a:p>
            <a:r>
              <a:rPr lang="en-US" sz="2800" dirty="0" smtClean="0"/>
              <a:t>What pattern would we expect to see if participants were </a:t>
            </a:r>
            <a:r>
              <a:rPr lang="en-US" sz="2800" i="1" dirty="0" smtClean="0"/>
              <a:t>perfectly </a:t>
            </a:r>
            <a:r>
              <a:rPr lang="en-US" sz="2800" dirty="0" smtClean="0"/>
              <a:t>calibrated?</a:t>
            </a:r>
          </a:p>
          <a:p>
            <a:endParaRPr lang="en-US" sz="1200" dirty="0" smtClean="0"/>
          </a:p>
          <a:p>
            <a:r>
              <a:rPr lang="en-US" sz="2800" dirty="0" smtClean="0"/>
              <a:t>e.g., what would if we were 70% (i.e., </a:t>
            </a:r>
            <a:r>
              <a:rPr lang="en-US" sz="2800" i="1" dirty="0" smtClean="0"/>
              <a:t>p </a:t>
            </a:r>
            <a:r>
              <a:rPr lang="en-US" sz="2800" dirty="0" smtClean="0"/>
              <a:t>= 0.7) accurate in accurate in a given condition, how confident should we be? </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38</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Emergence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Subjective Awareness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7" name="Chart 6"/>
          <p:cNvGraphicFramePr/>
          <p:nvPr/>
        </p:nvGraphicFramePr>
        <p:xfrm>
          <a:off x="3657600" y="1524000"/>
          <a:ext cx="5143499" cy="439102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graphicEl>
                                              <a:chart seriesIdx="-3" categoryIdx="-3" bldStep="gridLegend"/>
                                            </p:graphicEl>
                                          </p:spTgt>
                                        </p:tgtEl>
                                        <p:attrNameLst>
                                          <p:attrName>style.visibility</p:attrName>
                                        </p:attrNameLst>
                                      </p:cBhvr>
                                      <p:to>
                                        <p:strVal val="visible"/>
                                      </p:to>
                                    </p:set>
                                    <p:anim calcmode="lin" valueType="num">
                                      <p:cBhvr additive="base">
                                        <p:cTn id="7" dur="500" fill="hold"/>
                                        <p:tgtEl>
                                          <p:spTgt spid="7">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graphicEl>
                                              <a:chart seriesIdx="-3" categoryIdx="-3" bldStep="gridLegend"/>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graphicEl>
                                              <a:chart seriesIdx="0" categoryIdx="-4" bldStep="series"/>
                                            </p:graphicEl>
                                          </p:spTgt>
                                        </p:tgtEl>
                                        <p:attrNameLst>
                                          <p:attrName>style.visibility</p:attrName>
                                        </p:attrNameLst>
                                      </p:cBhvr>
                                      <p:to>
                                        <p:strVal val="visible"/>
                                      </p:to>
                                    </p:set>
                                    <p:anim calcmode="lin" valueType="num">
                                      <p:cBhvr additive="base">
                                        <p:cTn id="13" dur="500" fill="hold"/>
                                        <p:tgtEl>
                                          <p:spTgt spid="7">
                                            <p:graphicEl>
                                              <a:chart seriesIdx="0" categoryIdx="-4" bldStep="series"/>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graphicEl>
                                              <a:chart seriesIdx="0" categoryIdx="-4" bldStep="series"/>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Chart bld="series"/>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371600"/>
            <a:ext cx="3276600" cy="4754563"/>
          </a:xfrm>
        </p:spPr>
        <p:txBody>
          <a:bodyPr>
            <a:normAutofit fontScale="85000" lnSpcReduction="10000"/>
          </a:bodyPr>
          <a:lstStyle/>
          <a:p>
            <a:endParaRPr lang="en-US" dirty="0" smtClean="0"/>
          </a:p>
          <a:p>
            <a:r>
              <a:rPr lang="en-US" dirty="0" smtClean="0"/>
              <a:t>Now, what pattern would we expect to see if participants were perfectly </a:t>
            </a:r>
            <a:r>
              <a:rPr lang="en-US" i="1" dirty="0" err="1" smtClean="0"/>
              <a:t>mis</a:t>
            </a:r>
            <a:r>
              <a:rPr lang="en-US" dirty="0" err="1" smtClean="0"/>
              <a:t>calibrated</a:t>
            </a:r>
            <a:r>
              <a:rPr lang="en-US" dirty="0" smtClean="0"/>
              <a:t>?</a:t>
            </a:r>
          </a:p>
          <a:p>
            <a:endParaRPr lang="en-US" sz="1400" dirty="0" smtClean="0"/>
          </a:p>
          <a:p>
            <a:r>
              <a:rPr lang="en-US" dirty="0" smtClean="0"/>
              <a:t>i.e., if participants confidence reports do not correspond to their accuracy</a:t>
            </a:r>
          </a:p>
        </p:txBody>
      </p:sp>
      <p:sp>
        <p:nvSpPr>
          <p:cNvPr id="4" name="Slide Number Placeholder 3"/>
          <p:cNvSpPr>
            <a:spLocks noGrp="1"/>
          </p:cNvSpPr>
          <p:nvPr>
            <p:ph type="sldNum" sz="quarter" idx="12"/>
          </p:nvPr>
        </p:nvSpPr>
        <p:spPr/>
        <p:txBody>
          <a:bodyPr/>
          <a:lstStyle/>
          <a:p>
            <a:fld id="{B6F15528-21DE-4FAA-801E-634DDDAF4B2B}" type="slidenum">
              <a:rPr lang="en-US" smtClean="0"/>
              <a:pPr/>
              <a:t>39</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Emergence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Subjective Awareness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7" name="Chart 6"/>
          <p:cNvGraphicFramePr/>
          <p:nvPr/>
        </p:nvGraphicFramePr>
        <p:xfrm>
          <a:off x="3657600" y="1524000"/>
          <a:ext cx="5143499" cy="439102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graphicEl>
                                              <a:chart seriesIdx="-3" categoryIdx="-3" bldStep="gridLegend"/>
                                            </p:graphicEl>
                                          </p:spTgt>
                                        </p:tgtEl>
                                        <p:attrNameLst>
                                          <p:attrName>style.visibility</p:attrName>
                                        </p:attrNameLst>
                                      </p:cBhvr>
                                      <p:to>
                                        <p:strVal val="visible"/>
                                      </p:to>
                                    </p:set>
                                    <p:anim calcmode="lin" valueType="num">
                                      <p:cBhvr additive="base">
                                        <p:cTn id="7" dur="500" fill="hold"/>
                                        <p:tgtEl>
                                          <p:spTgt spid="7">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graphicEl>
                                              <a:chart seriesIdx="-3" categoryIdx="-3" bldStep="gridLegend"/>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graphicEl>
                                              <a:chart seriesIdx="0" categoryIdx="-4" bldStep="series"/>
                                            </p:graphicEl>
                                          </p:spTgt>
                                        </p:tgtEl>
                                        <p:attrNameLst>
                                          <p:attrName>style.visibility</p:attrName>
                                        </p:attrNameLst>
                                      </p:cBhvr>
                                      <p:to>
                                        <p:strVal val="visible"/>
                                      </p:to>
                                    </p:set>
                                    <p:anim calcmode="lin" valueType="num">
                                      <p:cBhvr additive="base">
                                        <p:cTn id="13" dur="500" fill="hold"/>
                                        <p:tgtEl>
                                          <p:spTgt spid="7">
                                            <p:graphicEl>
                                              <a:chart seriesIdx="0" categoryIdx="-4" bldStep="series"/>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graphicEl>
                                              <a:chart seriesIdx="0" categoryIdx="-4" bldStep="series"/>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Chart bld="series"/>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3200400" cy="4953000"/>
          </a:xfrm>
        </p:spPr>
        <p:txBody>
          <a:bodyPr>
            <a:normAutofit/>
          </a:bodyPr>
          <a:lstStyle/>
          <a:p>
            <a:r>
              <a:rPr lang="en-US" sz="2400" dirty="0" smtClean="0"/>
              <a:t>Calibration need not always be perfect for a measure to be effective</a:t>
            </a:r>
            <a:endParaRPr lang="en-US" sz="2400" i="1" dirty="0" smtClean="0"/>
          </a:p>
          <a:p>
            <a:endParaRPr lang="en-US" sz="1200" dirty="0" smtClean="0"/>
          </a:p>
          <a:p>
            <a:r>
              <a:rPr lang="en-US" sz="2400" dirty="0" smtClean="0"/>
              <a:t>Systematic deviations can be used to infer underlying properties</a:t>
            </a:r>
          </a:p>
          <a:p>
            <a:pPr lvl="1"/>
            <a:r>
              <a:rPr lang="en-US" sz="2000" dirty="0" smtClean="0"/>
              <a:t>Overconfidence:</a:t>
            </a:r>
          </a:p>
          <a:p>
            <a:pPr lvl="2"/>
            <a:r>
              <a:rPr lang="en-US" sz="1600" dirty="0" smtClean="0"/>
              <a:t>Conf &gt; Acc</a:t>
            </a:r>
          </a:p>
          <a:p>
            <a:pPr lvl="1"/>
            <a:r>
              <a:rPr lang="en-US" sz="2000" dirty="0" smtClean="0"/>
              <a:t>Underconfidence</a:t>
            </a:r>
          </a:p>
          <a:p>
            <a:pPr lvl="2"/>
            <a:r>
              <a:rPr lang="en-US" sz="1600" dirty="0" smtClean="0"/>
              <a:t>Acc &gt; Conf</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40</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Emergence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Subjective Awareness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9" name="Chart 8"/>
          <p:cNvGraphicFramePr/>
          <p:nvPr/>
        </p:nvGraphicFramePr>
        <p:xfrm>
          <a:off x="3657600" y="1524000"/>
          <a:ext cx="5143499" cy="439102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graphicEl>
                                              <a:chart seriesIdx="-3" categoryIdx="-3" bldStep="gridLegend"/>
                                            </p:graphicEl>
                                          </p:spTgt>
                                        </p:tgtEl>
                                        <p:attrNameLst>
                                          <p:attrName>style.visibility</p:attrName>
                                        </p:attrNameLst>
                                      </p:cBhvr>
                                      <p:to>
                                        <p:strVal val="visible"/>
                                      </p:to>
                                    </p:set>
                                    <p:anim calcmode="lin" valueType="num">
                                      <p:cBhvr additive="base">
                                        <p:cTn id="7" dur="500" fill="hold"/>
                                        <p:tgtEl>
                                          <p:spTgt spid="9">
                                            <p:graphicEl>
                                              <a:chart seriesIdx="-3" categoryIdx="-3" bldStep="gridLegend"/>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graphicEl>
                                              <a:chart seriesIdx="-3" categoryIdx="-3" bldStep="gridLegend"/>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graphicEl>
                                              <a:chart seriesIdx="0" categoryIdx="-4" bldStep="series"/>
                                            </p:graphicEl>
                                          </p:spTgt>
                                        </p:tgtEl>
                                        <p:attrNameLst>
                                          <p:attrName>style.visibility</p:attrName>
                                        </p:attrNameLst>
                                      </p:cBhvr>
                                      <p:to>
                                        <p:strVal val="visible"/>
                                      </p:to>
                                    </p:set>
                                    <p:anim calcmode="lin" valueType="num">
                                      <p:cBhvr additive="base">
                                        <p:cTn id="13" dur="500" fill="hold"/>
                                        <p:tgtEl>
                                          <p:spTgt spid="9">
                                            <p:graphicEl>
                                              <a:chart seriesIdx="0" categoryIdx="-4" bldStep="series"/>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graphicEl>
                                              <a:chart seriesIdx="0" categoryIdx="-4" bldStep="series"/>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graphicEl>
                                              <a:chart seriesIdx="1" categoryIdx="-4" bldStep="series"/>
                                            </p:graphicEl>
                                          </p:spTgt>
                                        </p:tgtEl>
                                        <p:attrNameLst>
                                          <p:attrName>style.visibility</p:attrName>
                                        </p:attrNameLst>
                                      </p:cBhvr>
                                      <p:to>
                                        <p:strVal val="visible"/>
                                      </p:to>
                                    </p:set>
                                    <p:anim calcmode="lin" valueType="num">
                                      <p:cBhvr additive="base">
                                        <p:cTn id="19" dur="500" fill="hold"/>
                                        <p:tgtEl>
                                          <p:spTgt spid="9">
                                            <p:graphicEl>
                                              <a:chart seriesIdx="1" categoryIdx="-4" bldStep="series"/>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graphicEl>
                                              <a:chart seriesIdx="1" categoryIdx="-4" bldStep="series"/>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graphicEl>
                                              <a:chart seriesIdx="2" categoryIdx="-4" bldStep="series"/>
                                            </p:graphicEl>
                                          </p:spTgt>
                                        </p:tgtEl>
                                        <p:attrNameLst>
                                          <p:attrName>style.visibility</p:attrName>
                                        </p:attrNameLst>
                                      </p:cBhvr>
                                      <p:to>
                                        <p:strVal val="visible"/>
                                      </p:to>
                                    </p:set>
                                    <p:anim calcmode="lin" valueType="num">
                                      <p:cBhvr additive="base">
                                        <p:cTn id="25" dur="500" fill="hold"/>
                                        <p:tgtEl>
                                          <p:spTgt spid="9">
                                            <p:graphicEl>
                                              <a:chart seriesIdx="2" categoryIdx="-4" bldStep="series"/>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graphicEl>
                                              <a:chart seriesIdx="2" categoryIdx="-4" bldStep="series"/>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Chart bld="series"/>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153400" cy="4754563"/>
          </a:xfrm>
        </p:spPr>
        <p:txBody>
          <a:bodyPr>
            <a:normAutofit fontScale="92500"/>
          </a:bodyPr>
          <a:lstStyle/>
          <a:p>
            <a:endParaRPr lang="en-US" sz="1200" dirty="0" smtClean="0"/>
          </a:p>
          <a:p>
            <a:r>
              <a:rPr lang="en-US" sz="2600" dirty="0" smtClean="0"/>
              <a:t>One assumption of confidence processing, like introspection, is that we could effortlessly obtain our level of awareness</a:t>
            </a:r>
          </a:p>
          <a:p>
            <a:pPr lvl="1"/>
            <a:r>
              <a:rPr lang="en-US" sz="2400" dirty="0" smtClean="0"/>
              <a:t>More importantly, this has lead researchers to believe that any scale can be used to report confidence</a:t>
            </a:r>
          </a:p>
          <a:p>
            <a:endParaRPr lang="en-US" sz="1200" dirty="0" smtClean="0"/>
          </a:p>
          <a:p>
            <a:r>
              <a:rPr lang="en-US" sz="2600" dirty="0" smtClean="0"/>
              <a:t>People have tried to infer what patterns of over/underconfidence ‘mean’, </a:t>
            </a:r>
          </a:p>
          <a:p>
            <a:pPr lvl="1"/>
            <a:r>
              <a:rPr lang="en-US" sz="2200" dirty="0" smtClean="0"/>
              <a:t>e.g., underconfidence suggest unconscious knowledge (e.g., Dawes, 1980; Ziori &amp; Dienes, 2008)</a:t>
            </a:r>
          </a:p>
          <a:p>
            <a:pPr lvl="1"/>
            <a:r>
              <a:rPr lang="en-US" sz="2200" dirty="0" smtClean="0"/>
              <a:t>Before we jump to conclusions as to what overconfidence or </a:t>
            </a:r>
            <a:r>
              <a:rPr lang="en-US" sz="2200" smtClean="0"/>
              <a:t>underconfidence mean, </a:t>
            </a:r>
            <a:r>
              <a:rPr lang="en-US" sz="2200" dirty="0" smtClean="0"/>
              <a:t>we need to ensure that our scale allows us to draw meaningful conclusions</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41</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Emergence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of Subjective Awareness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657600"/>
            <a:ext cx="8534400" cy="2819400"/>
          </a:xfrm>
        </p:spPr>
        <p:txBody>
          <a:bodyPr>
            <a:normAutofit fontScale="92500"/>
          </a:bodyPr>
          <a:lstStyle/>
          <a:p>
            <a:r>
              <a:rPr lang="en-US" sz="2800" b="1" dirty="0" smtClean="0"/>
              <a:t>Remember…</a:t>
            </a:r>
          </a:p>
          <a:p>
            <a:pPr lvl="1"/>
            <a:r>
              <a:rPr lang="en-US" sz="2400" b="1" dirty="0" smtClean="0"/>
              <a:t>Measurement: </a:t>
            </a:r>
            <a:r>
              <a:rPr lang="en-US" sz="2400" dirty="0" smtClean="0"/>
              <a:t>is defined as the assignment of numerals to objects or events according to rules (p. 677; Stevens, 1946)</a:t>
            </a:r>
          </a:p>
          <a:p>
            <a:endParaRPr lang="en-US" sz="1200" dirty="0" smtClean="0"/>
          </a:p>
          <a:p>
            <a:r>
              <a:rPr lang="en-US" sz="2800" dirty="0" smtClean="0"/>
              <a:t>There are different </a:t>
            </a:r>
            <a:r>
              <a:rPr lang="en-US" sz="2800" b="1" i="1" dirty="0" smtClean="0"/>
              <a:t>kinds</a:t>
            </a:r>
            <a:r>
              <a:rPr lang="en-US" sz="2800" dirty="0" smtClean="0"/>
              <a:t> of measurement available to us</a:t>
            </a:r>
          </a:p>
          <a:p>
            <a:pPr lvl="1"/>
            <a:r>
              <a:rPr lang="en-US" sz="2400" dirty="0" smtClean="0"/>
              <a:t>Steven’s developed a typology to classify ways of assigning numerals to  people or events </a:t>
            </a:r>
            <a:endParaRPr lang="en-US" sz="24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42</a:t>
            </a:fld>
            <a:endParaRPr lang="en-US"/>
          </a:p>
        </p:txBody>
      </p:sp>
      <p:sp>
        <p:nvSpPr>
          <p:cNvPr id="6" name="Rectangle 1029"/>
          <p:cNvSpPr txBox="1">
            <a:spLocks noChangeArrowheads="1"/>
          </p:cNvSpPr>
          <p:nvPr/>
        </p:nvSpPr>
        <p:spPr>
          <a:xfrm>
            <a:off x="304800" y="1524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Scale Typology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6562" name="Picture 2"/>
          <p:cNvPicPr>
            <a:picLocks noChangeAspect="1" noChangeArrowheads="1"/>
          </p:cNvPicPr>
          <p:nvPr/>
        </p:nvPicPr>
        <p:blipFill>
          <a:blip r:embed="rId2" cstate="print"/>
          <a:srcRect/>
          <a:stretch>
            <a:fillRect/>
          </a:stretch>
        </p:blipFill>
        <p:spPr bwMode="auto">
          <a:xfrm>
            <a:off x="914400" y="1158423"/>
            <a:ext cx="7239000" cy="234677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4800600"/>
          </a:xfrm>
        </p:spPr>
        <p:txBody>
          <a:bodyPr>
            <a:normAutofit fontScale="92500" lnSpcReduction="20000"/>
          </a:bodyPr>
          <a:lstStyle/>
          <a:p>
            <a:r>
              <a:rPr lang="en-US" sz="2800" b="1" u="sng" dirty="0" smtClean="0"/>
              <a:t>Nominal</a:t>
            </a:r>
            <a:r>
              <a:rPr lang="en-US" sz="2800" dirty="0" smtClean="0"/>
              <a:t>: </a:t>
            </a:r>
            <a:r>
              <a:rPr lang="en-US" sz="2800" b="1" dirty="0" smtClean="0"/>
              <a:t>People, events or objects assigned a numeral</a:t>
            </a:r>
            <a:r>
              <a:rPr lang="en-US" sz="2800" dirty="0" smtClean="0"/>
              <a:t>.</a:t>
            </a:r>
          </a:p>
          <a:p>
            <a:endParaRPr lang="en-US" sz="1200" dirty="0" smtClean="0"/>
          </a:p>
          <a:p>
            <a:r>
              <a:rPr lang="en-US" sz="2800" b="1" u="sng" dirty="0" smtClean="0"/>
              <a:t>Ordinal</a:t>
            </a:r>
            <a:r>
              <a:rPr lang="en-US" sz="2800" dirty="0" smtClean="0"/>
              <a:t>: People, events or objects assigned a numeral </a:t>
            </a:r>
            <a:r>
              <a:rPr lang="en-US" sz="2800" b="1" dirty="0" smtClean="0"/>
              <a:t>on the basis of some ordering principle</a:t>
            </a:r>
            <a:r>
              <a:rPr lang="en-US" sz="2800" dirty="0" smtClean="0"/>
              <a:t> (e.g., arriving in a room, birth order, position in a race).</a:t>
            </a:r>
            <a:endParaRPr lang="en-US" sz="2800" b="1" dirty="0" smtClean="0"/>
          </a:p>
          <a:p>
            <a:endParaRPr lang="en-US" sz="1200" dirty="0" smtClean="0"/>
          </a:p>
          <a:p>
            <a:r>
              <a:rPr lang="en-US" sz="2800" b="1" u="sng" dirty="0" smtClean="0"/>
              <a:t>Interval</a:t>
            </a:r>
            <a:r>
              <a:rPr lang="en-US" sz="2800" dirty="0" smtClean="0"/>
              <a:t>: People, events or objects assigned a numeral on the basis of some ordering principle. </a:t>
            </a:r>
            <a:r>
              <a:rPr lang="en-US" sz="2800" b="1" dirty="0" smtClean="0"/>
              <a:t>The distance between each numeral is equivalent</a:t>
            </a:r>
            <a:r>
              <a:rPr lang="en-US" sz="2800" dirty="0" smtClean="0"/>
              <a:t> (e.g., temperature, sea level). </a:t>
            </a:r>
            <a:endParaRPr lang="en-US" sz="2800" b="1" dirty="0" smtClean="0"/>
          </a:p>
          <a:p>
            <a:endParaRPr lang="en-US" sz="1400" dirty="0" smtClean="0"/>
          </a:p>
          <a:p>
            <a:r>
              <a:rPr lang="en-US" sz="2800" b="1" u="sng" dirty="0" smtClean="0"/>
              <a:t>Ratio</a:t>
            </a:r>
            <a:r>
              <a:rPr lang="en-US" sz="2800" dirty="0" smtClean="0"/>
              <a:t>: People, events or objects assigned a numeral on the basis of some ordering principle. The distance between each numeral is equivalent. </a:t>
            </a:r>
            <a:r>
              <a:rPr lang="en-US" sz="2800" b="1" dirty="0" smtClean="0"/>
              <a:t>Zero has an absolute meaning </a:t>
            </a:r>
            <a:r>
              <a:rPr lang="en-US" sz="2800" dirty="0" smtClean="0"/>
              <a:t>(e.g., length, time).</a:t>
            </a:r>
            <a:endParaRPr lang="en-US" sz="2800" b="1"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43</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3000" b="1" dirty="0" smtClean="0">
                <a:solidFill>
                  <a:schemeClr val="bg1"/>
                </a:solidFill>
                <a:latin typeface="Lucida Sans" pitchFamily="34" charset="0"/>
              </a:rPr>
              <a:t>Stevens’ (1946) Scale Typology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95400"/>
            <a:ext cx="6248400" cy="5181600"/>
          </a:xfrm>
        </p:spPr>
        <p:txBody>
          <a:bodyPr>
            <a:normAutofit fontScale="92500" lnSpcReduction="20000"/>
          </a:bodyPr>
          <a:lstStyle/>
          <a:p>
            <a:endParaRPr lang="en-US" sz="1300" dirty="0" smtClean="0"/>
          </a:p>
          <a:p>
            <a:r>
              <a:rPr lang="en-US" sz="2800" dirty="0" smtClean="0"/>
              <a:t>Depending on the range of values and number of categories used, we can lose information</a:t>
            </a:r>
          </a:p>
          <a:p>
            <a:endParaRPr lang="en-US" sz="1200" dirty="0" smtClean="0"/>
          </a:p>
          <a:p>
            <a:r>
              <a:rPr lang="en-US" sz="2800" dirty="0" smtClean="0"/>
              <a:t>For example, if a student obtains a score on a test (e.g., 89.5%), but then she receive a letter grade (A) a portion of the available information is lost by compressing values in a range into a single category (A = 80-90%).</a:t>
            </a:r>
          </a:p>
          <a:p>
            <a:pPr lvl="1"/>
            <a:r>
              <a:rPr lang="en-US" sz="2400" dirty="0" smtClean="0"/>
              <a:t>Ratio Scale →→Interval Scale</a:t>
            </a:r>
          </a:p>
          <a:p>
            <a:endParaRPr lang="en-US" sz="1200" dirty="0" smtClean="0"/>
          </a:p>
          <a:p>
            <a:r>
              <a:rPr lang="en-US" sz="2800" dirty="0" smtClean="0"/>
              <a:t>Information lose can have a detrimental effect on our ability to draw conclusions from our data</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44</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Loss of Precision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7" name="Table 6"/>
          <p:cNvGraphicFramePr>
            <a:graphicFrameLocks noGrp="1"/>
          </p:cNvGraphicFramePr>
          <p:nvPr/>
        </p:nvGraphicFramePr>
        <p:xfrm>
          <a:off x="6629400" y="1219201"/>
          <a:ext cx="2209800" cy="5029199"/>
        </p:xfrm>
        <a:graphic>
          <a:graphicData uri="http://schemas.openxmlformats.org/drawingml/2006/table">
            <a:tbl>
              <a:tblPr firstRow="1" bandRow="1">
                <a:tableStyleId>{5C22544A-7EE6-4342-B048-85BDC9FD1C3A}</a:tableStyleId>
              </a:tblPr>
              <a:tblGrid>
                <a:gridCol w="1104900"/>
                <a:gridCol w="1104900"/>
              </a:tblGrid>
              <a:tr h="718457">
                <a:tc>
                  <a:txBody>
                    <a:bodyPr/>
                    <a:lstStyle/>
                    <a:p>
                      <a:pPr algn="ctr"/>
                      <a:r>
                        <a:rPr lang="en-US" sz="2600" dirty="0" smtClean="0"/>
                        <a:t>Grade</a:t>
                      </a:r>
                      <a:endParaRPr lang="en-US" sz="2600" dirty="0"/>
                    </a:p>
                  </a:txBody>
                  <a:tcPr anchor="ctr"/>
                </a:tc>
                <a:tc>
                  <a:txBody>
                    <a:bodyPr/>
                    <a:lstStyle/>
                    <a:p>
                      <a:pPr algn="ctr"/>
                      <a:r>
                        <a:rPr lang="en-US" sz="2600" dirty="0" smtClean="0"/>
                        <a:t>Score</a:t>
                      </a:r>
                      <a:endParaRPr lang="en-US" sz="2600" dirty="0"/>
                    </a:p>
                  </a:txBody>
                  <a:tcPr anchor="ctr"/>
                </a:tc>
              </a:tr>
              <a:tr h="718457">
                <a:tc rowSpan="3">
                  <a:txBody>
                    <a:bodyPr/>
                    <a:lstStyle/>
                    <a:p>
                      <a:pPr algn="ctr"/>
                      <a:r>
                        <a:rPr lang="en-US" sz="3600" dirty="0" smtClean="0"/>
                        <a:t>A</a:t>
                      </a:r>
                      <a:endParaRPr lang="en-US" sz="3600" dirty="0"/>
                    </a:p>
                  </a:txBody>
                  <a:tcPr anchor="ctr"/>
                </a:tc>
                <a:tc>
                  <a:txBody>
                    <a:bodyPr/>
                    <a:lstStyle/>
                    <a:p>
                      <a:pPr algn="ctr"/>
                      <a:r>
                        <a:rPr lang="en-US" sz="3000" dirty="0" smtClean="0"/>
                        <a:t>89</a:t>
                      </a:r>
                      <a:endParaRPr lang="en-US" sz="3000" dirty="0"/>
                    </a:p>
                  </a:txBody>
                  <a:tcPr anchor="ctr"/>
                </a:tc>
              </a:tr>
              <a:tr h="718457">
                <a:tc vMerge="1">
                  <a:txBody>
                    <a:bodyPr/>
                    <a:lstStyle/>
                    <a:p>
                      <a:endParaRPr lang="en-US"/>
                    </a:p>
                  </a:txBody>
                  <a:tcPr/>
                </a:tc>
                <a:tc>
                  <a:txBody>
                    <a:bodyPr/>
                    <a:lstStyle/>
                    <a:p>
                      <a:pPr algn="ctr"/>
                      <a:r>
                        <a:rPr lang="en-US" sz="3000" dirty="0" smtClean="0"/>
                        <a:t>84</a:t>
                      </a:r>
                      <a:endParaRPr lang="en-US" sz="3000" dirty="0"/>
                    </a:p>
                  </a:txBody>
                  <a:tcPr anchor="ctr"/>
                </a:tc>
              </a:tr>
              <a:tr h="718457">
                <a:tc vMerge="1">
                  <a:txBody>
                    <a:bodyPr/>
                    <a:lstStyle/>
                    <a:p>
                      <a:endParaRPr lang="en-US" dirty="0"/>
                    </a:p>
                  </a:txBody>
                  <a:tcPr/>
                </a:tc>
                <a:tc>
                  <a:txBody>
                    <a:bodyPr/>
                    <a:lstStyle/>
                    <a:p>
                      <a:pPr algn="ctr"/>
                      <a:r>
                        <a:rPr lang="en-US" sz="3000" dirty="0" smtClean="0"/>
                        <a:t>80</a:t>
                      </a:r>
                      <a:endParaRPr lang="en-US" sz="3000" dirty="0"/>
                    </a:p>
                  </a:txBody>
                  <a:tcPr anchor="ctr"/>
                </a:tc>
              </a:tr>
              <a:tr h="718457">
                <a:tc rowSpan="3">
                  <a:txBody>
                    <a:bodyPr/>
                    <a:lstStyle/>
                    <a:p>
                      <a:pPr algn="ctr"/>
                      <a:r>
                        <a:rPr lang="en-US" sz="3600" dirty="0" smtClean="0"/>
                        <a:t>B</a:t>
                      </a:r>
                      <a:endParaRPr lang="en-US" sz="3600" dirty="0"/>
                    </a:p>
                  </a:txBody>
                  <a:tcPr anchor="ctr"/>
                </a:tc>
                <a:tc>
                  <a:txBody>
                    <a:bodyPr/>
                    <a:lstStyle/>
                    <a:p>
                      <a:pPr algn="ctr"/>
                      <a:r>
                        <a:rPr lang="en-US" sz="3000" dirty="0" smtClean="0"/>
                        <a:t>75</a:t>
                      </a:r>
                      <a:endParaRPr lang="en-US" sz="3000" dirty="0"/>
                    </a:p>
                  </a:txBody>
                  <a:tcPr anchor="ctr"/>
                </a:tc>
              </a:tr>
              <a:tr h="718457">
                <a:tc vMerge="1">
                  <a:txBody>
                    <a:bodyPr/>
                    <a:lstStyle/>
                    <a:p>
                      <a:endParaRPr lang="en-US" dirty="0"/>
                    </a:p>
                  </a:txBody>
                  <a:tcPr/>
                </a:tc>
                <a:tc>
                  <a:txBody>
                    <a:bodyPr/>
                    <a:lstStyle/>
                    <a:p>
                      <a:pPr algn="ctr"/>
                      <a:r>
                        <a:rPr lang="en-US" sz="3000" dirty="0" smtClean="0"/>
                        <a:t>73</a:t>
                      </a:r>
                      <a:endParaRPr lang="en-US" sz="3000" dirty="0"/>
                    </a:p>
                  </a:txBody>
                  <a:tcPr anchor="ctr"/>
                </a:tc>
              </a:tr>
              <a:tr h="718457">
                <a:tc vMerge="1">
                  <a:txBody>
                    <a:bodyPr/>
                    <a:lstStyle/>
                    <a:p>
                      <a:endParaRPr lang="en-US" dirty="0"/>
                    </a:p>
                  </a:txBody>
                  <a:tcPr/>
                </a:tc>
                <a:tc>
                  <a:txBody>
                    <a:bodyPr/>
                    <a:lstStyle/>
                    <a:p>
                      <a:pPr algn="ctr"/>
                      <a:r>
                        <a:rPr lang="en-US" sz="3000" dirty="0" smtClean="0"/>
                        <a:t>72</a:t>
                      </a:r>
                      <a:endParaRPr lang="en-US" sz="3000" dirty="0"/>
                    </a:p>
                  </a:txBody>
                  <a:tcPr anchor="ctr"/>
                </a:tc>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371600"/>
            <a:ext cx="7620000" cy="4495800"/>
          </a:xfrm>
        </p:spPr>
        <p:txBody>
          <a:bodyPr>
            <a:normAutofit/>
          </a:bodyPr>
          <a:lstStyle/>
          <a:p>
            <a:endParaRPr lang="en-US" sz="2600" dirty="0" smtClean="0"/>
          </a:p>
          <a:p>
            <a:r>
              <a:rPr lang="en-US" sz="2800" dirty="0" smtClean="0"/>
              <a:t>In a recent study I conducted, we manipulated the </a:t>
            </a:r>
            <a:r>
              <a:rPr lang="en-US" sz="2800" b="1" i="1" dirty="0" smtClean="0"/>
              <a:t>range </a:t>
            </a:r>
            <a:r>
              <a:rPr lang="en-US" sz="2800" dirty="0" smtClean="0"/>
              <a:t>and </a:t>
            </a:r>
            <a:r>
              <a:rPr lang="en-US" sz="2800" b="1" i="1" dirty="0" smtClean="0"/>
              <a:t>number of categories</a:t>
            </a:r>
          </a:p>
          <a:p>
            <a:pPr lvl="1"/>
            <a:r>
              <a:rPr lang="en-US" sz="2400" dirty="0" smtClean="0"/>
              <a:t>Guessing-Certainty scale (50-100) </a:t>
            </a:r>
          </a:p>
          <a:p>
            <a:pPr lvl="1"/>
            <a:r>
              <a:rPr lang="en-US" sz="2400" dirty="0" smtClean="0"/>
              <a:t>Error-Certainty scale (0-100)</a:t>
            </a:r>
          </a:p>
          <a:p>
            <a:pPr lvl="1"/>
            <a:r>
              <a:rPr lang="en-US" sz="2400" dirty="0" smtClean="0"/>
              <a:t>Two other scales were used where participants used just the end points (50 and 100; 0 and 100)</a:t>
            </a:r>
          </a:p>
          <a:p>
            <a:pPr lvl="1"/>
            <a:endParaRPr lang="en-US" sz="1200" dirty="0" smtClean="0"/>
          </a:p>
          <a:p>
            <a:r>
              <a:rPr lang="en-US" sz="2800" dirty="0" smtClean="0"/>
              <a:t>Simple perceptual task used</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45</a:t>
            </a:fld>
            <a:endParaRPr lang="en-US"/>
          </a:p>
        </p:txBody>
      </p:sp>
      <p:sp>
        <p:nvSpPr>
          <p:cNvPr id="337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Scaling Subjective</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Awareness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371600"/>
            <a:ext cx="4648200" cy="5181600"/>
          </a:xfrm>
        </p:spPr>
        <p:txBody>
          <a:bodyPr>
            <a:normAutofit/>
          </a:bodyPr>
          <a:lstStyle/>
          <a:p>
            <a:endParaRPr lang="en-US" sz="2600" dirty="0" smtClean="0"/>
          </a:p>
          <a:p>
            <a:endParaRPr lang="en-US" sz="2600" dirty="0" smtClean="0"/>
          </a:p>
          <a:p>
            <a:r>
              <a:rPr lang="en-US" sz="2600" dirty="0" smtClean="0"/>
              <a:t>First, we replicate earlier results:</a:t>
            </a:r>
          </a:p>
          <a:p>
            <a:pPr lvl="1"/>
            <a:r>
              <a:rPr lang="en-US" sz="2200" dirty="0" smtClean="0"/>
              <a:t>Participants demonstrated a reasonable degree of calibration</a:t>
            </a:r>
          </a:p>
          <a:p>
            <a:pPr lvl="1"/>
            <a:r>
              <a:rPr lang="en-US" sz="2200" dirty="0" smtClean="0"/>
              <a:t>Using either the full scale, or end-points, produced similar levels of calibration</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46</a:t>
            </a:fld>
            <a:endParaRPr lang="en-US"/>
          </a:p>
        </p:txBody>
      </p:sp>
      <p:sp>
        <p:nvSpPr>
          <p:cNvPr id="337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Scaling Subjective Awareness</a:t>
            </a:r>
          </a:p>
        </p:txBody>
      </p:sp>
      <p:pic>
        <p:nvPicPr>
          <p:cNvPr id="36867" name="Picture 3"/>
          <p:cNvPicPr>
            <a:picLocks noChangeAspect="1" noChangeArrowheads="1"/>
          </p:cNvPicPr>
          <p:nvPr/>
        </p:nvPicPr>
        <p:blipFill>
          <a:blip r:embed="rId2" cstate="print"/>
          <a:srcRect/>
          <a:stretch>
            <a:fillRect/>
          </a:stretch>
        </p:blipFill>
        <p:spPr bwMode="auto">
          <a:xfrm>
            <a:off x="5029199" y="2286000"/>
            <a:ext cx="3844451" cy="29754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371600"/>
            <a:ext cx="4648200" cy="5181600"/>
          </a:xfrm>
        </p:spPr>
        <p:txBody>
          <a:bodyPr>
            <a:normAutofit fontScale="92500" lnSpcReduction="10000"/>
          </a:bodyPr>
          <a:lstStyle/>
          <a:p>
            <a:r>
              <a:rPr lang="en-US" sz="2800" dirty="0" smtClean="0"/>
              <a:t>Second, we find that participants exhibit less calibration when using the Error-Certainty scale (0-100) </a:t>
            </a:r>
          </a:p>
          <a:p>
            <a:endParaRPr lang="en-US" sz="1300" dirty="0" smtClean="0"/>
          </a:p>
          <a:p>
            <a:r>
              <a:rPr lang="en-US" sz="2800" dirty="0" smtClean="0"/>
              <a:t>Results indicated that using the Guessing-Certainty scale (50-100) produced the best results</a:t>
            </a:r>
          </a:p>
          <a:p>
            <a:pPr lvl="1"/>
            <a:endParaRPr lang="en-US" sz="1200" dirty="0" smtClean="0"/>
          </a:p>
          <a:p>
            <a:r>
              <a:rPr lang="en-US" sz="2800" dirty="0" smtClean="0"/>
              <a:t>Thus, if we’re trying to study a phenomena we need to ensure that we use an appropriate scale</a:t>
            </a:r>
            <a:endParaRPr lang="en-US" sz="2800"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47</a:t>
            </a:fld>
            <a:endParaRPr lang="en-US"/>
          </a:p>
        </p:txBody>
      </p:sp>
      <p:sp>
        <p:nvSpPr>
          <p:cNvPr id="337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US" sz="3000" b="1" dirty="0" smtClean="0">
                <a:solidFill>
                  <a:schemeClr val="bg1"/>
                </a:solidFill>
                <a:latin typeface="Lucida Sans" pitchFamily="34" charset="0"/>
              </a:rPr>
              <a:t>Scaling Subjective Awareness</a:t>
            </a:r>
          </a:p>
        </p:txBody>
      </p:sp>
      <p:pic>
        <p:nvPicPr>
          <p:cNvPr id="37891" name="Picture 3"/>
          <p:cNvPicPr>
            <a:picLocks noChangeAspect="1" noChangeArrowheads="1"/>
          </p:cNvPicPr>
          <p:nvPr/>
        </p:nvPicPr>
        <p:blipFill>
          <a:blip r:embed="rId2" cstate="print"/>
          <a:srcRect/>
          <a:stretch>
            <a:fillRect/>
          </a:stretch>
        </p:blipFill>
        <p:spPr bwMode="auto">
          <a:xfrm>
            <a:off x="4953000" y="2266950"/>
            <a:ext cx="4010025" cy="3067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0" y="1295400"/>
            <a:ext cx="3810000" cy="5334000"/>
          </a:xfrm>
        </p:spPr>
        <p:txBody>
          <a:bodyPr>
            <a:normAutofit fontScale="92500"/>
          </a:bodyPr>
          <a:lstStyle/>
          <a:p>
            <a:r>
              <a:rPr lang="en-US" sz="2800" dirty="0" smtClean="0"/>
              <a:t>Although we might obtained perfect calibration, this still leaves open the question of whether our construct (confidence) is actual measuring the phenomena.</a:t>
            </a:r>
          </a:p>
          <a:p>
            <a:endParaRPr lang="en-US" sz="1200" dirty="0" smtClean="0"/>
          </a:p>
          <a:p>
            <a:r>
              <a:rPr lang="en-US" sz="2800" dirty="0" smtClean="0"/>
              <a:t>Thus, we’re still left with the question of whether our measure is ‘valid’.</a:t>
            </a:r>
          </a:p>
        </p:txBody>
      </p:sp>
      <p:sp>
        <p:nvSpPr>
          <p:cNvPr id="4" name="Slide Number Placeholder 3"/>
          <p:cNvSpPr>
            <a:spLocks noGrp="1"/>
          </p:cNvSpPr>
          <p:nvPr>
            <p:ph type="sldNum" sz="quarter" idx="12"/>
          </p:nvPr>
        </p:nvSpPr>
        <p:spPr/>
        <p:txBody>
          <a:bodyPr/>
          <a:lstStyle/>
          <a:p>
            <a:fld id="{B6F15528-21DE-4FAA-801E-634DDDAF4B2B}" type="slidenum">
              <a:rPr lang="en-US" smtClean="0"/>
              <a:pPr/>
              <a:t>48</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Subjective Awareness: </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Final Considerations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40962" name="Picture 2" descr="http://us8.memecdn.com/Over-Confidence_c_7418.jpg"/>
          <p:cNvPicPr>
            <a:picLocks noChangeAspect="1" noChangeArrowheads="1"/>
          </p:cNvPicPr>
          <p:nvPr/>
        </p:nvPicPr>
        <p:blipFill>
          <a:blip r:embed="rId2" cstate="print"/>
          <a:srcRect/>
          <a:stretch>
            <a:fillRect/>
          </a:stretch>
        </p:blipFill>
        <p:spPr bwMode="auto">
          <a:xfrm>
            <a:off x="190500" y="1752600"/>
            <a:ext cx="4762500" cy="3971925"/>
          </a:xfrm>
          <a:prstGeom prst="rect">
            <a:avLst/>
          </a:prstGeo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3886200"/>
            <a:ext cx="6400800" cy="2351112"/>
          </a:xfrm>
        </p:spPr>
        <p:txBody>
          <a:bodyPr>
            <a:normAutofit/>
          </a:bodyPr>
          <a:lstStyle/>
          <a:p>
            <a:r>
              <a:rPr lang="en-CA" sz="2400" dirty="0" smtClean="0"/>
              <a:t>“</a:t>
            </a:r>
            <a:r>
              <a:rPr lang="en-US" sz="2400" dirty="0" smtClean="0"/>
              <a:t>All intelligent thoughts have already been thought; what is necessary is only to try to think them again.</a:t>
            </a:r>
            <a:r>
              <a:rPr lang="en-CA" sz="2400" dirty="0" smtClean="0"/>
              <a:t>”</a:t>
            </a:r>
          </a:p>
          <a:p>
            <a:endParaRPr lang="en-CA" sz="2400" dirty="0" smtClean="0"/>
          </a:p>
          <a:p>
            <a:r>
              <a:rPr lang="en-CA" sz="2400" dirty="0" smtClean="0"/>
              <a:t>- Johann Wolfgang von Goethe</a:t>
            </a:r>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Misuse of Constructs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49</a:t>
            </a:fld>
            <a:endParaRPr lang="en-U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antiquescientifica.com/phrenology_calipers_George_Combe_on_Wells_bust.jpg"/>
          <p:cNvPicPr>
            <a:picLocks noChangeAspect="1" noChangeArrowheads="1"/>
          </p:cNvPicPr>
          <p:nvPr/>
        </p:nvPicPr>
        <p:blipFill>
          <a:blip r:embed="rId3" cstate="print"/>
          <a:srcRect/>
          <a:stretch>
            <a:fillRect/>
          </a:stretch>
        </p:blipFill>
        <p:spPr bwMode="auto">
          <a:xfrm>
            <a:off x="6324600" y="1752600"/>
            <a:ext cx="2630632" cy="4724400"/>
          </a:xfrm>
          <a:prstGeom prst="rect">
            <a:avLst/>
          </a:prstGeom>
          <a:noFill/>
        </p:spPr>
      </p:pic>
      <p:sp>
        <p:nvSpPr>
          <p:cNvPr id="3" name="Content Placeholder 2"/>
          <p:cNvSpPr>
            <a:spLocks noGrp="1"/>
          </p:cNvSpPr>
          <p:nvPr>
            <p:ph idx="1"/>
          </p:nvPr>
        </p:nvSpPr>
        <p:spPr>
          <a:xfrm>
            <a:off x="457200" y="1600200"/>
            <a:ext cx="6400800" cy="4876800"/>
          </a:xfrm>
        </p:spPr>
        <p:txBody>
          <a:bodyPr>
            <a:normAutofit lnSpcReduction="10000"/>
          </a:bodyPr>
          <a:lstStyle/>
          <a:p>
            <a:r>
              <a:rPr lang="en-US" dirty="0" smtClean="0"/>
              <a:t>Galton was the first to assess the intellect using 9,000 subjects</a:t>
            </a:r>
          </a:p>
          <a:p>
            <a:endParaRPr lang="en-US" sz="1200" dirty="0" smtClean="0"/>
          </a:p>
          <a:p>
            <a:r>
              <a:rPr lang="en-US" dirty="0" smtClean="0"/>
              <a:t>Like phrenology, he believed head size was related to intelligence</a:t>
            </a:r>
          </a:p>
          <a:p>
            <a:pPr lvl="1"/>
            <a:r>
              <a:rPr lang="en-US" dirty="0" smtClean="0"/>
              <a:t>Since women were generally smaller, they had smaller heads and were therefore less intelligent</a:t>
            </a:r>
          </a:p>
          <a:p>
            <a:pPr lvl="1"/>
            <a:endParaRPr lang="en-US" sz="1200" dirty="0" smtClean="0"/>
          </a:p>
          <a:p>
            <a:r>
              <a:rPr lang="en-US" dirty="0" smtClean="0"/>
              <a:t>How can we measure something like intelligence?</a:t>
            </a:r>
            <a:endParaRPr lang="en-US" dirty="0"/>
          </a:p>
        </p:txBody>
      </p:sp>
      <p:sp>
        <p:nvSpPr>
          <p:cNvPr id="4" name="Rectangle 1029"/>
          <p:cNvSpPr>
            <a:spLocks noGrp="1" noChangeArrowheads="1"/>
          </p:cNvSpPr>
          <p:nvPr>
            <p:ph type="title"/>
          </p:nvPr>
        </p:nvSpPr>
        <p:spPr>
          <a:solidFill>
            <a:srgbClr val="920000"/>
          </a:solidFill>
        </p:spPr>
        <p:txBody>
          <a:bodyPr/>
          <a:lstStyle/>
          <a:p>
            <a:r>
              <a:rPr lang="en-US" sz="3000" b="1" dirty="0" smtClean="0">
                <a:solidFill>
                  <a:schemeClr val="bg1"/>
                </a:solidFill>
                <a:latin typeface="Lucida Sans" pitchFamily="34" charset="0"/>
              </a:rPr>
              <a:t>History of Intelligence Testing</a:t>
            </a:r>
          </a:p>
        </p:txBody>
      </p:sp>
      <p:sp>
        <p:nvSpPr>
          <p:cNvPr id="6" name="Slide Number Placeholder 5"/>
          <p:cNvSpPr>
            <a:spLocks noGrp="1"/>
          </p:cNvSpPr>
          <p:nvPr>
            <p:ph type="sldNum" sz="quarter" idx="12"/>
          </p:nvPr>
        </p:nvSpPr>
        <p:spPr/>
        <p:txBody>
          <a:bodyPr/>
          <a:lstStyle/>
          <a:p>
            <a:fld id="{B6F15528-21DE-4FAA-801E-634DDDAF4B2B}" type="slidenum">
              <a:rPr lang="en-US" smtClean="0"/>
              <a:pPr/>
              <a:t>50</a:t>
            </a:fld>
            <a:endParaRPr lang="en-U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smtClean="0"/>
          </a:p>
          <a:p>
            <a:r>
              <a:rPr lang="en-US" dirty="0" smtClean="0"/>
              <a:t>The Binet-Simon test:</a:t>
            </a:r>
          </a:p>
          <a:p>
            <a:pPr lvl="1"/>
            <a:r>
              <a:rPr lang="en-US" dirty="0" smtClean="0"/>
              <a:t>Alfred Binet and Theodore Simon defined intelligence as:</a:t>
            </a:r>
          </a:p>
          <a:p>
            <a:pPr lvl="2"/>
            <a:r>
              <a:rPr lang="en-US" dirty="0" smtClean="0"/>
              <a:t>Fundamental faculty important for practical life</a:t>
            </a:r>
          </a:p>
          <a:p>
            <a:pPr lvl="2"/>
            <a:r>
              <a:rPr lang="en-US" dirty="0" smtClean="0"/>
              <a:t>Faculty is judgment (good sense), practical sense, initiative, and adapting oneself to circumstances</a:t>
            </a:r>
          </a:p>
          <a:p>
            <a:pPr lvl="2"/>
            <a:r>
              <a:rPr lang="en-US" dirty="0" smtClean="0"/>
              <a:t>The ability to judge, comprehend, and reason well</a:t>
            </a:r>
          </a:p>
          <a:p>
            <a:endParaRPr lang="en-CA" dirty="0"/>
          </a:p>
        </p:txBody>
      </p:sp>
      <p:sp>
        <p:nvSpPr>
          <p:cNvPr id="4"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History of Intelligence Testing</a:t>
            </a:r>
          </a:p>
        </p:txBody>
      </p:sp>
      <p:sp>
        <p:nvSpPr>
          <p:cNvPr id="5" name="Slide Number Placeholder 4"/>
          <p:cNvSpPr>
            <a:spLocks noGrp="1"/>
          </p:cNvSpPr>
          <p:nvPr>
            <p:ph type="sldNum" sz="quarter" idx="12"/>
          </p:nvPr>
        </p:nvSpPr>
        <p:spPr/>
        <p:txBody>
          <a:bodyPr/>
          <a:lstStyle/>
          <a:p>
            <a:fld id="{B6F15528-21DE-4FAA-801E-634DDDAF4B2B}" type="slidenum">
              <a:rPr lang="en-US" smtClean="0"/>
              <a:pPr/>
              <a:t>51</a:t>
            </a:fld>
            <a:endParaRPr lang="en-US"/>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697760"/>
            <a:ext cx="8147248" cy="2043608"/>
          </a:xfrm>
        </p:spPr>
        <p:txBody>
          <a:bodyPr>
            <a:noAutofit/>
          </a:bodyPr>
          <a:lstStyle/>
          <a:p>
            <a:r>
              <a:rPr lang="en-US" sz="2200" dirty="0" smtClean="0"/>
              <a:t>Initial motivation for the study of intelligence was to assess normal and subnormal children</a:t>
            </a:r>
            <a:r>
              <a:rPr lang="en-US" sz="2600" dirty="0" smtClean="0"/>
              <a:t> </a:t>
            </a:r>
          </a:p>
          <a:p>
            <a:endParaRPr lang="en-US" sz="900" dirty="0" smtClean="0"/>
          </a:p>
          <a:p>
            <a:r>
              <a:rPr lang="en-US" sz="2200" dirty="0" smtClean="0"/>
              <a:t>Test was developed to study attention, memory and verbal skills</a:t>
            </a:r>
          </a:p>
          <a:p>
            <a:endParaRPr lang="en-US" sz="900" dirty="0" smtClean="0"/>
          </a:p>
          <a:p>
            <a:r>
              <a:rPr lang="en-US" sz="2200" dirty="0" smtClean="0"/>
              <a:t>Binet's initial assumption was that intelligence increased with age</a:t>
            </a:r>
          </a:p>
        </p:txBody>
      </p:sp>
      <p:sp>
        <p:nvSpPr>
          <p:cNvPr id="4"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Binet-Simon Test</a:t>
            </a:r>
          </a:p>
        </p:txBody>
      </p:sp>
      <p:pic>
        <p:nvPicPr>
          <p:cNvPr id="31746" name="Picture 2" descr="http://bossip.files.wordpress.com/2010/07/children-fail-statewide-tests-e1280339987133.jpg?w=600&amp;h=447"/>
          <p:cNvPicPr>
            <a:picLocks noChangeAspect="1" noChangeArrowheads="1"/>
          </p:cNvPicPr>
          <p:nvPr/>
        </p:nvPicPr>
        <p:blipFill>
          <a:blip r:embed="rId2" cstate="print"/>
          <a:srcRect/>
          <a:stretch>
            <a:fillRect/>
          </a:stretch>
        </p:blipFill>
        <p:spPr bwMode="auto">
          <a:xfrm>
            <a:off x="2483768" y="1468380"/>
            <a:ext cx="4274840" cy="3184756"/>
          </a:xfrm>
          <a:prstGeom prst="rect">
            <a:avLst/>
          </a:prstGeom>
          <a:noFill/>
        </p:spPr>
      </p:pic>
      <p:sp>
        <p:nvSpPr>
          <p:cNvPr id="5" name="Slide Number Placeholder 4"/>
          <p:cNvSpPr>
            <a:spLocks noGrp="1"/>
          </p:cNvSpPr>
          <p:nvPr>
            <p:ph type="sldNum" sz="quarter" idx="12"/>
          </p:nvPr>
        </p:nvSpPr>
        <p:spPr/>
        <p:txBody>
          <a:bodyPr/>
          <a:lstStyle/>
          <a:p>
            <a:fld id="{B6F15528-21DE-4FAA-801E-634DDDAF4B2B}" type="slidenum">
              <a:rPr lang="en-US" smtClean="0"/>
              <a:pPr/>
              <a:t>52</a:t>
            </a:fld>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Binet-Simon Test</a:t>
            </a:r>
          </a:p>
        </p:txBody>
      </p:sp>
      <p:graphicFrame>
        <p:nvGraphicFramePr>
          <p:cNvPr id="7" name="Content Placeholder 6"/>
          <p:cNvGraphicFramePr>
            <a:graphicFrameLocks noGrp="1"/>
          </p:cNvGraphicFramePr>
          <p:nvPr>
            <p:ph idx="1"/>
          </p:nvPr>
        </p:nvGraphicFramePr>
        <p:xfrm>
          <a:off x="446856" y="1772816"/>
          <a:ext cx="4353744" cy="4366494"/>
        </p:xfrm>
        <a:graphic>
          <a:graphicData uri="http://schemas.openxmlformats.org/drawingml/2006/table">
            <a:tbl>
              <a:tblPr firstRow="1" bandRow="1">
                <a:tableStyleId>{5C22544A-7EE6-4342-B048-85BDC9FD1C3A}</a:tableStyleId>
              </a:tblPr>
              <a:tblGrid>
                <a:gridCol w="788957"/>
                <a:gridCol w="3564787"/>
              </a:tblGrid>
              <a:tr h="414046">
                <a:tc>
                  <a:txBody>
                    <a:bodyPr/>
                    <a:lstStyle/>
                    <a:p>
                      <a:r>
                        <a:rPr lang="en-US" dirty="0" smtClean="0"/>
                        <a:t>AGE</a:t>
                      </a:r>
                      <a:endParaRPr lang="en-US" dirty="0"/>
                    </a:p>
                  </a:txBody>
                  <a:tcPr/>
                </a:tc>
                <a:tc>
                  <a:txBody>
                    <a:bodyPr/>
                    <a:lstStyle/>
                    <a:p>
                      <a:r>
                        <a:rPr lang="en-US" dirty="0" smtClean="0"/>
                        <a:t>ITEM</a:t>
                      </a:r>
                      <a:endParaRPr lang="en-US" dirty="0"/>
                    </a:p>
                  </a:txBody>
                  <a:tcPr/>
                </a:tc>
              </a:tr>
              <a:tr h="414046">
                <a:tc>
                  <a:txBody>
                    <a:bodyPr/>
                    <a:lstStyle/>
                    <a:p>
                      <a:pPr algn="ctr"/>
                      <a:r>
                        <a:rPr lang="en-US" b="1" dirty="0" smtClean="0"/>
                        <a:t>3</a:t>
                      </a:r>
                      <a:endParaRPr lang="en-US" b="1" dirty="0"/>
                    </a:p>
                  </a:txBody>
                  <a:tcPr/>
                </a:tc>
                <a:tc>
                  <a:txBody>
                    <a:bodyPr/>
                    <a:lstStyle/>
                    <a:p>
                      <a:r>
                        <a:rPr lang="en-US" dirty="0" smtClean="0"/>
                        <a:t>Give family name</a:t>
                      </a:r>
                      <a:endParaRPr lang="en-US" dirty="0"/>
                    </a:p>
                  </a:txBody>
                  <a:tcPr/>
                </a:tc>
              </a:tr>
              <a:tr h="414046">
                <a:tc>
                  <a:txBody>
                    <a:bodyPr/>
                    <a:lstStyle/>
                    <a:p>
                      <a:pPr algn="ctr"/>
                      <a:r>
                        <a:rPr lang="en-US" b="1" dirty="0" smtClean="0"/>
                        <a:t>4</a:t>
                      </a:r>
                      <a:endParaRPr lang="en-US" b="1" dirty="0"/>
                    </a:p>
                  </a:txBody>
                  <a:tcPr/>
                </a:tc>
                <a:tc>
                  <a:txBody>
                    <a:bodyPr/>
                    <a:lstStyle/>
                    <a:p>
                      <a:r>
                        <a:rPr lang="en-US" dirty="0" smtClean="0"/>
                        <a:t>Repeat three numbers</a:t>
                      </a:r>
                      <a:endParaRPr lang="en-US" dirty="0"/>
                    </a:p>
                  </a:txBody>
                  <a:tcPr/>
                </a:tc>
              </a:tr>
              <a:tr h="414046">
                <a:tc>
                  <a:txBody>
                    <a:bodyPr/>
                    <a:lstStyle/>
                    <a:p>
                      <a:pPr algn="ctr"/>
                      <a:r>
                        <a:rPr lang="en-US" b="1" dirty="0" smtClean="0"/>
                        <a:t>5</a:t>
                      </a:r>
                      <a:endParaRPr lang="en-US" b="1" dirty="0"/>
                    </a:p>
                  </a:txBody>
                  <a:tcPr/>
                </a:tc>
                <a:tc>
                  <a:txBody>
                    <a:bodyPr/>
                    <a:lstStyle/>
                    <a:p>
                      <a:r>
                        <a:rPr lang="en-US" dirty="0" smtClean="0"/>
                        <a:t>Compare two weights</a:t>
                      </a:r>
                      <a:endParaRPr lang="en-US" dirty="0"/>
                    </a:p>
                  </a:txBody>
                  <a:tcPr/>
                </a:tc>
              </a:tr>
              <a:tr h="414046">
                <a:tc>
                  <a:txBody>
                    <a:bodyPr/>
                    <a:lstStyle/>
                    <a:p>
                      <a:pPr algn="ctr"/>
                      <a:r>
                        <a:rPr lang="en-US" b="1" dirty="0" smtClean="0"/>
                        <a:t>...</a:t>
                      </a:r>
                      <a:endParaRPr lang="en-US" b="1" dirty="0"/>
                    </a:p>
                  </a:txBody>
                  <a:tcPr/>
                </a:tc>
                <a:tc>
                  <a:txBody>
                    <a:bodyPr/>
                    <a:lstStyle/>
                    <a:p>
                      <a:r>
                        <a:rPr lang="en-US" dirty="0" smtClean="0"/>
                        <a:t>...</a:t>
                      </a:r>
                      <a:endParaRPr lang="en-US" dirty="0"/>
                    </a:p>
                  </a:txBody>
                  <a:tcPr/>
                </a:tc>
              </a:tr>
              <a:tr h="414046">
                <a:tc>
                  <a:txBody>
                    <a:bodyPr/>
                    <a:lstStyle/>
                    <a:p>
                      <a:pPr algn="ctr"/>
                      <a:r>
                        <a:rPr lang="en-US" b="1" dirty="0" smtClean="0"/>
                        <a:t>9</a:t>
                      </a:r>
                      <a:endParaRPr lang="en-US" b="1" dirty="0"/>
                    </a:p>
                  </a:txBody>
                  <a:tcPr/>
                </a:tc>
                <a:tc>
                  <a:txBody>
                    <a:bodyPr/>
                    <a:lstStyle/>
                    <a:p>
                      <a:r>
                        <a:rPr lang="en-US" dirty="0" smtClean="0"/>
                        <a:t>Name months of the year in order</a:t>
                      </a:r>
                      <a:endParaRPr lang="en-US" dirty="0"/>
                    </a:p>
                  </a:txBody>
                  <a:tcPr/>
                </a:tc>
              </a:tr>
              <a:tr h="414046">
                <a:tc>
                  <a:txBody>
                    <a:bodyPr/>
                    <a:lstStyle/>
                    <a:p>
                      <a:pPr algn="ctr"/>
                      <a:r>
                        <a:rPr lang="en-US" b="1" dirty="0" smtClean="0"/>
                        <a:t>10</a:t>
                      </a:r>
                      <a:endParaRPr lang="en-US" b="1" dirty="0"/>
                    </a:p>
                  </a:txBody>
                  <a:tcPr/>
                </a:tc>
                <a:tc>
                  <a:txBody>
                    <a:bodyPr/>
                    <a:lstStyle/>
                    <a:p>
                      <a:r>
                        <a:rPr lang="en-US" dirty="0" smtClean="0"/>
                        <a:t>Criticize absurd statement</a:t>
                      </a:r>
                      <a:endParaRPr lang="en-US" dirty="0"/>
                    </a:p>
                  </a:txBody>
                  <a:tcPr/>
                </a:tc>
              </a:tr>
              <a:tr h="414046">
                <a:tc>
                  <a:txBody>
                    <a:bodyPr/>
                    <a:lstStyle/>
                    <a:p>
                      <a:pPr algn="ctr"/>
                      <a:r>
                        <a:rPr lang="en-US" b="1" dirty="0" smtClean="0"/>
                        <a:t>12</a:t>
                      </a:r>
                      <a:endParaRPr lang="en-US" b="1" dirty="0"/>
                    </a:p>
                  </a:txBody>
                  <a:tcPr/>
                </a:tc>
                <a:tc>
                  <a:txBody>
                    <a:bodyPr/>
                    <a:lstStyle/>
                    <a:p>
                      <a:r>
                        <a:rPr lang="en-US" dirty="0" smtClean="0"/>
                        <a:t>Describe abstract words</a:t>
                      </a:r>
                      <a:endParaRPr lang="en-US" dirty="0"/>
                    </a:p>
                  </a:txBody>
                  <a:tcPr/>
                </a:tc>
              </a:tr>
              <a:tr h="414046">
                <a:tc>
                  <a:txBody>
                    <a:bodyPr/>
                    <a:lstStyle/>
                    <a:p>
                      <a:pPr algn="ctr"/>
                      <a:r>
                        <a:rPr lang="en-US" b="1" dirty="0" smtClean="0"/>
                        <a:t>15</a:t>
                      </a:r>
                      <a:endParaRPr lang="en-US" b="1" dirty="0"/>
                    </a:p>
                  </a:txBody>
                  <a:tcPr/>
                </a:tc>
                <a:tc>
                  <a:txBody>
                    <a:bodyPr/>
                    <a:lstStyle/>
                    <a:p>
                      <a:r>
                        <a:rPr lang="en-US" dirty="0" smtClean="0"/>
                        <a:t>Give three rhymes</a:t>
                      </a:r>
                      <a:r>
                        <a:rPr lang="en-US" baseline="0" dirty="0" smtClean="0"/>
                        <a:t> for a word</a:t>
                      </a:r>
                      <a:endParaRPr lang="en-US" dirty="0"/>
                    </a:p>
                  </a:txBody>
                  <a:tcPr/>
                </a:tc>
              </a:tr>
              <a:tr h="414046">
                <a:tc>
                  <a:txBody>
                    <a:bodyPr/>
                    <a:lstStyle/>
                    <a:p>
                      <a:pPr algn="ctr"/>
                      <a:r>
                        <a:rPr lang="en-US" b="1" dirty="0" smtClean="0"/>
                        <a:t>Adult</a:t>
                      </a:r>
                      <a:endParaRPr lang="en-US" b="1" dirty="0"/>
                    </a:p>
                  </a:txBody>
                  <a:tcPr/>
                </a:tc>
                <a:tc>
                  <a:txBody>
                    <a:bodyPr/>
                    <a:lstStyle/>
                    <a:p>
                      <a:r>
                        <a:rPr lang="en-US" dirty="0" smtClean="0"/>
                        <a:t>Give three differences between a president and a king</a:t>
                      </a:r>
                      <a:endParaRPr lang="en-US" dirty="0"/>
                    </a:p>
                  </a:txBody>
                  <a:tcPr/>
                </a:tc>
              </a:tr>
            </a:tbl>
          </a:graphicData>
        </a:graphic>
      </p:graphicFrame>
      <p:sp>
        <p:nvSpPr>
          <p:cNvPr id="8" name="Content Placeholder 2"/>
          <p:cNvSpPr txBox="1">
            <a:spLocks/>
          </p:cNvSpPr>
          <p:nvPr/>
        </p:nvSpPr>
        <p:spPr>
          <a:xfrm>
            <a:off x="4876800" y="1600200"/>
            <a:ext cx="3810000" cy="5069160"/>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noProof="0" dirty="0" smtClean="0">
                <a:ln>
                  <a:noFill/>
                </a:ln>
                <a:solidFill>
                  <a:schemeClr val="tx1"/>
                </a:solidFill>
                <a:effectLst/>
                <a:uLnTx/>
                <a:uFillTx/>
                <a:latin typeface="+mn-lt"/>
                <a:ea typeface="+mn-ea"/>
                <a:cs typeface="+mn-cs"/>
              </a:rPr>
              <a:t>Difficulty level increased with progressively higher items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lang="en-US" sz="1200" baseline="0" dirty="0" smtClean="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400" b="0" i="0" u="none" strike="noStrike" kern="1200" cap="none" spc="0" normalizeH="0" baseline="0" noProof="0" dirty="0" smtClean="0">
                <a:ln>
                  <a:noFill/>
                </a:ln>
                <a:solidFill>
                  <a:schemeClr val="tx1"/>
                </a:solidFill>
                <a:effectLst/>
                <a:uLnTx/>
                <a:uFillTx/>
                <a:latin typeface="+mn-lt"/>
                <a:ea typeface="+mn-ea"/>
                <a:cs typeface="+mn-cs"/>
              </a:rPr>
              <a:t>Thus, older children should be capable of answering progressively more question from higher list positions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lang="en-US" sz="1200" dirty="0" smtClean="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400" dirty="0" smtClean="0"/>
              <a:t>Norms were used to compare other children</a:t>
            </a:r>
            <a:endParaRPr kumimoji="0" lang="en-US" sz="24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53</a:t>
            </a:fld>
            <a:endParaRPr lang="en-US"/>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972072"/>
          </a:xfrm>
        </p:spPr>
        <p:txBody>
          <a:bodyPr/>
          <a:lstStyle/>
          <a:p>
            <a:r>
              <a:rPr lang="en-US" sz="2800" dirty="0" smtClean="0"/>
              <a:t>Gould (1981) notes that the translation of the test from French to English, brought with it a cost. Namely, violations of Binet core assumptions.</a:t>
            </a:r>
          </a:p>
          <a:p>
            <a:endParaRPr lang="en-US" sz="1200" dirty="0" smtClean="0"/>
          </a:p>
          <a:p>
            <a:r>
              <a:rPr lang="en-US" sz="2800" dirty="0" smtClean="0"/>
              <a:t> Binet asserted that:</a:t>
            </a:r>
          </a:p>
          <a:p>
            <a:pPr marL="971550" lvl="1" indent="-514350">
              <a:buAutoNum type="arabicParenR"/>
            </a:pPr>
            <a:r>
              <a:rPr lang="en-US" sz="2400" dirty="0" smtClean="0"/>
              <a:t>Scores were a pragmatic tool – not a universal standard</a:t>
            </a:r>
          </a:p>
          <a:p>
            <a:pPr marL="971550" lvl="1" indent="-514350">
              <a:buAutoNum type="arabicParenR"/>
            </a:pPr>
            <a:endParaRPr lang="en-US" sz="1200" dirty="0" smtClean="0"/>
          </a:p>
          <a:p>
            <a:pPr marL="971550" lvl="1" indent="-514350">
              <a:buAutoNum type="arabicParenR"/>
            </a:pPr>
            <a:r>
              <a:rPr lang="en-US" sz="2400" dirty="0" smtClean="0"/>
              <a:t>Scale was meant to guide the identification of subnormal children, not a means to rank normal children</a:t>
            </a:r>
          </a:p>
          <a:p>
            <a:pPr marL="971550" lvl="1" indent="-514350">
              <a:buAutoNum type="arabicParenR"/>
            </a:pPr>
            <a:endParaRPr lang="en-US" sz="1200" dirty="0" smtClean="0"/>
          </a:p>
          <a:p>
            <a:pPr marL="971550" lvl="1" indent="-514350">
              <a:buAutoNum type="arabicParenR"/>
            </a:pPr>
            <a:r>
              <a:rPr lang="en-US" sz="2400" dirty="0" smtClean="0"/>
              <a:t>Low scores should be used to localize what areas needs to attend to, not to identify children as incapable</a:t>
            </a:r>
            <a:endParaRPr lang="en-US" sz="2400" dirty="0"/>
          </a:p>
        </p:txBody>
      </p:sp>
      <p:sp>
        <p:nvSpPr>
          <p:cNvPr id="4"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Stanford-Binet Test</a:t>
            </a:r>
          </a:p>
        </p:txBody>
      </p:sp>
      <p:sp>
        <p:nvSpPr>
          <p:cNvPr id="5" name="Slide Number Placeholder 4"/>
          <p:cNvSpPr>
            <a:spLocks noGrp="1"/>
          </p:cNvSpPr>
          <p:nvPr>
            <p:ph type="sldNum" sz="quarter" idx="12"/>
          </p:nvPr>
        </p:nvSpPr>
        <p:spPr/>
        <p:txBody>
          <a:bodyPr/>
          <a:lstStyle/>
          <a:p>
            <a:fld id="{B6F15528-21DE-4FAA-801E-634DDDAF4B2B}" type="slidenum">
              <a:rPr lang="en-US" smtClean="0"/>
              <a:pPr/>
              <a:t>54</a:t>
            </a:fld>
            <a:endParaRPr 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4953000"/>
          </a:xfrm>
        </p:spPr>
        <p:txBody>
          <a:bodyPr>
            <a:normAutofit/>
          </a:bodyPr>
          <a:lstStyle/>
          <a:p>
            <a:r>
              <a:rPr lang="en-US" dirty="0" smtClean="0"/>
              <a:t>All experiments hinge on the precision of the measures used</a:t>
            </a:r>
          </a:p>
          <a:p>
            <a:endParaRPr lang="en-US" sz="1200" dirty="0" smtClean="0"/>
          </a:p>
          <a:p>
            <a:r>
              <a:rPr lang="en-US" dirty="0" smtClean="0"/>
              <a:t>The greater the precision, or calibration, the more likely it is that we can adequately measure our constructs</a:t>
            </a:r>
          </a:p>
          <a:p>
            <a:endParaRPr lang="en-US" sz="1200" dirty="0" smtClean="0"/>
          </a:p>
          <a:p>
            <a:r>
              <a:rPr lang="en-US" dirty="0" smtClean="0"/>
              <a:t>Considerations of range of attitudes, moods, and stimuli characteristics will ultimately dictate what measurement we adopt</a:t>
            </a:r>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55</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Take Home Message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Content Placeholder 2"/>
          <p:cNvSpPr>
            <a:spLocks noGrp="1"/>
          </p:cNvSpPr>
          <p:nvPr>
            <p:ph idx="1"/>
          </p:nvPr>
        </p:nvSpPr>
        <p:spPr>
          <a:xfrm>
            <a:off x="457200" y="1600200"/>
            <a:ext cx="8229600" cy="4997450"/>
          </a:xfrm>
        </p:spPr>
        <p:txBody>
          <a:bodyPr/>
          <a:lstStyle/>
          <a:p>
            <a:pPr eaLnBrk="1" hangingPunct="1"/>
            <a:endParaRPr lang="en-CA" sz="1800" dirty="0" smtClean="0"/>
          </a:p>
          <a:p>
            <a:r>
              <a:rPr lang="en-CA" sz="2800" dirty="0" smtClean="0"/>
              <a:t>Constructs need to be </a:t>
            </a:r>
            <a:r>
              <a:rPr lang="en-CA" sz="2800" dirty="0" err="1" smtClean="0"/>
              <a:t>operationalized</a:t>
            </a:r>
            <a:endParaRPr lang="en-CA" sz="2800" dirty="0" smtClean="0"/>
          </a:p>
          <a:p>
            <a:pPr eaLnBrk="1" hangingPunct="1"/>
            <a:endParaRPr lang="en-CA" sz="2800" dirty="0" smtClean="0"/>
          </a:p>
          <a:p>
            <a:pPr eaLnBrk="1" hangingPunct="1"/>
            <a:r>
              <a:rPr lang="en-CA" sz="2800" dirty="0" smtClean="0"/>
              <a:t>Precision of a measurement scale is directly related to the conclusions one can draw: </a:t>
            </a:r>
            <a:r>
              <a:rPr lang="en-CA" sz="2800" i="1" dirty="0" smtClean="0"/>
              <a:t>calibration</a:t>
            </a:r>
          </a:p>
          <a:p>
            <a:pPr eaLnBrk="1" hangingPunct="1"/>
            <a:endParaRPr lang="en-CA" sz="2800" dirty="0" smtClean="0"/>
          </a:p>
          <a:p>
            <a:pPr eaLnBrk="1" hangingPunct="1"/>
            <a:r>
              <a:rPr lang="en-CA" sz="2800" dirty="0" smtClean="0"/>
              <a:t>Constructs can be </a:t>
            </a:r>
            <a:r>
              <a:rPr lang="en-CA" sz="2800" dirty="0" err="1" smtClean="0"/>
              <a:t>operationalized</a:t>
            </a:r>
            <a:r>
              <a:rPr lang="en-CA" sz="2800" dirty="0" smtClean="0"/>
              <a:t> in numerous ways (e.g., objective or subjective measures)</a:t>
            </a:r>
          </a:p>
          <a:p>
            <a:pPr eaLnBrk="1" hangingPunct="1"/>
            <a:endParaRPr lang="en-CA" sz="2800" dirty="0" smtClean="0"/>
          </a:p>
        </p:txBody>
      </p:sp>
      <p:sp>
        <p:nvSpPr>
          <p:cNvPr id="96258" name="Rectangle 1029"/>
          <p:cNvSpPr>
            <a:spLocks noGrp="1" noChangeArrowheads="1"/>
          </p:cNvSpPr>
          <p:nvPr>
            <p:ph type="title"/>
          </p:nvPr>
        </p:nvSpPr>
        <p:spPr>
          <a:solidFill>
            <a:srgbClr val="920000"/>
          </a:solidFill>
        </p:spPr>
        <p:txBody>
          <a:bodyPr/>
          <a:lstStyle/>
          <a:p>
            <a:pPr eaLnBrk="1" hangingPunct="1"/>
            <a:r>
              <a:rPr lang="en-US" sz="3000" b="1" dirty="0" smtClean="0">
                <a:solidFill>
                  <a:schemeClr val="bg1"/>
                </a:solidFill>
                <a:latin typeface="Lucida Sans" pitchFamily="34" charset="0"/>
              </a:rPr>
              <a:t>W2L1a Review</a:t>
            </a:r>
          </a:p>
        </p:txBody>
      </p:sp>
      <p:sp>
        <p:nvSpPr>
          <p:cNvPr id="5" name="Slide Number Placeholder 4"/>
          <p:cNvSpPr>
            <a:spLocks noGrp="1"/>
          </p:cNvSpPr>
          <p:nvPr>
            <p:ph type="sldNum" sz="quarter" idx="12"/>
          </p:nvPr>
        </p:nvSpPr>
        <p:spPr/>
        <p:txBody>
          <a:bodyPr/>
          <a:lstStyle/>
          <a:p>
            <a:pPr>
              <a:defRPr/>
            </a:pPr>
            <a:fld id="{9FE537F0-39A7-4064-95DD-A1A1BF71F71E}" type="slidenum">
              <a:rPr lang="en-US"/>
              <a:pPr>
                <a:defRPr/>
              </a:pPr>
              <a:t>56</a:t>
            </a:fld>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1123</TotalTime>
  <Words>3515</Words>
  <Application>Microsoft Office PowerPoint</Application>
  <PresentationFormat>On-screen Show (4:3)</PresentationFormat>
  <Paragraphs>501</Paragraphs>
  <Slides>56</Slides>
  <Notes>11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56</vt:i4>
      </vt:variant>
    </vt:vector>
  </HeadingPairs>
  <TitlesOfParts>
    <vt:vector size="58" baseType="lpstr">
      <vt:lpstr>Office Theme</vt:lpstr>
      <vt:lpstr>Image bitmap</vt:lpstr>
      <vt:lpstr>The Science of Measurement:  Initial Considerations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History of Intelligence Testing</vt:lpstr>
      <vt:lpstr>History of Intelligence Testing</vt:lpstr>
      <vt:lpstr>Binet-Simon Test</vt:lpstr>
      <vt:lpstr>Binet-Simon Test</vt:lpstr>
      <vt:lpstr>Stanford-Binet Test</vt:lpstr>
      <vt:lpstr>PowerPoint Presentation</vt:lpstr>
      <vt:lpstr>W2L1a Review</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Science of Measurement:  </dc:title>
  <dc:creator>Jordan</dc:creator>
  <cp:lastModifiedBy>Carleton University</cp:lastModifiedBy>
  <cp:revision>344</cp:revision>
  <dcterms:created xsi:type="dcterms:W3CDTF">2006-08-16T00:00:00Z</dcterms:created>
  <dcterms:modified xsi:type="dcterms:W3CDTF">2013-05-13T18:24:53Z</dcterms:modified>
</cp:coreProperties>
</file>