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9" r:id="rId6"/>
    <p:sldId id="266" r:id="rId7"/>
    <p:sldId id="260" r:id="rId8"/>
    <p:sldId id="282" r:id="rId9"/>
    <p:sldId id="273" r:id="rId10"/>
    <p:sldId id="276" r:id="rId11"/>
    <p:sldId id="274" r:id="rId12"/>
    <p:sldId id="283" r:id="rId13"/>
    <p:sldId id="285" r:id="rId14"/>
    <p:sldId id="284" r:id="rId15"/>
    <p:sldId id="267" r:id="rId16"/>
    <p:sldId id="264" r:id="rId17"/>
    <p:sldId id="277" r:id="rId18"/>
    <p:sldId id="278" r:id="rId19"/>
    <p:sldId id="279" r:id="rId20"/>
    <p:sldId id="268" r:id="rId21"/>
    <p:sldId id="265" r:id="rId22"/>
    <p:sldId id="281" r:id="rId23"/>
    <p:sldId id="263" r:id="rId24"/>
  </p:sldIdLst>
  <p:sldSz cx="9144000" cy="6858000" type="screen4x3"/>
  <p:notesSz cx="6858000" cy="9144000"/>
  <p:embeddedFontLst>
    <p:embeddedFont>
      <p:font typeface=" @산돌퍼즐Wt" panose="02030504000101010101" pitchFamily="18" charset="-127"/>
      <p:regular r:id="rId26"/>
    </p:embeddedFont>
    <p:embeddedFont>
      <p:font typeface="맑은 고딕" panose="020B0503020000020004" pitchFamily="50" charset="-127"/>
      <p:regular r:id="rId27"/>
      <p:bold r:id="rId28"/>
    </p:embeddedFont>
    <p:embeddedFont>
      <p:font typeface="-윤디자인웹고딕" panose="02030504000101010101" pitchFamily="18" charset="-127"/>
      <p:regular r:id="rId29"/>
    </p:embeddedFont>
    <p:embeddedFont>
      <p:font typeface="미드큰고딕" panose="02030504000101010101" pitchFamily="18" charset="-127"/>
      <p:regular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우리체" panose="02030600000101010101" pitchFamily="18" charset="-127"/>
      <p:regular r:id="rId35"/>
    </p:embeddedFont>
    <p:embeddedFont>
      <p:font typeface="한컴 쿨재즈 L" panose="02020603020101020101" pitchFamily="18" charset="-127"/>
      <p:regular r:id="rId36"/>
    </p:embeddedFont>
    <p:embeddedFont>
      <p:font typeface="한컴 윤고딕 240" panose="02020603020101020101" pitchFamily="18" charset="-127"/>
      <p:regular r:id="rId37"/>
    </p:embeddedFont>
    <p:embeddedFont>
      <p:font typeface="Calibri Light" panose="020F0302020204030204" pitchFamily="34" charset="0"/>
      <p:regular r:id="rId38"/>
      <p:italic r:id="rId39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CDCD"/>
    <a:srgbClr val="ECF081"/>
    <a:srgbClr val="F74171"/>
    <a:srgbClr val="FFBE40"/>
    <a:srgbClr val="CD3757"/>
    <a:srgbClr val="6DB4A6"/>
    <a:srgbClr val="AB3E5B"/>
    <a:srgbClr val="B3CC57"/>
    <a:srgbClr val="EF74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83273" autoAdjust="0"/>
  </p:normalViewPr>
  <p:slideViewPr>
    <p:cSldViewPr snapToGrid="0">
      <p:cViewPr varScale="1">
        <p:scale>
          <a:sx n="63" d="100"/>
          <a:sy n="63" d="100"/>
        </p:scale>
        <p:origin x="72" y="28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font" Target="fonts/font14.fntdata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BDD7C9-9FCA-4F3D-A987-49594F09C106}" type="datetimeFigureOut">
              <a:rPr lang="ko-KR" altLang="en-US" smtClean="0"/>
              <a:t>2014-11-13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7171E7-359F-4C96-92A2-24E561C20B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78311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7171E7-359F-4C96-92A2-24E561C20B9D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1822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7171E7-359F-4C96-92A2-24E561C20B9D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4703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메이블린은</a:t>
            </a:r>
            <a:r>
              <a:rPr lang="ko-KR" altLang="en-US" dirty="0" smtClean="0"/>
              <a:t> 크게 눈</a:t>
            </a:r>
            <a:r>
              <a:rPr lang="en-US" altLang="ko-KR" dirty="0" smtClean="0"/>
              <a:t>,</a:t>
            </a:r>
            <a:r>
              <a:rPr lang="ko-KR" altLang="en-US" dirty="0" smtClean="0"/>
              <a:t>색조</a:t>
            </a:r>
            <a:r>
              <a:rPr lang="en-US" altLang="ko-KR" dirty="0" smtClean="0"/>
              <a:t>,</a:t>
            </a:r>
            <a:r>
              <a:rPr lang="ko-KR" altLang="en-US" dirty="0" smtClean="0"/>
              <a:t>얼굴의 세가지로 분류했다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여성의 화장품에 대해서는 아직도 잘 모르지만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손톱화장과 입술화장을 하는 경우와 </a:t>
            </a:r>
            <a:r>
              <a:rPr lang="ko-KR" altLang="en-US" dirty="0" err="1" smtClean="0"/>
              <a:t>안하는</a:t>
            </a:r>
            <a:r>
              <a:rPr lang="ko-KR" altLang="en-US" dirty="0" smtClean="0"/>
              <a:t> 경우가 있기 때문에</a:t>
            </a:r>
            <a:r>
              <a:rPr lang="ko-KR" altLang="en-US" baseline="0" dirty="0" smtClean="0"/>
              <a:t> 명확하게 </a:t>
            </a:r>
            <a:r>
              <a:rPr lang="ko-KR" altLang="en-US" baseline="0" dirty="0" err="1" smtClean="0"/>
              <a:t>네가지로</a:t>
            </a:r>
            <a:r>
              <a:rPr lang="ko-KR" altLang="en-US" baseline="0" dirty="0" smtClean="0"/>
              <a:t> 나누는 것이 좋을 것 같다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7171E7-359F-4C96-92A2-24E561C20B9D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874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제품지향적 </a:t>
            </a:r>
            <a:r>
              <a:rPr lang="ko-KR" altLang="en-US" dirty="0" err="1" smtClean="0"/>
              <a:t>포지셔닝에서</a:t>
            </a:r>
            <a:r>
              <a:rPr lang="ko-KR" altLang="en-US" dirty="0" smtClean="0"/>
              <a:t> 고객지향적 </a:t>
            </a:r>
            <a:r>
              <a:rPr lang="ko-KR" altLang="en-US" dirty="0" err="1" smtClean="0"/>
              <a:t>포지셔닝으로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바뀐것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7171E7-359F-4C96-92A2-24E561C20B9D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2093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만약 </a:t>
            </a:r>
            <a:r>
              <a:rPr lang="ko-KR" altLang="en-US" dirty="0" err="1" smtClean="0"/>
              <a:t>메이블린이</a:t>
            </a:r>
            <a:r>
              <a:rPr lang="ko-KR" altLang="en-US" dirty="0" smtClean="0"/>
              <a:t> 대응하지 않았다면 경쟁이 심화하는 상황에서 도태되었을 것이고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상황에 맞춰 영역확대에 광고확장을 했음에도 불구하고 오히려 성공했기 때문이다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그러나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영역확대와 </a:t>
            </a:r>
            <a:r>
              <a:rPr lang="ko-KR" altLang="en-US" baseline="0" dirty="0" err="1" smtClean="0"/>
              <a:t>광고확장으로인한</a:t>
            </a:r>
            <a:r>
              <a:rPr lang="ko-KR" altLang="en-US" baseline="0" dirty="0" smtClean="0"/>
              <a:t> 비용측면에 대해서도 고려를 해봐야 할 것이다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7171E7-359F-4C96-92A2-24E561C20B9D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400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err="1" smtClean="0"/>
              <a:t>메이블린이</a:t>
            </a:r>
            <a:r>
              <a:rPr lang="ko-KR" altLang="en-US" dirty="0" smtClean="0"/>
              <a:t> 다양한 광고를 한 가장 </a:t>
            </a:r>
            <a:r>
              <a:rPr lang="ko-KR" altLang="en-US" dirty="0" err="1" smtClean="0"/>
              <a:t>큰이유는</a:t>
            </a:r>
            <a:r>
              <a:rPr lang="ko-KR" altLang="en-US" dirty="0" smtClean="0"/>
              <a:t>  아마도 브랜드 이미지의 개선일 것이다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앞서 사례에서 보면 </a:t>
            </a:r>
            <a:r>
              <a:rPr lang="ko-KR" altLang="en-US" dirty="0" err="1" smtClean="0"/>
              <a:t>메이블린이</a:t>
            </a:r>
            <a:r>
              <a:rPr lang="ko-KR" altLang="en-US" dirty="0" smtClean="0"/>
              <a:t> 처한 상황이 경쟁이 심화되는 시장에서 경쟁사와 비교했을 때</a:t>
            </a:r>
            <a:r>
              <a:rPr lang="en-US" altLang="ko-KR" dirty="0" smtClean="0"/>
              <a:t>,</a:t>
            </a:r>
            <a:r>
              <a:rPr lang="en-US" altLang="ko-KR" baseline="0" dirty="0" smtClean="0"/>
              <a:t> </a:t>
            </a:r>
            <a:r>
              <a:rPr lang="ko-KR" altLang="en-US" baseline="0" dirty="0" err="1" smtClean="0"/>
              <a:t>타겟</a:t>
            </a:r>
            <a:r>
              <a:rPr lang="ko-KR" altLang="en-US" baseline="0" dirty="0" smtClean="0"/>
              <a:t> 소비자에게 불리하게 적용되는 이미지였고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목표를 달성하기 위해서는 가장 </a:t>
            </a:r>
            <a:r>
              <a:rPr lang="ko-KR" altLang="en-US" baseline="0" dirty="0" err="1" smtClean="0"/>
              <a:t>시급한게</a:t>
            </a:r>
            <a:r>
              <a:rPr lang="ko-KR" altLang="en-US" baseline="0" dirty="0" smtClean="0"/>
              <a:t> 이미지 개선이었기 때문이다</a:t>
            </a:r>
            <a:r>
              <a:rPr lang="en-US" altLang="ko-KR" baseline="0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7171E7-359F-4C96-92A2-24E561C20B9D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0373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경쟁사들의 광고방식과 미국 여성들의 화장품 광고행태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7171E7-359F-4C96-92A2-24E561C20B9D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3696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08286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payload136.cargocollective.com/1/4/130098/5037576/maybelline%203_1024_1024.jp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" t="942" r="691" b="359"/>
          <a:stretch/>
        </p:blipFill>
        <p:spPr bwMode="auto">
          <a:xfrm>
            <a:off x="-11575" y="1"/>
            <a:ext cx="9178724" cy="689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직사각형 51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8" name="그룹 47"/>
          <p:cNvGrpSpPr/>
          <p:nvPr userDrawn="1"/>
        </p:nvGrpSpPr>
        <p:grpSpPr>
          <a:xfrm>
            <a:off x="378947" y="303908"/>
            <a:ext cx="2127422" cy="707886"/>
            <a:chOff x="3826165" y="1946856"/>
            <a:chExt cx="2127422" cy="707886"/>
          </a:xfrm>
        </p:grpSpPr>
        <p:pic>
          <p:nvPicPr>
            <p:cNvPr id="38" name="그림 37"/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6165" y="2026456"/>
              <a:ext cx="2091109" cy="51820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22" name="TextBox 21"/>
            <p:cNvSpPr txBox="1"/>
            <p:nvPr userDrawn="1"/>
          </p:nvSpPr>
          <p:spPr>
            <a:xfrm>
              <a:off x="3893408" y="1946856"/>
              <a:ext cx="206017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4000" b="1" i="0" spc="600" dirty="0" smtClean="0">
                  <a:solidFill>
                    <a:srgbClr val="F7417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디자인웹고딕" panose="02030504000101010101" pitchFamily="18" charset="-127"/>
                  <a:ea typeface="-윤디자인웹고딕" panose="02030504000101010101" pitchFamily="18" charset="-127"/>
                </a:rPr>
                <a:t>I</a:t>
              </a:r>
              <a:r>
                <a:rPr lang="en-US" altLang="ko-KR" sz="4000" b="1" i="0" spc="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디자인웹고딕" panose="02030504000101010101" pitchFamily="18" charset="-127"/>
                  <a:ea typeface="-윤디자인웹고딕" panose="02030504000101010101" pitchFamily="18" charset="-127"/>
                </a:rPr>
                <a:t>ndex</a:t>
              </a:r>
              <a:endParaRPr lang="ko-KR" altLang="en-US" sz="4000" b="1" i="0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디자인웹고딕" panose="02030504000101010101" pitchFamily="18" charset="-127"/>
                <a:ea typeface="-윤디자인웹고딕" panose="02030504000101010101" pitchFamily="18" charset="-127"/>
              </a:endParaRPr>
            </a:p>
          </p:txBody>
        </p:sp>
      </p:grpSp>
      <p:cxnSp>
        <p:nvCxnSpPr>
          <p:cNvPr id="42" name="직선 연결선 41"/>
          <p:cNvCxnSpPr/>
          <p:nvPr userDrawn="1"/>
        </p:nvCxnSpPr>
        <p:spPr>
          <a:xfrm>
            <a:off x="277438" y="1089428"/>
            <a:ext cx="4419600" cy="0"/>
          </a:xfrm>
          <a:prstGeom prst="line">
            <a:avLst/>
          </a:prstGeom>
          <a:ln w="19050">
            <a:solidFill>
              <a:srgbClr val="F74171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1866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8" r="480"/>
          <a:stretch/>
        </p:blipFill>
        <p:spPr>
          <a:xfrm flipH="1">
            <a:off x="2894" y="350982"/>
            <a:ext cx="9138213" cy="6156036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 rotWithShape="1">
          <a:blip r:embed="rId4"/>
          <a:srcRect l="53151" t="58788" r="10805" b="26581"/>
          <a:stretch/>
        </p:blipFill>
        <p:spPr>
          <a:xfrm>
            <a:off x="0" y="4333381"/>
            <a:ext cx="5381399" cy="702145"/>
          </a:xfrm>
          <a:prstGeom prst="rect">
            <a:avLst/>
          </a:prstGeom>
          <a:effectLst>
            <a:reflection blurRad="6350" stA="50000" endA="275" endPos="40000" dist="101600" dir="5400000" sy="-100000" algn="bl" rotWithShape="0"/>
          </a:effectLst>
        </p:spPr>
      </p:pic>
      <p:pic>
        <p:nvPicPr>
          <p:cNvPr id="12" name="그림 11"/>
          <p:cNvPicPr>
            <a:picLocks noChangeAspect="1"/>
          </p:cNvPicPr>
          <p:nvPr userDrawn="1"/>
        </p:nvPicPr>
        <p:blipFill rotWithShape="1">
          <a:blip r:embed="rId4"/>
          <a:srcRect l="53151" t="44799" r="10805" b="40570"/>
          <a:stretch/>
        </p:blipFill>
        <p:spPr>
          <a:xfrm>
            <a:off x="3759708" y="5386508"/>
            <a:ext cx="5381399" cy="702145"/>
          </a:xfrm>
          <a:prstGeom prst="rect">
            <a:avLst/>
          </a:prstGeom>
          <a:effectLst>
            <a:reflection blurRad="6350" stA="50000" endA="275" endPos="40000" dist="1016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307410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773959" y="6596390"/>
            <a:ext cx="370041" cy="249385"/>
          </a:xfrm>
        </p:spPr>
        <p:txBody>
          <a:bodyPr/>
          <a:lstStyle>
            <a:lvl1pPr>
              <a:defRPr b="1">
                <a:solidFill>
                  <a:srgbClr val="FFBE40"/>
                </a:solidFill>
              </a:defRPr>
            </a:lvl1pPr>
          </a:lstStyle>
          <a:p>
            <a:fld id="{AA036256-6AD3-4E4D-9813-CF9CED80068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96" name="이등변 삼각형 95"/>
          <p:cNvSpPr/>
          <p:nvPr userDrawn="1"/>
        </p:nvSpPr>
        <p:spPr>
          <a:xfrm>
            <a:off x="0" y="0"/>
            <a:ext cx="902825" cy="6858000"/>
          </a:xfrm>
          <a:prstGeom prst="triangle">
            <a:avLst>
              <a:gd name="adj" fmla="val 0"/>
            </a:avLst>
          </a:prstGeom>
          <a:solidFill>
            <a:srgbClr val="FFB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TextBox 96"/>
          <p:cNvSpPr txBox="1"/>
          <p:nvPr userDrawn="1"/>
        </p:nvSpPr>
        <p:spPr>
          <a:xfrm>
            <a:off x="8122752" y="6596390"/>
            <a:ext cx="763351" cy="2616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altLang="ko-KR" sz="1100" b="1" i="1" spc="-150" dirty="0" smtClean="0">
                <a:solidFill>
                  <a:schemeClr val="bg1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New </a:t>
            </a:r>
            <a:r>
              <a:rPr lang="en-US" altLang="ko-KR" sz="1100" b="1" i="1" spc="-150" dirty="0" smtClean="0">
                <a:solidFill>
                  <a:srgbClr val="FF0000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Blood </a:t>
            </a:r>
            <a:r>
              <a:rPr lang="en-US" altLang="ko-KR" sz="1100" b="1" i="1" spc="-150" dirty="0" smtClean="0">
                <a:solidFill>
                  <a:schemeClr val="bg1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Alliance</a:t>
            </a:r>
          </a:p>
        </p:txBody>
      </p:sp>
    </p:spTree>
    <p:extLst>
      <p:ext uri="{BB962C8B-B14F-4D97-AF65-F5344CB8AC3E}">
        <p14:creationId xmlns:p14="http://schemas.microsoft.com/office/powerpoint/2010/main" val="3953381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이등변 삼각형 111"/>
          <p:cNvSpPr/>
          <p:nvPr userDrawn="1"/>
        </p:nvSpPr>
        <p:spPr>
          <a:xfrm>
            <a:off x="0" y="0"/>
            <a:ext cx="902825" cy="6858000"/>
          </a:xfrm>
          <a:prstGeom prst="triangle">
            <a:avLst>
              <a:gd name="adj" fmla="val 0"/>
            </a:avLst>
          </a:prstGeom>
          <a:solidFill>
            <a:srgbClr val="ECF0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ECF081"/>
              </a:solidFill>
            </a:endParaRPr>
          </a:p>
        </p:txBody>
      </p:sp>
      <p:sp>
        <p:nvSpPr>
          <p:cNvPr id="113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773959" y="6596390"/>
            <a:ext cx="370041" cy="249385"/>
          </a:xfrm>
        </p:spPr>
        <p:txBody>
          <a:bodyPr/>
          <a:lstStyle>
            <a:lvl1pPr>
              <a:defRPr b="1">
                <a:solidFill>
                  <a:srgbClr val="ECF081"/>
                </a:solidFill>
              </a:defRPr>
            </a:lvl1pPr>
          </a:lstStyle>
          <a:p>
            <a:fld id="{AA036256-6AD3-4E4D-9813-CF9CED80068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16" name="TextBox 115"/>
          <p:cNvSpPr txBox="1"/>
          <p:nvPr userDrawn="1"/>
        </p:nvSpPr>
        <p:spPr>
          <a:xfrm>
            <a:off x="8122752" y="6596390"/>
            <a:ext cx="763351" cy="2616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altLang="ko-KR" sz="1100" b="1" i="1" spc="-150" dirty="0" smtClean="0">
                <a:solidFill>
                  <a:schemeClr val="bg1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New </a:t>
            </a:r>
            <a:r>
              <a:rPr lang="en-US" altLang="ko-KR" sz="1100" b="1" i="1" spc="-150" dirty="0" smtClean="0">
                <a:solidFill>
                  <a:srgbClr val="FF0000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Blood </a:t>
            </a:r>
            <a:r>
              <a:rPr lang="en-US" altLang="ko-KR" sz="1100" b="1" i="1" spc="-150" dirty="0" smtClean="0">
                <a:solidFill>
                  <a:schemeClr val="bg1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Alliance</a:t>
            </a:r>
          </a:p>
        </p:txBody>
      </p:sp>
    </p:spTree>
    <p:extLst>
      <p:ext uri="{BB962C8B-B14F-4D97-AF65-F5344CB8AC3E}">
        <p14:creationId xmlns:p14="http://schemas.microsoft.com/office/powerpoint/2010/main" val="12173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이등변 삼각형 111"/>
          <p:cNvSpPr/>
          <p:nvPr userDrawn="1"/>
        </p:nvSpPr>
        <p:spPr>
          <a:xfrm>
            <a:off x="0" y="0"/>
            <a:ext cx="902825" cy="6858000"/>
          </a:xfrm>
          <a:prstGeom prst="triangle">
            <a:avLst>
              <a:gd name="adj" fmla="val 0"/>
            </a:avLst>
          </a:prstGeom>
          <a:solidFill>
            <a:srgbClr val="55CD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3" name="슬라이드 번호 개체 틀 4"/>
          <p:cNvSpPr txBox="1">
            <a:spLocks/>
          </p:cNvSpPr>
          <p:nvPr userDrawn="1"/>
        </p:nvSpPr>
        <p:spPr>
          <a:xfrm>
            <a:off x="8773959" y="6596390"/>
            <a:ext cx="370041" cy="24938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b="1" kern="1200">
                <a:solidFill>
                  <a:srgbClr val="FFBE4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A036256-6AD3-4E4D-9813-CF9CED800687}" type="slidenum">
              <a:rPr lang="ko-KR" altLang="en-US" smtClean="0">
                <a:solidFill>
                  <a:srgbClr val="55CDCD"/>
                </a:solidFill>
              </a:rPr>
              <a:pPr/>
              <a:t>‹#›</a:t>
            </a:fld>
            <a:endParaRPr lang="ko-KR" altLang="en-US" dirty="0">
              <a:solidFill>
                <a:srgbClr val="55CDCD"/>
              </a:solidFill>
            </a:endParaRPr>
          </a:p>
        </p:txBody>
      </p:sp>
      <p:sp>
        <p:nvSpPr>
          <p:cNvPr id="116" name="TextBox 115"/>
          <p:cNvSpPr txBox="1"/>
          <p:nvPr userDrawn="1"/>
        </p:nvSpPr>
        <p:spPr>
          <a:xfrm>
            <a:off x="8122752" y="6596390"/>
            <a:ext cx="763351" cy="2616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altLang="ko-KR" sz="1100" b="1" i="1" spc="-150" dirty="0" smtClean="0">
                <a:solidFill>
                  <a:schemeClr val="bg1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New </a:t>
            </a:r>
            <a:r>
              <a:rPr lang="en-US" altLang="ko-KR" sz="1100" b="1" i="1" spc="-150" dirty="0" smtClean="0">
                <a:solidFill>
                  <a:srgbClr val="FF0000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Blood </a:t>
            </a:r>
            <a:r>
              <a:rPr lang="en-US" altLang="ko-KR" sz="1100" b="1" i="1" spc="-150" dirty="0" smtClean="0">
                <a:solidFill>
                  <a:schemeClr val="bg1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Alliance</a:t>
            </a:r>
          </a:p>
        </p:txBody>
      </p:sp>
    </p:spTree>
    <p:extLst>
      <p:ext uri="{BB962C8B-B14F-4D97-AF65-F5344CB8AC3E}">
        <p14:creationId xmlns:p14="http://schemas.microsoft.com/office/powerpoint/2010/main" val="377976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이등변 삼각형 111"/>
          <p:cNvSpPr/>
          <p:nvPr userDrawn="1"/>
        </p:nvSpPr>
        <p:spPr>
          <a:xfrm>
            <a:off x="0" y="0"/>
            <a:ext cx="902825" cy="6858000"/>
          </a:xfrm>
          <a:prstGeom prst="triangle">
            <a:avLst>
              <a:gd name="adj" fmla="val 0"/>
            </a:avLst>
          </a:prstGeom>
          <a:solidFill>
            <a:srgbClr val="CD37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3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773959" y="6596390"/>
            <a:ext cx="370041" cy="249385"/>
          </a:xfrm>
        </p:spPr>
        <p:txBody>
          <a:bodyPr/>
          <a:lstStyle>
            <a:lvl1pPr>
              <a:defRPr b="1">
                <a:solidFill>
                  <a:srgbClr val="AB3E5B"/>
                </a:solidFill>
              </a:defRPr>
            </a:lvl1pPr>
          </a:lstStyle>
          <a:p>
            <a:fld id="{AA036256-6AD3-4E4D-9813-CF9CED80068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16" name="TextBox 115"/>
          <p:cNvSpPr txBox="1"/>
          <p:nvPr userDrawn="1"/>
        </p:nvSpPr>
        <p:spPr>
          <a:xfrm>
            <a:off x="8122752" y="6596390"/>
            <a:ext cx="763351" cy="2616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altLang="ko-KR" sz="1100" b="1" i="1" spc="-150" dirty="0" smtClean="0">
                <a:solidFill>
                  <a:schemeClr val="bg1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New </a:t>
            </a:r>
            <a:r>
              <a:rPr lang="en-US" altLang="ko-KR" sz="1100" b="1" i="1" spc="-150" dirty="0" smtClean="0">
                <a:solidFill>
                  <a:srgbClr val="FF0000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Blood </a:t>
            </a:r>
            <a:r>
              <a:rPr lang="en-US" altLang="ko-KR" sz="1100" b="1" i="1" spc="-150" dirty="0" smtClean="0">
                <a:solidFill>
                  <a:schemeClr val="bg1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Alliance</a:t>
            </a:r>
          </a:p>
        </p:txBody>
      </p:sp>
    </p:spTree>
    <p:extLst>
      <p:ext uri="{BB962C8B-B14F-4D97-AF65-F5344CB8AC3E}">
        <p14:creationId xmlns:p14="http://schemas.microsoft.com/office/powerpoint/2010/main" val="2676543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773959" y="6596390"/>
            <a:ext cx="370041" cy="249385"/>
          </a:xfrm>
        </p:spPr>
        <p:txBody>
          <a:bodyPr/>
          <a:lstStyle>
            <a:lvl1pPr>
              <a:defRPr b="1">
                <a:solidFill>
                  <a:srgbClr val="ECF081"/>
                </a:solidFill>
              </a:defRPr>
            </a:lvl1pPr>
          </a:lstStyle>
          <a:p>
            <a:fld id="{AA036256-6AD3-4E4D-9813-CF9CED80068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122752" y="6596390"/>
            <a:ext cx="763351" cy="2616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altLang="ko-KR" sz="1100" b="1" i="1" spc="-150" dirty="0" smtClean="0">
                <a:solidFill>
                  <a:schemeClr val="bg1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New </a:t>
            </a:r>
            <a:r>
              <a:rPr lang="en-US" altLang="ko-KR" sz="1100" b="1" i="1" spc="-150" dirty="0" smtClean="0">
                <a:solidFill>
                  <a:srgbClr val="FF0000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Blood </a:t>
            </a:r>
            <a:r>
              <a:rPr lang="en-US" altLang="ko-KR" sz="1100" b="1" i="1" spc="-150" dirty="0" smtClean="0">
                <a:solidFill>
                  <a:schemeClr val="bg1"/>
                </a:solidFill>
                <a:effectLst/>
                <a:latin typeface="한컴 쿨재즈 L" panose="02020603020101020101" pitchFamily="18" charset="-127"/>
                <a:ea typeface="한컴 쿨재즈 L" panose="02020603020101020101" pitchFamily="18" charset="-127"/>
              </a:rPr>
              <a:t>Alliance</a:t>
            </a:r>
          </a:p>
        </p:txBody>
      </p:sp>
    </p:spTree>
    <p:extLst>
      <p:ext uri="{BB962C8B-B14F-4D97-AF65-F5344CB8AC3E}">
        <p14:creationId xmlns:p14="http://schemas.microsoft.com/office/powerpoint/2010/main" val="1046584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엔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4" r="12434"/>
          <a:stretch/>
        </p:blipFill>
        <p:spPr>
          <a:xfrm>
            <a:off x="-45720" y="-28229"/>
            <a:ext cx="9235440" cy="6914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1671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36256-6AD3-4E4D-9813-CF9CED8006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1618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8" r:id="rId6"/>
    <p:sldLayoutId id="2147483666" r:id="rId7"/>
    <p:sldLayoutId id="2147483667" r:id="rId8"/>
    <p:sldLayoutId id="2147483669" r:id="rId9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그룹 21"/>
          <p:cNvGrpSpPr/>
          <p:nvPr/>
        </p:nvGrpSpPr>
        <p:grpSpPr>
          <a:xfrm>
            <a:off x="2169437" y="1556611"/>
            <a:ext cx="4805127" cy="4021844"/>
            <a:chOff x="0" y="1134318"/>
            <a:chExt cx="5814204" cy="4866431"/>
          </a:xfrm>
        </p:grpSpPr>
        <p:pic>
          <p:nvPicPr>
            <p:cNvPr id="23" name="그림 2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622" t="5387" r="16793"/>
            <a:stretch/>
          </p:blipFill>
          <p:spPr>
            <a:xfrm>
              <a:off x="0" y="1134318"/>
              <a:ext cx="5814204" cy="4866431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622" t="78428" r="16793"/>
            <a:stretch/>
          </p:blipFill>
          <p:spPr>
            <a:xfrm>
              <a:off x="0" y="4891176"/>
              <a:ext cx="5814204" cy="110957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8" name="TextBox 7"/>
          <p:cNvSpPr txBox="1"/>
          <p:nvPr/>
        </p:nvSpPr>
        <p:spPr>
          <a:xfrm>
            <a:off x="137184" y="117669"/>
            <a:ext cx="20893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2014-2 Advertising, case study</a:t>
            </a:r>
            <a:endParaRPr lang="ko-KR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79107" y="5545613"/>
            <a:ext cx="467948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altLang="ko-KR" sz="14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윤고딕 240" panose="02020603020101020101" pitchFamily="18" charset="-127"/>
                <a:ea typeface="한컴 윤고딕 240" panose="02020603020101020101" pitchFamily="18" charset="-127"/>
              </a:rPr>
              <a:t>Maybe She’s Born with It. Maybe It’s Maybelline.</a:t>
            </a:r>
            <a:endParaRPr lang="ko-KR" altLang="en-US" sz="14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한컴 윤고딕 240" panose="02020603020101020101" pitchFamily="18" charset="-127"/>
              <a:ea typeface="한컴 윤고딕 240" panose="02020603020101020101" pitchFamily="18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665993" y="2594887"/>
            <a:ext cx="2241004" cy="2066565"/>
            <a:chOff x="5665993" y="2594887"/>
            <a:chExt cx="2241004" cy="2066565"/>
          </a:xfrm>
        </p:grpSpPr>
        <p:grpSp>
          <p:nvGrpSpPr>
            <p:cNvPr id="30" name="그룹 29"/>
            <p:cNvGrpSpPr/>
            <p:nvPr/>
          </p:nvGrpSpPr>
          <p:grpSpPr>
            <a:xfrm>
              <a:off x="5665993" y="2594887"/>
              <a:ext cx="2050490" cy="1407519"/>
              <a:chOff x="6630306" y="2594887"/>
              <a:chExt cx="2050490" cy="1407519"/>
            </a:xfrm>
          </p:grpSpPr>
          <p:pic>
            <p:nvPicPr>
              <p:cNvPr id="20" name="그림 19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03601" y="2594887"/>
                <a:ext cx="1277195" cy="1407519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</p:pic>
          <p:sp>
            <p:nvSpPr>
              <p:cNvPr id="29" name="TextBox 28"/>
              <p:cNvSpPr txBox="1"/>
              <p:nvPr/>
            </p:nvSpPr>
            <p:spPr>
              <a:xfrm>
                <a:off x="6630306" y="3144757"/>
                <a:ext cx="615874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r>
                  <a:rPr lang="en-US" altLang="ko-KR" sz="16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한컴 윤고딕 240" panose="02020603020101020101" pitchFamily="18" charset="-127"/>
                    <a:ea typeface="한컴 윤고딕 240" panose="02020603020101020101" pitchFamily="18" charset="-127"/>
                  </a:rPr>
                  <a:t>with</a:t>
                </a:r>
                <a:endParaRPr lang="ko-KR" altLang="en-US" sz="1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한컴 윤고딕 240" panose="02020603020101020101" pitchFamily="18" charset="-127"/>
                  <a:ea typeface="한컴 윤고딕 240" panose="02020603020101020101" pitchFamily="18" charset="-127"/>
                </a:endParaRPr>
              </a:p>
            </p:txBody>
          </p:sp>
        </p:grpSp>
        <p:grpSp>
          <p:nvGrpSpPr>
            <p:cNvPr id="33" name="그룹 32"/>
            <p:cNvGrpSpPr/>
            <p:nvPr/>
          </p:nvGrpSpPr>
          <p:grpSpPr>
            <a:xfrm>
              <a:off x="5784663" y="4353675"/>
              <a:ext cx="2122334" cy="307777"/>
              <a:chOff x="5784663" y="4353675"/>
              <a:chExt cx="2122334" cy="307777"/>
            </a:xfrm>
          </p:grpSpPr>
          <p:sp>
            <p:nvSpPr>
              <p:cNvPr id="25" name="TextBox 24"/>
              <p:cNvSpPr txBox="1"/>
              <p:nvPr/>
            </p:nvSpPr>
            <p:spPr>
              <a:xfrm>
                <a:off x="6157800" y="4353675"/>
                <a:ext cx="174919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r>
                  <a:rPr lang="en-US" altLang="ko-KR" sz="1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한컴 윤고딕 240" panose="02020603020101020101" pitchFamily="18" charset="-127"/>
                    <a:ea typeface="한컴 윤고딕 240" panose="02020603020101020101" pitchFamily="18" charset="-127"/>
                  </a:rPr>
                  <a:t>Abdullah </a:t>
                </a:r>
                <a:r>
                  <a:rPr lang="en-US" altLang="ko-KR" sz="1400" dirty="0" err="1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한컴 윤고딕 240" panose="02020603020101020101" pitchFamily="18" charset="-127"/>
                    <a:ea typeface="한컴 윤고딕 240" panose="02020603020101020101" pitchFamily="18" charset="-127"/>
                  </a:rPr>
                  <a:t>Hokroh</a:t>
                </a:r>
                <a:endParaRPr lang="ko-KR" altLang="en-US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한컴 윤고딕 240" panose="02020603020101020101" pitchFamily="18" charset="-127"/>
                  <a:ea typeface="한컴 윤고딕 240" panose="02020603020101020101" pitchFamily="18" charset="-127"/>
                </a:endParaRPr>
              </a:p>
            </p:txBody>
          </p:sp>
          <p:pic>
            <p:nvPicPr>
              <p:cNvPr id="4098" name="Picture 2" descr="http://flagpedia.net/data/flags/big/sa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84663" y="4387526"/>
                <a:ext cx="360000" cy="240075"/>
              </a:xfrm>
              <a:prstGeom prst="rect">
                <a:avLst/>
              </a:prstGeom>
              <a:noFill/>
              <a:effectLst>
                <a:reflection blurRad="6350" stA="52000" endA="300" endPos="35000" dir="5400000" sy="-100000" algn="bl" rotWithShape="0"/>
                <a:softEdge rad="127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2" name="그룹 31"/>
            <p:cNvGrpSpPr/>
            <p:nvPr/>
          </p:nvGrpSpPr>
          <p:grpSpPr>
            <a:xfrm>
              <a:off x="5784663" y="4032673"/>
              <a:ext cx="2096686" cy="307777"/>
              <a:chOff x="5784663" y="4032673"/>
              <a:chExt cx="2096686" cy="307777"/>
            </a:xfrm>
          </p:grpSpPr>
          <p:sp>
            <p:nvSpPr>
              <p:cNvPr id="11" name="TextBox 10"/>
              <p:cNvSpPr txBox="1"/>
              <p:nvPr/>
            </p:nvSpPr>
            <p:spPr>
              <a:xfrm>
                <a:off x="6157800" y="4032673"/>
                <a:ext cx="172354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  <a:scene3d>
                  <a:camera prst="orthographicFront"/>
                  <a:lightRig rig="threePt" dir="t"/>
                </a:scene3d>
                <a:sp3d extrusionH="57150">
                  <a:bevelT w="38100" h="38100"/>
                </a:sp3d>
              </a:bodyPr>
              <a:lstStyle/>
              <a:p>
                <a:r>
                  <a:rPr lang="en-US" altLang="ko-KR" sz="1400" dirty="0" err="1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한컴 윤고딕 240" panose="02020603020101020101" pitchFamily="18" charset="-127"/>
                    <a:ea typeface="한컴 윤고딕 240" panose="02020603020101020101" pitchFamily="18" charset="-127"/>
                  </a:rPr>
                  <a:t>Jeong</a:t>
                </a:r>
                <a:r>
                  <a:rPr lang="en-US" altLang="ko-KR" sz="1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한컴 윤고딕 240" panose="02020603020101020101" pitchFamily="18" charset="-127"/>
                    <a:ea typeface="한컴 윤고딕 240" panose="02020603020101020101" pitchFamily="18" charset="-127"/>
                  </a:rPr>
                  <a:t> </a:t>
                </a:r>
                <a:r>
                  <a:rPr lang="en-US" altLang="ko-KR" sz="1400" dirty="0" err="1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한컴 윤고딕 240" panose="02020603020101020101" pitchFamily="18" charset="-127"/>
                    <a:ea typeface="한컴 윤고딕 240" panose="02020603020101020101" pitchFamily="18" charset="-127"/>
                  </a:rPr>
                  <a:t>Dae</a:t>
                </a:r>
                <a:r>
                  <a:rPr lang="en-US" altLang="ko-KR" sz="1400" dirty="0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한컴 윤고딕 240" panose="02020603020101020101" pitchFamily="18" charset="-127"/>
                    <a:ea typeface="한컴 윤고딕 240" panose="02020603020101020101" pitchFamily="18" charset="-127"/>
                  </a:rPr>
                  <a:t> </a:t>
                </a:r>
                <a:r>
                  <a:rPr lang="en-US" altLang="ko-KR" sz="1400" dirty="0" err="1" smtClean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한컴 윤고딕 240" panose="02020603020101020101" pitchFamily="18" charset="-127"/>
                    <a:ea typeface="한컴 윤고딕 240" panose="02020603020101020101" pitchFamily="18" charset="-127"/>
                  </a:rPr>
                  <a:t>Geun</a:t>
                </a:r>
                <a:endParaRPr lang="en-US" altLang="ko-KR" sz="14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한컴 윤고딕 240" panose="02020603020101020101" pitchFamily="18" charset="-127"/>
                  <a:ea typeface="한컴 윤고딕 240" panose="02020603020101020101" pitchFamily="18" charset="-127"/>
                </a:endParaRPr>
              </a:p>
            </p:txBody>
          </p:sp>
          <p:pic>
            <p:nvPicPr>
              <p:cNvPr id="4100" name="Picture 4" descr="http://www.carassauga.com/wp-content/uploads/2013/02/korea-8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784663" y="4066524"/>
                <a:ext cx="360000" cy="240075"/>
              </a:xfrm>
              <a:prstGeom prst="rect">
                <a:avLst/>
              </a:prstGeom>
              <a:noFill/>
              <a:effectLst>
                <a:reflection blurRad="6350" stA="52000" endA="300" endPos="35000" dir="5400000" sy="-100000" algn="bl" rotWithShape="0"/>
                <a:softEdge rad="12700"/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618076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1.11111E-6 L -0.12118 1.11111E-6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5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mph" presetSubtype="2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7417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그룹 24"/>
          <p:cNvGrpSpPr/>
          <p:nvPr/>
        </p:nvGrpSpPr>
        <p:grpSpPr>
          <a:xfrm>
            <a:off x="803730" y="1184648"/>
            <a:ext cx="3039615" cy="1966460"/>
            <a:chOff x="4264561" y="2859809"/>
            <a:chExt cx="3039615" cy="1966460"/>
          </a:xfrm>
        </p:grpSpPr>
        <p:sp>
          <p:nvSpPr>
            <p:cNvPr id="21" name="TextBox 20"/>
            <p:cNvSpPr txBox="1"/>
            <p:nvPr/>
          </p:nvSpPr>
          <p:spPr>
            <a:xfrm>
              <a:off x="4264561" y="2859809"/>
              <a:ext cx="250260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>
                  <a:solidFill>
                    <a:schemeClr val="bg1"/>
                  </a:solidFill>
                  <a:latin typeface="-윤디자인웹고딕" panose="02030504000101010101" pitchFamily="18" charset="-127"/>
                  <a:ea typeface="-윤디자인웹고딕" panose="02030504000101010101" pitchFamily="18" charset="-127"/>
                </a:defRPr>
              </a:lvl1pPr>
            </a:lstStyle>
            <a:p>
              <a:pPr lvl="0"/>
              <a:r>
                <a:rPr lang="en-US" altLang="ko-KR" sz="2000" b="1" dirty="0" smtClean="0">
                  <a:solidFill>
                    <a:srgbClr val="FFBE4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About Maybelline</a:t>
              </a:r>
              <a:endParaRPr lang="ko-KR" altLang="en-US" sz="2000" b="1" dirty="0">
                <a:solidFill>
                  <a:srgbClr val="FFBE4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264561" y="3381926"/>
              <a:ext cx="171393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>
                  <a:solidFill>
                    <a:schemeClr val="bg1"/>
                  </a:solidFill>
                  <a:latin typeface="-윤디자인웹고딕" panose="02030504000101010101" pitchFamily="18" charset="-127"/>
                  <a:ea typeface="-윤디자인웹고딕" panose="02030504000101010101" pitchFamily="18" charset="-127"/>
                </a:defRPr>
              </a:lvl1pPr>
            </a:lstStyle>
            <a:p>
              <a:pPr lvl="0"/>
              <a:r>
                <a:rPr lang="en-US" altLang="ko-KR" sz="2000" b="1" dirty="0" smtClean="0">
                  <a:solidFill>
                    <a:srgbClr val="ECF081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Case Study</a:t>
              </a:r>
              <a:endParaRPr lang="ko-KR" altLang="en-US" sz="2000" b="1" dirty="0">
                <a:solidFill>
                  <a:srgbClr val="ECF081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264561" y="3904043"/>
              <a:ext cx="303961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>
                  <a:solidFill>
                    <a:schemeClr val="bg1"/>
                  </a:solidFill>
                  <a:latin typeface="-윤디자인웹고딕" panose="02030504000101010101" pitchFamily="18" charset="-127"/>
                  <a:ea typeface="-윤디자인웹고딕" panose="02030504000101010101" pitchFamily="18" charset="-127"/>
                </a:defRPr>
              </a:lvl1pPr>
            </a:lstStyle>
            <a:p>
              <a:pPr lvl="0"/>
              <a:r>
                <a:rPr lang="en-US" altLang="ko-KR" sz="2000" b="1" dirty="0" smtClean="0">
                  <a:solidFill>
                    <a:srgbClr val="55CDCD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Discussion Questions</a:t>
              </a:r>
              <a:endParaRPr lang="ko-KR" altLang="en-US" sz="2000" b="1" dirty="0">
                <a:solidFill>
                  <a:srgbClr val="55CDCD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4264561" y="4426159"/>
              <a:ext cx="283122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>
                  <a:solidFill>
                    <a:schemeClr val="bg1"/>
                  </a:solidFill>
                  <a:latin typeface="-윤디자인웹고딕" panose="02030504000101010101" pitchFamily="18" charset="-127"/>
                  <a:ea typeface="-윤디자인웹고딕" panose="02030504000101010101" pitchFamily="18" charset="-127"/>
                </a:defRPr>
              </a:lvl1pPr>
            </a:lstStyle>
            <a:p>
              <a:pPr lvl="0"/>
              <a:r>
                <a:rPr lang="en-US" altLang="ko-KR" sz="2000" b="1" dirty="0" smtClean="0">
                  <a:solidFill>
                    <a:srgbClr val="CD3757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Students’ Questions</a:t>
              </a:r>
              <a:endParaRPr lang="ko-KR" altLang="en-US" sz="2000" b="1" dirty="0">
                <a:solidFill>
                  <a:srgbClr val="CD3757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401845" y="1177681"/>
            <a:ext cx="415498" cy="1966460"/>
            <a:chOff x="3849063" y="2859809"/>
            <a:chExt cx="415498" cy="1966460"/>
          </a:xfrm>
        </p:grpSpPr>
        <p:sp>
          <p:nvSpPr>
            <p:cNvPr id="33" name="TextBox 32"/>
            <p:cNvSpPr txBox="1"/>
            <p:nvPr userDrawn="1"/>
          </p:nvSpPr>
          <p:spPr>
            <a:xfrm>
              <a:off x="3849063" y="2859809"/>
              <a:ext cx="41549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000" b="1" kern="1200" dirty="0" smtClean="0">
                  <a:solidFill>
                    <a:srgbClr val="FFBE4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Ⅰ</a:t>
              </a:r>
              <a:endParaRPr lang="ko-KR" altLang="en-US" sz="2000" b="1" kern="1200" dirty="0">
                <a:solidFill>
                  <a:srgbClr val="FFBE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  <p:sp>
          <p:nvSpPr>
            <p:cNvPr id="34" name="TextBox 33"/>
            <p:cNvSpPr txBox="1"/>
            <p:nvPr userDrawn="1"/>
          </p:nvSpPr>
          <p:spPr>
            <a:xfrm>
              <a:off x="3849063" y="3381926"/>
              <a:ext cx="41549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000" b="1" kern="1200" dirty="0" smtClean="0">
                  <a:solidFill>
                    <a:srgbClr val="ECF08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Ⅱ</a:t>
              </a:r>
              <a:endParaRPr lang="ko-KR" altLang="en-US" sz="2000" b="1" kern="1200" dirty="0">
                <a:solidFill>
                  <a:srgbClr val="ECF0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  <p:sp>
          <p:nvSpPr>
            <p:cNvPr id="35" name="TextBox 34"/>
            <p:cNvSpPr txBox="1"/>
            <p:nvPr userDrawn="1"/>
          </p:nvSpPr>
          <p:spPr>
            <a:xfrm>
              <a:off x="3849063" y="3904043"/>
              <a:ext cx="41549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lvl="0">
                <a:defRPr sz="2000" b="1">
                  <a:solidFill>
                    <a:srgbClr val="55CDCD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  <a:latin typeface="한컴 윤고딕 240" panose="02020603020101020101" pitchFamily="18" charset="-127"/>
                  <a:ea typeface="한컴 윤고딕 240" panose="02020603020101020101" pitchFamily="18" charset="-127"/>
                </a:defRPr>
              </a:lvl1pPr>
            </a:lstStyle>
            <a:p>
              <a:r>
                <a:rPr lang="en-US" altLang="ko-KR" dirty="0"/>
                <a:t>Ⅲ</a:t>
              </a:r>
              <a:endParaRPr lang="ko-KR" altLang="en-US" dirty="0"/>
            </a:p>
          </p:txBody>
        </p:sp>
        <p:sp>
          <p:nvSpPr>
            <p:cNvPr id="36" name="TextBox 35"/>
            <p:cNvSpPr txBox="1"/>
            <p:nvPr userDrawn="1"/>
          </p:nvSpPr>
          <p:spPr>
            <a:xfrm>
              <a:off x="3849063" y="4426159"/>
              <a:ext cx="41549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000" b="1" kern="1200" dirty="0" smtClean="0">
                  <a:solidFill>
                    <a:srgbClr val="CD375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Ⅳ</a:t>
              </a:r>
              <a:endParaRPr lang="ko-KR" altLang="en-US" sz="2000" b="1" kern="1200" dirty="0">
                <a:solidFill>
                  <a:srgbClr val="CD37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013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2405826" y="2129924"/>
            <a:ext cx="4332349" cy="830997"/>
            <a:chOff x="4110777" y="2129924"/>
            <a:chExt cx="4332349" cy="830997"/>
          </a:xfrm>
        </p:grpSpPr>
        <p:sp>
          <p:nvSpPr>
            <p:cNvPr id="4" name="TextBox 3"/>
            <p:cNvSpPr txBox="1"/>
            <p:nvPr/>
          </p:nvSpPr>
          <p:spPr>
            <a:xfrm>
              <a:off x="4623293" y="2129924"/>
              <a:ext cx="330731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lvl="0">
                <a:defRPr sz="2000" b="1">
                  <a:solidFill>
                    <a:srgbClr val="FFBE4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  <a:latin typeface="우리체" panose="02030600000101010101" pitchFamily="18" charset="-127"/>
                  <a:ea typeface="우리체" panose="02030600000101010101" pitchFamily="18" charset="-127"/>
                </a:defRPr>
              </a:lvl1pPr>
            </a:lstStyle>
            <a:p>
              <a:r>
                <a:rPr lang="en-US" altLang="ko-KR" sz="2800" dirty="0" smtClean="0"/>
                <a:t>About Maybelline</a:t>
              </a:r>
              <a:endParaRPr lang="en-US" altLang="ko-KR" sz="2800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936680" y="2653144"/>
              <a:ext cx="268054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lvl="0">
                <a:defRPr sz="2000" b="1">
                  <a:solidFill>
                    <a:srgbClr val="FFBE4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  <a:latin typeface="우리체" panose="02030600000101010101" pitchFamily="18" charset="-127"/>
                  <a:ea typeface="우리체" panose="02030600000101010101" pitchFamily="18" charset="-127"/>
                </a:defRPr>
              </a:lvl1pPr>
            </a:lstStyle>
            <a:p>
              <a:r>
                <a:rPr lang="en-US" altLang="ko-KR" sz="1400" spc="300" dirty="0" smtClean="0"/>
                <a:t>Company </a:t>
              </a:r>
              <a:r>
                <a:rPr lang="en-US" altLang="ko-KR" sz="1400" spc="300" dirty="0"/>
                <a:t>&amp; </a:t>
              </a:r>
              <a:r>
                <a:rPr lang="en-US" altLang="ko-KR" sz="1400" spc="300" dirty="0" smtClean="0"/>
                <a:t>History</a:t>
              </a:r>
              <a:endParaRPr lang="en-US" altLang="ko-KR" sz="1400" spc="300" dirty="0"/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4110777" y="2653144"/>
              <a:ext cx="4332349" cy="2472"/>
            </a:xfrm>
            <a:prstGeom prst="line">
              <a:avLst/>
            </a:prstGeom>
            <a:ln w="22225">
              <a:solidFill>
                <a:srgbClr val="FFBE40"/>
              </a:solidFill>
            </a:ln>
            <a:scene3d>
              <a:camera prst="obliqueTopLef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611008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슬라이드 번호 개체 틀 6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6256-6AD3-4E4D-9813-CF9CED800687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64" name="TextBox 63"/>
          <p:cNvSpPr txBox="1"/>
          <p:nvPr/>
        </p:nvSpPr>
        <p:spPr>
          <a:xfrm rot="21120000">
            <a:off x="13476" y="496137"/>
            <a:ext cx="2512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FFBE40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rPr>
              <a:t>About Maybelline</a:t>
            </a:r>
            <a:endParaRPr lang="ko-KR" altLang="en-US" b="1" dirty="0">
              <a:solidFill>
                <a:srgbClr val="FFBE40"/>
              </a:solidFill>
              <a:latin typeface=" @산돌퍼즐Wt" panose="02030504000101010101" pitchFamily="18" charset="-127"/>
              <a:ea typeface=" @산돌퍼즐Wt" panose="02030504000101010101" pitchFamily="18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 rot="21120000">
            <a:off x="128431" y="899990"/>
            <a:ext cx="861133" cy="276999"/>
          </a:xfrm>
          <a:prstGeom prst="rect">
            <a:avLst/>
          </a:prstGeom>
          <a:solidFill>
            <a:srgbClr val="FFBE40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Company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375827" y="1429884"/>
            <a:ext cx="366340" cy="353166"/>
            <a:chOff x="1459833" y="1345048"/>
            <a:chExt cx="366340" cy="353166"/>
          </a:xfrm>
        </p:grpSpPr>
        <p:sp>
          <p:nvSpPr>
            <p:cNvPr id="2" name="1/2 액자 1"/>
            <p:cNvSpPr/>
            <p:nvPr/>
          </p:nvSpPr>
          <p:spPr>
            <a:xfrm rot="20700000">
              <a:off x="1528670" y="1400711"/>
              <a:ext cx="297503" cy="297503"/>
            </a:xfrm>
            <a:prstGeom prst="halfFrame">
              <a:avLst/>
            </a:prstGeom>
            <a:solidFill>
              <a:srgbClr val="FFBE40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1/2 액자 8"/>
            <p:cNvSpPr/>
            <p:nvPr/>
          </p:nvSpPr>
          <p:spPr>
            <a:xfrm rot="20700000">
              <a:off x="1459833" y="1345048"/>
              <a:ext cx="297503" cy="297503"/>
            </a:xfrm>
            <a:prstGeom prst="halfFrame">
              <a:avLst/>
            </a:prstGeom>
            <a:solidFill>
              <a:srgbClr val="FFBE40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3961992" y="2268278"/>
            <a:ext cx="8803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I</a:t>
            </a:r>
            <a:r>
              <a:rPr lang="en-US" altLang="ko-KR" sz="1400" dirty="0" smtClean="0">
                <a:solidFill>
                  <a:srgbClr val="FFBE40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ndustry</a:t>
            </a:r>
            <a:endParaRPr lang="ko-KR" altLang="en-US" sz="1400" dirty="0">
              <a:solidFill>
                <a:srgbClr val="FFBE40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249942" y="2499682"/>
            <a:ext cx="9669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C</a:t>
            </a:r>
            <a:r>
              <a:rPr lang="en-US" altLang="ko-KR" sz="1400" dirty="0" smtClean="0">
                <a:solidFill>
                  <a:srgbClr val="FFBE40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osmetic</a:t>
            </a:r>
            <a:endParaRPr lang="ko-KR" altLang="en-US" sz="1400" dirty="0">
              <a:solidFill>
                <a:srgbClr val="FFBE40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091878" y="2265721"/>
            <a:ext cx="885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F</a:t>
            </a:r>
            <a:r>
              <a:rPr lang="en-US" altLang="ko-KR" sz="1400" dirty="0" smtClean="0">
                <a:solidFill>
                  <a:srgbClr val="FFBE40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ounder</a:t>
            </a:r>
            <a:endParaRPr lang="ko-KR" altLang="en-US" sz="1400" dirty="0">
              <a:solidFill>
                <a:srgbClr val="FFBE40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74" name="그룹 73"/>
          <p:cNvGrpSpPr/>
          <p:nvPr/>
        </p:nvGrpSpPr>
        <p:grpSpPr>
          <a:xfrm>
            <a:off x="16211" y="2573498"/>
            <a:ext cx="3229533" cy="4284502"/>
            <a:chOff x="16211" y="2573498"/>
            <a:chExt cx="3229533" cy="4284502"/>
          </a:xfrm>
        </p:grpSpPr>
        <p:pic>
          <p:nvPicPr>
            <p:cNvPr id="1028" name="Picture 4" descr="http://3.bp.blogspot.com/-5Ym4aR_EA-k/Tlv_qkaH13I/AAAAAAAAA0g/fst-7bSl1Xk/s1600/scan0038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6211" y="3541332"/>
              <a:ext cx="2282283" cy="3316668"/>
            </a:xfrm>
            <a:prstGeom prst="rect">
              <a:avLst/>
            </a:prstGeom>
            <a:noFill/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73" name="그룹 72"/>
            <p:cNvGrpSpPr/>
            <p:nvPr/>
          </p:nvGrpSpPr>
          <p:grpSpPr>
            <a:xfrm>
              <a:off x="1363297" y="2573498"/>
              <a:ext cx="1882447" cy="1155628"/>
              <a:chOff x="1363297" y="2573498"/>
              <a:chExt cx="1882447" cy="1155628"/>
            </a:xfrm>
          </p:grpSpPr>
          <p:cxnSp>
            <p:nvCxnSpPr>
              <p:cNvPr id="17" name="직선 연결선 16"/>
              <p:cNvCxnSpPr/>
              <p:nvPr/>
            </p:nvCxnSpPr>
            <p:spPr>
              <a:xfrm flipH="1">
                <a:off x="1637814" y="2969342"/>
                <a:ext cx="407881" cy="759784"/>
              </a:xfrm>
              <a:prstGeom prst="line">
                <a:avLst/>
              </a:prstGeom>
              <a:ln w="28575">
                <a:solidFill>
                  <a:srgbClr val="FFBE4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2" name="그룹 71"/>
              <p:cNvGrpSpPr/>
              <p:nvPr/>
            </p:nvGrpSpPr>
            <p:grpSpPr>
              <a:xfrm>
                <a:off x="1363297" y="2573498"/>
                <a:ext cx="1882447" cy="495571"/>
                <a:chOff x="1363297" y="2573498"/>
                <a:chExt cx="1882447" cy="495571"/>
              </a:xfrm>
            </p:grpSpPr>
            <p:sp>
              <p:nvSpPr>
                <p:cNvPr id="11" name="직사각형 10"/>
                <p:cNvSpPr/>
                <p:nvPr/>
              </p:nvSpPr>
              <p:spPr>
                <a:xfrm>
                  <a:off x="1363297" y="2573498"/>
                  <a:ext cx="1734770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400" dirty="0">
                      <a:solidFill>
                        <a:schemeClr val="bg1"/>
                      </a:solidFill>
                      <a:latin typeface="미드큰고딕" panose="02030504000101010101" pitchFamily="18" charset="-127"/>
                      <a:ea typeface="미드큰고딕" panose="02030504000101010101" pitchFamily="18" charset="-127"/>
                    </a:rPr>
                    <a:t>T</a:t>
                  </a:r>
                  <a:r>
                    <a:rPr lang="en-US" altLang="ko-KR" sz="1400" dirty="0" smtClean="0">
                      <a:solidFill>
                        <a:srgbClr val="FFBE40"/>
                      </a:solidFill>
                      <a:latin typeface="미드큰고딕" panose="02030504000101010101" pitchFamily="18" charset="-127"/>
                      <a:ea typeface="미드큰고딕" panose="02030504000101010101" pitchFamily="18" charset="-127"/>
                    </a:rPr>
                    <a:t>om Lyle Williams</a:t>
                  </a:r>
                  <a:endParaRPr lang="ko-KR" altLang="en-US" sz="1400" dirty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endParaRPr>
                </a:p>
              </p:txBody>
            </p:sp>
            <p:sp>
              <p:nvSpPr>
                <p:cNvPr id="25" name="직사각형 24"/>
                <p:cNvSpPr/>
                <p:nvPr/>
              </p:nvSpPr>
              <p:spPr>
                <a:xfrm>
                  <a:off x="2118512" y="2807459"/>
                  <a:ext cx="1127232" cy="2616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100" i="1" dirty="0" smtClean="0">
                      <a:solidFill>
                        <a:srgbClr val="FFBE40"/>
                      </a:solidFill>
                      <a:latin typeface="미드큰고딕" panose="02030504000101010101" pitchFamily="18" charset="-127"/>
                      <a:ea typeface="미드큰고딕" panose="02030504000101010101" pitchFamily="18" charset="-127"/>
                    </a:rPr>
                    <a:t>(19 years old)</a:t>
                  </a:r>
                  <a:endParaRPr lang="ko-KR" altLang="en-US" sz="1100" i="1" dirty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endParaRPr>
                </a:p>
              </p:txBody>
            </p:sp>
          </p:grpSp>
        </p:grpSp>
      </p:grpSp>
      <p:grpSp>
        <p:nvGrpSpPr>
          <p:cNvPr id="59" name="그룹 58"/>
          <p:cNvGrpSpPr/>
          <p:nvPr/>
        </p:nvGrpSpPr>
        <p:grpSpPr>
          <a:xfrm>
            <a:off x="7494667" y="825600"/>
            <a:ext cx="1489888" cy="1411467"/>
            <a:chOff x="9670851" y="2347152"/>
            <a:chExt cx="1489888" cy="1411467"/>
          </a:xfrm>
        </p:grpSpPr>
        <p:sp>
          <p:nvSpPr>
            <p:cNvPr id="31" name="직사각형 30"/>
            <p:cNvSpPr/>
            <p:nvPr/>
          </p:nvSpPr>
          <p:spPr>
            <a:xfrm>
              <a:off x="9809536" y="3450842"/>
              <a:ext cx="122501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Eye makeup</a:t>
              </a:r>
              <a:endParaRPr lang="ko-KR" altLang="en-US" sz="1400" dirty="0">
                <a:solidFill>
                  <a:srgbClr val="FFBE40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pic>
          <p:nvPicPr>
            <p:cNvPr id="1034" name="Picture 10" descr="http://kosmetikcosmeticonline.com/wp-content/uploads/2011/10/maskara-yang-bagus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70851" y="2347152"/>
              <a:ext cx="1489888" cy="1117417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0" name="그룹 59"/>
          <p:cNvGrpSpPr/>
          <p:nvPr/>
        </p:nvGrpSpPr>
        <p:grpSpPr>
          <a:xfrm>
            <a:off x="6758658" y="2320526"/>
            <a:ext cx="1487998" cy="1410050"/>
            <a:chOff x="11330919" y="2348569"/>
            <a:chExt cx="1487998" cy="1410050"/>
          </a:xfrm>
        </p:grpSpPr>
        <p:sp>
          <p:nvSpPr>
            <p:cNvPr id="42" name="직사각형 41"/>
            <p:cNvSpPr/>
            <p:nvPr/>
          </p:nvSpPr>
          <p:spPr>
            <a:xfrm>
              <a:off x="11415122" y="3450842"/>
              <a:ext cx="13195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Face makeup</a:t>
              </a:r>
              <a:endParaRPr lang="ko-KR" altLang="en-US" sz="1400" dirty="0">
                <a:solidFill>
                  <a:srgbClr val="FFBE40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pic>
          <p:nvPicPr>
            <p:cNvPr id="1036" name="Picture 12" descr="http://www.boldsky.com/img/2014/01/16-applying-foundation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30919" y="2348569"/>
              <a:ext cx="1487998" cy="11160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3" name="그룹 62"/>
          <p:cNvGrpSpPr/>
          <p:nvPr/>
        </p:nvGrpSpPr>
        <p:grpSpPr>
          <a:xfrm>
            <a:off x="5631612" y="3814035"/>
            <a:ext cx="1533831" cy="1411802"/>
            <a:chOff x="12989097" y="2347152"/>
            <a:chExt cx="1533831" cy="1411802"/>
          </a:xfrm>
        </p:grpSpPr>
        <p:sp>
          <p:nvSpPr>
            <p:cNvPr id="43" name="직사각형 42"/>
            <p:cNvSpPr/>
            <p:nvPr/>
          </p:nvSpPr>
          <p:spPr>
            <a:xfrm>
              <a:off x="13164343" y="3451177"/>
              <a:ext cx="118333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Lip makeup</a:t>
              </a:r>
              <a:endParaRPr lang="ko-KR" altLang="en-US" sz="1400" dirty="0">
                <a:solidFill>
                  <a:srgbClr val="FFBE40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pic>
          <p:nvPicPr>
            <p:cNvPr id="1038" name="Picture 14" descr="http://www.beautystat.com/site/wp-content/uploads/2012/12/450x279xlip-balm3.jpg.pagespeed.ic.wtT1l7pmBJ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239" r="1547"/>
            <a:stretch/>
          </p:blipFill>
          <p:spPr bwMode="auto">
            <a:xfrm>
              <a:off x="12989097" y="2347152"/>
              <a:ext cx="1533831" cy="111600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7" name="그룹 66"/>
          <p:cNvGrpSpPr/>
          <p:nvPr/>
        </p:nvGrpSpPr>
        <p:grpSpPr>
          <a:xfrm>
            <a:off x="4146216" y="5071948"/>
            <a:ext cx="1485396" cy="1399493"/>
            <a:chOff x="14693109" y="2359461"/>
            <a:chExt cx="1485396" cy="1399493"/>
          </a:xfrm>
        </p:grpSpPr>
        <p:sp>
          <p:nvSpPr>
            <p:cNvPr id="44" name="직사각형 43"/>
            <p:cNvSpPr/>
            <p:nvPr/>
          </p:nvSpPr>
          <p:spPr>
            <a:xfrm>
              <a:off x="14798453" y="3451177"/>
              <a:ext cx="12747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Nail makeup</a:t>
              </a:r>
              <a:endParaRPr lang="ko-KR" altLang="en-US" sz="1400" dirty="0">
                <a:solidFill>
                  <a:srgbClr val="FFBE40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pic>
          <p:nvPicPr>
            <p:cNvPr id="1046" name="Picture 22" descr="http://cdn1.theodysseyonline.com/files/2014/09/07/635457289940142825-1851201568_How-To-Choose-The-Right-Nail-Polish-Color.jpg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049" b="16477"/>
            <a:stretch/>
          </p:blipFill>
          <p:spPr bwMode="auto">
            <a:xfrm>
              <a:off x="14693109" y="2359461"/>
              <a:ext cx="1485396" cy="1091381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" name="직사각형 29"/>
          <p:cNvSpPr/>
          <p:nvPr/>
        </p:nvSpPr>
        <p:spPr>
          <a:xfrm>
            <a:off x="3961992" y="2969982"/>
            <a:ext cx="9268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P</a:t>
            </a:r>
            <a:r>
              <a:rPr lang="en-US" altLang="ko-KR" sz="1400" dirty="0" smtClean="0">
                <a:solidFill>
                  <a:srgbClr val="FFBE40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roducts</a:t>
            </a:r>
            <a:endParaRPr lang="ko-KR" altLang="en-US" sz="1400" dirty="0">
              <a:solidFill>
                <a:srgbClr val="FFBE40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4249942" y="3201386"/>
            <a:ext cx="12634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4</a:t>
            </a:r>
            <a:r>
              <a:rPr lang="en-US" altLang="ko-KR" sz="1400" dirty="0" smtClean="0">
                <a:solidFill>
                  <a:srgbClr val="FFBE40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 Categories</a:t>
            </a:r>
            <a:endParaRPr lang="ko-KR" altLang="en-US" sz="1400" dirty="0">
              <a:solidFill>
                <a:srgbClr val="FFBE40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921019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6256-6AD3-4E4D-9813-CF9CED800687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65" name="TextBox 64"/>
          <p:cNvSpPr txBox="1"/>
          <p:nvPr/>
        </p:nvSpPr>
        <p:spPr>
          <a:xfrm rot="21120000">
            <a:off x="13476" y="496138"/>
            <a:ext cx="25122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FFBE40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rPr>
              <a:t>About Maybelline</a:t>
            </a:r>
            <a:endParaRPr lang="ko-KR" altLang="en-US" b="1" dirty="0">
              <a:solidFill>
                <a:srgbClr val="FFBE40"/>
              </a:solidFill>
              <a:latin typeface=" @산돌퍼즐Wt" panose="02030504000101010101" pitchFamily="18" charset="-127"/>
              <a:ea typeface=" @산돌퍼즐Wt" panose="02030504000101010101" pitchFamily="18" charset="-127"/>
            </a:endParaRPr>
          </a:p>
        </p:txBody>
      </p:sp>
      <p:sp>
        <p:nvSpPr>
          <p:cNvPr id="66" name="TextBox 65"/>
          <p:cNvSpPr txBox="1"/>
          <p:nvPr/>
        </p:nvSpPr>
        <p:spPr>
          <a:xfrm rot="21120000">
            <a:off x="131744" y="908616"/>
            <a:ext cx="699230" cy="276999"/>
          </a:xfrm>
          <a:prstGeom prst="rect">
            <a:avLst/>
          </a:prstGeom>
          <a:solidFill>
            <a:srgbClr val="FFBE40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History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4112" name="그룹 4111"/>
          <p:cNvGrpSpPr/>
          <p:nvPr/>
        </p:nvGrpSpPr>
        <p:grpSpPr>
          <a:xfrm>
            <a:off x="1638367" y="5323276"/>
            <a:ext cx="3371597" cy="1025815"/>
            <a:chOff x="1638367" y="5323276"/>
            <a:chExt cx="3371597" cy="1025815"/>
          </a:xfrm>
        </p:grpSpPr>
        <p:sp>
          <p:nvSpPr>
            <p:cNvPr id="158" name="직사각형 157"/>
            <p:cNvSpPr/>
            <p:nvPr/>
          </p:nvSpPr>
          <p:spPr>
            <a:xfrm>
              <a:off x="1638367" y="5596723"/>
              <a:ext cx="252665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 smtClean="0">
                  <a:solidFill>
                    <a:schemeClr val="bg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T</a:t>
              </a:r>
              <a:r>
                <a:rPr lang="en-US" altLang="ko-KR" sz="1200" dirty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his </a:t>
              </a:r>
              <a:r>
                <a:rPr lang="en-US" altLang="ko-KR" sz="1200" dirty="0" smtClean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case; changing positioning</a:t>
              </a:r>
              <a:endParaRPr lang="ko-KR" altLang="en-US" sz="1200" dirty="0">
                <a:solidFill>
                  <a:srgbClr val="FFBE40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pic>
          <p:nvPicPr>
            <p:cNvPr id="160" name="Picture 4" descr="http://ecx.images-amazon.com/images/I/41rq9zgUJJL._SX258_BO1,204,203,200_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0875" y="5323276"/>
              <a:ext cx="789089" cy="102581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115" name="그룹 4114"/>
          <p:cNvGrpSpPr/>
          <p:nvPr/>
        </p:nvGrpSpPr>
        <p:grpSpPr>
          <a:xfrm>
            <a:off x="115871" y="1407896"/>
            <a:ext cx="8055671" cy="5068558"/>
            <a:chOff x="115871" y="1407896"/>
            <a:chExt cx="8055671" cy="5068558"/>
          </a:xfrm>
        </p:grpSpPr>
        <p:grpSp>
          <p:nvGrpSpPr>
            <p:cNvPr id="4113" name="그룹 4112"/>
            <p:cNvGrpSpPr/>
            <p:nvPr/>
          </p:nvGrpSpPr>
          <p:grpSpPr>
            <a:xfrm>
              <a:off x="115871" y="1407896"/>
              <a:ext cx="1413369" cy="5068558"/>
              <a:chOff x="115871" y="1407896"/>
              <a:chExt cx="1413369" cy="5068558"/>
            </a:xfrm>
          </p:grpSpPr>
          <p:cxnSp>
            <p:nvCxnSpPr>
              <p:cNvPr id="45" name="직선 화살표 연결선 44"/>
              <p:cNvCxnSpPr/>
              <p:nvPr/>
            </p:nvCxnSpPr>
            <p:spPr>
              <a:xfrm>
                <a:off x="165395" y="1407896"/>
                <a:ext cx="676530" cy="5068558"/>
              </a:xfrm>
              <a:prstGeom prst="straightConnector1">
                <a:avLst/>
              </a:prstGeom>
              <a:ln w="38100">
                <a:solidFill>
                  <a:srgbClr val="CD3757"/>
                </a:solidFill>
                <a:tailEnd type="triangle" w="lg" len="lg"/>
              </a:ln>
              <a:effectLst>
                <a:glow rad="101600">
                  <a:srgbClr val="CD3757">
                    <a:alpha val="40000"/>
                  </a:srgb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7" name="TextBox 66"/>
              <p:cNvSpPr txBox="1"/>
              <p:nvPr/>
            </p:nvSpPr>
            <p:spPr>
              <a:xfrm>
                <a:off x="921381" y="5589603"/>
                <a:ext cx="60785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2000</a:t>
                </a:r>
                <a:endParaRPr lang="ko-KR" altLang="en-US" sz="1400" dirty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276477" y="1525208"/>
                <a:ext cx="60785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1915</a:t>
                </a:r>
                <a:endParaRPr lang="ko-KR" altLang="en-US" sz="1400" dirty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31" name="타원 30"/>
              <p:cNvSpPr/>
              <p:nvPr/>
            </p:nvSpPr>
            <p:spPr>
              <a:xfrm>
                <a:off x="115871" y="1586405"/>
                <a:ext cx="185383" cy="185383"/>
              </a:xfrm>
              <a:prstGeom prst="ellipse">
                <a:avLst/>
              </a:prstGeom>
              <a:solidFill>
                <a:srgbClr val="F7417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1" name="TextBox 50"/>
              <p:cNvSpPr txBox="1"/>
              <p:nvPr/>
            </p:nvSpPr>
            <p:spPr>
              <a:xfrm>
                <a:off x="405458" y="2338087"/>
                <a:ext cx="60785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1917</a:t>
                </a:r>
                <a:endParaRPr lang="ko-KR" altLang="en-US" sz="1400" dirty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106" name="타원 105"/>
              <p:cNvSpPr/>
              <p:nvPr/>
            </p:nvSpPr>
            <p:spPr>
              <a:xfrm>
                <a:off x="224990" y="2399284"/>
                <a:ext cx="185383" cy="185383"/>
              </a:xfrm>
              <a:prstGeom prst="ellipse">
                <a:avLst/>
              </a:prstGeom>
              <a:solidFill>
                <a:srgbClr val="F7417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534439" y="3150870"/>
                <a:ext cx="60785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1971</a:t>
                </a:r>
                <a:endParaRPr lang="ko-KR" altLang="en-US" sz="1400" dirty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107" name="타원 106"/>
              <p:cNvSpPr/>
              <p:nvPr/>
            </p:nvSpPr>
            <p:spPr>
              <a:xfrm>
                <a:off x="334109" y="3212067"/>
                <a:ext cx="185383" cy="185383"/>
              </a:xfrm>
              <a:prstGeom prst="ellipse">
                <a:avLst/>
              </a:prstGeom>
              <a:solidFill>
                <a:srgbClr val="F7417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663420" y="3963845"/>
                <a:ext cx="60785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1991</a:t>
                </a:r>
                <a:endParaRPr lang="ko-KR" altLang="en-US" sz="1400" dirty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108" name="타원 107"/>
              <p:cNvSpPr/>
              <p:nvPr/>
            </p:nvSpPr>
            <p:spPr>
              <a:xfrm>
                <a:off x="443228" y="4025042"/>
                <a:ext cx="185383" cy="185383"/>
              </a:xfrm>
              <a:prstGeom prst="ellipse">
                <a:avLst/>
              </a:prstGeom>
              <a:solidFill>
                <a:srgbClr val="F7417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792401" y="4776724"/>
                <a:ext cx="60785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1996</a:t>
                </a:r>
                <a:endParaRPr lang="ko-KR" altLang="en-US" sz="1400" dirty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109" name="타원 108"/>
              <p:cNvSpPr/>
              <p:nvPr/>
            </p:nvSpPr>
            <p:spPr>
              <a:xfrm>
                <a:off x="552347" y="4837921"/>
                <a:ext cx="185383" cy="185383"/>
              </a:xfrm>
              <a:prstGeom prst="ellipse">
                <a:avLst/>
              </a:prstGeom>
              <a:solidFill>
                <a:srgbClr val="F7417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0" name="타원 109"/>
              <p:cNvSpPr/>
              <p:nvPr/>
            </p:nvSpPr>
            <p:spPr>
              <a:xfrm>
                <a:off x="661464" y="5650801"/>
                <a:ext cx="185383" cy="185383"/>
              </a:xfrm>
              <a:prstGeom prst="ellipse">
                <a:avLst/>
              </a:prstGeom>
              <a:solidFill>
                <a:srgbClr val="F7417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6" name="순서도: 천공 테이프 45"/>
              <p:cNvSpPr/>
              <p:nvPr/>
            </p:nvSpPr>
            <p:spPr>
              <a:xfrm>
                <a:off x="236282" y="2792445"/>
                <a:ext cx="298157" cy="87604"/>
              </a:xfrm>
              <a:prstGeom prst="flowChartPunchedTape">
                <a:avLst/>
              </a:prstGeom>
              <a:solidFill>
                <a:srgbClr val="F7417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9" name="순서도: 천공 테이프 148"/>
              <p:cNvSpPr/>
              <p:nvPr/>
            </p:nvSpPr>
            <p:spPr>
              <a:xfrm>
                <a:off x="236282" y="2913907"/>
                <a:ext cx="298157" cy="87604"/>
              </a:xfrm>
              <a:prstGeom prst="flowChartPunchedTape">
                <a:avLst/>
              </a:prstGeom>
              <a:solidFill>
                <a:srgbClr val="F74171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4114" name="그룹 4113"/>
            <p:cNvGrpSpPr/>
            <p:nvPr/>
          </p:nvGrpSpPr>
          <p:grpSpPr>
            <a:xfrm>
              <a:off x="1638367" y="1540597"/>
              <a:ext cx="6533175" cy="3583998"/>
              <a:chOff x="1638367" y="1540597"/>
              <a:chExt cx="6533175" cy="3583998"/>
            </a:xfrm>
          </p:grpSpPr>
          <p:sp>
            <p:nvSpPr>
              <p:cNvPr id="88" name="직사각형 87"/>
              <p:cNvSpPr/>
              <p:nvPr/>
            </p:nvSpPr>
            <p:spPr>
              <a:xfrm>
                <a:off x="1638367" y="1540597"/>
                <a:ext cx="3121367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200" dirty="0" smtClean="0">
                    <a:solidFill>
                      <a:schemeClr val="bg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F</a:t>
                </a:r>
                <a:r>
                  <a:rPr lang="en-US" altLang="ko-KR" sz="1200" dirty="0" smtClean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ounded Maybelline: </a:t>
                </a:r>
                <a:r>
                  <a:rPr lang="en-US" altLang="ko-KR" sz="1200" dirty="0" err="1" smtClean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Maybel</a:t>
                </a:r>
                <a:r>
                  <a:rPr lang="en-US" altLang="ko-KR" sz="1200" dirty="0" smtClean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 + Vaseline</a:t>
                </a:r>
                <a:endParaRPr lang="ko-KR" altLang="en-US" sz="1200" dirty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grpSp>
            <p:nvGrpSpPr>
              <p:cNvPr id="4111" name="그룹 4110"/>
              <p:cNvGrpSpPr/>
              <p:nvPr/>
            </p:nvGrpSpPr>
            <p:grpSpPr>
              <a:xfrm>
                <a:off x="1638367" y="4589339"/>
                <a:ext cx="2582508" cy="535256"/>
                <a:chOff x="1638367" y="4589339"/>
                <a:chExt cx="2582508" cy="535256"/>
              </a:xfrm>
            </p:grpSpPr>
            <p:pic>
              <p:nvPicPr>
                <p:cNvPr id="87" name="Picture 2" descr="https://encrypted-tbn0.gstatic.com/images?q=tbn:ANd9GcT6vLVsI1YrtVcLWa5cEtE5mme33Yr72jFPqZ4gFvlFb6qP4wK4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503520" y="4589339"/>
                  <a:ext cx="717355" cy="535256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04" name="직사각형 103"/>
                <p:cNvSpPr/>
                <p:nvPr/>
              </p:nvSpPr>
              <p:spPr>
                <a:xfrm>
                  <a:off x="1638367" y="4774698"/>
                  <a:ext cx="1786066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200" dirty="0" smtClean="0">
                      <a:solidFill>
                        <a:schemeClr val="bg1"/>
                      </a:solidFill>
                      <a:latin typeface="미드큰고딕" panose="02030504000101010101" pitchFamily="18" charset="-127"/>
                      <a:ea typeface="미드큰고딕" panose="02030504000101010101" pitchFamily="18" charset="-127"/>
                    </a:rPr>
                    <a:t>A</a:t>
                  </a:r>
                  <a:r>
                    <a:rPr lang="en-US" altLang="ko-KR" sz="1200" dirty="0">
                      <a:solidFill>
                        <a:srgbClr val="FFBE40"/>
                      </a:solidFill>
                      <a:latin typeface="미드큰고딕" panose="02030504000101010101" pitchFamily="18" charset="-127"/>
                      <a:ea typeface="미드큰고딕" panose="02030504000101010101" pitchFamily="18" charset="-127"/>
                    </a:rPr>
                    <a:t>cquisition by L'Oreal</a:t>
                  </a:r>
                  <a:endParaRPr lang="ko-KR" altLang="en-US" sz="1200" dirty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endParaRPr>
                </a:p>
              </p:txBody>
            </p:sp>
          </p:grpSp>
          <p:sp>
            <p:nvSpPr>
              <p:cNvPr id="103" name="직사각형 102"/>
              <p:cNvSpPr/>
              <p:nvPr/>
            </p:nvSpPr>
            <p:spPr>
              <a:xfrm>
                <a:off x="1638367" y="3979233"/>
                <a:ext cx="522771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200" dirty="0" smtClean="0">
                    <a:solidFill>
                      <a:schemeClr val="bg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N</a:t>
                </a:r>
                <a:r>
                  <a:rPr lang="en-US" altLang="ko-KR" sz="1200" dirty="0" smtClean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ew Slogan, “</a:t>
                </a:r>
                <a:r>
                  <a:rPr lang="en-US" altLang="ko-KR" sz="1200" dirty="0" smtClean="0">
                    <a:solidFill>
                      <a:schemeClr val="bg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M</a:t>
                </a:r>
                <a:r>
                  <a:rPr lang="en-US" altLang="ko-KR" sz="1200" dirty="0" smtClean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aybe She’s born with it. Maybe it’s Maybelline”</a:t>
                </a:r>
                <a:endParaRPr lang="ko-KR" altLang="en-US" sz="1200" dirty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grpSp>
            <p:nvGrpSpPr>
              <p:cNvPr id="4110" name="그룹 4109"/>
              <p:cNvGrpSpPr/>
              <p:nvPr/>
            </p:nvGrpSpPr>
            <p:grpSpPr>
              <a:xfrm>
                <a:off x="1638367" y="3089814"/>
                <a:ext cx="6533175" cy="476058"/>
                <a:chOff x="1638367" y="3089814"/>
                <a:chExt cx="6533175" cy="476058"/>
              </a:xfrm>
            </p:grpSpPr>
            <p:sp>
              <p:nvSpPr>
                <p:cNvPr id="95" name="직사각형 94"/>
                <p:cNvSpPr/>
                <p:nvPr/>
              </p:nvSpPr>
              <p:spPr>
                <a:xfrm>
                  <a:off x="1638367" y="3166259"/>
                  <a:ext cx="4304383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200" dirty="0" smtClean="0">
                      <a:solidFill>
                        <a:schemeClr val="bg1"/>
                      </a:solidFill>
                      <a:latin typeface="미드큰고딕" panose="02030504000101010101" pitchFamily="18" charset="-127"/>
                      <a:ea typeface="미드큰고딕" panose="02030504000101010101" pitchFamily="18" charset="-127"/>
                    </a:rPr>
                    <a:t>L</a:t>
                  </a:r>
                  <a:r>
                    <a:rPr lang="en-US" altLang="ko-KR" sz="1200" dirty="0">
                      <a:solidFill>
                        <a:srgbClr val="FFBE40"/>
                      </a:solidFill>
                      <a:latin typeface="미드큰고딕" panose="02030504000101010101" pitchFamily="18" charset="-127"/>
                      <a:ea typeface="미드큰고딕" panose="02030504000101010101" pitchFamily="18" charset="-127"/>
                    </a:rPr>
                    <a:t>aunched Leg</a:t>
                  </a:r>
                  <a:r>
                    <a:rPr lang="en-US" altLang="ko-KR" sz="1200" dirty="0" smtClean="0">
                      <a:solidFill>
                        <a:srgbClr val="FFBE40"/>
                      </a:solidFill>
                      <a:latin typeface="미드큰고딕" panose="02030504000101010101" pitchFamily="18" charset="-127"/>
                      <a:ea typeface="미드큰고딕" panose="02030504000101010101" pitchFamily="18" charset="-127"/>
                    </a:rPr>
                    <a:t>endary product: </a:t>
                  </a:r>
                  <a:r>
                    <a:rPr lang="en-US" altLang="ko-KR" sz="1200" dirty="0">
                      <a:solidFill>
                        <a:srgbClr val="FFBE40"/>
                      </a:solidFill>
                      <a:latin typeface="미드큰고딕" panose="02030504000101010101" pitchFamily="18" charset="-127"/>
                      <a:ea typeface="미드큰고딕" panose="02030504000101010101" pitchFamily="18" charset="-127"/>
                    </a:rPr>
                    <a:t>Great Lash Mascara </a:t>
                  </a:r>
                  <a:r>
                    <a:rPr lang="en-US" altLang="ko-KR" sz="1200" dirty="0" smtClean="0">
                      <a:solidFill>
                        <a:srgbClr val="FFBE40"/>
                      </a:solidFill>
                      <a:latin typeface="미드큰고딕" panose="02030504000101010101" pitchFamily="18" charset="-127"/>
                      <a:ea typeface="미드큰고딕" panose="02030504000101010101" pitchFamily="18" charset="-127"/>
                    </a:rPr>
                    <a:t>Water</a:t>
                  </a:r>
                  <a:endParaRPr lang="ko-KR" altLang="en-US" sz="1200" dirty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endParaRPr>
                </a:p>
              </p:txBody>
            </p:sp>
            <p:grpSp>
              <p:nvGrpSpPr>
                <p:cNvPr id="4108" name="그룹 4107"/>
                <p:cNvGrpSpPr/>
                <p:nvPr/>
              </p:nvGrpSpPr>
              <p:grpSpPr>
                <a:xfrm>
                  <a:off x="6080243" y="3089814"/>
                  <a:ext cx="2091299" cy="476058"/>
                  <a:chOff x="5805923" y="3089814"/>
                  <a:chExt cx="2091299" cy="476058"/>
                </a:xfrm>
              </p:grpSpPr>
              <p:grpSp>
                <p:nvGrpSpPr>
                  <p:cNvPr id="4096" name="그룹 4095"/>
                  <p:cNvGrpSpPr/>
                  <p:nvPr/>
                </p:nvGrpSpPr>
                <p:grpSpPr>
                  <a:xfrm>
                    <a:off x="6064669" y="3089814"/>
                    <a:ext cx="1832553" cy="476058"/>
                    <a:chOff x="6064669" y="3150773"/>
                    <a:chExt cx="1832553" cy="476058"/>
                  </a:xfrm>
                </p:grpSpPr>
                <p:sp>
                  <p:nvSpPr>
                    <p:cNvPr id="99" name="직사각형 98"/>
                    <p:cNvSpPr/>
                    <p:nvPr/>
                  </p:nvSpPr>
                  <p:spPr>
                    <a:xfrm>
                      <a:off x="6064669" y="3150773"/>
                      <a:ext cx="1832553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ko-KR" sz="1200" dirty="0" smtClean="0">
                          <a:solidFill>
                            <a:schemeClr val="bg1"/>
                          </a:solidFill>
                          <a:latin typeface="미드큰고딕" panose="02030504000101010101" pitchFamily="18" charset="-127"/>
                          <a:ea typeface="미드큰고딕" panose="02030504000101010101" pitchFamily="18" charset="-127"/>
                        </a:rPr>
                        <a:t>R</a:t>
                      </a:r>
                      <a:r>
                        <a:rPr lang="en-US" altLang="ko-KR" sz="1200" dirty="0">
                          <a:solidFill>
                            <a:srgbClr val="FFBE40"/>
                          </a:solidFill>
                          <a:latin typeface="미드큰고딕" panose="02030504000101010101" pitchFamily="18" charset="-127"/>
                          <a:ea typeface="미드큰고딕" panose="02030504000101010101" pitchFamily="18" charset="-127"/>
                        </a:rPr>
                        <a:t>anked 1st worldwide</a:t>
                      </a:r>
                      <a:endParaRPr lang="ko-KR" altLang="en-US" sz="1200" dirty="0">
                        <a:solidFill>
                          <a:srgbClr val="FFBE40"/>
                        </a:solidFill>
                        <a:latin typeface="미드큰고딕" panose="02030504000101010101" pitchFamily="18" charset="-127"/>
                        <a:ea typeface="미드큰고딕" panose="02030504000101010101" pitchFamily="18" charset="-127"/>
                      </a:endParaRPr>
                    </a:p>
                  </p:txBody>
                </p:sp>
                <p:sp>
                  <p:nvSpPr>
                    <p:cNvPr id="100" name="직사각형 99"/>
                    <p:cNvSpPr/>
                    <p:nvPr/>
                  </p:nvSpPr>
                  <p:spPr>
                    <a:xfrm>
                      <a:off x="6064669" y="3349832"/>
                      <a:ext cx="1374094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altLang="ko-KR" sz="1200" dirty="0" smtClean="0">
                          <a:solidFill>
                            <a:schemeClr val="bg1"/>
                          </a:solidFill>
                          <a:latin typeface="미드큰고딕" panose="02030504000101010101" pitchFamily="18" charset="-127"/>
                          <a:ea typeface="미드큰고딕" panose="02030504000101010101" pitchFamily="18" charset="-127"/>
                        </a:rPr>
                        <a:t>S</a:t>
                      </a:r>
                      <a:r>
                        <a:rPr lang="en-US" altLang="ko-KR" sz="1200" dirty="0">
                          <a:solidFill>
                            <a:srgbClr val="FFBE40"/>
                          </a:solidFill>
                          <a:latin typeface="미드큰고딕" panose="02030504000101010101" pitchFamily="18" charset="-127"/>
                          <a:ea typeface="미드큰고딕" panose="02030504000101010101" pitchFamily="18" charset="-127"/>
                        </a:rPr>
                        <a:t>old </a:t>
                      </a:r>
                      <a:r>
                        <a:rPr lang="en-US" altLang="ko-KR" sz="1200" dirty="0" smtClean="0">
                          <a:solidFill>
                            <a:srgbClr val="FFBE40"/>
                          </a:solidFill>
                          <a:latin typeface="미드큰고딕" panose="02030504000101010101" pitchFamily="18" charset="-127"/>
                          <a:ea typeface="미드큰고딕" panose="02030504000101010101" pitchFamily="18" charset="-127"/>
                        </a:rPr>
                        <a:t>per </a:t>
                      </a:r>
                      <a:r>
                        <a:rPr lang="en-US" altLang="ko-KR" sz="1200" dirty="0">
                          <a:solidFill>
                            <a:srgbClr val="FFBE40"/>
                          </a:solidFill>
                          <a:latin typeface="미드큰고딕" panose="02030504000101010101" pitchFamily="18" charset="-127"/>
                          <a:ea typeface="미드큰고딕" panose="02030504000101010101" pitchFamily="18" charset="-127"/>
                        </a:rPr>
                        <a:t>1.5 sec</a:t>
                      </a:r>
                      <a:endParaRPr lang="ko-KR" altLang="en-US" sz="1200" dirty="0">
                        <a:solidFill>
                          <a:srgbClr val="FFBE40"/>
                        </a:solidFill>
                        <a:latin typeface="미드큰고딕" panose="02030504000101010101" pitchFamily="18" charset="-127"/>
                        <a:ea typeface="미드큰고딕" panose="02030504000101010101" pitchFamily="18" charset="-127"/>
                      </a:endParaRPr>
                    </a:p>
                  </p:txBody>
                </p:sp>
              </p:grpSp>
              <p:sp>
                <p:nvSpPr>
                  <p:cNvPr id="4097" name="톱니 모양의 오른쪽 화살표 4096"/>
                  <p:cNvSpPr/>
                  <p:nvPr/>
                </p:nvSpPr>
                <p:spPr>
                  <a:xfrm>
                    <a:off x="5805923" y="3246836"/>
                    <a:ext cx="258746" cy="131662"/>
                  </a:xfrm>
                  <a:prstGeom prst="notchedRightArrow">
                    <a:avLst/>
                  </a:prstGeom>
                  <a:solidFill>
                    <a:srgbClr val="FFBE4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</p:grpSp>
          <p:grpSp>
            <p:nvGrpSpPr>
              <p:cNvPr id="4109" name="그룹 4108"/>
              <p:cNvGrpSpPr/>
              <p:nvPr/>
            </p:nvGrpSpPr>
            <p:grpSpPr>
              <a:xfrm>
                <a:off x="1638367" y="1974520"/>
                <a:ext cx="4167556" cy="923799"/>
                <a:chOff x="1638367" y="1974520"/>
                <a:chExt cx="4167556" cy="923799"/>
              </a:xfrm>
            </p:grpSpPr>
            <p:sp>
              <p:nvSpPr>
                <p:cNvPr id="93" name="직사각형 92"/>
                <p:cNvSpPr/>
                <p:nvPr/>
              </p:nvSpPr>
              <p:spPr>
                <a:xfrm>
                  <a:off x="1638367" y="2353476"/>
                  <a:ext cx="2887329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ko-KR" sz="1200" dirty="0" smtClean="0">
                      <a:solidFill>
                        <a:schemeClr val="bg1"/>
                      </a:solidFill>
                      <a:latin typeface="미드큰고딕" panose="02030504000101010101" pitchFamily="18" charset="-127"/>
                      <a:ea typeface="미드큰고딕" panose="02030504000101010101" pitchFamily="18" charset="-127"/>
                    </a:rPr>
                    <a:t>L</a:t>
                  </a:r>
                  <a:r>
                    <a:rPr lang="en-US" altLang="ko-KR" sz="1200" dirty="0">
                      <a:solidFill>
                        <a:srgbClr val="FFBE40"/>
                      </a:solidFill>
                      <a:latin typeface="미드큰고딕" panose="02030504000101010101" pitchFamily="18" charset="-127"/>
                      <a:ea typeface="미드큰고딕" panose="02030504000101010101" pitchFamily="18" charset="-127"/>
                    </a:rPr>
                    <a:t>aunched 1st </a:t>
                  </a:r>
                  <a:r>
                    <a:rPr lang="en-US" altLang="ko-KR" sz="1200" dirty="0" smtClean="0">
                      <a:solidFill>
                        <a:srgbClr val="FFBE40"/>
                      </a:solidFill>
                      <a:latin typeface="미드큰고딕" panose="02030504000101010101" pitchFamily="18" charset="-127"/>
                      <a:ea typeface="미드큰고딕" panose="02030504000101010101" pitchFamily="18" charset="-127"/>
                    </a:rPr>
                    <a:t>product: Cake mascara</a:t>
                  </a:r>
                  <a:endParaRPr lang="ko-KR" altLang="en-US" sz="1200" dirty="0">
                    <a:solidFill>
                      <a:srgbClr val="FFBE40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endParaRPr>
                </a:p>
              </p:txBody>
            </p:sp>
            <p:pic>
              <p:nvPicPr>
                <p:cNvPr id="4106" name="Picture 6" descr="http://3.bp.blogspot.com/_5FHERlI0zz0/TNxC_aL6oRI/AAAAAAAAAmE/B6Wl_8AYarw/s320/lola+loves+cake+mascara.jpg"/>
                <p:cNvPicPr>
                  <a:picLocks noChangeAspect="1" noChangeArrowheads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828357" y="1974520"/>
                  <a:ext cx="977566" cy="92379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977914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2345269" y="2129924"/>
            <a:ext cx="4453463" cy="830997"/>
            <a:chOff x="2783734" y="2129924"/>
            <a:chExt cx="4453463" cy="830997"/>
          </a:xfrm>
        </p:grpSpPr>
        <p:sp>
          <p:nvSpPr>
            <p:cNvPr id="8" name="TextBox 7"/>
            <p:cNvSpPr txBox="1"/>
            <p:nvPr/>
          </p:nvSpPr>
          <p:spPr>
            <a:xfrm>
              <a:off x="3874577" y="2129924"/>
              <a:ext cx="2271776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lvl="0">
                <a:defRPr sz="2000" b="1">
                  <a:solidFill>
                    <a:srgbClr val="FFBE4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  <a:latin typeface="우리체" panose="02030600000101010101" pitchFamily="18" charset="-127"/>
                  <a:ea typeface="우리체" panose="02030600000101010101" pitchFamily="18" charset="-127"/>
                </a:defRPr>
              </a:lvl1pPr>
            </a:lstStyle>
            <a:p>
              <a:r>
                <a:rPr lang="en-US" altLang="ko-KR" sz="2800" dirty="0" smtClean="0">
                  <a:solidFill>
                    <a:srgbClr val="ECF081"/>
                  </a:solidFill>
                </a:rPr>
                <a:t>Case study</a:t>
              </a:r>
              <a:endParaRPr lang="en-US" altLang="ko-KR" sz="2800" dirty="0">
                <a:solidFill>
                  <a:srgbClr val="ECF081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783734" y="2653144"/>
              <a:ext cx="445346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lvl="0">
                <a:defRPr sz="2000" b="1">
                  <a:solidFill>
                    <a:srgbClr val="FFBE4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  <a:latin typeface="우리체" panose="02030600000101010101" pitchFamily="18" charset="-127"/>
                  <a:ea typeface="우리체" panose="02030600000101010101" pitchFamily="18" charset="-127"/>
                </a:defRPr>
              </a:lvl1pPr>
            </a:lstStyle>
            <a:p>
              <a:r>
                <a:rPr lang="en-US" altLang="ko-KR" sz="1400" spc="300" dirty="0" smtClean="0">
                  <a:solidFill>
                    <a:srgbClr val="ECF081"/>
                  </a:solidFill>
                </a:rPr>
                <a:t>Determining the best positioning</a:t>
              </a:r>
              <a:endParaRPr lang="en-US" altLang="ko-KR" sz="1400" spc="300" dirty="0">
                <a:solidFill>
                  <a:srgbClr val="ECF081"/>
                </a:solidFill>
              </a:endParaRPr>
            </a:p>
          </p:txBody>
        </p:sp>
        <p:cxnSp>
          <p:nvCxnSpPr>
            <p:cNvPr id="10" name="직선 연결선 9"/>
            <p:cNvCxnSpPr/>
            <p:nvPr/>
          </p:nvCxnSpPr>
          <p:spPr>
            <a:xfrm>
              <a:off x="2844291" y="2653144"/>
              <a:ext cx="4332349" cy="2472"/>
            </a:xfrm>
            <a:prstGeom prst="line">
              <a:avLst/>
            </a:prstGeom>
            <a:ln w="22225">
              <a:solidFill>
                <a:srgbClr val="ECF081"/>
              </a:solidFill>
            </a:ln>
            <a:scene3d>
              <a:camera prst="obliqueTopLef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982760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6256-6AD3-4E4D-9813-CF9CED800687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 rot="21120000">
            <a:off x="18039" y="576006"/>
            <a:ext cx="1574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ECF081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rPr>
              <a:t>Case study</a:t>
            </a:r>
            <a:endParaRPr lang="ko-KR" altLang="en-US" b="1" dirty="0">
              <a:solidFill>
                <a:srgbClr val="ECF081"/>
              </a:solidFill>
              <a:latin typeface=" @산돌퍼즐Wt" panose="02030504000101010101" pitchFamily="18" charset="-127"/>
              <a:ea typeface=" @산돌퍼즐Wt" panose="02030504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 rot="21120000">
            <a:off x="127630" y="899990"/>
            <a:ext cx="862737" cy="276999"/>
          </a:xfrm>
          <a:prstGeom prst="rect">
            <a:avLst/>
          </a:prstGeom>
          <a:solidFill>
            <a:srgbClr val="ECF081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Summary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34127" y="1677982"/>
            <a:ext cx="20393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Situation in 1999/2000...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pic>
        <p:nvPicPr>
          <p:cNvPr id="5124" name="Picture 4" descr="http://www.dearsportsfan.com/wp-content/uploads/2013/08/fumbl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736" y="2734687"/>
            <a:ext cx="1777393" cy="199038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3713336" y="4732662"/>
            <a:ext cx="10534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FFBE40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Neutrogena</a:t>
            </a:r>
            <a:endParaRPr lang="ko-KR" altLang="en-US" sz="1200" dirty="0">
              <a:solidFill>
                <a:srgbClr val="FFBE40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1919570" y="2397286"/>
            <a:ext cx="1768862" cy="2404179"/>
            <a:chOff x="1919570" y="2397286"/>
            <a:chExt cx="1768862" cy="2404179"/>
          </a:xfrm>
        </p:grpSpPr>
        <p:sp>
          <p:nvSpPr>
            <p:cNvPr id="19" name="직사각형 18"/>
            <p:cNvSpPr/>
            <p:nvPr/>
          </p:nvSpPr>
          <p:spPr>
            <a:xfrm>
              <a:off x="2995614" y="2397286"/>
              <a:ext cx="69281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 smtClean="0">
                  <a:solidFill>
                    <a:srgbClr val="6DB4A6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L'Oreal</a:t>
              </a:r>
              <a:endParaRPr lang="ko-KR" altLang="en-US" sz="1200" dirty="0">
                <a:solidFill>
                  <a:srgbClr val="6DB4A6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1919570" y="3606097"/>
              <a:ext cx="8274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 smtClean="0">
                  <a:solidFill>
                    <a:srgbClr val="6DB4A6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Lancôme</a:t>
              </a:r>
              <a:endParaRPr lang="ko-KR" altLang="en-US" sz="1200" dirty="0">
                <a:solidFill>
                  <a:srgbClr val="6DB4A6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2186538" y="2881057"/>
              <a:ext cx="5116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 smtClean="0">
                  <a:solidFill>
                    <a:srgbClr val="6DB4A6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Olay</a:t>
              </a:r>
              <a:endParaRPr lang="ko-KR" altLang="en-US" sz="1200" dirty="0">
                <a:solidFill>
                  <a:srgbClr val="6DB4A6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2019921" y="4524466"/>
              <a:ext cx="112242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 smtClean="0">
                  <a:solidFill>
                    <a:srgbClr val="6DB4A6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Estee Lauder</a:t>
              </a:r>
              <a:endParaRPr lang="ko-KR" altLang="en-US" sz="1200" dirty="0">
                <a:solidFill>
                  <a:srgbClr val="6DB4A6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4312219" y="2604058"/>
            <a:ext cx="1334981" cy="1778337"/>
            <a:chOff x="4312219" y="2604058"/>
            <a:chExt cx="1334981" cy="1778337"/>
          </a:xfrm>
        </p:grpSpPr>
        <p:sp>
          <p:nvSpPr>
            <p:cNvPr id="25" name="직사각형 24"/>
            <p:cNvSpPr/>
            <p:nvPr/>
          </p:nvSpPr>
          <p:spPr>
            <a:xfrm>
              <a:off x="4312219" y="2604058"/>
              <a:ext cx="90922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Cover Girl</a:t>
              </a:r>
              <a:endParaRPr lang="ko-KR" altLang="en-US" sz="12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4879041" y="3354727"/>
              <a:ext cx="6848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Revlon</a:t>
              </a:r>
              <a:endParaRPr lang="ko-KR" altLang="en-US" sz="12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4654621" y="4105396"/>
              <a:ext cx="9925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Maybelline</a:t>
              </a:r>
              <a:endParaRPr lang="ko-KR" altLang="en-US" sz="12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375827" y="1429884"/>
            <a:ext cx="366340" cy="353166"/>
            <a:chOff x="1459833" y="1345048"/>
            <a:chExt cx="366340" cy="353166"/>
          </a:xfrm>
          <a:solidFill>
            <a:srgbClr val="ECF081"/>
          </a:solidFill>
        </p:grpSpPr>
        <p:sp>
          <p:nvSpPr>
            <p:cNvPr id="31" name="1/2 액자 30"/>
            <p:cNvSpPr/>
            <p:nvPr/>
          </p:nvSpPr>
          <p:spPr>
            <a:xfrm rot="20700000">
              <a:off x="1528670" y="1400711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2" name="1/2 액자 31"/>
            <p:cNvSpPr/>
            <p:nvPr/>
          </p:nvSpPr>
          <p:spPr>
            <a:xfrm rot="20700000">
              <a:off x="1459833" y="1345048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5563844" y="5009661"/>
            <a:ext cx="32367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More competitive environment</a:t>
            </a:r>
            <a:endParaRPr lang="ko-KR" altLang="en-US" sz="16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451872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6256-6AD3-4E4D-9813-CF9CED800687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 rot="21120000">
            <a:off x="18039" y="576006"/>
            <a:ext cx="1574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ECF081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rPr>
              <a:t>Case study</a:t>
            </a:r>
            <a:endParaRPr lang="ko-KR" altLang="en-US" b="1" dirty="0">
              <a:solidFill>
                <a:srgbClr val="ECF081"/>
              </a:solidFill>
              <a:latin typeface=" @산돌퍼즐Wt" panose="02030504000101010101" pitchFamily="18" charset="-127"/>
              <a:ea typeface=" @산돌퍼즐Wt" panose="02030504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 rot="21120000">
            <a:off x="127630" y="899990"/>
            <a:ext cx="862737" cy="276999"/>
          </a:xfrm>
          <a:prstGeom prst="rect">
            <a:avLst/>
          </a:prstGeom>
          <a:solidFill>
            <a:srgbClr val="ECF081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Summary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34127" y="1677982"/>
            <a:ext cx="20393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Situation in 1999/2000...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375827" y="1429884"/>
            <a:ext cx="366340" cy="353166"/>
            <a:chOff x="1459833" y="1345048"/>
            <a:chExt cx="366340" cy="353166"/>
          </a:xfrm>
          <a:solidFill>
            <a:srgbClr val="ECF081"/>
          </a:solidFill>
        </p:grpSpPr>
        <p:sp>
          <p:nvSpPr>
            <p:cNvPr id="31" name="1/2 액자 30"/>
            <p:cNvSpPr/>
            <p:nvPr/>
          </p:nvSpPr>
          <p:spPr>
            <a:xfrm rot="20700000">
              <a:off x="1528670" y="1400711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2" name="1/2 액자 31"/>
            <p:cNvSpPr/>
            <p:nvPr/>
          </p:nvSpPr>
          <p:spPr>
            <a:xfrm rot="20700000">
              <a:off x="1459833" y="1345048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6" name="직선 화살표 연결선 35"/>
          <p:cNvCxnSpPr/>
          <p:nvPr/>
        </p:nvCxnSpPr>
        <p:spPr>
          <a:xfrm flipV="1">
            <a:off x="4002939" y="2614162"/>
            <a:ext cx="2062480" cy="2062480"/>
          </a:xfrm>
          <a:prstGeom prst="straightConnector1">
            <a:avLst/>
          </a:prstGeom>
          <a:ln w="76200">
            <a:solidFill>
              <a:srgbClr val="ECF081"/>
            </a:solidFill>
            <a:tailEnd type="triangle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직사각형 38"/>
          <p:cNvSpPr/>
          <p:nvPr/>
        </p:nvSpPr>
        <p:spPr>
          <a:xfrm>
            <a:off x="1088410" y="2042348"/>
            <a:ext cx="40671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Maybelline want to become top in the mass market 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6373429" y="841302"/>
            <a:ext cx="1534160" cy="1942137"/>
            <a:chOff x="6373429" y="841302"/>
            <a:chExt cx="1534160" cy="1942137"/>
          </a:xfrm>
        </p:grpSpPr>
        <p:cxnSp>
          <p:nvCxnSpPr>
            <p:cNvPr id="34" name="직선 연결선 33"/>
            <p:cNvCxnSpPr/>
            <p:nvPr/>
          </p:nvCxnSpPr>
          <p:spPr>
            <a:xfrm>
              <a:off x="6373429" y="2410962"/>
              <a:ext cx="1534160" cy="0"/>
            </a:xfrm>
            <a:prstGeom prst="line">
              <a:avLst/>
            </a:prstGeom>
            <a:ln>
              <a:solidFill>
                <a:srgbClr val="ECF08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직사각형 36"/>
            <p:cNvSpPr/>
            <p:nvPr/>
          </p:nvSpPr>
          <p:spPr>
            <a:xfrm>
              <a:off x="6684294" y="841302"/>
              <a:ext cx="912429" cy="156966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r>
                <a:rPr lang="en-US" altLang="ko-KR" sz="96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1</a:t>
              </a:r>
              <a:endParaRPr lang="ko-KR" altLang="en-US" sz="96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6565671" y="2444885"/>
              <a:ext cx="114967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Cover Girl</a:t>
              </a:r>
              <a:endParaRPr lang="ko-KR" altLang="en-US" sz="16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2029508" y="3472742"/>
            <a:ext cx="1473200" cy="1954065"/>
            <a:chOff x="2029508" y="3472742"/>
            <a:chExt cx="1473200" cy="1954065"/>
          </a:xfrm>
        </p:grpSpPr>
        <p:cxnSp>
          <p:nvCxnSpPr>
            <p:cNvPr id="35" name="직선 연결선 34"/>
            <p:cNvCxnSpPr/>
            <p:nvPr/>
          </p:nvCxnSpPr>
          <p:spPr>
            <a:xfrm>
              <a:off x="2029508" y="5042402"/>
              <a:ext cx="1473200" cy="0"/>
            </a:xfrm>
            <a:prstGeom prst="line">
              <a:avLst/>
            </a:prstGeom>
            <a:ln>
              <a:solidFill>
                <a:srgbClr val="ECF08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직사각형 37"/>
            <p:cNvSpPr/>
            <p:nvPr/>
          </p:nvSpPr>
          <p:spPr>
            <a:xfrm>
              <a:off x="2309091" y="3472742"/>
              <a:ext cx="91403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r>
                <a:rPr lang="en-US" altLang="ko-KR" sz="96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2</a:t>
              </a:r>
              <a:endParaRPr lang="ko-KR" altLang="en-US" sz="96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2134363" y="5088253"/>
              <a:ext cx="126348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Maybelline</a:t>
              </a:r>
              <a:endParaRPr lang="ko-KR" altLang="en-US" sz="16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4306196" y="5142897"/>
            <a:ext cx="4259499" cy="1015662"/>
            <a:chOff x="4306196" y="5142897"/>
            <a:chExt cx="4259499" cy="1015662"/>
          </a:xfrm>
        </p:grpSpPr>
        <p:sp>
          <p:nvSpPr>
            <p:cNvPr id="40" name="직사각형 39"/>
            <p:cNvSpPr/>
            <p:nvPr/>
          </p:nvSpPr>
          <p:spPr>
            <a:xfrm>
              <a:off x="4306196" y="5142897"/>
              <a:ext cx="425949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But, Maybelline had long been perceived</a:t>
              </a:r>
              <a:endParaRPr lang="ko-KR" altLang="en-US" sz="16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5323300" y="5481451"/>
              <a:ext cx="222528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Cheap, Garish, Tacky</a:t>
              </a:r>
              <a:endParaRPr lang="ko-KR" altLang="en-US" sz="16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5352153" y="5820005"/>
              <a:ext cx="216758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=Bad brand imagery</a:t>
              </a:r>
              <a:endParaRPr lang="ko-KR" altLang="en-US" sz="16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196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6256-6AD3-4E4D-9813-CF9CED800687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 rot="21120000">
            <a:off x="18039" y="576006"/>
            <a:ext cx="1574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ECF081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rPr>
              <a:t>Case study</a:t>
            </a:r>
            <a:endParaRPr lang="ko-KR" altLang="en-US" b="1" dirty="0">
              <a:solidFill>
                <a:srgbClr val="ECF081"/>
              </a:solidFill>
              <a:latin typeface=" @산돌퍼즐Wt" panose="02030504000101010101" pitchFamily="18" charset="-127"/>
              <a:ea typeface=" @산돌퍼즐Wt" panose="02030504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 rot="21120000">
            <a:off x="127630" y="899990"/>
            <a:ext cx="862737" cy="276999"/>
          </a:xfrm>
          <a:prstGeom prst="rect">
            <a:avLst/>
          </a:prstGeom>
          <a:solidFill>
            <a:srgbClr val="ECF081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Summary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375827" y="1429884"/>
            <a:ext cx="366340" cy="353166"/>
            <a:chOff x="1459833" y="1345048"/>
            <a:chExt cx="366340" cy="353166"/>
          </a:xfrm>
          <a:solidFill>
            <a:srgbClr val="ECF081"/>
          </a:solidFill>
        </p:grpSpPr>
        <p:sp>
          <p:nvSpPr>
            <p:cNvPr id="17" name="1/2 액자 16"/>
            <p:cNvSpPr/>
            <p:nvPr/>
          </p:nvSpPr>
          <p:spPr>
            <a:xfrm rot="20700000">
              <a:off x="1528670" y="1400711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1/2 액자 17"/>
            <p:cNvSpPr/>
            <p:nvPr/>
          </p:nvSpPr>
          <p:spPr>
            <a:xfrm rot="20700000">
              <a:off x="1459833" y="1345048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734127" y="1677982"/>
            <a:ext cx="21771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So, Maybelline  set 2 goals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2296160" y="2148840"/>
            <a:ext cx="2065020" cy="3528060"/>
            <a:chOff x="2296160" y="2148840"/>
            <a:chExt cx="2065020" cy="3528060"/>
          </a:xfrm>
        </p:grpSpPr>
        <p:sp>
          <p:nvSpPr>
            <p:cNvPr id="13" name="직사각형 12"/>
            <p:cNvSpPr/>
            <p:nvPr/>
          </p:nvSpPr>
          <p:spPr>
            <a:xfrm>
              <a:off x="2296160" y="2148840"/>
              <a:ext cx="2065020" cy="3528060"/>
            </a:xfrm>
            <a:prstGeom prst="rect">
              <a:avLst/>
            </a:prstGeom>
            <a:noFill/>
            <a:ln>
              <a:solidFill>
                <a:srgbClr val="ECF081"/>
              </a:solidFill>
            </a:ln>
            <a:effectLst>
              <a:reflection blurRad="6350" stA="52000" endA="300" endPos="35000" dir="5400000" sy="-100000" algn="bl" rotWithShape="0"/>
            </a:effectLst>
            <a:scene3d>
              <a:camera prst="perspectiveRelaxed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2872455" y="3128040"/>
              <a:ext cx="912429" cy="156966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r>
                <a:rPr lang="en-US" altLang="ko-KR" sz="9600" dirty="0" smtClean="0">
                  <a:solidFill>
                    <a:srgbClr val="F7417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1</a:t>
              </a:r>
              <a:endParaRPr lang="ko-KR" altLang="en-US" sz="9600" dirty="0">
                <a:solidFill>
                  <a:srgbClr val="F7417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5533589" y="2148840"/>
            <a:ext cx="2065020" cy="3528060"/>
            <a:chOff x="5533589" y="2148840"/>
            <a:chExt cx="2065020" cy="3528060"/>
          </a:xfrm>
        </p:grpSpPr>
        <p:sp>
          <p:nvSpPr>
            <p:cNvPr id="14" name="직사각형 13"/>
            <p:cNvSpPr/>
            <p:nvPr/>
          </p:nvSpPr>
          <p:spPr>
            <a:xfrm>
              <a:off x="5533589" y="2148840"/>
              <a:ext cx="2065020" cy="3528060"/>
            </a:xfrm>
            <a:prstGeom prst="rect">
              <a:avLst/>
            </a:prstGeom>
            <a:noFill/>
            <a:ln>
              <a:solidFill>
                <a:srgbClr val="ECF081"/>
              </a:solidFill>
            </a:ln>
            <a:effectLst>
              <a:reflection blurRad="6350" stA="52000" endA="300" endPos="35000" dir="5400000" sy="-100000" algn="bl" rotWithShape="0"/>
            </a:effectLst>
            <a:scene3d>
              <a:camera prst="perspectiveRelaxed"/>
              <a:lightRig rig="threePt" dir="t"/>
            </a:scene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6109884" y="3128040"/>
              <a:ext cx="912429" cy="156966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r>
                <a:rPr lang="en-US" altLang="ko-KR" sz="9600" dirty="0" smtClean="0">
                  <a:solidFill>
                    <a:srgbClr val="55CDCD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2</a:t>
              </a:r>
              <a:endParaRPr lang="ko-KR" altLang="en-US" sz="9600" dirty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4524669" y="2148840"/>
            <a:ext cx="3784600" cy="3784600"/>
            <a:chOff x="9499600" y="2148840"/>
            <a:chExt cx="3784600" cy="3784600"/>
          </a:xfrm>
        </p:grpSpPr>
        <p:sp>
          <p:nvSpPr>
            <p:cNvPr id="24" name="직사각형 23"/>
            <p:cNvSpPr/>
            <p:nvPr/>
          </p:nvSpPr>
          <p:spPr>
            <a:xfrm>
              <a:off x="9499600" y="2148840"/>
              <a:ext cx="3784600" cy="3784600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10037202" y="2307902"/>
              <a:ext cx="270939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 smtClean="0">
                  <a:solidFill>
                    <a:srgbClr val="F7417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Broaden the product area</a:t>
              </a:r>
              <a:endParaRPr lang="ko-KR" altLang="en-US" sz="1600" dirty="0">
                <a:solidFill>
                  <a:srgbClr val="F7417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grpSp>
          <p:nvGrpSpPr>
            <p:cNvPr id="37" name="그룹 36"/>
            <p:cNvGrpSpPr/>
            <p:nvPr/>
          </p:nvGrpSpPr>
          <p:grpSpPr>
            <a:xfrm>
              <a:off x="9613208" y="2944661"/>
              <a:ext cx="3557384" cy="550426"/>
              <a:chOff x="9613208" y="2666375"/>
              <a:chExt cx="3557384" cy="550426"/>
            </a:xfrm>
          </p:grpSpPr>
          <p:sp>
            <p:nvSpPr>
              <p:cNvPr id="26" name="직사각형 25"/>
              <p:cNvSpPr/>
              <p:nvPr/>
            </p:nvSpPr>
            <p:spPr>
              <a:xfrm>
                <a:off x="10032393" y="2666375"/>
                <a:ext cx="271901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US" altLang="ko-KR" sz="12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Historical strength was in Eyes. </a:t>
                </a:r>
                <a:endParaRPr lang="en-US" altLang="ko-KR" sz="12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27" name="직사각형 26"/>
              <p:cNvSpPr/>
              <p:nvPr/>
            </p:nvSpPr>
            <p:spPr>
              <a:xfrm>
                <a:off x="9613208" y="2939802"/>
                <a:ext cx="355738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2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(e.g. Great Lash had been leader for 30years)</a:t>
                </a:r>
                <a:endParaRPr lang="en-US" altLang="ko-KR" sz="12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</p:grpSp>
        <p:grpSp>
          <p:nvGrpSpPr>
            <p:cNvPr id="36" name="그룹 35"/>
            <p:cNvGrpSpPr/>
            <p:nvPr/>
          </p:nvGrpSpPr>
          <p:grpSpPr>
            <a:xfrm>
              <a:off x="9874498" y="3747305"/>
              <a:ext cx="3034805" cy="556786"/>
              <a:chOff x="9874498" y="3385924"/>
              <a:chExt cx="3034805" cy="556786"/>
            </a:xfrm>
          </p:grpSpPr>
          <p:sp>
            <p:nvSpPr>
              <p:cNvPr id="28" name="직사각형 27"/>
              <p:cNvSpPr/>
              <p:nvPr/>
            </p:nvSpPr>
            <p:spPr>
              <a:xfrm>
                <a:off x="10219945" y="3385924"/>
                <a:ext cx="234391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US" altLang="ko-KR" sz="12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But, Face &amp; </a:t>
                </a:r>
                <a:r>
                  <a:rPr lang="en-US" altLang="ko-KR" sz="1200" dirty="0" err="1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Colour</a:t>
                </a:r>
                <a:r>
                  <a:rPr lang="en-US" altLang="ko-KR" sz="12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 are not.</a:t>
                </a:r>
                <a:endParaRPr lang="en-US" altLang="ko-KR" sz="12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32" name="직사각형 31"/>
              <p:cNvSpPr/>
              <p:nvPr/>
            </p:nvSpPr>
            <p:spPr>
              <a:xfrm>
                <a:off x="9874498" y="3665711"/>
                <a:ext cx="3034805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2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( Cover Girl in Face, Revlon in </a:t>
                </a:r>
                <a:r>
                  <a:rPr lang="en-US" altLang="ko-KR" sz="1200" dirty="0" err="1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Colour</a:t>
                </a:r>
                <a:r>
                  <a:rPr lang="en-US" altLang="ko-KR" sz="12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 )</a:t>
                </a:r>
                <a:endParaRPr lang="en-US" altLang="ko-KR" sz="12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</p:grpSp>
        <p:grpSp>
          <p:nvGrpSpPr>
            <p:cNvPr id="35" name="그룹 34"/>
            <p:cNvGrpSpPr/>
            <p:nvPr/>
          </p:nvGrpSpPr>
          <p:grpSpPr>
            <a:xfrm>
              <a:off x="9957052" y="4556308"/>
              <a:ext cx="2869696" cy="763533"/>
              <a:chOff x="9957052" y="4298121"/>
              <a:chExt cx="2869696" cy="763533"/>
            </a:xfrm>
          </p:grpSpPr>
          <p:sp>
            <p:nvSpPr>
              <p:cNvPr id="33" name="직사각형 32"/>
              <p:cNvSpPr/>
              <p:nvPr/>
            </p:nvSpPr>
            <p:spPr>
              <a:xfrm>
                <a:off x="10286469" y="4298121"/>
                <a:ext cx="221086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US" altLang="ko-KR" sz="12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Maybelline make 2 plans</a:t>
                </a:r>
                <a:endParaRPr lang="en-US" altLang="ko-KR" sz="12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34" name="직사각형 33"/>
              <p:cNvSpPr/>
              <p:nvPr/>
            </p:nvSpPr>
            <p:spPr>
              <a:xfrm>
                <a:off x="9957052" y="4599989"/>
                <a:ext cx="2869696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228600" indent="-228600">
                  <a:buAutoNum type="arabicPeriod"/>
                </a:pPr>
                <a:r>
                  <a:rPr lang="en-US" altLang="ko-KR" sz="12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Broaden Face &amp; </a:t>
                </a:r>
                <a:r>
                  <a:rPr lang="en-US" altLang="ko-KR" sz="1200" dirty="0" err="1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Colour</a:t>
                </a:r>
                <a:r>
                  <a:rPr lang="en-US" altLang="ko-KR" sz="12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 segments</a:t>
                </a:r>
              </a:p>
              <a:p>
                <a:pPr marL="228600" indent="-228600">
                  <a:buAutoNum type="arabicPeriod"/>
                </a:pPr>
                <a:r>
                  <a:rPr lang="en-US" altLang="ko-KR" sz="12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Keep  the leader in the Eyes</a:t>
                </a:r>
                <a:endParaRPr lang="en-US" altLang="ko-KR" sz="12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</p:grpSp>
      </p:grpSp>
      <p:grpSp>
        <p:nvGrpSpPr>
          <p:cNvPr id="51" name="그룹 50"/>
          <p:cNvGrpSpPr/>
          <p:nvPr/>
        </p:nvGrpSpPr>
        <p:grpSpPr>
          <a:xfrm>
            <a:off x="1397155" y="2148840"/>
            <a:ext cx="3838405" cy="3784600"/>
            <a:chOff x="9565595" y="2148840"/>
            <a:chExt cx="3838405" cy="3784600"/>
          </a:xfrm>
        </p:grpSpPr>
        <p:sp>
          <p:nvSpPr>
            <p:cNvPr id="40" name="직사각형 39"/>
            <p:cNvSpPr/>
            <p:nvPr/>
          </p:nvSpPr>
          <p:spPr>
            <a:xfrm>
              <a:off x="9565595" y="2148840"/>
              <a:ext cx="3784600" cy="3784600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10111212" y="2307902"/>
              <a:ext cx="269336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 smtClean="0">
                  <a:solidFill>
                    <a:srgbClr val="55CDCD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Focus of target audience</a:t>
              </a:r>
              <a:endParaRPr lang="ko-KR" altLang="en-US" sz="1600" dirty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grpSp>
          <p:nvGrpSpPr>
            <p:cNvPr id="42" name="그룹 41"/>
            <p:cNvGrpSpPr/>
            <p:nvPr/>
          </p:nvGrpSpPr>
          <p:grpSpPr>
            <a:xfrm>
              <a:off x="9852878" y="2944661"/>
              <a:ext cx="3472425" cy="550426"/>
              <a:chOff x="9765997" y="2666375"/>
              <a:chExt cx="3472425" cy="550426"/>
            </a:xfrm>
          </p:grpSpPr>
          <p:sp>
            <p:nvSpPr>
              <p:cNvPr id="49" name="직사각형 48"/>
              <p:cNvSpPr/>
              <p:nvPr/>
            </p:nvSpPr>
            <p:spPr>
              <a:xfrm>
                <a:off x="9765997" y="2666375"/>
                <a:ext cx="3472425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US" altLang="ko-KR" sz="12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Effort had to be made against 10s &amp; 18-24</a:t>
                </a:r>
                <a:endParaRPr lang="en-US" altLang="ko-KR" sz="12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50" name="직사각형 49"/>
              <p:cNvSpPr/>
              <p:nvPr/>
            </p:nvSpPr>
            <p:spPr>
              <a:xfrm>
                <a:off x="10088200" y="2939802"/>
                <a:ext cx="2828018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2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( This group was beauty influential)</a:t>
                </a:r>
                <a:endParaRPr lang="en-US" altLang="ko-KR" sz="12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</p:grpSp>
        <p:grpSp>
          <p:nvGrpSpPr>
            <p:cNvPr id="43" name="그룹 42"/>
            <p:cNvGrpSpPr/>
            <p:nvPr/>
          </p:nvGrpSpPr>
          <p:grpSpPr>
            <a:xfrm>
              <a:off x="9774181" y="3875155"/>
              <a:ext cx="3629819" cy="556786"/>
              <a:chOff x="9870993" y="3385924"/>
              <a:chExt cx="3629819" cy="556786"/>
            </a:xfrm>
          </p:grpSpPr>
          <p:sp>
            <p:nvSpPr>
              <p:cNvPr id="47" name="직사각형 46"/>
              <p:cNvSpPr/>
              <p:nvPr/>
            </p:nvSpPr>
            <p:spPr>
              <a:xfrm>
                <a:off x="9870993" y="3385924"/>
                <a:ext cx="326243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171450" indent="-171450">
                  <a:buFont typeface="Arial" panose="020B0604020202020204" pitchFamily="34" charset="0"/>
                  <a:buChar char="•"/>
                </a:pPr>
                <a:r>
                  <a:rPr lang="en-US" altLang="ko-KR" sz="12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Discern targets' preference, character </a:t>
                </a:r>
                <a:endParaRPr lang="en-US" altLang="ko-KR" sz="12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48" name="직사각형 47"/>
              <p:cNvSpPr/>
              <p:nvPr/>
            </p:nvSpPr>
            <p:spPr>
              <a:xfrm>
                <a:off x="9874498" y="3665711"/>
                <a:ext cx="362631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2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( Easy to use, need more product information)</a:t>
                </a:r>
                <a:endParaRPr lang="en-US" altLang="ko-KR" sz="12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</p:grpSp>
        <p:sp>
          <p:nvSpPr>
            <p:cNvPr id="45" name="직사각형 44"/>
            <p:cNvSpPr/>
            <p:nvPr/>
          </p:nvSpPr>
          <p:spPr>
            <a:xfrm>
              <a:off x="10334580" y="4812009"/>
              <a:ext cx="250902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Had to appear in their media</a:t>
              </a:r>
              <a:endParaRPr lang="en-US" altLang="ko-KR" sz="12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  <p:sp>
        <p:nvSpPr>
          <p:cNvPr id="52" name="직사각형 51"/>
          <p:cNvSpPr/>
          <p:nvPr/>
        </p:nvSpPr>
        <p:spPr>
          <a:xfrm>
            <a:off x="1855319" y="5752356"/>
            <a:ext cx="60773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New Strategy focused on Positioning as a lifestyle cosmetic</a:t>
            </a:r>
            <a:endParaRPr lang="ko-KR" altLang="en-US" sz="16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5408569" y="5338346"/>
            <a:ext cx="23150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 smtClean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Focus of target audience</a:t>
            </a:r>
            <a:endParaRPr lang="ko-KR" altLang="en-US" sz="1400" i="1" dirty="0">
              <a:solidFill>
                <a:srgbClr val="55CDCD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2132668" y="5338346"/>
            <a:ext cx="23920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 smtClean="0">
                <a:solidFill>
                  <a:srgbClr val="F7417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Broaden the product area</a:t>
            </a:r>
            <a:endParaRPr lang="ko-KR" altLang="en-US" sz="1400" i="1" dirty="0">
              <a:solidFill>
                <a:srgbClr val="F7417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59105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6256-6AD3-4E4D-9813-CF9CED800687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 rot="21120000">
            <a:off x="18039" y="576006"/>
            <a:ext cx="1574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ECF081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rPr>
              <a:t>Case study</a:t>
            </a:r>
            <a:endParaRPr lang="ko-KR" altLang="en-US" b="1" dirty="0">
              <a:solidFill>
                <a:srgbClr val="ECF081"/>
              </a:solidFill>
              <a:latin typeface=" @산돌퍼즐Wt" panose="02030504000101010101" pitchFamily="18" charset="-127"/>
              <a:ea typeface=" @산돌퍼즐Wt" panose="02030504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 rot="21120000">
            <a:off x="127630" y="899990"/>
            <a:ext cx="862737" cy="276999"/>
          </a:xfrm>
          <a:prstGeom prst="rect">
            <a:avLst/>
          </a:prstGeom>
          <a:solidFill>
            <a:srgbClr val="ECF081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Summary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75827" y="1429884"/>
            <a:ext cx="366340" cy="353166"/>
            <a:chOff x="1459833" y="1345048"/>
            <a:chExt cx="366340" cy="353166"/>
          </a:xfrm>
          <a:solidFill>
            <a:srgbClr val="ECF081"/>
          </a:solidFill>
        </p:grpSpPr>
        <p:sp>
          <p:nvSpPr>
            <p:cNvPr id="6" name="1/2 액자 5"/>
            <p:cNvSpPr/>
            <p:nvPr/>
          </p:nvSpPr>
          <p:spPr>
            <a:xfrm rot="20700000">
              <a:off x="1528670" y="1400711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1/2 액자 6"/>
            <p:cNvSpPr/>
            <p:nvPr/>
          </p:nvSpPr>
          <p:spPr>
            <a:xfrm rot="20700000">
              <a:off x="1459833" y="1345048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직사각형 7"/>
          <p:cNvSpPr/>
          <p:nvPr/>
        </p:nvSpPr>
        <p:spPr>
          <a:xfrm>
            <a:off x="734127" y="1677982"/>
            <a:ext cx="5633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Advertising would tap into relevant issues concerning lifestyle and needs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1308031" y="2397286"/>
            <a:ext cx="3749744" cy="3849359"/>
            <a:chOff x="1308031" y="2397286"/>
            <a:chExt cx="3749744" cy="3849359"/>
          </a:xfrm>
        </p:grpSpPr>
        <p:pic>
          <p:nvPicPr>
            <p:cNvPr id="6146" name="Picture 2" descr="http://media-cache-ec0.pinimg.com/736x/dd/ef/06/ddef0611b5576ff76eb66c1aa36c0195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9582"/>
            <a:stretch/>
          </p:blipFill>
          <p:spPr bwMode="auto">
            <a:xfrm>
              <a:off x="1308031" y="5086350"/>
              <a:ext cx="880485" cy="1160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http://media-cache-ec0.pinimg.com/736x/dd/ef/06/ddef0611b5576ff76eb66c1aa36c0195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493"/>
            <a:stretch/>
          </p:blipFill>
          <p:spPr bwMode="auto">
            <a:xfrm>
              <a:off x="2189491" y="2397286"/>
              <a:ext cx="2868284" cy="38493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" name="그룹 28"/>
          <p:cNvGrpSpPr/>
          <p:nvPr/>
        </p:nvGrpSpPr>
        <p:grpSpPr>
          <a:xfrm>
            <a:off x="2213933" y="2505075"/>
            <a:ext cx="3548692" cy="1304757"/>
            <a:chOff x="2213933" y="2505075"/>
            <a:chExt cx="3548692" cy="1304757"/>
          </a:xfrm>
        </p:grpSpPr>
        <p:sp>
          <p:nvSpPr>
            <p:cNvPr id="9" name="타원 8"/>
            <p:cNvSpPr/>
            <p:nvPr/>
          </p:nvSpPr>
          <p:spPr>
            <a:xfrm>
              <a:off x="2213933" y="3405406"/>
              <a:ext cx="1409700" cy="404426"/>
            </a:xfrm>
            <a:prstGeom prst="ellipse">
              <a:avLst/>
            </a:prstGeom>
            <a:noFill/>
            <a:ln w="57150">
              <a:solidFill>
                <a:srgbClr val="F7417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7" name="직선 화살표 연결선 16"/>
            <p:cNvCxnSpPr/>
            <p:nvPr/>
          </p:nvCxnSpPr>
          <p:spPr>
            <a:xfrm flipH="1">
              <a:off x="3514725" y="2505075"/>
              <a:ext cx="2247900" cy="900331"/>
            </a:xfrm>
            <a:prstGeom prst="straightConnector1">
              <a:avLst/>
            </a:prstGeom>
            <a:ln w="28575">
              <a:solidFill>
                <a:srgbClr val="F741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그룹 32"/>
          <p:cNvGrpSpPr/>
          <p:nvPr/>
        </p:nvGrpSpPr>
        <p:grpSpPr>
          <a:xfrm>
            <a:off x="5395858" y="2366575"/>
            <a:ext cx="2435282" cy="737890"/>
            <a:chOff x="5395858" y="2366575"/>
            <a:chExt cx="2435282" cy="737890"/>
          </a:xfrm>
        </p:grpSpPr>
        <p:sp>
          <p:nvSpPr>
            <p:cNvPr id="20" name="직사각형 19"/>
            <p:cNvSpPr/>
            <p:nvPr/>
          </p:nvSpPr>
          <p:spPr>
            <a:xfrm>
              <a:off x="5762625" y="2366575"/>
              <a:ext cx="100860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Easy to use</a:t>
              </a:r>
              <a:endParaRPr lang="ko-KR" altLang="en-US" sz="12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5395858" y="2642800"/>
              <a:ext cx="24352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: Several functions</a:t>
              </a:r>
            </a:p>
            <a:p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&lt;base, powder and concealer&gt;</a:t>
              </a:r>
              <a:endParaRPr lang="ko-KR" altLang="en-US" sz="12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2265691" y="3681631"/>
            <a:ext cx="3682042" cy="1644206"/>
            <a:chOff x="2265691" y="3681631"/>
            <a:chExt cx="3682042" cy="1644206"/>
          </a:xfrm>
        </p:grpSpPr>
        <p:sp>
          <p:nvSpPr>
            <p:cNvPr id="27" name="타원 26"/>
            <p:cNvSpPr/>
            <p:nvPr/>
          </p:nvSpPr>
          <p:spPr>
            <a:xfrm>
              <a:off x="2265691" y="3955500"/>
              <a:ext cx="1409700" cy="1370337"/>
            </a:xfrm>
            <a:prstGeom prst="ellipse">
              <a:avLst/>
            </a:prstGeom>
            <a:noFill/>
            <a:ln w="57150">
              <a:solidFill>
                <a:srgbClr val="F7417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8" name="직선 화살표 연결선 27"/>
            <p:cNvCxnSpPr/>
            <p:nvPr/>
          </p:nvCxnSpPr>
          <p:spPr>
            <a:xfrm flipH="1">
              <a:off x="3699833" y="3681631"/>
              <a:ext cx="2247900" cy="731895"/>
            </a:xfrm>
            <a:prstGeom prst="straightConnector1">
              <a:avLst/>
            </a:prstGeom>
            <a:ln w="28575">
              <a:solidFill>
                <a:srgbClr val="F7417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그룹 34"/>
          <p:cNvGrpSpPr/>
          <p:nvPr/>
        </p:nvGrpSpPr>
        <p:grpSpPr>
          <a:xfrm>
            <a:off x="5664388" y="3543131"/>
            <a:ext cx="3217547" cy="771623"/>
            <a:chOff x="5664388" y="3543131"/>
            <a:chExt cx="3217547" cy="771623"/>
          </a:xfrm>
        </p:grpSpPr>
        <p:sp>
          <p:nvSpPr>
            <p:cNvPr id="30" name="직사각형 29"/>
            <p:cNvSpPr/>
            <p:nvPr/>
          </p:nvSpPr>
          <p:spPr>
            <a:xfrm>
              <a:off x="5664388" y="3853089"/>
              <a:ext cx="321754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: consider target consumer characteristic</a:t>
              </a:r>
            </a:p>
            <a:p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&lt;young women are in a learning mode&gt;</a:t>
              </a:r>
              <a:endParaRPr lang="ko-KR" altLang="en-US" sz="12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31" name="직사각형 30"/>
            <p:cNvSpPr/>
            <p:nvPr/>
          </p:nvSpPr>
          <p:spPr>
            <a:xfrm>
              <a:off x="6032953" y="3543131"/>
              <a:ext cx="251222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Provide information on product</a:t>
              </a:r>
              <a:endParaRPr lang="ko-KR" altLang="en-US" sz="12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  <p:sp>
        <p:nvSpPr>
          <p:cNvPr id="32" name="직사각형 31"/>
          <p:cNvSpPr/>
          <p:nvPr/>
        </p:nvSpPr>
        <p:spPr>
          <a:xfrm>
            <a:off x="1005445" y="841302"/>
            <a:ext cx="18405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Activities for changing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28513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6256-6AD3-4E4D-9813-CF9CED800687}" type="slidenum">
              <a:rPr lang="ko-KR" altLang="en-US" smtClean="0"/>
              <a:pPr/>
              <a:t>11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 rot="21120000">
            <a:off x="18039" y="576006"/>
            <a:ext cx="1574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ECF081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rPr>
              <a:t>Case study</a:t>
            </a:r>
            <a:endParaRPr lang="ko-KR" altLang="en-US" b="1" dirty="0">
              <a:solidFill>
                <a:srgbClr val="ECF081"/>
              </a:solidFill>
              <a:latin typeface=" @산돌퍼즐Wt" panose="02030504000101010101" pitchFamily="18" charset="-127"/>
              <a:ea typeface=" @산돌퍼즐Wt" panose="02030504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 rot="21120000">
            <a:off x="127630" y="899990"/>
            <a:ext cx="862737" cy="276999"/>
          </a:xfrm>
          <a:prstGeom prst="rect">
            <a:avLst/>
          </a:prstGeom>
          <a:solidFill>
            <a:srgbClr val="ECF081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Summary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34127" y="1677982"/>
            <a:ext cx="341471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Select celebrities as advertisement models.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375827" y="1429884"/>
            <a:ext cx="366340" cy="353166"/>
            <a:chOff x="1459833" y="1345048"/>
            <a:chExt cx="366340" cy="353166"/>
          </a:xfrm>
          <a:solidFill>
            <a:srgbClr val="ECF081"/>
          </a:solidFill>
        </p:grpSpPr>
        <p:sp>
          <p:nvSpPr>
            <p:cNvPr id="10" name="1/2 액자 9"/>
            <p:cNvSpPr/>
            <p:nvPr/>
          </p:nvSpPr>
          <p:spPr>
            <a:xfrm rot="20700000">
              <a:off x="1528670" y="1400711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1/2 액자 10"/>
            <p:cNvSpPr/>
            <p:nvPr/>
          </p:nvSpPr>
          <p:spPr>
            <a:xfrm rot="20700000">
              <a:off x="1459833" y="1345048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2553402" y="1938935"/>
            <a:ext cx="478849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Because of young women characteristic : like “cool” image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734127" y="2397286"/>
            <a:ext cx="72603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Maybelline had to find </a:t>
            </a:r>
            <a:r>
              <a:rPr lang="en-US" altLang="ko-KR" sz="12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the right </a:t>
            </a:r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celebrity that would make younger women aspire to the brand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3524250" y="2674285"/>
            <a:ext cx="5068734" cy="3153260"/>
            <a:chOff x="3524250" y="2674285"/>
            <a:chExt cx="5068734" cy="3153260"/>
          </a:xfrm>
        </p:grpSpPr>
        <p:grpSp>
          <p:nvGrpSpPr>
            <p:cNvPr id="5" name="그룹 4"/>
            <p:cNvGrpSpPr/>
            <p:nvPr/>
          </p:nvGrpSpPr>
          <p:grpSpPr>
            <a:xfrm>
              <a:off x="5902704" y="3198381"/>
              <a:ext cx="2690280" cy="2629164"/>
              <a:chOff x="194361" y="3617481"/>
              <a:chExt cx="2690280" cy="2629164"/>
            </a:xfrm>
          </p:grpSpPr>
          <p:pic>
            <p:nvPicPr>
              <p:cNvPr id="6" name="Picture 2" descr="http://media-cache-ec0.pinimg.com/736x/dd/ef/06/ddef0611b5576ff76eb66c1aa36c0195.jpg"/>
              <p:cNvPicPr>
                <a:picLocks noChangeAspect="1" noChangeArrowheads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49582"/>
              <a:stretch/>
            </p:blipFill>
            <p:spPr bwMode="auto">
              <a:xfrm>
                <a:off x="194361" y="3617481"/>
                <a:ext cx="1995130" cy="262916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" name="Picture 2" descr="http://media-cache-ec0.pinimg.com/736x/dd/ef/06/ddef0611b5576ff76eb66c1aa36c0195.jp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0493"/>
              <a:stretch/>
            </p:blipFill>
            <p:spPr bwMode="auto">
              <a:xfrm>
                <a:off x="2189491" y="5313724"/>
                <a:ext cx="695150" cy="93292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15" name="꺾인 연결선 14"/>
            <p:cNvCxnSpPr/>
            <p:nvPr/>
          </p:nvCxnSpPr>
          <p:spPr>
            <a:xfrm>
              <a:off x="3524250" y="2674285"/>
              <a:ext cx="2378454" cy="1164290"/>
            </a:xfrm>
            <a:prstGeom prst="bentConnector3">
              <a:avLst>
                <a:gd name="adj1" fmla="val -860"/>
              </a:avLst>
            </a:prstGeom>
            <a:ln w="38100">
              <a:solidFill>
                <a:srgbClr val="ECF08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그룹 22"/>
          <p:cNvGrpSpPr/>
          <p:nvPr/>
        </p:nvGrpSpPr>
        <p:grpSpPr>
          <a:xfrm>
            <a:off x="3528795" y="3838575"/>
            <a:ext cx="2125903" cy="865323"/>
            <a:chOff x="3528795" y="3838575"/>
            <a:chExt cx="2125903" cy="865323"/>
          </a:xfrm>
        </p:grpSpPr>
        <p:sp>
          <p:nvSpPr>
            <p:cNvPr id="19" name="직사각형 18"/>
            <p:cNvSpPr/>
            <p:nvPr/>
          </p:nvSpPr>
          <p:spPr>
            <a:xfrm>
              <a:off x="3834069" y="3838575"/>
              <a:ext cx="175881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i="1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Sarah Michelle Gellar</a:t>
              </a:r>
              <a:endParaRPr lang="ko-KR" altLang="en-US" sz="1200" i="1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3528795" y="4132737"/>
              <a:ext cx="21259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Younger women’s idol</a:t>
              </a:r>
              <a:endParaRPr lang="ko-KR" altLang="en-US" sz="12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3528795" y="4426899"/>
              <a:ext cx="100540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coolness</a:t>
              </a:r>
              <a:endParaRPr lang="ko-KR" altLang="en-US" sz="12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  <p:sp>
        <p:nvSpPr>
          <p:cNvPr id="22" name="직사각형 21"/>
          <p:cNvSpPr/>
          <p:nvPr/>
        </p:nvSpPr>
        <p:spPr>
          <a:xfrm>
            <a:off x="1005445" y="841302"/>
            <a:ext cx="18405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Activities for changing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9811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6256-6AD3-4E4D-9813-CF9CED800687}" type="slidenum">
              <a:rPr lang="ko-KR" altLang="en-US" smtClean="0"/>
              <a:pPr/>
              <a:t>12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 rot="21120000">
            <a:off x="18039" y="576006"/>
            <a:ext cx="1574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ECF081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rPr>
              <a:t>Case study</a:t>
            </a:r>
            <a:endParaRPr lang="ko-KR" altLang="en-US" b="1" dirty="0">
              <a:solidFill>
                <a:srgbClr val="ECF081"/>
              </a:solidFill>
              <a:latin typeface=" @산돌퍼즐Wt" panose="02030504000101010101" pitchFamily="18" charset="-127"/>
              <a:ea typeface=" @산돌퍼즐Wt" panose="02030504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 rot="21120000">
            <a:off x="127630" y="899990"/>
            <a:ext cx="862737" cy="276999"/>
          </a:xfrm>
          <a:prstGeom prst="rect">
            <a:avLst/>
          </a:prstGeom>
          <a:solidFill>
            <a:srgbClr val="ECF081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Summary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375827" y="1429884"/>
            <a:ext cx="366340" cy="353166"/>
            <a:chOff x="1459833" y="1345048"/>
            <a:chExt cx="366340" cy="353166"/>
          </a:xfrm>
          <a:solidFill>
            <a:srgbClr val="ECF081"/>
          </a:solidFill>
        </p:grpSpPr>
        <p:sp>
          <p:nvSpPr>
            <p:cNvPr id="10" name="1/2 액자 9"/>
            <p:cNvSpPr/>
            <p:nvPr/>
          </p:nvSpPr>
          <p:spPr>
            <a:xfrm rot="20700000">
              <a:off x="1528670" y="1400711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1/2 액자 10"/>
            <p:cNvSpPr/>
            <p:nvPr/>
          </p:nvSpPr>
          <p:spPr>
            <a:xfrm rot="20700000">
              <a:off x="1459833" y="1345048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1005445" y="841302"/>
            <a:ext cx="18405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Activities for changing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734127" y="1853618"/>
            <a:ext cx="78582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In line with the product’s nature,  advertising was brought to support Maybelline’s </a:t>
            </a:r>
            <a:r>
              <a:rPr lang="en-US" altLang="ko-KR" sz="1200" dirty="0" err="1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Colour</a:t>
            </a:r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 Businesses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734127" y="2130617"/>
            <a:ext cx="80425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Advertising for Face and Eyes was supplemented with strong stories on shades </a:t>
            </a:r>
          </a:p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					that could be found across several products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734127" y="3596641"/>
            <a:ext cx="47804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Along with the media plan came several special </a:t>
            </a:r>
            <a:r>
              <a:rPr lang="en-US" altLang="ko-KR" sz="1200" dirty="0" err="1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programmes</a:t>
            </a:r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.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224469" y="3965080"/>
            <a:ext cx="60212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1. The introduction of Sarah Michelle Geller as the new ‘face’ of Maybelline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1224469" y="4242079"/>
            <a:ext cx="76258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2. All included in a comprehensive public-relations </a:t>
            </a:r>
            <a:r>
              <a:rPr lang="en-US" altLang="ko-KR" sz="1200" dirty="0" err="1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programme</a:t>
            </a:r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 that ranged from extensive publicity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022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6256-6AD3-4E4D-9813-CF9CED800687}" type="slidenum">
              <a:rPr lang="ko-KR" altLang="en-US" smtClean="0"/>
              <a:pPr/>
              <a:t>13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 rot="21120000">
            <a:off x="18039" y="576006"/>
            <a:ext cx="1574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ECF081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rPr>
              <a:t>Case study</a:t>
            </a:r>
            <a:endParaRPr lang="ko-KR" altLang="en-US" b="1" dirty="0">
              <a:solidFill>
                <a:srgbClr val="ECF081"/>
              </a:solidFill>
              <a:latin typeface=" @산돌퍼즐Wt" panose="02030504000101010101" pitchFamily="18" charset="-127"/>
              <a:ea typeface=" @산돌퍼즐Wt" panose="02030504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 rot="21120000">
            <a:off x="127630" y="899990"/>
            <a:ext cx="862737" cy="276999"/>
          </a:xfrm>
          <a:prstGeom prst="rect">
            <a:avLst/>
          </a:prstGeom>
          <a:solidFill>
            <a:srgbClr val="ECF081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Summary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375827" y="1429884"/>
            <a:ext cx="366340" cy="353166"/>
            <a:chOff x="1459833" y="1345048"/>
            <a:chExt cx="366340" cy="353166"/>
          </a:xfrm>
          <a:solidFill>
            <a:srgbClr val="ECF081"/>
          </a:solidFill>
        </p:grpSpPr>
        <p:sp>
          <p:nvSpPr>
            <p:cNvPr id="10" name="1/2 액자 9"/>
            <p:cNvSpPr/>
            <p:nvPr/>
          </p:nvSpPr>
          <p:spPr>
            <a:xfrm rot="20700000">
              <a:off x="1528670" y="1400711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1/2 액자 10"/>
            <p:cNvSpPr/>
            <p:nvPr/>
          </p:nvSpPr>
          <p:spPr>
            <a:xfrm rot="20700000">
              <a:off x="1459833" y="1345048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직사각형 7"/>
          <p:cNvSpPr/>
          <p:nvPr/>
        </p:nvSpPr>
        <p:spPr>
          <a:xfrm>
            <a:off x="1005445" y="841302"/>
            <a:ext cx="18405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Activities for changing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34127" y="1853618"/>
            <a:ext cx="35429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Maybelline used various advertising channels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412456" y="2167753"/>
            <a:ext cx="61927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The role of these help to the campaign extend its reach among </a:t>
            </a:r>
            <a:r>
              <a:rPr lang="en-US" altLang="ko-KR" sz="1200" dirty="0" err="1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youmger</a:t>
            </a:r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 women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1005445" y="3714937"/>
            <a:ext cx="1917774" cy="1917774"/>
            <a:chOff x="3781328" y="3714937"/>
            <a:chExt cx="1917774" cy="1917774"/>
          </a:xfrm>
        </p:grpSpPr>
        <p:sp>
          <p:nvSpPr>
            <p:cNvPr id="14" name="타원 13"/>
            <p:cNvSpPr/>
            <p:nvPr/>
          </p:nvSpPr>
          <p:spPr>
            <a:xfrm>
              <a:off x="3781328" y="3714937"/>
              <a:ext cx="1917774" cy="1917774"/>
            </a:xfrm>
            <a:prstGeom prst="ellipse">
              <a:avLst/>
            </a:prstGeom>
            <a:solidFill>
              <a:srgbClr val="ECF081">
                <a:alpha val="70000"/>
              </a:srgbClr>
            </a:solidFill>
            <a:ln>
              <a:noFill/>
            </a:ln>
            <a:scene3d>
              <a:camera prst="perspectiveAbove"/>
              <a:lightRig rig="threePt" dir="t"/>
            </a:scene3d>
            <a:sp3d>
              <a:bevelT w="165100" prst="coolSlan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4196637" y="4504547"/>
              <a:ext cx="10871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 smtClean="0">
                  <a:solidFill>
                    <a:srgbClr val="F7417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Channels</a:t>
              </a:r>
              <a:endParaRPr lang="ko-KR" altLang="en-US" sz="1600" dirty="0">
                <a:solidFill>
                  <a:srgbClr val="F7417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  <p:sp>
        <p:nvSpPr>
          <p:cNvPr id="16" name="직사각형 15"/>
          <p:cNvSpPr/>
          <p:nvPr/>
        </p:nvSpPr>
        <p:spPr>
          <a:xfrm>
            <a:off x="3211108" y="3627749"/>
            <a:ext cx="3529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TV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211108" y="4504547"/>
            <a:ext cx="5325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print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211108" y="5381346"/>
            <a:ext cx="7729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internet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438024" y="3627749"/>
            <a:ext cx="26741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National TV, WB, cable networks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438024" y="4504546"/>
            <a:ext cx="15151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Magazines, books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438024" y="5355712"/>
            <a:ext cx="16065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Homepage, banner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6956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6256-6AD3-4E4D-9813-CF9CED800687}" type="slidenum">
              <a:rPr lang="ko-KR" altLang="en-US" smtClean="0"/>
              <a:pPr/>
              <a:t>14</a:t>
            </a:fld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 rot="21120000">
            <a:off x="18039" y="576006"/>
            <a:ext cx="1574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ECF081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rPr>
              <a:t>Case study</a:t>
            </a:r>
            <a:endParaRPr lang="ko-KR" altLang="en-US" b="1" dirty="0">
              <a:solidFill>
                <a:srgbClr val="ECF081"/>
              </a:solidFill>
              <a:latin typeface=" @산돌퍼즐Wt" panose="02030504000101010101" pitchFamily="18" charset="-127"/>
              <a:ea typeface=" @산돌퍼즐Wt" panose="02030504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 rot="21120000">
            <a:off x="127630" y="899990"/>
            <a:ext cx="862737" cy="276999"/>
          </a:xfrm>
          <a:prstGeom prst="rect">
            <a:avLst/>
          </a:prstGeom>
          <a:solidFill>
            <a:srgbClr val="ECF081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Summary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375827" y="1429884"/>
            <a:ext cx="366340" cy="353166"/>
            <a:chOff x="1459833" y="1345048"/>
            <a:chExt cx="366340" cy="353166"/>
          </a:xfrm>
          <a:solidFill>
            <a:srgbClr val="ECF081"/>
          </a:solidFill>
        </p:grpSpPr>
        <p:sp>
          <p:nvSpPr>
            <p:cNvPr id="10" name="1/2 액자 9"/>
            <p:cNvSpPr/>
            <p:nvPr/>
          </p:nvSpPr>
          <p:spPr>
            <a:xfrm rot="20700000">
              <a:off x="1528670" y="1400711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1/2 액자 10"/>
            <p:cNvSpPr/>
            <p:nvPr/>
          </p:nvSpPr>
          <p:spPr>
            <a:xfrm rot="20700000">
              <a:off x="1459833" y="1345048"/>
              <a:ext cx="297503" cy="297503"/>
            </a:xfrm>
            <a:prstGeom prst="halfFrame">
              <a:avLst/>
            </a:prstGeom>
            <a:grpFill/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8" name="직사각형 7"/>
          <p:cNvSpPr/>
          <p:nvPr/>
        </p:nvSpPr>
        <p:spPr>
          <a:xfrm>
            <a:off x="1005445" y="841302"/>
            <a:ext cx="15456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Result of activities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843469" y="2408152"/>
            <a:ext cx="1534160" cy="1942137"/>
            <a:chOff x="1327767" y="1478117"/>
            <a:chExt cx="1534160" cy="1942137"/>
          </a:xfrm>
        </p:grpSpPr>
        <p:cxnSp>
          <p:nvCxnSpPr>
            <p:cNvPr id="12" name="직선 연결선 11"/>
            <p:cNvCxnSpPr/>
            <p:nvPr/>
          </p:nvCxnSpPr>
          <p:spPr>
            <a:xfrm>
              <a:off x="1327767" y="3047777"/>
              <a:ext cx="1534160" cy="0"/>
            </a:xfrm>
            <a:prstGeom prst="line">
              <a:avLst/>
            </a:prstGeom>
            <a:ln>
              <a:solidFill>
                <a:srgbClr val="ECF08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직사각형 12"/>
            <p:cNvSpPr/>
            <p:nvPr/>
          </p:nvSpPr>
          <p:spPr>
            <a:xfrm>
              <a:off x="1525620" y="1478117"/>
              <a:ext cx="113845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/>
              </a:sp3d>
            </a:bodyPr>
            <a:lstStyle/>
            <a:p>
              <a:r>
                <a:rPr lang="en-US" altLang="ko-KR" sz="96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1</a:t>
              </a:r>
              <a:r>
                <a:rPr lang="en-US" altLang="ko-KR" sz="3200" baseline="-250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st</a:t>
              </a:r>
              <a:endParaRPr lang="ko-KR" altLang="en-US" sz="9600" baseline="-250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1463104" y="3081700"/>
              <a:ext cx="126348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Maybelline</a:t>
              </a:r>
              <a:endParaRPr lang="ko-KR" altLang="en-US" sz="16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4129220" y="1572788"/>
            <a:ext cx="39020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Became the No.1 cosmetics brand in mass market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129220" y="1964449"/>
            <a:ext cx="23150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Gaining category leadership </a:t>
            </a:r>
            <a:endParaRPr lang="ko-KR" altLang="en-US" sz="12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129220" y="2356110"/>
            <a:ext cx="42306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Cosmetic category </a:t>
            </a:r>
            <a:r>
              <a:rPr lang="en-US" altLang="ko-KR" sz="1200" dirty="0">
                <a:solidFill>
                  <a:srgbClr val="FFBE40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growth 5%</a:t>
            </a:r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, Maybelline </a:t>
            </a:r>
            <a:r>
              <a:rPr lang="en-US" altLang="ko-KR" sz="1200" dirty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growth 11%</a:t>
            </a:r>
            <a:endParaRPr lang="ko-KR" altLang="en-US" sz="1200" dirty="0">
              <a:solidFill>
                <a:srgbClr val="55CDCD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4133619" y="4490056"/>
            <a:ext cx="49712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After campaign, penetration among teens </a:t>
            </a:r>
            <a:r>
              <a:rPr lang="en-US" altLang="ko-KR" sz="1200" dirty="0" smtClean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rose 20% versus 1997</a:t>
            </a:r>
            <a:endParaRPr lang="ko-KR" altLang="en-US" sz="1200" dirty="0">
              <a:solidFill>
                <a:srgbClr val="55CDCD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358014" y="1165187"/>
            <a:ext cx="39485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1.The campaign succeed in objectives</a:t>
            </a:r>
            <a:endParaRPr lang="ko-KR" altLang="en-US" sz="16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4420557" y="2667632"/>
            <a:ext cx="4538422" cy="1136633"/>
            <a:chOff x="3796270" y="2834073"/>
            <a:chExt cx="4538422" cy="1136633"/>
          </a:xfrm>
        </p:grpSpPr>
        <p:sp>
          <p:nvSpPr>
            <p:cNvPr id="20" name="직사각형 19"/>
            <p:cNvSpPr/>
            <p:nvPr/>
          </p:nvSpPr>
          <p:spPr>
            <a:xfrm>
              <a:off x="3796270" y="2834073"/>
              <a:ext cx="437331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Foundation category </a:t>
              </a:r>
              <a:r>
                <a:rPr lang="en-US" altLang="ko-KR" sz="1200" dirty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rose 4%</a:t>
              </a:r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, </a:t>
              </a:r>
              <a:r>
                <a:rPr lang="en-US" altLang="ko-KR" sz="12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Maybelline </a:t>
              </a:r>
              <a:r>
                <a:rPr lang="en-US" altLang="ko-KR" sz="1200" dirty="0">
                  <a:solidFill>
                    <a:srgbClr val="55CDCD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growth </a:t>
              </a:r>
              <a:r>
                <a:rPr lang="en-US" altLang="ko-KR" sz="1200" dirty="0">
                  <a:solidFill>
                    <a:srgbClr val="55CDCD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20%</a:t>
              </a:r>
              <a:endParaRPr lang="ko-KR" altLang="en-US" sz="1200" dirty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3796270" y="3120618"/>
              <a:ext cx="396775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Face category </a:t>
              </a:r>
              <a:r>
                <a:rPr lang="en-US" altLang="ko-KR" sz="1200" dirty="0" smtClean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rose </a:t>
              </a:r>
              <a:r>
                <a:rPr lang="en-US" altLang="ko-KR" sz="1200" dirty="0" smtClean="0">
                  <a:solidFill>
                    <a:srgbClr val="FFBE40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10%, </a:t>
              </a:r>
              <a:r>
                <a:rPr lang="en-US" altLang="ko-KR" sz="12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Maybelline </a:t>
              </a:r>
              <a:r>
                <a:rPr lang="en-US" altLang="ko-KR" sz="1200" dirty="0">
                  <a:solidFill>
                    <a:srgbClr val="55CDCD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growth </a:t>
              </a:r>
              <a:r>
                <a:rPr lang="en-US" altLang="ko-KR" sz="1200" dirty="0">
                  <a:solidFill>
                    <a:srgbClr val="55CDCD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17%</a:t>
              </a:r>
              <a:endParaRPr lang="ko-KR" altLang="en-US" sz="1200" dirty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3796270" y="3407163"/>
              <a:ext cx="439735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Lip category </a:t>
              </a:r>
              <a:r>
                <a:rPr lang="en-US" altLang="ko-KR" sz="1200" dirty="0">
                  <a:solidFill>
                    <a:srgbClr val="F7417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rose 0%</a:t>
              </a:r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, </a:t>
              </a:r>
              <a:r>
                <a:rPr lang="en-US" altLang="ko-KR" sz="12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Maybelline </a:t>
              </a:r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flagship </a:t>
              </a:r>
              <a:r>
                <a:rPr lang="en-US" altLang="ko-KR" sz="1200" dirty="0">
                  <a:solidFill>
                    <a:srgbClr val="55CDCD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growth 15%</a:t>
              </a:r>
              <a:endParaRPr lang="ko-KR" altLang="en-US" sz="1200" dirty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3796270" y="3693707"/>
              <a:ext cx="45384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Nail category </a:t>
              </a:r>
              <a:r>
                <a:rPr lang="en-US" altLang="ko-KR" sz="1200" dirty="0" smtClean="0">
                  <a:solidFill>
                    <a:srgbClr val="F7417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down 6</a:t>
              </a:r>
              <a:r>
                <a:rPr lang="en-US" altLang="ko-KR" sz="1200" dirty="0" smtClean="0">
                  <a:solidFill>
                    <a:srgbClr val="F7417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%</a:t>
              </a:r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, </a:t>
              </a:r>
              <a:r>
                <a:rPr lang="en-US" altLang="ko-KR" sz="12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Maybelline </a:t>
              </a:r>
              <a:r>
                <a:rPr lang="en-US" altLang="ko-KR" sz="1200" dirty="0" smtClean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product </a:t>
              </a:r>
              <a:r>
                <a:rPr lang="en-US" altLang="ko-KR" sz="1200" dirty="0" smtClean="0">
                  <a:solidFill>
                    <a:srgbClr val="55CDCD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growth 15%</a:t>
              </a:r>
              <a:endParaRPr lang="ko-KR" altLang="en-US" sz="1200" dirty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  <p:sp>
        <p:nvSpPr>
          <p:cNvPr id="32" name="직사각형 31"/>
          <p:cNvSpPr/>
          <p:nvPr/>
        </p:nvSpPr>
        <p:spPr>
          <a:xfrm>
            <a:off x="3358014" y="4093959"/>
            <a:ext cx="57599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2.The campaign successfully reached targets as planned</a:t>
            </a:r>
            <a:endParaRPr lang="ko-KR" altLang="en-US" sz="16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4133619" y="4840071"/>
            <a:ext cx="41264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Among teens, Maybelline’s product persuasion rose</a:t>
            </a:r>
            <a:endParaRPr lang="ko-KR" altLang="en-US" sz="1200" dirty="0">
              <a:solidFill>
                <a:srgbClr val="55CDCD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358014" y="5265115"/>
            <a:ext cx="47981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3.Enhancing </a:t>
            </a:r>
            <a:r>
              <a:rPr lang="en-US" altLang="ko-KR" sz="1600" dirty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brand awareness and perceptions</a:t>
            </a:r>
            <a:endParaRPr lang="ko-KR" altLang="en-US" sz="1600" dirty="0">
              <a:solidFill>
                <a:srgbClr val="ECF081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4133619" y="5672673"/>
            <a:ext cx="47660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rgbClr val="ECF081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Among women aged 14~24, top-of-mind awareness </a:t>
            </a:r>
            <a:r>
              <a:rPr lang="en-US" altLang="ko-KR" sz="1200" dirty="0" smtClean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rose 33%</a:t>
            </a:r>
            <a:endParaRPr lang="ko-KR" altLang="en-US" sz="1200" dirty="0">
              <a:solidFill>
                <a:srgbClr val="55CDCD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4798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6" grpId="0"/>
      <p:bldP spid="27" grpId="0"/>
      <p:bldP spid="32" grpId="0"/>
      <p:bldP spid="33" grpId="0"/>
      <p:bldP spid="34" grpId="0"/>
      <p:bldP spid="3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2405826" y="2208104"/>
            <a:ext cx="4332349" cy="752817"/>
            <a:chOff x="2437441" y="2208104"/>
            <a:chExt cx="4332349" cy="752817"/>
          </a:xfrm>
        </p:grpSpPr>
        <p:sp>
          <p:nvSpPr>
            <p:cNvPr id="8" name="TextBox 7"/>
            <p:cNvSpPr txBox="1"/>
            <p:nvPr/>
          </p:nvSpPr>
          <p:spPr>
            <a:xfrm>
              <a:off x="2584473" y="2208104"/>
              <a:ext cx="403828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lvl="0">
                <a:defRPr sz="2000" b="1">
                  <a:solidFill>
                    <a:srgbClr val="FFBE4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  <a:latin typeface="우리체" panose="02030600000101010101" pitchFamily="18" charset="-127"/>
                  <a:ea typeface="우리체" panose="02030600000101010101" pitchFamily="18" charset="-127"/>
                </a:defRPr>
              </a:lvl1pPr>
            </a:lstStyle>
            <a:p>
              <a:pPr lvl="0"/>
              <a:r>
                <a:rPr lang="en-US" altLang="ko-KR" sz="2800" dirty="0" smtClean="0">
                  <a:solidFill>
                    <a:srgbClr val="55CDCD"/>
                  </a:solidFill>
                </a:rPr>
                <a:t>Discussion </a:t>
              </a:r>
              <a:r>
                <a:rPr lang="en-US" altLang="ko-KR" sz="2800" dirty="0">
                  <a:solidFill>
                    <a:srgbClr val="55CDCD"/>
                  </a:solidFill>
                </a:rPr>
                <a:t>Questions</a:t>
              </a:r>
              <a:endParaRPr lang="ko-KR" altLang="en-US" sz="2800" dirty="0">
                <a:solidFill>
                  <a:srgbClr val="55CDCD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165561" y="2653144"/>
              <a:ext cx="28761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lvl="0">
                <a:defRPr sz="2000" b="1">
                  <a:solidFill>
                    <a:srgbClr val="FFBE4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  <a:latin typeface="우리체" panose="02030600000101010101" pitchFamily="18" charset="-127"/>
                  <a:ea typeface="우리체" panose="02030600000101010101" pitchFamily="18" charset="-127"/>
                </a:defRPr>
              </a:lvl1pPr>
            </a:lstStyle>
            <a:p>
              <a:r>
                <a:rPr lang="en-US" altLang="ko-KR" sz="1400" spc="300" dirty="0" smtClean="0">
                  <a:solidFill>
                    <a:srgbClr val="55CDCD"/>
                  </a:solidFill>
                </a:rPr>
                <a:t>Solution 1, 2, 3 &amp; 4</a:t>
              </a:r>
              <a:endParaRPr lang="en-US" altLang="ko-KR" sz="1400" spc="300" dirty="0">
                <a:solidFill>
                  <a:srgbClr val="55CDCD"/>
                </a:solidFill>
              </a:endParaRPr>
            </a:p>
          </p:txBody>
        </p:sp>
        <p:cxnSp>
          <p:nvCxnSpPr>
            <p:cNvPr id="10" name="직선 연결선 9"/>
            <p:cNvCxnSpPr/>
            <p:nvPr/>
          </p:nvCxnSpPr>
          <p:spPr>
            <a:xfrm>
              <a:off x="2437441" y="2653144"/>
              <a:ext cx="4332349" cy="2472"/>
            </a:xfrm>
            <a:prstGeom prst="line">
              <a:avLst/>
            </a:prstGeom>
            <a:ln w="22225">
              <a:solidFill>
                <a:srgbClr val="55CDCD"/>
              </a:solidFill>
            </a:ln>
            <a:scene3d>
              <a:camera prst="obliqueTopLef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407018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rot="21120000">
            <a:off x="119885" y="891364"/>
            <a:ext cx="998991" cy="276999"/>
          </a:xfrm>
          <a:prstGeom prst="rect">
            <a:avLst/>
          </a:prstGeom>
          <a:solidFill>
            <a:srgbClr val="55CDCD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Question 1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 rot="21120000">
            <a:off x="177825" y="1236426"/>
            <a:ext cx="934871" cy="276999"/>
          </a:xfrm>
          <a:prstGeom prst="rect">
            <a:avLst/>
          </a:prstGeom>
          <a:solidFill>
            <a:srgbClr val="55CDCD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Solution 1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 rot="21120000">
            <a:off x="16342" y="467878"/>
            <a:ext cx="2837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55CDCD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rPr>
              <a:t>Discussion Questions</a:t>
            </a:r>
            <a:endParaRPr lang="ko-KR" altLang="en-US" b="1" dirty="0">
              <a:solidFill>
                <a:srgbClr val="55CDCD"/>
              </a:solidFill>
              <a:latin typeface=" @산돌퍼즐Wt" panose="02030504000101010101" pitchFamily="18" charset="-127"/>
              <a:ea typeface=" @산돌퍼즐Wt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423" y="823195"/>
            <a:ext cx="76674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How did Maybelline divide the cosmetics market? How would you divide it differently?</a:t>
            </a:r>
            <a:endParaRPr lang="ko-KR" altLang="en-US" sz="1400" dirty="0">
              <a:solidFill>
                <a:srgbClr val="55CDCD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252493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rot="21120000">
            <a:off x="119885" y="891364"/>
            <a:ext cx="998991" cy="276999"/>
          </a:xfrm>
          <a:prstGeom prst="rect">
            <a:avLst/>
          </a:prstGeom>
          <a:solidFill>
            <a:srgbClr val="55CDCD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Question 2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 rot="21120000">
            <a:off x="177825" y="1236426"/>
            <a:ext cx="934871" cy="276999"/>
          </a:xfrm>
          <a:prstGeom prst="rect">
            <a:avLst/>
          </a:prstGeom>
          <a:solidFill>
            <a:srgbClr val="55CDCD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Solution 2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 rot="21120000">
            <a:off x="16342" y="467878"/>
            <a:ext cx="2837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55CDCD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rPr>
              <a:t>Discussion Questions</a:t>
            </a:r>
            <a:endParaRPr lang="ko-KR" altLang="en-US" b="1" dirty="0">
              <a:solidFill>
                <a:srgbClr val="55CDCD"/>
              </a:solidFill>
              <a:latin typeface=" @산돌퍼즐Wt" panose="02030504000101010101" pitchFamily="18" charset="-127"/>
              <a:ea typeface=" @산돌퍼즐Wt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423" y="823195"/>
            <a:ext cx="66351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What are the differences between Maybelline’s old and new positioning?</a:t>
            </a:r>
            <a:endParaRPr lang="ko-KR" altLang="en-US" sz="1400" dirty="0">
              <a:solidFill>
                <a:srgbClr val="55CDCD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2543094" y="1937985"/>
            <a:ext cx="4699736" cy="4236936"/>
            <a:chOff x="1027676" y="1646540"/>
            <a:chExt cx="4699736" cy="4236936"/>
          </a:xfrm>
        </p:grpSpPr>
        <p:grpSp>
          <p:nvGrpSpPr>
            <p:cNvPr id="11" name="그룹 10"/>
            <p:cNvGrpSpPr/>
            <p:nvPr/>
          </p:nvGrpSpPr>
          <p:grpSpPr>
            <a:xfrm>
              <a:off x="2207485" y="4010693"/>
              <a:ext cx="658386" cy="664970"/>
              <a:chOff x="2408820" y="2182114"/>
              <a:chExt cx="658386" cy="664970"/>
            </a:xfrm>
          </p:grpSpPr>
          <p:sp>
            <p:nvSpPr>
              <p:cNvPr id="2" name="타원 1"/>
              <p:cNvSpPr/>
              <p:nvPr/>
            </p:nvSpPr>
            <p:spPr>
              <a:xfrm>
                <a:off x="2408820" y="2182114"/>
                <a:ext cx="658386" cy="664970"/>
              </a:xfrm>
              <a:prstGeom prst="ellipse">
                <a:avLst/>
              </a:prstGeom>
              <a:solidFill>
                <a:srgbClr val="FFBE40">
                  <a:alpha val="70000"/>
                </a:srgbClr>
              </a:solidFill>
              <a:ln>
                <a:noFill/>
              </a:ln>
              <a:scene3d>
                <a:camera prst="perspectiveAbove"/>
                <a:lightRig rig="threeP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2494196" y="2360709"/>
                <a:ext cx="48763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F7417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Old</a:t>
                </a:r>
                <a:endParaRPr lang="ko-KR" altLang="en-US" sz="1400" dirty="0">
                  <a:solidFill>
                    <a:srgbClr val="F7417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</p:grpSp>
        <p:grpSp>
          <p:nvGrpSpPr>
            <p:cNvPr id="10" name="그룹 9"/>
            <p:cNvGrpSpPr/>
            <p:nvPr/>
          </p:nvGrpSpPr>
          <p:grpSpPr>
            <a:xfrm>
              <a:off x="3703042" y="2507244"/>
              <a:ext cx="658386" cy="664970"/>
              <a:chOff x="6737187" y="2182114"/>
              <a:chExt cx="658386" cy="664970"/>
            </a:xfrm>
          </p:grpSpPr>
          <p:sp>
            <p:nvSpPr>
              <p:cNvPr id="7" name="타원 6"/>
              <p:cNvSpPr/>
              <p:nvPr/>
            </p:nvSpPr>
            <p:spPr>
              <a:xfrm>
                <a:off x="6737187" y="2182114"/>
                <a:ext cx="658386" cy="664970"/>
              </a:xfrm>
              <a:prstGeom prst="ellipse">
                <a:avLst/>
              </a:prstGeom>
              <a:solidFill>
                <a:srgbClr val="55CDCD">
                  <a:alpha val="70000"/>
                </a:srgbClr>
              </a:solidFill>
              <a:ln>
                <a:noFill/>
              </a:ln>
              <a:scene3d>
                <a:camera prst="perspectiveAbove"/>
                <a:lightRig rig="threePt" dir="t"/>
              </a:scene3d>
              <a:sp3d>
                <a:bevelT w="165100" prst="coolSlan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6784091" y="2360710"/>
                <a:ext cx="564578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ECF081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New</a:t>
                </a:r>
                <a:endParaRPr lang="ko-KR" altLang="en-US" sz="1400" dirty="0">
                  <a:solidFill>
                    <a:srgbClr val="ECF081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</p:grpSp>
        <p:cxnSp>
          <p:nvCxnSpPr>
            <p:cNvPr id="13" name="직선 화살표 연결선 12"/>
            <p:cNvCxnSpPr/>
            <p:nvPr/>
          </p:nvCxnSpPr>
          <p:spPr>
            <a:xfrm>
              <a:off x="3226984" y="1963882"/>
              <a:ext cx="0" cy="3522518"/>
            </a:xfrm>
            <a:prstGeom prst="straightConnector1">
              <a:avLst/>
            </a:prstGeom>
            <a:ln w="28575">
              <a:solidFill>
                <a:schemeClr val="bg1"/>
              </a:solidFill>
              <a:headEnd type="triangle" w="med" len="me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화살표 연결선 14"/>
            <p:cNvCxnSpPr/>
            <p:nvPr/>
          </p:nvCxnSpPr>
          <p:spPr>
            <a:xfrm>
              <a:off x="1435160" y="3725141"/>
              <a:ext cx="3583649" cy="0"/>
            </a:xfrm>
            <a:prstGeom prst="straightConnector1">
              <a:avLst/>
            </a:prstGeom>
            <a:ln w="28575">
              <a:solidFill>
                <a:schemeClr val="bg1"/>
              </a:solidFill>
              <a:headEnd type="triangle" w="med" len="me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2944695" y="1646540"/>
              <a:ext cx="56457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55CDCD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Cool</a:t>
              </a:r>
              <a:endParaRPr lang="ko-KR" altLang="en-US" sz="1400" dirty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898208" y="5575699"/>
              <a:ext cx="6575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55CDCD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Tacky</a:t>
              </a:r>
              <a:endParaRPr lang="ko-KR" altLang="en-US" sz="1400" dirty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027676" y="3571252"/>
              <a:ext cx="40748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55CDCD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All</a:t>
              </a:r>
              <a:endParaRPr lang="ko-KR" altLang="en-US" sz="1400" dirty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066654" y="3571252"/>
              <a:ext cx="66075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dirty="0" smtClean="0">
                  <a:solidFill>
                    <a:srgbClr val="55CDCD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Some</a:t>
              </a:r>
              <a:endParaRPr lang="ko-KR" altLang="en-US" sz="1400" dirty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  <p:sp>
          <p:nvSpPr>
            <p:cNvPr id="20" name="오른쪽 화살표 19"/>
            <p:cNvSpPr/>
            <p:nvPr/>
          </p:nvSpPr>
          <p:spPr>
            <a:xfrm rot="18900000">
              <a:off x="2693792" y="3307261"/>
              <a:ext cx="1159125" cy="574146"/>
            </a:xfrm>
            <a:prstGeom prst="rightArrow">
              <a:avLst/>
            </a:prstGeom>
            <a:solidFill>
              <a:srgbClr val="55CDCD"/>
            </a:solidFill>
            <a:ln>
              <a:noFill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5089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r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rot="21120000">
            <a:off x="119885" y="891364"/>
            <a:ext cx="998991" cy="276999"/>
          </a:xfrm>
          <a:prstGeom prst="rect">
            <a:avLst/>
          </a:prstGeom>
          <a:solidFill>
            <a:srgbClr val="55CDCD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Question 3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 rot="21120000">
            <a:off x="177826" y="1446808"/>
            <a:ext cx="934871" cy="276999"/>
          </a:xfrm>
          <a:prstGeom prst="rect">
            <a:avLst/>
          </a:prstGeom>
          <a:solidFill>
            <a:srgbClr val="55CDCD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Solution 3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 rot="21120000">
            <a:off x="16342" y="467878"/>
            <a:ext cx="2837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55CDCD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rPr>
              <a:t>Discussion Questions</a:t>
            </a:r>
            <a:endParaRPr lang="ko-KR" altLang="en-US" b="1" dirty="0">
              <a:solidFill>
                <a:srgbClr val="55CDCD"/>
              </a:solidFill>
              <a:latin typeface=" @산돌퍼즐Wt" panose="02030504000101010101" pitchFamily="18" charset="-127"/>
              <a:ea typeface=" @산돌퍼즐Wt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423" y="823195"/>
            <a:ext cx="7653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What are the pros and cons for Maybelline to position itself </a:t>
            </a:r>
          </a:p>
          <a:p>
            <a:r>
              <a:rPr lang="en-US" altLang="ko-KR" sz="1400" dirty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	</a:t>
            </a:r>
            <a:r>
              <a:rPr lang="en-US" altLang="ko-KR" sz="1400" dirty="0" smtClean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			head-to-head against its major competitors?</a:t>
            </a:r>
            <a:endParaRPr lang="ko-KR" altLang="en-US" sz="1400" dirty="0">
              <a:solidFill>
                <a:srgbClr val="55CDCD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27423" y="1746929"/>
            <a:ext cx="77123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First of all, when viewing the result. It has more advantages. So, we pros this position.</a:t>
            </a:r>
            <a:endParaRPr lang="ko-KR" altLang="en-US" sz="1400" dirty="0">
              <a:solidFill>
                <a:srgbClr val="55CDCD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27423" y="2054706"/>
            <a:ext cx="21643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In this case situation, </a:t>
            </a:r>
            <a:endParaRPr lang="ko-KR" altLang="en-US" sz="1400" dirty="0">
              <a:solidFill>
                <a:srgbClr val="55CDCD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4261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r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21120000">
            <a:off x="16342" y="467878"/>
            <a:ext cx="28376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rgbClr val="55CDCD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rPr>
              <a:t>Discussion Questions</a:t>
            </a:r>
            <a:endParaRPr lang="ko-KR" altLang="en-US" b="1" dirty="0">
              <a:solidFill>
                <a:srgbClr val="55CDCD"/>
              </a:solidFill>
              <a:latin typeface=" @산돌퍼즐Wt" panose="02030504000101010101" pitchFamily="18" charset="-127"/>
              <a:ea typeface=" @산돌퍼즐Wt" panose="02030504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 rot="21120000">
            <a:off x="119885" y="891364"/>
            <a:ext cx="998991" cy="276999"/>
          </a:xfrm>
          <a:prstGeom prst="rect">
            <a:avLst/>
          </a:prstGeom>
          <a:solidFill>
            <a:srgbClr val="55CDCD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Question 4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 rot="21120000">
            <a:off x="177826" y="1446808"/>
            <a:ext cx="934871" cy="276999"/>
          </a:xfrm>
          <a:prstGeom prst="rect">
            <a:avLst/>
          </a:prstGeom>
          <a:solidFill>
            <a:srgbClr val="55CDCD"/>
          </a:solidFill>
        </p:spPr>
        <p:txBody>
          <a:bodyPr wrap="none" rtlCol="0" anchor="ctr">
            <a:spAutoFit/>
          </a:bodyPr>
          <a:lstStyle/>
          <a:p>
            <a:r>
              <a:rPr lang="en-US" altLang="ko-KR" sz="1200" dirty="0" smtClean="0">
                <a:latin typeface="미드큰고딕" panose="02030504000101010101" pitchFamily="18" charset="-127"/>
                <a:ea typeface="미드큰고딕" panose="02030504000101010101" pitchFamily="18" charset="-127"/>
              </a:rPr>
              <a:t>Solution 4</a:t>
            </a:r>
            <a:endParaRPr lang="ko-KR" altLang="en-US" sz="1200" dirty="0"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27423" y="823195"/>
            <a:ext cx="77845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Why did Maybelline use almost all kinds of media </a:t>
            </a:r>
          </a:p>
          <a:p>
            <a:r>
              <a:rPr lang="en-US" altLang="ko-KR" sz="1400" dirty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	</a:t>
            </a:r>
            <a:r>
              <a:rPr lang="en-US" altLang="ko-KR" sz="1400" dirty="0" smtClean="0">
                <a:solidFill>
                  <a:srgbClr val="55CDCD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	(TV, print, the Internet, In-store display, etc.) to run the campaign?</a:t>
            </a:r>
            <a:endParaRPr lang="ko-KR" altLang="en-US" sz="1400" dirty="0">
              <a:solidFill>
                <a:srgbClr val="55CDCD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92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r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2395763" y="2129924"/>
            <a:ext cx="4352474" cy="830997"/>
            <a:chOff x="2818777" y="2129924"/>
            <a:chExt cx="4352474" cy="830997"/>
          </a:xfrm>
        </p:grpSpPr>
        <p:sp>
          <p:nvSpPr>
            <p:cNvPr id="8" name="TextBox 7"/>
            <p:cNvSpPr txBox="1"/>
            <p:nvPr/>
          </p:nvSpPr>
          <p:spPr>
            <a:xfrm>
              <a:off x="3049610" y="2129924"/>
              <a:ext cx="389080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lvl="0">
                <a:defRPr sz="2000" b="1">
                  <a:solidFill>
                    <a:srgbClr val="FFBE4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  <a:latin typeface="우리체" panose="02030600000101010101" pitchFamily="18" charset="-127"/>
                  <a:ea typeface="우리체" panose="02030600000101010101" pitchFamily="18" charset="-127"/>
                </a:defRPr>
              </a:lvl1pPr>
            </a:lstStyle>
            <a:p>
              <a:pPr lvl="0"/>
              <a:r>
                <a:rPr lang="en-US" altLang="ko-KR" sz="2800" dirty="0">
                  <a:solidFill>
                    <a:srgbClr val="CD3757"/>
                  </a:solidFill>
                  <a:latin typeface="한컴 윤고딕 240" panose="02020603020101020101" pitchFamily="18" charset="-127"/>
                  <a:ea typeface="한컴 윤고딕 240" panose="02020603020101020101" pitchFamily="18" charset="-127"/>
                </a:rPr>
                <a:t>Students’ Questions</a:t>
              </a:r>
              <a:endParaRPr lang="ko-KR" altLang="en-US" sz="2800" dirty="0">
                <a:solidFill>
                  <a:srgbClr val="CD3757"/>
                </a:solidFill>
                <a:latin typeface="한컴 윤고딕 240" panose="02020603020101020101" pitchFamily="18" charset="-127"/>
                <a:ea typeface="한컴 윤고딕 240" panose="02020603020101020101" pitchFamily="18" charset="-127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818777" y="2653144"/>
              <a:ext cx="435247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lvl="0">
                <a:defRPr sz="2000" b="1">
                  <a:solidFill>
                    <a:srgbClr val="FFBE40"/>
                  </a:solidFill>
                  <a:effectLst>
                    <a:outerShdw blurRad="50800" dist="38100" dir="8100000" algn="tr" rotWithShape="0">
                      <a:prstClr val="black">
                        <a:alpha val="40000"/>
                      </a:prstClr>
                    </a:outerShdw>
                  </a:effectLst>
                  <a:latin typeface="우리체" panose="02030600000101010101" pitchFamily="18" charset="-127"/>
                  <a:ea typeface="우리체" panose="02030600000101010101" pitchFamily="18" charset="-127"/>
                </a:defRPr>
              </a:lvl1pPr>
            </a:lstStyle>
            <a:p>
              <a:r>
                <a:rPr lang="en-US" altLang="ko-KR" sz="1400" spc="300" dirty="0" smtClean="0">
                  <a:solidFill>
                    <a:srgbClr val="CD3757"/>
                  </a:solidFill>
                </a:rPr>
                <a:t>Discussion about your questions</a:t>
              </a:r>
              <a:endParaRPr lang="en-US" altLang="ko-KR" sz="1400" spc="300" dirty="0">
                <a:solidFill>
                  <a:srgbClr val="CD3757"/>
                </a:solidFill>
              </a:endParaRPr>
            </a:p>
          </p:txBody>
        </p:sp>
        <p:cxnSp>
          <p:nvCxnSpPr>
            <p:cNvPr id="10" name="직선 연결선 9"/>
            <p:cNvCxnSpPr/>
            <p:nvPr/>
          </p:nvCxnSpPr>
          <p:spPr>
            <a:xfrm>
              <a:off x="2828840" y="2653144"/>
              <a:ext cx="4332349" cy="2472"/>
            </a:xfrm>
            <a:prstGeom prst="line">
              <a:avLst/>
            </a:prstGeom>
            <a:ln w="22225">
              <a:solidFill>
                <a:srgbClr val="CD3757"/>
              </a:solidFill>
            </a:ln>
            <a:scene3d>
              <a:camera prst="obliqueTopLeft"/>
              <a:lightRig rig="threePt" dir="t"/>
            </a:scene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83463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6256-6AD3-4E4D-9813-CF9CED800687}" type="slidenum">
              <a:rPr lang="ko-KR" altLang="en-US" smtClean="0"/>
              <a:pPr/>
              <a:t>21</a:t>
            </a:fld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 rot="21120000">
            <a:off x="138406" y="847863"/>
            <a:ext cx="1991251" cy="276999"/>
          </a:xfrm>
          <a:prstGeom prst="rect">
            <a:avLst/>
          </a:prstGeom>
          <a:solidFill>
            <a:srgbClr val="CD3757"/>
          </a:solidFill>
        </p:spPr>
        <p:txBody>
          <a:bodyPr wrap="none" rtlCol="0" anchor="ctr">
            <a:spAutoFit/>
          </a:bodyPr>
          <a:lstStyle>
            <a:defPPr>
              <a:defRPr lang="ko-KR"/>
            </a:defPPr>
            <a:lvl1pPr>
              <a:defRPr sz="1200">
                <a:latin typeface="미드큰고딕" panose="02030504000101010101" pitchFamily="18" charset="-127"/>
                <a:ea typeface="미드큰고딕" panose="02030504000101010101" pitchFamily="18" charset="-127"/>
              </a:defRPr>
            </a:lvl1pPr>
          </a:lstStyle>
          <a:p>
            <a:r>
              <a:rPr lang="en-US" altLang="ko-KR" dirty="0" err="1" smtClean="0"/>
              <a:t>Seo</a:t>
            </a:r>
            <a:r>
              <a:rPr lang="en-US" altLang="ko-KR" dirty="0" smtClean="0"/>
              <a:t> da </a:t>
            </a:r>
            <a:r>
              <a:rPr lang="en-US" altLang="ko-KR" dirty="0" err="1" smtClean="0"/>
              <a:t>eun’s</a:t>
            </a:r>
            <a:r>
              <a:rPr lang="en-US" altLang="ko-KR" dirty="0" smtClean="0"/>
              <a:t> </a:t>
            </a:r>
            <a:r>
              <a:rPr lang="en-US" altLang="ko-KR" dirty="0" smtClean="0"/>
              <a:t>question 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 rot="21120000">
            <a:off x="234761" y="1775484"/>
            <a:ext cx="1160895" cy="276999"/>
          </a:xfrm>
          <a:prstGeom prst="rect">
            <a:avLst/>
          </a:prstGeom>
          <a:solidFill>
            <a:srgbClr val="CD3757"/>
          </a:solidFill>
        </p:spPr>
        <p:txBody>
          <a:bodyPr wrap="none" rtlCol="0" anchor="ctr">
            <a:spAutoFit/>
          </a:bodyPr>
          <a:lstStyle>
            <a:defPPr>
              <a:defRPr lang="ko-KR"/>
            </a:defPPr>
            <a:lvl1pPr>
              <a:defRPr sz="1200">
                <a:latin typeface="미드큰고딕" panose="02030504000101010101" pitchFamily="18" charset="-127"/>
                <a:ea typeface="미드큰고딕" panose="02030504000101010101" pitchFamily="18" charset="-127"/>
              </a:defRPr>
            </a:lvl1pPr>
          </a:lstStyle>
          <a:p>
            <a:r>
              <a:rPr lang="en-US" altLang="ko-KR" dirty="0" smtClean="0"/>
              <a:t>Our solution 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 rot="21120000">
            <a:off x="22525" y="467878"/>
            <a:ext cx="2773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b="1">
                <a:solidFill>
                  <a:srgbClr val="CD3757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defRPr>
            </a:lvl1pPr>
          </a:lstStyle>
          <a:p>
            <a:r>
              <a:rPr lang="en-US" altLang="ko-KR" dirty="0" err="1" smtClean="0"/>
              <a:t>Students’Questions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2139244" y="716175"/>
            <a:ext cx="641233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 Maybelline </a:t>
            </a:r>
            <a:r>
              <a:rPr lang="en-US" altLang="ko-KR" sz="1400" dirty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was targeting young women and to advertise, </a:t>
            </a:r>
            <a:endParaRPr lang="en-US" altLang="ko-KR" sz="1400" dirty="0" smtClean="0">
              <a:solidFill>
                <a:srgbClr val="CD3757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  <a:p>
            <a:r>
              <a:rPr lang="en-US" altLang="ko-KR" sz="1400" dirty="0" smtClean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it </a:t>
            </a:r>
            <a:r>
              <a:rPr lang="en-US" altLang="ko-KR" sz="1400" dirty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used almost all of media such as TV, print, the Internet, </a:t>
            </a:r>
            <a:r>
              <a:rPr lang="en-US" altLang="ko-KR" sz="1400" dirty="0" smtClean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and </a:t>
            </a:r>
            <a:r>
              <a:rPr lang="en-US" altLang="ko-KR" sz="1400" dirty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the like. </a:t>
            </a:r>
            <a:endParaRPr lang="en-US" altLang="ko-KR" sz="1400" dirty="0" smtClean="0">
              <a:solidFill>
                <a:srgbClr val="CD3757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  <a:p>
            <a:r>
              <a:rPr lang="en-US" altLang="ko-KR" sz="1400" dirty="0" smtClean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 Isn't </a:t>
            </a:r>
            <a:r>
              <a:rPr lang="en-US" altLang="ko-KR" sz="1400" dirty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it the waste of money to spend for advertising? </a:t>
            </a:r>
            <a:endParaRPr lang="en-US" altLang="ko-KR" sz="1400" dirty="0" smtClean="0">
              <a:solidFill>
                <a:srgbClr val="CD3757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  <a:p>
            <a:r>
              <a:rPr lang="en-US" altLang="ko-KR" sz="1400" dirty="0" smtClean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 What </a:t>
            </a:r>
            <a:r>
              <a:rPr lang="en-US" altLang="ko-KR" sz="1400" dirty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is the main media to target the young women</a:t>
            </a:r>
            <a:r>
              <a:rPr lang="en-US" altLang="ko-KR" sz="1400" dirty="0" smtClean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?</a:t>
            </a:r>
            <a:endParaRPr lang="ko-KR" altLang="en-US" sz="1400" dirty="0">
              <a:solidFill>
                <a:srgbClr val="CD3757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1765922" y="2428468"/>
            <a:ext cx="6586369" cy="3471368"/>
            <a:chOff x="1765922" y="2574772"/>
            <a:chExt cx="6586369" cy="3471368"/>
          </a:xfrm>
        </p:grpSpPr>
        <p:grpSp>
          <p:nvGrpSpPr>
            <p:cNvPr id="34" name="그룹 33"/>
            <p:cNvGrpSpPr/>
            <p:nvPr/>
          </p:nvGrpSpPr>
          <p:grpSpPr>
            <a:xfrm>
              <a:off x="1765922" y="2649414"/>
              <a:ext cx="2895600" cy="2989385"/>
              <a:chOff x="1765922" y="2649414"/>
              <a:chExt cx="2895600" cy="2989385"/>
            </a:xfrm>
          </p:grpSpPr>
          <p:pic>
            <p:nvPicPr>
              <p:cNvPr id="46" name="그림 45"/>
              <p:cNvPicPr>
                <a:picLocks noChangeAspect="1"/>
              </p:cNvPicPr>
              <p:nvPr/>
            </p:nvPicPr>
            <p:blipFill rotWithShape="1">
              <a:blip r:embed="rId3"/>
              <a:srcRect l="61428" t="30570" r="29524" b="40370"/>
              <a:stretch/>
            </p:blipFill>
            <p:spPr>
              <a:xfrm>
                <a:off x="1765922" y="2649414"/>
                <a:ext cx="2895600" cy="2989385"/>
              </a:xfrm>
              <a:prstGeom prst="rect">
                <a:avLst/>
              </a:prstGeom>
            </p:spPr>
          </p:pic>
          <p:sp>
            <p:nvSpPr>
              <p:cNvPr id="47" name="직사각형 46"/>
              <p:cNvSpPr/>
              <p:nvPr/>
            </p:nvSpPr>
            <p:spPr>
              <a:xfrm>
                <a:off x="3546216" y="2773312"/>
                <a:ext cx="82266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USA(%)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48" name="직사각형 47"/>
              <p:cNvSpPr/>
              <p:nvPr/>
            </p:nvSpPr>
            <p:spPr>
              <a:xfrm>
                <a:off x="2277331" y="3346903"/>
                <a:ext cx="53091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err="1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TVcf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49" name="직사각형 48"/>
              <p:cNvSpPr/>
              <p:nvPr/>
            </p:nvSpPr>
            <p:spPr>
              <a:xfrm>
                <a:off x="2025659" y="3631725"/>
                <a:ext cx="103425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err="1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megazine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50" name="직사각형 49"/>
              <p:cNvSpPr/>
              <p:nvPr/>
            </p:nvSpPr>
            <p:spPr>
              <a:xfrm>
                <a:off x="1821844" y="3939501"/>
                <a:ext cx="1572866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Friends &amp; family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51" name="직사각형 50"/>
              <p:cNvSpPr/>
              <p:nvPr/>
            </p:nvSpPr>
            <p:spPr>
              <a:xfrm>
                <a:off x="2277331" y="4213085"/>
                <a:ext cx="66396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seller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52" name="직사각형 51"/>
              <p:cNvSpPr/>
              <p:nvPr/>
            </p:nvSpPr>
            <p:spPr>
              <a:xfrm>
                <a:off x="2174505" y="4569293"/>
                <a:ext cx="8675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internet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53" name="직사각형 52"/>
              <p:cNvSpPr/>
              <p:nvPr/>
            </p:nvSpPr>
            <p:spPr>
              <a:xfrm>
                <a:off x="2277331" y="4859772"/>
                <a:ext cx="44275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err="1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etc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</p:grpSp>
        <p:grpSp>
          <p:nvGrpSpPr>
            <p:cNvPr id="35" name="그룹 34"/>
            <p:cNvGrpSpPr/>
            <p:nvPr/>
          </p:nvGrpSpPr>
          <p:grpSpPr>
            <a:xfrm>
              <a:off x="5212851" y="2574772"/>
              <a:ext cx="3139440" cy="3138668"/>
              <a:chOff x="5212851" y="2574772"/>
              <a:chExt cx="3139440" cy="3138668"/>
            </a:xfrm>
          </p:grpSpPr>
          <p:pic>
            <p:nvPicPr>
              <p:cNvPr id="37" name="그림 36"/>
              <p:cNvPicPr>
                <a:picLocks noChangeAspect="1"/>
              </p:cNvPicPr>
              <p:nvPr/>
            </p:nvPicPr>
            <p:blipFill rotWithShape="1">
              <a:blip r:embed="rId4"/>
              <a:srcRect l="61333" t="40970" r="28857" b="28518"/>
              <a:stretch/>
            </p:blipFill>
            <p:spPr>
              <a:xfrm>
                <a:off x="5212851" y="2574772"/>
                <a:ext cx="3139440" cy="3138668"/>
              </a:xfrm>
              <a:prstGeom prst="rect">
                <a:avLst/>
              </a:prstGeom>
            </p:spPr>
          </p:pic>
          <p:sp>
            <p:nvSpPr>
              <p:cNvPr id="38" name="직사각형 37"/>
              <p:cNvSpPr/>
              <p:nvPr/>
            </p:nvSpPr>
            <p:spPr>
              <a:xfrm>
                <a:off x="5703330" y="3158114"/>
                <a:ext cx="76335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quality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39" name="직사각형 38"/>
              <p:cNvSpPr/>
              <p:nvPr/>
            </p:nvSpPr>
            <p:spPr>
              <a:xfrm>
                <a:off x="5675279" y="3785613"/>
                <a:ext cx="81945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volume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40" name="직사각형 39"/>
              <p:cNvSpPr/>
              <p:nvPr/>
            </p:nvSpPr>
            <p:spPr>
              <a:xfrm>
                <a:off x="6113058" y="4049233"/>
                <a:ext cx="76335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err="1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desgin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41" name="직사각형 40"/>
              <p:cNvSpPr/>
              <p:nvPr/>
            </p:nvSpPr>
            <p:spPr>
              <a:xfrm>
                <a:off x="5731117" y="3443100"/>
                <a:ext cx="61427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price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42" name="직사각형 41"/>
              <p:cNvSpPr/>
              <p:nvPr/>
            </p:nvSpPr>
            <p:spPr>
              <a:xfrm>
                <a:off x="5619012" y="4353335"/>
                <a:ext cx="494046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Ads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43" name="직사각형 42"/>
              <p:cNvSpPr/>
              <p:nvPr/>
            </p:nvSpPr>
            <p:spPr>
              <a:xfrm>
                <a:off x="5675279" y="4676732"/>
                <a:ext cx="1217000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recommend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44" name="직사각형 43"/>
              <p:cNvSpPr/>
              <p:nvPr/>
            </p:nvSpPr>
            <p:spPr>
              <a:xfrm>
                <a:off x="5748513" y="4958130"/>
                <a:ext cx="91082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curiosity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  <p:sp>
            <p:nvSpPr>
              <p:cNvPr id="45" name="직사각형 44"/>
              <p:cNvSpPr/>
              <p:nvPr/>
            </p:nvSpPr>
            <p:spPr>
              <a:xfrm>
                <a:off x="7307725" y="2649414"/>
                <a:ext cx="82266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ko-KR" sz="1400" dirty="0" smtClean="0">
                    <a:solidFill>
                      <a:srgbClr val="CD3757"/>
                    </a:solidFill>
                    <a:latin typeface="미드큰고딕" panose="02030504000101010101" pitchFamily="18" charset="-127"/>
                    <a:ea typeface="미드큰고딕" panose="02030504000101010101" pitchFamily="18" charset="-127"/>
                  </a:rPr>
                  <a:t>USA(%)</a:t>
                </a:r>
                <a:endParaRPr lang="ko-KR" altLang="en-US" sz="1400" dirty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endParaRPr>
              </a:p>
            </p:txBody>
          </p:sp>
        </p:grpSp>
        <p:sp>
          <p:nvSpPr>
            <p:cNvPr id="36" name="직사각형 35"/>
            <p:cNvSpPr/>
            <p:nvPr/>
          </p:nvSpPr>
          <p:spPr>
            <a:xfrm>
              <a:off x="2006684" y="5784530"/>
              <a:ext cx="6277681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100" dirty="0" smtClean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Source: </a:t>
              </a:r>
              <a:r>
                <a:rPr lang="ko-KR" altLang="en-US" sz="1100" dirty="0" smtClean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한국여성과 미국여성의 화장품 구매행동 비교 연구</a:t>
              </a:r>
              <a:r>
                <a:rPr lang="en-US" altLang="ko-KR" sz="1100" dirty="0" smtClean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, </a:t>
              </a:r>
              <a:r>
                <a:rPr lang="ko-KR" altLang="en-US" sz="1100" dirty="0" err="1" smtClean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류세자</a:t>
              </a:r>
              <a:r>
                <a:rPr lang="ko-KR" altLang="en-US" sz="1100" dirty="0" smtClean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 외 </a:t>
              </a:r>
              <a:r>
                <a:rPr lang="en-US" altLang="ko-KR" sz="1100" dirty="0" smtClean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2</a:t>
              </a:r>
              <a:r>
                <a:rPr lang="ko-KR" altLang="en-US" sz="1100" dirty="0" smtClean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명</a:t>
              </a:r>
              <a:r>
                <a:rPr lang="en-US" altLang="ko-KR" sz="1100" dirty="0" smtClean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, </a:t>
              </a:r>
              <a:r>
                <a:rPr lang="ko-KR" altLang="en-US" sz="1100" dirty="0" smtClean="0">
                  <a:solidFill>
                    <a:srgbClr val="CD3757"/>
                  </a:solidFill>
                  <a:latin typeface="미드큰고딕" panose="02030504000101010101" pitchFamily="18" charset="-127"/>
                  <a:ea typeface="미드큰고딕" panose="02030504000101010101" pitchFamily="18" charset="-127"/>
                </a:rPr>
                <a:t>대한피부미용학회지</a:t>
              </a:r>
              <a:endParaRPr lang="ko-KR" altLang="en-US" sz="1100" dirty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2290632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36256-6AD3-4E4D-9813-CF9CED800687}" type="slidenum">
              <a:rPr lang="ko-KR" altLang="en-US" smtClean="0"/>
              <a:pPr/>
              <a:t>22</a:t>
            </a:fld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 rot="21120000">
            <a:off x="137440" y="830068"/>
            <a:ext cx="2190023" cy="276999"/>
          </a:xfrm>
          <a:prstGeom prst="rect">
            <a:avLst/>
          </a:prstGeom>
          <a:solidFill>
            <a:srgbClr val="CD3757"/>
          </a:solidFill>
        </p:spPr>
        <p:txBody>
          <a:bodyPr wrap="none" rtlCol="0" anchor="ctr">
            <a:spAutoFit/>
          </a:bodyPr>
          <a:lstStyle>
            <a:defPPr>
              <a:defRPr lang="ko-KR"/>
            </a:defPPr>
            <a:lvl1pPr>
              <a:defRPr sz="1200">
                <a:latin typeface="미드큰고딕" panose="02030504000101010101" pitchFamily="18" charset="-127"/>
                <a:ea typeface="미드큰고딕" panose="02030504000101010101" pitchFamily="18" charset="-127"/>
              </a:defRPr>
            </a:lvl1pPr>
          </a:lstStyle>
          <a:p>
            <a:r>
              <a:rPr lang="en-US" altLang="ko-KR" dirty="0" smtClean="0"/>
              <a:t>Kim Chan </a:t>
            </a:r>
            <a:r>
              <a:rPr lang="en-US" altLang="ko-KR" dirty="0" err="1" smtClean="0"/>
              <a:t>Whi’s</a:t>
            </a:r>
            <a:r>
              <a:rPr lang="en-US" altLang="ko-KR" dirty="0" smtClean="0"/>
              <a:t> </a:t>
            </a:r>
            <a:r>
              <a:rPr lang="en-US" altLang="ko-KR" dirty="0" smtClean="0"/>
              <a:t>question 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 rot="21120000">
            <a:off x="234762" y="1739895"/>
            <a:ext cx="1160895" cy="276999"/>
          </a:xfrm>
          <a:prstGeom prst="rect">
            <a:avLst/>
          </a:prstGeom>
          <a:solidFill>
            <a:srgbClr val="CD3757"/>
          </a:solidFill>
        </p:spPr>
        <p:txBody>
          <a:bodyPr wrap="none" rtlCol="0" anchor="ctr">
            <a:spAutoFit/>
          </a:bodyPr>
          <a:lstStyle>
            <a:defPPr>
              <a:defRPr lang="ko-KR"/>
            </a:defPPr>
            <a:lvl1pPr>
              <a:defRPr sz="1200">
                <a:latin typeface="미드큰고딕" panose="02030504000101010101" pitchFamily="18" charset="-127"/>
                <a:ea typeface="미드큰고딕" panose="02030504000101010101" pitchFamily="18" charset="-127"/>
              </a:defRPr>
            </a:lvl1pPr>
          </a:lstStyle>
          <a:p>
            <a:r>
              <a:rPr lang="en-US" altLang="ko-KR" dirty="0" smtClean="0"/>
              <a:t>Our solution 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 rot="21120000">
            <a:off x="22525" y="467878"/>
            <a:ext cx="2773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>
              <a:defRPr b="1">
                <a:solidFill>
                  <a:srgbClr val="CD3757"/>
                </a:solidFill>
                <a:latin typeface=" @산돌퍼즐Wt" panose="02030504000101010101" pitchFamily="18" charset="-127"/>
                <a:ea typeface=" @산돌퍼즐Wt" panose="02030504000101010101" pitchFamily="18" charset="-127"/>
              </a:defRPr>
            </a:lvl1pPr>
          </a:lstStyle>
          <a:p>
            <a:r>
              <a:rPr lang="en-US" altLang="ko-KR" dirty="0" err="1" smtClean="0"/>
              <a:t>Students’Questions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2454583" y="679019"/>
            <a:ext cx="605005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 it </a:t>
            </a:r>
            <a:r>
              <a:rPr lang="en-US" altLang="ko-KR" sz="1400" dirty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is known that </a:t>
            </a:r>
            <a:r>
              <a:rPr lang="en-US" altLang="ko-KR" sz="1400" dirty="0" err="1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maybelline</a:t>
            </a:r>
            <a:r>
              <a:rPr lang="en-US" altLang="ko-KR" sz="1400" dirty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 is mainly </a:t>
            </a:r>
            <a:r>
              <a:rPr lang="en-US" altLang="ko-KR" sz="1400" dirty="0" smtClean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targeting </a:t>
            </a:r>
            <a:r>
              <a:rPr lang="en-US" altLang="ko-KR" sz="1400" dirty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for young woman, </a:t>
            </a:r>
            <a:endParaRPr lang="en-US" altLang="ko-KR" sz="1400" dirty="0" smtClean="0">
              <a:solidFill>
                <a:srgbClr val="CD3757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  <a:p>
            <a:r>
              <a:rPr lang="en-US" altLang="ko-KR" sz="1400" dirty="0" smtClean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they </a:t>
            </a:r>
            <a:r>
              <a:rPr lang="en-US" altLang="ko-KR" sz="1400" dirty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are doing a lot of online marketing such as on </a:t>
            </a:r>
            <a:r>
              <a:rPr lang="en-US" altLang="ko-KR" sz="1400" dirty="0" smtClean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and twitter.</a:t>
            </a:r>
            <a:r>
              <a:rPr lang="en-US" altLang="ko-KR" sz="1400" dirty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 </a:t>
            </a:r>
            <a:endParaRPr lang="en-US" altLang="ko-KR" sz="1400" dirty="0" smtClean="0">
              <a:solidFill>
                <a:srgbClr val="CD3757"/>
              </a:solidFill>
              <a:latin typeface="미드큰고딕" panose="02030504000101010101" pitchFamily="18" charset="-127"/>
              <a:ea typeface="미드큰고딕" panose="02030504000101010101" pitchFamily="18" charset="-127"/>
            </a:endParaRPr>
          </a:p>
          <a:p>
            <a:r>
              <a:rPr lang="en-US" altLang="ko-KR" sz="1400" dirty="0" smtClean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what </a:t>
            </a:r>
            <a:r>
              <a:rPr lang="en-US" altLang="ko-KR" sz="1400" dirty="0">
                <a:solidFill>
                  <a:srgbClr val="CD3757"/>
                </a:solidFill>
                <a:latin typeface="미드큰고딕" panose="02030504000101010101" pitchFamily="18" charset="-127"/>
                <a:ea typeface="미드큰고딕" panose="02030504000101010101" pitchFamily="18" charset="-127"/>
              </a:rPr>
              <a:t>other kind of creative promotion can they take action?</a:t>
            </a:r>
          </a:p>
        </p:txBody>
      </p:sp>
    </p:spTree>
    <p:extLst>
      <p:ext uri="{BB962C8B-B14F-4D97-AF65-F5344CB8AC3E}">
        <p14:creationId xmlns:p14="http://schemas.microsoft.com/office/powerpoint/2010/main" val="138716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36926" y="3536193"/>
            <a:ext cx="2912977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defPPr>
              <a:defRPr lang="ko-KR"/>
            </a:defPPr>
            <a:lvl1pPr>
              <a:defRPr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윤고딕 240" panose="02020603020101020101" pitchFamily="18" charset="-127"/>
                <a:ea typeface="한컴 윤고딕 240" panose="02020603020101020101" pitchFamily="18" charset="-127"/>
              </a:defRPr>
            </a:lvl1pPr>
          </a:lstStyle>
          <a:p>
            <a:pPr lvl="0"/>
            <a:r>
              <a:rPr lang="en-US" altLang="ko-KR" sz="7200" dirty="0" err="1" smtClean="0"/>
              <a:t>QnA</a:t>
            </a:r>
            <a:r>
              <a:rPr lang="en-US" altLang="ko-KR" sz="800" dirty="0" smtClean="0"/>
              <a:t>..</a:t>
            </a:r>
            <a:r>
              <a:rPr lang="en-US" altLang="ko-KR" sz="800" dirty="0" err="1" smtClean="0"/>
              <a:t>Plz</a:t>
            </a:r>
            <a:r>
              <a:rPr lang="en-US" altLang="ko-KR" sz="800" dirty="0" smtClean="0"/>
              <a:t> don’t...</a:t>
            </a:r>
            <a:endParaRPr lang="ko-KR" altLang="en-US" sz="1050" dirty="0"/>
          </a:p>
        </p:txBody>
      </p:sp>
      <p:sp>
        <p:nvSpPr>
          <p:cNvPr id="4" name="TextBox 3"/>
          <p:cNvSpPr txBox="1"/>
          <p:nvPr/>
        </p:nvSpPr>
        <p:spPr>
          <a:xfrm>
            <a:off x="784265" y="2224958"/>
            <a:ext cx="3265638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>
            <a:defPPr>
              <a:defRPr lang="ko-KR"/>
            </a:defPPr>
            <a:lvl1pPr>
              <a:defRPr sz="1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윤고딕 240" panose="02020603020101020101" pitchFamily="18" charset="-127"/>
                <a:ea typeface="한컴 윤고딕 240" panose="02020603020101020101" pitchFamily="18" charset="-127"/>
              </a:defRPr>
            </a:lvl1pPr>
          </a:lstStyle>
          <a:p>
            <a:pPr lvl="0"/>
            <a:r>
              <a:rPr lang="en-US" altLang="ko-KR" sz="4400" dirty="0" smtClean="0">
                <a:solidFill>
                  <a:srgbClr val="AB3E5B"/>
                </a:solidFill>
              </a:rPr>
              <a:t>T</a:t>
            </a:r>
            <a:r>
              <a:rPr lang="en-US" altLang="ko-KR" sz="4400" dirty="0" smtClean="0">
                <a:solidFill>
                  <a:srgbClr val="F74171"/>
                </a:solidFill>
              </a:rPr>
              <a:t>h</a:t>
            </a:r>
            <a:r>
              <a:rPr lang="en-US" altLang="ko-KR" sz="4400" dirty="0" smtClean="0">
                <a:solidFill>
                  <a:srgbClr val="ECF081"/>
                </a:solidFill>
              </a:rPr>
              <a:t>a</a:t>
            </a:r>
            <a:r>
              <a:rPr lang="en-US" altLang="ko-KR" sz="4400" dirty="0" smtClean="0">
                <a:solidFill>
                  <a:srgbClr val="FFBE40"/>
                </a:solidFill>
              </a:rPr>
              <a:t>n</a:t>
            </a:r>
            <a:r>
              <a:rPr lang="en-US" altLang="ko-KR" sz="4400" dirty="0" smtClean="0">
                <a:solidFill>
                  <a:srgbClr val="B3CC57"/>
                </a:solidFill>
              </a:rPr>
              <a:t>k</a:t>
            </a:r>
            <a:r>
              <a:rPr lang="en-US" altLang="ko-KR" sz="4400" dirty="0" smtClean="0"/>
              <a:t> </a:t>
            </a:r>
            <a:r>
              <a:rPr lang="en-US" altLang="ko-KR" sz="4400" dirty="0" smtClean="0">
                <a:solidFill>
                  <a:srgbClr val="EF746F"/>
                </a:solidFill>
              </a:rPr>
              <a:t>y</a:t>
            </a:r>
            <a:r>
              <a:rPr lang="en-US" altLang="ko-KR" sz="4400" dirty="0" smtClean="0">
                <a:solidFill>
                  <a:srgbClr val="6DB4A6"/>
                </a:solidFill>
              </a:rPr>
              <a:t>o</a:t>
            </a:r>
            <a:r>
              <a:rPr lang="en-US" altLang="ko-KR" sz="4400" dirty="0" smtClean="0">
                <a:solidFill>
                  <a:srgbClr val="AB3E5B"/>
                </a:solidFill>
              </a:rPr>
              <a:t>u</a:t>
            </a:r>
            <a:endParaRPr lang="ko-KR" altLang="en-US" sz="4400" dirty="0">
              <a:solidFill>
                <a:srgbClr val="AB3E5B"/>
              </a:solidFill>
            </a:endParaRPr>
          </a:p>
        </p:txBody>
      </p:sp>
      <p:pic>
        <p:nvPicPr>
          <p:cNvPr id="5" name="그림 4" descr="m2.png"/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rgbClr val="FFBE4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786" y="2645606"/>
            <a:ext cx="749300" cy="89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그림 5" descr="m3.png"/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rgbClr val="6DB4A6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65" y="1578846"/>
            <a:ext cx="7016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6" descr="m4.png"/>
          <p:cNvPicPr>
            <a:picLocks noChangeAspect="1"/>
          </p:cNvPicPr>
          <p:nvPr userDrawn="1"/>
        </p:nvPicPr>
        <p:blipFill>
          <a:blip r:embed="rId4">
            <a:duotone>
              <a:prstClr val="black"/>
              <a:srgbClr val="FFBE4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90" y="1975446"/>
            <a:ext cx="938212" cy="77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5" descr="m3.png"/>
          <p:cNvPicPr>
            <a:picLocks noChangeAspect="1"/>
          </p:cNvPicPr>
          <p:nvPr userDrawn="1"/>
        </p:nvPicPr>
        <p:blipFill>
          <a:blip r:embed="rId3">
            <a:duotone>
              <a:prstClr val="black"/>
              <a:srgbClr val="F74171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873" y="2994399"/>
            <a:ext cx="7016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7985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:blinds/>
      </p:transition>
    </mc:Choice>
    <mc:Fallback>
      <p:transition spd="slow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4.44444E-6 L 3.88889E-6 -0.07223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10" presetClass="entr" presetSubtype="0" fill="hold" grpId="1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xit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</p:bld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1114</TotalTime>
  <Words>1017</Words>
  <Application>Microsoft Office PowerPoint</Application>
  <PresentationFormat>화면 슬라이드 쇼(4:3)</PresentationFormat>
  <Paragraphs>235</Paragraphs>
  <Slides>23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34" baseType="lpstr">
      <vt:lpstr> @산돌퍼즐Wt</vt:lpstr>
      <vt:lpstr>맑은 고딕</vt:lpstr>
      <vt:lpstr>-윤디자인웹고딕</vt:lpstr>
      <vt:lpstr>미드큰고딕</vt:lpstr>
      <vt:lpstr>Calibri</vt:lpstr>
      <vt:lpstr>우리체</vt:lpstr>
      <vt:lpstr>한컴 쿨재즈 L</vt:lpstr>
      <vt:lpstr>Arial</vt:lpstr>
      <vt:lpstr>한컴 윤고딕 240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정대근</dc:creator>
  <cp:lastModifiedBy>정대근</cp:lastModifiedBy>
  <cp:revision>104</cp:revision>
  <dcterms:created xsi:type="dcterms:W3CDTF">2014-11-06T16:53:15Z</dcterms:created>
  <dcterms:modified xsi:type="dcterms:W3CDTF">2014-11-13T22:41:40Z</dcterms:modified>
</cp:coreProperties>
</file>