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0" r:id="rId1"/>
  </p:sldMasterIdLst>
  <p:notesMasterIdLst>
    <p:notesMasterId r:id="rId8"/>
  </p:notesMasterIdLst>
  <p:sldIdLst>
    <p:sldId id="256" r:id="rId2"/>
    <p:sldId id="288" r:id="rId3"/>
    <p:sldId id="289" r:id="rId4"/>
    <p:sldId id="290" r:id="rId5"/>
    <p:sldId id="291" r:id="rId6"/>
    <p:sldId id="260" r:id="rId7"/>
  </p:sldIdLst>
  <p:sldSz cx="9144000" cy="6858000" type="screen4x3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52" autoAdjust="0"/>
    <p:restoredTop sz="94660"/>
  </p:normalViewPr>
  <p:slideViewPr>
    <p:cSldViewPr snapToGrid="0">
      <p:cViewPr>
        <p:scale>
          <a:sx n="90" d="100"/>
          <a:sy n="90" d="100"/>
        </p:scale>
        <p:origin x="-120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F1141D5-68B7-461B-979D-8A21F6A10047}" type="datetimeFigureOut">
              <a:rPr lang="en-CA" smtClean="0"/>
              <a:t>28/09/2015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7163" y="1154113"/>
            <a:ext cx="4156075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1"/>
            <a:ext cx="5608320" cy="3636705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4A31FE98-8967-4BC8-A630-BD139B2023A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7849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31FE98-8967-4BC8-A630-BD139B2023AE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1496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31FE98-8967-4BC8-A630-BD139B2023AE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517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2B5DB-414C-4838-B02A-2DF05BF5014E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923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20675"/>
            <a:ext cx="78867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smtClean="0"/>
              <a:t>CC#4 – Slide#</a:t>
            </a:r>
            <a:fld id="{EC1D7D15-20A4-40F4-9477-D38084ADF576}" type="slidenum">
              <a:rPr lang="en-CA" smtClean="0"/>
              <a:pPr/>
              <a:t>‹#›</a:t>
            </a:fld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292" b="20225"/>
          <a:stretch/>
        </p:blipFill>
        <p:spPr>
          <a:xfrm flipH="1">
            <a:off x="506677" y="5900367"/>
            <a:ext cx="918361" cy="874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59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237A8-BF1A-4216-93BD-155D81950E2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596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81029-9A21-4EF3-A37C-8DDB02409AC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015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1C7EDE-C968-42FA-81AE-FB5504F2839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8537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AB400-1F92-4BB8-B4FA-70C86F8C107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657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972BA-FCD1-45A3-B777-DB095332AA93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990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99CB0-E305-4C05-9011-442CE84B4378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8644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70D60-A1B1-4271-AE8B-6D91C4D1D374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486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D29EB-1FAE-4387-AF4C-04116C049C23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8508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850577-7E53-490C-972B-D6881348766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5041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nb-NO" smtClean="0"/>
              <a:t>© 2015 Pilcher, Smith &amp; Riordan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189142B0-7A2B-47DB-8FFE-7BF6F1F7480D}" type="slidenum">
              <a:rPr lang="en-CA"/>
              <a:pPr/>
              <a:t>‹#›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292" b="20225"/>
          <a:stretch/>
        </p:blipFill>
        <p:spPr>
          <a:xfrm flipH="1">
            <a:off x="506677" y="5900367"/>
            <a:ext cx="918361" cy="87450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7.wdp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microsoft.com/office/2007/relationships/hdphoto" Target="../media/hdphoto3.wdp"/><Relationship Id="rId21" Type="http://schemas.microsoft.com/office/2007/relationships/hdphoto" Target="../media/hdphoto11.wdp"/><Relationship Id="rId7" Type="http://schemas.microsoft.com/office/2007/relationships/hdphoto" Target="../media/hdphoto4.wdp"/><Relationship Id="rId12" Type="http://schemas.openxmlformats.org/officeDocument/2006/relationships/image" Target="../media/image9.png"/><Relationship Id="rId17" Type="http://schemas.microsoft.com/office/2007/relationships/hdphoto" Target="../media/hdphoto9.wdp"/><Relationship Id="rId25" Type="http://schemas.microsoft.com/office/2007/relationships/hdphoto" Target="../media/hdphoto13.wdp"/><Relationship Id="rId2" Type="http://schemas.openxmlformats.org/officeDocument/2006/relationships/image" Target="../media/image3.png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29" Type="http://schemas.microsoft.com/office/2007/relationships/hdphoto" Target="../media/hdphoto1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microsoft.com/office/2007/relationships/hdphoto" Target="../media/hdphoto6.wdp"/><Relationship Id="rId24" Type="http://schemas.openxmlformats.org/officeDocument/2006/relationships/image" Target="../media/image15.png"/><Relationship Id="rId32" Type="http://schemas.openxmlformats.org/officeDocument/2006/relationships/image" Target="../media/image19.jpeg"/><Relationship Id="rId5" Type="http://schemas.openxmlformats.org/officeDocument/2006/relationships/image" Target="../media/image5.jpeg"/><Relationship Id="rId15" Type="http://schemas.microsoft.com/office/2007/relationships/hdphoto" Target="../media/hdphoto8.wdp"/><Relationship Id="rId23" Type="http://schemas.microsoft.com/office/2007/relationships/hdphoto" Target="../media/hdphoto12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10.wdp"/><Relationship Id="rId31" Type="http://schemas.microsoft.com/office/2007/relationships/hdphoto" Target="../media/hdphoto16.wdp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4.wdp"/><Relationship Id="rId30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13" Type="http://schemas.microsoft.com/office/2007/relationships/hdphoto" Target="../media/hdphoto17.wdp"/><Relationship Id="rId18" Type="http://schemas.openxmlformats.org/officeDocument/2006/relationships/image" Target="../media/image7.png"/><Relationship Id="rId26" Type="http://schemas.openxmlformats.org/officeDocument/2006/relationships/image" Target="../media/image13.png"/><Relationship Id="rId3" Type="http://schemas.microsoft.com/office/2007/relationships/hdphoto" Target="../media/hdphoto7.wdp"/><Relationship Id="rId21" Type="http://schemas.microsoft.com/office/2007/relationships/hdphoto" Target="../media/hdphoto8.wdp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17" Type="http://schemas.openxmlformats.org/officeDocument/2006/relationships/image" Target="../media/image23.jpeg"/><Relationship Id="rId25" Type="http://schemas.microsoft.com/office/2007/relationships/hdphoto" Target="../media/hdphoto10.wdp"/><Relationship Id="rId2" Type="http://schemas.openxmlformats.org/officeDocument/2006/relationships/image" Target="../media/image9.png"/><Relationship Id="rId16" Type="http://schemas.openxmlformats.org/officeDocument/2006/relationships/image" Target="../media/image22.jpe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microsoft.com/office/2007/relationships/hdphoto" Target="../media/hdphoto13.wdp"/><Relationship Id="rId24" Type="http://schemas.openxmlformats.org/officeDocument/2006/relationships/image" Target="../media/image12.png"/><Relationship Id="rId5" Type="http://schemas.microsoft.com/office/2007/relationships/hdphoto" Target="../media/hdphoto3.wdp"/><Relationship Id="rId15" Type="http://schemas.microsoft.com/office/2007/relationships/hdphoto" Target="../media/hdphoto14.wdp"/><Relationship Id="rId23" Type="http://schemas.microsoft.com/office/2007/relationships/hdphoto" Target="../media/hdphoto9.wdp"/><Relationship Id="rId28" Type="http://schemas.openxmlformats.org/officeDocument/2006/relationships/image" Target="../media/image24.jpeg"/><Relationship Id="rId10" Type="http://schemas.openxmlformats.org/officeDocument/2006/relationships/image" Target="../media/image15.png"/><Relationship Id="rId19" Type="http://schemas.microsoft.com/office/2007/relationships/hdphoto" Target="../media/hdphoto5.wdp"/><Relationship Id="rId4" Type="http://schemas.openxmlformats.org/officeDocument/2006/relationships/image" Target="../media/image3.png"/><Relationship Id="rId9" Type="http://schemas.openxmlformats.org/officeDocument/2006/relationships/image" Target="../media/image4.png"/><Relationship Id="rId14" Type="http://schemas.openxmlformats.org/officeDocument/2006/relationships/image" Target="../media/image16.png"/><Relationship Id="rId22" Type="http://schemas.openxmlformats.org/officeDocument/2006/relationships/image" Target="../media/image11.png"/><Relationship Id="rId27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4.jpeg"/><Relationship Id="rId18" Type="http://schemas.openxmlformats.org/officeDocument/2006/relationships/image" Target="../media/image39.WMF"/><Relationship Id="rId3" Type="http://schemas.openxmlformats.org/officeDocument/2006/relationships/image" Target="../media/image26.jpg"/><Relationship Id="rId21" Type="http://schemas.openxmlformats.org/officeDocument/2006/relationships/image" Target="../media/image22.jpeg"/><Relationship Id="rId7" Type="http://schemas.openxmlformats.org/officeDocument/2006/relationships/image" Target="../media/image20.png"/><Relationship Id="rId12" Type="http://schemas.microsoft.com/office/2007/relationships/hdphoto" Target="../media/hdphoto18.wdp"/><Relationship Id="rId17" Type="http://schemas.openxmlformats.org/officeDocument/2006/relationships/image" Target="../media/image38.jpeg"/><Relationship Id="rId2" Type="http://schemas.openxmlformats.org/officeDocument/2006/relationships/image" Target="../media/image25.PNG"/><Relationship Id="rId16" Type="http://schemas.openxmlformats.org/officeDocument/2006/relationships/image" Target="../media/image37.jpe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3.png"/><Relationship Id="rId5" Type="http://schemas.openxmlformats.org/officeDocument/2006/relationships/image" Target="../media/image28.jpeg"/><Relationship Id="rId15" Type="http://schemas.openxmlformats.org/officeDocument/2006/relationships/image" Target="../media/image36.WMF"/><Relationship Id="rId23" Type="http://schemas.openxmlformats.org/officeDocument/2006/relationships/image" Target="../media/image43.jpeg"/><Relationship Id="rId10" Type="http://schemas.openxmlformats.org/officeDocument/2006/relationships/image" Target="../media/image32.jpg"/><Relationship Id="rId19" Type="http://schemas.openxmlformats.org/officeDocument/2006/relationships/image" Target="../media/image40.jpeg"/><Relationship Id="rId4" Type="http://schemas.openxmlformats.org/officeDocument/2006/relationships/image" Target="../media/image27.jpeg"/><Relationship Id="rId9" Type="http://schemas.openxmlformats.org/officeDocument/2006/relationships/image" Target="../media/image31.png"/><Relationship Id="rId14" Type="http://schemas.openxmlformats.org/officeDocument/2006/relationships/image" Target="../media/image35.PNG"/><Relationship Id="rId22" Type="http://schemas.openxmlformats.org/officeDocument/2006/relationships/image" Target="../media/image4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379" l="125" r="99813">
                        <a14:foregroundMark x1="99000" y1="6677" x2="1063" y2="31832"/>
                        <a14:backgroundMark x1="10813" y1="22826" x2="21375" y2="78"/>
                        <a14:backgroundMark x1="1250" y1="11568" x2="60938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70" y="1023512"/>
            <a:ext cx="6736308" cy="5422728"/>
          </a:xfrm>
          <a:prstGeom prst="rect">
            <a:avLst/>
          </a:prstGeom>
        </p:spPr>
      </p:pic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987082" y="4450502"/>
            <a:ext cx="3871223" cy="810042"/>
          </a:xfrm>
        </p:spPr>
        <p:txBody>
          <a:bodyPr/>
          <a:lstStyle/>
          <a:p>
            <a:pPr eaLnBrk="1" hangingPunct="1"/>
            <a:r>
              <a:rPr lang="en-CA" dirty="0" smtClean="0">
                <a:solidFill>
                  <a:schemeClr val="accent2"/>
                </a:solidFill>
              </a:rPr>
              <a:t>BUSI 2400</a:t>
            </a: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1410976" y="5124013"/>
            <a:ext cx="3293759" cy="421322"/>
          </a:xfrm>
        </p:spPr>
        <p:txBody>
          <a:bodyPr/>
          <a:lstStyle/>
          <a:p>
            <a:pPr eaLnBrk="1" hangingPunct="1"/>
            <a:r>
              <a:rPr lang="en-CA" sz="2000" dirty="0" smtClean="0">
                <a:solidFill>
                  <a:srgbClr val="002060"/>
                </a:solidFill>
              </a:rPr>
              <a:t>Crew Challenge # 3 – Class #4</a:t>
            </a:r>
          </a:p>
          <a:p>
            <a:pPr eaLnBrk="1" hangingPunct="1"/>
            <a:endParaRPr lang="en-CA" sz="2000" dirty="0" smtClean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3258" y="638431"/>
            <a:ext cx="766908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800" dirty="0" smtClean="0">
                <a:solidFill>
                  <a:srgbClr val="92D050"/>
                </a:solidFill>
                <a:latin typeface="OCR A Extended" panose="02010509020102010303" pitchFamily="50" charset="0"/>
              </a:rPr>
              <a:t>Digital</a:t>
            </a:r>
            <a:endParaRPr lang="en-CA" sz="13800" dirty="0">
              <a:solidFill>
                <a:schemeClr val="accent4">
                  <a:lumMod val="75000"/>
                </a:schemeClr>
              </a:solidFill>
              <a:latin typeface="OCR A Extended" panose="02010509020102010303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4587" y="1991639"/>
            <a:ext cx="56348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 smtClean="0">
                <a:solidFill>
                  <a:schemeClr val="accent6">
                    <a:lumMod val="75000"/>
                  </a:schemeClr>
                </a:solidFill>
                <a:latin typeface="OCR A Extended" panose="02010509020102010303" pitchFamily="50" charset="0"/>
              </a:rPr>
              <a:t>Products</a:t>
            </a:r>
            <a:endParaRPr lang="en-CA" sz="8800" dirty="0">
              <a:solidFill>
                <a:srgbClr val="FFC000"/>
              </a:solidFill>
              <a:latin typeface="OCR A Extended" panose="020105090201020103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/>
              <a:t>Why are digital products so profitable?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If you think about it, digital products don’t exist anywhere </a:t>
            </a:r>
            <a:r>
              <a:rPr lang="en-CA" u="sng" dirty="0" smtClean="0"/>
              <a:t>except</a:t>
            </a:r>
            <a:r>
              <a:rPr lang="en-CA" dirty="0" smtClean="0"/>
              <a:t> in </a:t>
            </a:r>
            <a:r>
              <a:rPr lang="en-CA" dirty="0" smtClean="0"/>
              <a:t>a warehouse</a:t>
            </a:r>
          </a:p>
          <a:p>
            <a:r>
              <a:rPr lang="en-CA" dirty="0" smtClean="0"/>
              <a:t>There’s </a:t>
            </a:r>
            <a:r>
              <a:rPr lang="en-CA" dirty="0" smtClean="0"/>
              <a:t>only ever one of </a:t>
            </a:r>
            <a:r>
              <a:rPr lang="en-CA" dirty="0" smtClean="0"/>
              <a:t>them</a:t>
            </a:r>
          </a:p>
          <a:p>
            <a:pPr lvl="1"/>
            <a:r>
              <a:rPr lang="en-CA" dirty="0" smtClean="0"/>
              <a:t>And </a:t>
            </a:r>
            <a:r>
              <a:rPr lang="en-CA" dirty="0" smtClean="0"/>
              <a:t>they take up almost no physical </a:t>
            </a:r>
            <a:r>
              <a:rPr lang="en-CA" dirty="0" smtClean="0"/>
              <a:t>space</a:t>
            </a:r>
            <a:endParaRPr lang="en-CA" dirty="0" smtClean="0"/>
          </a:p>
          <a:p>
            <a:r>
              <a:rPr lang="en-CA" dirty="0" smtClean="0"/>
              <a:t>Every one </a:t>
            </a:r>
            <a:r>
              <a:rPr lang="en-CA" dirty="0" smtClean="0"/>
              <a:t>that’s sold </a:t>
            </a:r>
            <a:r>
              <a:rPr lang="en-CA" dirty="0" smtClean="0"/>
              <a:t>is a brand new copy of the </a:t>
            </a:r>
            <a:r>
              <a:rPr lang="en-CA" dirty="0" smtClean="0"/>
              <a:t>original </a:t>
            </a:r>
            <a:endParaRPr lang="en-CA" dirty="0" smtClean="0"/>
          </a:p>
          <a:p>
            <a:pPr lvl="1"/>
            <a:r>
              <a:rPr lang="en-CA" dirty="0" smtClean="0"/>
              <a:t>And the customer pays for shipping as usual!</a:t>
            </a:r>
          </a:p>
          <a:p>
            <a:endParaRPr lang="en-CA" dirty="0" smtClean="0"/>
          </a:p>
          <a:p>
            <a:r>
              <a:rPr lang="en-CA" dirty="0" smtClean="0"/>
              <a:t>What </a:t>
            </a:r>
            <a:r>
              <a:rPr lang="en-CA" dirty="0" smtClean="0"/>
              <a:t>does ordinary commerce look like? </a:t>
            </a:r>
            <a:endParaRPr lang="en-CA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/>
              <a:t>CC#4 – Slide#</a:t>
            </a:r>
            <a:fld id="{EC1D7D15-20A4-40F4-9477-D38084ADF576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775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" b="91200" l="27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" y="463950"/>
            <a:ext cx="6177556" cy="43019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019" y="3778094"/>
            <a:ext cx="1262468" cy="1346632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309477" y="4499794"/>
            <a:ext cx="88620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Recycle</a:t>
            </a:r>
            <a:endParaRPr lang="en-CA" dirty="0"/>
          </a:p>
        </p:txBody>
      </p:sp>
      <p:sp>
        <p:nvSpPr>
          <p:cNvPr id="49" name="Right Arrow 48"/>
          <p:cNvSpPr/>
          <p:nvPr/>
        </p:nvSpPr>
        <p:spPr>
          <a:xfrm rot="16200000">
            <a:off x="2800486" y="4973313"/>
            <a:ext cx="672839" cy="356614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508" y="3590692"/>
            <a:ext cx="2106175" cy="2979558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>
            <a:off x="677660" y="5139250"/>
            <a:ext cx="2359665" cy="1086987"/>
            <a:chOff x="677660" y="4765870"/>
            <a:chExt cx="2359665" cy="1086987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2114297" y="4909145"/>
              <a:ext cx="815590" cy="0"/>
            </a:xfrm>
            <a:prstGeom prst="line">
              <a:avLst/>
            </a:prstGeom>
            <a:ln w="12700"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026498" y="5096017"/>
              <a:ext cx="815590" cy="0"/>
            </a:xfrm>
            <a:prstGeom prst="line">
              <a:avLst/>
            </a:prstGeom>
            <a:ln w="12700"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2221735" y="5183465"/>
              <a:ext cx="815590" cy="0"/>
            </a:xfrm>
            <a:prstGeom prst="line">
              <a:avLst/>
            </a:prstGeom>
            <a:ln w="12700"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193136" y="5000585"/>
              <a:ext cx="815590" cy="0"/>
            </a:xfrm>
            <a:prstGeom prst="line">
              <a:avLst/>
            </a:prstGeom>
            <a:ln w="12700"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847175" y="5277667"/>
              <a:ext cx="815590" cy="0"/>
            </a:xfrm>
            <a:prstGeom prst="line">
              <a:avLst/>
            </a:prstGeom>
            <a:ln w="12700"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798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57" b="3203"/>
            <a:stretch/>
          </p:blipFill>
          <p:spPr>
            <a:xfrm>
              <a:off x="677660" y="4765870"/>
              <a:ext cx="1515917" cy="1086987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6595488" y="1717347"/>
            <a:ext cx="2018634" cy="2515579"/>
            <a:chOff x="6135541" y="3334871"/>
            <a:chExt cx="1761219" cy="201783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5541" y="3334871"/>
              <a:ext cx="389619" cy="64623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7941" y="3487271"/>
              <a:ext cx="389619" cy="64623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0341" y="3639671"/>
              <a:ext cx="389619" cy="64623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2741" y="3798384"/>
              <a:ext cx="389619" cy="64623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41" y="3944471"/>
              <a:ext cx="389619" cy="64623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541" y="4096871"/>
              <a:ext cx="389619" cy="64623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9941" y="4249271"/>
              <a:ext cx="389619" cy="64623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2341" y="4401671"/>
              <a:ext cx="389619" cy="64623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741" y="4554071"/>
              <a:ext cx="389619" cy="64623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7141" y="4706471"/>
              <a:ext cx="389619" cy="646236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100000" l="9864" r="641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4" t="17429" r="40610"/>
          <a:stretch/>
        </p:blipFill>
        <p:spPr>
          <a:xfrm>
            <a:off x="6080529" y="3732117"/>
            <a:ext cx="1312066" cy="269670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81" y="1561966"/>
            <a:ext cx="2209650" cy="17253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-5399"/>
            <a:ext cx="7886700" cy="1325563"/>
          </a:xfrm>
        </p:spPr>
        <p:txBody>
          <a:bodyPr/>
          <a:lstStyle/>
          <a:p>
            <a:pPr algn="r"/>
            <a:r>
              <a:rPr lang="en-CA" sz="5400" dirty="0" smtClean="0"/>
              <a:t>Broad Elements</a:t>
            </a:r>
            <a:br>
              <a:rPr lang="en-CA" sz="5400" dirty="0" smtClean="0"/>
            </a:br>
            <a:r>
              <a:rPr lang="en-CA" sz="5400" dirty="0" smtClean="0"/>
              <a:t>Traditional commerce</a:t>
            </a:r>
            <a:endParaRPr lang="en-CA" sz="54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368568" y="1860742"/>
            <a:ext cx="1828672" cy="1282736"/>
            <a:chOff x="701182" y="1742443"/>
            <a:chExt cx="1828672" cy="128273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20092508" flipH="1">
              <a:off x="1634461" y="2459020"/>
              <a:ext cx="895393" cy="56615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flipH="1">
              <a:off x="1474566" y="2038331"/>
              <a:ext cx="665329" cy="420689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1532170" flipH="1">
              <a:off x="970530" y="2180410"/>
              <a:ext cx="769420" cy="48650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19598067" flipH="1">
              <a:off x="701182" y="1742443"/>
              <a:ext cx="796578" cy="503678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1405564" y="2981920"/>
            <a:ext cx="1505732" cy="369332"/>
          </a:xfrm>
          <a:prstGeom prst="rect">
            <a:avLst/>
          </a:prstGeom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Raw materials</a:t>
            </a:r>
            <a:endParaRPr lang="en-CA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953" y="5065537"/>
            <a:ext cx="1261872" cy="10180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25" t="27625" r="9825" b="9804"/>
          <a:stretch/>
        </p:blipFill>
        <p:spPr>
          <a:xfrm>
            <a:off x="2449533" y="5331007"/>
            <a:ext cx="974664" cy="7590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100000" l="9290" r="890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966" y="5331007"/>
            <a:ext cx="389619" cy="646236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801534" y="5768775"/>
            <a:ext cx="1093569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Customer</a:t>
            </a:r>
            <a:endParaRPr lang="en-CA" dirty="0"/>
          </a:p>
        </p:txBody>
      </p:sp>
      <p:sp>
        <p:nvSpPr>
          <p:cNvPr id="44" name="Right Arrow 43"/>
          <p:cNvSpPr/>
          <p:nvPr/>
        </p:nvSpPr>
        <p:spPr>
          <a:xfrm rot="10800000">
            <a:off x="2827132" y="5765191"/>
            <a:ext cx="1734360" cy="356614"/>
          </a:xfrm>
          <a:prstGeom prst="righ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3393192" y="5764208"/>
            <a:ext cx="1262077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Transaction</a:t>
            </a:r>
            <a:endParaRPr lang="en-CA" dirty="0"/>
          </a:p>
        </p:txBody>
      </p:sp>
      <p:sp>
        <p:nvSpPr>
          <p:cNvPr id="42" name="Right Arrow 41"/>
          <p:cNvSpPr/>
          <p:nvPr/>
        </p:nvSpPr>
        <p:spPr>
          <a:xfrm rot="10800000">
            <a:off x="4575974" y="5751297"/>
            <a:ext cx="2077784" cy="356614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38" name="Right Arrow 37"/>
          <p:cNvSpPr/>
          <p:nvPr/>
        </p:nvSpPr>
        <p:spPr>
          <a:xfrm>
            <a:off x="2888308" y="2988279"/>
            <a:ext cx="902562" cy="356614"/>
          </a:xfrm>
          <a:prstGeom prst="rightArrow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6625970" y="5727856"/>
            <a:ext cx="905954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Retailer</a:t>
            </a:r>
            <a:endParaRPr lang="en-CA" dirty="0"/>
          </a:p>
        </p:txBody>
      </p:sp>
      <p:sp>
        <p:nvSpPr>
          <p:cNvPr id="41" name="Bent Arrow 40"/>
          <p:cNvSpPr/>
          <p:nvPr/>
        </p:nvSpPr>
        <p:spPr>
          <a:xfrm flipH="1" flipV="1">
            <a:off x="7457936" y="3053972"/>
            <a:ext cx="978505" cy="3112384"/>
          </a:xfrm>
          <a:prstGeom prst="bentArrow">
            <a:avLst/>
          </a:prstGeom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 flipH="1">
            <a:off x="7966113" y="3528474"/>
            <a:ext cx="674532" cy="7608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960739" y="2988185"/>
            <a:ext cx="1582484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Finished goods</a:t>
            </a:r>
            <a:endParaRPr lang="en-CA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>
            <a:off x="168529" y="574951"/>
            <a:ext cx="1535755" cy="173218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3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66816" y="4324961"/>
            <a:ext cx="901005" cy="758398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7457936" y="4954584"/>
            <a:ext cx="1255665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Warehouse</a:t>
            </a:r>
            <a:endParaRPr lang="en-CA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 flipH="1">
            <a:off x="7915425" y="5532117"/>
            <a:ext cx="674532" cy="760810"/>
          </a:xfrm>
          <a:prstGeom prst="rect">
            <a:avLst/>
          </a:prstGeom>
        </p:spPr>
      </p:pic>
      <p:sp>
        <p:nvSpPr>
          <p:cNvPr id="61" name="Right Arrow 60"/>
          <p:cNvSpPr/>
          <p:nvPr/>
        </p:nvSpPr>
        <p:spPr>
          <a:xfrm>
            <a:off x="5155193" y="2985640"/>
            <a:ext cx="1340453" cy="356614"/>
          </a:xfrm>
          <a:prstGeom prst="rightArrow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62" name="TextBox 61"/>
          <p:cNvSpPr txBox="1"/>
          <p:nvPr/>
        </p:nvSpPr>
        <p:spPr>
          <a:xfrm>
            <a:off x="4093061" y="2987550"/>
            <a:ext cx="1216487" cy="369332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Production</a:t>
            </a:r>
            <a:endParaRPr lang="en-CA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/>
              <a:t>CC#4 – Slide#</a:t>
            </a:r>
            <a:fld id="{EC1D7D15-20A4-40F4-9477-D38084ADF576}" type="slidenum">
              <a:rPr lang="en-CA" smtClean="0"/>
              <a:pPr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3148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81" y="1561966"/>
            <a:ext cx="2209650" cy="1725384"/>
          </a:xfrm>
          <a:prstGeom prst="rect">
            <a:avLst/>
          </a:prstGeom>
        </p:spPr>
      </p:pic>
      <p:pic>
        <p:nvPicPr>
          <p:cNvPr id="6" name="factor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" b="91200" l="27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" y="463950"/>
            <a:ext cx="6177556" cy="43019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007" y="4388296"/>
            <a:ext cx="1720713" cy="1883994"/>
          </a:xfrm>
          <a:prstGeom prst="rect">
            <a:avLst/>
          </a:prstGeom>
        </p:spPr>
      </p:pic>
      <p:pic>
        <p:nvPicPr>
          <p:cNvPr id="46" name="truck 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>
            <a:off x="161562" y="2498930"/>
            <a:ext cx="1535755" cy="1732189"/>
          </a:xfrm>
          <a:prstGeom prst="rect">
            <a:avLst/>
          </a:prstGeom>
        </p:spPr>
      </p:pic>
      <p:pic>
        <p:nvPicPr>
          <p:cNvPr id="48" name="recycle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90" y="3846224"/>
            <a:ext cx="1262468" cy="1346632"/>
          </a:xfrm>
          <a:prstGeom prst="rect">
            <a:avLst/>
          </a:prstGeom>
        </p:spPr>
      </p:pic>
      <p:sp>
        <p:nvSpPr>
          <p:cNvPr id="51" name="recycle box"/>
          <p:cNvSpPr txBox="1"/>
          <p:nvPr/>
        </p:nvSpPr>
        <p:spPr>
          <a:xfrm>
            <a:off x="944048" y="4561574"/>
            <a:ext cx="88620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Recycle</a:t>
            </a:r>
            <a:endParaRPr lang="en-CA" dirty="0"/>
          </a:p>
        </p:txBody>
      </p:sp>
      <p:sp>
        <p:nvSpPr>
          <p:cNvPr id="52" name="recycle arrow"/>
          <p:cNvSpPr/>
          <p:nvPr/>
        </p:nvSpPr>
        <p:spPr>
          <a:xfrm rot="16200000">
            <a:off x="1435057" y="5035093"/>
            <a:ext cx="672839" cy="356614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pic>
        <p:nvPicPr>
          <p:cNvPr id="33" name="hand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25" t="27625" r="9825" b="9804"/>
          <a:stretch/>
        </p:blipFill>
        <p:spPr>
          <a:xfrm>
            <a:off x="1233305" y="5337055"/>
            <a:ext cx="974664" cy="759012"/>
          </a:xfrm>
          <a:prstGeom prst="rect">
            <a:avLst/>
          </a:prstGeom>
        </p:spPr>
      </p:pic>
      <p:pic>
        <p:nvPicPr>
          <p:cNvPr id="45" name="truck 3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 flipH="1">
            <a:off x="1969329" y="4724205"/>
            <a:ext cx="1371219" cy="154660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9290" r="890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671" y="5303310"/>
            <a:ext cx="389619" cy="646236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64721" y="5751407"/>
            <a:ext cx="1093569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Customer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39889" y="4539625"/>
            <a:ext cx="2282146" cy="15226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6720" y="4186565"/>
            <a:ext cx="2261374" cy="1903453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6595488" y="1717347"/>
            <a:ext cx="2018634" cy="2515579"/>
            <a:chOff x="6135541" y="3334871"/>
            <a:chExt cx="1761219" cy="201783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5541" y="3334871"/>
              <a:ext cx="389619" cy="64623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7941" y="3487271"/>
              <a:ext cx="389619" cy="64623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0341" y="3639671"/>
              <a:ext cx="389619" cy="64623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2741" y="3798384"/>
              <a:ext cx="389619" cy="64623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41" y="3944471"/>
              <a:ext cx="389619" cy="64623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541" y="4096871"/>
              <a:ext cx="389619" cy="64623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9941" y="4249271"/>
              <a:ext cx="389619" cy="64623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2341" y="4401671"/>
              <a:ext cx="389619" cy="64623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741" y="4554071"/>
              <a:ext cx="389619" cy="64623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9290" r="890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7141" y="4706471"/>
              <a:ext cx="389619" cy="646236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00" y="58160"/>
            <a:ext cx="7886700" cy="1325563"/>
          </a:xfrm>
        </p:spPr>
        <p:txBody>
          <a:bodyPr/>
          <a:lstStyle/>
          <a:p>
            <a:r>
              <a:rPr lang="en-CA" sz="4800" dirty="0"/>
              <a:t>Broad Elements </a:t>
            </a:r>
            <a:r>
              <a:rPr lang="en-CA" sz="4800" dirty="0" smtClean="0"/>
              <a:t/>
            </a:r>
            <a:br>
              <a:rPr lang="en-CA" sz="4800" dirty="0" smtClean="0"/>
            </a:br>
            <a:r>
              <a:rPr lang="en-CA" sz="4800" dirty="0" smtClean="0"/>
              <a:t>E-commerce (physical goods)</a:t>
            </a:r>
            <a:endParaRPr lang="en-CA" sz="48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63023" y="1527749"/>
            <a:ext cx="1828672" cy="1282736"/>
            <a:chOff x="701182" y="1742443"/>
            <a:chExt cx="1828672" cy="128273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20092508" flipH="1">
              <a:off x="1634461" y="2459020"/>
              <a:ext cx="895393" cy="56615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2" cstate="print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flipH="1">
              <a:off x="1474566" y="2038331"/>
              <a:ext cx="665329" cy="420689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1532170" flipH="1">
              <a:off x="970530" y="2180410"/>
              <a:ext cx="769420" cy="48650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1" t="44009" r="13660" b="23922"/>
            <a:stretch/>
          </p:blipFill>
          <p:spPr>
            <a:xfrm rot="19598067" flipH="1">
              <a:off x="701182" y="1742443"/>
              <a:ext cx="796578" cy="503678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1405564" y="2981920"/>
            <a:ext cx="1505732" cy="369332"/>
          </a:xfrm>
          <a:prstGeom prst="rect">
            <a:avLst/>
          </a:prstGeom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Raw materials</a:t>
            </a:r>
            <a:endParaRPr lang="en-CA" dirty="0"/>
          </a:p>
        </p:txBody>
      </p:sp>
      <p:sp>
        <p:nvSpPr>
          <p:cNvPr id="44" name="Right Arrow 43"/>
          <p:cNvSpPr/>
          <p:nvPr/>
        </p:nvSpPr>
        <p:spPr>
          <a:xfrm rot="10800000">
            <a:off x="1601735" y="5765191"/>
            <a:ext cx="4767477" cy="356614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3509699" y="5764208"/>
            <a:ext cx="1262077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Transaction</a:t>
            </a:r>
            <a:endParaRPr lang="en-CA" dirty="0"/>
          </a:p>
        </p:txBody>
      </p:sp>
      <p:sp>
        <p:nvSpPr>
          <p:cNvPr id="38" name="Right Arrow 37"/>
          <p:cNvSpPr/>
          <p:nvPr/>
        </p:nvSpPr>
        <p:spPr>
          <a:xfrm>
            <a:off x="2888308" y="2988279"/>
            <a:ext cx="1193146" cy="356614"/>
          </a:xfrm>
          <a:prstGeom prst="rightArrow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6259385" y="5727856"/>
            <a:ext cx="1255665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Warehouse</a:t>
            </a:r>
            <a:endParaRPr lang="en-CA" dirty="0"/>
          </a:p>
        </p:txBody>
      </p:sp>
      <p:sp>
        <p:nvSpPr>
          <p:cNvPr id="41" name="Bent Arrow 40"/>
          <p:cNvSpPr/>
          <p:nvPr/>
        </p:nvSpPr>
        <p:spPr>
          <a:xfrm flipH="1" flipV="1">
            <a:off x="7457936" y="3053972"/>
            <a:ext cx="978505" cy="3112384"/>
          </a:xfrm>
          <a:prstGeom prst="bentArrow">
            <a:avLst/>
          </a:prstGeom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81" b="100000" l="10000" r="90000">
                        <a14:foregroundMark x1="45781" y1="63340" x2="40156" y2="71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9377" r="20441" b="3009"/>
          <a:stretch/>
        </p:blipFill>
        <p:spPr>
          <a:xfrm flipH="1">
            <a:off x="7590242" y="3990631"/>
            <a:ext cx="1371219" cy="154660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960739" y="2988185"/>
            <a:ext cx="1582484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Finished goods</a:t>
            </a:r>
            <a:endParaRPr lang="en-CA" dirty="0"/>
          </a:p>
        </p:txBody>
      </p:sp>
      <p:sp>
        <p:nvSpPr>
          <p:cNvPr id="40" name="Right Arrow 39"/>
          <p:cNvSpPr/>
          <p:nvPr/>
        </p:nvSpPr>
        <p:spPr>
          <a:xfrm>
            <a:off x="5422035" y="2973790"/>
            <a:ext cx="1340453" cy="356614"/>
          </a:xfrm>
          <a:prstGeom prst="rightArrow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pic>
        <p:nvPicPr>
          <p:cNvPr id="49" name="internet"/>
          <p:cNvPicPr>
            <a:picLocks noChangeAspect="1"/>
          </p:cNvPicPr>
          <p:nvPr/>
        </p:nvPicPr>
        <p:blipFill>
          <a:blip r:embed="rId2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644" y="4292806"/>
            <a:ext cx="1690406" cy="1352325"/>
          </a:xfrm>
          <a:prstGeom prst="rect">
            <a:avLst/>
          </a:prstGeom>
        </p:spPr>
      </p:pic>
      <p:sp>
        <p:nvSpPr>
          <p:cNvPr id="42" name="Left-Right Arrow 41"/>
          <p:cNvSpPr/>
          <p:nvPr/>
        </p:nvSpPr>
        <p:spPr>
          <a:xfrm rot="13074894">
            <a:off x="5394444" y="5232474"/>
            <a:ext cx="1100990" cy="356614"/>
          </a:xfrm>
          <a:prstGeom prst="left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50" name="Left-Right Arrow 49"/>
          <p:cNvSpPr/>
          <p:nvPr/>
        </p:nvSpPr>
        <p:spPr>
          <a:xfrm rot="19120823">
            <a:off x="4325152" y="5300293"/>
            <a:ext cx="1100990" cy="356614"/>
          </a:xfrm>
          <a:prstGeom prst="leftRigh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53" name="TextBox 52"/>
          <p:cNvSpPr txBox="1"/>
          <p:nvPr/>
        </p:nvSpPr>
        <p:spPr>
          <a:xfrm>
            <a:off x="4359903" y="2975700"/>
            <a:ext cx="1216487" cy="369332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Production</a:t>
            </a:r>
            <a:endParaRPr lang="en-CA" dirty="0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/>
              <a:t>CC#4 – Slide#</a:t>
            </a:r>
            <a:fld id="{EC1D7D15-20A4-40F4-9477-D38084ADF576}" type="slidenum">
              <a:rPr lang="en-CA" smtClean="0"/>
              <a:pPr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218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93" y="6047811"/>
            <a:ext cx="1238423" cy="4096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962" y="5363456"/>
            <a:ext cx="691862" cy="6918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594" y="5479334"/>
            <a:ext cx="918021" cy="334311"/>
          </a:xfrm>
          <a:prstGeom prst="rect">
            <a:avLst/>
          </a:prstGeom>
        </p:spPr>
      </p:pic>
      <p:pic>
        <p:nvPicPr>
          <p:cNvPr id="56" name="internet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9345" y="3966479"/>
            <a:ext cx="1653042" cy="17126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029" y="3845648"/>
            <a:ext cx="1058641" cy="14107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921" y="3379626"/>
            <a:ext cx="2567543" cy="28111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8021" y="1458767"/>
            <a:ext cx="1305418" cy="16981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00" y="3650404"/>
            <a:ext cx="1573095" cy="157309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828" y="911015"/>
            <a:ext cx="2054542" cy="27393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9634" y="2192297"/>
            <a:ext cx="974250" cy="10486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506" y="17311"/>
            <a:ext cx="9159505" cy="1325563"/>
          </a:xfrm>
        </p:spPr>
        <p:txBody>
          <a:bodyPr/>
          <a:lstStyle/>
          <a:p>
            <a:r>
              <a:rPr lang="en-CA" sz="5400" dirty="0" smtClean="0"/>
              <a:t>Broad Elements E-commerce (digital)</a:t>
            </a:r>
            <a:endParaRPr lang="en-CA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405564" y="3107282"/>
            <a:ext cx="1505732" cy="369332"/>
          </a:xfrm>
          <a:prstGeom prst="rect">
            <a:avLst/>
          </a:prstGeom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Raw materials</a:t>
            </a:r>
            <a:endParaRPr lang="en-CA" dirty="0"/>
          </a:p>
        </p:txBody>
      </p:sp>
      <p:sp>
        <p:nvSpPr>
          <p:cNvPr id="40" name="Right Arrow 39"/>
          <p:cNvSpPr/>
          <p:nvPr/>
        </p:nvSpPr>
        <p:spPr>
          <a:xfrm>
            <a:off x="5335468" y="3090994"/>
            <a:ext cx="564922" cy="356614"/>
          </a:xfrm>
          <a:prstGeom prst="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51" name="TextBox 50"/>
          <p:cNvSpPr txBox="1"/>
          <p:nvPr/>
        </p:nvSpPr>
        <p:spPr>
          <a:xfrm>
            <a:off x="4185385" y="3094916"/>
            <a:ext cx="121648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Production</a:t>
            </a:r>
            <a:endParaRPr lang="en-CA" dirty="0"/>
          </a:p>
        </p:txBody>
      </p:sp>
      <p:sp>
        <p:nvSpPr>
          <p:cNvPr id="38" name="Right Arrow 37"/>
          <p:cNvSpPr/>
          <p:nvPr/>
        </p:nvSpPr>
        <p:spPr>
          <a:xfrm>
            <a:off x="2888307" y="3113641"/>
            <a:ext cx="1297077" cy="356614"/>
          </a:xfrm>
          <a:prstGeom prst="rightArrow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pic>
        <p:nvPicPr>
          <p:cNvPr id="62" name="tablet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655" y="4605018"/>
            <a:ext cx="1630204" cy="1229021"/>
          </a:xfrm>
          <a:prstGeom prst="rect">
            <a:avLst/>
          </a:prstGeom>
        </p:spPr>
      </p:pic>
      <p:sp>
        <p:nvSpPr>
          <p:cNvPr id="36" name="customer"/>
          <p:cNvSpPr txBox="1"/>
          <p:nvPr/>
        </p:nvSpPr>
        <p:spPr>
          <a:xfrm>
            <a:off x="2495141" y="4679594"/>
            <a:ext cx="1093569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Customer</a:t>
            </a:r>
            <a:endParaRPr lang="en-CA" dirty="0"/>
          </a:p>
        </p:txBody>
      </p:sp>
      <p:sp>
        <p:nvSpPr>
          <p:cNvPr id="44" name="customer Arrow"/>
          <p:cNvSpPr/>
          <p:nvPr/>
        </p:nvSpPr>
        <p:spPr>
          <a:xfrm rot="10800000">
            <a:off x="3527754" y="4703901"/>
            <a:ext cx="819644" cy="356614"/>
          </a:xfrm>
          <a:prstGeom prst="righ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200" dirty="0"/>
          </a:p>
        </p:txBody>
      </p:sp>
      <p:sp>
        <p:nvSpPr>
          <p:cNvPr id="57" name="Up-Down Arrow 56"/>
          <p:cNvSpPr/>
          <p:nvPr/>
        </p:nvSpPr>
        <p:spPr>
          <a:xfrm rot="2669128">
            <a:off x="6161978" y="2804955"/>
            <a:ext cx="575187" cy="1966260"/>
          </a:xfrm>
          <a:prstGeom prst="upDownArrow">
            <a:avLst/>
          </a:prstGeom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41" y="4573405"/>
            <a:ext cx="1055574" cy="10555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7" y="1755740"/>
            <a:ext cx="1450238" cy="18077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486" y="2512652"/>
            <a:ext cx="789368" cy="5803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66" y="1726383"/>
            <a:ext cx="1415437" cy="10379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483" y="1303610"/>
            <a:ext cx="1818742" cy="121615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578" y="1538852"/>
            <a:ext cx="1116051" cy="16907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41" y="4450934"/>
            <a:ext cx="962509" cy="9625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943" y="4317112"/>
            <a:ext cx="2282146" cy="1522620"/>
          </a:xfrm>
          <a:prstGeom prst="rect">
            <a:avLst/>
          </a:prstGeom>
        </p:spPr>
      </p:pic>
      <p:sp>
        <p:nvSpPr>
          <p:cNvPr id="58" name="Up-Down Arrow 57"/>
          <p:cNvSpPr/>
          <p:nvPr/>
        </p:nvSpPr>
        <p:spPr>
          <a:xfrm rot="7133009">
            <a:off x="5612795" y="4443985"/>
            <a:ext cx="575187" cy="1966260"/>
          </a:xfrm>
          <a:prstGeom prst="up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3" name="TextBox 42"/>
          <p:cNvSpPr txBox="1"/>
          <p:nvPr/>
        </p:nvSpPr>
        <p:spPr>
          <a:xfrm>
            <a:off x="6651867" y="5628979"/>
            <a:ext cx="1262077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Transaction</a:t>
            </a:r>
            <a:endParaRPr lang="en-CA" dirty="0"/>
          </a:p>
        </p:txBody>
      </p:sp>
      <p:sp>
        <p:nvSpPr>
          <p:cNvPr id="22" name="TextBox 21"/>
          <p:cNvSpPr txBox="1"/>
          <p:nvPr/>
        </p:nvSpPr>
        <p:spPr>
          <a:xfrm>
            <a:off x="4125154" y="3801893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solidFill>
                  <a:srgbClr val="FF0000"/>
                </a:solidFill>
              </a:rPr>
              <a:t>petGRO</a:t>
            </a:r>
            <a:endParaRPr lang="en-US" b="1" i="1" dirty="0">
              <a:solidFill>
                <a:srgbClr val="FF0000"/>
              </a:solidFill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2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421" y="940866"/>
            <a:ext cx="1504326" cy="18779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01" y="1450642"/>
            <a:ext cx="796048" cy="109388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3873476" y="4477133"/>
            <a:ext cx="2058702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Digital Distribution Channels</a:t>
            </a:r>
            <a:endParaRPr lang="en-CA" dirty="0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/>
              <a:t>CC#4 – Slide#</a:t>
            </a:r>
            <a:fld id="{EC1D7D15-20A4-40F4-9477-D38084ADF576}" type="slidenum">
              <a:rPr lang="en-CA" smtClean="0"/>
              <a:pPr/>
              <a:t>5</a:t>
            </a:fld>
            <a:endParaRPr lang="en-CA" dirty="0"/>
          </a:p>
        </p:txBody>
      </p:sp>
      <p:sp>
        <p:nvSpPr>
          <p:cNvPr id="19" name="finished goods textbox"/>
          <p:cNvSpPr txBox="1"/>
          <p:nvPr/>
        </p:nvSpPr>
        <p:spPr>
          <a:xfrm>
            <a:off x="5838218" y="3074256"/>
            <a:ext cx="3095849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CA" dirty="0" smtClean="0"/>
              <a:t>Finished goods (digital storage)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1115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 rot="19640556">
            <a:off x="6321629" y="197883"/>
            <a:ext cx="2944813" cy="1806575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CCR3 - </a:t>
            </a:r>
            <a:r>
              <a:rPr lang="en-CA" sz="2400" dirty="0" smtClean="0"/>
              <a:t>This one counts </a:t>
            </a:r>
            <a:r>
              <a:rPr lang="en-CA" sz="2400" dirty="0" smtClean="0">
                <a:sym typeface="Wingdings" panose="05000000000000000000" pitchFamily="2" charset="2"/>
              </a:rPr>
              <a:t></a:t>
            </a:r>
            <a:endParaRPr lang="en-CA" sz="2400" dirty="0" smtClean="0"/>
          </a:p>
        </p:txBody>
      </p:sp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7819866" y="495301"/>
            <a:ext cx="830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CA" dirty="0" smtClean="0">
                <a:latin typeface="Calibri" panose="020F0502020204030204" pitchFamily="34" charset="0"/>
              </a:rPr>
              <a:t>15 </a:t>
            </a:r>
            <a:r>
              <a:rPr lang="en-CA" dirty="0">
                <a:latin typeface="Calibri" panose="020F0502020204030204" pitchFamily="34" charset="0"/>
              </a:rPr>
              <a:t>min</a:t>
            </a:r>
          </a:p>
        </p:txBody>
      </p:sp>
      <p:sp>
        <p:nvSpPr>
          <p:cNvPr id="19463" name="TextBox 6"/>
          <p:cNvSpPr txBox="1">
            <a:spLocks noChangeArrowheads="1"/>
          </p:cNvSpPr>
          <p:nvPr/>
        </p:nvSpPr>
        <p:spPr bwMode="auto">
          <a:xfrm>
            <a:off x="6894767" y="1340089"/>
            <a:ext cx="1057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CA" dirty="0">
                <a:latin typeface="Calibri" panose="020F0502020204030204" pitchFamily="34" charset="0"/>
              </a:rPr>
              <a:t>7 X 2 min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74428" y="1524239"/>
            <a:ext cx="8941981" cy="4592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i="1" dirty="0" smtClean="0">
                <a:solidFill>
                  <a:schemeClr val="accent2">
                    <a:lumMod val="75000"/>
                  </a:schemeClr>
                </a:solidFill>
              </a:rPr>
              <a:t>Beans4All needs to decide on a digital </a:t>
            </a:r>
          </a:p>
          <a:p>
            <a:pPr marL="0" indent="0">
              <a:buNone/>
            </a:pPr>
            <a:r>
              <a:rPr lang="en-CA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en-CA" i="1" dirty="0" smtClean="0">
                <a:solidFill>
                  <a:schemeClr val="accent2">
                    <a:lumMod val="75000"/>
                  </a:schemeClr>
                </a:solidFill>
              </a:rPr>
              <a:t>product portfolio for our client petGRO…</a:t>
            </a:r>
            <a:endParaRPr lang="en-CA" i="1" dirty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CA" sz="1400" dirty="0" smtClean="0"/>
          </a:p>
          <a:p>
            <a:pPr marL="457200" lvl="1" indent="0">
              <a:buNone/>
            </a:pPr>
            <a:r>
              <a:rPr lang="en-CA" dirty="0" smtClean="0"/>
              <a:t>Given petGRO’s core competencies and brand recognition, list 6 </a:t>
            </a:r>
            <a:r>
              <a:rPr lang="en-CA" i="1" dirty="0" smtClean="0">
                <a:solidFill>
                  <a:schemeClr val="accent2">
                    <a:lumMod val="75000"/>
                  </a:schemeClr>
                </a:solidFill>
              </a:rPr>
              <a:t>digital </a:t>
            </a:r>
            <a:r>
              <a:rPr lang="en-CA" dirty="0" smtClean="0"/>
              <a:t>products that petGRO could sell?</a:t>
            </a:r>
          </a:p>
          <a:p>
            <a:pPr marL="457200" lvl="1" indent="0">
              <a:buNone/>
            </a:pPr>
            <a:endParaRPr lang="en-CA" sz="1400" dirty="0" smtClean="0"/>
          </a:p>
          <a:p>
            <a:pPr marL="0" indent="0">
              <a:buNone/>
            </a:pPr>
            <a:r>
              <a:rPr lang="en-CA" b="1" dirty="0" smtClean="0"/>
              <a:t>Pick 1 digital </a:t>
            </a:r>
            <a:r>
              <a:rPr lang="en-CA" b="1" dirty="0"/>
              <a:t>p</a:t>
            </a:r>
            <a:r>
              <a:rPr lang="en-CA" b="1" dirty="0" smtClean="0"/>
              <a:t>roduct listed above to answer the following  questions: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To whom should they sell it to?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What distribution channel(s) should they use?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What value would customers derive from it?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What other digital products might be bundled with this product?</a:t>
            </a:r>
          </a:p>
          <a:p>
            <a:pPr lvl="2"/>
            <a:r>
              <a:rPr lang="en-CA" dirty="0" smtClean="0"/>
              <a:t>petGRO's or other firms digital products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Describe what new revenue stream(s) would be created from this digital bundle?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What threats from competition may threaten this digital bundle revenue?</a:t>
            </a:r>
            <a:endParaRPr lang="en-CA" dirty="0"/>
          </a:p>
        </p:txBody>
      </p:sp>
      <p:pic>
        <p:nvPicPr>
          <p:cNvPr id="11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904" y="285195"/>
            <a:ext cx="1350963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554" y="899558"/>
            <a:ext cx="1011238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© 2015 Pilcher, Smith &amp; Riordan</a:t>
            </a:r>
            <a:endParaRPr lang="en-CA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/>
              <a:t>CC#4 – Slide#</a:t>
            </a:r>
            <a:fld id="{EC1D7D15-20A4-40F4-9477-D38084ADF576}" type="slidenum">
              <a:rPr lang="en-CA" smtClean="0"/>
              <a:pPr/>
              <a:t>6</a:t>
            </a:fld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2F2F2"/>
      </a:hlink>
      <a:folHlink>
        <a:srgbClr val="C6D9F0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191</Words>
  <Application>Microsoft Office PowerPoint</Application>
  <PresentationFormat>On-screen Show (4:3)</PresentationFormat>
  <Paragraphs>65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BUSI 2400</vt:lpstr>
      <vt:lpstr>Why are digital products so profitable?</vt:lpstr>
      <vt:lpstr>Broad Elements Traditional commerce</vt:lpstr>
      <vt:lpstr>Broad Elements  E-commerce (physical goods)</vt:lpstr>
      <vt:lpstr>Broad Elements E-commerce (digital)</vt:lpstr>
      <vt:lpstr>CCR3 - This one counts 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2014-05-14T18:35:15Z</dcterms:created>
  <dcterms:modified xsi:type="dcterms:W3CDTF">2015-09-28T16:15:12Z</dcterms:modified>
</cp:coreProperties>
</file>