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61" r:id="rId1"/>
  </p:sldMasterIdLst>
  <p:notesMasterIdLst>
    <p:notesMasterId r:id="rId15"/>
  </p:notesMasterIdLst>
  <p:sldIdLst>
    <p:sldId id="267" r:id="rId2"/>
    <p:sldId id="256" r:id="rId3"/>
    <p:sldId id="257" r:id="rId4"/>
    <p:sldId id="262" r:id="rId5"/>
    <p:sldId id="263" r:id="rId6"/>
    <p:sldId id="265" r:id="rId7"/>
    <p:sldId id="266" r:id="rId8"/>
    <p:sldId id="264" r:id="rId9"/>
    <p:sldId id="259" r:id="rId10"/>
    <p:sldId id="260" r:id="rId11"/>
    <p:sldId id="261" r:id="rId12"/>
    <p:sldId id="269" r:id="rId13"/>
    <p:sldId id="268" r:id="rId14"/>
  </p:sldIdLst>
  <p:sldSz cx="9144000" cy="6858000" type="screen4x3"/>
  <p:notesSz cx="7053263" cy="93091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64852" autoAdjust="0"/>
  </p:normalViewPr>
  <p:slideViewPr>
    <p:cSldViewPr>
      <p:cViewPr varScale="1">
        <p:scale>
          <a:sx n="72" d="100"/>
          <a:sy n="72" d="100"/>
        </p:scale>
        <p:origin x="-20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932"/>
        <p:guide pos="222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56414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96849" y="0"/>
            <a:ext cx="3056414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00150" y="698500"/>
            <a:ext cx="4654550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0435" y="4421823"/>
            <a:ext cx="5172393" cy="4189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3645"/>
            <a:ext cx="3056414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96849" y="8843645"/>
            <a:ext cx="3056414" cy="465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9F07F99-786C-4ED0-971F-219A968327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2690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Lucida Grande" pitchFamily="124" charset="0"/>
        <a:ea typeface="ヒラギノ角ゴ Pro W3" pitchFamily="12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/>
              <a:t>Introduction.  </a:t>
            </a:r>
            <a:r>
              <a:rPr lang="en-US" b="1" dirty="0"/>
              <a:t>(slide 1)</a:t>
            </a:r>
            <a:endParaRPr lang="en-CA" dirty="0"/>
          </a:p>
          <a:p>
            <a:pPr lvl="1"/>
            <a:r>
              <a:rPr lang="en-US" dirty="0"/>
              <a:t>In the theories we have been examining we have assumed that trade could flow unrestricted between countries.</a:t>
            </a:r>
            <a:endParaRPr lang="en-CA" dirty="0"/>
          </a:p>
          <a:p>
            <a:pPr lvl="1"/>
            <a:r>
              <a:rPr lang="en-US" dirty="0"/>
              <a:t>While this is truer today than at any time in history, there are still many impediments to trade most of which are imposed by governments.</a:t>
            </a:r>
            <a:endParaRPr lang="en-CA" dirty="0"/>
          </a:p>
          <a:p>
            <a:pPr lvl="1"/>
            <a:r>
              <a:rPr lang="en-US" dirty="0"/>
              <a:t>The general consensus, at least among industrialized countries, is that these barriers should disappear.</a:t>
            </a:r>
            <a:endParaRPr lang="en-CA" dirty="0"/>
          </a:p>
          <a:p>
            <a:pPr lvl="1"/>
            <a:r>
              <a:rPr lang="en-US" dirty="0"/>
              <a:t>At the same time all countries, with very few exceptions, indulge themselves in such barriers.</a:t>
            </a:r>
            <a:endParaRPr lang="en-CA" dirty="0"/>
          </a:p>
          <a:p>
            <a:pPr lvl="1"/>
            <a:r>
              <a:rPr lang="en-US" dirty="0"/>
              <a:t>Today I want to look at the types of barriers that exist and the reasons that they persist</a:t>
            </a:r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F07F99-786C-4ED0-971F-219A968327A0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8272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F07F99-786C-4ED0-971F-219A968327A0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1104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dirty="0"/>
              <a:t>Means of restricting trade.</a:t>
            </a:r>
            <a:endParaRPr lang="en-CA" dirty="0"/>
          </a:p>
          <a:p>
            <a:pPr lvl="1"/>
            <a:r>
              <a:rPr lang="en-US" dirty="0"/>
              <a:t>Tariffs  </a:t>
            </a:r>
            <a:r>
              <a:rPr lang="en-US" b="1" dirty="0"/>
              <a:t>(slide 2)</a:t>
            </a:r>
            <a:endParaRPr lang="en-CA" dirty="0"/>
          </a:p>
          <a:p>
            <a:pPr lvl="2"/>
            <a:r>
              <a:rPr lang="en-US" dirty="0"/>
              <a:t>Basically a tax on incoming goods.</a:t>
            </a:r>
            <a:endParaRPr lang="en-CA" dirty="0"/>
          </a:p>
          <a:p>
            <a:pPr lvl="2"/>
            <a:r>
              <a:rPr lang="en-US" dirty="0"/>
              <a:t>Can be charged as a percentage or a certain amount on each unit.</a:t>
            </a:r>
            <a:endParaRPr lang="en-CA" dirty="0"/>
          </a:p>
          <a:p>
            <a:pPr lvl="2"/>
            <a:r>
              <a:rPr lang="en-US" dirty="0"/>
              <a:t>For example, we could charge 10% on imported cars or $100 per car.</a:t>
            </a:r>
            <a:endParaRPr lang="en-CA" dirty="0"/>
          </a:p>
          <a:p>
            <a:pPr lvl="2"/>
            <a:r>
              <a:rPr lang="en-US" dirty="0"/>
              <a:t>The effects of tariffs.</a:t>
            </a:r>
            <a:endParaRPr lang="en-CA" dirty="0"/>
          </a:p>
          <a:p>
            <a:pPr lvl="3"/>
            <a:r>
              <a:rPr lang="en-US" dirty="0"/>
              <a:t>Harms foreign producers.</a:t>
            </a:r>
            <a:endParaRPr lang="en-CA" dirty="0"/>
          </a:p>
          <a:p>
            <a:pPr lvl="3"/>
            <a:r>
              <a:rPr lang="en-US" dirty="0"/>
              <a:t>Harms local consumers.</a:t>
            </a:r>
            <a:endParaRPr lang="en-CA" dirty="0"/>
          </a:p>
          <a:p>
            <a:pPr lvl="3"/>
            <a:r>
              <a:rPr lang="en-US" dirty="0"/>
              <a:t>May harm local manufacturers who use raw materials or components.</a:t>
            </a:r>
            <a:endParaRPr lang="en-CA" dirty="0"/>
          </a:p>
          <a:p>
            <a:pPr lvl="3"/>
            <a:r>
              <a:rPr lang="en-US" dirty="0"/>
              <a:t>It helps local producers.</a:t>
            </a:r>
            <a:endParaRPr lang="en-CA" dirty="0"/>
          </a:p>
          <a:p>
            <a:pPr lvl="2"/>
            <a:r>
              <a:rPr lang="en-US" dirty="0"/>
              <a:t>It follows from this that politically active groups are usually the ones who succeed in getting tariffs imposed.</a:t>
            </a:r>
            <a:endParaRPr lang="en-CA" dirty="0"/>
          </a:p>
          <a:p>
            <a:pPr lvl="2"/>
            <a:r>
              <a:rPr lang="en-US" dirty="0"/>
              <a:t>We should also notice that countries sometimes impose duties on exports.</a:t>
            </a:r>
            <a:endParaRPr lang="en-CA" dirty="0"/>
          </a:p>
          <a:p>
            <a:pPr lvl="3"/>
            <a:r>
              <a:rPr lang="en-US" dirty="0"/>
              <a:t>This is usually an attempt to keep the importing country from doing so.</a:t>
            </a:r>
            <a:endParaRPr lang="en-CA" dirty="0"/>
          </a:p>
          <a:p>
            <a:pPr lvl="3"/>
            <a:r>
              <a:rPr lang="en-US" dirty="0"/>
              <a:t>It also keeps the money in the exporting country.</a:t>
            </a:r>
            <a:endParaRPr lang="en-CA" dirty="0"/>
          </a:p>
          <a:p>
            <a:pPr lvl="3"/>
            <a:r>
              <a:rPr lang="en-US" dirty="0"/>
              <a:t>Softwood lumber attempted this solution.</a:t>
            </a:r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F07F99-786C-4ED0-971F-219A968327A0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9945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 lvl="1"/>
            <a:r>
              <a:rPr lang="en-US" dirty="0"/>
              <a:t>Subsidies  </a:t>
            </a:r>
            <a:r>
              <a:rPr lang="en-US" b="1" dirty="0"/>
              <a:t>(slide 3)</a:t>
            </a:r>
            <a:endParaRPr lang="en-CA" dirty="0"/>
          </a:p>
          <a:p>
            <a:pPr lvl="2"/>
            <a:r>
              <a:rPr lang="en-US" dirty="0"/>
              <a:t>If an industry cannot compete for some reason, the government may want to subsidize it to keep it in business.</a:t>
            </a:r>
            <a:endParaRPr lang="en-CA" dirty="0"/>
          </a:p>
          <a:p>
            <a:pPr lvl="2"/>
            <a:r>
              <a:rPr lang="en-US" dirty="0"/>
              <a:t>They can do this in all sorts of ways both direct and indirect.</a:t>
            </a:r>
            <a:endParaRPr lang="en-CA" dirty="0"/>
          </a:p>
          <a:p>
            <a:pPr lvl="2"/>
            <a:r>
              <a:rPr lang="en-US" dirty="0"/>
              <a:t>Direct.</a:t>
            </a:r>
            <a:endParaRPr lang="en-CA" dirty="0"/>
          </a:p>
          <a:p>
            <a:pPr lvl="3"/>
            <a:r>
              <a:rPr lang="en-US" dirty="0"/>
              <a:t>Subsidize each unit.</a:t>
            </a:r>
            <a:endParaRPr lang="en-CA" dirty="0"/>
          </a:p>
          <a:p>
            <a:pPr lvl="3"/>
            <a:r>
              <a:rPr lang="en-US" dirty="0"/>
              <a:t>This is becoming harder to do with free trade agreements such as the WTO and NAFTA.</a:t>
            </a:r>
            <a:endParaRPr lang="en-CA" dirty="0"/>
          </a:p>
          <a:p>
            <a:pPr lvl="2"/>
            <a:r>
              <a:rPr lang="en-US" dirty="0"/>
              <a:t>Indirect.</a:t>
            </a:r>
            <a:endParaRPr lang="en-CA" dirty="0"/>
          </a:p>
          <a:p>
            <a:pPr lvl="3"/>
            <a:r>
              <a:rPr lang="en-US" dirty="0"/>
              <a:t>Tax breaks.</a:t>
            </a:r>
            <a:endParaRPr lang="en-CA" dirty="0"/>
          </a:p>
          <a:p>
            <a:pPr lvl="4"/>
            <a:r>
              <a:rPr lang="en-US" dirty="0"/>
              <a:t>For years the US rebated fuel taxes to farmers.</a:t>
            </a:r>
            <a:endParaRPr lang="en-CA" dirty="0"/>
          </a:p>
          <a:p>
            <a:pPr lvl="4"/>
            <a:r>
              <a:rPr lang="en-US" dirty="0"/>
              <a:t>Subsidized R &amp; D.</a:t>
            </a:r>
            <a:endParaRPr lang="en-CA" dirty="0"/>
          </a:p>
          <a:p>
            <a:pPr lvl="4"/>
            <a:r>
              <a:rPr lang="en-US" dirty="0"/>
              <a:t>In Canada, the film industry.</a:t>
            </a:r>
            <a:endParaRPr lang="en-CA" dirty="0"/>
          </a:p>
          <a:p>
            <a:pPr lvl="3"/>
            <a:r>
              <a:rPr lang="en-US" dirty="0"/>
              <a:t>Over-inflated contracts from governments.</a:t>
            </a:r>
            <a:endParaRPr lang="en-CA" dirty="0"/>
          </a:p>
          <a:p>
            <a:pPr lvl="3"/>
            <a:r>
              <a:rPr lang="en-US" dirty="0"/>
              <a:t>Guaranteeing loans.</a:t>
            </a:r>
            <a:endParaRPr lang="en-CA" dirty="0"/>
          </a:p>
          <a:p>
            <a:pPr lvl="2"/>
            <a:r>
              <a:rPr lang="en-US" dirty="0"/>
              <a:t>For softwood lumber the US producers claimed that the prices companies pay to log on Crown land was a subsidy.</a:t>
            </a:r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F07F99-786C-4ED0-971F-219A968327A0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1685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dirty="0"/>
              <a:t>Import quotas.  </a:t>
            </a:r>
            <a:r>
              <a:rPr lang="en-US" b="1" dirty="0"/>
              <a:t>(slide 4)</a:t>
            </a:r>
            <a:endParaRPr lang="en-CA" dirty="0"/>
          </a:p>
          <a:p>
            <a:pPr lvl="2"/>
            <a:r>
              <a:rPr lang="en-US" dirty="0"/>
              <a:t>May be imposed.</a:t>
            </a:r>
            <a:endParaRPr lang="en-CA" dirty="0"/>
          </a:p>
          <a:p>
            <a:pPr lvl="3"/>
            <a:r>
              <a:rPr lang="en-US" dirty="0"/>
              <a:t>Simple restrictions.</a:t>
            </a:r>
            <a:endParaRPr lang="en-CA" dirty="0"/>
          </a:p>
          <a:p>
            <a:pPr lvl="3"/>
            <a:r>
              <a:rPr lang="en-US" dirty="0"/>
              <a:t>Two-tiered, combined with tariffs.</a:t>
            </a:r>
            <a:endParaRPr lang="en-CA" dirty="0"/>
          </a:p>
          <a:p>
            <a:pPr lvl="2"/>
            <a:r>
              <a:rPr lang="en-US" dirty="0"/>
              <a:t>May be self-imposed to head off restrictions by the importing country.</a:t>
            </a:r>
            <a:endParaRPr lang="en-CA" dirty="0"/>
          </a:p>
          <a:p>
            <a:pPr lvl="2"/>
            <a:r>
              <a:rPr lang="en-US" dirty="0"/>
              <a:t>Sometimes the two countries negotiate to arrive at an acceptable quota. </a:t>
            </a:r>
            <a:endParaRPr lang="en-CA" dirty="0"/>
          </a:p>
          <a:p>
            <a:pPr lvl="3"/>
            <a:r>
              <a:rPr lang="en-US" dirty="0"/>
              <a:t>These are called Voluntary Export Restraints.</a:t>
            </a:r>
            <a:endParaRPr lang="en-CA" dirty="0"/>
          </a:p>
          <a:p>
            <a:pPr lvl="3"/>
            <a:r>
              <a:rPr lang="en-US" dirty="0"/>
              <a:t>Behind this is always the threat that if an agreement is not reached then the importing country will impose its own quota.</a:t>
            </a:r>
            <a:endParaRPr lang="en-CA" dirty="0"/>
          </a:p>
          <a:p>
            <a:pPr lvl="3"/>
            <a:r>
              <a:rPr lang="en-US" dirty="0"/>
              <a:t>The US did this with Japanese cars for some years.</a:t>
            </a:r>
            <a:endParaRPr lang="en-CA" dirty="0"/>
          </a:p>
          <a:p>
            <a:pPr lvl="3"/>
            <a:r>
              <a:rPr lang="en-US" dirty="0"/>
              <a:t>China has achieved the same effect by requiring licenses for most types of textile exports.</a:t>
            </a:r>
            <a:endParaRPr lang="en-CA" dirty="0"/>
          </a:p>
          <a:p>
            <a:pPr lvl="3"/>
            <a:r>
              <a:rPr lang="en-US" dirty="0"/>
              <a:t>Countries usually adopt VERs to avoid sanctions by the importing countries.</a:t>
            </a:r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F07F99-786C-4ED0-971F-219A968327A0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1526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dirty="0"/>
              <a:t>Local content requirements.</a:t>
            </a:r>
            <a:endParaRPr lang="en-CA" dirty="0"/>
          </a:p>
          <a:p>
            <a:pPr lvl="2"/>
            <a:r>
              <a:rPr lang="en-US" dirty="0"/>
              <a:t>Can be mandated.</a:t>
            </a:r>
            <a:endParaRPr lang="en-CA" dirty="0"/>
          </a:p>
          <a:p>
            <a:pPr lvl="3"/>
            <a:r>
              <a:rPr lang="en-US" dirty="0"/>
              <a:t>Often for strategic goods.</a:t>
            </a:r>
            <a:endParaRPr lang="en-CA" dirty="0"/>
          </a:p>
          <a:p>
            <a:pPr lvl="3"/>
            <a:r>
              <a:rPr lang="en-US" dirty="0"/>
              <a:t>Certain parts or, more often, a certain percentage of parts, have to be made in a country.</a:t>
            </a:r>
            <a:endParaRPr lang="en-CA" dirty="0"/>
          </a:p>
          <a:p>
            <a:pPr lvl="2"/>
            <a:r>
              <a:rPr lang="en-US" dirty="0"/>
              <a:t>This also comes about because of labeling laws.</a:t>
            </a:r>
            <a:endParaRPr lang="en-CA" dirty="0"/>
          </a:p>
          <a:p>
            <a:pPr lvl="3"/>
            <a:r>
              <a:rPr lang="en-US" dirty="0"/>
              <a:t>We know that the country from which a product comes has an effect on its desirability.</a:t>
            </a:r>
            <a:endParaRPr lang="en-CA" dirty="0"/>
          </a:p>
          <a:p>
            <a:pPr lvl="3"/>
            <a:r>
              <a:rPr lang="en-US" dirty="0"/>
              <a:t>So to have something labeled as made in Canada a certain amount has to be produced here.</a:t>
            </a:r>
            <a:endParaRPr lang="en-CA" dirty="0"/>
          </a:p>
          <a:p>
            <a:pPr lvl="3"/>
            <a:r>
              <a:rPr lang="en-US" dirty="0"/>
              <a:t>These rules are becoming more complex.</a:t>
            </a:r>
            <a:endParaRPr lang="en-CA" dirty="0"/>
          </a:p>
          <a:p>
            <a:pPr lvl="2"/>
            <a:r>
              <a:rPr lang="en-US" dirty="0"/>
              <a:t>We tend to see this in government purchasing, especially military equipment.</a:t>
            </a:r>
            <a:endParaRPr lang="en-CA" dirty="0"/>
          </a:p>
          <a:p>
            <a:r>
              <a:rPr lang="en-US" dirty="0"/>
              <a:t>The Obama government has included such rules in its stimulus packages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F07F99-786C-4ED0-971F-219A968327A0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7817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dirty="0"/>
              <a:t>Administrative policies.</a:t>
            </a:r>
            <a:endParaRPr lang="en-CA" dirty="0"/>
          </a:p>
          <a:p>
            <a:pPr lvl="2"/>
            <a:r>
              <a:rPr lang="en-US" dirty="0"/>
              <a:t>These consist of procedures that are applied to imported goods which significantly affect their price or their delivery.</a:t>
            </a:r>
            <a:endParaRPr lang="en-CA" dirty="0"/>
          </a:p>
          <a:p>
            <a:pPr lvl="2"/>
            <a:r>
              <a:rPr lang="en-US" dirty="0"/>
              <a:t>I’ll speak more about these when we talk about non-tariff barriers.</a:t>
            </a:r>
            <a:endParaRPr lang="en-CA" dirty="0"/>
          </a:p>
          <a:p>
            <a:pPr lvl="2"/>
            <a:r>
              <a:rPr lang="en-US" dirty="0"/>
              <a:t>E.g. France and the import of VCRs.</a:t>
            </a:r>
            <a:endParaRPr lang="en-CA" dirty="0"/>
          </a:p>
          <a:p>
            <a:pPr lvl="2"/>
            <a:r>
              <a:rPr lang="en-US" dirty="0"/>
              <a:t>Also for health reasons.</a:t>
            </a:r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F07F99-786C-4ED0-971F-219A968327A0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4420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dirty="0"/>
              <a:t>Anti-dumping policies.  </a:t>
            </a:r>
            <a:r>
              <a:rPr lang="en-US" b="1" dirty="0"/>
              <a:t>(slide 5)</a:t>
            </a:r>
            <a:endParaRPr lang="en-CA" dirty="0"/>
          </a:p>
          <a:p>
            <a:pPr lvl="2"/>
            <a:r>
              <a:rPr lang="en-US" dirty="0"/>
              <a:t>One of the most contentious of the means for interfering with foreign trade.</a:t>
            </a:r>
            <a:endParaRPr lang="en-CA" dirty="0"/>
          </a:p>
          <a:p>
            <a:pPr lvl="2"/>
            <a:r>
              <a:rPr lang="en-US" dirty="0"/>
              <a:t>The idea is to not allow countries to ruin a local producer and then take over the market and charge higher prices.</a:t>
            </a:r>
            <a:endParaRPr lang="en-CA" dirty="0"/>
          </a:p>
          <a:p>
            <a:pPr lvl="2"/>
            <a:r>
              <a:rPr lang="en-US" dirty="0"/>
              <a:t>However, antidumping is often used to protect, or at least try to protect local industries.</a:t>
            </a:r>
            <a:endParaRPr lang="en-CA" dirty="0"/>
          </a:p>
          <a:p>
            <a:pPr lvl="2"/>
            <a:r>
              <a:rPr lang="en-US" dirty="0"/>
              <a:t>Used a great deal in the US, even more in India.</a:t>
            </a:r>
            <a:endParaRPr lang="en-CA" dirty="0"/>
          </a:p>
          <a:p>
            <a:pPr lvl="3"/>
            <a:r>
              <a:rPr lang="en-US" dirty="0"/>
              <a:t>The mechanism allows any company to challenge imports for dumping, that is for selling below the cost of production.</a:t>
            </a:r>
            <a:endParaRPr lang="en-CA" dirty="0"/>
          </a:p>
          <a:p>
            <a:pPr lvl="3"/>
            <a:r>
              <a:rPr lang="en-US" dirty="0"/>
              <a:t>In many cases the importers can be forced to pay the tariff until the case is settled.</a:t>
            </a:r>
            <a:endParaRPr lang="en-CA" dirty="0"/>
          </a:p>
          <a:p>
            <a:pPr lvl="3"/>
            <a:r>
              <a:rPr lang="en-US" dirty="0"/>
              <a:t>The company can make repeated applications.</a:t>
            </a:r>
            <a:endParaRPr lang="en-CA" dirty="0"/>
          </a:p>
          <a:p>
            <a:pPr lvl="3"/>
            <a:r>
              <a:rPr lang="en-US" dirty="0"/>
              <a:t>This tactic was used repeatedly in the softwood lumber case.</a:t>
            </a:r>
            <a:endParaRPr lang="en-CA" dirty="0"/>
          </a:p>
          <a:p>
            <a:pPr lvl="2"/>
            <a:r>
              <a:rPr lang="en-US" dirty="0"/>
              <a:t>The WTO has a tribunal which will rule on these issues.</a:t>
            </a:r>
            <a:endParaRPr lang="en-CA" dirty="0"/>
          </a:p>
          <a:p>
            <a:pPr lvl="2"/>
            <a:r>
              <a:rPr lang="en-US" dirty="0"/>
              <a:t>But they are complicated by local bodies making their own rulings.</a:t>
            </a:r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F07F99-786C-4ED0-971F-219A968327A0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2861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en-US" dirty="0"/>
              <a:t>Non-tariff barriers.  </a:t>
            </a:r>
            <a:r>
              <a:rPr lang="en-US" b="1" dirty="0"/>
              <a:t>(slide 6)</a:t>
            </a:r>
            <a:endParaRPr lang="en-CA" dirty="0"/>
          </a:p>
          <a:p>
            <a:pPr lvl="1"/>
            <a:r>
              <a:rPr lang="en-US" dirty="0"/>
              <a:t>In addition to using various types of tariff barriers there are a number of non-tariff barriers that can be erected.</a:t>
            </a:r>
            <a:endParaRPr lang="en-CA" dirty="0"/>
          </a:p>
          <a:p>
            <a:pPr lvl="1"/>
            <a:r>
              <a:rPr lang="en-US" dirty="0"/>
              <a:t>Many countries use these but no country has been so inventive and persistent in using them as Japan.</a:t>
            </a:r>
            <a:endParaRPr lang="en-CA" dirty="0"/>
          </a:p>
          <a:p>
            <a:pPr lvl="1"/>
            <a:r>
              <a:rPr lang="en-US" dirty="0"/>
              <a:t>Two examples:</a:t>
            </a:r>
            <a:endParaRPr lang="en-CA" dirty="0"/>
          </a:p>
          <a:p>
            <a:pPr lvl="2"/>
            <a:r>
              <a:rPr lang="en-US" dirty="0"/>
              <a:t>Skis.</a:t>
            </a:r>
            <a:endParaRPr lang="en-CA" dirty="0"/>
          </a:p>
          <a:p>
            <a:pPr lvl="2"/>
            <a:r>
              <a:rPr lang="en-US" dirty="0"/>
              <a:t>Tulips.</a:t>
            </a:r>
            <a:endParaRPr lang="en-CA" dirty="0"/>
          </a:p>
          <a:p>
            <a:pPr lvl="1"/>
            <a:r>
              <a:rPr lang="en-US" dirty="0"/>
              <a:t>There are three basic types of non-tariff barriers that are widely used.</a:t>
            </a:r>
            <a:endParaRPr lang="en-CA" dirty="0"/>
          </a:p>
          <a:p>
            <a:pPr lvl="2"/>
            <a:r>
              <a:rPr lang="en-US" dirty="0"/>
              <a:t>Inspections.</a:t>
            </a:r>
            <a:endParaRPr lang="en-CA" dirty="0"/>
          </a:p>
          <a:p>
            <a:pPr lvl="3"/>
            <a:r>
              <a:rPr lang="en-US" dirty="0"/>
              <a:t>Take time.</a:t>
            </a:r>
            <a:endParaRPr lang="en-CA" dirty="0"/>
          </a:p>
          <a:p>
            <a:pPr lvl="3"/>
            <a:r>
              <a:rPr lang="en-US" dirty="0"/>
              <a:t>Usually incur costs.</a:t>
            </a:r>
            <a:endParaRPr lang="en-CA" dirty="0"/>
          </a:p>
          <a:p>
            <a:pPr lvl="3"/>
            <a:r>
              <a:rPr lang="en-US" dirty="0"/>
              <a:t>May involve the disassembling of the unit.</a:t>
            </a:r>
            <a:endParaRPr lang="en-CA" dirty="0"/>
          </a:p>
          <a:p>
            <a:pPr lvl="2"/>
            <a:r>
              <a:rPr lang="en-US" dirty="0"/>
              <a:t>Health.</a:t>
            </a:r>
            <a:endParaRPr lang="en-CA" dirty="0"/>
          </a:p>
          <a:p>
            <a:pPr lvl="3"/>
            <a:r>
              <a:rPr lang="en-US" dirty="0"/>
              <a:t>Many of these are real.</a:t>
            </a:r>
            <a:endParaRPr lang="en-CA" dirty="0"/>
          </a:p>
          <a:p>
            <a:pPr lvl="4"/>
            <a:r>
              <a:rPr lang="en-US" dirty="0"/>
              <a:t>To protect crops.</a:t>
            </a:r>
            <a:endParaRPr lang="en-CA" dirty="0"/>
          </a:p>
          <a:p>
            <a:pPr lvl="4"/>
            <a:r>
              <a:rPr lang="en-US" dirty="0"/>
              <a:t>To protect human health.</a:t>
            </a:r>
            <a:endParaRPr lang="en-CA" dirty="0"/>
          </a:p>
          <a:p>
            <a:pPr lvl="3"/>
            <a:r>
              <a:rPr lang="en-US" dirty="0"/>
              <a:t>But some are persisted in despite evidence to the contrary.</a:t>
            </a:r>
            <a:endParaRPr lang="en-CA" dirty="0"/>
          </a:p>
          <a:p>
            <a:pPr lvl="4"/>
            <a:r>
              <a:rPr lang="en-US" dirty="0"/>
              <a:t>The European beef case mentioned in the book.</a:t>
            </a:r>
            <a:endParaRPr lang="en-CA" dirty="0"/>
          </a:p>
          <a:p>
            <a:pPr lvl="4"/>
            <a:r>
              <a:rPr lang="en-US" dirty="0"/>
              <a:t>Genetically modified foods in New Zealand.</a:t>
            </a:r>
            <a:endParaRPr lang="en-CA" dirty="0"/>
          </a:p>
          <a:p>
            <a:pPr lvl="2"/>
            <a:r>
              <a:rPr lang="en-US" dirty="0"/>
              <a:t>Safety.</a:t>
            </a:r>
            <a:endParaRPr lang="en-CA" dirty="0"/>
          </a:p>
          <a:p>
            <a:pPr lvl="3"/>
            <a:r>
              <a:rPr lang="en-US" dirty="0"/>
              <a:t>Skis.</a:t>
            </a:r>
            <a:endParaRPr lang="en-CA" dirty="0"/>
          </a:p>
          <a:p>
            <a:pPr lvl="3"/>
            <a:r>
              <a:rPr lang="en-US" dirty="0"/>
              <a:t>Airplanes</a:t>
            </a:r>
            <a:endParaRPr lang="en-CA" dirty="0"/>
          </a:p>
          <a:p>
            <a:pPr lvl="1"/>
            <a:r>
              <a:rPr lang="en-US" dirty="0"/>
              <a:t>Obviously not all of these are unreasonable but many have been used not to deal with serious issues but simply to restrict trade and protect local industries.</a:t>
            </a:r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F07F99-786C-4ED0-971F-219A968327A0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2376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/>
              <a:t>The reasons for restricting trade.</a:t>
            </a:r>
            <a:endParaRPr lang="en-CA" dirty="0"/>
          </a:p>
          <a:p>
            <a:pPr lvl="1"/>
            <a:r>
              <a:rPr lang="en-US" dirty="0"/>
              <a:t>Given the general philosophical commitment to international trade, why are these mechanisms used so much?  There are two basic answers, to achieve political ends and economic ends.</a:t>
            </a:r>
            <a:endParaRPr lang="en-CA" dirty="0"/>
          </a:p>
          <a:p>
            <a:pPr lvl="1"/>
            <a:r>
              <a:rPr lang="en-US" dirty="0"/>
              <a:t>Political  </a:t>
            </a:r>
            <a:r>
              <a:rPr lang="en-US" b="1" dirty="0"/>
              <a:t>(slide 7)</a:t>
            </a:r>
            <a:endParaRPr lang="en-CA" dirty="0"/>
          </a:p>
          <a:p>
            <a:pPr lvl="2"/>
            <a:r>
              <a:rPr lang="en-US" dirty="0"/>
              <a:t>To protect jobs and industries.</a:t>
            </a:r>
            <a:endParaRPr lang="en-CA" dirty="0"/>
          </a:p>
          <a:p>
            <a:pPr lvl="3"/>
            <a:r>
              <a:rPr lang="en-US" dirty="0"/>
              <a:t>The most obvious and most emotional.</a:t>
            </a:r>
            <a:endParaRPr lang="en-CA" dirty="0"/>
          </a:p>
          <a:p>
            <a:pPr lvl="3"/>
            <a:r>
              <a:rPr lang="en-US" dirty="0"/>
              <a:t>It’s easy to get people upset if they are losing their jobs, especially if they feel they are being exploited by foreign business.</a:t>
            </a:r>
            <a:endParaRPr lang="en-CA" dirty="0"/>
          </a:p>
          <a:p>
            <a:pPr lvl="2"/>
            <a:r>
              <a:rPr lang="en-US" dirty="0"/>
              <a:t>National security.</a:t>
            </a:r>
            <a:endParaRPr lang="en-CA" dirty="0"/>
          </a:p>
          <a:p>
            <a:pPr lvl="3"/>
            <a:r>
              <a:rPr lang="en-US" dirty="0"/>
              <a:t>Countries feel that they must protect certain industries because it is essential to keeping the country safe.</a:t>
            </a:r>
            <a:endParaRPr lang="en-CA" dirty="0"/>
          </a:p>
          <a:p>
            <a:pPr lvl="3"/>
            <a:r>
              <a:rPr lang="en-US" dirty="0"/>
              <a:t>Electronics</a:t>
            </a:r>
            <a:endParaRPr lang="en-CA" dirty="0"/>
          </a:p>
          <a:p>
            <a:pPr lvl="3"/>
            <a:r>
              <a:rPr lang="en-US" dirty="0"/>
              <a:t>Airplanes.</a:t>
            </a:r>
            <a:endParaRPr lang="en-CA" dirty="0"/>
          </a:p>
          <a:p>
            <a:pPr lvl="2"/>
            <a:r>
              <a:rPr lang="en-US" dirty="0"/>
              <a:t>Protecting consumers</a:t>
            </a:r>
            <a:endParaRPr lang="en-CA" dirty="0"/>
          </a:p>
          <a:p>
            <a:pPr lvl="3"/>
            <a:r>
              <a:rPr lang="en-US" dirty="0"/>
              <a:t>By keeping out undesirable goods.</a:t>
            </a:r>
            <a:endParaRPr lang="en-CA" dirty="0"/>
          </a:p>
          <a:p>
            <a:pPr lvl="4"/>
            <a:r>
              <a:rPr lang="en-US" dirty="0"/>
              <a:t>Guns.</a:t>
            </a:r>
            <a:endParaRPr lang="en-CA" dirty="0"/>
          </a:p>
          <a:p>
            <a:pPr lvl="4"/>
            <a:r>
              <a:rPr lang="en-US" dirty="0"/>
              <a:t>Questionable drugs.</a:t>
            </a:r>
            <a:endParaRPr lang="en-CA" dirty="0"/>
          </a:p>
          <a:p>
            <a:pPr lvl="4"/>
            <a:r>
              <a:rPr lang="en-US" dirty="0"/>
              <a:t>Unsafe toys.</a:t>
            </a:r>
            <a:endParaRPr lang="en-CA" dirty="0"/>
          </a:p>
          <a:p>
            <a:pPr lvl="3"/>
            <a:r>
              <a:rPr lang="en-US" dirty="0"/>
              <a:t>By maintaining supplies of products within the country.</a:t>
            </a:r>
            <a:endParaRPr lang="en-CA" dirty="0"/>
          </a:p>
          <a:p>
            <a:pPr lvl="3"/>
            <a:r>
              <a:rPr lang="en-US" dirty="0"/>
              <a:t>Rice in Japan.</a:t>
            </a:r>
            <a:endParaRPr lang="en-CA" dirty="0"/>
          </a:p>
          <a:p>
            <a:pPr lvl="2"/>
            <a:r>
              <a:rPr lang="en-US" dirty="0"/>
              <a:t>Retaliation.</a:t>
            </a:r>
            <a:endParaRPr lang="en-CA" dirty="0"/>
          </a:p>
          <a:p>
            <a:pPr lvl="3"/>
            <a:r>
              <a:rPr lang="en-US" dirty="0"/>
              <a:t>Because of some perceived slight or unfair movement.</a:t>
            </a:r>
            <a:endParaRPr lang="en-CA" dirty="0"/>
          </a:p>
          <a:p>
            <a:pPr lvl="3"/>
            <a:r>
              <a:rPr lang="en-US" dirty="0" err="1"/>
              <a:t>Hs</a:t>
            </a:r>
            <a:r>
              <a:rPr lang="en-US" dirty="0"/>
              <a:t> become more difficult because there are other markets and other suppliers.</a:t>
            </a:r>
            <a:endParaRPr lang="en-CA" dirty="0"/>
          </a:p>
          <a:p>
            <a:pPr lvl="3"/>
            <a:r>
              <a:rPr lang="en-US" dirty="0"/>
              <a:t>The US has used it sometimes with success, other times with little outcome except provoking the other side.</a:t>
            </a:r>
            <a:endParaRPr lang="en-CA" dirty="0"/>
          </a:p>
          <a:p>
            <a:pPr lvl="2"/>
            <a:r>
              <a:rPr lang="en-US" dirty="0"/>
              <a:t>To further foreign policy objectives.</a:t>
            </a:r>
            <a:endParaRPr lang="en-CA" dirty="0"/>
          </a:p>
          <a:p>
            <a:pPr lvl="3"/>
            <a:r>
              <a:rPr lang="en-US" dirty="0"/>
              <a:t>In other words to try to accomplish what it wants to by other means.</a:t>
            </a:r>
            <a:endParaRPr lang="en-CA" dirty="0"/>
          </a:p>
          <a:p>
            <a:pPr lvl="3"/>
            <a:r>
              <a:rPr lang="en-US" dirty="0"/>
              <a:t>Boycotts are the most common.</a:t>
            </a:r>
            <a:endParaRPr lang="en-CA" dirty="0"/>
          </a:p>
          <a:p>
            <a:pPr lvl="3"/>
            <a:r>
              <a:rPr lang="en-US" dirty="0"/>
              <a:t>May also not allow imports from countries.</a:t>
            </a:r>
            <a:endParaRPr lang="en-CA" dirty="0"/>
          </a:p>
          <a:p>
            <a:pPr lvl="3"/>
            <a:r>
              <a:rPr lang="en-US" dirty="0"/>
              <a:t>US has used this on Cuba.</a:t>
            </a:r>
            <a:endParaRPr lang="en-CA" dirty="0"/>
          </a:p>
          <a:p>
            <a:pPr lvl="2"/>
            <a:r>
              <a:rPr lang="en-US" dirty="0"/>
              <a:t>Protecting human rights.</a:t>
            </a:r>
            <a:endParaRPr lang="en-CA" dirty="0"/>
          </a:p>
          <a:p>
            <a:pPr lvl="3"/>
            <a:r>
              <a:rPr lang="en-US" dirty="0"/>
              <a:t>Few countries have actually done this.</a:t>
            </a:r>
            <a:endParaRPr lang="en-CA" dirty="0"/>
          </a:p>
          <a:p>
            <a:pPr lvl="3"/>
            <a:r>
              <a:rPr lang="en-US" dirty="0"/>
              <a:t>Usually ineffective but has gained some credibility.</a:t>
            </a:r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F07F99-786C-4ED0-971F-219A968327A0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8022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dirty="0"/>
              <a:t>Economic reasons  </a:t>
            </a:r>
            <a:r>
              <a:rPr lang="en-US" b="1" dirty="0"/>
              <a:t>(slide 8)</a:t>
            </a:r>
            <a:endParaRPr lang="en-CA" dirty="0"/>
          </a:p>
          <a:p>
            <a:pPr lvl="2"/>
            <a:r>
              <a:rPr lang="en-US" dirty="0"/>
              <a:t>Infant industries.</a:t>
            </a:r>
            <a:endParaRPr lang="en-CA" dirty="0"/>
          </a:p>
          <a:p>
            <a:pPr lvl="3"/>
            <a:r>
              <a:rPr lang="en-US" dirty="0"/>
              <a:t>Protect them until they can stand on their own.</a:t>
            </a:r>
            <a:endParaRPr lang="en-CA" dirty="0"/>
          </a:p>
          <a:p>
            <a:pPr lvl="3"/>
            <a:r>
              <a:rPr lang="en-US" dirty="0"/>
              <a:t>The question is how long should this protection last.</a:t>
            </a:r>
            <a:endParaRPr lang="en-CA" dirty="0"/>
          </a:p>
          <a:p>
            <a:pPr lvl="3"/>
            <a:r>
              <a:rPr lang="en-US" dirty="0"/>
              <a:t>Many LDCs invoke this argument.</a:t>
            </a:r>
            <a:endParaRPr lang="en-CA" dirty="0"/>
          </a:p>
          <a:p>
            <a:pPr lvl="2"/>
            <a:r>
              <a:rPr lang="en-US" dirty="0"/>
              <a:t>Strategic trade policy.</a:t>
            </a:r>
            <a:endParaRPr lang="en-CA" dirty="0"/>
          </a:p>
          <a:p>
            <a:pPr lvl="3"/>
            <a:r>
              <a:rPr lang="en-US" dirty="0"/>
              <a:t>New Trade theory says that government can influence trade patterns by enhancing economies of scale and first mover advantages.</a:t>
            </a:r>
            <a:endParaRPr lang="en-CA" dirty="0"/>
          </a:p>
          <a:p>
            <a:pPr lvl="3"/>
            <a:r>
              <a:rPr lang="en-US" dirty="0"/>
              <a:t>Some of these tactics can be used to do this.</a:t>
            </a:r>
            <a:endParaRPr lang="en-CA" dirty="0"/>
          </a:p>
          <a:p>
            <a:pPr lvl="1"/>
            <a:r>
              <a:rPr lang="en-US" dirty="0"/>
              <a:t>Even though there are economic arguments for protecting industries, most of efforts at protection stem from political considerations.</a:t>
            </a:r>
            <a:endParaRPr lang="en-CA" dirty="0"/>
          </a:p>
          <a:p>
            <a:pPr lvl="1"/>
            <a:r>
              <a:rPr lang="en-US" dirty="0"/>
              <a:t>This is one reason that companies need to be well aware of the internal politics of a host country.</a:t>
            </a:r>
            <a:endParaRPr lang="en-CA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9F07F99-786C-4ED0-971F-219A968327A0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75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F8FA5-1B00-4071-AF14-FF05397913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3C954-8BBC-4D93-80A6-A9BA8E20E3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533400" y="63246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Lucida Grande" pitchFamily="124" charset="0"/>
                <a:ea typeface="ヒラギノ角ゴ Pro W3" pitchFamily="124" charset="-128"/>
                <a:cs typeface="+mn-cs"/>
              </a:rPr>
              <a:t>October 11, 2011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Lucida Grande" pitchFamily="124" charset="0"/>
              <a:ea typeface="ヒラギノ角ゴ Pro W3" pitchFamily="124" charset="-128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1EF9D91-E46E-4277-9525-D46A35E31F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68" r:id="rId2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rance24.com/en/20110305-2011-03-05-1015-wb-en-beyond-busines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Subsidies and Protection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Tuesday, October 11, 2011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Subsidies and Protection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Means of restricting trade</a:t>
            </a:r>
          </a:p>
          <a:p>
            <a:pPr eaLnBrk="1" hangingPunct="1"/>
            <a:r>
              <a:rPr lang="en-US" smtClean="0"/>
              <a:t>Non-tariff barriers</a:t>
            </a:r>
          </a:p>
          <a:p>
            <a:pPr eaLnBrk="1" hangingPunct="1"/>
            <a:r>
              <a:rPr lang="en-US" smtClean="0"/>
              <a:t>Reasons for restricting trade</a:t>
            </a:r>
          </a:p>
          <a:p>
            <a:pPr lvl="1" eaLnBrk="1" hangingPunct="1"/>
            <a:r>
              <a:rPr lang="en-US" smtClean="0"/>
              <a:t>Political</a:t>
            </a:r>
          </a:p>
          <a:p>
            <a:pPr lvl="1" eaLnBrk="1" hangingPunct="1"/>
            <a:r>
              <a:rPr lang="en-US" smtClean="0"/>
              <a:t>Economic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003C954-8BBC-4D93-80A6-A9BA8E20E3EE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Tariffs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Tax on incoming goods</a:t>
            </a:r>
          </a:p>
          <a:p>
            <a:pPr eaLnBrk="1" hangingPunct="1"/>
            <a:r>
              <a:rPr lang="en-US" sz="2800" smtClean="0"/>
              <a:t>Per unit or percentage (ad valorem)</a:t>
            </a:r>
          </a:p>
          <a:p>
            <a:pPr eaLnBrk="1" hangingPunct="1"/>
            <a:r>
              <a:rPr lang="en-US" sz="2800" smtClean="0"/>
              <a:t>Effects</a:t>
            </a:r>
          </a:p>
          <a:p>
            <a:pPr lvl="1" eaLnBrk="1" hangingPunct="1"/>
            <a:r>
              <a:rPr lang="en-US" sz="2400" smtClean="0"/>
              <a:t>Harms foreign producers</a:t>
            </a:r>
          </a:p>
          <a:p>
            <a:pPr lvl="1" eaLnBrk="1" hangingPunct="1"/>
            <a:r>
              <a:rPr lang="en-US" sz="2400" smtClean="0"/>
              <a:t>Harms local consumers</a:t>
            </a:r>
          </a:p>
          <a:p>
            <a:pPr lvl="1" eaLnBrk="1" hangingPunct="1"/>
            <a:r>
              <a:rPr lang="en-US" sz="2400" smtClean="0"/>
              <a:t>May harm local manufacturers in other industries</a:t>
            </a:r>
          </a:p>
          <a:p>
            <a:pPr lvl="1" eaLnBrk="1" hangingPunct="1"/>
            <a:r>
              <a:rPr lang="en-US" sz="2400" smtClean="0"/>
              <a:t>Helps local producers</a:t>
            </a:r>
          </a:p>
          <a:p>
            <a:pPr eaLnBrk="1" hangingPunct="1"/>
            <a:r>
              <a:rPr lang="en-US" sz="2800" smtClean="0"/>
              <a:t>Tariffs may be placed on outgoing goods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003C954-8BBC-4D93-80A6-A9BA8E20E3EE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Subsidies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Direct</a:t>
            </a:r>
          </a:p>
          <a:p>
            <a:pPr eaLnBrk="1" hangingPunct="1"/>
            <a:r>
              <a:rPr lang="en-US" smtClean="0"/>
              <a:t>Indirect</a:t>
            </a:r>
          </a:p>
          <a:p>
            <a:pPr lvl="1" eaLnBrk="1" hangingPunct="1"/>
            <a:r>
              <a:rPr lang="en-US" smtClean="0"/>
              <a:t>Tax breaks</a:t>
            </a:r>
          </a:p>
          <a:p>
            <a:pPr lvl="1" eaLnBrk="1" hangingPunct="1"/>
            <a:r>
              <a:rPr lang="en-US" smtClean="0"/>
              <a:t>Subsidized R &amp; D</a:t>
            </a:r>
          </a:p>
          <a:p>
            <a:pPr lvl="1" eaLnBrk="1" hangingPunct="1"/>
            <a:r>
              <a:rPr lang="en-US" smtClean="0"/>
              <a:t>Providing or guaranteeing loans</a:t>
            </a:r>
          </a:p>
          <a:p>
            <a:pPr lvl="1" eaLnBrk="1" hangingPunct="1"/>
            <a:r>
              <a:rPr lang="en-US" smtClean="0"/>
              <a:t>Government contracts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003C954-8BBC-4D93-80A6-A9BA8E20E3EE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Quotas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Normally imposed by importing country</a:t>
            </a:r>
          </a:p>
          <a:p>
            <a:pPr eaLnBrk="1" hangingPunct="1"/>
            <a:r>
              <a:rPr lang="en-US" smtClean="0"/>
              <a:t>May be self-imposed to avoid even stricter quotas</a:t>
            </a:r>
          </a:p>
          <a:p>
            <a:pPr lvl="1" eaLnBrk="1" hangingPunct="1"/>
            <a:r>
              <a:rPr lang="en-US" smtClean="0"/>
              <a:t>Japanese cars</a:t>
            </a:r>
          </a:p>
          <a:p>
            <a:pPr lvl="1" eaLnBrk="1" hangingPunct="1"/>
            <a:r>
              <a:rPr lang="en-US" smtClean="0"/>
              <a:t>Chinese textiles</a:t>
            </a:r>
          </a:p>
          <a:p>
            <a:pPr eaLnBrk="1" hangingPunct="1"/>
            <a:r>
              <a:rPr lang="en-US" smtClean="0"/>
              <a:t>May be negotiated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003C954-8BBC-4D93-80A6-A9BA8E20E3EE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Local Content Requirements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 certain percentage of an imported good must originate in the country</a:t>
            </a:r>
          </a:p>
          <a:p>
            <a:pPr eaLnBrk="1" hangingPunct="1"/>
            <a:r>
              <a:rPr lang="en-US" smtClean="0"/>
              <a:t>Formulas can be quite complex</a:t>
            </a:r>
          </a:p>
          <a:p>
            <a:pPr eaLnBrk="1" hangingPunct="1"/>
            <a:r>
              <a:rPr lang="en-US" smtClean="0"/>
              <a:t>May apply not to a country but a region, e.g. NAFTA</a:t>
            </a:r>
          </a:p>
          <a:p>
            <a:pPr eaLnBrk="1" hangingPunct="1"/>
            <a:r>
              <a:rPr lang="en-US" smtClean="0"/>
              <a:t>Imposed by US in recent stimulus package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003C954-8BBC-4D93-80A6-A9BA8E20E3EE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Administrative Policies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Rules and regulations that make it difficult to import</a:t>
            </a:r>
          </a:p>
          <a:p>
            <a:pPr eaLnBrk="1" hangingPunct="1"/>
            <a:r>
              <a:rPr lang="en-US" sz="2800" smtClean="0"/>
              <a:t>Adds time</a:t>
            </a:r>
          </a:p>
          <a:p>
            <a:pPr eaLnBrk="1" hangingPunct="1"/>
            <a:r>
              <a:rPr lang="en-US" sz="2800" smtClean="0"/>
              <a:t>Adds expense</a:t>
            </a:r>
          </a:p>
          <a:p>
            <a:pPr eaLnBrk="1" hangingPunct="1"/>
            <a:r>
              <a:rPr lang="en-US" sz="2800" smtClean="0"/>
              <a:t>Examples</a:t>
            </a:r>
          </a:p>
          <a:p>
            <a:pPr lvl="1" eaLnBrk="1" hangingPunct="1"/>
            <a:r>
              <a:rPr lang="en-US" sz="2400" smtClean="0"/>
              <a:t>Inspections</a:t>
            </a:r>
          </a:p>
          <a:p>
            <a:pPr lvl="1" eaLnBrk="1" hangingPunct="1"/>
            <a:r>
              <a:rPr lang="en-US" sz="2400" smtClean="0"/>
              <a:t>Labeling</a:t>
            </a:r>
          </a:p>
          <a:p>
            <a:pPr lvl="1" eaLnBrk="1" hangingPunct="1"/>
            <a:r>
              <a:rPr lang="en-US" sz="2400" smtClean="0"/>
              <a:t>Port of entry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003C954-8BBC-4D93-80A6-A9BA8E20E3EE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Anti-Dumping Policies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Prohibits companies from selling below cost</a:t>
            </a:r>
          </a:p>
          <a:p>
            <a:pPr eaLnBrk="1" hangingPunct="1"/>
            <a:r>
              <a:rPr lang="en-US" smtClean="0"/>
              <a:t>Used a great deal in the U.S. and India</a:t>
            </a:r>
          </a:p>
          <a:p>
            <a:pPr lvl="1" eaLnBrk="1" hangingPunct="1"/>
            <a:r>
              <a:rPr lang="en-US" smtClean="0"/>
              <a:t>Easy for a company or industry to invoke law</a:t>
            </a:r>
          </a:p>
          <a:p>
            <a:pPr lvl="1" eaLnBrk="1" hangingPunct="1"/>
            <a:r>
              <a:rPr lang="en-US" smtClean="0"/>
              <a:t>May be used repeatedly</a:t>
            </a:r>
          </a:p>
          <a:p>
            <a:pPr lvl="1" eaLnBrk="1" hangingPunct="1"/>
            <a:r>
              <a:rPr lang="en-US" smtClean="0"/>
              <a:t>Softwood lumber</a:t>
            </a:r>
          </a:p>
          <a:p>
            <a:pPr eaLnBrk="1" hangingPunct="1"/>
            <a:r>
              <a:rPr lang="en-US" smtClean="0"/>
              <a:t>WTO tribunal as well as local bodies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003C954-8BBC-4D93-80A6-A9BA8E20E3EE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Non-tariff Barriers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Used by most countries</a:t>
            </a:r>
          </a:p>
          <a:p>
            <a:pPr eaLnBrk="1" hangingPunct="1"/>
            <a:r>
              <a:rPr lang="en-US" smtClean="0"/>
              <a:t>Mechanisms</a:t>
            </a:r>
          </a:p>
          <a:p>
            <a:pPr lvl="1" eaLnBrk="1" hangingPunct="1"/>
            <a:r>
              <a:rPr lang="en-US" smtClean="0"/>
              <a:t>Inspections</a:t>
            </a:r>
          </a:p>
          <a:p>
            <a:pPr lvl="1" eaLnBrk="1" hangingPunct="1"/>
            <a:r>
              <a:rPr lang="en-US" smtClean="0"/>
              <a:t>Health</a:t>
            </a:r>
          </a:p>
          <a:p>
            <a:pPr lvl="1" eaLnBrk="1" hangingPunct="1"/>
            <a:r>
              <a:rPr lang="en-US" smtClean="0"/>
              <a:t>Safety</a:t>
            </a:r>
          </a:p>
          <a:p>
            <a:pPr eaLnBrk="1" hangingPunct="1"/>
            <a:r>
              <a:rPr lang="en-US" smtClean="0"/>
              <a:t>Difficult to legislate against due to serious concerns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003C954-8BBC-4D93-80A6-A9BA8E20E3EE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Political Reasons for</a:t>
            </a:r>
            <a:br>
              <a:rPr lang="en-US" smtClean="0"/>
            </a:br>
            <a:r>
              <a:rPr lang="en-US" smtClean="0"/>
              <a:t>Restricting Trade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Protecting jobs and industries</a:t>
            </a:r>
          </a:p>
          <a:p>
            <a:pPr eaLnBrk="1" hangingPunct="1"/>
            <a:r>
              <a:rPr lang="en-US" smtClean="0"/>
              <a:t>National security</a:t>
            </a:r>
          </a:p>
          <a:p>
            <a:pPr eaLnBrk="1" hangingPunct="1"/>
            <a:r>
              <a:rPr lang="en-US" smtClean="0"/>
              <a:t>Protecting consumers</a:t>
            </a:r>
          </a:p>
          <a:p>
            <a:pPr eaLnBrk="1" hangingPunct="1"/>
            <a:r>
              <a:rPr lang="en-US" smtClean="0"/>
              <a:t>Retaliation</a:t>
            </a:r>
          </a:p>
          <a:p>
            <a:pPr eaLnBrk="1" hangingPunct="1"/>
            <a:r>
              <a:rPr lang="en-US" smtClean="0"/>
              <a:t>Foreign policy objectives</a:t>
            </a:r>
          </a:p>
          <a:p>
            <a:pPr eaLnBrk="1" hangingPunct="1"/>
            <a:r>
              <a:rPr lang="en-US" smtClean="0"/>
              <a:t>Protecting human rights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003C954-8BBC-4D93-80A6-A9BA8E20E3EE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Economic Reasons for Restricting Trade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Infant industries</a:t>
            </a:r>
          </a:p>
          <a:p>
            <a:pPr eaLnBrk="1" hangingPunct="1"/>
            <a:r>
              <a:rPr lang="en-US" smtClean="0"/>
              <a:t>Strategic trade policy</a:t>
            </a:r>
          </a:p>
          <a:p>
            <a:pPr eaLnBrk="1" hangingPunct="1"/>
            <a:r>
              <a:rPr lang="en-US" smtClean="0"/>
              <a:t>Both are seen as useful by New Trade Theory</a:t>
            </a:r>
          </a:p>
          <a:p>
            <a:pPr eaLnBrk="1" hangingPunct="1"/>
            <a:r>
              <a:rPr lang="en-US" smtClean="0"/>
              <a:t>Other economists believe they are inefficient especially in the long run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003C954-8BBC-4D93-80A6-A9BA8E20E3EE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Work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Each group must prepare and present an analysis of a firm with international operations. The group should collectively select a company which is large enough that they can find sufficient information and which conducts a significant portion of their business outside their home country. Each group must choose a different firm.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003C954-8BBC-4D93-80A6-A9BA8E20E3EE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2960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Protectionism: the Great Trade Wall of China?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www.france24.com/en/20110305-2011-03-05-1015-wb-en-beyond-business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Subsidies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003C954-8BBC-4D93-80A6-A9BA8E20E3EE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0637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408</TotalTime>
  <Words>1664</Words>
  <Application>Microsoft Office PowerPoint</Application>
  <PresentationFormat>On-screen Show (4:3)</PresentationFormat>
  <Paragraphs>241</Paragraphs>
  <Slides>13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Subsidies and Protection</vt:lpstr>
      <vt:lpstr>Subsidies and Protection</vt:lpstr>
      <vt:lpstr>Tariffs</vt:lpstr>
      <vt:lpstr>Subsidies</vt:lpstr>
      <vt:lpstr>Quotas</vt:lpstr>
      <vt:lpstr>Local Content Requirements</vt:lpstr>
      <vt:lpstr>Administrative Policies</vt:lpstr>
      <vt:lpstr>Anti-Dumping Policies</vt:lpstr>
      <vt:lpstr>Non-tariff Barriers</vt:lpstr>
      <vt:lpstr>Political Reasons for Restricting Trade</vt:lpstr>
      <vt:lpstr>Economic Reasons for Restricting Trade</vt:lpstr>
      <vt:lpstr>Group Work </vt:lpstr>
      <vt:lpstr>Protectionism: the Great Trade Wall of China?</vt:lpstr>
    </vt:vector>
  </TitlesOfParts>
  <Company>David/Cray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Subsidies and Protection</dc:title>
  <dc:creator>David/Cray</dc:creator>
  <cp:lastModifiedBy>Carleton University</cp:lastModifiedBy>
  <cp:revision>38</cp:revision>
  <cp:lastPrinted>2011-10-10T17:24:57Z</cp:lastPrinted>
  <dcterms:created xsi:type="dcterms:W3CDTF">2007-09-27T15:11:42Z</dcterms:created>
  <dcterms:modified xsi:type="dcterms:W3CDTF">2011-10-11T13:35:35Z</dcterms:modified>
</cp:coreProperties>
</file>