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5.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95" r:id="rId2"/>
    <p:sldId id="294" r:id="rId3"/>
    <p:sldId id="280" r:id="rId4"/>
    <p:sldId id="281" r:id="rId5"/>
    <p:sldId id="296" r:id="rId6"/>
    <p:sldId id="282" r:id="rId7"/>
    <p:sldId id="279" r:id="rId8"/>
    <p:sldId id="293" r:id="rId9"/>
    <p:sldId id="262" r:id="rId10"/>
    <p:sldId id="283" r:id="rId11"/>
    <p:sldId id="284" r:id="rId12"/>
    <p:sldId id="265" r:id="rId13"/>
    <p:sldId id="289" r:id="rId14"/>
    <p:sldId id="285" r:id="rId15"/>
    <p:sldId id="297" r:id="rId16"/>
    <p:sldId id="264" r:id="rId17"/>
    <p:sldId id="290" r:id="rId18"/>
    <p:sldId id="263" r:id="rId19"/>
    <p:sldId id="291" r:id="rId20"/>
    <p:sldId id="266" r:id="rId21"/>
    <p:sldId id="292" r:id="rId22"/>
    <p:sldId id="267" r:id="rId23"/>
    <p:sldId id="287" r:id="rId24"/>
    <p:sldId id="288"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9910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82696" autoAdjust="0"/>
  </p:normalViewPr>
  <p:slideViewPr>
    <p:cSldViewPr>
      <p:cViewPr varScale="1">
        <p:scale>
          <a:sx n="73" d="100"/>
          <a:sy n="73" d="100"/>
        </p:scale>
        <p:origin x="-1714" y="-6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8159740-ADDC-480E-9231-E884EF6EDBA9}" type="doc">
      <dgm:prSet loTypeId="urn:microsoft.com/office/officeart/2005/8/layout/process1" loCatId="process" qsTypeId="urn:microsoft.com/office/officeart/2005/8/quickstyle/simple1" qsCatId="simple" csTypeId="urn:microsoft.com/office/officeart/2005/8/colors/accent1_2" csCatId="accent1" phldr="1"/>
      <dgm:spPr/>
    </dgm:pt>
    <dgm:pt modelId="{676A8618-E703-4738-B7DC-055F5BA53C07}">
      <dgm:prSet phldrT="[Text]"/>
      <dgm:spPr>
        <a:solidFill>
          <a:srgbClr val="F99107"/>
        </a:solidFill>
      </dgm:spPr>
      <dgm:t>
        <a:bodyPr/>
        <a:lstStyle/>
        <a:p>
          <a:r>
            <a:rPr lang="en-CA" b="1" baseline="0" dirty="0" smtClean="0">
              <a:solidFill>
                <a:schemeClr val="tx1"/>
              </a:solidFill>
            </a:rPr>
            <a:t>Extraversion</a:t>
          </a:r>
          <a:endParaRPr lang="en-CA" b="1" baseline="0" dirty="0">
            <a:solidFill>
              <a:schemeClr val="tx1"/>
            </a:solidFill>
          </a:endParaRPr>
        </a:p>
      </dgm:t>
    </dgm:pt>
    <dgm:pt modelId="{440BC899-939F-4E6A-AC29-29C18BCE97C4}" type="parTrans" cxnId="{B97853A1-8BDB-4D70-A36E-BFF85CD45241}">
      <dgm:prSet/>
      <dgm:spPr/>
      <dgm:t>
        <a:bodyPr/>
        <a:lstStyle/>
        <a:p>
          <a:endParaRPr lang="en-CA"/>
        </a:p>
      </dgm:t>
    </dgm:pt>
    <dgm:pt modelId="{8FBE2E15-A8A9-4BBB-8801-84449EA66841}" type="sibTrans" cxnId="{B97853A1-8BDB-4D70-A36E-BFF85CD45241}">
      <dgm:prSet/>
      <dgm:spPr/>
      <dgm:t>
        <a:bodyPr/>
        <a:lstStyle/>
        <a:p>
          <a:endParaRPr lang="en-CA"/>
        </a:p>
      </dgm:t>
    </dgm:pt>
    <dgm:pt modelId="{450DEB49-F30D-4292-B207-3D6F251974C9}">
      <dgm:prSet phldrT="[Text]"/>
      <dgm:spPr>
        <a:solidFill>
          <a:srgbClr val="F99107"/>
        </a:solidFill>
      </dgm:spPr>
      <dgm:t>
        <a:bodyPr/>
        <a:lstStyle/>
        <a:p>
          <a:r>
            <a:rPr lang="en-US" dirty="0" smtClean="0">
              <a:solidFill>
                <a:schemeClr val="tx1"/>
              </a:solidFill>
            </a:rPr>
            <a:t>Sociable, assertive, energetic</a:t>
          </a:r>
          <a:endParaRPr lang="en-CA" baseline="0" dirty="0">
            <a:solidFill>
              <a:schemeClr val="tx1"/>
            </a:solidFill>
          </a:endParaRPr>
        </a:p>
      </dgm:t>
    </dgm:pt>
    <dgm:pt modelId="{83442072-7B03-4FF2-92FB-9F712024F12B}" type="parTrans" cxnId="{9BFBF103-2DFF-475A-8CF6-4F3670892C77}">
      <dgm:prSet/>
      <dgm:spPr/>
      <dgm:t>
        <a:bodyPr/>
        <a:lstStyle/>
        <a:p>
          <a:endParaRPr lang="en-CA"/>
        </a:p>
      </dgm:t>
    </dgm:pt>
    <dgm:pt modelId="{505D1901-4097-4E88-9D09-7F2F8CC74C89}" type="sibTrans" cxnId="{9BFBF103-2DFF-475A-8CF6-4F3670892C77}">
      <dgm:prSet/>
      <dgm:spPr/>
      <dgm:t>
        <a:bodyPr/>
        <a:lstStyle/>
        <a:p>
          <a:endParaRPr lang="en-CA"/>
        </a:p>
      </dgm:t>
    </dgm:pt>
    <dgm:pt modelId="{577A1FB1-D28E-4DAD-8CD9-551BED4681C7}">
      <dgm:prSet phldrT="[Text]"/>
      <dgm:spPr>
        <a:solidFill>
          <a:srgbClr val="F99107"/>
        </a:solidFill>
      </dgm:spPr>
      <dgm:t>
        <a:bodyPr/>
        <a:lstStyle/>
        <a:p>
          <a:r>
            <a:rPr lang="en-CA" baseline="0" dirty="0" smtClean="0">
              <a:solidFill>
                <a:schemeClr val="tx1"/>
              </a:solidFill>
            </a:rPr>
            <a:t>Effective Interpersonal interaction</a:t>
          </a:r>
          <a:endParaRPr lang="en-CA" baseline="0" dirty="0">
            <a:solidFill>
              <a:schemeClr val="tx1"/>
            </a:solidFill>
          </a:endParaRPr>
        </a:p>
      </dgm:t>
    </dgm:pt>
    <dgm:pt modelId="{378E18AD-2C80-44D3-8E11-CFD010C3A0A6}" type="parTrans" cxnId="{69598EBE-1E1A-4D9E-9076-4E83A943E8DD}">
      <dgm:prSet/>
      <dgm:spPr/>
      <dgm:t>
        <a:bodyPr/>
        <a:lstStyle/>
        <a:p>
          <a:endParaRPr lang="en-CA"/>
        </a:p>
      </dgm:t>
    </dgm:pt>
    <dgm:pt modelId="{FF710DCD-C5DB-4AB9-993D-C371EDD5B94F}" type="sibTrans" cxnId="{69598EBE-1E1A-4D9E-9076-4E83A943E8DD}">
      <dgm:prSet/>
      <dgm:spPr/>
      <dgm:t>
        <a:bodyPr/>
        <a:lstStyle/>
        <a:p>
          <a:endParaRPr lang="en-CA"/>
        </a:p>
      </dgm:t>
    </dgm:pt>
    <dgm:pt modelId="{80FE5910-27FB-4A5F-8A3A-CD64DD7DBE91}" type="pres">
      <dgm:prSet presAssocID="{B8159740-ADDC-480E-9231-E884EF6EDBA9}" presName="Name0" presStyleCnt="0">
        <dgm:presLayoutVars>
          <dgm:dir/>
          <dgm:resizeHandles val="exact"/>
        </dgm:presLayoutVars>
      </dgm:prSet>
      <dgm:spPr/>
    </dgm:pt>
    <dgm:pt modelId="{D106A9BA-121A-4BEE-A0EB-E2E740CB112B}" type="pres">
      <dgm:prSet presAssocID="{676A8618-E703-4738-B7DC-055F5BA53C07}" presName="node" presStyleLbl="node1" presStyleIdx="0" presStyleCnt="3">
        <dgm:presLayoutVars>
          <dgm:bulletEnabled val="1"/>
        </dgm:presLayoutVars>
      </dgm:prSet>
      <dgm:spPr/>
      <dgm:t>
        <a:bodyPr/>
        <a:lstStyle/>
        <a:p>
          <a:endParaRPr lang="en-CA"/>
        </a:p>
      </dgm:t>
    </dgm:pt>
    <dgm:pt modelId="{3ABF6990-E46B-4F58-93BE-B7E022C146FD}" type="pres">
      <dgm:prSet presAssocID="{8FBE2E15-A8A9-4BBB-8801-84449EA66841}" presName="sibTrans" presStyleLbl="sibTrans2D1" presStyleIdx="0" presStyleCnt="2"/>
      <dgm:spPr/>
      <dgm:t>
        <a:bodyPr/>
        <a:lstStyle/>
        <a:p>
          <a:endParaRPr lang="en-CA"/>
        </a:p>
      </dgm:t>
    </dgm:pt>
    <dgm:pt modelId="{04E23D28-7821-4444-B70A-EFD7472C92DF}" type="pres">
      <dgm:prSet presAssocID="{8FBE2E15-A8A9-4BBB-8801-84449EA66841}" presName="connectorText" presStyleLbl="sibTrans2D1" presStyleIdx="0" presStyleCnt="2"/>
      <dgm:spPr/>
      <dgm:t>
        <a:bodyPr/>
        <a:lstStyle/>
        <a:p>
          <a:endParaRPr lang="en-CA"/>
        </a:p>
      </dgm:t>
    </dgm:pt>
    <dgm:pt modelId="{091D205B-A583-46FC-9BC2-0375446A1A03}" type="pres">
      <dgm:prSet presAssocID="{450DEB49-F30D-4292-B207-3D6F251974C9}" presName="node" presStyleLbl="node1" presStyleIdx="1" presStyleCnt="3">
        <dgm:presLayoutVars>
          <dgm:bulletEnabled val="1"/>
        </dgm:presLayoutVars>
      </dgm:prSet>
      <dgm:spPr/>
      <dgm:t>
        <a:bodyPr/>
        <a:lstStyle/>
        <a:p>
          <a:endParaRPr lang="en-CA"/>
        </a:p>
      </dgm:t>
    </dgm:pt>
    <dgm:pt modelId="{B7143CAA-D457-4A0D-B85A-297C0588F1F6}" type="pres">
      <dgm:prSet presAssocID="{505D1901-4097-4E88-9D09-7F2F8CC74C89}" presName="sibTrans" presStyleLbl="sibTrans2D1" presStyleIdx="1" presStyleCnt="2"/>
      <dgm:spPr/>
      <dgm:t>
        <a:bodyPr/>
        <a:lstStyle/>
        <a:p>
          <a:endParaRPr lang="en-CA"/>
        </a:p>
      </dgm:t>
    </dgm:pt>
    <dgm:pt modelId="{5CC3B80C-AEC3-4B79-8D17-E9A354B9E605}" type="pres">
      <dgm:prSet presAssocID="{505D1901-4097-4E88-9D09-7F2F8CC74C89}" presName="connectorText" presStyleLbl="sibTrans2D1" presStyleIdx="1" presStyleCnt="2"/>
      <dgm:spPr/>
      <dgm:t>
        <a:bodyPr/>
        <a:lstStyle/>
        <a:p>
          <a:endParaRPr lang="en-CA"/>
        </a:p>
      </dgm:t>
    </dgm:pt>
    <dgm:pt modelId="{FEA629F3-9751-44C9-B26C-0AFA74D89ED1}" type="pres">
      <dgm:prSet presAssocID="{577A1FB1-D28E-4DAD-8CD9-551BED4681C7}" presName="node" presStyleLbl="node1" presStyleIdx="2" presStyleCnt="3">
        <dgm:presLayoutVars>
          <dgm:bulletEnabled val="1"/>
        </dgm:presLayoutVars>
      </dgm:prSet>
      <dgm:spPr/>
      <dgm:t>
        <a:bodyPr/>
        <a:lstStyle/>
        <a:p>
          <a:endParaRPr lang="en-CA"/>
        </a:p>
      </dgm:t>
    </dgm:pt>
  </dgm:ptLst>
  <dgm:cxnLst>
    <dgm:cxn modelId="{633DF53F-F3C6-4BD6-AB0C-B3EBD6BEC153}" type="presOf" srcId="{8FBE2E15-A8A9-4BBB-8801-84449EA66841}" destId="{04E23D28-7821-4444-B70A-EFD7472C92DF}" srcOrd="1" destOrd="0" presId="urn:microsoft.com/office/officeart/2005/8/layout/process1"/>
    <dgm:cxn modelId="{2AED7646-E027-4AAA-BC11-E2CE49226E49}" type="presOf" srcId="{577A1FB1-D28E-4DAD-8CD9-551BED4681C7}" destId="{FEA629F3-9751-44C9-B26C-0AFA74D89ED1}" srcOrd="0" destOrd="0" presId="urn:microsoft.com/office/officeart/2005/8/layout/process1"/>
    <dgm:cxn modelId="{9BFBF103-2DFF-475A-8CF6-4F3670892C77}" srcId="{B8159740-ADDC-480E-9231-E884EF6EDBA9}" destId="{450DEB49-F30D-4292-B207-3D6F251974C9}" srcOrd="1" destOrd="0" parTransId="{83442072-7B03-4FF2-92FB-9F712024F12B}" sibTransId="{505D1901-4097-4E88-9D09-7F2F8CC74C89}"/>
    <dgm:cxn modelId="{1F83CC69-30DB-4860-BEF0-060878C4C774}" type="presOf" srcId="{505D1901-4097-4E88-9D09-7F2F8CC74C89}" destId="{B7143CAA-D457-4A0D-B85A-297C0588F1F6}" srcOrd="0" destOrd="0" presId="urn:microsoft.com/office/officeart/2005/8/layout/process1"/>
    <dgm:cxn modelId="{69598EBE-1E1A-4D9E-9076-4E83A943E8DD}" srcId="{B8159740-ADDC-480E-9231-E884EF6EDBA9}" destId="{577A1FB1-D28E-4DAD-8CD9-551BED4681C7}" srcOrd="2" destOrd="0" parTransId="{378E18AD-2C80-44D3-8E11-CFD010C3A0A6}" sibTransId="{FF710DCD-C5DB-4AB9-993D-C371EDD5B94F}"/>
    <dgm:cxn modelId="{ABA8C9DB-FBEF-4345-BA52-1C7236C95A6A}" type="presOf" srcId="{505D1901-4097-4E88-9D09-7F2F8CC74C89}" destId="{5CC3B80C-AEC3-4B79-8D17-E9A354B9E605}" srcOrd="1" destOrd="0" presId="urn:microsoft.com/office/officeart/2005/8/layout/process1"/>
    <dgm:cxn modelId="{B97853A1-8BDB-4D70-A36E-BFF85CD45241}" srcId="{B8159740-ADDC-480E-9231-E884EF6EDBA9}" destId="{676A8618-E703-4738-B7DC-055F5BA53C07}" srcOrd="0" destOrd="0" parTransId="{440BC899-939F-4E6A-AC29-29C18BCE97C4}" sibTransId="{8FBE2E15-A8A9-4BBB-8801-84449EA66841}"/>
    <dgm:cxn modelId="{2B734662-934C-4819-8DB6-3DE998DA41A4}" type="presOf" srcId="{8FBE2E15-A8A9-4BBB-8801-84449EA66841}" destId="{3ABF6990-E46B-4F58-93BE-B7E022C146FD}" srcOrd="0" destOrd="0" presId="urn:microsoft.com/office/officeart/2005/8/layout/process1"/>
    <dgm:cxn modelId="{3E36D98F-76FA-4518-8D8D-0048DD994B56}" type="presOf" srcId="{450DEB49-F30D-4292-B207-3D6F251974C9}" destId="{091D205B-A583-46FC-9BC2-0375446A1A03}" srcOrd="0" destOrd="0" presId="urn:microsoft.com/office/officeart/2005/8/layout/process1"/>
    <dgm:cxn modelId="{6CC8140A-5782-4F93-9749-50FAE692532F}" type="presOf" srcId="{B8159740-ADDC-480E-9231-E884EF6EDBA9}" destId="{80FE5910-27FB-4A5F-8A3A-CD64DD7DBE91}" srcOrd="0" destOrd="0" presId="urn:microsoft.com/office/officeart/2005/8/layout/process1"/>
    <dgm:cxn modelId="{FE9BDDAF-A8BB-456A-AF23-3FBEC62B617F}" type="presOf" srcId="{676A8618-E703-4738-B7DC-055F5BA53C07}" destId="{D106A9BA-121A-4BEE-A0EB-E2E740CB112B}" srcOrd="0" destOrd="0" presId="urn:microsoft.com/office/officeart/2005/8/layout/process1"/>
    <dgm:cxn modelId="{2F59DE9C-CA40-456E-BEF6-247F95AE5B18}" type="presParOf" srcId="{80FE5910-27FB-4A5F-8A3A-CD64DD7DBE91}" destId="{D106A9BA-121A-4BEE-A0EB-E2E740CB112B}" srcOrd="0" destOrd="0" presId="urn:microsoft.com/office/officeart/2005/8/layout/process1"/>
    <dgm:cxn modelId="{F96E54C7-470D-4F1A-898C-F045C43B844F}" type="presParOf" srcId="{80FE5910-27FB-4A5F-8A3A-CD64DD7DBE91}" destId="{3ABF6990-E46B-4F58-93BE-B7E022C146FD}" srcOrd="1" destOrd="0" presId="urn:microsoft.com/office/officeart/2005/8/layout/process1"/>
    <dgm:cxn modelId="{FE1BDB0B-C87F-43A4-AA1C-76726F051569}" type="presParOf" srcId="{3ABF6990-E46B-4F58-93BE-B7E022C146FD}" destId="{04E23D28-7821-4444-B70A-EFD7472C92DF}" srcOrd="0" destOrd="0" presId="urn:microsoft.com/office/officeart/2005/8/layout/process1"/>
    <dgm:cxn modelId="{66963446-D57B-4092-8BBB-AF00997F4D42}" type="presParOf" srcId="{80FE5910-27FB-4A5F-8A3A-CD64DD7DBE91}" destId="{091D205B-A583-46FC-9BC2-0375446A1A03}" srcOrd="2" destOrd="0" presId="urn:microsoft.com/office/officeart/2005/8/layout/process1"/>
    <dgm:cxn modelId="{2B7736B8-31D1-48C9-8D57-233AAA905A15}" type="presParOf" srcId="{80FE5910-27FB-4A5F-8A3A-CD64DD7DBE91}" destId="{B7143CAA-D457-4A0D-B85A-297C0588F1F6}" srcOrd="3" destOrd="0" presId="urn:microsoft.com/office/officeart/2005/8/layout/process1"/>
    <dgm:cxn modelId="{F895ADF7-AD96-4D54-B8EE-D233A1040F86}" type="presParOf" srcId="{B7143CAA-D457-4A0D-B85A-297C0588F1F6}" destId="{5CC3B80C-AEC3-4B79-8D17-E9A354B9E605}" srcOrd="0" destOrd="0" presId="urn:microsoft.com/office/officeart/2005/8/layout/process1"/>
    <dgm:cxn modelId="{6126B33A-E641-4498-88E5-F772D6C4029E}" type="presParOf" srcId="{80FE5910-27FB-4A5F-8A3A-CD64DD7DBE91}" destId="{FEA629F3-9751-44C9-B26C-0AFA74D89ED1}" srcOrd="4"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8159740-ADDC-480E-9231-E884EF6EDBA9}" type="doc">
      <dgm:prSet loTypeId="urn:microsoft.com/office/officeart/2005/8/layout/process1" loCatId="process" qsTypeId="urn:microsoft.com/office/officeart/2005/8/quickstyle/simple1" qsCatId="simple" csTypeId="urn:microsoft.com/office/officeart/2005/8/colors/accent1_2" csCatId="accent1" phldr="1"/>
      <dgm:spPr/>
    </dgm:pt>
    <dgm:pt modelId="{676A8618-E703-4738-B7DC-055F5BA53C07}">
      <dgm:prSet phldrT="[Text]"/>
      <dgm:spPr>
        <a:solidFill>
          <a:srgbClr val="F99107"/>
        </a:solidFill>
      </dgm:spPr>
      <dgm:t>
        <a:bodyPr/>
        <a:lstStyle/>
        <a:p>
          <a:r>
            <a:rPr lang="en-CA" b="1" baseline="0" dirty="0" smtClean="0">
              <a:solidFill>
                <a:schemeClr val="tx1"/>
              </a:solidFill>
            </a:rPr>
            <a:t>Conscientiousness</a:t>
          </a:r>
          <a:endParaRPr lang="en-CA" b="1" baseline="0" dirty="0">
            <a:solidFill>
              <a:schemeClr val="tx1"/>
            </a:solidFill>
          </a:endParaRPr>
        </a:p>
      </dgm:t>
    </dgm:pt>
    <dgm:pt modelId="{440BC899-939F-4E6A-AC29-29C18BCE97C4}" type="parTrans" cxnId="{B97853A1-8BDB-4D70-A36E-BFF85CD45241}">
      <dgm:prSet/>
      <dgm:spPr/>
      <dgm:t>
        <a:bodyPr/>
        <a:lstStyle/>
        <a:p>
          <a:endParaRPr lang="en-CA"/>
        </a:p>
      </dgm:t>
    </dgm:pt>
    <dgm:pt modelId="{8FBE2E15-A8A9-4BBB-8801-84449EA66841}" type="sibTrans" cxnId="{B97853A1-8BDB-4D70-A36E-BFF85CD45241}">
      <dgm:prSet/>
      <dgm:spPr/>
      <dgm:t>
        <a:bodyPr/>
        <a:lstStyle/>
        <a:p>
          <a:endParaRPr lang="en-CA"/>
        </a:p>
      </dgm:t>
    </dgm:pt>
    <dgm:pt modelId="{450DEB49-F30D-4292-B207-3D6F251974C9}">
      <dgm:prSet phldrT="[Text]"/>
      <dgm:spPr>
        <a:solidFill>
          <a:srgbClr val="F99107"/>
        </a:solidFill>
      </dgm:spPr>
      <dgm:t>
        <a:bodyPr/>
        <a:lstStyle/>
        <a:p>
          <a:r>
            <a:rPr lang="en-CA" baseline="0" dirty="0" smtClean="0">
              <a:solidFill>
                <a:schemeClr val="tx1"/>
              </a:solidFill>
            </a:rPr>
            <a:t>Motivation, goal setting, attendance, discipline, achievement oriented</a:t>
          </a:r>
          <a:endParaRPr lang="en-CA" baseline="0" dirty="0">
            <a:solidFill>
              <a:schemeClr val="tx1"/>
            </a:solidFill>
          </a:endParaRPr>
        </a:p>
      </dgm:t>
    </dgm:pt>
    <dgm:pt modelId="{83442072-7B03-4FF2-92FB-9F712024F12B}" type="parTrans" cxnId="{9BFBF103-2DFF-475A-8CF6-4F3670892C77}">
      <dgm:prSet/>
      <dgm:spPr/>
      <dgm:t>
        <a:bodyPr/>
        <a:lstStyle/>
        <a:p>
          <a:endParaRPr lang="en-CA"/>
        </a:p>
      </dgm:t>
    </dgm:pt>
    <dgm:pt modelId="{505D1901-4097-4E88-9D09-7F2F8CC74C89}" type="sibTrans" cxnId="{9BFBF103-2DFF-475A-8CF6-4F3670892C77}">
      <dgm:prSet/>
      <dgm:spPr/>
      <dgm:t>
        <a:bodyPr/>
        <a:lstStyle/>
        <a:p>
          <a:endParaRPr lang="en-CA"/>
        </a:p>
      </dgm:t>
    </dgm:pt>
    <dgm:pt modelId="{577A1FB1-D28E-4DAD-8CD9-551BED4681C7}">
      <dgm:prSet phldrT="[Text]"/>
      <dgm:spPr>
        <a:solidFill>
          <a:srgbClr val="F99107"/>
        </a:solidFill>
      </dgm:spPr>
      <dgm:t>
        <a:bodyPr/>
        <a:lstStyle/>
        <a:p>
          <a:r>
            <a:rPr lang="en-CA" baseline="0" dirty="0" smtClean="0">
              <a:solidFill>
                <a:schemeClr val="tx1"/>
              </a:solidFill>
            </a:rPr>
            <a:t>Higher job performance</a:t>
          </a:r>
          <a:endParaRPr lang="en-CA" baseline="0" dirty="0">
            <a:solidFill>
              <a:schemeClr val="tx1"/>
            </a:solidFill>
          </a:endParaRPr>
        </a:p>
      </dgm:t>
    </dgm:pt>
    <dgm:pt modelId="{378E18AD-2C80-44D3-8E11-CFD010C3A0A6}" type="parTrans" cxnId="{69598EBE-1E1A-4D9E-9076-4E83A943E8DD}">
      <dgm:prSet/>
      <dgm:spPr/>
      <dgm:t>
        <a:bodyPr/>
        <a:lstStyle/>
        <a:p>
          <a:endParaRPr lang="en-CA"/>
        </a:p>
      </dgm:t>
    </dgm:pt>
    <dgm:pt modelId="{FF710DCD-C5DB-4AB9-993D-C371EDD5B94F}" type="sibTrans" cxnId="{69598EBE-1E1A-4D9E-9076-4E83A943E8DD}">
      <dgm:prSet/>
      <dgm:spPr/>
      <dgm:t>
        <a:bodyPr/>
        <a:lstStyle/>
        <a:p>
          <a:endParaRPr lang="en-CA"/>
        </a:p>
      </dgm:t>
    </dgm:pt>
    <dgm:pt modelId="{80FE5910-27FB-4A5F-8A3A-CD64DD7DBE91}" type="pres">
      <dgm:prSet presAssocID="{B8159740-ADDC-480E-9231-E884EF6EDBA9}" presName="Name0" presStyleCnt="0">
        <dgm:presLayoutVars>
          <dgm:dir/>
          <dgm:resizeHandles val="exact"/>
        </dgm:presLayoutVars>
      </dgm:prSet>
      <dgm:spPr/>
    </dgm:pt>
    <dgm:pt modelId="{D106A9BA-121A-4BEE-A0EB-E2E740CB112B}" type="pres">
      <dgm:prSet presAssocID="{676A8618-E703-4738-B7DC-055F5BA53C07}" presName="node" presStyleLbl="node1" presStyleIdx="0" presStyleCnt="3">
        <dgm:presLayoutVars>
          <dgm:bulletEnabled val="1"/>
        </dgm:presLayoutVars>
      </dgm:prSet>
      <dgm:spPr/>
      <dgm:t>
        <a:bodyPr/>
        <a:lstStyle/>
        <a:p>
          <a:endParaRPr lang="en-CA"/>
        </a:p>
      </dgm:t>
    </dgm:pt>
    <dgm:pt modelId="{3ABF6990-E46B-4F58-93BE-B7E022C146FD}" type="pres">
      <dgm:prSet presAssocID="{8FBE2E15-A8A9-4BBB-8801-84449EA66841}" presName="sibTrans" presStyleLbl="sibTrans2D1" presStyleIdx="0" presStyleCnt="2"/>
      <dgm:spPr/>
      <dgm:t>
        <a:bodyPr/>
        <a:lstStyle/>
        <a:p>
          <a:endParaRPr lang="en-CA"/>
        </a:p>
      </dgm:t>
    </dgm:pt>
    <dgm:pt modelId="{04E23D28-7821-4444-B70A-EFD7472C92DF}" type="pres">
      <dgm:prSet presAssocID="{8FBE2E15-A8A9-4BBB-8801-84449EA66841}" presName="connectorText" presStyleLbl="sibTrans2D1" presStyleIdx="0" presStyleCnt="2"/>
      <dgm:spPr/>
      <dgm:t>
        <a:bodyPr/>
        <a:lstStyle/>
        <a:p>
          <a:endParaRPr lang="en-CA"/>
        </a:p>
      </dgm:t>
    </dgm:pt>
    <dgm:pt modelId="{091D205B-A583-46FC-9BC2-0375446A1A03}" type="pres">
      <dgm:prSet presAssocID="{450DEB49-F30D-4292-B207-3D6F251974C9}" presName="node" presStyleLbl="node1" presStyleIdx="1" presStyleCnt="3">
        <dgm:presLayoutVars>
          <dgm:bulletEnabled val="1"/>
        </dgm:presLayoutVars>
      </dgm:prSet>
      <dgm:spPr/>
      <dgm:t>
        <a:bodyPr/>
        <a:lstStyle/>
        <a:p>
          <a:endParaRPr lang="en-CA"/>
        </a:p>
      </dgm:t>
    </dgm:pt>
    <dgm:pt modelId="{B7143CAA-D457-4A0D-B85A-297C0588F1F6}" type="pres">
      <dgm:prSet presAssocID="{505D1901-4097-4E88-9D09-7F2F8CC74C89}" presName="sibTrans" presStyleLbl="sibTrans2D1" presStyleIdx="1" presStyleCnt="2"/>
      <dgm:spPr/>
      <dgm:t>
        <a:bodyPr/>
        <a:lstStyle/>
        <a:p>
          <a:endParaRPr lang="en-CA"/>
        </a:p>
      </dgm:t>
    </dgm:pt>
    <dgm:pt modelId="{5CC3B80C-AEC3-4B79-8D17-E9A354B9E605}" type="pres">
      <dgm:prSet presAssocID="{505D1901-4097-4E88-9D09-7F2F8CC74C89}" presName="connectorText" presStyleLbl="sibTrans2D1" presStyleIdx="1" presStyleCnt="2"/>
      <dgm:spPr/>
      <dgm:t>
        <a:bodyPr/>
        <a:lstStyle/>
        <a:p>
          <a:endParaRPr lang="en-CA"/>
        </a:p>
      </dgm:t>
    </dgm:pt>
    <dgm:pt modelId="{FEA629F3-9751-44C9-B26C-0AFA74D89ED1}" type="pres">
      <dgm:prSet presAssocID="{577A1FB1-D28E-4DAD-8CD9-551BED4681C7}" presName="node" presStyleLbl="node1" presStyleIdx="2" presStyleCnt="3">
        <dgm:presLayoutVars>
          <dgm:bulletEnabled val="1"/>
        </dgm:presLayoutVars>
      </dgm:prSet>
      <dgm:spPr/>
      <dgm:t>
        <a:bodyPr/>
        <a:lstStyle/>
        <a:p>
          <a:endParaRPr lang="en-CA"/>
        </a:p>
      </dgm:t>
    </dgm:pt>
  </dgm:ptLst>
  <dgm:cxnLst>
    <dgm:cxn modelId="{84AE3148-AF53-4A03-8411-DDABA9F4D97C}" type="presOf" srcId="{8FBE2E15-A8A9-4BBB-8801-84449EA66841}" destId="{04E23D28-7821-4444-B70A-EFD7472C92DF}" srcOrd="1" destOrd="0" presId="urn:microsoft.com/office/officeart/2005/8/layout/process1"/>
    <dgm:cxn modelId="{28F4EBCF-1139-45F5-800D-3D44ADDDA3A7}" type="presOf" srcId="{577A1FB1-D28E-4DAD-8CD9-551BED4681C7}" destId="{FEA629F3-9751-44C9-B26C-0AFA74D89ED1}" srcOrd="0" destOrd="0" presId="urn:microsoft.com/office/officeart/2005/8/layout/process1"/>
    <dgm:cxn modelId="{BCD9073D-0B67-4ABF-AC62-9A6B5694A14D}" type="presOf" srcId="{676A8618-E703-4738-B7DC-055F5BA53C07}" destId="{D106A9BA-121A-4BEE-A0EB-E2E740CB112B}" srcOrd="0" destOrd="0" presId="urn:microsoft.com/office/officeart/2005/8/layout/process1"/>
    <dgm:cxn modelId="{9BFBF103-2DFF-475A-8CF6-4F3670892C77}" srcId="{B8159740-ADDC-480E-9231-E884EF6EDBA9}" destId="{450DEB49-F30D-4292-B207-3D6F251974C9}" srcOrd="1" destOrd="0" parTransId="{83442072-7B03-4FF2-92FB-9F712024F12B}" sibTransId="{505D1901-4097-4E88-9D09-7F2F8CC74C89}"/>
    <dgm:cxn modelId="{452DDAB3-BFB4-4192-B4F5-D8548F24AEFB}" type="presOf" srcId="{505D1901-4097-4E88-9D09-7F2F8CC74C89}" destId="{5CC3B80C-AEC3-4B79-8D17-E9A354B9E605}" srcOrd="1" destOrd="0" presId="urn:microsoft.com/office/officeart/2005/8/layout/process1"/>
    <dgm:cxn modelId="{B118C35D-6557-443A-8BAD-16B8E1EF16EB}" type="presOf" srcId="{8FBE2E15-A8A9-4BBB-8801-84449EA66841}" destId="{3ABF6990-E46B-4F58-93BE-B7E022C146FD}" srcOrd="0" destOrd="0" presId="urn:microsoft.com/office/officeart/2005/8/layout/process1"/>
    <dgm:cxn modelId="{D61125EC-9D2B-4553-88F5-00F696E99333}" type="presOf" srcId="{450DEB49-F30D-4292-B207-3D6F251974C9}" destId="{091D205B-A583-46FC-9BC2-0375446A1A03}" srcOrd="0" destOrd="0" presId="urn:microsoft.com/office/officeart/2005/8/layout/process1"/>
    <dgm:cxn modelId="{69598EBE-1E1A-4D9E-9076-4E83A943E8DD}" srcId="{B8159740-ADDC-480E-9231-E884EF6EDBA9}" destId="{577A1FB1-D28E-4DAD-8CD9-551BED4681C7}" srcOrd="2" destOrd="0" parTransId="{378E18AD-2C80-44D3-8E11-CFD010C3A0A6}" sibTransId="{FF710DCD-C5DB-4AB9-993D-C371EDD5B94F}"/>
    <dgm:cxn modelId="{B99E6CB9-E4FA-4491-AA4C-C3D631B7097E}" type="presOf" srcId="{505D1901-4097-4E88-9D09-7F2F8CC74C89}" destId="{B7143CAA-D457-4A0D-B85A-297C0588F1F6}" srcOrd="0" destOrd="0" presId="urn:microsoft.com/office/officeart/2005/8/layout/process1"/>
    <dgm:cxn modelId="{0104B2C8-A1CA-4140-8E9C-73494A3FDEBD}" type="presOf" srcId="{B8159740-ADDC-480E-9231-E884EF6EDBA9}" destId="{80FE5910-27FB-4A5F-8A3A-CD64DD7DBE91}" srcOrd="0" destOrd="0" presId="urn:microsoft.com/office/officeart/2005/8/layout/process1"/>
    <dgm:cxn modelId="{B97853A1-8BDB-4D70-A36E-BFF85CD45241}" srcId="{B8159740-ADDC-480E-9231-E884EF6EDBA9}" destId="{676A8618-E703-4738-B7DC-055F5BA53C07}" srcOrd="0" destOrd="0" parTransId="{440BC899-939F-4E6A-AC29-29C18BCE97C4}" sibTransId="{8FBE2E15-A8A9-4BBB-8801-84449EA66841}"/>
    <dgm:cxn modelId="{B6C990D9-BF38-4A78-A176-13F08F8C8528}" type="presParOf" srcId="{80FE5910-27FB-4A5F-8A3A-CD64DD7DBE91}" destId="{D106A9BA-121A-4BEE-A0EB-E2E740CB112B}" srcOrd="0" destOrd="0" presId="urn:microsoft.com/office/officeart/2005/8/layout/process1"/>
    <dgm:cxn modelId="{311DE335-F431-473D-AFEB-9432E064F5D2}" type="presParOf" srcId="{80FE5910-27FB-4A5F-8A3A-CD64DD7DBE91}" destId="{3ABF6990-E46B-4F58-93BE-B7E022C146FD}" srcOrd="1" destOrd="0" presId="urn:microsoft.com/office/officeart/2005/8/layout/process1"/>
    <dgm:cxn modelId="{6F4408A1-45D7-4FC2-A090-F2030A1D263A}" type="presParOf" srcId="{3ABF6990-E46B-4F58-93BE-B7E022C146FD}" destId="{04E23D28-7821-4444-B70A-EFD7472C92DF}" srcOrd="0" destOrd="0" presId="urn:microsoft.com/office/officeart/2005/8/layout/process1"/>
    <dgm:cxn modelId="{A791CF0C-E31A-420D-8B15-8ECFBECC5785}" type="presParOf" srcId="{80FE5910-27FB-4A5F-8A3A-CD64DD7DBE91}" destId="{091D205B-A583-46FC-9BC2-0375446A1A03}" srcOrd="2" destOrd="0" presId="urn:microsoft.com/office/officeart/2005/8/layout/process1"/>
    <dgm:cxn modelId="{BC0B978E-146D-4168-A527-EE0EACE8AA2E}" type="presParOf" srcId="{80FE5910-27FB-4A5F-8A3A-CD64DD7DBE91}" destId="{B7143CAA-D457-4A0D-B85A-297C0588F1F6}" srcOrd="3" destOrd="0" presId="urn:microsoft.com/office/officeart/2005/8/layout/process1"/>
    <dgm:cxn modelId="{FF065FEA-FE68-48A6-97F6-C80F24C478E3}" type="presParOf" srcId="{B7143CAA-D457-4A0D-B85A-297C0588F1F6}" destId="{5CC3B80C-AEC3-4B79-8D17-E9A354B9E605}" srcOrd="0" destOrd="0" presId="urn:microsoft.com/office/officeart/2005/8/layout/process1"/>
    <dgm:cxn modelId="{8C506D35-2007-4E98-8380-D59BCC001A9A}" type="presParOf" srcId="{80FE5910-27FB-4A5F-8A3A-CD64DD7DBE91}" destId="{FEA629F3-9751-44C9-B26C-0AFA74D89ED1}" srcOrd="4"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8159740-ADDC-480E-9231-E884EF6EDBA9}" type="doc">
      <dgm:prSet loTypeId="urn:microsoft.com/office/officeart/2005/8/layout/process1" loCatId="process" qsTypeId="urn:microsoft.com/office/officeart/2005/8/quickstyle/simple1" qsCatId="simple" csTypeId="urn:microsoft.com/office/officeart/2005/8/colors/accent1_2" csCatId="accent1" phldr="1"/>
      <dgm:spPr/>
    </dgm:pt>
    <dgm:pt modelId="{676A8618-E703-4738-B7DC-055F5BA53C07}">
      <dgm:prSet phldrT="[Text]"/>
      <dgm:spPr>
        <a:solidFill>
          <a:srgbClr val="F99107"/>
        </a:solidFill>
      </dgm:spPr>
      <dgm:t>
        <a:bodyPr/>
        <a:lstStyle/>
        <a:p>
          <a:r>
            <a:rPr lang="en-CA" b="1" baseline="0" dirty="0" smtClean="0">
              <a:solidFill>
                <a:schemeClr val="tx1"/>
              </a:solidFill>
            </a:rPr>
            <a:t>Conscientiousness</a:t>
          </a:r>
          <a:endParaRPr lang="en-CA" b="1" baseline="0" dirty="0">
            <a:solidFill>
              <a:schemeClr val="tx1"/>
            </a:solidFill>
          </a:endParaRPr>
        </a:p>
      </dgm:t>
    </dgm:pt>
    <dgm:pt modelId="{440BC899-939F-4E6A-AC29-29C18BCE97C4}" type="parTrans" cxnId="{B97853A1-8BDB-4D70-A36E-BFF85CD45241}">
      <dgm:prSet/>
      <dgm:spPr/>
      <dgm:t>
        <a:bodyPr/>
        <a:lstStyle/>
        <a:p>
          <a:endParaRPr lang="en-CA"/>
        </a:p>
      </dgm:t>
    </dgm:pt>
    <dgm:pt modelId="{8FBE2E15-A8A9-4BBB-8801-84449EA66841}" type="sibTrans" cxnId="{B97853A1-8BDB-4D70-A36E-BFF85CD45241}">
      <dgm:prSet/>
      <dgm:spPr/>
      <dgm:t>
        <a:bodyPr/>
        <a:lstStyle/>
        <a:p>
          <a:endParaRPr lang="en-CA"/>
        </a:p>
      </dgm:t>
    </dgm:pt>
    <dgm:pt modelId="{450DEB49-F30D-4292-B207-3D6F251974C9}">
      <dgm:prSet phldrT="[Text]"/>
      <dgm:spPr>
        <a:solidFill>
          <a:srgbClr val="F99107"/>
        </a:solidFill>
      </dgm:spPr>
      <dgm:t>
        <a:bodyPr/>
        <a:lstStyle/>
        <a:p>
          <a:r>
            <a:rPr lang="en-CA" baseline="0" dirty="0" smtClean="0">
              <a:solidFill>
                <a:schemeClr val="tx1"/>
              </a:solidFill>
            </a:rPr>
            <a:t>Motivation, goal setting, attendance, discipline, achievement oriented</a:t>
          </a:r>
          <a:endParaRPr lang="en-CA" baseline="0" dirty="0">
            <a:solidFill>
              <a:schemeClr val="tx1"/>
            </a:solidFill>
          </a:endParaRPr>
        </a:p>
      </dgm:t>
    </dgm:pt>
    <dgm:pt modelId="{83442072-7B03-4FF2-92FB-9F712024F12B}" type="parTrans" cxnId="{9BFBF103-2DFF-475A-8CF6-4F3670892C77}">
      <dgm:prSet/>
      <dgm:spPr/>
      <dgm:t>
        <a:bodyPr/>
        <a:lstStyle/>
        <a:p>
          <a:endParaRPr lang="en-CA"/>
        </a:p>
      </dgm:t>
    </dgm:pt>
    <dgm:pt modelId="{505D1901-4097-4E88-9D09-7F2F8CC74C89}" type="sibTrans" cxnId="{9BFBF103-2DFF-475A-8CF6-4F3670892C77}">
      <dgm:prSet/>
      <dgm:spPr/>
      <dgm:t>
        <a:bodyPr/>
        <a:lstStyle/>
        <a:p>
          <a:endParaRPr lang="en-CA"/>
        </a:p>
      </dgm:t>
    </dgm:pt>
    <dgm:pt modelId="{577A1FB1-D28E-4DAD-8CD9-551BED4681C7}">
      <dgm:prSet phldrT="[Text]"/>
      <dgm:spPr>
        <a:solidFill>
          <a:srgbClr val="F99107"/>
        </a:solidFill>
      </dgm:spPr>
      <dgm:t>
        <a:bodyPr/>
        <a:lstStyle/>
        <a:p>
          <a:r>
            <a:rPr lang="en-CA" baseline="0" dirty="0" smtClean="0">
              <a:solidFill>
                <a:schemeClr val="tx1"/>
              </a:solidFill>
            </a:rPr>
            <a:t>Higher job </a:t>
          </a:r>
          <a:r>
            <a:rPr lang="en-CA" baseline="0" dirty="0" smtClean="0">
              <a:solidFill>
                <a:schemeClr val="tx1"/>
              </a:solidFill>
            </a:rPr>
            <a:t>success</a:t>
          </a:r>
          <a:endParaRPr lang="en-CA" baseline="0" dirty="0">
            <a:solidFill>
              <a:schemeClr val="tx1"/>
            </a:solidFill>
          </a:endParaRPr>
        </a:p>
      </dgm:t>
    </dgm:pt>
    <dgm:pt modelId="{378E18AD-2C80-44D3-8E11-CFD010C3A0A6}" type="parTrans" cxnId="{69598EBE-1E1A-4D9E-9076-4E83A943E8DD}">
      <dgm:prSet/>
      <dgm:spPr/>
      <dgm:t>
        <a:bodyPr/>
        <a:lstStyle/>
        <a:p>
          <a:endParaRPr lang="en-CA"/>
        </a:p>
      </dgm:t>
    </dgm:pt>
    <dgm:pt modelId="{FF710DCD-C5DB-4AB9-993D-C371EDD5B94F}" type="sibTrans" cxnId="{69598EBE-1E1A-4D9E-9076-4E83A943E8DD}">
      <dgm:prSet/>
      <dgm:spPr/>
      <dgm:t>
        <a:bodyPr/>
        <a:lstStyle/>
        <a:p>
          <a:endParaRPr lang="en-CA"/>
        </a:p>
      </dgm:t>
    </dgm:pt>
    <dgm:pt modelId="{80FE5910-27FB-4A5F-8A3A-CD64DD7DBE91}" type="pres">
      <dgm:prSet presAssocID="{B8159740-ADDC-480E-9231-E884EF6EDBA9}" presName="Name0" presStyleCnt="0">
        <dgm:presLayoutVars>
          <dgm:dir/>
          <dgm:resizeHandles val="exact"/>
        </dgm:presLayoutVars>
      </dgm:prSet>
      <dgm:spPr/>
    </dgm:pt>
    <dgm:pt modelId="{D106A9BA-121A-4BEE-A0EB-E2E740CB112B}" type="pres">
      <dgm:prSet presAssocID="{676A8618-E703-4738-B7DC-055F5BA53C07}" presName="node" presStyleLbl="node1" presStyleIdx="0" presStyleCnt="3">
        <dgm:presLayoutVars>
          <dgm:bulletEnabled val="1"/>
        </dgm:presLayoutVars>
      </dgm:prSet>
      <dgm:spPr/>
      <dgm:t>
        <a:bodyPr/>
        <a:lstStyle/>
        <a:p>
          <a:endParaRPr lang="en-CA"/>
        </a:p>
      </dgm:t>
    </dgm:pt>
    <dgm:pt modelId="{3ABF6990-E46B-4F58-93BE-B7E022C146FD}" type="pres">
      <dgm:prSet presAssocID="{8FBE2E15-A8A9-4BBB-8801-84449EA66841}" presName="sibTrans" presStyleLbl="sibTrans2D1" presStyleIdx="0" presStyleCnt="2"/>
      <dgm:spPr/>
      <dgm:t>
        <a:bodyPr/>
        <a:lstStyle/>
        <a:p>
          <a:endParaRPr lang="en-CA"/>
        </a:p>
      </dgm:t>
    </dgm:pt>
    <dgm:pt modelId="{04E23D28-7821-4444-B70A-EFD7472C92DF}" type="pres">
      <dgm:prSet presAssocID="{8FBE2E15-A8A9-4BBB-8801-84449EA66841}" presName="connectorText" presStyleLbl="sibTrans2D1" presStyleIdx="0" presStyleCnt="2"/>
      <dgm:spPr/>
      <dgm:t>
        <a:bodyPr/>
        <a:lstStyle/>
        <a:p>
          <a:endParaRPr lang="en-CA"/>
        </a:p>
      </dgm:t>
    </dgm:pt>
    <dgm:pt modelId="{091D205B-A583-46FC-9BC2-0375446A1A03}" type="pres">
      <dgm:prSet presAssocID="{450DEB49-F30D-4292-B207-3D6F251974C9}" presName="node" presStyleLbl="node1" presStyleIdx="1" presStyleCnt="3">
        <dgm:presLayoutVars>
          <dgm:bulletEnabled val="1"/>
        </dgm:presLayoutVars>
      </dgm:prSet>
      <dgm:spPr/>
      <dgm:t>
        <a:bodyPr/>
        <a:lstStyle/>
        <a:p>
          <a:endParaRPr lang="en-CA"/>
        </a:p>
      </dgm:t>
    </dgm:pt>
    <dgm:pt modelId="{B7143CAA-D457-4A0D-B85A-297C0588F1F6}" type="pres">
      <dgm:prSet presAssocID="{505D1901-4097-4E88-9D09-7F2F8CC74C89}" presName="sibTrans" presStyleLbl="sibTrans2D1" presStyleIdx="1" presStyleCnt="2"/>
      <dgm:spPr/>
      <dgm:t>
        <a:bodyPr/>
        <a:lstStyle/>
        <a:p>
          <a:endParaRPr lang="en-CA"/>
        </a:p>
      </dgm:t>
    </dgm:pt>
    <dgm:pt modelId="{5CC3B80C-AEC3-4B79-8D17-E9A354B9E605}" type="pres">
      <dgm:prSet presAssocID="{505D1901-4097-4E88-9D09-7F2F8CC74C89}" presName="connectorText" presStyleLbl="sibTrans2D1" presStyleIdx="1" presStyleCnt="2"/>
      <dgm:spPr/>
      <dgm:t>
        <a:bodyPr/>
        <a:lstStyle/>
        <a:p>
          <a:endParaRPr lang="en-CA"/>
        </a:p>
      </dgm:t>
    </dgm:pt>
    <dgm:pt modelId="{FEA629F3-9751-44C9-B26C-0AFA74D89ED1}" type="pres">
      <dgm:prSet presAssocID="{577A1FB1-D28E-4DAD-8CD9-551BED4681C7}" presName="node" presStyleLbl="node1" presStyleIdx="2" presStyleCnt="3">
        <dgm:presLayoutVars>
          <dgm:bulletEnabled val="1"/>
        </dgm:presLayoutVars>
      </dgm:prSet>
      <dgm:spPr/>
      <dgm:t>
        <a:bodyPr/>
        <a:lstStyle/>
        <a:p>
          <a:endParaRPr lang="en-CA"/>
        </a:p>
      </dgm:t>
    </dgm:pt>
  </dgm:ptLst>
  <dgm:cxnLst>
    <dgm:cxn modelId="{2A25E2AC-77F7-4D05-A203-87FA5995B4CA}" type="presOf" srcId="{505D1901-4097-4E88-9D09-7F2F8CC74C89}" destId="{B7143CAA-D457-4A0D-B85A-297C0588F1F6}" srcOrd="0" destOrd="0" presId="urn:microsoft.com/office/officeart/2005/8/layout/process1"/>
    <dgm:cxn modelId="{01602734-A54B-42B8-B314-9DB4E52C846E}" type="presOf" srcId="{B8159740-ADDC-480E-9231-E884EF6EDBA9}" destId="{80FE5910-27FB-4A5F-8A3A-CD64DD7DBE91}" srcOrd="0" destOrd="0" presId="urn:microsoft.com/office/officeart/2005/8/layout/process1"/>
    <dgm:cxn modelId="{FD172A5C-A746-4502-9037-BF6707949CDF}" type="presOf" srcId="{450DEB49-F30D-4292-B207-3D6F251974C9}" destId="{091D205B-A583-46FC-9BC2-0375446A1A03}" srcOrd="0" destOrd="0" presId="urn:microsoft.com/office/officeart/2005/8/layout/process1"/>
    <dgm:cxn modelId="{AA6EEF22-C440-4C19-BA11-919199FAE6AA}" type="presOf" srcId="{577A1FB1-D28E-4DAD-8CD9-551BED4681C7}" destId="{FEA629F3-9751-44C9-B26C-0AFA74D89ED1}" srcOrd="0" destOrd="0" presId="urn:microsoft.com/office/officeart/2005/8/layout/process1"/>
    <dgm:cxn modelId="{9BFBF103-2DFF-475A-8CF6-4F3670892C77}" srcId="{B8159740-ADDC-480E-9231-E884EF6EDBA9}" destId="{450DEB49-F30D-4292-B207-3D6F251974C9}" srcOrd="1" destOrd="0" parTransId="{83442072-7B03-4FF2-92FB-9F712024F12B}" sibTransId="{505D1901-4097-4E88-9D09-7F2F8CC74C89}"/>
    <dgm:cxn modelId="{69598EBE-1E1A-4D9E-9076-4E83A943E8DD}" srcId="{B8159740-ADDC-480E-9231-E884EF6EDBA9}" destId="{577A1FB1-D28E-4DAD-8CD9-551BED4681C7}" srcOrd="2" destOrd="0" parTransId="{378E18AD-2C80-44D3-8E11-CFD010C3A0A6}" sibTransId="{FF710DCD-C5DB-4AB9-993D-C371EDD5B94F}"/>
    <dgm:cxn modelId="{B072EDA0-C475-4773-9188-DB04F5824682}" type="presOf" srcId="{8FBE2E15-A8A9-4BBB-8801-84449EA66841}" destId="{04E23D28-7821-4444-B70A-EFD7472C92DF}" srcOrd="1" destOrd="0" presId="urn:microsoft.com/office/officeart/2005/8/layout/process1"/>
    <dgm:cxn modelId="{B97853A1-8BDB-4D70-A36E-BFF85CD45241}" srcId="{B8159740-ADDC-480E-9231-E884EF6EDBA9}" destId="{676A8618-E703-4738-B7DC-055F5BA53C07}" srcOrd="0" destOrd="0" parTransId="{440BC899-939F-4E6A-AC29-29C18BCE97C4}" sibTransId="{8FBE2E15-A8A9-4BBB-8801-84449EA66841}"/>
    <dgm:cxn modelId="{D692E874-AE39-4034-B510-81E86ECEA676}" type="presOf" srcId="{676A8618-E703-4738-B7DC-055F5BA53C07}" destId="{D106A9BA-121A-4BEE-A0EB-E2E740CB112B}" srcOrd="0" destOrd="0" presId="urn:microsoft.com/office/officeart/2005/8/layout/process1"/>
    <dgm:cxn modelId="{2A23A6E1-473A-47A7-A03F-991E469752D1}" type="presOf" srcId="{8FBE2E15-A8A9-4BBB-8801-84449EA66841}" destId="{3ABF6990-E46B-4F58-93BE-B7E022C146FD}" srcOrd="0" destOrd="0" presId="urn:microsoft.com/office/officeart/2005/8/layout/process1"/>
    <dgm:cxn modelId="{AB72886B-6CEC-418C-B1CA-307FA30A60DC}" type="presOf" srcId="{505D1901-4097-4E88-9D09-7F2F8CC74C89}" destId="{5CC3B80C-AEC3-4B79-8D17-E9A354B9E605}" srcOrd="1" destOrd="0" presId="urn:microsoft.com/office/officeart/2005/8/layout/process1"/>
    <dgm:cxn modelId="{8FF193A3-1B4F-4ACB-9677-96714EF67D70}" type="presParOf" srcId="{80FE5910-27FB-4A5F-8A3A-CD64DD7DBE91}" destId="{D106A9BA-121A-4BEE-A0EB-E2E740CB112B}" srcOrd="0" destOrd="0" presId="urn:microsoft.com/office/officeart/2005/8/layout/process1"/>
    <dgm:cxn modelId="{11A641C4-BB73-46A4-8B1F-3FBDBDA09A48}" type="presParOf" srcId="{80FE5910-27FB-4A5F-8A3A-CD64DD7DBE91}" destId="{3ABF6990-E46B-4F58-93BE-B7E022C146FD}" srcOrd="1" destOrd="0" presId="urn:microsoft.com/office/officeart/2005/8/layout/process1"/>
    <dgm:cxn modelId="{91F49CA2-24D6-491B-A6E5-A9B83B42F639}" type="presParOf" srcId="{3ABF6990-E46B-4F58-93BE-B7E022C146FD}" destId="{04E23D28-7821-4444-B70A-EFD7472C92DF}" srcOrd="0" destOrd="0" presId="urn:microsoft.com/office/officeart/2005/8/layout/process1"/>
    <dgm:cxn modelId="{46272312-D3BD-420D-96FE-18FB99432DFD}" type="presParOf" srcId="{80FE5910-27FB-4A5F-8A3A-CD64DD7DBE91}" destId="{091D205B-A583-46FC-9BC2-0375446A1A03}" srcOrd="2" destOrd="0" presId="urn:microsoft.com/office/officeart/2005/8/layout/process1"/>
    <dgm:cxn modelId="{9ECB98BE-9189-4B74-BEA8-AB3CED2C5FCA}" type="presParOf" srcId="{80FE5910-27FB-4A5F-8A3A-CD64DD7DBE91}" destId="{B7143CAA-D457-4A0D-B85A-297C0588F1F6}" srcOrd="3" destOrd="0" presId="urn:microsoft.com/office/officeart/2005/8/layout/process1"/>
    <dgm:cxn modelId="{9DC22BA4-24A7-40CD-8AB7-C99D7EEB98D6}" type="presParOf" srcId="{B7143CAA-D457-4A0D-B85A-297C0588F1F6}" destId="{5CC3B80C-AEC3-4B79-8D17-E9A354B9E605}" srcOrd="0" destOrd="0" presId="urn:microsoft.com/office/officeart/2005/8/layout/process1"/>
    <dgm:cxn modelId="{2FC0B8B6-2B31-4CEA-952C-43EF32713656}" type="presParOf" srcId="{80FE5910-27FB-4A5F-8A3A-CD64DD7DBE91}" destId="{FEA629F3-9751-44C9-B26C-0AFA74D89ED1}" srcOrd="4"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8159740-ADDC-480E-9231-E884EF6EDBA9}" type="doc">
      <dgm:prSet loTypeId="urn:microsoft.com/office/officeart/2005/8/layout/process1" loCatId="process" qsTypeId="urn:microsoft.com/office/officeart/2005/8/quickstyle/simple1" qsCatId="simple" csTypeId="urn:microsoft.com/office/officeart/2005/8/colors/accent1_2" csCatId="accent1" phldr="1"/>
      <dgm:spPr/>
    </dgm:pt>
    <dgm:pt modelId="{676A8618-E703-4738-B7DC-055F5BA53C07}">
      <dgm:prSet phldrT="[Text]"/>
      <dgm:spPr>
        <a:solidFill>
          <a:srgbClr val="F99107"/>
        </a:solidFill>
      </dgm:spPr>
      <dgm:t>
        <a:bodyPr/>
        <a:lstStyle/>
        <a:p>
          <a:r>
            <a:rPr lang="en-CA" b="1" baseline="0" dirty="0" smtClean="0">
              <a:solidFill>
                <a:schemeClr val="tx1"/>
              </a:solidFill>
            </a:rPr>
            <a:t>Agreeableness</a:t>
          </a:r>
          <a:endParaRPr lang="en-CA" b="1" baseline="0" dirty="0">
            <a:solidFill>
              <a:schemeClr val="tx1"/>
            </a:solidFill>
          </a:endParaRPr>
        </a:p>
      </dgm:t>
    </dgm:pt>
    <dgm:pt modelId="{440BC899-939F-4E6A-AC29-29C18BCE97C4}" type="parTrans" cxnId="{B97853A1-8BDB-4D70-A36E-BFF85CD45241}">
      <dgm:prSet/>
      <dgm:spPr/>
      <dgm:t>
        <a:bodyPr/>
        <a:lstStyle/>
        <a:p>
          <a:endParaRPr lang="en-CA"/>
        </a:p>
      </dgm:t>
    </dgm:pt>
    <dgm:pt modelId="{8FBE2E15-A8A9-4BBB-8801-84449EA66841}" type="sibTrans" cxnId="{B97853A1-8BDB-4D70-A36E-BFF85CD45241}">
      <dgm:prSet/>
      <dgm:spPr/>
      <dgm:t>
        <a:bodyPr/>
        <a:lstStyle/>
        <a:p>
          <a:endParaRPr lang="en-CA"/>
        </a:p>
      </dgm:t>
    </dgm:pt>
    <dgm:pt modelId="{450DEB49-F30D-4292-B207-3D6F251974C9}">
      <dgm:prSet phldrT="[Text]"/>
      <dgm:spPr>
        <a:solidFill>
          <a:srgbClr val="F99107"/>
        </a:solidFill>
      </dgm:spPr>
      <dgm:t>
        <a:bodyPr/>
        <a:lstStyle/>
        <a:p>
          <a:r>
            <a:rPr lang="en-CA" baseline="0" dirty="0" smtClean="0">
              <a:solidFill>
                <a:schemeClr val="tx1"/>
              </a:solidFill>
            </a:rPr>
            <a:t>Cooperative, helpful and nurturing others</a:t>
          </a:r>
          <a:endParaRPr lang="en-CA" baseline="0" dirty="0">
            <a:solidFill>
              <a:schemeClr val="tx1"/>
            </a:solidFill>
          </a:endParaRPr>
        </a:p>
      </dgm:t>
    </dgm:pt>
    <dgm:pt modelId="{83442072-7B03-4FF2-92FB-9F712024F12B}" type="parTrans" cxnId="{9BFBF103-2DFF-475A-8CF6-4F3670892C77}">
      <dgm:prSet/>
      <dgm:spPr/>
      <dgm:t>
        <a:bodyPr/>
        <a:lstStyle/>
        <a:p>
          <a:endParaRPr lang="en-CA"/>
        </a:p>
      </dgm:t>
    </dgm:pt>
    <dgm:pt modelId="{505D1901-4097-4E88-9D09-7F2F8CC74C89}" type="sibTrans" cxnId="{9BFBF103-2DFF-475A-8CF6-4F3670892C77}">
      <dgm:prSet/>
      <dgm:spPr/>
      <dgm:t>
        <a:bodyPr/>
        <a:lstStyle/>
        <a:p>
          <a:endParaRPr lang="en-CA"/>
        </a:p>
      </dgm:t>
    </dgm:pt>
    <dgm:pt modelId="{577A1FB1-D28E-4DAD-8CD9-551BED4681C7}">
      <dgm:prSet phldrT="[Text]"/>
      <dgm:spPr>
        <a:solidFill>
          <a:srgbClr val="F99107"/>
        </a:solidFill>
      </dgm:spPr>
      <dgm:t>
        <a:bodyPr/>
        <a:lstStyle/>
        <a:p>
          <a:r>
            <a:rPr lang="en-CA" baseline="0" dirty="0" smtClean="0">
              <a:solidFill>
                <a:schemeClr val="tx1"/>
              </a:solidFill>
            </a:rPr>
            <a:t>Better interaction and teamwork</a:t>
          </a:r>
          <a:endParaRPr lang="en-CA" baseline="0" dirty="0">
            <a:solidFill>
              <a:schemeClr val="tx1"/>
            </a:solidFill>
          </a:endParaRPr>
        </a:p>
      </dgm:t>
    </dgm:pt>
    <dgm:pt modelId="{378E18AD-2C80-44D3-8E11-CFD010C3A0A6}" type="parTrans" cxnId="{69598EBE-1E1A-4D9E-9076-4E83A943E8DD}">
      <dgm:prSet/>
      <dgm:spPr/>
      <dgm:t>
        <a:bodyPr/>
        <a:lstStyle/>
        <a:p>
          <a:endParaRPr lang="en-CA"/>
        </a:p>
      </dgm:t>
    </dgm:pt>
    <dgm:pt modelId="{FF710DCD-C5DB-4AB9-993D-C371EDD5B94F}" type="sibTrans" cxnId="{69598EBE-1E1A-4D9E-9076-4E83A943E8DD}">
      <dgm:prSet/>
      <dgm:spPr/>
      <dgm:t>
        <a:bodyPr/>
        <a:lstStyle/>
        <a:p>
          <a:endParaRPr lang="en-CA"/>
        </a:p>
      </dgm:t>
    </dgm:pt>
    <dgm:pt modelId="{80FE5910-27FB-4A5F-8A3A-CD64DD7DBE91}" type="pres">
      <dgm:prSet presAssocID="{B8159740-ADDC-480E-9231-E884EF6EDBA9}" presName="Name0" presStyleCnt="0">
        <dgm:presLayoutVars>
          <dgm:dir/>
          <dgm:resizeHandles val="exact"/>
        </dgm:presLayoutVars>
      </dgm:prSet>
      <dgm:spPr/>
    </dgm:pt>
    <dgm:pt modelId="{D106A9BA-121A-4BEE-A0EB-E2E740CB112B}" type="pres">
      <dgm:prSet presAssocID="{676A8618-E703-4738-B7DC-055F5BA53C07}" presName="node" presStyleLbl="node1" presStyleIdx="0" presStyleCnt="3">
        <dgm:presLayoutVars>
          <dgm:bulletEnabled val="1"/>
        </dgm:presLayoutVars>
      </dgm:prSet>
      <dgm:spPr/>
      <dgm:t>
        <a:bodyPr/>
        <a:lstStyle/>
        <a:p>
          <a:endParaRPr lang="en-CA"/>
        </a:p>
      </dgm:t>
    </dgm:pt>
    <dgm:pt modelId="{3ABF6990-E46B-4F58-93BE-B7E022C146FD}" type="pres">
      <dgm:prSet presAssocID="{8FBE2E15-A8A9-4BBB-8801-84449EA66841}" presName="sibTrans" presStyleLbl="sibTrans2D1" presStyleIdx="0" presStyleCnt="2"/>
      <dgm:spPr/>
      <dgm:t>
        <a:bodyPr/>
        <a:lstStyle/>
        <a:p>
          <a:endParaRPr lang="en-CA"/>
        </a:p>
      </dgm:t>
    </dgm:pt>
    <dgm:pt modelId="{04E23D28-7821-4444-B70A-EFD7472C92DF}" type="pres">
      <dgm:prSet presAssocID="{8FBE2E15-A8A9-4BBB-8801-84449EA66841}" presName="connectorText" presStyleLbl="sibTrans2D1" presStyleIdx="0" presStyleCnt="2"/>
      <dgm:spPr/>
      <dgm:t>
        <a:bodyPr/>
        <a:lstStyle/>
        <a:p>
          <a:endParaRPr lang="en-CA"/>
        </a:p>
      </dgm:t>
    </dgm:pt>
    <dgm:pt modelId="{091D205B-A583-46FC-9BC2-0375446A1A03}" type="pres">
      <dgm:prSet presAssocID="{450DEB49-F30D-4292-B207-3D6F251974C9}" presName="node" presStyleLbl="node1" presStyleIdx="1" presStyleCnt="3">
        <dgm:presLayoutVars>
          <dgm:bulletEnabled val="1"/>
        </dgm:presLayoutVars>
      </dgm:prSet>
      <dgm:spPr/>
      <dgm:t>
        <a:bodyPr/>
        <a:lstStyle/>
        <a:p>
          <a:endParaRPr lang="en-CA"/>
        </a:p>
      </dgm:t>
    </dgm:pt>
    <dgm:pt modelId="{B7143CAA-D457-4A0D-B85A-297C0588F1F6}" type="pres">
      <dgm:prSet presAssocID="{505D1901-4097-4E88-9D09-7F2F8CC74C89}" presName="sibTrans" presStyleLbl="sibTrans2D1" presStyleIdx="1" presStyleCnt="2"/>
      <dgm:spPr/>
      <dgm:t>
        <a:bodyPr/>
        <a:lstStyle/>
        <a:p>
          <a:endParaRPr lang="en-CA"/>
        </a:p>
      </dgm:t>
    </dgm:pt>
    <dgm:pt modelId="{5CC3B80C-AEC3-4B79-8D17-E9A354B9E605}" type="pres">
      <dgm:prSet presAssocID="{505D1901-4097-4E88-9D09-7F2F8CC74C89}" presName="connectorText" presStyleLbl="sibTrans2D1" presStyleIdx="1" presStyleCnt="2"/>
      <dgm:spPr/>
      <dgm:t>
        <a:bodyPr/>
        <a:lstStyle/>
        <a:p>
          <a:endParaRPr lang="en-CA"/>
        </a:p>
      </dgm:t>
    </dgm:pt>
    <dgm:pt modelId="{FEA629F3-9751-44C9-B26C-0AFA74D89ED1}" type="pres">
      <dgm:prSet presAssocID="{577A1FB1-D28E-4DAD-8CD9-551BED4681C7}" presName="node" presStyleLbl="node1" presStyleIdx="2" presStyleCnt="3">
        <dgm:presLayoutVars>
          <dgm:bulletEnabled val="1"/>
        </dgm:presLayoutVars>
      </dgm:prSet>
      <dgm:spPr/>
      <dgm:t>
        <a:bodyPr/>
        <a:lstStyle/>
        <a:p>
          <a:endParaRPr lang="en-CA"/>
        </a:p>
      </dgm:t>
    </dgm:pt>
  </dgm:ptLst>
  <dgm:cxnLst>
    <dgm:cxn modelId="{A3A3571F-7A87-4939-B948-9E1F26CF1360}" type="presOf" srcId="{8FBE2E15-A8A9-4BBB-8801-84449EA66841}" destId="{3ABF6990-E46B-4F58-93BE-B7E022C146FD}" srcOrd="0" destOrd="0" presId="urn:microsoft.com/office/officeart/2005/8/layout/process1"/>
    <dgm:cxn modelId="{A5AD9516-5D70-4B0E-8470-5F6CA504CE56}" type="presOf" srcId="{450DEB49-F30D-4292-B207-3D6F251974C9}" destId="{091D205B-A583-46FC-9BC2-0375446A1A03}" srcOrd="0" destOrd="0" presId="urn:microsoft.com/office/officeart/2005/8/layout/process1"/>
    <dgm:cxn modelId="{69598EBE-1E1A-4D9E-9076-4E83A943E8DD}" srcId="{B8159740-ADDC-480E-9231-E884EF6EDBA9}" destId="{577A1FB1-D28E-4DAD-8CD9-551BED4681C7}" srcOrd="2" destOrd="0" parTransId="{378E18AD-2C80-44D3-8E11-CFD010C3A0A6}" sibTransId="{FF710DCD-C5DB-4AB9-993D-C371EDD5B94F}"/>
    <dgm:cxn modelId="{B97853A1-8BDB-4D70-A36E-BFF85CD45241}" srcId="{B8159740-ADDC-480E-9231-E884EF6EDBA9}" destId="{676A8618-E703-4738-B7DC-055F5BA53C07}" srcOrd="0" destOrd="0" parTransId="{440BC899-939F-4E6A-AC29-29C18BCE97C4}" sibTransId="{8FBE2E15-A8A9-4BBB-8801-84449EA66841}"/>
    <dgm:cxn modelId="{3466794B-ECA3-4869-B1F9-07C47FF3712E}" type="presOf" srcId="{505D1901-4097-4E88-9D09-7F2F8CC74C89}" destId="{5CC3B80C-AEC3-4B79-8D17-E9A354B9E605}" srcOrd="1" destOrd="0" presId="urn:microsoft.com/office/officeart/2005/8/layout/process1"/>
    <dgm:cxn modelId="{BA35C7AA-6D36-4E58-B0E3-B9EB694D334B}" type="presOf" srcId="{B8159740-ADDC-480E-9231-E884EF6EDBA9}" destId="{80FE5910-27FB-4A5F-8A3A-CD64DD7DBE91}" srcOrd="0" destOrd="0" presId="urn:microsoft.com/office/officeart/2005/8/layout/process1"/>
    <dgm:cxn modelId="{181FEA6B-A875-49D2-93C9-87E24D2409EA}" type="presOf" srcId="{505D1901-4097-4E88-9D09-7F2F8CC74C89}" destId="{B7143CAA-D457-4A0D-B85A-297C0588F1F6}" srcOrd="0" destOrd="0" presId="urn:microsoft.com/office/officeart/2005/8/layout/process1"/>
    <dgm:cxn modelId="{2D54C3A8-AAC0-4B7E-94D5-577B18CB402C}" type="presOf" srcId="{676A8618-E703-4738-B7DC-055F5BA53C07}" destId="{D106A9BA-121A-4BEE-A0EB-E2E740CB112B}" srcOrd="0" destOrd="0" presId="urn:microsoft.com/office/officeart/2005/8/layout/process1"/>
    <dgm:cxn modelId="{9BFBF103-2DFF-475A-8CF6-4F3670892C77}" srcId="{B8159740-ADDC-480E-9231-E884EF6EDBA9}" destId="{450DEB49-F30D-4292-B207-3D6F251974C9}" srcOrd="1" destOrd="0" parTransId="{83442072-7B03-4FF2-92FB-9F712024F12B}" sibTransId="{505D1901-4097-4E88-9D09-7F2F8CC74C89}"/>
    <dgm:cxn modelId="{CFAC4E9A-5CFB-487F-8946-470CEF5AE969}" type="presOf" srcId="{577A1FB1-D28E-4DAD-8CD9-551BED4681C7}" destId="{FEA629F3-9751-44C9-B26C-0AFA74D89ED1}" srcOrd="0" destOrd="0" presId="urn:microsoft.com/office/officeart/2005/8/layout/process1"/>
    <dgm:cxn modelId="{44F09A31-6DC0-4918-AA63-23706E0B032C}" type="presOf" srcId="{8FBE2E15-A8A9-4BBB-8801-84449EA66841}" destId="{04E23D28-7821-4444-B70A-EFD7472C92DF}" srcOrd="1" destOrd="0" presId="urn:microsoft.com/office/officeart/2005/8/layout/process1"/>
    <dgm:cxn modelId="{A29FE1B7-BD34-4A60-92CF-204AA7CFD7F6}" type="presParOf" srcId="{80FE5910-27FB-4A5F-8A3A-CD64DD7DBE91}" destId="{D106A9BA-121A-4BEE-A0EB-E2E740CB112B}" srcOrd="0" destOrd="0" presId="urn:microsoft.com/office/officeart/2005/8/layout/process1"/>
    <dgm:cxn modelId="{8F388EC2-47C2-472A-9211-6A4D9E08F7BB}" type="presParOf" srcId="{80FE5910-27FB-4A5F-8A3A-CD64DD7DBE91}" destId="{3ABF6990-E46B-4F58-93BE-B7E022C146FD}" srcOrd="1" destOrd="0" presId="urn:microsoft.com/office/officeart/2005/8/layout/process1"/>
    <dgm:cxn modelId="{929E53BB-78CE-4538-BC17-7CF03816A11B}" type="presParOf" srcId="{3ABF6990-E46B-4F58-93BE-B7E022C146FD}" destId="{04E23D28-7821-4444-B70A-EFD7472C92DF}" srcOrd="0" destOrd="0" presId="urn:microsoft.com/office/officeart/2005/8/layout/process1"/>
    <dgm:cxn modelId="{070D3BB2-2D70-49A2-B5E0-3C57BD2818D3}" type="presParOf" srcId="{80FE5910-27FB-4A5F-8A3A-CD64DD7DBE91}" destId="{091D205B-A583-46FC-9BC2-0375446A1A03}" srcOrd="2" destOrd="0" presId="urn:microsoft.com/office/officeart/2005/8/layout/process1"/>
    <dgm:cxn modelId="{665EE1DD-7B30-4556-8967-06D7E5222C3A}" type="presParOf" srcId="{80FE5910-27FB-4A5F-8A3A-CD64DD7DBE91}" destId="{B7143CAA-D457-4A0D-B85A-297C0588F1F6}" srcOrd="3" destOrd="0" presId="urn:microsoft.com/office/officeart/2005/8/layout/process1"/>
    <dgm:cxn modelId="{931713E1-6B00-45FD-BBE7-875956C6E998}" type="presParOf" srcId="{B7143CAA-D457-4A0D-B85A-297C0588F1F6}" destId="{5CC3B80C-AEC3-4B79-8D17-E9A354B9E605}" srcOrd="0" destOrd="0" presId="urn:microsoft.com/office/officeart/2005/8/layout/process1"/>
    <dgm:cxn modelId="{071E7DCE-8418-460F-A6CD-CB840B9F2886}" type="presParOf" srcId="{80FE5910-27FB-4A5F-8A3A-CD64DD7DBE91}" destId="{FEA629F3-9751-44C9-B26C-0AFA74D89ED1}" srcOrd="4"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8159740-ADDC-480E-9231-E884EF6EDBA9}" type="doc">
      <dgm:prSet loTypeId="urn:microsoft.com/office/officeart/2005/8/layout/process1" loCatId="process" qsTypeId="urn:microsoft.com/office/officeart/2005/8/quickstyle/simple1" qsCatId="simple" csTypeId="urn:microsoft.com/office/officeart/2005/8/colors/accent1_2" csCatId="accent1" phldr="1"/>
      <dgm:spPr/>
    </dgm:pt>
    <dgm:pt modelId="{676A8618-E703-4738-B7DC-055F5BA53C07}">
      <dgm:prSet phldrT="[Text]"/>
      <dgm:spPr>
        <a:solidFill>
          <a:srgbClr val="F99107"/>
        </a:solidFill>
      </dgm:spPr>
      <dgm:t>
        <a:bodyPr/>
        <a:lstStyle/>
        <a:p>
          <a:r>
            <a:rPr lang="en-CA" b="1" baseline="0" dirty="0" smtClean="0">
              <a:solidFill>
                <a:schemeClr val="tx1"/>
              </a:solidFill>
            </a:rPr>
            <a:t>Emotional Stability</a:t>
          </a:r>
          <a:endParaRPr lang="en-CA" b="1" baseline="0" dirty="0">
            <a:solidFill>
              <a:schemeClr val="tx1"/>
            </a:solidFill>
          </a:endParaRPr>
        </a:p>
      </dgm:t>
    </dgm:pt>
    <dgm:pt modelId="{440BC899-939F-4E6A-AC29-29C18BCE97C4}" type="parTrans" cxnId="{B97853A1-8BDB-4D70-A36E-BFF85CD45241}">
      <dgm:prSet/>
      <dgm:spPr/>
      <dgm:t>
        <a:bodyPr/>
        <a:lstStyle/>
        <a:p>
          <a:endParaRPr lang="en-CA"/>
        </a:p>
      </dgm:t>
    </dgm:pt>
    <dgm:pt modelId="{8FBE2E15-A8A9-4BBB-8801-84449EA66841}" type="sibTrans" cxnId="{B97853A1-8BDB-4D70-A36E-BFF85CD45241}">
      <dgm:prSet/>
      <dgm:spPr/>
      <dgm:t>
        <a:bodyPr/>
        <a:lstStyle/>
        <a:p>
          <a:endParaRPr lang="en-CA"/>
        </a:p>
      </dgm:t>
    </dgm:pt>
    <dgm:pt modelId="{450DEB49-F30D-4292-B207-3D6F251974C9}">
      <dgm:prSet phldrT="[Text]"/>
      <dgm:spPr>
        <a:solidFill>
          <a:srgbClr val="F99107"/>
        </a:solidFill>
      </dgm:spPr>
      <dgm:t>
        <a:bodyPr/>
        <a:lstStyle/>
        <a:p>
          <a:r>
            <a:rPr lang="en-CA" baseline="0" dirty="0" smtClean="0">
              <a:solidFill>
                <a:schemeClr val="tx1"/>
              </a:solidFill>
            </a:rPr>
            <a:t>Calm and secure</a:t>
          </a:r>
          <a:endParaRPr lang="en-CA" baseline="0" dirty="0">
            <a:solidFill>
              <a:schemeClr val="tx1"/>
            </a:solidFill>
          </a:endParaRPr>
        </a:p>
      </dgm:t>
    </dgm:pt>
    <dgm:pt modelId="{83442072-7B03-4FF2-92FB-9F712024F12B}" type="parTrans" cxnId="{9BFBF103-2DFF-475A-8CF6-4F3670892C77}">
      <dgm:prSet/>
      <dgm:spPr/>
      <dgm:t>
        <a:bodyPr/>
        <a:lstStyle/>
        <a:p>
          <a:endParaRPr lang="en-CA"/>
        </a:p>
      </dgm:t>
    </dgm:pt>
    <dgm:pt modelId="{505D1901-4097-4E88-9D09-7F2F8CC74C89}" type="sibTrans" cxnId="{9BFBF103-2DFF-475A-8CF6-4F3670892C77}">
      <dgm:prSet/>
      <dgm:spPr/>
      <dgm:t>
        <a:bodyPr/>
        <a:lstStyle/>
        <a:p>
          <a:endParaRPr lang="en-CA"/>
        </a:p>
      </dgm:t>
    </dgm:pt>
    <dgm:pt modelId="{577A1FB1-D28E-4DAD-8CD9-551BED4681C7}">
      <dgm:prSet phldrT="[Text]"/>
      <dgm:spPr>
        <a:solidFill>
          <a:srgbClr val="F99107"/>
        </a:solidFill>
      </dgm:spPr>
      <dgm:t>
        <a:bodyPr/>
        <a:lstStyle/>
        <a:p>
          <a:r>
            <a:rPr lang="en-CA" baseline="0" dirty="0" smtClean="0">
              <a:solidFill>
                <a:schemeClr val="tx1"/>
              </a:solidFill>
            </a:rPr>
            <a:t>Effective interaction and teamwork</a:t>
          </a:r>
          <a:endParaRPr lang="en-CA" baseline="0" dirty="0">
            <a:solidFill>
              <a:schemeClr val="tx1"/>
            </a:solidFill>
          </a:endParaRPr>
        </a:p>
      </dgm:t>
    </dgm:pt>
    <dgm:pt modelId="{378E18AD-2C80-44D3-8E11-CFD010C3A0A6}" type="parTrans" cxnId="{69598EBE-1E1A-4D9E-9076-4E83A943E8DD}">
      <dgm:prSet/>
      <dgm:spPr/>
      <dgm:t>
        <a:bodyPr/>
        <a:lstStyle/>
        <a:p>
          <a:endParaRPr lang="en-CA"/>
        </a:p>
      </dgm:t>
    </dgm:pt>
    <dgm:pt modelId="{FF710DCD-C5DB-4AB9-993D-C371EDD5B94F}" type="sibTrans" cxnId="{69598EBE-1E1A-4D9E-9076-4E83A943E8DD}">
      <dgm:prSet/>
      <dgm:spPr/>
      <dgm:t>
        <a:bodyPr/>
        <a:lstStyle/>
        <a:p>
          <a:endParaRPr lang="en-CA"/>
        </a:p>
      </dgm:t>
    </dgm:pt>
    <dgm:pt modelId="{80FE5910-27FB-4A5F-8A3A-CD64DD7DBE91}" type="pres">
      <dgm:prSet presAssocID="{B8159740-ADDC-480E-9231-E884EF6EDBA9}" presName="Name0" presStyleCnt="0">
        <dgm:presLayoutVars>
          <dgm:dir/>
          <dgm:resizeHandles val="exact"/>
        </dgm:presLayoutVars>
      </dgm:prSet>
      <dgm:spPr/>
    </dgm:pt>
    <dgm:pt modelId="{D106A9BA-121A-4BEE-A0EB-E2E740CB112B}" type="pres">
      <dgm:prSet presAssocID="{676A8618-E703-4738-B7DC-055F5BA53C07}" presName="node" presStyleLbl="node1" presStyleIdx="0" presStyleCnt="3">
        <dgm:presLayoutVars>
          <dgm:bulletEnabled val="1"/>
        </dgm:presLayoutVars>
      </dgm:prSet>
      <dgm:spPr/>
      <dgm:t>
        <a:bodyPr/>
        <a:lstStyle/>
        <a:p>
          <a:endParaRPr lang="en-CA"/>
        </a:p>
      </dgm:t>
    </dgm:pt>
    <dgm:pt modelId="{3ABF6990-E46B-4F58-93BE-B7E022C146FD}" type="pres">
      <dgm:prSet presAssocID="{8FBE2E15-A8A9-4BBB-8801-84449EA66841}" presName="sibTrans" presStyleLbl="sibTrans2D1" presStyleIdx="0" presStyleCnt="2"/>
      <dgm:spPr/>
      <dgm:t>
        <a:bodyPr/>
        <a:lstStyle/>
        <a:p>
          <a:endParaRPr lang="en-CA"/>
        </a:p>
      </dgm:t>
    </dgm:pt>
    <dgm:pt modelId="{04E23D28-7821-4444-B70A-EFD7472C92DF}" type="pres">
      <dgm:prSet presAssocID="{8FBE2E15-A8A9-4BBB-8801-84449EA66841}" presName="connectorText" presStyleLbl="sibTrans2D1" presStyleIdx="0" presStyleCnt="2"/>
      <dgm:spPr/>
      <dgm:t>
        <a:bodyPr/>
        <a:lstStyle/>
        <a:p>
          <a:endParaRPr lang="en-CA"/>
        </a:p>
      </dgm:t>
    </dgm:pt>
    <dgm:pt modelId="{091D205B-A583-46FC-9BC2-0375446A1A03}" type="pres">
      <dgm:prSet presAssocID="{450DEB49-F30D-4292-B207-3D6F251974C9}" presName="node" presStyleLbl="node1" presStyleIdx="1" presStyleCnt="3">
        <dgm:presLayoutVars>
          <dgm:bulletEnabled val="1"/>
        </dgm:presLayoutVars>
      </dgm:prSet>
      <dgm:spPr/>
      <dgm:t>
        <a:bodyPr/>
        <a:lstStyle/>
        <a:p>
          <a:endParaRPr lang="en-CA"/>
        </a:p>
      </dgm:t>
    </dgm:pt>
    <dgm:pt modelId="{B7143CAA-D457-4A0D-B85A-297C0588F1F6}" type="pres">
      <dgm:prSet presAssocID="{505D1901-4097-4E88-9D09-7F2F8CC74C89}" presName="sibTrans" presStyleLbl="sibTrans2D1" presStyleIdx="1" presStyleCnt="2"/>
      <dgm:spPr/>
      <dgm:t>
        <a:bodyPr/>
        <a:lstStyle/>
        <a:p>
          <a:endParaRPr lang="en-CA"/>
        </a:p>
      </dgm:t>
    </dgm:pt>
    <dgm:pt modelId="{5CC3B80C-AEC3-4B79-8D17-E9A354B9E605}" type="pres">
      <dgm:prSet presAssocID="{505D1901-4097-4E88-9D09-7F2F8CC74C89}" presName="connectorText" presStyleLbl="sibTrans2D1" presStyleIdx="1" presStyleCnt="2"/>
      <dgm:spPr/>
      <dgm:t>
        <a:bodyPr/>
        <a:lstStyle/>
        <a:p>
          <a:endParaRPr lang="en-CA"/>
        </a:p>
      </dgm:t>
    </dgm:pt>
    <dgm:pt modelId="{FEA629F3-9751-44C9-B26C-0AFA74D89ED1}" type="pres">
      <dgm:prSet presAssocID="{577A1FB1-D28E-4DAD-8CD9-551BED4681C7}" presName="node" presStyleLbl="node1" presStyleIdx="2" presStyleCnt="3">
        <dgm:presLayoutVars>
          <dgm:bulletEnabled val="1"/>
        </dgm:presLayoutVars>
      </dgm:prSet>
      <dgm:spPr/>
      <dgm:t>
        <a:bodyPr/>
        <a:lstStyle/>
        <a:p>
          <a:endParaRPr lang="en-CA"/>
        </a:p>
      </dgm:t>
    </dgm:pt>
  </dgm:ptLst>
  <dgm:cxnLst>
    <dgm:cxn modelId="{22EA194B-6227-4AE4-B621-0892CDA13379}" type="presOf" srcId="{450DEB49-F30D-4292-B207-3D6F251974C9}" destId="{091D205B-A583-46FC-9BC2-0375446A1A03}" srcOrd="0" destOrd="0" presId="urn:microsoft.com/office/officeart/2005/8/layout/process1"/>
    <dgm:cxn modelId="{CFC5D762-45DD-4DF7-9C22-C28CE9E873A0}" type="presOf" srcId="{B8159740-ADDC-480E-9231-E884EF6EDBA9}" destId="{80FE5910-27FB-4A5F-8A3A-CD64DD7DBE91}" srcOrd="0" destOrd="0" presId="urn:microsoft.com/office/officeart/2005/8/layout/process1"/>
    <dgm:cxn modelId="{2279F3C2-635F-4DD0-A769-5244CA0967C8}" type="presOf" srcId="{8FBE2E15-A8A9-4BBB-8801-84449EA66841}" destId="{3ABF6990-E46B-4F58-93BE-B7E022C146FD}" srcOrd="0" destOrd="0" presId="urn:microsoft.com/office/officeart/2005/8/layout/process1"/>
    <dgm:cxn modelId="{9BFBF103-2DFF-475A-8CF6-4F3670892C77}" srcId="{B8159740-ADDC-480E-9231-E884EF6EDBA9}" destId="{450DEB49-F30D-4292-B207-3D6F251974C9}" srcOrd="1" destOrd="0" parTransId="{83442072-7B03-4FF2-92FB-9F712024F12B}" sibTransId="{505D1901-4097-4E88-9D09-7F2F8CC74C89}"/>
    <dgm:cxn modelId="{E9760B61-70D8-4EC5-AFCA-02F241CE9BEB}" type="presOf" srcId="{676A8618-E703-4738-B7DC-055F5BA53C07}" destId="{D106A9BA-121A-4BEE-A0EB-E2E740CB112B}" srcOrd="0" destOrd="0" presId="urn:microsoft.com/office/officeart/2005/8/layout/process1"/>
    <dgm:cxn modelId="{CD3B22C9-FBA5-45F1-BAB2-A2C3A2D91139}" type="presOf" srcId="{505D1901-4097-4E88-9D09-7F2F8CC74C89}" destId="{B7143CAA-D457-4A0D-B85A-297C0588F1F6}" srcOrd="0" destOrd="0" presId="urn:microsoft.com/office/officeart/2005/8/layout/process1"/>
    <dgm:cxn modelId="{3F54A607-0CEE-4D6F-95BE-9000D58CC3F3}" type="presOf" srcId="{8FBE2E15-A8A9-4BBB-8801-84449EA66841}" destId="{04E23D28-7821-4444-B70A-EFD7472C92DF}" srcOrd="1" destOrd="0" presId="urn:microsoft.com/office/officeart/2005/8/layout/process1"/>
    <dgm:cxn modelId="{69598EBE-1E1A-4D9E-9076-4E83A943E8DD}" srcId="{B8159740-ADDC-480E-9231-E884EF6EDBA9}" destId="{577A1FB1-D28E-4DAD-8CD9-551BED4681C7}" srcOrd="2" destOrd="0" parTransId="{378E18AD-2C80-44D3-8E11-CFD010C3A0A6}" sibTransId="{FF710DCD-C5DB-4AB9-993D-C371EDD5B94F}"/>
    <dgm:cxn modelId="{B97853A1-8BDB-4D70-A36E-BFF85CD45241}" srcId="{B8159740-ADDC-480E-9231-E884EF6EDBA9}" destId="{676A8618-E703-4738-B7DC-055F5BA53C07}" srcOrd="0" destOrd="0" parTransId="{440BC899-939F-4E6A-AC29-29C18BCE97C4}" sibTransId="{8FBE2E15-A8A9-4BBB-8801-84449EA66841}"/>
    <dgm:cxn modelId="{0AF8A283-6429-437E-A8BC-E56CE0C865AC}" type="presOf" srcId="{505D1901-4097-4E88-9D09-7F2F8CC74C89}" destId="{5CC3B80C-AEC3-4B79-8D17-E9A354B9E605}" srcOrd="1" destOrd="0" presId="urn:microsoft.com/office/officeart/2005/8/layout/process1"/>
    <dgm:cxn modelId="{C4EE5227-2C4C-4714-A37A-05F4F3EC7F9B}" type="presOf" srcId="{577A1FB1-D28E-4DAD-8CD9-551BED4681C7}" destId="{FEA629F3-9751-44C9-B26C-0AFA74D89ED1}" srcOrd="0" destOrd="0" presId="urn:microsoft.com/office/officeart/2005/8/layout/process1"/>
    <dgm:cxn modelId="{0C389D7B-1B59-4EA1-ADC9-66E5A3B585A8}" type="presParOf" srcId="{80FE5910-27FB-4A5F-8A3A-CD64DD7DBE91}" destId="{D106A9BA-121A-4BEE-A0EB-E2E740CB112B}" srcOrd="0" destOrd="0" presId="urn:microsoft.com/office/officeart/2005/8/layout/process1"/>
    <dgm:cxn modelId="{33E835FC-3BC7-461B-9EF5-D2B868988F4C}" type="presParOf" srcId="{80FE5910-27FB-4A5F-8A3A-CD64DD7DBE91}" destId="{3ABF6990-E46B-4F58-93BE-B7E022C146FD}" srcOrd="1" destOrd="0" presId="urn:microsoft.com/office/officeart/2005/8/layout/process1"/>
    <dgm:cxn modelId="{495D1073-20B7-45C3-81E0-129F73349C58}" type="presParOf" srcId="{3ABF6990-E46B-4F58-93BE-B7E022C146FD}" destId="{04E23D28-7821-4444-B70A-EFD7472C92DF}" srcOrd="0" destOrd="0" presId="urn:microsoft.com/office/officeart/2005/8/layout/process1"/>
    <dgm:cxn modelId="{1BBDAC56-999A-43FA-A112-125111544460}" type="presParOf" srcId="{80FE5910-27FB-4A5F-8A3A-CD64DD7DBE91}" destId="{091D205B-A583-46FC-9BC2-0375446A1A03}" srcOrd="2" destOrd="0" presId="urn:microsoft.com/office/officeart/2005/8/layout/process1"/>
    <dgm:cxn modelId="{B12F3D8E-EBF4-428B-902A-5D367D3DCB8E}" type="presParOf" srcId="{80FE5910-27FB-4A5F-8A3A-CD64DD7DBE91}" destId="{B7143CAA-D457-4A0D-B85A-297C0588F1F6}" srcOrd="3" destOrd="0" presId="urn:microsoft.com/office/officeart/2005/8/layout/process1"/>
    <dgm:cxn modelId="{C6E350D9-C29B-4FAC-9306-52A3EA2A86F5}" type="presParOf" srcId="{B7143CAA-D457-4A0D-B85A-297C0588F1F6}" destId="{5CC3B80C-AEC3-4B79-8D17-E9A354B9E605}" srcOrd="0" destOrd="0" presId="urn:microsoft.com/office/officeart/2005/8/layout/process1"/>
    <dgm:cxn modelId="{F0B5CA31-B8BD-4FBB-A872-210A09D298CD}" type="presParOf" srcId="{80FE5910-27FB-4A5F-8A3A-CD64DD7DBE91}" destId="{FEA629F3-9751-44C9-B26C-0AFA74D89ED1}"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8159740-ADDC-480E-9231-E884EF6EDBA9}" type="doc">
      <dgm:prSet loTypeId="urn:microsoft.com/office/officeart/2005/8/layout/process1" loCatId="process" qsTypeId="urn:microsoft.com/office/officeart/2005/8/quickstyle/simple1" qsCatId="simple" csTypeId="urn:microsoft.com/office/officeart/2005/8/colors/accent1_2" csCatId="accent1" phldr="1"/>
      <dgm:spPr/>
    </dgm:pt>
    <dgm:pt modelId="{676A8618-E703-4738-B7DC-055F5BA53C07}">
      <dgm:prSet phldrT="[Text]"/>
      <dgm:spPr>
        <a:solidFill>
          <a:srgbClr val="F99107"/>
        </a:solidFill>
      </dgm:spPr>
      <dgm:t>
        <a:bodyPr/>
        <a:lstStyle/>
        <a:p>
          <a:r>
            <a:rPr lang="en-CA" b="1" baseline="0" dirty="0" smtClean="0">
              <a:solidFill>
                <a:schemeClr val="tx1"/>
              </a:solidFill>
            </a:rPr>
            <a:t>Openness to experience</a:t>
          </a:r>
          <a:endParaRPr lang="en-CA" b="1" baseline="0" dirty="0">
            <a:solidFill>
              <a:schemeClr val="tx1"/>
            </a:solidFill>
          </a:endParaRPr>
        </a:p>
      </dgm:t>
    </dgm:pt>
    <dgm:pt modelId="{440BC899-939F-4E6A-AC29-29C18BCE97C4}" type="parTrans" cxnId="{B97853A1-8BDB-4D70-A36E-BFF85CD45241}">
      <dgm:prSet/>
      <dgm:spPr/>
      <dgm:t>
        <a:bodyPr/>
        <a:lstStyle/>
        <a:p>
          <a:endParaRPr lang="en-CA"/>
        </a:p>
      </dgm:t>
    </dgm:pt>
    <dgm:pt modelId="{8FBE2E15-A8A9-4BBB-8801-84449EA66841}" type="sibTrans" cxnId="{B97853A1-8BDB-4D70-A36E-BFF85CD45241}">
      <dgm:prSet/>
      <dgm:spPr/>
      <dgm:t>
        <a:bodyPr/>
        <a:lstStyle/>
        <a:p>
          <a:endParaRPr lang="en-CA"/>
        </a:p>
      </dgm:t>
    </dgm:pt>
    <dgm:pt modelId="{450DEB49-F30D-4292-B207-3D6F251974C9}">
      <dgm:prSet phldrT="[Text]"/>
      <dgm:spPr>
        <a:solidFill>
          <a:srgbClr val="F99107"/>
        </a:solidFill>
      </dgm:spPr>
      <dgm:t>
        <a:bodyPr/>
        <a:lstStyle/>
        <a:p>
          <a:r>
            <a:rPr lang="en-CA" baseline="0" dirty="0" smtClean="0">
              <a:solidFill>
                <a:schemeClr val="tx1"/>
              </a:solidFill>
            </a:rPr>
            <a:t>Creative, intellectual, curious and broad interests</a:t>
          </a:r>
          <a:endParaRPr lang="en-CA" baseline="0" dirty="0">
            <a:solidFill>
              <a:schemeClr val="tx1"/>
            </a:solidFill>
          </a:endParaRPr>
        </a:p>
      </dgm:t>
    </dgm:pt>
    <dgm:pt modelId="{83442072-7B03-4FF2-92FB-9F712024F12B}" type="parTrans" cxnId="{9BFBF103-2DFF-475A-8CF6-4F3670892C77}">
      <dgm:prSet/>
      <dgm:spPr/>
      <dgm:t>
        <a:bodyPr/>
        <a:lstStyle/>
        <a:p>
          <a:endParaRPr lang="en-CA"/>
        </a:p>
      </dgm:t>
    </dgm:pt>
    <dgm:pt modelId="{505D1901-4097-4E88-9D09-7F2F8CC74C89}" type="sibTrans" cxnId="{9BFBF103-2DFF-475A-8CF6-4F3670892C77}">
      <dgm:prSet/>
      <dgm:spPr/>
      <dgm:t>
        <a:bodyPr/>
        <a:lstStyle/>
        <a:p>
          <a:endParaRPr lang="en-CA"/>
        </a:p>
      </dgm:t>
    </dgm:pt>
    <dgm:pt modelId="{577A1FB1-D28E-4DAD-8CD9-551BED4681C7}">
      <dgm:prSet phldrT="[Text]"/>
      <dgm:spPr>
        <a:solidFill>
          <a:srgbClr val="F99107"/>
        </a:solidFill>
      </dgm:spPr>
      <dgm:t>
        <a:bodyPr/>
        <a:lstStyle/>
        <a:p>
          <a:r>
            <a:rPr lang="en-CA" baseline="0" dirty="0" smtClean="0">
              <a:solidFill>
                <a:schemeClr val="tx1"/>
              </a:solidFill>
            </a:rPr>
            <a:t>Creative and effective learning</a:t>
          </a:r>
          <a:endParaRPr lang="en-CA" baseline="0" dirty="0">
            <a:solidFill>
              <a:schemeClr val="tx1"/>
            </a:solidFill>
          </a:endParaRPr>
        </a:p>
      </dgm:t>
    </dgm:pt>
    <dgm:pt modelId="{378E18AD-2C80-44D3-8E11-CFD010C3A0A6}" type="parTrans" cxnId="{69598EBE-1E1A-4D9E-9076-4E83A943E8DD}">
      <dgm:prSet/>
      <dgm:spPr/>
      <dgm:t>
        <a:bodyPr/>
        <a:lstStyle/>
        <a:p>
          <a:endParaRPr lang="en-CA"/>
        </a:p>
      </dgm:t>
    </dgm:pt>
    <dgm:pt modelId="{FF710DCD-C5DB-4AB9-993D-C371EDD5B94F}" type="sibTrans" cxnId="{69598EBE-1E1A-4D9E-9076-4E83A943E8DD}">
      <dgm:prSet/>
      <dgm:spPr/>
      <dgm:t>
        <a:bodyPr/>
        <a:lstStyle/>
        <a:p>
          <a:endParaRPr lang="en-CA"/>
        </a:p>
      </dgm:t>
    </dgm:pt>
    <dgm:pt modelId="{80FE5910-27FB-4A5F-8A3A-CD64DD7DBE91}" type="pres">
      <dgm:prSet presAssocID="{B8159740-ADDC-480E-9231-E884EF6EDBA9}" presName="Name0" presStyleCnt="0">
        <dgm:presLayoutVars>
          <dgm:dir/>
          <dgm:resizeHandles val="exact"/>
        </dgm:presLayoutVars>
      </dgm:prSet>
      <dgm:spPr/>
    </dgm:pt>
    <dgm:pt modelId="{D106A9BA-121A-4BEE-A0EB-E2E740CB112B}" type="pres">
      <dgm:prSet presAssocID="{676A8618-E703-4738-B7DC-055F5BA53C07}" presName="node" presStyleLbl="node1" presStyleIdx="0" presStyleCnt="3">
        <dgm:presLayoutVars>
          <dgm:bulletEnabled val="1"/>
        </dgm:presLayoutVars>
      </dgm:prSet>
      <dgm:spPr/>
      <dgm:t>
        <a:bodyPr/>
        <a:lstStyle/>
        <a:p>
          <a:endParaRPr lang="en-CA"/>
        </a:p>
      </dgm:t>
    </dgm:pt>
    <dgm:pt modelId="{3ABF6990-E46B-4F58-93BE-B7E022C146FD}" type="pres">
      <dgm:prSet presAssocID="{8FBE2E15-A8A9-4BBB-8801-84449EA66841}" presName="sibTrans" presStyleLbl="sibTrans2D1" presStyleIdx="0" presStyleCnt="2"/>
      <dgm:spPr/>
      <dgm:t>
        <a:bodyPr/>
        <a:lstStyle/>
        <a:p>
          <a:endParaRPr lang="en-CA"/>
        </a:p>
      </dgm:t>
    </dgm:pt>
    <dgm:pt modelId="{04E23D28-7821-4444-B70A-EFD7472C92DF}" type="pres">
      <dgm:prSet presAssocID="{8FBE2E15-A8A9-4BBB-8801-84449EA66841}" presName="connectorText" presStyleLbl="sibTrans2D1" presStyleIdx="0" presStyleCnt="2"/>
      <dgm:spPr/>
      <dgm:t>
        <a:bodyPr/>
        <a:lstStyle/>
        <a:p>
          <a:endParaRPr lang="en-CA"/>
        </a:p>
      </dgm:t>
    </dgm:pt>
    <dgm:pt modelId="{091D205B-A583-46FC-9BC2-0375446A1A03}" type="pres">
      <dgm:prSet presAssocID="{450DEB49-F30D-4292-B207-3D6F251974C9}" presName="node" presStyleLbl="node1" presStyleIdx="1" presStyleCnt="3">
        <dgm:presLayoutVars>
          <dgm:bulletEnabled val="1"/>
        </dgm:presLayoutVars>
      </dgm:prSet>
      <dgm:spPr/>
      <dgm:t>
        <a:bodyPr/>
        <a:lstStyle/>
        <a:p>
          <a:endParaRPr lang="en-CA"/>
        </a:p>
      </dgm:t>
    </dgm:pt>
    <dgm:pt modelId="{B7143CAA-D457-4A0D-B85A-297C0588F1F6}" type="pres">
      <dgm:prSet presAssocID="{505D1901-4097-4E88-9D09-7F2F8CC74C89}" presName="sibTrans" presStyleLbl="sibTrans2D1" presStyleIdx="1" presStyleCnt="2"/>
      <dgm:spPr/>
      <dgm:t>
        <a:bodyPr/>
        <a:lstStyle/>
        <a:p>
          <a:endParaRPr lang="en-CA"/>
        </a:p>
      </dgm:t>
    </dgm:pt>
    <dgm:pt modelId="{5CC3B80C-AEC3-4B79-8D17-E9A354B9E605}" type="pres">
      <dgm:prSet presAssocID="{505D1901-4097-4E88-9D09-7F2F8CC74C89}" presName="connectorText" presStyleLbl="sibTrans2D1" presStyleIdx="1" presStyleCnt="2"/>
      <dgm:spPr/>
      <dgm:t>
        <a:bodyPr/>
        <a:lstStyle/>
        <a:p>
          <a:endParaRPr lang="en-CA"/>
        </a:p>
      </dgm:t>
    </dgm:pt>
    <dgm:pt modelId="{FEA629F3-9751-44C9-B26C-0AFA74D89ED1}" type="pres">
      <dgm:prSet presAssocID="{577A1FB1-D28E-4DAD-8CD9-551BED4681C7}" presName="node" presStyleLbl="node1" presStyleIdx="2" presStyleCnt="3">
        <dgm:presLayoutVars>
          <dgm:bulletEnabled val="1"/>
        </dgm:presLayoutVars>
      </dgm:prSet>
      <dgm:spPr/>
      <dgm:t>
        <a:bodyPr/>
        <a:lstStyle/>
        <a:p>
          <a:endParaRPr lang="en-CA"/>
        </a:p>
      </dgm:t>
    </dgm:pt>
  </dgm:ptLst>
  <dgm:cxnLst>
    <dgm:cxn modelId="{B7C0AF83-3D97-4AC8-A52E-73D70BA2FD05}" type="presOf" srcId="{B8159740-ADDC-480E-9231-E884EF6EDBA9}" destId="{80FE5910-27FB-4A5F-8A3A-CD64DD7DBE91}" srcOrd="0" destOrd="0" presId="urn:microsoft.com/office/officeart/2005/8/layout/process1"/>
    <dgm:cxn modelId="{881E6829-9F56-49E8-BCF6-0D79420DACC8}" type="presOf" srcId="{505D1901-4097-4E88-9D09-7F2F8CC74C89}" destId="{B7143CAA-D457-4A0D-B85A-297C0588F1F6}" srcOrd="0" destOrd="0" presId="urn:microsoft.com/office/officeart/2005/8/layout/process1"/>
    <dgm:cxn modelId="{93E48CBA-EB55-4D46-8F17-98BCE294BFAD}" type="presOf" srcId="{8FBE2E15-A8A9-4BBB-8801-84449EA66841}" destId="{04E23D28-7821-4444-B70A-EFD7472C92DF}" srcOrd="1" destOrd="0" presId="urn:microsoft.com/office/officeart/2005/8/layout/process1"/>
    <dgm:cxn modelId="{69598EBE-1E1A-4D9E-9076-4E83A943E8DD}" srcId="{B8159740-ADDC-480E-9231-E884EF6EDBA9}" destId="{577A1FB1-D28E-4DAD-8CD9-551BED4681C7}" srcOrd="2" destOrd="0" parTransId="{378E18AD-2C80-44D3-8E11-CFD010C3A0A6}" sibTransId="{FF710DCD-C5DB-4AB9-993D-C371EDD5B94F}"/>
    <dgm:cxn modelId="{B97853A1-8BDB-4D70-A36E-BFF85CD45241}" srcId="{B8159740-ADDC-480E-9231-E884EF6EDBA9}" destId="{676A8618-E703-4738-B7DC-055F5BA53C07}" srcOrd="0" destOrd="0" parTransId="{440BC899-939F-4E6A-AC29-29C18BCE97C4}" sibTransId="{8FBE2E15-A8A9-4BBB-8801-84449EA66841}"/>
    <dgm:cxn modelId="{E4227C3E-F161-4573-ACFD-BEAE35D6DB52}" type="presOf" srcId="{577A1FB1-D28E-4DAD-8CD9-551BED4681C7}" destId="{FEA629F3-9751-44C9-B26C-0AFA74D89ED1}" srcOrd="0" destOrd="0" presId="urn:microsoft.com/office/officeart/2005/8/layout/process1"/>
    <dgm:cxn modelId="{2747AA67-8E57-4616-BC45-1AB8CB762419}" type="presOf" srcId="{8FBE2E15-A8A9-4BBB-8801-84449EA66841}" destId="{3ABF6990-E46B-4F58-93BE-B7E022C146FD}" srcOrd="0" destOrd="0" presId="urn:microsoft.com/office/officeart/2005/8/layout/process1"/>
    <dgm:cxn modelId="{454E0AD3-74DE-42E3-9258-21FC801706F2}" type="presOf" srcId="{450DEB49-F30D-4292-B207-3D6F251974C9}" destId="{091D205B-A583-46FC-9BC2-0375446A1A03}" srcOrd="0" destOrd="0" presId="urn:microsoft.com/office/officeart/2005/8/layout/process1"/>
    <dgm:cxn modelId="{9BFBF103-2DFF-475A-8CF6-4F3670892C77}" srcId="{B8159740-ADDC-480E-9231-E884EF6EDBA9}" destId="{450DEB49-F30D-4292-B207-3D6F251974C9}" srcOrd="1" destOrd="0" parTransId="{83442072-7B03-4FF2-92FB-9F712024F12B}" sibTransId="{505D1901-4097-4E88-9D09-7F2F8CC74C89}"/>
    <dgm:cxn modelId="{D355C849-AE29-426F-B6A3-77871373E9BB}" type="presOf" srcId="{676A8618-E703-4738-B7DC-055F5BA53C07}" destId="{D106A9BA-121A-4BEE-A0EB-E2E740CB112B}" srcOrd="0" destOrd="0" presId="urn:microsoft.com/office/officeart/2005/8/layout/process1"/>
    <dgm:cxn modelId="{5BFD1053-46F8-484E-9E37-4F46AB42278F}" type="presOf" srcId="{505D1901-4097-4E88-9D09-7F2F8CC74C89}" destId="{5CC3B80C-AEC3-4B79-8D17-E9A354B9E605}" srcOrd="1" destOrd="0" presId="urn:microsoft.com/office/officeart/2005/8/layout/process1"/>
    <dgm:cxn modelId="{5D2D1CBC-25E1-4752-8B92-43436EF2703E}" type="presParOf" srcId="{80FE5910-27FB-4A5F-8A3A-CD64DD7DBE91}" destId="{D106A9BA-121A-4BEE-A0EB-E2E740CB112B}" srcOrd="0" destOrd="0" presId="urn:microsoft.com/office/officeart/2005/8/layout/process1"/>
    <dgm:cxn modelId="{3A0BD25D-70D0-4EF8-B1E7-876967144C41}" type="presParOf" srcId="{80FE5910-27FB-4A5F-8A3A-CD64DD7DBE91}" destId="{3ABF6990-E46B-4F58-93BE-B7E022C146FD}" srcOrd="1" destOrd="0" presId="urn:microsoft.com/office/officeart/2005/8/layout/process1"/>
    <dgm:cxn modelId="{1ECFA5CA-A0F1-43D1-928E-8FFEC2CEDD11}" type="presParOf" srcId="{3ABF6990-E46B-4F58-93BE-B7E022C146FD}" destId="{04E23D28-7821-4444-B70A-EFD7472C92DF}" srcOrd="0" destOrd="0" presId="urn:microsoft.com/office/officeart/2005/8/layout/process1"/>
    <dgm:cxn modelId="{4F38899C-539A-4635-9905-1C7C7126DB28}" type="presParOf" srcId="{80FE5910-27FB-4A5F-8A3A-CD64DD7DBE91}" destId="{091D205B-A583-46FC-9BC2-0375446A1A03}" srcOrd="2" destOrd="0" presId="urn:microsoft.com/office/officeart/2005/8/layout/process1"/>
    <dgm:cxn modelId="{BE459265-E2B5-4FB6-8065-46B17B49E934}" type="presParOf" srcId="{80FE5910-27FB-4A5F-8A3A-CD64DD7DBE91}" destId="{B7143CAA-D457-4A0D-B85A-297C0588F1F6}" srcOrd="3" destOrd="0" presId="urn:microsoft.com/office/officeart/2005/8/layout/process1"/>
    <dgm:cxn modelId="{192F0FEA-36A5-4AB7-BA46-8BFDBBC6519C}" type="presParOf" srcId="{B7143CAA-D457-4A0D-B85A-297C0588F1F6}" destId="{5CC3B80C-AEC3-4B79-8D17-E9A354B9E605}" srcOrd="0" destOrd="0" presId="urn:microsoft.com/office/officeart/2005/8/layout/process1"/>
    <dgm:cxn modelId="{8BDBBEE5-65CB-4559-8A5E-332259AC14BA}" type="presParOf" srcId="{80FE5910-27FB-4A5F-8A3A-CD64DD7DBE91}" destId="{FEA629F3-9751-44C9-B26C-0AFA74D89ED1}"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06A9BA-121A-4BEE-A0EB-E2E740CB112B}">
      <dsp:nvSpPr>
        <dsp:cNvPr id="0" name=""/>
        <dsp:cNvSpPr/>
      </dsp:nvSpPr>
      <dsp:spPr>
        <a:xfrm>
          <a:off x="7468" y="374483"/>
          <a:ext cx="2232107" cy="1339264"/>
        </a:xfrm>
        <a:prstGeom prst="roundRect">
          <a:avLst>
            <a:gd name="adj" fmla="val 10000"/>
          </a:avLst>
        </a:prstGeom>
        <a:solidFill>
          <a:srgbClr val="F99107"/>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CA" sz="2500" b="1" kern="1200" baseline="0" dirty="0" smtClean="0">
              <a:solidFill>
                <a:schemeClr val="tx1"/>
              </a:solidFill>
            </a:rPr>
            <a:t>Extraversion</a:t>
          </a:r>
          <a:endParaRPr lang="en-CA" sz="2500" b="1" kern="1200" baseline="0" dirty="0">
            <a:solidFill>
              <a:schemeClr val="tx1"/>
            </a:solidFill>
          </a:endParaRPr>
        </a:p>
      </dsp:txBody>
      <dsp:txXfrm>
        <a:off x="46694" y="413709"/>
        <a:ext cx="2153655" cy="1260812"/>
      </dsp:txXfrm>
    </dsp:sp>
    <dsp:sp modelId="{3ABF6990-E46B-4F58-93BE-B7E022C146FD}">
      <dsp:nvSpPr>
        <dsp:cNvPr id="0" name=""/>
        <dsp:cNvSpPr/>
      </dsp:nvSpPr>
      <dsp:spPr>
        <a:xfrm>
          <a:off x="2462786" y="767334"/>
          <a:ext cx="473206" cy="55356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endParaRPr lang="en-CA" sz="2000" kern="1200"/>
        </a:p>
      </dsp:txBody>
      <dsp:txXfrm>
        <a:off x="2462786" y="878046"/>
        <a:ext cx="331244" cy="332138"/>
      </dsp:txXfrm>
    </dsp:sp>
    <dsp:sp modelId="{091D205B-A583-46FC-9BC2-0375446A1A03}">
      <dsp:nvSpPr>
        <dsp:cNvPr id="0" name=""/>
        <dsp:cNvSpPr/>
      </dsp:nvSpPr>
      <dsp:spPr>
        <a:xfrm>
          <a:off x="3132418" y="374483"/>
          <a:ext cx="2232107" cy="1339264"/>
        </a:xfrm>
        <a:prstGeom prst="roundRect">
          <a:avLst>
            <a:gd name="adj" fmla="val 10000"/>
          </a:avLst>
        </a:prstGeom>
        <a:solidFill>
          <a:srgbClr val="F99107"/>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US" sz="2500" kern="1200" dirty="0" smtClean="0">
              <a:solidFill>
                <a:schemeClr val="tx1"/>
              </a:solidFill>
            </a:rPr>
            <a:t>Sociable, assertive, energetic</a:t>
          </a:r>
          <a:endParaRPr lang="en-CA" sz="2500" kern="1200" baseline="0" dirty="0">
            <a:solidFill>
              <a:schemeClr val="tx1"/>
            </a:solidFill>
          </a:endParaRPr>
        </a:p>
      </dsp:txBody>
      <dsp:txXfrm>
        <a:off x="3171644" y="413709"/>
        <a:ext cx="2153655" cy="1260812"/>
      </dsp:txXfrm>
    </dsp:sp>
    <dsp:sp modelId="{B7143CAA-D457-4A0D-B85A-297C0588F1F6}">
      <dsp:nvSpPr>
        <dsp:cNvPr id="0" name=""/>
        <dsp:cNvSpPr/>
      </dsp:nvSpPr>
      <dsp:spPr>
        <a:xfrm>
          <a:off x="5587736" y="767334"/>
          <a:ext cx="473206" cy="55356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endParaRPr lang="en-CA" sz="2000" kern="1200"/>
        </a:p>
      </dsp:txBody>
      <dsp:txXfrm>
        <a:off x="5587736" y="878046"/>
        <a:ext cx="331244" cy="332138"/>
      </dsp:txXfrm>
    </dsp:sp>
    <dsp:sp modelId="{FEA629F3-9751-44C9-B26C-0AFA74D89ED1}">
      <dsp:nvSpPr>
        <dsp:cNvPr id="0" name=""/>
        <dsp:cNvSpPr/>
      </dsp:nvSpPr>
      <dsp:spPr>
        <a:xfrm>
          <a:off x="6257368" y="374483"/>
          <a:ext cx="2232107" cy="1339264"/>
        </a:xfrm>
        <a:prstGeom prst="roundRect">
          <a:avLst>
            <a:gd name="adj" fmla="val 10000"/>
          </a:avLst>
        </a:prstGeom>
        <a:solidFill>
          <a:srgbClr val="F99107"/>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CA" sz="2500" kern="1200" baseline="0" dirty="0" smtClean="0">
              <a:solidFill>
                <a:schemeClr val="tx1"/>
              </a:solidFill>
            </a:rPr>
            <a:t>Effective Interpersonal interaction</a:t>
          </a:r>
          <a:endParaRPr lang="en-CA" sz="2500" kern="1200" baseline="0" dirty="0">
            <a:solidFill>
              <a:schemeClr val="tx1"/>
            </a:solidFill>
          </a:endParaRPr>
        </a:p>
      </dsp:txBody>
      <dsp:txXfrm>
        <a:off x="6296594" y="413709"/>
        <a:ext cx="2153655" cy="126081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06A9BA-121A-4BEE-A0EB-E2E740CB112B}">
      <dsp:nvSpPr>
        <dsp:cNvPr id="0" name=""/>
        <dsp:cNvSpPr/>
      </dsp:nvSpPr>
      <dsp:spPr>
        <a:xfrm>
          <a:off x="7468" y="280316"/>
          <a:ext cx="2232107" cy="1527598"/>
        </a:xfrm>
        <a:prstGeom prst="roundRect">
          <a:avLst>
            <a:gd name="adj" fmla="val 10000"/>
          </a:avLst>
        </a:prstGeom>
        <a:solidFill>
          <a:srgbClr val="F99107"/>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CA" sz="1800" b="1" kern="1200" baseline="0" dirty="0" smtClean="0">
              <a:solidFill>
                <a:schemeClr val="tx1"/>
              </a:solidFill>
            </a:rPr>
            <a:t>Conscientiousness</a:t>
          </a:r>
          <a:endParaRPr lang="en-CA" sz="1800" b="1" kern="1200" baseline="0" dirty="0">
            <a:solidFill>
              <a:schemeClr val="tx1"/>
            </a:solidFill>
          </a:endParaRPr>
        </a:p>
      </dsp:txBody>
      <dsp:txXfrm>
        <a:off x="52210" y="325058"/>
        <a:ext cx="2142623" cy="1438114"/>
      </dsp:txXfrm>
    </dsp:sp>
    <dsp:sp modelId="{3ABF6990-E46B-4F58-93BE-B7E022C146FD}">
      <dsp:nvSpPr>
        <dsp:cNvPr id="0" name=""/>
        <dsp:cNvSpPr/>
      </dsp:nvSpPr>
      <dsp:spPr>
        <a:xfrm>
          <a:off x="2462786" y="767334"/>
          <a:ext cx="473206" cy="55356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CA" sz="1400" kern="1200"/>
        </a:p>
      </dsp:txBody>
      <dsp:txXfrm>
        <a:off x="2462786" y="878046"/>
        <a:ext cx="331244" cy="332138"/>
      </dsp:txXfrm>
    </dsp:sp>
    <dsp:sp modelId="{091D205B-A583-46FC-9BC2-0375446A1A03}">
      <dsp:nvSpPr>
        <dsp:cNvPr id="0" name=""/>
        <dsp:cNvSpPr/>
      </dsp:nvSpPr>
      <dsp:spPr>
        <a:xfrm>
          <a:off x="3132418" y="280316"/>
          <a:ext cx="2232107" cy="1527598"/>
        </a:xfrm>
        <a:prstGeom prst="roundRect">
          <a:avLst>
            <a:gd name="adj" fmla="val 10000"/>
          </a:avLst>
        </a:prstGeom>
        <a:solidFill>
          <a:srgbClr val="F99107"/>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CA" sz="1800" kern="1200" baseline="0" dirty="0" smtClean="0">
              <a:solidFill>
                <a:schemeClr val="tx1"/>
              </a:solidFill>
            </a:rPr>
            <a:t>Motivation, goal setting, attendance, discipline, achievement oriented</a:t>
          </a:r>
          <a:endParaRPr lang="en-CA" sz="1800" kern="1200" baseline="0" dirty="0">
            <a:solidFill>
              <a:schemeClr val="tx1"/>
            </a:solidFill>
          </a:endParaRPr>
        </a:p>
      </dsp:txBody>
      <dsp:txXfrm>
        <a:off x="3177160" y="325058"/>
        <a:ext cx="2142623" cy="1438114"/>
      </dsp:txXfrm>
    </dsp:sp>
    <dsp:sp modelId="{B7143CAA-D457-4A0D-B85A-297C0588F1F6}">
      <dsp:nvSpPr>
        <dsp:cNvPr id="0" name=""/>
        <dsp:cNvSpPr/>
      </dsp:nvSpPr>
      <dsp:spPr>
        <a:xfrm>
          <a:off x="5587736" y="767334"/>
          <a:ext cx="473206" cy="55356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CA" sz="1400" kern="1200"/>
        </a:p>
      </dsp:txBody>
      <dsp:txXfrm>
        <a:off x="5587736" y="878046"/>
        <a:ext cx="331244" cy="332138"/>
      </dsp:txXfrm>
    </dsp:sp>
    <dsp:sp modelId="{FEA629F3-9751-44C9-B26C-0AFA74D89ED1}">
      <dsp:nvSpPr>
        <dsp:cNvPr id="0" name=""/>
        <dsp:cNvSpPr/>
      </dsp:nvSpPr>
      <dsp:spPr>
        <a:xfrm>
          <a:off x="6257368" y="280316"/>
          <a:ext cx="2232107" cy="1527598"/>
        </a:xfrm>
        <a:prstGeom prst="roundRect">
          <a:avLst>
            <a:gd name="adj" fmla="val 10000"/>
          </a:avLst>
        </a:prstGeom>
        <a:solidFill>
          <a:srgbClr val="F99107"/>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CA" sz="1800" kern="1200" baseline="0" dirty="0" smtClean="0">
              <a:solidFill>
                <a:schemeClr val="tx1"/>
              </a:solidFill>
            </a:rPr>
            <a:t>Higher job performance</a:t>
          </a:r>
          <a:endParaRPr lang="en-CA" sz="1800" kern="1200" baseline="0" dirty="0">
            <a:solidFill>
              <a:schemeClr val="tx1"/>
            </a:solidFill>
          </a:endParaRPr>
        </a:p>
      </dsp:txBody>
      <dsp:txXfrm>
        <a:off x="6302110" y="325058"/>
        <a:ext cx="2142623" cy="143811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06A9BA-121A-4BEE-A0EB-E2E740CB112B}">
      <dsp:nvSpPr>
        <dsp:cNvPr id="0" name=""/>
        <dsp:cNvSpPr/>
      </dsp:nvSpPr>
      <dsp:spPr>
        <a:xfrm>
          <a:off x="7468" y="280316"/>
          <a:ext cx="2232107" cy="1527598"/>
        </a:xfrm>
        <a:prstGeom prst="roundRect">
          <a:avLst>
            <a:gd name="adj" fmla="val 10000"/>
          </a:avLst>
        </a:prstGeom>
        <a:solidFill>
          <a:srgbClr val="F99107"/>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CA" sz="1800" b="1" kern="1200" baseline="0" dirty="0" smtClean="0">
              <a:solidFill>
                <a:schemeClr val="tx1"/>
              </a:solidFill>
            </a:rPr>
            <a:t>Conscientiousness</a:t>
          </a:r>
          <a:endParaRPr lang="en-CA" sz="1800" b="1" kern="1200" baseline="0" dirty="0">
            <a:solidFill>
              <a:schemeClr val="tx1"/>
            </a:solidFill>
          </a:endParaRPr>
        </a:p>
      </dsp:txBody>
      <dsp:txXfrm>
        <a:off x="52210" y="325058"/>
        <a:ext cx="2142623" cy="1438114"/>
      </dsp:txXfrm>
    </dsp:sp>
    <dsp:sp modelId="{3ABF6990-E46B-4F58-93BE-B7E022C146FD}">
      <dsp:nvSpPr>
        <dsp:cNvPr id="0" name=""/>
        <dsp:cNvSpPr/>
      </dsp:nvSpPr>
      <dsp:spPr>
        <a:xfrm>
          <a:off x="2462786" y="767334"/>
          <a:ext cx="473206" cy="55356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CA" sz="1400" kern="1200"/>
        </a:p>
      </dsp:txBody>
      <dsp:txXfrm>
        <a:off x="2462786" y="878046"/>
        <a:ext cx="331244" cy="332138"/>
      </dsp:txXfrm>
    </dsp:sp>
    <dsp:sp modelId="{091D205B-A583-46FC-9BC2-0375446A1A03}">
      <dsp:nvSpPr>
        <dsp:cNvPr id="0" name=""/>
        <dsp:cNvSpPr/>
      </dsp:nvSpPr>
      <dsp:spPr>
        <a:xfrm>
          <a:off x="3132418" y="280316"/>
          <a:ext cx="2232107" cy="1527598"/>
        </a:xfrm>
        <a:prstGeom prst="roundRect">
          <a:avLst>
            <a:gd name="adj" fmla="val 10000"/>
          </a:avLst>
        </a:prstGeom>
        <a:solidFill>
          <a:srgbClr val="F99107"/>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CA" sz="1800" kern="1200" baseline="0" dirty="0" smtClean="0">
              <a:solidFill>
                <a:schemeClr val="tx1"/>
              </a:solidFill>
            </a:rPr>
            <a:t>Motivation, goal setting, attendance, discipline, achievement oriented</a:t>
          </a:r>
          <a:endParaRPr lang="en-CA" sz="1800" kern="1200" baseline="0" dirty="0">
            <a:solidFill>
              <a:schemeClr val="tx1"/>
            </a:solidFill>
          </a:endParaRPr>
        </a:p>
      </dsp:txBody>
      <dsp:txXfrm>
        <a:off x="3177160" y="325058"/>
        <a:ext cx="2142623" cy="1438114"/>
      </dsp:txXfrm>
    </dsp:sp>
    <dsp:sp modelId="{B7143CAA-D457-4A0D-B85A-297C0588F1F6}">
      <dsp:nvSpPr>
        <dsp:cNvPr id="0" name=""/>
        <dsp:cNvSpPr/>
      </dsp:nvSpPr>
      <dsp:spPr>
        <a:xfrm>
          <a:off x="5587736" y="767334"/>
          <a:ext cx="473206" cy="55356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CA" sz="1400" kern="1200"/>
        </a:p>
      </dsp:txBody>
      <dsp:txXfrm>
        <a:off x="5587736" y="878046"/>
        <a:ext cx="331244" cy="332138"/>
      </dsp:txXfrm>
    </dsp:sp>
    <dsp:sp modelId="{FEA629F3-9751-44C9-B26C-0AFA74D89ED1}">
      <dsp:nvSpPr>
        <dsp:cNvPr id="0" name=""/>
        <dsp:cNvSpPr/>
      </dsp:nvSpPr>
      <dsp:spPr>
        <a:xfrm>
          <a:off x="6257368" y="280316"/>
          <a:ext cx="2232107" cy="1527598"/>
        </a:xfrm>
        <a:prstGeom prst="roundRect">
          <a:avLst>
            <a:gd name="adj" fmla="val 10000"/>
          </a:avLst>
        </a:prstGeom>
        <a:solidFill>
          <a:srgbClr val="F99107"/>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CA" sz="1800" kern="1200" baseline="0" dirty="0" smtClean="0">
              <a:solidFill>
                <a:schemeClr val="tx1"/>
              </a:solidFill>
            </a:rPr>
            <a:t>Higher job </a:t>
          </a:r>
          <a:r>
            <a:rPr lang="en-CA" sz="1800" kern="1200" baseline="0" dirty="0" smtClean="0">
              <a:solidFill>
                <a:schemeClr val="tx1"/>
              </a:solidFill>
            </a:rPr>
            <a:t>success</a:t>
          </a:r>
          <a:endParaRPr lang="en-CA" sz="1800" kern="1200" baseline="0" dirty="0">
            <a:solidFill>
              <a:schemeClr val="tx1"/>
            </a:solidFill>
          </a:endParaRPr>
        </a:p>
      </dsp:txBody>
      <dsp:txXfrm>
        <a:off x="6302110" y="325058"/>
        <a:ext cx="2142623" cy="143811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06A9BA-121A-4BEE-A0EB-E2E740CB112B}">
      <dsp:nvSpPr>
        <dsp:cNvPr id="0" name=""/>
        <dsp:cNvSpPr/>
      </dsp:nvSpPr>
      <dsp:spPr>
        <a:xfrm>
          <a:off x="7468" y="374483"/>
          <a:ext cx="2232107" cy="1339264"/>
        </a:xfrm>
        <a:prstGeom prst="roundRect">
          <a:avLst>
            <a:gd name="adj" fmla="val 10000"/>
          </a:avLst>
        </a:prstGeom>
        <a:solidFill>
          <a:srgbClr val="F99107"/>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CA" sz="2300" b="1" kern="1200" baseline="0" dirty="0" smtClean="0">
              <a:solidFill>
                <a:schemeClr val="tx1"/>
              </a:solidFill>
            </a:rPr>
            <a:t>Agreeableness</a:t>
          </a:r>
          <a:endParaRPr lang="en-CA" sz="2300" b="1" kern="1200" baseline="0" dirty="0">
            <a:solidFill>
              <a:schemeClr val="tx1"/>
            </a:solidFill>
          </a:endParaRPr>
        </a:p>
      </dsp:txBody>
      <dsp:txXfrm>
        <a:off x="46694" y="413709"/>
        <a:ext cx="2153655" cy="1260812"/>
      </dsp:txXfrm>
    </dsp:sp>
    <dsp:sp modelId="{3ABF6990-E46B-4F58-93BE-B7E022C146FD}">
      <dsp:nvSpPr>
        <dsp:cNvPr id="0" name=""/>
        <dsp:cNvSpPr/>
      </dsp:nvSpPr>
      <dsp:spPr>
        <a:xfrm>
          <a:off x="2462786" y="767334"/>
          <a:ext cx="473206" cy="55356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CA" sz="1800" kern="1200"/>
        </a:p>
      </dsp:txBody>
      <dsp:txXfrm>
        <a:off x="2462786" y="878046"/>
        <a:ext cx="331244" cy="332138"/>
      </dsp:txXfrm>
    </dsp:sp>
    <dsp:sp modelId="{091D205B-A583-46FC-9BC2-0375446A1A03}">
      <dsp:nvSpPr>
        <dsp:cNvPr id="0" name=""/>
        <dsp:cNvSpPr/>
      </dsp:nvSpPr>
      <dsp:spPr>
        <a:xfrm>
          <a:off x="3132418" y="374483"/>
          <a:ext cx="2232107" cy="1339264"/>
        </a:xfrm>
        <a:prstGeom prst="roundRect">
          <a:avLst>
            <a:gd name="adj" fmla="val 10000"/>
          </a:avLst>
        </a:prstGeom>
        <a:solidFill>
          <a:srgbClr val="F99107"/>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CA" sz="2300" kern="1200" baseline="0" dirty="0" smtClean="0">
              <a:solidFill>
                <a:schemeClr val="tx1"/>
              </a:solidFill>
            </a:rPr>
            <a:t>Cooperative, helpful and nurturing others</a:t>
          </a:r>
          <a:endParaRPr lang="en-CA" sz="2300" kern="1200" baseline="0" dirty="0">
            <a:solidFill>
              <a:schemeClr val="tx1"/>
            </a:solidFill>
          </a:endParaRPr>
        </a:p>
      </dsp:txBody>
      <dsp:txXfrm>
        <a:off x="3171644" y="413709"/>
        <a:ext cx="2153655" cy="1260812"/>
      </dsp:txXfrm>
    </dsp:sp>
    <dsp:sp modelId="{B7143CAA-D457-4A0D-B85A-297C0588F1F6}">
      <dsp:nvSpPr>
        <dsp:cNvPr id="0" name=""/>
        <dsp:cNvSpPr/>
      </dsp:nvSpPr>
      <dsp:spPr>
        <a:xfrm>
          <a:off x="5587736" y="767334"/>
          <a:ext cx="473206" cy="55356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CA" sz="1800" kern="1200"/>
        </a:p>
      </dsp:txBody>
      <dsp:txXfrm>
        <a:off x="5587736" y="878046"/>
        <a:ext cx="331244" cy="332138"/>
      </dsp:txXfrm>
    </dsp:sp>
    <dsp:sp modelId="{FEA629F3-9751-44C9-B26C-0AFA74D89ED1}">
      <dsp:nvSpPr>
        <dsp:cNvPr id="0" name=""/>
        <dsp:cNvSpPr/>
      </dsp:nvSpPr>
      <dsp:spPr>
        <a:xfrm>
          <a:off x="6257368" y="374483"/>
          <a:ext cx="2232107" cy="1339264"/>
        </a:xfrm>
        <a:prstGeom prst="roundRect">
          <a:avLst>
            <a:gd name="adj" fmla="val 10000"/>
          </a:avLst>
        </a:prstGeom>
        <a:solidFill>
          <a:srgbClr val="F99107"/>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CA" sz="2300" kern="1200" baseline="0" dirty="0" smtClean="0">
              <a:solidFill>
                <a:schemeClr val="tx1"/>
              </a:solidFill>
            </a:rPr>
            <a:t>Better interaction and teamwork</a:t>
          </a:r>
          <a:endParaRPr lang="en-CA" sz="2300" kern="1200" baseline="0" dirty="0">
            <a:solidFill>
              <a:schemeClr val="tx1"/>
            </a:solidFill>
          </a:endParaRPr>
        </a:p>
      </dsp:txBody>
      <dsp:txXfrm>
        <a:off x="6296594" y="413709"/>
        <a:ext cx="2153655" cy="126081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06A9BA-121A-4BEE-A0EB-E2E740CB112B}">
      <dsp:nvSpPr>
        <dsp:cNvPr id="0" name=""/>
        <dsp:cNvSpPr/>
      </dsp:nvSpPr>
      <dsp:spPr>
        <a:xfrm>
          <a:off x="7468" y="374483"/>
          <a:ext cx="2232107" cy="1339264"/>
        </a:xfrm>
        <a:prstGeom prst="roundRect">
          <a:avLst>
            <a:gd name="adj" fmla="val 10000"/>
          </a:avLst>
        </a:prstGeom>
        <a:solidFill>
          <a:srgbClr val="F99107"/>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CA" sz="2500" b="1" kern="1200" baseline="0" dirty="0" smtClean="0">
              <a:solidFill>
                <a:schemeClr val="tx1"/>
              </a:solidFill>
            </a:rPr>
            <a:t>Emotional Stability</a:t>
          </a:r>
          <a:endParaRPr lang="en-CA" sz="2500" b="1" kern="1200" baseline="0" dirty="0">
            <a:solidFill>
              <a:schemeClr val="tx1"/>
            </a:solidFill>
          </a:endParaRPr>
        </a:p>
      </dsp:txBody>
      <dsp:txXfrm>
        <a:off x="46694" y="413709"/>
        <a:ext cx="2153655" cy="1260812"/>
      </dsp:txXfrm>
    </dsp:sp>
    <dsp:sp modelId="{3ABF6990-E46B-4F58-93BE-B7E022C146FD}">
      <dsp:nvSpPr>
        <dsp:cNvPr id="0" name=""/>
        <dsp:cNvSpPr/>
      </dsp:nvSpPr>
      <dsp:spPr>
        <a:xfrm>
          <a:off x="2462786" y="767334"/>
          <a:ext cx="473206" cy="55356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endParaRPr lang="en-CA" sz="2000" kern="1200"/>
        </a:p>
      </dsp:txBody>
      <dsp:txXfrm>
        <a:off x="2462786" y="878046"/>
        <a:ext cx="331244" cy="332138"/>
      </dsp:txXfrm>
    </dsp:sp>
    <dsp:sp modelId="{091D205B-A583-46FC-9BC2-0375446A1A03}">
      <dsp:nvSpPr>
        <dsp:cNvPr id="0" name=""/>
        <dsp:cNvSpPr/>
      </dsp:nvSpPr>
      <dsp:spPr>
        <a:xfrm>
          <a:off x="3132418" y="374483"/>
          <a:ext cx="2232107" cy="1339264"/>
        </a:xfrm>
        <a:prstGeom prst="roundRect">
          <a:avLst>
            <a:gd name="adj" fmla="val 10000"/>
          </a:avLst>
        </a:prstGeom>
        <a:solidFill>
          <a:srgbClr val="F99107"/>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CA" sz="2500" kern="1200" baseline="0" dirty="0" smtClean="0">
              <a:solidFill>
                <a:schemeClr val="tx1"/>
              </a:solidFill>
            </a:rPr>
            <a:t>Calm and secure</a:t>
          </a:r>
          <a:endParaRPr lang="en-CA" sz="2500" kern="1200" baseline="0" dirty="0">
            <a:solidFill>
              <a:schemeClr val="tx1"/>
            </a:solidFill>
          </a:endParaRPr>
        </a:p>
      </dsp:txBody>
      <dsp:txXfrm>
        <a:off x="3171644" y="413709"/>
        <a:ext cx="2153655" cy="1260812"/>
      </dsp:txXfrm>
    </dsp:sp>
    <dsp:sp modelId="{B7143CAA-D457-4A0D-B85A-297C0588F1F6}">
      <dsp:nvSpPr>
        <dsp:cNvPr id="0" name=""/>
        <dsp:cNvSpPr/>
      </dsp:nvSpPr>
      <dsp:spPr>
        <a:xfrm>
          <a:off x="5587736" y="767334"/>
          <a:ext cx="473206" cy="55356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endParaRPr lang="en-CA" sz="2000" kern="1200"/>
        </a:p>
      </dsp:txBody>
      <dsp:txXfrm>
        <a:off x="5587736" y="878046"/>
        <a:ext cx="331244" cy="332138"/>
      </dsp:txXfrm>
    </dsp:sp>
    <dsp:sp modelId="{FEA629F3-9751-44C9-B26C-0AFA74D89ED1}">
      <dsp:nvSpPr>
        <dsp:cNvPr id="0" name=""/>
        <dsp:cNvSpPr/>
      </dsp:nvSpPr>
      <dsp:spPr>
        <a:xfrm>
          <a:off x="6257368" y="374483"/>
          <a:ext cx="2232107" cy="1339264"/>
        </a:xfrm>
        <a:prstGeom prst="roundRect">
          <a:avLst>
            <a:gd name="adj" fmla="val 10000"/>
          </a:avLst>
        </a:prstGeom>
        <a:solidFill>
          <a:srgbClr val="F99107"/>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CA" sz="2500" kern="1200" baseline="0" dirty="0" smtClean="0">
              <a:solidFill>
                <a:schemeClr val="tx1"/>
              </a:solidFill>
            </a:rPr>
            <a:t>Effective interaction and teamwork</a:t>
          </a:r>
          <a:endParaRPr lang="en-CA" sz="2500" kern="1200" baseline="0" dirty="0">
            <a:solidFill>
              <a:schemeClr val="tx1"/>
            </a:solidFill>
          </a:endParaRPr>
        </a:p>
      </dsp:txBody>
      <dsp:txXfrm>
        <a:off x="6296594" y="413709"/>
        <a:ext cx="2153655" cy="126081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06A9BA-121A-4BEE-A0EB-E2E740CB112B}">
      <dsp:nvSpPr>
        <dsp:cNvPr id="0" name=""/>
        <dsp:cNvSpPr/>
      </dsp:nvSpPr>
      <dsp:spPr>
        <a:xfrm>
          <a:off x="7468" y="374483"/>
          <a:ext cx="2232107" cy="1339264"/>
        </a:xfrm>
        <a:prstGeom prst="roundRect">
          <a:avLst>
            <a:gd name="adj" fmla="val 10000"/>
          </a:avLst>
        </a:prstGeom>
        <a:solidFill>
          <a:srgbClr val="F99107"/>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CA" sz="1900" b="1" kern="1200" baseline="0" dirty="0" smtClean="0">
              <a:solidFill>
                <a:schemeClr val="tx1"/>
              </a:solidFill>
            </a:rPr>
            <a:t>Openness to experience</a:t>
          </a:r>
          <a:endParaRPr lang="en-CA" sz="1900" b="1" kern="1200" baseline="0" dirty="0">
            <a:solidFill>
              <a:schemeClr val="tx1"/>
            </a:solidFill>
          </a:endParaRPr>
        </a:p>
      </dsp:txBody>
      <dsp:txXfrm>
        <a:off x="46694" y="413709"/>
        <a:ext cx="2153655" cy="1260812"/>
      </dsp:txXfrm>
    </dsp:sp>
    <dsp:sp modelId="{3ABF6990-E46B-4F58-93BE-B7E022C146FD}">
      <dsp:nvSpPr>
        <dsp:cNvPr id="0" name=""/>
        <dsp:cNvSpPr/>
      </dsp:nvSpPr>
      <dsp:spPr>
        <a:xfrm>
          <a:off x="2462786" y="767334"/>
          <a:ext cx="473206" cy="55356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CA" sz="1600" kern="1200"/>
        </a:p>
      </dsp:txBody>
      <dsp:txXfrm>
        <a:off x="2462786" y="878046"/>
        <a:ext cx="331244" cy="332138"/>
      </dsp:txXfrm>
    </dsp:sp>
    <dsp:sp modelId="{091D205B-A583-46FC-9BC2-0375446A1A03}">
      <dsp:nvSpPr>
        <dsp:cNvPr id="0" name=""/>
        <dsp:cNvSpPr/>
      </dsp:nvSpPr>
      <dsp:spPr>
        <a:xfrm>
          <a:off x="3132418" y="374483"/>
          <a:ext cx="2232107" cy="1339264"/>
        </a:xfrm>
        <a:prstGeom prst="roundRect">
          <a:avLst>
            <a:gd name="adj" fmla="val 10000"/>
          </a:avLst>
        </a:prstGeom>
        <a:solidFill>
          <a:srgbClr val="F99107"/>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CA" sz="1900" kern="1200" baseline="0" dirty="0" smtClean="0">
              <a:solidFill>
                <a:schemeClr val="tx1"/>
              </a:solidFill>
            </a:rPr>
            <a:t>Creative, intellectual, curious and broad interests</a:t>
          </a:r>
          <a:endParaRPr lang="en-CA" sz="1900" kern="1200" baseline="0" dirty="0">
            <a:solidFill>
              <a:schemeClr val="tx1"/>
            </a:solidFill>
          </a:endParaRPr>
        </a:p>
      </dsp:txBody>
      <dsp:txXfrm>
        <a:off x="3171644" y="413709"/>
        <a:ext cx="2153655" cy="1260812"/>
      </dsp:txXfrm>
    </dsp:sp>
    <dsp:sp modelId="{B7143CAA-D457-4A0D-B85A-297C0588F1F6}">
      <dsp:nvSpPr>
        <dsp:cNvPr id="0" name=""/>
        <dsp:cNvSpPr/>
      </dsp:nvSpPr>
      <dsp:spPr>
        <a:xfrm>
          <a:off x="5587736" y="767334"/>
          <a:ext cx="473206" cy="55356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CA" sz="1600" kern="1200"/>
        </a:p>
      </dsp:txBody>
      <dsp:txXfrm>
        <a:off x="5587736" y="878046"/>
        <a:ext cx="331244" cy="332138"/>
      </dsp:txXfrm>
    </dsp:sp>
    <dsp:sp modelId="{FEA629F3-9751-44C9-B26C-0AFA74D89ED1}">
      <dsp:nvSpPr>
        <dsp:cNvPr id="0" name=""/>
        <dsp:cNvSpPr/>
      </dsp:nvSpPr>
      <dsp:spPr>
        <a:xfrm>
          <a:off x="6257368" y="374483"/>
          <a:ext cx="2232107" cy="1339264"/>
        </a:xfrm>
        <a:prstGeom prst="roundRect">
          <a:avLst>
            <a:gd name="adj" fmla="val 10000"/>
          </a:avLst>
        </a:prstGeom>
        <a:solidFill>
          <a:srgbClr val="F99107"/>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CA" sz="1900" kern="1200" baseline="0" dirty="0" smtClean="0">
              <a:solidFill>
                <a:schemeClr val="tx1"/>
              </a:solidFill>
            </a:rPr>
            <a:t>Creative and effective learning</a:t>
          </a:r>
          <a:endParaRPr lang="en-CA" sz="1900" kern="1200" baseline="0" dirty="0">
            <a:solidFill>
              <a:schemeClr val="tx1"/>
            </a:solidFill>
          </a:endParaRPr>
        </a:p>
      </dsp:txBody>
      <dsp:txXfrm>
        <a:off x="6296594" y="413709"/>
        <a:ext cx="2153655" cy="1260812"/>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BDFE294-9383-48EB-8920-E031A06C3CAA}" type="datetimeFigureOut">
              <a:rPr lang="en-CA" smtClean="0"/>
              <a:pPr/>
              <a:t>05/05/2014</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80CE651-6473-4A41-98AA-8A740FD66828}" type="slidenum">
              <a:rPr lang="en-CA" smtClean="0"/>
              <a:pPr/>
              <a:t>‹#›</a:t>
            </a:fld>
            <a:endParaRPr lang="en-CA"/>
          </a:p>
        </p:txBody>
      </p:sp>
    </p:spTree>
    <p:extLst>
      <p:ext uri="{BB962C8B-B14F-4D97-AF65-F5344CB8AC3E}">
        <p14:creationId xmlns:p14="http://schemas.microsoft.com/office/powerpoint/2010/main" val="38318567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p:spPr>
        <p:txBody>
          <a:bodyPr/>
          <a:lstStyle/>
          <a:p>
            <a:fld id="{11242AC1-13CC-499C-AD64-15E36ABD2134}" type="slidenum">
              <a:rPr lang="en-US"/>
              <a:pPr/>
              <a:t>3</a:t>
            </a:fld>
            <a:endParaRPr lang="en-US"/>
          </a:p>
        </p:txBody>
      </p:sp>
      <p:sp>
        <p:nvSpPr>
          <p:cNvPr id="21507" name="Rectangle 2"/>
          <p:cNvSpPr>
            <a:spLocks noGrp="1" noRot="1" noChangeAspect="1" noChangeArrowheads="1" noTextEdit="1"/>
          </p:cNvSpPr>
          <p:nvPr>
            <p:ph type="sldImg"/>
          </p:nvPr>
        </p:nvSpPr>
        <p:spPr>
          <a:ln/>
        </p:spPr>
      </p:sp>
      <p:sp>
        <p:nvSpPr>
          <p:cNvPr id="21508" name="Rectangle 3"/>
          <p:cNvSpPr>
            <a:spLocks noGrp="1" noChangeArrowheads="1"/>
          </p:cNvSpPr>
          <p:nvPr>
            <p:ph type="body" idx="1"/>
          </p:nvPr>
        </p:nvSpPr>
        <p:spPr>
          <a:noFill/>
          <a:ln/>
        </p:spPr>
        <p:txBody>
          <a:bodyPr/>
          <a:lstStyle/>
          <a:p>
            <a:pPr eaLnBrk="1" hangingPunct="1"/>
            <a:r>
              <a:rPr lang="en-US" smtClean="0"/>
              <a:t>Stable because when measured over decades research has found people respond similarly to personality inventories.  Therefore these reliable responses to valid measures of personality suggest that people’s personality characteristics do not change throughout adulthood.</a:t>
            </a:r>
          </a:p>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p>
            <a:fld id="{FC1ED7B1-90E9-437F-AF27-7C5B780960FF}" type="slidenum">
              <a:rPr lang="en-US"/>
              <a:pPr/>
              <a:t>4</a:t>
            </a:fld>
            <a:endParaRPr lang="en-US"/>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a:ln/>
        </p:spPr>
        <p:txBody>
          <a:bodyPr/>
          <a:lstStyle/>
          <a:p>
            <a:pPr eaLnBrk="1" hangingPunct="1"/>
            <a:r>
              <a:rPr lang="en-US" smtClean="0"/>
              <a:t>Your inherited traits contribute to your personality as does your upbringing.  Your family environment, your schools, friends, teachers etc. all contribute to the formation of your personality</a:t>
            </a:r>
          </a:p>
          <a:p>
            <a:pPr eaLnBrk="1" hangingPunct="1"/>
            <a:r>
              <a:rPr lang="en-US" smtClean="0"/>
              <a:t>	again neither is necessarily more important</a:t>
            </a:r>
          </a:p>
          <a:p>
            <a:pPr eaLnBrk="1" hangingPunct="1"/>
            <a:r>
              <a:rPr lang="en-US" smtClean="0"/>
              <a:t>	people may say you are just like your mom or dad, but chances are in other respects you are quite different….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b="1" dirty="0">
              <a:solidFill>
                <a:srgbClr val="FF0000"/>
              </a:solidFill>
            </a:endParaRPr>
          </a:p>
        </p:txBody>
      </p:sp>
      <p:sp>
        <p:nvSpPr>
          <p:cNvPr id="4" name="Slide Number Placeholder 3"/>
          <p:cNvSpPr>
            <a:spLocks noGrp="1"/>
          </p:cNvSpPr>
          <p:nvPr>
            <p:ph type="sldNum" sz="quarter" idx="10"/>
          </p:nvPr>
        </p:nvSpPr>
        <p:spPr/>
        <p:txBody>
          <a:bodyPr/>
          <a:lstStyle/>
          <a:p>
            <a:fld id="{B80CE651-6473-4A41-98AA-8A740FD66828}" type="slidenum">
              <a:rPr lang="en-CA" smtClean="0"/>
              <a:pPr/>
              <a:t>6</a:t>
            </a:fld>
            <a:endParaRPr lang="en-CA"/>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pPr eaLnBrk="1" hangingPunct="1">
              <a:lnSpc>
                <a:spcPct val="90000"/>
              </a:lnSpc>
            </a:pPr>
            <a:r>
              <a:rPr lang="en-US" sz="1200" dirty="0" smtClean="0">
                <a:latin typeface="Arial" pitchFamily="34" charset="0"/>
              </a:rPr>
              <a:t>The most prominent model of personality in organizational </a:t>
            </a:r>
            <a:r>
              <a:rPr lang="en-US" sz="1200" dirty="0" err="1" smtClean="0">
                <a:latin typeface="Arial" pitchFamily="34" charset="0"/>
              </a:rPr>
              <a:t>behaviour</a:t>
            </a:r>
            <a:r>
              <a:rPr lang="en-US" sz="1200" dirty="0" smtClean="0">
                <a:latin typeface="Arial" pitchFamily="34" charset="0"/>
              </a:rPr>
              <a:t> today is called the big five model of personality.  according to this model, there are five broad traits that can be used to describe people’s personality. These traits are called dimensions because each dimension is comprised of several small traits.  According to the model, each dimension is a continuum, ranging from low to high, and every person has some level of each of these five dimensions.  So people can be high, moderate, or low on conscientiousness, high, moderate, or low on agreeableness, high, moderate, or low on agreeableness, etc.  An important point about this model is that people cannot be both high and low on a dimension.  So you cannot be both low in emotional stability and high in emotional stability.</a:t>
            </a:r>
          </a:p>
          <a:p>
            <a:pPr eaLnBrk="1" hangingPunct="1">
              <a:lnSpc>
                <a:spcPct val="90000"/>
              </a:lnSpc>
            </a:pPr>
            <a:endParaRPr lang="en-US" sz="1200" dirty="0" smtClean="0">
              <a:latin typeface="Arial" pitchFamily="34" charset="0"/>
            </a:endParaRPr>
          </a:p>
          <a:p>
            <a:pPr eaLnBrk="1" hangingPunct="1">
              <a:lnSpc>
                <a:spcPct val="90000"/>
              </a:lnSpc>
            </a:pPr>
            <a:r>
              <a:rPr lang="en-US" sz="1200" dirty="0" smtClean="0">
                <a:latin typeface="Arial" pitchFamily="34" charset="0"/>
              </a:rPr>
              <a:t>Conscientiousness.  People who are high on conscientiousness are careful, and dependable.  They tend to be responsible, organized, and persistent.  They also tend to have a high need for achievement.  People who are low on conscientiousness are disorganized, and easily distracted. They tend to be careless and unreliable.  They also have a lower need for achievement.</a:t>
            </a:r>
          </a:p>
          <a:p>
            <a:pPr eaLnBrk="1" hangingPunct="1">
              <a:lnSpc>
                <a:spcPct val="90000"/>
              </a:lnSpc>
            </a:pPr>
            <a:endParaRPr lang="en-US" sz="1200" dirty="0" smtClean="0">
              <a:latin typeface="Arial" pitchFamily="34" charset="0"/>
            </a:endParaRPr>
          </a:p>
          <a:p>
            <a:pPr eaLnBrk="1" hangingPunct="1">
              <a:lnSpc>
                <a:spcPct val="90000"/>
              </a:lnSpc>
            </a:pPr>
            <a:r>
              <a:rPr lang="en-US" sz="1200" dirty="0" smtClean="0">
                <a:latin typeface="Arial" pitchFamily="34" charset="0"/>
              </a:rPr>
              <a:t>Emotional Stability. People who are high on emotional stability tend to be poised and secure.  They are calm and self-confident.  People who are low in emotional stability are often described as neurotic.  They are anxious and indecisive. They tend to have mood swings and can often be depressed.</a:t>
            </a:r>
          </a:p>
          <a:p>
            <a:pPr eaLnBrk="1" hangingPunct="1">
              <a:lnSpc>
                <a:spcPct val="90000"/>
              </a:lnSpc>
            </a:pPr>
            <a:endParaRPr lang="en-US" sz="1200" dirty="0" smtClean="0">
              <a:latin typeface="Arial" pitchFamily="34" charset="0"/>
            </a:endParaRPr>
          </a:p>
          <a:p>
            <a:pPr eaLnBrk="1" hangingPunct="1">
              <a:lnSpc>
                <a:spcPct val="90000"/>
              </a:lnSpc>
            </a:pPr>
            <a:r>
              <a:rPr lang="en-US" sz="1200" dirty="0" smtClean="0">
                <a:latin typeface="Arial" pitchFamily="34" charset="0"/>
              </a:rPr>
              <a:t>Openness to experience.  People who are high on openness to experience are curious about the world, are fascinated by novelty and are open to new experiences.  They also tend to enjoy experiences different cultures and tend to be creative and artistic.  People who are low on openness to experience tend to resist change and be fixed in their ways.  They tend to be more conventional and find comfort in things that are familiar.</a:t>
            </a:r>
          </a:p>
          <a:p>
            <a:pPr eaLnBrk="1" hangingPunct="1">
              <a:lnSpc>
                <a:spcPct val="90000"/>
              </a:lnSpc>
            </a:pPr>
            <a:endParaRPr lang="en-US" sz="1200" dirty="0" smtClean="0">
              <a:latin typeface="Arial" pitchFamily="34" charset="0"/>
            </a:endParaRPr>
          </a:p>
          <a:p>
            <a:pPr eaLnBrk="1" hangingPunct="1"/>
            <a:r>
              <a:rPr lang="en-US" dirty="0" smtClean="0">
                <a:latin typeface="Arial" pitchFamily="34" charset="0"/>
              </a:rPr>
              <a:t>People who are high on agreeableness tend to be courteous and empathic.  they are good natured, friendly, and easy to get along with.  people who are low on agreeableness tend to be uncooperative and irritable.  They tend to be antagonistic and difficult to get along with.</a:t>
            </a:r>
          </a:p>
          <a:p>
            <a:pPr eaLnBrk="1" hangingPunct="1"/>
            <a:endParaRPr lang="en-US" dirty="0" smtClean="0">
              <a:latin typeface="Arial" pitchFamily="34" charset="0"/>
            </a:endParaRPr>
          </a:p>
          <a:p>
            <a:pPr eaLnBrk="1" hangingPunct="1"/>
            <a:r>
              <a:rPr lang="en-US" dirty="0" smtClean="0">
                <a:latin typeface="Arial" pitchFamily="34" charset="0"/>
              </a:rPr>
              <a:t>Finally, extraversion.  people who are high on extroversion tend to be outgoing and talkative, they like to socialize and tend to quite assertive.  people who are low on extraversion tend to be introverted. they are shy, quiet and often prefer to be alone, rather than in a group.</a:t>
            </a:r>
          </a:p>
          <a:p>
            <a:pPr eaLnBrk="1" hangingPunct="1"/>
            <a:endParaRPr lang="en-US" dirty="0" smtClean="0">
              <a:latin typeface="Arial" pitchFamily="34" charset="0"/>
            </a:endParaRPr>
          </a:p>
          <a:p>
            <a:pPr eaLnBrk="1" hangingPunct="1"/>
            <a:r>
              <a:rPr lang="en-US" b="1" dirty="0" smtClean="0">
                <a:latin typeface="Arial" pitchFamily="34" charset="0"/>
              </a:rPr>
              <a:t>Links to work </a:t>
            </a:r>
            <a:r>
              <a:rPr lang="en-US" b="1" dirty="0" err="1" smtClean="0">
                <a:latin typeface="Arial" pitchFamily="34" charset="0"/>
              </a:rPr>
              <a:t>behaviour</a:t>
            </a:r>
            <a:r>
              <a:rPr lang="en-US" b="1" dirty="0" smtClean="0">
                <a:latin typeface="Arial" pitchFamily="34" charset="0"/>
              </a:rPr>
              <a:t>:</a:t>
            </a:r>
          </a:p>
          <a:p>
            <a:pPr eaLnBrk="1" hangingPunct="1">
              <a:buFontTx/>
              <a:buChar char="•"/>
            </a:pPr>
            <a:r>
              <a:rPr lang="en-US" b="1" dirty="0" smtClean="0">
                <a:latin typeface="Arial" pitchFamily="34" charset="0"/>
              </a:rPr>
              <a:t>Conscientiousness:</a:t>
            </a:r>
            <a:r>
              <a:rPr lang="en-US" dirty="0" smtClean="0">
                <a:latin typeface="Arial" pitchFamily="34" charset="0"/>
              </a:rPr>
              <a:t> </a:t>
            </a:r>
          </a:p>
          <a:p>
            <a:pPr lvl="2" eaLnBrk="1" hangingPunct="1">
              <a:buFontTx/>
              <a:buChar char="•"/>
            </a:pPr>
            <a:r>
              <a:rPr lang="en-US" dirty="0" smtClean="0">
                <a:latin typeface="Arial" pitchFamily="34" charset="0"/>
              </a:rPr>
              <a:t>relates positively to job performance, attendance, motivation, </a:t>
            </a:r>
          </a:p>
          <a:p>
            <a:pPr lvl="2" eaLnBrk="1" hangingPunct="1">
              <a:buFontTx/>
              <a:buChar char="•"/>
            </a:pPr>
            <a:r>
              <a:rPr lang="en-US" dirty="0" smtClean="0">
                <a:latin typeface="Arial" pitchFamily="34" charset="0"/>
              </a:rPr>
              <a:t>negative relation with counterproductive </a:t>
            </a:r>
            <a:r>
              <a:rPr lang="en-US" dirty="0" err="1" smtClean="0">
                <a:latin typeface="Arial" pitchFamily="34" charset="0"/>
              </a:rPr>
              <a:t>behaviours</a:t>
            </a:r>
            <a:r>
              <a:rPr lang="en-US" dirty="0" smtClean="0">
                <a:latin typeface="Arial" pitchFamily="34" charset="0"/>
              </a:rPr>
              <a:t> </a:t>
            </a:r>
          </a:p>
          <a:p>
            <a:pPr eaLnBrk="1" hangingPunct="1">
              <a:buFontTx/>
              <a:buChar char="•"/>
            </a:pPr>
            <a:r>
              <a:rPr lang="en-US" b="1" dirty="0" smtClean="0">
                <a:latin typeface="Arial" pitchFamily="34" charset="0"/>
              </a:rPr>
              <a:t>Career success is predicted by emotional stability, conscientiousness and </a:t>
            </a:r>
            <a:r>
              <a:rPr lang="en-US" b="1" dirty="0" err="1" smtClean="0">
                <a:latin typeface="Arial" pitchFamily="34" charset="0"/>
              </a:rPr>
              <a:t>agreableness</a:t>
            </a:r>
            <a:endParaRPr lang="en-US" b="1" dirty="0" smtClean="0">
              <a:latin typeface="Arial" pitchFamily="34" charset="0"/>
            </a:endParaRPr>
          </a:p>
          <a:p>
            <a:pPr eaLnBrk="1" hangingPunct="1">
              <a:lnSpc>
                <a:spcPct val="90000"/>
              </a:lnSpc>
            </a:pPr>
            <a:endParaRPr lang="en-US" sz="1200" dirty="0" smtClean="0">
              <a:latin typeface="Arial" pitchFamily="34" charset="0"/>
            </a:endParaRPr>
          </a:p>
          <a:p>
            <a:endParaRPr lang="en-CA" dirty="0"/>
          </a:p>
        </p:txBody>
      </p:sp>
      <p:sp>
        <p:nvSpPr>
          <p:cNvPr id="4" name="Slide Number Placeholder 3"/>
          <p:cNvSpPr>
            <a:spLocks noGrp="1"/>
          </p:cNvSpPr>
          <p:nvPr>
            <p:ph type="sldNum" sz="quarter" idx="10"/>
          </p:nvPr>
        </p:nvSpPr>
        <p:spPr/>
        <p:txBody>
          <a:bodyPr/>
          <a:lstStyle/>
          <a:p>
            <a:fld id="{B80CE651-6473-4A41-98AA-8A740FD66828}" type="slidenum">
              <a:rPr lang="en-CA" smtClean="0"/>
              <a:pPr/>
              <a:t>7</a:t>
            </a:fld>
            <a:endParaRPr lang="en-CA"/>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B1ACCEF8-9BF5-40A7-9A2A-4B13E6D11407}" type="slidenum">
              <a:rPr lang="en-US"/>
              <a:pPr/>
              <a:t>8</a:t>
            </a:fld>
            <a:endParaRPr lang="en-US"/>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a:ln/>
        </p:spPr>
        <p:txBody>
          <a:bodyPr/>
          <a:lstStyle/>
          <a:p>
            <a:pPr eaLnBrk="1" hangingPunct="1"/>
            <a:r>
              <a:rPr lang="en-US" dirty="0" smtClean="0"/>
              <a:t>Complete the following measures of your personality</a:t>
            </a:r>
          </a:p>
          <a:p>
            <a:pPr eaLnBrk="1" hangingPunct="1"/>
            <a:r>
              <a:rPr lang="en-US" dirty="0" smtClean="0"/>
              <a:t>These give you an idea of what personality measures look like</a:t>
            </a:r>
          </a:p>
          <a:p>
            <a:pPr eaLnBrk="1" hangingPunct="1"/>
            <a:r>
              <a:rPr lang="en-US" dirty="0" smtClean="0"/>
              <a:t>In a job interview you might be required to complete a personality measure, they are also often used for coaching purposes</a:t>
            </a:r>
          </a:p>
          <a:p>
            <a:pPr eaLnBrk="1" hangingPunct="1"/>
            <a:endParaRPr lang="en-US"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 Joey (from Friends)</a:t>
            </a:r>
            <a:endParaRPr lang="en-CA" dirty="0"/>
          </a:p>
        </p:txBody>
      </p:sp>
      <p:sp>
        <p:nvSpPr>
          <p:cNvPr id="4" name="Slide Number Placeholder 3"/>
          <p:cNvSpPr>
            <a:spLocks noGrp="1"/>
          </p:cNvSpPr>
          <p:nvPr>
            <p:ph type="sldNum" sz="quarter" idx="10"/>
          </p:nvPr>
        </p:nvSpPr>
        <p:spPr/>
        <p:txBody>
          <a:bodyPr/>
          <a:lstStyle/>
          <a:p>
            <a:fld id="{B80CE651-6473-4A41-98AA-8A740FD66828}" type="slidenum">
              <a:rPr lang="en-CA" smtClean="0"/>
              <a:pPr/>
              <a:t>9</a:t>
            </a:fld>
            <a:endParaRPr lang="en-CA"/>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sz="1200" dirty="0" smtClean="0"/>
              <a:t>A study shows that extraversion is positively correlated to absenteeism, i.e. extroverted people tend to be absent in more occasions than introverts</a:t>
            </a:r>
          </a:p>
          <a:p>
            <a:pPr marL="0" marR="0" indent="0" algn="l" defTabSz="914400" rtl="0" eaLnBrk="1" fontAlgn="auto" latinLnBrk="0" hangingPunct="1">
              <a:lnSpc>
                <a:spcPct val="100000"/>
              </a:lnSpc>
              <a:spcBef>
                <a:spcPts val="0"/>
              </a:spcBef>
              <a:spcAft>
                <a:spcPts val="0"/>
              </a:spcAft>
              <a:buClrTx/>
              <a:buSzTx/>
              <a:buFontTx/>
              <a:buNone/>
              <a:tabLst/>
              <a:defRPr/>
            </a:pPr>
            <a:endParaRPr lang="en-CA" sz="12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CA" sz="1200" dirty="0" smtClean="0"/>
              <a:t>It p</a:t>
            </a:r>
            <a:r>
              <a:rPr lang="en-CA" dirty="0" smtClean="0"/>
              <a:t>redicts managerial and sales performance</a:t>
            </a:r>
          </a:p>
          <a:p>
            <a:pPr marL="0" marR="0" indent="0" algn="l" defTabSz="914400" rtl="0" eaLnBrk="1" fontAlgn="auto" latinLnBrk="0" hangingPunct="1">
              <a:lnSpc>
                <a:spcPct val="100000"/>
              </a:lnSpc>
              <a:spcBef>
                <a:spcPts val="0"/>
              </a:spcBef>
              <a:spcAft>
                <a:spcPts val="0"/>
              </a:spcAft>
              <a:buClrTx/>
              <a:buSzTx/>
              <a:buFontTx/>
              <a:buNone/>
              <a:tabLst/>
              <a:defRPr/>
            </a:pPr>
            <a:endParaRPr lang="en-CA" sz="1200" dirty="0" smtClean="0"/>
          </a:p>
          <a:p>
            <a:endParaRPr lang="en-CA" dirty="0"/>
          </a:p>
        </p:txBody>
      </p:sp>
      <p:sp>
        <p:nvSpPr>
          <p:cNvPr id="4" name="Slide Number Placeholder 3"/>
          <p:cNvSpPr>
            <a:spLocks noGrp="1"/>
          </p:cNvSpPr>
          <p:nvPr>
            <p:ph type="sldNum" sz="quarter" idx="10"/>
          </p:nvPr>
        </p:nvSpPr>
        <p:spPr/>
        <p:txBody>
          <a:bodyPr/>
          <a:lstStyle/>
          <a:p>
            <a:fld id="{B80CE651-6473-4A41-98AA-8A740FD66828}" type="slidenum">
              <a:rPr lang="en-CA" smtClean="0"/>
              <a:pPr/>
              <a:t>10</a:t>
            </a:fld>
            <a:endParaRPr lang="en-CA"/>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53889894-BE8B-4E1E-B498-4D9ABAAAFC00}" type="slidenum">
              <a:rPr lang="en-US" smtClean="0"/>
              <a:pPr/>
              <a:t>11</a:t>
            </a:fld>
            <a:endParaRPr lang="en-US" smtClean="0"/>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Harvey Specter (from</a:t>
            </a:r>
            <a:r>
              <a:rPr lang="en-CA" baseline="0" dirty="0" smtClean="0"/>
              <a:t> Suits) – Overachiever and sense of competence</a:t>
            </a:r>
            <a:endParaRPr lang="en-CA" dirty="0"/>
          </a:p>
        </p:txBody>
      </p:sp>
      <p:sp>
        <p:nvSpPr>
          <p:cNvPr id="4" name="Slide Number Placeholder 3"/>
          <p:cNvSpPr>
            <a:spLocks noGrp="1"/>
          </p:cNvSpPr>
          <p:nvPr>
            <p:ph type="sldNum" sz="quarter" idx="10"/>
          </p:nvPr>
        </p:nvSpPr>
        <p:spPr/>
        <p:txBody>
          <a:bodyPr/>
          <a:lstStyle/>
          <a:p>
            <a:fld id="{B80CE651-6473-4A41-98AA-8A740FD66828}" type="slidenum">
              <a:rPr lang="en-CA" smtClean="0"/>
              <a:pPr/>
              <a:t>12</a:t>
            </a:fld>
            <a:endParaRPr lang="en-CA"/>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According to studies, conscientiousness is the biggest predictor of job success</a:t>
            </a:r>
          </a:p>
          <a:p>
            <a:endParaRPr lang="en-CA" dirty="0"/>
          </a:p>
        </p:txBody>
      </p:sp>
      <p:sp>
        <p:nvSpPr>
          <p:cNvPr id="4" name="Slide Number Placeholder 3"/>
          <p:cNvSpPr>
            <a:spLocks noGrp="1"/>
          </p:cNvSpPr>
          <p:nvPr>
            <p:ph type="sldNum" sz="quarter" idx="10"/>
          </p:nvPr>
        </p:nvSpPr>
        <p:spPr/>
        <p:txBody>
          <a:bodyPr/>
          <a:lstStyle/>
          <a:p>
            <a:fld id="{B80CE651-6473-4A41-98AA-8A740FD66828}" type="slidenum">
              <a:rPr lang="en-CA" smtClean="0"/>
              <a:pPr/>
              <a:t>13</a:t>
            </a:fld>
            <a:endParaRPr lang="en-CA"/>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According to studies, conscientiousness is the biggest predictor of job success</a:t>
            </a:r>
          </a:p>
          <a:p>
            <a:endParaRPr lang="en-CA" dirty="0"/>
          </a:p>
        </p:txBody>
      </p:sp>
      <p:sp>
        <p:nvSpPr>
          <p:cNvPr id="4" name="Slide Number Placeholder 3"/>
          <p:cNvSpPr>
            <a:spLocks noGrp="1"/>
          </p:cNvSpPr>
          <p:nvPr>
            <p:ph type="sldNum" sz="quarter" idx="10"/>
          </p:nvPr>
        </p:nvSpPr>
        <p:spPr/>
        <p:txBody>
          <a:bodyPr/>
          <a:lstStyle/>
          <a:p>
            <a:fld id="{B80CE651-6473-4A41-98AA-8A740FD66828}" type="slidenum">
              <a:rPr lang="en-CA" smtClean="0"/>
              <a:pPr/>
              <a:t>15</a:t>
            </a:fld>
            <a:endParaRPr lang="en-CA"/>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Oscar</a:t>
            </a:r>
            <a:r>
              <a:rPr lang="en-CA" baseline="0" dirty="0" smtClean="0"/>
              <a:t> Schindler – </a:t>
            </a:r>
            <a:r>
              <a:rPr lang="en-CA" baseline="0" dirty="0" err="1" smtClean="0"/>
              <a:t>Schindlers</a:t>
            </a:r>
            <a:r>
              <a:rPr lang="en-CA" baseline="0" dirty="0" smtClean="0"/>
              <a:t> List (based on a true story)</a:t>
            </a:r>
            <a:endParaRPr lang="en-CA" dirty="0"/>
          </a:p>
        </p:txBody>
      </p:sp>
      <p:sp>
        <p:nvSpPr>
          <p:cNvPr id="4" name="Slide Number Placeholder 3"/>
          <p:cNvSpPr>
            <a:spLocks noGrp="1"/>
          </p:cNvSpPr>
          <p:nvPr>
            <p:ph type="sldNum" sz="quarter" idx="10"/>
          </p:nvPr>
        </p:nvSpPr>
        <p:spPr/>
        <p:txBody>
          <a:bodyPr/>
          <a:lstStyle/>
          <a:p>
            <a:fld id="{B80CE651-6473-4A41-98AA-8A740FD66828}" type="slidenum">
              <a:rPr lang="en-CA" smtClean="0"/>
              <a:pPr/>
              <a:t>16</a:t>
            </a:fld>
            <a:endParaRPr lang="en-CA"/>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Agreeableness predicts job performance in jobs that require working in teams</a:t>
            </a:r>
          </a:p>
          <a:p>
            <a:endParaRPr lang="en-CA" dirty="0"/>
          </a:p>
        </p:txBody>
      </p:sp>
      <p:sp>
        <p:nvSpPr>
          <p:cNvPr id="4" name="Slide Number Placeholder 3"/>
          <p:cNvSpPr>
            <a:spLocks noGrp="1"/>
          </p:cNvSpPr>
          <p:nvPr>
            <p:ph type="sldNum" sz="quarter" idx="10"/>
          </p:nvPr>
        </p:nvSpPr>
        <p:spPr/>
        <p:txBody>
          <a:bodyPr/>
          <a:lstStyle/>
          <a:p>
            <a:fld id="{B80CE651-6473-4A41-98AA-8A740FD66828}" type="slidenum">
              <a:rPr lang="en-CA" smtClean="0"/>
              <a:pPr/>
              <a:t>17</a:t>
            </a:fld>
            <a:endParaRPr lang="en-CA"/>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err="1" smtClean="0"/>
              <a:t>Joffrey</a:t>
            </a:r>
            <a:r>
              <a:rPr lang="en-CA" baseline="0" dirty="0" smtClean="0"/>
              <a:t> (Game of Thrones) – for neurotic</a:t>
            </a:r>
            <a:endParaRPr lang="en-CA" dirty="0"/>
          </a:p>
        </p:txBody>
      </p:sp>
      <p:sp>
        <p:nvSpPr>
          <p:cNvPr id="4" name="Slide Number Placeholder 3"/>
          <p:cNvSpPr>
            <a:spLocks noGrp="1"/>
          </p:cNvSpPr>
          <p:nvPr>
            <p:ph type="sldNum" sz="quarter" idx="10"/>
          </p:nvPr>
        </p:nvSpPr>
        <p:spPr/>
        <p:txBody>
          <a:bodyPr/>
          <a:lstStyle/>
          <a:p>
            <a:fld id="{B80CE651-6473-4A41-98AA-8A740FD66828}" type="slidenum">
              <a:rPr lang="en-CA" smtClean="0"/>
              <a:pPr/>
              <a:t>18</a:t>
            </a:fld>
            <a:endParaRPr lang="en-CA"/>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 Sheldon Cooper</a:t>
            </a:r>
            <a:r>
              <a:rPr lang="en-CA" baseline="0" dirty="0" smtClean="0"/>
              <a:t> (Big Bang Theory) – for his intellectual </a:t>
            </a:r>
            <a:r>
              <a:rPr lang="en-CA" baseline="0" dirty="0" err="1" smtClean="0"/>
              <a:t>curiousity</a:t>
            </a:r>
            <a:r>
              <a:rPr lang="en-CA" baseline="0" dirty="0" smtClean="0"/>
              <a:t>. Do you </a:t>
            </a:r>
            <a:r>
              <a:rPr lang="en-CA" baseline="0" smtClean="0"/>
              <a:t>have anyone better in mind?</a:t>
            </a:r>
            <a:endParaRPr lang="en-CA" dirty="0"/>
          </a:p>
        </p:txBody>
      </p:sp>
      <p:sp>
        <p:nvSpPr>
          <p:cNvPr id="4" name="Slide Number Placeholder 3"/>
          <p:cNvSpPr>
            <a:spLocks noGrp="1"/>
          </p:cNvSpPr>
          <p:nvPr>
            <p:ph type="sldNum" sz="quarter" idx="10"/>
          </p:nvPr>
        </p:nvSpPr>
        <p:spPr/>
        <p:txBody>
          <a:bodyPr/>
          <a:lstStyle/>
          <a:p>
            <a:fld id="{B80CE651-6473-4A41-98AA-8A740FD66828}" type="slidenum">
              <a:rPr lang="en-CA" smtClean="0"/>
              <a:pPr/>
              <a:t>20</a:t>
            </a:fld>
            <a:endParaRPr lang="en-CA"/>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Tx/>
              <a:buChar char="-"/>
            </a:pPr>
            <a:r>
              <a:rPr lang="en-CA" dirty="0" smtClean="0"/>
              <a:t>Extraversion is rooted in positive emotions, while neuroticism is rooted in negative emotions</a:t>
            </a:r>
          </a:p>
          <a:p>
            <a:pPr>
              <a:buFontTx/>
              <a:buNone/>
            </a:pPr>
            <a:r>
              <a:rPr lang="en-CA" dirty="0" smtClean="0"/>
              <a:t>-</a:t>
            </a:r>
            <a:r>
              <a:rPr lang="en-CA" baseline="0" dirty="0" smtClean="0"/>
              <a:t> Highlight difference between </a:t>
            </a:r>
            <a:endParaRPr lang="en-CA" dirty="0"/>
          </a:p>
        </p:txBody>
      </p:sp>
      <p:sp>
        <p:nvSpPr>
          <p:cNvPr id="4" name="Slide Number Placeholder 3"/>
          <p:cNvSpPr>
            <a:spLocks noGrp="1"/>
          </p:cNvSpPr>
          <p:nvPr>
            <p:ph type="sldNum" sz="quarter" idx="10"/>
          </p:nvPr>
        </p:nvSpPr>
        <p:spPr/>
        <p:txBody>
          <a:bodyPr/>
          <a:lstStyle/>
          <a:p>
            <a:fld id="{B80CE651-6473-4A41-98AA-8A740FD66828}" type="slidenum">
              <a:rPr lang="en-CA" smtClean="0"/>
              <a:pPr/>
              <a:t>24</a:t>
            </a:fld>
            <a:endParaRPr lang="en-CA"/>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313686F7-E7DB-4A09-8426-6992A3615872}" type="datetimeFigureOut">
              <a:rPr lang="en-CA" smtClean="0"/>
              <a:pPr/>
              <a:t>05/05/2014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2498480B-C05F-4D4A-BAB0-C89476B9639A}" type="slidenum">
              <a:rPr lang="en-CA" smtClean="0"/>
              <a:pPr/>
              <a:t>‹#›</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313686F7-E7DB-4A09-8426-6992A3615872}" type="datetimeFigureOut">
              <a:rPr lang="en-CA" smtClean="0"/>
              <a:pPr/>
              <a:t>05/05/2014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2498480B-C05F-4D4A-BAB0-C89476B9639A}" type="slidenum">
              <a:rPr lang="en-CA" smtClean="0"/>
              <a:pPr/>
              <a:t>‹#›</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13686F7-E7DB-4A09-8426-6992A3615872}" type="datetimeFigureOut">
              <a:rPr lang="en-CA" smtClean="0"/>
              <a:pPr/>
              <a:t>05/05/2014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2498480B-C05F-4D4A-BAB0-C89476B9639A}" type="slidenum">
              <a:rPr lang="en-CA" smtClean="0"/>
              <a:pPr/>
              <a:t>‹#›</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313686F7-E7DB-4A09-8426-6992A3615872}" type="datetimeFigureOut">
              <a:rPr lang="en-CA" smtClean="0"/>
              <a:pPr/>
              <a:t>05/05/2014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2498480B-C05F-4D4A-BAB0-C89476B9639A}" type="slidenum">
              <a:rPr lang="en-CA" smtClean="0"/>
              <a:pPr/>
              <a:t>‹#›</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313686F7-E7DB-4A09-8426-6992A3615872}" type="datetimeFigureOut">
              <a:rPr lang="en-CA" smtClean="0"/>
              <a:pPr/>
              <a:t>05/05/2014</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2498480B-C05F-4D4A-BAB0-C89476B9639A}" type="slidenum">
              <a:rPr lang="en-CA" smtClean="0"/>
              <a:pPr/>
              <a:t>‹#›</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313686F7-E7DB-4A09-8426-6992A3615872}" type="datetimeFigureOut">
              <a:rPr lang="en-CA" smtClean="0"/>
              <a:pPr/>
              <a:t>05/05/2014</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2498480B-C05F-4D4A-BAB0-C89476B9639A}" type="slidenum">
              <a:rPr lang="en-CA" smtClean="0"/>
              <a:pPr/>
              <a:t>‹#›</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3686F7-E7DB-4A09-8426-6992A3615872}" type="datetimeFigureOut">
              <a:rPr lang="en-CA" smtClean="0"/>
              <a:pPr/>
              <a:t>05/05/2014</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2498480B-C05F-4D4A-BAB0-C89476B9639A}" type="slidenum">
              <a:rPr lang="en-CA" smtClean="0"/>
              <a:pPr/>
              <a:t>‹#›</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13686F7-E7DB-4A09-8426-6992A3615872}" type="datetimeFigureOut">
              <a:rPr lang="en-CA" smtClean="0"/>
              <a:pPr/>
              <a:t>05/05/2014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2498480B-C05F-4D4A-BAB0-C89476B9639A}" type="slidenum">
              <a:rPr lang="en-CA" smtClean="0"/>
              <a:pPr/>
              <a:t>‹#›</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13686F7-E7DB-4A09-8426-6992A3615872}" type="datetimeFigureOut">
              <a:rPr lang="en-CA" smtClean="0"/>
              <a:pPr/>
              <a:t>05/05/2014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2498480B-C05F-4D4A-BAB0-C89476B9639A}" type="slidenum">
              <a:rPr lang="en-CA" smtClean="0"/>
              <a:pPr/>
              <a:t>‹#›</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313686F7-E7DB-4A09-8426-6992A3615872}" type="datetimeFigureOut">
              <a:rPr lang="en-CA" smtClean="0"/>
              <a:pPr/>
              <a:t>05/05/2014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2498480B-C05F-4D4A-BAB0-C89476B9639A}" type="slidenum">
              <a:rPr lang="en-CA" smtClean="0"/>
              <a:pPr/>
              <a:t>‹#›</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313686F7-E7DB-4A09-8426-6992A3615872}" type="datetimeFigureOut">
              <a:rPr lang="en-CA" smtClean="0"/>
              <a:pPr/>
              <a:t>05/05/2014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2498480B-C05F-4D4A-BAB0-C89476B9639A}" type="slidenum">
              <a:rPr lang="en-CA" smtClean="0"/>
              <a:pPr/>
              <a:t>‹#›</a:t>
            </a:fld>
            <a:endParaRPr lang="en-CA"/>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E607E694-263E-4969-B0C0-457DB888DE90}" type="slidenum">
              <a:rPr lang="en-US"/>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91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41763"/>
            <a:ext cx="4038600" cy="21891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en-US"/>
          </a:p>
        </p:txBody>
      </p:sp>
      <p:sp>
        <p:nvSpPr>
          <p:cNvPr id="7" name="Rectangle 5"/>
          <p:cNvSpPr>
            <a:spLocks noGrp="1" noChangeArrowheads="1"/>
          </p:cNvSpPr>
          <p:nvPr>
            <p:ph type="ftr" sz="quarter" idx="11"/>
          </p:nvPr>
        </p:nvSpPr>
        <p:spPr>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ln/>
        </p:spPr>
        <p:txBody>
          <a:bodyPr/>
          <a:lstStyle>
            <a:lvl1pPr>
              <a:defRPr/>
            </a:lvl1pPr>
          </a:lstStyle>
          <a:p>
            <a:fld id="{DD13C410-CE54-4605-A73A-1DEE4BAFA71F}"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3686F7-E7DB-4A09-8426-6992A3615872}" type="datetimeFigureOut">
              <a:rPr lang="en-CA" smtClean="0"/>
              <a:pPr/>
              <a:t>05/05/2014</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98480B-C05F-4D4A-BAB0-C89476B9639A}" type="slidenum">
              <a:rPr lang="en-CA" smtClean="0"/>
              <a:pPr/>
              <a:t>‹#›</a:t>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7.wmf"/><Relationship Id="rId4" Type="http://schemas.openxmlformats.org/officeDocument/2006/relationships/image" Target="../media/image6.wmf"/></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11.gif"/><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9659" name="Group 27"/>
          <p:cNvGraphicFramePr>
            <a:graphicFrameLocks noGrp="1"/>
          </p:cNvGraphicFramePr>
          <p:nvPr>
            <p:extLst>
              <p:ext uri="{D42A27DB-BD31-4B8C-83A1-F6EECF244321}">
                <p14:modId xmlns:p14="http://schemas.microsoft.com/office/powerpoint/2010/main" val="305066092"/>
              </p:ext>
            </p:extLst>
          </p:nvPr>
        </p:nvGraphicFramePr>
        <p:xfrm>
          <a:off x="179512" y="4526280"/>
          <a:ext cx="8784976" cy="2104800"/>
        </p:xfrm>
        <a:graphic>
          <a:graphicData uri="http://schemas.openxmlformats.org/drawingml/2006/table">
            <a:tbl>
              <a:tblPr/>
              <a:tblGrid>
                <a:gridCol w="5112568"/>
                <a:gridCol w="3672408"/>
              </a:tblGrid>
              <a:tr h="416847">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700" b="0" i="1" u="none" strike="noStrike" cap="none" normalizeH="0" baseline="0" dirty="0" smtClean="0">
                          <a:ln>
                            <a:noFill/>
                          </a:ln>
                          <a:solidFill>
                            <a:schemeClr val="tx1"/>
                          </a:solidFill>
                          <a:effectLst/>
                          <a:latin typeface="Times New Roman" pitchFamily="18" charset="0"/>
                          <a:cs typeface="Times New Roman" pitchFamily="18" charset="0"/>
                        </a:rPr>
                        <a:t>Lecture/Discussion &amp; Reading</a:t>
                      </a:r>
                      <a:endParaRPr kumimoji="0" lang="en-US" sz="2700" b="0" i="0" u="none" strike="noStrike" cap="none" normalizeH="0" baseline="0" dirty="0" smtClean="0">
                        <a:ln>
                          <a:noFill/>
                        </a:ln>
                        <a:solidFill>
                          <a:schemeClr val="tx1"/>
                        </a:solidFill>
                        <a:effectLst/>
                        <a:latin typeface="Times New Roman" pitchFamily="18" charset="0"/>
                      </a:endParaRPr>
                    </a:p>
                  </a:txBody>
                  <a:tcPr horzOverflow="overflow">
                    <a:lnL cap="flat">
                      <a:noFill/>
                    </a:lnL>
                    <a:lnR>
                      <a:noFill/>
                    </a:lnR>
                    <a:lnT cap="flat">
                      <a:noFill/>
                    </a:lnT>
                    <a:lnB>
                      <a:noFill/>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700" b="0" i="1" u="none" strike="noStrike" cap="none" normalizeH="0" baseline="0" dirty="0" smtClean="0">
                          <a:ln>
                            <a:noFill/>
                          </a:ln>
                          <a:solidFill>
                            <a:schemeClr val="tx1"/>
                          </a:solidFill>
                          <a:effectLst/>
                          <a:latin typeface="Times New Roman" pitchFamily="18" charset="0"/>
                          <a:cs typeface="Times New Roman" pitchFamily="18" charset="0"/>
                        </a:rPr>
                        <a:t>Self Assessment</a:t>
                      </a:r>
                      <a:endParaRPr kumimoji="0" lang="en-US" sz="2700" b="0" i="0" u="none" strike="noStrike" cap="none" normalizeH="0" baseline="0" dirty="0" smtClean="0">
                        <a:ln>
                          <a:noFill/>
                        </a:ln>
                        <a:solidFill>
                          <a:schemeClr val="tx1"/>
                        </a:solidFill>
                        <a:effectLst/>
                        <a:latin typeface="Times New Roman" pitchFamily="18" charset="0"/>
                      </a:endParaRPr>
                    </a:p>
                  </a:txBody>
                  <a:tcPr horzOverflow="overflow">
                    <a:lnL>
                      <a:noFill/>
                    </a:lnL>
                    <a:lnR cap="flat">
                      <a:noFill/>
                    </a:lnR>
                    <a:lnT cap="flat">
                      <a:noFill/>
                    </a:lnT>
                    <a:lnB>
                      <a:noFill/>
                    </a:lnB>
                    <a:lnTlToBr>
                      <a:noFill/>
                    </a:lnTlToBr>
                    <a:lnBlToTr>
                      <a:noFill/>
                    </a:lnBlToTr>
                    <a:noFill/>
                  </a:tcPr>
                </a:tc>
              </a:tr>
              <a:tr h="1098960">
                <a:tc>
                  <a:txBody>
                    <a:bodyPr/>
                    <a:lstStyle/>
                    <a:p>
                      <a:pPr marL="0" marR="0" lvl="0" indent="0" algn="l" defTabSz="914400" rtl="0" eaLnBrk="0" fontAlgn="base" latinLnBrk="0" hangingPunct="0">
                        <a:lnSpc>
                          <a:spcPct val="100000"/>
                        </a:lnSpc>
                        <a:spcBef>
                          <a:spcPct val="0"/>
                        </a:spcBef>
                        <a:spcAft>
                          <a:spcPct val="0"/>
                        </a:spcAft>
                        <a:buClrTx/>
                        <a:buSzTx/>
                        <a:buFont typeface="Wingdings" pitchFamily="2" charset="2"/>
                        <a:buChar char="ü"/>
                        <a:tabLst/>
                      </a:pPr>
                      <a:r>
                        <a:rPr kumimoji="0" lang="en-US" sz="2700" b="0" i="0" u="none" strike="noStrike" cap="none" normalizeH="0" baseline="0" dirty="0" err="1" smtClean="0">
                          <a:ln>
                            <a:noFill/>
                          </a:ln>
                          <a:solidFill>
                            <a:schemeClr val="tx1"/>
                          </a:solidFill>
                          <a:effectLst/>
                          <a:latin typeface="Times New Roman" pitchFamily="18" charset="0"/>
                          <a:cs typeface="Times New Roman" pitchFamily="18" charset="0"/>
                        </a:rPr>
                        <a:t>Ppt</a:t>
                      </a:r>
                      <a:endParaRPr kumimoji="0" lang="en-US" sz="27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 typeface="Wingdings" pitchFamily="2" charset="2"/>
                        <a:buChar char="ü"/>
                        <a:tabLst/>
                      </a:pPr>
                      <a:r>
                        <a:rPr kumimoji="0" lang="en-US" sz="2700" b="0" i="0" u="none" strike="noStrike" cap="none" normalizeH="0" baseline="0" dirty="0" smtClean="0">
                          <a:ln>
                            <a:noFill/>
                          </a:ln>
                          <a:solidFill>
                            <a:schemeClr val="tx1"/>
                          </a:solidFill>
                          <a:effectLst/>
                          <a:latin typeface="Times New Roman" pitchFamily="18" charset="0"/>
                          <a:cs typeface="Times New Roman" pitchFamily="18" charset="0"/>
                        </a:rPr>
                        <a:t>Chapter 2 text</a:t>
                      </a:r>
                      <a:endParaRPr kumimoji="0" lang="en-US" sz="2700" b="0" i="0" u="none" strike="noStrike" cap="none" normalizeH="0" baseline="0" dirty="0" smtClean="0">
                        <a:ln>
                          <a:noFill/>
                        </a:ln>
                        <a:solidFill>
                          <a:schemeClr val="tx1"/>
                        </a:solidFill>
                        <a:effectLst/>
                        <a:latin typeface="Times New Roman" pitchFamily="18" charset="0"/>
                        <a:cs typeface="Times New Roman" pitchFamily="18" charset="0"/>
                      </a:endParaRP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 typeface="Wingdings" pitchFamily="2" charset="2"/>
                        <a:buChar char="ü"/>
                        <a:tabLst/>
                      </a:pPr>
                      <a:r>
                        <a:rPr kumimoji="0" lang="en-US" sz="2700" b="0" i="0" u="none" strike="noStrike" cap="none" normalizeH="0" baseline="0" dirty="0" smtClean="0">
                          <a:ln>
                            <a:noFill/>
                          </a:ln>
                          <a:solidFill>
                            <a:schemeClr val="tx1"/>
                          </a:solidFill>
                          <a:effectLst/>
                          <a:latin typeface="Times New Roman" pitchFamily="18" charset="0"/>
                          <a:cs typeface="Times New Roman" pitchFamily="18" charset="0"/>
                        </a:rPr>
                        <a:t> NEO Personality Inventory</a:t>
                      </a:r>
                    </a:p>
                  </a:txBody>
                  <a:tcPr horzOverflow="overflow">
                    <a:lnL>
                      <a:noFill/>
                    </a:lnL>
                    <a:lnR cap="flat">
                      <a:noFill/>
                    </a:lnR>
                    <a:lnT>
                      <a:noFill/>
                    </a:lnT>
                    <a:lnB cap="flat">
                      <a:noFill/>
                    </a:lnB>
                    <a:lnTlToBr>
                      <a:noFill/>
                    </a:lnTlToBr>
                    <a:lnBlToTr>
                      <a:noFill/>
                    </a:lnBlToTr>
                    <a:noFill/>
                  </a:tcPr>
                </a:tc>
              </a:tr>
              <a:tr h="416847">
                <a:tc>
                  <a:txBody>
                    <a:bodyPr/>
                    <a:lstStyle/>
                    <a:p>
                      <a:pPr marL="0" marR="0" lvl="0" indent="0" algn="l" defTabSz="914400" rtl="0" eaLnBrk="0" fontAlgn="base" latinLnBrk="0" hangingPunct="0">
                        <a:lnSpc>
                          <a:spcPct val="100000"/>
                        </a:lnSpc>
                        <a:spcBef>
                          <a:spcPct val="0"/>
                        </a:spcBef>
                        <a:spcAft>
                          <a:spcPct val="0"/>
                        </a:spcAft>
                        <a:buClrTx/>
                        <a:buSzTx/>
                        <a:buFont typeface="Wingdings" pitchFamily="2" charset="2"/>
                        <a:buChar char="ü"/>
                        <a:tabLst/>
                      </a:pPr>
                      <a:endParaRPr kumimoji="0" lang="en-US" sz="2700" b="0" i="0" u="none" strike="noStrike" cap="none" normalizeH="0" baseline="0" dirty="0" smtClean="0">
                        <a:ln>
                          <a:noFill/>
                        </a:ln>
                        <a:solidFill>
                          <a:schemeClr val="tx1"/>
                        </a:solidFill>
                        <a:effectLst/>
                        <a:latin typeface="Times New Roman" pitchFamily="18" charset="0"/>
                        <a:cs typeface="Times New Roman" pitchFamily="18" charset="0"/>
                      </a:endParaRP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 typeface="Wingdings" pitchFamily="2" charset="2"/>
                        <a:buChar char="ü"/>
                        <a:tabLst/>
                      </a:pPr>
                      <a:endParaRPr kumimoji="0" lang="en-US" sz="2700" b="0" i="0" u="none" strike="noStrike" cap="none" normalizeH="0" baseline="0" dirty="0" smtClean="0">
                        <a:ln>
                          <a:noFill/>
                        </a:ln>
                        <a:solidFill>
                          <a:schemeClr val="tx1"/>
                        </a:solidFill>
                        <a:effectLst/>
                        <a:latin typeface="Times New Roman" pitchFamily="18" charset="0"/>
                        <a:cs typeface="Times New Roman" pitchFamily="18" charset="0"/>
                      </a:endParaRPr>
                    </a:p>
                  </a:txBody>
                  <a:tcPr horzOverflow="overflow">
                    <a:lnL>
                      <a:noFill/>
                    </a:lnL>
                    <a:lnR cap="flat">
                      <a:noFill/>
                    </a:lnR>
                    <a:lnT>
                      <a:noFill/>
                    </a:lnT>
                    <a:lnB cap="flat">
                      <a:noFill/>
                    </a:lnB>
                    <a:lnTlToBr>
                      <a:noFill/>
                    </a:lnTlToBr>
                    <a:lnBlToTr>
                      <a:noFill/>
                    </a:lnBlToTr>
                    <a:noFill/>
                  </a:tcPr>
                </a:tc>
              </a:tr>
            </a:tbl>
          </a:graphicData>
        </a:graphic>
      </p:graphicFrame>
      <p:sp>
        <p:nvSpPr>
          <p:cNvPr id="2057" name="Rectangle 20"/>
          <p:cNvSpPr>
            <a:spLocks noChangeArrowheads="1"/>
          </p:cNvSpPr>
          <p:nvPr/>
        </p:nvSpPr>
        <p:spPr bwMode="auto">
          <a:xfrm>
            <a:off x="1476375" y="3533775"/>
            <a:ext cx="184150" cy="366713"/>
          </a:xfrm>
          <a:prstGeom prst="rect">
            <a:avLst/>
          </a:prstGeom>
          <a:noFill/>
          <a:ln w="9525">
            <a:noFill/>
            <a:miter lim="800000"/>
            <a:headEnd/>
            <a:tailEnd/>
          </a:ln>
        </p:spPr>
        <p:txBody>
          <a:bodyPr wrap="none" anchor="ctr">
            <a:spAutoFit/>
          </a:bodyPr>
          <a:lstStyle/>
          <a:p>
            <a:endParaRPr lang="en-US" sz="1800">
              <a:latin typeface="+mj-lt"/>
            </a:endParaRPr>
          </a:p>
        </p:txBody>
      </p:sp>
      <p:sp>
        <p:nvSpPr>
          <p:cNvPr id="8" name="Rectangle 4"/>
          <p:cNvSpPr>
            <a:spLocks noGrp="1" noChangeArrowheads="1"/>
          </p:cNvSpPr>
          <p:nvPr>
            <p:ph type="title"/>
          </p:nvPr>
        </p:nvSpPr>
        <p:spPr>
          <a:xfrm>
            <a:off x="-468560" y="269776"/>
            <a:ext cx="10369152" cy="1143000"/>
          </a:xfrm>
        </p:spPr>
        <p:txBody>
          <a:bodyPr>
            <a:normAutofit/>
          </a:bodyPr>
          <a:lstStyle/>
          <a:p>
            <a:pPr eaLnBrk="1" hangingPunct="1"/>
            <a:r>
              <a:rPr lang="en-US" b="1" dirty="0" smtClean="0">
                <a:ea typeface="ＭＳ Ｐゴシック" pitchFamily="34" charset="-128"/>
              </a:rPr>
              <a:t>How you will learn about Personality</a:t>
            </a:r>
            <a:endParaRPr lang="en-US" b="1" dirty="0" smtClean="0">
              <a:ea typeface="ＭＳ Ｐゴシック" pitchFamily="34" charset="-128"/>
            </a:endParaRPr>
          </a:p>
        </p:txBody>
      </p:sp>
      <p:pic>
        <p:nvPicPr>
          <p:cNvPr id="39938" name="Picture 2" descr="http://clipart.toonarific.com/data/media/19/batman010.gif"/>
          <p:cNvPicPr>
            <a:picLocks noChangeAspect="1" noChangeArrowheads="1"/>
          </p:cNvPicPr>
          <p:nvPr/>
        </p:nvPicPr>
        <p:blipFill>
          <a:blip r:embed="rId2" cstate="print"/>
          <a:srcRect/>
          <a:stretch>
            <a:fillRect/>
          </a:stretch>
        </p:blipFill>
        <p:spPr bwMode="auto">
          <a:xfrm>
            <a:off x="6198236" y="1268760"/>
            <a:ext cx="2262195" cy="3195434"/>
          </a:xfrm>
          <a:prstGeom prst="rect">
            <a:avLst/>
          </a:prstGeom>
          <a:noFill/>
        </p:spPr>
      </p:pic>
      <p:pic>
        <p:nvPicPr>
          <p:cNvPr id="39940" name="Picture 4" descr="http://openclipart.org/image/800px/svg_to_png/167311/theater.png"/>
          <p:cNvPicPr>
            <a:picLocks noChangeAspect="1" noChangeArrowheads="1"/>
          </p:cNvPicPr>
          <p:nvPr/>
        </p:nvPicPr>
        <p:blipFill>
          <a:blip r:embed="rId3" cstate="print"/>
          <a:srcRect/>
          <a:stretch>
            <a:fillRect/>
          </a:stretch>
        </p:blipFill>
        <p:spPr bwMode="auto">
          <a:xfrm>
            <a:off x="323528" y="1700808"/>
            <a:ext cx="2088232" cy="2088232"/>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1" dirty="0" smtClean="0"/>
              <a:t>Topics </a:t>
            </a:r>
            <a:r>
              <a:rPr lang="en-CA" b="1" dirty="0" smtClean="0"/>
              <a:t>in </a:t>
            </a:r>
            <a:r>
              <a:rPr lang="en-CA" b="1" dirty="0" smtClean="0"/>
              <a:t>Personality</a:t>
            </a:r>
            <a:endParaRPr lang="en-CA" b="1" dirty="0"/>
          </a:p>
        </p:txBody>
      </p:sp>
      <p:sp>
        <p:nvSpPr>
          <p:cNvPr id="3" name="Content Placeholder 2"/>
          <p:cNvSpPr>
            <a:spLocks noGrp="1"/>
          </p:cNvSpPr>
          <p:nvPr>
            <p:ph idx="1"/>
          </p:nvPr>
        </p:nvSpPr>
        <p:spPr>
          <a:xfrm>
            <a:off x="457200" y="1600200"/>
            <a:ext cx="4114800" cy="4525963"/>
          </a:xfrm>
        </p:spPr>
        <p:txBody>
          <a:bodyPr>
            <a:normAutofit/>
          </a:bodyPr>
          <a:lstStyle/>
          <a:p>
            <a:r>
              <a:rPr lang="en-CA" dirty="0" smtClean="0"/>
              <a:t>What is Personality</a:t>
            </a:r>
            <a:r>
              <a:rPr lang="en-CA" dirty="0" smtClean="0"/>
              <a:t>?</a:t>
            </a:r>
          </a:p>
          <a:p>
            <a:pPr lvl="1"/>
            <a:r>
              <a:rPr lang="en-CA" dirty="0" smtClean="0"/>
              <a:t>Contrast with other concepts</a:t>
            </a:r>
            <a:endParaRPr lang="en-CA" dirty="0" smtClean="0"/>
          </a:p>
          <a:p>
            <a:r>
              <a:rPr lang="en-CA" dirty="0" smtClean="0"/>
              <a:t>Research on Personality</a:t>
            </a:r>
            <a:endParaRPr lang="en-CA" dirty="0"/>
          </a:p>
        </p:txBody>
      </p:sp>
      <p:pic>
        <p:nvPicPr>
          <p:cNvPr id="1028" name="Picture 4" descr="http://www.mrgillpe.com/uploads/1/2/9/2/12922833/6136525_orig.jpg"/>
          <p:cNvPicPr>
            <a:picLocks noChangeAspect="1" noChangeArrowheads="1"/>
          </p:cNvPicPr>
          <p:nvPr/>
        </p:nvPicPr>
        <p:blipFill>
          <a:blip r:embed="rId2" cstate="print"/>
          <a:srcRect/>
          <a:stretch>
            <a:fillRect/>
          </a:stretch>
        </p:blipFill>
        <p:spPr bwMode="auto">
          <a:xfrm>
            <a:off x="4139952" y="2636912"/>
            <a:ext cx="4629150" cy="2724151"/>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r>
              <a:rPr lang="en-US" b="1" dirty="0" smtClean="0"/>
              <a:t>Personality</a:t>
            </a:r>
          </a:p>
        </p:txBody>
      </p:sp>
      <p:sp>
        <p:nvSpPr>
          <p:cNvPr id="20483" name="Rectangle 3"/>
          <p:cNvSpPr>
            <a:spLocks noGrp="1" noChangeArrowheads="1"/>
          </p:cNvSpPr>
          <p:nvPr>
            <p:ph type="body" sz="half" idx="1"/>
          </p:nvPr>
        </p:nvSpPr>
        <p:spPr>
          <a:xfrm>
            <a:off x="4495800" y="1905000"/>
            <a:ext cx="4038600" cy="2743200"/>
          </a:xfrm>
        </p:spPr>
        <p:txBody>
          <a:bodyPr/>
          <a:lstStyle/>
          <a:p>
            <a:pPr eaLnBrk="1" hangingPunct="1"/>
            <a:r>
              <a:rPr lang="en-US" sz="2600" smtClean="0"/>
              <a:t>The relatively stable set of psychological characteristics that influences the way an individual interacts with his or her environment.</a:t>
            </a:r>
          </a:p>
        </p:txBody>
      </p:sp>
      <p:pic>
        <p:nvPicPr>
          <p:cNvPr id="14340" name="Picture 4" descr="j0294935"/>
          <p:cNvPicPr>
            <a:picLocks noGrp="1" noChangeAspect="1" noChangeArrowheads="1"/>
          </p:cNvPicPr>
          <p:nvPr>
            <p:ph sz="half" idx="2"/>
          </p:nvPr>
        </p:nvPicPr>
        <p:blipFill>
          <a:blip r:embed="rId3" cstate="print"/>
          <a:srcRect/>
          <a:stretch>
            <a:fillRect/>
          </a:stretch>
        </p:blipFill>
        <p:spPr>
          <a:xfrm>
            <a:off x="914400" y="1647825"/>
            <a:ext cx="3228975" cy="3228975"/>
          </a:xfr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43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457200" y="277813"/>
            <a:ext cx="8229600" cy="990947"/>
          </a:xfrm>
        </p:spPr>
        <p:txBody>
          <a:bodyPr/>
          <a:lstStyle/>
          <a:p>
            <a:pPr eaLnBrk="1" hangingPunct="1"/>
            <a:r>
              <a:rPr lang="en-US" b="1" dirty="0" smtClean="0"/>
              <a:t>What Creates a Personality?</a:t>
            </a:r>
          </a:p>
        </p:txBody>
      </p:sp>
      <p:pic>
        <p:nvPicPr>
          <p:cNvPr id="9227" name="Picture 11" descr="j0158235"/>
          <p:cNvPicPr>
            <a:picLocks noGrp="1" noChangeAspect="1" noChangeArrowheads="1"/>
          </p:cNvPicPr>
          <p:nvPr>
            <p:ph sz="half" idx="1"/>
          </p:nvPr>
        </p:nvPicPr>
        <p:blipFill>
          <a:blip r:embed="rId3" cstate="print"/>
          <a:srcRect/>
          <a:stretch>
            <a:fillRect/>
          </a:stretch>
        </p:blipFill>
        <p:spPr>
          <a:xfrm>
            <a:off x="838200" y="1066800"/>
            <a:ext cx="1981200" cy="1574800"/>
          </a:xfrm>
          <a:noFill/>
        </p:spPr>
      </p:pic>
      <p:pic>
        <p:nvPicPr>
          <p:cNvPr id="9232" name="Picture 16" descr="j0229173"/>
          <p:cNvPicPr>
            <a:picLocks noGrp="1" noChangeAspect="1" noChangeArrowheads="1"/>
          </p:cNvPicPr>
          <p:nvPr>
            <p:ph sz="quarter" idx="2"/>
          </p:nvPr>
        </p:nvPicPr>
        <p:blipFill>
          <a:blip r:embed="rId4" cstate="print"/>
          <a:srcRect/>
          <a:stretch>
            <a:fillRect/>
          </a:stretch>
        </p:blipFill>
        <p:spPr>
          <a:xfrm>
            <a:off x="762000" y="3886200"/>
            <a:ext cx="2057400" cy="1676400"/>
          </a:xfrm>
          <a:noFill/>
        </p:spPr>
      </p:pic>
      <p:sp>
        <p:nvSpPr>
          <p:cNvPr id="24581" name="Text Box 4"/>
          <p:cNvSpPr txBox="1">
            <a:spLocks noChangeArrowheads="1"/>
          </p:cNvSpPr>
          <p:nvPr/>
        </p:nvSpPr>
        <p:spPr bwMode="auto">
          <a:xfrm>
            <a:off x="685800" y="2667000"/>
            <a:ext cx="2286000" cy="519113"/>
          </a:xfrm>
          <a:prstGeom prst="rect">
            <a:avLst/>
          </a:prstGeom>
          <a:noFill/>
          <a:ln w="9525">
            <a:noFill/>
            <a:miter lim="800000"/>
            <a:headEnd/>
            <a:tailEnd/>
          </a:ln>
        </p:spPr>
        <p:txBody>
          <a:bodyPr>
            <a:spAutoFit/>
          </a:bodyPr>
          <a:lstStyle/>
          <a:p>
            <a:pPr algn="ctr">
              <a:spcBef>
                <a:spcPct val="50000"/>
              </a:spcBef>
            </a:pPr>
            <a:r>
              <a:rPr lang="en-US" sz="2800" b="1"/>
              <a:t>Genetics</a:t>
            </a:r>
          </a:p>
        </p:txBody>
      </p:sp>
      <p:sp>
        <p:nvSpPr>
          <p:cNvPr id="24582" name="Text Box 5"/>
          <p:cNvSpPr txBox="1">
            <a:spLocks noChangeArrowheads="1"/>
          </p:cNvSpPr>
          <p:nvPr/>
        </p:nvSpPr>
        <p:spPr bwMode="auto">
          <a:xfrm>
            <a:off x="381000" y="5576888"/>
            <a:ext cx="2971800" cy="519112"/>
          </a:xfrm>
          <a:prstGeom prst="rect">
            <a:avLst/>
          </a:prstGeom>
          <a:noFill/>
          <a:ln w="9525">
            <a:noFill/>
            <a:miter lim="800000"/>
            <a:headEnd/>
            <a:tailEnd/>
          </a:ln>
        </p:spPr>
        <p:txBody>
          <a:bodyPr>
            <a:spAutoFit/>
          </a:bodyPr>
          <a:lstStyle/>
          <a:p>
            <a:pPr algn="ctr">
              <a:spcBef>
                <a:spcPct val="50000"/>
              </a:spcBef>
            </a:pPr>
            <a:r>
              <a:rPr lang="en-US" sz="2800" b="1"/>
              <a:t>Environment</a:t>
            </a:r>
          </a:p>
        </p:txBody>
      </p:sp>
      <p:sp>
        <p:nvSpPr>
          <p:cNvPr id="24583" name="AutoShape 24"/>
          <p:cNvSpPr>
            <a:spLocks noChangeArrowheads="1"/>
          </p:cNvSpPr>
          <p:nvPr/>
        </p:nvSpPr>
        <p:spPr bwMode="auto">
          <a:xfrm rot="5936353" flipH="1">
            <a:off x="3159125" y="1736725"/>
            <a:ext cx="1828800" cy="6172200"/>
          </a:xfrm>
          <a:custGeom>
            <a:avLst/>
            <a:gdLst>
              <a:gd name="T0" fmla="*/ 24824351 w 21600"/>
              <a:gd name="T1" fmla="*/ 234671045 h 21600"/>
              <a:gd name="T2" fmla="*/ 5634397 w 21600"/>
              <a:gd name="T3" fmla="*/ 918107035 h 21600"/>
              <a:gd name="T4" fmla="*/ 32394229 w 21600"/>
              <a:gd name="T5" fmla="*/ 327836975 h 21600"/>
              <a:gd name="T6" fmla="*/ 89139607 w 21600"/>
              <a:gd name="T7" fmla="*/ -212379687 h 21600"/>
              <a:gd name="T8" fmla="*/ 110874302 w 21600"/>
              <a:gd name="T9" fmla="*/ 103862696 h 21600"/>
              <a:gd name="T10" fmla="*/ 83096608 w 21600"/>
              <a:gd name="T11" fmla="*/ 351353057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1919" y="1623"/>
                </a:moveTo>
                <a:cubicBezTo>
                  <a:pt x="11548" y="1577"/>
                  <a:pt x="11174" y="1554"/>
                  <a:pt x="10800" y="1554"/>
                </a:cubicBezTo>
                <a:cubicBezTo>
                  <a:pt x="5694" y="1555"/>
                  <a:pt x="1555" y="5694"/>
                  <a:pt x="1555" y="10800"/>
                </a:cubicBezTo>
                <a:cubicBezTo>
                  <a:pt x="1554" y="10936"/>
                  <a:pt x="1558" y="11073"/>
                  <a:pt x="1564" y="11210"/>
                </a:cubicBezTo>
                <a:lnTo>
                  <a:pt x="10" y="11279"/>
                </a:lnTo>
                <a:cubicBezTo>
                  <a:pt x="3" y="11119"/>
                  <a:pt x="0" y="10959"/>
                  <a:pt x="0" y="10800"/>
                </a:cubicBezTo>
                <a:cubicBezTo>
                  <a:pt x="0" y="4835"/>
                  <a:pt x="4835" y="0"/>
                  <a:pt x="10800" y="0"/>
                </a:cubicBezTo>
                <a:cubicBezTo>
                  <a:pt x="11237" y="0"/>
                  <a:pt x="11674" y="26"/>
                  <a:pt x="12108" y="79"/>
                </a:cubicBezTo>
                <a:lnTo>
                  <a:pt x="12435" y="-2601"/>
                </a:lnTo>
                <a:lnTo>
                  <a:pt x="15467" y="1272"/>
                </a:lnTo>
                <a:lnTo>
                  <a:pt x="11592" y="4303"/>
                </a:lnTo>
                <a:lnTo>
                  <a:pt x="11919" y="1623"/>
                </a:lnTo>
                <a:close/>
              </a:path>
            </a:pathLst>
          </a:custGeom>
          <a:solidFill>
            <a:srgbClr val="CC99FF"/>
          </a:solidFill>
          <a:ln w="9525">
            <a:solidFill>
              <a:schemeClr val="tx1"/>
            </a:solidFill>
            <a:miter lim="800000"/>
            <a:headEnd/>
            <a:tailEnd/>
          </a:ln>
        </p:spPr>
        <p:txBody>
          <a:bodyPr wrap="none" anchor="ctr"/>
          <a:lstStyle/>
          <a:p>
            <a:endParaRPr lang="en-US"/>
          </a:p>
        </p:txBody>
      </p:sp>
      <p:sp>
        <p:nvSpPr>
          <p:cNvPr id="24584" name="Text Box 26"/>
          <p:cNvSpPr txBox="1">
            <a:spLocks noChangeArrowheads="1"/>
          </p:cNvSpPr>
          <p:nvPr/>
        </p:nvSpPr>
        <p:spPr bwMode="auto">
          <a:xfrm>
            <a:off x="5181600" y="4114800"/>
            <a:ext cx="3276600" cy="579438"/>
          </a:xfrm>
          <a:prstGeom prst="rect">
            <a:avLst/>
          </a:prstGeom>
          <a:noFill/>
          <a:ln w="9525">
            <a:noFill/>
            <a:miter lim="800000"/>
            <a:headEnd/>
            <a:tailEnd/>
          </a:ln>
        </p:spPr>
        <p:txBody>
          <a:bodyPr>
            <a:spAutoFit/>
          </a:bodyPr>
          <a:lstStyle/>
          <a:p>
            <a:pPr algn="ctr">
              <a:spcBef>
                <a:spcPct val="50000"/>
              </a:spcBef>
            </a:pPr>
            <a:r>
              <a:rPr lang="en-US" sz="3200"/>
              <a:t>Personality</a:t>
            </a:r>
          </a:p>
        </p:txBody>
      </p:sp>
      <p:pic>
        <p:nvPicPr>
          <p:cNvPr id="9243" name="Picture 27" descr="j0078624"/>
          <p:cNvPicPr>
            <a:picLocks noGrp="1" noChangeAspect="1" noChangeArrowheads="1"/>
          </p:cNvPicPr>
          <p:nvPr>
            <p:ph sz="quarter" idx="3"/>
          </p:nvPr>
        </p:nvPicPr>
        <p:blipFill>
          <a:blip r:embed="rId5" cstate="print"/>
          <a:srcRect/>
          <a:stretch>
            <a:fillRect/>
          </a:stretch>
        </p:blipFill>
        <p:spPr>
          <a:xfrm>
            <a:off x="5791200" y="1828800"/>
            <a:ext cx="2338388" cy="2189163"/>
          </a:xfrm>
          <a:noFill/>
        </p:spPr>
      </p:pic>
      <p:sp>
        <p:nvSpPr>
          <p:cNvPr id="24586" name="AutoShape 29"/>
          <p:cNvSpPr>
            <a:spLocks noChangeArrowheads="1"/>
          </p:cNvSpPr>
          <p:nvPr/>
        </p:nvSpPr>
        <p:spPr bwMode="auto">
          <a:xfrm rot="-5948297" flipH="1" flipV="1">
            <a:off x="2184400" y="-442912"/>
            <a:ext cx="2552700" cy="5943600"/>
          </a:xfrm>
          <a:custGeom>
            <a:avLst/>
            <a:gdLst>
              <a:gd name="T0" fmla="*/ 16522587 w 21600"/>
              <a:gd name="T1" fmla="*/ 445517122 h 21600"/>
              <a:gd name="T2" fmla="*/ 10921892 w 21600"/>
              <a:gd name="T3" fmla="*/ 857188744 h 21600"/>
              <a:gd name="T4" fmla="*/ 35656846 w 21600"/>
              <a:gd name="T5" fmla="*/ 498518625 h 21600"/>
              <a:gd name="T6" fmla="*/ 48506145 w 21600"/>
              <a:gd name="T7" fmla="*/ -40811344 h 21600"/>
              <a:gd name="T8" fmla="*/ 115504121 w 21600"/>
              <a:gd name="T9" fmla="*/ 37252614 h 21600"/>
              <a:gd name="T10" fmla="*/ 101090584 w 21600"/>
              <a:gd name="T11" fmla="*/ 400389789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5773" y="3020"/>
                </a:moveTo>
                <a:cubicBezTo>
                  <a:pt x="3132" y="4726"/>
                  <a:pt x="1537" y="7656"/>
                  <a:pt x="1537" y="10799"/>
                </a:cubicBezTo>
                <a:cubicBezTo>
                  <a:pt x="1537" y="10960"/>
                  <a:pt x="1542" y="11120"/>
                  <a:pt x="1550" y="11281"/>
                </a:cubicBezTo>
                <a:lnTo>
                  <a:pt x="14" y="11361"/>
                </a:lnTo>
                <a:cubicBezTo>
                  <a:pt x="4" y="11174"/>
                  <a:pt x="0" y="10987"/>
                  <a:pt x="0" y="10800"/>
                </a:cubicBezTo>
                <a:cubicBezTo>
                  <a:pt x="0" y="7134"/>
                  <a:pt x="1859" y="3718"/>
                  <a:pt x="4938" y="1728"/>
                </a:cubicBezTo>
                <a:lnTo>
                  <a:pt x="3473" y="-539"/>
                </a:lnTo>
                <a:lnTo>
                  <a:pt x="8270" y="492"/>
                </a:lnTo>
                <a:lnTo>
                  <a:pt x="7238" y="5288"/>
                </a:lnTo>
                <a:lnTo>
                  <a:pt x="5773" y="3020"/>
                </a:lnTo>
                <a:close/>
              </a:path>
            </a:pathLst>
          </a:custGeom>
          <a:solidFill>
            <a:srgbClr val="CC99FF"/>
          </a:solidFill>
          <a:ln w="9525">
            <a:solidFill>
              <a:schemeClr val="tx1"/>
            </a:solidFill>
            <a:miter lim="800000"/>
            <a:headEnd/>
            <a:tailEnd/>
          </a:ln>
        </p:spPr>
        <p:txBody>
          <a:bodyPr wrap="none" anchor="ctr"/>
          <a:lstStyle/>
          <a:p>
            <a:endParaRPr lang="en-US"/>
          </a:p>
        </p:txBody>
      </p:sp>
      <p:sp>
        <p:nvSpPr>
          <p:cNvPr id="24587" name="Line 30"/>
          <p:cNvSpPr>
            <a:spLocks noChangeShapeType="1"/>
          </p:cNvSpPr>
          <p:nvPr/>
        </p:nvSpPr>
        <p:spPr bwMode="auto">
          <a:xfrm>
            <a:off x="1752600" y="3276600"/>
            <a:ext cx="0" cy="457200"/>
          </a:xfrm>
          <a:prstGeom prst="line">
            <a:avLst/>
          </a:prstGeom>
          <a:noFill/>
          <a:ln w="76200">
            <a:solidFill>
              <a:srgbClr val="FF3300"/>
            </a:solidFill>
            <a:round/>
            <a:headEnd/>
            <a:tailEnd/>
          </a:ln>
        </p:spPr>
        <p:txBody>
          <a:bodyPr/>
          <a:lstStyle/>
          <a:p>
            <a:endParaRPr lang="en-CA"/>
          </a:p>
        </p:txBody>
      </p:sp>
      <p:sp>
        <p:nvSpPr>
          <p:cNvPr id="24588" name="Line 31"/>
          <p:cNvSpPr>
            <a:spLocks noChangeShapeType="1"/>
          </p:cNvSpPr>
          <p:nvPr/>
        </p:nvSpPr>
        <p:spPr bwMode="auto">
          <a:xfrm rot="-5400000" flipH="1" flipV="1">
            <a:off x="1752600" y="3276600"/>
            <a:ext cx="0" cy="457200"/>
          </a:xfrm>
          <a:prstGeom prst="line">
            <a:avLst/>
          </a:prstGeom>
          <a:noFill/>
          <a:ln w="76200">
            <a:solidFill>
              <a:srgbClr val="FF3300"/>
            </a:solidFill>
            <a:round/>
            <a:headEnd/>
            <a:tailEnd/>
          </a:ln>
        </p:spPr>
        <p:txBody>
          <a:bodyPr/>
          <a:lstStyle/>
          <a:p>
            <a:endParaRPr lang="en-C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924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22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2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fbtimepass.com/uploadedimages/Dont-Intermingle-My-Personality-And-My-Attitude.jpg"/>
          <p:cNvPicPr>
            <a:picLocks noChangeAspect="1" noChangeArrowheads="1"/>
          </p:cNvPicPr>
          <p:nvPr/>
        </p:nvPicPr>
        <p:blipFill>
          <a:blip r:embed="rId2" cstate="print"/>
          <a:srcRect/>
          <a:stretch>
            <a:fillRect/>
          </a:stretch>
        </p:blipFill>
        <p:spPr bwMode="auto">
          <a:xfrm>
            <a:off x="202502" y="1484784"/>
            <a:ext cx="8905250" cy="5035464"/>
          </a:xfrm>
          <a:prstGeom prst="rect">
            <a:avLst/>
          </a:prstGeom>
          <a:noFill/>
        </p:spPr>
      </p:pic>
      <p:sp>
        <p:nvSpPr>
          <p:cNvPr id="6" name="Rectangle 5"/>
          <p:cNvSpPr/>
          <p:nvPr/>
        </p:nvSpPr>
        <p:spPr>
          <a:xfrm>
            <a:off x="586675" y="260648"/>
            <a:ext cx="8136904" cy="923330"/>
          </a:xfrm>
          <a:prstGeom prst="rect">
            <a:avLst/>
          </a:prstGeom>
        </p:spPr>
        <p:txBody>
          <a:bodyPr wrap="square">
            <a:spAutoFit/>
          </a:bodyPr>
          <a:lstStyle/>
          <a:p>
            <a:pPr algn="ctr"/>
            <a:r>
              <a:rPr lang="en-US" sz="5400" b="1" dirty="0" smtClean="0"/>
              <a:t>Attitude vs</a:t>
            </a:r>
            <a:r>
              <a:rPr lang="en-US" sz="5400" b="1" dirty="0"/>
              <a:t>. Personality</a:t>
            </a:r>
            <a:endParaRPr lang="en-US" sz="5400" dirty="0"/>
          </a:p>
        </p:txBody>
      </p:sp>
    </p:spTree>
    <p:extLst>
      <p:ext uri="{BB962C8B-B14F-4D97-AF65-F5344CB8AC3E}">
        <p14:creationId xmlns:p14="http://schemas.microsoft.com/office/powerpoint/2010/main" val="40547467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Why study Personality?</a:t>
            </a:r>
            <a:endParaRPr lang="en-CA" b="1" dirty="0"/>
          </a:p>
        </p:txBody>
      </p:sp>
      <p:sp>
        <p:nvSpPr>
          <p:cNvPr id="3" name="Content Placeholder 2"/>
          <p:cNvSpPr>
            <a:spLocks noGrp="1"/>
          </p:cNvSpPr>
          <p:nvPr>
            <p:ph idx="1"/>
          </p:nvPr>
        </p:nvSpPr>
        <p:spPr/>
        <p:txBody>
          <a:bodyPr>
            <a:normAutofit/>
          </a:bodyPr>
          <a:lstStyle/>
          <a:p>
            <a:r>
              <a:rPr lang="en-CA" dirty="0" smtClean="0"/>
              <a:t>Employee selection </a:t>
            </a:r>
          </a:p>
          <a:p>
            <a:pPr lvl="1"/>
            <a:r>
              <a:rPr lang="en-CA" dirty="0" smtClean="0"/>
              <a:t>Job Performance</a:t>
            </a:r>
          </a:p>
          <a:p>
            <a:pPr lvl="1"/>
            <a:r>
              <a:rPr lang="en-CA" dirty="0" smtClean="0"/>
              <a:t>Career Success</a:t>
            </a:r>
          </a:p>
          <a:p>
            <a:pPr lvl="1"/>
            <a:r>
              <a:rPr lang="en-CA" dirty="0" smtClean="0"/>
              <a:t>Fit with job/organization</a:t>
            </a:r>
          </a:p>
          <a:p>
            <a:endParaRPr lang="en-CA" dirty="0" smtClean="0"/>
          </a:p>
          <a:p>
            <a:r>
              <a:rPr lang="en-CA" dirty="0" smtClean="0"/>
              <a:t>Leadership development</a:t>
            </a:r>
          </a:p>
          <a:p>
            <a:pPr lvl="1"/>
            <a:r>
              <a:rPr lang="en-CA" dirty="0" smtClean="0"/>
              <a:t>Self and other awareness (next class)</a:t>
            </a:r>
          </a:p>
          <a:p>
            <a:pPr lvl="1"/>
            <a:endParaRPr lang="en-CA" dirty="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1" dirty="0" smtClean="0"/>
              <a:t>Five Factor </a:t>
            </a:r>
            <a:r>
              <a:rPr lang="en-CA" b="1" dirty="0" smtClean="0"/>
              <a:t>Model of Personality</a:t>
            </a:r>
            <a:endParaRPr lang="en-CA" b="1" dirty="0"/>
          </a:p>
        </p:txBody>
      </p:sp>
      <p:sp>
        <p:nvSpPr>
          <p:cNvPr id="3" name="Content Placeholder 2"/>
          <p:cNvSpPr>
            <a:spLocks noGrp="1"/>
          </p:cNvSpPr>
          <p:nvPr>
            <p:ph idx="1"/>
          </p:nvPr>
        </p:nvSpPr>
        <p:spPr/>
        <p:txBody>
          <a:bodyPr>
            <a:normAutofit/>
          </a:bodyPr>
          <a:lstStyle/>
          <a:p>
            <a:pPr marL="1200150" lvl="1" indent="-742950">
              <a:buFont typeface="+mj-lt"/>
              <a:buAutoNum type="arabicPeriod"/>
            </a:pPr>
            <a:r>
              <a:rPr lang="en-CA" sz="4400" dirty="0" smtClean="0"/>
              <a:t>Extraversion </a:t>
            </a:r>
            <a:endParaRPr lang="en-CA" sz="4400" dirty="0" smtClean="0"/>
          </a:p>
          <a:p>
            <a:pPr marL="1200150" lvl="1" indent="-742950">
              <a:buFont typeface="+mj-lt"/>
              <a:buAutoNum type="arabicPeriod"/>
            </a:pPr>
            <a:r>
              <a:rPr lang="en-CA" sz="4400" dirty="0" smtClean="0"/>
              <a:t>Openness to Experience</a:t>
            </a:r>
          </a:p>
          <a:p>
            <a:pPr marL="1200150" lvl="1" indent="-742950">
              <a:buFont typeface="+mj-lt"/>
              <a:buAutoNum type="arabicPeriod"/>
            </a:pPr>
            <a:r>
              <a:rPr lang="en-CA" sz="4400" dirty="0" smtClean="0"/>
              <a:t>Conscientiousness</a:t>
            </a:r>
          </a:p>
          <a:p>
            <a:pPr marL="1200150" lvl="1" indent="-742950">
              <a:buFont typeface="+mj-lt"/>
              <a:buAutoNum type="arabicPeriod"/>
            </a:pPr>
            <a:r>
              <a:rPr lang="en-CA" sz="4400" dirty="0" smtClean="0"/>
              <a:t>Agreeableness</a:t>
            </a:r>
          </a:p>
          <a:p>
            <a:pPr marL="1200150" lvl="1" indent="-742950">
              <a:buFont typeface="+mj-lt"/>
              <a:buAutoNum type="arabicPeriod"/>
            </a:pPr>
            <a:r>
              <a:rPr lang="en-CA" sz="4400" dirty="0" smtClean="0"/>
              <a:t>Emotional </a:t>
            </a:r>
            <a:r>
              <a:rPr lang="en-CA" sz="4400" dirty="0" smtClean="0"/>
              <a:t>Stability</a:t>
            </a:r>
            <a:endParaRPr lang="en-CA" sz="4400"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6585" y="332656"/>
            <a:ext cx="9001000" cy="4708981"/>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8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Complete Your Personality </a:t>
            </a:r>
            <a:r>
              <a:rPr lang="en-US" sz="8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Survey</a:t>
            </a:r>
          </a:p>
          <a:p>
            <a:pPr algn="ctr"/>
            <a:r>
              <a:rPr lang="en-US" sz="3600" b="1" dirty="0">
                <a:ln w="11430"/>
                <a:effectLst>
                  <a:outerShdw blurRad="50800" dist="39000" dir="5460000" algn="tl">
                    <a:srgbClr val="000000">
                      <a:alpha val="38000"/>
                    </a:srgbClr>
                  </a:outerShdw>
                </a:effectLst>
              </a:rPr>
              <a:t>Download from portal</a:t>
            </a:r>
          </a:p>
          <a:p>
            <a:pPr algn="ctr"/>
            <a:endParaRPr lang="en-US" sz="8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29698" name="Picture 2" descr="http://thumbs.gograph.com/gg55994271.jpg"/>
          <p:cNvPicPr>
            <a:picLocks noChangeAspect="1" noChangeArrowheads="1"/>
          </p:cNvPicPr>
          <p:nvPr/>
        </p:nvPicPr>
        <p:blipFill>
          <a:blip r:embed="rId3" cstate="print"/>
          <a:srcRect/>
          <a:stretch>
            <a:fillRect/>
          </a:stretch>
        </p:blipFill>
        <p:spPr bwMode="auto">
          <a:xfrm>
            <a:off x="3635896" y="4365104"/>
            <a:ext cx="1512168" cy="2008349"/>
          </a:xfrm>
          <a:prstGeom prst="rect">
            <a:avLst/>
          </a:prstGeom>
          <a:noFill/>
        </p:spPr>
      </p:pic>
      <p:pic>
        <p:nvPicPr>
          <p:cNvPr id="29700" name="Picture 4" descr="http://us.cdn3.123rf.com/168nwm/charnsitr/charnsitr1308/charnsitr130800101/21777069-survey-check-box-questionnaire-on-a-notepad.jpg"/>
          <p:cNvPicPr>
            <a:picLocks noChangeAspect="1" noChangeArrowheads="1"/>
          </p:cNvPicPr>
          <p:nvPr/>
        </p:nvPicPr>
        <p:blipFill>
          <a:blip r:embed="rId4" cstate="print"/>
          <a:srcRect/>
          <a:stretch>
            <a:fillRect/>
          </a:stretch>
        </p:blipFill>
        <p:spPr bwMode="auto">
          <a:xfrm>
            <a:off x="6732240" y="4581128"/>
            <a:ext cx="1600200" cy="1600200"/>
          </a:xfrm>
          <a:prstGeom prst="rect">
            <a:avLst/>
          </a:prstGeom>
          <a:noFill/>
        </p:spPr>
      </p:pic>
      <p:pic>
        <p:nvPicPr>
          <p:cNvPr id="29704" name="Picture 8" descr="http://heritageaction.files.wordpress.com/2011/12/brain_-_mechanical.gif"/>
          <p:cNvPicPr>
            <a:picLocks noChangeAspect="1" noChangeArrowheads="1"/>
          </p:cNvPicPr>
          <p:nvPr/>
        </p:nvPicPr>
        <p:blipFill>
          <a:blip r:embed="rId5" cstate="print"/>
          <a:srcRect/>
          <a:stretch>
            <a:fillRect/>
          </a:stretch>
        </p:blipFill>
        <p:spPr bwMode="auto">
          <a:xfrm>
            <a:off x="467544" y="4221088"/>
            <a:ext cx="1767783" cy="2216325"/>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r>
              <a:rPr lang="en-CA"/>
              <a:t>Copyright © 2014 Pearson Canada Inc.</a:t>
            </a:r>
          </a:p>
        </p:txBody>
      </p:sp>
      <p:sp>
        <p:nvSpPr>
          <p:cNvPr id="17411" name="Rectangle 2"/>
          <p:cNvSpPr>
            <a:spLocks noGrp="1" noChangeArrowheads="1"/>
          </p:cNvSpPr>
          <p:nvPr>
            <p:ph type="title"/>
          </p:nvPr>
        </p:nvSpPr>
        <p:spPr/>
        <p:txBody>
          <a:bodyPr>
            <a:normAutofit/>
          </a:bodyPr>
          <a:lstStyle/>
          <a:p>
            <a:pPr eaLnBrk="1" hangingPunct="1"/>
            <a:r>
              <a:rPr lang="en-US" sz="4000" b="1" dirty="0" smtClean="0"/>
              <a:t>Extraversion</a:t>
            </a:r>
          </a:p>
        </p:txBody>
      </p:sp>
      <p:sp>
        <p:nvSpPr>
          <p:cNvPr id="17412" name="Rectangle 3"/>
          <p:cNvSpPr>
            <a:spLocks noGrp="1" noChangeArrowheads="1"/>
          </p:cNvSpPr>
          <p:nvPr>
            <p:ph type="body" idx="1"/>
          </p:nvPr>
        </p:nvSpPr>
        <p:spPr>
          <a:xfrm>
            <a:off x="457200" y="1340768"/>
            <a:ext cx="4042792" cy="4785395"/>
          </a:xfrm>
        </p:spPr>
        <p:txBody>
          <a:bodyPr>
            <a:normAutofit/>
          </a:bodyPr>
          <a:lstStyle/>
          <a:p>
            <a:r>
              <a:rPr lang="en-US" b="1" dirty="0" smtClean="0"/>
              <a:t>Facets</a:t>
            </a:r>
            <a:r>
              <a:rPr lang="en-US" dirty="0" smtClean="0"/>
              <a:t>: </a:t>
            </a:r>
          </a:p>
          <a:p>
            <a:pPr lvl="1"/>
            <a:r>
              <a:rPr lang="en-CA" sz="2400" dirty="0" smtClean="0"/>
              <a:t>Warmth,</a:t>
            </a:r>
          </a:p>
          <a:p>
            <a:pPr lvl="1"/>
            <a:r>
              <a:rPr lang="en-CA" sz="2400" dirty="0" smtClean="0"/>
              <a:t>Gregariousness</a:t>
            </a:r>
          </a:p>
          <a:p>
            <a:pPr lvl="1"/>
            <a:r>
              <a:rPr lang="en-CA" sz="2400" dirty="0" smtClean="0"/>
              <a:t>Assertiveness</a:t>
            </a:r>
          </a:p>
          <a:p>
            <a:pPr lvl="1"/>
            <a:r>
              <a:rPr lang="en-CA" sz="2400" dirty="0" smtClean="0"/>
              <a:t>Activity Level</a:t>
            </a:r>
          </a:p>
          <a:p>
            <a:pPr lvl="1"/>
            <a:r>
              <a:rPr lang="en-CA" sz="2400" dirty="0" smtClean="0"/>
              <a:t>Excitement-Seeking</a:t>
            </a:r>
          </a:p>
          <a:p>
            <a:pPr lvl="1"/>
            <a:r>
              <a:rPr lang="en-CA" sz="2400" dirty="0" smtClean="0"/>
              <a:t>Positive Emotions</a:t>
            </a:r>
            <a:endParaRPr lang="en-US" dirty="0" smtClean="0"/>
          </a:p>
        </p:txBody>
      </p:sp>
      <p:pic>
        <p:nvPicPr>
          <p:cNvPr id="22530" name="Picture 2" descr="http://data.whicdn.com/images/28821667/Favim.com-33111_large.jpg"/>
          <p:cNvPicPr>
            <a:picLocks noChangeAspect="1" noChangeArrowheads="1"/>
          </p:cNvPicPr>
          <p:nvPr/>
        </p:nvPicPr>
        <p:blipFill>
          <a:blip r:embed="rId3" cstate="print"/>
          <a:srcRect/>
          <a:stretch>
            <a:fillRect/>
          </a:stretch>
        </p:blipFill>
        <p:spPr bwMode="auto">
          <a:xfrm>
            <a:off x="4860032" y="2132856"/>
            <a:ext cx="4002521" cy="3033912"/>
          </a:xfrm>
          <a:prstGeom prst="rect">
            <a:avLst/>
          </a:prstGeom>
          <a:noFill/>
        </p:spPr>
      </p:pic>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sz="4000" b="1" dirty="0" smtClean="0"/>
              <a:t>Extraversion</a:t>
            </a:r>
            <a:endParaRPr lang="en-CA" sz="4000" b="1" dirty="0"/>
          </a:p>
        </p:txBody>
      </p:sp>
      <p:sp>
        <p:nvSpPr>
          <p:cNvPr id="4" name="Rectangle 2"/>
          <p:cNvSpPr>
            <a:spLocks noChangeArrowheads="1"/>
          </p:cNvSpPr>
          <p:nvPr/>
        </p:nvSpPr>
        <p:spPr bwMode="auto">
          <a:xfrm>
            <a:off x="6948264" y="1484784"/>
            <a:ext cx="1979612" cy="1054100"/>
          </a:xfrm>
          <a:prstGeom prst="rect">
            <a:avLst/>
          </a:prstGeom>
          <a:noFill/>
          <a:ln w="12700">
            <a:noFill/>
            <a:miter lim="800000"/>
            <a:headEnd/>
            <a:tailEnd/>
          </a:ln>
        </p:spPr>
        <p:txBody>
          <a:bodyPr lIns="90487" tIns="44450" rIns="90487" bIns="44450">
            <a:spAutoFit/>
          </a:bodyPr>
          <a:lstStyle/>
          <a:p>
            <a:pPr eaLnBrk="0" hangingPunct="0">
              <a:lnSpc>
                <a:spcPts val="3800"/>
              </a:lnSpc>
              <a:spcBef>
                <a:spcPts val="2400"/>
              </a:spcBef>
            </a:pPr>
            <a:r>
              <a:rPr lang="en-AU" sz="2400" dirty="0"/>
              <a:t>Outgoing, talkative</a:t>
            </a:r>
          </a:p>
        </p:txBody>
      </p:sp>
      <p:grpSp>
        <p:nvGrpSpPr>
          <p:cNvPr id="5" name="Group 5"/>
          <p:cNvGrpSpPr>
            <a:grpSpLocks/>
          </p:cNvGrpSpPr>
          <p:nvPr/>
        </p:nvGrpSpPr>
        <p:grpSpPr bwMode="auto">
          <a:xfrm>
            <a:off x="2771800" y="1628800"/>
            <a:ext cx="3986213" cy="762000"/>
            <a:chOff x="312" y="912"/>
            <a:chExt cx="2328" cy="480"/>
          </a:xfrm>
        </p:grpSpPr>
        <p:sp>
          <p:nvSpPr>
            <p:cNvPr id="6" name="Rectangle 6"/>
            <p:cNvSpPr>
              <a:spLocks noChangeArrowheads="1"/>
            </p:cNvSpPr>
            <p:nvPr/>
          </p:nvSpPr>
          <p:spPr bwMode="auto">
            <a:xfrm>
              <a:off x="312" y="912"/>
              <a:ext cx="2040" cy="480"/>
            </a:xfrm>
            <a:prstGeom prst="rect">
              <a:avLst/>
            </a:prstGeom>
            <a:solidFill>
              <a:srgbClr val="FF9900"/>
            </a:solidFill>
            <a:ln w="38100">
              <a:noFill/>
              <a:miter lim="800000"/>
              <a:headEnd/>
              <a:tailEnd/>
            </a:ln>
          </p:spPr>
          <p:txBody>
            <a:bodyPr wrap="none" anchor="ctr"/>
            <a:lstStyle/>
            <a:p>
              <a:pPr algn="ctr" eaLnBrk="0" hangingPunct="0"/>
              <a:r>
                <a:rPr lang="en-AU" sz="2200" b="1" dirty="0" smtClean="0"/>
                <a:t>Extraversion</a:t>
              </a:r>
              <a:endParaRPr lang="en-AU" sz="2200" b="1" dirty="0"/>
            </a:p>
          </p:txBody>
        </p:sp>
        <p:sp>
          <p:nvSpPr>
            <p:cNvPr id="7" name="AutoShape 7"/>
            <p:cNvSpPr>
              <a:spLocks noChangeArrowheads="1"/>
            </p:cNvSpPr>
            <p:nvPr/>
          </p:nvSpPr>
          <p:spPr bwMode="auto">
            <a:xfrm>
              <a:off x="2352" y="960"/>
              <a:ext cx="288" cy="384"/>
            </a:xfrm>
            <a:prstGeom prst="rightArrow">
              <a:avLst>
                <a:gd name="adj1" fmla="val 54685"/>
                <a:gd name="adj2" fmla="val 62153"/>
              </a:avLst>
            </a:prstGeom>
            <a:solidFill>
              <a:srgbClr val="FF9900"/>
            </a:solidFill>
            <a:ln w="38100">
              <a:noFill/>
              <a:miter lim="800000"/>
              <a:headEnd type="none" w="sm" len="sm"/>
              <a:tailEnd type="none" w="sm" len="sm"/>
            </a:ln>
          </p:spPr>
          <p:txBody>
            <a:bodyPr wrap="none" anchor="ctr"/>
            <a:lstStyle/>
            <a:p>
              <a:endParaRPr lang="en-US"/>
            </a:p>
          </p:txBody>
        </p:sp>
      </p:grpSp>
      <p:sp>
        <p:nvSpPr>
          <p:cNvPr id="8" name="Text Box 16"/>
          <p:cNvSpPr txBox="1">
            <a:spLocks noChangeArrowheads="1"/>
          </p:cNvSpPr>
          <p:nvPr/>
        </p:nvSpPr>
        <p:spPr bwMode="auto">
          <a:xfrm>
            <a:off x="395536" y="1700808"/>
            <a:ext cx="2089150" cy="822325"/>
          </a:xfrm>
          <a:prstGeom prst="rect">
            <a:avLst/>
          </a:prstGeom>
          <a:noFill/>
          <a:ln w="9525">
            <a:noFill/>
            <a:miter lim="800000"/>
            <a:headEnd/>
            <a:tailEnd/>
          </a:ln>
        </p:spPr>
        <p:txBody>
          <a:bodyPr>
            <a:spAutoFit/>
          </a:bodyPr>
          <a:lstStyle/>
          <a:p>
            <a:pPr eaLnBrk="0" hangingPunct="0">
              <a:spcBef>
                <a:spcPct val="50000"/>
              </a:spcBef>
            </a:pPr>
            <a:r>
              <a:rPr lang="en-US" sz="2400" dirty="0"/>
              <a:t>Quiet, prefer to be alone</a:t>
            </a:r>
          </a:p>
        </p:txBody>
      </p:sp>
      <p:graphicFrame>
        <p:nvGraphicFramePr>
          <p:cNvPr id="9" name="Diagram 8"/>
          <p:cNvGraphicFramePr/>
          <p:nvPr/>
        </p:nvGraphicFramePr>
        <p:xfrm>
          <a:off x="323528" y="4221088"/>
          <a:ext cx="8496944" cy="20882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533400" y="457200"/>
            <a:ext cx="8162925" cy="579438"/>
          </a:xfrm>
        </p:spPr>
        <p:txBody>
          <a:bodyPr>
            <a:noAutofit/>
          </a:bodyPr>
          <a:lstStyle/>
          <a:p>
            <a:pPr eaLnBrk="1" hangingPunct="1"/>
            <a:r>
              <a:rPr lang="en-US" sz="3600" b="1" dirty="0" smtClean="0">
                <a:latin typeface="+mn-lt"/>
              </a:rPr>
              <a:t>Behavior vs. Personality</a:t>
            </a:r>
            <a:endParaRPr lang="en-CA" sz="3600" b="1" dirty="0" smtClean="0">
              <a:latin typeface="+mn-lt"/>
            </a:endParaRPr>
          </a:p>
        </p:txBody>
      </p:sp>
      <p:sp>
        <p:nvSpPr>
          <p:cNvPr id="13315" name="Rectangle 3"/>
          <p:cNvSpPr>
            <a:spLocks noGrp="1" noChangeArrowheads="1"/>
          </p:cNvSpPr>
          <p:nvPr>
            <p:ph type="body" idx="1"/>
          </p:nvPr>
        </p:nvSpPr>
        <p:spPr>
          <a:xfrm>
            <a:off x="179512" y="1124744"/>
            <a:ext cx="8856984" cy="5504656"/>
          </a:xfrm>
        </p:spPr>
        <p:txBody>
          <a:bodyPr>
            <a:normAutofit/>
          </a:bodyPr>
          <a:lstStyle/>
          <a:p>
            <a:pPr eaLnBrk="1" hangingPunct="1"/>
            <a:r>
              <a:rPr lang="en-US" sz="2800" b="1" dirty="0" smtClean="0"/>
              <a:t>Behavior</a:t>
            </a:r>
          </a:p>
          <a:p>
            <a:pPr lvl="1" eaLnBrk="1" hangingPunct="1"/>
            <a:r>
              <a:rPr lang="en-US" b="1" dirty="0" smtClean="0"/>
              <a:t>Can be observed/measured </a:t>
            </a:r>
            <a:r>
              <a:rPr lang="en-US" b="1" u="sng" dirty="0" smtClean="0"/>
              <a:t>all</a:t>
            </a:r>
            <a:r>
              <a:rPr lang="en-US" b="1" dirty="0" smtClean="0"/>
              <a:t> the time</a:t>
            </a:r>
          </a:p>
          <a:p>
            <a:pPr lvl="2" eaLnBrk="1" hangingPunct="1"/>
            <a:r>
              <a:rPr lang="en-US" sz="2800" dirty="0" smtClean="0"/>
              <a:t>E.g., Talkativeness in social situations is extraversion vs. talkativeness in non social situations is not</a:t>
            </a:r>
          </a:p>
          <a:p>
            <a:pPr lvl="1" eaLnBrk="1" hangingPunct="1"/>
            <a:r>
              <a:rPr lang="en-US" b="1" dirty="0" smtClean="0"/>
              <a:t>Is influenced by personality </a:t>
            </a:r>
            <a:r>
              <a:rPr lang="en-US" b="1" u="sng" dirty="0" smtClean="0"/>
              <a:t>&amp;</a:t>
            </a:r>
            <a:r>
              <a:rPr lang="en-US" b="1" dirty="0" smtClean="0"/>
              <a:t> other factors</a:t>
            </a:r>
          </a:p>
          <a:p>
            <a:pPr lvl="2" eaLnBrk="1" hangingPunct="1"/>
            <a:r>
              <a:rPr lang="en-US" sz="2800" dirty="0" smtClean="0"/>
              <a:t>E.g., Talking in class is determined by personality and </a:t>
            </a:r>
            <a:r>
              <a:rPr lang="en-US" sz="2800" dirty="0" smtClean="0"/>
              <a:t>reinforcement for class participation (e.g., class participation marks) whereas </a:t>
            </a:r>
            <a:r>
              <a:rPr lang="en-US" sz="2800" dirty="0" smtClean="0"/>
              <a:t>talking across different social situations is determined by personality</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r>
              <a:rPr lang="en-CA"/>
              <a:t>Copyright © 2014 Pearson Canada Inc.</a:t>
            </a:r>
          </a:p>
        </p:txBody>
      </p:sp>
      <p:sp>
        <p:nvSpPr>
          <p:cNvPr id="20483" name="Rectangle 2"/>
          <p:cNvSpPr>
            <a:spLocks noGrp="1" noChangeArrowheads="1"/>
          </p:cNvSpPr>
          <p:nvPr>
            <p:ph type="title"/>
          </p:nvPr>
        </p:nvSpPr>
        <p:spPr/>
        <p:txBody>
          <a:bodyPr/>
          <a:lstStyle/>
          <a:p>
            <a:pPr eaLnBrk="1" hangingPunct="1"/>
            <a:r>
              <a:rPr lang="en-US" sz="4000" b="1" dirty="0" smtClean="0"/>
              <a:t>Conscientiousness</a:t>
            </a:r>
            <a:endParaRPr lang="en-US" sz="3600" b="1" dirty="0" smtClean="0"/>
          </a:p>
        </p:txBody>
      </p:sp>
      <p:sp>
        <p:nvSpPr>
          <p:cNvPr id="20484" name="Rectangle 3"/>
          <p:cNvSpPr>
            <a:spLocks noGrp="1" noChangeArrowheads="1"/>
          </p:cNvSpPr>
          <p:nvPr>
            <p:ph type="body" idx="1"/>
          </p:nvPr>
        </p:nvSpPr>
        <p:spPr>
          <a:xfrm>
            <a:off x="5076056" y="1268760"/>
            <a:ext cx="3754760" cy="5112568"/>
          </a:xfrm>
        </p:spPr>
        <p:txBody>
          <a:bodyPr>
            <a:normAutofit/>
          </a:bodyPr>
          <a:lstStyle/>
          <a:p>
            <a:r>
              <a:rPr lang="en-US" sz="2800" b="1" dirty="0" smtClean="0"/>
              <a:t>Facets: </a:t>
            </a:r>
          </a:p>
          <a:p>
            <a:pPr lvl="1"/>
            <a:r>
              <a:rPr lang="en-CA" sz="2400" dirty="0" smtClean="0"/>
              <a:t>Sense of Competence</a:t>
            </a:r>
          </a:p>
          <a:p>
            <a:pPr lvl="1"/>
            <a:r>
              <a:rPr lang="en-CA" sz="2400" dirty="0" smtClean="0"/>
              <a:t>Orderliness</a:t>
            </a:r>
          </a:p>
          <a:p>
            <a:pPr lvl="1"/>
            <a:r>
              <a:rPr lang="en-CA" sz="2400" dirty="0" smtClean="0"/>
              <a:t>Sense of Responsibility</a:t>
            </a:r>
          </a:p>
          <a:p>
            <a:pPr lvl="1"/>
            <a:r>
              <a:rPr lang="en-CA" sz="2400" dirty="0" smtClean="0"/>
              <a:t>Achievement Striving</a:t>
            </a:r>
          </a:p>
          <a:p>
            <a:pPr lvl="1"/>
            <a:r>
              <a:rPr lang="en-CA" sz="2400" dirty="0" smtClean="0"/>
              <a:t>Self-Discipline</a:t>
            </a:r>
          </a:p>
          <a:p>
            <a:pPr lvl="1"/>
            <a:r>
              <a:rPr lang="en-CA" sz="2400" dirty="0" smtClean="0"/>
              <a:t>Deliberateness</a:t>
            </a:r>
          </a:p>
          <a:p>
            <a:pPr eaLnBrk="1" hangingPunct="1"/>
            <a:endParaRPr lang="en-US" sz="2800" b="1" dirty="0" smtClean="0"/>
          </a:p>
          <a:p>
            <a:pPr eaLnBrk="1" hangingPunct="1">
              <a:buNone/>
            </a:pPr>
            <a:endParaRPr lang="en-US" dirty="0"/>
          </a:p>
        </p:txBody>
      </p:sp>
      <p:pic>
        <p:nvPicPr>
          <p:cNvPr id="19458" name="Picture 2" descr="http://theappjuice.com/wp-content/uploads/2013/11/13.jpg"/>
          <p:cNvPicPr>
            <a:picLocks noChangeAspect="1" noChangeArrowheads="1"/>
          </p:cNvPicPr>
          <p:nvPr/>
        </p:nvPicPr>
        <p:blipFill>
          <a:blip r:embed="rId3" cstate="print"/>
          <a:srcRect/>
          <a:stretch>
            <a:fillRect/>
          </a:stretch>
        </p:blipFill>
        <p:spPr bwMode="auto">
          <a:xfrm>
            <a:off x="251520" y="2132856"/>
            <a:ext cx="4719610" cy="2736304"/>
          </a:xfrm>
          <a:prstGeom prst="rect">
            <a:avLst/>
          </a:prstGeom>
          <a:noFill/>
        </p:spPr>
      </p:pic>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sz="4000" b="1" dirty="0" smtClean="0"/>
              <a:t>Conscientiousness</a:t>
            </a:r>
            <a:endParaRPr lang="en-CA" sz="4000" b="1" dirty="0"/>
          </a:p>
        </p:txBody>
      </p:sp>
      <p:sp>
        <p:nvSpPr>
          <p:cNvPr id="4" name="Rectangle 2"/>
          <p:cNvSpPr>
            <a:spLocks noChangeArrowheads="1"/>
          </p:cNvSpPr>
          <p:nvPr/>
        </p:nvSpPr>
        <p:spPr bwMode="auto">
          <a:xfrm>
            <a:off x="6877298" y="1701379"/>
            <a:ext cx="1835150" cy="1023806"/>
          </a:xfrm>
          <a:prstGeom prst="rect">
            <a:avLst/>
          </a:prstGeom>
          <a:noFill/>
          <a:ln w="12700">
            <a:noFill/>
            <a:miter lim="800000"/>
            <a:headEnd/>
            <a:tailEnd/>
          </a:ln>
        </p:spPr>
        <p:txBody>
          <a:bodyPr lIns="90487" tIns="44450" rIns="90487" bIns="44450">
            <a:spAutoFit/>
          </a:bodyPr>
          <a:lstStyle/>
          <a:p>
            <a:pPr eaLnBrk="0" hangingPunct="0">
              <a:lnSpc>
                <a:spcPts val="3800"/>
              </a:lnSpc>
              <a:spcBef>
                <a:spcPts val="2400"/>
              </a:spcBef>
            </a:pPr>
            <a:r>
              <a:rPr lang="en-AU" sz="2400" dirty="0" smtClean="0"/>
              <a:t>Careful,  dependable</a:t>
            </a:r>
            <a:endParaRPr lang="en-AU" sz="2400" dirty="0"/>
          </a:p>
        </p:txBody>
      </p:sp>
      <p:grpSp>
        <p:nvGrpSpPr>
          <p:cNvPr id="5" name="Group 6"/>
          <p:cNvGrpSpPr>
            <a:grpSpLocks/>
          </p:cNvGrpSpPr>
          <p:nvPr/>
        </p:nvGrpSpPr>
        <p:grpSpPr bwMode="auto">
          <a:xfrm>
            <a:off x="2772023" y="1772816"/>
            <a:ext cx="3986213" cy="762000"/>
            <a:chOff x="384" y="2232"/>
            <a:chExt cx="2328" cy="480"/>
          </a:xfrm>
        </p:grpSpPr>
        <p:sp>
          <p:nvSpPr>
            <p:cNvPr id="6" name="Rectangle 7"/>
            <p:cNvSpPr>
              <a:spLocks noChangeArrowheads="1"/>
            </p:cNvSpPr>
            <p:nvPr/>
          </p:nvSpPr>
          <p:spPr bwMode="auto">
            <a:xfrm>
              <a:off x="384" y="2232"/>
              <a:ext cx="2040" cy="480"/>
            </a:xfrm>
            <a:prstGeom prst="rect">
              <a:avLst/>
            </a:prstGeom>
            <a:solidFill>
              <a:srgbClr val="FF9900"/>
            </a:solidFill>
            <a:ln w="38100">
              <a:noFill/>
              <a:miter lim="800000"/>
              <a:headEnd/>
              <a:tailEnd/>
            </a:ln>
          </p:spPr>
          <p:txBody>
            <a:bodyPr wrap="none" anchor="ctr"/>
            <a:lstStyle/>
            <a:p>
              <a:pPr algn="ctr" eaLnBrk="0" hangingPunct="0"/>
              <a:r>
                <a:rPr lang="en-AU" sz="2200" b="1" dirty="0"/>
                <a:t>Conscientiousness</a:t>
              </a:r>
            </a:p>
          </p:txBody>
        </p:sp>
        <p:sp>
          <p:nvSpPr>
            <p:cNvPr id="7" name="AutoShape 8"/>
            <p:cNvSpPr>
              <a:spLocks noChangeArrowheads="1"/>
            </p:cNvSpPr>
            <p:nvPr/>
          </p:nvSpPr>
          <p:spPr bwMode="auto">
            <a:xfrm>
              <a:off x="2424" y="2280"/>
              <a:ext cx="288" cy="384"/>
            </a:xfrm>
            <a:prstGeom prst="rightArrow">
              <a:avLst>
                <a:gd name="adj1" fmla="val 54685"/>
                <a:gd name="adj2" fmla="val 62153"/>
              </a:avLst>
            </a:prstGeom>
            <a:solidFill>
              <a:srgbClr val="FF9900"/>
            </a:solidFill>
            <a:ln w="38100">
              <a:noFill/>
              <a:miter lim="800000"/>
              <a:headEnd type="none" w="sm" len="sm"/>
              <a:tailEnd type="none" w="sm" len="sm"/>
            </a:ln>
          </p:spPr>
          <p:txBody>
            <a:bodyPr wrap="none" anchor="ctr"/>
            <a:lstStyle/>
            <a:p>
              <a:endParaRPr lang="en-US"/>
            </a:p>
          </p:txBody>
        </p:sp>
      </p:grpSp>
      <p:sp>
        <p:nvSpPr>
          <p:cNvPr id="8" name="Text Box 15"/>
          <p:cNvSpPr txBox="1">
            <a:spLocks noChangeArrowheads="1"/>
          </p:cNvSpPr>
          <p:nvPr/>
        </p:nvSpPr>
        <p:spPr bwMode="auto">
          <a:xfrm>
            <a:off x="395536" y="1772816"/>
            <a:ext cx="2089150" cy="822325"/>
          </a:xfrm>
          <a:prstGeom prst="rect">
            <a:avLst/>
          </a:prstGeom>
          <a:noFill/>
          <a:ln w="9525">
            <a:noFill/>
            <a:miter lim="800000"/>
            <a:headEnd/>
            <a:tailEnd/>
          </a:ln>
        </p:spPr>
        <p:txBody>
          <a:bodyPr>
            <a:spAutoFit/>
          </a:bodyPr>
          <a:lstStyle/>
          <a:p>
            <a:pPr eaLnBrk="0" hangingPunct="0">
              <a:spcBef>
                <a:spcPct val="50000"/>
              </a:spcBef>
            </a:pPr>
            <a:r>
              <a:rPr lang="en-US" sz="2400" dirty="0"/>
              <a:t>Disorganized, Unreliable</a:t>
            </a:r>
          </a:p>
        </p:txBody>
      </p:sp>
      <p:graphicFrame>
        <p:nvGraphicFramePr>
          <p:cNvPr id="9" name="Diagram 8"/>
          <p:cNvGraphicFramePr/>
          <p:nvPr/>
        </p:nvGraphicFramePr>
        <p:xfrm>
          <a:off x="323528" y="3789040"/>
          <a:ext cx="8496944" cy="20882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697144" cy="1143000"/>
          </a:xfrm>
        </p:spPr>
        <p:txBody>
          <a:bodyPr>
            <a:normAutofit/>
          </a:bodyPr>
          <a:lstStyle/>
          <a:p>
            <a:r>
              <a:rPr lang="en-CA" b="1" dirty="0" smtClean="0"/>
              <a:t>Intelligence </a:t>
            </a:r>
            <a:r>
              <a:rPr lang="en-CA" b="1" dirty="0" smtClean="0"/>
              <a:t>vs</a:t>
            </a:r>
            <a:r>
              <a:rPr lang="en-CA" b="1" dirty="0" smtClean="0"/>
              <a:t>. </a:t>
            </a:r>
            <a:r>
              <a:rPr lang="en-CA" b="1" dirty="0" smtClean="0"/>
              <a:t>Personality</a:t>
            </a:r>
            <a:endParaRPr lang="en-CA" b="1" dirty="0"/>
          </a:p>
        </p:txBody>
      </p:sp>
      <p:sp>
        <p:nvSpPr>
          <p:cNvPr id="3" name="Content Placeholder 2"/>
          <p:cNvSpPr>
            <a:spLocks noGrp="1"/>
          </p:cNvSpPr>
          <p:nvPr>
            <p:ph idx="1"/>
          </p:nvPr>
        </p:nvSpPr>
        <p:spPr>
          <a:xfrm>
            <a:off x="251520" y="1124744"/>
            <a:ext cx="8640960" cy="2304256"/>
          </a:xfrm>
        </p:spPr>
        <p:txBody>
          <a:bodyPr>
            <a:normAutofit/>
          </a:bodyPr>
          <a:lstStyle/>
          <a:p>
            <a:r>
              <a:rPr lang="en-CA" sz="3600" dirty="0" smtClean="0"/>
              <a:t>General </a:t>
            </a:r>
            <a:r>
              <a:rPr lang="en-CA" sz="3600" dirty="0" smtClean="0"/>
              <a:t>Mental Abilities (estimate of IQ) </a:t>
            </a:r>
            <a:r>
              <a:rPr lang="en-CA" sz="3600" dirty="0" smtClean="0"/>
              <a:t>is </a:t>
            </a:r>
            <a:r>
              <a:rPr lang="en-CA" sz="3600" dirty="0"/>
              <a:t>59% more accurate </a:t>
            </a:r>
            <a:r>
              <a:rPr lang="en-CA" sz="3600" dirty="0" smtClean="0"/>
              <a:t>than Conscientiousness in </a:t>
            </a:r>
            <a:r>
              <a:rPr lang="en-CA" sz="3600" dirty="0"/>
              <a:t>predicting job </a:t>
            </a:r>
            <a:r>
              <a:rPr lang="en-CA" sz="3600" dirty="0" smtClean="0"/>
              <a:t>success</a:t>
            </a:r>
            <a:endParaRPr lang="en-CA" sz="3600" dirty="0"/>
          </a:p>
        </p:txBody>
      </p:sp>
      <p:graphicFrame>
        <p:nvGraphicFramePr>
          <p:cNvPr id="4" name="Table 3"/>
          <p:cNvGraphicFramePr>
            <a:graphicFrameLocks noGrp="1"/>
          </p:cNvGraphicFramePr>
          <p:nvPr>
            <p:extLst>
              <p:ext uri="{D42A27DB-BD31-4B8C-83A1-F6EECF244321}">
                <p14:modId xmlns:p14="http://schemas.microsoft.com/office/powerpoint/2010/main" val="3528783765"/>
              </p:ext>
            </p:extLst>
          </p:nvPr>
        </p:nvGraphicFramePr>
        <p:xfrm>
          <a:off x="179512" y="3501008"/>
          <a:ext cx="8568952" cy="2868906"/>
        </p:xfrm>
        <a:graphic>
          <a:graphicData uri="http://schemas.openxmlformats.org/drawingml/2006/table">
            <a:tbl>
              <a:tblPr firstRow="1" bandRow="1">
                <a:tableStyleId>{5C22544A-7EE6-4342-B048-85BDC9FD1C3A}</a:tableStyleId>
              </a:tblPr>
              <a:tblGrid>
                <a:gridCol w="3672408"/>
                <a:gridCol w="3024336"/>
                <a:gridCol w="1872208"/>
              </a:tblGrid>
              <a:tr h="840093">
                <a:tc>
                  <a:txBody>
                    <a:bodyPr/>
                    <a:lstStyle/>
                    <a:p>
                      <a:endParaRPr lang="en-US" sz="3600" dirty="0"/>
                    </a:p>
                  </a:txBody>
                  <a:tcPr/>
                </a:tc>
                <a:tc>
                  <a:txBody>
                    <a:bodyPr/>
                    <a:lstStyle/>
                    <a:p>
                      <a:r>
                        <a:rPr lang="en-US" sz="3600" dirty="0" smtClean="0"/>
                        <a:t>Occupational Level</a:t>
                      </a:r>
                      <a:endParaRPr lang="en-US" sz="3600" dirty="0"/>
                    </a:p>
                  </a:txBody>
                  <a:tcPr/>
                </a:tc>
                <a:tc>
                  <a:txBody>
                    <a:bodyPr/>
                    <a:lstStyle/>
                    <a:p>
                      <a:r>
                        <a:rPr lang="en-US" sz="3600" dirty="0" smtClean="0"/>
                        <a:t>Income</a:t>
                      </a:r>
                      <a:endParaRPr lang="en-US" sz="3600" dirty="0"/>
                    </a:p>
                  </a:txBody>
                  <a:tcPr/>
                </a:tc>
              </a:tr>
              <a:tr h="840093">
                <a:tc>
                  <a:txBody>
                    <a:bodyPr/>
                    <a:lstStyle/>
                    <a:p>
                      <a:r>
                        <a:rPr lang="en-US" sz="3600" dirty="0" smtClean="0"/>
                        <a:t>GMA</a:t>
                      </a:r>
                      <a:endParaRPr lang="en-US" sz="3600" dirty="0"/>
                    </a:p>
                  </a:txBody>
                  <a:tcPr/>
                </a:tc>
                <a:tc>
                  <a:txBody>
                    <a:bodyPr/>
                    <a:lstStyle/>
                    <a:p>
                      <a:r>
                        <a:rPr lang="en-US" sz="3600" dirty="0" smtClean="0"/>
                        <a:t>.51</a:t>
                      </a:r>
                      <a:endParaRPr lang="en-US" sz="3600" dirty="0"/>
                    </a:p>
                  </a:txBody>
                  <a:tcPr/>
                </a:tc>
                <a:tc>
                  <a:txBody>
                    <a:bodyPr/>
                    <a:lstStyle/>
                    <a:p>
                      <a:r>
                        <a:rPr lang="en-US" sz="3600" dirty="0" smtClean="0"/>
                        <a:t>.53</a:t>
                      </a:r>
                      <a:endParaRPr lang="en-US" sz="3600" dirty="0"/>
                    </a:p>
                  </a:txBody>
                  <a:tcPr/>
                </a:tc>
              </a:tr>
              <a:tr h="840093">
                <a:tc>
                  <a:txBody>
                    <a:bodyPr/>
                    <a:lstStyle/>
                    <a:p>
                      <a:r>
                        <a:rPr lang="en-US" sz="3600" dirty="0" smtClean="0"/>
                        <a:t>Conscientiousness</a:t>
                      </a:r>
                      <a:endParaRPr lang="en-US" sz="3600" dirty="0"/>
                    </a:p>
                  </a:txBody>
                  <a:tcPr/>
                </a:tc>
                <a:tc>
                  <a:txBody>
                    <a:bodyPr/>
                    <a:lstStyle/>
                    <a:p>
                      <a:r>
                        <a:rPr lang="en-US" sz="3600" dirty="0" smtClean="0"/>
                        <a:t>.49</a:t>
                      </a:r>
                      <a:endParaRPr lang="en-US" sz="3600" dirty="0"/>
                    </a:p>
                  </a:txBody>
                  <a:tcPr/>
                </a:tc>
                <a:tc>
                  <a:txBody>
                    <a:bodyPr/>
                    <a:lstStyle/>
                    <a:p>
                      <a:r>
                        <a:rPr lang="en-US" sz="3600" dirty="0" smtClean="0"/>
                        <a:t>.41</a:t>
                      </a:r>
                      <a:endParaRPr lang="en-US" sz="3600" dirty="0"/>
                    </a:p>
                  </a:txBody>
                  <a:tcPr/>
                </a:tc>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sz="4000" b="1" dirty="0" smtClean="0"/>
              <a:t>Why does Conscientiousness predict job success</a:t>
            </a:r>
            <a:endParaRPr lang="en-CA" sz="4000" b="1" dirty="0"/>
          </a:p>
        </p:txBody>
      </p:sp>
      <p:graphicFrame>
        <p:nvGraphicFramePr>
          <p:cNvPr id="9" name="Diagram 8"/>
          <p:cNvGraphicFramePr/>
          <p:nvPr>
            <p:extLst>
              <p:ext uri="{D42A27DB-BD31-4B8C-83A1-F6EECF244321}">
                <p14:modId xmlns:p14="http://schemas.microsoft.com/office/powerpoint/2010/main" val="2323042702"/>
              </p:ext>
            </p:extLst>
          </p:nvPr>
        </p:nvGraphicFramePr>
        <p:xfrm>
          <a:off x="323528" y="3789040"/>
          <a:ext cx="8496944" cy="20882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851364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r>
              <a:rPr lang="en-CA"/>
              <a:t>Copyright © 2014 Pearson Canada Inc.</a:t>
            </a:r>
          </a:p>
        </p:txBody>
      </p:sp>
      <p:sp>
        <p:nvSpPr>
          <p:cNvPr id="19459" name="Rectangle 2"/>
          <p:cNvSpPr>
            <a:spLocks noGrp="1" noChangeArrowheads="1"/>
          </p:cNvSpPr>
          <p:nvPr>
            <p:ph type="title"/>
          </p:nvPr>
        </p:nvSpPr>
        <p:spPr/>
        <p:txBody>
          <a:bodyPr>
            <a:normAutofit/>
          </a:bodyPr>
          <a:lstStyle/>
          <a:p>
            <a:pPr eaLnBrk="1" hangingPunct="1"/>
            <a:r>
              <a:rPr lang="en-US" sz="4000" b="1" dirty="0" smtClean="0"/>
              <a:t>Agreeableness</a:t>
            </a:r>
          </a:p>
        </p:txBody>
      </p:sp>
      <p:sp>
        <p:nvSpPr>
          <p:cNvPr id="19460" name="Rectangle 3"/>
          <p:cNvSpPr>
            <a:spLocks noGrp="1" noChangeArrowheads="1"/>
          </p:cNvSpPr>
          <p:nvPr>
            <p:ph type="body" idx="1"/>
          </p:nvPr>
        </p:nvSpPr>
        <p:spPr>
          <a:xfrm>
            <a:off x="457200" y="1600200"/>
            <a:ext cx="3826768" cy="4525963"/>
          </a:xfrm>
        </p:spPr>
        <p:txBody>
          <a:bodyPr>
            <a:normAutofit/>
          </a:bodyPr>
          <a:lstStyle/>
          <a:p>
            <a:r>
              <a:rPr lang="en-CA" sz="2800" b="1" dirty="0" smtClean="0"/>
              <a:t>Facets: </a:t>
            </a:r>
          </a:p>
          <a:p>
            <a:pPr lvl="1"/>
            <a:r>
              <a:rPr lang="en-CA" sz="2400" dirty="0" smtClean="0"/>
              <a:t>Trust in others</a:t>
            </a:r>
          </a:p>
          <a:p>
            <a:pPr lvl="1"/>
            <a:r>
              <a:rPr lang="en-CA" sz="2400" dirty="0" smtClean="0"/>
              <a:t>Sincerity</a:t>
            </a:r>
          </a:p>
          <a:p>
            <a:pPr lvl="1"/>
            <a:r>
              <a:rPr lang="en-CA" sz="2400" dirty="0" smtClean="0"/>
              <a:t>Altruism</a:t>
            </a:r>
          </a:p>
          <a:p>
            <a:pPr lvl="1"/>
            <a:r>
              <a:rPr lang="en-CA" sz="2400" dirty="0" smtClean="0"/>
              <a:t>Compliance</a:t>
            </a:r>
          </a:p>
          <a:p>
            <a:pPr lvl="1"/>
            <a:r>
              <a:rPr lang="en-CA" sz="2400" dirty="0" smtClean="0"/>
              <a:t>Modesty</a:t>
            </a:r>
          </a:p>
          <a:p>
            <a:pPr lvl="1"/>
            <a:r>
              <a:rPr lang="en-CA" sz="2400" dirty="0" smtClean="0"/>
              <a:t>Sympathy</a:t>
            </a:r>
          </a:p>
          <a:p>
            <a:pPr eaLnBrk="1" hangingPunct="1"/>
            <a:endParaRPr lang="en-US" sz="2800" b="1" dirty="0" smtClean="0"/>
          </a:p>
        </p:txBody>
      </p:sp>
      <p:pic>
        <p:nvPicPr>
          <p:cNvPr id="20482" name="Picture 2" descr="http://spielbergfanclub.com/wp-content/uploads/2011/07/Liam-Neeson-Schindlers-List.jpg"/>
          <p:cNvPicPr>
            <a:picLocks noChangeAspect="1" noChangeArrowheads="1"/>
          </p:cNvPicPr>
          <p:nvPr/>
        </p:nvPicPr>
        <p:blipFill>
          <a:blip r:embed="rId3" cstate="print"/>
          <a:srcRect/>
          <a:stretch>
            <a:fillRect/>
          </a:stretch>
        </p:blipFill>
        <p:spPr bwMode="auto">
          <a:xfrm>
            <a:off x="4572000" y="1844824"/>
            <a:ext cx="4124325" cy="3838576"/>
          </a:xfrm>
          <a:prstGeom prst="rect">
            <a:avLst/>
          </a:prstGeom>
          <a:noFill/>
        </p:spPr>
      </p:pic>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sz="4000" b="1" dirty="0" smtClean="0"/>
              <a:t>Agreeableness</a:t>
            </a:r>
            <a:endParaRPr lang="en-CA" sz="4000" b="1" dirty="0"/>
          </a:p>
        </p:txBody>
      </p:sp>
      <p:sp>
        <p:nvSpPr>
          <p:cNvPr id="4" name="Rectangle 3"/>
          <p:cNvSpPr>
            <a:spLocks noChangeArrowheads="1"/>
          </p:cNvSpPr>
          <p:nvPr/>
        </p:nvSpPr>
        <p:spPr bwMode="auto">
          <a:xfrm>
            <a:off x="6876281" y="1341909"/>
            <a:ext cx="1835150" cy="1054100"/>
          </a:xfrm>
          <a:prstGeom prst="rect">
            <a:avLst/>
          </a:prstGeom>
          <a:noFill/>
          <a:ln w="12700">
            <a:noFill/>
            <a:miter lim="800000"/>
            <a:headEnd/>
            <a:tailEnd/>
          </a:ln>
        </p:spPr>
        <p:txBody>
          <a:bodyPr lIns="90487" tIns="44450" rIns="90487" bIns="44450">
            <a:spAutoFit/>
          </a:bodyPr>
          <a:lstStyle/>
          <a:p>
            <a:pPr eaLnBrk="0" hangingPunct="0">
              <a:lnSpc>
                <a:spcPts val="3800"/>
              </a:lnSpc>
              <a:spcBef>
                <a:spcPts val="2400"/>
              </a:spcBef>
            </a:pPr>
            <a:r>
              <a:rPr lang="en-AU" sz="2400" dirty="0"/>
              <a:t>Courteous, empathic</a:t>
            </a:r>
          </a:p>
        </p:txBody>
      </p:sp>
      <p:grpSp>
        <p:nvGrpSpPr>
          <p:cNvPr id="5" name="Group 8"/>
          <p:cNvGrpSpPr>
            <a:grpSpLocks/>
          </p:cNvGrpSpPr>
          <p:nvPr/>
        </p:nvGrpSpPr>
        <p:grpSpPr bwMode="auto">
          <a:xfrm>
            <a:off x="2771006" y="1484784"/>
            <a:ext cx="3986213" cy="762000"/>
            <a:chOff x="312" y="1488"/>
            <a:chExt cx="2328" cy="480"/>
          </a:xfrm>
        </p:grpSpPr>
        <p:sp>
          <p:nvSpPr>
            <p:cNvPr id="6" name="Rectangle 9"/>
            <p:cNvSpPr>
              <a:spLocks noChangeArrowheads="1"/>
            </p:cNvSpPr>
            <p:nvPr/>
          </p:nvSpPr>
          <p:spPr bwMode="auto">
            <a:xfrm>
              <a:off x="312" y="1488"/>
              <a:ext cx="2040" cy="480"/>
            </a:xfrm>
            <a:prstGeom prst="rect">
              <a:avLst/>
            </a:prstGeom>
            <a:solidFill>
              <a:srgbClr val="FF9900"/>
            </a:solidFill>
            <a:ln w="38100">
              <a:noFill/>
              <a:miter lim="800000"/>
              <a:headEnd/>
              <a:tailEnd/>
            </a:ln>
          </p:spPr>
          <p:txBody>
            <a:bodyPr wrap="none" anchor="ctr"/>
            <a:lstStyle/>
            <a:p>
              <a:pPr algn="ctr" eaLnBrk="0" hangingPunct="0"/>
              <a:r>
                <a:rPr lang="en-AU" sz="2200" b="1"/>
                <a:t>Agreeableness</a:t>
              </a:r>
            </a:p>
          </p:txBody>
        </p:sp>
        <p:sp>
          <p:nvSpPr>
            <p:cNvPr id="7" name="AutoShape 10"/>
            <p:cNvSpPr>
              <a:spLocks noChangeArrowheads="1"/>
            </p:cNvSpPr>
            <p:nvPr/>
          </p:nvSpPr>
          <p:spPr bwMode="auto">
            <a:xfrm>
              <a:off x="2352" y="1536"/>
              <a:ext cx="288" cy="384"/>
            </a:xfrm>
            <a:prstGeom prst="rightArrow">
              <a:avLst>
                <a:gd name="adj1" fmla="val 54685"/>
                <a:gd name="adj2" fmla="val 62153"/>
              </a:avLst>
            </a:prstGeom>
            <a:solidFill>
              <a:srgbClr val="FF9900"/>
            </a:solidFill>
            <a:ln w="38100">
              <a:noFill/>
              <a:miter lim="800000"/>
              <a:headEnd type="none" w="sm" len="sm"/>
              <a:tailEnd type="none" w="sm" len="sm"/>
            </a:ln>
          </p:spPr>
          <p:txBody>
            <a:bodyPr wrap="none" anchor="ctr"/>
            <a:lstStyle/>
            <a:p>
              <a:endParaRPr lang="en-US"/>
            </a:p>
          </p:txBody>
        </p:sp>
      </p:grpSp>
      <p:sp>
        <p:nvSpPr>
          <p:cNvPr id="8" name="Text Box 15"/>
          <p:cNvSpPr txBox="1">
            <a:spLocks noChangeArrowheads="1"/>
          </p:cNvSpPr>
          <p:nvPr/>
        </p:nvSpPr>
        <p:spPr bwMode="auto">
          <a:xfrm>
            <a:off x="467544" y="1484784"/>
            <a:ext cx="2303462" cy="822325"/>
          </a:xfrm>
          <a:prstGeom prst="rect">
            <a:avLst/>
          </a:prstGeom>
          <a:noFill/>
          <a:ln w="9525">
            <a:noFill/>
            <a:miter lim="800000"/>
            <a:headEnd/>
            <a:tailEnd/>
          </a:ln>
        </p:spPr>
        <p:txBody>
          <a:bodyPr>
            <a:spAutoFit/>
          </a:bodyPr>
          <a:lstStyle/>
          <a:p>
            <a:pPr eaLnBrk="0" hangingPunct="0">
              <a:spcBef>
                <a:spcPct val="50000"/>
              </a:spcBef>
            </a:pPr>
            <a:r>
              <a:rPr lang="en-US" sz="2400" dirty="0"/>
              <a:t>Uncooperative, irritable </a:t>
            </a:r>
          </a:p>
        </p:txBody>
      </p:sp>
      <p:graphicFrame>
        <p:nvGraphicFramePr>
          <p:cNvPr id="9" name="Diagram 8"/>
          <p:cNvGraphicFramePr/>
          <p:nvPr/>
        </p:nvGraphicFramePr>
        <p:xfrm>
          <a:off x="323528" y="3933056"/>
          <a:ext cx="8496944" cy="20882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r>
              <a:rPr lang="en-CA"/>
              <a:t>Copyright © 2014 Pearson Canada Inc.</a:t>
            </a:r>
          </a:p>
        </p:txBody>
      </p:sp>
      <p:sp>
        <p:nvSpPr>
          <p:cNvPr id="18435" name="Rectangle 2"/>
          <p:cNvSpPr>
            <a:spLocks noGrp="1" noChangeArrowheads="1"/>
          </p:cNvSpPr>
          <p:nvPr>
            <p:ph type="title"/>
          </p:nvPr>
        </p:nvSpPr>
        <p:spPr>
          <a:xfrm>
            <a:off x="1043608" y="476672"/>
            <a:ext cx="7416824" cy="685800"/>
          </a:xfrm>
        </p:spPr>
        <p:txBody>
          <a:bodyPr>
            <a:noAutofit/>
          </a:bodyPr>
          <a:lstStyle/>
          <a:p>
            <a:pPr eaLnBrk="1" hangingPunct="1"/>
            <a:r>
              <a:rPr lang="en-US" sz="4000" b="1" dirty="0" smtClean="0"/>
              <a:t>Emotional stability/neuroticism</a:t>
            </a:r>
          </a:p>
        </p:txBody>
      </p:sp>
      <p:sp>
        <p:nvSpPr>
          <p:cNvPr id="18436" name="Rectangle 3"/>
          <p:cNvSpPr>
            <a:spLocks noGrp="1" noChangeArrowheads="1"/>
          </p:cNvSpPr>
          <p:nvPr>
            <p:ph type="body" idx="1"/>
          </p:nvPr>
        </p:nvSpPr>
        <p:spPr>
          <a:xfrm>
            <a:off x="4572000" y="1628800"/>
            <a:ext cx="4176464" cy="4848200"/>
          </a:xfrm>
        </p:spPr>
        <p:txBody>
          <a:bodyPr>
            <a:normAutofit/>
          </a:bodyPr>
          <a:lstStyle/>
          <a:p>
            <a:r>
              <a:rPr lang="en-US" sz="2800" b="1" dirty="0" smtClean="0"/>
              <a:t>Facets (Neuroticism):</a:t>
            </a:r>
          </a:p>
          <a:p>
            <a:pPr lvl="1"/>
            <a:r>
              <a:rPr lang="en-CA" sz="2400" dirty="0" smtClean="0"/>
              <a:t>Anxiety</a:t>
            </a:r>
          </a:p>
          <a:p>
            <a:pPr lvl="1"/>
            <a:r>
              <a:rPr lang="en-CA" sz="2400" dirty="0" smtClean="0"/>
              <a:t>Angry Hostility</a:t>
            </a:r>
          </a:p>
          <a:p>
            <a:pPr lvl="1"/>
            <a:r>
              <a:rPr lang="en-CA" sz="2400" dirty="0" smtClean="0"/>
              <a:t>Moodiness/Contentment</a:t>
            </a:r>
          </a:p>
          <a:p>
            <a:pPr lvl="1"/>
            <a:r>
              <a:rPr lang="en-CA" sz="2400" dirty="0" smtClean="0"/>
              <a:t>Self-Consciousness</a:t>
            </a:r>
          </a:p>
          <a:p>
            <a:pPr lvl="1"/>
            <a:r>
              <a:rPr lang="en-CA" sz="2400" dirty="0" smtClean="0"/>
              <a:t>Self-Indulgence</a:t>
            </a:r>
          </a:p>
          <a:p>
            <a:pPr lvl="1"/>
            <a:r>
              <a:rPr lang="en-CA" sz="2400" dirty="0" smtClean="0"/>
              <a:t>Sensitivity to Stress</a:t>
            </a:r>
            <a:endParaRPr lang="en-US" sz="2400" b="1" dirty="0" smtClean="0"/>
          </a:p>
        </p:txBody>
      </p:sp>
      <p:sp>
        <p:nvSpPr>
          <p:cNvPr id="21506" name="AutoShape 2" descr="https://global3.memecdn.com/haha_o_910207.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CA"/>
          </a:p>
        </p:txBody>
      </p:sp>
      <p:sp>
        <p:nvSpPr>
          <p:cNvPr id="21508" name="AutoShape 4" descr="https://global3.memecdn.com/haha_o_910207.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CA"/>
          </a:p>
        </p:txBody>
      </p:sp>
      <p:sp>
        <p:nvSpPr>
          <p:cNvPr id="21510" name="AutoShape 6" descr="https://global3.memecdn.com/haha_o_910207.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CA"/>
          </a:p>
        </p:txBody>
      </p:sp>
      <p:pic>
        <p:nvPicPr>
          <p:cNvPr id="8" name="Picture 7" descr="haha_o_910207.jpg"/>
          <p:cNvPicPr>
            <a:picLocks noChangeAspect="1"/>
          </p:cNvPicPr>
          <p:nvPr/>
        </p:nvPicPr>
        <p:blipFill>
          <a:blip r:embed="rId3" cstate="print"/>
          <a:stretch>
            <a:fillRect/>
          </a:stretch>
        </p:blipFill>
        <p:spPr>
          <a:xfrm>
            <a:off x="539552" y="1916832"/>
            <a:ext cx="3707125" cy="3829422"/>
          </a:xfrm>
          <a:prstGeom prst="rect">
            <a:avLst/>
          </a:prstGeom>
        </p:spPr>
      </p:pic>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sz="4000" b="1" dirty="0" smtClean="0"/>
              <a:t>Emotional Stability</a:t>
            </a:r>
            <a:endParaRPr lang="en-CA" sz="4000" b="1" dirty="0"/>
          </a:p>
        </p:txBody>
      </p:sp>
      <p:sp>
        <p:nvSpPr>
          <p:cNvPr id="4" name="Rectangle 3"/>
          <p:cNvSpPr>
            <a:spLocks noChangeArrowheads="1"/>
          </p:cNvSpPr>
          <p:nvPr/>
        </p:nvSpPr>
        <p:spPr bwMode="auto">
          <a:xfrm>
            <a:off x="7020272" y="1412776"/>
            <a:ext cx="1908175" cy="1054100"/>
          </a:xfrm>
          <a:prstGeom prst="rect">
            <a:avLst/>
          </a:prstGeom>
          <a:noFill/>
          <a:ln w="12700">
            <a:noFill/>
            <a:miter lim="800000"/>
            <a:headEnd/>
            <a:tailEnd/>
          </a:ln>
        </p:spPr>
        <p:txBody>
          <a:bodyPr lIns="90487" tIns="44450" rIns="90487" bIns="44450">
            <a:spAutoFit/>
          </a:bodyPr>
          <a:lstStyle/>
          <a:p>
            <a:pPr eaLnBrk="0" hangingPunct="0">
              <a:lnSpc>
                <a:spcPts val="3800"/>
              </a:lnSpc>
              <a:spcBef>
                <a:spcPts val="2400"/>
              </a:spcBef>
            </a:pPr>
            <a:r>
              <a:rPr lang="en-AU" sz="2400" dirty="0"/>
              <a:t>Poised, secure</a:t>
            </a:r>
          </a:p>
        </p:txBody>
      </p:sp>
      <p:grpSp>
        <p:nvGrpSpPr>
          <p:cNvPr id="5" name="Group 9"/>
          <p:cNvGrpSpPr>
            <a:grpSpLocks/>
          </p:cNvGrpSpPr>
          <p:nvPr/>
        </p:nvGrpSpPr>
        <p:grpSpPr bwMode="auto">
          <a:xfrm>
            <a:off x="2699990" y="1628676"/>
            <a:ext cx="3986213" cy="762000"/>
            <a:chOff x="312" y="2736"/>
            <a:chExt cx="2328" cy="480"/>
          </a:xfrm>
        </p:grpSpPr>
        <p:sp>
          <p:nvSpPr>
            <p:cNvPr id="6" name="Rectangle 10"/>
            <p:cNvSpPr>
              <a:spLocks noChangeArrowheads="1"/>
            </p:cNvSpPr>
            <p:nvPr/>
          </p:nvSpPr>
          <p:spPr bwMode="auto">
            <a:xfrm>
              <a:off x="312" y="2736"/>
              <a:ext cx="2040" cy="480"/>
            </a:xfrm>
            <a:prstGeom prst="rect">
              <a:avLst/>
            </a:prstGeom>
            <a:solidFill>
              <a:srgbClr val="FF9900"/>
            </a:solidFill>
            <a:ln w="38100">
              <a:noFill/>
              <a:miter lim="800000"/>
              <a:headEnd/>
              <a:tailEnd/>
            </a:ln>
          </p:spPr>
          <p:txBody>
            <a:bodyPr wrap="none" anchor="ctr"/>
            <a:lstStyle/>
            <a:p>
              <a:pPr algn="ctr" eaLnBrk="0" hangingPunct="0"/>
              <a:r>
                <a:rPr lang="en-AU" sz="2200" b="1" dirty="0"/>
                <a:t>Emotional Stability</a:t>
              </a:r>
            </a:p>
          </p:txBody>
        </p:sp>
        <p:sp>
          <p:nvSpPr>
            <p:cNvPr id="7" name="AutoShape 11"/>
            <p:cNvSpPr>
              <a:spLocks noChangeArrowheads="1"/>
            </p:cNvSpPr>
            <p:nvPr/>
          </p:nvSpPr>
          <p:spPr bwMode="auto">
            <a:xfrm>
              <a:off x="2352" y="2784"/>
              <a:ext cx="288" cy="384"/>
            </a:xfrm>
            <a:prstGeom prst="rightArrow">
              <a:avLst>
                <a:gd name="adj1" fmla="val 54685"/>
                <a:gd name="adj2" fmla="val 62153"/>
              </a:avLst>
            </a:prstGeom>
            <a:solidFill>
              <a:srgbClr val="FF9900"/>
            </a:solidFill>
            <a:ln w="38100">
              <a:noFill/>
              <a:miter lim="800000"/>
              <a:headEnd type="none" w="sm" len="sm"/>
              <a:tailEnd type="none" w="sm" len="sm"/>
            </a:ln>
          </p:spPr>
          <p:txBody>
            <a:bodyPr wrap="none" anchor="ctr"/>
            <a:lstStyle/>
            <a:p>
              <a:endParaRPr lang="en-US"/>
            </a:p>
          </p:txBody>
        </p:sp>
      </p:grpSp>
      <p:sp>
        <p:nvSpPr>
          <p:cNvPr id="8" name="Text Box 20"/>
          <p:cNvSpPr txBox="1">
            <a:spLocks noChangeArrowheads="1"/>
          </p:cNvSpPr>
          <p:nvPr/>
        </p:nvSpPr>
        <p:spPr bwMode="auto">
          <a:xfrm>
            <a:off x="396528" y="1628676"/>
            <a:ext cx="2089150" cy="822325"/>
          </a:xfrm>
          <a:prstGeom prst="rect">
            <a:avLst/>
          </a:prstGeom>
          <a:noFill/>
          <a:ln w="9525">
            <a:noFill/>
            <a:miter lim="800000"/>
            <a:headEnd/>
            <a:tailEnd/>
          </a:ln>
        </p:spPr>
        <p:txBody>
          <a:bodyPr>
            <a:spAutoFit/>
          </a:bodyPr>
          <a:lstStyle/>
          <a:p>
            <a:pPr eaLnBrk="0" hangingPunct="0">
              <a:spcBef>
                <a:spcPct val="50000"/>
              </a:spcBef>
            </a:pPr>
            <a:r>
              <a:rPr lang="en-US" sz="2400" dirty="0"/>
              <a:t>Anxious, indecisive</a:t>
            </a:r>
          </a:p>
        </p:txBody>
      </p:sp>
      <p:graphicFrame>
        <p:nvGraphicFramePr>
          <p:cNvPr id="9" name="Diagram 8"/>
          <p:cNvGraphicFramePr/>
          <p:nvPr/>
        </p:nvGraphicFramePr>
        <p:xfrm>
          <a:off x="323528" y="3645024"/>
          <a:ext cx="8496944" cy="20882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r>
              <a:rPr lang="en-CA"/>
              <a:t>Copyright © 2014 Pearson Canada Inc.</a:t>
            </a:r>
          </a:p>
        </p:txBody>
      </p:sp>
      <p:sp>
        <p:nvSpPr>
          <p:cNvPr id="21507" name="Rectangle 2"/>
          <p:cNvSpPr>
            <a:spLocks noGrp="1" noChangeArrowheads="1"/>
          </p:cNvSpPr>
          <p:nvPr>
            <p:ph type="title"/>
          </p:nvPr>
        </p:nvSpPr>
        <p:spPr/>
        <p:txBody>
          <a:bodyPr>
            <a:normAutofit/>
          </a:bodyPr>
          <a:lstStyle/>
          <a:p>
            <a:pPr eaLnBrk="1" hangingPunct="1"/>
            <a:r>
              <a:rPr lang="en-US" sz="4000" b="1" dirty="0" smtClean="0"/>
              <a:t>Openness to Experience </a:t>
            </a:r>
          </a:p>
        </p:txBody>
      </p:sp>
      <p:sp>
        <p:nvSpPr>
          <p:cNvPr id="21508" name="Rectangle 3"/>
          <p:cNvSpPr>
            <a:spLocks noGrp="1" noChangeArrowheads="1"/>
          </p:cNvSpPr>
          <p:nvPr>
            <p:ph type="body" idx="1"/>
          </p:nvPr>
        </p:nvSpPr>
        <p:spPr>
          <a:xfrm>
            <a:off x="457200" y="1600200"/>
            <a:ext cx="3682752" cy="4525963"/>
          </a:xfrm>
        </p:spPr>
        <p:txBody>
          <a:bodyPr>
            <a:noAutofit/>
          </a:bodyPr>
          <a:lstStyle/>
          <a:p>
            <a:r>
              <a:rPr lang="en-US" sz="2400" b="1" dirty="0" smtClean="0"/>
              <a:t>Facets: </a:t>
            </a:r>
          </a:p>
          <a:p>
            <a:pPr lvl="1"/>
            <a:r>
              <a:rPr lang="en-CA" sz="2400" dirty="0" smtClean="0"/>
              <a:t>Imagination, </a:t>
            </a:r>
          </a:p>
          <a:p>
            <a:pPr lvl="1"/>
            <a:r>
              <a:rPr lang="en-CA" sz="2400" dirty="0" smtClean="0"/>
              <a:t>Artistic Interests,</a:t>
            </a:r>
          </a:p>
          <a:p>
            <a:pPr lvl="1"/>
            <a:r>
              <a:rPr lang="en-CA" sz="2400" dirty="0" smtClean="0"/>
              <a:t>Depth of Emotions, </a:t>
            </a:r>
          </a:p>
          <a:p>
            <a:pPr lvl="1"/>
            <a:r>
              <a:rPr lang="en-CA" sz="2400" dirty="0" smtClean="0"/>
              <a:t>Willingness to Experiment,</a:t>
            </a:r>
          </a:p>
          <a:p>
            <a:pPr lvl="1"/>
            <a:r>
              <a:rPr lang="en-CA" sz="2400" dirty="0" smtClean="0"/>
              <a:t>Intellectual Curiosity, </a:t>
            </a:r>
          </a:p>
          <a:p>
            <a:pPr lvl="1"/>
            <a:r>
              <a:rPr lang="en-CA" sz="2400" dirty="0" smtClean="0"/>
              <a:t>Tolerance for Diversity</a:t>
            </a:r>
          </a:p>
          <a:p>
            <a:pPr eaLnBrk="1" hangingPunct="1">
              <a:buNone/>
            </a:pPr>
            <a:endParaRPr lang="en-US" sz="2000" b="1" dirty="0" smtClean="0"/>
          </a:p>
        </p:txBody>
      </p:sp>
      <p:pic>
        <p:nvPicPr>
          <p:cNvPr id="18434" name="Picture 2" descr="http://images6.fanpop.com/image/photos/33200000/Sheldon-Rihanna-sheldon-cooper-33216145-492-656.jpg"/>
          <p:cNvPicPr>
            <a:picLocks noChangeAspect="1" noChangeArrowheads="1"/>
          </p:cNvPicPr>
          <p:nvPr/>
        </p:nvPicPr>
        <p:blipFill>
          <a:blip r:embed="rId3" cstate="print"/>
          <a:srcRect/>
          <a:stretch>
            <a:fillRect/>
          </a:stretch>
        </p:blipFill>
        <p:spPr bwMode="auto">
          <a:xfrm>
            <a:off x="4860032" y="1556792"/>
            <a:ext cx="3456384" cy="4608512"/>
          </a:xfrm>
          <a:prstGeom prst="rect">
            <a:avLst/>
          </a:prstGeom>
          <a:noFill/>
        </p:spPr>
      </p:pic>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sz="4000" b="1" dirty="0" smtClean="0"/>
              <a:t>Openness to Experience</a:t>
            </a:r>
            <a:endParaRPr lang="en-CA" sz="4000" b="1" dirty="0"/>
          </a:p>
        </p:txBody>
      </p:sp>
      <p:sp>
        <p:nvSpPr>
          <p:cNvPr id="4" name="Rectangle 4"/>
          <p:cNvSpPr>
            <a:spLocks noChangeArrowheads="1"/>
          </p:cNvSpPr>
          <p:nvPr/>
        </p:nvSpPr>
        <p:spPr bwMode="auto">
          <a:xfrm>
            <a:off x="7092181" y="1485801"/>
            <a:ext cx="1692275" cy="1054100"/>
          </a:xfrm>
          <a:prstGeom prst="rect">
            <a:avLst/>
          </a:prstGeom>
          <a:noFill/>
          <a:ln w="12700">
            <a:noFill/>
            <a:miter lim="800000"/>
            <a:headEnd/>
            <a:tailEnd/>
          </a:ln>
        </p:spPr>
        <p:txBody>
          <a:bodyPr lIns="90487" tIns="44450" rIns="90487" bIns="44450">
            <a:spAutoFit/>
          </a:bodyPr>
          <a:lstStyle/>
          <a:p>
            <a:pPr eaLnBrk="0" hangingPunct="0">
              <a:lnSpc>
                <a:spcPts val="3800"/>
              </a:lnSpc>
              <a:spcBef>
                <a:spcPts val="2400"/>
              </a:spcBef>
            </a:pPr>
            <a:r>
              <a:rPr lang="en-AU" sz="2400" dirty="0"/>
              <a:t>Sensitive, flexible</a:t>
            </a:r>
          </a:p>
        </p:txBody>
      </p:sp>
      <p:grpSp>
        <p:nvGrpSpPr>
          <p:cNvPr id="5" name="Group 12"/>
          <p:cNvGrpSpPr>
            <a:grpSpLocks/>
          </p:cNvGrpSpPr>
          <p:nvPr/>
        </p:nvGrpSpPr>
        <p:grpSpPr bwMode="auto">
          <a:xfrm>
            <a:off x="2917056" y="1701701"/>
            <a:ext cx="3986213" cy="762000"/>
            <a:chOff x="312" y="3408"/>
            <a:chExt cx="2328" cy="480"/>
          </a:xfrm>
        </p:grpSpPr>
        <p:sp>
          <p:nvSpPr>
            <p:cNvPr id="6" name="Rectangle 13"/>
            <p:cNvSpPr>
              <a:spLocks noChangeArrowheads="1"/>
            </p:cNvSpPr>
            <p:nvPr/>
          </p:nvSpPr>
          <p:spPr bwMode="auto">
            <a:xfrm>
              <a:off x="312" y="3408"/>
              <a:ext cx="2040" cy="480"/>
            </a:xfrm>
            <a:prstGeom prst="rect">
              <a:avLst/>
            </a:prstGeom>
            <a:solidFill>
              <a:srgbClr val="FF9900"/>
            </a:solidFill>
            <a:ln w="38100">
              <a:noFill/>
              <a:miter lim="800000"/>
              <a:headEnd/>
              <a:tailEnd/>
            </a:ln>
          </p:spPr>
          <p:txBody>
            <a:bodyPr wrap="none" anchor="ctr"/>
            <a:lstStyle/>
            <a:p>
              <a:pPr algn="ctr" eaLnBrk="0" hangingPunct="0"/>
              <a:r>
                <a:rPr lang="en-AU" sz="2200" b="1" dirty="0"/>
                <a:t>Openness to Experience</a:t>
              </a:r>
            </a:p>
          </p:txBody>
        </p:sp>
        <p:sp>
          <p:nvSpPr>
            <p:cNvPr id="7" name="AutoShape 14"/>
            <p:cNvSpPr>
              <a:spLocks noChangeArrowheads="1"/>
            </p:cNvSpPr>
            <p:nvPr/>
          </p:nvSpPr>
          <p:spPr bwMode="auto">
            <a:xfrm>
              <a:off x="2352" y="3456"/>
              <a:ext cx="288" cy="384"/>
            </a:xfrm>
            <a:prstGeom prst="rightArrow">
              <a:avLst>
                <a:gd name="adj1" fmla="val 54685"/>
                <a:gd name="adj2" fmla="val 62153"/>
              </a:avLst>
            </a:prstGeom>
            <a:solidFill>
              <a:srgbClr val="FF9900"/>
            </a:solidFill>
            <a:ln w="38100">
              <a:noFill/>
              <a:miter lim="800000"/>
              <a:headEnd type="none" w="sm" len="sm"/>
              <a:tailEnd type="none" w="sm" len="sm"/>
            </a:ln>
          </p:spPr>
          <p:txBody>
            <a:bodyPr wrap="none" anchor="ctr"/>
            <a:lstStyle/>
            <a:p>
              <a:endParaRPr lang="en-US"/>
            </a:p>
          </p:txBody>
        </p:sp>
      </p:grpSp>
      <p:sp>
        <p:nvSpPr>
          <p:cNvPr id="8" name="Text Box 19"/>
          <p:cNvSpPr txBox="1">
            <a:spLocks noChangeArrowheads="1"/>
          </p:cNvSpPr>
          <p:nvPr/>
        </p:nvSpPr>
        <p:spPr bwMode="auto">
          <a:xfrm>
            <a:off x="467544" y="1412776"/>
            <a:ext cx="2089150" cy="1187450"/>
          </a:xfrm>
          <a:prstGeom prst="rect">
            <a:avLst/>
          </a:prstGeom>
          <a:noFill/>
          <a:ln w="9525">
            <a:noFill/>
            <a:miter lim="800000"/>
            <a:headEnd/>
            <a:tailEnd/>
          </a:ln>
        </p:spPr>
        <p:txBody>
          <a:bodyPr>
            <a:spAutoFit/>
          </a:bodyPr>
          <a:lstStyle/>
          <a:p>
            <a:pPr eaLnBrk="0" hangingPunct="0">
              <a:spcBef>
                <a:spcPct val="50000"/>
              </a:spcBef>
            </a:pPr>
            <a:r>
              <a:rPr lang="en-US" sz="2400" dirty="0"/>
              <a:t>Resist change, fixed in their ways</a:t>
            </a:r>
          </a:p>
        </p:txBody>
      </p:sp>
      <p:graphicFrame>
        <p:nvGraphicFramePr>
          <p:cNvPr id="9" name="Diagram 8"/>
          <p:cNvGraphicFramePr/>
          <p:nvPr/>
        </p:nvGraphicFramePr>
        <p:xfrm>
          <a:off x="323528" y="3645024"/>
          <a:ext cx="8496944" cy="20882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r>
              <a:rPr lang="en-CA"/>
              <a:t>Copyright © 2014 Pearson Canada Inc.</a:t>
            </a:r>
          </a:p>
        </p:txBody>
      </p:sp>
      <p:sp>
        <p:nvSpPr>
          <p:cNvPr id="22531" name="Rectangle 2"/>
          <p:cNvSpPr>
            <a:spLocks noGrp="1" noChangeArrowheads="1"/>
          </p:cNvSpPr>
          <p:nvPr>
            <p:ph type="title"/>
          </p:nvPr>
        </p:nvSpPr>
        <p:spPr>
          <a:xfrm>
            <a:off x="251520" y="476672"/>
            <a:ext cx="8640960" cy="685800"/>
          </a:xfrm>
        </p:spPr>
        <p:txBody>
          <a:bodyPr>
            <a:normAutofit fontScale="90000"/>
          </a:bodyPr>
          <a:lstStyle/>
          <a:p>
            <a:pPr eaLnBrk="1" hangingPunct="1"/>
            <a:r>
              <a:rPr lang="en-CA" sz="3600" b="1" dirty="0" smtClean="0"/>
              <a:t>Why Study Personality </a:t>
            </a:r>
            <a:br>
              <a:rPr lang="en-CA" sz="3600" b="1" dirty="0" smtClean="0"/>
            </a:br>
            <a:endParaRPr lang="en-CA" sz="3600" b="1" dirty="0" smtClean="0"/>
          </a:p>
        </p:txBody>
      </p:sp>
      <p:sp>
        <p:nvSpPr>
          <p:cNvPr id="22532" name="Rectangle 3"/>
          <p:cNvSpPr>
            <a:spLocks noGrp="1" noChangeArrowheads="1"/>
          </p:cNvSpPr>
          <p:nvPr>
            <p:ph type="body" idx="1"/>
          </p:nvPr>
        </p:nvSpPr>
        <p:spPr>
          <a:xfrm>
            <a:off x="251520" y="1340768"/>
            <a:ext cx="8712968" cy="5008240"/>
          </a:xfrm>
        </p:spPr>
        <p:txBody>
          <a:bodyPr>
            <a:normAutofit/>
          </a:bodyPr>
          <a:lstStyle/>
          <a:p>
            <a:r>
              <a:rPr lang="en-CA" b="1" dirty="0"/>
              <a:t>Research shows Big Five Personality Dimensions are related </a:t>
            </a:r>
            <a:r>
              <a:rPr lang="en-CA" b="1" dirty="0" smtClean="0"/>
              <a:t>to</a:t>
            </a:r>
          </a:p>
          <a:p>
            <a:pPr lvl="1"/>
            <a:r>
              <a:rPr lang="en-CA" sz="4000" dirty="0" smtClean="0"/>
              <a:t>job performance </a:t>
            </a:r>
            <a:r>
              <a:rPr lang="en-CA" sz="4000" dirty="0" smtClean="0"/>
              <a:t>and organizational citizenship </a:t>
            </a:r>
            <a:r>
              <a:rPr lang="en-CA" sz="4000" dirty="0" smtClean="0"/>
              <a:t>behaviours</a:t>
            </a:r>
          </a:p>
          <a:p>
            <a:pPr lvl="1"/>
            <a:r>
              <a:rPr lang="en-CA" sz="4000" dirty="0" smtClean="0"/>
              <a:t>work </a:t>
            </a:r>
            <a:r>
              <a:rPr lang="en-CA" sz="4000" dirty="0" smtClean="0"/>
              <a:t>motivation, job satisfaction, and life </a:t>
            </a:r>
            <a:r>
              <a:rPr lang="en-CA" sz="4000" dirty="0" smtClean="0"/>
              <a:t>satisfactio</a:t>
            </a:r>
            <a:r>
              <a:rPr lang="en-CA" sz="4000" dirty="0" smtClean="0"/>
              <a:t>n</a:t>
            </a:r>
          </a:p>
          <a:p>
            <a:pPr lvl="1"/>
            <a:r>
              <a:rPr lang="en-CA" sz="4000" dirty="0" smtClean="0"/>
              <a:t>job </a:t>
            </a:r>
            <a:r>
              <a:rPr lang="en-CA" sz="4000" dirty="0" smtClean="0"/>
              <a:t>search and career success</a:t>
            </a:r>
          </a:p>
          <a:p>
            <a:pPr eaLnBrk="1" hangingPunct="1"/>
            <a:endParaRPr lang="en-CA" sz="4000" dirty="0" smtClean="0"/>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b="1" dirty="0" smtClean="0"/>
              <a:t>What we learned </a:t>
            </a:r>
            <a:r>
              <a:rPr lang="en-CA" b="1" dirty="0" smtClean="0"/>
              <a:t>about Personality: </a:t>
            </a:r>
            <a:br>
              <a:rPr lang="en-CA" b="1" dirty="0" smtClean="0"/>
            </a:br>
            <a:r>
              <a:rPr lang="en-CA" b="1" dirty="0" smtClean="0"/>
              <a:t>Sample Exam Questions</a:t>
            </a:r>
            <a:endParaRPr lang="en-CA" b="1" dirty="0"/>
          </a:p>
        </p:txBody>
      </p:sp>
      <p:sp>
        <p:nvSpPr>
          <p:cNvPr id="3" name="Content Placeholder 2"/>
          <p:cNvSpPr>
            <a:spLocks noGrp="1"/>
          </p:cNvSpPr>
          <p:nvPr>
            <p:ph idx="1"/>
          </p:nvPr>
        </p:nvSpPr>
        <p:spPr>
          <a:xfrm>
            <a:off x="179512" y="1600200"/>
            <a:ext cx="8964488" cy="4997152"/>
          </a:xfrm>
        </p:spPr>
        <p:txBody>
          <a:bodyPr>
            <a:normAutofit/>
          </a:bodyPr>
          <a:lstStyle/>
          <a:p>
            <a:r>
              <a:rPr lang="en-CA" sz="3600" dirty="0" smtClean="0"/>
              <a:t>What is personality </a:t>
            </a:r>
            <a:endParaRPr lang="en-CA" sz="3600" dirty="0" smtClean="0"/>
          </a:p>
          <a:p>
            <a:pPr lvl="1"/>
            <a:r>
              <a:rPr lang="en-CA" sz="3600" dirty="0" smtClean="0"/>
              <a:t>Compare and contrast to behavior, IQ, attitudes</a:t>
            </a:r>
          </a:p>
          <a:p>
            <a:r>
              <a:rPr lang="en-CA" sz="3600" dirty="0" smtClean="0"/>
              <a:t>Why is personality related to </a:t>
            </a:r>
            <a:r>
              <a:rPr lang="en-CA" sz="3600" dirty="0" smtClean="0"/>
              <a:t>job </a:t>
            </a:r>
            <a:r>
              <a:rPr lang="en-CA" sz="3600" dirty="0" smtClean="0"/>
              <a:t>performance</a:t>
            </a:r>
          </a:p>
          <a:p>
            <a:pPr lvl="1"/>
            <a:r>
              <a:rPr lang="en-CA" sz="3600" dirty="0" smtClean="0"/>
              <a:t>Compare to IQ</a:t>
            </a:r>
            <a:endParaRPr lang="en-CA" sz="3600" dirty="0"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CA" dirty="0" smtClean="0"/>
              <a:t>What is the </a:t>
            </a:r>
            <a:r>
              <a:rPr lang="en-CA" dirty="0" smtClean="0"/>
              <a:t>difference </a:t>
            </a:r>
            <a:r>
              <a:rPr lang="en-CA" dirty="0" smtClean="0"/>
              <a:t>between Openness to Experience and Intelligence (IQ</a:t>
            </a:r>
            <a:r>
              <a:rPr lang="en-CA" dirty="0" smtClean="0"/>
              <a:t>)?</a:t>
            </a:r>
            <a:endParaRPr lang="en-CA" dirty="0" smtClean="0"/>
          </a:p>
          <a:p>
            <a:r>
              <a:rPr lang="en-CA" dirty="0" smtClean="0"/>
              <a:t>Can a person score high in both neuroticism and extraversion?</a:t>
            </a:r>
          </a:p>
          <a:p>
            <a:r>
              <a:rPr lang="en-CA" dirty="0" smtClean="0"/>
              <a:t>Which </a:t>
            </a:r>
            <a:r>
              <a:rPr lang="en-CA" dirty="0" smtClean="0"/>
              <a:t>personality trait is the best predictor of career success? Why?</a:t>
            </a:r>
            <a:endParaRPr lang="en-CA" dirty="0"/>
          </a:p>
        </p:txBody>
      </p:sp>
      <p:sp>
        <p:nvSpPr>
          <p:cNvPr id="5" name="Title 1"/>
          <p:cNvSpPr>
            <a:spLocks noGrp="1"/>
          </p:cNvSpPr>
          <p:nvPr>
            <p:ph type="title"/>
          </p:nvPr>
        </p:nvSpPr>
        <p:spPr>
          <a:xfrm>
            <a:off x="457200" y="274638"/>
            <a:ext cx="8229600" cy="1143000"/>
          </a:xfrm>
        </p:spPr>
        <p:txBody>
          <a:bodyPr>
            <a:normAutofit fontScale="90000"/>
          </a:bodyPr>
          <a:lstStyle/>
          <a:p>
            <a:r>
              <a:rPr lang="en-CA" b="1" dirty="0" smtClean="0"/>
              <a:t>What we learned </a:t>
            </a:r>
            <a:r>
              <a:rPr lang="en-CA" b="1" dirty="0" smtClean="0"/>
              <a:t>about Personality: </a:t>
            </a:r>
            <a:br>
              <a:rPr lang="en-CA" b="1" dirty="0" smtClean="0"/>
            </a:br>
            <a:r>
              <a:rPr lang="en-CA" b="1" dirty="0" smtClean="0"/>
              <a:t>Sample Exam Questions</a:t>
            </a:r>
            <a:endParaRPr lang="en-CA" b="1"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717</TotalTime>
  <Words>1323</Words>
  <Application>Microsoft Office PowerPoint</Application>
  <PresentationFormat>On-screen Show (4:3)</PresentationFormat>
  <Paragraphs>201</Paragraphs>
  <Slides>24</Slides>
  <Notes>16</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Theme</vt:lpstr>
      <vt:lpstr>How you will learn about Personality</vt:lpstr>
      <vt:lpstr>Topics in Personality</vt:lpstr>
      <vt:lpstr>Personality</vt:lpstr>
      <vt:lpstr>What Creates a Personality?</vt:lpstr>
      <vt:lpstr>PowerPoint Presentation</vt:lpstr>
      <vt:lpstr>Why study Personality?</vt:lpstr>
      <vt:lpstr>Five Factor Model of Personality</vt:lpstr>
      <vt:lpstr>PowerPoint Presentation</vt:lpstr>
      <vt:lpstr>Extraversion</vt:lpstr>
      <vt:lpstr>Extraversion</vt:lpstr>
      <vt:lpstr>Behavior vs. Personality</vt:lpstr>
      <vt:lpstr>Conscientiousness</vt:lpstr>
      <vt:lpstr>Conscientiousness</vt:lpstr>
      <vt:lpstr>Intelligence vs. Personality</vt:lpstr>
      <vt:lpstr>Why does Conscientiousness predict job success</vt:lpstr>
      <vt:lpstr>Agreeableness</vt:lpstr>
      <vt:lpstr>Agreeableness</vt:lpstr>
      <vt:lpstr>Emotional stability/neuroticism</vt:lpstr>
      <vt:lpstr>Emotional Stability</vt:lpstr>
      <vt:lpstr>Openness to Experience </vt:lpstr>
      <vt:lpstr>Openness to Experience</vt:lpstr>
      <vt:lpstr>Why Study Personality  </vt:lpstr>
      <vt:lpstr>What we learned about Personality:  Sample Exam Questions</vt:lpstr>
      <vt:lpstr>What we learned about Personality:  Sample Exam Questions</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PERSONALITY</dc:title>
  <dc:creator>Owner</dc:creator>
  <cp:lastModifiedBy>Phani Radhakrishnan</cp:lastModifiedBy>
  <cp:revision>23</cp:revision>
  <dcterms:created xsi:type="dcterms:W3CDTF">2014-04-10T02:29:42Z</dcterms:created>
  <dcterms:modified xsi:type="dcterms:W3CDTF">2014-05-05T10:36:48Z</dcterms:modified>
</cp:coreProperties>
</file>