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9"/>
  </p:notesMasterIdLst>
  <p:sldIdLst>
    <p:sldId id="550" r:id="rId2"/>
    <p:sldId id="561" r:id="rId3"/>
    <p:sldId id="256" r:id="rId4"/>
    <p:sldId id="348" r:id="rId5"/>
    <p:sldId id="430" r:id="rId6"/>
    <p:sldId id="579" r:id="rId7"/>
    <p:sldId id="580" r:id="rId8"/>
    <p:sldId id="560" r:id="rId9"/>
    <p:sldId id="431" r:id="rId10"/>
    <p:sldId id="432" r:id="rId11"/>
    <p:sldId id="496" r:id="rId12"/>
    <p:sldId id="497" r:id="rId13"/>
    <p:sldId id="498" r:id="rId14"/>
    <p:sldId id="499" r:id="rId15"/>
    <p:sldId id="552" r:id="rId16"/>
    <p:sldId id="553" r:id="rId17"/>
    <p:sldId id="458" r:id="rId18"/>
    <p:sldId id="554" r:id="rId19"/>
    <p:sldId id="463" r:id="rId20"/>
    <p:sldId id="464" r:id="rId21"/>
    <p:sldId id="465" r:id="rId22"/>
    <p:sldId id="586" r:id="rId23"/>
    <p:sldId id="581" r:id="rId24"/>
    <p:sldId id="510" r:id="rId25"/>
    <p:sldId id="511" r:id="rId26"/>
    <p:sldId id="512" r:id="rId27"/>
    <p:sldId id="489" r:id="rId28"/>
    <p:sldId id="582" r:id="rId29"/>
    <p:sldId id="457" r:id="rId30"/>
    <p:sldId id="562" r:id="rId31"/>
    <p:sldId id="486" r:id="rId32"/>
    <p:sldId id="563" r:id="rId33"/>
    <p:sldId id="482" r:id="rId34"/>
    <p:sldId id="519" r:id="rId35"/>
    <p:sldId id="523" r:id="rId36"/>
    <p:sldId id="524" r:id="rId37"/>
    <p:sldId id="529" r:id="rId38"/>
    <p:sldId id="583" r:id="rId39"/>
    <p:sldId id="566" r:id="rId40"/>
    <p:sldId id="577" r:id="rId41"/>
    <p:sldId id="578" r:id="rId42"/>
    <p:sldId id="584" r:id="rId43"/>
    <p:sldId id="549" r:id="rId44"/>
    <p:sldId id="575" r:id="rId45"/>
    <p:sldId id="576" r:id="rId46"/>
    <p:sldId id="567" r:id="rId47"/>
    <p:sldId id="569" r:id="rId48"/>
    <p:sldId id="570" r:id="rId49"/>
    <p:sldId id="571" r:id="rId50"/>
    <p:sldId id="572" r:id="rId51"/>
    <p:sldId id="573" r:id="rId52"/>
    <p:sldId id="574" r:id="rId53"/>
    <p:sldId id="530" r:id="rId54"/>
    <p:sldId id="531" r:id="rId55"/>
    <p:sldId id="532" r:id="rId56"/>
    <p:sldId id="585" r:id="rId57"/>
    <p:sldId id="548" r:id="rId5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85AD"/>
    <a:srgbClr val="2EA7C4"/>
    <a:srgbClr val="4BBBD5"/>
    <a:srgbClr val="2DA3BF"/>
    <a:srgbClr val="289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79" autoAdjust="0"/>
    <p:restoredTop sz="76682" autoAdjust="0"/>
  </p:normalViewPr>
  <p:slideViewPr>
    <p:cSldViewPr>
      <p:cViewPr varScale="1">
        <p:scale>
          <a:sx n="55" d="100"/>
          <a:sy n="55" d="100"/>
        </p:scale>
        <p:origin x="1812"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17CE94A-EBCE-4B46-B3D9-CD26393142FD}" type="datetimeFigureOut">
              <a:rPr lang="en-US" smtClean="0"/>
              <a:t>11/12/18</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dirty="0"/>
          </a:p>
        </p:txBody>
      </p:sp>
    </p:spTree>
    <p:extLst>
      <p:ext uri="{BB962C8B-B14F-4D97-AF65-F5344CB8AC3E}">
        <p14:creationId xmlns:p14="http://schemas.microsoft.com/office/powerpoint/2010/main" val="239677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dirty="0"/>
          </a:p>
        </p:txBody>
      </p:sp>
    </p:spTree>
    <p:extLst>
      <p:ext uri="{BB962C8B-B14F-4D97-AF65-F5344CB8AC3E}">
        <p14:creationId xmlns:p14="http://schemas.microsoft.com/office/powerpoint/2010/main" val="3291484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dirty="0"/>
          </a:p>
        </p:txBody>
      </p:sp>
    </p:spTree>
    <p:extLst>
      <p:ext uri="{BB962C8B-B14F-4D97-AF65-F5344CB8AC3E}">
        <p14:creationId xmlns:p14="http://schemas.microsoft.com/office/powerpoint/2010/main" val="943262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dirty="0"/>
          </a:p>
        </p:txBody>
      </p:sp>
    </p:spTree>
    <p:extLst>
      <p:ext uri="{BB962C8B-B14F-4D97-AF65-F5344CB8AC3E}">
        <p14:creationId xmlns:p14="http://schemas.microsoft.com/office/powerpoint/2010/main" val="3291484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dirty="0"/>
          </a:p>
        </p:txBody>
      </p:sp>
    </p:spTree>
    <p:extLst>
      <p:ext uri="{BB962C8B-B14F-4D97-AF65-F5344CB8AC3E}">
        <p14:creationId xmlns:p14="http://schemas.microsoft.com/office/powerpoint/2010/main" val="32914845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dirty="0"/>
          </a:p>
        </p:txBody>
      </p:sp>
    </p:spTree>
    <p:extLst>
      <p:ext uri="{BB962C8B-B14F-4D97-AF65-F5344CB8AC3E}">
        <p14:creationId xmlns:p14="http://schemas.microsoft.com/office/powerpoint/2010/main" val="1731512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dirty="0"/>
          </a:p>
        </p:txBody>
      </p:sp>
    </p:spTree>
    <p:extLst>
      <p:ext uri="{BB962C8B-B14F-4D97-AF65-F5344CB8AC3E}">
        <p14:creationId xmlns:p14="http://schemas.microsoft.com/office/powerpoint/2010/main" val="3389659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dirty="0"/>
          </a:p>
        </p:txBody>
      </p:sp>
    </p:spTree>
    <p:extLst>
      <p:ext uri="{BB962C8B-B14F-4D97-AF65-F5344CB8AC3E}">
        <p14:creationId xmlns:p14="http://schemas.microsoft.com/office/powerpoint/2010/main" val="2244332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dirty="0"/>
          </a:p>
        </p:txBody>
      </p:sp>
    </p:spTree>
    <p:extLst>
      <p:ext uri="{BB962C8B-B14F-4D97-AF65-F5344CB8AC3E}">
        <p14:creationId xmlns:p14="http://schemas.microsoft.com/office/powerpoint/2010/main" val="3291484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dirty="0"/>
          </a:p>
        </p:txBody>
      </p:sp>
    </p:spTree>
    <p:extLst>
      <p:ext uri="{BB962C8B-B14F-4D97-AF65-F5344CB8AC3E}">
        <p14:creationId xmlns:p14="http://schemas.microsoft.com/office/powerpoint/2010/main" val="3291484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33638957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1624663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11648896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24370422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39990004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a:p>
        </p:txBody>
      </p:sp>
    </p:spTree>
    <p:extLst>
      <p:ext uri="{BB962C8B-B14F-4D97-AF65-F5344CB8AC3E}">
        <p14:creationId xmlns:p14="http://schemas.microsoft.com/office/powerpoint/2010/main" val="968070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32</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33</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34</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35</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36</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37</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38</a:t>
            </a:fld>
            <a:endParaRPr lang="en-US"/>
          </a:p>
        </p:txBody>
      </p:sp>
    </p:spTree>
    <p:extLst>
      <p:ext uri="{BB962C8B-B14F-4D97-AF65-F5344CB8AC3E}">
        <p14:creationId xmlns:p14="http://schemas.microsoft.com/office/powerpoint/2010/main" val="28342287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39</a:t>
            </a:fld>
            <a:endParaRPr lang="en-US"/>
          </a:p>
        </p:txBody>
      </p:sp>
    </p:spTree>
    <p:extLst>
      <p:ext uri="{BB962C8B-B14F-4D97-AF65-F5344CB8AC3E}">
        <p14:creationId xmlns:p14="http://schemas.microsoft.com/office/powerpoint/2010/main" val="32914845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40</a:t>
            </a:fld>
            <a:endParaRPr lang="en-US"/>
          </a:p>
        </p:txBody>
      </p:sp>
    </p:spTree>
    <p:extLst>
      <p:ext uri="{BB962C8B-B14F-4D97-AF65-F5344CB8AC3E}">
        <p14:creationId xmlns:p14="http://schemas.microsoft.com/office/powerpoint/2010/main" val="7413318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8B6C2438-F2BD-4869-92FE-8868061F670C}" type="slidenum">
              <a:rPr lang="en-US" smtClean="0"/>
              <a:t>41</a:t>
            </a:fld>
            <a:endParaRPr lang="en-US"/>
          </a:p>
        </p:txBody>
      </p:sp>
    </p:spTree>
    <p:extLst>
      <p:ext uri="{BB962C8B-B14F-4D97-AF65-F5344CB8AC3E}">
        <p14:creationId xmlns:p14="http://schemas.microsoft.com/office/powerpoint/2010/main" val="37706629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42</a:t>
            </a:fld>
            <a:endParaRPr lang="en-US"/>
          </a:p>
        </p:txBody>
      </p:sp>
    </p:spTree>
    <p:extLst>
      <p:ext uri="{BB962C8B-B14F-4D97-AF65-F5344CB8AC3E}">
        <p14:creationId xmlns:p14="http://schemas.microsoft.com/office/powerpoint/2010/main" val="10861014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8B6C2438-F2BD-4869-92FE-8868061F670C}" type="slidenum">
              <a:rPr lang="en-US" smtClean="0"/>
              <a:t>43</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0" dirty="0"/>
          </a:p>
        </p:txBody>
      </p:sp>
      <p:sp>
        <p:nvSpPr>
          <p:cNvPr id="4" name="Slide Number Placeholder 3"/>
          <p:cNvSpPr>
            <a:spLocks noGrp="1"/>
          </p:cNvSpPr>
          <p:nvPr>
            <p:ph type="sldNum" sz="quarter" idx="10"/>
          </p:nvPr>
        </p:nvSpPr>
        <p:spPr/>
        <p:txBody>
          <a:bodyPr/>
          <a:lstStyle/>
          <a:p>
            <a:fld id="{8B6C2438-F2BD-4869-92FE-8868061F670C}" type="slidenum">
              <a:rPr lang="en-US" smtClean="0"/>
              <a:t>44</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45</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46</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47</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48</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49</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50</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51</a:t>
            </a:fld>
            <a:endParaRPr lang="en-US"/>
          </a:p>
        </p:txBody>
      </p:sp>
    </p:spTree>
    <p:extLst>
      <p:ext uri="{BB962C8B-B14F-4D97-AF65-F5344CB8AC3E}">
        <p14:creationId xmlns:p14="http://schemas.microsoft.com/office/powerpoint/2010/main" val="332049204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8B6C2438-F2BD-4869-92FE-8868061F670C}" type="slidenum">
              <a:rPr lang="en-US" smtClean="0"/>
              <a:t>52</a:t>
            </a:fld>
            <a:endParaRPr lang="en-US" dirty="0"/>
          </a:p>
        </p:txBody>
      </p:sp>
    </p:spTree>
    <p:extLst>
      <p:ext uri="{BB962C8B-B14F-4D97-AF65-F5344CB8AC3E}">
        <p14:creationId xmlns:p14="http://schemas.microsoft.com/office/powerpoint/2010/main" val="33204920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53</a:t>
            </a:fld>
            <a:endParaRPr lang="en-US" dirty="0"/>
          </a:p>
        </p:txBody>
      </p:sp>
    </p:spTree>
    <p:extLst>
      <p:ext uri="{BB962C8B-B14F-4D97-AF65-F5344CB8AC3E}">
        <p14:creationId xmlns:p14="http://schemas.microsoft.com/office/powerpoint/2010/main" val="282828630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54</a:t>
            </a:fld>
            <a:endParaRPr lang="en-US" dirty="0"/>
          </a:p>
        </p:txBody>
      </p:sp>
    </p:spTree>
    <p:extLst>
      <p:ext uri="{BB962C8B-B14F-4D97-AF65-F5344CB8AC3E}">
        <p14:creationId xmlns:p14="http://schemas.microsoft.com/office/powerpoint/2010/main" val="55648881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55</a:t>
            </a:fld>
            <a:endParaRPr lang="en-US"/>
          </a:p>
        </p:txBody>
      </p:sp>
    </p:spTree>
    <p:extLst>
      <p:ext uri="{BB962C8B-B14F-4D97-AF65-F5344CB8AC3E}">
        <p14:creationId xmlns:p14="http://schemas.microsoft.com/office/powerpoint/2010/main" val="70519028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56</a:t>
            </a:fld>
            <a:endParaRPr lang="en-US"/>
          </a:p>
        </p:txBody>
      </p:sp>
    </p:spTree>
    <p:extLst>
      <p:ext uri="{BB962C8B-B14F-4D97-AF65-F5344CB8AC3E}">
        <p14:creationId xmlns:p14="http://schemas.microsoft.com/office/powerpoint/2010/main" val="191426509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57</a:t>
            </a:fld>
            <a:endParaRPr lang="en-US"/>
          </a:p>
        </p:txBody>
      </p:sp>
    </p:spTree>
    <p:extLst>
      <p:ext uri="{BB962C8B-B14F-4D97-AF65-F5344CB8AC3E}">
        <p14:creationId xmlns:p14="http://schemas.microsoft.com/office/powerpoint/2010/main" val="10070468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A07FD46-4C0F-4B19-94DB-7C4BB3E73C10}" type="datetime1">
              <a:rPr lang="en-US" smtClean="0"/>
              <a:t>11/12/18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a:t>Definitions and measures</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4" name="Date Placeholder 3"/>
          <p:cNvSpPr>
            <a:spLocks noGrp="1"/>
          </p:cNvSpPr>
          <p:nvPr>
            <p:ph type="dt" sz="half" idx="10"/>
          </p:nvPr>
        </p:nvSpPr>
        <p:spPr/>
        <p:txBody>
          <a:bodyPr/>
          <a:lstStyle/>
          <a:p>
            <a:fld id="{C80AB516-CF92-4E13-A1A7-747D30987230}"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lvl1pPr>
              <a:defRPr>
                <a:solidFill>
                  <a:schemeClr val="accent4"/>
                </a:solidFill>
              </a:defRPr>
            </a:lvl1pPr>
            <a:extLst/>
          </a:lstStyle>
          <a:p>
            <a:r>
              <a:rPr kumimoji="0" lang="en-US" dirty="0"/>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dirty="0"/>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4A71D1B8-772C-49B2-9A03-D0F9C40A90AF}"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4606FD8-9F25-4B1B-8C6B-A1A8DF78ED82}" type="datetime1">
              <a:rPr lang="en-US" smtClean="0"/>
              <a:t>11/12/18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6A70158-287A-4E5D-89DB-E20E9C002E71}" type="datetime1">
              <a:rPr lang="en-US" smtClean="0"/>
              <a:t>11/12/18</a:t>
            </a:fld>
            <a:endParaRPr lang="en-US"/>
          </a:p>
        </p:txBody>
      </p:sp>
      <p:sp>
        <p:nvSpPr>
          <p:cNvPr id="8" name="Footer Placeholder 7"/>
          <p:cNvSpPr>
            <a:spLocks noGrp="1"/>
          </p:cNvSpPr>
          <p:nvPr>
            <p:ph type="ftr" sz="quarter" idx="11"/>
          </p:nvPr>
        </p:nvSpPr>
        <p:spPr/>
        <p:txBody>
          <a:bodyPr/>
          <a:lstStyle/>
          <a:p>
            <a:r>
              <a:rPr lang="en-US"/>
              <a:t>Definitions and measures</a:t>
            </a:r>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395B389-0687-4FA6-B363-E522B496C895}" type="datetime1">
              <a:rPr lang="en-US" smtClean="0"/>
              <a:t>11/12/18</a:t>
            </a:fld>
            <a:endParaRPr lang="en-US"/>
          </a:p>
        </p:txBody>
      </p:sp>
      <p:sp>
        <p:nvSpPr>
          <p:cNvPr id="4" name="Footer Placeholder 3"/>
          <p:cNvSpPr>
            <a:spLocks noGrp="1"/>
          </p:cNvSpPr>
          <p:nvPr>
            <p:ph type="ftr" sz="quarter" idx="11"/>
          </p:nvPr>
        </p:nvSpPr>
        <p:spPr/>
        <p:txBody>
          <a:bodyPr/>
          <a:lstStyle/>
          <a:p>
            <a:r>
              <a:rPr lang="en-US"/>
              <a:t>Definitions and measures</a:t>
            </a:r>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FC790-BBB3-4911-B629-79F9310628E4}" type="datetime1">
              <a:rPr lang="en-US" smtClean="0"/>
              <a:t>11/12/18</a:t>
            </a:fld>
            <a:endParaRPr lang="en-US"/>
          </a:p>
        </p:txBody>
      </p:sp>
      <p:sp>
        <p:nvSpPr>
          <p:cNvPr id="3" name="Footer Placeholder 2"/>
          <p:cNvSpPr>
            <a:spLocks noGrp="1"/>
          </p:cNvSpPr>
          <p:nvPr>
            <p:ph type="ftr" sz="quarter" idx="11"/>
          </p:nvPr>
        </p:nvSpPr>
        <p:spPr/>
        <p:txBody>
          <a:bodyPr/>
          <a:lstStyle/>
          <a:p>
            <a:r>
              <a:rPr lang="en-US"/>
              <a:t>Definitions and measures</a:t>
            </a:r>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95BAD561-CE43-482F-A8A8-069DB6BD2E3A}" type="datetime1">
              <a:rPr lang="en-US" smtClean="0"/>
              <a:t>11/12/18</a:t>
            </a:fld>
            <a:endParaRPr lang="en-US"/>
          </a:p>
        </p:txBody>
      </p:sp>
      <p:sp>
        <p:nvSpPr>
          <p:cNvPr id="6" name="Footer Placeholder 5"/>
          <p:cNvSpPr>
            <a:spLocks noGrp="1"/>
          </p:cNvSpPr>
          <p:nvPr>
            <p:ph type="ftr" sz="quarter" idx="11"/>
          </p:nvPr>
        </p:nvSpPr>
        <p:spPr/>
        <p:txBody>
          <a:bodyPr/>
          <a:lstStyle/>
          <a:p>
            <a:r>
              <a:rPr lang="en-US"/>
              <a:t>Definitions and measures</a:t>
            </a:r>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36E1C35-AB48-4271-A3CA-A8284F8E7694}" type="datetime1">
              <a:rPr lang="en-US" smtClean="0"/>
              <a:t>11/12/18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a:t>Definitions and measures</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074FF9CB-B340-473F-9EB4-DD709C6297FE}"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48E0B-0A44-409C-BD35-3932B296F9E5}" type="datetime1">
              <a:rPr lang="en-US" smtClean="0"/>
              <a:t>11/12/18</a:t>
            </a:fld>
            <a:endParaRPr lang="en-US"/>
          </a:p>
        </p:txBody>
      </p:sp>
      <p:sp>
        <p:nvSpPr>
          <p:cNvPr id="5" name="Footer Placeholder 4"/>
          <p:cNvSpPr>
            <a:spLocks noGrp="1"/>
          </p:cNvSpPr>
          <p:nvPr>
            <p:ph type="ftr" sz="quarter" idx="11"/>
          </p:nvPr>
        </p:nvSpPr>
        <p:spPr/>
        <p:txBody>
          <a:bodyPr/>
          <a:lstStyle/>
          <a:p>
            <a:r>
              <a:rPr lang="en-US"/>
              <a:t>Definitions and measures</a:t>
            </a:r>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a:t>Click to edit Master text styles</a:t>
            </a:r>
          </a:p>
          <a:p>
            <a:pPr lvl="1" eaLnBrk="1" latinLnBrk="0" hangingPunct="1"/>
            <a:r>
              <a:rPr kumimoji="0" lang="en-US" dirty="0"/>
              <a:t>Second level</a:t>
            </a:r>
          </a:p>
          <a:p>
            <a:pPr lvl="2" eaLnBrk="1" latinLnBrk="0" hangingPunct="1"/>
            <a:r>
              <a:rPr kumimoji="0" lang="en-US" dirty="0"/>
              <a:t>Third level</a:t>
            </a:r>
          </a:p>
          <a:p>
            <a:pPr lvl="3" eaLnBrk="1" latinLnBrk="0" hangingPunct="1"/>
            <a:r>
              <a:rPr kumimoji="0" lang="en-US" dirty="0"/>
              <a:t>Fourth level</a:t>
            </a:r>
          </a:p>
          <a:p>
            <a:pPr lvl="4" eaLnBrk="1" latinLnBrk="0" hangingPunct="1"/>
            <a:r>
              <a:rPr kumimoji="0" lang="en-US" dirty="0"/>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1FADE3C-8444-414C-BB35-4DFB189448DC}" type="datetime1">
              <a:rPr lang="en-US" smtClean="0"/>
              <a:t>11/12/18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a:t>Definitions and measures</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3600" b="1" kern="1200">
          <a:solidFill>
            <a:schemeClr val="accent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Calibri" pitchFamily="34" charset="0"/>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Calibri" pitchFamily="34" charset="0"/>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Calibri" pitchFamily="34" charset="0"/>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Calibri" pitchFamily="34" charset="0"/>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Calibri" pitchFamily="34" charset="0"/>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dirty="0"/>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2362200"/>
            <a:ext cx="7772400" cy="3200400"/>
          </a:xfrm>
          <a:prstGeom prst="rect">
            <a:avLst/>
          </a:prstGeom>
        </p:spPr>
        <p:txBody>
          <a:bodyPr vert="horz" anchor="b">
            <a:normAutofit/>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dirty="0">
                <a:effectLst/>
              </a:rPr>
              <a:t>Session 8</a:t>
            </a:r>
          </a:p>
          <a:p>
            <a:pPr algn="ctr"/>
            <a:endParaRPr lang="en-US" sz="3200" dirty="0">
              <a:effectLst/>
            </a:endParaRPr>
          </a:p>
          <a:p>
            <a:pPr algn="ctr"/>
            <a:r>
              <a:rPr lang="en-US" dirty="0">
                <a:effectLst/>
              </a:rPr>
              <a:t>Investment and financial markets</a:t>
            </a:r>
            <a:endParaRPr lang="en-US" sz="6000" dirty="0">
              <a:effectLst/>
            </a:endParaRPr>
          </a:p>
          <a:p>
            <a:pPr algn="ctr"/>
            <a:endParaRPr lang="en-US" sz="6000" dirty="0"/>
          </a:p>
        </p:txBody>
      </p:sp>
    </p:spTree>
    <p:extLst>
      <p:ext uri="{BB962C8B-B14F-4D97-AF65-F5344CB8AC3E}">
        <p14:creationId xmlns:p14="http://schemas.microsoft.com/office/powerpoint/2010/main" val="750025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a:t>Investment decisions: micro-level</a:t>
            </a:r>
          </a:p>
          <a:p>
            <a:endParaRPr lang="en-US" sz="2200" dirty="0"/>
          </a:p>
          <a:p>
            <a:r>
              <a:rPr lang="en-US" sz="2200" dirty="0"/>
              <a:t>Financial intermediaries</a:t>
            </a:r>
          </a:p>
          <a:p>
            <a:endParaRPr lang="en-US" sz="2200" dirty="0"/>
          </a:p>
          <a:p>
            <a:r>
              <a:rPr lang="en-US" sz="2200" dirty="0"/>
              <a:t>Monetary policy</a:t>
            </a:r>
          </a:p>
          <a:p>
            <a:endParaRPr lang="en-US" sz="2200" dirty="0"/>
          </a:p>
          <a:p>
            <a:r>
              <a:rPr lang="en-US" sz="2200" dirty="0"/>
              <a:t>Foreign investment</a:t>
            </a:r>
          </a:p>
          <a:p>
            <a:endParaRPr lang="en-US" sz="2200" dirty="0"/>
          </a:p>
          <a:p>
            <a:r>
              <a:rPr lang="en-US" sz="2200" dirty="0"/>
              <a:t>Microfinance</a:t>
            </a:r>
          </a:p>
        </p:txBody>
      </p:sp>
      <p:sp>
        <p:nvSpPr>
          <p:cNvPr id="4" name="Slide Number Placeholder 3"/>
          <p:cNvSpPr>
            <a:spLocks noGrp="1"/>
          </p:cNvSpPr>
          <p:nvPr>
            <p:ph type="sldNum" sz="quarter" idx="12"/>
          </p:nvPr>
        </p:nvSpPr>
        <p:spPr/>
        <p:txBody>
          <a:bodyPr/>
          <a:lstStyle/>
          <a:p>
            <a:fld id="{B3977D60-5343-49E1-BD8C-CA39C39BE7A5}" type="slidenum">
              <a:rPr lang="en-US" smtClean="0"/>
              <a:t>2</a:t>
            </a:fld>
            <a:endParaRPr lang="en-US" dirty="0"/>
          </a:p>
        </p:txBody>
      </p:sp>
      <p:sp>
        <p:nvSpPr>
          <p:cNvPr id="5" name="Title 4"/>
          <p:cNvSpPr>
            <a:spLocks noGrp="1"/>
          </p:cNvSpPr>
          <p:nvPr>
            <p:ph type="title"/>
          </p:nvPr>
        </p:nvSpPr>
        <p:spPr/>
        <p:txBody>
          <a:bodyPr/>
          <a:lstStyle/>
          <a:p>
            <a:r>
              <a:rPr lang="en-US" dirty="0"/>
              <a:t>Outline</a:t>
            </a:r>
          </a:p>
        </p:txBody>
      </p:sp>
    </p:spTree>
    <p:extLst>
      <p:ext uri="{BB962C8B-B14F-4D97-AF65-F5344CB8AC3E}">
        <p14:creationId xmlns:p14="http://schemas.microsoft.com/office/powerpoint/2010/main" val="3101878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Investment and financial markets</a:t>
            </a:r>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dirty="0"/>
          </a:p>
        </p:txBody>
      </p:sp>
    </p:spTree>
    <p:extLst>
      <p:ext uri="{BB962C8B-B14F-4D97-AF65-F5344CB8AC3E}">
        <p14:creationId xmlns:p14="http://schemas.microsoft.com/office/powerpoint/2010/main" val="2249832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endParaRPr lang="en-US" dirty="0"/>
          </a:p>
          <a:p>
            <a:r>
              <a:rPr lang="en-US" sz="2400" dirty="0"/>
              <a:t>Investment is bearing costs today in the hope of reaping benefits in the future, typically with some risk attached.</a:t>
            </a:r>
          </a:p>
          <a:p>
            <a:endParaRPr lang="en-US" sz="2400" dirty="0"/>
          </a:p>
          <a:p>
            <a:r>
              <a:rPr lang="en-US" sz="2400" dirty="0"/>
              <a:t>The way investment bears returns is by creating, purchasing, maintaining or improving the mobilization of assets. </a:t>
            </a:r>
          </a:p>
        </p:txBody>
      </p:sp>
      <p:sp>
        <p:nvSpPr>
          <p:cNvPr id="4" name="Slide Number Placeholder 3"/>
          <p:cNvSpPr>
            <a:spLocks noGrp="1"/>
          </p:cNvSpPr>
          <p:nvPr>
            <p:ph type="sldNum" sz="quarter" idx="12"/>
          </p:nvPr>
        </p:nvSpPr>
        <p:spPr/>
        <p:txBody>
          <a:bodyPr/>
          <a:lstStyle/>
          <a:p>
            <a:fld id="{B3977D60-5343-49E1-BD8C-CA39C39BE7A5}" type="slidenum">
              <a:rPr lang="en-US" smtClean="0"/>
              <a:t>4</a:t>
            </a:fld>
            <a:endParaRPr lang="en-US" dirty="0"/>
          </a:p>
        </p:txBody>
      </p:sp>
      <p:sp>
        <p:nvSpPr>
          <p:cNvPr id="5" name="Title 4"/>
          <p:cNvSpPr>
            <a:spLocks noGrp="1"/>
          </p:cNvSpPr>
          <p:nvPr>
            <p:ph type="title"/>
          </p:nvPr>
        </p:nvSpPr>
        <p:spPr/>
        <p:txBody>
          <a:bodyPr/>
          <a:lstStyle/>
          <a:p>
            <a:r>
              <a:rPr lang="en-US" dirty="0"/>
              <a:t>What is investment?</a:t>
            </a:r>
          </a:p>
        </p:txBody>
      </p:sp>
    </p:spTree>
    <p:extLst>
      <p:ext uri="{BB962C8B-B14F-4D97-AF65-F5344CB8AC3E}">
        <p14:creationId xmlns:p14="http://schemas.microsoft.com/office/powerpoint/2010/main" val="3833917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75531"/>
            <a:ext cx="8229600" cy="5553869"/>
          </a:xfrm>
        </p:spPr>
        <p:txBody>
          <a:bodyPr>
            <a:normAutofit lnSpcReduction="10000"/>
          </a:bodyPr>
          <a:lstStyle/>
          <a:p>
            <a:r>
              <a:rPr lang="en-US" sz="2200" dirty="0"/>
              <a:t>The study of investment decisions and financial markets is crucial in development economics.</a:t>
            </a:r>
          </a:p>
          <a:p>
            <a:pPr lvl="1"/>
            <a:r>
              <a:rPr lang="en-US" sz="1800" dirty="0"/>
              <a:t>Growth requires investment.</a:t>
            </a:r>
          </a:p>
          <a:p>
            <a:pPr lvl="1"/>
            <a:r>
              <a:rPr lang="en-US" sz="1800" dirty="0"/>
              <a:t>People make development possible when they choose to invest. </a:t>
            </a:r>
          </a:p>
          <a:p>
            <a:pPr lvl="1"/>
            <a:r>
              <a:rPr lang="en-US" sz="1800" dirty="0"/>
              <a:t>The forces that determine who invests, how much they invest, and what kinds of investment they undertake determine the rate of economic growth and the character of development. </a:t>
            </a:r>
          </a:p>
          <a:p>
            <a:r>
              <a:rPr lang="en-US" sz="2200" dirty="0"/>
              <a:t>Some of those forces operate through financial markets. </a:t>
            </a:r>
          </a:p>
          <a:p>
            <a:r>
              <a:rPr lang="en-US" sz="2200" dirty="0"/>
              <a:t>The concept of liquidity constraints (or financial constraints more generally)</a:t>
            </a:r>
          </a:p>
          <a:p>
            <a:r>
              <a:rPr lang="en-US" sz="2200" dirty="0"/>
              <a:t>The possible existence of liquidity constraints and insurance constraints could partially explain why poor households may be less likely than non-poor households to:</a:t>
            </a:r>
          </a:p>
          <a:p>
            <a:pPr lvl="1"/>
            <a:r>
              <a:rPr lang="en-US" sz="1800" dirty="0"/>
              <a:t>use some kinds of infrastructure services, to send their children to school, </a:t>
            </a:r>
          </a:p>
          <a:p>
            <a:pPr lvl="1"/>
            <a:r>
              <a:rPr lang="en-US" sz="1800" dirty="0"/>
              <a:t>to adopt new agricultural technologies, </a:t>
            </a:r>
          </a:p>
          <a:p>
            <a:pPr lvl="1"/>
            <a:r>
              <a:rPr lang="en-US" sz="1800" dirty="0"/>
              <a:t>to purchase long-lasting health inputs,</a:t>
            </a:r>
          </a:p>
          <a:p>
            <a:pPr lvl="1"/>
            <a:r>
              <a:rPr lang="en-US" sz="1800" dirty="0"/>
              <a:t>etc.</a:t>
            </a:r>
          </a:p>
          <a:p>
            <a:endParaRPr lang="en-US" sz="2200" dirty="0"/>
          </a:p>
          <a:p>
            <a:pPr marL="109728" indent="0">
              <a:buNone/>
            </a:pPr>
            <a:endParaRPr lang="en-US" sz="1700" dirty="0"/>
          </a:p>
        </p:txBody>
      </p:sp>
      <p:sp>
        <p:nvSpPr>
          <p:cNvPr id="4" name="Slide Number Placeholder 3"/>
          <p:cNvSpPr>
            <a:spLocks noGrp="1"/>
          </p:cNvSpPr>
          <p:nvPr>
            <p:ph type="sldNum" sz="quarter" idx="12"/>
          </p:nvPr>
        </p:nvSpPr>
        <p:spPr/>
        <p:txBody>
          <a:bodyPr/>
          <a:lstStyle/>
          <a:p>
            <a:fld id="{B3977D60-5343-49E1-BD8C-CA39C39BE7A5}" type="slidenum">
              <a:rPr lang="en-US" smtClean="0"/>
              <a:t>5</a:t>
            </a:fld>
            <a:endParaRPr lang="en-US" dirty="0"/>
          </a:p>
        </p:txBody>
      </p:sp>
      <p:sp>
        <p:nvSpPr>
          <p:cNvPr id="5" name="Title 4"/>
          <p:cNvSpPr>
            <a:spLocks noGrp="1"/>
          </p:cNvSpPr>
          <p:nvPr>
            <p:ph type="title"/>
          </p:nvPr>
        </p:nvSpPr>
        <p:spPr>
          <a:xfrm>
            <a:off x="457200" y="152400"/>
            <a:ext cx="8229600" cy="1143000"/>
          </a:xfrm>
        </p:spPr>
        <p:txBody>
          <a:bodyPr/>
          <a:lstStyle/>
          <a:p>
            <a:r>
              <a:rPr lang="en-US" dirty="0"/>
              <a:t>Why study investment decisions?</a:t>
            </a:r>
          </a:p>
        </p:txBody>
      </p:sp>
    </p:spTree>
    <p:extLst>
      <p:ext uri="{BB962C8B-B14F-4D97-AF65-F5344CB8AC3E}">
        <p14:creationId xmlns:p14="http://schemas.microsoft.com/office/powerpoint/2010/main" val="4289938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5553869"/>
          </a:xfrm>
        </p:spPr>
        <p:txBody>
          <a:bodyPr>
            <a:normAutofit fontScale="92500" lnSpcReduction="10000"/>
          </a:bodyPr>
          <a:lstStyle/>
          <a:p>
            <a:r>
              <a:rPr lang="en-US" sz="2400" dirty="0"/>
              <a:t>Growth requires diverse investments:</a:t>
            </a:r>
          </a:p>
          <a:p>
            <a:pPr lvl="1"/>
            <a:r>
              <a:rPr lang="en-US" sz="2200" dirty="0"/>
              <a:t>many kinds of investment undertaken by many kinds of investors.</a:t>
            </a:r>
          </a:p>
          <a:p>
            <a:pPr lvl="1"/>
            <a:r>
              <a:rPr lang="en-US" sz="2200" dirty="0"/>
              <a:t>The assets in which people must invest for growth and development include machines, vehicles, roads, well, schooling, job training, new methods of growing corn, and insecticide-treated bed nets, among others.</a:t>
            </a:r>
          </a:p>
          <a:p>
            <a:pPr lvl="2"/>
            <a:r>
              <a:rPr lang="en-US" sz="1900" dirty="0"/>
              <a:t>farmers and nonfarm entrepreneurs invest in equipment, structures, training, and new technologies</a:t>
            </a:r>
          </a:p>
          <a:p>
            <a:pPr lvl="2"/>
            <a:r>
              <a:rPr lang="en-US" sz="1900" dirty="0"/>
              <a:t>workers invest in education and migration. </a:t>
            </a:r>
          </a:p>
          <a:p>
            <a:pPr lvl="2"/>
            <a:r>
              <a:rPr lang="en-US" sz="1900" dirty="0"/>
              <a:t>collective investments in transport, communication, and power infrastructure </a:t>
            </a:r>
          </a:p>
          <a:p>
            <a:pPr marL="109728" indent="0">
              <a:buNone/>
            </a:pPr>
            <a:endParaRPr lang="en-US" sz="1300" dirty="0"/>
          </a:p>
          <a:p>
            <a:r>
              <a:rPr lang="en-US" sz="2400" dirty="0"/>
              <a:t>Investments (of specific sorts) can generate increases in demands for labor, and increases in supply and development of markets, which may spread the benefits of growth to many people.</a:t>
            </a:r>
          </a:p>
          <a:p>
            <a:r>
              <a:rPr lang="en-US" sz="2400" dirty="0"/>
              <a:t>Many policy challenges involve finding effective and low-cost ways to get households, firms or communities to undertake investment.</a:t>
            </a:r>
          </a:p>
        </p:txBody>
      </p:sp>
      <p:sp>
        <p:nvSpPr>
          <p:cNvPr id="4" name="Slide Number Placeholder 3"/>
          <p:cNvSpPr>
            <a:spLocks noGrp="1"/>
          </p:cNvSpPr>
          <p:nvPr>
            <p:ph type="sldNum" sz="quarter" idx="12"/>
          </p:nvPr>
        </p:nvSpPr>
        <p:spPr/>
        <p:txBody>
          <a:bodyPr/>
          <a:lstStyle/>
          <a:p>
            <a:fld id="{B3977D60-5343-49E1-BD8C-CA39C39BE7A5}" type="slidenum">
              <a:rPr lang="en-US" smtClean="0"/>
              <a:t>6</a:t>
            </a:fld>
            <a:endParaRPr lang="en-US" dirty="0"/>
          </a:p>
        </p:txBody>
      </p:sp>
      <p:sp>
        <p:nvSpPr>
          <p:cNvPr id="5" name="Title 4"/>
          <p:cNvSpPr>
            <a:spLocks noGrp="1"/>
          </p:cNvSpPr>
          <p:nvPr>
            <p:ph type="title"/>
          </p:nvPr>
        </p:nvSpPr>
        <p:spPr>
          <a:xfrm>
            <a:off x="457200" y="152400"/>
            <a:ext cx="8229600" cy="1143000"/>
          </a:xfrm>
        </p:spPr>
        <p:txBody>
          <a:bodyPr/>
          <a:lstStyle/>
          <a:p>
            <a:r>
              <a:rPr lang="en-US" dirty="0"/>
              <a:t>Why study investment decisions?</a:t>
            </a:r>
          </a:p>
        </p:txBody>
      </p:sp>
    </p:spTree>
    <p:extLst>
      <p:ext uri="{BB962C8B-B14F-4D97-AF65-F5344CB8AC3E}">
        <p14:creationId xmlns:p14="http://schemas.microsoft.com/office/powerpoint/2010/main" val="1005535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Basic investment decision framework</a:t>
            </a:r>
          </a:p>
        </p:txBody>
      </p:sp>
      <p:sp>
        <p:nvSpPr>
          <p:cNvPr id="6" name="Slide Number Placeholder 5"/>
          <p:cNvSpPr>
            <a:spLocks noGrp="1"/>
          </p:cNvSpPr>
          <p:nvPr>
            <p:ph type="sldNum" sz="quarter" idx="12"/>
          </p:nvPr>
        </p:nvSpPr>
        <p:spPr/>
        <p:txBody>
          <a:bodyPr/>
          <a:lstStyle/>
          <a:p>
            <a:fld id="{B3977D60-5343-49E1-BD8C-CA39C39BE7A5}" type="slidenum">
              <a:rPr lang="en-US" smtClean="0"/>
              <a:t>7</a:t>
            </a:fld>
            <a:endParaRPr lang="en-US" dirty="0"/>
          </a:p>
        </p:txBody>
      </p:sp>
    </p:spTree>
    <p:extLst>
      <p:ext uri="{BB962C8B-B14F-4D97-AF65-F5344CB8AC3E}">
        <p14:creationId xmlns:p14="http://schemas.microsoft.com/office/powerpoint/2010/main" val="430075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3"/>
          </a:xfrm>
        </p:spPr>
        <p:txBody>
          <a:bodyPr>
            <a:normAutofit/>
          </a:bodyPr>
          <a:lstStyle/>
          <a:p>
            <a:pPr marL="109728" indent="0">
              <a:buNone/>
            </a:pPr>
            <a:endParaRPr lang="en-US" dirty="0"/>
          </a:p>
          <a:p>
            <a:r>
              <a:rPr lang="en-US" sz="2400" dirty="0"/>
              <a:t>Investment decisions are more complicated than the decisions regarding consumption, time allocation, and production in two ways: </a:t>
            </a:r>
          </a:p>
          <a:p>
            <a:pPr marL="109728" indent="0">
              <a:buNone/>
            </a:pPr>
            <a:endParaRPr lang="en-US" sz="1200" dirty="0"/>
          </a:p>
          <a:p>
            <a:pPr lvl="1"/>
            <a:r>
              <a:rPr lang="en-US" sz="2000" dirty="0"/>
              <a:t>They require “intertemporal comparisons”, or comparisons of costs and benefits that are spread out over multiple time periods. More specifically, they involve comparison of present costs to future benefits.</a:t>
            </a:r>
          </a:p>
          <a:p>
            <a:pPr marL="393192" lvl="1" indent="0">
              <a:buNone/>
            </a:pPr>
            <a:r>
              <a:rPr lang="en-US" sz="1200" dirty="0"/>
              <a:t> </a:t>
            </a:r>
          </a:p>
          <a:p>
            <a:pPr lvl="1"/>
            <a:r>
              <a:rPr lang="en-US" sz="2000" dirty="0"/>
              <a:t>They involve risk or uncertainty. This means that the size of benefit that an investment will ultimately deliver depends on factors that are beyond the investor’s control and are unknown at the time of the investment decision.</a:t>
            </a:r>
          </a:p>
        </p:txBody>
      </p:sp>
      <p:sp>
        <p:nvSpPr>
          <p:cNvPr id="4" name="Slide Number Placeholder 3"/>
          <p:cNvSpPr>
            <a:spLocks noGrp="1"/>
          </p:cNvSpPr>
          <p:nvPr>
            <p:ph type="sldNum" sz="quarter" idx="12"/>
          </p:nvPr>
        </p:nvSpPr>
        <p:spPr/>
        <p:txBody>
          <a:bodyPr/>
          <a:lstStyle/>
          <a:p>
            <a:fld id="{B3977D60-5343-49E1-BD8C-CA39C39BE7A5}" type="slidenum">
              <a:rPr lang="en-US" smtClean="0"/>
              <a:t>8</a:t>
            </a:fld>
            <a:endParaRPr lang="en-US" dirty="0"/>
          </a:p>
        </p:txBody>
      </p:sp>
      <p:sp>
        <p:nvSpPr>
          <p:cNvPr id="5" name="Title 4"/>
          <p:cNvSpPr>
            <a:spLocks noGrp="1"/>
          </p:cNvSpPr>
          <p:nvPr>
            <p:ph type="title"/>
          </p:nvPr>
        </p:nvSpPr>
        <p:spPr/>
        <p:txBody>
          <a:bodyPr>
            <a:normAutofit fontScale="90000"/>
          </a:bodyPr>
          <a:lstStyle/>
          <a:p>
            <a:r>
              <a:rPr lang="en-US" dirty="0"/>
              <a:t>Basic investment decision framework: overview</a:t>
            </a:r>
          </a:p>
        </p:txBody>
      </p:sp>
    </p:spTree>
    <p:extLst>
      <p:ext uri="{BB962C8B-B14F-4D97-AF65-F5344CB8AC3E}">
        <p14:creationId xmlns:p14="http://schemas.microsoft.com/office/powerpoint/2010/main" val="3981527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525963"/>
          </a:xfrm>
        </p:spPr>
        <p:txBody>
          <a:bodyPr>
            <a:normAutofit/>
          </a:bodyPr>
          <a:lstStyle/>
          <a:p>
            <a:pPr marL="109728" indent="0">
              <a:buNone/>
            </a:pPr>
            <a:endParaRPr lang="en-US" dirty="0"/>
          </a:p>
          <a:p>
            <a:r>
              <a:rPr lang="en-US" sz="2400" dirty="0"/>
              <a:t>Under what conditions will a particular investor choose to undertake a particular investment project?</a:t>
            </a:r>
          </a:p>
          <a:p>
            <a:endParaRPr lang="en-US" sz="2400" dirty="0"/>
          </a:p>
          <a:p>
            <a:r>
              <a:rPr lang="en-US" sz="2400" dirty="0"/>
              <a:t>The investor must:</a:t>
            </a:r>
          </a:p>
          <a:p>
            <a:pPr lvl="1">
              <a:buClrTx/>
              <a:buFont typeface="Courier New" panose="02070309020205020404" pitchFamily="49" charset="0"/>
              <a:buChar char="o"/>
            </a:pPr>
            <a:r>
              <a:rPr lang="en-US" sz="2000" dirty="0"/>
              <a:t>be aware of the investment opportunity, and</a:t>
            </a:r>
          </a:p>
          <a:p>
            <a:pPr lvl="1">
              <a:buClrTx/>
              <a:buFont typeface="Courier New" panose="02070309020205020404" pitchFamily="49" charset="0"/>
              <a:buChar char="o"/>
            </a:pPr>
            <a:r>
              <a:rPr lang="en-US" sz="2000" dirty="0"/>
              <a:t>perceive that the expected benefits outweigh the costs, where</a:t>
            </a:r>
          </a:p>
          <a:p>
            <a:pPr lvl="2"/>
            <a:r>
              <a:rPr lang="en-US" sz="1800" dirty="0"/>
              <a:t>the expected benefits include all immediate and average future improvements in income or well-being, and</a:t>
            </a:r>
          </a:p>
          <a:p>
            <a:pPr lvl="2"/>
            <a:r>
              <a:rPr lang="en-US" sz="1800" dirty="0"/>
              <a:t>The costs include up-front and on-going direct costs, and costs associated with financing and risk.</a:t>
            </a:r>
          </a:p>
        </p:txBody>
      </p:sp>
      <p:sp>
        <p:nvSpPr>
          <p:cNvPr id="4" name="Slide Number Placeholder 3"/>
          <p:cNvSpPr>
            <a:spLocks noGrp="1"/>
          </p:cNvSpPr>
          <p:nvPr>
            <p:ph type="sldNum" sz="quarter" idx="12"/>
          </p:nvPr>
        </p:nvSpPr>
        <p:spPr/>
        <p:txBody>
          <a:bodyPr/>
          <a:lstStyle/>
          <a:p>
            <a:fld id="{B3977D60-5343-49E1-BD8C-CA39C39BE7A5}" type="slidenum">
              <a:rPr lang="en-US" smtClean="0"/>
              <a:t>9</a:t>
            </a:fld>
            <a:endParaRPr lang="en-US" dirty="0"/>
          </a:p>
        </p:txBody>
      </p:sp>
      <p:sp>
        <p:nvSpPr>
          <p:cNvPr id="5" name="Title 4"/>
          <p:cNvSpPr>
            <a:spLocks noGrp="1"/>
          </p:cNvSpPr>
          <p:nvPr>
            <p:ph type="title"/>
          </p:nvPr>
        </p:nvSpPr>
        <p:spPr/>
        <p:txBody>
          <a:bodyPr>
            <a:normAutofit fontScale="90000"/>
          </a:bodyPr>
          <a:lstStyle/>
          <a:p>
            <a:r>
              <a:rPr lang="en-US" dirty="0"/>
              <a:t>Basic investment decision framework: overview</a:t>
            </a:r>
          </a:p>
        </p:txBody>
      </p:sp>
    </p:spTree>
    <p:extLst>
      <p:ext uri="{BB962C8B-B14F-4D97-AF65-F5344CB8AC3E}">
        <p14:creationId xmlns:p14="http://schemas.microsoft.com/office/powerpoint/2010/main" val="2115586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4843272"/>
          </a:xfrm>
        </p:spPr>
        <p:txBody>
          <a:bodyPr>
            <a:normAutofit/>
          </a:bodyPr>
          <a:lstStyle/>
          <a:p>
            <a:r>
              <a:rPr lang="en-US" sz="2200" dirty="0"/>
              <a:t>Understanding how the need to finance causes investors to weigh each dollar of present cost more heavily than each dollar of future benefit is a key point.</a:t>
            </a:r>
          </a:p>
          <a:p>
            <a:pPr marL="109728" indent="0">
              <a:buNone/>
            </a:pPr>
            <a:endParaRPr lang="en-US" sz="1600" dirty="0"/>
          </a:p>
          <a:p>
            <a:r>
              <a:rPr lang="en-US" sz="2200" dirty="0"/>
              <a:t>Investors have three methods for immediate financing of investments.</a:t>
            </a:r>
          </a:p>
          <a:p>
            <a:pPr lvl="1">
              <a:spcBef>
                <a:spcPts val="1200"/>
              </a:spcBef>
              <a:buClrTx/>
              <a:buFont typeface="Courier New" panose="02070309020205020404" pitchFamily="49" charset="0"/>
              <a:buChar char="o"/>
            </a:pPr>
            <a:r>
              <a:rPr lang="en-US" sz="2000" dirty="0"/>
              <a:t>Financing  by borrowing</a:t>
            </a:r>
          </a:p>
          <a:p>
            <a:pPr lvl="1">
              <a:spcBef>
                <a:spcPts val="1200"/>
              </a:spcBef>
              <a:buClrTx/>
              <a:buFont typeface="Courier New" panose="02070309020205020404" pitchFamily="49" charset="0"/>
              <a:buChar char="o"/>
            </a:pPr>
            <a:r>
              <a:rPr lang="en-US" sz="2000" dirty="0"/>
              <a:t>Financing by liquidating assets (drawing down past savings)</a:t>
            </a:r>
          </a:p>
          <a:p>
            <a:pPr lvl="1">
              <a:spcBef>
                <a:spcPts val="1200"/>
              </a:spcBef>
              <a:buClrTx/>
              <a:buFont typeface="Courier New" panose="02070309020205020404" pitchFamily="49" charset="0"/>
              <a:buChar char="o"/>
            </a:pPr>
            <a:r>
              <a:rPr lang="en-US" sz="2000" dirty="0"/>
              <a:t>Financing by saving out of current income</a:t>
            </a:r>
          </a:p>
          <a:p>
            <a:pPr marL="109728" lvl="1" indent="0">
              <a:spcBef>
                <a:spcPts val="400"/>
              </a:spcBef>
              <a:buSzPct val="68000"/>
              <a:buNone/>
            </a:pPr>
            <a:endParaRPr lang="en-US" sz="1600" dirty="0"/>
          </a:p>
          <a:p>
            <a:pPr marL="365760" lvl="1" indent="-256032">
              <a:spcBef>
                <a:spcPts val="400"/>
              </a:spcBef>
              <a:buSzPct val="68000"/>
              <a:buFont typeface="Wingdings 3"/>
              <a:buChar char=""/>
            </a:pPr>
            <a:r>
              <a:rPr lang="en-US" sz="2200" dirty="0"/>
              <a:t>Consider an investment on which the investor must spend C in cost today and which pays the investor a return of R next period. </a:t>
            </a:r>
          </a:p>
          <a:p>
            <a:pPr lvl="1">
              <a:spcBef>
                <a:spcPts val="1200"/>
              </a:spcBef>
              <a:buClrTx/>
              <a:buFont typeface="Courier New" panose="02070309020205020404" pitchFamily="49" charset="0"/>
              <a:buChar char="o"/>
            </a:pP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10</a:t>
            </a:fld>
            <a:endParaRPr lang="en-US" dirty="0"/>
          </a:p>
        </p:txBody>
      </p:sp>
      <p:sp>
        <p:nvSpPr>
          <p:cNvPr id="5" name="Title 4"/>
          <p:cNvSpPr>
            <a:spLocks noGrp="1"/>
          </p:cNvSpPr>
          <p:nvPr>
            <p:ph type="title"/>
          </p:nvPr>
        </p:nvSpPr>
        <p:spPr>
          <a:xfrm>
            <a:off x="457200" y="274638"/>
            <a:ext cx="8458200" cy="1143000"/>
          </a:xfrm>
        </p:spPr>
        <p:txBody>
          <a:bodyPr>
            <a:normAutofit/>
          </a:bodyPr>
          <a:lstStyle/>
          <a:p>
            <a:r>
              <a:rPr lang="en-US" dirty="0"/>
              <a:t>Basic framework: financing concerns</a:t>
            </a:r>
          </a:p>
        </p:txBody>
      </p:sp>
    </p:spTree>
    <p:extLst>
      <p:ext uri="{BB962C8B-B14F-4D97-AF65-F5344CB8AC3E}">
        <p14:creationId xmlns:p14="http://schemas.microsoft.com/office/powerpoint/2010/main" val="938189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305800" cy="5029200"/>
          </a:xfrm>
        </p:spPr>
        <p:txBody>
          <a:bodyPr>
            <a:normAutofit/>
          </a:bodyPr>
          <a:lstStyle/>
          <a:p>
            <a:endParaRPr lang="en-US" sz="2600" dirty="0"/>
          </a:p>
          <a:p>
            <a:pPr lvl="1">
              <a:spcBef>
                <a:spcPts val="1200"/>
              </a:spcBef>
              <a:buFont typeface="Wingdings 3" panose="05040102010807070707" pitchFamily="18" charset="2"/>
              <a:buChar char="}"/>
            </a:pPr>
            <a:endParaRPr lang="en-US" dirty="0"/>
          </a:p>
          <a:p>
            <a:pPr lvl="1">
              <a:spcBef>
                <a:spcPts val="1200"/>
              </a:spcBef>
              <a:buFont typeface="Wingdings 3" panose="05040102010807070707" pitchFamily="18" charset="2"/>
              <a:buChar char="}"/>
            </a:pPr>
            <a:r>
              <a:rPr lang="en-US" dirty="0"/>
              <a:t>If an investor finances by borrowing at an interest rate of </a:t>
            </a:r>
            <a:r>
              <a:rPr lang="en-US" i="1" dirty="0" err="1"/>
              <a:t>r</a:t>
            </a:r>
            <a:r>
              <a:rPr lang="en-US" i="1" baseline="30000" dirty="0" err="1"/>
              <a:t>b</a:t>
            </a:r>
            <a:r>
              <a:rPr lang="en-US" dirty="0"/>
              <a:t> per period:</a:t>
            </a:r>
          </a:p>
          <a:p>
            <a:pPr lvl="2">
              <a:spcBef>
                <a:spcPts val="1200"/>
              </a:spcBef>
              <a:buClr>
                <a:schemeClr val="tx1"/>
              </a:buClr>
              <a:buFont typeface="Courier New" panose="02070309020205020404" pitchFamily="49" charset="0"/>
              <a:buChar char="o"/>
            </a:pPr>
            <a:r>
              <a:rPr lang="en-US" dirty="0"/>
              <a:t>she does not have to alter consumption in the present</a:t>
            </a:r>
          </a:p>
          <a:p>
            <a:pPr lvl="2">
              <a:spcBef>
                <a:spcPts val="1200"/>
              </a:spcBef>
              <a:buClr>
                <a:schemeClr val="tx1"/>
              </a:buClr>
              <a:buFont typeface="Courier New" panose="02070309020205020404" pitchFamily="49" charset="0"/>
              <a:buChar char="o"/>
            </a:pPr>
            <a:r>
              <a:rPr lang="en-US" dirty="0"/>
              <a:t>she receives </a:t>
            </a:r>
            <a:r>
              <a:rPr lang="en-US" i="1" dirty="0"/>
              <a:t>R </a:t>
            </a:r>
            <a:r>
              <a:rPr lang="en-US" dirty="0"/>
              <a:t>in return next period and pays off </a:t>
            </a:r>
            <a:r>
              <a:rPr lang="en-US" i="1" dirty="0"/>
              <a:t>C</a:t>
            </a:r>
            <a:r>
              <a:rPr lang="en-US" dirty="0"/>
              <a:t>(1+</a:t>
            </a:r>
            <a:r>
              <a:rPr lang="en-US" i="1" dirty="0"/>
              <a:t>r</a:t>
            </a:r>
            <a:r>
              <a:rPr lang="en-US" i="1" baseline="30000" dirty="0"/>
              <a:t>b</a:t>
            </a:r>
            <a:r>
              <a:rPr lang="en-US" dirty="0"/>
              <a:t>) next period</a:t>
            </a:r>
          </a:p>
          <a:p>
            <a:pPr lvl="2">
              <a:spcBef>
                <a:spcPts val="1200"/>
              </a:spcBef>
              <a:buClr>
                <a:schemeClr val="tx1"/>
              </a:buClr>
              <a:buFont typeface="Courier New" panose="02070309020205020404" pitchFamily="49" charset="0"/>
              <a:buChar char="o"/>
            </a:pPr>
            <a:r>
              <a:rPr lang="en-US" dirty="0"/>
              <a:t>so she compares </a:t>
            </a:r>
            <a:r>
              <a:rPr lang="en-US" i="1" dirty="0"/>
              <a:t>R</a:t>
            </a:r>
            <a:r>
              <a:rPr lang="en-US" dirty="0"/>
              <a:t> to </a:t>
            </a:r>
            <a:r>
              <a:rPr lang="en-US" i="1" dirty="0"/>
              <a:t>C</a:t>
            </a:r>
            <a:r>
              <a:rPr lang="en-US" dirty="0"/>
              <a:t>(1+</a:t>
            </a:r>
            <a:r>
              <a:rPr lang="en-US" i="1" dirty="0"/>
              <a:t>r</a:t>
            </a:r>
            <a:r>
              <a:rPr lang="en-US" i="1" baseline="30000" dirty="0"/>
              <a:t>b</a:t>
            </a:r>
            <a:r>
              <a:rPr lang="en-US" dirty="0"/>
              <a:t>) </a:t>
            </a:r>
          </a:p>
          <a:p>
            <a:pPr lvl="2">
              <a:spcBef>
                <a:spcPts val="1200"/>
              </a:spcBef>
              <a:buClr>
                <a:schemeClr val="tx1"/>
              </a:buClr>
              <a:buFont typeface="Courier New" panose="02070309020205020404" pitchFamily="49" charset="0"/>
              <a:buChar char="o"/>
            </a:pPr>
            <a:endParaRPr lang="en-US" sz="2400" dirty="0"/>
          </a:p>
          <a:p>
            <a:pPr lvl="2">
              <a:spcBef>
                <a:spcPts val="1200"/>
              </a:spcBef>
            </a:pPr>
            <a:endParaRPr lang="en-US" sz="1800" dirty="0"/>
          </a:p>
        </p:txBody>
      </p:sp>
      <p:sp>
        <p:nvSpPr>
          <p:cNvPr id="4" name="Slide Number Placeholder 3"/>
          <p:cNvSpPr>
            <a:spLocks noGrp="1"/>
          </p:cNvSpPr>
          <p:nvPr>
            <p:ph type="sldNum" sz="quarter" idx="12"/>
          </p:nvPr>
        </p:nvSpPr>
        <p:spPr/>
        <p:txBody>
          <a:bodyPr/>
          <a:lstStyle/>
          <a:p>
            <a:fld id="{B3977D60-5343-49E1-BD8C-CA39C39BE7A5}" type="slidenum">
              <a:rPr lang="en-US" smtClean="0"/>
              <a:t>11</a:t>
            </a:fld>
            <a:endParaRPr lang="en-US"/>
          </a:p>
        </p:txBody>
      </p:sp>
      <p:sp>
        <p:nvSpPr>
          <p:cNvPr id="5" name="Title 4"/>
          <p:cNvSpPr>
            <a:spLocks noGrp="1"/>
          </p:cNvSpPr>
          <p:nvPr>
            <p:ph type="title"/>
          </p:nvPr>
        </p:nvSpPr>
        <p:spPr/>
        <p:txBody>
          <a:bodyPr>
            <a:normAutofit fontScale="90000"/>
          </a:bodyPr>
          <a:lstStyle/>
          <a:p>
            <a:r>
              <a:rPr lang="en-US" dirty="0"/>
              <a:t>Basic framework: financing concerns</a:t>
            </a:r>
          </a:p>
        </p:txBody>
      </p:sp>
    </p:spTree>
    <p:extLst>
      <p:ext uri="{BB962C8B-B14F-4D97-AF65-F5344CB8AC3E}">
        <p14:creationId xmlns:p14="http://schemas.microsoft.com/office/powerpoint/2010/main" val="53621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382000" cy="5029200"/>
          </a:xfrm>
        </p:spPr>
        <p:txBody>
          <a:bodyPr>
            <a:normAutofit/>
          </a:bodyPr>
          <a:lstStyle/>
          <a:p>
            <a:endParaRPr lang="en-US" sz="2600" dirty="0"/>
          </a:p>
          <a:p>
            <a:pPr lvl="1">
              <a:spcBef>
                <a:spcPts val="1200"/>
              </a:spcBef>
              <a:buFont typeface="Wingdings 3" panose="05040102010807070707" pitchFamily="18" charset="2"/>
              <a:buChar char="}"/>
            </a:pPr>
            <a:r>
              <a:rPr lang="en-US" dirty="0"/>
              <a:t>If she finances by drawing down savings that would otherwise pay interest at the rate </a:t>
            </a:r>
            <a:r>
              <a:rPr lang="en-US" i="1" dirty="0" err="1"/>
              <a:t>r</a:t>
            </a:r>
            <a:r>
              <a:rPr lang="en-US" i="1" baseline="30000" dirty="0" err="1"/>
              <a:t>s</a:t>
            </a:r>
            <a:r>
              <a:rPr lang="en-US" i="1" dirty="0"/>
              <a:t>,</a:t>
            </a:r>
            <a:r>
              <a:rPr lang="en-US" dirty="0"/>
              <a:t> </a:t>
            </a:r>
          </a:p>
          <a:p>
            <a:pPr lvl="2">
              <a:spcBef>
                <a:spcPts val="1200"/>
              </a:spcBef>
              <a:buClr>
                <a:schemeClr val="tx1"/>
              </a:buClr>
              <a:buFont typeface="Courier New" panose="02070309020205020404" pitchFamily="49" charset="0"/>
              <a:buChar char="o"/>
            </a:pPr>
            <a:r>
              <a:rPr lang="en-US" dirty="0"/>
              <a:t>she does not have to alter consumption in the present</a:t>
            </a:r>
          </a:p>
          <a:p>
            <a:pPr lvl="2">
              <a:spcBef>
                <a:spcPts val="1200"/>
              </a:spcBef>
              <a:buClr>
                <a:schemeClr val="tx1"/>
              </a:buClr>
              <a:buFont typeface="Courier New" panose="02070309020205020404" pitchFamily="49" charset="0"/>
              <a:buChar char="o"/>
            </a:pPr>
            <a:r>
              <a:rPr lang="en-US" dirty="0"/>
              <a:t>she receives </a:t>
            </a:r>
            <a:r>
              <a:rPr lang="en-US" i="1" dirty="0"/>
              <a:t>R </a:t>
            </a:r>
            <a:r>
              <a:rPr lang="en-US" dirty="0"/>
              <a:t>in return next period</a:t>
            </a:r>
          </a:p>
          <a:p>
            <a:pPr lvl="2">
              <a:spcBef>
                <a:spcPts val="1200"/>
              </a:spcBef>
              <a:buClr>
                <a:schemeClr val="tx1"/>
              </a:buClr>
              <a:buFont typeface="Courier New" panose="02070309020205020404" pitchFamily="49" charset="0"/>
              <a:buChar char="o"/>
            </a:pPr>
            <a:r>
              <a:rPr lang="en-US" dirty="0"/>
              <a:t>she takes </a:t>
            </a:r>
            <a:r>
              <a:rPr lang="en-US" i="1" dirty="0"/>
              <a:t>C</a:t>
            </a:r>
            <a:r>
              <a:rPr lang="en-US" dirty="0"/>
              <a:t> out of savings in the first period, meaning she has </a:t>
            </a:r>
            <a:r>
              <a:rPr lang="en-US" i="1" dirty="0"/>
              <a:t>C</a:t>
            </a:r>
            <a:r>
              <a:rPr lang="en-US" dirty="0"/>
              <a:t>(1+</a:t>
            </a:r>
            <a:r>
              <a:rPr lang="en-US" i="1" dirty="0"/>
              <a:t>r</a:t>
            </a:r>
            <a:r>
              <a:rPr lang="en-US" i="1" baseline="30000" dirty="0"/>
              <a:t>s</a:t>
            </a:r>
            <a:r>
              <a:rPr lang="en-US" dirty="0"/>
              <a:t>) less from savings to spend next period</a:t>
            </a:r>
          </a:p>
          <a:p>
            <a:pPr lvl="2">
              <a:spcBef>
                <a:spcPts val="1200"/>
              </a:spcBef>
              <a:buClr>
                <a:schemeClr val="tx1"/>
              </a:buClr>
              <a:buFont typeface="Courier New" panose="02070309020205020404" pitchFamily="49" charset="0"/>
              <a:buChar char="o"/>
            </a:pPr>
            <a:r>
              <a:rPr lang="en-US" dirty="0"/>
              <a:t>so she compares </a:t>
            </a:r>
            <a:r>
              <a:rPr lang="en-US" i="1" dirty="0"/>
              <a:t>R</a:t>
            </a:r>
            <a:r>
              <a:rPr lang="en-US" dirty="0"/>
              <a:t> to </a:t>
            </a:r>
            <a:r>
              <a:rPr lang="en-US" i="1" dirty="0"/>
              <a:t>C</a:t>
            </a:r>
            <a:r>
              <a:rPr lang="en-US" dirty="0"/>
              <a:t>(1+</a:t>
            </a:r>
            <a:r>
              <a:rPr lang="en-US" i="1" dirty="0"/>
              <a:t>r</a:t>
            </a:r>
            <a:r>
              <a:rPr lang="en-US" i="1" baseline="30000" dirty="0"/>
              <a:t>s</a:t>
            </a:r>
            <a:r>
              <a:rPr lang="en-US" dirty="0"/>
              <a:t>)</a:t>
            </a:r>
          </a:p>
          <a:p>
            <a:pPr lvl="2">
              <a:spcBef>
                <a:spcPts val="1200"/>
              </a:spcBef>
              <a:buClr>
                <a:schemeClr val="tx1"/>
              </a:buClr>
              <a:buFont typeface="Courier New" panose="02070309020205020404" pitchFamily="49" charset="0"/>
              <a:buChar char="o"/>
            </a:pPr>
            <a:r>
              <a:rPr lang="en-US" i="1" dirty="0" err="1"/>
              <a:t>r</a:t>
            </a:r>
            <a:r>
              <a:rPr lang="en-US" i="1" baseline="30000" dirty="0" err="1"/>
              <a:t>s</a:t>
            </a:r>
            <a:r>
              <a:rPr lang="en-US" baseline="30000" dirty="0"/>
              <a:t> </a:t>
            </a:r>
            <a:r>
              <a:rPr lang="en-US" dirty="0"/>
              <a:t>is the opportunity cost of the funds</a:t>
            </a:r>
          </a:p>
        </p:txBody>
      </p:sp>
      <p:sp>
        <p:nvSpPr>
          <p:cNvPr id="4" name="Slide Number Placeholder 3"/>
          <p:cNvSpPr>
            <a:spLocks noGrp="1"/>
          </p:cNvSpPr>
          <p:nvPr>
            <p:ph type="sldNum" sz="quarter" idx="12"/>
          </p:nvPr>
        </p:nvSpPr>
        <p:spPr/>
        <p:txBody>
          <a:bodyPr/>
          <a:lstStyle/>
          <a:p>
            <a:fld id="{B3977D60-5343-49E1-BD8C-CA39C39BE7A5}" type="slidenum">
              <a:rPr lang="en-US" smtClean="0"/>
              <a:t>12</a:t>
            </a:fld>
            <a:endParaRPr lang="en-US"/>
          </a:p>
        </p:txBody>
      </p:sp>
      <p:sp>
        <p:nvSpPr>
          <p:cNvPr id="5" name="Title 4"/>
          <p:cNvSpPr>
            <a:spLocks noGrp="1"/>
          </p:cNvSpPr>
          <p:nvPr>
            <p:ph type="title"/>
          </p:nvPr>
        </p:nvSpPr>
        <p:spPr/>
        <p:txBody>
          <a:bodyPr>
            <a:normAutofit fontScale="90000"/>
          </a:bodyPr>
          <a:lstStyle/>
          <a:p>
            <a:r>
              <a:rPr lang="en-US" dirty="0"/>
              <a:t>Basic framework: financing concerns</a:t>
            </a:r>
          </a:p>
        </p:txBody>
      </p:sp>
    </p:spTree>
    <p:extLst>
      <p:ext uri="{BB962C8B-B14F-4D97-AF65-F5344CB8AC3E}">
        <p14:creationId xmlns:p14="http://schemas.microsoft.com/office/powerpoint/2010/main" val="10790122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610600" cy="5638800"/>
          </a:xfrm>
        </p:spPr>
        <p:txBody>
          <a:bodyPr>
            <a:normAutofit/>
          </a:bodyPr>
          <a:lstStyle/>
          <a:p>
            <a:pPr lvl="1">
              <a:spcBef>
                <a:spcPts val="1200"/>
              </a:spcBef>
            </a:pPr>
            <a:endParaRPr lang="en-US" sz="2200" dirty="0"/>
          </a:p>
          <a:p>
            <a:pPr lvl="1">
              <a:spcBef>
                <a:spcPts val="1200"/>
              </a:spcBef>
              <a:buFont typeface="Wingdings 3" panose="05040102010807070707" pitchFamily="18" charset="2"/>
              <a:buChar char="}"/>
            </a:pPr>
            <a:r>
              <a:rPr lang="en-US" dirty="0"/>
              <a:t>If she finances by saving out of current income</a:t>
            </a:r>
          </a:p>
          <a:p>
            <a:pPr lvl="2">
              <a:spcBef>
                <a:spcPts val="1200"/>
              </a:spcBef>
              <a:buClr>
                <a:schemeClr val="tx1"/>
              </a:buClr>
              <a:buFont typeface="Courier New" panose="02070309020205020404" pitchFamily="49" charset="0"/>
              <a:buChar char="o"/>
            </a:pPr>
            <a:r>
              <a:rPr lang="en-US" dirty="0"/>
              <a:t>she must cut current consumption by </a:t>
            </a:r>
            <a:r>
              <a:rPr lang="en-US" i="1" dirty="0"/>
              <a:t>C</a:t>
            </a:r>
          </a:p>
          <a:p>
            <a:pPr lvl="2">
              <a:spcBef>
                <a:spcPts val="1200"/>
              </a:spcBef>
              <a:buClr>
                <a:schemeClr val="tx1"/>
              </a:buClr>
              <a:buFont typeface="Courier New" panose="02070309020205020404" pitchFamily="49" charset="0"/>
              <a:buChar char="o"/>
            </a:pPr>
            <a:r>
              <a:rPr lang="en-US" dirty="0"/>
              <a:t>she receives </a:t>
            </a:r>
            <a:r>
              <a:rPr lang="en-US" i="1" dirty="0"/>
              <a:t>R </a:t>
            </a:r>
            <a:r>
              <a:rPr lang="en-US" dirty="0"/>
              <a:t>in return next period</a:t>
            </a:r>
          </a:p>
          <a:p>
            <a:pPr lvl="2">
              <a:spcBef>
                <a:spcPts val="1200"/>
              </a:spcBef>
              <a:buClr>
                <a:schemeClr val="tx1"/>
              </a:buClr>
              <a:buFont typeface="Courier New" panose="02070309020205020404" pitchFamily="49" charset="0"/>
              <a:buChar char="o"/>
            </a:pPr>
            <a:r>
              <a:rPr lang="en-US" dirty="0"/>
              <a:t>she compares </a:t>
            </a:r>
            <a:r>
              <a:rPr lang="en-US" i="1" dirty="0"/>
              <a:t>R </a:t>
            </a:r>
            <a:r>
              <a:rPr lang="en-US" dirty="0"/>
              <a:t>in one period to </a:t>
            </a:r>
            <a:r>
              <a:rPr lang="en-US" i="1" dirty="0"/>
              <a:t>C </a:t>
            </a:r>
            <a:r>
              <a:rPr lang="en-US" dirty="0"/>
              <a:t>today, and current </a:t>
            </a:r>
            <a:r>
              <a:rPr lang="en-US" i="1" dirty="0"/>
              <a:t>C</a:t>
            </a:r>
            <a:r>
              <a:rPr lang="en-US" dirty="0"/>
              <a:t> weighs more because:</a:t>
            </a:r>
          </a:p>
          <a:p>
            <a:pPr lvl="3">
              <a:spcBef>
                <a:spcPts val="1200"/>
              </a:spcBef>
            </a:pPr>
            <a:r>
              <a:rPr lang="en-US" sz="2000" dirty="0"/>
              <a:t>she discounts the future</a:t>
            </a:r>
          </a:p>
          <a:p>
            <a:pPr lvl="3">
              <a:spcBef>
                <a:spcPts val="1200"/>
              </a:spcBef>
            </a:pPr>
            <a:r>
              <a:rPr lang="en-US" sz="2000" dirty="0"/>
              <a:t>her utility is characterized by diminishing marginal utility (and investment would make future consumption higher than current consumption)</a:t>
            </a:r>
          </a:p>
        </p:txBody>
      </p:sp>
      <p:sp>
        <p:nvSpPr>
          <p:cNvPr id="4" name="Slide Number Placeholder 3"/>
          <p:cNvSpPr>
            <a:spLocks noGrp="1"/>
          </p:cNvSpPr>
          <p:nvPr>
            <p:ph type="sldNum" sz="quarter" idx="12"/>
          </p:nvPr>
        </p:nvSpPr>
        <p:spPr/>
        <p:txBody>
          <a:bodyPr/>
          <a:lstStyle/>
          <a:p>
            <a:fld id="{B3977D60-5343-49E1-BD8C-CA39C39BE7A5}" type="slidenum">
              <a:rPr lang="en-US" smtClean="0"/>
              <a:t>13</a:t>
            </a:fld>
            <a:endParaRPr lang="en-US"/>
          </a:p>
        </p:txBody>
      </p:sp>
      <p:sp>
        <p:nvSpPr>
          <p:cNvPr id="5" name="Title 4"/>
          <p:cNvSpPr>
            <a:spLocks noGrp="1"/>
          </p:cNvSpPr>
          <p:nvPr>
            <p:ph type="title"/>
          </p:nvPr>
        </p:nvSpPr>
        <p:spPr/>
        <p:txBody>
          <a:bodyPr>
            <a:normAutofit fontScale="90000"/>
          </a:bodyPr>
          <a:lstStyle/>
          <a:p>
            <a:r>
              <a:rPr lang="en-US" dirty="0"/>
              <a:t>Basic framework: financing concerns</a:t>
            </a:r>
          </a:p>
        </p:txBody>
      </p:sp>
    </p:spTree>
    <p:extLst>
      <p:ext uri="{BB962C8B-B14F-4D97-AF65-F5344CB8AC3E}">
        <p14:creationId xmlns:p14="http://schemas.microsoft.com/office/powerpoint/2010/main" val="471824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219200"/>
            <a:ext cx="8610600" cy="5188744"/>
          </a:xfrm>
        </p:spPr>
        <p:txBody>
          <a:bodyPr>
            <a:normAutofit/>
          </a:bodyPr>
          <a:lstStyle/>
          <a:p>
            <a:pPr marL="109728" indent="0">
              <a:buNone/>
            </a:pPr>
            <a:r>
              <a:rPr lang="en-US" sz="2400" i="1" dirty="0"/>
              <a:t>To summarize:</a:t>
            </a:r>
          </a:p>
          <a:p>
            <a:pPr>
              <a:spcBef>
                <a:spcPts val="1200"/>
              </a:spcBef>
            </a:pPr>
            <a:r>
              <a:rPr lang="en-US" sz="2000" dirty="0"/>
              <a:t>If she finances by borrowing, she compares </a:t>
            </a:r>
            <a:r>
              <a:rPr lang="en-US" sz="2000" i="1" dirty="0"/>
              <a:t>R</a:t>
            </a:r>
            <a:r>
              <a:rPr lang="en-US" sz="2000" dirty="0"/>
              <a:t> to </a:t>
            </a:r>
            <a:r>
              <a:rPr lang="en-US" sz="2000" i="1" dirty="0"/>
              <a:t>C</a:t>
            </a:r>
            <a:r>
              <a:rPr lang="en-US" sz="2000" dirty="0"/>
              <a:t>(1+</a:t>
            </a:r>
            <a:r>
              <a:rPr lang="en-US" sz="2000" i="1" dirty="0"/>
              <a:t>r</a:t>
            </a:r>
            <a:r>
              <a:rPr lang="en-US" sz="2000" i="1" baseline="30000" dirty="0"/>
              <a:t>b</a:t>
            </a:r>
            <a:r>
              <a:rPr lang="en-US" sz="2000" dirty="0"/>
              <a:t>)</a:t>
            </a:r>
          </a:p>
          <a:p>
            <a:pPr>
              <a:spcBef>
                <a:spcPts val="1200"/>
              </a:spcBef>
            </a:pPr>
            <a:r>
              <a:rPr lang="en-US" sz="2000" dirty="0"/>
              <a:t>If she finances by liquidating past savings, she compares </a:t>
            </a:r>
            <a:r>
              <a:rPr lang="en-US" sz="2000" i="1" dirty="0"/>
              <a:t>R</a:t>
            </a:r>
            <a:r>
              <a:rPr lang="en-US" sz="2000" dirty="0"/>
              <a:t> to </a:t>
            </a:r>
            <a:r>
              <a:rPr lang="en-US" sz="2000" i="1" dirty="0"/>
              <a:t>C</a:t>
            </a:r>
            <a:r>
              <a:rPr lang="en-US" sz="2000" dirty="0"/>
              <a:t>(1+</a:t>
            </a:r>
            <a:r>
              <a:rPr lang="en-US" sz="2000" i="1" dirty="0"/>
              <a:t>r</a:t>
            </a:r>
            <a:r>
              <a:rPr lang="en-US" sz="2000" i="1" baseline="30000" dirty="0"/>
              <a:t>s</a:t>
            </a:r>
            <a:r>
              <a:rPr lang="en-US" sz="2000" dirty="0"/>
              <a:t>)</a:t>
            </a:r>
          </a:p>
          <a:p>
            <a:pPr>
              <a:spcBef>
                <a:spcPts val="1200"/>
              </a:spcBef>
            </a:pPr>
            <a:r>
              <a:rPr lang="en-US" sz="2000" dirty="0"/>
              <a:t>If she finances by saving out of current income, she compares </a:t>
            </a:r>
            <a:r>
              <a:rPr lang="en-US" sz="2000" i="1" dirty="0"/>
              <a:t>R</a:t>
            </a:r>
            <a:r>
              <a:rPr lang="en-US" sz="2000" dirty="0"/>
              <a:t> to </a:t>
            </a:r>
            <a:r>
              <a:rPr lang="en-US" sz="2000" i="1" dirty="0"/>
              <a:t>C</a:t>
            </a:r>
            <a:r>
              <a:rPr lang="en-US" sz="2000" dirty="0"/>
              <a:t>(1+</a:t>
            </a:r>
            <a:r>
              <a:rPr lang="en-US" sz="2000" i="1" dirty="0"/>
              <a:t>r</a:t>
            </a:r>
            <a:r>
              <a:rPr lang="en-US" sz="2000" i="1" baseline="30000" dirty="0"/>
              <a:t>a</a:t>
            </a:r>
            <a:r>
              <a:rPr lang="en-US" sz="2000" dirty="0"/>
              <a:t>), </a:t>
            </a:r>
          </a:p>
          <a:p>
            <a:pPr marL="603504" lvl="2" indent="0">
              <a:spcBef>
                <a:spcPts val="1200"/>
              </a:spcBef>
              <a:buNone/>
            </a:pPr>
            <a:r>
              <a:rPr lang="en-US" dirty="0"/>
              <a:t>where </a:t>
            </a:r>
            <a:r>
              <a:rPr lang="en-US" i="1" dirty="0" err="1"/>
              <a:t>r</a:t>
            </a:r>
            <a:r>
              <a:rPr lang="en-US" i="1" baseline="30000" dirty="0" err="1"/>
              <a:t>a</a:t>
            </a:r>
            <a:r>
              <a:rPr lang="en-US" baseline="30000" dirty="0"/>
              <a:t> </a:t>
            </a:r>
            <a:r>
              <a:rPr lang="en-US" dirty="0"/>
              <a:t>is a term we could calculate that reflects the cost of delaying consumption (and incorporates the effects of discounting and diminishing single-period utility)</a:t>
            </a:r>
          </a:p>
          <a:p>
            <a:pPr marL="603504" lvl="2" indent="0">
              <a:spcBef>
                <a:spcPts val="1200"/>
              </a:spcBef>
              <a:buNone/>
            </a:pPr>
            <a:endParaRPr lang="en-US" sz="1200" dirty="0"/>
          </a:p>
          <a:p>
            <a:r>
              <a:rPr lang="en-US" sz="2400" dirty="0"/>
              <a:t>To pick the best financing option, an investor compares </a:t>
            </a:r>
            <a:r>
              <a:rPr lang="en-US" sz="2400" i="1" dirty="0" err="1"/>
              <a:t>r</a:t>
            </a:r>
            <a:r>
              <a:rPr lang="en-US" sz="2400" i="1" baseline="30000" dirty="0" err="1"/>
              <a:t>b</a:t>
            </a:r>
            <a:r>
              <a:rPr lang="en-US" sz="2400" dirty="0"/>
              <a:t>, </a:t>
            </a:r>
            <a:r>
              <a:rPr lang="en-US" sz="2400" i="1" dirty="0" err="1"/>
              <a:t>r</a:t>
            </a:r>
            <a:r>
              <a:rPr lang="en-US" sz="2400" i="1" baseline="30000" dirty="0" err="1"/>
              <a:t>s</a:t>
            </a:r>
            <a:r>
              <a:rPr lang="en-US" sz="2400" dirty="0"/>
              <a:t> and </a:t>
            </a:r>
            <a:r>
              <a:rPr lang="en-US" sz="2400" i="1" dirty="0" err="1"/>
              <a:t>r</a:t>
            </a:r>
            <a:r>
              <a:rPr lang="en-US" sz="2400" i="1" baseline="30000" dirty="0" err="1"/>
              <a:t>a</a:t>
            </a:r>
            <a:r>
              <a:rPr lang="en-US" sz="2400" dirty="0"/>
              <a:t> and picks the option associated with the lowest one of these.</a:t>
            </a:r>
          </a:p>
          <a:p>
            <a:pPr marL="109728" indent="0">
              <a:buNone/>
            </a:pPr>
            <a:endParaRPr lang="en-US" sz="1200" dirty="0"/>
          </a:p>
          <a:p>
            <a:r>
              <a:rPr lang="en-US" sz="2400" dirty="0"/>
              <a:t>She invests if, when using the best available financing option, her overall utility is higher if she invests than if she does not invest.</a:t>
            </a:r>
          </a:p>
        </p:txBody>
      </p:sp>
      <p:sp>
        <p:nvSpPr>
          <p:cNvPr id="4" name="Slide Number Placeholder 3"/>
          <p:cNvSpPr>
            <a:spLocks noGrp="1"/>
          </p:cNvSpPr>
          <p:nvPr>
            <p:ph type="sldNum" sz="quarter" idx="12"/>
          </p:nvPr>
        </p:nvSpPr>
        <p:spPr/>
        <p:txBody>
          <a:bodyPr/>
          <a:lstStyle/>
          <a:p>
            <a:fld id="{B3977D60-5343-49E1-BD8C-CA39C39BE7A5}" type="slidenum">
              <a:rPr lang="en-US" smtClean="0"/>
              <a:t>14</a:t>
            </a:fld>
            <a:endParaRPr lang="en-US"/>
          </a:p>
        </p:txBody>
      </p:sp>
      <p:sp>
        <p:nvSpPr>
          <p:cNvPr id="5" name="Title 4"/>
          <p:cNvSpPr>
            <a:spLocks noGrp="1"/>
          </p:cNvSpPr>
          <p:nvPr>
            <p:ph type="title"/>
          </p:nvPr>
        </p:nvSpPr>
        <p:spPr>
          <a:xfrm>
            <a:off x="152400" y="274638"/>
            <a:ext cx="8534400" cy="1143000"/>
          </a:xfrm>
        </p:spPr>
        <p:txBody>
          <a:bodyPr>
            <a:normAutofit fontScale="90000"/>
          </a:bodyPr>
          <a:lstStyle/>
          <a:p>
            <a:r>
              <a:rPr lang="en-US" dirty="0"/>
              <a:t>Standard model of inter-temporal choice: Comparing financing options</a:t>
            </a:r>
          </a:p>
        </p:txBody>
      </p:sp>
    </p:spTree>
    <p:extLst>
      <p:ext uri="{BB962C8B-B14F-4D97-AF65-F5344CB8AC3E}">
        <p14:creationId xmlns:p14="http://schemas.microsoft.com/office/powerpoint/2010/main" val="31429450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46237"/>
            <a:ext cx="8229600" cy="4525963"/>
          </a:xfrm>
        </p:spPr>
        <p:txBody>
          <a:bodyPr>
            <a:normAutofit/>
          </a:bodyPr>
          <a:lstStyle/>
          <a:p>
            <a:r>
              <a:rPr lang="en-US" sz="2400" dirty="0"/>
              <a:t>The investor is more likely to invest if she:</a:t>
            </a:r>
          </a:p>
          <a:p>
            <a:pPr lvl="1">
              <a:buClrTx/>
              <a:buFont typeface="Courier New" panose="02070309020205020404" pitchFamily="49" charset="0"/>
              <a:buChar char="o"/>
            </a:pPr>
            <a:r>
              <a:rPr lang="en-US" sz="2000" dirty="0"/>
              <a:t>has better access to loans</a:t>
            </a:r>
          </a:p>
          <a:p>
            <a:pPr lvl="1">
              <a:buClrTx/>
              <a:buFont typeface="Courier New" panose="02070309020205020404" pitchFamily="49" charset="0"/>
              <a:buChar char="o"/>
            </a:pPr>
            <a:r>
              <a:rPr lang="en-US" sz="2000" dirty="0"/>
              <a:t>faces loans at lower interest rates</a:t>
            </a:r>
          </a:p>
          <a:p>
            <a:pPr lvl="1">
              <a:buClrTx/>
              <a:buFont typeface="Courier New" panose="02070309020205020404" pitchFamily="49" charset="0"/>
              <a:buChar char="o"/>
            </a:pPr>
            <a:r>
              <a:rPr lang="en-US" sz="2000" dirty="0"/>
              <a:t>has more assets to draw down</a:t>
            </a:r>
          </a:p>
          <a:p>
            <a:pPr lvl="1">
              <a:buClrTx/>
              <a:buFont typeface="Courier New" panose="02070309020205020404" pitchFamily="49" charset="0"/>
              <a:buChar char="o"/>
            </a:pPr>
            <a:r>
              <a:rPr lang="en-US" sz="2000" dirty="0"/>
              <a:t>is earning less on her other assets (reducing the opportunity cost of foregone interest)</a:t>
            </a:r>
          </a:p>
          <a:p>
            <a:pPr lvl="1">
              <a:buClrTx/>
              <a:buFont typeface="Courier New" panose="02070309020205020404" pitchFamily="49" charset="0"/>
              <a:buChar char="o"/>
            </a:pPr>
            <a:r>
              <a:rPr lang="en-US" sz="2000" dirty="0"/>
              <a:t>discounts the future less heavily</a:t>
            </a:r>
          </a:p>
          <a:p>
            <a:pPr lvl="1"/>
            <a:endParaRPr lang="en-US" sz="2000" dirty="0"/>
          </a:p>
          <a:p>
            <a:pPr marL="393192" lvl="1" indent="0">
              <a:buNone/>
            </a:pP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15</a:t>
            </a:fld>
            <a:endParaRPr lang="en-US"/>
          </a:p>
        </p:txBody>
      </p:sp>
      <p:sp>
        <p:nvSpPr>
          <p:cNvPr id="5" name="Title 4"/>
          <p:cNvSpPr>
            <a:spLocks noGrp="1"/>
          </p:cNvSpPr>
          <p:nvPr>
            <p:ph type="title"/>
          </p:nvPr>
        </p:nvSpPr>
        <p:spPr>
          <a:xfrm>
            <a:off x="228600" y="274638"/>
            <a:ext cx="8458200" cy="1143000"/>
          </a:xfrm>
        </p:spPr>
        <p:txBody>
          <a:bodyPr>
            <a:normAutofit fontScale="90000"/>
          </a:bodyPr>
          <a:lstStyle/>
          <a:p>
            <a:r>
              <a:rPr lang="en-US" dirty="0"/>
              <a:t>Standard model of inter-temporal choice: Implications thus far</a:t>
            </a:r>
          </a:p>
        </p:txBody>
      </p:sp>
    </p:spTree>
    <p:extLst>
      <p:ext uri="{BB962C8B-B14F-4D97-AF65-F5344CB8AC3E}">
        <p14:creationId xmlns:p14="http://schemas.microsoft.com/office/powerpoint/2010/main" val="1369274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25963"/>
          </a:xfrm>
        </p:spPr>
        <p:txBody>
          <a:bodyPr>
            <a:normAutofit fontScale="92500" lnSpcReduction="10000"/>
          </a:bodyPr>
          <a:lstStyle/>
          <a:p>
            <a:pPr marL="393192" lvl="1" indent="0">
              <a:buNone/>
            </a:pPr>
            <a:endParaRPr lang="en-US" dirty="0"/>
          </a:p>
          <a:p>
            <a:r>
              <a:rPr lang="en-US" sz="2600" dirty="0"/>
              <a:t>We see that the poor tend to face worse financing options, because they:</a:t>
            </a:r>
          </a:p>
          <a:p>
            <a:pPr lvl="1">
              <a:buClr>
                <a:schemeClr val="tx1"/>
              </a:buClr>
              <a:buFont typeface="Courier New" panose="02070309020205020404" pitchFamily="49" charset="0"/>
              <a:buChar char="o"/>
            </a:pPr>
            <a:r>
              <a:rPr lang="en-US" sz="2200" dirty="0"/>
              <a:t>have fewer assets to draw down, </a:t>
            </a:r>
          </a:p>
          <a:p>
            <a:pPr lvl="1">
              <a:buClr>
                <a:schemeClr val="tx1"/>
              </a:buClr>
              <a:buFont typeface="Courier New" panose="02070309020205020404" pitchFamily="49" charset="0"/>
              <a:buChar char="o"/>
            </a:pPr>
            <a:r>
              <a:rPr lang="en-US" sz="2200" dirty="0"/>
              <a:t>are consuming at low levels (and therefore probably face a high cost of delaying consumption),</a:t>
            </a:r>
          </a:p>
          <a:p>
            <a:pPr lvl="1">
              <a:buClr>
                <a:schemeClr val="tx1"/>
              </a:buClr>
              <a:buFont typeface="Courier New" panose="02070309020205020404" pitchFamily="49" charset="0"/>
              <a:buChar char="o"/>
            </a:pPr>
            <a:r>
              <a:rPr lang="en-US" sz="2200" dirty="0"/>
              <a:t>and face inferior borrowing options </a:t>
            </a:r>
          </a:p>
          <a:p>
            <a:pPr lvl="1"/>
            <a:endParaRPr lang="en-US" sz="2200" dirty="0"/>
          </a:p>
          <a:p>
            <a:r>
              <a:rPr lang="en-US" sz="2600" dirty="0"/>
              <a:t>This means that:</a:t>
            </a:r>
          </a:p>
          <a:p>
            <a:pPr lvl="1">
              <a:buClr>
                <a:schemeClr val="tx1"/>
              </a:buClr>
              <a:buFont typeface="Courier New" panose="02070309020205020404" pitchFamily="49" charset="0"/>
              <a:buChar char="o"/>
            </a:pPr>
            <a:r>
              <a:rPr lang="en-US" sz="2200" dirty="0"/>
              <a:t>they weigh present costs more heavily relative to future returns than non-poor people, and</a:t>
            </a:r>
          </a:p>
          <a:p>
            <a:pPr lvl="1">
              <a:buClr>
                <a:schemeClr val="tx1"/>
              </a:buClr>
              <a:buFont typeface="Courier New" panose="02070309020205020404" pitchFamily="49" charset="0"/>
              <a:buChar char="o"/>
            </a:pPr>
            <a:r>
              <a:rPr lang="en-US" sz="2200" dirty="0"/>
              <a:t>they might (rationally) choose not to undertake investments that are every bit as profitable as investments undertaken by non-poor people.</a:t>
            </a:r>
          </a:p>
        </p:txBody>
      </p:sp>
      <p:sp>
        <p:nvSpPr>
          <p:cNvPr id="4" name="Slide Number Placeholder 3"/>
          <p:cNvSpPr>
            <a:spLocks noGrp="1"/>
          </p:cNvSpPr>
          <p:nvPr>
            <p:ph type="sldNum" sz="quarter" idx="12"/>
          </p:nvPr>
        </p:nvSpPr>
        <p:spPr/>
        <p:txBody>
          <a:bodyPr/>
          <a:lstStyle/>
          <a:p>
            <a:fld id="{B3977D60-5343-49E1-BD8C-CA39C39BE7A5}" type="slidenum">
              <a:rPr lang="en-US" smtClean="0"/>
              <a:t>16</a:t>
            </a:fld>
            <a:endParaRPr lang="en-US"/>
          </a:p>
        </p:txBody>
      </p:sp>
      <p:sp>
        <p:nvSpPr>
          <p:cNvPr id="5" name="Title 4"/>
          <p:cNvSpPr>
            <a:spLocks noGrp="1"/>
          </p:cNvSpPr>
          <p:nvPr>
            <p:ph type="title"/>
          </p:nvPr>
        </p:nvSpPr>
        <p:spPr>
          <a:xfrm>
            <a:off x="228600" y="274638"/>
            <a:ext cx="8458200" cy="1143000"/>
          </a:xfrm>
        </p:spPr>
        <p:txBody>
          <a:bodyPr>
            <a:normAutofit fontScale="90000"/>
          </a:bodyPr>
          <a:lstStyle/>
          <a:p>
            <a:r>
              <a:rPr lang="en-US" dirty="0"/>
              <a:t>Standard model of inter-temporal choice: Implications thus far</a:t>
            </a:r>
          </a:p>
        </p:txBody>
      </p:sp>
    </p:spTree>
    <p:extLst>
      <p:ext uri="{BB962C8B-B14F-4D97-AF65-F5344CB8AC3E}">
        <p14:creationId xmlns:p14="http://schemas.microsoft.com/office/powerpoint/2010/main" val="1967834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525963"/>
          </a:xfrm>
        </p:spPr>
        <p:txBody>
          <a:bodyPr>
            <a:normAutofit/>
          </a:bodyPr>
          <a:lstStyle/>
          <a:p>
            <a:pPr marL="109728" indent="0">
              <a:buNone/>
            </a:pPr>
            <a:endParaRPr lang="en-US" dirty="0"/>
          </a:p>
          <a:p>
            <a:r>
              <a:rPr lang="en-US" sz="2400" dirty="0"/>
              <a:t>The decision maker seeks to maximize</a:t>
            </a:r>
            <a:endParaRPr lang="en-US" dirty="0"/>
          </a:p>
          <a:p>
            <a:pPr marL="393192" lvl="1" indent="0">
              <a:spcBef>
                <a:spcPts val="1800"/>
              </a:spcBef>
              <a:buNone/>
            </a:pP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a:t>
            </a:r>
            <a:r>
              <a:rPr lang="en-US" i="1" baseline="-25000" dirty="0">
                <a:latin typeface="Times New Roman" panose="02020603050405020304" pitchFamily="18" charset="0"/>
                <a:cs typeface="Times New Roman" panose="02020603050405020304" pitchFamily="18" charset="0"/>
              </a:rPr>
              <a:t>0</a:t>
            </a:r>
            <a:r>
              <a:rPr lang="en-US" i="1" dirty="0">
                <a:latin typeface="Times New Roman" panose="02020603050405020304" pitchFamily="18" charset="0"/>
                <a:cs typeface="Times New Roman" panose="02020603050405020304" pitchFamily="18" charset="0"/>
              </a:rPr>
              <a:t>, F</a:t>
            </a:r>
            <a:r>
              <a:rPr lang="en-US" i="1"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F</a:t>
            </a:r>
            <a:r>
              <a:rPr lang="en-US" i="1" baseline="-25000"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 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a:t>
            </a:r>
            <a:r>
              <a:rPr lang="en-US" i="1" baseline="-25000" dirty="0">
                <a:latin typeface="Times New Roman" panose="02020603050405020304" pitchFamily="18" charset="0"/>
                <a:cs typeface="Times New Roman" panose="02020603050405020304" pitchFamily="18" charset="0"/>
              </a:rPr>
              <a:t>0</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a:t>
            </a:r>
            <a:r>
              <a:rPr lang="en-US" i="1" baseline="-25000"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baseline="30000" dirty="0">
                <a:latin typeface="Times New Roman" panose="02020603050405020304" pitchFamily="18" charset="0"/>
                <a:cs typeface="Times New Roman" panose="02020603050405020304" pitchFamily="18" charset="0"/>
              </a:rPr>
              <a:t>2</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a:t>
            </a:r>
            <a:r>
              <a:rPr lang="en-US" i="1"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 + </a:t>
            </a:r>
            <a:r>
              <a:rPr lang="el-GR" i="1" dirty="0">
                <a:latin typeface="Times New Roman" panose="02020603050405020304" pitchFamily="18" charset="0"/>
                <a:cs typeface="Times New Roman" panose="02020603050405020304" pitchFamily="18" charset="0"/>
              </a:rPr>
              <a:t>β</a:t>
            </a:r>
            <a:r>
              <a:rPr lang="en-US" i="1" baseline="30000" dirty="0" err="1">
                <a:latin typeface="Times New Roman" panose="02020603050405020304" pitchFamily="18" charset="0"/>
                <a:cs typeface="Times New Roman" panose="02020603050405020304" pitchFamily="18" charset="0"/>
              </a:rPr>
              <a:t>T</a:t>
            </a:r>
            <a:r>
              <a:rPr lang="en-US" i="1" dirty="0" err="1">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F</a:t>
            </a:r>
            <a:r>
              <a:rPr lang="en-US" i="1" baseline="-25000" dirty="0">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a:t>
            </a:r>
          </a:p>
          <a:p>
            <a:pPr lvl="1">
              <a:spcBef>
                <a:spcPts val="600"/>
              </a:spcBef>
            </a:pPr>
            <a:endParaRPr lang="en-US" dirty="0"/>
          </a:p>
          <a:p>
            <a:pPr marL="393192" lvl="1" indent="0">
              <a:spcBef>
                <a:spcPts val="600"/>
              </a:spcBef>
              <a:buNone/>
            </a:pPr>
            <a:r>
              <a:rPr lang="en-US" dirty="0"/>
              <a:t>where</a:t>
            </a:r>
          </a:p>
          <a:p>
            <a:pPr lvl="1">
              <a:spcBef>
                <a:spcPts val="600"/>
              </a:spcBef>
              <a:buClr>
                <a:schemeClr val="tx1"/>
              </a:buClr>
            </a:pP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dirty="0"/>
              <a:t> is a “single period utility function”, used to evaluate within-period utility in any period</a:t>
            </a:r>
          </a:p>
          <a:p>
            <a:pPr lvl="1">
              <a:spcBef>
                <a:spcPts val="600"/>
              </a:spcBef>
              <a:buClr>
                <a:schemeClr val="tx1"/>
              </a:buClr>
            </a:pPr>
            <a:r>
              <a:rPr lang="en-US" i="1" dirty="0" err="1">
                <a:latin typeface="Times New Roman" panose="02020603050405020304" pitchFamily="18" charset="0"/>
                <a:cs typeface="Times New Roman" panose="02020603050405020304" pitchFamily="18" charset="0"/>
              </a:rPr>
              <a:t>F</a:t>
            </a:r>
            <a:r>
              <a:rPr lang="en-US" i="1" baseline="-25000" dirty="0" err="1">
                <a:latin typeface="Times New Roman" panose="02020603050405020304" pitchFamily="18" charset="0"/>
                <a:cs typeface="Times New Roman" panose="02020603050405020304" pitchFamily="18" charset="0"/>
              </a:rPr>
              <a:t>j</a:t>
            </a:r>
            <a:r>
              <a:rPr lang="en-US" dirty="0"/>
              <a:t> is what the decision maker will consume in time period </a:t>
            </a:r>
            <a:r>
              <a:rPr lang="en-US" i="1" dirty="0"/>
              <a:t>j</a:t>
            </a:r>
          </a:p>
          <a:p>
            <a:pPr lvl="1">
              <a:spcBef>
                <a:spcPts val="600"/>
              </a:spcBef>
              <a:buClr>
                <a:schemeClr val="tx1"/>
              </a:buClr>
            </a:pPr>
            <a:r>
              <a:rPr lang="en-US" i="1" dirty="0">
                <a:latin typeface="Times New Roman" panose="02020603050405020304" pitchFamily="18" charset="0"/>
                <a:cs typeface="Times New Roman" panose="02020603050405020304" pitchFamily="18" charset="0"/>
              </a:rPr>
              <a:t>β</a:t>
            </a:r>
            <a:r>
              <a:rPr lang="en-US" dirty="0"/>
              <a:t> is a “discount factor” between 0 and 1</a:t>
            </a:r>
          </a:p>
          <a:p>
            <a:pPr lvl="1"/>
            <a:endParaRPr lang="en-US" dirty="0"/>
          </a:p>
          <a:p>
            <a:pPr marL="109728" indent="0">
              <a:buNone/>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17</a:t>
            </a:fld>
            <a:endParaRPr lang="en-US"/>
          </a:p>
        </p:txBody>
      </p:sp>
      <p:sp>
        <p:nvSpPr>
          <p:cNvPr id="5" name="Title 4"/>
          <p:cNvSpPr>
            <a:spLocks noGrp="1"/>
          </p:cNvSpPr>
          <p:nvPr>
            <p:ph type="title"/>
          </p:nvPr>
        </p:nvSpPr>
        <p:spPr/>
        <p:txBody>
          <a:bodyPr>
            <a:normAutofit fontScale="90000"/>
          </a:bodyPr>
          <a:lstStyle/>
          <a:p>
            <a:r>
              <a:rPr lang="en-US" dirty="0"/>
              <a:t>Standard model of inter-temporal choice: assumptions</a:t>
            </a:r>
          </a:p>
        </p:txBody>
      </p:sp>
    </p:spTree>
    <p:extLst>
      <p:ext uri="{BB962C8B-B14F-4D97-AF65-F5344CB8AC3E}">
        <p14:creationId xmlns:p14="http://schemas.microsoft.com/office/powerpoint/2010/main" val="1382256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US" dirty="0"/>
          </a:p>
          <a:p>
            <a:r>
              <a:rPr lang="en-US" sz="2400" i="1" dirty="0"/>
              <a:t>Suppose:</a:t>
            </a:r>
          </a:p>
          <a:p>
            <a:pPr lvl="1">
              <a:spcBef>
                <a:spcPts val="1200"/>
              </a:spcBef>
              <a:buClrTx/>
              <a:buFont typeface="Courier New" panose="02070309020205020404" pitchFamily="49" charset="0"/>
              <a:buChar char="o"/>
            </a:pPr>
            <a:r>
              <a:rPr lang="en-US" dirty="0"/>
              <a:t>In the status quo (i.e. not investing; SQ), the decision maker consumes </a:t>
            </a:r>
            <a:r>
              <a:rPr lang="en-US" i="1" dirty="0"/>
              <a:t>Y</a:t>
            </a:r>
            <a:r>
              <a:rPr lang="en-US" dirty="0"/>
              <a:t> in period 0 and </a:t>
            </a:r>
            <a:r>
              <a:rPr lang="en-US" i="1" dirty="0"/>
              <a:t>Y </a:t>
            </a:r>
            <a:r>
              <a:rPr lang="en-US" dirty="0"/>
              <a:t>again in all future periods.</a:t>
            </a:r>
          </a:p>
          <a:p>
            <a:pPr lvl="1">
              <a:spcBef>
                <a:spcPts val="1200"/>
              </a:spcBef>
              <a:buClrTx/>
              <a:buFont typeface="Courier New" panose="02070309020205020404" pitchFamily="49" charset="0"/>
              <a:buChar char="o"/>
            </a:pPr>
            <a:r>
              <a:rPr lang="en-US" dirty="0"/>
              <a:t>Undertaking an investment costs </a:t>
            </a:r>
            <a:r>
              <a:rPr lang="en-US" i="1" dirty="0"/>
              <a:t>C</a:t>
            </a:r>
            <a:r>
              <a:rPr lang="en-US" dirty="0"/>
              <a:t> in period 0 and returns </a:t>
            </a:r>
            <a:r>
              <a:rPr lang="en-US" i="1" dirty="0"/>
              <a:t>R</a:t>
            </a:r>
            <a:r>
              <a:rPr lang="en-US" dirty="0"/>
              <a:t> in period 1.</a:t>
            </a:r>
          </a:p>
        </p:txBody>
      </p:sp>
      <p:sp>
        <p:nvSpPr>
          <p:cNvPr id="4" name="Slide Number Placeholder 3"/>
          <p:cNvSpPr>
            <a:spLocks noGrp="1"/>
          </p:cNvSpPr>
          <p:nvPr>
            <p:ph type="sldNum" sz="quarter" idx="12"/>
          </p:nvPr>
        </p:nvSpPr>
        <p:spPr/>
        <p:txBody>
          <a:bodyPr/>
          <a:lstStyle/>
          <a:p>
            <a:fld id="{B3977D60-5343-49E1-BD8C-CA39C39BE7A5}" type="slidenum">
              <a:rPr lang="en-US" smtClean="0"/>
              <a:t>18</a:t>
            </a:fld>
            <a:endParaRPr lang="en-US"/>
          </a:p>
        </p:txBody>
      </p:sp>
      <p:sp>
        <p:nvSpPr>
          <p:cNvPr id="5" name="Title 4"/>
          <p:cNvSpPr>
            <a:spLocks noGrp="1"/>
          </p:cNvSpPr>
          <p:nvPr>
            <p:ph type="title"/>
          </p:nvPr>
        </p:nvSpPr>
        <p:spPr/>
        <p:txBody>
          <a:bodyPr>
            <a:normAutofit fontScale="90000"/>
          </a:bodyPr>
          <a:lstStyle/>
          <a:p>
            <a:r>
              <a:rPr lang="en-US" dirty="0"/>
              <a:t>Standard model of inter-temporal choice: Investment financing options and choices</a:t>
            </a:r>
          </a:p>
        </p:txBody>
      </p:sp>
    </p:spTree>
    <p:extLst>
      <p:ext uri="{BB962C8B-B14F-4D97-AF65-F5344CB8AC3E}">
        <p14:creationId xmlns:p14="http://schemas.microsoft.com/office/powerpoint/2010/main" val="3358250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914400"/>
            <a:ext cx="8610600" cy="5224272"/>
          </a:xfrm>
        </p:spPr>
        <p:txBody>
          <a:bodyPr>
            <a:normAutofit lnSpcReduction="10000"/>
          </a:bodyPr>
          <a:lstStyle/>
          <a:p>
            <a:pPr marL="109728" indent="0">
              <a:buNone/>
            </a:pPr>
            <a:endParaRPr lang="en-US" dirty="0"/>
          </a:p>
          <a:p>
            <a:r>
              <a:rPr lang="en-US" sz="2400" dirty="0"/>
              <a:t>If the potential investor plans to finance the investment by saving out of current income (IS), she must reduce period 0 consumption to free up cash for covering the investment cost.</a:t>
            </a:r>
          </a:p>
          <a:p>
            <a:pPr>
              <a:spcBef>
                <a:spcPts val="600"/>
              </a:spcBef>
            </a:pPr>
            <a:r>
              <a:rPr lang="en-US" sz="2400" dirty="0"/>
              <a:t>She compares</a:t>
            </a:r>
          </a:p>
          <a:p>
            <a:pPr marL="393192" lvl="1" indent="0">
              <a:buNone/>
            </a:pPr>
            <a:r>
              <a:rPr lang="en-US" sz="2600" i="1" dirty="0">
                <a:latin typeface="Times New Roman" panose="02020603050405020304" pitchFamily="18" charset="0"/>
                <a:cs typeface="Times New Roman" panose="02020603050405020304" pitchFamily="18" charset="0"/>
              </a:rPr>
              <a:t>U</a:t>
            </a:r>
            <a:r>
              <a:rPr lang="en-US" sz="2600" baseline="30000" dirty="0">
                <a:latin typeface="Times New Roman" panose="02020603050405020304" pitchFamily="18" charset="0"/>
                <a:cs typeface="Times New Roman" panose="02020603050405020304" pitchFamily="18" charset="0"/>
              </a:rPr>
              <a:t>IS </a:t>
            </a:r>
            <a:r>
              <a:rPr lang="en-US" sz="2600" dirty="0">
                <a:latin typeface="Times New Roman" panose="02020603050405020304" pitchFamily="18" charset="0"/>
                <a:cs typeface="Times New Roman" panose="02020603050405020304" pitchFamily="18" charset="0"/>
              </a:rPr>
              <a:t>=  </a:t>
            </a:r>
            <a:r>
              <a:rPr lang="en-US" sz="2600" i="1" dirty="0">
                <a:latin typeface="Times New Roman" panose="02020603050405020304" pitchFamily="18" charset="0"/>
                <a:cs typeface="Times New Roman" panose="02020603050405020304" pitchFamily="18" charset="0"/>
              </a:rPr>
              <a:t>u</a:t>
            </a:r>
            <a:r>
              <a:rPr lang="en-US" sz="2600" dirty="0">
                <a:latin typeface="Times New Roman" panose="02020603050405020304" pitchFamily="18" charset="0"/>
                <a:cs typeface="Times New Roman" panose="02020603050405020304" pitchFamily="18" charset="0"/>
              </a:rPr>
              <a:t>(</a:t>
            </a:r>
            <a:r>
              <a:rPr lang="en-US" sz="2600" i="1" dirty="0">
                <a:latin typeface="Times New Roman" panose="02020603050405020304" pitchFamily="18" charset="0"/>
                <a:cs typeface="Times New Roman" panose="02020603050405020304" pitchFamily="18" charset="0"/>
              </a:rPr>
              <a:t>Y</a:t>
            </a:r>
            <a:r>
              <a:rPr lang="en-US" sz="2600" i="1" dirty="0">
                <a:solidFill>
                  <a:srgbClr val="FF0000"/>
                </a:solidFill>
                <a:latin typeface="Times New Roman" panose="02020603050405020304" pitchFamily="18" charset="0"/>
                <a:cs typeface="Times New Roman" panose="02020603050405020304" pitchFamily="18" charset="0"/>
              </a:rPr>
              <a:t>-C</a:t>
            </a:r>
            <a:r>
              <a:rPr lang="en-US" sz="2600" dirty="0">
                <a:latin typeface="Times New Roman" panose="02020603050405020304" pitchFamily="18" charset="0"/>
                <a:cs typeface="Times New Roman" panose="02020603050405020304" pitchFamily="18" charset="0"/>
              </a:rPr>
              <a:t>)  +</a:t>
            </a:r>
            <a:r>
              <a:rPr lang="el-GR"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 </a:t>
            </a:r>
            <a:r>
              <a:rPr lang="el-GR" sz="2600" i="1" dirty="0">
                <a:latin typeface="Times New Roman" panose="02020603050405020304" pitchFamily="18" charset="0"/>
                <a:cs typeface="Times New Roman" panose="02020603050405020304" pitchFamily="18" charset="0"/>
              </a:rPr>
              <a:t>β</a:t>
            </a:r>
            <a:r>
              <a:rPr lang="en-US" sz="2600" i="1" dirty="0">
                <a:latin typeface="Times New Roman" panose="02020603050405020304" pitchFamily="18" charset="0"/>
                <a:cs typeface="Times New Roman" panose="02020603050405020304" pitchFamily="18" charset="0"/>
              </a:rPr>
              <a:t>u</a:t>
            </a:r>
            <a:r>
              <a:rPr lang="en-US" sz="2600" dirty="0">
                <a:latin typeface="Times New Roman" panose="02020603050405020304" pitchFamily="18" charset="0"/>
                <a:cs typeface="Times New Roman" panose="02020603050405020304" pitchFamily="18" charset="0"/>
              </a:rPr>
              <a:t>(</a:t>
            </a:r>
            <a:r>
              <a:rPr lang="en-US" sz="2600" i="1" dirty="0">
                <a:latin typeface="Times New Roman" panose="02020603050405020304" pitchFamily="18" charset="0"/>
                <a:cs typeface="Times New Roman" panose="02020603050405020304" pitchFamily="18" charset="0"/>
              </a:rPr>
              <a:t>Y</a:t>
            </a:r>
            <a:r>
              <a:rPr lang="en-US" sz="2600" dirty="0">
                <a:solidFill>
                  <a:srgbClr val="FF0000"/>
                </a:solidFill>
                <a:latin typeface="Times New Roman" panose="02020603050405020304" pitchFamily="18" charset="0"/>
                <a:cs typeface="Times New Roman" panose="02020603050405020304" pitchFamily="18" charset="0"/>
              </a:rPr>
              <a:t>+</a:t>
            </a:r>
            <a:r>
              <a:rPr lang="en-US" sz="2600" i="1" dirty="0">
                <a:solidFill>
                  <a:srgbClr val="FF0000"/>
                </a:solidFill>
                <a:latin typeface="Times New Roman" panose="02020603050405020304" pitchFamily="18" charset="0"/>
                <a:cs typeface="Times New Roman" panose="02020603050405020304" pitchFamily="18" charset="0"/>
              </a:rPr>
              <a:t>R</a:t>
            </a:r>
            <a:r>
              <a:rPr lang="en-US" sz="2600" dirty="0">
                <a:latin typeface="Times New Roman" panose="02020603050405020304" pitchFamily="18" charset="0"/>
                <a:cs typeface="Times New Roman" panose="02020603050405020304" pitchFamily="18" charset="0"/>
              </a:rPr>
              <a:t>)</a:t>
            </a:r>
          </a:p>
          <a:p>
            <a:pPr marL="393192" lvl="1" indent="0">
              <a:buNone/>
            </a:pPr>
            <a:r>
              <a:rPr lang="en-US" sz="2600" dirty="0"/>
              <a:t>to </a:t>
            </a:r>
          </a:p>
          <a:p>
            <a:pPr marL="393192" lvl="1" indent="0">
              <a:buNone/>
            </a:pPr>
            <a:r>
              <a:rPr lang="en-US" sz="2600" i="1" dirty="0">
                <a:latin typeface="Times New Roman" panose="02020603050405020304" pitchFamily="18" charset="0"/>
                <a:cs typeface="Times New Roman" panose="02020603050405020304" pitchFamily="18" charset="0"/>
              </a:rPr>
              <a:t>U</a:t>
            </a:r>
            <a:r>
              <a:rPr lang="en-US" sz="2600" baseline="30000" dirty="0">
                <a:latin typeface="Times New Roman" panose="02020603050405020304" pitchFamily="18" charset="0"/>
                <a:cs typeface="Times New Roman" panose="02020603050405020304" pitchFamily="18" charset="0"/>
              </a:rPr>
              <a:t>SQ</a:t>
            </a:r>
            <a:r>
              <a:rPr lang="en-US" sz="2600" dirty="0">
                <a:latin typeface="Times New Roman" panose="02020603050405020304" pitchFamily="18" charset="0"/>
                <a:cs typeface="Times New Roman" panose="02020603050405020304" pitchFamily="18" charset="0"/>
              </a:rPr>
              <a:t>=  </a:t>
            </a:r>
            <a:r>
              <a:rPr lang="en-US" sz="2600" i="1" dirty="0">
                <a:latin typeface="Times New Roman" panose="02020603050405020304" pitchFamily="18" charset="0"/>
                <a:cs typeface="Times New Roman" panose="02020603050405020304" pitchFamily="18" charset="0"/>
              </a:rPr>
              <a:t>u</a:t>
            </a:r>
            <a:r>
              <a:rPr lang="en-US" sz="2600" dirty="0">
                <a:latin typeface="Times New Roman" panose="02020603050405020304" pitchFamily="18" charset="0"/>
                <a:cs typeface="Times New Roman" panose="02020603050405020304" pitchFamily="18" charset="0"/>
              </a:rPr>
              <a:t>(</a:t>
            </a:r>
            <a:r>
              <a:rPr lang="en-US" sz="2600" i="1" dirty="0">
                <a:latin typeface="Times New Roman" panose="02020603050405020304" pitchFamily="18" charset="0"/>
                <a:cs typeface="Times New Roman" panose="02020603050405020304" pitchFamily="18" charset="0"/>
              </a:rPr>
              <a:t>Y</a:t>
            </a:r>
            <a:r>
              <a:rPr lang="en-US" sz="2600" dirty="0">
                <a:latin typeface="Times New Roman" panose="02020603050405020304" pitchFamily="18" charset="0"/>
                <a:cs typeface="Times New Roman" panose="02020603050405020304" pitchFamily="18" charset="0"/>
              </a:rPr>
              <a:t>)  +</a:t>
            </a:r>
            <a:r>
              <a:rPr lang="el-GR"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 </a:t>
            </a:r>
            <a:r>
              <a:rPr lang="el-GR" sz="2600" i="1" dirty="0">
                <a:latin typeface="Times New Roman" panose="02020603050405020304" pitchFamily="18" charset="0"/>
                <a:cs typeface="Times New Roman" panose="02020603050405020304" pitchFamily="18" charset="0"/>
              </a:rPr>
              <a:t>β</a:t>
            </a:r>
            <a:r>
              <a:rPr lang="en-US" sz="2600" i="1" dirty="0">
                <a:latin typeface="Times New Roman" panose="02020603050405020304" pitchFamily="18" charset="0"/>
                <a:cs typeface="Times New Roman" panose="02020603050405020304" pitchFamily="18" charset="0"/>
              </a:rPr>
              <a:t>u</a:t>
            </a:r>
            <a:r>
              <a:rPr lang="en-US" sz="2600" dirty="0">
                <a:latin typeface="Times New Roman" panose="02020603050405020304" pitchFamily="18" charset="0"/>
                <a:cs typeface="Times New Roman" panose="02020603050405020304" pitchFamily="18" charset="0"/>
              </a:rPr>
              <a:t>(</a:t>
            </a:r>
            <a:r>
              <a:rPr lang="en-US" sz="2600" i="1" dirty="0">
                <a:latin typeface="Times New Roman" panose="02020603050405020304" pitchFamily="18" charset="0"/>
                <a:cs typeface="Times New Roman" panose="02020603050405020304" pitchFamily="18" charset="0"/>
              </a:rPr>
              <a:t>Y</a:t>
            </a:r>
            <a:r>
              <a:rPr lang="en-US" sz="2600" dirty="0">
                <a:latin typeface="Times New Roman" panose="02020603050405020304" pitchFamily="18" charset="0"/>
                <a:cs typeface="Times New Roman" panose="02020603050405020304" pitchFamily="18" charset="0"/>
              </a:rPr>
              <a:t>)</a:t>
            </a:r>
          </a:p>
          <a:p>
            <a:pPr marL="393192" lvl="1" indent="0">
              <a:buNone/>
            </a:pPr>
            <a:r>
              <a:rPr lang="en-US" dirty="0"/>
              <a:t>and invests if </a:t>
            </a: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IS</a:t>
            </a:r>
            <a:r>
              <a:rPr lang="en-US" dirty="0">
                <a:latin typeface="Times New Roman" panose="02020603050405020304" pitchFamily="18" charset="0"/>
                <a:cs typeface="Times New Roman" panose="02020603050405020304" pitchFamily="18" charset="0"/>
              </a:rPr>
              <a:t> &gt; </a:t>
            </a: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SQ</a:t>
            </a:r>
            <a:r>
              <a:rPr lang="en-US" dirty="0">
                <a:latin typeface="Times New Roman" panose="02020603050405020304" pitchFamily="18" charset="0"/>
                <a:cs typeface="Times New Roman" panose="02020603050405020304" pitchFamily="18" charset="0"/>
              </a:rPr>
              <a:t>.</a:t>
            </a:r>
          </a:p>
          <a:p>
            <a:pPr>
              <a:spcBef>
                <a:spcPts val="1800"/>
              </a:spcBef>
            </a:pPr>
            <a:r>
              <a:rPr lang="en-US" sz="2400" dirty="0"/>
              <a:t>She weighs each dollar of cost more heavily than each dollar of return because</a:t>
            </a:r>
          </a:p>
          <a:p>
            <a:pPr lvl="1">
              <a:buClr>
                <a:schemeClr val="tx1"/>
              </a:buClr>
              <a:buFont typeface="Courier New" panose="02070309020205020404" pitchFamily="49" charset="0"/>
              <a:buChar char="o"/>
            </a:pPr>
            <a:r>
              <a:rPr lang="en-US" sz="2200" dirty="0"/>
              <a:t>she discounts the future, and because</a:t>
            </a:r>
          </a:p>
          <a:p>
            <a:pPr lvl="1">
              <a:buClr>
                <a:schemeClr val="tx1"/>
              </a:buClr>
              <a:buFont typeface="Courier New" panose="02070309020205020404" pitchFamily="49" charset="0"/>
              <a:buChar char="o"/>
            </a:pPr>
            <a:r>
              <a:rPr lang="en-US" sz="2200" i="1" dirty="0">
                <a:latin typeface="Times New Roman" panose="02020603050405020304" pitchFamily="18" charset="0"/>
                <a:cs typeface="Times New Roman" panose="02020603050405020304" pitchFamily="18" charset="0"/>
              </a:rPr>
              <a:t>Y</a:t>
            </a:r>
            <a:r>
              <a:rPr lang="en-US" sz="2200" dirty="0">
                <a:latin typeface="Times New Roman" panose="02020603050405020304" pitchFamily="18" charset="0"/>
                <a:cs typeface="Times New Roman" panose="02020603050405020304" pitchFamily="18" charset="0"/>
              </a:rPr>
              <a:t>+</a:t>
            </a:r>
            <a:r>
              <a:rPr lang="en-US" sz="2200" i="1" dirty="0">
                <a:latin typeface="Times New Roman" panose="02020603050405020304" pitchFamily="18" charset="0"/>
                <a:cs typeface="Times New Roman" panose="02020603050405020304" pitchFamily="18" charset="0"/>
              </a:rPr>
              <a:t>R</a:t>
            </a:r>
            <a:r>
              <a:rPr lang="en-US" sz="2200" dirty="0">
                <a:latin typeface="Times New Roman" panose="02020603050405020304" pitchFamily="18" charset="0"/>
                <a:cs typeface="Times New Roman" panose="02020603050405020304" pitchFamily="18" charset="0"/>
              </a:rPr>
              <a:t> &gt; </a:t>
            </a:r>
            <a:r>
              <a:rPr lang="en-US" sz="2200" i="1" dirty="0">
                <a:latin typeface="Times New Roman" panose="02020603050405020304" pitchFamily="18" charset="0"/>
                <a:cs typeface="Times New Roman" panose="02020603050405020304" pitchFamily="18" charset="0"/>
              </a:rPr>
              <a:t>Y-C</a:t>
            </a:r>
            <a:r>
              <a:rPr lang="en-US" sz="2200" dirty="0">
                <a:latin typeface="Times New Roman" panose="02020603050405020304" pitchFamily="18" charset="0"/>
                <a:cs typeface="Times New Roman" panose="02020603050405020304" pitchFamily="18" charset="0"/>
              </a:rPr>
              <a:t> </a:t>
            </a:r>
            <a:r>
              <a:rPr lang="en-US" sz="2200" dirty="0"/>
              <a:t>and her </a:t>
            </a:r>
            <a:r>
              <a:rPr lang="en-US" sz="2200" i="1" dirty="0">
                <a:latin typeface="Times New Roman" panose="02020603050405020304" pitchFamily="18" charset="0"/>
                <a:cs typeface="Times New Roman" panose="02020603050405020304" pitchFamily="18" charset="0"/>
              </a:rPr>
              <a:t>u</a:t>
            </a:r>
            <a:r>
              <a:rPr lang="en-US" sz="2200" dirty="0">
                <a:latin typeface="Times New Roman" panose="02020603050405020304" pitchFamily="18" charset="0"/>
                <a:cs typeface="Times New Roman" panose="02020603050405020304" pitchFamily="18" charset="0"/>
              </a:rPr>
              <a:t>(.) </a:t>
            </a:r>
            <a:r>
              <a:rPr lang="en-US" sz="2200" dirty="0"/>
              <a:t>exhibits diminishing marginal utility.</a:t>
            </a:r>
          </a:p>
          <a:p>
            <a:pPr marL="393192" lvl="1" indent="0">
              <a:buNone/>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19</a:t>
            </a:fld>
            <a:endParaRPr lang="en-US"/>
          </a:p>
        </p:txBody>
      </p:sp>
      <p:sp>
        <p:nvSpPr>
          <p:cNvPr id="5" name="Title 4"/>
          <p:cNvSpPr>
            <a:spLocks noGrp="1"/>
          </p:cNvSpPr>
          <p:nvPr>
            <p:ph type="title"/>
          </p:nvPr>
        </p:nvSpPr>
        <p:spPr>
          <a:xfrm>
            <a:off x="152400" y="274638"/>
            <a:ext cx="8534400" cy="1143000"/>
          </a:xfrm>
        </p:spPr>
        <p:txBody>
          <a:bodyPr>
            <a:normAutofit fontScale="90000"/>
          </a:bodyPr>
          <a:lstStyle/>
          <a:p>
            <a:r>
              <a:rPr lang="en-US" dirty="0"/>
              <a:t>Standard model of inter-temporal choice: Financing by saving out of current income</a:t>
            </a:r>
          </a:p>
        </p:txBody>
      </p:sp>
    </p:spTree>
    <p:extLst>
      <p:ext uri="{BB962C8B-B14F-4D97-AF65-F5344CB8AC3E}">
        <p14:creationId xmlns:p14="http://schemas.microsoft.com/office/powerpoint/2010/main" val="56384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762000"/>
            <a:ext cx="8229600" cy="5486400"/>
          </a:xfrm>
        </p:spPr>
        <p:txBody>
          <a:bodyPr>
            <a:normAutofit/>
          </a:bodyPr>
          <a:lstStyle/>
          <a:p>
            <a:pPr marL="109728" indent="0">
              <a:buNone/>
            </a:pPr>
            <a:endParaRPr lang="en-US" dirty="0"/>
          </a:p>
          <a:p>
            <a:r>
              <a:rPr lang="en-US" sz="2400" dirty="0"/>
              <a:t>If the potential investor plans to finance the investment by borrowing (IB), she does not have to reduce current consumption but must pay the loan back with interest.</a:t>
            </a:r>
          </a:p>
          <a:p>
            <a:pPr>
              <a:spcBef>
                <a:spcPts val="600"/>
              </a:spcBef>
            </a:pPr>
            <a:r>
              <a:rPr lang="en-US" sz="2400" dirty="0"/>
              <a:t>She compares</a:t>
            </a: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R</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C</a:t>
            </a:r>
            <a:r>
              <a:rPr lang="en-US" dirty="0">
                <a:solidFill>
                  <a:srgbClr val="FF0000"/>
                </a:solidFill>
                <a:latin typeface="Times New Roman" panose="02020603050405020304" pitchFamily="18" charset="0"/>
                <a:cs typeface="Times New Roman" panose="02020603050405020304" pitchFamily="18" charset="0"/>
              </a:rPr>
              <a:t>(1+</a:t>
            </a:r>
            <a:r>
              <a:rPr lang="en-US" i="1" dirty="0">
                <a:solidFill>
                  <a:srgbClr val="FF0000"/>
                </a:solidFill>
                <a:latin typeface="Times New Roman" panose="02020603050405020304" pitchFamily="18" charset="0"/>
                <a:cs typeface="Times New Roman" panose="02020603050405020304" pitchFamily="18" charset="0"/>
              </a:rPr>
              <a:t>r</a:t>
            </a:r>
            <a:r>
              <a:rPr lang="en-US" i="1" baseline="30000" dirty="0">
                <a:solidFill>
                  <a:srgbClr val="FF0000"/>
                </a:solidFill>
                <a:latin typeface="Times New Roman" panose="02020603050405020304" pitchFamily="18" charset="0"/>
                <a:cs typeface="Times New Roman" panose="02020603050405020304" pitchFamily="18" charset="0"/>
              </a:rPr>
              <a:t>b</a:t>
            </a:r>
            <a:r>
              <a:rPr lang="en-US" dirty="0">
                <a:solidFill>
                  <a:srgbClr val="FF000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p>
          <a:p>
            <a:pPr marL="393192" lvl="1" indent="0">
              <a:buNone/>
            </a:pPr>
            <a:r>
              <a:rPr lang="en-US" dirty="0"/>
              <a:t>to </a:t>
            </a: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SQ</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a:t>
            </a:r>
          </a:p>
          <a:p>
            <a:pPr marL="393192" lvl="1" indent="0">
              <a:buNone/>
            </a:pPr>
            <a:r>
              <a:rPr lang="en-US" dirty="0"/>
              <a:t>and invests while financing out of current income if </a:t>
            </a: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IB</a:t>
            </a:r>
            <a:r>
              <a:rPr lang="en-US" dirty="0">
                <a:latin typeface="Times New Roman" panose="02020603050405020304" pitchFamily="18" charset="0"/>
                <a:cs typeface="Times New Roman" panose="02020603050405020304" pitchFamily="18" charset="0"/>
              </a:rPr>
              <a:t> &gt; </a:t>
            </a: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SQ</a:t>
            </a:r>
            <a:r>
              <a:rPr lang="en-US" dirty="0"/>
              <a:t>.</a:t>
            </a:r>
          </a:p>
          <a:p>
            <a:pPr>
              <a:spcBef>
                <a:spcPts val="600"/>
              </a:spcBef>
            </a:pPr>
            <a:r>
              <a:rPr lang="en-US" sz="2400" dirty="0"/>
              <a:t>She weighs each dollar of cost more heavily than each dollar of return because</a:t>
            </a:r>
          </a:p>
          <a:p>
            <a:pPr lvl="1"/>
            <a:r>
              <a:rPr lang="en-US" sz="2000" dirty="0"/>
              <a:t>she must pay interest on the loan required to cover the cost up front.</a:t>
            </a:r>
          </a:p>
        </p:txBody>
      </p:sp>
      <p:sp>
        <p:nvSpPr>
          <p:cNvPr id="4" name="Slide Number Placeholder 3"/>
          <p:cNvSpPr>
            <a:spLocks noGrp="1"/>
          </p:cNvSpPr>
          <p:nvPr>
            <p:ph type="sldNum" sz="quarter" idx="12"/>
          </p:nvPr>
        </p:nvSpPr>
        <p:spPr/>
        <p:txBody>
          <a:bodyPr/>
          <a:lstStyle/>
          <a:p>
            <a:fld id="{B3977D60-5343-49E1-BD8C-CA39C39BE7A5}" type="slidenum">
              <a:rPr lang="en-US" smtClean="0"/>
              <a:t>20</a:t>
            </a:fld>
            <a:endParaRPr lang="en-US"/>
          </a:p>
        </p:txBody>
      </p:sp>
      <p:sp>
        <p:nvSpPr>
          <p:cNvPr id="5" name="Title 4"/>
          <p:cNvSpPr>
            <a:spLocks noGrp="1"/>
          </p:cNvSpPr>
          <p:nvPr>
            <p:ph type="title"/>
          </p:nvPr>
        </p:nvSpPr>
        <p:spPr>
          <a:xfrm>
            <a:off x="152400" y="304800"/>
            <a:ext cx="8534400" cy="1143000"/>
          </a:xfrm>
        </p:spPr>
        <p:txBody>
          <a:bodyPr>
            <a:normAutofit fontScale="90000"/>
          </a:bodyPr>
          <a:lstStyle/>
          <a:p>
            <a:r>
              <a:rPr lang="en-US" dirty="0"/>
              <a:t>Standard model of inter-temporal choice: Financing by borrowing</a:t>
            </a:r>
          </a:p>
        </p:txBody>
      </p:sp>
    </p:spTree>
    <p:extLst>
      <p:ext uri="{BB962C8B-B14F-4D97-AF65-F5344CB8AC3E}">
        <p14:creationId xmlns:p14="http://schemas.microsoft.com/office/powerpoint/2010/main" val="293117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229600" cy="5257800"/>
          </a:xfrm>
        </p:spPr>
        <p:txBody>
          <a:bodyPr>
            <a:normAutofit fontScale="92500" lnSpcReduction="10000"/>
          </a:bodyPr>
          <a:lstStyle/>
          <a:p>
            <a:pPr marL="109728" indent="0">
              <a:buNone/>
            </a:pPr>
            <a:endParaRPr lang="en-US" dirty="0"/>
          </a:p>
          <a:p>
            <a:r>
              <a:rPr lang="en-US" sz="2600" dirty="0"/>
              <a:t>If the potential investor plans to finance the investment by drawing down savings (or liquidating other assets; IA), she does not have to reduce current consumption but loses the interest she would have earned on the savings.</a:t>
            </a:r>
          </a:p>
          <a:p>
            <a:pPr>
              <a:spcBef>
                <a:spcPts val="1200"/>
              </a:spcBef>
            </a:pPr>
            <a:r>
              <a:rPr lang="en-US" sz="2600" dirty="0"/>
              <a:t>She compares</a:t>
            </a: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R</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C(</a:t>
            </a:r>
            <a:r>
              <a:rPr lang="en-US" dirty="0">
                <a:solidFill>
                  <a:srgbClr val="FF0000"/>
                </a:solidFill>
                <a:latin typeface="Times New Roman" panose="02020603050405020304" pitchFamily="18" charset="0"/>
                <a:cs typeface="Times New Roman" panose="02020603050405020304" pitchFamily="18" charset="0"/>
              </a:rPr>
              <a:t>1+</a:t>
            </a:r>
            <a:r>
              <a:rPr lang="en-US" i="1" dirty="0">
                <a:solidFill>
                  <a:srgbClr val="FF0000"/>
                </a:solidFill>
                <a:latin typeface="Times New Roman" panose="02020603050405020304" pitchFamily="18" charset="0"/>
                <a:cs typeface="Times New Roman" panose="02020603050405020304" pitchFamily="18" charset="0"/>
              </a:rPr>
              <a:t>r</a:t>
            </a:r>
            <a:r>
              <a:rPr lang="en-US" i="1" baseline="30000" dirty="0">
                <a:solidFill>
                  <a:srgbClr val="FF0000"/>
                </a:solidFill>
                <a:latin typeface="Times New Roman" panose="02020603050405020304" pitchFamily="18" charset="0"/>
                <a:cs typeface="Times New Roman" panose="02020603050405020304" pitchFamily="18" charset="0"/>
              </a:rPr>
              <a:t>s</a:t>
            </a:r>
            <a:r>
              <a:rPr lang="en-US" dirty="0">
                <a:solidFill>
                  <a:srgbClr val="FF000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p>
          <a:p>
            <a:pPr marL="393192" lvl="1" indent="0">
              <a:buNone/>
            </a:pPr>
            <a:r>
              <a:rPr lang="en-US" dirty="0"/>
              <a:t>to </a:t>
            </a: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SQ</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a:t>
            </a:r>
          </a:p>
          <a:p>
            <a:pPr marL="393192" lvl="1" indent="0">
              <a:buNone/>
            </a:pPr>
            <a:r>
              <a:rPr lang="en-US" sz="2600" dirty="0"/>
              <a:t>and invests while financing out of current income if </a:t>
            </a:r>
            <a:r>
              <a:rPr lang="en-US" sz="2600" i="1" dirty="0">
                <a:latin typeface="Times New Roman" panose="02020603050405020304" pitchFamily="18" charset="0"/>
                <a:cs typeface="Times New Roman" panose="02020603050405020304" pitchFamily="18" charset="0"/>
              </a:rPr>
              <a:t>U</a:t>
            </a:r>
            <a:r>
              <a:rPr lang="en-US" sz="2600" baseline="30000" dirty="0">
                <a:latin typeface="Times New Roman" panose="02020603050405020304" pitchFamily="18" charset="0"/>
                <a:cs typeface="Times New Roman" panose="02020603050405020304" pitchFamily="18" charset="0"/>
              </a:rPr>
              <a:t>IA</a:t>
            </a:r>
            <a:r>
              <a:rPr lang="en-US" sz="2600" dirty="0">
                <a:latin typeface="Times New Roman" panose="02020603050405020304" pitchFamily="18" charset="0"/>
                <a:cs typeface="Times New Roman" panose="02020603050405020304" pitchFamily="18" charset="0"/>
              </a:rPr>
              <a:t> &gt; </a:t>
            </a:r>
            <a:r>
              <a:rPr lang="en-US" sz="2600" i="1" dirty="0">
                <a:latin typeface="Times New Roman" panose="02020603050405020304" pitchFamily="18" charset="0"/>
                <a:cs typeface="Times New Roman" panose="02020603050405020304" pitchFamily="18" charset="0"/>
              </a:rPr>
              <a:t>U</a:t>
            </a:r>
            <a:r>
              <a:rPr lang="en-US" sz="2600" baseline="30000" dirty="0">
                <a:latin typeface="Times New Roman" panose="02020603050405020304" pitchFamily="18" charset="0"/>
                <a:cs typeface="Times New Roman" panose="02020603050405020304" pitchFamily="18" charset="0"/>
              </a:rPr>
              <a:t>SQ</a:t>
            </a:r>
            <a:r>
              <a:rPr lang="en-US" sz="2600" dirty="0">
                <a:latin typeface="Times New Roman" panose="02020603050405020304" pitchFamily="18" charset="0"/>
                <a:cs typeface="Times New Roman" panose="02020603050405020304" pitchFamily="18" charset="0"/>
              </a:rPr>
              <a:t>.</a:t>
            </a:r>
          </a:p>
          <a:p>
            <a:pPr>
              <a:spcBef>
                <a:spcPts val="1200"/>
              </a:spcBef>
            </a:pPr>
            <a:r>
              <a:rPr lang="en-US" sz="2600" dirty="0"/>
              <a:t>She weighs each dollar of cost more heavily than each dollar of return because</a:t>
            </a:r>
          </a:p>
          <a:p>
            <a:pPr lvl="1">
              <a:buClrTx/>
              <a:buFont typeface="Courier New" panose="02070309020205020404" pitchFamily="49" charset="0"/>
              <a:buChar char="o"/>
            </a:pPr>
            <a:r>
              <a:rPr lang="en-US" sz="2200" dirty="0"/>
              <a:t>she must “pay” the opportunity cost of forgone interest receipts.</a:t>
            </a: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21</a:t>
            </a:fld>
            <a:endParaRPr lang="en-US"/>
          </a:p>
        </p:txBody>
      </p:sp>
      <p:sp>
        <p:nvSpPr>
          <p:cNvPr id="5" name="Title 4"/>
          <p:cNvSpPr>
            <a:spLocks noGrp="1"/>
          </p:cNvSpPr>
          <p:nvPr>
            <p:ph type="title"/>
          </p:nvPr>
        </p:nvSpPr>
        <p:spPr>
          <a:xfrm>
            <a:off x="76200" y="274638"/>
            <a:ext cx="8610600" cy="1143000"/>
          </a:xfrm>
        </p:spPr>
        <p:txBody>
          <a:bodyPr>
            <a:normAutofit fontScale="90000"/>
          </a:bodyPr>
          <a:lstStyle/>
          <a:p>
            <a:r>
              <a:rPr lang="en-US" dirty="0"/>
              <a:t>Standard model of inter-temporal choice: Financing by drawing down savings</a:t>
            </a:r>
          </a:p>
        </p:txBody>
      </p:sp>
    </p:spTree>
    <p:extLst>
      <p:ext uri="{BB962C8B-B14F-4D97-AF65-F5344CB8AC3E}">
        <p14:creationId xmlns:p14="http://schemas.microsoft.com/office/powerpoint/2010/main" val="900933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229600" cy="5257800"/>
          </a:xfrm>
        </p:spPr>
        <p:txBody>
          <a:bodyPr>
            <a:normAutofit/>
          </a:bodyPr>
          <a:lstStyle/>
          <a:p>
            <a:pPr marL="109728" indent="0">
              <a:buNone/>
            </a:pPr>
            <a:endParaRPr lang="en-US" dirty="0"/>
          </a:p>
          <a:p>
            <a:r>
              <a:rPr lang="en-US" sz="2600" dirty="0"/>
              <a:t>To summarize, the comparison will be among:</a:t>
            </a:r>
          </a:p>
          <a:p>
            <a:endParaRPr lang="en-US" sz="2600" dirty="0"/>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SQ</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a:t>
            </a:r>
          </a:p>
          <a:p>
            <a:pPr marL="393192" lvl="1" indent="0">
              <a:buNone/>
            </a:pPr>
            <a:endParaRPr lang="en-US" sz="1200" i="1" dirty="0">
              <a:latin typeface="Times New Roman" panose="02020603050405020304" pitchFamily="18" charset="0"/>
              <a:cs typeface="Times New Roman" panose="02020603050405020304" pitchFamily="18" charset="0"/>
            </a:endParaRP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IS </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i="1" dirty="0">
                <a:solidFill>
                  <a:srgbClr val="FF0000"/>
                </a:solidFill>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R</a:t>
            </a:r>
            <a:r>
              <a:rPr lang="en-US" dirty="0">
                <a:latin typeface="Times New Roman" panose="02020603050405020304" pitchFamily="18" charset="0"/>
                <a:cs typeface="Times New Roman" panose="02020603050405020304" pitchFamily="18" charset="0"/>
              </a:rPr>
              <a:t>)</a:t>
            </a:r>
          </a:p>
          <a:p>
            <a:pPr marL="393192" lvl="1" indent="0">
              <a:buNone/>
            </a:pPr>
            <a:endParaRPr lang="en-US" sz="1200" i="1" dirty="0">
              <a:latin typeface="Times New Roman" panose="02020603050405020304" pitchFamily="18" charset="0"/>
              <a:cs typeface="Times New Roman" panose="02020603050405020304" pitchFamily="18" charset="0"/>
            </a:endParaRP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IB</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R</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C</a:t>
            </a:r>
            <a:r>
              <a:rPr lang="en-US" dirty="0">
                <a:solidFill>
                  <a:srgbClr val="FF0000"/>
                </a:solidFill>
                <a:latin typeface="Times New Roman" panose="02020603050405020304" pitchFamily="18" charset="0"/>
                <a:cs typeface="Times New Roman" panose="02020603050405020304" pitchFamily="18" charset="0"/>
              </a:rPr>
              <a:t>(1+</a:t>
            </a:r>
            <a:r>
              <a:rPr lang="en-US" i="1" dirty="0">
                <a:solidFill>
                  <a:srgbClr val="FF0000"/>
                </a:solidFill>
                <a:latin typeface="Times New Roman" panose="02020603050405020304" pitchFamily="18" charset="0"/>
                <a:cs typeface="Times New Roman" panose="02020603050405020304" pitchFamily="18" charset="0"/>
              </a:rPr>
              <a:t>r</a:t>
            </a:r>
            <a:r>
              <a:rPr lang="en-US" i="1" baseline="30000" dirty="0">
                <a:solidFill>
                  <a:srgbClr val="FF0000"/>
                </a:solidFill>
                <a:latin typeface="Times New Roman" panose="02020603050405020304" pitchFamily="18" charset="0"/>
                <a:cs typeface="Times New Roman" panose="02020603050405020304" pitchFamily="18" charset="0"/>
              </a:rPr>
              <a:t>b</a:t>
            </a:r>
            <a:r>
              <a:rPr lang="en-US" dirty="0">
                <a:solidFill>
                  <a:srgbClr val="FF000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p>
          <a:p>
            <a:pPr marL="393192" lvl="1" indent="0">
              <a:buNone/>
            </a:pPr>
            <a:endParaRPr lang="en-US" sz="1200" i="1" dirty="0">
              <a:latin typeface="Times New Roman" panose="02020603050405020304" pitchFamily="18" charset="0"/>
              <a:cs typeface="Times New Roman" panose="02020603050405020304" pitchFamily="18" charset="0"/>
            </a:endParaRPr>
          </a:p>
          <a:p>
            <a:pPr marL="393192" lvl="1" indent="0">
              <a:buNone/>
            </a:pPr>
            <a:r>
              <a:rPr lang="en-US" i="1" dirty="0">
                <a:latin typeface="Times New Roman" panose="02020603050405020304" pitchFamily="18" charset="0"/>
                <a:cs typeface="Times New Roman" panose="02020603050405020304" pitchFamily="18" charset="0"/>
              </a:rPr>
              <a:t>U</a:t>
            </a:r>
            <a:r>
              <a:rPr lang="en-US" baseline="30000" dirty="0">
                <a:latin typeface="Times New Roman" panose="02020603050405020304" pitchFamily="18" charset="0"/>
                <a:cs typeface="Times New Roman" panose="02020603050405020304" pitchFamily="18" charset="0"/>
              </a:rPr>
              <a:t>IA</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latin typeface="Times New Roman" panose="02020603050405020304" pitchFamily="18" charset="0"/>
                <a:cs typeface="Times New Roman" panose="02020603050405020304" pitchFamily="18" charset="0"/>
              </a:rPr>
              <a:t>)  +</a:t>
            </a:r>
            <a:r>
              <a:rPr lang="el-G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l-GR" i="1" dirty="0">
                <a:latin typeface="Times New Roman" panose="02020603050405020304" pitchFamily="18" charset="0"/>
                <a:cs typeface="Times New Roman" panose="02020603050405020304" pitchFamily="18" charset="0"/>
              </a:rPr>
              <a:t>β</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Y</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R</a:t>
            </a:r>
            <a:r>
              <a:rPr lang="en-US" dirty="0">
                <a:solidFill>
                  <a:srgbClr val="FF0000"/>
                </a:solidFill>
                <a:latin typeface="Times New Roman" panose="02020603050405020304" pitchFamily="18" charset="0"/>
                <a:cs typeface="Times New Roman" panose="02020603050405020304" pitchFamily="18" charset="0"/>
              </a:rPr>
              <a:t>-</a:t>
            </a:r>
            <a:r>
              <a:rPr lang="en-US" i="1" dirty="0">
                <a:solidFill>
                  <a:srgbClr val="FF0000"/>
                </a:solidFill>
                <a:latin typeface="Times New Roman" panose="02020603050405020304" pitchFamily="18" charset="0"/>
                <a:cs typeface="Times New Roman" panose="02020603050405020304" pitchFamily="18" charset="0"/>
              </a:rPr>
              <a:t>C(</a:t>
            </a:r>
            <a:r>
              <a:rPr lang="en-US" dirty="0">
                <a:solidFill>
                  <a:srgbClr val="FF0000"/>
                </a:solidFill>
                <a:latin typeface="Times New Roman" panose="02020603050405020304" pitchFamily="18" charset="0"/>
                <a:cs typeface="Times New Roman" panose="02020603050405020304" pitchFamily="18" charset="0"/>
              </a:rPr>
              <a:t>1+</a:t>
            </a:r>
            <a:r>
              <a:rPr lang="en-US" i="1" dirty="0">
                <a:solidFill>
                  <a:srgbClr val="FF0000"/>
                </a:solidFill>
                <a:latin typeface="Times New Roman" panose="02020603050405020304" pitchFamily="18" charset="0"/>
                <a:cs typeface="Times New Roman" panose="02020603050405020304" pitchFamily="18" charset="0"/>
              </a:rPr>
              <a:t>r</a:t>
            </a:r>
            <a:r>
              <a:rPr lang="en-US" i="1" baseline="30000" dirty="0">
                <a:solidFill>
                  <a:srgbClr val="FF0000"/>
                </a:solidFill>
                <a:latin typeface="Times New Roman" panose="02020603050405020304" pitchFamily="18" charset="0"/>
                <a:cs typeface="Times New Roman" panose="02020603050405020304" pitchFamily="18" charset="0"/>
              </a:rPr>
              <a:t>s</a:t>
            </a:r>
            <a:r>
              <a:rPr lang="en-US" dirty="0">
                <a:solidFill>
                  <a:srgbClr val="FF000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p>
        </p:txBody>
      </p:sp>
      <p:sp>
        <p:nvSpPr>
          <p:cNvPr id="4" name="Slide Number Placeholder 3"/>
          <p:cNvSpPr>
            <a:spLocks noGrp="1"/>
          </p:cNvSpPr>
          <p:nvPr>
            <p:ph type="sldNum" sz="quarter" idx="12"/>
          </p:nvPr>
        </p:nvSpPr>
        <p:spPr/>
        <p:txBody>
          <a:bodyPr/>
          <a:lstStyle/>
          <a:p>
            <a:fld id="{B3977D60-5343-49E1-BD8C-CA39C39BE7A5}" type="slidenum">
              <a:rPr lang="en-US" smtClean="0"/>
              <a:t>22</a:t>
            </a:fld>
            <a:endParaRPr lang="en-US"/>
          </a:p>
        </p:txBody>
      </p:sp>
      <p:sp>
        <p:nvSpPr>
          <p:cNvPr id="5" name="Title 4"/>
          <p:cNvSpPr>
            <a:spLocks noGrp="1"/>
          </p:cNvSpPr>
          <p:nvPr>
            <p:ph type="title"/>
          </p:nvPr>
        </p:nvSpPr>
        <p:spPr>
          <a:xfrm>
            <a:off x="76200" y="274638"/>
            <a:ext cx="8610600" cy="1143000"/>
          </a:xfrm>
        </p:spPr>
        <p:txBody>
          <a:bodyPr>
            <a:normAutofit fontScale="90000"/>
          </a:bodyPr>
          <a:lstStyle/>
          <a:p>
            <a:r>
              <a:rPr lang="en-US" dirty="0"/>
              <a:t>Standard model of inter-temporal choice: Financing by drawing down savings</a:t>
            </a:r>
          </a:p>
        </p:txBody>
      </p:sp>
    </p:spTree>
    <p:extLst>
      <p:ext uri="{BB962C8B-B14F-4D97-AF65-F5344CB8AC3E}">
        <p14:creationId xmlns:p14="http://schemas.microsoft.com/office/powerpoint/2010/main" val="3661763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Investment and risk</a:t>
            </a:r>
          </a:p>
        </p:txBody>
      </p:sp>
      <p:sp>
        <p:nvSpPr>
          <p:cNvPr id="6" name="Slide Number Placeholder 5"/>
          <p:cNvSpPr>
            <a:spLocks noGrp="1"/>
          </p:cNvSpPr>
          <p:nvPr>
            <p:ph type="sldNum" sz="quarter" idx="12"/>
          </p:nvPr>
        </p:nvSpPr>
        <p:spPr/>
        <p:txBody>
          <a:bodyPr/>
          <a:lstStyle/>
          <a:p>
            <a:fld id="{B3977D60-5343-49E1-BD8C-CA39C39BE7A5}" type="slidenum">
              <a:rPr lang="en-US" smtClean="0"/>
              <a:t>23</a:t>
            </a:fld>
            <a:endParaRPr lang="en-US"/>
          </a:p>
        </p:txBody>
      </p:sp>
    </p:spTree>
    <p:extLst>
      <p:ext uri="{BB962C8B-B14F-4D97-AF65-F5344CB8AC3E}">
        <p14:creationId xmlns:p14="http://schemas.microsoft.com/office/powerpoint/2010/main" val="33544620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724400"/>
          </a:xfrm>
        </p:spPr>
        <p:txBody>
          <a:bodyPr>
            <a:normAutofit fontScale="92500" lnSpcReduction="20000"/>
          </a:bodyPr>
          <a:lstStyle/>
          <a:p>
            <a:pPr marL="109728" indent="0">
              <a:buNone/>
            </a:pPr>
            <a:endParaRPr lang="en-US" sz="1600" dirty="0"/>
          </a:p>
          <a:p>
            <a:r>
              <a:rPr lang="en-US" sz="2400" dirty="0"/>
              <a:t>What is risk and why might investors perceive investments as risky?</a:t>
            </a:r>
          </a:p>
          <a:p>
            <a:pPr lvl="1">
              <a:spcBef>
                <a:spcPts val="1200"/>
              </a:spcBef>
              <a:buClr>
                <a:schemeClr val="tx1"/>
              </a:buClr>
              <a:buFont typeface="Courier New" panose="02070309020205020404" pitchFamily="49" charset="0"/>
              <a:buChar char="o"/>
            </a:pPr>
            <a:r>
              <a:rPr lang="en-US" sz="2200" dirty="0"/>
              <a:t>Investments might be risky because they have physical returns that depend on uncertain factors like weather, because the value of the physical returns fluctuates with uncertain market prices, because the physical returns differ across circumstances and the potential investors are uncertain about how good or bad their circumstances are.</a:t>
            </a:r>
          </a:p>
          <a:p>
            <a:pPr marL="109728" indent="0">
              <a:buNone/>
            </a:pPr>
            <a:endParaRPr lang="en-US" sz="1700" dirty="0"/>
          </a:p>
          <a:p>
            <a:r>
              <a:rPr lang="en-US" sz="2400" dirty="0"/>
              <a:t>What do we mean when we say that people are </a:t>
            </a:r>
            <a:r>
              <a:rPr lang="en-US" sz="2400" b="1" dirty="0">
                <a:solidFill>
                  <a:schemeClr val="accent1"/>
                </a:solidFill>
              </a:rPr>
              <a:t>risk averse</a:t>
            </a:r>
            <a:r>
              <a:rPr lang="en-US" sz="2400" dirty="0"/>
              <a:t>?</a:t>
            </a:r>
          </a:p>
          <a:p>
            <a:pPr lvl="1">
              <a:spcBef>
                <a:spcPts val="1200"/>
              </a:spcBef>
              <a:buClr>
                <a:schemeClr val="tx1"/>
              </a:buClr>
              <a:buFont typeface="Courier New" panose="02070309020205020404" pitchFamily="49" charset="0"/>
              <a:buChar char="o"/>
            </a:pPr>
            <a:r>
              <a:rPr lang="en-US" sz="2200" dirty="0"/>
              <a:t>They are willing to take some reduction in </a:t>
            </a:r>
            <a:r>
              <a:rPr lang="en-US" sz="2200" b="1" dirty="0">
                <a:solidFill>
                  <a:schemeClr val="accent1"/>
                </a:solidFill>
              </a:rPr>
              <a:t>average future income </a:t>
            </a:r>
            <a:r>
              <a:rPr lang="en-US" sz="2200" dirty="0"/>
              <a:t>if it buys them enough reduction in the </a:t>
            </a:r>
            <a:r>
              <a:rPr lang="en-US" sz="2200" b="1" dirty="0">
                <a:solidFill>
                  <a:schemeClr val="accent1"/>
                </a:solidFill>
              </a:rPr>
              <a:t>risk</a:t>
            </a:r>
            <a:r>
              <a:rPr lang="en-US" sz="2200" dirty="0"/>
              <a:t> to which they are exposed.</a:t>
            </a:r>
          </a:p>
          <a:p>
            <a:pPr lvl="1">
              <a:spcBef>
                <a:spcPts val="1200"/>
              </a:spcBef>
              <a:buClr>
                <a:schemeClr val="tx1"/>
              </a:buClr>
              <a:buFont typeface="Courier New" panose="02070309020205020404" pitchFamily="49" charset="0"/>
              <a:buChar char="o"/>
            </a:pPr>
            <a:r>
              <a:rPr lang="en-US" sz="2200" dirty="0"/>
              <a:t>Risk is potential for fluctuation above or below the average; and the fluctuations matter because fluctuation downward “hurts” more than fluctuation above the average “helps,” so people want to avoid those downward fluctuations.</a:t>
            </a:r>
          </a:p>
          <a:p>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24</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Basic framework: “costs associated with risk”</a:t>
            </a:r>
          </a:p>
        </p:txBody>
      </p:sp>
    </p:spTree>
    <p:extLst>
      <p:ext uri="{BB962C8B-B14F-4D97-AF65-F5344CB8AC3E}">
        <p14:creationId xmlns:p14="http://schemas.microsoft.com/office/powerpoint/2010/main" val="4158459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1"/>
            <a:ext cx="8229600" cy="4724400"/>
          </a:xfrm>
        </p:spPr>
        <p:txBody>
          <a:bodyPr>
            <a:normAutofit/>
          </a:bodyPr>
          <a:lstStyle/>
          <a:p>
            <a:pPr marL="109728" indent="0">
              <a:buNone/>
            </a:pPr>
            <a:endParaRPr lang="en-US" sz="2200" dirty="0"/>
          </a:p>
          <a:p>
            <a:r>
              <a:rPr lang="en-US" sz="2200" dirty="0"/>
              <a:t>If an investment increases risk, we can think of the associated reduction in utility as a cost of the investment</a:t>
            </a:r>
          </a:p>
          <a:p>
            <a:pPr marL="393192" lvl="1" indent="0">
              <a:buNone/>
            </a:pPr>
            <a:r>
              <a:rPr lang="en-US" sz="2200" dirty="0"/>
              <a:t>(much like the cost of having to delay consumption).</a:t>
            </a:r>
          </a:p>
          <a:p>
            <a:endParaRPr lang="en-US" sz="2200" dirty="0"/>
          </a:p>
          <a:p>
            <a:r>
              <a:rPr lang="en-US" sz="2200" dirty="0"/>
              <a:t>This utility cost associated with risk tends to increase as</a:t>
            </a:r>
          </a:p>
          <a:p>
            <a:pPr lvl="1">
              <a:spcBef>
                <a:spcPts val="1200"/>
              </a:spcBef>
              <a:buClrTx/>
              <a:buFont typeface="Courier New" panose="02070309020205020404" pitchFamily="49" charset="0"/>
              <a:buChar char="o"/>
            </a:pPr>
            <a:r>
              <a:rPr lang="en-US" sz="2000" dirty="0"/>
              <a:t>the probability of shocks that cause fluctuations increases.</a:t>
            </a:r>
          </a:p>
          <a:p>
            <a:pPr lvl="1">
              <a:spcBef>
                <a:spcPts val="1200"/>
              </a:spcBef>
              <a:buClrTx/>
              <a:buFont typeface="Courier New" panose="02070309020205020404" pitchFamily="49" charset="0"/>
              <a:buChar char="o"/>
            </a:pPr>
            <a:r>
              <a:rPr lang="en-US" sz="2000" dirty="0"/>
              <a:t>the severity of the effects of shocks increases.</a:t>
            </a:r>
          </a:p>
          <a:p>
            <a:pPr lvl="1">
              <a:spcBef>
                <a:spcPts val="1200"/>
              </a:spcBef>
              <a:buClrTx/>
              <a:buFont typeface="Courier New" panose="02070309020205020404" pitchFamily="49" charset="0"/>
              <a:buChar char="o"/>
            </a:pPr>
            <a:r>
              <a:rPr lang="en-US" sz="2000" dirty="0"/>
              <a:t>the potential investor’s degree of risk aversion increases.</a:t>
            </a:r>
          </a:p>
        </p:txBody>
      </p:sp>
      <p:sp>
        <p:nvSpPr>
          <p:cNvPr id="4" name="Slide Number Placeholder 3"/>
          <p:cNvSpPr>
            <a:spLocks noGrp="1"/>
          </p:cNvSpPr>
          <p:nvPr>
            <p:ph type="sldNum" sz="quarter" idx="12"/>
          </p:nvPr>
        </p:nvSpPr>
        <p:spPr/>
        <p:txBody>
          <a:bodyPr/>
          <a:lstStyle/>
          <a:p>
            <a:fld id="{B3977D60-5343-49E1-BD8C-CA39C39BE7A5}" type="slidenum">
              <a:rPr lang="en-US" smtClean="0"/>
              <a:t>25</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Basic framework: “costs associated with risk”</a:t>
            </a:r>
          </a:p>
        </p:txBody>
      </p:sp>
    </p:spTree>
    <p:extLst>
      <p:ext uri="{BB962C8B-B14F-4D97-AF65-F5344CB8AC3E}">
        <p14:creationId xmlns:p14="http://schemas.microsoft.com/office/powerpoint/2010/main" val="36298681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953000"/>
          </a:xfrm>
        </p:spPr>
        <p:txBody>
          <a:bodyPr>
            <a:normAutofit lnSpcReduction="10000"/>
          </a:bodyPr>
          <a:lstStyle/>
          <a:p>
            <a:r>
              <a:rPr lang="en-US" sz="2200" dirty="0"/>
              <a:t>If investors had access to appropriate </a:t>
            </a:r>
            <a:r>
              <a:rPr lang="en-US" sz="2200" b="1" dirty="0">
                <a:solidFill>
                  <a:schemeClr val="accent1"/>
                </a:solidFill>
              </a:rPr>
              <a:t>insurance</a:t>
            </a:r>
            <a:r>
              <a:rPr lang="en-US" sz="2200" dirty="0"/>
              <a:t>, then they might be able to convert the cost associated with risk into another form and perhaps reduce the cost associated with risk.</a:t>
            </a:r>
          </a:p>
          <a:p>
            <a:pPr lvl="1"/>
            <a:r>
              <a:rPr lang="en-US" sz="2000" dirty="0"/>
              <a:t>The availability of insurance for purchase might </a:t>
            </a:r>
            <a:r>
              <a:rPr lang="en-US" sz="2000" i="1" dirty="0"/>
              <a:t>reduce</a:t>
            </a:r>
            <a:r>
              <a:rPr lang="en-US" sz="2000" dirty="0"/>
              <a:t> the cost of risk to a potential investor.</a:t>
            </a:r>
          </a:p>
          <a:p>
            <a:endParaRPr lang="en-US" sz="1600" dirty="0"/>
          </a:p>
          <a:p>
            <a:r>
              <a:rPr lang="en-US" sz="2200" dirty="0"/>
              <a:t>An insurance contract promises to pay the buyer specified payments in the event of specified hazards.</a:t>
            </a:r>
          </a:p>
          <a:p>
            <a:pPr lvl="1"/>
            <a:r>
              <a:rPr lang="en-US" sz="2000" dirty="0"/>
              <a:t>When investors can purchase appropriate insurance, they become capable of investing in risky projects without exposing themselves to severe reductions in consumption when hit by bad shocks, and they might thus become more willing to undertake risky investments. </a:t>
            </a:r>
          </a:p>
          <a:p>
            <a:pPr marL="109728" indent="0">
              <a:buNone/>
            </a:pPr>
            <a:endParaRPr lang="en-US" sz="1600" dirty="0"/>
          </a:p>
          <a:p>
            <a:r>
              <a:rPr lang="en-US" sz="2200" dirty="0"/>
              <a:t>Unfortunately, insurance markets, too, do not always work very well, especially for poor clients. Often they do not exist at all.</a:t>
            </a:r>
          </a:p>
          <a:p>
            <a:endParaRPr lang="en-US" sz="2400" dirty="0"/>
          </a:p>
        </p:txBody>
      </p:sp>
      <p:sp>
        <p:nvSpPr>
          <p:cNvPr id="4" name="Slide Number Placeholder 3"/>
          <p:cNvSpPr>
            <a:spLocks noGrp="1"/>
          </p:cNvSpPr>
          <p:nvPr>
            <p:ph type="sldNum" sz="quarter" idx="12"/>
          </p:nvPr>
        </p:nvSpPr>
        <p:spPr/>
        <p:txBody>
          <a:bodyPr/>
          <a:lstStyle/>
          <a:p>
            <a:fld id="{B3977D60-5343-49E1-BD8C-CA39C39BE7A5}" type="slidenum">
              <a:rPr lang="en-US" smtClean="0"/>
              <a:t>26</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Basic framework: “costs associated with risk”</a:t>
            </a:r>
          </a:p>
        </p:txBody>
      </p:sp>
    </p:spTree>
    <p:extLst>
      <p:ext uri="{BB962C8B-B14F-4D97-AF65-F5344CB8AC3E}">
        <p14:creationId xmlns:p14="http://schemas.microsoft.com/office/powerpoint/2010/main" val="1506634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525963"/>
          </a:xfrm>
        </p:spPr>
        <p:txBody>
          <a:bodyPr>
            <a:normAutofit/>
          </a:bodyPr>
          <a:lstStyle/>
          <a:p>
            <a:pPr marL="109728" indent="0">
              <a:buNone/>
            </a:pPr>
            <a:endParaRPr lang="en-US" dirty="0"/>
          </a:p>
          <a:p>
            <a:r>
              <a:rPr lang="en-US" sz="2400" dirty="0"/>
              <a:t>If investors are risk averse, they may give up the chance to raise their expected return (i.e. the average of the returns across possible states of the world) in order to avoid increasing the variability of returns to which they are exposed.</a:t>
            </a:r>
          </a:p>
          <a:p>
            <a:endParaRPr lang="en-US" sz="2400" dirty="0"/>
          </a:p>
          <a:p>
            <a:r>
              <a:rPr lang="en-US" sz="2400" u="sng" dirty="0"/>
              <a:t>This is of concern to development economists because it means that potential investors who cannot protect themselves against risk may choose not to undertake investments that could help raise them out of poverty.</a:t>
            </a:r>
          </a:p>
          <a:p>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27</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Standard model of choices involving risk: risk aversion</a:t>
            </a:r>
          </a:p>
        </p:txBody>
      </p:sp>
    </p:spTree>
    <p:extLst>
      <p:ext uri="{BB962C8B-B14F-4D97-AF65-F5344CB8AC3E}">
        <p14:creationId xmlns:p14="http://schemas.microsoft.com/office/powerpoint/2010/main" val="9821173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Financial Markets</a:t>
            </a:r>
            <a:br>
              <a:rPr lang="en-CA" sz="4000" dirty="0">
                <a:solidFill>
                  <a:schemeClr val="accent4"/>
                </a:solidFill>
              </a:rPr>
            </a:br>
            <a:endParaRPr lang="en-US" sz="4000" dirty="0"/>
          </a:p>
        </p:txBody>
      </p:sp>
      <p:sp>
        <p:nvSpPr>
          <p:cNvPr id="6" name="Slide Number Placeholder 5"/>
          <p:cNvSpPr>
            <a:spLocks noGrp="1"/>
          </p:cNvSpPr>
          <p:nvPr>
            <p:ph type="sldNum" sz="quarter" idx="12"/>
          </p:nvPr>
        </p:nvSpPr>
        <p:spPr/>
        <p:txBody>
          <a:bodyPr/>
          <a:lstStyle/>
          <a:p>
            <a:fld id="{B3977D60-5343-49E1-BD8C-CA39C39BE7A5}" type="slidenum">
              <a:rPr lang="en-US" smtClean="0"/>
              <a:t>28</a:t>
            </a:fld>
            <a:endParaRPr lang="en-US"/>
          </a:p>
        </p:txBody>
      </p:sp>
    </p:spTree>
    <p:extLst>
      <p:ext uri="{BB962C8B-B14F-4D97-AF65-F5344CB8AC3E}">
        <p14:creationId xmlns:p14="http://schemas.microsoft.com/office/powerpoint/2010/main" val="2158827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229600" cy="4525963"/>
          </a:xfrm>
        </p:spPr>
        <p:txBody>
          <a:bodyPr>
            <a:normAutofit fontScale="77500" lnSpcReduction="20000"/>
          </a:bodyPr>
          <a:lstStyle/>
          <a:p>
            <a:pPr marL="109728" indent="0">
              <a:buNone/>
            </a:pPr>
            <a:endParaRPr lang="en-US" dirty="0"/>
          </a:p>
          <a:p>
            <a:pPr lvl="0"/>
            <a:r>
              <a:rPr lang="en-CA" dirty="0"/>
              <a:t>Because investments produce returns only after some delay and are risky, financial markets - markets for credit, savings-deposit services, and insurance - have important roles to play in facilitating investment. </a:t>
            </a:r>
          </a:p>
          <a:p>
            <a:pPr lvl="0"/>
            <a:endParaRPr lang="en-CA" dirty="0"/>
          </a:p>
          <a:p>
            <a:pPr lvl="0"/>
            <a:r>
              <a:rPr lang="en-CA" dirty="0"/>
              <a:t>The market for loanable funds is also a vehicle for mutually beneficial exchange between households experiencing unusually high income, who wish to save, and those experiencing unusually low income, who wish to borrow or draw down savings.</a:t>
            </a:r>
          </a:p>
          <a:p>
            <a:pPr lvl="0"/>
            <a:endParaRPr lang="en-CA" dirty="0"/>
          </a:p>
          <a:p>
            <a:pPr lvl="1"/>
            <a:r>
              <a:rPr lang="en-CA" dirty="0"/>
              <a:t>Households can smooth consumption in the face of income fluctuations by saving when income is high and drawing down savings when income is low, or by borrowing when income is low and repaying the debt when income is high. </a:t>
            </a:r>
          </a:p>
          <a:p>
            <a:pPr>
              <a:spcBef>
                <a:spcPts val="0"/>
              </a:spcBef>
              <a:spcAft>
                <a:spcPts val="1200"/>
              </a:spcAft>
              <a:buClrTx/>
              <a:buFont typeface="Courier New" panose="02070309020205020404" pitchFamily="49" charset="0"/>
              <a:buChar char="o"/>
            </a:pPr>
            <a:endParaRPr lang="en-US" sz="2400" dirty="0"/>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29</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US" dirty="0"/>
              <a:t>Financial markets</a:t>
            </a:r>
          </a:p>
        </p:txBody>
      </p:sp>
    </p:spTree>
    <p:extLst>
      <p:ext uri="{BB962C8B-B14F-4D97-AF65-F5344CB8AC3E}">
        <p14:creationId xmlns:p14="http://schemas.microsoft.com/office/powerpoint/2010/main" val="587911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5237"/>
            <a:ext cx="8229600" cy="4525963"/>
          </a:xfrm>
        </p:spPr>
        <p:txBody>
          <a:bodyPr>
            <a:noAutofit/>
          </a:bodyPr>
          <a:lstStyle/>
          <a:p>
            <a:r>
              <a:rPr lang="en-US" sz="2000" dirty="0"/>
              <a:t>Basic functions:</a:t>
            </a:r>
          </a:p>
          <a:p>
            <a:pPr lvl="1">
              <a:spcBef>
                <a:spcPts val="1800"/>
              </a:spcBef>
              <a:spcAft>
                <a:spcPts val="1200"/>
              </a:spcAft>
              <a:buClrTx/>
              <a:buFont typeface="Courier New" panose="02070309020205020404" pitchFamily="49" charset="0"/>
              <a:buChar char="o"/>
            </a:pPr>
            <a:r>
              <a:rPr lang="en-US" sz="1800" dirty="0"/>
              <a:t>Channeling funds from savers to investors and people who wish to borrow for other reasons (markets for loanable funds)</a:t>
            </a:r>
          </a:p>
          <a:p>
            <a:pPr lvl="1">
              <a:spcBef>
                <a:spcPts val="1800"/>
              </a:spcBef>
              <a:spcAft>
                <a:spcPts val="1200"/>
              </a:spcAft>
              <a:buClrTx/>
              <a:buFont typeface="Courier New" panose="02070309020205020404" pitchFamily="49" charset="0"/>
              <a:buChar char="o"/>
            </a:pPr>
            <a:r>
              <a:rPr lang="en-US" sz="1800" dirty="0"/>
              <a:t>Increasing asset liquidity</a:t>
            </a:r>
          </a:p>
          <a:p>
            <a:pPr lvl="1">
              <a:spcBef>
                <a:spcPts val="1800"/>
              </a:spcBef>
              <a:spcAft>
                <a:spcPts val="1200"/>
              </a:spcAft>
              <a:buClrTx/>
              <a:buFont typeface="Courier New" panose="02070309020205020404" pitchFamily="49" charset="0"/>
              <a:buChar char="o"/>
            </a:pPr>
            <a:r>
              <a:rPr lang="en-US" sz="1800" dirty="0"/>
              <a:t>Reducing transfer costs in goods and labor markets (checking account and mobile money services)</a:t>
            </a:r>
          </a:p>
          <a:p>
            <a:pPr lvl="1">
              <a:spcBef>
                <a:spcPts val="1800"/>
              </a:spcBef>
              <a:spcAft>
                <a:spcPts val="1200"/>
              </a:spcAft>
              <a:buClrTx/>
              <a:buFont typeface="Courier New" panose="02070309020205020404" pitchFamily="49" charset="0"/>
              <a:buChar char="o"/>
            </a:pPr>
            <a:r>
              <a:rPr lang="en-US" sz="1800" dirty="0"/>
              <a:t>Pricing, transferring and pooling risks (insurance markets)</a:t>
            </a:r>
          </a:p>
          <a:p>
            <a:pPr lvl="1">
              <a:spcBef>
                <a:spcPts val="1800"/>
              </a:spcBef>
              <a:spcAft>
                <a:spcPts val="1200"/>
              </a:spcAft>
              <a:buClrTx/>
              <a:buFont typeface="Courier New" panose="02070309020205020404" pitchFamily="49" charset="0"/>
              <a:buChar char="o"/>
            </a:pPr>
            <a:r>
              <a:rPr lang="en-US" sz="1800" dirty="0"/>
              <a:t>Generating/distributing information</a:t>
            </a:r>
          </a:p>
          <a:p>
            <a:pPr lvl="0"/>
            <a:r>
              <a:rPr lang="en-CA" sz="2000" dirty="0"/>
              <a:t>In developed countries, financial intermediaries are able to mobilize private savings and efficiently allocate them to their most productive uses. </a:t>
            </a:r>
          </a:p>
        </p:txBody>
      </p:sp>
      <p:sp>
        <p:nvSpPr>
          <p:cNvPr id="4" name="Slide Number Placeholder 3"/>
          <p:cNvSpPr>
            <a:spLocks noGrp="1"/>
          </p:cNvSpPr>
          <p:nvPr>
            <p:ph type="sldNum" sz="quarter" idx="12"/>
          </p:nvPr>
        </p:nvSpPr>
        <p:spPr/>
        <p:txBody>
          <a:bodyPr/>
          <a:lstStyle/>
          <a:p>
            <a:fld id="{B3977D60-5343-49E1-BD8C-CA39C39BE7A5}" type="slidenum">
              <a:rPr lang="en-US" smtClean="0"/>
              <a:t>30</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US" dirty="0"/>
              <a:t>Financial markets</a:t>
            </a:r>
          </a:p>
        </p:txBody>
      </p:sp>
    </p:spTree>
    <p:extLst>
      <p:ext uri="{BB962C8B-B14F-4D97-AF65-F5344CB8AC3E}">
        <p14:creationId xmlns:p14="http://schemas.microsoft.com/office/powerpoint/2010/main" val="2121804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525963"/>
          </a:xfrm>
        </p:spPr>
        <p:txBody>
          <a:bodyPr>
            <a:noAutofit/>
          </a:bodyPr>
          <a:lstStyle/>
          <a:p>
            <a:pPr lvl="0"/>
            <a:r>
              <a:rPr lang="en-CA" sz="2000" dirty="0"/>
              <a:t>Unfortunately, high transaction costs and deeper market failures appear to prevent financial markets in developing countries from fulfilling their developmental potential. </a:t>
            </a:r>
          </a:p>
          <a:p>
            <a:pPr lvl="0"/>
            <a:r>
              <a:rPr lang="en-CA" sz="2000" dirty="0"/>
              <a:t>Markets and financial institutions in many developing countries are highly unorganized, often externally dependent, and spatially fragmented. </a:t>
            </a:r>
          </a:p>
          <a:p>
            <a:pPr lvl="0"/>
            <a:r>
              <a:rPr lang="en-CA" sz="2000" dirty="0"/>
              <a:t>Many commercial banks in developing countries are overseas branches of major private banking corporations in developed countries. </a:t>
            </a:r>
          </a:p>
          <a:p>
            <a:pPr lvl="1"/>
            <a:r>
              <a:rPr lang="en-CA" sz="1800" dirty="0"/>
              <a:t>Their orientation (like that of multinational corporations) may be more toward external and less toward internal monetary situations. </a:t>
            </a:r>
          </a:p>
          <a:p>
            <a:pPr lvl="0"/>
            <a:r>
              <a:rPr lang="en-CA" sz="2000" dirty="0"/>
              <a:t>Because of limited information and incomplete credit markets, the commercial banking system of many developing countries lacks “transparency”.</a:t>
            </a:r>
          </a:p>
          <a:p>
            <a:pPr lvl="0"/>
            <a:r>
              <a:rPr lang="en-CA" sz="2000" dirty="0"/>
              <a:t>Financial market weakness might impose financial constraints on some potential investors, which prevent them from undertaking valuable investments</a:t>
            </a:r>
            <a:r>
              <a:rPr lang="en-US" sz="2000" dirty="0"/>
              <a:t>.</a:t>
            </a:r>
          </a:p>
        </p:txBody>
      </p:sp>
      <p:sp>
        <p:nvSpPr>
          <p:cNvPr id="4" name="Slide Number Placeholder 3"/>
          <p:cNvSpPr>
            <a:spLocks noGrp="1"/>
          </p:cNvSpPr>
          <p:nvPr>
            <p:ph type="sldNum" sz="quarter" idx="12"/>
          </p:nvPr>
        </p:nvSpPr>
        <p:spPr/>
        <p:txBody>
          <a:bodyPr/>
          <a:lstStyle/>
          <a:p>
            <a:fld id="{B3977D60-5343-49E1-BD8C-CA39C39BE7A5}" type="slidenum">
              <a:rPr lang="en-US" smtClean="0"/>
              <a:t>31</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Suggestive evidence of financial market malfunctions in developing countries</a:t>
            </a:r>
          </a:p>
        </p:txBody>
      </p:sp>
    </p:spTree>
    <p:extLst>
      <p:ext uri="{BB962C8B-B14F-4D97-AF65-F5344CB8AC3E}">
        <p14:creationId xmlns:p14="http://schemas.microsoft.com/office/powerpoint/2010/main" val="41258869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47800"/>
            <a:ext cx="8229600" cy="4960144"/>
          </a:xfrm>
        </p:spPr>
        <p:txBody>
          <a:bodyPr>
            <a:normAutofit/>
          </a:bodyPr>
          <a:lstStyle/>
          <a:p>
            <a:r>
              <a:rPr lang="en-US" sz="2200" dirty="0"/>
              <a:t>Studies suggest that financial markets do not fulfill their developmental potential in developing countries: </a:t>
            </a:r>
          </a:p>
          <a:p>
            <a:pPr lvl="1"/>
            <a:r>
              <a:rPr lang="en-US" sz="2000" dirty="0"/>
              <a:t>In developed countries:</a:t>
            </a:r>
          </a:p>
          <a:p>
            <a:pPr lvl="2"/>
            <a:r>
              <a:rPr lang="en-US" sz="1800" dirty="0"/>
              <a:t>Almost everyone has a loan (mortgage, credit card loan, student loan, etc.), mostly from formal financial institutions.</a:t>
            </a:r>
          </a:p>
          <a:p>
            <a:pPr lvl="2"/>
            <a:r>
              <a:rPr lang="en-US" sz="1800" dirty="0"/>
              <a:t>The interest rates in developing countries are relatively low (28% for credit cards; 2-5% per year for mortgage)</a:t>
            </a:r>
          </a:p>
          <a:p>
            <a:pPr lvl="1"/>
            <a:r>
              <a:rPr lang="en-US" sz="2000" dirty="0"/>
              <a:t>In developing countries:</a:t>
            </a:r>
          </a:p>
          <a:p>
            <a:pPr lvl="2"/>
            <a:r>
              <a:rPr lang="en-US" sz="1800" dirty="0"/>
              <a:t>Financial markets serve smaller fractions of the population, especially among the poor (10% to 90% of the population)</a:t>
            </a:r>
          </a:p>
          <a:p>
            <a:pPr lvl="2"/>
            <a:r>
              <a:rPr lang="en-US" sz="1800" dirty="0"/>
              <a:t>Use of formal financial services is especially low among the poor in developing countries.</a:t>
            </a:r>
          </a:p>
          <a:p>
            <a:pPr lvl="2"/>
            <a:r>
              <a:rPr lang="en-US" sz="1800" dirty="0"/>
              <a:t>They have unattractive terms on informal financial services.</a:t>
            </a:r>
          </a:p>
          <a:p>
            <a:pPr lvl="2"/>
            <a:r>
              <a:rPr lang="en-US" sz="1800" dirty="0"/>
              <a:t>The interest rates are very high, sometimes 5% per day.</a:t>
            </a:r>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32</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Suggestive evidence of financial market malfunctions in developing countries</a:t>
            </a:r>
          </a:p>
        </p:txBody>
      </p:sp>
    </p:spTree>
    <p:extLst>
      <p:ext uri="{BB962C8B-B14F-4D97-AF65-F5344CB8AC3E}">
        <p14:creationId xmlns:p14="http://schemas.microsoft.com/office/powerpoint/2010/main" val="30212845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189037"/>
            <a:ext cx="8534400" cy="5218907"/>
          </a:xfrm>
        </p:spPr>
        <p:txBody>
          <a:bodyPr>
            <a:normAutofit lnSpcReduction="10000"/>
          </a:bodyPr>
          <a:lstStyle/>
          <a:p>
            <a:r>
              <a:rPr lang="en-US" sz="2400" dirty="0"/>
              <a:t>Even after financial market participants have put resources into improving information and trust (incurring transfer costs), financial markets will still be characterized by asymmetric information.</a:t>
            </a:r>
          </a:p>
          <a:p>
            <a:pPr lvl="1">
              <a:spcBef>
                <a:spcPts val="600"/>
              </a:spcBef>
              <a:buClrTx/>
              <a:buFont typeface="Courier New" panose="02070309020205020404" pitchFamily="49" charset="0"/>
              <a:buChar char="o"/>
            </a:pPr>
            <a:r>
              <a:rPr lang="en-US" sz="2000" dirty="0"/>
              <a:t>One party to a transaction knows more about the quality of the product being exchanged than the other.</a:t>
            </a:r>
          </a:p>
          <a:p>
            <a:pPr lvl="1">
              <a:spcBef>
                <a:spcPts val="600"/>
              </a:spcBef>
              <a:buClrTx/>
              <a:buFont typeface="Courier New" panose="02070309020205020404" pitchFamily="49" charset="0"/>
              <a:buChar char="o"/>
            </a:pPr>
            <a:r>
              <a:rPr lang="en-US" sz="2000" dirty="0"/>
              <a:t>e.g. a borrower knows more about the quality of his investment and work effort than does the lender</a:t>
            </a:r>
          </a:p>
          <a:p>
            <a:pPr lvl="1">
              <a:spcBef>
                <a:spcPts val="600"/>
              </a:spcBef>
              <a:buClrTx/>
              <a:buFont typeface="Courier New" panose="02070309020205020404" pitchFamily="49" charset="0"/>
              <a:buChar char="o"/>
            </a:pPr>
            <a:r>
              <a:rPr lang="en-US" sz="2000" dirty="0"/>
              <a:t>e.g. the insurance buyer knows more about her probability of being hit by a covered shock than does the insurer</a:t>
            </a:r>
          </a:p>
          <a:p>
            <a:pPr marL="109728" indent="0">
              <a:buNone/>
            </a:pPr>
            <a:endParaRPr lang="en-US" sz="1700" dirty="0"/>
          </a:p>
          <a:p>
            <a:r>
              <a:rPr lang="en-US" sz="2400" b="1" dirty="0">
                <a:solidFill>
                  <a:schemeClr val="accent1"/>
                </a:solidFill>
              </a:rPr>
              <a:t>Asymmetric information </a:t>
            </a:r>
            <a:r>
              <a:rPr lang="en-US" sz="2400" dirty="0"/>
              <a:t>is a source of market failure that can cause valuable markets to disappear or to be characterized by rationing (i.e. offer fewer financial services than are demanded at going interest rates).</a:t>
            </a:r>
          </a:p>
        </p:txBody>
      </p:sp>
      <p:sp>
        <p:nvSpPr>
          <p:cNvPr id="4" name="Slide Number Placeholder 3"/>
          <p:cNvSpPr>
            <a:spLocks noGrp="1"/>
          </p:cNvSpPr>
          <p:nvPr>
            <p:ph type="sldNum" sz="quarter" idx="12"/>
          </p:nvPr>
        </p:nvSpPr>
        <p:spPr/>
        <p:txBody>
          <a:bodyPr/>
          <a:lstStyle/>
          <a:p>
            <a:fld id="{B3977D60-5343-49E1-BD8C-CA39C39BE7A5}" type="slidenum">
              <a:rPr lang="en-US" smtClean="0"/>
              <a:t>33</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US" dirty="0"/>
              <a:t>Financial market failures</a:t>
            </a:r>
          </a:p>
        </p:txBody>
      </p:sp>
    </p:spTree>
    <p:extLst>
      <p:ext uri="{BB962C8B-B14F-4D97-AF65-F5344CB8AC3E}">
        <p14:creationId xmlns:p14="http://schemas.microsoft.com/office/powerpoint/2010/main" val="3714512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610600" cy="5562600"/>
          </a:xfrm>
        </p:spPr>
        <p:txBody>
          <a:bodyPr>
            <a:normAutofit/>
          </a:bodyPr>
          <a:lstStyle/>
          <a:p>
            <a:r>
              <a:rPr lang="en-US" sz="2200" dirty="0"/>
              <a:t>Two types of asymmetric information might lead to failure in credit markets:  </a:t>
            </a:r>
          </a:p>
          <a:p>
            <a:pPr lvl="1">
              <a:spcBef>
                <a:spcPts val="1200"/>
              </a:spcBef>
              <a:buFont typeface="Courier New" panose="02070309020205020404" pitchFamily="49" charset="0"/>
              <a:buChar char="o"/>
            </a:pPr>
            <a:r>
              <a:rPr lang="en-US" sz="2000" dirty="0"/>
              <a:t>In the case of </a:t>
            </a:r>
            <a:r>
              <a:rPr lang="en-US" sz="2000" b="1" dirty="0">
                <a:solidFill>
                  <a:schemeClr val="accent4"/>
                </a:solidFill>
              </a:rPr>
              <a:t>adverse selection</a:t>
            </a:r>
            <a:r>
              <a:rPr lang="en-US" sz="2000" dirty="0"/>
              <a:t>, the lender knows less about </a:t>
            </a:r>
            <a:r>
              <a:rPr lang="en-US" sz="2000" b="1" dirty="0"/>
              <a:t>the quality of the investment project and investor </a:t>
            </a:r>
            <a:r>
              <a:rPr lang="en-US" sz="2000" dirty="0"/>
              <a:t>than the borrower does.  </a:t>
            </a:r>
          </a:p>
          <a:p>
            <a:pPr lvl="2">
              <a:spcBef>
                <a:spcPts val="1200"/>
              </a:spcBef>
              <a:buFont typeface="Arial" panose="020B0604020202020204" pitchFamily="34" charset="0"/>
              <a:buChar char="•"/>
            </a:pPr>
            <a:r>
              <a:rPr lang="en-US" dirty="0"/>
              <a:t>The lender cannot protect against the “adverse selection” of poor risks into the market.</a:t>
            </a:r>
          </a:p>
          <a:p>
            <a:pPr lvl="1">
              <a:spcBef>
                <a:spcPts val="1200"/>
              </a:spcBef>
              <a:buFont typeface="Courier New" panose="02070309020205020404" pitchFamily="49" charset="0"/>
              <a:buChar char="o"/>
            </a:pPr>
            <a:r>
              <a:rPr lang="en-US" sz="2000" dirty="0"/>
              <a:t>In the case of </a:t>
            </a:r>
            <a:r>
              <a:rPr lang="en-US" sz="2000" b="1" dirty="0">
                <a:solidFill>
                  <a:schemeClr val="accent4"/>
                </a:solidFill>
              </a:rPr>
              <a:t>moral hazard</a:t>
            </a:r>
            <a:r>
              <a:rPr lang="en-US" sz="2000" dirty="0"/>
              <a:t>, the lender knows less about </a:t>
            </a:r>
            <a:r>
              <a:rPr lang="en-US" sz="2000" b="1" dirty="0"/>
              <a:t>the investor’s work effort </a:t>
            </a:r>
            <a:r>
              <a:rPr lang="en-US" sz="2000" dirty="0"/>
              <a:t>than the investor does .</a:t>
            </a:r>
          </a:p>
          <a:p>
            <a:pPr lvl="2">
              <a:spcBef>
                <a:spcPts val="1200"/>
              </a:spcBef>
              <a:buFont typeface="Arial" panose="020B0604020202020204" pitchFamily="34" charset="0"/>
              <a:buChar char="•"/>
            </a:pPr>
            <a:r>
              <a:rPr lang="en-US" dirty="0"/>
              <a:t>The lender cannot prevent the “moral hazard” of the borrower applying inadequate effort (i.e. not working hard enough to avoid default).</a:t>
            </a:r>
          </a:p>
          <a:p>
            <a:pPr marL="109728" indent="0">
              <a:buNone/>
            </a:pPr>
            <a:endParaRPr lang="en-US" sz="1200" dirty="0"/>
          </a:p>
          <a:p>
            <a:r>
              <a:rPr lang="en-US" sz="2200" dirty="0"/>
              <a:t>Adverse selection and moral hazard may lead to failures in credit markets when they create a tendency for default rates to rise as the interest rate charged by the lender rises.</a:t>
            </a:r>
          </a:p>
          <a:p>
            <a:pPr lvl="2">
              <a:spcBef>
                <a:spcPts val="1200"/>
              </a:spcBef>
              <a:buFont typeface="Arial" panose="020B0604020202020204" pitchFamily="34" charset="0"/>
              <a:buChar char="•"/>
            </a:pPr>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34</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US" dirty="0"/>
              <a:t>Financial market failures</a:t>
            </a:r>
          </a:p>
        </p:txBody>
      </p:sp>
    </p:spTree>
    <p:extLst>
      <p:ext uri="{BB962C8B-B14F-4D97-AF65-F5344CB8AC3E}">
        <p14:creationId xmlns:p14="http://schemas.microsoft.com/office/powerpoint/2010/main" val="35128698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25963"/>
          </a:xfrm>
        </p:spPr>
        <p:txBody>
          <a:bodyPr>
            <a:normAutofit/>
          </a:bodyPr>
          <a:lstStyle/>
          <a:p>
            <a:pPr marL="109728" indent="0">
              <a:buNone/>
            </a:pPr>
            <a:endParaRPr lang="en-US" dirty="0"/>
          </a:p>
          <a:p>
            <a:r>
              <a:rPr lang="en-US" sz="2400" dirty="0"/>
              <a:t>Potential investors are </a:t>
            </a:r>
            <a:r>
              <a:rPr lang="en-US" sz="2400" b="1" dirty="0">
                <a:solidFill>
                  <a:schemeClr val="accent4"/>
                </a:solidFill>
              </a:rPr>
              <a:t>liquidity constrained </a:t>
            </a:r>
            <a:r>
              <a:rPr lang="en-US" sz="2400" dirty="0"/>
              <a:t>if they would undertake an investment if financial markets worked well, but they do not because they:</a:t>
            </a:r>
          </a:p>
          <a:p>
            <a:pPr lvl="1">
              <a:spcBef>
                <a:spcPts val="1200"/>
              </a:spcBef>
              <a:buClr>
                <a:schemeClr val="tx1"/>
              </a:buClr>
              <a:buFont typeface="Courier New" pitchFamily="49" charset="0"/>
              <a:buChar char="o"/>
            </a:pPr>
            <a:r>
              <a:rPr lang="en-US" sz="2000" dirty="0"/>
              <a:t>do not have (good) access to credit,</a:t>
            </a:r>
          </a:p>
          <a:p>
            <a:pPr lvl="1">
              <a:spcBef>
                <a:spcPts val="1200"/>
              </a:spcBef>
              <a:buClr>
                <a:schemeClr val="tx1"/>
              </a:buClr>
              <a:buFont typeface="Courier New" pitchFamily="49" charset="0"/>
              <a:buChar char="o"/>
            </a:pPr>
            <a:r>
              <a:rPr lang="en-US" sz="2000" dirty="0"/>
              <a:t>have no savings to draw down,</a:t>
            </a:r>
          </a:p>
          <a:p>
            <a:pPr lvl="1">
              <a:spcBef>
                <a:spcPts val="1200"/>
              </a:spcBef>
              <a:buClr>
                <a:schemeClr val="tx1"/>
              </a:buClr>
              <a:buFont typeface="Courier New" pitchFamily="49" charset="0"/>
              <a:buChar char="o"/>
            </a:pPr>
            <a:r>
              <a:rPr lang="en-US" sz="2000" dirty="0"/>
              <a:t>and face high costs of financing the investment out of current consumption.</a:t>
            </a:r>
          </a:p>
        </p:txBody>
      </p:sp>
      <p:sp>
        <p:nvSpPr>
          <p:cNvPr id="4" name="Slide Number Placeholder 3"/>
          <p:cNvSpPr>
            <a:spLocks noGrp="1"/>
          </p:cNvSpPr>
          <p:nvPr>
            <p:ph type="sldNum" sz="quarter" idx="12"/>
          </p:nvPr>
        </p:nvSpPr>
        <p:spPr/>
        <p:txBody>
          <a:bodyPr/>
          <a:lstStyle/>
          <a:p>
            <a:fld id="{B3977D60-5343-49E1-BD8C-CA39C39BE7A5}" type="slidenum">
              <a:rPr lang="en-US" smtClean="0"/>
              <a:t>35</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US" dirty="0"/>
              <a:t>Liquidity constraints</a:t>
            </a:r>
          </a:p>
        </p:txBody>
      </p:sp>
    </p:spTree>
    <p:extLst>
      <p:ext uri="{BB962C8B-B14F-4D97-AF65-F5344CB8AC3E}">
        <p14:creationId xmlns:p14="http://schemas.microsoft.com/office/powerpoint/2010/main" val="18538340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25963"/>
          </a:xfrm>
        </p:spPr>
        <p:txBody>
          <a:bodyPr>
            <a:normAutofit/>
          </a:bodyPr>
          <a:lstStyle/>
          <a:p>
            <a:pPr marL="109728" indent="0">
              <a:buNone/>
            </a:pPr>
            <a:endParaRPr lang="en-US" dirty="0"/>
          </a:p>
          <a:p>
            <a:r>
              <a:rPr lang="en-US" sz="2200" dirty="0"/>
              <a:t>The poor are more likely to be liquidity constrained than the non-poor, because</a:t>
            </a:r>
          </a:p>
          <a:p>
            <a:pPr lvl="1">
              <a:spcBef>
                <a:spcPts val="1200"/>
              </a:spcBef>
              <a:buClr>
                <a:schemeClr val="tx1"/>
              </a:buClr>
              <a:buFont typeface="Courier New" pitchFamily="49" charset="0"/>
              <a:buChar char="o"/>
            </a:pPr>
            <a:r>
              <a:rPr lang="en-US" sz="2000" dirty="0"/>
              <a:t>they lack savings, and often lack effective ways to “save up,”</a:t>
            </a:r>
          </a:p>
          <a:p>
            <a:pPr lvl="1">
              <a:spcBef>
                <a:spcPts val="1200"/>
              </a:spcBef>
              <a:buClr>
                <a:schemeClr val="tx1"/>
              </a:buClr>
              <a:buFont typeface="Courier New" pitchFamily="49" charset="0"/>
              <a:buChar char="o"/>
            </a:pPr>
            <a:r>
              <a:rPr lang="en-US" sz="2000" dirty="0"/>
              <a:t>they have poor access to credit (financial transaction costs and market failures are worse for them for logical reasons), and</a:t>
            </a:r>
          </a:p>
          <a:p>
            <a:pPr lvl="1">
              <a:spcBef>
                <a:spcPts val="1200"/>
              </a:spcBef>
              <a:buClr>
                <a:schemeClr val="tx1"/>
              </a:buClr>
              <a:buFont typeface="Courier New" pitchFamily="49" charset="0"/>
              <a:buChar char="o"/>
            </a:pPr>
            <a:r>
              <a:rPr lang="en-US" sz="2000" dirty="0"/>
              <a:t>they are already consuming little in the present, making it more difficult to delay consumption.</a:t>
            </a:r>
          </a:p>
          <a:p>
            <a:pPr lvl="2">
              <a:buClr>
                <a:schemeClr val="tx1"/>
              </a:buClr>
              <a:buFont typeface="Courier New" pitchFamily="49" charset="0"/>
              <a:buChar char="o"/>
            </a:pPr>
            <a:r>
              <a:rPr lang="en-US" dirty="0"/>
              <a:t>Even small up-front costs may be very daunting, and might weigh heavily against future returns.</a:t>
            </a:r>
          </a:p>
        </p:txBody>
      </p:sp>
      <p:sp>
        <p:nvSpPr>
          <p:cNvPr id="4" name="Slide Number Placeholder 3"/>
          <p:cNvSpPr>
            <a:spLocks noGrp="1"/>
          </p:cNvSpPr>
          <p:nvPr>
            <p:ph type="sldNum" sz="quarter" idx="12"/>
          </p:nvPr>
        </p:nvSpPr>
        <p:spPr/>
        <p:txBody>
          <a:bodyPr/>
          <a:lstStyle/>
          <a:p>
            <a:fld id="{B3977D60-5343-49E1-BD8C-CA39C39BE7A5}" type="slidenum">
              <a:rPr lang="en-US" smtClean="0"/>
              <a:t>36</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US" dirty="0"/>
              <a:t>Liquidity constraints</a:t>
            </a:r>
          </a:p>
        </p:txBody>
      </p:sp>
    </p:spTree>
    <p:extLst>
      <p:ext uri="{BB962C8B-B14F-4D97-AF65-F5344CB8AC3E}">
        <p14:creationId xmlns:p14="http://schemas.microsoft.com/office/powerpoint/2010/main" val="746522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71872"/>
          </a:xfrm>
        </p:spPr>
        <p:txBody>
          <a:bodyPr>
            <a:normAutofit/>
          </a:bodyPr>
          <a:lstStyle/>
          <a:p>
            <a:pPr>
              <a:spcBef>
                <a:spcPts val="1200"/>
              </a:spcBef>
              <a:buFont typeface="Wingdings 3" panose="05040102010807070707" pitchFamily="18" charset="2"/>
              <a:buChar char="}"/>
            </a:pPr>
            <a:r>
              <a:rPr lang="en-US" sz="2000" dirty="0"/>
              <a:t>Asymmetric information and liquidity constraint are examples of </a:t>
            </a:r>
            <a:r>
              <a:rPr lang="en-US" sz="2000" b="1" dirty="0">
                <a:solidFill>
                  <a:schemeClr val="accent1"/>
                </a:solidFill>
              </a:rPr>
              <a:t>market failure </a:t>
            </a:r>
            <a:r>
              <a:rPr lang="en-US" sz="2000" dirty="0"/>
              <a:t>and may constitute a </a:t>
            </a:r>
            <a:r>
              <a:rPr lang="en-US" sz="2000" b="1" dirty="0">
                <a:solidFill>
                  <a:schemeClr val="accent1"/>
                </a:solidFill>
              </a:rPr>
              <a:t>rationale for intervention.</a:t>
            </a:r>
          </a:p>
          <a:p>
            <a:pPr>
              <a:buFont typeface="Wingdings 3" panose="05040102010807070707" pitchFamily="18" charset="2"/>
              <a:buChar char="}"/>
            </a:pPr>
            <a:endParaRPr lang="en-US" sz="2200" dirty="0"/>
          </a:p>
          <a:p>
            <a:pPr>
              <a:buFont typeface="Wingdings 3" panose="05040102010807070707" pitchFamily="18" charset="2"/>
              <a:buChar char="}"/>
            </a:pPr>
            <a:r>
              <a:rPr lang="en-US" sz="2200" dirty="0"/>
              <a:t>Some solutions:</a:t>
            </a:r>
          </a:p>
          <a:p>
            <a:pPr lvl="1">
              <a:spcBef>
                <a:spcPts val="1200"/>
              </a:spcBef>
              <a:buClr>
                <a:schemeClr val="tx1"/>
              </a:buClr>
              <a:buFont typeface="Courier New" panose="02070309020205020404" pitchFamily="49" charset="0"/>
              <a:buChar char="o"/>
            </a:pPr>
            <a:r>
              <a:rPr lang="en-US" sz="2000" dirty="0"/>
              <a:t>regulate financial markets</a:t>
            </a:r>
          </a:p>
          <a:p>
            <a:pPr lvl="1">
              <a:spcBef>
                <a:spcPts val="1200"/>
              </a:spcBef>
              <a:buClr>
                <a:schemeClr val="tx1"/>
              </a:buClr>
              <a:buFont typeface="Courier New" panose="02070309020205020404" pitchFamily="49" charset="0"/>
              <a:buChar char="o"/>
            </a:pPr>
            <a:r>
              <a:rPr lang="en-US" sz="2000" dirty="0"/>
              <a:t>consider targeting investment-related grants and subsidized loans to the poor</a:t>
            </a:r>
          </a:p>
          <a:p>
            <a:pPr lvl="1">
              <a:spcBef>
                <a:spcPts val="1200"/>
              </a:spcBef>
              <a:buClr>
                <a:schemeClr val="tx1"/>
              </a:buClr>
              <a:buFont typeface="Courier New" panose="02070309020205020404" pitchFamily="49" charset="0"/>
              <a:buChar char="o"/>
            </a:pPr>
            <a:r>
              <a:rPr lang="en-US" sz="2000" dirty="0"/>
              <a:t>switch from supply-side to demand-side approaches to subsidizing education, health and other services</a:t>
            </a:r>
          </a:p>
          <a:p>
            <a:pPr lvl="1">
              <a:spcBef>
                <a:spcPts val="1200"/>
              </a:spcBef>
              <a:buClr>
                <a:schemeClr val="tx1"/>
              </a:buClr>
              <a:buFont typeface="Courier New" panose="02070309020205020404" pitchFamily="49" charset="0"/>
              <a:buChar char="o"/>
            </a:pPr>
            <a:r>
              <a:rPr lang="en-US" sz="2000" dirty="0"/>
              <a:t>create microfinance institutions and programs</a:t>
            </a:r>
          </a:p>
          <a:p>
            <a:pPr lvl="1"/>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37</a:t>
            </a:fld>
            <a:endParaRPr lang="en-US"/>
          </a:p>
        </p:txBody>
      </p:sp>
      <p:sp>
        <p:nvSpPr>
          <p:cNvPr id="5" name="Title 4"/>
          <p:cNvSpPr>
            <a:spLocks noGrp="1"/>
          </p:cNvSpPr>
          <p:nvPr>
            <p:ph type="title"/>
          </p:nvPr>
        </p:nvSpPr>
        <p:spPr>
          <a:xfrm>
            <a:off x="457200" y="274638"/>
            <a:ext cx="8610600" cy="1143000"/>
          </a:xfrm>
        </p:spPr>
        <p:txBody>
          <a:bodyPr>
            <a:normAutofit fontScale="90000"/>
          </a:bodyPr>
          <a:lstStyle/>
          <a:p>
            <a:r>
              <a:rPr lang="en-US" dirty="0"/>
              <a:t>Financial constraints: Policy implications</a:t>
            </a:r>
          </a:p>
        </p:txBody>
      </p:sp>
    </p:spTree>
    <p:extLst>
      <p:ext uri="{BB962C8B-B14F-4D97-AF65-F5344CB8AC3E}">
        <p14:creationId xmlns:p14="http://schemas.microsoft.com/office/powerpoint/2010/main" val="2793693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dirty="0"/>
              <a:t>Monetary policy, Financial Crises, and Stabilization Policies</a:t>
            </a:r>
          </a:p>
        </p:txBody>
      </p:sp>
      <p:sp>
        <p:nvSpPr>
          <p:cNvPr id="6" name="Slide Number Placeholder 5"/>
          <p:cNvSpPr>
            <a:spLocks noGrp="1"/>
          </p:cNvSpPr>
          <p:nvPr>
            <p:ph type="sldNum" sz="quarter" idx="12"/>
          </p:nvPr>
        </p:nvSpPr>
        <p:spPr/>
        <p:txBody>
          <a:bodyPr/>
          <a:lstStyle/>
          <a:p>
            <a:fld id="{B3977D60-5343-49E1-BD8C-CA39C39BE7A5}" type="slidenum">
              <a:rPr lang="en-US" smtClean="0"/>
              <a:t>38</a:t>
            </a:fld>
            <a:endParaRPr lang="en-US"/>
          </a:p>
        </p:txBody>
      </p:sp>
    </p:spTree>
    <p:extLst>
      <p:ext uri="{BB962C8B-B14F-4D97-AF65-F5344CB8AC3E}">
        <p14:creationId xmlns:p14="http://schemas.microsoft.com/office/powerpoint/2010/main" val="17397686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5071872"/>
          </a:xfrm>
        </p:spPr>
        <p:txBody>
          <a:bodyPr>
            <a:normAutofit/>
          </a:bodyPr>
          <a:lstStyle/>
          <a:p>
            <a:pPr lvl="0"/>
            <a:r>
              <a:rPr lang="en-CA" sz="2000" dirty="0"/>
              <a:t>Monetary and financial policy could play a major role in governmental efforts designed to expand economic activity in times of unemployment and surplus capacity and to contract that activity in times of excess demand and inflation.</a:t>
            </a:r>
          </a:p>
          <a:p>
            <a:pPr lvl="1"/>
            <a:r>
              <a:rPr lang="en-CA" sz="2000" dirty="0"/>
              <a:t>Monetary policy: using the money supply and interest rates</a:t>
            </a:r>
          </a:p>
          <a:p>
            <a:pPr lvl="0"/>
            <a:endParaRPr lang="en-CA" sz="2000" dirty="0"/>
          </a:p>
          <a:p>
            <a:pPr lvl="0"/>
            <a:r>
              <a:rPr lang="en-CA" sz="2000" dirty="0"/>
              <a:t>The ability of governments in many developing countries to regulate the national supply of money is constrained by the openness of their economies, </a:t>
            </a:r>
          </a:p>
          <a:p>
            <a:pPr lvl="1"/>
            <a:r>
              <a:rPr lang="en-CA" sz="2000" dirty="0"/>
              <a:t>in some cases the pegging of their currencies to the dollar or alternatively to the euro or a basket of major developed-country currencies, </a:t>
            </a:r>
          </a:p>
          <a:p>
            <a:pPr lvl="1"/>
            <a:r>
              <a:rPr lang="en-CA" sz="2000" dirty="0"/>
              <a:t>monetary policy and fiscal policy are not independent,</a:t>
            </a:r>
          </a:p>
          <a:p>
            <a:pPr lvl="1"/>
            <a:r>
              <a:rPr lang="en-CA" sz="2000" dirty="0"/>
              <a:t>the accumulation of foreign-currency earnings is a significant but highly variable source of their domestic financial resources.</a:t>
            </a:r>
            <a:endParaRPr lang="en-US" sz="2000" dirty="0"/>
          </a:p>
        </p:txBody>
      </p:sp>
      <p:sp>
        <p:nvSpPr>
          <p:cNvPr id="4" name="Slide Number Placeholder 3"/>
          <p:cNvSpPr>
            <a:spLocks noGrp="1"/>
          </p:cNvSpPr>
          <p:nvPr>
            <p:ph type="sldNum" sz="quarter" idx="12"/>
          </p:nvPr>
        </p:nvSpPr>
        <p:spPr/>
        <p:txBody>
          <a:bodyPr/>
          <a:lstStyle/>
          <a:p>
            <a:fld id="{B3977D60-5343-49E1-BD8C-CA39C39BE7A5}" type="slidenum">
              <a:rPr lang="en-US" smtClean="0"/>
              <a:t>39</a:t>
            </a:fld>
            <a:endParaRPr lang="en-US"/>
          </a:p>
        </p:txBody>
      </p:sp>
      <p:sp>
        <p:nvSpPr>
          <p:cNvPr id="5" name="Title 4"/>
          <p:cNvSpPr>
            <a:spLocks noGrp="1"/>
          </p:cNvSpPr>
          <p:nvPr>
            <p:ph type="title"/>
          </p:nvPr>
        </p:nvSpPr>
        <p:spPr>
          <a:xfrm>
            <a:off x="457200" y="274638"/>
            <a:ext cx="8610600" cy="1143000"/>
          </a:xfrm>
        </p:spPr>
        <p:txBody>
          <a:bodyPr>
            <a:normAutofit/>
          </a:bodyPr>
          <a:lstStyle/>
          <a:p>
            <a:r>
              <a:rPr lang="en-CA" sz="3000" dirty="0"/>
              <a:t>Finance and Fiscal Policy for Development</a:t>
            </a:r>
          </a:p>
        </p:txBody>
      </p:sp>
    </p:spTree>
    <p:extLst>
      <p:ext uri="{BB962C8B-B14F-4D97-AF65-F5344CB8AC3E}">
        <p14:creationId xmlns:p14="http://schemas.microsoft.com/office/powerpoint/2010/main" val="1031287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The IMF stabilization program </a:t>
            </a:r>
          </a:p>
          <a:p>
            <a:pPr lvl="1"/>
            <a:r>
              <a:rPr lang="en-US" dirty="0"/>
              <a:t>Macroeconomic instability</a:t>
            </a:r>
          </a:p>
          <a:p>
            <a:pPr lvl="1"/>
            <a:r>
              <a:rPr lang="en-US" dirty="0"/>
              <a:t>Stabilization policies</a:t>
            </a:r>
          </a:p>
          <a:p>
            <a:pPr lvl="1"/>
            <a:r>
              <a:rPr lang="en-US" dirty="0"/>
              <a:t>Four basic components of IMF stabilization program:</a:t>
            </a:r>
          </a:p>
          <a:p>
            <a:pPr lvl="2"/>
            <a:r>
              <a:rPr lang="en-US" dirty="0"/>
              <a:t>Opening up of the economy to international trade</a:t>
            </a:r>
          </a:p>
          <a:p>
            <a:pPr lvl="2"/>
            <a:r>
              <a:rPr lang="en-US" dirty="0"/>
              <a:t>Liberalization of foreign exchange</a:t>
            </a:r>
          </a:p>
          <a:p>
            <a:pPr lvl="2"/>
            <a:r>
              <a:rPr lang="en-US" dirty="0"/>
              <a:t>Devaluation of the official exchange rate</a:t>
            </a:r>
          </a:p>
          <a:p>
            <a:pPr lvl="2"/>
            <a:r>
              <a:rPr lang="en-US" dirty="0"/>
              <a:t>Rigid domestic anti-inflation program</a:t>
            </a:r>
          </a:p>
          <a:p>
            <a:endParaRPr lang="en-CA" dirty="0"/>
          </a:p>
        </p:txBody>
      </p:sp>
      <p:sp>
        <p:nvSpPr>
          <p:cNvPr id="4" name="Slide Number Placeholder 3"/>
          <p:cNvSpPr>
            <a:spLocks noGrp="1"/>
          </p:cNvSpPr>
          <p:nvPr>
            <p:ph type="sldNum" sz="quarter" idx="12"/>
          </p:nvPr>
        </p:nvSpPr>
        <p:spPr/>
        <p:txBody>
          <a:bodyPr/>
          <a:lstStyle/>
          <a:p>
            <a:fld id="{B3977D60-5343-49E1-BD8C-CA39C39BE7A5}" type="slidenum">
              <a:rPr lang="en-US" smtClean="0"/>
              <a:t>40</a:t>
            </a:fld>
            <a:endParaRPr lang="en-US"/>
          </a:p>
        </p:txBody>
      </p:sp>
      <p:sp>
        <p:nvSpPr>
          <p:cNvPr id="5" name="Title 4"/>
          <p:cNvSpPr>
            <a:spLocks noGrp="1"/>
          </p:cNvSpPr>
          <p:nvPr>
            <p:ph type="title"/>
          </p:nvPr>
        </p:nvSpPr>
        <p:spPr/>
        <p:txBody>
          <a:bodyPr>
            <a:normAutofit/>
          </a:bodyPr>
          <a:lstStyle/>
          <a:p>
            <a:r>
              <a:rPr lang="en-US" sz="2400" dirty="0"/>
              <a:t>Macroeconomic Instability, Classic IMF Stabilization Policies, and Their Critics</a:t>
            </a:r>
            <a:endParaRPr lang="en-CA" sz="2400" dirty="0"/>
          </a:p>
        </p:txBody>
      </p:sp>
    </p:spTree>
    <p:extLst>
      <p:ext uri="{BB962C8B-B14F-4D97-AF65-F5344CB8AC3E}">
        <p14:creationId xmlns:p14="http://schemas.microsoft.com/office/powerpoint/2010/main" val="38361478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The IMF stabilization program (continued)</a:t>
            </a:r>
          </a:p>
          <a:p>
            <a:pPr lvl="1"/>
            <a:r>
              <a:rPr lang="en-US" dirty="0"/>
              <a:t>Such policies can be politically unpopular because they hurt the lower- and middle-income groups.</a:t>
            </a:r>
          </a:p>
          <a:p>
            <a:pPr lvl="1"/>
            <a:r>
              <a:rPr lang="en-US" dirty="0"/>
              <a:t> Less radical observers view the IMF as neither a developmental nor an </a:t>
            </a:r>
            <a:r>
              <a:rPr lang="en-US" dirty="0" err="1"/>
              <a:t>antidevelopmental</a:t>
            </a:r>
            <a:r>
              <a:rPr lang="en-US" dirty="0"/>
              <a:t> institution.</a:t>
            </a:r>
          </a:p>
        </p:txBody>
      </p:sp>
      <p:sp>
        <p:nvSpPr>
          <p:cNvPr id="4" name="Slide Number Placeholder 3"/>
          <p:cNvSpPr>
            <a:spLocks noGrp="1"/>
          </p:cNvSpPr>
          <p:nvPr>
            <p:ph type="sldNum" sz="quarter" idx="12"/>
          </p:nvPr>
        </p:nvSpPr>
        <p:spPr/>
        <p:txBody>
          <a:bodyPr/>
          <a:lstStyle/>
          <a:p>
            <a:fld id="{B3977D60-5343-49E1-BD8C-CA39C39BE7A5}" type="slidenum">
              <a:rPr lang="en-US" smtClean="0"/>
              <a:t>41</a:t>
            </a:fld>
            <a:endParaRPr lang="en-US"/>
          </a:p>
        </p:txBody>
      </p:sp>
      <p:sp>
        <p:nvSpPr>
          <p:cNvPr id="5" name="Title 4"/>
          <p:cNvSpPr>
            <a:spLocks noGrp="1"/>
          </p:cNvSpPr>
          <p:nvPr>
            <p:ph type="title"/>
          </p:nvPr>
        </p:nvSpPr>
        <p:spPr/>
        <p:txBody>
          <a:bodyPr>
            <a:noAutofit/>
          </a:bodyPr>
          <a:lstStyle/>
          <a:p>
            <a:r>
              <a:rPr lang="en-US" sz="2400" dirty="0"/>
              <a:t>Macroeconomic Instability, Classic IMF Stabilization Policies, and Their Critics</a:t>
            </a:r>
            <a:endParaRPr lang="en-CA" sz="2400" dirty="0"/>
          </a:p>
        </p:txBody>
      </p:sp>
    </p:spTree>
    <p:extLst>
      <p:ext uri="{BB962C8B-B14F-4D97-AF65-F5344CB8AC3E}">
        <p14:creationId xmlns:p14="http://schemas.microsoft.com/office/powerpoint/2010/main" val="16909572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Foreign Investment</a:t>
            </a:r>
          </a:p>
        </p:txBody>
      </p:sp>
      <p:sp>
        <p:nvSpPr>
          <p:cNvPr id="6" name="Slide Number Placeholder 5"/>
          <p:cNvSpPr>
            <a:spLocks noGrp="1"/>
          </p:cNvSpPr>
          <p:nvPr>
            <p:ph type="sldNum" sz="quarter" idx="12"/>
          </p:nvPr>
        </p:nvSpPr>
        <p:spPr/>
        <p:txBody>
          <a:bodyPr/>
          <a:lstStyle/>
          <a:p>
            <a:fld id="{B3977D60-5343-49E1-BD8C-CA39C39BE7A5}" type="slidenum">
              <a:rPr lang="en-US" smtClean="0"/>
              <a:t>42</a:t>
            </a:fld>
            <a:endParaRPr lang="en-US"/>
          </a:p>
        </p:txBody>
      </p:sp>
    </p:spTree>
    <p:extLst>
      <p:ext uri="{BB962C8B-B14F-4D97-AF65-F5344CB8AC3E}">
        <p14:creationId xmlns:p14="http://schemas.microsoft.com/office/powerpoint/2010/main" val="15333939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1143000"/>
            <a:ext cx="8229600" cy="4525963"/>
          </a:xfrm>
        </p:spPr>
        <p:txBody>
          <a:bodyPr>
            <a:noAutofit/>
          </a:bodyPr>
          <a:lstStyle/>
          <a:p>
            <a:pPr lvl="0"/>
            <a:r>
              <a:rPr lang="en-CA" sz="2000" dirty="0"/>
              <a:t>The international flow of financial resources takes three main forms: </a:t>
            </a:r>
          </a:p>
          <a:p>
            <a:pPr marL="109728" indent="0">
              <a:buNone/>
            </a:pPr>
            <a:endParaRPr lang="en-CA" sz="1000" dirty="0"/>
          </a:p>
          <a:p>
            <a:pPr marL="109728" indent="0">
              <a:buNone/>
            </a:pPr>
            <a:r>
              <a:rPr lang="en-CA" sz="2000" dirty="0"/>
              <a:t>      (1) private foreign direct and portfolio investment, consisting of </a:t>
            </a:r>
          </a:p>
          <a:p>
            <a:pPr marL="109728" indent="0">
              <a:buNone/>
            </a:pPr>
            <a:r>
              <a:rPr lang="en-CA" sz="2000" dirty="0"/>
              <a:t>	(a) foreign “direct” investment by large multinational (or 	transnational) corporations, usually with headquarters in the 	developed nations, </a:t>
            </a:r>
          </a:p>
          <a:p>
            <a:pPr marL="109728" indent="0">
              <a:buNone/>
            </a:pPr>
            <a:r>
              <a:rPr lang="en-CA" sz="2000" dirty="0"/>
              <a:t>	(b) foreign portfolio investment (e.g., stocks, bonds, and notes) 	in developing countries’ credit and equity markets by private 	institutions (banks, mutual funds, corporations) and individuals; </a:t>
            </a:r>
          </a:p>
          <a:p>
            <a:pPr marL="109728" indent="0">
              <a:buNone/>
            </a:pPr>
            <a:r>
              <a:rPr lang="en-CA" sz="1000" dirty="0"/>
              <a:t>     </a:t>
            </a:r>
            <a:r>
              <a:rPr lang="en-CA" sz="2000" dirty="0"/>
              <a:t>     (2) remittances of earnings by international migrants; </a:t>
            </a:r>
          </a:p>
          <a:p>
            <a:pPr marL="109728" indent="0">
              <a:buNone/>
            </a:pPr>
            <a:r>
              <a:rPr lang="en-CA" sz="1000" dirty="0"/>
              <a:t>     </a:t>
            </a:r>
            <a:r>
              <a:rPr lang="en-CA" sz="2000" dirty="0"/>
              <a:t>     (3) public and private development assistance (foreign aid), from </a:t>
            </a:r>
          </a:p>
          <a:p>
            <a:pPr marL="109728" indent="0">
              <a:buNone/>
            </a:pPr>
            <a:r>
              <a:rPr lang="en-CA" sz="2000" dirty="0"/>
              <a:t>	(a) individual national governments and multinational donor 	agencies and,</a:t>
            </a:r>
          </a:p>
          <a:p>
            <a:pPr marL="109728" indent="0">
              <a:buNone/>
            </a:pPr>
            <a:r>
              <a:rPr lang="en-CA" sz="2000" dirty="0"/>
              <a:t>	(b) private nongovernmental organizations (NGOs), most working 	directly with developing nations at the local level. </a:t>
            </a:r>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43</a:t>
            </a:fld>
            <a:endParaRPr lang="en-US"/>
          </a:p>
        </p:txBody>
      </p:sp>
      <p:sp>
        <p:nvSpPr>
          <p:cNvPr id="5" name="Title 4">
            <a:extLst>
              <a:ext uri="{FF2B5EF4-FFF2-40B4-BE49-F238E27FC236}">
                <a16:creationId xmlns:a16="http://schemas.microsoft.com/office/drawing/2014/main" id="{03148468-A0DC-4907-8795-FC9BB63B4A35}"/>
              </a:ext>
            </a:extLst>
          </p:cNvPr>
          <p:cNvSpPr>
            <a:spLocks noGrp="1"/>
          </p:cNvSpPr>
          <p:nvPr>
            <p:ph type="title"/>
          </p:nvPr>
        </p:nvSpPr>
        <p:spPr/>
        <p:txBody>
          <a:bodyPr>
            <a:normAutofit/>
          </a:bodyPr>
          <a:lstStyle/>
          <a:p>
            <a:r>
              <a:rPr lang="en-US" sz="2800" dirty="0"/>
              <a:t>The International Flow of Financial Resources</a:t>
            </a:r>
          </a:p>
        </p:txBody>
      </p:sp>
    </p:spTree>
    <p:extLst>
      <p:ext uri="{BB962C8B-B14F-4D97-AF65-F5344CB8AC3E}">
        <p14:creationId xmlns:p14="http://schemas.microsoft.com/office/powerpoint/2010/main" val="3337373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44</a:t>
            </a:fld>
            <a:endParaRPr lang="en-US"/>
          </a:p>
        </p:txBody>
      </p:sp>
      <p:sp>
        <p:nvSpPr>
          <p:cNvPr id="5" name="Title 4">
            <a:extLst>
              <a:ext uri="{FF2B5EF4-FFF2-40B4-BE49-F238E27FC236}">
                <a16:creationId xmlns:a16="http://schemas.microsoft.com/office/drawing/2014/main" id="{03148468-A0DC-4907-8795-FC9BB63B4A35}"/>
              </a:ext>
            </a:extLst>
          </p:cNvPr>
          <p:cNvSpPr>
            <a:spLocks noGrp="1"/>
          </p:cNvSpPr>
          <p:nvPr>
            <p:ph type="title"/>
          </p:nvPr>
        </p:nvSpPr>
        <p:spPr/>
        <p:txBody>
          <a:bodyPr>
            <a:normAutofit/>
          </a:bodyPr>
          <a:lstStyle/>
          <a:p>
            <a:r>
              <a:rPr lang="en-US" sz="2400" b="0" dirty="0"/>
              <a:t>FDI inflows, Global and By Group of Economies, 1980–2012 (Billions of Dollars)</a:t>
            </a:r>
            <a:endParaRPr lang="en-US" sz="2400" dirty="0"/>
          </a:p>
        </p:txBody>
      </p:sp>
      <p:pic>
        <p:nvPicPr>
          <p:cNvPr id="7" name="Picture 6" descr="fig14_01.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1447800"/>
            <a:ext cx="8077200" cy="4374394"/>
          </a:xfrm>
          <a:prstGeom prst="rect">
            <a:avLst/>
          </a:prstGeom>
        </p:spPr>
      </p:pic>
    </p:spTree>
    <p:extLst>
      <p:ext uri="{BB962C8B-B14F-4D97-AF65-F5344CB8AC3E}">
        <p14:creationId xmlns:p14="http://schemas.microsoft.com/office/powerpoint/2010/main" val="7755726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45</a:t>
            </a:fld>
            <a:endParaRPr lang="en-US"/>
          </a:p>
        </p:txBody>
      </p:sp>
      <p:sp>
        <p:nvSpPr>
          <p:cNvPr id="5" name="Title 4">
            <a:extLst>
              <a:ext uri="{FF2B5EF4-FFF2-40B4-BE49-F238E27FC236}">
                <a16:creationId xmlns:a16="http://schemas.microsoft.com/office/drawing/2014/main" id="{03148468-A0DC-4907-8795-FC9BB63B4A35}"/>
              </a:ext>
            </a:extLst>
          </p:cNvPr>
          <p:cNvSpPr>
            <a:spLocks noGrp="1"/>
          </p:cNvSpPr>
          <p:nvPr>
            <p:ph type="title"/>
          </p:nvPr>
        </p:nvSpPr>
        <p:spPr/>
        <p:txBody>
          <a:bodyPr>
            <a:normAutofit/>
          </a:bodyPr>
          <a:lstStyle/>
          <a:p>
            <a:r>
              <a:rPr lang="en-US" sz="2400" b="0" dirty="0"/>
              <a:t>Sources of External Financing for Developing Countries, 1990–2008</a:t>
            </a:r>
            <a:endParaRPr lang="en-US" sz="2400" dirty="0"/>
          </a:p>
        </p:txBody>
      </p:sp>
      <p:pic>
        <p:nvPicPr>
          <p:cNvPr id="6" name="Picture 5" descr="fig14_04.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1297172"/>
            <a:ext cx="4876800" cy="5103628"/>
          </a:xfrm>
          <a:prstGeom prst="rect">
            <a:avLst/>
          </a:prstGeom>
        </p:spPr>
      </p:pic>
    </p:spTree>
    <p:extLst>
      <p:ext uri="{BB962C8B-B14F-4D97-AF65-F5344CB8AC3E}">
        <p14:creationId xmlns:p14="http://schemas.microsoft.com/office/powerpoint/2010/main" val="20543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1493837"/>
            <a:ext cx="8229600" cy="4525963"/>
          </a:xfrm>
        </p:spPr>
        <p:txBody>
          <a:bodyPr>
            <a:noAutofit/>
          </a:bodyPr>
          <a:lstStyle/>
          <a:p>
            <a:pPr lvl="0"/>
            <a:r>
              <a:rPr lang="en-CA" sz="2000" dirty="0"/>
              <a:t>Multinational corporations (MNCs) are the major force in the rapid globalization of world trade. </a:t>
            </a:r>
          </a:p>
          <a:p>
            <a:pPr lvl="0"/>
            <a:r>
              <a:rPr lang="en-CA" sz="2000" dirty="0"/>
              <a:t>Two central characteristics of MNCs are their large size and the fact that their worldwide operations and activities tend to be centrally controlled by parent companies. </a:t>
            </a:r>
          </a:p>
          <a:p>
            <a:pPr lvl="0"/>
            <a:r>
              <a:rPr lang="en-CA" sz="2000" dirty="0"/>
              <a:t>A majority of developing countries, especially the smaller and least developed ones, feel overwhelmed in attempting to bargain with such powerful entities.</a:t>
            </a:r>
          </a:p>
          <a:p>
            <a:pPr lvl="0"/>
            <a:r>
              <a:rPr lang="en-CA" sz="2000" dirty="0"/>
              <a:t>Historically, MNCs, especially those operating in developing nations, focused on extractive and primary industries, mainly petroleum, nonfuel minerals, and plantation activities (export-oriented agriculture and local food processing). </a:t>
            </a:r>
          </a:p>
          <a:p>
            <a:pPr lvl="0"/>
            <a:r>
              <a:rPr lang="en-CA" sz="2000" dirty="0"/>
              <a:t>Recently, manufacturing operations and services (banks, hotels, etc.) have occupied a dominant share of MNC production activities. </a:t>
            </a:r>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46</a:t>
            </a:fld>
            <a:endParaRPr lang="en-US"/>
          </a:p>
        </p:txBody>
      </p:sp>
      <p:sp>
        <p:nvSpPr>
          <p:cNvPr id="5" name="Title 4">
            <a:extLst>
              <a:ext uri="{FF2B5EF4-FFF2-40B4-BE49-F238E27FC236}">
                <a16:creationId xmlns:a16="http://schemas.microsoft.com/office/drawing/2014/main" id="{03148468-A0DC-4907-8795-FC9BB63B4A35}"/>
              </a:ext>
            </a:extLst>
          </p:cNvPr>
          <p:cNvSpPr>
            <a:spLocks noGrp="1"/>
          </p:cNvSpPr>
          <p:nvPr>
            <p:ph type="title"/>
          </p:nvPr>
        </p:nvSpPr>
        <p:spPr/>
        <p:txBody>
          <a:bodyPr>
            <a:normAutofit/>
          </a:bodyPr>
          <a:lstStyle/>
          <a:p>
            <a:r>
              <a:rPr lang="en-CA" sz="2800" dirty="0"/>
              <a:t>Multinational corporations</a:t>
            </a:r>
            <a:endParaRPr lang="en-US" sz="2800" dirty="0"/>
          </a:p>
        </p:txBody>
      </p:sp>
    </p:spTree>
    <p:extLst>
      <p:ext uri="{BB962C8B-B14F-4D97-AF65-F5344CB8AC3E}">
        <p14:creationId xmlns:p14="http://schemas.microsoft.com/office/powerpoint/2010/main" val="247952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1143000"/>
            <a:ext cx="8229600" cy="4525963"/>
          </a:xfrm>
        </p:spPr>
        <p:txBody>
          <a:bodyPr>
            <a:noAutofit/>
          </a:bodyPr>
          <a:lstStyle/>
          <a:p>
            <a:pPr lvl="0"/>
            <a:r>
              <a:rPr lang="en-CA" sz="2200" dirty="0"/>
              <a:t>Pro-foreign-investment argument: </a:t>
            </a:r>
          </a:p>
          <a:p>
            <a:pPr lvl="1"/>
            <a:r>
              <a:rPr lang="en-CA" sz="2000" dirty="0"/>
              <a:t>Private foreign investment (as well as foreign aid) fills in gaps between the domestically available supplies of savings, foreign exchange, government revenue, and human capital skills and the desired level of these resources necessary to achieve growth and development targets (</a:t>
            </a:r>
            <a:r>
              <a:rPr lang="en-US" sz="2000" dirty="0"/>
              <a:t>The usual argument from the economists!</a:t>
            </a:r>
            <a:r>
              <a:rPr lang="en-CA" sz="2000" dirty="0"/>
              <a:t>).</a:t>
            </a:r>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47</a:t>
            </a:fld>
            <a:endParaRPr lang="en-US"/>
          </a:p>
        </p:txBody>
      </p:sp>
      <p:sp>
        <p:nvSpPr>
          <p:cNvPr id="5" name="Title 4">
            <a:extLst>
              <a:ext uri="{FF2B5EF4-FFF2-40B4-BE49-F238E27FC236}">
                <a16:creationId xmlns:a16="http://schemas.microsoft.com/office/drawing/2014/main" id="{03148468-A0DC-4907-8795-FC9BB63B4A35}"/>
              </a:ext>
            </a:extLst>
          </p:cNvPr>
          <p:cNvSpPr>
            <a:spLocks noGrp="1"/>
          </p:cNvSpPr>
          <p:nvPr>
            <p:ph type="title"/>
          </p:nvPr>
        </p:nvSpPr>
        <p:spPr>
          <a:xfrm>
            <a:off x="304800" y="274638"/>
            <a:ext cx="8382000" cy="1143000"/>
          </a:xfrm>
        </p:spPr>
        <p:txBody>
          <a:bodyPr>
            <a:normAutofit/>
          </a:bodyPr>
          <a:lstStyle/>
          <a:p>
            <a:r>
              <a:rPr lang="en-CA" sz="2200" dirty="0"/>
              <a:t>Private Foreign Investment for Development: Pros and Cons</a:t>
            </a:r>
            <a:endParaRPr lang="en-US" sz="2200" dirty="0"/>
          </a:p>
        </p:txBody>
      </p:sp>
    </p:spTree>
    <p:extLst>
      <p:ext uri="{BB962C8B-B14F-4D97-AF65-F5344CB8AC3E}">
        <p14:creationId xmlns:p14="http://schemas.microsoft.com/office/powerpoint/2010/main" val="2479525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1143000"/>
            <a:ext cx="8229600" cy="4525963"/>
          </a:xfrm>
        </p:spPr>
        <p:txBody>
          <a:bodyPr>
            <a:noAutofit/>
          </a:bodyPr>
          <a:lstStyle/>
          <a:p>
            <a:pPr lvl="0"/>
            <a:r>
              <a:rPr lang="en-CA" sz="2000" dirty="0"/>
              <a:t>Counter argument:</a:t>
            </a:r>
          </a:p>
          <a:p>
            <a:pPr lvl="1"/>
            <a:r>
              <a:rPr lang="en-CA" sz="2000" dirty="0"/>
              <a:t>Although MNCs provide capital, they may also:</a:t>
            </a:r>
          </a:p>
          <a:p>
            <a:pPr lvl="2"/>
            <a:r>
              <a:rPr lang="en-CA" sz="1800" dirty="0"/>
              <a:t>lower domestic savings and investment rates by substituting for private savings, </a:t>
            </a:r>
          </a:p>
          <a:p>
            <a:pPr lvl="2"/>
            <a:r>
              <a:rPr lang="en-CA" sz="1800" dirty="0"/>
              <a:t>suppress competition through exclusive production agreements with host governments, </a:t>
            </a:r>
          </a:p>
          <a:p>
            <a:pPr lvl="2"/>
            <a:r>
              <a:rPr lang="en-CA" sz="1800" dirty="0"/>
              <a:t>Fail to reinvest much of their profits, </a:t>
            </a:r>
          </a:p>
          <a:p>
            <a:pPr lvl="2"/>
            <a:r>
              <a:rPr lang="en-CA" sz="1800" dirty="0"/>
              <a:t>inhibit the expansion of indigenous firms that might supply them with intermediate products by instead importing these goods from overseas affiliates. </a:t>
            </a:r>
          </a:p>
          <a:p>
            <a:pPr lvl="2"/>
            <a:r>
              <a:rPr lang="en-CA" sz="1800" dirty="0"/>
              <a:t>crowd out the investment of local firms by raising a large fraction of their capital locally in the developing country itself.</a:t>
            </a:r>
          </a:p>
          <a:p>
            <a:pPr lvl="1"/>
            <a:r>
              <a:rPr lang="en-CA" sz="2000" dirty="0"/>
              <a:t>The management, entrepreneurial skills, ideas, technology, and overseas contacts provided by MNCs may have little impact on developing local sources of these scarce skills and resources and may, in fact, inhibit their development by stifling the growth of indigenous entrepreneurship as a result of the MNCs’ dominance of local markets.</a:t>
            </a:r>
            <a:endParaRPr lang="en-US" sz="2000" dirty="0"/>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48</a:t>
            </a:fld>
            <a:endParaRPr lang="en-US"/>
          </a:p>
        </p:txBody>
      </p:sp>
      <p:sp>
        <p:nvSpPr>
          <p:cNvPr id="7" name="Title 4">
            <a:extLst>
              <a:ext uri="{FF2B5EF4-FFF2-40B4-BE49-F238E27FC236}">
                <a16:creationId xmlns:a16="http://schemas.microsoft.com/office/drawing/2014/main" id="{03148468-A0DC-4907-8795-FC9BB63B4A35}"/>
              </a:ext>
            </a:extLst>
          </p:cNvPr>
          <p:cNvSpPr>
            <a:spLocks noGrp="1"/>
          </p:cNvSpPr>
          <p:nvPr>
            <p:ph type="title"/>
          </p:nvPr>
        </p:nvSpPr>
        <p:spPr>
          <a:xfrm>
            <a:off x="304800" y="274638"/>
            <a:ext cx="8382000" cy="1143000"/>
          </a:xfrm>
        </p:spPr>
        <p:txBody>
          <a:bodyPr>
            <a:normAutofit/>
          </a:bodyPr>
          <a:lstStyle/>
          <a:p>
            <a:r>
              <a:rPr lang="en-CA" sz="2200" dirty="0"/>
              <a:t>Private Foreign Investment for Development: Pros and Cons</a:t>
            </a:r>
            <a:endParaRPr lang="en-US" sz="2200" dirty="0"/>
          </a:p>
        </p:txBody>
      </p:sp>
    </p:spTree>
    <p:extLst>
      <p:ext uri="{BB962C8B-B14F-4D97-AF65-F5344CB8AC3E}">
        <p14:creationId xmlns:p14="http://schemas.microsoft.com/office/powerpoint/2010/main" val="2479525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1143000"/>
            <a:ext cx="8229600" cy="4525963"/>
          </a:xfrm>
        </p:spPr>
        <p:txBody>
          <a:bodyPr>
            <a:noAutofit/>
          </a:bodyPr>
          <a:lstStyle/>
          <a:p>
            <a:pPr lvl="1"/>
            <a:r>
              <a:rPr lang="en-CA" sz="2000" dirty="0"/>
              <a:t>The impact of MNCs on development is very uneven, and in many situations, MNC activities reinforce dualistic economic structures and exacerbate income inequalities.</a:t>
            </a:r>
          </a:p>
          <a:p>
            <a:pPr lvl="2"/>
            <a:r>
              <a:rPr lang="en-CA" sz="1800" dirty="0"/>
              <a:t>They tend to promote the interests of a small number of local factory managers and relatively well-paid modern-sector workers against the interests of the rest by widening wage differentials. </a:t>
            </a:r>
          </a:p>
          <a:p>
            <a:pPr lvl="2"/>
            <a:r>
              <a:rPr lang="en-CA" sz="1800" dirty="0"/>
              <a:t>They divert resources away from needed food production to the manufacture of sophisticated products catering primarily to the demands of local elites and foreign consumers. </a:t>
            </a:r>
          </a:p>
          <a:p>
            <a:pPr lvl="2"/>
            <a:r>
              <a:rPr lang="en-CA" sz="1800" dirty="0"/>
              <a:t>They tend to worsen the imbalance between rural and urban economic opportunities by locating primarily in urban export enclaves and contributing to excessive rural-urban migration.</a:t>
            </a:r>
          </a:p>
          <a:p>
            <a:pPr lvl="0"/>
            <a:endParaRPr lang="en-CA" sz="2000" dirty="0"/>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49</a:t>
            </a:fld>
            <a:endParaRPr lang="en-US"/>
          </a:p>
        </p:txBody>
      </p:sp>
      <p:sp>
        <p:nvSpPr>
          <p:cNvPr id="7" name="Title 4">
            <a:extLst>
              <a:ext uri="{FF2B5EF4-FFF2-40B4-BE49-F238E27FC236}">
                <a16:creationId xmlns:a16="http://schemas.microsoft.com/office/drawing/2014/main" id="{03148468-A0DC-4907-8795-FC9BB63B4A35}"/>
              </a:ext>
            </a:extLst>
          </p:cNvPr>
          <p:cNvSpPr>
            <a:spLocks noGrp="1"/>
          </p:cNvSpPr>
          <p:nvPr>
            <p:ph type="title"/>
          </p:nvPr>
        </p:nvSpPr>
        <p:spPr>
          <a:xfrm>
            <a:off x="304800" y="274638"/>
            <a:ext cx="8382000" cy="1143000"/>
          </a:xfrm>
        </p:spPr>
        <p:txBody>
          <a:bodyPr>
            <a:normAutofit/>
          </a:bodyPr>
          <a:lstStyle/>
          <a:p>
            <a:r>
              <a:rPr lang="en-CA" sz="2200" dirty="0"/>
              <a:t>Private Foreign Investment for Development: Pros and Cons</a:t>
            </a:r>
            <a:endParaRPr lang="en-US" sz="2200" dirty="0"/>
          </a:p>
        </p:txBody>
      </p:sp>
    </p:spTree>
    <p:extLst>
      <p:ext uri="{BB962C8B-B14F-4D97-AF65-F5344CB8AC3E}">
        <p14:creationId xmlns:p14="http://schemas.microsoft.com/office/powerpoint/2010/main" val="2479525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990600"/>
            <a:ext cx="8229600" cy="4525963"/>
          </a:xfrm>
        </p:spPr>
        <p:txBody>
          <a:bodyPr>
            <a:noAutofit/>
          </a:bodyPr>
          <a:lstStyle/>
          <a:p>
            <a:pPr lvl="1"/>
            <a:r>
              <a:rPr lang="en-CA" sz="2000" dirty="0"/>
              <a:t>MNCs typically produce products only demanded by a small, rich minority of the local population, stimulate inappropriate consumption patterns through advertising and their monopolistic market power, and do this all with inappropriate (capital-intensive) technologies of production that as a result create comparatively little employment.</a:t>
            </a:r>
          </a:p>
          <a:p>
            <a:pPr lvl="2"/>
            <a:r>
              <a:rPr lang="en-CA" sz="1600" dirty="0"/>
              <a:t>Thus, local resources tend to be allocated for socially undesirable projects. </a:t>
            </a:r>
          </a:p>
          <a:p>
            <a:pPr lvl="2"/>
            <a:r>
              <a:rPr lang="en-CA" sz="1800" dirty="0"/>
              <a:t>Also, this process aggravates the already sizable inequality between rich and poor and the serious imbalance between urban and rural economic opportunities.</a:t>
            </a:r>
          </a:p>
          <a:p>
            <a:pPr lvl="1"/>
            <a:r>
              <a:rPr lang="en-CA" sz="2000" dirty="0"/>
              <a:t>Multinationals use their economic power to influence government policies in directions that are unfavorable to development. </a:t>
            </a:r>
          </a:p>
          <a:p>
            <a:pPr lvl="2"/>
            <a:r>
              <a:rPr lang="en-CA" sz="1800" dirty="0"/>
              <a:t>The fear is often expressed that powerful multinational corporations can gain control over local assets and jobs and can then exert considerable influence on political decisions at all levels.</a:t>
            </a:r>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50</a:t>
            </a:fld>
            <a:endParaRPr lang="en-US"/>
          </a:p>
        </p:txBody>
      </p:sp>
      <p:sp>
        <p:nvSpPr>
          <p:cNvPr id="7" name="Title 4">
            <a:extLst>
              <a:ext uri="{FF2B5EF4-FFF2-40B4-BE49-F238E27FC236}">
                <a16:creationId xmlns:a16="http://schemas.microsoft.com/office/drawing/2014/main" id="{03148468-A0DC-4907-8795-FC9BB63B4A35}"/>
              </a:ext>
            </a:extLst>
          </p:cNvPr>
          <p:cNvSpPr>
            <a:spLocks noGrp="1"/>
          </p:cNvSpPr>
          <p:nvPr>
            <p:ph type="title"/>
          </p:nvPr>
        </p:nvSpPr>
        <p:spPr>
          <a:xfrm>
            <a:off x="304800" y="152400"/>
            <a:ext cx="8382000" cy="1143000"/>
          </a:xfrm>
        </p:spPr>
        <p:txBody>
          <a:bodyPr>
            <a:normAutofit/>
          </a:bodyPr>
          <a:lstStyle/>
          <a:p>
            <a:r>
              <a:rPr lang="en-CA" sz="2200" dirty="0"/>
              <a:t>Private Foreign Investment for Development: Pros and Cons</a:t>
            </a:r>
            <a:endParaRPr lang="en-US" sz="2200" dirty="0"/>
          </a:p>
        </p:txBody>
      </p:sp>
    </p:spTree>
    <p:extLst>
      <p:ext uri="{BB962C8B-B14F-4D97-AF65-F5344CB8AC3E}">
        <p14:creationId xmlns:p14="http://schemas.microsoft.com/office/powerpoint/2010/main" val="2479525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1143000"/>
            <a:ext cx="8229600" cy="4525963"/>
          </a:xfrm>
        </p:spPr>
        <p:txBody>
          <a:bodyPr>
            <a:noAutofit/>
          </a:bodyPr>
          <a:lstStyle/>
          <a:p>
            <a:pPr lvl="1"/>
            <a:r>
              <a:rPr lang="en-CA" sz="2000" dirty="0"/>
              <a:t>MNCs may damage host economies by suppressing domestic entrepreneurship and using their superior knowledge, worldwide contacts, advertising skills, and range of essential support services to drive out local competitors and inhibit the emergence of small-scale local enterprises. </a:t>
            </a:r>
          </a:p>
          <a:p>
            <a:pPr lvl="2"/>
            <a:r>
              <a:rPr lang="en-CA" sz="1800" dirty="0"/>
              <a:t>Through the privatization of public corporations and the use of debt-for-equity swaps to reduce debt burdens, MNCs have been able to acquire some of the best and potentially most lucrative local businesses.</a:t>
            </a:r>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51</a:t>
            </a:fld>
            <a:endParaRPr lang="en-US"/>
          </a:p>
        </p:txBody>
      </p:sp>
      <p:sp>
        <p:nvSpPr>
          <p:cNvPr id="7" name="Title 4">
            <a:extLst>
              <a:ext uri="{FF2B5EF4-FFF2-40B4-BE49-F238E27FC236}">
                <a16:creationId xmlns:a16="http://schemas.microsoft.com/office/drawing/2014/main" id="{03148468-A0DC-4907-8795-FC9BB63B4A35}"/>
              </a:ext>
            </a:extLst>
          </p:cNvPr>
          <p:cNvSpPr>
            <a:spLocks noGrp="1"/>
          </p:cNvSpPr>
          <p:nvPr>
            <p:ph type="title"/>
          </p:nvPr>
        </p:nvSpPr>
        <p:spPr>
          <a:xfrm>
            <a:off x="304800" y="274638"/>
            <a:ext cx="8382000" cy="1143000"/>
          </a:xfrm>
        </p:spPr>
        <p:txBody>
          <a:bodyPr>
            <a:normAutofit/>
          </a:bodyPr>
          <a:lstStyle/>
          <a:p>
            <a:r>
              <a:rPr lang="en-CA" sz="2200" dirty="0"/>
              <a:t>Private Foreign Investment for Development: Pros and Cons</a:t>
            </a:r>
            <a:endParaRPr lang="en-US" sz="2200" dirty="0"/>
          </a:p>
        </p:txBody>
      </p:sp>
    </p:spTree>
    <p:extLst>
      <p:ext uri="{BB962C8B-B14F-4D97-AF65-F5344CB8AC3E}">
        <p14:creationId xmlns:p14="http://schemas.microsoft.com/office/powerpoint/2010/main" val="18094959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193B07C-CE54-45DD-A3BC-97BCCDCE5064}"/>
              </a:ext>
            </a:extLst>
          </p:cNvPr>
          <p:cNvSpPr>
            <a:spLocks noGrp="1"/>
          </p:cNvSpPr>
          <p:nvPr>
            <p:ph idx="1"/>
          </p:nvPr>
        </p:nvSpPr>
        <p:spPr>
          <a:xfrm>
            <a:off x="457200" y="838200"/>
            <a:ext cx="8229600" cy="4525963"/>
          </a:xfrm>
        </p:spPr>
        <p:txBody>
          <a:bodyPr>
            <a:noAutofit/>
          </a:bodyPr>
          <a:lstStyle/>
          <a:p>
            <a:pPr lvl="0"/>
            <a:r>
              <a:rPr lang="en-CA" sz="2000" dirty="0"/>
              <a:t>The real debate ultimately centers on different ideological and value judgments about the nature and meaning of economic development and the sources from which it springs. </a:t>
            </a:r>
          </a:p>
          <a:p>
            <a:pPr lvl="0"/>
            <a:r>
              <a:rPr lang="en-CA" sz="2000" dirty="0"/>
              <a:t>The advocates of a central role for private foreign investment tend to be free-market proponents who firmly believe in the efficacy and beneficence of the market mechanism, where this is usually defined as a hands-off policy on the part of host governments. </a:t>
            </a:r>
          </a:p>
          <a:p>
            <a:pPr lvl="1"/>
            <a:r>
              <a:rPr lang="en-CA" sz="1800" dirty="0"/>
              <a:t>Some positive experiences: Some of the east Asian countries</a:t>
            </a:r>
          </a:p>
          <a:p>
            <a:pPr lvl="0"/>
            <a:r>
              <a:rPr lang="en-CA" sz="2000" dirty="0"/>
              <a:t>However, the actual operations of MNCs tend to be monopolistic and oligopolistic. Price setting is achieved more as a result of international bargaining and, in some cases, collusion than as a natural outgrowth of free-market supply and demand.</a:t>
            </a:r>
          </a:p>
          <a:p>
            <a:pPr lvl="0"/>
            <a:r>
              <a:rPr lang="en-CA" sz="2000" dirty="0"/>
              <a:t>Those who argue against the activities of MNCs are often motivated by a sense of the importance of national control over domestic economic activities and the minimization of dominance-dependence relationships between powerful MNCs and developing-country governments.</a:t>
            </a:r>
          </a:p>
          <a:p>
            <a:pPr lvl="1"/>
            <a:r>
              <a:rPr lang="en-CA" sz="1800" dirty="0"/>
              <a:t>Some negative experiences: Mexico, Thailand, Malaysia, and Indonesia in the 1990s</a:t>
            </a:r>
          </a:p>
        </p:txBody>
      </p:sp>
      <p:sp>
        <p:nvSpPr>
          <p:cNvPr id="4" name="Slide Number Placeholder 3">
            <a:extLst>
              <a:ext uri="{FF2B5EF4-FFF2-40B4-BE49-F238E27FC236}">
                <a16:creationId xmlns:a16="http://schemas.microsoft.com/office/drawing/2014/main" id="{28BBA4C7-79E3-4A10-8FCD-AD2C09037BE9}"/>
              </a:ext>
            </a:extLst>
          </p:cNvPr>
          <p:cNvSpPr>
            <a:spLocks noGrp="1"/>
          </p:cNvSpPr>
          <p:nvPr>
            <p:ph type="sldNum" sz="quarter" idx="12"/>
          </p:nvPr>
        </p:nvSpPr>
        <p:spPr/>
        <p:txBody>
          <a:bodyPr/>
          <a:lstStyle/>
          <a:p>
            <a:fld id="{B3977D60-5343-49E1-BD8C-CA39C39BE7A5}" type="slidenum">
              <a:rPr lang="en-US" smtClean="0"/>
              <a:t>52</a:t>
            </a:fld>
            <a:endParaRPr lang="en-US" dirty="0"/>
          </a:p>
        </p:txBody>
      </p:sp>
      <p:sp>
        <p:nvSpPr>
          <p:cNvPr id="7" name="Title 4">
            <a:extLst>
              <a:ext uri="{FF2B5EF4-FFF2-40B4-BE49-F238E27FC236}">
                <a16:creationId xmlns:a16="http://schemas.microsoft.com/office/drawing/2014/main" id="{03148468-A0DC-4907-8795-FC9BB63B4A35}"/>
              </a:ext>
            </a:extLst>
          </p:cNvPr>
          <p:cNvSpPr>
            <a:spLocks noGrp="1"/>
          </p:cNvSpPr>
          <p:nvPr>
            <p:ph type="title"/>
          </p:nvPr>
        </p:nvSpPr>
        <p:spPr>
          <a:xfrm>
            <a:off x="609600" y="0"/>
            <a:ext cx="8077200" cy="1143000"/>
          </a:xfrm>
        </p:spPr>
        <p:txBody>
          <a:bodyPr>
            <a:normAutofit/>
          </a:bodyPr>
          <a:lstStyle/>
          <a:p>
            <a:r>
              <a:rPr lang="en-CA" sz="2400" dirty="0"/>
              <a:t>Summary and reconciling the Pros and Cons</a:t>
            </a:r>
            <a:endParaRPr lang="en-US" sz="2200" dirty="0"/>
          </a:p>
        </p:txBody>
      </p:sp>
    </p:spTree>
    <p:extLst>
      <p:ext uri="{BB962C8B-B14F-4D97-AF65-F5344CB8AC3E}">
        <p14:creationId xmlns:p14="http://schemas.microsoft.com/office/powerpoint/2010/main" val="18094959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Microfinance</a:t>
            </a:r>
          </a:p>
        </p:txBody>
      </p:sp>
      <p:sp>
        <p:nvSpPr>
          <p:cNvPr id="6" name="Slide Number Placeholder 5"/>
          <p:cNvSpPr>
            <a:spLocks noGrp="1"/>
          </p:cNvSpPr>
          <p:nvPr>
            <p:ph type="sldNum" sz="quarter" idx="12"/>
          </p:nvPr>
        </p:nvSpPr>
        <p:spPr/>
        <p:txBody>
          <a:bodyPr/>
          <a:lstStyle/>
          <a:p>
            <a:fld id="{B3977D60-5343-49E1-BD8C-CA39C39BE7A5}" type="slidenum">
              <a:rPr lang="en-US" smtClean="0"/>
              <a:t>53</a:t>
            </a:fld>
            <a:endParaRPr lang="en-US" dirty="0"/>
          </a:p>
        </p:txBody>
      </p:sp>
    </p:spTree>
    <p:extLst>
      <p:ext uri="{BB962C8B-B14F-4D97-AF65-F5344CB8AC3E}">
        <p14:creationId xmlns:p14="http://schemas.microsoft.com/office/powerpoint/2010/main" val="16864233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5105400"/>
          </a:xfrm>
        </p:spPr>
        <p:txBody>
          <a:bodyPr>
            <a:normAutofit fontScale="92500" lnSpcReduction="20000"/>
          </a:bodyPr>
          <a:lstStyle/>
          <a:p>
            <a:pPr>
              <a:buFont typeface="Wingdings 3" panose="05040102010807070707" pitchFamily="18" charset="2"/>
              <a:buChar char="}"/>
            </a:pPr>
            <a:r>
              <a:rPr lang="en-US" sz="2400" dirty="0"/>
              <a:t>Microfinance programs provide credit, savings, insurance and other financial services to clients that are poorer than those typically served by commercial banks.</a:t>
            </a:r>
          </a:p>
          <a:p>
            <a:pPr marL="109728" indent="0">
              <a:buNone/>
            </a:pPr>
            <a:endParaRPr lang="en-US" sz="1700" dirty="0"/>
          </a:p>
          <a:p>
            <a:pPr>
              <a:buFont typeface="Wingdings 3" panose="05040102010807070707" pitchFamily="18" charset="2"/>
              <a:buChar char="}"/>
            </a:pPr>
            <a:r>
              <a:rPr lang="en-US" sz="2400" dirty="0"/>
              <a:t>Microcredit programs (a subset of microfinance activities) provide loans to these clients.  </a:t>
            </a:r>
          </a:p>
          <a:p>
            <a:pPr lvl="1"/>
            <a:r>
              <a:rPr lang="en-US" sz="2200" dirty="0"/>
              <a:t>They vary a great deal, but usually involve lending to people who are required to begin repaying their loans very soon after taking out the loans, and who must meet frequently with other borrowers and with program staff to make payments.</a:t>
            </a:r>
          </a:p>
          <a:p>
            <a:pPr marL="109728" indent="0">
              <a:buNone/>
            </a:pPr>
            <a:endParaRPr lang="en-US" sz="1900" dirty="0"/>
          </a:p>
          <a:p>
            <a:pPr>
              <a:buFont typeface="Wingdings 3" panose="05040102010807070707" pitchFamily="18" charset="2"/>
              <a:buChar char="}"/>
            </a:pPr>
            <a:r>
              <a:rPr lang="en-US" sz="2400" dirty="0"/>
              <a:t>Promoters of microcredit see it in diverse ways: </a:t>
            </a:r>
          </a:p>
          <a:p>
            <a:pPr lvl="1"/>
            <a:r>
              <a:rPr lang="en-US" sz="2200" dirty="0"/>
              <a:t>Some see it as a sort of safety net, creating a means of earning income for people who have few other opportunities.  </a:t>
            </a:r>
          </a:p>
          <a:p>
            <a:pPr lvl="1"/>
            <a:r>
              <a:rPr lang="en-US" sz="2200" dirty="0"/>
              <a:t>Others see it as a means of expanding business investment by relaxing the liquidity constraints of the poor.  </a:t>
            </a:r>
          </a:p>
          <a:p>
            <a:pPr lvl="1"/>
            <a:r>
              <a:rPr lang="en-US" sz="2200" dirty="0"/>
              <a:t>Many also see it as a way to empower women and improve intra-household distribution.</a:t>
            </a:r>
          </a:p>
          <a:p>
            <a:endParaRPr lang="en-US" dirty="0"/>
          </a:p>
          <a:p>
            <a:endParaRPr lang="en-US" dirty="0"/>
          </a:p>
        </p:txBody>
      </p:sp>
      <p:sp>
        <p:nvSpPr>
          <p:cNvPr id="4" name="Slide Number Placeholder 3"/>
          <p:cNvSpPr>
            <a:spLocks noGrp="1"/>
          </p:cNvSpPr>
          <p:nvPr>
            <p:ph type="sldNum" sz="quarter" idx="12"/>
          </p:nvPr>
        </p:nvSpPr>
        <p:spPr/>
        <p:txBody>
          <a:bodyPr/>
          <a:lstStyle/>
          <a:p>
            <a:fld id="{B3977D60-5343-49E1-BD8C-CA39C39BE7A5}" type="slidenum">
              <a:rPr lang="en-US" smtClean="0"/>
              <a:t>54</a:t>
            </a:fld>
            <a:endParaRPr lang="en-US" dirty="0"/>
          </a:p>
        </p:txBody>
      </p:sp>
      <p:sp>
        <p:nvSpPr>
          <p:cNvPr id="5" name="Title 4"/>
          <p:cNvSpPr>
            <a:spLocks noGrp="1"/>
          </p:cNvSpPr>
          <p:nvPr>
            <p:ph type="title"/>
          </p:nvPr>
        </p:nvSpPr>
        <p:spPr/>
        <p:txBody>
          <a:bodyPr/>
          <a:lstStyle/>
          <a:p>
            <a:r>
              <a:rPr lang="en-US" dirty="0"/>
              <a:t>Microfinance</a:t>
            </a:r>
          </a:p>
        </p:txBody>
      </p:sp>
    </p:spTree>
    <p:extLst>
      <p:ext uri="{BB962C8B-B14F-4D97-AF65-F5344CB8AC3E}">
        <p14:creationId xmlns:p14="http://schemas.microsoft.com/office/powerpoint/2010/main" val="40717704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55</a:t>
            </a:fld>
            <a:endParaRPr lang="en-US" dirty="0"/>
          </a:p>
        </p:txBody>
      </p:sp>
      <p:sp>
        <p:nvSpPr>
          <p:cNvPr id="5" name="Title 4"/>
          <p:cNvSpPr>
            <a:spLocks noGrp="1"/>
          </p:cNvSpPr>
          <p:nvPr>
            <p:ph type="title"/>
          </p:nvPr>
        </p:nvSpPr>
        <p:spPr>
          <a:xfrm>
            <a:off x="533400" y="304800"/>
            <a:ext cx="8229600" cy="1143000"/>
          </a:xfrm>
        </p:spPr>
        <p:txBody>
          <a:bodyPr>
            <a:normAutofit/>
          </a:bodyPr>
          <a:lstStyle/>
          <a:p>
            <a:r>
              <a:rPr lang="en-US" dirty="0"/>
              <a:t>Microfinance</a:t>
            </a:r>
          </a:p>
        </p:txBody>
      </p:sp>
      <p:sp>
        <p:nvSpPr>
          <p:cNvPr id="8" name="Content Placeholder 1">
            <a:extLst>
              <a:ext uri="{FF2B5EF4-FFF2-40B4-BE49-F238E27FC236}">
                <a16:creationId xmlns:a16="http://schemas.microsoft.com/office/drawing/2014/main" id="{46A229FE-BF39-4097-AD27-1812F4955110}"/>
              </a:ext>
            </a:extLst>
          </p:cNvPr>
          <p:cNvSpPr>
            <a:spLocks noGrp="1"/>
          </p:cNvSpPr>
          <p:nvPr>
            <p:ph idx="1"/>
          </p:nvPr>
        </p:nvSpPr>
        <p:spPr>
          <a:xfrm>
            <a:off x="457200" y="1143000"/>
            <a:ext cx="8229600" cy="4525963"/>
          </a:xfrm>
        </p:spPr>
        <p:txBody>
          <a:bodyPr>
            <a:normAutofit/>
          </a:bodyPr>
          <a:lstStyle/>
          <a:p>
            <a:r>
              <a:rPr lang="en-US" sz="2200" dirty="0"/>
              <a:t>Microfinance was born in the mid-1970s, when Nobel Prize–winning economist Mohammad </a:t>
            </a:r>
            <a:r>
              <a:rPr lang="en-US" sz="2200" dirty="0" err="1"/>
              <a:t>Yunus</a:t>
            </a:r>
            <a:r>
              <a:rPr lang="en-US" sz="2200" dirty="0"/>
              <a:t> and his graduate students at Chittagong University in Bangladesh began making small loans to poor villagers.</a:t>
            </a:r>
          </a:p>
          <a:p>
            <a:r>
              <a:rPr lang="en-US" sz="2200" dirty="0"/>
              <a:t>They demonstrated that their clients - often women - not only were eager to borrow small amounts but also were able to pay off their loans with interest. </a:t>
            </a:r>
          </a:p>
          <a:p>
            <a:r>
              <a:rPr lang="en-US" sz="2200" dirty="0" err="1"/>
              <a:t>Yunus’s</a:t>
            </a:r>
            <a:r>
              <a:rPr lang="en-US" sz="2200" dirty="0"/>
              <a:t> efforts soon attracted worldwide attention and inspired replication and experimentation around the world. </a:t>
            </a:r>
          </a:p>
          <a:p>
            <a:r>
              <a:rPr lang="en-US" sz="2200" dirty="0"/>
              <a:t>According to the 2012 report of the Microcredit Summit Campaign, more than 3,600 institutions now provide microfinance services and serve close to 205 million clients in 147 countries.</a:t>
            </a:r>
          </a:p>
        </p:txBody>
      </p:sp>
    </p:spTree>
    <p:extLst>
      <p:ext uri="{BB962C8B-B14F-4D97-AF65-F5344CB8AC3E}">
        <p14:creationId xmlns:p14="http://schemas.microsoft.com/office/powerpoint/2010/main" val="15929711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977D60-5343-49E1-BD8C-CA39C39BE7A5}" type="slidenum">
              <a:rPr lang="en-US" smtClean="0"/>
              <a:t>56</a:t>
            </a:fld>
            <a:endParaRPr lang="en-US"/>
          </a:p>
        </p:txBody>
      </p:sp>
      <p:sp>
        <p:nvSpPr>
          <p:cNvPr id="5" name="Title 4"/>
          <p:cNvSpPr>
            <a:spLocks noGrp="1"/>
          </p:cNvSpPr>
          <p:nvPr>
            <p:ph type="title"/>
          </p:nvPr>
        </p:nvSpPr>
        <p:spPr>
          <a:xfrm>
            <a:off x="533400" y="304800"/>
            <a:ext cx="8229600" cy="1143000"/>
          </a:xfrm>
        </p:spPr>
        <p:txBody>
          <a:bodyPr>
            <a:normAutofit/>
          </a:bodyPr>
          <a:lstStyle/>
          <a:p>
            <a:r>
              <a:rPr lang="en-US" dirty="0"/>
              <a:t>Microfinance</a:t>
            </a:r>
          </a:p>
        </p:txBody>
      </p:sp>
      <p:sp>
        <p:nvSpPr>
          <p:cNvPr id="8" name="Content Placeholder 1">
            <a:extLst>
              <a:ext uri="{FF2B5EF4-FFF2-40B4-BE49-F238E27FC236}">
                <a16:creationId xmlns:a16="http://schemas.microsoft.com/office/drawing/2014/main" id="{46A229FE-BF39-4097-AD27-1812F4955110}"/>
              </a:ext>
            </a:extLst>
          </p:cNvPr>
          <p:cNvSpPr>
            <a:spLocks noGrp="1"/>
          </p:cNvSpPr>
          <p:nvPr>
            <p:ph idx="1"/>
          </p:nvPr>
        </p:nvSpPr>
        <p:spPr>
          <a:xfrm>
            <a:off x="457200" y="1226344"/>
            <a:ext cx="8229600" cy="4945856"/>
          </a:xfrm>
        </p:spPr>
        <p:txBody>
          <a:bodyPr>
            <a:normAutofit fontScale="92500" lnSpcReduction="10000"/>
          </a:bodyPr>
          <a:lstStyle/>
          <a:p>
            <a:pPr marL="342900" indent="-342900">
              <a:spcBef>
                <a:spcPts val="1200"/>
              </a:spcBef>
              <a:buFont typeface="Wingdings 3" panose="05040102010807070707" pitchFamily="18" charset="2"/>
              <a:buChar char="}"/>
            </a:pPr>
            <a:r>
              <a:rPr lang="en-US" sz="2200" dirty="0"/>
              <a:t>Current microfinance programs are incredibly diverse. </a:t>
            </a:r>
          </a:p>
          <a:p>
            <a:pPr lvl="1"/>
            <a:r>
              <a:rPr lang="en-US" sz="1900" dirty="0"/>
              <a:t>They differ in the nature of the financial products they offer, the training and other subsidiary services they provide to clients, the recruitment practices and eligibility criteria they use to identify clients, their formal institutional structures, and the personnel practices and informal institutional norms that govern their daily operations.</a:t>
            </a:r>
          </a:p>
          <a:p>
            <a:pPr marL="342900" lvl="0" indent="-342900">
              <a:spcBef>
                <a:spcPts val="1200"/>
              </a:spcBef>
              <a:buClr>
                <a:schemeClr val="accent1"/>
              </a:buClr>
              <a:buFont typeface="Wingdings 3" panose="05040102010807070707" pitchFamily="18" charset="2"/>
              <a:buChar char="}"/>
            </a:pPr>
            <a:r>
              <a:rPr lang="en-US" sz="2200" dirty="0"/>
              <a:t>Most microcredit programs offer any potential client not just a single loan but a sequence of loans of increasing size, in which the receipt of later loans is conditioned on successful repayment of earlier loans. </a:t>
            </a:r>
          </a:p>
          <a:p>
            <a:pPr marL="342900" lvl="0" indent="-342900">
              <a:spcBef>
                <a:spcPts val="1200"/>
              </a:spcBef>
              <a:buClr>
                <a:schemeClr val="accent1"/>
              </a:buClr>
              <a:buFont typeface="Wingdings 3" panose="05040102010807070707" pitchFamily="18" charset="2"/>
              <a:buChar char="}"/>
            </a:pPr>
            <a:r>
              <a:rPr lang="en-US" sz="2200" dirty="0"/>
              <a:t>Each loan must be repaid over the course of a loan cycle of three, four, six, or 12 months, at the end of which a borrower in good standing may either start a new loan cycle or leave the program. </a:t>
            </a:r>
          </a:p>
          <a:p>
            <a:pPr marL="342900" lvl="0" indent="-342900">
              <a:spcBef>
                <a:spcPts val="1200"/>
              </a:spcBef>
              <a:buClr>
                <a:schemeClr val="accent1"/>
              </a:buClr>
              <a:buFont typeface="Wingdings 3" panose="05040102010807070707" pitchFamily="18" charset="2"/>
              <a:buChar char="}"/>
            </a:pPr>
            <a:r>
              <a:rPr lang="en-US" sz="2200" dirty="0"/>
              <a:t>Typically, borrowers are required to begin repaying a loan only a week or two after receiving it and must make weekly or biweekly payments at mandatory meetings throughout the loan cycle.</a:t>
            </a:r>
          </a:p>
        </p:txBody>
      </p:sp>
    </p:spTree>
    <p:extLst>
      <p:ext uri="{BB962C8B-B14F-4D97-AF65-F5344CB8AC3E}">
        <p14:creationId xmlns:p14="http://schemas.microsoft.com/office/powerpoint/2010/main" val="42015478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52566" y="762000"/>
            <a:ext cx="8387687" cy="5062924"/>
          </a:xfrm>
          <a:prstGeom prst="rect">
            <a:avLst/>
          </a:prstGeom>
          <a:noFill/>
        </p:spPr>
        <p:txBody>
          <a:bodyPr wrap="square" rtlCol="0">
            <a:spAutoFit/>
          </a:bodyPr>
          <a:lstStyle/>
          <a:p>
            <a:pPr lvl="0">
              <a:spcBef>
                <a:spcPts val="600"/>
              </a:spcBef>
            </a:pPr>
            <a:endParaRPr lang="en-US" sz="2400" dirty="0">
              <a:solidFill>
                <a:prstClr val="black"/>
              </a:solidFill>
              <a:latin typeface="+mj-lt"/>
            </a:endParaRPr>
          </a:p>
          <a:p>
            <a:pPr marL="342900" lvl="0" indent="-342900">
              <a:spcBef>
                <a:spcPts val="600"/>
              </a:spcBef>
              <a:buClr>
                <a:schemeClr val="accent1"/>
              </a:buClr>
              <a:buFont typeface="Wingdings 3" panose="05040102010807070707" pitchFamily="18" charset="2"/>
              <a:buChar char="}"/>
            </a:pPr>
            <a:r>
              <a:rPr lang="en-US" sz="2400" dirty="0">
                <a:solidFill>
                  <a:prstClr val="black"/>
                </a:solidFill>
                <a:latin typeface="Calibri" panose="020F0502020204030204" pitchFamily="34" charset="0"/>
              </a:rPr>
              <a:t>Few rigorous impact assessments have been undertaken, though the number is growing.</a:t>
            </a:r>
          </a:p>
          <a:p>
            <a:pPr marL="342900" lvl="0" indent="-342900">
              <a:spcBef>
                <a:spcPts val="600"/>
              </a:spcBef>
              <a:buClr>
                <a:schemeClr val="accent1"/>
              </a:buClr>
              <a:buFont typeface="Wingdings 3" panose="05040102010807070707" pitchFamily="18" charset="2"/>
              <a:buChar char="}"/>
            </a:pPr>
            <a:r>
              <a:rPr lang="en-US" sz="2400" dirty="0">
                <a:solidFill>
                  <a:prstClr val="black"/>
                </a:solidFill>
                <a:latin typeface="Calibri" panose="020F0502020204030204" pitchFamily="34" charset="0"/>
              </a:rPr>
              <a:t>The rigorous assessments tend not to offer a complete view of impacts, outreach and cost.</a:t>
            </a:r>
          </a:p>
          <a:p>
            <a:pPr marL="342900" lvl="0" indent="-342900">
              <a:spcBef>
                <a:spcPts val="600"/>
              </a:spcBef>
              <a:buClr>
                <a:schemeClr val="accent1"/>
              </a:buClr>
              <a:buFont typeface="Wingdings 3" panose="05040102010807070707" pitchFamily="18" charset="2"/>
              <a:buChar char="}"/>
            </a:pPr>
            <a:r>
              <a:rPr lang="en-US" sz="2400" dirty="0">
                <a:solidFill>
                  <a:prstClr val="black"/>
                </a:solidFill>
                <a:latin typeface="Calibri" panose="020F0502020204030204" pitchFamily="34" charset="0"/>
              </a:rPr>
              <a:t>Assessments to date suggest that:</a:t>
            </a:r>
          </a:p>
          <a:p>
            <a:pPr marL="800100" lvl="1" indent="-342900">
              <a:spcBef>
                <a:spcPts val="600"/>
              </a:spcBef>
              <a:buFont typeface="Courier New" panose="02070309020205020404" pitchFamily="49" charset="0"/>
              <a:buChar char="o"/>
            </a:pPr>
            <a:r>
              <a:rPr lang="en-US" sz="2400" dirty="0">
                <a:solidFill>
                  <a:prstClr val="black"/>
                </a:solidFill>
                <a:latin typeface="Calibri" panose="020F0502020204030204" pitchFamily="34" charset="0"/>
              </a:rPr>
              <a:t>microcredit can yield benefits, even for poor households and even when programs have achieved sustainability.</a:t>
            </a:r>
          </a:p>
          <a:p>
            <a:pPr marL="800100" lvl="1" indent="-342900">
              <a:spcBef>
                <a:spcPts val="600"/>
              </a:spcBef>
              <a:buFont typeface="Courier New" panose="02070309020205020404" pitchFamily="49" charset="0"/>
              <a:buChar char="o"/>
            </a:pPr>
            <a:r>
              <a:rPr lang="en-US" sz="2400" dirty="0">
                <a:solidFill>
                  <a:prstClr val="black"/>
                </a:solidFill>
                <a:latin typeface="Calibri" panose="020F0502020204030204" pitchFamily="34" charset="0"/>
              </a:rPr>
              <a:t>the benefits are probably modest (i.e. not transformative) for most clients.</a:t>
            </a:r>
          </a:p>
          <a:p>
            <a:pPr marL="800100" lvl="1" indent="-342900">
              <a:spcBef>
                <a:spcPts val="600"/>
              </a:spcBef>
              <a:buFont typeface="Courier New" panose="02070309020205020404" pitchFamily="49" charset="0"/>
              <a:buChar char="o"/>
            </a:pPr>
            <a:r>
              <a:rPr lang="en-US" sz="2400" dirty="0">
                <a:solidFill>
                  <a:prstClr val="black"/>
                </a:solidFill>
                <a:latin typeface="Calibri" panose="020F0502020204030204" pitchFamily="34" charset="0"/>
              </a:rPr>
              <a:t>some participants are made worse off.</a:t>
            </a:r>
          </a:p>
          <a:p>
            <a:pPr marL="800100" lvl="1" indent="-342900">
              <a:spcBef>
                <a:spcPts val="600"/>
              </a:spcBef>
              <a:buFont typeface="Courier New" panose="02070309020205020404" pitchFamily="49" charset="0"/>
              <a:buChar char="o"/>
            </a:pPr>
            <a:r>
              <a:rPr lang="en-US" sz="2400" dirty="0">
                <a:solidFill>
                  <a:prstClr val="black"/>
                </a:solidFill>
                <a:latin typeface="Calibri" panose="020F0502020204030204" pitchFamily="34" charset="0"/>
              </a:rPr>
              <a:t>a few might benefit a great deal.</a:t>
            </a:r>
          </a:p>
        </p:txBody>
      </p:sp>
      <p:sp>
        <p:nvSpPr>
          <p:cNvPr id="4" name="TextBox 3"/>
          <p:cNvSpPr txBox="1"/>
          <p:nvPr/>
        </p:nvSpPr>
        <p:spPr>
          <a:xfrm>
            <a:off x="152400" y="381000"/>
            <a:ext cx="8763000" cy="523220"/>
          </a:xfrm>
          <a:prstGeom prst="rect">
            <a:avLst/>
          </a:prstGeom>
          <a:noFill/>
        </p:spPr>
        <p:txBody>
          <a:bodyPr wrap="square" rtlCol="0">
            <a:spAutoFit/>
          </a:bodyPr>
          <a:lstStyle/>
          <a:p>
            <a:r>
              <a:rPr lang="en-US" sz="2800" b="1" dirty="0">
                <a:solidFill>
                  <a:schemeClr val="accent1">
                    <a:lumMod val="75000"/>
                  </a:schemeClr>
                </a:solidFill>
                <a:latin typeface="+mj-lt"/>
                <a:ea typeface="Times New Roman"/>
              </a:rPr>
              <a:t>Microcredit program evaluations</a:t>
            </a:r>
            <a:endParaRPr lang="en-US" sz="2800" dirty="0">
              <a:solidFill>
                <a:schemeClr val="accent1">
                  <a:lumMod val="75000"/>
                </a:schemeClr>
              </a:solidFill>
              <a:effectLst/>
              <a:latin typeface="+mj-lt"/>
              <a:ea typeface="Times New Roman"/>
            </a:endParaRPr>
          </a:p>
        </p:txBody>
      </p:sp>
      <p:sp>
        <p:nvSpPr>
          <p:cNvPr id="3" name="Slide Number Placeholder 2"/>
          <p:cNvSpPr>
            <a:spLocks noGrp="1"/>
          </p:cNvSpPr>
          <p:nvPr>
            <p:ph type="sldNum" sz="quarter" idx="12"/>
          </p:nvPr>
        </p:nvSpPr>
        <p:spPr/>
        <p:txBody>
          <a:bodyPr/>
          <a:lstStyle/>
          <a:p>
            <a:fld id="{B3977D60-5343-49E1-BD8C-CA39C39BE7A5}" type="slidenum">
              <a:rPr lang="en-US" smtClean="0"/>
              <a:t>57</a:t>
            </a:fld>
            <a:endParaRPr lang="en-US"/>
          </a:p>
        </p:txBody>
      </p:sp>
    </p:spTree>
    <p:extLst>
      <p:ext uri="{BB962C8B-B14F-4D97-AF65-F5344CB8AC3E}">
        <p14:creationId xmlns:p14="http://schemas.microsoft.com/office/powerpoint/2010/main" val="14071314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13546</TotalTime>
  <Words>4932</Words>
  <Application>Microsoft Office PowerPoint</Application>
  <PresentationFormat>全屏显示(4:3)</PresentationFormat>
  <Paragraphs>494</Paragraphs>
  <Slides>57</Slides>
  <Notes>57</Notes>
  <HiddenSlides>0</HiddenSlides>
  <MMClips>0</MMClips>
  <ScaleCrop>false</ScaleCrop>
  <HeadingPairs>
    <vt:vector size="4" baseType="variant">
      <vt:variant>
        <vt:lpstr>主题</vt:lpstr>
      </vt:variant>
      <vt:variant>
        <vt:i4>1</vt:i4>
      </vt:variant>
      <vt:variant>
        <vt:lpstr>幻灯片标题</vt:lpstr>
      </vt:variant>
      <vt:variant>
        <vt:i4>57</vt:i4>
      </vt:variant>
    </vt:vector>
  </HeadingPairs>
  <TitlesOfParts>
    <vt:vector size="58" baseType="lpstr">
      <vt:lpstr>Concourse</vt:lpstr>
      <vt:lpstr>PowerPoint 演示文稿</vt:lpstr>
      <vt:lpstr>Outline</vt:lpstr>
      <vt:lpstr>Investment and financial markets</vt:lpstr>
      <vt:lpstr>What is investment?</vt:lpstr>
      <vt:lpstr>Why study investment decisions?</vt:lpstr>
      <vt:lpstr>Why study investment decisions?</vt:lpstr>
      <vt:lpstr>Basic investment decision framework</vt:lpstr>
      <vt:lpstr>Basic investment decision framework: overview</vt:lpstr>
      <vt:lpstr>Basic investment decision framework: overview</vt:lpstr>
      <vt:lpstr>Basic framework: financing concerns</vt:lpstr>
      <vt:lpstr>Basic framework: financing concerns</vt:lpstr>
      <vt:lpstr>Basic framework: financing concerns</vt:lpstr>
      <vt:lpstr>Basic framework: financing concerns</vt:lpstr>
      <vt:lpstr>Standard model of inter-temporal choice: Comparing financing options</vt:lpstr>
      <vt:lpstr>Standard model of inter-temporal choice: Implications thus far</vt:lpstr>
      <vt:lpstr>Standard model of inter-temporal choice: Implications thus far</vt:lpstr>
      <vt:lpstr>Standard model of inter-temporal choice: assumptions</vt:lpstr>
      <vt:lpstr>Standard model of inter-temporal choice: Investment financing options and choices</vt:lpstr>
      <vt:lpstr>Standard model of inter-temporal choice: Financing by saving out of current income</vt:lpstr>
      <vt:lpstr>Standard model of inter-temporal choice: Financing by borrowing</vt:lpstr>
      <vt:lpstr>Standard model of inter-temporal choice: Financing by drawing down savings</vt:lpstr>
      <vt:lpstr>Standard model of inter-temporal choice: Financing by drawing down savings</vt:lpstr>
      <vt:lpstr>Investment and risk</vt:lpstr>
      <vt:lpstr>Basic framework: “costs associated with risk”</vt:lpstr>
      <vt:lpstr>Basic framework: “costs associated with risk”</vt:lpstr>
      <vt:lpstr>Basic framework: “costs associated with risk”</vt:lpstr>
      <vt:lpstr>Standard model of choices involving risk: risk aversion</vt:lpstr>
      <vt:lpstr>Financial Markets </vt:lpstr>
      <vt:lpstr>Financial markets</vt:lpstr>
      <vt:lpstr>Financial markets</vt:lpstr>
      <vt:lpstr>Suggestive evidence of financial market malfunctions in developing countries</vt:lpstr>
      <vt:lpstr>Suggestive evidence of financial market malfunctions in developing countries</vt:lpstr>
      <vt:lpstr>Financial market failures</vt:lpstr>
      <vt:lpstr>Financial market failures</vt:lpstr>
      <vt:lpstr>Liquidity constraints</vt:lpstr>
      <vt:lpstr>Liquidity constraints</vt:lpstr>
      <vt:lpstr>Financial constraints: Policy implications</vt:lpstr>
      <vt:lpstr>Monetary policy, Financial Crises, and Stabilization Policies</vt:lpstr>
      <vt:lpstr>Finance and Fiscal Policy for Development</vt:lpstr>
      <vt:lpstr>Macroeconomic Instability, Classic IMF Stabilization Policies, and Their Critics</vt:lpstr>
      <vt:lpstr>Macroeconomic Instability, Classic IMF Stabilization Policies, and Their Critics</vt:lpstr>
      <vt:lpstr>Foreign Investment</vt:lpstr>
      <vt:lpstr>The International Flow of Financial Resources</vt:lpstr>
      <vt:lpstr>FDI inflows, Global and By Group of Economies, 1980–2012 (Billions of Dollars)</vt:lpstr>
      <vt:lpstr>Sources of External Financing for Developing Countries, 1990–2008</vt:lpstr>
      <vt:lpstr>Multinational corporations</vt:lpstr>
      <vt:lpstr>Private Foreign Investment for Development: Pros and Cons</vt:lpstr>
      <vt:lpstr>Private Foreign Investment for Development: Pros and Cons</vt:lpstr>
      <vt:lpstr>Private Foreign Investment for Development: Pros and Cons</vt:lpstr>
      <vt:lpstr>Private Foreign Investment for Development: Pros and Cons</vt:lpstr>
      <vt:lpstr>Private Foreign Investment for Development: Pros and Cons</vt:lpstr>
      <vt:lpstr>Summary and reconciling the Pros and Cons</vt:lpstr>
      <vt:lpstr>Microfinance</vt:lpstr>
      <vt:lpstr>Microfinance</vt:lpstr>
      <vt:lpstr>Microfinance</vt:lpstr>
      <vt:lpstr>Microfinance</vt:lpstr>
      <vt:lpstr>PowerPoint 演示文稿</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10 Investment and financial markets</dc:title>
  <dc:creator>Julie Schaffner</dc:creator>
  <cp:lastModifiedBy>Shiying Wang</cp:lastModifiedBy>
  <cp:revision>360</cp:revision>
  <dcterms:created xsi:type="dcterms:W3CDTF">2013-06-05T14:58:57Z</dcterms:created>
  <dcterms:modified xsi:type="dcterms:W3CDTF">2018-11-12T21:52:34Z</dcterms:modified>
</cp:coreProperties>
</file>