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75" r:id="rId1"/>
  </p:sldMasterIdLst>
  <p:notesMasterIdLst>
    <p:notesMasterId r:id="rId46"/>
  </p:notesMasterIdLst>
  <p:handoutMasterIdLst>
    <p:handoutMasterId r:id="rId47"/>
  </p:handoutMasterIdLst>
  <p:sldIdLst>
    <p:sldId id="581" r:id="rId2"/>
    <p:sldId id="583" r:id="rId3"/>
    <p:sldId id="536" r:id="rId4"/>
    <p:sldId id="584" r:id="rId5"/>
    <p:sldId id="537" r:id="rId6"/>
    <p:sldId id="538" r:id="rId7"/>
    <p:sldId id="558" r:id="rId8"/>
    <p:sldId id="560" r:id="rId9"/>
    <p:sldId id="530" r:id="rId10"/>
    <p:sldId id="446" r:id="rId11"/>
    <p:sldId id="561" r:id="rId12"/>
    <p:sldId id="592" r:id="rId13"/>
    <p:sldId id="539" r:id="rId14"/>
    <p:sldId id="563" r:id="rId15"/>
    <p:sldId id="533" r:id="rId16"/>
    <p:sldId id="399" r:id="rId17"/>
    <p:sldId id="474" r:id="rId18"/>
    <p:sldId id="472" r:id="rId19"/>
    <p:sldId id="473" r:id="rId20"/>
    <p:sldId id="317" r:id="rId21"/>
    <p:sldId id="551" r:id="rId22"/>
    <p:sldId id="564" r:id="rId23"/>
    <p:sldId id="566" r:id="rId24"/>
    <p:sldId id="567" r:id="rId25"/>
    <p:sldId id="568" r:id="rId26"/>
    <p:sldId id="569" r:id="rId27"/>
    <p:sldId id="570" r:id="rId28"/>
    <p:sldId id="571" r:id="rId29"/>
    <p:sldId id="572" r:id="rId30"/>
    <p:sldId id="574" r:id="rId31"/>
    <p:sldId id="576" r:id="rId32"/>
    <p:sldId id="575" r:id="rId33"/>
    <p:sldId id="577" r:id="rId34"/>
    <p:sldId id="578" r:id="rId35"/>
    <p:sldId id="521" r:id="rId36"/>
    <p:sldId id="450" r:id="rId37"/>
    <p:sldId id="451" r:id="rId38"/>
    <p:sldId id="478" r:id="rId39"/>
    <p:sldId id="452" r:id="rId40"/>
    <p:sldId id="588" r:id="rId41"/>
    <p:sldId id="589" r:id="rId42"/>
    <p:sldId id="590" r:id="rId43"/>
    <p:sldId id="591" r:id="rId44"/>
    <p:sldId id="582" r:id="rId45"/>
  </p:sldIdLst>
  <p:sldSz cx="9144000" cy="6858000" type="screen4x3"/>
  <p:notesSz cx="6858000" cy="9144000"/>
  <p:defaultTextStyle>
    <a:defPPr>
      <a:defRPr lang="en-CA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bg1"/>
    </p:penClr>
  </p:showPr>
  <p:clrMru>
    <a:srgbClr val="000000"/>
    <a:srgbClr val="B2B2B2"/>
    <a:srgbClr val="990099"/>
    <a:srgbClr val="0AB816"/>
    <a:srgbClr val="F76681"/>
    <a:srgbClr val="EF9100"/>
    <a:srgbClr val="FAFD00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1" autoAdjust="0"/>
    <p:restoredTop sz="99518" autoAdjust="0"/>
  </p:normalViewPr>
  <p:slideViewPr>
    <p:cSldViewPr snapToGrid="0">
      <p:cViewPr varScale="1">
        <p:scale>
          <a:sx n="114" d="100"/>
          <a:sy n="114" d="100"/>
        </p:scale>
        <p:origin x="-1554" y="-96"/>
      </p:cViewPr>
      <p:guideLst>
        <p:guide orient="horz" pos="2903"/>
        <p:guide pos="286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654"/>
    </p:cViewPr>
  </p:sorter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>
              <a:defRPr sz="1000" i="1">
                <a:solidFill>
                  <a:schemeClr val="bg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>
              <a:defRPr sz="1000" i="1">
                <a:solidFill>
                  <a:schemeClr val="bg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>
              <a:defRPr sz="1000" i="1">
                <a:solidFill>
                  <a:schemeClr val="bg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>
              <a:defRPr sz="1000" i="1">
                <a:solidFill>
                  <a:schemeClr val="bg2"/>
                </a:solidFill>
                <a:latin typeface="Arial" charset="0"/>
              </a:defRPr>
            </a:lvl1pPr>
          </a:lstStyle>
          <a:p>
            <a:pPr>
              <a:defRPr/>
            </a:pPr>
            <a:fld id="{EF517C4A-ACFE-4855-AFAD-6A44ACC3310B}" type="slidenum">
              <a:rPr lang="en-CA"/>
              <a:pPr>
                <a:defRPr/>
              </a:pPr>
              <a:t>‹#›</a:t>
            </a:fld>
            <a:endParaRPr lang="en-CA"/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6388100" y="8748713"/>
            <a:ext cx="4016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r">
              <a:defRPr/>
            </a:pPr>
            <a:fld id="{6DB087CE-1F0F-4F9F-8937-6D93FCFC65CD}" type="slidenum">
              <a:rPr lang="en-CA" sz="1400">
                <a:latin typeface="Arial" charset="0"/>
              </a:rPr>
              <a:pPr algn="r">
                <a:defRPr/>
              </a:pPr>
              <a:t>‹#›</a:t>
            </a:fld>
            <a:endParaRPr lang="en-CA" sz="1400"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>
              <a:defRPr sz="1000" i="1">
                <a:latin typeface="Arial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>
              <a:defRPr sz="1000" i="1">
                <a:latin typeface="Arial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>
              <a:defRPr sz="1000" i="1">
                <a:latin typeface="Arial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>
              <a:defRPr sz="1000" i="1">
                <a:latin typeface="Arial" charset="0"/>
              </a:defRPr>
            </a:lvl1pPr>
          </a:lstStyle>
          <a:p>
            <a:pPr>
              <a:defRPr/>
            </a:pPr>
            <a:fld id="{E6FDB60B-BED6-4379-B1A6-57B8F4732E0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  <p:sp>
        <p:nvSpPr>
          <p:cNvPr id="58374" name="Rectangle 6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9350" y="692150"/>
            <a:ext cx="4559300" cy="3416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5" name="Rectangle 7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noProof="0" smtClean="0"/>
              <a:t>Click to edit Master notes styles</a:t>
            </a:r>
          </a:p>
          <a:p>
            <a:pPr lvl="1"/>
            <a:r>
              <a:rPr lang="en-CA" noProof="0" smtClean="0"/>
              <a:t>Second Level</a:t>
            </a:r>
          </a:p>
          <a:p>
            <a:pPr lvl="2"/>
            <a:r>
              <a:rPr lang="en-CA" noProof="0" smtClean="0"/>
              <a:t>Third Level</a:t>
            </a:r>
          </a:p>
          <a:p>
            <a:pPr lvl="3"/>
            <a:r>
              <a:rPr lang="en-CA" noProof="0" smtClean="0"/>
              <a:t>Fourth Level</a:t>
            </a:r>
          </a:p>
          <a:p>
            <a:pPr lvl="4"/>
            <a:r>
              <a:rPr lang="en-CA" noProof="0" smtClean="0"/>
              <a:t>Fifth Level</a:t>
            </a: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6389688" y="8748713"/>
            <a:ext cx="400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r">
              <a:defRPr/>
            </a:pPr>
            <a:fld id="{27E6986A-AA56-46F8-992D-AD26AFFD43D1}" type="slidenum">
              <a:rPr lang="en-CA" sz="1400">
                <a:latin typeface="Arial" charset="0"/>
              </a:rPr>
              <a:pPr algn="r">
                <a:defRPr/>
              </a:pPr>
              <a:t>‹#›</a:t>
            </a:fld>
            <a:endParaRPr lang="en-CA" sz="1400"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65ACD5-1975-48F2-803C-D7B02B1268E5}" type="slidenum">
              <a:rPr lang="en-CA" smtClean="0"/>
              <a:pPr/>
              <a:t>1</a:t>
            </a:fld>
            <a:endParaRPr lang="en-CA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F92209-4A07-439C-AFE8-84FA4128F631}" type="slidenum">
              <a:rPr lang="en-CA" smtClean="0"/>
              <a:pPr/>
              <a:t>2</a:t>
            </a:fld>
            <a:endParaRPr lang="en-CA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A43DD3-0B78-4C90-B6DF-D9B988E3A5D7}" type="slidenum">
              <a:rPr lang="en-CA" smtClean="0"/>
              <a:pPr/>
              <a:t>3</a:t>
            </a:fld>
            <a:endParaRPr lang="en-CA" smtClean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211A8F8-0860-443F-8B9F-BE20E4086024}" type="slidenum">
              <a:rPr lang="en-CA" smtClean="0"/>
              <a:pPr/>
              <a:t>4</a:t>
            </a:fld>
            <a:endParaRPr lang="en-CA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30FEE48-F391-4157-82FB-CD4F493B2331}" type="slidenum">
              <a:rPr lang="en-CA" smtClean="0"/>
              <a:pPr/>
              <a:t>5</a:t>
            </a:fld>
            <a:endParaRPr lang="en-CA" smtClean="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792AA0A-B958-44B1-B644-8C78C0AD55E8}" type="slidenum">
              <a:rPr lang="en-CA" smtClean="0"/>
              <a:pPr/>
              <a:t>6</a:t>
            </a:fld>
            <a:endParaRPr lang="en-CA" smtClean="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31895C8-F0F4-449D-AA18-385265000B97}" type="slidenum">
              <a:rPr lang="en-CA" smtClean="0"/>
              <a:pPr/>
              <a:t>7</a:t>
            </a:fld>
            <a:endParaRPr lang="en-CA" smtClean="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0B7262E-74B0-4D95-A11B-7C32B90EB18A}" type="slidenum">
              <a:rPr lang="en-CA" smtClean="0"/>
              <a:pPr/>
              <a:t>8</a:t>
            </a:fld>
            <a:endParaRPr lang="en-CA" smtClean="0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B44B1EE-462A-4C58-88AB-B0861B35CFFF}" type="slidenum">
              <a:rPr lang="en-CA" smtClean="0"/>
              <a:pPr/>
              <a:t>9</a:t>
            </a:fld>
            <a:endParaRPr lang="en-CA" smtClean="0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03399EB-7300-4AEB-ACCC-EF2990E85D6B}" type="slidenum">
              <a:rPr lang="en-CA" smtClean="0"/>
              <a:pPr/>
              <a:t>10</a:t>
            </a:fld>
            <a:endParaRPr lang="en-CA" smtClean="0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CA8710A-19C4-43CA-8E5F-7CC222326BF2}" type="slidenum">
              <a:rPr lang="en-CA" smtClean="0"/>
              <a:pPr/>
              <a:t>11</a:t>
            </a:fld>
            <a:endParaRPr lang="en-CA" smtClean="0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CA8710A-19C4-43CA-8E5F-7CC222326BF2}" type="slidenum">
              <a:rPr lang="en-CA" smtClean="0"/>
              <a:pPr/>
              <a:t>12</a:t>
            </a:fld>
            <a:endParaRPr lang="en-CA" smtClean="0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74D7C51-0CC7-41BC-A138-BE961973BD52}" type="slidenum">
              <a:rPr lang="en-CA" smtClean="0"/>
              <a:pPr/>
              <a:t>13</a:t>
            </a:fld>
            <a:endParaRPr lang="en-CA" smtClean="0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E53134-8EFA-459E-9151-8906A93592D7}" type="slidenum">
              <a:rPr lang="en-CA" smtClean="0"/>
              <a:pPr/>
              <a:t>14</a:t>
            </a:fld>
            <a:endParaRPr lang="en-CA" smtClean="0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31DD4E3-2970-403A-876A-864757BF2069}" type="slidenum">
              <a:rPr lang="en-CA" smtClean="0"/>
              <a:pPr/>
              <a:t>15</a:t>
            </a:fld>
            <a:endParaRPr lang="en-CA" smtClean="0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EA46439-CA19-4BD7-8F61-0403D2303C84}" type="slidenum">
              <a:rPr lang="en-CA" smtClean="0"/>
              <a:pPr/>
              <a:t>16</a:t>
            </a:fld>
            <a:endParaRPr lang="en-CA" smtClean="0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39C325E-9C6E-4FCB-B353-620A448EAF34}" type="slidenum">
              <a:rPr lang="en-CA" smtClean="0"/>
              <a:pPr/>
              <a:t>17</a:t>
            </a:fld>
            <a:endParaRPr lang="en-CA" smtClean="0"/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C8A5315-EC20-40E3-AE2A-213326CA35D5}" type="slidenum">
              <a:rPr lang="en-CA" smtClean="0"/>
              <a:pPr/>
              <a:t>18</a:t>
            </a:fld>
            <a:endParaRPr lang="en-CA" smtClean="0"/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759F41-5461-40E2-8A6E-37AB31DA1155}" type="slidenum">
              <a:rPr lang="en-CA" smtClean="0"/>
              <a:pPr/>
              <a:t>19</a:t>
            </a:fld>
            <a:endParaRPr lang="en-CA" smtClean="0"/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431F0C8-D38B-4863-9DA6-981CAAFB0319}" type="slidenum">
              <a:rPr lang="en-CA" smtClean="0"/>
              <a:pPr/>
              <a:t>20</a:t>
            </a:fld>
            <a:endParaRPr lang="en-CA" smtClean="0"/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A6E8057-A693-4D70-BA7D-2ADC8115BF12}" type="slidenum">
              <a:rPr lang="en-CA" smtClean="0"/>
              <a:pPr/>
              <a:t>21</a:t>
            </a:fld>
            <a:endParaRPr lang="en-CA" smtClean="0"/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7AE817B-A50D-4AB7-A240-16D6F39544AE}" type="slidenum">
              <a:rPr lang="en-CA" smtClean="0"/>
              <a:pPr/>
              <a:t>22</a:t>
            </a:fld>
            <a:endParaRPr lang="en-CA" smtClean="0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7D01CF1-FC76-458F-BB65-CD61E48CCCE3}" type="slidenum">
              <a:rPr lang="en-CA" smtClean="0"/>
              <a:pPr/>
              <a:t>23</a:t>
            </a:fld>
            <a:endParaRPr lang="en-CA" smtClean="0"/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86381B-5E0A-4CF9-88BF-022AE4781691}" type="slidenum">
              <a:rPr lang="en-CA" smtClean="0"/>
              <a:pPr/>
              <a:t>24</a:t>
            </a:fld>
            <a:endParaRPr lang="en-CA" smtClean="0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463E461-0067-4C2E-A3EB-D488474F8F59}" type="slidenum">
              <a:rPr lang="en-CA" smtClean="0"/>
              <a:pPr/>
              <a:t>25</a:t>
            </a:fld>
            <a:endParaRPr lang="en-CA" smtClean="0"/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8D7537E-CA64-48EE-817F-059F23DAE73D}" type="slidenum">
              <a:rPr lang="en-CA" smtClean="0"/>
              <a:pPr/>
              <a:t>26</a:t>
            </a:fld>
            <a:endParaRPr lang="en-CA" smtClean="0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18DFA08-458B-467A-8DA3-3A0373344C91}" type="slidenum">
              <a:rPr lang="en-CA" smtClean="0"/>
              <a:pPr/>
              <a:t>27</a:t>
            </a:fld>
            <a:endParaRPr lang="en-CA" smtClean="0"/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FDC3A4D-62AE-4A38-B466-020629706BD4}" type="slidenum">
              <a:rPr lang="en-CA" smtClean="0"/>
              <a:pPr/>
              <a:t>28</a:t>
            </a:fld>
            <a:endParaRPr lang="en-CA" smtClean="0"/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D76F1A6-DD95-4284-B483-BD6BCB3B5A85}" type="slidenum">
              <a:rPr lang="en-CA" smtClean="0"/>
              <a:pPr/>
              <a:t>29</a:t>
            </a:fld>
            <a:endParaRPr lang="en-CA" smtClean="0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4A83D41-29CC-492A-AA42-6FBCF9C4636D}" type="slidenum">
              <a:rPr lang="en-CA" smtClean="0"/>
              <a:pPr/>
              <a:t>30</a:t>
            </a:fld>
            <a:endParaRPr lang="en-CA" smtClean="0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805D89-2965-4F31-AB14-A0D615D0E1A5}" type="slidenum">
              <a:rPr lang="en-CA" smtClean="0"/>
              <a:pPr/>
              <a:t>31</a:t>
            </a:fld>
            <a:endParaRPr lang="en-CA" smtClean="0"/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EE1527F-30AD-4F72-A312-A3B29CE3CB42}" type="slidenum">
              <a:rPr lang="en-CA" smtClean="0"/>
              <a:pPr/>
              <a:t>32</a:t>
            </a:fld>
            <a:endParaRPr lang="en-CA" smtClean="0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8A02923-05CC-4268-A3FA-4389265BC665}" type="slidenum">
              <a:rPr lang="en-CA" smtClean="0"/>
              <a:pPr/>
              <a:t>33</a:t>
            </a:fld>
            <a:endParaRPr lang="en-CA" smtClean="0"/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AC06E84-581D-4399-8CC4-5A06EFF98A00}" type="slidenum">
              <a:rPr lang="en-CA" smtClean="0"/>
              <a:pPr/>
              <a:t>34</a:t>
            </a:fld>
            <a:endParaRPr lang="en-CA" smtClean="0"/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7E498A9-15FD-4EE0-A574-25A4DE447843}" type="slidenum">
              <a:rPr lang="en-CA" smtClean="0"/>
              <a:pPr/>
              <a:t>35</a:t>
            </a:fld>
            <a:endParaRPr lang="en-CA" smtClean="0"/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A8665EA-47E2-41B7-891F-6F30F5FCABDD}" type="slidenum">
              <a:rPr lang="en-CA" smtClean="0"/>
              <a:pPr/>
              <a:t>36</a:t>
            </a:fld>
            <a:endParaRPr lang="en-CA" smtClean="0"/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CA279AA-ABB2-4944-BFAA-675DB26B4678}" type="slidenum">
              <a:rPr lang="en-CA" smtClean="0"/>
              <a:pPr/>
              <a:t>37</a:t>
            </a:fld>
            <a:endParaRPr lang="en-CA" smtClean="0"/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1D1DA4-E016-41D4-96C1-D095A5F3EFA3}" type="slidenum">
              <a:rPr lang="en-CA" smtClean="0"/>
              <a:pPr/>
              <a:t>38</a:t>
            </a:fld>
            <a:endParaRPr lang="en-CA" smtClean="0"/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244CB65-CFD9-47A9-8545-1442A4494605}" type="slidenum">
              <a:rPr lang="en-CA" smtClean="0"/>
              <a:pPr/>
              <a:t>39</a:t>
            </a:fld>
            <a:endParaRPr lang="en-CA" smtClean="0"/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1044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EB1697A-0C0D-4B3D-AAE8-457A526C4BD3}" type="slidenum">
              <a:rPr lang="en-CA" smtClean="0"/>
              <a:pPr/>
              <a:t>40</a:t>
            </a:fld>
            <a:endParaRPr lang="en-CA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10547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1054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513BF5D-63A0-4DBD-99D7-5EBB823A46B8}" type="slidenum">
              <a:rPr lang="en-CA" smtClean="0"/>
              <a:pPr/>
              <a:t>41</a:t>
            </a:fld>
            <a:endParaRPr lang="en-CA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10649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1065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ADAA67-FCDF-4BF3-8570-E9440CC586D1}" type="slidenum">
              <a:rPr lang="en-CA" smtClean="0"/>
              <a:pPr/>
              <a:t>42</a:t>
            </a:fld>
            <a:endParaRPr lang="en-CA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1075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1075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B053AEB-C6B2-4ED3-8541-A0B1C90416FB}" type="slidenum">
              <a:rPr lang="en-CA" smtClean="0"/>
              <a:pPr/>
              <a:t>43</a:t>
            </a:fld>
            <a:endParaRPr lang="en-CA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CC2F8BD-60FC-4EC0-8529-CD735CCCDAE0}" type="slidenum">
              <a:rPr lang="en-CA" smtClean="0"/>
              <a:pPr/>
              <a:t>44</a:t>
            </a:fld>
            <a:endParaRPr lang="en-CA" smtClean="0"/>
          </a:p>
        </p:txBody>
      </p:sp>
      <p:sp>
        <p:nvSpPr>
          <p:cNvPr id="1085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/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513556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0" y="5127625"/>
            <a:ext cx="9144000" cy="46038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tIns="0" bIns="0" anchor="t"/>
          <a:lstStyle>
            <a:lvl1pPr algn="l">
              <a:defRPr sz="4700"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FCF81-1539-4776-9594-8FB56DA762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A9757-381D-48EC-80B3-353E690E60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26019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0" y="2601913"/>
            <a:ext cx="9144000" cy="46037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tIns="0" rIns="91440" bIns="0" anchor="b"/>
          <a:lstStyle>
            <a:lvl1pPr algn="l">
              <a:defRPr sz="47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7DEDD4-AB26-4E93-A084-D26C0709D7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1C8C2-DC66-4A57-B7A0-BAFD048B92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35E5F0-BA03-4C46-8C17-BF8C1B6454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96DC3-5E5D-4492-96B3-54D1075ACD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7F15A-8EEA-4C84-AFA4-065E080D90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09970A-5780-4C13-95AF-FD777E8173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165100" y="1169988"/>
            <a:ext cx="2522538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300" y="1169988"/>
            <a:ext cx="5194300" cy="201612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138" y="1169988"/>
            <a:ext cx="733425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5C8308-A8F2-4E86-90BC-8B1034087A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CAE13-37D4-4BBF-8812-18666CB7E6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invGray">
          <a:xfrm>
            <a:off x="6599238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ltGray">
          <a:xfrm>
            <a:off x="6648450" y="0"/>
            <a:ext cx="2514600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013" y="6376988"/>
            <a:ext cx="38369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78B10-6251-45A9-8CE9-D8A2209C2C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6688"/>
            <a:ext cx="9144000" cy="444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4000" cy="14335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0950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74825"/>
            <a:ext cx="8229600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864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7000"/>
            <a:ext cx="2133600" cy="274638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013" y="6477000"/>
            <a:ext cx="5508625" cy="274638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200" y="6477000"/>
            <a:ext cx="733425" cy="274638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fld id="{C346DEB9-BD94-48A9-AD28-50B0AA2843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0" r:id="rId2"/>
    <p:sldLayoutId id="2147483716" r:id="rId3"/>
    <p:sldLayoutId id="2147483711" r:id="rId4"/>
    <p:sldLayoutId id="2147483712" r:id="rId5"/>
    <p:sldLayoutId id="2147483713" r:id="rId6"/>
    <p:sldLayoutId id="2147483717" r:id="rId7"/>
    <p:sldLayoutId id="2147483718" r:id="rId8"/>
    <p:sldLayoutId id="2147483719" r:id="rId9"/>
    <p:sldLayoutId id="2147483714" r:id="rId10"/>
    <p:sldLayoutId id="2147483720" r:id="rId11"/>
  </p:sldLayoutIdLst>
  <p:transition spd="med">
    <p:fade thruBlk="1"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500" b="1" kern="1200">
          <a:solidFill>
            <a:srgbClr val="FFC8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9pPr>
      <a:extLst/>
    </p:titleStyle>
    <p:bodyStyle>
      <a:lvl1pPr marL="438150" indent="-319088" algn="l" rtl="0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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02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rgbClr val="E66C7D"/>
        </a:buClr>
        <a:buFont typeface="Arial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025" indent="-182563" algn="l" rtl="0" eaLnBrk="0" fontAlgn="base" hangingPunct="0">
        <a:spcBef>
          <a:spcPct val="20000"/>
        </a:spcBef>
        <a:spcAft>
          <a:spcPct val="0"/>
        </a:spcAft>
        <a:buClr>
          <a:srgbClr val="6BB76D"/>
        </a:buClr>
        <a:buFont typeface="Arial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5575" indent="-182563" algn="l" rtl="0" eaLnBrk="0" fontAlgn="base" hangingPunct="0">
        <a:spcBef>
          <a:spcPct val="20000"/>
        </a:spcBef>
        <a:spcAft>
          <a:spcPct val="0"/>
        </a:spcAft>
        <a:buClr>
          <a:srgbClr val="E88651"/>
        </a:buClr>
        <a:buFont typeface="Wingdings 3" pitchFamily="18" charset="2"/>
        <a:buChar char=""/>
        <a:defRPr lang="en-US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0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260350"/>
            <a:ext cx="6481763" cy="1079500"/>
          </a:xfrm>
        </p:spPr>
        <p:txBody>
          <a:bodyPr rtlCol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CA" sz="36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Lecture </a:t>
            </a:r>
            <a:r>
              <a:rPr lang="en-CA" sz="36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Eight</a:t>
            </a:r>
            <a:endParaRPr lang="en-CA" sz="3600" dirty="0" smtClean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755650" y="2276475"/>
            <a:ext cx="5111750" cy="22463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n-CA" sz="2000" dirty="0">
                <a:latin typeface="+mj-lt"/>
              </a:rPr>
              <a:t>Aggregate demand and supply</a:t>
            </a: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n-CA" sz="2000" dirty="0">
                <a:latin typeface="+mj-lt"/>
              </a:rPr>
              <a:t>AD, AS and equilibrium</a:t>
            </a: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n-CA" sz="2000" dirty="0">
                <a:latin typeface="+mj-lt"/>
              </a:rPr>
              <a:t>Long run equilibrium</a:t>
            </a: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n-CA" sz="2000" dirty="0">
                <a:latin typeface="+mj-lt"/>
              </a:rPr>
              <a:t>Equilibrium vs. full-employment GDP</a:t>
            </a: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n-CA" sz="2000" dirty="0">
                <a:latin typeface="+mj-lt"/>
              </a:rPr>
              <a:t>Applications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The Aggregate Demand – Aggregate Supply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z="2400" b="1" dirty="0" smtClean="0">
                <a:solidFill>
                  <a:schemeClr val="accent6"/>
                </a:solidFill>
              </a:rPr>
              <a:t>The aggregate demand—aggregate supply model 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CA" sz="2400" dirty="0" smtClean="0"/>
              <a:t>Shows how economic factors and policies can simultaneously affect the overall price level as well as real output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CA" sz="2400" dirty="0" smtClean="0"/>
              <a:t>Deals with changes in the overall price level of the economy</a:t>
            </a:r>
          </a:p>
          <a:p>
            <a:pPr marL="996696" lvl="2" eaLnBrk="1" fontAlgn="auto" hangingPunct="1"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en-CA" dirty="0" smtClean="0"/>
              <a:t>Consumer Price Index not inflation</a:t>
            </a:r>
          </a:p>
          <a:p>
            <a:pPr marL="996696" lvl="2" eaLnBrk="1" fontAlgn="auto" hangingPunct="1"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en-CA" dirty="0" smtClean="0"/>
              <a:t>The general level of prices directly determines the purchasing power of money</a:t>
            </a:r>
          </a:p>
          <a:p>
            <a:pPr marL="996696" lvl="2" eaLnBrk="1" fontAlgn="auto" hangingPunct="1"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en-CA" dirty="0" smtClean="0"/>
              <a:t>Stagflation was difficult to explain with the Keynesian cross model</a:t>
            </a:r>
          </a:p>
          <a:p>
            <a:pPr marL="996696" lvl="2" eaLnBrk="1" fontAlgn="auto" hangingPunct="1"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endParaRPr lang="en-CA" dirty="0" smtClean="0"/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endParaRPr lang="en-CA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DE3CB1-BC99-4ABF-ADC7-EC2EB53DBCBF}" type="slidenum">
              <a:rPr lang="en-US"/>
              <a:pPr>
                <a:defRPr/>
              </a:pPr>
              <a:t>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Aggregate Demand (AD)</a:t>
            </a:r>
          </a:p>
        </p:txBody>
      </p:sp>
      <p:sp>
        <p:nvSpPr>
          <p:cNvPr id="10243" name="Rectangle 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The amounts of real output that buyers collectively desire to purchase at each possible price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DCE3F8-7858-4047-9313-470D8D0EA705}" type="slidenum">
              <a:rPr lang="en-US"/>
              <a:pPr>
                <a:defRPr/>
              </a:pPr>
              <a:t>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0" descr="Figure14-0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" y="1571625"/>
            <a:ext cx="5638800" cy="491172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6147" name="Rectangle 13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Planned Aggregate Expenditure and Aggregate Demand</a:t>
            </a:r>
          </a:p>
        </p:txBody>
      </p:sp>
      <p:sp>
        <p:nvSpPr>
          <p:cNvPr id="612367" name="Text Box 15"/>
          <p:cNvSpPr txBox="1">
            <a:spLocks noChangeArrowheads="1"/>
          </p:cNvSpPr>
          <p:nvPr/>
        </p:nvSpPr>
        <p:spPr bwMode="auto">
          <a:xfrm>
            <a:off x="6286500" y="1857375"/>
            <a:ext cx="2514600" cy="355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225425" indent="-225425">
              <a:spcBef>
                <a:spcPct val="25000"/>
              </a:spcBef>
              <a:spcAft>
                <a:spcPct val="25000"/>
              </a:spcAft>
              <a:buClr>
                <a:srgbClr val="E16554"/>
              </a:buClr>
              <a:buSzPct val="125000"/>
              <a:buFont typeface="Wingdings" pitchFamily="2" charset="2"/>
              <a:buChar char="w"/>
              <a:defRPr/>
            </a:pPr>
            <a:r>
              <a:rPr lang="en-US" dirty="0">
                <a:solidFill>
                  <a:schemeClr val="tx2"/>
                </a:solidFill>
                <a:latin typeface="+mn-lt"/>
              </a:rPr>
              <a:t>If the Price Level rises or falls, will this affect the level of Planned Aggregate Expenditure? </a:t>
            </a:r>
          </a:p>
          <a:p>
            <a:pPr lvl="1" indent="-117475">
              <a:lnSpc>
                <a:spcPct val="85000"/>
              </a:lnSpc>
              <a:spcBef>
                <a:spcPct val="20000"/>
              </a:spcBef>
              <a:spcAft>
                <a:spcPct val="15000"/>
              </a:spcAft>
              <a:buClr>
                <a:schemeClr val="folHlink"/>
              </a:buClr>
              <a:buFont typeface="Wingdings" pitchFamily="2" charset="2"/>
              <a:buChar char="§"/>
              <a:defRPr/>
            </a:pPr>
            <a:r>
              <a:rPr lang="en-US" dirty="0">
                <a:solidFill>
                  <a:schemeClr val="tx2"/>
                </a:solidFill>
                <a:latin typeface="+mn-lt"/>
              </a:rPr>
              <a:t>Price level falls</a:t>
            </a:r>
            <a:br>
              <a:rPr lang="en-US" dirty="0">
                <a:solidFill>
                  <a:schemeClr val="tx2"/>
                </a:solidFill>
                <a:latin typeface="+mn-lt"/>
              </a:rPr>
            </a:br>
            <a:r>
              <a:rPr lang="en-US" i="1" dirty="0">
                <a:solidFill>
                  <a:schemeClr val="tx2"/>
                </a:solidFill>
                <a:latin typeface="+mn-lt"/>
              </a:rPr>
              <a:t>P &gt; P’ </a:t>
            </a:r>
          </a:p>
          <a:p>
            <a:pPr lvl="1" indent="-117475">
              <a:lnSpc>
                <a:spcPct val="85000"/>
              </a:lnSpc>
              <a:spcBef>
                <a:spcPct val="20000"/>
              </a:spcBef>
              <a:spcAft>
                <a:spcPct val="15000"/>
              </a:spcAft>
              <a:buClr>
                <a:schemeClr val="folHlink"/>
              </a:buClr>
              <a:buFont typeface="Wingdings" pitchFamily="2" charset="2"/>
              <a:buChar char="§"/>
              <a:defRPr/>
            </a:pPr>
            <a:r>
              <a:rPr lang="en-US" dirty="0">
                <a:solidFill>
                  <a:schemeClr val="tx2"/>
                </a:solidFill>
                <a:latin typeface="+mn-lt"/>
              </a:rPr>
              <a:t>Output level increase</a:t>
            </a:r>
            <a:br>
              <a:rPr lang="en-US" dirty="0">
                <a:solidFill>
                  <a:schemeClr val="tx2"/>
                </a:solidFill>
                <a:latin typeface="+mn-lt"/>
              </a:rPr>
            </a:br>
            <a:r>
              <a:rPr lang="en-US" i="1" dirty="0">
                <a:solidFill>
                  <a:schemeClr val="tx2"/>
                </a:solidFill>
                <a:latin typeface="+mn-lt"/>
              </a:rPr>
              <a:t>Y’ &gt; Y</a:t>
            </a:r>
          </a:p>
          <a:p>
            <a:pPr lvl="1" indent="-117475">
              <a:lnSpc>
                <a:spcPct val="85000"/>
              </a:lnSpc>
              <a:spcBef>
                <a:spcPct val="20000"/>
              </a:spcBef>
              <a:spcAft>
                <a:spcPct val="15000"/>
              </a:spcAft>
              <a:buClr>
                <a:schemeClr val="folHlink"/>
              </a:buClr>
              <a:buFont typeface="Wingdings" pitchFamily="2" charset="2"/>
              <a:buChar char="§"/>
              <a:defRPr/>
            </a:pPr>
            <a:r>
              <a:rPr lang="en-US" dirty="0">
                <a:solidFill>
                  <a:schemeClr val="tx2"/>
                </a:solidFill>
                <a:latin typeface="+mn-lt"/>
              </a:rPr>
              <a:t>Downward slope to </a:t>
            </a:r>
            <a:r>
              <a:rPr lang="en-US" i="1" dirty="0">
                <a:solidFill>
                  <a:schemeClr val="tx2"/>
                </a:solidFill>
                <a:latin typeface="+mn-lt"/>
              </a:rPr>
              <a:t>AD</a:t>
            </a:r>
            <a:r>
              <a:rPr lang="en-US" dirty="0">
                <a:solidFill>
                  <a:schemeClr val="tx2"/>
                </a:solidFill>
                <a:latin typeface="+mn-lt"/>
              </a:rPr>
              <a:t> (Aggregate Demand)</a:t>
            </a:r>
          </a:p>
        </p:txBody>
      </p:sp>
      <p:sp>
        <p:nvSpPr>
          <p:cNvPr id="11269" name="Rectangle 10"/>
          <p:cNvSpPr>
            <a:spLocks noChangeArrowheads="1"/>
          </p:cNvSpPr>
          <p:nvPr/>
        </p:nvSpPr>
        <p:spPr bwMode="auto">
          <a:xfrm>
            <a:off x="3640138" y="1735138"/>
            <a:ext cx="107950" cy="187325"/>
          </a:xfrm>
          <a:prstGeom prst="rect">
            <a:avLst/>
          </a:prstGeom>
          <a:solidFill>
            <a:schemeClr val="bg1"/>
          </a:solidFill>
          <a:ln w="12700" algn="ctr">
            <a:solidFill>
              <a:schemeClr val="bg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11270" name="Rectangle 11"/>
          <p:cNvSpPr>
            <a:spLocks noChangeArrowheads="1"/>
          </p:cNvSpPr>
          <p:nvPr/>
        </p:nvSpPr>
        <p:spPr bwMode="auto">
          <a:xfrm>
            <a:off x="3249613" y="2268538"/>
            <a:ext cx="136525" cy="177800"/>
          </a:xfrm>
          <a:prstGeom prst="rect">
            <a:avLst/>
          </a:prstGeom>
          <a:solidFill>
            <a:schemeClr val="bg1"/>
          </a:solidFill>
          <a:ln w="12700" algn="ctr">
            <a:solidFill>
              <a:schemeClr val="bg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11271" name="Rectangle 12"/>
          <p:cNvSpPr>
            <a:spLocks noChangeArrowheads="1"/>
          </p:cNvSpPr>
          <p:nvPr/>
        </p:nvSpPr>
        <p:spPr bwMode="auto">
          <a:xfrm>
            <a:off x="3259138" y="2540000"/>
            <a:ext cx="134937" cy="177800"/>
          </a:xfrm>
          <a:prstGeom prst="rect">
            <a:avLst/>
          </a:prstGeom>
          <a:solidFill>
            <a:schemeClr val="bg1"/>
          </a:solidFill>
          <a:ln w="12700" algn="ctr">
            <a:solidFill>
              <a:schemeClr val="bg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7C2F7B-01F6-44FA-8407-0932CEE270CB}" type="slidenum">
              <a:rPr lang="en-US"/>
              <a:pPr>
                <a:defRPr/>
              </a:pPr>
              <a:t>4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23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23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23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123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Rectangle 1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Aggregate Demand (AD)</a:t>
            </a:r>
          </a:p>
        </p:txBody>
      </p:sp>
      <p:sp>
        <p:nvSpPr>
          <p:cNvPr id="12291" name="Rectangle 18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z="2400" smtClean="0"/>
              <a:t>Aggregate Quantity Demanded (Real GDP) and the Price Level are inversely related as follows:</a:t>
            </a:r>
          </a:p>
        </p:txBody>
      </p:sp>
      <p:grpSp>
        <p:nvGrpSpPr>
          <p:cNvPr id="12292" name="Group 12"/>
          <p:cNvGrpSpPr>
            <a:grpSpLocks/>
          </p:cNvGrpSpPr>
          <p:nvPr/>
        </p:nvGrpSpPr>
        <p:grpSpPr bwMode="auto">
          <a:xfrm>
            <a:off x="1966913" y="2636838"/>
            <a:ext cx="5421312" cy="3509962"/>
            <a:chOff x="1239" y="1660"/>
            <a:chExt cx="3415" cy="2008"/>
          </a:xfrm>
        </p:grpSpPr>
        <p:sp>
          <p:nvSpPr>
            <p:cNvPr id="12299" name="Line 4"/>
            <p:cNvSpPr>
              <a:spLocks noChangeShapeType="1"/>
            </p:cNvSpPr>
            <p:nvPr/>
          </p:nvSpPr>
          <p:spPr bwMode="auto">
            <a:xfrm>
              <a:off x="1868" y="1820"/>
              <a:ext cx="0" cy="1452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2300" name="Line 5"/>
            <p:cNvSpPr>
              <a:spLocks noChangeShapeType="1"/>
            </p:cNvSpPr>
            <p:nvPr/>
          </p:nvSpPr>
          <p:spPr bwMode="auto">
            <a:xfrm>
              <a:off x="1869" y="3272"/>
              <a:ext cx="252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2301" name="Rectangle 6"/>
            <p:cNvSpPr>
              <a:spLocks noChangeArrowheads="1"/>
            </p:cNvSpPr>
            <p:nvPr/>
          </p:nvSpPr>
          <p:spPr bwMode="auto">
            <a:xfrm rot="-5400000">
              <a:off x="1122" y="2505"/>
              <a:ext cx="803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b="1">
                  <a:latin typeface="Arial" charset="0"/>
                </a:rPr>
                <a:t>Price Level</a:t>
              </a:r>
            </a:p>
          </p:txBody>
        </p:sp>
        <p:sp>
          <p:nvSpPr>
            <p:cNvPr id="12302" name="Rectangle 7"/>
            <p:cNvSpPr>
              <a:spLocks noChangeArrowheads="1"/>
            </p:cNvSpPr>
            <p:nvPr/>
          </p:nvSpPr>
          <p:spPr bwMode="auto">
            <a:xfrm>
              <a:off x="2536" y="3377"/>
              <a:ext cx="78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b="1">
                  <a:latin typeface="Arial" charset="0"/>
                </a:rPr>
                <a:t>Real GDP</a:t>
              </a:r>
            </a:p>
          </p:txBody>
        </p:sp>
        <p:sp>
          <p:nvSpPr>
            <p:cNvPr id="12303" name="Arc 8"/>
            <p:cNvSpPr>
              <a:spLocks/>
            </p:cNvSpPr>
            <p:nvPr/>
          </p:nvSpPr>
          <p:spPr bwMode="auto">
            <a:xfrm>
              <a:off x="2229" y="1908"/>
              <a:ext cx="1729" cy="1240"/>
            </a:xfrm>
            <a:custGeom>
              <a:avLst/>
              <a:gdLst>
                <a:gd name="T0" fmla="*/ 11 w 21600"/>
                <a:gd name="T1" fmla="*/ 4 h 21600"/>
                <a:gd name="T2" fmla="*/ 0 w 21600"/>
                <a:gd name="T3" fmla="*/ 0 h 21600"/>
                <a:gd name="T4" fmla="*/ 11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21600" y="21600"/>
                  </a:moveTo>
                  <a:cubicBezTo>
                    <a:pt x="9670" y="21600"/>
                    <a:pt x="0" y="11929"/>
                    <a:pt x="0" y="0"/>
                  </a:cubicBezTo>
                </a:path>
                <a:path w="21600" h="21600" stroke="0" extrusionOk="0">
                  <a:moveTo>
                    <a:pt x="21600" y="21600"/>
                  </a:moveTo>
                  <a:cubicBezTo>
                    <a:pt x="9670" y="21600"/>
                    <a:pt x="0" y="11929"/>
                    <a:pt x="0" y="0"/>
                  </a:cubicBezTo>
                  <a:lnTo>
                    <a:pt x="21600" y="0"/>
                  </a:lnTo>
                  <a:close/>
                </a:path>
              </a:pathLst>
            </a:custGeom>
            <a:noFill/>
            <a:ln w="50800" cap="rnd">
              <a:solidFill>
                <a:schemeClr val="hlink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2304" name="Rectangle 9"/>
            <p:cNvSpPr>
              <a:spLocks noChangeArrowheads="1"/>
            </p:cNvSpPr>
            <p:nvPr/>
          </p:nvSpPr>
          <p:spPr bwMode="auto">
            <a:xfrm>
              <a:off x="3345" y="2679"/>
              <a:ext cx="32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b="1">
                  <a:latin typeface="Arial" charset="0"/>
                </a:rPr>
                <a:t>AD</a:t>
              </a:r>
            </a:p>
          </p:txBody>
        </p:sp>
        <p:sp>
          <p:nvSpPr>
            <p:cNvPr id="12305" name="Rectangle 11"/>
            <p:cNvSpPr>
              <a:spLocks noChangeArrowheads="1"/>
            </p:cNvSpPr>
            <p:nvPr/>
          </p:nvSpPr>
          <p:spPr bwMode="auto">
            <a:xfrm>
              <a:off x="1239" y="1660"/>
              <a:ext cx="3415" cy="2008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4349" name="Line 13"/>
          <p:cNvSpPr>
            <a:spLocks noChangeShapeType="1"/>
          </p:cNvSpPr>
          <p:nvPr/>
        </p:nvSpPr>
        <p:spPr bwMode="auto">
          <a:xfrm flipH="1">
            <a:off x="3011488" y="3775075"/>
            <a:ext cx="635000" cy="0"/>
          </a:xfrm>
          <a:prstGeom prst="line">
            <a:avLst/>
          </a:prstGeom>
          <a:noFill/>
          <a:ln w="25400">
            <a:solidFill>
              <a:schemeClr val="folHlink"/>
            </a:solidFill>
            <a:round/>
            <a:headEnd type="stealth" w="med" len="med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4350" name="Line 14"/>
          <p:cNvSpPr>
            <a:spLocks noChangeShapeType="1"/>
          </p:cNvSpPr>
          <p:nvPr/>
        </p:nvSpPr>
        <p:spPr bwMode="auto">
          <a:xfrm>
            <a:off x="3663950" y="3757613"/>
            <a:ext cx="0" cy="1674812"/>
          </a:xfrm>
          <a:prstGeom prst="line">
            <a:avLst/>
          </a:prstGeom>
          <a:noFill/>
          <a:ln w="25400">
            <a:solidFill>
              <a:schemeClr val="folHlink"/>
            </a:solidFill>
            <a:round/>
            <a:headEnd type="none" w="sm" len="sm"/>
            <a:tailEnd type="stealth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14351" name="Line 15"/>
          <p:cNvSpPr>
            <a:spLocks noChangeShapeType="1"/>
          </p:cNvSpPr>
          <p:nvPr/>
        </p:nvSpPr>
        <p:spPr bwMode="auto">
          <a:xfrm flipH="1">
            <a:off x="2925763" y="4902200"/>
            <a:ext cx="1833562" cy="0"/>
          </a:xfrm>
          <a:prstGeom prst="line">
            <a:avLst/>
          </a:prstGeom>
          <a:noFill/>
          <a:ln w="25400">
            <a:solidFill>
              <a:schemeClr val="folHlink"/>
            </a:solidFill>
            <a:round/>
            <a:headEnd type="stealth" w="med" len="med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4352" name="Line 16"/>
          <p:cNvSpPr>
            <a:spLocks noChangeShapeType="1"/>
          </p:cNvSpPr>
          <p:nvPr/>
        </p:nvSpPr>
        <p:spPr bwMode="auto">
          <a:xfrm>
            <a:off x="4776788" y="4902200"/>
            <a:ext cx="0" cy="511175"/>
          </a:xfrm>
          <a:prstGeom prst="line">
            <a:avLst/>
          </a:prstGeom>
          <a:noFill/>
          <a:ln w="25400">
            <a:solidFill>
              <a:schemeClr val="folHlink"/>
            </a:solidFill>
            <a:round/>
            <a:headEnd type="none" w="sm" len="sm"/>
            <a:tailEnd type="stealth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6D6422-1458-4220-8403-2D8F201CC8F8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9" grpId="0" animBg="1"/>
      <p:bldP spid="14350" grpId="0" animBg="1"/>
      <p:bldP spid="14351" grpId="0" animBg="1"/>
      <p:bldP spid="1435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Aggregate Demand (AD)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/>
            <a:r>
              <a:rPr lang="en-CA" smtClean="0"/>
              <a:t>Slopes downward because of the following effects of a change in price level: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CA" smtClean="0"/>
              <a:t>	Real-balances Effect 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CA" smtClean="0"/>
              <a:t>	Interest-rate Effect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CA" smtClean="0"/>
              <a:t>	Foreign Trade Effect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D04A36-6F9E-4881-8262-1972A259488B}" type="slidenum">
              <a:rPr lang="en-US"/>
              <a:pPr>
                <a:defRPr/>
              </a:pPr>
              <a:t>6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8" name="Rectangle 31"/>
          <p:cNvSpPr>
            <a:spLocks noGrp="1" noChangeArrowheads="1"/>
          </p:cNvSpPr>
          <p:nvPr>
            <p:ph type="title"/>
          </p:nvPr>
        </p:nvSpPr>
        <p:spPr>
          <a:xfrm>
            <a:off x="158750" y="171450"/>
            <a:ext cx="8785225" cy="12588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Changes in Aggregate Demand</a:t>
            </a:r>
            <a:b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</a:br>
            <a:endParaRPr lang="en-US" sz="3200" dirty="0" smtClean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4339" name="Rectangle 15"/>
          <p:cNvSpPr>
            <a:spLocks noChangeArrowheads="1"/>
          </p:cNvSpPr>
          <p:nvPr/>
        </p:nvSpPr>
        <p:spPr bwMode="auto">
          <a:xfrm>
            <a:off x="5703888" y="1789113"/>
            <a:ext cx="32289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0000" name="Freeform 16"/>
          <p:cNvSpPr>
            <a:spLocks/>
          </p:cNvSpPr>
          <p:nvPr/>
        </p:nvSpPr>
        <p:spPr bwMode="auto">
          <a:xfrm>
            <a:off x="4554538" y="1762125"/>
            <a:ext cx="3078162" cy="3121025"/>
          </a:xfrm>
          <a:custGeom>
            <a:avLst/>
            <a:gdLst>
              <a:gd name="T0" fmla="*/ 0 w 1939"/>
              <a:gd name="T1" fmla="*/ 0 h 1966"/>
              <a:gd name="T2" fmla="*/ 400703983 w 1939"/>
              <a:gd name="T3" fmla="*/ 796369376 h 1966"/>
              <a:gd name="T4" fmla="*/ 871974098 w 1939"/>
              <a:gd name="T5" fmla="*/ 1554937211 h 1966"/>
              <a:gd name="T6" fmla="*/ 1408767951 w 1939"/>
              <a:gd name="T7" fmla="*/ 2147483647 h 1966"/>
              <a:gd name="T8" fmla="*/ 2001004027 w 1939"/>
              <a:gd name="T9" fmla="*/ 2147483647 h 1966"/>
              <a:gd name="T10" fmla="*/ 2147483647 w 1939"/>
              <a:gd name="T11" fmla="*/ 2147483647 h 1966"/>
              <a:gd name="T12" fmla="*/ 2147483647 w 1939"/>
              <a:gd name="T13" fmla="*/ 2147483647 h 1966"/>
              <a:gd name="T14" fmla="*/ 2147483647 w 1939"/>
              <a:gd name="T15" fmla="*/ 2147483647 h 1966"/>
              <a:gd name="T16" fmla="*/ 2147483647 w 1939"/>
              <a:gd name="T17" fmla="*/ 2147483647 h 196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39"/>
              <a:gd name="T28" fmla="*/ 0 h 1966"/>
              <a:gd name="T29" fmla="*/ 1939 w 1939"/>
              <a:gd name="T30" fmla="*/ 1966 h 196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39" h="1966">
                <a:moveTo>
                  <a:pt x="0" y="0"/>
                </a:moveTo>
                <a:lnTo>
                  <a:pt x="159" y="316"/>
                </a:lnTo>
                <a:lnTo>
                  <a:pt x="346" y="617"/>
                </a:lnTo>
                <a:lnTo>
                  <a:pt x="559" y="897"/>
                </a:lnTo>
                <a:lnTo>
                  <a:pt x="794" y="1159"/>
                </a:lnTo>
                <a:lnTo>
                  <a:pt x="1050" y="1398"/>
                </a:lnTo>
                <a:lnTo>
                  <a:pt x="1327" y="1611"/>
                </a:lnTo>
                <a:lnTo>
                  <a:pt x="1624" y="1802"/>
                </a:lnTo>
                <a:lnTo>
                  <a:pt x="1938" y="1965"/>
                </a:lnTo>
              </a:path>
            </a:pathLst>
          </a:custGeom>
          <a:noFill/>
          <a:ln w="57150" cap="rnd">
            <a:solidFill>
              <a:schemeClr val="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70001" name="AutoShape 17"/>
          <p:cNvSpPr>
            <a:spLocks noChangeArrowheads="1"/>
          </p:cNvSpPr>
          <p:nvPr/>
        </p:nvSpPr>
        <p:spPr bwMode="auto">
          <a:xfrm>
            <a:off x="4264025" y="2527300"/>
            <a:ext cx="788988" cy="284163"/>
          </a:xfrm>
          <a:prstGeom prst="rightArrow">
            <a:avLst>
              <a:gd name="adj1" fmla="val 50000"/>
              <a:gd name="adj2" fmla="val 138891"/>
            </a:avLst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0002" name="AutoShape 18"/>
          <p:cNvSpPr>
            <a:spLocks noChangeArrowheads="1"/>
          </p:cNvSpPr>
          <p:nvPr/>
        </p:nvSpPr>
        <p:spPr bwMode="auto">
          <a:xfrm>
            <a:off x="5749925" y="4156075"/>
            <a:ext cx="788988" cy="284163"/>
          </a:xfrm>
          <a:prstGeom prst="rightArrow">
            <a:avLst>
              <a:gd name="adj1" fmla="val 50000"/>
              <a:gd name="adj2" fmla="val 138891"/>
            </a:avLst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0003" name="Rectangle 19"/>
          <p:cNvSpPr>
            <a:spLocks noChangeArrowheads="1"/>
          </p:cNvSpPr>
          <p:nvPr/>
        </p:nvSpPr>
        <p:spPr bwMode="auto">
          <a:xfrm>
            <a:off x="5457825" y="2027238"/>
            <a:ext cx="19431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>
                <a:latin typeface="Arial" charset="0"/>
              </a:rPr>
              <a:t>AD Can Increase</a:t>
            </a:r>
          </a:p>
          <a:p>
            <a:r>
              <a:rPr lang="en-CA" b="1" i="1">
                <a:latin typeface="Arial" charset="0"/>
              </a:rPr>
              <a:t>shift RIGHT</a:t>
            </a:r>
          </a:p>
        </p:txBody>
      </p:sp>
      <p:sp>
        <p:nvSpPr>
          <p:cNvPr id="170004" name="Rectangle 20"/>
          <p:cNvSpPr>
            <a:spLocks noChangeArrowheads="1"/>
          </p:cNvSpPr>
          <p:nvPr/>
        </p:nvSpPr>
        <p:spPr bwMode="auto">
          <a:xfrm>
            <a:off x="7718425" y="4787900"/>
            <a:ext cx="6048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b="1">
                <a:latin typeface="Arial" charset="0"/>
              </a:rPr>
              <a:t>AD</a:t>
            </a:r>
            <a:r>
              <a:rPr lang="en-CA" b="1" baseline="-25000">
                <a:latin typeface="Arial" charset="0"/>
              </a:rPr>
              <a:t>2</a:t>
            </a:r>
          </a:p>
        </p:txBody>
      </p:sp>
      <p:grpSp>
        <p:nvGrpSpPr>
          <p:cNvPr id="14345" name="Group 22"/>
          <p:cNvGrpSpPr>
            <a:grpSpLocks/>
          </p:cNvGrpSpPr>
          <p:nvPr/>
        </p:nvGrpSpPr>
        <p:grpSpPr bwMode="auto">
          <a:xfrm>
            <a:off x="1709738" y="1554163"/>
            <a:ext cx="5764212" cy="4589462"/>
            <a:chOff x="1077" y="979"/>
            <a:chExt cx="3631" cy="2891"/>
          </a:xfrm>
        </p:grpSpPr>
        <p:sp>
          <p:nvSpPr>
            <p:cNvPr id="14348" name="Freeform 23"/>
            <p:cNvSpPr>
              <a:spLocks/>
            </p:cNvSpPr>
            <p:nvPr/>
          </p:nvSpPr>
          <p:spPr bwMode="auto">
            <a:xfrm>
              <a:off x="2200" y="979"/>
              <a:ext cx="2069" cy="2218"/>
            </a:xfrm>
            <a:custGeom>
              <a:avLst/>
              <a:gdLst>
                <a:gd name="T0" fmla="*/ 0 w 2069"/>
                <a:gd name="T1" fmla="*/ 0 h 2218"/>
                <a:gd name="T2" fmla="*/ 170 w 2069"/>
                <a:gd name="T3" fmla="*/ 356 h 2218"/>
                <a:gd name="T4" fmla="*/ 369 w 2069"/>
                <a:gd name="T5" fmla="*/ 696 h 2218"/>
                <a:gd name="T6" fmla="*/ 596 w 2069"/>
                <a:gd name="T7" fmla="*/ 1012 h 2218"/>
                <a:gd name="T8" fmla="*/ 847 w 2069"/>
                <a:gd name="T9" fmla="*/ 1308 h 2218"/>
                <a:gd name="T10" fmla="*/ 1120 w 2069"/>
                <a:gd name="T11" fmla="*/ 1577 h 2218"/>
                <a:gd name="T12" fmla="*/ 1416 w 2069"/>
                <a:gd name="T13" fmla="*/ 1818 h 2218"/>
                <a:gd name="T14" fmla="*/ 1733 w 2069"/>
                <a:gd name="T15" fmla="*/ 2033 h 2218"/>
                <a:gd name="T16" fmla="*/ 2068 w 2069"/>
                <a:gd name="T17" fmla="*/ 2217 h 221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069"/>
                <a:gd name="T28" fmla="*/ 0 h 2218"/>
                <a:gd name="T29" fmla="*/ 2069 w 2069"/>
                <a:gd name="T30" fmla="*/ 2218 h 221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069" h="2218">
                  <a:moveTo>
                    <a:pt x="0" y="0"/>
                  </a:moveTo>
                  <a:lnTo>
                    <a:pt x="170" y="356"/>
                  </a:lnTo>
                  <a:lnTo>
                    <a:pt x="369" y="696"/>
                  </a:lnTo>
                  <a:lnTo>
                    <a:pt x="596" y="1012"/>
                  </a:lnTo>
                  <a:lnTo>
                    <a:pt x="847" y="1308"/>
                  </a:lnTo>
                  <a:lnTo>
                    <a:pt x="1120" y="1577"/>
                  </a:lnTo>
                  <a:lnTo>
                    <a:pt x="1416" y="1818"/>
                  </a:lnTo>
                  <a:lnTo>
                    <a:pt x="1733" y="2033"/>
                  </a:lnTo>
                  <a:lnTo>
                    <a:pt x="2068" y="2217"/>
                  </a:lnTo>
                </a:path>
              </a:pathLst>
            </a:custGeom>
            <a:noFill/>
            <a:ln w="57150" cap="rnd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grpSp>
          <p:nvGrpSpPr>
            <p:cNvPr id="14349" name="Group 24"/>
            <p:cNvGrpSpPr>
              <a:grpSpLocks/>
            </p:cNvGrpSpPr>
            <p:nvPr/>
          </p:nvGrpSpPr>
          <p:grpSpPr bwMode="auto">
            <a:xfrm>
              <a:off x="1299" y="1001"/>
              <a:ext cx="3337" cy="2667"/>
              <a:chOff x="1299" y="754"/>
              <a:chExt cx="3337" cy="2914"/>
            </a:xfrm>
          </p:grpSpPr>
          <p:sp>
            <p:nvSpPr>
              <p:cNvPr id="14353" name="Line 25"/>
              <p:cNvSpPr>
                <a:spLocks noChangeShapeType="1"/>
              </p:cNvSpPr>
              <p:nvPr/>
            </p:nvSpPr>
            <p:spPr bwMode="auto">
              <a:xfrm>
                <a:off x="1310" y="754"/>
                <a:ext cx="0" cy="2914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4354" name="Line 26"/>
              <p:cNvSpPr>
                <a:spLocks noChangeShapeType="1"/>
              </p:cNvSpPr>
              <p:nvPr/>
            </p:nvSpPr>
            <p:spPr bwMode="auto">
              <a:xfrm>
                <a:off x="1299" y="3654"/>
                <a:ext cx="3337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14350" name="Rectangle 27"/>
            <p:cNvSpPr>
              <a:spLocks noChangeArrowheads="1"/>
            </p:cNvSpPr>
            <p:nvPr/>
          </p:nvSpPr>
          <p:spPr bwMode="auto">
            <a:xfrm rot="-5400000">
              <a:off x="776" y="2225"/>
              <a:ext cx="836" cy="23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b="1">
                  <a:latin typeface="Arial" charset="0"/>
                </a:rPr>
                <a:t>Price level</a:t>
              </a:r>
            </a:p>
          </p:txBody>
        </p:sp>
        <p:sp>
          <p:nvSpPr>
            <p:cNvPr id="14351" name="Rectangle 28"/>
            <p:cNvSpPr>
              <a:spLocks noChangeArrowheads="1"/>
            </p:cNvSpPr>
            <p:nvPr/>
          </p:nvSpPr>
          <p:spPr bwMode="auto">
            <a:xfrm>
              <a:off x="1988" y="3637"/>
              <a:ext cx="1991" cy="23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b="1">
                  <a:latin typeface="Arial" charset="0"/>
                </a:rPr>
                <a:t>Real domestic output, GDP</a:t>
              </a:r>
            </a:p>
          </p:txBody>
        </p:sp>
        <p:sp>
          <p:nvSpPr>
            <p:cNvPr id="14352" name="Rectangle 29"/>
            <p:cNvSpPr>
              <a:spLocks noChangeArrowheads="1"/>
            </p:cNvSpPr>
            <p:nvPr/>
          </p:nvSpPr>
          <p:spPr bwMode="auto">
            <a:xfrm>
              <a:off x="4327" y="3211"/>
              <a:ext cx="381" cy="23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b="1">
                  <a:latin typeface="Arial" charset="0"/>
                </a:rPr>
                <a:t>AD</a:t>
              </a:r>
              <a:r>
                <a:rPr lang="en-CA" b="1" baseline="-25000">
                  <a:latin typeface="Arial" charset="0"/>
                </a:rPr>
                <a:t>1</a:t>
              </a:r>
            </a:p>
          </p:txBody>
        </p:sp>
      </p:grpSp>
      <p:sp>
        <p:nvSpPr>
          <p:cNvPr id="20" name="Slide Number Placeholder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0C92C4-0724-4E97-A5BA-38EBA8D80371}" type="slidenum">
              <a:rPr lang="en-US"/>
              <a:pPr>
                <a:defRPr/>
              </a:pPr>
              <a:t>7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0000" grpId="0" animBg="1"/>
      <p:bldP spid="170001" grpId="0" animBg="1"/>
      <p:bldP spid="170002" grpId="0" animBg="1"/>
      <p:bldP spid="170003" grpId="0"/>
      <p:bldP spid="17000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2" name="Rectangle 18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2510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z="3600" dirty="0" smtClean="0">
                <a:solidFill>
                  <a:schemeClr val="accent1">
                    <a:satMod val="150000"/>
                  </a:schemeClr>
                </a:solidFill>
              </a:rPr>
              <a:t>Changes in Aggregate Demand</a:t>
            </a:r>
            <a:br>
              <a:rPr lang="en-CA" sz="3600" dirty="0" smtClean="0">
                <a:solidFill>
                  <a:schemeClr val="accent1">
                    <a:satMod val="150000"/>
                  </a:schemeClr>
                </a:solidFill>
              </a:rPr>
            </a:br>
            <a:endParaRPr lang="en-US" sz="3600" dirty="0" smtClean="0">
              <a:solidFill>
                <a:schemeClr val="accent1">
                  <a:satMod val="150000"/>
                </a:schemeClr>
              </a:solidFill>
            </a:endParaRPr>
          </a:p>
        </p:txBody>
      </p:sp>
      <p:grpSp>
        <p:nvGrpSpPr>
          <p:cNvPr id="15363" name="Group 2"/>
          <p:cNvGrpSpPr>
            <a:grpSpLocks/>
          </p:cNvGrpSpPr>
          <p:nvPr/>
        </p:nvGrpSpPr>
        <p:grpSpPr bwMode="auto">
          <a:xfrm>
            <a:off x="1709738" y="1554163"/>
            <a:ext cx="5764212" cy="4589462"/>
            <a:chOff x="1077" y="979"/>
            <a:chExt cx="3631" cy="2891"/>
          </a:xfrm>
        </p:grpSpPr>
        <p:sp>
          <p:nvSpPr>
            <p:cNvPr id="15372" name="Freeform 3"/>
            <p:cNvSpPr>
              <a:spLocks/>
            </p:cNvSpPr>
            <p:nvPr/>
          </p:nvSpPr>
          <p:spPr bwMode="auto">
            <a:xfrm>
              <a:off x="2200" y="979"/>
              <a:ext cx="2069" cy="2218"/>
            </a:xfrm>
            <a:custGeom>
              <a:avLst/>
              <a:gdLst>
                <a:gd name="T0" fmla="*/ 0 w 2069"/>
                <a:gd name="T1" fmla="*/ 0 h 2218"/>
                <a:gd name="T2" fmla="*/ 170 w 2069"/>
                <a:gd name="T3" fmla="*/ 356 h 2218"/>
                <a:gd name="T4" fmla="*/ 369 w 2069"/>
                <a:gd name="T5" fmla="*/ 696 h 2218"/>
                <a:gd name="T6" fmla="*/ 596 w 2069"/>
                <a:gd name="T7" fmla="*/ 1012 h 2218"/>
                <a:gd name="T8" fmla="*/ 847 w 2069"/>
                <a:gd name="T9" fmla="*/ 1308 h 2218"/>
                <a:gd name="T10" fmla="*/ 1120 w 2069"/>
                <a:gd name="T11" fmla="*/ 1577 h 2218"/>
                <a:gd name="T12" fmla="*/ 1416 w 2069"/>
                <a:gd name="T13" fmla="*/ 1818 h 2218"/>
                <a:gd name="T14" fmla="*/ 1733 w 2069"/>
                <a:gd name="T15" fmla="*/ 2033 h 2218"/>
                <a:gd name="T16" fmla="*/ 2068 w 2069"/>
                <a:gd name="T17" fmla="*/ 2217 h 221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069"/>
                <a:gd name="T28" fmla="*/ 0 h 2218"/>
                <a:gd name="T29" fmla="*/ 2069 w 2069"/>
                <a:gd name="T30" fmla="*/ 2218 h 221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069" h="2218">
                  <a:moveTo>
                    <a:pt x="0" y="0"/>
                  </a:moveTo>
                  <a:lnTo>
                    <a:pt x="170" y="356"/>
                  </a:lnTo>
                  <a:lnTo>
                    <a:pt x="369" y="696"/>
                  </a:lnTo>
                  <a:lnTo>
                    <a:pt x="596" y="1012"/>
                  </a:lnTo>
                  <a:lnTo>
                    <a:pt x="847" y="1308"/>
                  </a:lnTo>
                  <a:lnTo>
                    <a:pt x="1120" y="1577"/>
                  </a:lnTo>
                  <a:lnTo>
                    <a:pt x="1416" y="1818"/>
                  </a:lnTo>
                  <a:lnTo>
                    <a:pt x="1733" y="2033"/>
                  </a:lnTo>
                  <a:lnTo>
                    <a:pt x="2068" y="2217"/>
                  </a:lnTo>
                </a:path>
              </a:pathLst>
            </a:custGeom>
            <a:noFill/>
            <a:ln w="57150" cap="rnd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grpSp>
          <p:nvGrpSpPr>
            <p:cNvPr id="15373" name="Group 4"/>
            <p:cNvGrpSpPr>
              <a:grpSpLocks/>
            </p:cNvGrpSpPr>
            <p:nvPr/>
          </p:nvGrpSpPr>
          <p:grpSpPr bwMode="auto">
            <a:xfrm>
              <a:off x="1299" y="1001"/>
              <a:ext cx="3337" cy="2667"/>
              <a:chOff x="1299" y="754"/>
              <a:chExt cx="3337" cy="2914"/>
            </a:xfrm>
          </p:grpSpPr>
          <p:sp>
            <p:nvSpPr>
              <p:cNvPr id="15377" name="Line 5"/>
              <p:cNvSpPr>
                <a:spLocks noChangeShapeType="1"/>
              </p:cNvSpPr>
              <p:nvPr/>
            </p:nvSpPr>
            <p:spPr bwMode="auto">
              <a:xfrm>
                <a:off x="1310" y="754"/>
                <a:ext cx="0" cy="2914"/>
              </a:xfrm>
              <a:prstGeom prst="line">
                <a:avLst/>
              </a:prstGeom>
              <a:noFill/>
              <a:ln w="508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5378" name="Line 6"/>
              <p:cNvSpPr>
                <a:spLocks noChangeShapeType="1"/>
              </p:cNvSpPr>
              <p:nvPr/>
            </p:nvSpPr>
            <p:spPr bwMode="auto">
              <a:xfrm>
                <a:off x="1299" y="3654"/>
                <a:ext cx="3337" cy="0"/>
              </a:xfrm>
              <a:prstGeom prst="line">
                <a:avLst/>
              </a:prstGeom>
              <a:noFill/>
              <a:ln w="508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15374" name="Rectangle 7"/>
            <p:cNvSpPr>
              <a:spLocks noChangeArrowheads="1"/>
            </p:cNvSpPr>
            <p:nvPr/>
          </p:nvSpPr>
          <p:spPr bwMode="auto">
            <a:xfrm rot="-5400000">
              <a:off x="776" y="2225"/>
              <a:ext cx="836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b="1">
                  <a:latin typeface="Arial" charset="0"/>
                </a:rPr>
                <a:t>Price level</a:t>
              </a:r>
            </a:p>
          </p:txBody>
        </p:sp>
        <p:sp>
          <p:nvSpPr>
            <p:cNvPr id="15375" name="Rectangle 8"/>
            <p:cNvSpPr>
              <a:spLocks noChangeArrowheads="1"/>
            </p:cNvSpPr>
            <p:nvPr/>
          </p:nvSpPr>
          <p:spPr bwMode="auto">
            <a:xfrm>
              <a:off x="1988" y="3637"/>
              <a:ext cx="1991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b="1">
                  <a:latin typeface="Arial" charset="0"/>
                </a:rPr>
                <a:t>Real domestic output, GDP</a:t>
              </a:r>
            </a:p>
          </p:txBody>
        </p:sp>
        <p:sp>
          <p:nvSpPr>
            <p:cNvPr id="15376" name="Rectangle 9"/>
            <p:cNvSpPr>
              <a:spLocks noChangeArrowheads="1"/>
            </p:cNvSpPr>
            <p:nvPr/>
          </p:nvSpPr>
          <p:spPr bwMode="auto">
            <a:xfrm>
              <a:off x="4327" y="3211"/>
              <a:ext cx="381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b="1">
                  <a:latin typeface="Arial" charset="0"/>
                </a:rPr>
                <a:t>AD</a:t>
              </a:r>
              <a:r>
                <a:rPr lang="en-CA" b="1" baseline="-25000">
                  <a:latin typeface="Arial" charset="0"/>
                </a:rPr>
                <a:t>1</a:t>
              </a:r>
            </a:p>
          </p:txBody>
        </p:sp>
      </p:grpSp>
      <p:sp>
        <p:nvSpPr>
          <p:cNvPr id="176138" name="Rectangle 10"/>
          <p:cNvSpPr>
            <a:spLocks noChangeArrowheads="1"/>
          </p:cNvSpPr>
          <p:nvPr/>
        </p:nvSpPr>
        <p:spPr bwMode="auto">
          <a:xfrm>
            <a:off x="5278438" y="1847850"/>
            <a:ext cx="20447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>
                <a:latin typeface="Arial" charset="0"/>
              </a:rPr>
              <a:t>AD Can Decrease</a:t>
            </a:r>
          </a:p>
          <a:p>
            <a:r>
              <a:rPr lang="en-CA" b="1" i="1">
                <a:latin typeface="Arial" charset="0"/>
              </a:rPr>
              <a:t>shift LEFT</a:t>
            </a:r>
          </a:p>
        </p:txBody>
      </p:sp>
      <p:sp>
        <p:nvSpPr>
          <p:cNvPr id="176139" name="Freeform 11"/>
          <p:cNvSpPr>
            <a:spLocks/>
          </p:cNvSpPr>
          <p:nvPr/>
        </p:nvSpPr>
        <p:spPr bwMode="auto">
          <a:xfrm>
            <a:off x="2668588" y="1787525"/>
            <a:ext cx="3284537" cy="3521075"/>
          </a:xfrm>
          <a:custGeom>
            <a:avLst/>
            <a:gdLst>
              <a:gd name="T0" fmla="*/ 0 w 2069"/>
              <a:gd name="T1" fmla="*/ 0 h 2218"/>
              <a:gd name="T2" fmla="*/ 428426494 w 2069"/>
              <a:gd name="T3" fmla="*/ 897175627 h 2218"/>
              <a:gd name="T4" fmla="*/ 929936679 w 2069"/>
              <a:gd name="T5" fmla="*/ 1754028771 h 2218"/>
              <a:gd name="T6" fmla="*/ 1502012584 w 2069"/>
              <a:gd name="T7" fmla="*/ 2147483647 h 2218"/>
              <a:gd name="T8" fmla="*/ 2134571011 w 2069"/>
              <a:gd name="T9" fmla="*/ 2147483647 h 2218"/>
              <a:gd name="T10" fmla="*/ 2147483647 w 2069"/>
              <a:gd name="T11" fmla="*/ 2147483647 h 2218"/>
              <a:gd name="T12" fmla="*/ 2147483647 w 2069"/>
              <a:gd name="T13" fmla="*/ 2147483647 h 2218"/>
              <a:gd name="T14" fmla="*/ 2147483647 w 2069"/>
              <a:gd name="T15" fmla="*/ 2147483647 h 2218"/>
              <a:gd name="T16" fmla="*/ 2147483647 w 2069"/>
              <a:gd name="T17" fmla="*/ 2147483647 h 221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069"/>
              <a:gd name="T28" fmla="*/ 0 h 2218"/>
              <a:gd name="T29" fmla="*/ 2069 w 2069"/>
              <a:gd name="T30" fmla="*/ 2218 h 221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069" h="2218">
                <a:moveTo>
                  <a:pt x="0" y="0"/>
                </a:moveTo>
                <a:lnTo>
                  <a:pt x="170" y="356"/>
                </a:lnTo>
                <a:lnTo>
                  <a:pt x="369" y="696"/>
                </a:lnTo>
                <a:lnTo>
                  <a:pt x="596" y="1012"/>
                </a:lnTo>
                <a:lnTo>
                  <a:pt x="847" y="1308"/>
                </a:lnTo>
                <a:lnTo>
                  <a:pt x="1120" y="1577"/>
                </a:lnTo>
                <a:lnTo>
                  <a:pt x="1416" y="1818"/>
                </a:lnTo>
                <a:lnTo>
                  <a:pt x="1733" y="2033"/>
                </a:lnTo>
                <a:lnTo>
                  <a:pt x="2068" y="2217"/>
                </a:lnTo>
              </a:path>
            </a:pathLst>
          </a:custGeom>
          <a:noFill/>
          <a:ln w="57150" cap="rnd">
            <a:solidFill>
              <a:schemeClr val="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76140" name="AutoShape 12"/>
          <p:cNvSpPr>
            <a:spLocks noChangeArrowheads="1"/>
          </p:cNvSpPr>
          <p:nvPr/>
        </p:nvSpPr>
        <p:spPr bwMode="auto">
          <a:xfrm>
            <a:off x="3154363" y="2524125"/>
            <a:ext cx="684212" cy="179388"/>
          </a:xfrm>
          <a:prstGeom prst="leftArrow">
            <a:avLst>
              <a:gd name="adj1" fmla="val 50000"/>
              <a:gd name="adj2" fmla="val 139287"/>
            </a:avLst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6141" name="AutoShape 13"/>
          <p:cNvSpPr>
            <a:spLocks noChangeArrowheads="1"/>
          </p:cNvSpPr>
          <p:nvPr/>
        </p:nvSpPr>
        <p:spPr bwMode="auto">
          <a:xfrm>
            <a:off x="4545013" y="4152900"/>
            <a:ext cx="684212" cy="179388"/>
          </a:xfrm>
          <a:prstGeom prst="leftArrow">
            <a:avLst>
              <a:gd name="adj1" fmla="val 50000"/>
              <a:gd name="adj2" fmla="val 139287"/>
            </a:avLst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6143" name="Rectangle 15"/>
          <p:cNvSpPr>
            <a:spLocks noChangeArrowheads="1"/>
          </p:cNvSpPr>
          <p:nvPr/>
        </p:nvSpPr>
        <p:spPr bwMode="auto">
          <a:xfrm>
            <a:off x="3314700" y="895350"/>
            <a:ext cx="2482850" cy="60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 eaLnBrk="1" hangingPunct="1">
              <a:defRPr/>
            </a:pPr>
            <a:r>
              <a:rPr lang="en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Figure 8 - 2</a:t>
            </a:r>
          </a:p>
        </p:txBody>
      </p:sp>
      <p:sp>
        <p:nvSpPr>
          <p:cNvPr id="176144" name="Rectangle 16"/>
          <p:cNvSpPr>
            <a:spLocks noChangeArrowheads="1"/>
          </p:cNvSpPr>
          <p:nvPr/>
        </p:nvSpPr>
        <p:spPr bwMode="auto">
          <a:xfrm>
            <a:off x="5902325" y="5307013"/>
            <a:ext cx="6048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b="1">
                <a:latin typeface="Arial" charset="0"/>
              </a:rPr>
              <a:t>AD</a:t>
            </a:r>
            <a:r>
              <a:rPr lang="en-CA" b="1" baseline="-25000">
                <a:latin typeface="Arial" charset="0"/>
              </a:rPr>
              <a:t>3</a:t>
            </a:r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AEC26A-9DCA-42D3-92FE-E349D44BBE7F}" type="slidenum">
              <a:rPr lang="en-US"/>
              <a:pPr>
                <a:defRPr/>
              </a:pPr>
              <a:t>8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38" grpId="0"/>
      <p:bldP spid="176139" grpId="0" animBg="1"/>
      <p:bldP spid="176140" grpId="0" animBg="1"/>
      <p:bldP spid="176141" grpId="0" animBg="1"/>
      <p:bldP spid="1761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Determinants of Aggregate Demand</a:t>
            </a:r>
          </a:p>
        </p:txBody>
      </p:sp>
      <p:sp>
        <p:nvSpPr>
          <p:cNvPr id="26629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Consumer Spending</a:t>
            </a:r>
          </a:p>
          <a:p>
            <a:pPr eaLnBrk="1" hangingPunct="1"/>
            <a:r>
              <a:rPr lang="en-CA" dirty="0" smtClean="0"/>
              <a:t>Investment Spending</a:t>
            </a:r>
          </a:p>
          <a:p>
            <a:pPr eaLnBrk="1" hangingPunct="1"/>
            <a:r>
              <a:rPr lang="en-CA" dirty="0" smtClean="0"/>
              <a:t>Government Spending</a:t>
            </a:r>
          </a:p>
          <a:p>
            <a:pPr eaLnBrk="1" hangingPunct="1"/>
            <a:r>
              <a:rPr lang="en-CA" dirty="0" smtClean="0"/>
              <a:t>Net Export Spending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E3B651-1E7E-4136-B745-6C55FF9AF1C5}" type="slidenum">
              <a:rPr lang="en-US"/>
              <a:pPr>
                <a:defRPr/>
              </a:pPr>
              <a:t>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 build="p" bldLvl="3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Aggregate Supply</a:t>
            </a:r>
          </a:p>
        </p:txBody>
      </p:sp>
      <p:sp>
        <p:nvSpPr>
          <p:cNvPr id="34821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The level of real domestic output that will be produced at each price level</a:t>
            </a:r>
          </a:p>
          <a:p>
            <a:pPr eaLnBrk="1" hangingPunct="1"/>
            <a:r>
              <a:rPr lang="en-CA" smtClean="0"/>
              <a:t>Production responses to price level changes differ in the </a:t>
            </a:r>
            <a:r>
              <a:rPr lang="en-CA" i="1" smtClean="0">
                <a:solidFill>
                  <a:schemeClr val="folHlink"/>
                </a:solidFill>
              </a:rPr>
              <a:t>long run</a:t>
            </a:r>
            <a:r>
              <a:rPr lang="en-CA" smtClean="0"/>
              <a:t> &amp; the </a:t>
            </a:r>
            <a:r>
              <a:rPr lang="en-CA" i="1" smtClean="0">
                <a:solidFill>
                  <a:schemeClr val="folHlink"/>
                </a:solidFill>
              </a:rPr>
              <a:t>short run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C5CE93-912C-48AB-BF06-E2D5A673CD67}" type="slidenum">
              <a:rPr lang="en-US"/>
              <a:pPr>
                <a:defRPr/>
              </a:pPr>
              <a:t>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Aggregate Supply </a:t>
            </a:r>
            <a:b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</a:b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in the immediate short run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z="2800" dirty="0" smtClean="0"/>
              <a:t>In the immediate short run, the aggregate supply curve is horizontal. The economy is producing at a preset price level.</a:t>
            </a:r>
          </a:p>
        </p:txBody>
      </p:sp>
      <p:grpSp>
        <p:nvGrpSpPr>
          <p:cNvPr id="20484" name="Group 6"/>
          <p:cNvGrpSpPr>
            <a:grpSpLocks/>
          </p:cNvGrpSpPr>
          <p:nvPr/>
        </p:nvGrpSpPr>
        <p:grpSpPr bwMode="auto">
          <a:xfrm>
            <a:off x="2444750" y="3359150"/>
            <a:ext cx="3378200" cy="2463800"/>
            <a:chOff x="1540" y="2116"/>
            <a:chExt cx="2128" cy="1681"/>
          </a:xfrm>
        </p:grpSpPr>
        <p:sp>
          <p:nvSpPr>
            <p:cNvPr id="20493" name="Line 4"/>
            <p:cNvSpPr>
              <a:spLocks noChangeShapeType="1"/>
            </p:cNvSpPr>
            <p:nvPr/>
          </p:nvSpPr>
          <p:spPr bwMode="auto">
            <a:xfrm>
              <a:off x="1540" y="2116"/>
              <a:ext cx="0" cy="168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0494" name="Line 5"/>
            <p:cNvSpPr>
              <a:spLocks noChangeShapeType="1"/>
            </p:cNvSpPr>
            <p:nvPr/>
          </p:nvSpPr>
          <p:spPr bwMode="auto">
            <a:xfrm>
              <a:off x="1540" y="3797"/>
              <a:ext cx="212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 rot="5400000">
            <a:off x="4025088" y="2751936"/>
            <a:ext cx="369888" cy="3468702"/>
            <a:chOff x="2498" y="1697"/>
            <a:chExt cx="233" cy="2185"/>
          </a:xfrm>
        </p:grpSpPr>
        <p:sp>
          <p:nvSpPr>
            <p:cNvPr id="20491" name="Line 7"/>
            <p:cNvSpPr>
              <a:spLocks noChangeShapeType="1"/>
            </p:cNvSpPr>
            <p:nvPr/>
          </p:nvSpPr>
          <p:spPr bwMode="auto">
            <a:xfrm>
              <a:off x="2586" y="2507"/>
              <a:ext cx="0" cy="1375"/>
            </a:xfrm>
            <a:prstGeom prst="line">
              <a:avLst/>
            </a:prstGeom>
            <a:noFill/>
            <a:ln w="57150">
              <a:solidFill>
                <a:schemeClr val="folHlink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0492" name="Text Box 8"/>
            <p:cNvSpPr txBox="1">
              <a:spLocks noChangeArrowheads="1"/>
            </p:cNvSpPr>
            <p:nvPr/>
          </p:nvSpPr>
          <p:spPr bwMode="auto">
            <a:xfrm rot="5400000" flipV="1">
              <a:off x="2221" y="1974"/>
              <a:ext cx="788" cy="233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CA" dirty="0" smtClean="0">
                  <a:latin typeface="Arial" charset="0"/>
                </a:rPr>
                <a:t>AS</a:t>
              </a:r>
              <a:r>
                <a:rPr lang="en-CA" baseline="-25000" dirty="0" smtClean="0">
                  <a:latin typeface="Arial" charset="0"/>
                </a:rPr>
                <a:t>ISR</a:t>
              </a:r>
              <a:endParaRPr lang="en-CA" dirty="0">
                <a:latin typeface="Arial" charset="0"/>
              </a:endParaRPr>
            </a:p>
          </p:txBody>
        </p:sp>
      </p:grpSp>
      <p:sp>
        <p:nvSpPr>
          <p:cNvPr id="20487" name="Text Box 10"/>
          <p:cNvSpPr txBox="1">
            <a:spLocks noChangeArrowheads="1"/>
          </p:cNvSpPr>
          <p:nvPr/>
        </p:nvSpPr>
        <p:spPr bwMode="auto">
          <a:xfrm>
            <a:off x="5783263" y="5446713"/>
            <a:ext cx="2874962" cy="6461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CA">
                <a:latin typeface="Arial" charset="0"/>
              </a:rPr>
              <a:t>Real domestic output, GDP</a:t>
            </a:r>
          </a:p>
        </p:txBody>
      </p:sp>
      <p:sp>
        <p:nvSpPr>
          <p:cNvPr id="20488" name="Text Box 11"/>
          <p:cNvSpPr txBox="1">
            <a:spLocks noChangeArrowheads="1"/>
          </p:cNvSpPr>
          <p:nvPr/>
        </p:nvSpPr>
        <p:spPr bwMode="auto">
          <a:xfrm rot="-5400000">
            <a:off x="692150" y="4329113"/>
            <a:ext cx="28749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CA">
                <a:latin typeface="Arial" charset="0"/>
              </a:rPr>
              <a:t>Price level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3295FC-2111-4679-B264-3180E3491D8F}" type="slidenum">
              <a:rPr lang="en-US"/>
              <a:pPr>
                <a:defRPr/>
              </a:pPr>
              <a:t>11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Aggregate Supply in the Long Run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z="2800" smtClean="0"/>
              <a:t>In the long run, the aggregate supply curve is vertical at the economy’s full-employment output (potential GDP)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2444750" y="3359150"/>
            <a:ext cx="3378200" cy="2463800"/>
            <a:chOff x="1540" y="2116"/>
            <a:chExt cx="2128" cy="1681"/>
          </a:xfrm>
        </p:grpSpPr>
        <p:sp>
          <p:nvSpPr>
            <p:cNvPr id="20493" name="Line 4"/>
            <p:cNvSpPr>
              <a:spLocks noChangeShapeType="1"/>
            </p:cNvSpPr>
            <p:nvPr/>
          </p:nvSpPr>
          <p:spPr bwMode="auto">
            <a:xfrm>
              <a:off x="1540" y="2116"/>
              <a:ext cx="0" cy="168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0494" name="Line 5"/>
            <p:cNvSpPr>
              <a:spLocks noChangeShapeType="1"/>
            </p:cNvSpPr>
            <p:nvPr/>
          </p:nvSpPr>
          <p:spPr bwMode="auto">
            <a:xfrm>
              <a:off x="1540" y="3797"/>
              <a:ext cx="212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3525838" y="3133725"/>
            <a:ext cx="1250950" cy="2706688"/>
            <a:chOff x="2221" y="1974"/>
            <a:chExt cx="788" cy="1705"/>
          </a:xfrm>
        </p:grpSpPr>
        <p:sp>
          <p:nvSpPr>
            <p:cNvPr id="20491" name="Line 7"/>
            <p:cNvSpPr>
              <a:spLocks noChangeShapeType="1"/>
            </p:cNvSpPr>
            <p:nvPr/>
          </p:nvSpPr>
          <p:spPr bwMode="auto">
            <a:xfrm>
              <a:off x="2586" y="2304"/>
              <a:ext cx="0" cy="1375"/>
            </a:xfrm>
            <a:prstGeom prst="line">
              <a:avLst/>
            </a:prstGeom>
            <a:noFill/>
            <a:ln w="57150">
              <a:solidFill>
                <a:schemeClr val="folHlink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0492" name="Text Box 8"/>
            <p:cNvSpPr txBox="1">
              <a:spLocks noChangeArrowheads="1"/>
            </p:cNvSpPr>
            <p:nvPr/>
          </p:nvSpPr>
          <p:spPr bwMode="auto">
            <a:xfrm>
              <a:off x="2221" y="1974"/>
              <a:ext cx="788" cy="233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CA">
                  <a:latin typeface="Arial" charset="0"/>
                </a:rPr>
                <a:t>AS</a:t>
              </a:r>
              <a:r>
                <a:rPr lang="en-CA" baseline="-25000">
                  <a:latin typeface="Arial" charset="0"/>
                </a:rPr>
                <a:t>LR</a:t>
              </a:r>
              <a:endParaRPr lang="en-CA">
                <a:latin typeface="Arial" charset="0"/>
              </a:endParaRPr>
            </a:p>
          </p:txBody>
        </p:sp>
      </p:grpSp>
      <p:sp>
        <p:nvSpPr>
          <p:cNvPr id="20486" name="Text Box 9"/>
          <p:cNvSpPr txBox="1">
            <a:spLocks noChangeArrowheads="1"/>
          </p:cNvSpPr>
          <p:nvPr/>
        </p:nvSpPr>
        <p:spPr bwMode="auto">
          <a:xfrm>
            <a:off x="3487738" y="5875338"/>
            <a:ext cx="1250950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CA">
                <a:latin typeface="Arial" charset="0"/>
              </a:rPr>
              <a:t>GDP</a:t>
            </a:r>
            <a:r>
              <a:rPr lang="en-CA" baseline="-25000">
                <a:latin typeface="Arial" charset="0"/>
              </a:rPr>
              <a:t>f</a:t>
            </a:r>
            <a:endParaRPr lang="en-CA">
              <a:latin typeface="Arial" charset="0"/>
            </a:endParaRPr>
          </a:p>
        </p:txBody>
      </p:sp>
      <p:sp>
        <p:nvSpPr>
          <p:cNvPr id="20487" name="Text Box 10"/>
          <p:cNvSpPr txBox="1">
            <a:spLocks noChangeArrowheads="1"/>
          </p:cNvSpPr>
          <p:nvPr/>
        </p:nvSpPr>
        <p:spPr bwMode="auto">
          <a:xfrm>
            <a:off x="5783263" y="5446713"/>
            <a:ext cx="2874962" cy="6461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CA">
                <a:latin typeface="Arial" charset="0"/>
              </a:rPr>
              <a:t>Real domestic output, GDP</a:t>
            </a:r>
          </a:p>
        </p:txBody>
      </p:sp>
      <p:sp>
        <p:nvSpPr>
          <p:cNvPr id="20488" name="Text Box 11"/>
          <p:cNvSpPr txBox="1">
            <a:spLocks noChangeArrowheads="1"/>
          </p:cNvSpPr>
          <p:nvPr/>
        </p:nvSpPr>
        <p:spPr bwMode="auto">
          <a:xfrm rot="-5400000">
            <a:off x="692150" y="4329113"/>
            <a:ext cx="28749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CA">
                <a:latin typeface="Arial" charset="0"/>
              </a:rPr>
              <a:t>Price level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3295FC-2111-4679-B264-3180E3491D8F}" type="slidenum">
              <a:rPr lang="en-US"/>
              <a:pPr>
                <a:defRPr/>
              </a:pPr>
              <a:t>12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Aggregate Supply in the Short Run</a:t>
            </a:r>
          </a:p>
        </p:txBody>
      </p:sp>
      <p:sp>
        <p:nvSpPr>
          <p:cNvPr id="36869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z="2800" smtClean="0"/>
              <a:t>In reality, nominal wages adjust only slowly to changes in the price level</a:t>
            </a:r>
          </a:p>
          <a:p>
            <a:pPr eaLnBrk="1" hangingPunct="1"/>
            <a:r>
              <a:rPr lang="en-CA" sz="2800" smtClean="0"/>
              <a:t>Short-run aggregate supply curve is upward-sloping</a:t>
            </a:r>
          </a:p>
        </p:txBody>
      </p:sp>
      <p:grpSp>
        <p:nvGrpSpPr>
          <p:cNvPr id="22532" name="Group 6"/>
          <p:cNvGrpSpPr>
            <a:grpSpLocks/>
          </p:cNvGrpSpPr>
          <p:nvPr/>
        </p:nvGrpSpPr>
        <p:grpSpPr bwMode="auto">
          <a:xfrm>
            <a:off x="2624138" y="3462338"/>
            <a:ext cx="3378200" cy="2463800"/>
            <a:chOff x="1540" y="2116"/>
            <a:chExt cx="2128" cy="1681"/>
          </a:xfrm>
        </p:grpSpPr>
        <p:sp>
          <p:nvSpPr>
            <p:cNvPr id="22542" name="Line 7"/>
            <p:cNvSpPr>
              <a:spLocks noChangeShapeType="1"/>
            </p:cNvSpPr>
            <p:nvPr/>
          </p:nvSpPr>
          <p:spPr bwMode="auto">
            <a:xfrm>
              <a:off x="1540" y="2116"/>
              <a:ext cx="0" cy="168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2543" name="Line 8"/>
            <p:cNvSpPr>
              <a:spLocks noChangeShapeType="1"/>
            </p:cNvSpPr>
            <p:nvPr/>
          </p:nvSpPr>
          <p:spPr bwMode="auto">
            <a:xfrm>
              <a:off x="1540" y="3797"/>
              <a:ext cx="212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22533" name="Text Box 12"/>
          <p:cNvSpPr txBox="1">
            <a:spLocks noChangeArrowheads="1"/>
          </p:cNvSpPr>
          <p:nvPr/>
        </p:nvSpPr>
        <p:spPr bwMode="auto">
          <a:xfrm>
            <a:off x="3667125" y="5921375"/>
            <a:ext cx="1250950" cy="3698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CA">
                <a:latin typeface="Arial" charset="0"/>
              </a:rPr>
              <a:t>GDP</a:t>
            </a:r>
            <a:r>
              <a:rPr lang="en-CA" baseline="-25000">
                <a:latin typeface="Arial" charset="0"/>
              </a:rPr>
              <a:t>f</a:t>
            </a:r>
            <a:endParaRPr lang="en-CA">
              <a:latin typeface="Arial" charset="0"/>
            </a:endParaRPr>
          </a:p>
        </p:txBody>
      </p:sp>
      <p:sp>
        <p:nvSpPr>
          <p:cNvPr id="22534" name="Text Box 13"/>
          <p:cNvSpPr txBox="1">
            <a:spLocks noChangeArrowheads="1"/>
          </p:cNvSpPr>
          <p:nvPr/>
        </p:nvSpPr>
        <p:spPr bwMode="auto">
          <a:xfrm>
            <a:off x="5962650" y="5549900"/>
            <a:ext cx="2874963" cy="646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CA">
                <a:latin typeface="Arial" charset="0"/>
              </a:rPr>
              <a:t>Real domestic output, GDP</a:t>
            </a:r>
          </a:p>
        </p:txBody>
      </p:sp>
      <p:sp>
        <p:nvSpPr>
          <p:cNvPr id="22535" name="Text Box 14"/>
          <p:cNvSpPr txBox="1">
            <a:spLocks noChangeArrowheads="1"/>
          </p:cNvSpPr>
          <p:nvPr/>
        </p:nvSpPr>
        <p:spPr bwMode="auto">
          <a:xfrm rot="-5400000">
            <a:off x="842168" y="4431507"/>
            <a:ext cx="2874963" cy="3683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CA">
                <a:latin typeface="Arial" charset="0"/>
              </a:rPr>
              <a:t>Price level</a:t>
            </a:r>
          </a:p>
        </p:txBody>
      </p:sp>
      <p:grpSp>
        <p:nvGrpSpPr>
          <p:cNvPr id="3" name="Group 18"/>
          <p:cNvGrpSpPr>
            <a:grpSpLocks/>
          </p:cNvGrpSpPr>
          <p:nvPr/>
        </p:nvGrpSpPr>
        <p:grpSpPr bwMode="auto">
          <a:xfrm>
            <a:off x="2976563" y="3179763"/>
            <a:ext cx="3109912" cy="2232025"/>
            <a:chOff x="1875" y="2003"/>
            <a:chExt cx="1959" cy="1406"/>
          </a:xfrm>
        </p:grpSpPr>
        <p:sp>
          <p:nvSpPr>
            <p:cNvPr id="22540" name="Text Box 11"/>
            <p:cNvSpPr txBox="1">
              <a:spLocks noChangeArrowheads="1"/>
            </p:cNvSpPr>
            <p:nvPr/>
          </p:nvSpPr>
          <p:spPr bwMode="auto">
            <a:xfrm>
              <a:off x="3046" y="2003"/>
              <a:ext cx="788" cy="233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CA">
                  <a:latin typeface="Arial" charset="0"/>
                </a:rPr>
                <a:t>AS</a:t>
              </a:r>
            </a:p>
          </p:txBody>
        </p:sp>
        <p:sp>
          <p:nvSpPr>
            <p:cNvPr id="22541" name="Arc 16"/>
            <p:cNvSpPr>
              <a:spLocks/>
            </p:cNvSpPr>
            <p:nvPr/>
          </p:nvSpPr>
          <p:spPr bwMode="auto">
            <a:xfrm flipV="1">
              <a:off x="1875" y="2292"/>
              <a:ext cx="1446" cy="1117"/>
            </a:xfrm>
            <a:custGeom>
              <a:avLst/>
              <a:gdLst>
                <a:gd name="T0" fmla="*/ 0 w 21600"/>
                <a:gd name="T1" fmla="*/ 0 h 21600"/>
                <a:gd name="T2" fmla="*/ 6 w 21600"/>
                <a:gd name="T3" fmla="*/ 3 h 21600"/>
                <a:gd name="T4" fmla="*/ 0 w 21600"/>
                <a:gd name="T5" fmla="*/ 3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57150">
              <a:solidFill>
                <a:schemeClr val="folHlink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6881" name="Line 17"/>
          <p:cNvSpPr>
            <a:spLocks noChangeShapeType="1"/>
          </p:cNvSpPr>
          <p:nvPr/>
        </p:nvSpPr>
        <p:spPr bwMode="auto">
          <a:xfrm flipH="1">
            <a:off x="4254500" y="5094288"/>
            <a:ext cx="19050" cy="839787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061274-C7F4-439C-B19B-8B54BC733F71}" type="slidenum">
              <a:rPr lang="en-US"/>
              <a:pPr>
                <a:defRPr/>
              </a:pPr>
              <a:t>13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 build="p" autoUpdateAnimBg="0"/>
      <p:bldP spid="3688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Aggregate Supply in the Short Run</a:t>
            </a:r>
          </a:p>
        </p:txBody>
      </p:sp>
      <p:sp>
        <p:nvSpPr>
          <p:cNvPr id="1792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sz="2800" smtClean="0"/>
              <a:t>As the economy expands in the short run, per-unit production costs generally rise</a:t>
            </a:r>
          </a:p>
          <a:p>
            <a:pPr eaLnBrk="1" hangingPunct="1">
              <a:lnSpc>
                <a:spcPct val="90000"/>
              </a:lnSpc>
            </a:pPr>
            <a:r>
              <a:rPr lang="en-CA" sz="2800" smtClean="0"/>
              <a:t>The extent of the rise depends on where the economy is operating, relative to its capacity</a:t>
            </a:r>
          </a:p>
          <a:p>
            <a:pPr lvl="1" eaLnBrk="1" hangingPunct="1">
              <a:lnSpc>
                <a:spcPct val="90000"/>
              </a:lnSpc>
            </a:pPr>
            <a:r>
              <a:rPr lang="en-CA" sz="2400" smtClean="0"/>
              <a:t>an economy operating below its full-employment output has idle capital &amp; labour</a:t>
            </a:r>
            <a:r>
              <a:rPr lang="en-US" sz="2400" smtClean="0">
                <a:latin typeface="Monotype Sorts" pitchFamily="2" charset="2"/>
                <a:sym typeface="Wingdings" pitchFamily="2" charset="2"/>
              </a:rPr>
              <a:t></a:t>
            </a:r>
            <a:r>
              <a:rPr lang="en-US" sz="2400" smtClean="0">
                <a:sym typeface="Wingdings" pitchFamily="2" charset="2"/>
              </a:rPr>
              <a:t>little upward pressure on production costs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>
                <a:sym typeface="Wingdings" pitchFamily="2" charset="2"/>
              </a:rPr>
              <a:t>when the economy is operating beyond its full-employment output, most available resources are already employedper-unit production costs increase as economy expands</a:t>
            </a:r>
            <a:endParaRPr lang="en-US" sz="240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591DCE-C991-447D-B07E-596D04387953}" type="slidenum">
              <a:rPr lang="en-US"/>
              <a:pPr>
                <a:defRPr/>
              </a:pPr>
              <a:t>14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203" grpId="0" build="p" bldLvl="3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Determinants of Aggregate Supply</a:t>
            </a:r>
          </a:p>
        </p:txBody>
      </p:sp>
      <p:sp>
        <p:nvSpPr>
          <p:cNvPr id="49157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buFontTx/>
              <a:buAutoNum type="arabicPeriod"/>
            </a:pPr>
            <a:r>
              <a:rPr lang="en-CA" smtClean="0"/>
              <a:t>Change in input prices</a:t>
            </a:r>
          </a:p>
          <a:p>
            <a:pPr marL="990600" lvl="1" indent="-533400" eaLnBrk="1" hangingPunct="1"/>
            <a:r>
              <a:rPr lang="en-CA" smtClean="0"/>
              <a:t>Domestic resource price</a:t>
            </a:r>
          </a:p>
          <a:p>
            <a:pPr marL="990600" lvl="1" indent="-533400" eaLnBrk="1" hangingPunct="1"/>
            <a:r>
              <a:rPr lang="en-CA" smtClean="0"/>
              <a:t>Price of imported resources</a:t>
            </a:r>
          </a:p>
          <a:p>
            <a:pPr marL="990600" lvl="1" indent="-533400" eaLnBrk="1" hangingPunct="1"/>
            <a:r>
              <a:rPr lang="en-CA" smtClean="0"/>
              <a:t>Market power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CA" smtClean="0"/>
              <a:t>Change in productivity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CA" smtClean="0"/>
              <a:t>Change in legal-institutional environment</a:t>
            </a:r>
          </a:p>
          <a:p>
            <a:pPr marL="990600" lvl="1" indent="-533400" eaLnBrk="1" hangingPunct="1"/>
            <a:r>
              <a:rPr lang="en-CA" smtClean="0"/>
              <a:t>Business taxes and subsidies</a:t>
            </a:r>
          </a:p>
          <a:p>
            <a:pPr marL="990600" lvl="1" indent="-533400" eaLnBrk="1" hangingPunct="1"/>
            <a:r>
              <a:rPr lang="en-CA" smtClean="0"/>
              <a:t>Government regulation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E287C5-95C7-4305-9F40-9A19F79DFDE5}" type="slidenum">
              <a:rPr lang="en-US"/>
              <a:pPr>
                <a:defRPr/>
              </a:pPr>
              <a:t>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7" grpId="0" build="p" bldLvl="4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Equilibrium GDP</a:t>
            </a:r>
          </a:p>
        </p:txBody>
      </p:sp>
      <p:sp>
        <p:nvSpPr>
          <p:cNvPr id="55301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Equilibrium occurs at the price level that equalizes the amount of real output demanded and supplied</a:t>
            </a:r>
          </a:p>
          <a:p>
            <a:pPr eaLnBrk="1" hangingPunct="1"/>
            <a:r>
              <a:rPr lang="en-CA" smtClean="0"/>
              <a:t>A price level too low would mean AD&gt;AS, putting upward pressure on prices across the economy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E56355-10DA-4C04-9084-9A3AA269CE5B}" type="slidenum">
              <a:rPr lang="en-US"/>
              <a:pPr>
                <a:defRPr/>
              </a:pPr>
              <a:t>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1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2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2510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Price Level Too Low</a:t>
            </a:r>
          </a:p>
        </p:txBody>
      </p:sp>
      <p:sp>
        <p:nvSpPr>
          <p:cNvPr id="26627" name="Line 3"/>
          <p:cNvSpPr>
            <a:spLocks noChangeShapeType="1"/>
          </p:cNvSpPr>
          <p:nvPr/>
        </p:nvSpPr>
        <p:spPr bwMode="auto">
          <a:xfrm>
            <a:off x="1676400" y="2057400"/>
            <a:ext cx="0" cy="3505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6628" name="Line 4"/>
          <p:cNvSpPr>
            <a:spLocks noChangeShapeType="1"/>
          </p:cNvSpPr>
          <p:nvPr/>
        </p:nvSpPr>
        <p:spPr bwMode="auto">
          <a:xfrm>
            <a:off x="1676400" y="5562600"/>
            <a:ext cx="54864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6629" name="Line 5"/>
          <p:cNvSpPr>
            <a:spLocks noChangeShapeType="1"/>
          </p:cNvSpPr>
          <p:nvPr/>
        </p:nvSpPr>
        <p:spPr bwMode="auto">
          <a:xfrm>
            <a:off x="2590800" y="2514600"/>
            <a:ext cx="3429000" cy="2362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6630" name="Freeform 6"/>
          <p:cNvSpPr>
            <a:spLocks/>
          </p:cNvSpPr>
          <p:nvPr/>
        </p:nvSpPr>
        <p:spPr bwMode="auto">
          <a:xfrm>
            <a:off x="2330450" y="1838325"/>
            <a:ext cx="3297238" cy="3143250"/>
          </a:xfrm>
          <a:custGeom>
            <a:avLst/>
            <a:gdLst>
              <a:gd name="T0" fmla="*/ 0 w 2077"/>
              <a:gd name="T1" fmla="*/ 2147483647 h 2052"/>
              <a:gd name="T2" fmla="*/ 748487160 w 2077"/>
              <a:gd name="T3" fmla="*/ 2147483647 h 2052"/>
              <a:gd name="T4" fmla="*/ 1118949415 w 2077"/>
              <a:gd name="T5" fmla="*/ 2147483647 h 2052"/>
              <a:gd name="T6" fmla="*/ 1476811489 w 2077"/>
              <a:gd name="T7" fmla="*/ 2147483647 h 2052"/>
              <a:gd name="T8" fmla="*/ 1822073976 w 2077"/>
              <a:gd name="T9" fmla="*/ 2147483647 h 2052"/>
              <a:gd name="T10" fmla="*/ 2147483647 w 2077"/>
              <a:gd name="T11" fmla="*/ 2147483647 h 2052"/>
              <a:gd name="T12" fmla="*/ 2147483647 w 2077"/>
              <a:gd name="T13" fmla="*/ 2147483647 h 2052"/>
              <a:gd name="T14" fmla="*/ 2147483647 w 2077"/>
              <a:gd name="T15" fmla="*/ 2147483647 h 2052"/>
              <a:gd name="T16" fmla="*/ 2147483647 w 2077"/>
              <a:gd name="T17" fmla="*/ 2147483647 h 2052"/>
              <a:gd name="T18" fmla="*/ 2147483647 w 2077"/>
              <a:gd name="T19" fmla="*/ 2147483647 h 2052"/>
              <a:gd name="T20" fmla="*/ 2147483647 w 2077"/>
              <a:gd name="T21" fmla="*/ 2147483647 h 2052"/>
              <a:gd name="T22" fmla="*/ 2147483647 w 2077"/>
              <a:gd name="T23" fmla="*/ 2147483647 h 2052"/>
              <a:gd name="T24" fmla="*/ 2147483647 w 2077"/>
              <a:gd name="T25" fmla="*/ 2147483647 h 2052"/>
              <a:gd name="T26" fmla="*/ 2147483647 w 2077"/>
              <a:gd name="T27" fmla="*/ 2147483647 h 2052"/>
              <a:gd name="T28" fmla="*/ 2147483647 w 2077"/>
              <a:gd name="T29" fmla="*/ 2147483647 h 2052"/>
              <a:gd name="T30" fmla="*/ 2147483647 w 2077"/>
              <a:gd name="T31" fmla="*/ 2147483647 h 2052"/>
              <a:gd name="T32" fmla="*/ 2147483647 w 2077"/>
              <a:gd name="T33" fmla="*/ 2008522774 h 2052"/>
              <a:gd name="T34" fmla="*/ 2147483647 w 2077"/>
              <a:gd name="T35" fmla="*/ 1736340737 h 2052"/>
              <a:gd name="T36" fmla="*/ 2147483647 w 2077"/>
              <a:gd name="T37" fmla="*/ 1454771461 h 2052"/>
              <a:gd name="T38" fmla="*/ 2147483647 w 2077"/>
              <a:gd name="T39" fmla="*/ 1170855855 h 2052"/>
              <a:gd name="T40" fmla="*/ 2147483647 w 2077"/>
              <a:gd name="T41" fmla="*/ 882248353 h 2052"/>
              <a:gd name="T42" fmla="*/ 2147483647 w 2077"/>
              <a:gd name="T43" fmla="*/ 588947232 h 2052"/>
              <a:gd name="T44" fmla="*/ 2147483647 w 2077"/>
              <a:gd name="T45" fmla="*/ 0 h 205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2077"/>
              <a:gd name="T70" fmla="*/ 0 h 2052"/>
              <a:gd name="T71" fmla="*/ 2077 w 2077"/>
              <a:gd name="T72" fmla="*/ 2052 h 205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2077" h="2052">
                <a:moveTo>
                  <a:pt x="0" y="2051"/>
                </a:moveTo>
                <a:lnTo>
                  <a:pt x="297" y="2017"/>
                </a:lnTo>
                <a:lnTo>
                  <a:pt x="444" y="1997"/>
                </a:lnTo>
                <a:lnTo>
                  <a:pt x="586" y="1970"/>
                </a:lnTo>
                <a:lnTo>
                  <a:pt x="723" y="1938"/>
                </a:lnTo>
                <a:lnTo>
                  <a:pt x="856" y="1897"/>
                </a:lnTo>
                <a:lnTo>
                  <a:pt x="982" y="1847"/>
                </a:lnTo>
                <a:lnTo>
                  <a:pt x="1100" y="1786"/>
                </a:lnTo>
                <a:lnTo>
                  <a:pt x="1212" y="1711"/>
                </a:lnTo>
                <a:lnTo>
                  <a:pt x="1320" y="1624"/>
                </a:lnTo>
                <a:lnTo>
                  <a:pt x="1421" y="1527"/>
                </a:lnTo>
                <a:lnTo>
                  <a:pt x="1516" y="1421"/>
                </a:lnTo>
                <a:lnTo>
                  <a:pt x="1604" y="1311"/>
                </a:lnTo>
                <a:lnTo>
                  <a:pt x="1687" y="1197"/>
                </a:lnTo>
                <a:lnTo>
                  <a:pt x="1760" y="1082"/>
                </a:lnTo>
                <a:lnTo>
                  <a:pt x="1825" y="970"/>
                </a:lnTo>
                <a:lnTo>
                  <a:pt x="1881" y="856"/>
                </a:lnTo>
                <a:lnTo>
                  <a:pt x="1926" y="740"/>
                </a:lnTo>
                <a:lnTo>
                  <a:pt x="1965" y="620"/>
                </a:lnTo>
                <a:lnTo>
                  <a:pt x="1995" y="499"/>
                </a:lnTo>
                <a:lnTo>
                  <a:pt x="2020" y="376"/>
                </a:lnTo>
                <a:lnTo>
                  <a:pt x="2041" y="251"/>
                </a:lnTo>
                <a:lnTo>
                  <a:pt x="2076" y="0"/>
                </a:lnTo>
              </a:path>
            </a:pathLst>
          </a:custGeom>
          <a:noFill/>
          <a:ln w="57150" cap="rnd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6631" name="Rectangle 10"/>
          <p:cNvSpPr>
            <a:spLocks noChangeArrowheads="1"/>
          </p:cNvSpPr>
          <p:nvPr/>
        </p:nvSpPr>
        <p:spPr bwMode="auto">
          <a:xfrm>
            <a:off x="7239000" y="5181600"/>
            <a:ext cx="6858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Real</a:t>
            </a:r>
          </a:p>
          <a:p>
            <a:pPr eaLnBrk="1" hangingPunct="1"/>
            <a:r>
              <a:rPr lang="en-CA" b="1">
                <a:latin typeface="Arial" charset="0"/>
              </a:rPr>
              <a:t>GDP</a:t>
            </a:r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788988" y="4419600"/>
            <a:ext cx="6550025" cy="369888"/>
            <a:chOff x="497" y="2556"/>
            <a:chExt cx="4126" cy="233"/>
          </a:xfrm>
        </p:grpSpPr>
        <p:sp>
          <p:nvSpPr>
            <p:cNvPr id="26648" name="Line 11"/>
            <p:cNvSpPr>
              <a:spLocks noChangeShapeType="1"/>
            </p:cNvSpPr>
            <p:nvPr/>
          </p:nvSpPr>
          <p:spPr bwMode="auto">
            <a:xfrm>
              <a:off x="1078" y="2711"/>
              <a:ext cx="35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6649" name="Rectangle 12"/>
            <p:cNvSpPr>
              <a:spLocks noChangeArrowheads="1"/>
            </p:cNvSpPr>
            <p:nvPr/>
          </p:nvSpPr>
          <p:spPr bwMode="auto">
            <a:xfrm>
              <a:off x="497" y="2556"/>
              <a:ext cx="546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pPr eaLnBrk="1" hangingPunct="1"/>
              <a:r>
                <a:rPr lang="en-CA" b="1">
                  <a:latin typeface="Arial" charset="0"/>
                </a:rPr>
                <a:t>PL</a:t>
              </a:r>
              <a:r>
                <a:rPr lang="en-CA" b="1" baseline="-25000">
                  <a:latin typeface="Arial" charset="0"/>
                </a:rPr>
                <a:t>1</a:t>
              </a:r>
            </a:p>
          </p:txBody>
        </p:sp>
      </p:grpSp>
      <p:sp>
        <p:nvSpPr>
          <p:cNvPr id="57364" name="Line 20"/>
          <p:cNvSpPr>
            <a:spLocks noChangeShapeType="1"/>
          </p:cNvSpPr>
          <p:nvPr/>
        </p:nvSpPr>
        <p:spPr bwMode="auto">
          <a:xfrm>
            <a:off x="3894138" y="5045075"/>
            <a:ext cx="1754187" cy="0"/>
          </a:xfrm>
          <a:prstGeom prst="line">
            <a:avLst/>
          </a:prstGeom>
          <a:noFill/>
          <a:ln w="101600">
            <a:solidFill>
              <a:schemeClr val="folHlink"/>
            </a:solidFill>
            <a:round/>
            <a:headEnd type="stealth" w="med" len="med"/>
            <a:tailEnd type="stealth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57365" name="Rectangle 21"/>
          <p:cNvSpPr>
            <a:spLocks noChangeArrowheads="1"/>
          </p:cNvSpPr>
          <p:nvPr/>
        </p:nvSpPr>
        <p:spPr bwMode="auto">
          <a:xfrm>
            <a:off x="3429000" y="927100"/>
            <a:ext cx="2482850" cy="60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 eaLnBrk="1" hangingPunct="1">
              <a:defRPr/>
            </a:pPr>
            <a:r>
              <a:rPr lang="en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Figure 8-6</a:t>
            </a:r>
          </a:p>
        </p:txBody>
      </p:sp>
      <p:sp>
        <p:nvSpPr>
          <p:cNvPr id="57367" name="AutoShape 23"/>
          <p:cNvSpPr>
            <a:spLocks noChangeArrowheads="1"/>
          </p:cNvSpPr>
          <p:nvPr/>
        </p:nvSpPr>
        <p:spPr bwMode="auto">
          <a:xfrm>
            <a:off x="1171575" y="3938588"/>
            <a:ext cx="2171700" cy="733425"/>
          </a:xfrm>
          <a:prstGeom prst="upArrow">
            <a:avLst>
              <a:gd name="adj1" fmla="val 50000"/>
              <a:gd name="adj2" fmla="val 25000"/>
            </a:avLst>
          </a:prstGeom>
          <a:ln>
            <a:headEnd type="none" w="sm" len="sm"/>
            <a:tailEnd type="none" w="sm" len="sm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 eaLnBrk="1" hangingPunct="1">
              <a:defRPr/>
            </a:pPr>
            <a:r>
              <a:rPr lang="en-CA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upward pressure</a:t>
            </a:r>
          </a:p>
        </p:txBody>
      </p:sp>
      <p:sp>
        <p:nvSpPr>
          <p:cNvPr id="57368" name="Line 24"/>
          <p:cNvSpPr>
            <a:spLocks noChangeShapeType="1"/>
          </p:cNvSpPr>
          <p:nvPr/>
        </p:nvSpPr>
        <p:spPr bwMode="auto">
          <a:xfrm>
            <a:off x="1676400" y="3994150"/>
            <a:ext cx="5627688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791A6F-CA10-4047-BF7C-981C4F1C82D3}" type="slidenum">
              <a:rPr lang="en-US"/>
              <a:pPr>
                <a:defRPr/>
              </a:pPr>
              <a:t>17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  <p:sp>
        <p:nvSpPr>
          <p:cNvPr id="26639" name="Rectangle 7"/>
          <p:cNvSpPr>
            <a:spLocks noChangeArrowheads="1"/>
          </p:cNvSpPr>
          <p:nvPr/>
        </p:nvSpPr>
        <p:spPr bwMode="auto">
          <a:xfrm>
            <a:off x="2297113" y="1997075"/>
            <a:ext cx="5191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AD</a:t>
            </a:r>
          </a:p>
        </p:txBody>
      </p:sp>
      <p:sp>
        <p:nvSpPr>
          <p:cNvPr id="26640" name="Rectangle 8"/>
          <p:cNvSpPr>
            <a:spLocks noChangeArrowheads="1"/>
          </p:cNvSpPr>
          <p:nvPr/>
        </p:nvSpPr>
        <p:spPr bwMode="auto">
          <a:xfrm>
            <a:off x="5854700" y="1385888"/>
            <a:ext cx="5064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AS</a:t>
            </a:r>
          </a:p>
        </p:txBody>
      </p:sp>
      <p:sp>
        <p:nvSpPr>
          <p:cNvPr id="26641" name="Rectangle 9"/>
          <p:cNvSpPr>
            <a:spLocks noChangeArrowheads="1"/>
          </p:cNvSpPr>
          <p:nvPr/>
        </p:nvSpPr>
        <p:spPr bwMode="auto">
          <a:xfrm>
            <a:off x="620713" y="1563688"/>
            <a:ext cx="77628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Price</a:t>
            </a:r>
          </a:p>
          <a:p>
            <a:pPr eaLnBrk="1" hangingPunct="1"/>
            <a:r>
              <a:rPr lang="en-CA" b="1">
                <a:latin typeface="Arial" charset="0"/>
              </a:rPr>
              <a:t>Level</a:t>
            </a:r>
          </a:p>
        </p:txBody>
      </p:sp>
      <p:grpSp>
        <p:nvGrpSpPr>
          <p:cNvPr id="3" name="Group 16"/>
          <p:cNvGrpSpPr>
            <a:grpSpLocks/>
          </p:cNvGrpSpPr>
          <p:nvPr/>
        </p:nvGrpSpPr>
        <p:grpSpPr bwMode="auto">
          <a:xfrm>
            <a:off x="3403600" y="4646613"/>
            <a:ext cx="592138" cy="1425575"/>
            <a:chOff x="2307" y="2699"/>
            <a:chExt cx="373" cy="1099"/>
          </a:xfrm>
        </p:grpSpPr>
        <p:sp>
          <p:nvSpPr>
            <p:cNvPr id="26646" name="Line 14"/>
            <p:cNvSpPr>
              <a:spLocks noChangeShapeType="1"/>
            </p:cNvSpPr>
            <p:nvPr/>
          </p:nvSpPr>
          <p:spPr bwMode="auto">
            <a:xfrm>
              <a:off x="2623" y="2699"/>
              <a:ext cx="0" cy="79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6647" name="Rectangle 15"/>
            <p:cNvSpPr>
              <a:spLocks noChangeArrowheads="1"/>
            </p:cNvSpPr>
            <p:nvPr/>
          </p:nvSpPr>
          <p:spPr bwMode="auto">
            <a:xfrm>
              <a:off x="2307" y="3513"/>
              <a:ext cx="373" cy="2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1" hangingPunct="1"/>
              <a:r>
                <a:rPr lang="en-CA" b="1">
                  <a:latin typeface="Arial" charset="0"/>
                </a:rPr>
                <a:t>AS</a:t>
              </a:r>
              <a:r>
                <a:rPr lang="en-CA" b="1" baseline="-25000">
                  <a:latin typeface="Arial" charset="0"/>
                </a:rPr>
                <a:t>1</a:t>
              </a:r>
            </a:p>
          </p:txBody>
        </p:sp>
      </p:grpSp>
      <p:grpSp>
        <p:nvGrpSpPr>
          <p:cNvPr id="4" name="Group 19"/>
          <p:cNvGrpSpPr>
            <a:grpSpLocks/>
          </p:cNvGrpSpPr>
          <p:nvPr/>
        </p:nvGrpSpPr>
        <p:grpSpPr bwMode="auto">
          <a:xfrm>
            <a:off x="5240338" y="4645025"/>
            <a:ext cx="1108075" cy="1427163"/>
            <a:chOff x="2972" y="2722"/>
            <a:chExt cx="698" cy="1089"/>
          </a:xfrm>
        </p:grpSpPr>
        <p:sp>
          <p:nvSpPr>
            <p:cNvPr id="26644" name="Line 17"/>
            <p:cNvSpPr>
              <a:spLocks noChangeShapeType="1"/>
            </p:cNvSpPr>
            <p:nvPr/>
          </p:nvSpPr>
          <p:spPr bwMode="auto">
            <a:xfrm>
              <a:off x="3256" y="2722"/>
              <a:ext cx="0" cy="80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6645" name="Rectangle 18"/>
            <p:cNvSpPr>
              <a:spLocks noChangeArrowheads="1"/>
            </p:cNvSpPr>
            <p:nvPr/>
          </p:nvSpPr>
          <p:spPr bwMode="auto">
            <a:xfrm>
              <a:off x="2972" y="3529"/>
              <a:ext cx="698" cy="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pPr eaLnBrk="1" hangingPunct="1"/>
              <a:r>
                <a:rPr lang="en-CA" b="1">
                  <a:latin typeface="Arial" charset="0"/>
                </a:rPr>
                <a:t>AD</a:t>
              </a:r>
              <a:r>
                <a:rPr lang="en-CA" b="1" baseline="-25000">
                  <a:latin typeface="Arial" charset="0"/>
                </a:rPr>
                <a:t>1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57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7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64" grpId="0" animBg="1"/>
      <p:bldP spid="57367" grpId="0" animBg="1"/>
      <p:bldP spid="5736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Equilibrium GDP</a:t>
            </a:r>
          </a:p>
        </p:txBody>
      </p:sp>
      <p:sp>
        <p:nvSpPr>
          <p:cNvPr id="27651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Similarly, a price level too high would mean AD&lt;AS, putting downward pressure on prices across the economy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31AF1F-6F97-4642-B729-7703E7036470}" type="slidenum">
              <a:rPr lang="en-US"/>
              <a:pPr>
                <a:defRPr/>
              </a:pPr>
              <a:t>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6" name="Rectangle 2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2510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Price Level Too High</a:t>
            </a:r>
          </a:p>
        </p:txBody>
      </p:sp>
      <p:sp>
        <p:nvSpPr>
          <p:cNvPr id="28675" name="Line 2"/>
          <p:cNvSpPr>
            <a:spLocks noChangeShapeType="1"/>
          </p:cNvSpPr>
          <p:nvPr/>
        </p:nvSpPr>
        <p:spPr bwMode="auto">
          <a:xfrm>
            <a:off x="1676400" y="2057400"/>
            <a:ext cx="0" cy="3505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8676" name="Line 3"/>
          <p:cNvSpPr>
            <a:spLocks noChangeShapeType="1"/>
          </p:cNvSpPr>
          <p:nvPr/>
        </p:nvSpPr>
        <p:spPr bwMode="auto">
          <a:xfrm>
            <a:off x="1676400" y="5562600"/>
            <a:ext cx="54864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8677" name="Line 4"/>
          <p:cNvSpPr>
            <a:spLocks noChangeShapeType="1"/>
          </p:cNvSpPr>
          <p:nvPr/>
        </p:nvSpPr>
        <p:spPr bwMode="auto">
          <a:xfrm>
            <a:off x="2590800" y="2514600"/>
            <a:ext cx="3429000" cy="2362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2270125" y="1997075"/>
            <a:ext cx="5191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AD</a:t>
            </a: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5827713" y="1385888"/>
            <a:ext cx="5064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AS</a:t>
            </a:r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593725" y="1563688"/>
            <a:ext cx="77628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Price</a:t>
            </a:r>
          </a:p>
          <a:p>
            <a:pPr eaLnBrk="1" hangingPunct="1"/>
            <a:r>
              <a:rPr lang="en-CA" b="1">
                <a:latin typeface="Arial" charset="0"/>
              </a:rPr>
              <a:t>Level</a:t>
            </a:r>
          </a:p>
        </p:txBody>
      </p:sp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7239000" y="5181600"/>
            <a:ext cx="6858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Real</a:t>
            </a:r>
          </a:p>
          <a:p>
            <a:pPr eaLnBrk="1" hangingPunct="1"/>
            <a:r>
              <a:rPr lang="en-CA" b="1">
                <a:latin typeface="Arial" charset="0"/>
              </a:rPr>
              <a:t>GDP</a:t>
            </a: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806450" y="2522538"/>
            <a:ext cx="6497638" cy="404812"/>
            <a:chOff x="508" y="1589"/>
            <a:chExt cx="4093" cy="255"/>
          </a:xfrm>
        </p:grpSpPr>
        <p:sp>
          <p:nvSpPr>
            <p:cNvPr id="28696" name="Line 10"/>
            <p:cNvSpPr>
              <a:spLocks noChangeShapeType="1"/>
            </p:cNvSpPr>
            <p:nvPr/>
          </p:nvSpPr>
          <p:spPr bwMode="auto">
            <a:xfrm>
              <a:off x="1056" y="1844"/>
              <a:ext cx="35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8697" name="Rectangle 11"/>
            <p:cNvSpPr>
              <a:spLocks noChangeArrowheads="1"/>
            </p:cNvSpPr>
            <p:nvPr/>
          </p:nvSpPr>
          <p:spPr bwMode="auto">
            <a:xfrm>
              <a:off x="508" y="1589"/>
              <a:ext cx="356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1" hangingPunct="1"/>
              <a:r>
                <a:rPr lang="en-CA" b="1">
                  <a:latin typeface="Arial" charset="0"/>
                </a:rPr>
                <a:t>PL</a:t>
              </a:r>
              <a:r>
                <a:rPr lang="en-CA" b="1" baseline="-25000">
                  <a:latin typeface="Arial" charset="0"/>
                </a:rPr>
                <a:t>2</a:t>
              </a:r>
            </a:p>
          </p:txBody>
        </p:sp>
      </p:grp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5140325" y="2962275"/>
            <a:ext cx="592138" cy="2990850"/>
            <a:chOff x="3238" y="1866"/>
            <a:chExt cx="373" cy="1884"/>
          </a:xfrm>
        </p:grpSpPr>
        <p:sp>
          <p:nvSpPr>
            <p:cNvPr id="28694" name="Line 13"/>
            <p:cNvSpPr>
              <a:spLocks noChangeShapeType="1"/>
            </p:cNvSpPr>
            <p:nvPr/>
          </p:nvSpPr>
          <p:spPr bwMode="auto">
            <a:xfrm>
              <a:off x="3489" y="1866"/>
              <a:ext cx="0" cy="165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8695" name="Rectangle 14"/>
            <p:cNvSpPr>
              <a:spLocks noChangeArrowheads="1"/>
            </p:cNvSpPr>
            <p:nvPr/>
          </p:nvSpPr>
          <p:spPr bwMode="auto">
            <a:xfrm>
              <a:off x="3238" y="3517"/>
              <a:ext cx="373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1" hangingPunct="1"/>
              <a:r>
                <a:rPr lang="en-CA" b="1">
                  <a:latin typeface="Arial" charset="0"/>
                </a:rPr>
                <a:t>AS</a:t>
              </a:r>
              <a:r>
                <a:rPr lang="en-CA" b="1" baseline="-25000">
                  <a:latin typeface="Arial" charset="0"/>
                </a:rPr>
                <a:t>2</a:t>
              </a:r>
            </a:p>
          </p:txBody>
        </p:sp>
      </p:grpSp>
      <p:grpSp>
        <p:nvGrpSpPr>
          <p:cNvPr id="4" name="Group 21"/>
          <p:cNvGrpSpPr>
            <a:grpSpLocks/>
          </p:cNvGrpSpPr>
          <p:nvPr/>
        </p:nvGrpSpPr>
        <p:grpSpPr bwMode="auto">
          <a:xfrm>
            <a:off x="2781300" y="2927350"/>
            <a:ext cx="604838" cy="3001963"/>
            <a:chOff x="1752" y="1844"/>
            <a:chExt cx="381" cy="1891"/>
          </a:xfrm>
        </p:grpSpPr>
        <p:sp>
          <p:nvSpPr>
            <p:cNvPr id="28692" name="Line 19"/>
            <p:cNvSpPr>
              <a:spLocks noChangeShapeType="1"/>
            </p:cNvSpPr>
            <p:nvPr/>
          </p:nvSpPr>
          <p:spPr bwMode="auto">
            <a:xfrm>
              <a:off x="2000" y="1844"/>
              <a:ext cx="0" cy="165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8693" name="Rectangle 20"/>
            <p:cNvSpPr>
              <a:spLocks noChangeArrowheads="1"/>
            </p:cNvSpPr>
            <p:nvPr/>
          </p:nvSpPr>
          <p:spPr bwMode="auto">
            <a:xfrm>
              <a:off x="1752" y="3502"/>
              <a:ext cx="381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1" hangingPunct="1"/>
              <a:r>
                <a:rPr lang="en-CA" b="1">
                  <a:latin typeface="Arial" charset="0"/>
                </a:rPr>
                <a:t>AD</a:t>
              </a:r>
              <a:r>
                <a:rPr lang="en-CA" b="1" baseline="-25000">
                  <a:latin typeface="Arial" charset="0"/>
                </a:rPr>
                <a:t>2</a:t>
              </a:r>
            </a:p>
          </p:txBody>
        </p:sp>
      </p:grpSp>
      <p:sp>
        <p:nvSpPr>
          <p:cNvPr id="61463" name="Rectangle 23"/>
          <p:cNvSpPr>
            <a:spLocks noChangeArrowheads="1"/>
          </p:cNvSpPr>
          <p:nvPr/>
        </p:nvSpPr>
        <p:spPr bwMode="auto">
          <a:xfrm>
            <a:off x="3429000" y="927100"/>
            <a:ext cx="2482850" cy="60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 eaLnBrk="1" hangingPunct="1">
              <a:defRPr/>
            </a:pPr>
            <a:r>
              <a:rPr lang="en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Figure 8-6</a:t>
            </a:r>
          </a:p>
        </p:txBody>
      </p:sp>
      <p:sp>
        <p:nvSpPr>
          <p:cNvPr id="28686" name="Freeform 24"/>
          <p:cNvSpPr>
            <a:spLocks/>
          </p:cNvSpPr>
          <p:nvPr/>
        </p:nvSpPr>
        <p:spPr bwMode="auto">
          <a:xfrm>
            <a:off x="2616200" y="1476375"/>
            <a:ext cx="3297238" cy="3143250"/>
          </a:xfrm>
          <a:custGeom>
            <a:avLst/>
            <a:gdLst>
              <a:gd name="T0" fmla="*/ 0 w 2077"/>
              <a:gd name="T1" fmla="*/ 2147483647 h 2052"/>
              <a:gd name="T2" fmla="*/ 748487160 w 2077"/>
              <a:gd name="T3" fmla="*/ 2147483647 h 2052"/>
              <a:gd name="T4" fmla="*/ 1118949415 w 2077"/>
              <a:gd name="T5" fmla="*/ 2147483647 h 2052"/>
              <a:gd name="T6" fmla="*/ 1476811489 w 2077"/>
              <a:gd name="T7" fmla="*/ 2147483647 h 2052"/>
              <a:gd name="T8" fmla="*/ 1822073976 w 2077"/>
              <a:gd name="T9" fmla="*/ 2147483647 h 2052"/>
              <a:gd name="T10" fmla="*/ 2147483647 w 2077"/>
              <a:gd name="T11" fmla="*/ 2147483647 h 2052"/>
              <a:gd name="T12" fmla="*/ 2147483647 w 2077"/>
              <a:gd name="T13" fmla="*/ 2147483647 h 2052"/>
              <a:gd name="T14" fmla="*/ 2147483647 w 2077"/>
              <a:gd name="T15" fmla="*/ 2147483647 h 2052"/>
              <a:gd name="T16" fmla="*/ 2147483647 w 2077"/>
              <a:gd name="T17" fmla="*/ 2147483647 h 2052"/>
              <a:gd name="T18" fmla="*/ 2147483647 w 2077"/>
              <a:gd name="T19" fmla="*/ 2147483647 h 2052"/>
              <a:gd name="T20" fmla="*/ 2147483647 w 2077"/>
              <a:gd name="T21" fmla="*/ 2147483647 h 2052"/>
              <a:gd name="T22" fmla="*/ 2147483647 w 2077"/>
              <a:gd name="T23" fmla="*/ 2147483647 h 2052"/>
              <a:gd name="T24" fmla="*/ 2147483647 w 2077"/>
              <a:gd name="T25" fmla="*/ 2147483647 h 2052"/>
              <a:gd name="T26" fmla="*/ 2147483647 w 2077"/>
              <a:gd name="T27" fmla="*/ 2147483647 h 2052"/>
              <a:gd name="T28" fmla="*/ 2147483647 w 2077"/>
              <a:gd name="T29" fmla="*/ 2147483647 h 2052"/>
              <a:gd name="T30" fmla="*/ 2147483647 w 2077"/>
              <a:gd name="T31" fmla="*/ 2147483647 h 2052"/>
              <a:gd name="T32" fmla="*/ 2147483647 w 2077"/>
              <a:gd name="T33" fmla="*/ 2008522774 h 2052"/>
              <a:gd name="T34" fmla="*/ 2147483647 w 2077"/>
              <a:gd name="T35" fmla="*/ 1736340737 h 2052"/>
              <a:gd name="T36" fmla="*/ 2147483647 w 2077"/>
              <a:gd name="T37" fmla="*/ 1454771461 h 2052"/>
              <a:gd name="T38" fmla="*/ 2147483647 w 2077"/>
              <a:gd name="T39" fmla="*/ 1170855855 h 2052"/>
              <a:gd name="T40" fmla="*/ 2147483647 w 2077"/>
              <a:gd name="T41" fmla="*/ 882248353 h 2052"/>
              <a:gd name="T42" fmla="*/ 2147483647 w 2077"/>
              <a:gd name="T43" fmla="*/ 588947232 h 2052"/>
              <a:gd name="T44" fmla="*/ 2147483647 w 2077"/>
              <a:gd name="T45" fmla="*/ 0 h 205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2077"/>
              <a:gd name="T70" fmla="*/ 0 h 2052"/>
              <a:gd name="T71" fmla="*/ 2077 w 2077"/>
              <a:gd name="T72" fmla="*/ 2052 h 205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2077" h="2052">
                <a:moveTo>
                  <a:pt x="0" y="2051"/>
                </a:moveTo>
                <a:lnTo>
                  <a:pt x="297" y="2017"/>
                </a:lnTo>
                <a:lnTo>
                  <a:pt x="444" y="1997"/>
                </a:lnTo>
                <a:lnTo>
                  <a:pt x="586" y="1970"/>
                </a:lnTo>
                <a:lnTo>
                  <a:pt x="723" y="1938"/>
                </a:lnTo>
                <a:lnTo>
                  <a:pt x="856" y="1897"/>
                </a:lnTo>
                <a:lnTo>
                  <a:pt x="982" y="1847"/>
                </a:lnTo>
                <a:lnTo>
                  <a:pt x="1100" y="1786"/>
                </a:lnTo>
                <a:lnTo>
                  <a:pt x="1212" y="1711"/>
                </a:lnTo>
                <a:lnTo>
                  <a:pt x="1320" y="1624"/>
                </a:lnTo>
                <a:lnTo>
                  <a:pt x="1421" y="1527"/>
                </a:lnTo>
                <a:lnTo>
                  <a:pt x="1516" y="1421"/>
                </a:lnTo>
                <a:lnTo>
                  <a:pt x="1604" y="1311"/>
                </a:lnTo>
                <a:lnTo>
                  <a:pt x="1687" y="1197"/>
                </a:lnTo>
                <a:lnTo>
                  <a:pt x="1760" y="1082"/>
                </a:lnTo>
                <a:lnTo>
                  <a:pt x="1825" y="970"/>
                </a:lnTo>
                <a:lnTo>
                  <a:pt x="1881" y="856"/>
                </a:lnTo>
                <a:lnTo>
                  <a:pt x="1926" y="740"/>
                </a:lnTo>
                <a:lnTo>
                  <a:pt x="1965" y="620"/>
                </a:lnTo>
                <a:lnTo>
                  <a:pt x="1995" y="499"/>
                </a:lnTo>
                <a:lnTo>
                  <a:pt x="2020" y="376"/>
                </a:lnTo>
                <a:lnTo>
                  <a:pt x="2041" y="251"/>
                </a:lnTo>
                <a:lnTo>
                  <a:pt x="2076" y="0"/>
                </a:lnTo>
              </a:path>
            </a:pathLst>
          </a:custGeom>
          <a:noFill/>
          <a:ln w="57150" cap="rnd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61456" name="Line 16"/>
          <p:cNvSpPr>
            <a:spLocks noChangeShapeType="1"/>
          </p:cNvSpPr>
          <p:nvPr/>
        </p:nvSpPr>
        <p:spPr bwMode="auto">
          <a:xfrm flipV="1">
            <a:off x="3773488" y="3302000"/>
            <a:ext cx="1562100" cy="9525"/>
          </a:xfrm>
          <a:prstGeom prst="line">
            <a:avLst/>
          </a:prstGeom>
          <a:noFill/>
          <a:ln w="101600">
            <a:solidFill>
              <a:schemeClr val="folHlink"/>
            </a:solidFill>
            <a:round/>
            <a:headEnd type="stealth" w="med" len="med"/>
            <a:tailEnd type="stealth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61467" name="AutoShape 27"/>
          <p:cNvSpPr>
            <a:spLocks noChangeArrowheads="1"/>
          </p:cNvSpPr>
          <p:nvPr/>
        </p:nvSpPr>
        <p:spPr bwMode="auto">
          <a:xfrm>
            <a:off x="0" y="3033713"/>
            <a:ext cx="2400300" cy="923925"/>
          </a:xfrm>
          <a:prstGeom prst="downArrow">
            <a:avLst>
              <a:gd name="adj1" fmla="val 50000"/>
              <a:gd name="adj2" fmla="val 25000"/>
            </a:avLst>
          </a:prstGeom>
          <a:ln>
            <a:headEnd type="none" w="sm" len="sm"/>
            <a:tailEnd type="none" w="sm" len="sm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CA" sz="16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downward pressure</a:t>
            </a:r>
          </a:p>
        </p:txBody>
      </p:sp>
      <p:sp>
        <p:nvSpPr>
          <p:cNvPr id="61469" name="Line 29"/>
          <p:cNvSpPr>
            <a:spLocks noChangeShapeType="1"/>
          </p:cNvSpPr>
          <p:nvPr/>
        </p:nvSpPr>
        <p:spPr bwMode="auto">
          <a:xfrm>
            <a:off x="1676400" y="3994150"/>
            <a:ext cx="5627688" cy="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49F814-3252-45C8-9EAE-928976360A9A}" type="slidenum">
              <a:rPr lang="en-US"/>
              <a:pPr>
                <a:defRPr/>
              </a:pPr>
              <a:t>19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61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1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6" grpId="0" animBg="1"/>
      <p:bldP spid="61467" grpId="0" animBg="1"/>
      <p:bldP spid="6146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Changes in Equilibrium</a:t>
            </a:r>
          </a:p>
        </p:txBody>
      </p:sp>
      <p:sp>
        <p:nvSpPr>
          <p:cNvPr id="63493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Are caused by changes (shifts) in AD and/or AS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9795B-BFB8-4EA1-8139-ECE99FD3BC1F}" type="slidenum">
              <a:rPr lang="en-US"/>
              <a:pPr>
                <a:defRPr/>
              </a:pPr>
              <a:t>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3" grpId="0" build="p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Increases in AD</a:t>
            </a:r>
          </a:p>
        </p:txBody>
      </p:sp>
      <p:sp>
        <p:nvSpPr>
          <p:cNvPr id="1576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For any initial increase in aggregate demand, the resulting increase in real output will be smaller the greater is the increase in the price level</a:t>
            </a:r>
          </a:p>
          <a:p>
            <a:pPr eaLnBrk="1" hangingPunct="1"/>
            <a:r>
              <a:rPr lang="en-CA" smtClean="0"/>
              <a:t>Demand-pull inflation…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EA200F-96A5-446F-87FC-C3D96192718E}" type="slidenum">
              <a:rPr lang="en-US"/>
              <a:pPr>
                <a:defRPr/>
              </a:pPr>
              <a:t>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69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2510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Increases in AD</a:t>
            </a:r>
          </a:p>
        </p:txBody>
      </p:sp>
      <p:grpSp>
        <p:nvGrpSpPr>
          <p:cNvPr id="31747" name="Group 7"/>
          <p:cNvGrpSpPr>
            <a:grpSpLocks/>
          </p:cNvGrpSpPr>
          <p:nvPr/>
        </p:nvGrpSpPr>
        <p:grpSpPr bwMode="auto">
          <a:xfrm>
            <a:off x="2095500" y="2286000"/>
            <a:ext cx="4895850" cy="3200400"/>
            <a:chOff x="1320" y="1440"/>
            <a:chExt cx="3084" cy="2016"/>
          </a:xfrm>
        </p:grpSpPr>
        <p:sp>
          <p:nvSpPr>
            <p:cNvPr id="31777" name="Line 4"/>
            <p:cNvSpPr>
              <a:spLocks noChangeShapeType="1"/>
            </p:cNvSpPr>
            <p:nvPr/>
          </p:nvSpPr>
          <p:spPr bwMode="auto">
            <a:xfrm>
              <a:off x="1332" y="1440"/>
              <a:ext cx="0" cy="201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1778" name="Line 5"/>
            <p:cNvSpPr>
              <a:spLocks noChangeShapeType="1"/>
            </p:cNvSpPr>
            <p:nvPr/>
          </p:nvSpPr>
          <p:spPr bwMode="auto">
            <a:xfrm>
              <a:off x="1320" y="3450"/>
              <a:ext cx="308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31748" name="Arc 8"/>
          <p:cNvSpPr>
            <a:spLocks/>
          </p:cNvSpPr>
          <p:nvPr/>
        </p:nvSpPr>
        <p:spPr bwMode="auto">
          <a:xfrm flipV="1">
            <a:off x="2838450" y="2381250"/>
            <a:ext cx="3200400" cy="220980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chemeClr val="folHlink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31749" name="Freeform 9"/>
          <p:cNvSpPr>
            <a:spLocks/>
          </p:cNvSpPr>
          <p:nvPr/>
        </p:nvSpPr>
        <p:spPr bwMode="auto">
          <a:xfrm>
            <a:off x="3524250" y="2590800"/>
            <a:ext cx="3371850" cy="2571750"/>
          </a:xfrm>
          <a:custGeom>
            <a:avLst/>
            <a:gdLst>
              <a:gd name="T0" fmla="*/ 0 w 1788"/>
              <a:gd name="T1" fmla="*/ 0 h 1464"/>
              <a:gd name="T2" fmla="*/ 2147483647 w 1788"/>
              <a:gd name="T3" fmla="*/ 2147483647 h 1464"/>
              <a:gd name="T4" fmla="*/ 2147483647 w 1788"/>
              <a:gd name="T5" fmla="*/ 2147483647 h 1464"/>
              <a:gd name="T6" fmla="*/ 0 60000 65536"/>
              <a:gd name="T7" fmla="*/ 0 60000 65536"/>
              <a:gd name="T8" fmla="*/ 0 60000 65536"/>
              <a:gd name="T9" fmla="*/ 0 w 1788"/>
              <a:gd name="T10" fmla="*/ 0 h 1464"/>
              <a:gd name="T11" fmla="*/ 1788 w 1788"/>
              <a:gd name="T12" fmla="*/ 1464 h 146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88" h="1464">
                <a:moveTo>
                  <a:pt x="0" y="0"/>
                </a:moveTo>
                <a:cubicBezTo>
                  <a:pt x="295" y="376"/>
                  <a:pt x="590" y="752"/>
                  <a:pt x="888" y="996"/>
                </a:cubicBezTo>
                <a:cubicBezTo>
                  <a:pt x="1186" y="1240"/>
                  <a:pt x="1644" y="1386"/>
                  <a:pt x="1788" y="1464"/>
                </a:cubicBezTo>
              </a:path>
            </a:pathLst>
          </a:custGeom>
          <a:noFill/>
          <a:ln w="57150">
            <a:solidFill>
              <a:schemeClr val="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1750" name="Text Box 10"/>
          <p:cNvSpPr txBox="1">
            <a:spLocks noChangeArrowheads="1"/>
          </p:cNvSpPr>
          <p:nvPr/>
        </p:nvSpPr>
        <p:spPr bwMode="auto">
          <a:xfrm>
            <a:off x="5889625" y="1906588"/>
            <a:ext cx="504825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AS</a:t>
            </a:r>
          </a:p>
        </p:txBody>
      </p:sp>
      <p:sp>
        <p:nvSpPr>
          <p:cNvPr id="31751" name="Text Box 11"/>
          <p:cNvSpPr txBox="1">
            <a:spLocks noChangeArrowheads="1"/>
          </p:cNvSpPr>
          <p:nvPr/>
        </p:nvSpPr>
        <p:spPr bwMode="auto">
          <a:xfrm>
            <a:off x="6899275" y="4840288"/>
            <a:ext cx="603250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AD</a:t>
            </a:r>
            <a:r>
              <a:rPr lang="en-CA" b="1" baseline="-25000">
                <a:latin typeface="Arial" charset="0"/>
              </a:rPr>
              <a:t>1</a:t>
            </a:r>
            <a:endParaRPr lang="en-CA" b="1">
              <a:latin typeface="Arial" charset="0"/>
            </a:endParaRPr>
          </a:p>
        </p:txBody>
      </p:sp>
      <p:sp>
        <p:nvSpPr>
          <p:cNvPr id="31752" name="Text Box 12"/>
          <p:cNvSpPr txBox="1">
            <a:spLocks noChangeArrowheads="1"/>
          </p:cNvSpPr>
          <p:nvPr/>
        </p:nvSpPr>
        <p:spPr bwMode="auto">
          <a:xfrm>
            <a:off x="7204075" y="5278438"/>
            <a:ext cx="12366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Real GDP</a:t>
            </a:r>
          </a:p>
        </p:txBody>
      </p:sp>
      <p:sp>
        <p:nvSpPr>
          <p:cNvPr id="31753" name="Text Box 13"/>
          <p:cNvSpPr txBox="1">
            <a:spLocks noChangeArrowheads="1"/>
          </p:cNvSpPr>
          <p:nvPr/>
        </p:nvSpPr>
        <p:spPr bwMode="auto">
          <a:xfrm rot="-5400000">
            <a:off x="738188" y="3646488"/>
            <a:ext cx="1327150" cy="3683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Price level</a:t>
            </a:r>
          </a:p>
        </p:txBody>
      </p:sp>
      <p:grpSp>
        <p:nvGrpSpPr>
          <p:cNvPr id="3" name="Group 33"/>
          <p:cNvGrpSpPr>
            <a:grpSpLocks/>
          </p:cNvGrpSpPr>
          <p:nvPr/>
        </p:nvGrpSpPr>
        <p:grpSpPr bwMode="auto">
          <a:xfrm>
            <a:off x="4457700" y="1866900"/>
            <a:ext cx="3692525" cy="2695575"/>
            <a:chOff x="2808" y="1176"/>
            <a:chExt cx="2326" cy="1698"/>
          </a:xfrm>
        </p:grpSpPr>
        <p:sp>
          <p:nvSpPr>
            <p:cNvPr id="31775" name="Freeform 15"/>
            <p:cNvSpPr>
              <a:spLocks/>
            </p:cNvSpPr>
            <p:nvPr/>
          </p:nvSpPr>
          <p:spPr bwMode="auto">
            <a:xfrm>
              <a:off x="2808" y="1176"/>
              <a:ext cx="1944" cy="1620"/>
            </a:xfrm>
            <a:custGeom>
              <a:avLst/>
              <a:gdLst>
                <a:gd name="T0" fmla="*/ 0 w 1788"/>
                <a:gd name="T1" fmla="*/ 0 h 1464"/>
                <a:gd name="T2" fmla="*/ 1049 w 1788"/>
                <a:gd name="T3" fmla="*/ 1219 h 1464"/>
                <a:gd name="T4" fmla="*/ 2114 w 1788"/>
                <a:gd name="T5" fmla="*/ 1793 h 1464"/>
                <a:gd name="T6" fmla="*/ 0 60000 65536"/>
                <a:gd name="T7" fmla="*/ 0 60000 65536"/>
                <a:gd name="T8" fmla="*/ 0 60000 65536"/>
                <a:gd name="T9" fmla="*/ 0 w 1788"/>
                <a:gd name="T10" fmla="*/ 0 h 1464"/>
                <a:gd name="T11" fmla="*/ 1788 w 1788"/>
                <a:gd name="T12" fmla="*/ 1464 h 146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788" h="1464">
                  <a:moveTo>
                    <a:pt x="0" y="0"/>
                  </a:moveTo>
                  <a:cubicBezTo>
                    <a:pt x="295" y="376"/>
                    <a:pt x="590" y="752"/>
                    <a:pt x="888" y="996"/>
                  </a:cubicBezTo>
                  <a:cubicBezTo>
                    <a:pt x="1186" y="1240"/>
                    <a:pt x="1644" y="1386"/>
                    <a:pt x="1788" y="1464"/>
                  </a:cubicBezTo>
                </a:path>
              </a:pathLst>
            </a:custGeom>
            <a:noFill/>
            <a:ln w="57150">
              <a:solidFill>
                <a:schemeClr val="hlink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1776" name="Text Box 16"/>
            <p:cNvSpPr txBox="1">
              <a:spLocks noChangeArrowheads="1"/>
            </p:cNvSpPr>
            <p:nvPr/>
          </p:nvSpPr>
          <p:spPr bwMode="auto">
            <a:xfrm>
              <a:off x="4754" y="2641"/>
              <a:ext cx="380" cy="233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CA" b="1">
                  <a:latin typeface="Arial" charset="0"/>
                </a:rPr>
                <a:t>AD</a:t>
              </a:r>
              <a:r>
                <a:rPr lang="en-CA" b="1" baseline="-25000">
                  <a:latin typeface="Arial" charset="0"/>
                </a:rPr>
                <a:t>2</a:t>
              </a:r>
              <a:endParaRPr lang="en-CA" b="1">
                <a:latin typeface="Arial" charset="0"/>
              </a:endParaRPr>
            </a:p>
          </p:txBody>
        </p:sp>
      </p:grpSp>
      <p:sp>
        <p:nvSpPr>
          <p:cNvPr id="31755" name="Text Box 17"/>
          <p:cNvSpPr txBox="1">
            <a:spLocks noChangeArrowheads="1"/>
          </p:cNvSpPr>
          <p:nvPr/>
        </p:nvSpPr>
        <p:spPr bwMode="auto">
          <a:xfrm>
            <a:off x="4384675" y="5487988"/>
            <a:ext cx="736600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GDP</a:t>
            </a:r>
            <a:r>
              <a:rPr lang="en-CA" b="1" baseline="-25000">
                <a:latin typeface="Arial" charset="0"/>
              </a:rPr>
              <a:t>f</a:t>
            </a:r>
            <a:endParaRPr lang="en-CA" b="1">
              <a:latin typeface="Arial" charset="0"/>
            </a:endParaRPr>
          </a:p>
        </p:txBody>
      </p:sp>
      <p:sp>
        <p:nvSpPr>
          <p:cNvPr id="31756" name="Line 20"/>
          <p:cNvSpPr>
            <a:spLocks noChangeShapeType="1"/>
          </p:cNvSpPr>
          <p:nvPr/>
        </p:nvSpPr>
        <p:spPr bwMode="auto">
          <a:xfrm>
            <a:off x="2114550" y="4095750"/>
            <a:ext cx="274320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1757" name="Line 22"/>
          <p:cNvSpPr>
            <a:spLocks noChangeShapeType="1"/>
          </p:cNvSpPr>
          <p:nvPr/>
        </p:nvSpPr>
        <p:spPr bwMode="auto">
          <a:xfrm>
            <a:off x="4876800" y="4114800"/>
            <a:ext cx="0" cy="135255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grpSp>
        <p:nvGrpSpPr>
          <p:cNvPr id="4" name="Group 32"/>
          <p:cNvGrpSpPr>
            <a:grpSpLocks/>
          </p:cNvGrpSpPr>
          <p:nvPr/>
        </p:nvGrpSpPr>
        <p:grpSpPr bwMode="auto">
          <a:xfrm>
            <a:off x="4095750" y="2514600"/>
            <a:ext cx="2590800" cy="2171700"/>
            <a:chOff x="2580" y="1584"/>
            <a:chExt cx="1632" cy="1368"/>
          </a:xfrm>
        </p:grpSpPr>
        <p:sp>
          <p:nvSpPr>
            <p:cNvPr id="31773" name="AutoShape 25"/>
            <p:cNvSpPr>
              <a:spLocks noChangeArrowheads="1"/>
            </p:cNvSpPr>
            <p:nvPr/>
          </p:nvSpPr>
          <p:spPr bwMode="auto">
            <a:xfrm>
              <a:off x="2580" y="1584"/>
              <a:ext cx="600" cy="348"/>
            </a:xfrm>
            <a:prstGeom prst="rightArrow">
              <a:avLst>
                <a:gd name="adj1" fmla="val 50000"/>
                <a:gd name="adj2" fmla="val 43103"/>
              </a:avLst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774" name="AutoShape 26"/>
            <p:cNvSpPr>
              <a:spLocks noChangeArrowheads="1"/>
            </p:cNvSpPr>
            <p:nvPr/>
          </p:nvSpPr>
          <p:spPr bwMode="auto">
            <a:xfrm>
              <a:off x="3612" y="2604"/>
              <a:ext cx="600" cy="348"/>
            </a:xfrm>
            <a:prstGeom prst="rightArrow">
              <a:avLst>
                <a:gd name="adj1" fmla="val 50000"/>
                <a:gd name="adj2" fmla="val 43103"/>
              </a:avLst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1759" name="Text Box 27"/>
          <p:cNvSpPr txBox="1">
            <a:spLocks noChangeArrowheads="1"/>
          </p:cNvSpPr>
          <p:nvPr/>
        </p:nvSpPr>
        <p:spPr bwMode="auto">
          <a:xfrm>
            <a:off x="1641475" y="3830638"/>
            <a:ext cx="4238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P</a:t>
            </a:r>
            <a:r>
              <a:rPr lang="en-CA" b="1" baseline="-25000">
                <a:latin typeface="Arial" charset="0"/>
              </a:rPr>
              <a:t>1</a:t>
            </a:r>
            <a:endParaRPr lang="en-CA" b="1">
              <a:latin typeface="Arial" charset="0"/>
            </a:endParaRPr>
          </a:p>
        </p:txBody>
      </p:sp>
      <p:grpSp>
        <p:nvGrpSpPr>
          <p:cNvPr id="5" name="Group 34"/>
          <p:cNvGrpSpPr>
            <a:grpSpLocks/>
          </p:cNvGrpSpPr>
          <p:nvPr/>
        </p:nvGrpSpPr>
        <p:grpSpPr bwMode="auto">
          <a:xfrm>
            <a:off x="1641475" y="3030538"/>
            <a:ext cx="4408488" cy="2827337"/>
            <a:chOff x="1034" y="1909"/>
            <a:chExt cx="2777" cy="1781"/>
          </a:xfrm>
        </p:grpSpPr>
        <p:sp>
          <p:nvSpPr>
            <p:cNvPr id="31769" name="Text Box 18"/>
            <p:cNvSpPr txBox="1">
              <a:spLocks noChangeArrowheads="1"/>
            </p:cNvSpPr>
            <p:nvPr/>
          </p:nvSpPr>
          <p:spPr bwMode="auto">
            <a:xfrm>
              <a:off x="3326" y="3457"/>
              <a:ext cx="485" cy="233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CA" b="1">
                  <a:solidFill>
                    <a:schemeClr val="folHlink"/>
                  </a:solidFill>
                  <a:latin typeface="Arial" charset="0"/>
                </a:rPr>
                <a:t>GDP</a:t>
              </a:r>
              <a:r>
                <a:rPr lang="en-CA" b="1" baseline="-25000">
                  <a:solidFill>
                    <a:schemeClr val="folHlink"/>
                  </a:solidFill>
                  <a:latin typeface="Arial" charset="0"/>
                </a:rPr>
                <a:t>2</a:t>
              </a:r>
              <a:endParaRPr lang="en-CA" b="1">
                <a:solidFill>
                  <a:schemeClr val="folHlink"/>
                </a:solidFill>
                <a:latin typeface="Arial" charset="0"/>
              </a:endParaRPr>
            </a:p>
          </p:txBody>
        </p:sp>
        <p:sp>
          <p:nvSpPr>
            <p:cNvPr id="31770" name="Line 21"/>
            <p:cNvSpPr>
              <a:spLocks noChangeShapeType="1"/>
            </p:cNvSpPr>
            <p:nvPr/>
          </p:nvSpPr>
          <p:spPr bwMode="auto">
            <a:xfrm flipV="1">
              <a:off x="1344" y="2100"/>
              <a:ext cx="2244" cy="1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1771" name="Line 23"/>
            <p:cNvSpPr>
              <a:spLocks noChangeShapeType="1"/>
            </p:cNvSpPr>
            <p:nvPr/>
          </p:nvSpPr>
          <p:spPr bwMode="auto">
            <a:xfrm>
              <a:off x="3588" y="2136"/>
              <a:ext cx="0" cy="130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1772" name="Text Box 28"/>
            <p:cNvSpPr txBox="1">
              <a:spLocks noChangeArrowheads="1"/>
            </p:cNvSpPr>
            <p:nvPr/>
          </p:nvSpPr>
          <p:spPr bwMode="auto">
            <a:xfrm>
              <a:off x="1034" y="1909"/>
              <a:ext cx="267" cy="233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CA" b="1">
                  <a:latin typeface="Arial" charset="0"/>
                </a:rPr>
                <a:t>P</a:t>
              </a:r>
              <a:r>
                <a:rPr lang="en-CA" b="1" baseline="-25000">
                  <a:latin typeface="Arial" charset="0"/>
                </a:rPr>
                <a:t>2</a:t>
              </a:r>
              <a:endParaRPr lang="en-CA" b="1">
                <a:latin typeface="Arial" charset="0"/>
              </a:endParaRPr>
            </a:p>
          </p:txBody>
        </p:sp>
      </p:grpSp>
      <p:grpSp>
        <p:nvGrpSpPr>
          <p:cNvPr id="6" name="Group 35"/>
          <p:cNvGrpSpPr>
            <a:grpSpLocks/>
          </p:cNvGrpSpPr>
          <p:nvPr/>
        </p:nvGrpSpPr>
        <p:grpSpPr bwMode="auto">
          <a:xfrm>
            <a:off x="5010150" y="4095750"/>
            <a:ext cx="2049463" cy="1762125"/>
            <a:chOff x="3156" y="2580"/>
            <a:chExt cx="1291" cy="1110"/>
          </a:xfrm>
        </p:grpSpPr>
        <p:sp>
          <p:nvSpPr>
            <p:cNvPr id="31766" name="Text Box 19"/>
            <p:cNvSpPr txBox="1">
              <a:spLocks noChangeArrowheads="1"/>
            </p:cNvSpPr>
            <p:nvPr/>
          </p:nvSpPr>
          <p:spPr bwMode="auto">
            <a:xfrm>
              <a:off x="3962" y="3457"/>
              <a:ext cx="485" cy="233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CA" b="1">
                  <a:latin typeface="Arial" charset="0"/>
                </a:rPr>
                <a:t>GDP</a:t>
              </a:r>
              <a:r>
                <a:rPr lang="en-CA" b="1" baseline="-25000">
                  <a:latin typeface="Arial" charset="0"/>
                </a:rPr>
                <a:t>1</a:t>
              </a:r>
              <a:endParaRPr lang="en-CA" b="1">
                <a:latin typeface="Arial" charset="0"/>
              </a:endParaRPr>
            </a:p>
          </p:txBody>
        </p:sp>
        <p:sp>
          <p:nvSpPr>
            <p:cNvPr id="31767" name="Line 24"/>
            <p:cNvSpPr>
              <a:spLocks noChangeShapeType="1"/>
            </p:cNvSpPr>
            <p:nvPr/>
          </p:nvSpPr>
          <p:spPr bwMode="auto">
            <a:xfrm flipH="1">
              <a:off x="4254" y="2592"/>
              <a:ext cx="3" cy="82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1768" name="Line 29"/>
            <p:cNvSpPr>
              <a:spLocks noChangeShapeType="1"/>
            </p:cNvSpPr>
            <p:nvPr/>
          </p:nvSpPr>
          <p:spPr bwMode="auto">
            <a:xfrm>
              <a:off x="3156" y="2580"/>
              <a:ext cx="1110" cy="1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182308" name="Rectangle 36"/>
          <p:cNvSpPr>
            <a:spLocks noChangeArrowheads="1"/>
          </p:cNvSpPr>
          <p:nvPr/>
        </p:nvSpPr>
        <p:spPr bwMode="auto">
          <a:xfrm>
            <a:off x="3429000" y="927100"/>
            <a:ext cx="2482850" cy="60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 eaLnBrk="1" hangingPunct="1">
              <a:defRPr/>
            </a:pPr>
            <a:r>
              <a:rPr lang="en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Figure 8-7</a:t>
            </a:r>
          </a:p>
        </p:txBody>
      </p:sp>
      <p:sp>
        <p:nvSpPr>
          <p:cNvPr id="182310" name="Text Box 38"/>
          <p:cNvSpPr txBox="1">
            <a:spLocks noChangeArrowheads="1"/>
          </p:cNvSpPr>
          <p:nvPr/>
        </p:nvSpPr>
        <p:spPr bwMode="auto">
          <a:xfrm>
            <a:off x="2768600" y="3160713"/>
            <a:ext cx="3543300" cy="708025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CA" sz="2000" i="1" dirty="0"/>
              <a:t>Output does not increase all the way to GDP1 because of inflation</a:t>
            </a:r>
            <a:endParaRPr lang="en-US" sz="2000" dirty="0"/>
          </a:p>
        </p:txBody>
      </p:sp>
      <p:sp>
        <p:nvSpPr>
          <p:cNvPr id="36" name="Slide Number Placeholder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B11FA4-211E-4704-9B0A-F8A3FEF5B711}" type="slidenum">
              <a:rPr lang="en-US"/>
              <a:pPr>
                <a:defRPr/>
              </a:pPr>
              <a:t>22</a:t>
            </a:fld>
            <a:endParaRPr lang="en-US"/>
          </a:p>
        </p:txBody>
      </p:sp>
      <p:sp>
        <p:nvSpPr>
          <p:cNvPr id="37" name="Footer Placeholder 3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2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2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3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Decreases in AD</a:t>
            </a:r>
          </a:p>
        </p:txBody>
      </p:sp>
      <p:sp>
        <p:nvSpPr>
          <p:cNvPr id="1853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z="2800" smtClean="0"/>
              <a:t>Deflation is a rarity in the Canadian economy</a:t>
            </a:r>
          </a:p>
          <a:p>
            <a:pPr eaLnBrk="1" hangingPunct="1"/>
            <a:r>
              <a:rPr lang="en-CA" sz="2800" smtClean="0"/>
              <a:t>Real output takes the full brunt of the decline in AD because product prices are “sticky” in the short run</a:t>
            </a:r>
          </a:p>
          <a:p>
            <a:pPr lvl="1" eaLnBrk="1" hangingPunct="1"/>
            <a:r>
              <a:rPr lang="en-CA" sz="2400" smtClean="0"/>
              <a:t>wage contracts</a:t>
            </a:r>
          </a:p>
          <a:p>
            <a:pPr lvl="1" eaLnBrk="1" hangingPunct="1"/>
            <a:r>
              <a:rPr lang="en-CA" sz="2400" smtClean="0"/>
              <a:t>morale, effort, &amp; productivity</a:t>
            </a:r>
          </a:p>
          <a:p>
            <a:pPr lvl="1" eaLnBrk="1" hangingPunct="1"/>
            <a:r>
              <a:rPr lang="en-CA" sz="2400" smtClean="0"/>
              <a:t>minimum wage</a:t>
            </a:r>
          </a:p>
          <a:p>
            <a:pPr lvl="1" eaLnBrk="1" hangingPunct="1"/>
            <a:r>
              <a:rPr lang="en-CA" sz="2400" smtClean="0"/>
              <a:t>menu costs</a:t>
            </a:r>
          </a:p>
          <a:p>
            <a:pPr lvl="1" eaLnBrk="1" hangingPunct="1"/>
            <a:r>
              <a:rPr lang="en-CA" sz="2400" smtClean="0"/>
              <a:t>fear of price wars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9E52E2-32D2-4F3E-8129-03935375C9DA}" type="slidenum">
              <a:rPr lang="en-US"/>
              <a:pPr>
                <a:defRPr/>
              </a:pPr>
              <a:t>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47" grpId="0" build="p" bldLvl="3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2510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Decreases in AD</a:t>
            </a:r>
          </a:p>
        </p:txBody>
      </p:sp>
      <p:grpSp>
        <p:nvGrpSpPr>
          <p:cNvPr id="33795" name="Group 3"/>
          <p:cNvGrpSpPr>
            <a:grpSpLocks/>
          </p:cNvGrpSpPr>
          <p:nvPr/>
        </p:nvGrpSpPr>
        <p:grpSpPr bwMode="auto">
          <a:xfrm>
            <a:off x="2095500" y="2286000"/>
            <a:ext cx="4895850" cy="3200400"/>
            <a:chOff x="1320" y="1440"/>
            <a:chExt cx="3084" cy="2016"/>
          </a:xfrm>
        </p:grpSpPr>
        <p:sp>
          <p:nvSpPr>
            <p:cNvPr id="33819" name="Line 4"/>
            <p:cNvSpPr>
              <a:spLocks noChangeShapeType="1"/>
            </p:cNvSpPr>
            <p:nvPr/>
          </p:nvSpPr>
          <p:spPr bwMode="auto">
            <a:xfrm>
              <a:off x="1332" y="1440"/>
              <a:ext cx="0" cy="201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20" name="Line 5"/>
            <p:cNvSpPr>
              <a:spLocks noChangeShapeType="1"/>
            </p:cNvSpPr>
            <p:nvPr/>
          </p:nvSpPr>
          <p:spPr bwMode="auto">
            <a:xfrm>
              <a:off x="1320" y="3450"/>
              <a:ext cx="308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33796" name="Arc 6"/>
          <p:cNvSpPr>
            <a:spLocks/>
          </p:cNvSpPr>
          <p:nvPr/>
        </p:nvSpPr>
        <p:spPr bwMode="auto">
          <a:xfrm flipV="1">
            <a:off x="2838450" y="2381250"/>
            <a:ext cx="3200400" cy="220980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chemeClr val="folHlink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33797" name="Freeform 7"/>
          <p:cNvSpPr>
            <a:spLocks/>
          </p:cNvSpPr>
          <p:nvPr/>
        </p:nvSpPr>
        <p:spPr bwMode="auto">
          <a:xfrm>
            <a:off x="3524250" y="2590800"/>
            <a:ext cx="3371850" cy="2571750"/>
          </a:xfrm>
          <a:custGeom>
            <a:avLst/>
            <a:gdLst>
              <a:gd name="T0" fmla="*/ 0 w 1788"/>
              <a:gd name="T1" fmla="*/ 0 h 1464"/>
              <a:gd name="T2" fmla="*/ 2147483647 w 1788"/>
              <a:gd name="T3" fmla="*/ 2147483647 h 1464"/>
              <a:gd name="T4" fmla="*/ 2147483647 w 1788"/>
              <a:gd name="T5" fmla="*/ 2147483647 h 1464"/>
              <a:gd name="T6" fmla="*/ 0 60000 65536"/>
              <a:gd name="T7" fmla="*/ 0 60000 65536"/>
              <a:gd name="T8" fmla="*/ 0 60000 65536"/>
              <a:gd name="T9" fmla="*/ 0 w 1788"/>
              <a:gd name="T10" fmla="*/ 0 h 1464"/>
              <a:gd name="T11" fmla="*/ 1788 w 1788"/>
              <a:gd name="T12" fmla="*/ 1464 h 146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88" h="1464">
                <a:moveTo>
                  <a:pt x="0" y="0"/>
                </a:moveTo>
                <a:cubicBezTo>
                  <a:pt x="295" y="376"/>
                  <a:pt x="590" y="752"/>
                  <a:pt x="888" y="996"/>
                </a:cubicBezTo>
                <a:cubicBezTo>
                  <a:pt x="1186" y="1240"/>
                  <a:pt x="1644" y="1386"/>
                  <a:pt x="1788" y="1464"/>
                </a:cubicBezTo>
              </a:path>
            </a:pathLst>
          </a:custGeom>
          <a:noFill/>
          <a:ln w="57150">
            <a:solidFill>
              <a:schemeClr val="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3798" name="Text Box 8"/>
          <p:cNvSpPr txBox="1">
            <a:spLocks noChangeArrowheads="1"/>
          </p:cNvSpPr>
          <p:nvPr/>
        </p:nvSpPr>
        <p:spPr bwMode="auto">
          <a:xfrm>
            <a:off x="5889625" y="1906588"/>
            <a:ext cx="504825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AS</a:t>
            </a:r>
          </a:p>
        </p:txBody>
      </p:sp>
      <p:sp>
        <p:nvSpPr>
          <p:cNvPr id="33799" name="Text Box 9"/>
          <p:cNvSpPr txBox="1">
            <a:spLocks noChangeArrowheads="1"/>
          </p:cNvSpPr>
          <p:nvPr/>
        </p:nvSpPr>
        <p:spPr bwMode="auto">
          <a:xfrm>
            <a:off x="6899275" y="4840288"/>
            <a:ext cx="603250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AD</a:t>
            </a:r>
            <a:r>
              <a:rPr lang="en-CA" b="1" baseline="-25000">
                <a:latin typeface="Arial" charset="0"/>
              </a:rPr>
              <a:t>1</a:t>
            </a:r>
            <a:endParaRPr lang="en-CA" b="1">
              <a:latin typeface="Arial" charset="0"/>
            </a:endParaRPr>
          </a:p>
        </p:txBody>
      </p:sp>
      <p:sp>
        <p:nvSpPr>
          <p:cNvPr id="33800" name="Text Box 10"/>
          <p:cNvSpPr txBox="1">
            <a:spLocks noChangeArrowheads="1"/>
          </p:cNvSpPr>
          <p:nvPr/>
        </p:nvSpPr>
        <p:spPr bwMode="auto">
          <a:xfrm>
            <a:off x="7204075" y="5278438"/>
            <a:ext cx="12366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Real GDP</a:t>
            </a:r>
          </a:p>
        </p:txBody>
      </p:sp>
      <p:sp>
        <p:nvSpPr>
          <p:cNvPr id="33801" name="Text Box 11"/>
          <p:cNvSpPr txBox="1">
            <a:spLocks noChangeArrowheads="1"/>
          </p:cNvSpPr>
          <p:nvPr/>
        </p:nvSpPr>
        <p:spPr bwMode="auto">
          <a:xfrm rot="-5400000">
            <a:off x="738188" y="3646488"/>
            <a:ext cx="1327150" cy="3683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Price level</a:t>
            </a:r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2628900" y="2705100"/>
            <a:ext cx="3692525" cy="2695575"/>
            <a:chOff x="2808" y="1176"/>
            <a:chExt cx="2326" cy="1698"/>
          </a:xfrm>
        </p:grpSpPr>
        <p:sp>
          <p:nvSpPr>
            <p:cNvPr id="33817" name="Freeform 13"/>
            <p:cNvSpPr>
              <a:spLocks/>
            </p:cNvSpPr>
            <p:nvPr/>
          </p:nvSpPr>
          <p:spPr bwMode="auto">
            <a:xfrm>
              <a:off x="2808" y="1176"/>
              <a:ext cx="1944" cy="1620"/>
            </a:xfrm>
            <a:custGeom>
              <a:avLst/>
              <a:gdLst>
                <a:gd name="T0" fmla="*/ 0 w 1788"/>
                <a:gd name="T1" fmla="*/ 0 h 1464"/>
                <a:gd name="T2" fmla="*/ 1049 w 1788"/>
                <a:gd name="T3" fmla="*/ 1219 h 1464"/>
                <a:gd name="T4" fmla="*/ 2114 w 1788"/>
                <a:gd name="T5" fmla="*/ 1793 h 1464"/>
                <a:gd name="T6" fmla="*/ 0 60000 65536"/>
                <a:gd name="T7" fmla="*/ 0 60000 65536"/>
                <a:gd name="T8" fmla="*/ 0 60000 65536"/>
                <a:gd name="T9" fmla="*/ 0 w 1788"/>
                <a:gd name="T10" fmla="*/ 0 h 1464"/>
                <a:gd name="T11" fmla="*/ 1788 w 1788"/>
                <a:gd name="T12" fmla="*/ 1464 h 146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788" h="1464">
                  <a:moveTo>
                    <a:pt x="0" y="0"/>
                  </a:moveTo>
                  <a:cubicBezTo>
                    <a:pt x="295" y="376"/>
                    <a:pt x="590" y="752"/>
                    <a:pt x="888" y="996"/>
                  </a:cubicBezTo>
                  <a:cubicBezTo>
                    <a:pt x="1186" y="1240"/>
                    <a:pt x="1644" y="1386"/>
                    <a:pt x="1788" y="1464"/>
                  </a:cubicBezTo>
                </a:path>
              </a:pathLst>
            </a:custGeom>
            <a:noFill/>
            <a:ln w="57150">
              <a:solidFill>
                <a:schemeClr val="hlink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18" name="Text Box 14"/>
            <p:cNvSpPr txBox="1">
              <a:spLocks noChangeArrowheads="1"/>
            </p:cNvSpPr>
            <p:nvPr/>
          </p:nvSpPr>
          <p:spPr bwMode="auto">
            <a:xfrm>
              <a:off x="4754" y="2641"/>
              <a:ext cx="380" cy="233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CA" b="1">
                  <a:latin typeface="Arial" charset="0"/>
                </a:rPr>
                <a:t>AD</a:t>
              </a:r>
              <a:r>
                <a:rPr lang="en-CA" b="1" baseline="-25000">
                  <a:latin typeface="Arial" charset="0"/>
                </a:rPr>
                <a:t>2</a:t>
              </a:r>
              <a:endParaRPr lang="en-CA" b="1">
                <a:latin typeface="Arial" charset="0"/>
              </a:endParaRPr>
            </a:p>
          </p:txBody>
        </p:sp>
      </p:grpSp>
      <p:sp>
        <p:nvSpPr>
          <p:cNvPr id="33803" name="Text Box 15"/>
          <p:cNvSpPr txBox="1">
            <a:spLocks noChangeArrowheads="1"/>
          </p:cNvSpPr>
          <p:nvPr/>
        </p:nvSpPr>
        <p:spPr bwMode="auto">
          <a:xfrm>
            <a:off x="4384675" y="5487988"/>
            <a:ext cx="736600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GDP</a:t>
            </a:r>
            <a:r>
              <a:rPr lang="en-CA" b="1" baseline="-25000">
                <a:latin typeface="Arial" charset="0"/>
              </a:rPr>
              <a:t>f</a:t>
            </a:r>
            <a:endParaRPr lang="en-CA" b="1">
              <a:latin typeface="Arial" charset="0"/>
            </a:endParaRPr>
          </a:p>
        </p:txBody>
      </p:sp>
      <p:sp>
        <p:nvSpPr>
          <p:cNvPr id="33804" name="Line 16"/>
          <p:cNvSpPr>
            <a:spLocks noChangeShapeType="1"/>
          </p:cNvSpPr>
          <p:nvPr/>
        </p:nvSpPr>
        <p:spPr bwMode="auto">
          <a:xfrm>
            <a:off x="2114550" y="4095750"/>
            <a:ext cx="274320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3805" name="Line 17"/>
          <p:cNvSpPr>
            <a:spLocks noChangeShapeType="1"/>
          </p:cNvSpPr>
          <p:nvPr/>
        </p:nvSpPr>
        <p:spPr bwMode="auto">
          <a:xfrm>
            <a:off x="4876800" y="4114800"/>
            <a:ext cx="0" cy="135255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86387" name="AutoShape 19"/>
          <p:cNvSpPr>
            <a:spLocks noChangeArrowheads="1"/>
          </p:cNvSpPr>
          <p:nvPr/>
        </p:nvSpPr>
        <p:spPr bwMode="auto">
          <a:xfrm rot="10800000">
            <a:off x="3321050" y="3167063"/>
            <a:ext cx="877888" cy="436562"/>
          </a:xfrm>
          <a:prstGeom prst="rightArrow">
            <a:avLst>
              <a:gd name="adj1" fmla="val 50000"/>
              <a:gd name="adj2" fmla="val 43169"/>
            </a:avLst>
          </a:prstGeom>
          <a:solidFill>
            <a:schemeClr val="bg2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807" name="Text Box 21"/>
          <p:cNvSpPr txBox="1">
            <a:spLocks noChangeArrowheads="1"/>
          </p:cNvSpPr>
          <p:nvPr/>
        </p:nvSpPr>
        <p:spPr bwMode="auto">
          <a:xfrm>
            <a:off x="1641475" y="3830638"/>
            <a:ext cx="4238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P</a:t>
            </a:r>
            <a:r>
              <a:rPr lang="en-CA" b="1" baseline="-25000">
                <a:latin typeface="Arial" charset="0"/>
              </a:rPr>
              <a:t>1</a:t>
            </a:r>
            <a:endParaRPr lang="en-CA" b="1">
              <a:latin typeface="Arial" charset="0"/>
            </a:endParaRPr>
          </a:p>
        </p:txBody>
      </p:sp>
      <p:grpSp>
        <p:nvGrpSpPr>
          <p:cNvPr id="4" name="Group 35"/>
          <p:cNvGrpSpPr>
            <a:grpSpLocks/>
          </p:cNvGrpSpPr>
          <p:nvPr/>
        </p:nvGrpSpPr>
        <p:grpSpPr bwMode="auto">
          <a:xfrm>
            <a:off x="3355975" y="4095750"/>
            <a:ext cx="769938" cy="1743075"/>
            <a:chOff x="2114" y="2580"/>
            <a:chExt cx="485" cy="1098"/>
          </a:xfrm>
        </p:grpSpPr>
        <p:sp>
          <p:nvSpPr>
            <p:cNvPr id="33815" name="Text Box 28"/>
            <p:cNvSpPr txBox="1">
              <a:spLocks noChangeArrowheads="1"/>
            </p:cNvSpPr>
            <p:nvPr/>
          </p:nvSpPr>
          <p:spPr bwMode="auto">
            <a:xfrm>
              <a:off x="2114" y="3445"/>
              <a:ext cx="485" cy="233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CA" b="1">
                  <a:latin typeface="Arial" charset="0"/>
                </a:rPr>
                <a:t>GDP</a:t>
              </a:r>
              <a:r>
                <a:rPr lang="en-CA" b="1" baseline="-25000">
                  <a:latin typeface="Arial" charset="0"/>
                </a:rPr>
                <a:t>1</a:t>
              </a:r>
              <a:endParaRPr lang="en-CA" b="1">
                <a:latin typeface="Arial" charset="0"/>
              </a:endParaRPr>
            </a:p>
          </p:txBody>
        </p:sp>
        <p:sp>
          <p:nvSpPr>
            <p:cNvPr id="33816" name="Line 29"/>
            <p:cNvSpPr>
              <a:spLocks noChangeShapeType="1"/>
            </p:cNvSpPr>
            <p:nvPr/>
          </p:nvSpPr>
          <p:spPr bwMode="auto">
            <a:xfrm flipH="1">
              <a:off x="2406" y="2580"/>
              <a:ext cx="3" cy="82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186399" name="Oval 31"/>
          <p:cNvSpPr>
            <a:spLocks noChangeArrowheads="1"/>
          </p:cNvSpPr>
          <p:nvPr/>
        </p:nvSpPr>
        <p:spPr bwMode="auto">
          <a:xfrm>
            <a:off x="4810125" y="4010025"/>
            <a:ext cx="142875" cy="12858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6400" name="Oval 32"/>
          <p:cNvSpPr>
            <a:spLocks noChangeArrowheads="1"/>
          </p:cNvSpPr>
          <p:nvPr/>
        </p:nvSpPr>
        <p:spPr bwMode="auto">
          <a:xfrm>
            <a:off x="3733800" y="4019550"/>
            <a:ext cx="142875" cy="12858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6401" name="Rectangle 33"/>
          <p:cNvSpPr>
            <a:spLocks noChangeArrowheads="1"/>
          </p:cNvSpPr>
          <p:nvPr/>
        </p:nvSpPr>
        <p:spPr bwMode="auto">
          <a:xfrm>
            <a:off x="3429000" y="927100"/>
            <a:ext cx="2482850" cy="60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 eaLnBrk="1" hangingPunct="1">
              <a:defRPr/>
            </a:pPr>
            <a:r>
              <a:rPr lang="en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Figure 8-8</a:t>
            </a:r>
          </a:p>
        </p:txBody>
      </p:sp>
      <p:sp>
        <p:nvSpPr>
          <p:cNvPr id="186404" name="Text Box 36"/>
          <p:cNvSpPr txBox="1">
            <a:spLocks noChangeArrowheads="1"/>
          </p:cNvSpPr>
          <p:nvPr/>
        </p:nvSpPr>
        <p:spPr bwMode="auto">
          <a:xfrm>
            <a:off x="2493963" y="4233863"/>
            <a:ext cx="3370262" cy="83185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CA" sz="2400" i="1" dirty="0"/>
              <a:t>prices are sticky downwards </a:t>
            </a:r>
            <a:endParaRPr lang="en-US" sz="2400" dirty="0"/>
          </a:p>
        </p:txBody>
      </p:sp>
      <p:sp>
        <p:nvSpPr>
          <p:cNvPr id="30" name="Slide Number Placeholder 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33D26D-8863-4F02-9526-7E363DEA7E04}" type="slidenum">
              <a:rPr lang="en-US"/>
              <a:pPr>
                <a:defRPr/>
              </a:pPr>
              <a:t>24</a:t>
            </a:fld>
            <a:endParaRPr lang="en-US"/>
          </a:p>
        </p:txBody>
      </p:sp>
      <p:sp>
        <p:nvSpPr>
          <p:cNvPr id="31" name="Footer Placeholder 3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387" grpId="0" animBg="1"/>
      <p:bldP spid="186399" grpId="0" animBg="1"/>
      <p:bldP spid="186400" grpId="0" animBg="1"/>
      <p:bldP spid="18640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z="3600" smtClean="0">
                <a:solidFill>
                  <a:schemeClr val="accent1">
                    <a:satMod val="150000"/>
                  </a:schemeClr>
                </a:solidFill>
              </a:rPr>
              <a:t>Decreases in AS: Cost-Push Inflation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Effects of a leftward shift in AS are doubly bad</a:t>
            </a:r>
          </a:p>
          <a:p>
            <a:pPr lvl="1" eaLnBrk="1" hangingPunct="1"/>
            <a:r>
              <a:rPr lang="en-CA" smtClean="0"/>
              <a:t>output decreases</a:t>
            </a:r>
          </a:p>
          <a:p>
            <a:pPr lvl="1" eaLnBrk="1" hangingPunct="1"/>
            <a:r>
              <a:rPr lang="en-CA" smtClean="0"/>
              <a:t>price level increases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85AE1D-2727-4C45-AFBB-4760EBE1ADDF}" type="slidenum">
              <a:rPr lang="en-US"/>
              <a:pPr>
                <a:defRPr/>
              </a:pPr>
              <a:t>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2510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Decreases in AS</a:t>
            </a:r>
          </a:p>
        </p:txBody>
      </p:sp>
      <p:grpSp>
        <p:nvGrpSpPr>
          <p:cNvPr id="35843" name="Group 3"/>
          <p:cNvGrpSpPr>
            <a:grpSpLocks/>
          </p:cNvGrpSpPr>
          <p:nvPr/>
        </p:nvGrpSpPr>
        <p:grpSpPr bwMode="auto">
          <a:xfrm>
            <a:off x="2095500" y="2286000"/>
            <a:ext cx="4895850" cy="3200400"/>
            <a:chOff x="1320" y="1440"/>
            <a:chExt cx="3084" cy="2016"/>
          </a:xfrm>
        </p:grpSpPr>
        <p:sp>
          <p:nvSpPr>
            <p:cNvPr id="35868" name="Line 4"/>
            <p:cNvSpPr>
              <a:spLocks noChangeShapeType="1"/>
            </p:cNvSpPr>
            <p:nvPr/>
          </p:nvSpPr>
          <p:spPr bwMode="auto">
            <a:xfrm>
              <a:off x="1332" y="1440"/>
              <a:ext cx="0" cy="201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5869" name="Line 5"/>
            <p:cNvSpPr>
              <a:spLocks noChangeShapeType="1"/>
            </p:cNvSpPr>
            <p:nvPr/>
          </p:nvSpPr>
          <p:spPr bwMode="auto">
            <a:xfrm>
              <a:off x="1320" y="3450"/>
              <a:ext cx="308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35844" name="Arc 6"/>
          <p:cNvSpPr>
            <a:spLocks/>
          </p:cNvSpPr>
          <p:nvPr/>
        </p:nvSpPr>
        <p:spPr bwMode="auto">
          <a:xfrm flipV="1">
            <a:off x="2838450" y="2381250"/>
            <a:ext cx="3200400" cy="220980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>
            <a:solidFill>
              <a:schemeClr val="folHlink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35845" name="Freeform 7"/>
          <p:cNvSpPr>
            <a:spLocks/>
          </p:cNvSpPr>
          <p:nvPr/>
        </p:nvSpPr>
        <p:spPr bwMode="auto">
          <a:xfrm>
            <a:off x="3524250" y="2590800"/>
            <a:ext cx="3371850" cy="2571750"/>
          </a:xfrm>
          <a:custGeom>
            <a:avLst/>
            <a:gdLst>
              <a:gd name="T0" fmla="*/ 0 w 1788"/>
              <a:gd name="T1" fmla="*/ 0 h 1464"/>
              <a:gd name="T2" fmla="*/ 2147483647 w 1788"/>
              <a:gd name="T3" fmla="*/ 2147483647 h 1464"/>
              <a:gd name="T4" fmla="*/ 2147483647 w 1788"/>
              <a:gd name="T5" fmla="*/ 2147483647 h 1464"/>
              <a:gd name="T6" fmla="*/ 0 60000 65536"/>
              <a:gd name="T7" fmla="*/ 0 60000 65536"/>
              <a:gd name="T8" fmla="*/ 0 60000 65536"/>
              <a:gd name="T9" fmla="*/ 0 w 1788"/>
              <a:gd name="T10" fmla="*/ 0 h 1464"/>
              <a:gd name="T11" fmla="*/ 1788 w 1788"/>
              <a:gd name="T12" fmla="*/ 1464 h 146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88" h="1464">
                <a:moveTo>
                  <a:pt x="0" y="0"/>
                </a:moveTo>
                <a:cubicBezTo>
                  <a:pt x="295" y="376"/>
                  <a:pt x="590" y="752"/>
                  <a:pt x="888" y="996"/>
                </a:cubicBezTo>
                <a:cubicBezTo>
                  <a:pt x="1186" y="1240"/>
                  <a:pt x="1644" y="1386"/>
                  <a:pt x="1788" y="1464"/>
                </a:cubicBezTo>
              </a:path>
            </a:pathLst>
          </a:custGeom>
          <a:noFill/>
          <a:ln w="57150">
            <a:solidFill>
              <a:schemeClr val="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5846" name="Text Box 8"/>
          <p:cNvSpPr txBox="1">
            <a:spLocks noChangeArrowheads="1"/>
          </p:cNvSpPr>
          <p:nvPr/>
        </p:nvSpPr>
        <p:spPr bwMode="auto">
          <a:xfrm>
            <a:off x="5889625" y="1906588"/>
            <a:ext cx="590550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AS</a:t>
            </a:r>
            <a:r>
              <a:rPr lang="en-CA" b="1" baseline="-25000">
                <a:latin typeface="Arial" charset="0"/>
              </a:rPr>
              <a:t>1</a:t>
            </a:r>
            <a:endParaRPr lang="en-CA" b="1">
              <a:latin typeface="Arial" charset="0"/>
            </a:endParaRPr>
          </a:p>
        </p:txBody>
      </p:sp>
      <p:sp>
        <p:nvSpPr>
          <p:cNvPr id="35847" name="Text Box 9"/>
          <p:cNvSpPr txBox="1">
            <a:spLocks noChangeArrowheads="1"/>
          </p:cNvSpPr>
          <p:nvPr/>
        </p:nvSpPr>
        <p:spPr bwMode="auto">
          <a:xfrm>
            <a:off x="6899275" y="4840288"/>
            <a:ext cx="603250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AD</a:t>
            </a:r>
            <a:r>
              <a:rPr lang="en-CA" b="1" baseline="-25000">
                <a:latin typeface="Arial" charset="0"/>
              </a:rPr>
              <a:t>1</a:t>
            </a:r>
            <a:endParaRPr lang="en-CA" b="1">
              <a:latin typeface="Arial" charset="0"/>
            </a:endParaRPr>
          </a:p>
        </p:txBody>
      </p:sp>
      <p:sp>
        <p:nvSpPr>
          <p:cNvPr id="35848" name="Text Box 10"/>
          <p:cNvSpPr txBox="1">
            <a:spLocks noChangeArrowheads="1"/>
          </p:cNvSpPr>
          <p:nvPr/>
        </p:nvSpPr>
        <p:spPr bwMode="auto">
          <a:xfrm>
            <a:off x="7204075" y="5278438"/>
            <a:ext cx="12366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Real GDP</a:t>
            </a:r>
          </a:p>
        </p:txBody>
      </p:sp>
      <p:sp>
        <p:nvSpPr>
          <p:cNvPr id="35849" name="Text Box 11"/>
          <p:cNvSpPr txBox="1">
            <a:spLocks noChangeArrowheads="1"/>
          </p:cNvSpPr>
          <p:nvPr/>
        </p:nvSpPr>
        <p:spPr bwMode="auto">
          <a:xfrm rot="-5400000">
            <a:off x="738188" y="3646488"/>
            <a:ext cx="1327150" cy="3683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Price level</a:t>
            </a:r>
          </a:p>
        </p:txBody>
      </p:sp>
      <p:sp>
        <p:nvSpPr>
          <p:cNvPr id="35850" name="Text Box 15"/>
          <p:cNvSpPr txBox="1">
            <a:spLocks noChangeArrowheads="1"/>
          </p:cNvSpPr>
          <p:nvPr/>
        </p:nvSpPr>
        <p:spPr bwMode="auto">
          <a:xfrm>
            <a:off x="4651375" y="5487988"/>
            <a:ext cx="736600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GDP</a:t>
            </a:r>
            <a:r>
              <a:rPr lang="en-CA" b="1" baseline="-25000">
                <a:latin typeface="Arial" charset="0"/>
              </a:rPr>
              <a:t>f</a:t>
            </a:r>
            <a:endParaRPr lang="en-CA" b="1">
              <a:latin typeface="Arial" charset="0"/>
            </a:endParaRPr>
          </a:p>
        </p:txBody>
      </p:sp>
      <p:sp>
        <p:nvSpPr>
          <p:cNvPr id="35851" name="Line 16"/>
          <p:cNvSpPr>
            <a:spLocks noChangeShapeType="1"/>
          </p:cNvSpPr>
          <p:nvPr/>
        </p:nvSpPr>
        <p:spPr bwMode="auto">
          <a:xfrm>
            <a:off x="2114550" y="4095750"/>
            <a:ext cx="274320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5852" name="Line 17"/>
          <p:cNvSpPr>
            <a:spLocks noChangeShapeType="1"/>
          </p:cNvSpPr>
          <p:nvPr/>
        </p:nvSpPr>
        <p:spPr bwMode="auto">
          <a:xfrm>
            <a:off x="4876800" y="4114800"/>
            <a:ext cx="0" cy="135255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88437" name="Text Box 21"/>
          <p:cNvSpPr txBox="1">
            <a:spLocks noChangeArrowheads="1"/>
          </p:cNvSpPr>
          <p:nvPr/>
        </p:nvSpPr>
        <p:spPr bwMode="auto">
          <a:xfrm>
            <a:off x="1641475" y="3830638"/>
            <a:ext cx="500063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</a:t>
            </a:r>
            <a:r>
              <a:rPr lang="en-CA" sz="2400" b="1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1</a:t>
            </a:r>
            <a:endParaRPr lang="en-CA" sz="2400" b="1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grpSp>
        <p:nvGrpSpPr>
          <p:cNvPr id="3" name="Group 39"/>
          <p:cNvGrpSpPr>
            <a:grpSpLocks/>
          </p:cNvGrpSpPr>
          <p:nvPr/>
        </p:nvGrpSpPr>
        <p:grpSpPr bwMode="auto">
          <a:xfrm>
            <a:off x="1641475" y="3087688"/>
            <a:ext cx="2846388" cy="2770187"/>
            <a:chOff x="1034" y="1945"/>
            <a:chExt cx="1793" cy="1745"/>
          </a:xfrm>
        </p:grpSpPr>
        <p:sp>
          <p:nvSpPr>
            <p:cNvPr id="35864" name="Text Box 23"/>
            <p:cNvSpPr txBox="1">
              <a:spLocks noChangeArrowheads="1"/>
            </p:cNvSpPr>
            <p:nvPr/>
          </p:nvSpPr>
          <p:spPr bwMode="auto">
            <a:xfrm>
              <a:off x="2342" y="3457"/>
              <a:ext cx="485" cy="233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CA" b="1">
                  <a:latin typeface="Arial" charset="0"/>
                </a:rPr>
                <a:t>GDP</a:t>
              </a:r>
              <a:r>
                <a:rPr lang="en-CA" b="1" baseline="-25000">
                  <a:latin typeface="Arial" charset="0"/>
                </a:rPr>
                <a:t>2</a:t>
              </a:r>
              <a:endParaRPr lang="en-CA" b="1">
                <a:latin typeface="Arial" charset="0"/>
              </a:endParaRPr>
            </a:p>
          </p:txBody>
        </p:sp>
        <p:sp>
          <p:nvSpPr>
            <p:cNvPr id="35865" name="Line 24"/>
            <p:cNvSpPr>
              <a:spLocks noChangeShapeType="1"/>
            </p:cNvSpPr>
            <p:nvPr/>
          </p:nvSpPr>
          <p:spPr bwMode="auto">
            <a:xfrm flipV="1">
              <a:off x="1344" y="2148"/>
              <a:ext cx="12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5866" name="Line 25"/>
            <p:cNvSpPr>
              <a:spLocks noChangeShapeType="1"/>
            </p:cNvSpPr>
            <p:nvPr/>
          </p:nvSpPr>
          <p:spPr bwMode="auto">
            <a:xfrm>
              <a:off x="2664" y="2148"/>
              <a:ext cx="0" cy="130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5867" name="Text Box 26"/>
            <p:cNvSpPr txBox="1">
              <a:spLocks noChangeArrowheads="1"/>
            </p:cNvSpPr>
            <p:nvPr/>
          </p:nvSpPr>
          <p:spPr bwMode="auto">
            <a:xfrm>
              <a:off x="1034" y="1945"/>
              <a:ext cx="267" cy="233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CA" b="1">
                  <a:latin typeface="Arial" charset="0"/>
                </a:rPr>
                <a:t>P</a:t>
              </a:r>
              <a:r>
                <a:rPr lang="en-CA" b="1" baseline="-25000">
                  <a:latin typeface="Arial" charset="0"/>
                </a:rPr>
                <a:t>2</a:t>
              </a:r>
              <a:endParaRPr lang="en-CA" b="1">
                <a:latin typeface="Arial" charset="0"/>
              </a:endParaRPr>
            </a:p>
          </p:txBody>
        </p:sp>
      </p:grpSp>
      <p:sp>
        <p:nvSpPr>
          <p:cNvPr id="188447" name="Oval 31"/>
          <p:cNvSpPr>
            <a:spLocks noChangeArrowheads="1"/>
          </p:cNvSpPr>
          <p:nvPr/>
        </p:nvSpPr>
        <p:spPr bwMode="auto">
          <a:xfrm>
            <a:off x="4810125" y="4010025"/>
            <a:ext cx="142875" cy="12858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8449" name="Rectangle 33"/>
          <p:cNvSpPr>
            <a:spLocks noChangeArrowheads="1"/>
          </p:cNvSpPr>
          <p:nvPr/>
        </p:nvSpPr>
        <p:spPr bwMode="auto">
          <a:xfrm>
            <a:off x="3429000" y="927100"/>
            <a:ext cx="2482850" cy="60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 eaLnBrk="1" hangingPunct="1">
              <a:defRPr/>
            </a:pPr>
            <a:r>
              <a:rPr lang="en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Figure 8-9</a:t>
            </a:r>
          </a:p>
        </p:txBody>
      </p:sp>
      <p:grpSp>
        <p:nvGrpSpPr>
          <p:cNvPr id="4" name="Group 38"/>
          <p:cNvGrpSpPr>
            <a:grpSpLocks/>
          </p:cNvGrpSpPr>
          <p:nvPr/>
        </p:nvGrpSpPr>
        <p:grpSpPr bwMode="auto">
          <a:xfrm>
            <a:off x="2476500" y="1449388"/>
            <a:ext cx="3298825" cy="2379662"/>
            <a:chOff x="1560" y="913"/>
            <a:chExt cx="2078" cy="1499"/>
          </a:xfrm>
        </p:grpSpPr>
        <p:sp>
          <p:nvSpPr>
            <p:cNvPr id="35862" name="Arc 35"/>
            <p:cNvSpPr>
              <a:spLocks/>
            </p:cNvSpPr>
            <p:nvPr/>
          </p:nvSpPr>
          <p:spPr bwMode="auto">
            <a:xfrm flipV="1">
              <a:off x="1560" y="1128"/>
              <a:ext cx="1788" cy="1284"/>
            </a:xfrm>
            <a:custGeom>
              <a:avLst/>
              <a:gdLst>
                <a:gd name="T0" fmla="*/ 0 w 21600"/>
                <a:gd name="T1" fmla="*/ 0 h 21600"/>
                <a:gd name="T2" fmla="*/ 12 w 21600"/>
                <a:gd name="T3" fmla="*/ 5 h 21600"/>
                <a:gd name="T4" fmla="*/ 0 w 21600"/>
                <a:gd name="T5" fmla="*/ 5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57150">
              <a:solidFill>
                <a:schemeClr val="folHlink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5863" name="Text Box 36"/>
            <p:cNvSpPr txBox="1">
              <a:spLocks noChangeArrowheads="1"/>
            </p:cNvSpPr>
            <p:nvPr/>
          </p:nvSpPr>
          <p:spPr bwMode="auto">
            <a:xfrm>
              <a:off x="3266" y="913"/>
              <a:ext cx="372" cy="233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CA" b="1">
                  <a:latin typeface="Arial" charset="0"/>
                </a:rPr>
                <a:t>AS</a:t>
              </a:r>
              <a:r>
                <a:rPr lang="en-CA" b="1" baseline="-25000">
                  <a:latin typeface="Arial" charset="0"/>
                </a:rPr>
                <a:t>2</a:t>
              </a:r>
              <a:endParaRPr lang="en-CA" b="1">
                <a:latin typeface="Arial" charset="0"/>
              </a:endParaRPr>
            </a:p>
          </p:txBody>
        </p:sp>
      </p:grpSp>
      <p:sp>
        <p:nvSpPr>
          <p:cNvPr id="188448" name="Oval 32"/>
          <p:cNvSpPr>
            <a:spLocks noChangeArrowheads="1"/>
          </p:cNvSpPr>
          <p:nvPr/>
        </p:nvSpPr>
        <p:spPr bwMode="auto">
          <a:xfrm>
            <a:off x="4152900" y="3333750"/>
            <a:ext cx="142875" cy="12858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8453" name="AutoShape 37"/>
          <p:cNvSpPr>
            <a:spLocks noChangeArrowheads="1"/>
          </p:cNvSpPr>
          <p:nvPr/>
        </p:nvSpPr>
        <p:spPr bwMode="auto">
          <a:xfrm rot="10800000">
            <a:off x="4924425" y="2700338"/>
            <a:ext cx="881063" cy="477837"/>
          </a:xfrm>
          <a:prstGeom prst="rightArrow">
            <a:avLst>
              <a:gd name="adj1" fmla="val 50000"/>
              <a:gd name="adj2" fmla="val 43083"/>
            </a:avLst>
          </a:prstGeom>
          <a:solidFill>
            <a:schemeClr val="bg2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468A8B-4D7F-4822-9D2D-E740772E863D}" type="slidenum">
              <a:rPr lang="en-US"/>
              <a:pPr>
                <a:defRPr/>
              </a:pPr>
              <a:t>26</a:t>
            </a:fld>
            <a:endParaRPr lang="en-US"/>
          </a:p>
        </p:txBody>
      </p:sp>
      <p:sp>
        <p:nvSpPr>
          <p:cNvPr id="32" name="Footer Placeholder 3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47" grpId="0" animBg="1"/>
      <p:bldP spid="188448" grpId="0" animBg="1"/>
      <p:bldP spid="18845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Increases in AS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Full Employment with Price-Level Stability</a:t>
            </a:r>
          </a:p>
          <a:p>
            <a:pPr eaLnBrk="1" hangingPunct="1"/>
            <a:r>
              <a:rPr lang="en-CA" dirty="0" smtClean="0"/>
              <a:t>Increases in AD should normally lead to inflation</a:t>
            </a:r>
          </a:p>
          <a:p>
            <a:pPr eaLnBrk="1" hangingPunct="1"/>
            <a:r>
              <a:rPr lang="en-CA" dirty="0" smtClean="0"/>
              <a:t>Recently, productivity growth has shifted the long-run AS curve to the right</a:t>
            </a:r>
          </a:p>
          <a:p>
            <a:pPr eaLnBrk="1" hangingPunct="1"/>
            <a:endParaRPr lang="en-CA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BBA931-93C2-4EB6-B778-A64903B10E20}" type="slidenum">
              <a:rPr lang="en-US"/>
              <a:pPr>
                <a:defRPr/>
              </a:pPr>
              <a:t>27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2510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Increases in AS</a:t>
            </a:r>
          </a:p>
        </p:txBody>
      </p:sp>
      <p:grpSp>
        <p:nvGrpSpPr>
          <p:cNvPr id="37891" name="Group 3"/>
          <p:cNvGrpSpPr>
            <a:grpSpLocks/>
          </p:cNvGrpSpPr>
          <p:nvPr/>
        </p:nvGrpSpPr>
        <p:grpSpPr bwMode="auto">
          <a:xfrm>
            <a:off x="2095500" y="2286000"/>
            <a:ext cx="4895850" cy="3200400"/>
            <a:chOff x="1320" y="1440"/>
            <a:chExt cx="3084" cy="2016"/>
          </a:xfrm>
        </p:grpSpPr>
        <p:sp>
          <p:nvSpPr>
            <p:cNvPr id="37925" name="Line 4"/>
            <p:cNvSpPr>
              <a:spLocks noChangeShapeType="1"/>
            </p:cNvSpPr>
            <p:nvPr/>
          </p:nvSpPr>
          <p:spPr bwMode="auto">
            <a:xfrm>
              <a:off x="1332" y="1440"/>
              <a:ext cx="0" cy="201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7926" name="Line 5"/>
            <p:cNvSpPr>
              <a:spLocks noChangeShapeType="1"/>
            </p:cNvSpPr>
            <p:nvPr/>
          </p:nvSpPr>
          <p:spPr bwMode="auto">
            <a:xfrm>
              <a:off x="1320" y="3450"/>
              <a:ext cx="308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37892" name="Freeform 7"/>
          <p:cNvSpPr>
            <a:spLocks/>
          </p:cNvSpPr>
          <p:nvPr/>
        </p:nvSpPr>
        <p:spPr bwMode="auto">
          <a:xfrm rot="834977">
            <a:off x="3552825" y="2543175"/>
            <a:ext cx="2951163" cy="2381250"/>
          </a:xfrm>
          <a:custGeom>
            <a:avLst/>
            <a:gdLst>
              <a:gd name="T0" fmla="*/ 0 w 1788"/>
              <a:gd name="T1" fmla="*/ 0 h 1464"/>
              <a:gd name="T2" fmla="*/ 2147483647 w 1788"/>
              <a:gd name="T3" fmla="*/ 2147483647 h 1464"/>
              <a:gd name="T4" fmla="*/ 2147483647 w 1788"/>
              <a:gd name="T5" fmla="*/ 2147483647 h 1464"/>
              <a:gd name="T6" fmla="*/ 0 60000 65536"/>
              <a:gd name="T7" fmla="*/ 0 60000 65536"/>
              <a:gd name="T8" fmla="*/ 0 60000 65536"/>
              <a:gd name="T9" fmla="*/ 0 w 1788"/>
              <a:gd name="T10" fmla="*/ 0 h 1464"/>
              <a:gd name="T11" fmla="*/ 1788 w 1788"/>
              <a:gd name="T12" fmla="*/ 1464 h 146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88" h="1464">
                <a:moveTo>
                  <a:pt x="0" y="0"/>
                </a:moveTo>
                <a:cubicBezTo>
                  <a:pt x="295" y="376"/>
                  <a:pt x="590" y="752"/>
                  <a:pt x="888" y="996"/>
                </a:cubicBezTo>
                <a:cubicBezTo>
                  <a:pt x="1186" y="1240"/>
                  <a:pt x="1644" y="1386"/>
                  <a:pt x="1788" y="1464"/>
                </a:cubicBezTo>
              </a:path>
            </a:pathLst>
          </a:custGeom>
          <a:noFill/>
          <a:ln w="57150">
            <a:solidFill>
              <a:srgbClr val="0070C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7893" name="Text Box 8"/>
          <p:cNvSpPr txBox="1">
            <a:spLocks noChangeArrowheads="1"/>
          </p:cNvSpPr>
          <p:nvPr/>
        </p:nvSpPr>
        <p:spPr bwMode="auto">
          <a:xfrm>
            <a:off x="5851525" y="1601788"/>
            <a:ext cx="590550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AS</a:t>
            </a:r>
            <a:r>
              <a:rPr lang="en-CA" b="1" baseline="-25000">
                <a:latin typeface="Arial" charset="0"/>
              </a:rPr>
              <a:t>1</a:t>
            </a:r>
            <a:endParaRPr lang="en-CA" b="1">
              <a:latin typeface="Arial" charset="0"/>
            </a:endParaRPr>
          </a:p>
        </p:txBody>
      </p:sp>
      <p:sp>
        <p:nvSpPr>
          <p:cNvPr id="37894" name="Text Box 9"/>
          <p:cNvSpPr txBox="1">
            <a:spLocks noChangeArrowheads="1"/>
          </p:cNvSpPr>
          <p:nvPr/>
        </p:nvSpPr>
        <p:spPr bwMode="auto">
          <a:xfrm>
            <a:off x="6194425" y="4954588"/>
            <a:ext cx="603250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AD</a:t>
            </a:r>
            <a:r>
              <a:rPr lang="en-CA" b="1" baseline="-25000">
                <a:latin typeface="Arial" charset="0"/>
              </a:rPr>
              <a:t>1</a:t>
            </a:r>
            <a:endParaRPr lang="en-CA" b="1">
              <a:latin typeface="Arial" charset="0"/>
            </a:endParaRPr>
          </a:p>
        </p:txBody>
      </p:sp>
      <p:sp>
        <p:nvSpPr>
          <p:cNvPr id="37895" name="Text Box 10"/>
          <p:cNvSpPr txBox="1">
            <a:spLocks noChangeArrowheads="1"/>
          </p:cNvSpPr>
          <p:nvPr/>
        </p:nvSpPr>
        <p:spPr bwMode="auto">
          <a:xfrm>
            <a:off x="7204075" y="5278438"/>
            <a:ext cx="12366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Real GDP</a:t>
            </a:r>
          </a:p>
        </p:txBody>
      </p:sp>
      <p:sp>
        <p:nvSpPr>
          <p:cNvPr id="37896" name="Text Box 11"/>
          <p:cNvSpPr txBox="1">
            <a:spLocks noChangeArrowheads="1"/>
          </p:cNvSpPr>
          <p:nvPr/>
        </p:nvSpPr>
        <p:spPr bwMode="auto">
          <a:xfrm rot="-5400000">
            <a:off x="738188" y="3646488"/>
            <a:ext cx="1327150" cy="3683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Price level</a:t>
            </a:r>
          </a:p>
        </p:txBody>
      </p:sp>
      <p:sp>
        <p:nvSpPr>
          <p:cNvPr id="37897" name="Text Box 12"/>
          <p:cNvSpPr txBox="1">
            <a:spLocks noChangeArrowheads="1"/>
          </p:cNvSpPr>
          <p:nvPr/>
        </p:nvSpPr>
        <p:spPr bwMode="auto">
          <a:xfrm>
            <a:off x="4175125" y="5478463"/>
            <a:ext cx="769938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GDP</a:t>
            </a:r>
            <a:r>
              <a:rPr lang="en-CA" b="1" baseline="-25000">
                <a:latin typeface="Arial" charset="0"/>
              </a:rPr>
              <a:t>1</a:t>
            </a:r>
            <a:endParaRPr lang="en-CA" b="1">
              <a:latin typeface="Arial" charset="0"/>
            </a:endParaRPr>
          </a:p>
        </p:txBody>
      </p:sp>
      <p:sp>
        <p:nvSpPr>
          <p:cNvPr id="37898" name="Line 13"/>
          <p:cNvSpPr>
            <a:spLocks noChangeShapeType="1"/>
          </p:cNvSpPr>
          <p:nvPr/>
        </p:nvSpPr>
        <p:spPr bwMode="auto">
          <a:xfrm>
            <a:off x="2114550" y="4095750"/>
            <a:ext cx="274320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7899" name="Line 14"/>
          <p:cNvSpPr>
            <a:spLocks noChangeShapeType="1"/>
          </p:cNvSpPr>
          <p:nvPr/>
        </p:nvSpPr>
        <p:spPr bwMode="auto">
          <a:xfrm>
            <a:off x="4876800" y="4114800"/>
            <a:ext cx="0" cy="135255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7900" name="Text Box 15"/>
          <p:cNvSpPr txBox="1">
            <a:spLocks noChangeArrowheads="1"/>
          </p:cNvSpPr>
          <p:nvPr/>
        </p:nvSpPr>
        <p:spPr bwMode="auto">
          <a:xfrm>
            <a:off x="1641475" y="3944938"/>
            <a:ext cx="4238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P</a:t>
            </a:r>
            <a:r>
              <a:rPr lang="en-CA" b="1" baseline="-25000">
                <a:latin typeface="Arial" charset="0"/>
              </a:rPr>
              <a:t>1</a:t>
            </a:r>
            <a:endParaRPr lang="en-CA" b="1">
              <a:latin typeface="Arial" charset="0"/>
            </a:endParaRPr>
          </a:p>
        </p:txBody>
      </p:sp>
      <p:sp>
        <p:nvSpPr>
          <p:cNvPr id="190486" name="Rectangle 22"/>
          <p:cNvSpPr>
            <a:spLocks noChangeArrowheads="1"/>
          </p:cNvSpPr>
          <p:nvPr/>
        </p:nvSpPr>
        <p:spPr bwMode="auto">
          <a:xfrm>
            <a:off x="3429000" y="927100"/>
            <a:ext cx="2482850" cy="60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 eaLnBrk="1" hangingPunct="1">
              <a:defRPr/>
            </a:pPr>
            <a:r>
              <a:rPr lang="en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Figure 8-10</a:t>
            </a:r>
          </a:p>
        </p:txBody>
      </p:sp>
      <p:sp>
        <p:nvSpPr>
          <p:cNvPr id="190491" name="AutoShape 27"/>
          <p:cNvSpPr>
            <a:spLocks noChangeArrowheads="1"/>
          </p:cNvSpPr>
          <p:nvPr/>
        </p:nvSpPr>
        <p:spPr bwMode="auto">
          <a:xfrm rot="10800000" flipH="1">
            <a:off x="4090988" y="4670425"/>
            <a:ext cx="576262" cy="252413"/>
          </a:xfrm>
          <a:prstGeom prst="rightArrow">
            <a:avLst>
              <a:gd name="adj1" fmla="val 50000"/>
              <a:gd name="adj2" fmla="val 49941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" name="Group 43"/>
          <p:cNvGrpSpPr>
            <a:grpSpLocks/>
          </p:cNvGrpSpPr>
          <p:nvPr/>
        </p:nvGrpSpPr>
        <p:grpSpPr bwMode="auto">
          <a:xfrm>
            <a:off x="3971925" y="1971675"/>
            <a:ext cx="3244850" cy="2781300"/>
            <a:chOff x="2502" y="1242"/>
            <a:chExt cx="2044" cy="1752"/>
          </a:xfrm>
        </p:grpSpPr>
        <p:sp>
          <p:nvSpPr>
            <p:cNvPr id="37923" name="Freeform 30"/>
            <p:cNvSpPr>
              <a:spLocks/>
            </p:cNvSpPr>
            <p:nvPr/>
          </p:nvSpPr>
          <p:spPr bwMode="auto">
            <a:xfrm rot="834977">
              <a:off x="2502" y="1242"/>
              <a:ext cx="1859" cy="1500"/>
            </a:xfrm>
            <a:custGeom>
              <a:avLst/>
              <a:gdLst>
                <a:gd name="T0" fmla="*/ 0 w 1788"/>
                <a:gd name="T1" fmla="*/ 0 h 1464"/>
                <a:gd name="T2" fmla="*/ 960 w 1788"/>
                <a:gd name="T3" fmla="*/ 1045 h 1464"/>
                <a:gd name="T4" fmla="*/ 1933 w 1788"/>
                <a:gd name="T5" fmla="*/ 1537 h 1464"/>
                <a:gd name="T6" fmla="*/ 0 60000 65536"/>
                <a:gd name="T7" fmla="*/ 0 60000 65536"/>
                <a:gd name="T8" fmla="*/ 0 60000 65536"/>
                <a:gd name="T9" fmla="*/ 0 w 1788"/>
                <a:gd name="T10" fmla="*/ 0 h 1464"/>
                <a:gd name="T11" fmla="*/ 1788 w 1788"/>
                <a:gd name="T12" fmla="*/ 1464 h 146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788" h="1464">
                  <a:moveTo>
                    <a:pt x="0" y="0"/>
                  </a:moveTo>
                  <a:cubicBezTo>
                    <a:pt x="295" y="376"/>
                    <a:pt x="590" y="752"/>
                    <a:pt x="888" y="996"/>
                  </a:cubicBezTo>
                  <a:cubicBezTo>
                    <a:pt x="1186" y="1240"/>
                    <a:pt x="1644" y="1386"/>
                    <a:pt x="1788" y="1464"/>
                  </a:cubicBezTo>
                </a:path>
              </a:pathLst>
            </a:custGeom>
            <a:noFill/>
            <a:ln w="57150">
              <a:solidFill>
                <a:schemeClr val="hlink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7924" name="Text Box 31"/>
            <p:cNvSpPr txBox="1">
              <a:spLocks noChangeArrowheads="1"/>
            </p:cNvSpPr>
            <p:nvPr/>
          </p:nvSpPr>
          <p:spPr bwMode="auto">
            <a:xfrm>
              <a:off x="4166" y="2761"/>
              <a:ext cx="380" cy="233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CA" b="1">
                  <a:latin typeface="Arial" charset="0"/>
                </a:rPr>
                <a:t>AD</a:t>
              </a:r>
              <a:r>
                <a:rPr lang="en-CA" b="1" baseline="-25000">
                  <a:latin typeface="Arial" charset="0"/>
                </a:rPr>
                <a:t>2</a:t>
              </a:r>
              <a:endParaRPr lang="en-CA" b="1">
                <a:latin typeface="Arial" charset="0"/>
              </a:endParaRPr>
            </a:p>
          </p:txBody>
        </p:sp>
      </p:grpSp>
      <p:sp>
        <p:nvSpPr>
          <p:cNvPr id="190496" name="AutoShape 32"/>
          <p:cNvSpPr>
            <a:spLocks noChangeArrowheads="1"/>
          </p:cNvSpPr>
          <p:nvPr/>
        </p:nvSpPr>
        <p:spPr bwMode="auto">
          <a:xfrm rot="10800000" flipH="1">
            <a:off x="4033838" y="2284413"/>
            <a:ext cx="576262" cy="287337"/>
          </a:xfrm>
          <a:prstGeom prst="rightArrow">
            <a:avLst>
              <a:gd name="adj1" fmla="val 50000"/>
              <a:gd name="adj2" fmla="val 50138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2788" name="Freeform 33"/>
          <p:cNvSpPr>
            <a:spLocks/>
          </p:cNvSpPr>
          <p:nvPr/>
        </p:nvSpPr>
        <p:spPr bwMode="auto">
          <a:xfrm>
            <a:off x="3067050" y="1943100"/>
            <a:ext cx="2800350" cy="3105150"/>
          </a:xfrm>
          <a:custGeom>
            <a:avLst/>
            <a:gdLst>
              <a:gd name="T0" fmla="*/ 0 w 1764"/>
              <a:gd name="T1" fmla="*/ 1956 h 1956"/>
              <a:gd name="T2" fmla="*/ 756 w 1764"/>
              <a:gd name="T3" fmla="*/ 1692 h 1956"/>
              <a:gd name="T4" fmla="*/ 1212 w 1764"/>
              <a:gd name="T5" fmla="*/ 1272 h 1956"/>
              <a:gd name="T6" fmla="*/ 1596 w 1764"/>
              <a:gd name="T7" fmla="*/ 588 h 1956"/>
              <a:gd name="T8" fmla="*/ 1764 w 1764"/>
              <a:gd name="T9" fmla="*/ 0 h 195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64"/>
              <a:gd name="T16" fmla="*/ 0 h 1956"/>
              <a:gd name="T17" fmla="*/ 1764 w 1764"/>
              <a:gd name="T18" fmla="*/ 1956 h 195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64" h="1956">
                <a:moveTo>
                  <a:pt x="0" y="1956"/>
                </a:moveTo>
                <a:cubicBezTo>
                  <a:pt x="126" y="1912"/>
                  <a:pt x="554" y="1806"/>
                  <a:pt x="756" y="1692"/>
                </a:cubicBezTo>
                <a:cubicBezTo>
                  <a:pt x="958" y="1578"/>
                  <a:pt x="1072" y="1456"/>
                  <a:pt x="1212" y="1272"/>
                </a:cubicBezTo>
                <a:cubicBezTo>
                  <a:pt x="1352" y="1088"/>
                  <a:pt x="1504" y="800"/>
                  <a:pt x="1596" y="588"/>
                </a:cubicBezTo>
                <a:cubicBezTo>
                  <a:pt x="1688" y="376"/>
                  <a:pt x="1729" y="122"/>
                  <a:pt x="1764" y="0"/>
                </a:cubicBezTo>
              </a:path>
            </a:pathLst>
          </a:custGeom>
          <a:noFill/>
          <a:ln w="57150">
            <a:solidFill>
              <a:schemeClr val="accent6">
                <a:lumMod val="50000"/>
              </a:schemeClr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4" name="Group 44"/>
          <p:cNvGrpSpPr>
            <a:grpSpLocks/>
          </p:cNvGrpSpPr>
          <p:nvPr/>
        </p:nvGrpSpPr>
        <p:grpSpPr bwMode="auto">
          <a:xfrm>
            <a:off x="3467100" y="2173288"/>
            <a:ext cx="3241675" cy="3065462"/>
            <a:chOff x="2184" y="1369"/>
            <a:chExt cx="2042" cy="1931"/>
          </a:xfrm>
        </p:grpSpPr>
        <p:sp>
          <p:nvSpPr>
            <p:cNvPr id="37921" name="Text Box 29"/>
            <p:cNvSpPr txBox="1">
              <a:spLocks noChangeArrowheads="1"/>
            </p:cNvSpPr>
            <p:nvPr/>
          </p:nvSpPr>
          <p:spPr bwMode="auto">
            <a:xfrm>
              <a:off x="3854" y="1369"/>
              <a:ext cx="372" cy="233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CA" b="1">
                  <a:latin typeface="Arial" charset="0"/>
                </a:rPr>
                <a:t>AS</a:t>
              </a:r>
              <a:r>
                <a:rPr lang="en-CA" b="1" baseline="-25000">
                  <a:latin typeface="Arial" charset="0"/>
                </a:rPr>
                <a:t>2</a:t>
              </a:r>
              <a:endParaRPr lang="en-CA" b="1">
                <a:latin typeface="Arial" charset="0"/>
              </a:endParaRPr>
            </a:p>
          </p:txBody>
        </p:sp>
        <p:sp>
          <p:nvSpPr>
            <p:cNvPr id="37922" name="Freeform 34"/>
            <p:cNvSpPr>
              <a:spLocks/>
            </p:cNvSpPr>
            <p:nvPr/>
          </p:nvSpPr>
          <p:spPr bwMode="auto">
            <a:xfrm rot="-248402">
              <a:off x="2184" y="1500"/>
              <a:ext cx="1716" cy="1800"/>
            </a:xfrm>
            <a:custGeom>
              <a:avLst/>
              <a:gdLst>
                <a:gd name="T0" fmla="*/ 0 w 1764"/>
                <a:gd name="T1" fmla="*/ 1656 h 1956"/>
                <a:gd name="T2" fmla="*/ 715 w 1764"/>
                <a:gd name="T3" fmla="*/ 1433 h 1956"/>
                <a:gd name="T4" fmla="*/ 1147 w 1764"/>
                <a:gd name="T5" fmla="*/ 1078 h 1956"/>
                <a:gd name="T6" fmla="*/ 1511 w 1764"/>
                <a:gd name="T7" fmla="*/ 498 h 1956"/>
                <a:gd name="T8" fmla="*/ 1669 w 1764"/>
                <a:gd name="T9" fmla="*/ 0 h 19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64"/>
                <a:gd name="T16" fmla="*/ 0 h 1956"/>
                <a:gd name="T17" fmla="*/ 1764 w 1764"/>
                <a:gd name="T18" fmla="*/ 1956 h 19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64" h="1956">
                  <a:moveTo>
                    <a:pt x="0" y="1956"/>
                  </a:moveTo>
                  <a:cubicBezTo>
                    <a:pt x="126" y="1912"/>
                    <a:pt x="554" y="1806"/>
                    <a:pt x="756" y="1692"/>
                  </a:cubicBezTo>
                  <a:cubicBezTo>
                    <a:pt x="958" y="1578"/>
                    <a:pt x="1072" y="1456"/>
                    <a:pt x="1212" y="1272"/>
                  </a:cubicBezTo>
                  <a:cubicBezTo>
                    <a:pt x="1352" y="1088"/>
                    <a:pt x="1504" y="800"/>
                    <a:pt x="1596" y="588"/>
                  </a:cubicBezTo>
                  <a:cubicBezTo>
                    <a:pt x="1688" y="376"/>
                    <a:pt x="1729" y="122"/>
                    <a:pt x="1764" y="0"/>
                  </a:cubicBezTo>
                </a:path>
              </a:pathLst>
            </a:custGeom>
            <a:noFill/>
            <a:ln w="57150">
              <a:solidFill>
                <a:schemeClr val="folHlink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190485" name="Oval 21"/>
          <p:cNvSpPr>
            <a:spLocks noChangeArrowheads="1"/>
          </p:cNvSpPr>
          <p:nvPr/>
        </p:nvSpPr>
        <p:spPr bwMode="auto">
          <a:xfrm>
            <a:off x="4810125" y="4010025"/>
            <a:ext cx="142875" cy="12858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" name="Group 46"/>
          <p:cNvGrpSpPr>
            <a:grpSpLocks/>
          </p:cNvGrpSpPr>
          <p:nvPr/>
        </p:nvGrpSpPr>
        <p:grpSpPr bwMode="auto">
          <a:xfrm>
            <a:off x="1641475" y="3602038"/>
            <a:ext cx="4560888" cy="2246312"/>
            <a:chOff x="1034" y="2269"/>
            <a:chExt cx="2873" cy="1415"/>
          </a:xfrm>
        </p:grpSpPr>
        <p:sp>
          <p:nvSpPr>
            <p:cNvPr id="37917" name="Line 42"/>
            <p:cNvSpPr>
              <a:spLocks noChangeShapeType="1"/>
            </p:cNvSpPr>
            <p:nvPr/>
          </p:nvSpPr>
          <p:spPr bwMode="auto">
            <a:xfrm>
              <a:off x="3492" y="2436"/>
              <a:ext cx="12" cy="97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7918" name="Line 36"/>
            <p:cNvSpPr>
              <a:spLocks noChangeShapeType="1"/>
            </p:cNvSpPr>
            <p:nvPr/>
          </p:nvSpPr>
          <p:spPr bwMode="auto">
            <a:xfrm>
              <a:off x="1320" y="2424"/>
              <a:ext cx="2172" cy="1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7919" name="Text Box 37"/>
            <p:cNvSpPr txBox="1">
              <a:spLocks noChangeArrowheads="1"/>
            </p:cNvSpPr>
            <p:nvPr/>
          </p:nvSpPr>
          <p:spPr bwMode="auto">
            <a:xfrm>
              <a:off x="1034" y="2269"/>
              <a:ext cx="267" cy="233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CA" b="1">
                  <a:latin typeface="Arial" charset="0"/>
                </a:rPr>
                <a:t>P</a:t>
              </a:r>
              <a:r>
                <a:rPr lang="en-CA" b="1" baseline="-25000">
                  <a:latin typeface="Arial" charset="0"/>
                </a:rPr>
                <a:t>2</a:t>
              </a:r>
              <a:endParaRPr lang="en-CA" b="1">
                <a:latin typeface="Arial" charset="0"/>
              </a:endParaRPr>
            </a:p>
          </p:txBody>
        </p:sp>
        <p:sp>
          <p:nvSpPr>
            <p:cNvPr id="37920" name="Text Box 40"/>
            <p:cNvSpPr txBox="1">
              <a:spLocks noChangeArrowheads="1"/>
            </p:cNvSpPr>
            <p:nvPr/>
          </p:nvSpPr>
          <p:spPr bwMode="auto">
            <a:xfrm>
              <a:off x="3422" y="3451"/>
              <a:ext cx="485" cy="233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CA" b="1">
                  <a:latin typeface="Arial" charset="0"/>
                </a:rPr>
                <a:t>GDP</a:t>
              </a:r>
              <a:r>
                <a:rPr lang="en-CA" b="1" baseline="-25000">
                  <a:latin typeface="Arial" charset="0"/>
                </a:rPr>
                <a:t>3</a:t>
              </a:r>
              <a:endParaRPr lang="en-CA" b="1">
                <a:latin typeface="Arial" charset="0"/>
              </a:endParaRPr>
            </a:p>
          </p:txBody>
        </p:sp>
      </p:grpSp>
      <p:grpSp>
        <p:nvGrpSpPr>
          <p:cNvPr id="6" name="Group 45"/>
          <p:cNvGrpSpPr>
            <a:grpSpLocks/>
          </p:cNvGrpSpPr>
          <p:nvPr/>
        </p:nvGrpSpPr>
        <p:grpSpPr bwMode="auto">
          <a:xfrm>
            <a:off x="1641475" y="3259138"/>
            <a:ext cx="3951288" cy="2589212"/>
            <a:chOff x="1034" y="2053"/>
            <a:chExt cx="2489" cy="1631"/>
          </a:xfrm>
        </p:grpSpPr>
        <p:sp>
          <p:nvSpPr>
            <p:cNvPr id="37913" name="Line 35"/>
            <p:cNvSpPr>
              <a:spLocks noChangeShapeType="1"/>
            </p:cNvSpPr>
            <p:nvPr/>
          </p:nvSpPr>
          <p:spPr bwMode="auto">
            <a:xfrm>
              <a:off x="1320" y="2184"/>
              <a:ext cx="2028" cy="1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7914" name="Text Box 38"/>
            <p:cNvSpPr txBox="1">
              <a:spLocks noChangeArrowheads="1"/>
            </p:cNvSpPr>
            <p:nvPr/>
          </p:nvSpPr>
          <p:spPr bwMode="auto">
            <a:xfrm>
              <a:off x="1034" y="2053"/>
              <a:ext cx="267" cy="233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CA" b="1">
                  <a:latin typeface="Arial" charset="0"/>
                </a:rPr>
                <a:t>P</a:t>
              </a:r>
              <a:r>
                <a:rPr lang="en-CA" b="1" baseline="-25000">
                  <a:latin typeface="Arial" charset="0"/>
                </a:rPr>
                <a:t>3</a:t>
              </a:r>
              <a:endParaRPr lang="en-CA" b="1">
                <a:latin typeface="Arial" charset="0"/>
              </a:endParaRPr>
            </a:p>
          </p:txBody>
        </p:sp>
        <p:sp>
          <p:nvSpPr>
            <p:cNvPr id="37915" name="Text Box 39"/>
            <p:cNvSpPr txBox="1">
              <a:spLocks noChangeArrowheads="1"/>
            </p:cNvSpPr>
            <p:nvPr/>
          </p:nvSpPr>
          <p:spPr bwMode="auto">
            <a:xfrm>
              <a:off x="3038" y="3451"/>
              <a:ext cx="485" cy="233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CA" b="1">
                  <a:latin typeface="Arial" charset="0"/>
                </a:rPr>
                <a:t>GDP</a:t>
              </a:r>
              <a:r>
                <a:rPr lang="en-CA" b="1" baseline="-25000">
                  <a:latin typeface="Arial" charset="0"/>
                </a:rPr>
                <a:t>2</a:t>
              </a:r>
              <a:endParaRPr lang="en-CA" b="1">
                <a:latin typeface="Arial" charset="0"/>
              </a:endParaRPr>
            </a:p>
          </p:txBody>
        </p:sp>
        <p:sp>
          <p:nvSpPr>
            <p:cNvPr id="37916" name="Line 41"/>
            <p:cNvSpPr>
              <a:spLocks noChangeShapeType="1"/>
            </p:cNvSpPr>
            <p:nvPr/>
          </p:nvSpPr>
          <p:spPr bwMode="auto">
            <a:xfrm>
              <a:off x="3324" y="2232"/>
              <a:ext cx="0" cy="117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190490" name="Oval 26"/>
          <p:cNvSpPr>
            <a:spLocks noChangeArrowheads="1"/>
          </p:cNvSpPr>
          <p:nvPr/>
        </p:nvSpPr>
        <p:spPr bwMode="auto">
          <a:xfrm>
            <a:off x="5486400" y="3810000"/>
            <a:ext cx="142875" cy="12858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0" name="Slide Number Placeholder 3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198A2D-CAD0-4DF8-88E9-453B17A8C363}" type="slidenum">
              <a:rPr lang="en-US"/>
              <a:pPr>
                <a:defRPr/>
              </a:pPr>
              <a:t>28</a:t>
            </a:fld>
            <a:endParaRPr lang="en-US"/>
          </a:p>
        </p:txBody>
      </p:sp>
      <p:sp>
        <p:nvSpPr>
          <p:cNvPr id="41" name="Footer Placeholder 4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91" grpId="0" animBg="1"/>
      <p:bldP spid="190496" grpId="0" animBg="1"/>
      <p:bldP spid="190485" grpId="0" animBg="1"/>
      <p:bldP spid="19049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z="3600" smtClean="0">
                <a:solidFill>
                  <a:schemeClr val="accent1">
                    <a:satMod val="150000"/>
                  </a:schemeClr>
                </a:solidFill>
              </a:rPr>
              <a:t>From the Short Run to the Long Run</a:t>
            </a:r>
          </a:p>
        </p:txBody>
      </p:sp>
      <p:sp>
        <p:nvSpPr>
          <p:cNvPr id="1914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Nominal wages and other input prices may remain constant in the short run, even though the price level has changed</a:t>
            </a:r>
          </a:p>
          <a:p>
            <a:pPr eaLnBrk="1" hangingPunct="1"/>
            <a:r>
              <a:rPr lang="en-CA" smtClean="0"/>
              <a:t>Once contracts have expired &amp; nominal wage adjustments have been made, the economy enters the long run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84546D-1D9E-43BA-A25E-935128BE478D}" type="slidenum">
              <a:rPr lang="en-US"/>
              <a:pPr>
                <a:defRPr/>
              </a:pPr>
              <a:t>29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1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1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2510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Short-Run Aggregate Supply</a:t>
            </a:r>
          </a:p>
        </p:txBody>
      </p:sp>
      <p:grpSp>
        <p:nvGrpSpPr>
          <p:cNvPr id="39939" name="Group 7"/>
          <p:cNvGrpSpPr>
            <a:grpSpLocks/>
          </p:cNvGrpSpPr>
          <p:nvPr/>
        </p:nvGrpSpPr>
        <p:grpSpPr bwMode="auto">
          <a:xfrm>
            <a:off x="1990725" y="2171700"/>
            <a:ext cx="4724400" cy="3219450"/>
            <a:chOff x="1254" y="1368"/>
            <a:chExt cx="2976" cy="2028"/>
          </a:xfrm>
        </p:grpSpPr>
        <p:sp>
          <p:nvSpPr>
            <p:cNvPr id="39960" name="Line 5"/>
            <p:cNvSpPr>
              <a:spLocks noChangeShapeType="1"/>
            </p:cNvSpPr>
            <p:nvPr/>
          </p:nvSpPr>
          <p:spPr bwMode="auto">
            <a:xfrm>
              <a:off x="1266" y="1368"/>
              <a:ext cx="0" cy="202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9961" name="Line 6"/>
            <p:cNvSpPr>
              <a:spLocks noChangeShapeType="1"/>
            </p:cNvSpPr>
            <p:nvPr/>
          </p:nvSpPr>
          <p:spPr bwMode="auto">
            <a:xfrm>
              <a:off x="1254" y="3384"/>
              <a:ext cx="297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39940" name="Text Box 12"/>
          <p:cNvSpPr txBox="1">
            <a:spLocks noChangeArrowheads="1"/>
          </p:cNvSpPr>
          <p:nvPr/>
        </p:nvSpPr>
        <p:spPr bwMode="auto">
          <a:xfrm>
            <a:off x="5546725" y="2230438"/>
            <a:ext cx="590550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AS</a:t>
            </a:r>
            <a:r>
              <a:rPr lang="en-CA" b="1" baseline="-25000">
                <a:latin typeface="Arial" charset="0"/>
              </a:rPr>
              <a:t>1</a:t>
            </a:r>
            <a:endParaRPr lang="en-CA" b="1">
              <a:latin typeface="Arial" charset="0"/>
            </a:endParaRPr>
          </a:p>
        </p:txBody>
      </p:sp>
      <p:sp>
        <p:nvSpPr>
          <p:cNvPr id="39941" name="Line 15"/>
          <p:cNvSpPr>
            <a:spLocks noChangeShapeType="1"/>
          </p:cNvSpPr>
          <p:nvPr/>
        </p:nvSpPr>
        <p:spPr bwMode="auto">
          <a:xfrm>
            <a:off x="2000250" y="4000500"/>
            <a:ext cx="226695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94576" name="Text Box 16"/>
          <p:cNvSpPr txBox="1">
            <a:spLocks noChangeArrowheads="1"/>
          </p:cNvSpPr>
          <p:nvPr/>
        </p:nvSpPr>
        <p:spPr bwMode="auto">
          <a:xfrm>
            <a:off x="1527175" y="3792538"/>
            <a:ext cx="500063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</a:t>
            </a:r>
            <a:r>
              <a:rPr lang="en-CA" sz="2400" b="1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1</a:t>
            </a:r>
            <a:endParaRPr lang="en-CA" sz="2400" b="1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39943" name="Freeform 21"/>
          <p:cNvSpPr>
            <a:spLocks/>
          </p:cNvSpPr>
          <p:nvPr/>
        </p:nvSpPr>
        <p:spPr bwMode="auto">
          <a:xfrm>
            <a:off x="2686050" y="2609850"/>
            <a:ext cx="2800350" cy="2305050"/>
          </a:xfrm>
          <a:custGeom>
            <a:avLst/>
            <a:gdLst>
              <a:gd name="T0" fmla="*/ 0 w 1404"/>
              <a:gd name="T1" fmla="*/ 2147483647 h 1248"/>
              <a:gd name="T2" fmla="*/ 2052770024 w 1404"/>
              <a:gd name="T3" fmla="*/ 2147483647 h 1248"/>
              <a:gd name="T4" fmla="*/ 2147483647 w 1404"/>
              <a:gd name="T5" fmla="*/ 1555594614 h 1248"/>
              <a:gd name="T6" fmla="*/ 2147483647 w 1404"/>
              <a:gd name="T7" fmla="*/ 0 h 1248"/>
              <a:gd name="T8" fmla="*/ 0 60000 65536"/>
              <a:gd name="T9" fmla="*/ 0 60000 65536"/>
              <a:gd name="T10" fmla="*/ 0 60000 65536"/>
              <a:gd name="T11" fmla="*/ 0 60000 65536"/>
              <a:gd name="T12" fmla="*/ 0 w 1404"/>
              <a:gd name="T13" fmla="*/ 0 h 1248"/>
              <a:gd name="T14" fmla="*/ 1404 w 1404"/>
              <a:gd name="T15" fmla="*/ 1248 h 124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404" h="1248">
                <a:moveTo>
                  <a:pt x="0" y="1248"/>
                </a:moveTo>
                <a:cubicBezTo>
                  <a:pt x="139" y="1212"/>
                  <a:pt x="338" y="1116"/>
                  <a:pt x="516" y="984"/>
                </a:cubicBezTo>
                <a:cubicBezTo>
                  <a:pt x="694" y="852"/>
                  <a:pt x="920" y="620"/>
                  <a:pt x="1068" y="456"/>
                </a:cubicBezTo>
                <a:cubicBezTo>
                  <a:pt x="1216" y="292"/>
                  <a:pt x="1334" y="95"/>
                  <a:pt x="1404" y="0"/>
                </a:cubicBezTo>
              </a:path>
            </a:pathLst>
          </a:custGeom>
          <a:noFill/>
          <a:ln w="57150">
            <a:solidFill>
              <a:schemeClr val="fol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9944" name="Text Box 25"/>
          <p:cNvSpPr txBox="1">
            <a:spLocks noChangeArrowheads="1"/>
          </p:cNvSpPr>
          <p:nvPr/>
        </p:nvSpPr>
        <p:spPr bwMode="auto">
          <a:xfrm>
            <a:off x="3908425" y="5345113"/>
            <a:ext cx="736600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GDP</a:t>
            </a:r>
            <a:r>
              <a:rPr lang="en-CA" b="1" baseline="-25000">
                <a:latin typeface="Arial" charset="0"/>
              </a:rPr>
              <a:t>f</a:t>
            </a:r>
            <a:endParaRPr lang="en-CA" b="1">
              <a:latin typeface="Arial" charset="0"/>
            </a:endParaRPr>
          </a:p>
        </p:txBody>
      </p:sp>
      <p:sp>
        <p:nvSpPr>
          <p:cNvPr id="39945" name="Text Box 27"/>
          <p:cNvSpPr txBox="1">
            <a:spLocks noChangeArrowheads="1"/>
          </p:cNvSpPr>
          <p:nvPr/>
        </p:nvSpPr>
        <p:spPr bwMode="auto">
          <a:xfrm>
            <a:off x="6270625" y="5345113"/>
            <a:ext cx="25320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Real domestic output</a:t>
            </a:r>
          </a:p>
        </p:txBody>
      </p:sp>
      <p:sp>
        <p:nvSpPr>
          <p:cNvPr id="39946" name="Text Box 28"/>
          <p:cNvSpPr txBox="1">
            <a:spLocks noChangeArrowheads="1"/>
          </p:cNvSpPr>
          <p:nvPr/>
        </p:nvSpPr>
        <p:spPr bwMode="auto">
          <a:xfrm rot="-5400000">
            <a:off x="477838" y="3568700"/>
            <a:ext cx="1327150" cy="3683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Price level</a:t>
            </a:r>
          </a:p>
        </p:txBody>
      </p:sp>
      <p:sp>
        <p:nvSpPr>
          <p:cNvPr id="194590" name="AutoShape 30"/>
          <p:cNvSpPr>
            <a:spLocks noChangeArrowheads="1"/>
          </p:cNvSpPr>
          <p:nvPr/>
        </p:nvSpPr>
        <p:spPr bwMode="auto">
          <a:xfrm rot="-2077450">
            <a:off x="4095750" y="3219450"/>
            <a:ext cx="952500" cy="323850"/>
          </a:xfrm>
          <a:prstGeom prst="rightArrow">
            <a:avLst>
              <a:gd name="adj1" fmla="val 50000"/>
              <a:gd name="adj2" fmla="val 73529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592" name="Text Box 32"/>
          <p:cNvSpPr txBox="1">
            <a:spLocks noChangeArrowheads="1"/>
          </p:cNvSpPr>
          <p:nvPr/>
        </p:nvSpPr>
        <p:spPr bwMode="auto">
          <a:xfrm>
            <a:off x="4822825" y="2554288"/>
            <a:ext cx="3984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</a:t>
            </a:r>
            <a:r>
              <a:rPr lang="en-CA" b="1" baseline="-25000">
                <a:latin typeface="Arial" charset="0"/>
              </a:rPr>
              <a:t>2</a:t>
            </a:r>
            <a:endParaRPr lang="en-CA" b="1">
              <a:latin typeface="Arial" charset="0"/>
            </a:endParaRPr>
          </a:p>
        </p:txBody>
      </p:sp>
      <p:sp>
        <p:nvSpPr>
          <p:cNvPr id="39949" name="Text Box 33"/>
          <p:cNvSpPr txBox="1">
            <a:spLocks noChangeArrowheads="1"/>
          </p:cNvSpPr>
          <p:nvPr/>
        </p:nvSpPr>
        <p:spPr bwMode="auto">
          <a:xfrm>
            <a:off x="3717925" y="3563938"/>
            <a:ext cx="3984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</a:t>
            </a:r>
            <a:r>
              <a:rPr lang="en-CA" b="1" baseline="-25000">
                <a:latin typeface="Arial" charset="0"/>
              </a:rPr>
              <a:t>1</a:t>
            </a:r>
            <a:endParaRPr lang="en-CA" b="1">
              <a:latin typeface="Arial" charset="0"/>
            </a:endParaRPr>
          </a:p>
        </p:txBody>
      </p:sp>
      <p:sp>
        <p:nvSpPr>
          <p:cNvPr id="194595" name="Rectangle 35"/>
          <p:cNvSpPr>
            <a:spLocks noChangeArrowheads="1"/>
          </p:cNvSpPr>
          <p:nvPr/>
        </p:nvSpPr>
        <p:spPr bwMode="auto">
          <a:xfrm>
            <a:off x="3429000" y="927100"/>
            <a:ext cx="2482850" cy="60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 eaLnBrk="1" hangingPunct="1">
              <a:defRPr/>
            </a:pPr>
            <a:r>
              <a:rPr lang="en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Figure 8-11</a:t>
            </a:r>
          </a:p>
        </p:txBody>
      </p:sp>
      <p:sp>
        <p:nvSpPr>
          <p:cNvPr id="39951" name="Line 36"/>
          <p:cNvSpPr>
            <a:spLocks noChangeShapeType="1"/>
          </p:cNvSpPr>
          <p:nvPr/>
        </p:nvSpPr>
        <p:spPr bwMode="auto">
          <a:xfrm>
            <a:off x="4210050" y="4057650"/>
            <a:ext cx="0" cy="12954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grpSp>
        <p:nvGrpSpPr>
          <p:cNvPr id="3" name="Group 40"/>
          <p:cNvGrpSpPr>
            <a:grpSpLocks/>
          </p:cNvGrpSpPr>
          <p:nvPr/>
        </p:nvGrpSpPr>
        <p:grpSpPr bwMode="auto">
          <a:xfrm>
            <a:off x="1527175" y="2859088"/>
            <a:ext cx="4084638" cy="2855912"/>
            <a:chOff x="962" y="1801"/>
            <a:chExt cx="2573" cy="1799"/>
          </a:xfrm>
        </p:grpSpPr>
        <p:sp>
          <p:nvSpPr>
            <p:cNvPr id="39956" name="Line 17"/>
            <p:cNvSpPr>
              <a:spLocks noChangeShapeType="1"/>
            </p:cNvSpPr>
            <p:nvPr/>
          </p:nvSpPr>
          <p:spPr bwMode="auto">
            <a:xfrm flipV="1">
              <a:off x="1260" y="1920"/>
              <a:ext cx="2016" cy="1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9957" name="Text Box 18"/>
            <p:cNvSpPr txBox="1">
              <a:spLocks noChangeArrowheads="1"/>
            </p:cNvSpPr>
            <p:nvPr/>
          </p:nvSpPr>
          <p:spPr bwMode="auto">
            <a:xfrm>
              <a:off x="962" y="1801"/>
              <a:ext cx="267" cy="233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CA" b="1">
                  <a:latin typeface="Arial" charset="0"/>
                </a:rPr>
                <a:t>P</a:t>
              </a:r>
              <a:r>
                <a:rPr lang="en-CA" b="1" baseline="-25000">
                  <a:latin typeface="Arial" charset="0"/>
                </a:rPr>
                <a:t>2</a:t>
              </a:r>
              <a:endParaRPr lang="en-CA" b="1">
                <a:latin typeface="Arial" charset="0"/>
              </a:endParaRPr>
            </a:p>
          </p:txBody>
        </p:sp>
        <p:sp>
          <p:nvSpPr>
            <p:cNvPr id="39958" name="Text Box 26"/>
            <p:cNvSpPr txBox="1">
              <a:spLocks noChangeArrowheads="1"/>
            </p:cNvSpPr>
            <p:nvPr/>
          </p:nvSpPr>
          <p:spPr bwMode="auto">
            <a:xfrm>
              <a:off x="3050" y="3367"/>
              <a:ext cx="485" cy="233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CA" b="1">
                  <a:latin typeface="Arial" charset="0"/>
                </a:rPr>
                <a:t>GDP</a:t>
              </a:r>
              <a:r>
                <a:rPr lang="en-CA" b="1" baseline="-25000">
                  <a:latin typeface="Arial" charset="0"/>
                </a:rPr>
                <a:t>2</a:t>
              </a:r>
              <a:endParaRPr lang="en-CA" b="1">
                <a:latin typeface="Arial" charset="0"/>
              </a:endParaRPr>
            </a:p>
          </p:txBody>
        </p:sp>
        <p:sp>
          <p:nvSpPr>
            <p:cNvPr id="39959" name="Line 37"/>
            <p:cNvSpPr>
              <a:spLocks noChangeShapeType="1"/>
            </p:cNvSpPr>
            <p:nvPr/>
          </p:nvSpPr>
          <p:spPr bwMode="auto">
            <a:xfrm>
              <a:off x="3240" y="1944"/>
              <a:ext cx="12" cy="140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194599" name="Rectangle 39"/>
          <p:cNvSpPr>
            <a:spLocks noChangeArrowheads="1"/>
          </p:cNvSpPr>
          <p:nvPr/>
        </p:nvSpPr>
        <p:spPr bwMode="blackWhite">
          <a:xfrm>
            <a:off x="6218238" y="2549525"/>
            <a:ext cx="2462212" cy="23082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 eaLnBrk="1" hangingPunct="1">
              <a:defRPr/>
            </a:pPr>
            <a:r>
              <a:rPr lang="en-CA" sz="2400" i="1" dirty="0"/>
              <a:t>an increase in price level increases profits &amp; output, moving the economy from a</a:t>
            </a:r>
            <a:r>
              <a:rPr lang="en-CA" sz="2400" i="1" baseline="-25000" dirty="0"/>
              <a:t>1</a:t>
            </a:r>
            <a:r>
              <a:rPr lang="en-CA" sz="2400" i="1" dirty="0"/>
              <a:t> to a</a:t>
            </a:r>
            <a:r>
              <a:rPr lang="en-CA" sz="2400" i="1" baseline="-25000" dirty="0"/>
              <a:t>2</a:t>
            </a:r>
            <a:endParaRPr lang="en-CA" sz="2400" i="1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AD65DF-4D44-4B2C-8AA7-2C7136EAF352}" type="slidenum">
              <a:rPr lang="en-US"/>
              <a:pPr>
                <a:defRPr/>
              </a:pPr>
              <a:t>30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0" grpId="0" animBg="1"/>
      <p:bldP spid="194592" grpId="0"/>
      <p:bldP spid="19459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2510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Short-Run Aggregate Supply</a:t>
            </a:r>
          </a:p>
        </p:txBody>
      </p:sp>
      <p:grpSp>
        <p:nvGrpSpPr>
          <p:cNvPr id="40963" name="Group 3"/>
          <p:cNvGrpSpPr>
            <a:grpSpLocks/>
          </p:cNvGrpSpPr>
          <p:nvPr/>
        </p:nvGrpSpPr>
        <p:grpSpPr bwMode="auto">
          <a:xfrm>
            <a:off x="1990725" y="2171700"/>
            <a:ext cx="4724400" cy="3219450"/>
            <a:chOff x="1254" y="1368"/>
            <a:chExt cx="2976" cy="2028"/>
          </a:xfrm>
        </p:grpSpPr>
        <p:sp>
          <p:nvSpPr>
            <p:cNvPr id="40984" name="Line 4"/>
            <p:cNvSpPr>
              <a:spLocks noChangeShapeType="1"/>
            </p:cNvSpPr>
            <p:nvPr/>
          </p:nvSpPr>
          <p:spPr bwMode="auto">
            <a:xfrm>
              <a:off x="1266" y="1368"/>
              <a:ext cx="0" cy="202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0985" name="Line 5"/>
            <p:cNvSpPr>
              <a:spLocks noChangeShapeType="1"/>
            </p:cNvSpPr>
            <p:nvPr/>
          </p:nvSpPr>
          <p:spPr bwMode="auto">
            <a:xfrm>
              <a:off x="1254" y="3384"/>
              <a:ext cx="297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40964" name="Text Box 7"/>
          <p:cNvSpPr txBox="1">
            <a:spLocks noChangeArrowheads="1"/>
          </p:cNvSpPr>
          <p:nvPr/>
        </p:nvSpPr>
        <p:spPr bwMode="auto">
          <a:xfrm>
            <a:off x="5546725" y="2230438"/>
            <a:ext cx="590550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AS</a:t>
            </a:r>
            <a:r>
              <a:rPr lang="en-CA" b="1" baseline="-25000">
                <a:latin typeface="Arial" charset="0"/>
              </a:rPr>
              <a:t>1</a:t>
            </a:r>
            <a:endParaRPr lang="en-CA" b="1">
              <a:latin typeface="Arial" charset="0"/>
            </a:endParaRPr>
          </a:p>
        </p:txBody>
      </p:sp>
      <p:sp>
        <p:nvSpPr>
          <p:cNvPr id="40965" name="Line 8"/>
          <p:cNvSpPr>
            <a:spLocks noChangeShapeType="1"/>
          </p:cNvSpPr>
          <p:nvPr/>
        </p:nvSpPr>
        <p:spPr bwMode="auto">
          <a:xfrm>
            <a:off x="2000250" y="4000500"/>
            <a:ext cx="226695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0966" name="Text Box 9"/>
          <p:cNvSpPr txBox="1">
            <a:spLocks noChangeArrowheads="1"/>
          </p:cNvSpPr>
          <p:nvPr/>
        </p:nvSpPr>
        <p:spPr bwMode="auto">
          <a:xfrm>
            <a:off x="1527175" y="3792538"/>
            <a:ext cx="4238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P</a:t>
            </a:r>
            <a:r>
              <a:rPr lang="en-CA" b="1" baseline="-25000">
                <a:latin typeface="Arial" charset="0"/>
              </a:rPr>
              <a:t>1</a:t>
            </a:r>
            <a:endParaRPr lang="en-CA" b="1">
              <a:latin typeface="Arial" charset="0"/>
            </a:endParaRPr>
          </a:p>
        </p:txBody>
      </p:sp>
      <p:sp>
        <p:nvSpPr>
          <p:cNvPr id="40967" name="Freeform 14"/>
          <p:cNvSpPr>
            <a:spLocks/>
          </p:cNvSpPr>
          <p:nvPr/>
        </p:nvSpPr>
        <p:spPr bwMode="auto">
          <a:xfrm>
            <a:off x="2686050" y="2609850"/>
            <a:ext cx="2800350" cy="2305050"/>
          </a:xfrm>
          <a:custGeom>
            <a:avLst/>
            <a:gdLst>
              <a:gd name="T0" fmla="*/ 0 w 1404"/>
              <a:gd name="T1" fmla="*/ 2147483647 h 1248"/>
              <a:gd name="T2" fmla="*/ 2052770024 w 1404"/>
              <a:gd name="T3" fmla="*/ 2147483647 h 1248"/>
              <a:gd name="T4" fmla="*/ 2147483647 w 1404"/>
              <a:gd name="T5" fmla="*/ 1555594614 h 1248"/>
              <a:gd name="T6" fmla="*/ 2147483647 w 1404"/>
              <a:gd name="T7" fmla="*/ 0 h 1248"/>
              <a:gd name="T8" fmla="*/ 0 60000 65536"/>
              <a:gd name="T9" fmla="*/ 0 60000 65536"/>
              <a:gd name="T10" fmla="*/ 0 60000 65536"/>
              <a:gd name="T11" fmla="*/ 0 60000 65536"/>
              <a:gd name="T12" fmla="*/ 0 w 1404"/>
              <a:gd name="T13" fmla="*/ 0 h 1248"/>
              <a:gd name="T14" fmla="*/ 1404 w 1404"/>
              <a:gd name="T15" fmla="*/ 1248 h 124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404" h="1248">
                <a:moveTo>
                  <a:pt x="0" y="1248"/>
                </a:moveTo>
                <a:cubicBezTo>
                  <a:pt x="139" y="1212"/>
                  <a:pt x="338" y="1116"/>
                  <a:pt x="516" y="984"/>
                </a:cubicBezTo>
                <a:cubicBezTo>
                  <a:pt x="694" y="852"/>
                  <a:pt x="920" y="620"/>
                  <a:pt x="1068" y="456"/>
                </a:cubicBezTo>
                <a:cubicBezTo>
                  <a:pt x="1216" y="292"/>
                  <a:pt x="1334" y="95"/>
                  <a:pt x="1404" y="0"/>
                </a:cubicBezTo>
              </a:path>
            </a:pathLst>
          </a:custGeom>
          <a:noFill/>
          <a:ln w="57150">
            <a:solidFill>
              <a:schemeClr val="fol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grpSp>
        <p:nvGrpSpPr>
          <p:cNvPr id="3" name="Group 30"/>
          <p:cNvGrpSpPr>
            <a:grpSpLocks/>
          </p:cNvGrpSpPr>
          <p:nvPr/>
        </p:nvGrpSpPr>
        <p:grpSpPr bwMode="auto">
          <a:xfrm>
            <a:off x="1508125" y="4516438"/>
            <a:ext cx="2046288" cy="1198562"/>
            <a:chOff x="950" y="2845"/>
            <a:chExt cx="1289" cy="755"/>
          </a:xfrm>
        </p:grpSpPr>
        <p:sp>
          <p:nvSpPr>
            <p:cNvPr id="40980" name="Line 12"/>
            <p:cNvSpPr>
              <a:spLocks noChangeShapeType="1"/>
            </p:cNvSpPr>
            <p:nvPr/>
          </p:nvSpPr>
          <p:spPr bwMode="auto">
            <a:xfrm flipV="1">
              <a:off x="1248" y="2964"/>
              <a:ext cx="732" cy="1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0981" name="Text Box 13"/>
            <p:cNvSpPr txBox="1">
              <a:spLocks noChangeArrowheads="1"/>
            </p:cNvSpPr>
            <p:nvPr/>
          </p:nvSpPr>
          <p:spPr bwMode="auto">
            <a:xfrm>
              <a:off x="950" y="2845"/>
              <a:ext cx="267" cy="233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CA" b="1">
                  <a:latin typeface="Arial" charset="0"/>
                </a:rPr>
                <a:t>P</a:t>
              </a:r>
              <a:r>
                <a:rPr lang="en-CA" b="1" baseline="-25000">
                  <a:latin typeface="Arial" charset="0"/>
                </a:rPr>
                <a:t>3</a:t>
              </a:r>
              <a:endParaRPr lang="en-CA" b="1">
                <a:latin typeface="Arial" charset="0"/>
              </a:endParaRPr>
            </a:p>
          </p:txBody>
        </p:sp>
        <p:sp>
          <p:nvSpPr>
            <p:cNvPr id="40982" name="Text Box 15"/>
            <p:cNvSpPr txBox="1">
              <a:spLocks noChangeArrowheads="1"/>
            </p:cNvSpPr>
            <p:nvPr/>
          </p:nvSpPr>
          <p:spPr bwMode="auto">
            <a:xfrm>
              <a:off x="1754" y="3367"/>
              <a:ext cx="485" cy="233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CA" b="1">
                  <a:latin typeface="Arial" charset="0"/>
                </a:rPr>
                <a:t>GDP</a:t>
              </a:r>
              <a:r>
                <a:rPr lang="en-CA" b="1" baseline="-25000">
                  <a:latin typeface="Arial" charset="0"/>
                </a:rPr>
                <a:t>3</a:t>
              </a:r>
              <a:endParaRPr lang="en-CA" b="1">
                <a:latin typeface="Arial" charset="0"/>
              </a:endParaRPr>
            </a:p>
          </p:txBody>
        </p:sp>
        <p:sp>
          <p:nvSpPr>
            <p:cNvPr id="40983" name="Line 16"/>
            <p:cNvSpPr>
              <a:spLocks noChangeShapeType="1"/>
            </p:cNvSpPr>
            <p:nvPr/>
          </p:nvSpPr>
          <p:spPr bwMode="auto">
            <a:xfrm flipH="1">
              <a:off x="1980" y="2988"/>
              <a:ext cx="0" cy="38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40969" name="Text Box 17"/>
          <p:cNvSpPr txBox="1">
            <a:spLocks noChangeArrowheads="1"/>
          </p:cNvSpPr>
          <p:nvPr/>
        </p:nvSpPr>
        <p:spPr bwMode="auto">
          <a:xfrm>
            <a:off x="3908425" y="5345113"/>
            <a:ext cx="736600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GDP</a:t>
            </a:r>
            <a:r>
              <a:rPr lang="en-CA" b="1" baseline="-25000">
                <a:latin typeface="Arial" charset="0"/>
              </a:rPr>
              <a:t>f</a:t>
            </a:r>
            <a:endParaRPr lang="en-CA" b="1">
              <a:latin typeface="Arial" charset="0"/>
            </a:endParaRPr>
          </a:p>
        </p:txBody>
      </p:sp>
      <p:sp>
        <p:nvSpPr>
          <p:cNvPr id="40970" name="Text Box 19"/>
          <p:cNvSpPr txBox="1">
            <a:spLocks noChangeArrowheads="1"/>
          </p:cNvSpPr>
          <p:nvPr/>
        </p:nvSpPr>
        <p:spPr bwMode="auto">
          <a:xfrm>
            <a:off x="6270625" y="5345113"/>
            <a:ext cx="25320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Real domestic output</a:t>
            </a:r>
          </a:p>
        </p:txBody>
      </p:sp>
      <p:sp>
        <p:nvSpPr>
          <p:cNvPr id="40971" name="Text Box 20"/>
          <p:cNvSpPr txBox="1">
            <a:spLocks noChangeArrowheads="1"/>
          </p:cNvSpPr>
          <p:nvPr/>
        </p:nvSpPr>
        <p:spPr bwMode="auto">
          <a:xfrm rot="-5400000">
            <a:off x="477838" y="3568700"/>
            <a:ext cx="1327150" cy="3683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Price level</a:t>
            </a:r>
          </a:p>
        </p:txBody>
      </p:sp>
      <p:sp>
        <p:nvSpPr>
          <p:cNvPr id="197655" name="AutoShape 23"/>
          <p:cNvSpPr>
            <a:spLocks noChangeArrowheads="1"/>
          </p:cNvSpPr>
          <p:nvPr/>
        </p:nvSpPr>
        <p:spPr bwMode="auto">
          <a:xfrm rot="-2077450" flipH="1" flipV="1">
            <a:off x="3352800" y="4457700"/>
            <a:ext cx="952500" cy="323850"/>
          </a:xfrm>
          <a:prstGeom prst="rightArrow">
            <a:avLst>
              <a:gd name="adj1" fmla="val 50000"/>
              <a:gd name="adj2" fmla="val 73529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0973" name="Text Box 25"/>
          <p:cNvSpPr txBox="1">
            <a:spLocks noChangeArrowheads="1"/>
          </p:cNvSpPr>
          <p:nvPr/>
        </p:nvSpPr>
        <p:spPr bwMode="auto">
          <a:xfrm>
            <a:off x="3717925" y="3563938"/>
            <a:ext cx="3984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</a:t>
            </a:r>
            <a:r>
              <a:rPr lang="en-CA" b="1" baseline="-25000">
                <a:latin typeface="Arial" charset="0"/>
              </a:rPr>
              <a:t>1</a:t>
            </a:r>
            <a:endParaRPr lang="en-CA" b="1">
              <a:latin typeface="Arial" charset="0"/>
            </a:endParaRPr>
          </a:p>
        </p:txBody>
      </p:sp>
      <p:sp>
        <p:nvSpPr>
          <p:cNvPr id="197658" name="Text Box 26"/>
          <p:cNvSpPr txBox="1">
            <a:spLocks noChangeArrowheads="1"/>
          </p:cNvSpPr>
          <p:nvPr/>
        </p:nvSpPr>
        <p:spPr bwMode="auto">
          <a:xfrm>
            <a:off x="2765425" y="4268788"/>
            <a:ext cx="3984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</a:t>
            </a:r>
            <a:r>
              <a:rPr lang="en-CA" b="1" baseline="-25000">
                <a:latin typeface="Arial" charset="0"/>
              </a:rPr>
              <a:t>3</a:t>
            </a:r>
            <a:endParaRPr lang="en-CA" b="1">
              <a:latin typeface="Arial" charset="0"/>
            </a:endParaRPr>
          </a:p>
        </p:txBody>
      </p:sp>
      <p:sp>
        <p:nvSpPr>
          <p:cNvPr id="197659" name="Rectangle 27"/>
          <p:cNvSpPr>
            <a:spLocks noChangeArrowheads="1"/>
          </p:cNvSpPr>
          <p:nvPr/>
        </p:nvSpPr>
        <p:spPr bwMode="auto">
          <a:xfrm>
            <a:off x="3429000" y="927100"/>
            <a:ext cx="2482850" cy="60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 eaLnBrk="1" hangingPunct="1">
              <a:defRPr/>
            </a:pPr>
            <a:r>
              <a:rPr lang="en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Figure 8-11</a:t>
            </a:r>
          </a:p>
        </p:txBody>
      </p:sp>
      <p:sp>
        <p:nvSpPr>
          <p:cNvPr id="40976" name="Line 28"/>
          <p:cNvSpPr>
            <a:spLocks noChangeShapeType="1"/>
          </p:cNvSpPr>
          <p:nvPr/>
        </p:nvSpPr>
        <p:spPr bwMode="auto">
          <a:xfrm>
            <a:off x="4210050" y="4057650"/>
            <a:ext cx="0" cy="12954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97661" name="Rectangle 29"/>
          <p:cNvSpPr>
            <a:spLocks noChangeArrowheads="1"/>
          </p:cNvSpPr>
          <p:nvPr/>
        </p:nvSpPr>
        <p:spPr bwMode="blackWhite">
          <a:xfrm>
            <a:off x="6403975" y="2203450"/>
            <a:ext cx="2462213" cy="23082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 eaLnBrk="1" hangingPunct="1">
              <a:defRPr/>
            </a:pPr>
            <a:r>
              <a:rPr lang="en-CA" sz="2400" i="1">
                <a:latin typeface="+mj-lt"/>
              </a:rPr>
              <a:t>a decrease in price level decreases profits &amp; output, moving the economy from a</a:t>
            </a:r>
            <a:r>
              <a:rPr lang="en-CA" sz="2400" i="1" baseline="-25000">
                <a:latin typeface="+mj-lt"/>
              </a:rPr>
              <a:t>1</a:t>
            </a:r>
            <a:r>
              <a:rPr lang="en-CA" sz="2400" i="1">
                <a:latin typeface="+mj-lt"/>
              </a:rPr>
              <a:t> to a</a:t>
            </a:r>
            <a:r>
              <a:rPr lang="en-CA" sz="2400" i="1" baseline="-25000">
                <a:latin typeface="+mj-lt"/>
              </a:rPr>
              <a:t>3</a:t>
            </a:r>
            <a:endParaRPr lang="en-CA" sz="2400" i="1">
              <a:latin typeface="+mj-lt"/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DD31F4-B932-4665-9EC5-1617CAE5D1BC}" type="slidenum">
              <a:rPr lang="en-US"/>
              <a:pPr>
                <a:defRPr/>
              </a:pPr>
              <a:t>31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55" grpId="0" animBg="1"/>
      <p:bldP spid="197658" grpId="0"/>
      <p:bldP spid="19766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2510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Long-Run Aggregate Supply</a:t>
            </a:r>
          </a:p>
        </p:txBody>
      </p:sp>
      <p:grpSp>
        <p:nvGrpSpPr>
          <p:cNvPr id="41987" name="Group 3"/>
          <p:cNvGrpSpPr>
            <a:grpSpLocks/>
          </p:cNvGrpSpPr>
          <p:nvPr/>
        </p:nvGrpSpPr>
        <p:grpSpPr bwMode="auto">
          <a:xfrm>
            <a:off x="1990725" y="2171700"/>
            <a:ext cx="4724400" cy="3219450"/>
            <a:chOff x="1254" y="1368"/>
            <a:chExt cx="2976" cy="2028"/>
          </a:xfrm>
        </p:grpSpPr>
        <p:sp>
          <p:nvSpPr>
            <p:cNvPr id="42011" name="Line 4"/>
            <p:cNvSpPr>
              <a:spLocks noChangeShapeType="1"/>
            </p:cNvSpPr>
            <p:nvPr/>
          </p:nvSpPr>
          <p:spPr bwMode="auto">
            <a:xfrm>
              <a:off x="1266" y="1368"/>
              <a:ext cx="0" cy="202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2012" name="Line 5"/>
            <p:cNvSpPr>
              <a:spLocks noChangeShapeType="1"/>
            </p:cNvSpPr>
            <p:nvPr/>
          </p:nvSpPr>
          <p:spPr bwMode="auto">
            <a:xfrm>
              <a:off x="1254" y="3384"/>
              <a:ext cx="297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41988" name="Line 6"/>
          <p:cNvSpPr>
            <a:spLocks noChangeShapeType="1"/>
          </p:cNvSpPr>
          <p:nvPr/>
        </p:nvSpPr>
        <p:spPr bwMode="auto">
          <a:xfrm>
            <a:off x="4286250" y="2190750"/>
            <a:ext cx="0" cy="3200400"/>
          </a:xfrm>
          <a:prstGeom prst="line">
            <a:avLst/>
          </a:prstGeom>
          <a:noFill/>
          <a:ln w="5715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1989" name="Text Box 8"/>
          <p:cNvSpPr txBox="1">
            <a:spLocks noChangeArrowheads="1"/>
          </p:cNvSpPr>
          <p:nvPr/>
        </p:nvSpPr>
        <p:spPr bwMode="auto">
          <a:xfrm>
            <a:off x="5546725" y="2230438"/>
            <a:ext cx="590550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AS</a:t>
            </a:r>
            <a:r>
              <a:rPr lang="en-CA" b="1" baseline="-25000">
                <a:latin typeface="Arial" charset="0"/>
              </a:rPr>
              <a:t>1</a:t>
            </a:r>
            <a:endParaRPr lang="en-CA" b="1">
              <a:latin typeface="Arial" charset="0"/>
            </a:endParaRPr>
          </a:p>
        </p:txBody>
      </p:sp>
      <p:grpSp>
        <p:nvGrpSpPr>
          <p:cNvPr id="3" name="Group 33"/>
          <p:cNvGrpSpPr>
            <a:grpSpLocks/>
          </p:cNvGrpSpPr>
          <p:nvPr/>
        </p:nvGrpSpPr>
        <p:grpSpPr bwMode="auto">
          <a:xfrm>
            <a:off x="2609850" y="1449388"/>
            <a:ext cx="3413125" cy="2608262"/>
            <a:chOff x="1644" y="913"/>
            <a:chExt cx="2150" cy="1643"/>
          </a:xfrm>
        </p:grpSpPr>
        <p:sp>
          <p:nvSpPr>
            <p:cNvPr id="42009" name="Freeform 7"/>
            <p:cNvSpPr>
              <a:spLocks/>
            </p:cNvSpPr>
            <p:nvPr/>
          </p:nvSpPr>
          <p:spPr bwMode="auto">
            <a:xfrm>
              <a:off x="1644" y="1104"/>
              <a:ext cx="1764" cy="1452"/>
            </a:xfrm>
            <a:custGeom>
              <a:avLst/>
              <a:gdLst>
                <a:gd name="T0" fmla="*/ 0 w 1404"/>
                <a:gd name="T1" fmla="*/ 1689 h 1248"/>
                <a:gd name="T2" fmla="*/ 814 w 1404"/>
                <a:gd name="T3" fmla="*/ 1332 h 1248"/>
                <a:gd name="T4" fmla="*/ 1686 w 1404"/>
                <a:gd name="T5" fmla="*/ 618 h 1248"/>
                <a:gd name="T6" fmla="*/ 2216 w 1404"/>
                <a:gd name="T7" fmla="*/ 0 h 124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404"/>
                <a:gd name="T13" fmla="*/ 0 h 1248"/>
                <a:gd name="T14" fmla="*/ 1404 w 1404"/>
                <a:gd name="T15" fmla="*/ 1248 h 124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404" h="1248">
                  <a:moveTo>
                    <a:pt x="0" y="1248"/>
                  </a:moveTo>
                  <a:cubicBezTo>
                    <a:pt x="139" y="1212"/>
                    <a:pt x="338" y="1116"/>
                    <a:pt x="516" y="984"/>
                  </a:cubicBezTo>
                  <a:cubicBezTo>
                    <a:pt x="694" y="852"/>
                    <a:pt x="920" y="620"/>
                    <a:pt x="1068" y="456"/>
                  </a:cubicBezTo>
                  <a:cubicBezTo>
                    <a:pt x="1216" y="292"/>
                    <a:pt x="1334" y="95"/>
                    <a:pt x="1404" y="0"/>
                  </a:cubicBezTo>
                </a:path>
              </a:pathLst>
            </a:custGeom>
            <a:noFill/>
            <a:ln w="57150">
              <a:solidFill>
                <a:schemeClr val="folHlink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2010" name="Text Box 9"/>
            <p:cNvSpPr txBox="1">
              <a:spLocks noChangeArrowheads="1"/>
            </p:cNvSpPr>
            <p:nvPr/>
          </p:nvSpPr>
          <p:spPr bwMode="auto">
            <a:xfrm>
              <a:off x="3422" y="913"/>
              <a:ext cx="372" cy="233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CA" b="1">
                  <a:latin typeface="Arial" charset="0"/>
                </a:rPr>
                <a:t>AS</a:t>
              </a:r>
              <a:r>
                <a:rPr lang="en-CA" b="1" baseline="-25000">
                  <a:latin typeface="Arial" charset="0"/>
                </a:rPr>
                <a:t>2</a:t>
              </a:r>
              <a:endParaRPr lang="en-CA" b="1">
                <a:latin typeface="Arial" charset="0"/>
              </a:endParaRPr>
            </a:p>
          </p:txBody>
        </p:sp>
      </p:grpSp>
      <p:sp>
        <p:nvSpPr>
          <p:cNvPr id="41991" name="Line 11"/>
          <p:cNvSpPr>
            <a:spLocks noChangeShapeType="1"/>
          </p:cNvSpPr>
          <p:nvPr/>
        </p:nvSpPr>
        <p:spPr bwMode="auto">
          <a:xfrm>
            <a:off x="2000250" y="4000500"/>
            <a:ext cx="226695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1992" name="Text Box 12"/>
          <p:cNvSpPr txBox="1">
            <a:spLocks noChangeArrowheads="1"/>
          </p:cNvSpPr>
          <p:nvPr/>
        </p:nvSpPr>
        <p:spPr bwMode="auto">
          <a:xfrm>
            <a:off x="1527175" y="3792538"/>
            <a:ext cx="4238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P</a:t>
            </a:r>
            <a:r>
              <a:rPr lang="en-CA" b="1" baseline="-25000">
                <a:latin typeface="Arial" charset="0"/>
              </a:rPr>
              <a:t>1</a:t>
            </a:r>
            <a:endParaRPr lang="en-CA" b="1">
              <a:latin typeface="Arial" charset="0"/>
            </a:endParaRPr>
          </a:p>
        </p:txBody>
      </p:sp>
      <p:sp>
        <p:nvSpPr>
          <p:cNvPr id="41993" name="Line 13"/>
          <p:cNvSpPr>
            <a:spLocks noChangeShapeType="1"/>
          </p:cNvSpPr>
          <p:nvPr/>
        </p:nvSpPr>
        <p:spPr bwMode="auto">
          <a:xfrm>
            <a:off x="2000250" y="3067050"/>
            <a:ext cx="3124200" cy="1905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1994" name="Text Box 14"/>
          <p:cNvSpPr txBox="1">
            <a:spLocks noChangeArrowheads="1"/>
          </p:cNvSpPr>
          <p:nvPr/>
        </p:nvSpPr>
        <p:spPr bwMode="auto">
          <a:xfrm>
            <a:off x="1527175" y="2859088"/>
            <a:ext cx="4238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P</a:t>
            </a:r>
            <a:r>
              <a:rPr lang="en-CA" b="1" baseline="-25000">
                <a:latin typeface="Arial" charset="0"/>
              </a:rPr>
              <a:t>2</a:t>
            </a:r>
            <a:endParaRPr lang="en-CA" b="1">
              <a:latin typeface="Arial" charset="0"/>
            </a:endParaRPr>
          </a:p>
        </p:txBody>
      </p:sp>
      <p:sp>
        <p:nvSpPr>
          <p:cNvPr id="41995" name="Freeform 17"/>
          <p:cNvSpPr>
            <a:spLocks/>
          </p:cNvSpPr>
          <p:nvPr/>
        </p:nvSpPr>
        <p:spPr bwMode="auto">
          <a:xfrm>
            <a:off x="2686050" y="2609850"/>
            <a:ext cx="2800350" cy="2305050"/>
          </a:xfrm>
          <a:custGeom>
            <a:avLst/>
            <a:gdLst>
              <a:gd name="T0" fmla="*/ 0 w 1404"/>
              <a:gd name="T1" fmla="*/ 2147483647 h 1248"/>
              <a:gd name="T2" fmla="*/ 2052770024 w 1404"/>
              <a:gd name="T3" fmla="*/ 2147483647 h 1248"/>
              <a:gd name="T4" fmla="*/ 2147483647 w 1404"/>
              <a:gd name="T5" fmla="*/ 1555594614 h 1248"/>
              <a:gd name="T6" fmla="*/ 2147483647 w 1404"/>
              <a:gd name="T7" fmla="*/ 0 h 1248"/>
              <a:gd name="T8" fmla="*/ 0 60000 65536"/>
              <a:gd name="T9" fmla="*/ 0 60000 65536"/>
              <a:gd name="T10" fmla="*/ 0 60000 65536"/>
              <a:gd name="T11" fmla="*/ 0 60000 65536"/>
              <a:gd name="T12" fmla="*/ 0 w 1404"/>
              <a:gd name="T13" fmla="*/ 0 h 1248"/>
              <a:gd name="T14" fmla="*/ 1404 w 1404"/>
              <a:gd name="T15" fmla="*/ 1248 h 124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404" h="1248">
                <a:moveTo>
                  <a:pt x="0" y="1248"/>
                </a:moveTo>
                <a:cubicBezTo>
                  <a:pt x="139" y="1212"/>
                  <a:pt x="338" y="1116"/>
                  <a:pt x="516" y="984"/>
                </a:cubicBezTo>
                <a:cubicBezTo>
                  <a:pt x="694" y="852"/>
                  <a:pt x="920" y="620"/>
                  <a:pt x="1068" y="456"/>
                </a:cubicBezTo>
                <a:cubicBezTo>
                  <a:pt x="1216" y="292"/>
                  <a:pt x="1334" y="95"/>
                  <a:pt x="1404" y="0"/>
                </a:cubicBezTo>
              </a:path>
            </a:pathLst>
          </a:custGeom>
          <a:noFill/>
          <a:ln w="57150">
            <a:solidFill>
              <a:schemeClr val="fol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1996" name="Text Box 21"/>
          <p:cNvSpPr txBox="1">
            <a:spLocks noChangeArrowheads="1"/>
          </p:cNvSpPr>
          <p:nvPr/>
        </p:nvSpPr>
        <p:spPr bwMode="auto">
          <a:xfrm>
            <a:off x="3908425" y="5345113"/>
            <a:ext cx="736600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GDP</a:t>
            </a:r>
            <a:r>
              <a:rPr lang="en-CA" b="1" baseline="-25000">
                <a:latin typeface="Arial" charset="0"/>
              </a:rPr>
              <a:t>f</a:t>
            </a:r>
            <a:endParaRPr lang="en-CA" b="1">
              <a:latin typeface="Arial" charset="0"/>
            </a:endParaRPr>
          </a:p>
        </p:txBody>
      </p:sp>
      <p:sp>
        <p:nvSpPr>
          <p:cNvPr id="41997" name="Text Box 22"/>
          <p:cNvSpPr txBox="1">
            <a:spLocks noChangeArrowheads="1"/>
          </p:cNvSpPr>
          <p:nvPr/>
        </p:nvSpPr>
        <p:spPr bwMode="auto">
          <a:xfrm>
            <a:off x="4841875" y="5345113"/>
            <a:ext cx="769938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GDP</a:t>
            </a:r>
            <a:r>
              <a:rPr lang="en-CA" b="1" baseline="-25000">
                <a:latin typeface="Arial" charset="0"/>
              </a:rPr>
              <a:t>2</a:t>
            </a:r>
            <a:endParaRPr lang="en-CA" b="1">
              <a:latin typeface="Arial" charset="0"/>
            </a:endParaRPr>
          </a:p>
        </p:txBody>
      </p:sp>
      <p:sp>
        <p:nvSpPr>
          <p:cNvPr id="41998" name="Text Box 23"/>
          <p:cNvSpPr txBox="1">
            <a:spLocks noChangeArrowheads="1"/>
          </p:cNvSpPr>
          <p:nvPr/>
        </p:nvSpPr>
        <p:spPr bwMode="auto">
          <a:xfrm>
            <a:off x="6270625" y="5345113"/>
            <a:ext cx="25320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Real domestic output</a:t>
            </a:r>
          </a:p>
        </p:txBody>
      </p:sp>
      <p:sp>
        <p:nvSpPr>
          <p:cNvPr id="41999" name="Text Box 24"/>
          <p:cNvSpPr txBox="1">
            <a:spLocks noChangeArrowheads="1"/>
          </p:cNvSpPr>
          <p:nvPr/>
        </p:nvSpPr>
        <p:spPr bwMode="auto">
          <a:xfrm rot="-5400000">
            <a:off x="477838" y="3568700"/>
            <a:ext cx="1327150" cy="3683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Price level</a:t>
            </a:r>
          </a:p>
        </p:txBody>
      </p:sp>
      <p:sp>
        <p:nvSpPr>
          <p:cNvPr id="42000" name="Text Box 25"/>
          <p:cNvSpPr txBox="1">
            <a:spLocks noChangeArrowheads="1"/>
          </p:cNvSpPr>
          <p:nvPr/>
        </p:nvSpPr>
        <p:spPr bwMode="auto">
          <a:xfrm>
            <a:off x="3889375" y="1677988"/>
            <a:ext cx="711200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AS</a:t>
            </a:r>
            <a:r>
              <a:rPr lang="en-CA" b="1" baseline="-25000">
                <a:latin typeface="Arial" charset="0"/>
              </a:rPr>
              <a:t>LR</a:t>
            </a:r>
            <a:endParaRPr lang="en-CA" b="1">
              <a:latin typeface="Arial" charset="0"/>
            </a:endParaRPr>
          </a:p>
        </p:txBody>
      </p:sp>
      <p:sp>
        <p:nvSpPr>
          <p:cNvPr id="196634" name="Rectangle 26"/>
          <p:cNvSpPr>
            <a:spLocks noChangeArrowheads="1"/>
          </p:cNvSpPr>
          <p:nvPr/>
        </p:nvSpPr>
        <p:spPr bwMode="auto">
          <a:xfrm>
            <a:off x="3429000" y="927100"/>
            <a:ext cx="2482850" cy="60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 eaLnBrk="1" hangingPunct="1">
              <a:defRPr/>
            </a:pPr>
            <a:r>
              <a:rPr lang="en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Figure 8-11</a:t>
            </a:r>
          </a:p>
        </p:txBody>
      </p:sp>
      <p:sp>
        <p:nvSpPr>
          <p:cNvPr id="196635" name="AutoShape 27"/>
          <p:cNvSpPr>
            <a:spLocks noChangeArrowheads="1"/>
          </p:cNvSpPr>
          <p:nvPr/>
        </p:nvSpPr>
        <p:spPr bwMode="auto">
          <a:xfrm>
            <a:off x="4895850" y="2343150"/>
            <a:ext cx="495300" cy="342900"/>
          </a:xfrm>
          <a:prstGeom prst="leftArrow">
            <a:avLst>
              <a:gd name="adj1" fmla="val 50000"/>
              <a:gd name="adj2" fmla="val 36111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2003" name="Text Box 28"/>
          <p:cNvSpPr txBox="1">
            <a:spLocks noChangeArrowheads="1"/>
          </p:cNvSpPr>
          <p:nvPr/>
        </p:nvSpPr>
        <p:spPr bwMode="auto">
          <a:xfrm>
            <a:off x="4822825" y="2554288"/>
            <a:ext cx="3984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</a:t>
            </a:r>
            <a:r>
              <a:rPr lang="en-CA" b="1" baseline="-25000">
                <a:latin typeface="Arial" charset="0"/>
              </a:rPr>
              <a:t>2</a:t>
            </a:r>
            <a:endParaRPr lang="en-CA" b="1">
              <a:latin typeface="Arial" charset="0"/>
            </a:endParaRPr>
          </a:p>
        </p:txBody>
      </p:sp>
      <p:sp>
        <p:nvSpPr>
          <p:cNvPr id="42004" name="Text Box 29"/>
          <p:cNvSpPr txBox="1">
            <a:spLocks noChangeArrowheads="1"/>
          </p:cNvSpPr>
          <p:nvPr/>
        </p:nvSpPr>
        <p:spPr bwMode="auto">
          <a:xfrm>
            <a:off x="3717925" y="3563938"/>
            <a:ext cx="3984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</a:t>
            </a:r>
            <a:r>
              <a:rPr lang="en-CA" b="1" baseline="-25000">
                <a:latin typeface="Arial" charset="0"/>
              </a:rPr>
              <a:t>1</a:t>
            </a:r>
            <a:endParaRPr lang="en-CA" b="1">
              <a:latin typeface="Arial" charset="0"/>
            </a:endParaRPr>
          </a:p>
        </p:txBody>
      </p:sp>
      <p:sp>
        <p:nvSpPr>
          <p:cNvPr id="196638" name="Text Box 30"/>
          <p:cNvSpPr txBox="1">
            <a:spLocks noChangeArrowheads="1"/>
          </p:cNvSpPr>
          <p:nvPr/>
        </p:nvSpPr>
        <p:spPr bwMode="auto">
          <a:xfrm>
            <a:off x="3756025" y="2516188"/>
            <a:ext cx="4111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b</a:t>
            </a:r>
            <a:r>
              <a:rPr lang="en-CA" b="1" baseline="-25000">
                <a:latin typeface="Arial" charset="0"/>
              </a:rPr>
              <a:t>1</a:t>
            </a:r>
            <a:endParaRPr lang="en-CA" b="1">
              <a:latin typeface="Arial" charset="0"/>
            </a:endParaRPr>
          </a:p>
        </p:txBody>
      </p:sp>
      <p:sp>
        <p:nvSpPr>
          <p:cNvPr id="196640" name="Rectangle 32"/>
          <p:cNvSpPr>
            <a:spLocks noChangeArrowheads="1"/>
          </p:cNvSpPr>
          <p:nvPr/>
        </p:nvSpPr>
        <p:spPr bwMode="blackWhite">
          <a:xfrm>
            <a:off x="6403975" y="2794000"/>
            <a:ext cx="2462213" cy="19399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 eaLnBrk="1" hangingPunct="1">
              <a:defRPr/>
            </a:pPr>
            <a:r>
              <a:rPr lang="en-CA" sz="2000" i="1">
                <a:latin typeface="+mj-lt"/>
              </a:rPr>
              <a:t>an increase in price level  leads to increases in nominal wages, shifting short-run AS leftward</a:t>
            </a:r>
            <a:r>
              <a:rPr lang="en-CA" sz="2000" i="1">
                <a:latin typeface="+mj-lt"/>
                <a:sym typeface="Wingdings" pitchFamily="2" charset="2"/>
              </a:rPr>
              <a:t> new equilibrium at b</a:t>
            </a:r>
            <a:r>
              <a:rPr lang="en-CA" sz="2000" i="1" baseline="-25000">
                <a:latin typeface="+mj-lt"/>
                <a:sym typeface="Wingdings" pitchFamily="2" charset="2"/>
              </a:rPr>
              <a:t>1</a:t>
            </a:r>
            <a:endParaRPr lang="en-CA" sz="2000" i="1">
              <a:latin typeface="+mj-lt"/>
            </a:endParaRPr>
          </a:p>
        </p:txBody>
      </p:sp>
      <p:sp>
        <p:nvSpPr>
          <p:cNvPr id="30" name="Slide Number Placeholder 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690BFA-653D-4E71-BB69-012AB36BBCBE}" type="slidenum">
              <a:rPr lang="en-US"/>
              <a:pPr>
                <a:defRPr/>
              </a:pPr>
              <a:t>32</a:t>
            </a:fld>
            <a:endParaRPr lang="en-US"/>
          </a:p>
        </p:txBody>
      </p:sp>
      <p:sp>
        <p:nvSpPr>
          <p:cNvPr id="31" name="Footer Placeholder 3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35" grpId="0" animBg="1"/>
      <p:bldP spid="19663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2510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Long-Run Aggregate Supply</a:t>
            </a:r>
          </a:p>
        </p:txBody>
      </p:sp>
      <p:grpSp>
        <p:nvGrpSpPr>
          <p:cNvPr id="43011" name="Group 3"/>
          <p:cNvGrpSpPr>
            <a:grpSpLocks/>
          </p:cNvGrpSpPr>
          <p:nvPr/>
        </p:nvGrpSpPr>
        <p:grpSpPr bwMode="auto">
          <a:xfrm>
            <a:off x="1990725" y="2171700"/>
            <a:ext cx="4724400" cy="3219450"/>
            <a:chOff x="1254" y="1368"/>
            <a:chExt cx="2976" cy="2028"/>
          </a:xfrm>
        </p:grpSpPr>
        <p:sp>
          <p:nvSpPr>
            <p:cNvPr id="43037" name="Line 4"/>
            <p:cNvSpPr>
              <a:spLocks noChangeShapeType="1"/>
            </p:cNvSpPr>
            <p:nvPr/>
          </p:nvSpPr>
          <p:spPr bwMode="auto">
            <a:xfrm>
              <a:off x="1266" y="1368"/>
              <a:ext cx="0" cy="202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3038" name="Line 5"/>
            <p:cNvSpPr>
              <a:spLocks noChangeShapeType="1"/>
            </p:cNvSpPr>
            <p:nvPr/>
          </p:nvSpPr>
          <p:spPr bwMode="auto">
            <a:xfrm>
              <a:off x="1254" y="3384"/>
              <a:ext cx="297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43012" name="Line 6"/>
          <p:cNvSpPr>
            <a:spLocks noChangeShapeType="1"/>
          </p:cNvSpPr>
          <p:nvPr/>
        </p:nvSpPr>
        <p:spPr bwMode="auto">
          <a:xfrm>
            <a:off x="4286250" y="2190750"/>
            <a:ext cx="0" cy="3200400"/>
          </a:xfrm>
          <a:prstGeom prst="line">
            <a:avLst/>
          </a:prstGeom>
          <a:noFill/>
          <a:ln w="5715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3013" name="Text Box 8"/>
          <p:cNvSpPr txBox="1">
            <a:spLocks noChangeArrowheads="1"/>
          </p:cNvSpPr>
          <p:nvPr/>
        </p:nvSpPr>
        <p:spPr bwMode="auto">
          <a:xfrm>
            <a:off x="5546725" y="2230438"/>
            <a:ext cx="590550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AS</a:t>
            </a:r>
            <a:r>
              <a:rPr lang="en-CA" b="1" baseline="-25000">
                <a:latin typeface="Arial" charset="0"/>
              </a:rPr>
              <a:t>1</a:t>
            </a:r>
            <a:endParaRPr lang="en-CA" b="1">
              <a:latin typeface="Arial" charset="0"/>
            </a:endParaRPr>
          </a:p>
        </p:txBody>
      </p:sp>
      <p:sp>
        <p:nvSpPr>
          <p:cNvPr id="43014" name="Line 11"/>
          <p:cNvSpPr>
            <a:spLocks noChangeShapeType="1"/>
          </p:cNvSpPr>
          <p:nvPr/>
        </p:nvSpPr>
        <p:spPr bwMode="auto">
          <a:xfrm>
            <a:off x="2000250" y="4000500"/>
            <a:ext cx="226695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3015" name="Text Box 12"/>
          <p:cNvSpPr txBox="1">
            <a:spLocks noChangeArrowheads="1"/>
          </p:cNvSpPr>
          <p:nvPr/>
        </p:nvSpPr>
        <p:spPr bwMode="auto">
          <a:xfrm>
            <a:off x="1527175" y="3792538"/>
            <a:ext cx="4238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P</a:t>
            </a:r>
            <a:r>
              <a:rPr lang="en-CA" b="1" baseline="-25000">
                <a:latin typeface="Arial" charset="0"/>
              </a:rPr>
              <a:t>1</a:t>
            </a:r>
            <a:endParaRPr lang="en-CA" b="1">
              <a:latin typeface="Arial" charset="0"/>
            </a:endParaRPr>
          </a:p>
        </p:txBody>
      </p:sp>
      <p:sp>
        <p:nvSpPr>
          <p:cNvPr id="43016" name="Line 15"/>
          <p:cNvSpPr>
            <a:spLocks noChangeShapeType="1"/>
          </p:cNvSpPr>
          <p:nvPr/>
        </p:nvSpPr>
        <p:spPr bwMode="auto">
          <a:xfrm>
            <a:off x="1981200" y="4724400"/>
            <a:ext cx="226695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3017" name="Text Box 16"/>
          <p:cNvSpPr txBox="1">
            <a:spLocks noChangeArrowheads="1"/>
          </p:cNvSpPr>
          <p:nvPr/>
        </p:nvSpPr>
        <p:spPr bwMode="auto">
          <a:xfrm>
            <a:off x="1508125" y="4516438"/>
            <a:ext cx="4238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P</a:t>
            </a:r>
            <a:r>
              <a:rPr lang="en-CA" b="1" baseline="-25000">
                <a:latin typeface="Arial" charset="0"/>
              </a:rPr>
              <a:t>3</a:t>
            </a:r>
            <a:endParaRPr lang="en-CA" b="1">
              <a:latin typeface="Arial" charset="0"/>
            </a:endParaRPr>
          </a:p>
        </p:txBody>
      </p:sp>
      <p:sp>
        <p:nvSpPr>
          <p:cNvPr id="43018" name="Freeform 17"/>
          <p:cNvSpPr>
            <a:spLocks/>
          </p:cNvSpPr>
          <p:nvPr/>
        </p:nvSpPr>
        <p:spPr bwMode="auto">
          <a:xfrm>
            <a:off x="2686050" y="2609850"/>
            <a:ext cx="2800350" cy="2305050"/>
          </a:xfrm>
          <a:custGeom>
            <a:avLst/>
            <a:gdLst>
              <a:gd name="T0" fmla="*/ 0 w 1404"/>
              <a:gd name="T1" fmla="*/ 2147483647 h 1248"/>
              <a:gd name="T2" fmla="*/ 2052770024 w 1404"/>
              <a:gd name="T3" fmla="*/ 2147483647 h 1248"/>
              <a:gd name="T4" fmla="*/ 2147483647 w 1404"/>
              <a:gd name="T5" fmla="*/ 1555594614 h 1248"/>
              <a:gd name="T6" fmla="*/ 2147483647 w 1404"/>
              <a:gd name="T7" fmla="*/ 0 h 1248"/>
              <a:gd name="T8" fmla="*/ 0 60000 65536"/>
              <a:gd name="T9" fmla="*/ 0 60000 65536"/>
              <a:gd name="T10" fmla="*/ 0 60000 65536"/>
              <a:gd name="T11" fmla="*/ 0 60000 65536"/>
              <a:gd name="T12" fmla="*/ 0 w 1404"/>
              <a:gd name="T13" fmla="*/ 0 h 1248"/>
              <a:gd name="T14" fmla="*/ 1404 w 1404"/>
              <a:gd name="T15" fmla="*/ 1248 h 124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404" h="1248">
                <a:moveTo>
                  <a:pt x="0" y="1248"/>
                </a:moveTo>
                <a:cubicBezTo>
                  <a:pt x="139" y="1212"/>
                  <a:pt x="338" y="1116"/>
                  <a:pt x="516" y="984"/>
                </a:cubicBezTo>
                <a:cubicBezTo>
                  <a:pt x="694" y="852"/>
                  <a:pt x="920" y="620"/>
                  <a:pt x="1068" y="456"/>
                </a:cubicBezTo>
                <a:cubicBezTo>
                  <a:pt x="1216" y="292"/>
                  <a:pt x="1334" y="95"/>
                  <a:pt x="1404" y="0"/>
                </a:cubicBezTo>
              </a:path>
            </a:pathLst>
          </a:custGeom>
          <a:noFill/>
          <a:ln w="57150">
            <a:solidFill>
              <a:schemeClr val="fol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grpSp>
        <p:nvGrpSpPr>
          <p:cNvPr id="3" name="Group 32"/>
          <p:cNvGrpSpPr>
            <a:grpSpLocks/>
          </p:cNvGrpSpPr>
          <p:nvPr/>
        </p:nvGrpSpPr>
        <p:grpSpPr bwMode="auto">
          <a:xfrm>
            <a:off x="3257550" y="3030538"/>
            <a:ext cx="3070225" cy="2189162"/>
            <a:chOff x="2052" y="1909"/>
            <a:chExt cx="1934" cy="1379"/>
          </a:xfrm>
        </p:grpSpPr>
        <p:sp>
          <p:nvSpPr>
            <p:cNvPr id="43035" name="Text Box 10"/>
            <p:cNvSpPr txBox="1">
              <a:spLocks noChangeArrowheads="1"/>
            </p:cNvSpPr>
            <p:nvPr/>
          </p:nvSpPr>
          <p:spPr bwMode="auto">
            <a:xfrm>
              <a:off x="3614" y="1909"/>
              <a:ext cx="372" cy="233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CA" b="1">
                  <a:latin typeface="Arial" charset="0"/>
                </a:rPr>
                <a:t>AS</a:t>
              </a:r>
              <a:r>
                <a:rPr lang="en-CA" b="1" baseline="-25000">
                  <a:latin typeface="Arial" charset="0"/>
                </a:rPr>
                <a:t>3</a:t>
              </a:r>
              <a:endParaRPr lang="en-CA" b="1">
                <a:latin typeface="Arial" charset="0"/>
              </a:endParaRPr>
            </a:p>
          </p:txBody>
        </p:sp>
        <p:sp>
          <p:nvSpPr>
            <p:cNvPr id="43036" name="Freeform 18"/>
            <p:cNvSpPr>
              <a:spLocks/>
            </p:cNvSpPr>
            <p:nvPr/>
          </p:nvSpPr>
          <p:spPr bwMode="auto">
            <a:xfrm>
              <a:off x="2052" y="2124"/>
              <a:ext cx="1560" cy="1164"/>
            </a:xfrm>
            <a:custGeom>
              <a:avLst/>
              <a:gdLst>
                <a:gd name="T0" fmla="*/ 0 w 1404"/>
                <a:gd name="T1" fmla="*/ 1086 h 1248"/>
                <a:gd name="T2" fmla="*/ 637 w 1404"/>
                <a:gd name="T3" fmla="*/ 856 h 1248"/>
                <a:gd name="T4" fmla="*/ 1319 w 1404"/>
                <a:gd name="T5" fmla="*/ 396 h 1248"/>
                <a:gd name="T6" fmla="*/ 1733 w 1404"/>
                <a:gd name="T7" fmla="*/ 0 h 124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404"/>
                <a:gd name="T13" fmla="*/ 0 h 1248"/>
                <a:gd name="T14" fmla="*/ 1404 w 1404"/>
                <a:gd name="T15" fmla="*/ 1248 h 124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404" h="1248">
                  <a:moveTo>
                    <a:pt x="0" y="1248"/>
                  </a:moveTo>
                  <a:cubicBezTo>
                    <a:pt x="139" y="1212"/>
                    <a:pt x="338" y="1116"/>
                    <a:pt x="516" y="984"/>
                  </a:cubicBezTo>
                  <a:cubicBezTo>
                    <a:pt x="694" y="852"/>
                    <a:pt x="920" y="620"/>
                    <a:pt x="1068" y="456"/>
                  </a:cubicBezTo>
                  <a:cubicBezTo>
                    <a:pt x="1216" y="292"/>
                    <a:pt x="1334" y="95"/>
                    <a:pt x="1404" y="0"/>
                  </a:cubicBezTo>
                </a:path>
              </a:pathLst>
            </a:custGeom>
            <a:noFill/>
            <a:ln w="57150">
              <a:solidFill>
                <a:schemeClr val="folHlink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43020" name="Text Box 19"/>
          <p:cNvSpPr txBox="1">
            <a:spLocks noChangeArrowheads="1"/>
          </p:cNvSpPr>
          <p:nvPr/>
        </p:nvSpPr>
        <p:spPr bwMode="auto">
          <a:xfrm>
            <a:off x="2784475" y="5345113"/>
            <a:ext cx="769938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GDP</a:t>
            </a:r>
            <a:r>
              <a:rPr lang="en-CA" b="1" baseline="-25000">
                <a:latin typeface="Arial" charset="0"/>
              </a:rPr>
              <a:t>3</a:t>
            </a:r>
            <a:endParaRPr lang="en-CA" b="1">
              <a:latin typeface="Arial" charset="0"/>
            </a:endParaRPr>
          </a:p>
        </p:txBody>
      </p:sp>
      <p:sp>
        <p:nvSpPr>
          <p:cNvPr id="43021" name="Line 20"/>
          <p:cNvSpPr>
            <a:spLocks noChangeShapeType="1"/>
          </p:cNvSpPr>
          <p:nvPr/>
        </p:nvSpPr>
        <p:spPr bwMode="auto">
          <a:xfrm flipH="1">
            <a:off x="3143250" y="4743450"/>
            <a:ext cx="0" cy="6096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3022" name="Text Box 21"/>
          <p:cNvSpPr txBox="1">
            <a:spLocks noChangeArrowheads="1"/>
          </p:cNvSpPr>
          <p:nvPr/>
        </p:nvSpPr>
        <p:spPr bwMode="auto">
          <a:xfrm>
            <a:off x="3908425" y="5345113"/>
            <a:ext cx="736600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GDP</a:t>
            </a:r>
            <a:r>
              <a:rPr lang="en-CA" b="1" baseline="-25000">
                <a:latin typeface="Arial" charset="0"/>
              </a:rPr>
              <a:t>f</a:t>
            </a:r>
            <a:endParaRPr lang="en-CA" b="1">
              <a:latin typeface="Arial" charset="0"/>
            </a:endParaRPr>
          </a:p>
        </p:txBody>
      </p:sp>
      <p:sp>
        <p:nvSpPr>
          <p:cNvPr id="43023" name="Text Box 22"/>
          <p:cNvSpPr txBox="1">
            <a:spLocks noChangeArrowheads="1"/>
          </p:cNvSpPr>
          <p:nvPr/>
        </p:nvSpPr>
        <p:spPr bwMode="auto">
          <a:xfrm>
            <a:off x="4841875" y="5345113"/>
            <a:ext cx="769938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GDP</a:t>
            </a:r>
            <a:r>
              <a:rPr lang="en-CA" b="1" baseline="-25000">
                <a:latin typeface="Arial" charset="0"/>
              </a:rPr>
              <a:t>2</a:t>
            </a:r>
            <a:endParaRPr lang="en-CA" b="1">
              <a:latin typeface="Arial" charset="0"/>
            </a:endParaRPr>
          </a:p>
        </p:txBody>
      </p:sp>
      <p:sp>
        <p:nvSpPr>
          <p:cNvPr id="43024" name="Text Box 23"/>
          <p:cNvSpPr txBox="1">
            <a:spLocks noChangeArrowheads="1"/>
          </p:cNvSpPr>
          <p:nvPr/>
        </p:nvSpPr>
        <p:spPr bwMode="auto">
          <a:xfrm>
            <a:off x="6270625" y="5345113"/>
            <a:ext cx="25320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Real domestic output</a:t>
            </a:r>
          </a:p>
        </p:txBody>
      </p:sp>
      <p:sp>
        <p:nvSpPr>
          <p:cNvPr id="43025" name="Text Box 24"/>
          <p:cNvSpPr txBox="1">
            <a:spLocks noChangeArrowheads="1"/>
          </p:cNvSpPr>
          <p:nvPr/>
        </p:nvSpPr>
        <p:spPr bwMode="auto">
          <a:xfrm rot="-5400000">
            <a:off x="477838" y="3568700"/>
            <a:ext cx="1327150" cy="3683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Price level</a:t>
            </a:r>
          </a:p>
        </p:txBody>
      </p:sp>
      <p:sp>
        <p:nvSpPr>
          <p:cNvPr id="43026" name="Text Box 25"/>
          <p:cNvSpPr txBox="1">
            <a:spLocks noChangeArrowheads="1"/>
          </p:cNvSpPr>
          <p:nvPr/>
        </p:nvSpPr>
        <p:spPr bwMode="auto">
          <a:xfrm>
            <a:off x="3889375" y="1677988"/>
            <a:ext cx="711200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AS</a:t>
            </a:r>
            <a:r>
              <a:rPr lang="en-CA" b="1" baseline="-25000">
                <a:latin typeface="Arial" charset="0"/>
              </a:rPr>
              <a:t>LR</a:t>
            </a:r>
            <a:endParaRPr lang="en-CA" b="1">
              <a:latin typeface="Arial" charset="0"/>
            </a:endParaRPr>
          </a:p>
        </p:txBody>
      </p:sp>
      <p:sp>
        <p:nvSpPr>
          <p:cNvPr id="198682" name="Rectangle 26"/>
          <p:cNvSpPr>
            <a:spLocks noChangeArrowheads="1"/>
          </p:cNvSpPr>
          <p:nvPr/>
        </p:nvSpPr>
        <p:spPr bwMode="auto">
          <a:xfrm>
            <a:off x="3429000" y="927100"/>
            <a:ext cx="2482850" cy="60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 eaLnBrk="1" hangingPunct="1">
              <a:defRPr/>
            </a:pPr>
            <a:r>
              <a:rPr lang="en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Figure 8-11</a:t>
            </a:r>
          </a:p>
        </p:txBody>
      </p:sp>
      <p:sp>
        <p:nvSpPr>
          <p:cNvPr id="198683" name="Rectangle 27"/>
          <p:cNvSpPr>
            <a:spLocks noChangeArrowheads="1"/>
          </p:cNvSpPr>
          <p:nvPr/>
        </p:nvSpPr>
        <p:spPr bwMode="blackWhite">
          <a:xfrm>
            <a:off x="6403975" y="2794000"/>
            <a:ext cx="2462213" cy="19399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 eaLnBrk="1" hangingPunct="1">
              <a:defRPr/>
            </a:pPr>
            <a:r>
              <a:rPr lang="en-CA" sz="2000" i="1">
                <a:latin typeface="+mj-lt"/>
              </a:rPr>
              <a:t>a decrease in price level leads to decreases in nominal wages, shifting short-run AS rightward</a:t>
            </a:r>
            <a:r>
              <a:rPr lang="en-CA" sz="2000" i="1">
                <a:latin typeface="+mj-lt"/>
                <a:sym typeface="Wingdings" pitchFamily="2" charset="2"/>
              </a:rPr>
              <a:t> new equilibrium at c</a:t>
            </a:r>
            <a:r>
              <a:rPr lang="en-CA" sz="2000" i="1" baseline="-25000">
                <a:latin typeface="+mj-lt"/>
                <a:sym typeface="Wingdings" pitchFamily="2" charset="2"/>
              </a:rPr>
              <a:t>1</a:t>
            </a:r>
            <a:endParaRPr lang="en-CA" sz="2000" i="1">
              <a:latin typeface="+mj-lt"/>
            </a:endParaRPr>
          </a:p>
        </p:txBody>
      </p:sp>
      <p:sp>
        <p:nvSpPr>
          <p:cNvPr id="43029" name="Text Box 28"/>
          <p:cNvSpPr txBox="1">
            <a:spLocks noChangeArrowheads="1"/>
          </p:cNvSpPr>
          <p:nvPr/>
        </p:nvSpPr>
        <p:spPr bwMode="auto">
          <a:xfrm>
            <a:off x="3717925" y="3563938"/>
            <a:ext cx="3984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</a:t>
            </a:r>
            <a:r>
              <a:rPr lang="en-CA" b="1" baseline="-25000">
                <a:latin typeface="Arial" charset="0"/>
              </a:rPr>
              <a:t>1</a:t>
            </a:r>
            <a:endParaRPr lang="en-CA" b="1">
              <a:latin typeface="Arial" charset="0"/>
            </a:endParaRPr>
          </a:p>
        </p:txBody>
      </p:sp>
      <p:sp>
        <p:nvSpPr>
          <p:cNvPr id="43030" name="Text Box 29"/>
          <p:cNvSpPr txBox="1">
            <a:spLocks noChangeArrowheads="1"/>
          </p:cNvSpPr>
          <p:nvPr/>
        </p:nvSpPr>
        <p:spPr bwMode="auto">
          <a:xfrm>
            <a:off x="2765425" y="4268788"/>
            <a:ext cx="3984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</a:t>
            </a:r>
            <a:r>
              <a:rPr lang="en-CA" b="1" baseline="-25000">
                <a:latin typeface="Arial" charset="0"/>
              </a:rPr>
              <a:t>3</a:t>
            </a:r>
            <a:endParaRPr lang="en-CA" b="1">
              <a:latin typeface="Arial" charset="0"/>
            </a:endParaRPr>
          </a:p>
        </p:txBody>
      </p:sp>
      <p:sp>
        <p:nvSpPr>
          <p:cNvPr id="198686" name="AutoShape 30"/>
          <p:cNvSpPr>
            <a:spLocks noChangeArrowheads="1"/>
          </p:cNvSpPr>
          <p:nvPr/>
        </p:nvSpPr>
        <p:spPr bwMode="auto">
          <a:xfrm rot="10800000">
            <a:off x="3448050" y="4552950"/>
            <a:ext cx="495300" cy="342900"/>
          </a:xfrm>
          <a:prstGeom prst="leftArrow">
            <a:avLst>
              <a:gd name="adj1" fmla="val 50000"/>
              <a:gd name="adj2" fmla="val 36111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8687" name="Text Box 31"/>
          <p:cNvSpPr txBox="1">
            <a:spLocks noChangeArrowheads="1"/>
          </p:cNvSpPr>
          <p:nvPr/>
        </p:nvSpPr>
        <p:spPr bwMode="auto">
          <a:xfrm>
            <a:off x="4346575" y="4592638"/>
            <a:ext cx="398463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c</a:t>
            </a:r>
            <a:r>
              <a:rPr lang="en-CA" b="1" baseline="-25000">
                <a:latin typeface="Arial" charset="0"/>
              </a:rPr>
              <a:t>1</a:t>
            </a:r>
            <a:endParaRPr lang="en-CA" b="1">
              <a:latin typeface="Arial" charset="0"/>
            </a:endParaRPr>
          </a:p>
        </p:txBody>
      </p:sp>
      <p:sp>
        <p:nvSpPr>
          <p:cNvPr id="32" name="Slide Number Placeholder 3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54B9AD-0E38-4A82-B791-FE6C59EE0627}" type="slidenum">
              <a:rPr lang="en-US"/>
              <a:pPr>
                <a:defRPr/>
              </a:pPr>
              <a:t>33</a:t>
            </a:fld>
            <a:endParaRPr lang="en-US"/>
          </a:p>
        </p:txBody>
      </p:sp>
      <p:sp>
        <p:nvSpPr>
          <p:cNvPr id="33" name="Footer Placeholder 3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683" grpId="0" animBg="1" autoUpdateAnimBg="0"/>
      <p:bldP spid="198686" grpId="0" animBg="1"/>
      <p:bldP spid="19868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2510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z="3600" smtClean="0">
                <a:solidFill>
                  <a:schemeClr val="accent1">
                    <a:satMod val="150000"/>
                  </a:schemeClr>
                </a:solidFill>
              </a:rPr>
              <a:t>Equilibrium in the Long-Run AD-AS Model</a:t>
            </a:r>
          </a:p>
        </p:txBody>
      </p:sp>
      <p:grpSp>
        <p:nvGrpSpPr>
          <p:cNvPr id="44035" name="Group 4"/>
          <p:cNvGrpSpPr>
            <a:grpSpLocks/>
          </p:cNvGrpSpPr>
          <p:nvPr/>
        </p:nvGrpSpPr>
        <p:grpSpPr bwMode="auto">
          <a:xfrm>
            <a:off x="2170113" y="2351088"/>
            <a:ext cx="4724400" cy="3219450"/>
            <a:chOff x="1254" y="1368"/>
            <a:chExt cx="2976" cy="2028"/>
          </a:xfrm>
        </p:grpSpPr>
        <p:sp>
          <p:nvSpPr>
            <p:cNvPr id="44049" name="Line 5"/>
            <p:cNvSpPr>
              <a:spLocks noChangeShapeType="1"/>
            </p:cNvSpPr>
            <p:nvPr/>
          </p:nvSpPr>
          <p:spPr bwMode="auto">
            <a:xfrm>
              <a:off x="1266" y="1368"/>
              <a:ext cx="0" cy="202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4050" name="Line 6"/>
            <p:cNvSpPr>
              <a:spLocks noChangeShapeType="1"/>
            </p:cNvSpPr>
            <p:nvPr/>
          </p:nvSpPr>
          <p:spPr bwMode="auto">
            <a:xfrm>
              <a:off x="1254" y="3384"/>
              <a:ext cx="297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44036" name="Line 7"/>
          <p:cNvSpPr>
            <a:spLocks noChangeShapeType="1"/>
          </p:cNvSpPr>
          <p:nvPr/>
        </p:nvSpPr>
        <p:spPr bwMode="auto">
          <a:xfrm>
            <a:off x="4465638" y="2370138"/>
            <a:ext cx="0" cy="3200400"/>
          </a:xfrm>
          <a:prstGeom prst="line">
            <a:avLst/>
          </a:prstGeom>
          <a:noFill/>
          <a:ln w="5715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4037" name="Text Box 8"/>
          <p:cNvSpPr txBox="1">
            <a:spLocks noChangeArrowheads="1"/>
          </p:cNvSpPr>
          <p:nvPr/>
        </p:nvSpPr>
        <p:spPr bwMode="auto">
          <a:xfrm>
            <a:off x="5726113" y="2409825"/>
            <a:ext cx="590550" cy="3698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AS</a:t>
            </a:r>
            <a:r>
              <a:rPr lang="en-CA" b="1" baseline="-25000">
                <a:latin typeface="Arial" charset="0"/>
              </a:rPr>
              <a:t>1</a:t>
            </a:r>
            <a:endParaRPr lang="en-CA" b="1">
              <a:latin typeface="Arial" charset="0"/>
            </a:endParaRPr>
          </a:p>
        </p:txBody>
      </p:sp>
      <p:sp>
        <p:nvSpPr>
          <p:cNvPr id="44038" name="Line 9"/>
          <p:cNvSpPr>
            <a:spLocks noChangeShapeType="1"/>
          </p:cNvSpPr>
          <p:nvPr/>
        </p:nvSpPr>
        <p:spPr bwMode="auto">
          <a:xfrm>
            <a:off x="2179638" y="4179888"/>
            <a:ext cx="226695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4039" name="Text Box 10"/>
          <p:cNvSpPr txBox="1">
            <a:spLocks noChangeArrowheads="1"/>
          </p:cNvSpPr>
          <p:nvPr/>
        </p:nvSpPr>
        <p:spPr bwMode="auto">
          <a:xfrm>
            <a:off x="1706563" y="3971925"/>
            <a:ext cx="423862" cy="3698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P</a:t>
            </a:r>
            <a:r>
              <a:rPr lang="en-CA" b="1" baseline="-25000">
                <a:latin typeface="Arial" charset="0"/>
              </a:rPr>
              <a:t>1</a:t>
            </a:r>
            <a:endParaRPr lang="en-CA" b="1">
              <a:latin typeface="Arial" charset="0"/>
            </a:endParaRPr>
          </a:p>
        </p:txBody>
      </p:sp>
      <p:sp>
        <p:nvSpPr>
          <p:cNvPr id="44040" name="Freeform 13"/>
          <p:cNvSpPr>
            <a:spLocks/>
          </p:cNvSpPr>
          <p:nvPr/>
        </p:nvSpPr>
        <p:spPr bwMode="auto">
          <a:xfrm>
            <a:off x="2865438" y="2789238"/>
            <a:ext cx="2800350" cy="2305050"/>
          </a:xfrm>
          <a:custGeom>
            <a:avLst/>
            <a:gdLst>
              <a:gd name="T0" fmla="*/ 0 w 1404"/>
              <a:gd name="T1" fmla="*/ 2147483647 h 1248"/>
              <a:gd name="T2" fmla="*/ 2052770024 w 1404"/>
              <a:gd name="T3" fmla="*/ 2147483647 h 1248"/>
              <a:gd name="T4" fmla="*/ 2147483647 w 1404"/>
              <a:gd name="T5" fmla="*/ 1555594614 h 1248"/>
              <a:gd name="T6" fmla="*/ 2147483647 w 1404"/>
              <a:gd name="T7" fmla="*/ 0 h 1248"/>
              <a:gd name="T8" fmla="*/ 0 60000 65536"/>
              <a:gd name="T9" fmla="*/ 0 60000 65536"/>
              <a:gd name="T10" fmla="*/ 0 60000 65536"/>
              <a:gd name="T11" fmla="*/ 0 60000 65536"/>
              <a:gd name="T12" fmla="*/ 0 w 1404"/>
              <a:gd name="T13" fmla="*/ 0 h 1248"/>
              <a:gd name="T14" fmla="*/ 1404 w 1404"/>
              <a:gd name="T15" fmla="*/ 1248 h 124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404" h="1248">
                <a:moveTo>
                  <a:pt x="0" y="1248"/>
                </a:moveTo>
                <a:cubicBezTo>
                  <a:pt x="139" y="1212"/>
                  <a:pt x="338" y="1116"/>
                  <a:pt x="516" y="984"/>
                </a:cubicBezTo>
                <a:cubicBezTo>
                  <a:pt x="694" y="852"/>
                  <a:pt x="920" y="620"/>
                  <a:pt x="1068" y="456"/>
                </a:cubicBezTo>
                <a:cubicBezTo>
                  <a:pt x="1216" y="292"/>
                  <a:pt x="1334" y="95"/>
                  <a:pt x="1404" y="0"/>
                </a:cubicBezTo>
              </a:path>
            </a:pathLst>
          </a:custGeom>
          <a:noFill/>
          <a:ln w="57150">
            <a:solidFill>
              <a:schemeClr val="fol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4041" name="Text Box 19"/>
          <p:cNvSpPr txBox="1">
            <a:spLocks noChangeArrowheads="1"/>
          </p:cNvSpPr>
          <p:nvPr/>
        </p:nvSpPr>
        <p:spPr bwMode="auto">
          <a:xfrm>
            <a:off x="4087813" y="5524500"/>
            <a:ext cx="736600" cy="3698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GDP</a:t>
            </a:r>
            <a:r>
              <a:rPr lang="en-CA" b="1" baseline="-25000">
                <a:latin typeface="Arial" charset="0"/>
              </a:rPr>
              <a:t>f</a:t>
            </a:r>
            <a:endParaRPr lang="en-CA" b="1">
              <a:latin typeface="Arial" charset="0"/>
            </a:endParaRPr>
          </a:p>
        </p:txBody>
      </p:sp>
      <p:sp>
        <p:nvSpPr>
          <p:cNvPr id="44042" name="Text Box 21"/>
          <p:cNvSpPr txBox="1">
            <a:spLocks noChangeArrowheads="1"/>
          </p:cNvSpPr>
          <p:nvPr/>
        </p:nvSpPr>
        <p:spPr bwMode="auto">
          <a:xfrm rot="-5400000">
            <a:off x="657225" y="3748088"/>
            <a:ext cx="1327150" cy="3683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Price level</a:t>
            </a:r>
          </a:p>
        </p:txBody>
      </p:sp>
      <p:sp>
        <p:nvSpPr>
          <p:cNvPr id="44043" name="Text Box 22"/>
          <p:cNvSpPr txBox="1">
            <a:spLocks noChangeArrowheads="1"/>
          </p:cNvSpPr>
          <p:nvPr/>
        </p:nvSpPr>
        <p:spPr bwMode="auto">
          <a:xfrm>
            <a:off x="4068763" y="1857375"/>
            <a:ext cx="711200" cy="3698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AS</a:t>
            </a:r>
            <a:r>
              <a:rPr lang="en-CA" b="1" baseline="-25000">
                <a:latin typeface="Arial" charset="0"/>
              </a:rPr>
              <a:t>LR</a:t>
            </a:r>
            <a:endParaRPr lang="en-CA" b="1">
              <a:latin typeface="Arial" charset="0"/>
            </a:endParaRPr>
          </a:p>
        </p:txBody>
      </p:sp>
      <p:sp>
        <p:nvSpPr>
          <p:cNvPr id="44044" name="Text Box 23"/>
          <p:cNvSpPr txBox="1">
            <a:spLocks noChangeArrowheads="1"/>
          </p:cNvSpPr>
          <p:nvPr/>
        </p:nvSpPr>
        <p:spPr bwMode="auto">
          <a:xfrm>
            <a:off x="4525963" y="3914775"/>
            <a:ext cx="312737" cy="3698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</a:t>
            </a:r>
          </a:p>
        </p:txBody>
      </p:sp>
      <p:sp>
        <p:nvSpPr>
          <p:cNvPr id="44045" name="Freeform 27"/>
          <p:cNvSpPr>
            <a:spLocks/>
          </p:cNvSpPr>
          <p:nvPr/>
        </p:nvSpPr>
        <p:spPr bwMode="auto">
          <a:xfrm rot="834977">
            <a:off x="3057525" y="2543175"/>
            <a:ext cx="2951163" cy="2381250"/>
          </a:xfrm>
          <a:custGeom>
            <a:avLst/>
            <a:gdLst>
              <a:gd name="T0" fmla="*/ 0 w 1788"/>
              <a:gd name="T1" fmla="*/ 0 h 1464"/>
              <a:gd name="T2" fmla="*/ 2147483647 w 1788"/>
              <a:gd name="T3" fmla="*/ 2147483647 h 1464"/>
              <a:gd name="T4" fmla="*/ 2147483647 w 1788"/>
              <a:gd name="T5" fmla="*/ 2147483647 h 1464"/>
              <a:gd name="T6" fmla="*/ 0 60000 65536"/>
              <a:gd name="T7" fmla="*/ 0 60000 65536"/>
              <a:gd name="T8" fmla="*/ 0 60000 65536"/>
              <a:gd name="T9" fmla="*/ 0 w 1788"/>
              <a:gd name="T10" fmla="*/ 0 h 1464"/>
              <a:gd name="T11" fmla="*/ 1788 w 1788"/>
              <a:gd name="T12" fmla="*/ 1464 h 146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88" h="1464">
                <a:moveTo>
                  <a:pt x="0" y="0"/>
                </a:moveTo>
                <a:cubicBezTo>
                  <a:pt x="295" y="376"/>
                  <a:pt x="590" y="752"/>
                  <a:pt x="888" y="996"/>
                </a:cubicBezTo>
                <a:cubicBezTo>
                  <a:pt x="1186" y="1240"/>
                  <a:pt x="1644" y="1386"/>
                  <a:pt x="1788" y="1464"/>
                </a:cubicBezTo>
              </a:path>
            </a:pathLst>
          </a:custGeom>
          <a:noFill/>
          <a:ln w="57150">
            <a:solidFill>
              <a:schemeClr val="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4046" name="Text Box 28"/>
          <p:cNvSpPr txBox="1">
            <a:spLocks noChangeArrowheads="1"/>
          </p:cNvSpPr>
          <p:nvPr/>
        </p:nvSpPr>
        <p:spPr bwMode="auto">
          <a:xfrm>
            <a:off x="5699125" y="4954588"/>
            <a:ext cx="603250" cy="3698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CA" b="1">
                <a:latin typeface="Arial" charset="0"/>
              </a:rPr>
              <a:t>AD</a:t>
            </a:r>
            <a:r>
              <a:rPr lang="en-CA" b="1" baseline="-25000">
                <a:latin typeface="Arial" charset="0"/>
              </a:rPr>
              <a:t>1</a:t>
            </a:r>
            <a:endParaRPr lang="en-CA" b="1">
              <a:latin typeface="Arial" charset="0"/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B5A9CB-EF1D-44C5-A25B-E914E51EA91D}" type="slidenum">
              <a:rPr lang="en-US"/>
              <a:pPr>
                <a:defRPr/>
              </a:pPr>
              <a:t>34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z="3600" smtClean="0">
                <a:solidFill>
                  <a:schemeClr val="accent1">
                    <a:satMod val="150000"/>
                  </a:schemeClr>
                </a:solidFill>
              </a:rPr>
              <a:t>Equilibrium Versus Full-Employment GDP</a:t>
            </a:r>
          </a:p>
        </p:txBody>
      </p:sp>
      <p:sp>
        <p:nvSpPr>
          <p:cNvPr id="45059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There is no guarantee, in the short run, that equilibrium GDP will be full-employment GDP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ED8C7A-A760-40B0-96BF-1A5DFE76FADB}" type="slidenum">
              <a:rPr lang="en-US"/>
              <a:pPr>
                <a:defRPr/>
              </a:pPr>
              <a:t>35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5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Recessionary Gap</a:t>
            </a:r>
          </a:p>
        </p:txBody>
      </p:sp>
      <p:sp>
        <p:nvSpPr>
          <p:cNvPr id="46083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A recessionary gap occurs when AD is too low, and equilibrium GDP is below potential GDP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0D1EF16-82D3-4DB3-AB94-665183CC99F9}" type="slidenum">
              <a:rPr lang="en-US"/>
              <a:pPr>
                <a:defRPr/>
              </a:pPr>
              <a:t>36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08" name="Rectangle 35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2510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Recessionary Gap</a:t>
            </a:r>
          </a:p>
        </p:txBody>
      </p:sp>
      <p:sp>
        <p:nvSpPr>
          <p:cNvPr id="47107" name="Line 2"/>
          <p:cNvSpPr>
            <a:spLocks noChangeShapeType="1"/>
          </p:cNvSpPr>
          <p:nvPr/>
        </p:nvSpPr>
        <p:spPr bwMode="auto">
          <a:xfrm flipH="1">
            <a:off x="2330450" y="4356100"/>
            <a:ext cx="27432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7108" name="Line 3"/>
          <p:cNvSpPr>
            <a:spLocks noChangeShapeType="1"/>
          </p:cNvSpPr>
          <p:nvPr/>
        </p:nvSpPr>
        <p:spPr bwMode="auto">
          <a:xfrm>
            <a:off x="5200650" y="2497138"/>
            <a:ext cx="0" cy="3217862"/>
          </a:xfrm>
          <a:prstGeom prst="line">
            <a:avLst/>
          </a:prstGeom>
          <a:noFill/>
          <a:ln w="7620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7109" name="Line 4"/>
          <p:cNvSpPr>
            <a:spLocks noChangeShapeType="1"/>
          </p:cNvSpPr>
          <p:nvPr/>
        </p:nvSpPr>
        <p:spPr bwMode="auto">
          <a:xfrm>
            <a:off x="3492500" y="3697288"/>
            <a:ext cx="3003550" cy="1119187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7110" name="Rectangle 5"/>
          <p:cNvSpPr>
            <a:spLocks noChangeArrowheads="1"/>
          </p:cNvSpPr>
          <p:nvPr/>
        </p:nvSpPr>
        <p:spPr bwMode="auto">
          <a:xfrm rot="-5400000">
            <a:off x="1153319" y="2593182"/>
            <a:ext cx="1314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b="1">
                <a:latin typeface="Arial" charset="0"/>
              </a:rPr>
              <a:t>Price level</a:t>
            </a:r>
          </a:p>
        </p:txBody>
      </p:sp>
      <p:sp>
        <p:nvSpPr>
          <p:cNvPr id="47111" name="Rectangle 6"/>
          <p:cNvSpPr>
            <a:spLocks noChangeArrowheads="1"/>
          </p:cNvSpPr>
          <p:nvPr/>
        </p:nvSpPr>
        <p:spPr bwMode="auto">
          <a:xfrm>
            <a:off x="6734175" y="5784850"/>
            <a:ext cx="1225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b="1">
                <a:latin typeface="Arial" charset="0"/>
              </a:rPr>
              <a:t>Real GDP</a:t>
            </a:r>
          </a:p>
        </p:txBody>
      </p:sp>
      <p:grpSp>
        <p:nvGrpSpPr>
          <p:cNvPr id="47112" name="Group 9"/>
          <p:cNvGrpSpPr>
            <a:grpSpLocks/>
          </p:cNvGrpSpPr>
          <p:nvPr/>
        </p:nvGrpSpPr>
        <p:grpSpPr bwMode="auto">
          <a:xfrm>
            <a:off x="2303463" y="1581150"/>
            <a:ext cx="4741862" cy="4148138"/>
            <a:chOff x="1451" y="816"/>
            <a:chExt cx="2987" cy="2613"/>
          </a:xfrm>
        </p:grpSpPr>
        <p:sp>
          <p:nvSpPr>
            <p:cNvPr id="47138" name="Line 7"/>
            <p:cNvSpPr>
              <a:spLocks noChangeShapeType="1"/>
            </p:cNvSpPr>
            <p:nvPr/>
          </p:nvSpPr>
          <p:spPr bwMode="auto">
            <a:xfrm>
              <a:off x="1473" y="816"/>
              <a:ext cx="0" cy="2613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7139" name="Line 8"/>
            <p:cNvSpPr>
              <a:spLocks noChangeShapeType="1"/>
            </p:cNvSpPr>
            <p:nvPr/>
          </p:nvSpPr>
          <p:spPr bwMode="auto">
            <a:xfrm>
              <a:off x="1451" y="3412"/>
              <a:ext cx="2987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47113" name="Arc 10"/>
          <p:cNvSpPr>
            <a:spLocks/>
          </p:cNvSpPr>
          <p:nvPr/>
        </p:nvSpPr>
        <p:spPr bwMode="auto">
          <a:xfrm>
            <a:off x="3027363" y="2995613"/>
            <a:ext cx="2814637" cy="2179637"/>
          </a:xfrm>
          <a:custGeom>
            <a:avLst/>
            <a:gdLst>
              <a:gd name="T0" fmla="*/ 2147483647 w 21600"/>
              <a:gd name="T1" fmla="*/ 16444958 h 21600"/>
              <a:gd name="T2" fmla="*/ 0 w 21600"/>
              <a:gd name="T3" fmla="*/ 2147483647 h 21600"/>
              <a:gd name="T4" fmla="*/ 0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21599" y="15"/>
                </a:moveTo>
                <a:cubicBezTo>
                  <a:pt x="21591" y="11939"/>
                  <a:pt x="11923" y="21599"/>
                  <a:pt x="0" y="21600"/>
                </a:cubicBezTo>
              </a:path>
              <a:path w="21600" h="21600" stroke="0" extrusionOk="0">
                <a:moveTo>
                  <a:pt x="21599" y="15"/>
                </a:moveTo>
                <a:cubicBezTo>
                  <a:pt x="21591" y="11939"/>
                  <a:pt x="11923" y="21599"/>
                  <a:pt x="0" y="21600"/>
                </a:cubicBezTo>
                <a:lnTo>
                  <a:pt x="0" y="0"/>
                </a:lnTo>
                <a:close/>
              </a:path>
            </a:pathLst>
          </a:custGeom>
          <a:noFill/>
          <a:ln w="76200" cap="rnd">
            <a:solidFill>
              <a:schemeClr val="fol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7114" name="Rectangle 11"/>
          <p:cNvSpPr>
            <a:spLocks noChangeArrowheads="1"/>
          </p:cNvSpPr>
          <p:nvPr/>
        </p:nvSpPr>
        <p:spPr bwMode="auto">
          <a:xfrm>
            <a:off x="5794375" y="2516188"/>
            <a:ext cx="5064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b="1">
                <a:latin typeface="Arial" charset="0"/>
              </a:rPr>
              <a:t>AS</a:t>
            </a:r>
          </a:p>
        </p:txBody>
      </p: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3074988" y="4229100"/>
            <a:ext cx="3665537" cy="1266825"/>
            <a:chOff x="1937" y="2484"/>
            <a:chExt cx="2309" cy="798"/>
          </a:xfrm>
        </p:grpSpPr>
        <p:sp>
          <p:nvSpPr>
            <p:cNvPr id="47136" name="Rectangle 12"/>
            <p:cNvSpPr>
              <a:spLocks noChangeArrowheads="1"/>
            </p:cNvSpPr>
            <p:nvPr/>
          </p:nvSpPr>
          <p:spPr bwMode="auto">
            <a:xfrm>
              <a:off x="3865" y="3049"/>
              <a:ext cx="381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b="1">
                  <a:latin typeface="Arial" charset="0"/>
                </a:rPr>
                <a:t>AD</a:t>
              </a:r>
              <a:r>
                <a:rPr lang="en-CA" b="1" baseline="-25000">
                  <a:latin typeface="Arial" charset="0"/>
                </a:rPr>
                <a:t>1</a:t>
              </a:r>
            </a:p>
          </p:txBody>
        </p:sp>
        <p:sp>
          <p:nvSpPr>
            <p:cNvPr id="47137" name="Line 13"/>
            <p:cNvSpPr>
              <a:spLocks noChangeShapeType="1"/>
            </p:cNvSpPr>
            <p:nvPr/>
          </p:nvSpPr>
          <p:spPr bwMode="auto">
            <a:xfrm>
              <a:off x="1937" y="2484"/>
              <a:ext cx="1892" cy="705"/>
            </a:xfrm>
            <a:prstGeom prst="line">
              <a:avLst/>
            </a:prstGeom>
            <a:noFill/>
            <a:ln w="76200">
              <a:solidFill>
                <a:schemeClr val="accent2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4303713" y="4724400"/>
            <a:ext cx="569912" cy="1404938"/>
            <a:chOff x="2699" y="2784"/>
            <a:chExt cx="359" cy="885"/>
          </a:xfrm>
        </p:grpSpPr>
        <p:sp>
          <p:nvSpPr>
            <p:cNvPr id="47133" name="Line 15"/>
            <p:cNvSpPr>
              <a:spLocks noChangeShapeType="1"/>
            </p:cNvSpPr>
            <p:nvPr/>
          </p:nvSpPr>
          <p:spPr bwMode="auto">
            <a:xfrm>
              <a:off x="2858" y="2832"/>
              <a:ext cx="0" cy="59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sysDot"/>
              <a:round/>
              <a:headEnd type="none" w="sm" len="sm"/>
              <a:tailEnd type="none" w="med" len="lg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7134" name="Rectangle 16"/>
            <p:cNvSpPr>
              <a:spLocks noChangeArrowheads="1"/>
            </p:cNvSpPr>
            <p:nvPr/>
          </p:nvSpPr>
          <p:spPr bwMode="auto">
            <a:xfrm>
              <a:off x="2699" y="3436"/>
              <a:ext cx="359" cy="233"/>
            </a:xfrm>
            <a:prstGeom prst="rect">
              <a:avLst/>
            </a:prstGeom>
            <a:noFill/>
            <a:ln w="9525">
              <a:noFill/>
              <a:prstDash val="sysDot"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b="1">
                  <a:latin typeface="Arial" charset="0"/>
                </a:rPr>
                <a:t>490</a:t>
              </a:r>
            </a:p>
          </p:txBody>
        </p:sp>
        <p:sp>
          <p:nvSpPr>
            <p:cNvPr id="47135" name="Oval 17"/>
            <p:cNvSpPr>
              <a:spLocks noChangeArrowheads="1"/>
            </p:cNvSpPr>
            <p:nvPr/>
          </p:nvSpPr>
          <p:spPr bwMode="auto">
            <a:xfrm>
              <a:off x="2820" y="2784"/>
              <a:ext cx="86" cy="86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7117" name="Oval 19"/>
          <p:cNvSpPr>
            <a:spLocks noChangeArrowheads="1"/>
          </p:cNvSpPr>
          <p:nvPr/>
        </p:nvSpPr>
        <p:spPr bwMode="auto">
          <a:xfrm>
            <a:off x="5143500" y="4267200"/>
            <a:ext cx="136525" cy="136525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7118" name="Rectangle 20"/>
          <p:cNvSpPr>
            <a:spLocks noChangeArrowheads="1"/>
          </p:cNvSpPr>
          <p:nvPr/>
        </p:nvSpPr>
        <p:spPr bwMode="auto">
          <a:xfrm>
            <a:off x="6589713" y="4529138"/>
            <a:ext cx="6048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b="1">
                <a:latin typeface="Arial" charset="0"/>
              </a:rPr>
              <a:t>AD</a:t>
            </a:r>
            <a:r>
              <a:rPr lang="en-CA" b="1" baseline="-25000">
                <a:latin typeface="Arial" charset="0"/>
              </a:rPr>
              <a:t>0</a:t>
            </a:r>
          </a:p>
        </p:txBody>
      </p:sp>
      <p:sp>
        <p:nvSpPr>
          <p:cNvPr id="47119" name="Rectangle 21"/>
          <p:cNvSpPr>
            <a:spLocks noChangeArrowheads="1"/>
          </p:cNvSpPr>
          <p:nvPr/>
        </p:nvSpPr>
        <p:spPr bwMode="auto">
          <a:xfrm>
            <a:off x="4995863" y="5738813"/>
            <a:ext cx="5699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b="1">
                <a:latin typeface="Arial" charset="0"/>
              </a:rPr>
              <a:t>510</a:t>
            </a:r>
          </a:p>
        </p:txBody>
      </p:sp>
      <p:grpSp>
        <p:nvGrpSpPr>
          <p:cNvPr id="5" name="Group 24"/>
          <p:cNvGrpSpPr>
            <a:grpSpLocks/>
          </p:cNvGrpSpPr>
          <p:nvPr/>
        </p:nvGrpSpPr>
        <p:grpSpPr bwMode="auto">
          <a:xfrm>
            <a:off x="4992688" y="3216275"/>
            <a:ext cx="3065462" cy="2041525"/>
            <a:chOff x="3145" y="1846"/>
            <a:chExt cx="1931" cy="1286"/>
          </a:xfrm>
        </p:grpSpPr>
        <p:sp>
          <p:nvSpPr>
            <p:cNvPr id="47131" name="Rectangle 22"/>
            <p:cNvSpPr>
              <a:spLocks noChangeArrowheads="1"/>
            </p:cNvSpPr>
            <p:nvPr/>
          </p:nvSpPr>
          <p:spPr bwMode="auto">
            <a:xfrm>
              <a:off x="4014" y="1846"/>
              <a:ext cx="1062" cy="4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algn="ctr"/>
              <a:r>
                <a:rPr lang="en-CA" b="1">
                  <a:latin typeface="Arial" charset="0"/>
                </a:rPr>
                <a:t>Recessionary</a:t>
              </a:r>
            </a:p>
            <a:p>
              <a:pPr algn="ctr"/>
              <a:r>
                <a:rPr lang="en-CA" b="1">
                  <a:latin typeface="Arial" charset="0"/>
                </a:rPr>
                <a:t>Gap = 20</a:t>
              </a:r>
            </a:p>
          </p:txBody>
        </p:sp>
        <p:sp>
          <p:nvSpPr>
            <p:cNvPr id="47132" name="Line 23"/>
            <p:cNvSpPr>
              <a:spLocks noChangeShapeType="1"/>
            </p:cNvSpPr>
            <p:nvPr/>
          </p:nvSpPr>
          <p:spPr bwMode="auto">
            <a:xfrm flipH="1">
              <a:off x="3145" y="2161"/>
              <a:ext cx="971" cy="97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stealth" w="med" len="med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47121" name="Rectangle 25"/>
          <p:cNvSpPr>
            <a:spLocks noChangeArrowheads="1"/>
          </p:cNvSpPr>
          <p:nvPr/>
        </p:nvSpPr>
        <p:spPr bwMode="auto">
          <a:xfrm>
            <a:off x="3889375" y="1717675"/>
            <a:ext cx="25765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/>
            <a:r>
              <a:rPr lang="en-CA" b="1">
                <a:latin typeface="Arial" charset="0"/>
              </a:rPr>
              <a:t>AS</a:t>
            </a:r>
            <a:r>
              <a:rPr lang="en-CA" b="1" baseline="-25000">
                <a:latin typeface="Arial" charset="0"/>
              </a:rPr>
              <a:t>LR</a:t>
            </a:r>
            <a:endParaRPr lang="en-CA" b="1">
              <a:latin typeface="Arial" charset="0"/>
            </a:endParaRPr>
          </a:p>
          <a:p>
            <a:pPr algn="ctr"/>
            <a:r>
              <a:rPr lang="en-CA" b="1">
                <a:latin typeface="Arial" charset="0"/>
              </a:rPr>
              <a:t>Potential GDP</a:t>
            </a:r>
          </a:p>
        </p:txBody>
      </p:sp>
      <p:sp>
        <p:nvSpPr>
          <p:cNvPr id="127002" name="Freeform 26"/>
          <p:cNvSpPr>
            <a:spLocks/>
          </p:cNvSpPr>
          <p:nvPr/>
        </p:nvSpPr>
        <p:spPr bwMode="auto">
          <a:xfrm>
            <a:off x="4552950" y="5276850"/>
            <a:ext cx="611188" cy="382588"/>
          </a:xfrm>
          <a:custGeom>
            <a:avLst/>
            <a:gdLst>
              <a:gd name="T0" fmla="*/ 0 w 385"/>
              <a:gd name="T1" fmla="*/ 302419168 h 241"/>
              <a:gd name="T2" fmla="*/ 194052972 w 385"/>
              <a:gd name="T3" fmla="*/ 604838336 h 241"/>
              <a:gd name="T4" fmla="*/ 194052972 w 385"/>
              <a:gd name="T5" fmla="*/ 453628801 h 241"/>
              <a:gd name="T6" fmla="*/ 773689349 w 385"/>
              <a:gd name="T7" fmla="*/ 453628801 h 241"/>
              <a:gd name="T8" fmla="*/ 773689349 w 385"/>
              <a:gd name="T9" fmla="*/ 604838336 h 241"/>
              <a:gd name="T10" fmla="*/ 967740882 w 385"/>
              <a:gd name="T11" fmla="*/ 302419168 h 241"/>
              <a:gd name="T12" fmla="*/ 773689349 w 385"/>
              <a:gd name="T13" fmla="*/ 0 h 241"/>
              <a:gd name="T14" fmla="*/ 773689349 w 385"/>
              <a:gd name="T15" fmla="*/ 151209584 h 241"/>
              <a:gd name="T16" fmla="*/ 194052972 w 385"/>
              <a:gd name="T17" fmla="*/ 151209584 h 241"/>
              <a:gd name="T18" fmla="*/ 194052972 w 385"/>
              <a:gd name="T19" fmla="*/ 0 h 241"/>
              <a:gd name="T20" fmla="*/ 0 w 385"/>
              <a:gd name="T21" fmla="*/ 302419168 h 241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85"/>
              <a:gd name="T34" fmla="*/ 0 h 241"/>
              <a:gd name="T35" fmla="*/ 385 w 385"/>
              <a:gd name="T36" fmla="*/ 241 h 241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85" h="241">
                <a:moveTo>
                  <a:pt x="0" y="120"/>
                </a:moveTo>
                <a:lnTo>
                  <a:pt x="77" y="240"/>
                </a:lnTo>
                <a:lnTo>
                  <a:pt x="77" y="180"/>
                </a:lnTo>
                <a:lnTo>
                  <a:pt x="307" y="180"/>
                </a:lnTo>
                <a:lnTo>
                  <a:pt x="307" y="240"/>
                </a:lnTo>
                <a:lnTo>
                  <a:pt x="384" y="120"/>
                </a:lnTo>
                <a:lnTo>
                  <a:pt x="307" y="0"/>
                </a:lnTo>
                <a:lnTo>
                  <a:pt x="307" y="60"/>
                </a:lnTo>
                <a:lnTo>
                  <a:pt x="77" y="60"/>
                </a:lnTo>
                <a:lnTo>
                  <a:pt x="77" y="0"/>
                </a:lnTo>
                <a:lnTo>
                  <a:pt x="0" y="120"/>
                </a:lnTo>
              </a:path>
            </a:pathLst>
          </a:custGeom>
          <a:solidFill>
            <a:schemeClr val="accent1"/>
          </a:solidFill>
          <a:ln w="12700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47123" name="Rectangle 28"/>
          <p:cNvSpPr>
            <a:spLocks noChangeArrowheads="1"/>
          </p:cNvSpPr>
          <p:nvPr/>
        </p:nvSpPr>
        <p:spPr bwMode="auto">
          <a:xfrm>
            <a:off x="1660525" y="3298825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1" hangingPunct="1"/>
            <a:endParaRPr lang="en-US">
              <a:latin typeface="Arial" charset="0"/>
            </a:endParaRPr>
          </a:p>
        </p:txBody>
      </p:sp>
      <p:sp>
        <p:nvSpPr>
          <p:cNvPr id="47124" name="Rectangle 29"/>
          <p:cNvSpPr>
            <a:spLocks noChangeArrowheads="1"/>
          </p:cNvSpPr>
          <p:nvPr/>
        </p:nvSpPr>
        <p:spPr bwMode="auto">
          <a:xfrm>
            <a:off x="1778000" y="4146550"/>
            <a:ext cx="571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r" eaLnBrk="1" hangingPunct="1">
              <a:spcBef>
                <a:spcPct val="50000"/>
              </a:spcBef>
            </a:pPr>
            <a:r>
              <a:rPr lang="en-CA" b="1">
                <a:latin typeface="Arial" charset="0"/>
              </a:rPr>
              <a:t>P</a:t>
            </a:r>
            <a:r>
              <a:rPr lang="en-CA" b="1" baseline="-25000">
                <a:latin typeface="Arial" charset="0"/>
              </a:rPr>
              <a:t>0</a:t>
            </a:r>
          </a:p>
        </p:txBody>
      </p:sp>
      <p:grpSp>
        <p:nvGrpSpPr>
          <p:cNvPr id="6" name="Group 32"/>
          <p:cNvGrpSpPr>
            <a:grpSpLocks/>
          </p:cNvGrpSpPr>
          <p:nvPr/>
        </p:nvGrpSpPr>
        <p:grpSpPr bwMode="auto">
          <a:xfrm>
            <a:off x="1778000" y="4603750"/>
            <a:ext cx="2687638" cy="366713"/>
            <a:chOff x="1120" y="2720"/>
            <a:chExt cx="1693" cy="231"/>
          </a:xfrm>
        </p:grpSpPr>
        <p:sp>
          <p:nvSpPr>
            <p:cNvPr id="47129" name="Line 30"/>
            <p:cNvSpPr>
              <a:spLocks noChangeShapeType="1"/>
            </p:cNvSpPr>
            <p:nvPr/>
          </p:nvSpPr>
          <p:spPr bwMode="auto">
            <a:xfrm flipH="1">
              <a:off x="1490" y="2835"/>
              <a:ext cx="1323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7130" name="Rectangle 31"/>
            <p:cNvSpPr>
              <a:spLocks noChangeArrowheads="1"/>
            </p:cNvSpPr>
            <p:nvPr/>
          </p:nvSpPr>
          <p:spPr bwMode="auto">
            <a:xfrm>
              <a:off x="1120" y="2720"/>
              <a:ext cx="384" cy="231"/>
            </a:xfrm>
            <a:prstGeom prst="rect">
              <a:avLst/>
            </a:prstGeom>
            <a:noFill/>
            <a:ln w="28575">
              <a:noFill/>
              <a:prstDash val="sysDot"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pPr algn="r" eaLnBrk="1" hangingPunct="1">
                <a:spcBef>
                  <a:spcPct val="50000"/>
                </a:spcBef>
              </a:pPr>
              <a:r>
                <a:rPr lang="en-CA" b="1">
                  <a:latin typeface="Arial" charset="0"/>
                </a:rPr>
                <a:t>P</a:t>
              </a:r>
              <a:r>
                <a:rPr lang="en-CA" b="1" baseline="-25000">
                  <a:latin typeface="Arial" charset="0"/>
                </a:rPr>
                <a:t>1</a:t>
              </a:r>
            </a:p>
          </p:txBody>
        </p:sp>
      </p:grpSp>
      <p:sp>
        <p:nvSpPr>
          <p:cNvPr id="127012" name="Rectangle 36"/>
          <p:cNvSpPr>
            <a:spLocks noChangeArrowheads="1"/>
          </p:cNvSpPr>
          <p:nvPr/>
        </p:nvSpPr>
        <p:spPr bwMode="auto">
          <a:xfrm>
            <a:off x="3429000" y="889000"/>
            <a:ext cx="2482850" cy="60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 eaLnBrk="1" hangingPunct="1">
              <a:defRPr/>
            </a:pPr>
            <a:r>
              <a:rPr lang="en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Figure 8-13</a:t>
            </a:r>
          </a:p>
        </p:txBody>
      </p:sp>
      <p:sp>
        <p:nvSpPr>
          <p:cNvPr id="37" name="Slide Number Placeholder 3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0742CD-0498-45E0-86CF-E702C4215189}" type="slidenum">
              <a:rPr lang="en-US"/>
              <a:pPr>
                <a:defRPr/>
              </a:pPr>
              <a:t>37</a:t>
            </a:fld>
            <a:endParaRPr lang="en-US"/>
          </a:p>
        </p:txBody>
      </p:sp>
      <p:sp>
        <p:nvSpPr>
          <p:cNvPr id="38" name="Footer Placeholder 3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127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00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3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Inflationary Gap</a:t>
            </a:r>
          </a:p>
        </p:txBody>
      </p:sp>
      <p:sp>
        <p:nvSpPr>
          <p:cNvPr id="48131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An inflationary gap occurs when AD is too high, and equilibrium GDP is above potential GDP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397645-3F88-400B-BCC2-5E2517B21676}" type="slidenum">
              <a:rPr lang="en-US"/>
              <a:pPr>
                <a:defRPr/>
              </a:pPr>
              <a:t>38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55" name="Rectangle 34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2510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Inflationary Gap</a:t>
            </a:r>
          </a:p>
        </p:txBody>
      </p:sp>
      <p:sp>
        <p:nvSpPr>
          <p:cNvPr id="49155" name="Line 2"/>
          <p:cNvSpPr>
            <a:spLocks noChangeShapeType="1"/>
          </p:cNvSpPr>
          <p:nvPr/>
        </p:nvSpPr>
        <p:spPr bwMode="auto">
          <a:xfrm>
            <a:off x="5200650" y="2211388"/>
            <a:ext cx="0" cy="3217862"/>
          </a:xfrm>
          <a:prstGeom prst="line">
            <a:avLst/>
          </a:prstGeom>
          <a:noFill/>
          <a:ln w="76200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9156" name="Line 3"/>
          <p:cNvSpPr>
            <a:spLocks noChangeShapeType="1"/>
          </p:cNvSpPr>
          <p:nvPr/>
        </p:nvSpPr>
        <p:spPr bwMode="auto">
          <a:xfrm>
            <a:off x="3492500" y="3411538"/>
            <a:ext cx="3003550" cy="1119187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9157" name="Rectangle 4"/>
          <p:cNvSpPr>
            <a:spLocks noChangeArrowheads="1"/>
          </p:cNvSpPr>
          <p:nvPr/>
        </p:nvSpPr>
        <p:spPr bwMode="auto">
          <a:xfrm rot="-5400000">
            <a:off x="1153319" y="3475832"/>
            <a:ext cx="1314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b="1">
                <a:latin typeface="Arial" charset="0"/>
              </a:rPr>
              <a:t>Price level</a:t>
            </a:r>
          </a:p>
        </p:txBody>
      </p:sp>
      <p:grpSp>
        <p:nvGrpSpPr>
          <p:cNvPr id="49158" name="Group 7"/>
          <p:cNvGrpSpPr>
            <a:grpSpLocks/>
          </p:cNvGrpSpPr>
          <p:nvPr/>
        </p:nvGrpSpPr>
        <p:grpSpPr bwMode="auto">
          <a:xfrm>
            <a:off x="2303463" y="1295400"/>
            <a:ext cx="4741862" cy="4148138"/>
            <a:chOff x="1451" y="816"/>
            <a:chExt cx="2987" cy="2613"/>
          </a:xfrm>
        </p:grpSpPr>
        <p:sp>
          <p:nvSpPr>
            <p:cNvPr id="49185" name="Line 5"/>
            <p:cNvSpPr>
              <a:spLocks noChangeShapeType="1"/>
            </p:cNvSpPr>
            <p:nvPr/>
          </p:nvSpPr>
          <p:spPr bwMode="auto">
            <a:xfrm>
              <a:off x="1473" y="816"/>
              <a:ext cx="0" cy="2613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9186" name="Line 6"/>
            <p:cNvSpPr>
              <a:spLocks noChangeShapeType="1"/>
            </p:cNvSpPr>
            <p:nvPr/>
          </p:nvSpPr>
          <p:spPr bwMode="auto">
            <a:xfrm>
              <a:off x="1451" y="3412"/>
              <a:ext cx="2987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49159" name="Arc 8"/>
          <p:cNvSpPr>
            <a:spLocks/>
          </p:cNvSpPr>
          <p:nvPr/>
        </p:nvSpPr>
        <p:spPr bwMode="auto">
          <a:xfrm>
            <a:off x="3027363" y="2709863"/>
            <a:ext cx="2814637" cy="2179637"/>
          </a:xfrm>
          <a:custGeom>
            <a:avLst/>
            <a:gdLst>
              <a:gd name="T0" fmla="*/ 2147483647 w 21600"/>
              <a:gd name="T1" fmla="*/ 16444958 h 21600"/>
              <a:gd name="T2" fmla="*/ 0 w 21600"/>
              <a:gd name="T3" fmla="*/ 2147483647 h 21600"/>
              <a:gd name="T4" fmla="*/ 0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21599" y="15"/>
                </a:moveTo>
                <a:cubicBezTo>
                  <a:pt x="21591" y="11939"/>
                  <a:pt x="11923" y="21599"/>
                  <a:pt x="0" y="21600"/>
                </a:cubicBezTo>
              </a:path>
              <a:path w="21600" h="21600" stroke="0" extrusionOk="0">
                <a:moveTo>
                  <a:pt x="21599" y="15"/>
                </a:moveTo>
                <a:cubicBezTo>
                  <a:pt x="21591" y="11939"/>
                  <a:pt x="11923" y="21599"/>
                  <a:pt x="0" y="21600"/>
                </a:cubicBezTo>
                <a:lnTo>
                  <a:pt x="0" y="0"/>
                </a:lnTo>
                <a:close/>
              </a:path>
            </a:pathLst>
          </a:custGeom>
          <a:noFill/>
          <a:ln w="76200" cap="rnd">
            <a:solidFill>
              <a:schemeClr val="fol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9160" name="Rectangle 9"/>
          <p:cNvSpPr>
            <a:spLocks noChangeArrowheads="1"/>
          </p:cNvSpPr>
          <p:nvPr/>
        </p:nvSpPr>
        <p:spPr bwMode="auto">
          <a:xfrm>
            <a:off x="5794375" y="2230438"/>
            <a:ext cx="5064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b="1">
                <a:latin typeface="Arial" charset="0"/>
              </a:rPr>
              <a:t>AS</a:t>
            </a:r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4065588" y="2609850"/>
            <a:ext cx="3609975" cy="1325563"/>
            <a:chOff x="2561" y="1644"/>
            <a:chExt cx="2274" cy="835"/>
          </a:xfrm>
        </p:grpSpPr>
        <p:sp>
          <p:nvSpPr>
            <p:cNvPr id="49183" name="Rectangle 10"/>
            <p:cNvSpPr>
              <a:spLocks noChangeArrowheads="1"/>
            </p:cNvSpPr>
            <p:nvPr/>
          </p:nvSpPr>
          <p:spPr bwMode="auto">
            <a:xfrm>
              <a:off x="4454" y="2246"/>
              <a:ext cx="381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b="1">
                  <a:latin typeface="Arial" charset="0"/>
                </a:rPr>
                <a:t>AD</a:t>
              </a:r>
              <a:r>
                <a:rPr lang="en-CA" b="1" baseline="-25000">
                  <a:latin typeface="Arial" charset="0"/>
                </a:rPr>
                <a:t>2</a:t>
              </a:r>
            </a:p>
          </p:txBody>
        </p:sp>
        <p:sp>
          <p:nvSpPr>
            <p:cNvPr id="49184" name="Line 11"/>
            <p:cNvSpPr>
              <a:spLocks noChangeShapeType="1"/>
            </p:cNvSpPr>
            <p:nvPr/>
          </p:nvSpPr>
          <p:spPr bwMode="auto">
            <a:xfrm>
              <a:off x="2561" y="1644"/>
              <a:ext cx="1892" cy="705"/>
            </a:xfrm>
            <a:prstGeom prst="line">
              <a:avLst/>
            </a:prstGeom>
            <a:noFill/>
            <a:ln w="76200">
              <a:solidFill>
                <a:schemeClr val="accent2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5589588" y="3162300"/>
            <a:ext cx="569912" cy="2679700"/>
            <a:chOff x="3521" y="1992"/>
            <a:chExt cx="359" cy="1688"/>
          </a:xfrm>
        </p:grpSpPr>
        <p:sp>
          <p:nvSpPr>
            <p:cNvPr id="49180" name="Line 13"/>
            <p:cNvSpPr>
              <a:spLocks noChangeShapeType="1"/>
            </p:cNvSpPr>
            <p:nvPr/>
          </p:nvSpPr>
          <p:spPr bwMode="auto">
            <a:xfrm>
              <a:off x="3607" y="2125"/>
              <a:ext cx="0" cy="128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sysDot"/>
              <a:round/>
              <a:headEnd type="none" w="sm" len="sm"/>
              <a:tailEnd type="none" w="med" len="lg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9181" name="Rectangle 14"/>
            <p:cNvSpPr>
              <a:spLocks noChangeArrowheads="1"/>
            </p:cNvSpPr>
            <p:nvPr/>
          </p:nvSpPr>
          <p:spPr bwMode="auto">
            <a:xfrm>
              <a:off x="3521" y="3447"/>
              <a:ext cx="359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b="1">
                  <a:latin typeface="Arial" charset="0"/>
                </a:rPr>
                <a:t>530</a:t>
              </a:r>
            </a:p>
          </p:txBody>
        </p:sp>
        <p:sp>
          <p:nvSpPr>
            <p:cNvPr id="49182" name="Oval 15"/>
            <p:cNvSpPr>
              <a:spLocks noChangeArrowheads="1"/>
            </p:cNvSpPr>
            <p:nvPr/>
          </p:nvSpPr>
          <p:spPr bwMode="auto">
            <a:xfrm>
              <a:off x="3576" y="1992"/>
              <a:ext cx="86" cy="86"/>
            </a:xfrm>
            <a:prstGeom prst="ellipse">
              <a:avLst/>
            </a:prstGeom>
            <a:solidFill>
              <a:schemeClr val="accent1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9163" name="Oval 17"/>
          <p:cNvSpPr>
            <a:spLocks noChangeArrowheads="1"/>
          </p:cNvSpPr>
          <p:nvPr/>
        </p:nvSpPr>
        <p:spPr bwMode="auto">
          <a:xfrm>
            <a:off x="5124450" y="3962400"/>
            <a:ext cx="136525" cy="136525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9164" name="Rectangle 18"/>
          <p:cNvSpPr>
            <a:spLocks noChangeArrowheads="1"/>
          </p:cNvSpPr>
          <p:nvPr/>
        </p:nvSpPr>
        <p:spPr bwMode="auto">
          <a:xfrm>
            <a:off x="6491288" y="4375150"/>
            <a:ext cx="6048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b="1">
                <a:latin typeface="Arial" charset="0"/>
              </a:rPr>
              <a:t>AD</a:t>
            </a:r>
            <a:r>
              <a:rPr lang="en-CA" b="1" baseline="-25000">
                <a:latin typeface="Arial" charset="0"/>
              </a:rPr>
              <a:t>0</a:t>
            </a:r>
          </a:p>
        </p:txBody>
      </p:sp>
      <p:sp>
        <p:nvSpPr>
          <p:cNvPr id="49165" name="Rectangle 19"/>
          <p:cNvSpPr>
            <a:spLocks noChangeArrowheads="1"/>
          </p:cNvSpPr>
          <p:nvPr/>
        </p:nvSpPr>
        <p:spPr bwMode="auto">
          <a:xfrm>
            <a:off x="4932363" y="5473700"/>
            <a:ext cx="5699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b="1">
                <a:latin typeface="Arial" charset="0"/>
              </a:rPr>
              <a:t>510</a:t>
            </a:r>
          </a:p>
        </p:txBody>
      </p:sp>
      <p:grpSp>
        <p:nvGrpSpPr>
          <p:cNvPr id="5" name="Group 23"/>
          <p:cNvGrpSpPr>
            <a:grpSpLocks/>
          </p:cNvGrpSpPr>
          <p:nvPr/>
        </p:nvGrpSpPr>
        <p:grpSpPr bwMode="auto">
          <a:xfrm>
            <a:off x="5392738" y="2111375"/>
            <a:ext cx="3052762" cy="2860675"/>
            <a:chOff x="3397" y="1330"/>
            <a:chExt cx="1923" cy="1802"/>
          </a:xfrm>
        </p:grpSpPr>
        <p:sp>
          <p:nvSpPr>
            <p:cNvPr id="49178" name="Rectangle 21"/>
            <p:cNvSpPr>
              <a:spLocks noChangeArrowheads="1"/>
            </p:cNvSpPr>
            <p:nvPr/>
          </p:nvSpPr>
          <p:spPr bwMode="auto">
            <a:xfrm>
              <a:off x="4419" y="1330"/>
              <a:ext cx="901" cy="4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algn="ctr"/>
              <a:r>
                <a:rPr lang="en-CA" b="1">
                  <a:latin typeface="Arial" charset="0"/>
                </a:rPr>
                <a:t>Inflationary</a:t>
              </a:r>
            </a:p>
            <a:p>
              <a:pPr algn="ctr"/>
              <a:r>
                <a:rPr lang="en-CA" b="1">
                  <a:latin typeface="Arial" charset="0"/>
                </a:rPr>
                <a:t>Gap = 20</a:t>
              </a:r>
            </a:p>
          </p:txBody>
        </p:sp>
        <p:sp>
          <p:nvSpPr>
            <p:cNvPr id="49179" name="Line 22"/>
            <p:cNvSpPr>
              <a:spLocks noChangeShapeType="1"/>
            </p:cNvSpPr>
            <p:nvPr/>
          </p:nvSpPr>
          <p:spPr bwMode="auto">
            <a:xfrm flipH="1">
              <a:off x="3397" y="1813"/>
              <a:ext cx="1031" cy="131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stealth" w="med" len="med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131096" name="Freeform 24"/>
          <p:cNvSpPr>
            <a:spLocks/>
          </p:cNvSpPr>
          <p:nvPr/>
        </p:nvSpPr>
        <p:spPr bwMode="auto">
          <a:xfrm>
            <a:off x="5219700" y="4991100"/>
            <a:ext cx="477838" cy="382588"/>
          </a:xfrm>
          <a:custGeom>
            <a:avLst/>
            <a:gdLst>
              <a:gd name="T0" fmla="*/ 0 w 301"/>
              <a:gd name="T1" fmla="*/ 302419168 h 241"/>
              <a:gd name="T2" fmla="*/ 151209522 w 301"/>
              <a:gd name="T3" fmla="*/ 604838336 h 241"/>
              <a:gd name="T4" fmla="*/ 151209522 w 301"/>
              <a:gd name="T5" fmla="*/ 453628801 h 241"/>
              <a:gd name="T6" fmla="*/ 604838086 w 301"/>
              <a:gd name="T7" fmla="*/ 453628801 h 241"/>
              <a:gd name="T8" fmla="*/ 604838086 w 301"/>
              <a:gd name="T9" fmla="*/ 604838336 h 241"/>
              <a:gd name="T10" fmla="*/ 756047558 w 301"/>
              <a:gd name="T11" fmla="*/ 302419168 h 241"/>
              <a:gd name="T12" fmla="*/ 604838086 w 301"/>
              <a:gd name="T13" fmla="*/ 0 h 241"/>
              <a:gd name="T14" fmla="*/ 604838086 w 301"/>
              <a:gd name="T15" fmla="*/ 151209584 h 241"/>
              <a:gd name="T16" fmla="*/ 151209522 w 301"/>
              <a:gd name="T17" fmla="*/ 151209584 h 241"/>
              <a:gd name="T18" fmla="*/ 151209522 w 301"/>
              <a:gd name="T19" fmla="*/ 0 h 241"/>
              <a:gd name="T20" fmla="*/ 0 w 301"/>
              <a:gd name="T21" fmla="*/ 302419168 h 241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01"/>
              <a:gd name="T34" fmla="*/ 0 h 241"/>
              <a:gd name="T35" fmla="*/ 301 w 301"/>
              <a:gd name="T36" fmla="*/ 241 h 241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01" h="241">
                <a:moveTo>
                  <a:pt x="0" y="120"/>
                </a:moveTo>
                <a:lnTo>
                  <a:pt x="60" y="240"/>
                </a:lnTo>
                <a:lnTo>
                  <a:pt x="60" y="180"/>
                </a:lnTo>
                <a:lnTo>
                  <a:pt x="240" y="180"/>
                </a:lnTo>
                <a:lnTo>
                  <a:pt x="240" y="240"/>
                </a:lnTo>
                <a:lnTo>
                  <a:pt x="300" y="120"/>
                </a:lnTo>
                <a:lnTo>
                  <a:pt x="240" y="0"/>
                </a:lnTo>
                <a:lnTo>
                  <a:pt x="240" y="60"/>
                </a:lnTo>
                <a:lnTo>
                  <a:pt x="60" y="60"/>
                </a:lnTo>
                <a:lnTo>
                  <a:pt x="60" y="0"/>
                </a:lnTo>
                <a:lnTo>
                  <a:pt x="0" y="120"/>
                </a:lnTo>
              </a:path>
            </a:pathLst>
          </a:custGeom>
          <a:solidFill>
            <a:schemeClr val="accent1"/>
          </a:solidFill>
          <a:ln w="12700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49168" name="Line 25"/>
          <p:cNvSpPr>
            <a:spLocks noChangeShapeType="1"/>
          </p:cNvSpPr>
          <p:nvPr/>
        </p:nvSpPr>
        <p:spPr bwMode="auto">
          <a:xfrm flipH="1">
            <a:off x="2330450" y="4070350"/>
            <a:ext cx="27432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49169" name="Rectangle 26"/>
          <p:cNvSpPr>
            <a:spLocks noChangeArrowheads="1"/>
          </p:cNvSpPr>
          <p:nvPr/>
        </p:nvSpPr>
        <p:spPr bwMode="auto">
          <a:xfrm>
            <a:off x="1778000" y="3860800"/>
            <a:ext cx="571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r" eaLnBrk="1" hangingPunct="1">
              <a:spcBef>
                <a:spcPct val="50000"/>
              </a:spcBef>
            </a:pPr>
            <a:r>
              <a:rPr lang="en-CA" b="1">
                <a:latin typeface="Arial" charset="0"/>
              </a:rPr>
              <a:t>P</a:t>
            </a:r>
            <a:r>
              <a:rPr lang="en-CA" b="1" baseline="-25000">
                <a:latin typeface="Arial" charset="0"/>
              </a:rPr>
              <a:t>0</a:t>
            </a:r>
          </a:p>
        </p:txBody>
      </p:sp>
      <p:grpSp>
        <p:nvGrpSpPr>
          <p:cNvPr id="6" name="Group 29"/>
          <p:cNvGrpSpPr>
            <a:grpSpLocks/>
          </p:cNvGrpSpPr>
          <p:nvPr/>
        </p:nvGrpSpPr>
        <p:grpSpPr bwMode="auto">
          <a:xfrm>
            <a:off x="1365250" y="3043238"/>
            <a:ext cx="4300538" cy="366712"/>
            <a:chOff x="860" y="1917"/>
            <a:chExt cx="2709" cy="231"/>
          </a:xfrm>
        </p:grpSpPr>
        <p:sp>
          <p:nvSpPr>
            <p:cNvPr id="49176" name="Line 27"/>
            <p:cNvSpPr>
              <a:spLocks noChangeShapeType="1"/>
            </p:cNvSpPr>
            <p:nvPr/>
          </p:nvSpPr>
          <p:spPr bwMode="auto">
            <a:xfrm flipH="1">
              <a:off x="1452" y="2037"/>
              <a:ext cx="211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9177" name="Rectangle 28"/>
            <p:cNvSpPr>
              <a:spLocks noChangeArrowheads="1"/>
            </p:cNvSpPr>
            <p:nvPr/>
          </p:nvSpPr>
          <p:spPr bwMode="auto">
            <a:xfrm>
              <a:off x="860" y="1917"/>
              <a:ext cx="61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pPr algn="r" eaLnBrk="1" hangingPunct="1">
                <a:spcBef>
                  <a:spcPct val="50000"/>
                </a:spcBef>
              </a:pPr>
              <a:r>
                <a:rPr lang="en-CA" b="1">
                  <a:latin typeface="Arial" charset="0"/>
                </a:rPr>
                <a:t>P</a:t>
              </a:r>
              <a:r>
                <a:rPr lang="en-CA" b="1" baseline="-25000">
                  <a:latin typeface="Arial" charset="0"/>
                </a:rPr>
                <a:t>1</a:t>
              </a:r>
            </a:p>
          </p:txBody>
        </p:sp>
      </p:grpSp>
      <p:sp>
        <p:nvSpPr>
          <p:cNvPr id="49171" name="Rectangle 30"/>
          <p:cNvSpPr>
            <a:spLocks noChangeArrowheads="1"/>
          </p:cNvSpPr>
          <p:nvPr/>
        </p:nvSpPr>
        <p:spPr bwMode="auto">
          <a:xfrm>
            <a:off x="6734175" y="5499100"/>
            <a:ext cx="1225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b="1">
                <a:latin typeface="Arial" charset="0"/>
              </a:rPr>
              <a:t>Real GDP</a:t>
            </a:r>
          </a:p>
        </p:txBody>
      </p:sp>
      <p:sp>
        <p:nvSpPr>
          <p:cNvPr id="49172" name="Rectangle 33"/>
          <p:cNvSpPr>
            <a:spLocks noChangeArrowheads="1"/>
          </p:cNvSpPr>
          <p:nvPr/>
        </p:nvSpPr>
        <p:spPr bwMode="auto">
          <a:xfrm>
            <a:off x="3889375" y="1565275"/>
            <a:ext cx="25765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/>
            <a:r>
              <a:rPr lang="en-CA" b="1">
                <a:latin typeface="Arial" charset="0"/>
              </a:rPr>
              <a:t>AS</a:t>
            </a:r>
            <a:r>
              <a:rPr lang="en-CA" b="1" baseline="-25000">
                <a:latin typeface="Arial" charset="0"/>
              </a:rPr>
              <a:t>LR</a:t>
            </a:r>
            <a:endParaRPr lang="en-CA" b="1">
              <a:latin typeface="Arial" charset="0"/>
            </a:endParaRPr>
          </a:p>
          <a:p>
            <a:pPr algn="ctr"/>
            <a:r>
              <a:rPr lang="en-CA" b="1">
                <a:latin typeface="Arial" charset="0"/>
              </a:rPr>
              <a:t>Potential GDP</a:t>
            </a:r>
          </a:p>
        </p:txBody>
      </p:sp>
      <p:sp>
        <p:nvSpPr>
          <p:cNvPr id="131107" name="Rectangle 35"/>
          <p:cNvSpPr>
            <a:spLocks noChangeArrowheads="1"/>
          </p:cNvSpPr>
          <p:nvPr/>
        </p:nvSpPr>
        <p:spPr bwMode="auto">
          <a:xfrm>
            <a:off x="3429000" y="889000"/>
            <a:ext cx="2482850" cy="60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 eaLnBrk="1" hangingPunct="1">
              <a:defRPr/>
            </a:pPr>
            <a:r>
              <a:rPr lang="en-C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Figure 8-13</a:t>
            </a:r>
          </a:p>
        </p:txBody>
      </p:sp>
      <p:sp>
        <p:nvSpPr>
          <p:cNvPr id="36" name="Slide Number Placeholder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D28FC0-AFCF-4932-B897-803B6A1F875F}" type="slidenum">
              <a:rPr lang="en-US"/>
              <a:pPr>
                <a:defRPr/>
              </a:pPr>
              <a:t>39</a:t>
            </a:fld>
            <a:endParaRPr lang="en-US"/>
          </a:p>
        </p:txBody>
      </p:sp>
      <p:sp>
        <p:nvSpPr>
          <p:cNvPr id="37" name="Footer Placeholder 3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131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9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accent1">
                    <a:satMod val="150000"/>
                  </a:schemeClr>
                </a:solidFill>
              </a:rPr>
              <a:t>The Relationship between Unemployment and Inflation</a:t>
            </a:r>
            <a:endParaRPr lang="en-CA" smtClean="0">
              <a:solidFill>
                <a:schemeClr val="accent1">
                  <a:satMod val="150000"/>
                </a:schemeClr>
              </a:solidFill>
            </a:endParaRPr>
          </a:p>
        </p:txBody>
      </p:sp>
      <p:pic>
        <p:nvPicPr>
          <p:cNvPr id="53251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2209" t="3398" r="3729"/>
          <a:stretch>
            <a:fillRect/>
          </a:stretch>
        </p:blipFill>
        <p:spPr>
          <a:xfrm>
            <a:off x="2071688" y="1571625"/>
            <a:ext cx="4724400" cy="3113088"/>
          </a:xfrm>
          <a:ln w="12700">
            <a:solidFill>
              <a:schemeClr val="tx1"/>
            </a:solidFill>
          </a:ln>
        </p:spPr>
      </p:pic>
      <p:sp>
        <p:nvSpPr>
          <p:cNvPr id="620552" name="Rectangle 8"/>
          <p:cNvSpPr>
            <a:spLocks noGrp="1" noChangeArrowheads="1"/>
          </p:cNvSpPr>
          <p:nvPr>
            <p:ph type="body" idx="4294967295"/>
          </p:nvPr>
        </p:nvSpPr>
        <p:spPr>
          <a:xfrm>
            <a:off x="595313" y="1700213"/>
            <a:ext cx="8037512" cy="45370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tabLst>
                <a:tab pos="4572000" algn="l"/>
              </a:tabLst>
            </a:pPr>
            <a:endParaRPr lang="en-US" sz="2200" smtClean="0"/>
          </a:p>
          <a:p>
            <a:pPr eaLnBrk="1" hangingPunct="1">
              <a:lnSpc>
                <a:spcPct val="90000"/>
              </a:lnSpc>
              <a:tabLst>
                <a:tab pos="4572000" algn="l"/>
              </a:tabLst>
            </a:pPr>
            <a:endParaRPr lang="en-US" sz="2200" smtClean="0"/>
          </a:p>
          <a:p>
            <a:pPr eaLnBrk="1" hangingPunct="1">
              <a:lnSpc>
                <a:spcPct val="90000"/>
              </a:lnSpc>
              <a:tabLst>
                <a:tab pos="4572000" algn="l"/>
              </a:tabLst>
            </a:pPr>
            <a:endParaRPr lang="en-US" sz="2200" smtClean="0"/>
          </a:p>
          <a:p>
            <a:pPr eaLnBrk="1" hangingPunct="1">
              <a:lnSpc>
                <a:spcPct val="90000"/>
              </a:lnSpc>
              <a:tabLst>
                <a:tab pos="4572000" algn="l"/>
              </a:tabLst>
            </a:pPr>
            <a:endParaRPr lang="en-US" sz="2200" smtClean="0"/>
          </a:p>
          <a:p>
            <a:pPr eaLnBrk="1" hangingPunct="1">
              <a:lnSpc>
                <a:spcPct val="90000"/>
              </a:lnSpc>
              <a:tabLst>
                <a:tab pos="4572000" algn="l"/>
              </a:tabLst>
            </a:pPr>
            <a:endParaRPr lang="en-US" sz="2200" smtClean="0"/>
          </a:p>
          <a:p>
            <a:pPr eaLnBrk="1" hangingPunct="1">
              <a:lnSpc>
                <a:spcPct val="90000"/>
              </a:lnSpc>
              <a:tabLst>
                <a:tab pos="4572000" algn="l"/>
              </a:tabLst>
            </a:pPr>
            <a:endParaRPr lang="en-US" sz="2200" smtClean="0"/>
          </a:p>
          <a:p>
            <a:pPr eaLnBrk="1" hangingPunct="1">
              <a:lnSpc>
                <a:spcPct val="90000"/>
              </a:lnSpc>
              <a:tabLst>
                <a:tab pos="4572000" algn="l"/>
              </a:tabLst>
            </a:pPr>
            <a:endParaRPr lang="en-US" sz="2200" smtClean="0"/>
          </a:p>
          <a:p>
            <a:pPr eaLnBrk="1" hangingPunct="1">
              <a:lnSpc>
                <a:spcPct val="90000"/>
              </a:lnSpc>
              <a:tabLst>
                <a:tab pos="4572000" algn="l"/>
              </a:tabLst>
            </a:pPr>
            <a:endParaRPr lang="en-US" sz="2200" smtClean="0"/>
          </a:p>
          <a:p>
            <a:pPr eaLnBrk="1" hangingPunct="1">
              <a:lnSpc>
                <a:spcPct val="90000"/>
              </a:lnSpc>
              <a:tabLst>
                <a:tab pos="4572000" algn="l"/>
              </a:tabLst>
            </a:pPr>
            <a:endParaRPr lang="en-US" sz="2200" smtClean="0"/>
          </a:p>
          <a:p>
            <a:pPr eaLnBrk="1" hangingPunct="1">
              <a:lnSpc>
                <a:spcPct val="90000"/>
              </a:lnSpc>
              <a:tabLst>
                <a:tab pos="4572000" algn="l"/>
              </a:tabLst>
            </a:pPr>
            <a:endParaRPr lang="en-US" sz="2200" smtClean="0"/>
          </a:p>
          <a:p>
            <a:pPr eaLnBrk="1" hangingPunct="1">
              <a:lnSpc>
                <a:spcPct val="90000"/>
              </a:lnSpc>
              <a:tabLst>
                <a:tab pos="4572000" algn="l"/>
              </a:tabLst>
            </a:pPr>
            <a:r>
              <a:rPr lang="en-US" sz="2200" smtClean="0"/>
              <a:t>Until the late 1960s, it looked as if inflation went up only when unemployment went down</a:t>
            </a:r>
          </a:p>
          <a:p>
            <a:pPr lvl="1" eaLnBrk="1" hangingPunct="1">
              <a:lnSpc>
                <a:spcPct val="75000"/>
              </a:lnSpc>
              <a:tabLst>
                <a:tab pos="4572000" algn="l"/>
              </a:tabLst>
            </a:pPr>
            <a:r>
              <a:rPr lang="en-US" sz="2200" smtClean="0"/>
              <a:t>Economists thought there was a stable, inverse relationship</a:t>
            </a:r>
          </a:p>
          <a:p>
            <a:pPr lvl="1" eaLnBrk="1" hangingPunct="1">
              <a:lnSpc>
                <a:spcPct val="75000"/>
              </a:lnSpc>
              <a:tabLst>
                <a:tab pos="4572000" algn="l"/>
              </a:tabLst>
            </a:pPr>
            <a:r>
              <a:rPr lang="en-US" sz="2200" smtClean="0"/>
              <a:t>The “Phillips Curve”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BC505B-F15B-40C3-B4BE-EA86444D3427}" type="slidenum">
              <a:rPr lang="en-US"/>
              <a:pPr>
                <a:defRPr/>
              </a:pPr>
              <a:t>40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5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055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5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2055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5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055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0552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accent1">
                    <a:satMod val="150000"/>
                  </a:schemeClr>
                </a:solidFill>
              </a:rPr>
              <a:t>High Inflation changes expectations of inflation </a:t>
            </a:r>
            <a:endParaRPr lang="en-CA" smtClean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0963" name="Rectangle 8"/>
          <p:cNvSpPr>
            <a:spLocks noGrp="1" noChangeArrowheads="1"/>
          </p:cNvSpPr>
          <p:nvPr>
            <p:ph idx="1"/>
          </p:nvPr>
        </p:nvSpPr>
        <p:spPr>
          <a:xfrm>
            <a:off x="5572125" y="1643063"/>
            <a:ext cx="3114675" cy="4500562"/>
          </a:xfrm>
        </p:spPr>
        <p:txBody>
          <a:bodyPr/>
          <a:lstStyle/>
          <a:p>
            <a:pPr eaLnBrk="1" hangingPunct="1"/>
            <a:r>
              <a:rPr lang="en-US" sz="2400" smtClean="0"/>
              <a:t>In the 1970s, the stable “Phillips Curve” seemed to break down</a:t>
            </a:r>
          </a:p>
          <a:p>
            <a:pPr eaLnBrk="1" hangingPunct="1"/>
            <a:r>
              <a:rPr lang="en-US" sz="2400" smtClean="0"/>
              <a:t>Explanation:</a:t>
            </a:r>
          </a:p>
          <a:p>
            <a:pPr lvl="1" eaLnBrk="1" hangingPunct="1"/>
            <a:r>
              <a:rPr lang="en-US" sz="2000" smtClean="0"/>
              <a:t>The “Short Run Phillips Curve” </a:t>
            </a:r>
            <a:r>
              <a:rPr lang="en-US" sz="2000" i="1" smtClean="0"/>
              <a:t>(SRPC)</a:t>
            </a:r>
            <a:r>
              <a:rPr lang="en-US" sz="2000" smtClean="0"/>
              <a:t> depends on a particular expectation of inflation</a:t>
            </a:r>
          </a:p>
          <a:p>
            <a:pPr lvl="1" eaLnBrk="1" hangingPunct="1"/>
            <a:r>
              <a:rPr lang="en-US" sz="2000" smtClean="0"/>
              <a:t>SRPC shifts when expectations change</a:t>
            </a:r>
            <a:endParaRPr lang="en-CA" sz="2000" smtClean="0"/>
          </a:p>
        </p:txBody>
      </p:sp>
      <p:pic>
        <p:nvPicPr>
          <p:cNvPr id="54276" name="Picture 5" descr="figure 10.1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" y="1785938"/>
            <a:ext cx="4992687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DC4E29-4264-4917-9AB5-54B2EE035B36}" type="slidenum">
              <a:rPr lang="en-US"/>
              <a:pPr>
                <a:defRPr/>
              </a:pPr>
              <a:t>41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accent1">
                    <a:satMod val="150000"/>
                  </a:schemeClr>
                </a:solidFill>
              </a:rPr>
              <a:t>The Expectations Augmented Phillips Curve</a:t>
            </a:r>
            <a:endParaRPr lang="en-CA" smtClean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65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z="2200" smtClean="0"/>
              <a:t>Long-run Phillips curve:</a:t>
            </a:r>
          </a:p>
          <a:p>
            <a:pPr lvl="1" eaLnBrk="1" hangingPunct="1"/>
            <a:r>
              <a:rPr lang="en-CA" sz="2200" smtClean="0"/>
              <a:t> a relationship between the inflation rate and the unemployment rate in the long run</a:t>
            </a:r>
          </a:p>
          <a:p>
            <a:pPr lvl="1" eaLnBrk="1" hangingPunct="1"/>
            <a:r>
              <a:rPr lang="en-CA" sz="2200" smtClean="0"/>
              <a:t> the vertical long-run Phillips curve is drawn at the natural rate of unemployment</a:t>
            </a:r>
          </a:p>
          <a:p>
            <a:pPr eaLnBrk="1" hangingPunct="1"/>
            <a:r>
              <a:rPr lang="en-CA" sz="2200" smtClean="0"/>
              <a:t>Short-run Phillips curve (SRPC) </a:t>
            </a:r>
          </a:p>
          <a:p>
            <a:pPr lvl="1" eaLnBrk="1" hangingPunct="1"/>
            <a:r>
              <a:rPr lang="en-CA" sz="2200" smtClean="0"/>
              <a:t>a relationship between actual unemployment and the inflation rate for given inflationary expectations</a:t>
            </a:r>
          </a:p>
          <a:p>
            <a:pPr eaLnBrk="1" hangingPunct="1"/>
            <a:r>
              <a:rPr lang="en-CA" sz="2200" smtClean="0"/>
              <a:t>Expectations of inflation</a:t>
            </a:r>
          </a:p>
          <a:p>
            <a:pPr lvl="1" eaLnBrk="1" hangingPunct="1"/>
            <a:r>
              <a:rPr lang="en-CA" sz="2200" smtClean="0"/>
              <a:t>adaptive expectations of inflation a method of forming expectations about the inflation rate that involves looking to past experience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862254-EC6C-4C52-81DF-2E37118261D1}" type="slidenum">
              <a:rPr lang="en-US"/>
              <a:pPr>
                <a:defRPr/>
              </a:pPr>
              <a:t>42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5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5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5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5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5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5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5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3315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599" name="Rectangle 7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8785225" cy="696912"/>
          </a:xfrm>
        </p:spPr>
        <p:txBody>
          <a:bodyPr anchor="t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z="2800" dirty="0" smtClean="0">
                <a:solidFill>
                  <a:schemeClr val="accent1">
                    <a:satMod val="150000"/>
                  </a:schemeClr>
                </a:solidFill>
              </a:rPr>
              <a:t>Lowering the Inflation Rate in the Phillips Curve Model</a:t>
            </a:r>
            <a:r>
              <a:rPr lang="en-US" sz="2800" dirty="0" smtClean="0">
                <a:solidFill>
                  <a:schemeClr val="accent1">
                    <a:satMod val="150000"/>
                  </a:schemeClr>
                </a:solidFill>
              </a:rPr>
              <a:t> </a:t>
            </a:r>
            <a:br>
              <a:rPr lang="en-US" sz="2800" dirty="0" smtClean="0">
                <a:solidFill>
                  <a:schemeClr val="accent1">
                    <a:satMod val="150000"/>
                  </a:schemeClr>
                </a:solidFill>
              </a:rPr>
            </a:br>
            <a:endParaRPr lang="en-CA" sz="2800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622602" name="Text Box 10"/>
          <p:cNvSpPr txBox="1">
            <a:spLocks noChangeArrowheads="1"/>
          </p:cNvSpPr>
          <p:nvPr/>
        </p:nvSpPr>
        <p:spPr bwMode="auto">
          <a:xfrm>
            <a:off x="1117600" y="4953000"/>
            <a:ext cx="7329488" cy="142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marL="225425" indent="-225425">
              <a:lnSpc>
                <a:spcPct val="90000"/>
              </a:lnSpc>
              <a:spcBef>
                <a:spcPct val="20000"/>
              </a:spcBef>
              <a:buClr>
                <a:srgbClr val="E16554"/>
              </a:buClr>
              <a:buSzPct val="125000"/>
              <a:buFont typeface="Wingdings" pitchFamily="2" charset="2"/>
              <a:buNone/>
              <a:defRPr/>
            </a:pPr>
            <a:r>
              <a:rPr lang="en-US" dirty="0">
                <a:latin typeface="+mn-lt"/>
              </a:rPr>
              <a:t>To decrease inflation, starting from A, </a:t>
            </a:r>
          </a:p>
          <a:p>
            <a:pPr marL="225425" indent="-225425">
              <a:spcBef>
                <a:spcPct val="25000"/>
              </a:spcBef>
              <a:spcAft>
                <a:spcPct val="25000"/>
              </a:spcAft>
              <a:buClr>
                <a:srgbClr val="E16554"/>
              </a:buClr>
              <a:buSzPct val="125000"/>
              <a:buFont typeface="Wingdings" pitchFamily="2" charset="2"/>
              <a:buChar char="w"/>
              <a:defRPr/>
            </a:pPr>
            <a:r>
              <a:rPr lang="en-US" dirty="0">
                <a:latin typeface="+mn-lt"/>
              </a:rPr>
              <a:t>Increase in unemployment reduces inflation - along </a:t>
            </a:r>
            <a:r>
              <a:rPr lang="en-US" i="1" dirty="0">
                <a:latin typeface="+mn-lt"/>
              </a:rPr>
              <a:t>SRPC:</a:t>
            </a:r>
            <a:r>
              <a:rPr lang="en-US" dirty="0">
                <a:latin typeface="+mn-lt"/>
              </a:rPr>
              <a:t>  </a:t>
            </a:r>
            <a:r>
              <a:rPr lang="en-US" b="1" i="1" dirty="0">
                <a:latin typeface="+mn-lt"/>
              </a:rPr>
              <a:t>A → B</a:t>
            </a:r>
          </a:p>
          <a:p>
            <a:pPr marL="225425" indent="-225425">
              <a:spcBef>
                <a:spcPct val="25000"/>
              </a:spcBef>
              <a:spcAft>
                <a:spcPct val="25000"/>
              </a:spcAft>
              <a:buClr>
                <a:srgbClr val="E16554"/>
              </a:buClr>
              <a:buSzPct val="125000"/>
              <a:buFont typeface="Wingdings" pitchFamily="2" charset="2"/>
              <a:buChar char="w"/>
              <a:defRPr/>
            </a:pPr>
            <a:r>
              <a:rPr lang="en-US" dirty="0">
                <a:latin typeface="+mn-lt"/>
              </a:rPr>
              <a:t>Lower inflation reduces expectations of inflation:  </a:t>
            </a:r>
            <a:r>
              <a:rPr lang="en-US" b="1" i="1" dirty="0">
                <a:latin typeface="+mn-lt"/>
              </a:rPr>
              <a:t>SRPC → SRPC’</a:t>
            </a:r>
          </a:p>
          <a:p>
            <a:pPr marL="225425" indent="-225425">
              <a:spcBef>
                <a:spcPct val="25000"/>
              </a:spcBef>
              <a:spcAft>
                <a:spcPct val="25000"/>
              </a:spcAft>
              <a:buClr>
                <a:srgbClr val="E16554"/>
              </a:buClr>
              <a:buSzPct val="125000"/>
              <a:buFont typeface="Wingdings" pitchFamily="2" charset="2"/>
              <a:buChar char="w"/>
              <a:defRPr/>
            </a:pPr>
            <a:r>
              <a:rPr lang="en-US" dirty="0">
                <a:latin typeface="+mn-lt"/>
              </a:rPr>
              <a:t>Unemployment can now decline at new lower inflation rate:  </a:t>
            </a:r>
            <a:r>
              <a:rPr lang="en-US" b="1" i="1" dirty="0">
                <a:latin typeface="+mn-lt"/>
              </a:rPr>
              <a:t>B → C</a:t>
            </a:r>
          </a:p>
        </p:txBody>
      </p:sp>
      <p:sp>
        <p:nvSpPr>
          <p:cNvPr id="622609" name="Line 17"/>
          <p:cNvSpPr>
            <a:spLocks noChangeShapeType="1"/>
          </p:cNvSpPr>
          <p:nvPr/>
        </p:nvSpPr>
        <p:spPr bwMode="auto">
          <a:xfrm>
            <a:off x="2660650" y="2863850"/>
            <a:ext cx="2070100" cy="0"/>
          </a:xfrm>
          <a:prstGeom prst="line">
            <a:avLst/>
          </a:prstGeom>
          <a:noFill/>
          <a:ln w="12700">
            <a:solidFill>
              <a:schemeClr val="bg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622610" name="Line 18"/>
          <p:cNvSpPr>
            <a:spLocks noChangeShapeType="1"/>
          </p:cNvSpPr>
          <p:nvPr/>
        </p:nvSpPr>
        <p:spPr bwMode="auto">
          <a:xfrm>
            <a:off x="2660650" y="3206750"/>
            <a:ext cx="2711450" cy="0"/>
          </a:xfrm>
          <a:prstGeom prst="line">
            <a:avLst/>
          </a:prstGeom>
          <a:noFill/>
          <a:ln w="12700">
            <a:solidFill>
              <a:schemeClr val="bg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622619" name="Line 27"/>
          <p:cNvSpPr>
            <a:spLocks noChangeShapeType="1"/>
          </p:cNvSpPr>
          <p:nvPr/>
        </p:nvSpPr>
        <p:spPr bwMode="auto">
          <a:xfrm>
            <a:off x="5384800" y="3270250"/>
            <a:ext cx="0" cy="869950"/>
          </a:xfrm>
          <a:prstGeom prst="line">
            <a:avLst/>
          </a:prstGeom>
          <a:noFill/>
          <a:ln w="12700">
            <a:solidFill>
              <a:schemeClr val="bg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622620" name="Text Box 28"/>
          <p:cNvSpPr txBox="1">
            <a:spLocks noChangeArrowheads="1"/>
          </p:cNvSpPr>
          <p:nvPr/>
        </p:nvSpPr>
        <p:spPr bwMode="auto">
          <a:xfrm>
            <a:off x="2025650" y="2743200"/>
            <a:ext cx="630238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l-GR" sz="1600">
                <a:solidFill>
                  <a:schemeClr val="bg1"/>
                </a:solidFill>
                <a:cs typeface="Times New Roman" pitchFamily="18" charset="0"/>
              </a:rPr>
              <a:t>π</a:t>
            </a:r>
            <a:r>
              <a:rPr lang="en-US" sz="1400">
                <a:solidFill>
                  <a:schemeClr val="bg1"/>
                </a:solidFill>
              </a:rPr>
              <a:t> </a:t>
            </a:r>
            <a:r>
              <a:rPr lang="en-CA" sz="1400">
                <a:solidFill>
                  <a:schemeClr val="bg1"/>
                </a:solidFill>
              </a:rPr>
              <a:t>= 4%</a:t>
            </a:r>
          </a:p>
        </p:txBody>
      </p:sp>
      <p:sp>
        <p:nvSpPr>
          <p:cNvPr id="622621" name="Text Box 29"/>
          <p:cNvSpPr txBox="1">
            <a:spLocks noChangeArrowheads="1"/>
          </p:cNvSpPr>
          <p:nvPr/>
        </p:nvSpPr>
        <p:spPr bwMode="auto">
          <a:xfrm>
            <a:off x="1897063" y="3057525"/>
            <a:ext cx="690562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/>
            <a:r>
              <a:rPr lang="el-GR" sz="1600">
                <a:solidFill>
                  <a:schemeClr val="bg1"/>
                </a:solidFill>
                <a:cs typeface="Times New Roman" pitchFamily="18" charset="0"/>
              </a:rPr>
              <a:t>π′</a:t>
            </a:r>
            <a:r>
              <a:rPr lang="en-US" sz="1400">
                <a:solidFill>
                  <a:schemeClr val="bg1"/>
                </a:solidFill>
              </a:rPr>
              <a:t> </a:t>
            </a:r>
            <a:r>
              <a:rPr lang="en-CA" sz="1400">
                <a:solidFill>
                  <a:schemeClr val="bg1"/>
                </a:solidFill>
              </a:rPr>
              <a:t>= 3%</a:t>
            </a:r>
          </a:p>
        </p:txBody>
      </p:sp>
      <p:sp>
        <p:nvSpPr>
          <p:cNvPr id="622624" name="Text Box 32"/>
          <p:cNvSpPr txBox="1">
            <a:spLocks noChangeArrowheads="1"/>
          </p:cNvSpPr>
          <p:nvPr/>
        </p:nvSpPr>
        <p:spPr bwMode="auto">
          <a:xfrm>
            <a:off x="4333875" y="4160838"/>
            <a:ext cx="7683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CA" sz="1400" i="1">
                <a:solidFill>
                  <a:schemeClr val="bg1"/>
                </a:solidFill>
              </a:rPr>
              <a:t>U*  </a:t>
            </a:r>
            <a:r>
              <a:rPr lang="en-CA" sz="1400">
                <a:solidFill>
                  <a:schemeClr val="bg1"/>
                </a:solidFill>
              </a:rPr>
              <a:t>= </a:t>
            </a:r>
            <a:r>
              <a:rPr lang="en-CA" sz="1300">
                <a:solidFill>
                  <a:schemeClr val="bg1"/>
                </a:solidFill>
              </a:rPr>
              <a:t>5%</a:t>
            </a:r>
            <a:endParaRPr lang="en-CA" sz="1300" i="1">
              <a:solidFill>
                <a:schemeClr val="bg1"/>
              </a:solidFill>
            </a:endParaRPr>
          </a:p>
        </p:txBody>
      </p:sp>
      <p:sp>
        <p:nvSpPr>
          <p:cNvPr id="622625" name="Text Box 33"/>
          <p:cNvSpPr txBox="1">
            <a:spLocks noChangeArrowheads="1"/>
          </p:cNvSpPr>
          <p:nvPr/>
        </p:nvSpPr>
        <p:spPr bwMode="auto">
          <a:xfrm>
            <a:off x="5124450" y="4160838"/>
            <a:ext cx="61436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CA" sz="1400" i="1">
                <a:solidFill>
                  <a:schemeClr val="bg1"/>
                </a:solidFill>
              </a:rPr>
              <a:t>U </a:t>
            </a:r>
            <a:r>
              <a:rPr lang="en-CA" sz="1400">
                <a:solidFill>
                  <a:schemeClr val="bg1"/>
                </a:solidFill>
              </a:rPr>
              <a:t>= </a:t>
            </a:r>
            <a:r>
              <a:rPr lang="en-CA" sz="1300">
                <a:solidFill>
                  <a:schemeClr val="bg1"/>
                </a:solidFill>
              </a:rPr>
              <a:t>7%</a:t>
            </a:r>
            <a:endParaRPr lang="en-CA" sz="1300" i="1">
              <a:solidFill>
                <a:schemeClr val="bg1"/>
              </a:solidFill>
            </a:endParaRPr>
          </a:p>
        </p:txBody>
      </p:sp>
      <p:sp>
        <p:nvSpPr>
          <p:cNvPr id="622611" name="Text Box 19"/>
          <p:cNvSpPr txBox="1">
            <a:spLocks noChangeArrowheads="1"/>
          </p:cNvSpPr>
          <p:nvPr/>
        </p:nvSpPr>
        <p:spPr bwMode="auto">
          <a:xfrm>
            <a:off x="6013450" y="3382963"/>
            <a:ext cx="4191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CA" sz="1400" i="1">
                <a:solidFill>
                  <a:schemeClr val="bg1"/>
                </a:solidFill>
              </a:rPr>
              <a:t>SRPC</a:t>
            </a:r>
          </a:p>
        </p:txBody>
      </p:sp>
      <p:sp>
        <p:nvSpPr>
          <p:cNvPr id="622612" name="Text Box 20"/>
          <p:cNvSpPr txBox="1">
            <a:spLocks noChangeArrowheads="1"/>
          </p:cNvSpPr>
          <p:nvPr/>
        </p:nvSpPr>
        <p:spPr bwMode="auto">
          <a:xfrm>
            <a:off x="5892800" y="3676650"/>
            <a:ext cx="47148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CA" sz="1400" i="1">
                <a:solidFill>
                  <a:schemeClr val="bg1"/>
                </a:solidFill>
              </a:rPr>
              <a:t>SRPC′</a:t>
            </a:r>
          </a:p>
        </p:txBody>
      </p:sp>
      <p:sp>
        <p:nvSpPr>
          <p:cNvPr id="622613" name="Text Box 21"/>
          <p:cNvSpPr txBox="1">
            <a:spLocks noChangeArrowheads="1"/>
          </p:cNvSpPr>
          <p:nvPr/>
        </p:nvSpPr>
        <p:spPr bwMode="auto">
          <a:xfrm>
            <a:off x="4857750" y="2616200"/>
            <a:ext cx="1079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CA" sz="1400" i="1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622614" name="Text Box 22"/>
          <p:cNvSpPr txBox="1">
            <a:spLocks noChangeArrowheads="1"/>
          </p:cNvSpPr>
          <p:nvPr/>
        </p:nvSpPr>
        <p:spPr bwMode="auto">
          <a:xfrm>
            <a:off x="5454650" y="2971800"/>
            <a:ext cx="10636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CA" sz="1400" i="1">
                <a:solidFill>
                  <a:schemeClr val="bg1"/>
                </a:solidFill>
              </a:rPr>
              <a:t>B</a:t>
            </a:r>
          </a:p>
        </p:txBody>
      </p:sp>
      <p:sp>
        <p:nvSpPr>
          <p:cNvPr id="622615" name="Text Box 23"/>
          <p:cNvSpPr txBox="1">
            <a:spLocks noChangeArrowheads="1"/>
          </p:cNvSpPr>
          <p:nvPr/>
        </p:nvSpPr>
        <p:spPr bwMode="auto">
          <a:xfrm>
            <a:off x="4540250" y="3225800"/>
            <a:ext cx="1079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CA" sz="1400" i="1">
                <a:solidFill>
                  <a:schemeClr val="bg1"/>
                </a:solidFill>
              </a:rPr>
              <a:t>C</a:t>
            </a:r>
          </a:p>
        </p:txBody>
      </p:sp>
      <p:sp>
        <p:nvSpPr>
          <p:cNvPr id="622616" name="Line 24"/>
          <p:cNvSpPr>
            <a:spLocks noChangeShapeType="1"/>
          </p:cNvSpPr>
          <p:nvPr/>
        </p:nvSpPr>
        <p:spPr bwMode="auto">
          <a:xfrm>
            <a:off x="4813300" y="2806700"/>
            <a:ext cx="558800" cy="29845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622617" name="Line 25"/>
          <p:cNvSpPr>
            <a:spLocks noChangeShapeType="1"/>
          </p:cNvSpPr>
          <p:nvPr/>
        </p:nvSpPr>
        <p:spPr bwMode="auto">
          <a:xfrm flipH="1" flipV="1">
            <a:off x="4826000" y="3201988"/>
            <a:ext cx="508000" cy="635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622618" name="Text Box 26"/>
          <p:cNvSpPr txBox="1">
            <a:spLocks noChangeArrowheads="1"/>
          </p:cNvSpPr>
          <p:nvPr/>
        </p:nvSpPr>
        <p:spPr bwMode="auto">
          <a:xfrm>
            <a:off x="3848100" y="1789113"/>
            <a:ext cx="1782763" cy="19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CA" sz="1300">
                <a:solidFill>
                  <a:schemeClr val="bg1"/>
                </a:solidFill>
              </a:rPr>
              <a:t>Long-Run Phillips Curve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1329F3-7E74-40B9-BB75-67C9DB578449}" type="slidenum">
              <a:rPr lang="en-US"/>
              <a:pPr>
                <a:defRPr/>
              </a:pPr>
              <a:t>43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  <p:pic>
        <p:nvPicPr>
          <p:cNvPr id="56341" name="Picture 34" descr="inse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0" y="1219200"/>
            <a:ext cx="5715000" cy="363537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31" name="Line 17"/>
          <p:cNvSpPr>
            <a:spLocks noChangeShapeType="1"/>
          </p:cNvSpPr>
          <p:nvPr/>
        </p:nvSpPr>
        <p:spPr bwMode="auto">
          <a:xfrm>
            <a:off x="2813050" y="3016250"/>
            <a:ext cx="20701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2" name="Line 18"/>
          <p:cNvSpPr>
            <a:spLocks noChangeShapeType="1"/>
          </p:cNvSpPr>
          <p:nvPr/>
        </p:nvSpPr>
        <p:spPr bwMode="auto">
          <a:xfrm>
            <a:off x="2813050" y="3359150"/>
            <a:ext cx="271145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3" name="Line 11"/>
          <p:cNvSpPr>
            <a:spLocks noChangeShapeType="1"/>
          </p:cNvSpPr>
          <p:nvPr/>
        </p:nvSpPr>
        <p:spPr bwMode="auto">
          <a:xfrm flipH="1" flipV="1">
            <a:off x="4895850" y="2324100"/>
            <a:ext cx="0" cy="1943100"/>
          </a:xfrm>
          <a:prstGeom prst="line">
            <a:avLst/>
          </a:prstGeom>
          <a:noFill/>
          <a:ln w="38100">
            <a:solidFill>
              <a:srgbClr val="424A84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4" name="Line 27"/>
          <p:cNvSpPr>
            <a:spLocks noChangeShapeType="1"/>
          </p:cNvSpPr>
          <p:nvPr/>
        </p:nvSpPr>
        <p:spPr bwMode="auto">
          <a:xfrm>
            <a:off x="5537200" y="3422650"/>
            <a:ext cx="0" cy="8699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5" name="Text Box 28"/>
          <p:cNvSpPr txBox="1">
            <a:spLocks noChangeArrowheads="1"/>
          </p:cNvSpPr>
          <p:nvPr/>
        </p:nvSpPr>
        <p:spPr bwMode="auto">
          <a:xfrm>
            <a:off x="2178050" y="2895600"/>
            <a:ext cx="5619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l-GR" sz="1600">
                <a:cs typeface="Times New Roman" pitchFamily="18" charset="0"/>
              </a:rPr>
              <a:t>π</a:t>
            </a:r>
            <a:r>
              <a:rPr lang="en-US" sz="1400"/>
              <a:t> </a:t>
            </a:r>
            <a:r>
              <a:rPr lang="en-CA" sz="1400"/>
              <a:t>= 4%</a:t>
            </a:r>
          </a:p>
        </p:txBody>
      </p:sp>
      <p:sp>
        <p:nvSpPr>
          <p:cNvPr id="36" name="Text Box 29"/>
          <p:cNvSpPr txBox="1">
            <a:spLocks noChangeArrowheads="1"/>
          </p:cNvSpPr>
          <p:nvPr/>
        </p:nvSpPr>
        <p:spPr bwMode="auto">
          <a:xfrm>
            <a:off x="2133600" y="3209925"/>
            <a:ext cx="6064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/>
            <a:r>
              <a:rPr lang="el-GR" sz="1600">
                <a:cs typeface="Times New Roman" pitchFamily="18" charset="0"/>
              </a:rPr>
              <a:t>π′</a:t>
            </a:r>
            <a:r>
              <a:rPr lang="en-US" sz="1400"/>
              <a:t> </a:t>
            </a:r>
            <a:r>
              <a:rPr lang="en-CA" sz="1400"/>
              <a:t>= 3%</a:t>
            </a:r>
          </a:p>
        </p:txBody>
      </p:sp>
      <p:sp>
        <p:nvSpPr>
          <p:cNvPr id="37" name="Text Box 32"/>
          <p:cNvSpPr txBox="1">
            <a:spLocks noChangeArrowheads="1"/>
          </p:cNvSpPr>
          <p:nvPr/>
        </p:nvSpPr>
        <p:spPr bwMode="auto">
          <a:xfrm>
            <a:off x="4486275" y="4313238"/>
            <a:ext cx="687388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CA" sz="1400" i="1"/>
              <a:t>U*  </a:t>
            </a:r>
            <a:r>
              <a:rPr lang="en-CA" sz="1400"/>
              <a:t>= </a:t>
            </a:r>
            <a:r>
              <a:rPr lang="en-CA" sz="1300"/>
              <a:t>5%</a:t>
            </a:r>
            <a:endParaRPr lang="en-CA" sz="1300" i="1"/>
          </a:p>
        </p:txBody>
      </p:sp>
      <p:sp>
        <p:nvSpPr>
          <p:cNvPr id="38" name="Text Box 33"/>
          <p:cNvSpPr txBox="1">
            <a:spLocks noChangeArrowheads="1"/>
          </p:cNvSpPr>
          <p:nvPr/>
        </p:nvSpPr>
        <p:spPr bwMode="auto">
          <a:xfrm>
            <a:off x="5276850" y="4313238"/>
            <a:ext cx="5683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CA" sz="1400" i="1"/>
              <a:t>U </a:t>
            </a:r>
            <a:r>
              <a:rPr lang="en-CA" sz="1400"/>
              <a:t>= </a:t>
            </a:r>
            <a:r>
              <a:rPr lang="en-CA" sz="1300"/>
              <a:t>7%</a:t>
            </a:r>
            <a:endParaRPr lang="en-CA" sz="1300" i="1"/>
          </a:p>
        </p:txBody>
      </p:sp>
      <p:sp>
        <p:nvSpPr>
          <p:cNvPr id="39" name="Line 12"/>
          <p:cNvSpPr>
            <a:spLocks noChangeShapeType="1"/>
          </p:cNvSpPr>
          <p:nvPr/>
        </p:nvSpPr>
        <p:spPr bwMode="auto">
          <a:xfrm>
            <a:off x="3892550" y="2501900"/>
            <a:ext cx="2201863" cy="1117600"/>
          </a:xfrm>
          <a:prstGeom prst="line">
            <a:avLst/>
          </a:prstGeom>
          <a:noFill/>
          <a:ln w="38100">
            <a:solidFill>
              <a:srgbClr val="E16554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40" name="Line 13"/>
          <p:cNvSpPr>
            <a:spLocks noChangeShapeType="1"/>
          </p:cNvSpPr>
          <p:nvPr/>
        </p:nvSpPr>
        <p:spPr bwMode="auto">
          <a:xfrm>
            <a:off x="3778250" y="2774950"/>
            <a:ext cx="2201863" cy="1117600"/>
          </a:xfrm>
          <a:prstGeom prst="line">
            <a:avLst/>
          </a:prstGeom>
          <a:noFill/>
          <a:ln w="38100">
            <a:solidFill>
              <a:srgbClr val="E16554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41" name="Oval 15"/>
          <p:cNvSpPr>
            <a:spLocks noChangeArrowheads="1"/>
          </p:cNvSpPr>
          <p:nvPr/>
        </p:nvSpPr>
        <p:spPr bwMode="auto">
          <a:xfrm>
            <a:off x="4845050" y="3308350"/>
            <a:ext cx="101600" cy="9525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2" name="Oval 16"/>
          <p:cNvSpPr>
            <a:spLocks noChangeArrowheads="1"/>
          </p:cNvSpPr>
          <p:nvPr/>
        </p:nvSpPr>
        <p:spPr bwMode="auto">
          <a:xfrm>
            <a:off x="4845050" y="2952750"/>
            <a:ext cx="101600" cy="9525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3" name="Text Box 19"/>
          <p:cNvSpPr txBox="1">
            <a:spLocks noChangeArrowheads="1"/>
          </p:cNvSpPr>
          <p:nvPr/>
        </p:nvSpPr>
        <p:spPr bwMode="auto">
          <a:xfrm>
            <a:off x="6165850" y="3535363"/>
            <a:ext cx="4953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CA" sz="1400" i="1"/>
              <a:t>SRPC</a:t>
            </a:r>
          </a:p>
        </p:txBody>
      </p:sp>
      <p:sp>
        <p:nvSpPr>
          <p:cNvPr id="44" name="Text Box 20"/>
          <p:cNvSpPr txBox="1">
            <a:spLocks noChangeArrowheads="1"/>
          </p:cNvSpPr>
          <p:nvPr/>
        </p:nvSpPr>
        <p:spPr bwMode="auto">
          <a:xfrm>
            <a:off x="6045200" y="3829050"/>
            <a:ext cx="528638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CA" sz="1400" i="1"/>
              <a:t>SRPC′</a:t>
            </a:r>
          </a:p>
        </p:txBody>
      </p:sp>
      <p:sp>
        <p:nvSpPr>
          <p:cNvPr id="45" name="Text Box 21"/>
          <p:cNvSpPr txBox="1">
            <a:spLocks noChangeArrowheads="1"/>
          </p:cNvSpPr>
          <p:nvPr/>
        </p:nvSpPr>
        <p:spPr bwMode="auto">
          <a:xfrm>
            <a:off x="5010150" y="2768600"/>
            <a:ext cx="1190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CA" sz="1400" i="1"/>
              <a:t>A</a:t>
            </a:r>
          </a:p>
        </p:txBody>
      </p:sp>
      <p:sp>
        <p:nvSpPr>
          <p:cNvPr id="46" name="Text Box 22"/>
          <p:cNvSpPr txBox="1">
            <a:spLocks noChangeArrowheads="1"/>
          </p:cNvSpPr>
          <p:nvPr/>
        </p:nvSpPr>
        <p:spPr bwMode="auto">
          <a:xfrm>
            <a:off x="5607050" y="3124200"/>
            <a:ext cx="1190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CA" sz="1400" i="1"/>
              <a:t>B</a:t>
            </a:r>
          </a:p>
        </p:txBody>
      </p:sp>
      <p:sp>
        <p:nvSpPr>
          <p:cNvPr id="47" name="Line 24"/>
          <p:cNvSpPr>
            <a:spLocks noChangeShapeType="1"/>
          </p:cNvSpPr>
          <p:nvPr/>
        </p:nvSpPr>
        <p:spPr bwMode="auto">
          <a:xfrm>
            <a:off x="4965700" y="2959100"/>
            <a:ext cx="558800" cy="2984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48" name="Text Box 26"/>
          <p:cNvSpPr txBox="1">
            <a:spLocks noChangeArrowheads="1"/>
          </p:cNvSpPr>
          <p:nvPr/>
        </p:nvSpPr>
        <p:spPr bwMode="auto">
          <a:xfrm>
            <a:off x="4000500" y="1941513"/>
            <a:ext cx="1782763" cy="19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CA" sz="1300"/>
              <a:t>Long-Run Phillips Curve</a:t>
            </a:r>
          </a:p>
        </p:txBody>
      </p:sp>
      <p:sp>
        <p:nvSpPr>
          <p:cNvPr id="49" name="Text Box 23"/>
          <p:cNvSpPr txBox="1">
            <a:spLocks noChangeArrowheads="1"/>
          </p:cNvSpPr>
          <p:nvPr/>
        </p:nvSpPr>
        <p:spPr bwMode="auto">
          <a:xfrm>
            <a:off x="4718050" y="3411538"/>
            <a:ext cx="128588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CA" sz="1400" i="1"/>
              <a:t>C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22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2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22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22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22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22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22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22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22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22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22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622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6226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67"/>
                                      </p:to>
                                    </p:set>
                                    <p:animEffect filter="image" prLst="opacity: 0.67">
                                      <p:cBhvr rctx="IE">
                                        <p:cTn id="49" dur="indefinite"/>
                                        <p:tgtEl>
                                          <p:spTgt spid="622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22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622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2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5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274 -0.02986 L 1.11111E-6 3.33333E-6 " pathEditMode="relative" rAng="0" ptsTypes="AA">
                                      <p:cBhvr>
                                        <p:cTn id="1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" y="15"/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5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67"/>
                                      </p:to>
                                    </p:set>
                                    <p:animEffect filter="image" prLst="opacity: 0.67">
                                      <p:cBhvr rctx="IE">
                                        <p:cTn id="126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8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67"/>
                                      </p:to>
                                    </p:set>
                                    <p:animEffect filter="image" prLst="opacity: 0.67">
                                      <p:cBhvr rctx="IE">
                                        <p:cTn id="129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0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500"/>
                            </p:stCondLst>
                            <p:childTnLst>
                              <p:par>
                                <p:cTn id="1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2609" grpId="0" animBg="1"/>
      <p:bldP spid="622610" grpId="0" animBg="1"/>
      <p:bldP spid="622619" grpId="0" animBg="1"/>
      <p:bldP spid="622620" grpId="0"/>
      <p:bldP spid="622621" grpId="0"/>
      <p:bldP spid="622624" grpId="0"/>
      <p:bldP spid="622625" grpId="0"/>
      <p:bldP spid="622611" grpId="0"/>
      <p:bldP spid="622611" grpId="1"/>
      <p:bldP spid="622612" grpId="0"/>
      <p:bldP spid="622613" grpId="0"/>
      <p:bldP spid="622614" grpId="0"/>
      <p:bldP spid="622615" grpId="0"/>
      <p:bldP spid="622616" grpId="0" animBg="1"/>
      <p:bldP spid="622617" grpId="0" animBg="1"/>
      <p:bldP spid="622618" grpId="0"/>
      <p:bldP spid="31" grpId="0" animBg="1"/>
      <p:bldP spid="32" grpId="0" animBg="1"/>
      <p:bldP spid="33" grpId="0" animBg="1"/>
      <p:bldP spid="34" grpId="0" animBg="1"/>
      <p:bldP spid="35" grpId="0"/>
      <p:bldP spid="36" grpId="0"/>
      <p:bldP spid="37" grpId="0"/>
      <p:bldP spid="38" grpId="0"/>
      <p:bldP spid="39" grpId="0" animBg="1"/>
      <p:bldP spid="39" grpId="1" animBg="1"/>
      <p:bldP spid="40" grpId="0" animBg="1"/>
      <p:bldP spid="40" grpId="1" animBg="1"/>
      <p:bldP spid="41" grpId="0" animBg="1"/>
      <p:bldP spid="42" grpId="0" animBg="1"/>
      <p:bldP spid="43" grpId="0"/>
      <p:bldP spid="43" grpId="1"/>
      <p:bldP spid="44" grpId="0"/>
      <p:bldP spid="45" grpId="0"/>
      <p:bldP spid="46" grpId="0"/>
      <p:bldP spid="47" grpId="0" animBg="1"/>
      <p:bldP spid="48" grpId="0"/>
      <p:bldP spid="4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After today’s Lecture</a:t>
            </a:r>
          </a:p>
        </p:txBody>
      </p:sp>
      <p:sp>
        <p:nvSpPr>
          <p:cNvPr id="235523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447800"/>
            <a:ext cx="7772400" cy="4648200"/>
          </a:xfrm>
        </p:spPr>
        <p:txBody>
          <a:bodyPr/>
          <a:lstStyle/>
          <a:p>
            <a:pPr eaLnBrk="1" hangingPunct="1"/>
            <a:r>
              <a:rPr lang="en-CA" dirty="0" smtClean="0"/>
              <a:t>Read Chapter 10 and 15.1, 15.2</a:t>
            </a:r>
          </a:p>
          <a:p>
            <a:pPr eaLnBrk="1" hangingPunct="1"/>
            <a:r>
              <a:rPr lang="en-CA" dirty="0" smtClean="0"/>
              <a:t>Understand the graphs in the lecture</a:t>
            </a:r>
          </a:p>
          <a:p>
            <a:pPr eaLnBrk="1" hangingPunct="1"/>
            <a:r>
              <a:rPr lang="en-CA" dirty="0" smtClean="0"/>
              <a:t>Homework 8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D2868B-62F2-40AD-AFD3-251EBDC8AE88}" type="slidenum">
              <a:rPr lang="en-US"/>
              <a:pPr>
                <a:defRPr/>
              </a:pPr>
              <a:t>44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8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23" grpId="0" build="p" bldLvl="2" autoUpdateAnimBg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odule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.xml><?xml version="1.0" encoding="utf-8"?>
<a:themeOverride xmlns:a="http://schemas.openxmlformats.org/drawingml/2006/main">
  <a:clrScheme name="Module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466</TotalTime>
  <Words>1570</Words>
  <Application>Microsoft Office PowerPoint</Application>
  <PresentationFormat>On-screen Show (4:3)</PresentationFormat>
  <Paragraphs>472</Paragraphs>
  <Slides>44</Slides>
  <Notes>44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Module</vt:lpstr>
      <vt:lpstr>Slide 1</vt:lpstr>
      <vt:lpstr>The Aggregate Demand – Aggregate Supply Model</vt:lpstr>
      <vt:lpstr>Aggregate Demand (AD)</vt:lpstr>
      <vt:lpstr>Planned Aggregate Expenditure and Aggregate Demand</vt:lpstr>
      <vt:lpstr>Aggregate Demand (AD)</vt:lpstr>
      <vt:lpstr>Aggregate Demand (AD)</vt:lpstr>
      <vt:lpstr>Changes in Aggregate Demand </vt:lpstr>
      <vt:lpstr>Changes in Aggregate Demand </vt:lpstr>
      <vt:lpstr>Determinants of Aggregate Demand</vt:lpstr>
      <vt:lpstr>Aggregate Supply</vt:lpstr>
      <vt:lpstr>Aggregate Supply  in the immediate short run</vt:lpstr>
      <vt:lpstr>Aggregate Supply in the Long Run</vt:lpstr>
      <vt:lpstr>Aggregate Supply in the Short Run</vt:lpstr>
      <vt:lpstr>Aggregate Supply in the Short Run</vt:lpstr>
      <vt:lpstr>Determinants of Aggregate Supply</vt:lpstr>
      <vt:lpstr>Equilibrium GDP</vt:lpstr>
      <vt:lpstr>Price Level Too Low</vt:lpstr>
      <vt:lpstr>Equilibrium GDP</vt:lpstr>
      <vt:lpstr>Price Level Too High</vt:lpstr>
      <vt:lpstr>Changes in Equilibrium</vt:lpstr>
      <vt:lpstr>Increases in AD</vt:lpstr>
      <vt:lpstr>Increases in AD</vt:lpstr>
      <vt:lpstr>Decreases in AD</vt:lpstr>
      <vt:lpstr>Decreases in AD</vt:lpstr>
      <vt:lpstr>Decreases in AS: Cost-Push Inflation</vt:lpstr>
      <vt:lpstr>Decreases in AS</vt:lpstr>
      <vt:lpstr>Increases in AS</vt:lpstr>
      <vt:lpstr>Increases in AS</vt:lpstr>
      <vt:lpstr>From the Short Run to the Long Run</vt:lpstr>
      <vt:lpstr>Short-Run Aggregate Supply</vt:lpstr>
      <vt:lpstr>Short-Run Aggregate Supply</vt:lpstr>
      <vt:lpstr>Long-Run Aggregate Supply</vt:lpstr>
      <vt:lpstr>Long-Run Aggregate Supply</vt:lpstr>
      <vt:lpstr>Equilibrium in the Long-Run AD-AS Model</vt:lpstr>
      <vt:lpstr>Equilibrium Versus Full-Employment GDP</vt:lpstr>
      <vt:lpstr>Recessionary Gap</vt:lpstr>
      <vt:lpstr>Recessionary Gap</vt:lpstr>
      <vt:lpstr>Inflationary Gap</vt:lpstr>
      <vt:lpstr>Inflationary Gap</vt:lpstr>
      <vt:lpstr>The Relationship between Unemployment and Inflation</vt:lpstr>
      <vt:lpstr>High Inflation changes expectations of inflation </vt:lpstr>
      <vt:lpstr>The Expectations Augmented Phillips Curve</vt:lpstr>
      <vt:lpstr>Lowering the Inflation Rate in the Phillips Curve Model  </vt:lpstr>
      <vt:lpstr>After today’s Lecture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8--Aggregate Demand and Aggregate Supply</dc:title>
  <dc:creator>Amy Peng</dc:creator>
  <dc:description>Copyright - McGraw-Hill Ryerson Ltd. 2007</dc:description>
  <cp:lastModifiedBy>AmyPeng</cp:lastModifiedBy>
  <cp:revision>79</cp:revision>
  <dcterms:modified xsi:type="dcterms:W3CDTF">2013-10-28T15:52:38Z</dcterms:modified>
</cp:coreProperties>
</file>