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36"/>
  </p:notesMasterIdLst>
  <p:sldIdLst>
    <p:sldId id="296" r:id="rId2"/>
    <p:sldId id="257" r:id="rId3"/>
    <p:sldId id="260" r:id="rId4"/>
    <p:sldId id="266" r:id="rId5"/>
    <p:sldId id="261" r:id="rId6"/>
    <p:sldId id="263" r:id="rId7"/>
    <p:sldId id="264" r:id="rId8"/>
    <p:sldId id="265" r:id="rId9"/>
    <p:sldId id="268" r:id="rId10"/>
    <p:sldId id="269" r:id="rId11"/>
    <p:sldId id="273" r:id="rId12"/>
    <p:sldId id="271" r:id="rId13"/>
    <p:sldId id="297" r:id="rId14"/>
    <p:sldId id="295" r:id="rId15"/>
    <p:sldId id="298" r:id="rId16"/>
    <p:sldId id="275" r:id="rId17"/>
    <p:sldId id="272" r:id="rId18"/>
    <p:sldId id="276" r:id="rId19"/>
    <p:sldId id="277" r:id="rId20"/>
    <p:sldId id="278" r:id="rId21"/>
    <p:sldId id="281" r:id="rId22"/>
    <p:sldId id="279" r:id="rId23"/>
    <p:sldId id="280" r:id="rId24"/>
    <p:sldId id="282" r:id="rId25"/>
    <p:sldId id="283" r:id="rId26"/>
    <p:sldId id="284" r:id="rId27"/>
    <p:sldId id="285" r:id="rId28"/>
    <p:sldId id="293" r:id="rId29"/>
    <p:sldId id="286" r:id="rId30"/>
    <p:sldId id="287" r:id="rId31"/>
    <p:sldId id="288" r:id="rId32"/>
    <p:sldId id="289" r:id="rId33"/>
    <p:sldId id="290" r:id="rId34"/>
    <p:sldId id="291" r:id="rId35"/>
  </p:sldIdLst>
  <p:sldSz cx="9144000" cy="6858000" type="screen4x3"/>
  <p:notesSz cx="7053263" cy="93091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59535"/>
    <a:srgbClr val="EEE1A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018" autoAdjust="0"/>
    <p:restoredTop sz="89343" autoAdjust="0"/>
  </p:normalViewPr>
  <p:slideViewPr>
    <p:cSldViewPr>
      <p:cViewPr>
        <p:scale>
          <a:sx n="60" d="100"/>
          <a:sy n="60" d="100"/>
        </p:scale>
        <p:origin x="-1842" y="-204"/>
      </p:cViewPr>
      <p:guideLst>
        <p:guide orient="horz" pos="2160"/>
        <p:guide pos="2880"/>
      </p:guideLst>
    </p:cSldViewPr>
  </p:slideViewPr>
  <p:notesTextViewPr>
    <p:cViewPr>
      <p:scale>
        <a:sx n="100" d="100"/>
        <a:sy n="100" d="100"/>
      </p:scale>
      <p:origin x="0" y="0"/>
    </p:cViewPr>
  </p:notesTextViewPr>
  <p:sorterViewPr>
    <p:cViewPr>
      <p:scale>
        <a:sx n="75" d="100"/>
        <a:sy n="75" d="100"/>
      </p:scale>
      <p:origin x="0" y="0"/>
    </p:cViewPr>
  </p:sorterViewPr>
  <p:notesViewPr>
    <p:cSldViewPr>
      <p:cViewPr>
        <p:scale>
          <a:sx n="75" d="100"/>
          <a:sy n="75" d="100"/>
        </p:scale>
        <p:origin x="-3090" y="96"/>
      </p:cViewPr>
      <p:guideLst>
        <p:guide orient="horz" pos="2932"/>
        <p:guide pos="2222"/>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hdr" sz="quarter"/>
          </p:nvPr>
        </p:nvSpPr>
        <p:spPr bwMode="auto">
          <a:xfrm>
            <a:off x="0" y="0"/>
            <a:ext cx="3056414" cy="465455"/>
          </a:xfrm>
          <a:prstGeom prst="rect">
            <a:avLst/>
          </a:prstGeom>
          <a:noFill/>
          <a:ln w="9525">
            <a:noFill/>
            <a:miter lim="800000"/>
            <a:headEnd/>
            <a:tailEnd/>
          </a:ln>
          <a:effectLst/>
        </p:spPr>
        <p:txBody>
          <a:bodyPr vert="horz" wrap="square" lIns="93497" tIns="46749" rIns="93497" bIns="46749" numCol="1" anchor="t" anchorCtr="0" compatLnSpc="1">
            <a:prstTxWarp prst="textNoShape">
              <a:avLst/>
            </a:prstTxWarp>
          </a:bodyPr>
          <a:lstStyle>
            <a:lvl1pPr>
              <a:defRPr sz="1200"/>
            </a:lvl1pPr>
          </a:lstStyle>
          <a:p>
            <a:endParaRPr lang="en-US"/>
          </a:p>
        </p:txBody>
      </p:sp>
      <p:sp>
        <p:nvSpPr>
          <p:cNvPr id="7171" name="Rectangle 3"/>
          <p:cNvSpPr>
            <a:spLocks noGrp="1" noChangeArrowheads="1"/>
          </p:cNvSpPr>
          <p:nvPr>
            <p:ph type="dt" idx="1"/>
          </p:nvPr>
        </p:nvSpPr>
        <p:spPr bwMode="auto">
          <a:xfrm>
            <a:off x="3995217" y="0"/>
            <a:ext cx="3056414" cy="465455"/>
          </a:xfrm>
          <a:prstGeom prst="rect">
            <a:avLst/>
          </a:prstGeom>
          <a:noFill/>
          <a:ln w="9525">
            <a:noFill/>
            <a:miter lim="800000"/>
            <a:headEnd/>
            <a:tailEnd/>
          </a:ln>
          <a:effectLst/>
        </p:spPr>
        <p:txBody>
          <a:bodyPr vert="horz" wrap="square" lIns="93497" tIns="46749" rIns="93497" bIns="46749" numCol="1" anchor="t" anchorCtr="0" compatLnSpc="1">
            <a:prstTxWarp prst="textNoShape">
              <a:avLst/>
            </a:prstTxWarp>
          </a:bodyPr>
          <a:lstStyle>
            <a:lvl1pPr algn="r">
              <a:defRPr sz="1200"/>
            </a:lvl1pPr>
          </a:lstStyle>
          <a:p>
            <a:endParaRPr lang="en-US"/>
          </a:p>
        </p:txBody>
      </p:sp>
      <p:sp>
        <p:nvSpPr>
          <p:cNvPr id="7172" name="Rectangle 4"/>
          <p:cNvSpPr>
            <a:spLocks noGrp="1" noRot="1" noChangeAspect="1" noChangeArrowheads="1" noTextEdit="1"/>
          </p:cNvSpPr>
          <p:nvPr>
            <p:ph type="sldImg" idx="2"/>
          </p:nvPr>
        </p:nvSpPr>
        <p:spPr bwMode="auto">
          <a:xfrm>
            <a:off x="1200150" y="698500"/>
            <a:ext cx="4654550" cy="3490913"/>
          </a:xfrm>
          <a:prstGeom prst="rect">
            <a:avLst/>
          </a:prstGeom>
          <a:noFill/>
          <a:ln w="9525">
            <a:solidFill>
              <a:srgbClr val="000000"/>
            </a:solidFill>
            <a:miter lim="800000"/>
            <a:headEnd/>
            <a:tailEnd/>
          </a:ln>
          <a:effectLst/>
        </p:spPr>
      </p:sp>
      <p:sp>
        <p:nvSpPr>
          <p:cNvPr id="7173" name="Rectangle 5"/>
          <p:cNvSpPr>
            <a:spLocks noGrp="1" noChangeArrowheads="1"/>
          </p:cNvSpPr>
          <p:nvPr>
            <p:ph type="body" sz="quarter" idx="3"/>
          </p:nvPr>
        </p:nvSpPr>
        <p:spPr bwMode="auto">
          <a:xfrm>
            <a:off x="705327" y="4421823"/>
            <a:ext cx="5642610" cy="4189095"/>
          </a:xfrm>
          <a:prstGeom prst="rect">
            <a:avLst/>
          </a:prstGeom>
          <a:noFill/>
          <a:ln w="9525">
            <a:noFill/>
            <a:miter lim="800000"/>
            <a:headEnd/>
            <a:tailEnd/>
          </a:ln>
          <a:effectLst/>
        </p:spPr>
        <p:txBody>
          <a:bodyPr vert="horz" wrap="square" lIns="93497" tIns="46749" rIns="93497" bIns="46749"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7174" name="Rectangle 6"/>
          <p:cNvSpPr>
            <a:spLocks noGrp="1" noChangeArrowheads="1"/>
          </p:cNvSpPr>
          <p:nvPr>
            <p:ph type="ftr" sz="quarter" idx="4"/>
          </p:nvPr>
        </p:nvSpPr>
        <p:spPr bwMode="auto">
          <a:xfrm>
            <a:off x="0" y="8842029"/>
            <a:ext cx="3056414" cy="465455"/>
          </a:xfrm>
          <a:prstGeom prst="rect">
            <a:avLst/>
          </a:prstGeom>
          <a:noFill/>
          <a:ln w="9525">
            <a:noFill/>
            <a:miter lim="800000"/>
            <a:headEnd/>
            <a:tailEnd/>
          </a:ln>
          <a:effectLst/>
        </p:spPr>
        <p:txBody>
          <a:bodyPr vert="horz" wrap="square" lIns="93497" tIns="46749" rIns="93497" bIns="46749" numCol="1" anchor="b" anchorCtr="0" compatLnSpc="1">
            <a:prstTxWarp prst="textNoShape">
              <a:avLst/>
            </a:prstTxWarp>
          </a:bodyPr>
          <a:lstStyle>
            <a:lvl1pPr>
              <a:defRPr sz="1200"/>
            </a:lvl1pPr>
          </a:lstStyle>
          <a:p>
            <a:endParaRPr lang="en-US"/>
          </a:p>
        </p:txBody>
      </p:sp>
      <p:sp>
        <p:nvSpPr>
          <p:cNvPr id="7175" name="Rectangle 7"/>
          <p:cNvSpPr>
            <a:spLocks noGrp="1" noChangeArrowheads="1"/>
          </p:cNvSpPr>
          <p:nvPr>
            <p:ph type="sldNum" sz="quarter" idx="5"/>
          </p:nvPr>
        </p:nvSpPr>
        <p:spPr bwMode="auto">
          <a:xfrm>
            <a:off x="3995217" y="8842029"/>
            <a:ext cx="3056414" cy="465455"/>
          </a:xfrm>
          <a:prstGeom prst="rect">
            <a:avLst/>
          </a:prstGeom>
          <a:noFill/>
          <a:ln w="9525">
            <a:noFill/>
            <a:miter lim="800000"/>
            <a:headEnd/>
            <a:tailEnd/>
          </a:ln>
          <a:effectLst/>
        </p:spPr>
        <p:txBody>
          <a:bodyPr vert="horz" wrap="square" lIns="93497" tIns="46749" rIns="93497" bIns="46749" numCol="1" anchor="b" anchorCtr="0" compatLnSpc="1">
            <a:prstTxWarp prst="textNoShape">
              <a:avLst/>
            </a:prstTxWarp>
          </a:bodyPr>
          <a:lstStyle>
            <a:lvl1pPr algn="r">
              <a:defRPr sz="1200"/>
            </a:lvl1pPr>
          </a:lstStyle>
          <a:p>
            <a:fld id="{0E93C5C1-1135-44D2-86AD-032B32E5ED45}" type="slidenum">
              <a:rPr lang="en-US"/>
              <a:pPr/>
              <a:t>‹#›</a:t>
            </a:fld>
            <a:endParaRPr lang="en-US"/>
          </a:p>
        </p:txBody>
      </p:sp>
    </p:spTree>
    <p:extLst>
      <p:ext uri="{BB962C8B-B14F-4D97-AF65-F5344CB8AC3E}">
        <p14:creationId xmlns:p14="http://schemas.microsoft.com/office/powerpoint/2010/main" val="3819448958"/>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0E93C5C1-1135-44D2-86AD-032B32E5ED45}" type="slidenum">
              <a:rPr lang="en-US" smtClean="0"/>
              <a:pPr/>
              <a:t>1</a:t>
            </a:fld>
            <a:endParaRPr lang="en-US"/>
          </a:p>
        </p:txBody>
      </p:sp>
    </p:spTree>
    <p:extLst>
      <p:ext uri="{BB962C8B-B14F-4D97-AF65-F5344CB8AC3E}">
        <p14:creationId xmlns:p14="http://schemas.microsoft.com/office/powerpoint/2010/main" val="33497702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08255CA-63CC-4217-BC97-C1B7C4513F94}" type="slidenum">
              <a:rPr lang="en-US"/>
              <a:pPr/>
              <a:t>2</a:t>
            </a:fld>
            <a:endParaRPr lang="en-US"/>
          </a:p>
        </p:txBody>
      </p:sp>
      <p:sp>
        <p:nvSpPr>
          <p:cNvPr id="51202" name="Rectangle 2"/>
          <p:cNvSpPr>
            <a:spLocks noGrp="1" noRot="1" noChangeAspect="1" noChangeArrowheads="1" noTextEdit="1"/>
          </p:cNvSpPr>
          <p:nvPr>
            <p:ph type="sldImg"/>
          </p:nvPr>
        </p:nvSpPr>
        <p:spPr>
          <a:ln/>
        </p:spPr>
      </p:sp>
      <p:sp>
        <p:nvSpPr>
          <p:cNvPr id="51203" name="Rectangle 3"/>
          <p:cNvSpPr>
            <a:spLocks noGrp="1" noChangeArrowheads="1"/>
          </p:cNvSpPr>
          <p:nvPr>
            <p:ph type="body" idx="1"/>
          </p:nvPr>
        </p:nvSpPr>
        <p:spPr/>
        <p:txBody>
          <a:bodyPr/>
          <a:lstStyle/>
          <a:p>
            <a:pPr>
              <a:lnSpc>
                <a:spcPct val="90000"/>
              </a:lnSpc>
            </a:pPr>
            <a:r>
              <a:rPr lang="en-US" dirty="0"/>
              <a:t>Are you familiar with NAFTA?  How about the European Union?  Do you know what these agreements are and why they’re important to international companies?  </a:t>
            </a:r>
          </a:p>
          <a:p>
            <a:pPr>
              <a:lnSpc>
                <a:spcPct val="90000"/>
              </a:lnSpc>
            </a:pPr>
            <a:r>
              <a:rPr lang="en-US" dirty="0"/>
              <a:t>Both NAFTA and the European Union, or EU, are forms of </a:t>
            </a:r>
            <a:r>
              <a:rPr lang="en-US" b="1" dirty="0"/>
              <a:t>regional economic integration</a:t>
            </a:r>
            <a:r>
              <a:rPr lang="en-US" dirty="0"/>
              <a:t> -- agreements between countries in a geographic region to reduce tariff and nontariff barriers to the free flow of goods, services, and factors of production between each other.  In other words, these agreements are designed to promote free trade, and depending on the level of integration, allow the factors of production to move freely between countries.</a:t>
            </a:r>
          </a:p>
          <a:p>
            <a:pPr>
              <a:lnSpc>
                <a:spcPct val="90000"/>
              </a:lnSpc>
            </a:pPr>
            <a:r>
              <a:rPr lang="en-US" dirty="0"/>
              <a:t>To get a better idea of what we’re getting at here, imagine if the U.S. was actually a group of countries that had signed an agreement to become a political union.  As you know, goods move freely between states as do the factors of production like labor and capital. There are no tariffs that limit California exporting oranges to Ohio for example.  Similarly, you don’t have to get a permit to work in New York if you live in New Jersey.  So, workers go where they can be most productive, industry goes where it can be most efficient.</a:t>
            </a:r>
          </a:p>
          <a:p>
            <a:pPr>
              <a:lnSpc>
                <a:spcPct val="90000"/>
              </a:lnSpc>
            </a:pPr>
            <a:r>
              <a:rPr lang="en-US" dirty="0"/>
              <a:t>The idea behind regional economic integration is that without trade barriers, member countries will be better off.  However, there is some concern that as more countries become involved in regional agreements, the trading blocs will begin to compete against each other. </a:t>
            </a:r>
          </a:p>
          <a:p>
            <a:pPr>
              <a:lnSpc>
                <a:spcPct val="90000"/>
              </a:lnSpc>
            </a:pPr>
            <a:r>
              <a:rPr lang="en-US" dirty="0"/>
              <a:t>Let’s look at the different levels of economic integration, and explore some of the trading blocs that exist today. </a:t>
            </a:r>
          </a:p>
          <a:p>
            <a:pPr>
              <a:lnSpc>
                <a:spcPct val="90000"/>
              </a:lnSpc>
            </a:pPr>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D025157-2AD0-43E4-AAF1-E32BC7881433}" type="slidenum">
              <a:rPr lang="en-US"/>
              <a:pPr/>
              <a:t>3</a:t>
            </a:fld>
            <a:endParaRPr lang="en-US"/>
          </a:p>
        </p:txBody>
      </p:sp>
      <p:sp>
        <p:nvSpPr>
          <p:cNvPr id="52226" name="Rectangle 2"/>
          <p:cNvSpPr>
            <a:spLocks noGrp="1" noRot="1" noChangeAspect="1" noChangeArrowheads="1" noTextEdit="1"/>
          </p:cNvSpPr>
          <p:nvPr>
            <p:ph type="sldImg"/>
          </p:nvPr>
        </p:nvSpPr>
        <p:spPr>
          <a:ln/>
        </p:spPr>
      </p:sp>
      <p:sp>
        <p:nvSpPr>
          <p:cNvPr id="52227" name="Rectangle 3"/>
          <p:cNvSpPr>
            <a:spLocks noGrp="1" noChangeArrowheads="1"/>
          </p:cNvSpPr>
          <p:nvPr>
            <p:ph type="body" idx="1"/>
          </p:nvPr>
        </p:nvSpPr>
        <p:spPr/>
        <p:txBody>
          <a:bodyPr/>
          <a:lstStyle/>
          <a:p>
            <a:pPr>
              <a:lnSpc>
                <a:spcPct val="90000"/>
              </a:lnSpc>
            </a:pPr>
            <a:r>
              <a:rPr lang="en-US"/>
              <a:t>There are five levels of economic integration, the free trade area, the customs union, the common market, the economic union, and the political union.  </a:t>
            </a:r>
          </a:p>
          <a:p>
            <a:pPr>
              <a:lnSpc>
                <a:spcPct val="90000"/>
              </a:lnSpc>
            </a:pPr>
            <a:r>
              <a:rPr lang="en-US"/>
              <a:t>A </a:t>
            </a:r>
            <a:r>
              <a:rPr lang="en-US" b="1"/>
              <a:t>free trade area </a:t>
            </a:r>
            <a:r>
              <a:rPr lang="en-US"/>
              <a:t>removes all barriers to the trade of goods and services among member countries, but members determine their own policies toward nonmembers. </a:t>
            </a:r>
          </a:p>
          <a:p>
            <a:pPr>
              <a:lnSpc>
                <a:spcPct val="90000"/>
              </a:lnSpc>
            </a:pPr>
            <a:r>
              <a:rPr lang="en-US"/>
              <a:t>The </a:t>
            </a:r>
            <a:r>
              <a:rPr lang="en-US" b="1"/>
              <a:t>European Free Trade Area</a:t>
            </a:r>
            <a:r>
              <a:rPr lang="en-US"/>
              <a:t> (EFTA), between Norway, Iceland, Liechtenstein, and Switzerland, is the most enduring free trade area.   </a:t>
            </a:r>
          </a:p>
          <a:p>
            <a:pPr>
              <a:lnSpc>
                <a:spcPct val="90000"/>
              </a:lnSpc>
            </a:pPr>
            <a:r>
              <a:rPr lang="en-US"/>
              <a:t>Another well-known free trade area is the </a:t>
            </a:r>
            <a:r>
              <a:rPr lang="en-US" b="1"/>
              <a:t>North American Free Trade Area </a:t>
            </a:r>
            <a:r>
              <a:rPr lang="en-US"/>
              <a:t>or NAFTA.  We’ll talk more about NAFTA later.</a:t>
            </a:r>
          </a:p>
          <a:p>
            <a:pPr>
              <a:lnSpc>
                <a:spcPct val="90000"/>
              </a:lnSpc>
            </a:pPr>
            <a:r>
              <a:rPr lang="en-US"/>
              <a:t>A </a:t>
            </a:r>
            <a:r>
              <a:rPr lang="en-US" b="1"/>
              <a:t>customs union</a:t>
            </a:r>
            <a:r>
              <a:rPr lang="en-US"/>
              <a:t> eliminates trade barriers between members, and adopts a common policy toward nonmembers.  </a:t>
            </a:r>
          </a:p>
          <a:p>
            <a:pPr>
              <a:lnSpc>
                <a:spcPct val="90000"/>
              </a:lnSpc>
            </a:pPr>
            <a:r>
              <a:rPr lang="en-US"/>
              <a:t>The EU began as a customs union, but as we’ll discuss later, it’s moved beyond this level of integration.  The </a:t>
            </a:r>
            <a:r>
              <a:rPr lang="en-US" b="1"/>
              <a:t>Andean Pact</a:t>
            </a:r>
            <a:r>
              <a:rPr lang="en-US"/>
              <a:t> between Bolivia, Columbia, Ecuador, and Peru is a current example of a customs union. </a:t>
            </a:r>
          </a:p>
          <a:p>
            <a:pPr>
              <a:lnSpc>
                <a:spcPct val="90000"/>
              </a:lnSpc>
            </a:pPr>
            <a:r>
              <a:rPr lang="en-US"/>
              <a:t>A </a:t>
            </a:r>
            <a:r>
              <a:rPr lang="en-US" b="1"/>
              <a:t>common market</a:t>
            </a:r>
            <a:r>
              <a:rPr lang="en-US"/>
              <a:t> has no barriers to trade between members, a common policy toward nonmembers, and the free movement of the factors of production.  This is a significant step up from a customs union, and requires members to cooperate on fiscal, monetary, and employment policies.  </a:t>
            </a:r>
          </a:p>
          <a:p>
            <a:pPr>
              <a:lnSpc>
                <a:spcPct val="90000"/>
              </a:lnSpc>
            </a:pPr>
            <a:r>
              <a:rPr lang="en-US"/>
              <a:t>The EU was a common market for many years before moving to the next level of integration.  Eventually, </a:t>
            </a:r>
            <a:r>
              <a:rPr lang="en-US" b="1"/>
              <a:t>MERCOSUR</a:t>
            </a:r>
            <a:r>
              <a:rPr lang="en-US"/>
              <a:t>, an agreement between Brazil, Argentina, Paraguay, and Uruguay, hopes to become a common market.</a:t>
            </a:r>
          </a:p>
          <a:p>
            <a:pPr>
              <a:lnSpc>
                <a:spcPct val="90000"/>
              </a:lnSpc>
            </a:pPr>
            <a:endParaRPr lang="en-US"/>
          </a:p>
          <a:p>
            <a:pPr>
              <a:lnSpc>
                <a:spcPct val="90000"/>
              </a:lnSpc>
            </a:pPr>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86E875E-E261-41C7-A80F-332DA58F7C10}" type="slidenum">
              <a:rPr lang="en-US"/>
              <a:pPr/>
              <a:t>4</a:t>
            </a:fld>
            <a:endParaRPr lang="en-US"/>
          </a:p>
        </p:txBody>
      </p:sp>
      <p:sp>
        <p:nvSpPr>
          <p:cNvPr id="53250" name="Rectangle 2"/>
          <p:cNvSpPr>
            <a:spLocks noGrp="1" noRot="1" noChangeAspect="1" noChangeArrowheads="1" noTextEdit="1"/>
          </p:cNvSpPr>
          <p:nvPr>
            <p:ph type="sldImg"/>
          </p:nvPr>
        </p:nvSpPr>
        <p:spPr>
          <a:ln/>
        </p:spPr>
      </p:sp>
      <p:sp>
        <p:nvSpPr>
          <p:cNvPr id="53251" name="Rectangle 3"/>
          <p:cNvSpPr>
            <a:spLocks noGrp="1" noChangeArrowheads="1"/>
          </p:cNvSpPr>
          <p:nvPr>
            <p:ph type="body" idx="1"/>
          </p:nvPr>
        </p:nvSpPr>
        <p:spPr/>
        <p:txBody>
          <a:bodyPr/>
          <a:lstStyle/>
          <a:p>
            <a:r>
              <a:rPr lang="en-US"/>
              <a:t>The next level of economic integration is the </a:t>
            </a:r>
            <a:r>
              <a:rPr lang="en-US" b="1"/>
              <a:t>economic union</a:t>
            </a:r>
            <a:r>
              <a:rPr lang="en-US"/>
              <a:t> which involves the free flow of the factors of production between members, the adoption of a common external trade policy, a common currency, harmonization of tax rates, and a common monetary and fiscal policy.  So, again this is a significant increase in integration from the previous level.  </a:t>
            </a:r>
          </a:p>
          <a:p>
            <a:r>
              <a:rPr lang="en-US"/>
              <a:t>The EU is currently an imperfect example of an economic union.  As we’ll discuss later, not all members have adopted the common currency, and there are still differences in tax rates across the countries. </a:t>
            </a:r>
          </a:p>
          <a:p>
            <a:r>
              <a:rPr lang="en-US"/>
              <a:t>Finally, in a </a:t>
            </a:r>
            <a:r>
              <a:rPr lang="en-US" b="1"/>
              <a:t>political union</a:t>
            </a:r>
            <a:r>
              <a:rPr lang="en-US"/>
              <a:t>, independent states are combined into a single union where the economic, social, and foreign policy of members is coordinated.</a:t>
            </a:r>
          </a:p>
          <a:p>
            <a:r>
              <a:rPr lang="en-US"/>
              <a:t>If you think that this description could fits the U.S., and you’re right!  The EU is also headed toward this level. </a:t>
            </a:r>
          </a:p>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12428FD-DB9C-49C1-826F-8C667250F258}" type="slidenum">
              <a:rPr lang="en-US"/>
              <a:pPr/>
              <a:t>5</a:t>
            </a:fld>
            <a:endParaRPr lang="en-US"/>
          </a:p>
        </p:txBody>
      </p:sp>
      <p:sp>
        <p:nvSpPr>
          <p:cNvPr id="54274" name="Rectangle 2"/>
          <p:cNvSpPr>
            <a:spLocks noGrp="1" noRot="1" noChangeAspect="1" noChangeArrowheads="1" noTextEdit="1"/>
          </p:cNvSpPr>
          <p:nvPr>
            <p:ph type="sldImg"/>
          </p:nvPr>
        </p:nvSpPr>
        <p:spPr>
          <a:ln/>
        </p:spPr>
      </p:sp>
      <p:sp>
        <p:nvSpPr>
          <p:cNvPr id="54275" name="Rectangle 3"/>
          <p:cNvSpPr>
            <a:spLocks noGrp="1" noChangeArrowheads="1"/>
          </p:cNvSpPr>
          <p:nvPr>
            <p:ph type="body" idx="1"/>
          </p:nvPr>
        </p:nvSpPr>
        <p:spPr/>
        <p:txBody>
          <a:bodyPr/>
          <a:lstStyle/>
          <a:p>
            <a:r>
              <a:rPr lang="en-US"/>
              <a:t>Here you can see the different levels of economic integration.</a:t>
            </a:r>
          </a:p>
          <a:p>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1F41A6E-56AA-4E1B-8512-FE9EF6A1BF21}" type="slidenum">
              <a:rPr lang="en-US"/>
              <a:pPr/>
              <a:t>6</a:t>
            </a:fld>
            <a:endParaRPr lang="en-US"/>
          </a:p>
        </p:txBody>
      </p:sp>
      <p:sp>
        <p:nvSpPr>
          <p:cNvPr id="55298" name="Rectangle 2"/>
          <p:cNvSpPr>
            <a:spLocks noGrp="1" noRot="1" noChangeAspect="1" noChangeArrowheads="1" noTextEdit="1"/>
          </p:cNvSpPr>
          <p:nvPr>
            <p:ph type="sldImg"/>
          </p:nvPr>
        </p:nvSpPr>
        <p:spPr>
          <a:ln/>
        </p:spPr>
      </p:sp>
      <p:sp>
        <p:nvSpPr>
          <p:cNvPr id="55299" name="Rectangle 3"/>
          <p:cNvSpPr>
            <a:spLocks noGrp="1" noChangeArrowheads="1"/>
          </p:cNvSpPr>
          <p:nvPr>
            <p:ph type="body" idx="1"/>
          </p:nvPr>
        </p:nvSpPr>
        <p:spPr/>
        <p:txBody>
          <a:bodyPr/>
          <a:lstStyle/>
          <a:p>
            <a:r>
              <a:rPr lang="en-US"/>
              <a:t>Why do countries agree to integrate their economies?  </a:t>
            </a:r>
          </a:p>
          <a:p>
            <a:r>
              <a:rPr lang="en-US"/>
              <a:t>Countries integrate for both economic and political reasons.  </a:t>
            </a:r>
          </a:p>
          <a:p>
            <a:r>
              <a:rPr lang="en-US"/>
              <a:t>Let’s look at the economic reasons. </a:t>
            </a:r>
          </a:p>
          <a:p>
            <a:r>
              <a:rPr lang="en-US"/>
              <a:t>We know from our discussion of trade theory in Chapter 5 that free trade is beneficial to countries.  Recall, also from our discussion in Chapter 7, that, for various reasons, trade barriers still exist despite the efforts of the WTO.   Regional economic integration offers countries a way to achieve the gains from free trade, at least on a limited basis, more quickly than would be possible under the WTO process. </a:t>
            </a:r>
          </a:p>
          <a:p>
            <a:r>
              <a:rPr lang="en-US"/>
              <a:t>The political case for integration has two main points.  </a:t>
            </a:r>
          </a:p>
          <a:p>
            <a:r>
              <a:rPr lang="en-US"/>
              <a:t>First, by linking countries together, making them more dependent on each other, and forming a structure where they regularly have to interact, the chance for violent conflict and war decrease.  </a:t>
            </a:r>
          </a:p>
          <a:p>
            <a:r>
              <a:rPr lang="en-US"/>
              <a:t>Second, economic integration gives the bloc of countries greater clout and makes them much stronger politically when dealing with other countries than if they were to act independently. </a:t>
            </a:r>
          </a:p>
          <a:p>
            <a:endParaRPr lang="en-US"/>
          </a:p>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920DD4F-4FF1-450F-8624-1D2A72F5A392}" type="slidenum">
              <a:rPr lang="en-US"/>
              <a:pPr/>
              <a:t>7</a:t>
            </a:fld>
            <a:endParaRPr lang="en-US"/>
          </a:p>
        </p:txBody>
      </p:sp>
      <p:sp>
        <p:nvSpPr>
          <p:cNvPr id="56322" name="Rectangle 2"/>
          <p:cNvSpPr>
            <a:spLocks noGrp="1" noRot="1" noChangeAspect="1" noChangeArrowheads="1" noTextEdit="1"/>
          </p:cNvSpPr>
          <p:nvPr>
            <p:ph type="sldImg"/>
          </p:nvPr>
        </p:nvSpPr>
        <p:spPr>
          <a:ln/>
        </p:spPr>
      </p:sp>
      <p:sp>
        <p:nvSpPr>
          <p:cNvPr id="56323" name="Rectangle 3"/>
          <p:cNvSpPr>
            <a:spLocks noGrp="1" noChangeArrowheads="1"/>
          </p:cNvSpPr>
          <p:nvPr>
            <p:ph type="body" idx="1"/>
          </p:nvPr>
        </p:nvSpPr>
        <p:spPr/>
        <p:txBody>
          <a:bodyPr/>
          <a:lstStyle/>
          <a:p>
            <a:r>
              <a:rPr lang="en-US"/>
              <a:t>If integration is beneficial, why doesn’t it occur more often?  </a:t>
            </a:r>
          </a:p>
          <a:p>
            <a:r>
              <a:rPr lang="en-US"/>
              <a:t>Two key issues limit integration:   </a:t>
            </a:r>
          </a:p>
          <a:p>
            <a:r>
              <a:rPr lang="en-US"/>
              <a:t>First, while a nation as a whole benefits from integration, some groups may actually lose.  You might recall that critics of NAFTA for example, were concerned about the potential for job loss in the U.S. if companies shifted production to take advantage of Mexico’s low cost labor.</a:t>
            </a:r>
          </a:p>
          <a:p>
            <a:r>
              <a:rPr lang="en-US"/>
              <a:t>Second, countries that integrate their economies lose some degree of national sovereignty.  Integration requires that countries give up some control over monetary policy, fiscal policy, and trade policy.  You probably know for example, that most of the countries belonging to the EU have given up their currencies and adopted the euro instead. </a:t>
            </a:r>
          </a:p>
          <a:p>
            <a:r>
              <a:rPr lang="en-US"/>
              <a:t>Some economists point out that integration only makes sense when the amount of trade it creates is greater than the amount that is diverting. </a:t>
            </a:r>
            <a:endParaRPr lang="en-US" b="1"/>
          </a:p>
          <a:p>
            <a:r>
              <a:rPr lang="en-US" b="1"/>
              <a:t>Trade creation</a:t>
            </a:r>
            <a:r>
              <a:rPr lang="en-US"/>
              <a:t> occurs when low cost producers within a free trade area replace high cost domestic producers, while </a:t>
            </a:r>
            <a:r>
              <a:rPr lang="en-US" b="1"/>
              <a:t>trade diversion</a:t>
            </a:r>
            <a:r>
              <a:rPr lang="en-US"/>
              <a:t> occurs when higher costs suppliers within a free trade area replace lower cost external suppliers. </a:t>
            </a:r>
          </a:p>
          <a:p>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0058B68-EDFE-4FC7-A557-7BFD30C314D9}" type="slidenum">
              <a:rPr lang="en-US"/>
              <a:pPr/>
              <a:t>8</a:t>
            </a:fld>
            <a:endParaRPr lang="en-US"/>
          </a:p>
        </p:txBody>
      </p:sp>
      <p:sp>
        <p:nvSpPr>
          <p:cNvPr id="57346" name="Rectangle 2"/>
          <p:cNvSpPr>
            <a:spLocks noGrp="1" noRot="1" noChangeAspect="1" noChangeArrowheads="1" noTextEdit="1"/>
          </p:cNvSpPr>
          <p:nvPr>
            <p:ph type="sldImg"/>
          </p:nvPr>
        </p:nvSpPr>
        <p:spPr>
          <a:ln/>
        </p:spPr>
      </p:sp>
      <p:sp>
        <p:nvSpPr>
          <p:cNvPr id="57347" name="Rectangle 3"/>
          <p:cNvSpPr>
            <a:spLocks noGrp="1" noChangeArrowheads="1"/>
          </p:cNvSpPr>
          <p:nvPr>
            <p:ph type="body" idx="1"/>
          </p:nvPr>
        </p:nvSpPr>
        <p:spPr/>
        <p:txBody>
          <a:bodyPr/>
          <a:lstStyle/>
          <a:p>
            <a:r>
              <a:rPr lang="en-US"/>
              <a:t>Where can we see successful examples of regional economic integration?  </a:t>
            </a:r>
          </a:p>
          <a:p>
            <a:r>
              <a:rPr lang="en-US"/>
              <a:t>In Europe, there are two examples: the EU which is the world’s most integrated group of countries with 27 members, and the European Free Trade Area with four members. </a:t>
            </a:r>
          </a:p>
          <a:p>
            <a:r>
              <a:rPr lang="en-US"/>
              <a:t>The EU is expected to be the world’s next economic and political superpower, so let’s look at it more closely.  </a:t>
            </a:r>
          </a:p>
          <a:p>
            <a:r>
              <a:rPr lang="en-US"/>
              <a:t> </a:t>
            </a:r>
          </a:p>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F5EBF55-D08E-4417-AC5D-7E678DEE73A2}" type="slidenum">
              <a:rPr lang="en-US"/>
              <a:pPr/>
              <a:t>9</a:t>
            </a:fld>
            <a:endParaRPr lang="en-US"/>
          </a:p>
        </p:txBody>
      </p:sp>
      <p:sp>
        <p:nvSpPr>
          <p:cNvPr id="58370" name="Rectangle 2"/>
          <p:cNvSpPr>
            <a:spLocks noGrp="1" noRot="1" noChangeAspect="1" noChangeArrowheads="1" noTextEdit="1"/>
          </p:cNvSpPr>
          <p:nvPr>
            <p:ph type="sldImg"/>
          </p:nvPr>
        </p:nvSpPr>
        <p:spPr>
          <a:ln/>
        </p:spPr>
      </p:sp>
      <p:sp>
        <p:nvSpPr>
          <p:cNvPr id="58371" name="Rectangle 3"/>
          <p:cNvSpPr>
            <a:spLocks noGrp="1" noChangeArrowheads="1"/>
          </p:cNvSpPr>
          <p:nvPr>
            <p:ph type="body" idx="1"/>
          </p:nvPr>
        </p:nvSpPr>
        <p:spPr/>
        <p:txBody>
          <a:bodyPr/>
          <a:lstStyle/>
          <a:p>
            <a:r>
              <a:rPr lang="en-US" dirty="0"/>
              <a:t>Here you can see a map of the countries that comprise the European Union.</a:t>
            </a:r>
          </a:p>
          <a:p>
            <a:r>
              <a:rPr lang="en-US" dirty="0"/>
              <a:t>As you can see, the original agreement between Belgium, France, West Germany, Italy, Luxembourg, and the Netherlands was expanded in 1973 to include Great Britain, Ireland, and Denmark.  In 1981, Greece joined, then Spain and Portugal in 1986, and Austria, Finland, and Sweden in 1986.  Ten more countries joined in 2004, and three more in 2007.</a:t>
            </a:r>
          </a:p>
          <a:p>
            <a:endParaRPr lang="en-US" dirty="0"/>
          </a:p>
          <a:p>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D000B9A-DBB3-4B96-A712-5E78741BABF7}" type="slidenum">
              <a:rPr lang="en-US"/>
              <a:pPr/>
              <a:t>10</a:t>
            </a:fld>
            <a:endParaRPr lang="en-US"/>
          </a:p>
        </p:txBody>
      </p:sp>
      <p:sp>
        <p:nvSpPr>
          <p:cNvPr id="59394" name="Rectangle 2"/>
          <p:cNvSpPr>
            <a:spLocks noGrp="1" noRot="1" noChangeAspect="1" noChangeArrowheads="1" noTextEdit="1"/>
          </p:cNvSpPr>
          <p:nvPr>
            <p:ph type="sldImg"/>
          </p:nvPr>
        </p:nvSpPr>
        <p:spPr>
          <a:ln/>
        </p:spPr>
      </p:sp>
      <p:sp>
        <p:nvSpPr>
          <p:cNvPr id="59395" name="Rectangle 3"/>
          <p:cNvSpPr>
            <a:spLocks noGrp="1" noChangeArrowheads="1"/>
          </p:cNvSpPr>
          <p:nvPr>
            <p:ph type="body" idx="1"/>
          </p:nvPr>
        </p:nvSpPr>
        <p:spPr/>
        <p:txBody>
          <a:bodyPr/>
          <a:lstStyle/>
          <a:p>
            <a:pPr>
              <a:lnSpc>
                <a:spcPct val="90000"/>
              </a:lnSpc>
            </a:pPr>
            <a:r>
              <a:rPr lang="en-US" sz="1000" dirty="0"/>
              <a:t>The European Union is the result of the devastation of two world wars on Western Europe and a desire to create lasting peace, and the desire by the European nations to hold their own in the world.  </a:t>
            </a:r>
          </a:p>
          <a:p>
            <a:pPr>
              <a:lnSpc>
                <a:spcPct val="90000"/>
              </a:lnSpc>
            </a:pPr>
            <a:r>
              <a:rPr lang="en-US" sz="1000" dirty="0"/>
              <a:t>The forerunner to the EU was the European Coal and Steel Community, which was formed in 1951 to remove trade barriers in coal, iron, steel, and scrap metal.  Then, in 1957, the European Economic Community was formed with the goal of becoming a common market.  </a:t>
            </a:r>
          </a:p>
          <a:p>
            <a:pPr>
              <a:lnSpc>
                <a:spcPct val="90000"/>
              </a:lnSpc>
            </a:pPr>
            <a:r>
              <a:rPr lang="en-US" sz="1000" dirty="0"/>
              <a:t>The European Community became the European Union in 1994 after the Maastricht Treaty was ratified.  We’ll talk more about that later.</a:t>
            </a:r>
          </a:p>
          <a:p>
            <a:pPr>
              <a:lnSpc>
                <a:spcPct val="90000"/>
              </a:lnSpc>
            </a:pPr>
            <a:r>
              <a:rPr lang="en-US" sz="1000" dirty="0"/>
              <a:t>The </a:t>
            </a:r>
            <a:r>
              <a:rPr lang="en-US" sz="1000" b="1" dirty="0"/>
              <a:t>Single European Act</a:t>
            </a:r>
            <a:r>
              <a:rPr lang="en-US" sz="1000" dirty="0"/>
              <a:t> had a profound effect not only on Europe, but the rest of the world as well.  It was adopted in 1987, and committed members of the EU to work toward the establishment of a single market by December 1992.  </a:t>
            </a:r>
          </a:p>
          <a:p>
            <a:pPr>
              <a:lnSpc>
                <a:spcPct val="90000"/>
              </a:lnSpc>
            </a:pPr>
            <a:r>
              <a:rPr lang="en-US" sz="1000" dirty="0"/>
              <a:t>The Single European Act was a sort of last ditch effort to get members to commit to actively focus on moving forward.  Until this Act, the EC had fallen short of its goals.  </a:t>
            </a:r>
          </a:p>
          <a:p>
            <a:pPr>
              <a:lnSpc>
                <a:spcPct val="90000"/>
              </a:lnSpc>
            </a:pPr>
            <a:r>
              <a:rPr lang="en-US" sz="1000" dirty="0"/>
              <a:t>The Single European Act set a number of goals.  </a:t>
            </a:r>
          </a:p>
          <a:p>
            <a:pPr>
              <a:lnSpc>
                <a:spcPct val="90000"/>
              </a:lnSpc>
            </a:pPr>
            <a:r>
              <a:rPr lang="en-US" sz="1000" dirty="0"/>
              <a:t>First, all frontier controls were to be removed between member countries.  </a:t>
            </a:r>
          </a:p>
          <a:p>
            <a:pPr>
              <a:lnSpc>
                <a:spcPct val="90000"/>
              </a:lnSpc>
            </a:pPr>
            <a:r>
              <a:rPr lang="en-US" sz="1000" dirty="0"/>
              <a:t>Second, there was to be mutual recognition of product standards so that products developed to meet standards established in one country also were accepted in other countries.  </a:t>
            </a:r>
          </a:p>
          <a:p>
            <a:pPr>
              <a:lnSpc>
                <a:spcPct val="90000"/>
              </a:lnSpc>
            </a:pPr>
            <a:r>
              <a:rPr lang="en-US" sz="1000" dirty="0"/>
              <a:t>Third, public procurement was to be opened to non-national suppliers.</a:t>
            </a:r>
          </a:p>
          <a:p>
            <a:pPr>
              <a:lnSpc>
                <a:spcPct val="90000"/>
              </a:lnSpc>
            </a:pPr>
            <a:r>
              <a:rPr lang="en-US" sz="1000" dirty="0"/>
              <a:t>Fourth, barriers to competition in retail banking and insurance were to be lifted. </a:t>
            </a:r>
          </a:p>
          <a:p>
            <a:pPr>
              <a:lnSpc>
                <a:spcPct val="90000"/>
              </a:lnSpc>
            </a:pPr>
            <a:r>
              <a:rPr lang="en-US" sz="1000" dirty="0"/>
              <a:t>Fifth, all restrictions to foreign exchange transactions between members were to be removed. </a:t>
            </a:r>
          </a:p>
          <a:p>
            <a:pPr>
              <a:lnSpc>
                <a:spcPct val="90000"/>
              </a:lnSpc>
            </a:pPr>
            <a:r>
              <a:rPr lang="en-US" sz="1000" dirty="0"/>
              <a:t>Sixth, restrictions on </a:t>
            </a:r>
            <a:r>
              <a:rPr lang="en-US" sz="1000" dirty="0" err="1"/>
              <a:t>cabotage</a:t>
            </a:r>
            <a:r>
              <a:rPr lang="en-US" sz="1000" dirty="0"/>
              <a:t>, or the right of foreign truckers to pick up and deliver goods within another member’s borders, were to be eliminated.  </a:t>
            </a:r>
          </a:p>
          <a:p>
            <a:pPr>
              <a:lnSpc>
                <a:spcPct val="90000"/>
              </a:lnSpc>
            </a:pPr>
            <a:r>
              <a:rPr lang="en-US" sz="1000" dirty="0"/>
              <a:t>Together, it was expected that these changes would lower the cost of doing business in the EU, but they were also expected to complicate supply side effects.  </a:t>
            </a:r>
          </a:p>
          <a:p>
            <a:pPr>
              <a:lnSpc>
                <a:spcPct val="90000"/>
              </a:lnSpc>
            </a:pPr>
            <a:endParaRPr lang="en-US" sz="1000" dirty="0"/>
          </a:p>
          <a:p>
            <a:pPr>
              <a:lnSpc>
                <a:spcPct val="90000"/>
              </a:lnSpc>
            </a:pPr>
            <a:endParaRPr lang="en-US" sz="1000"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AD40C99-2FD7-4C61-9AF6-BF893153C4AD}" type="slidenum">
              <a:rPr lang="en-US"/>
              <a:pPr/>
              <a:t>11</a:t>
            </a:fld>
            <a:endParaRPr lang="en-US"/>
          </a:p>
        </p:txBody>
      </p:sp>
      <p:sp>
        <p:nvSpPr>
          <p:cNvPr id="60418" name="Rectangle 2"/>
          <p:cNvSpPr>
            <a:spLocks noGrp="1" noRot="1" noChangeAspect="1" noChangeArrowheads="1" noTextEdit="1"/>
          </p:cNvSpPr>
          <p:nvPr>
            <p:ph type="sldImg"/>
          </p:nvPr>
        </p:nvSpPr>
        <p:spPr>
          <a:ln/>
        </p:spPr>
      </p:sp>
      <p:sp>
        <p:nvSpPr>
          <p:cNvPr id="60419" name="Rectangle 3"/>
          <p:cNvSpPr>
            <a:spLocks noGrp="1" noChangeArrowheads="1"/>
          </p:cNvSpPr>
          <p:nvPr>
            <p:ph type="body" idx="1"/>
          </p:nvPr>
        </p:nvSpPr>
        <p:spPr/>
        <p:txBody>
          <a:bodyPr/>
          <a:lstStyle/>
          <a:p>
            <a:r>
              <a:rPr lang="en-US"/>
              <a:t>Five institutions govern the EU.  </a:t>
            </a:r>
          </a:p>
          <a:p>
            <a:r>
              <a:rPr lang="en-US"/>
              <a:t>The </a:t>
            </a:r>
            <a:r>
              <a:rPr lang="en-US" b="1"/>
              <a:t>European Council</a:t>
            </a:r>
            <a:r>
              <a:rPr lang="en-US"/>
              <a:t> resolves major policy issues and sets policy directions.  </a:t>
            </a:r>
          </a:p>
          <a:p>
            <a:r>
              <a:rPr lang="en-US"/>
              <a:t>The </a:t>
            </a:r>
            <a:r>
              <a:rPr lang="en-US" b="1"/>
              <a:t>European Commission</a:t>
            </a:r>
            <a:r>
              <a:rPr lang="en-US"/>
              <a:t> is responsible for implementing EU law and monitoring member states to be sure they’re in compliance.  </a:t>
            </a:r>
          </a:p>
          <a:p>
            <a:r>
              <a:rPr lang="en-US"/>
              <a:t>The </a:t>
            </a:r>
            <a:r>
              <a:rPr lang="en-US" b="1"/>
              <a:t>Council of the European Union</a:t>
            </a:r>
            <a:r>
              <a:rPr lang="en-US"/>
              <a:t> is the ultimate controlling authority.  </a:t>
            </a:r>
          </a:p>
          <a:p>
            <a:r>
              <a:rPr lang="en-US"/>
              <a:t>The </a:t>
            </a:r>
            <a:r>
              <a:rPr lang="en-US" b="1"/>
              <a:t>European Parliament </a:t>
            </a:r>
            <a:r>
              <a:rPr lang="en-US"/>
              <a:t>debates legislation proposed by the commission and forwarded to it by the council.  </a:t>
            </a:r>
          </a:p>
          <a:p>
            <a:r>
              <a:rPr lang="en-US"/>
              <a:t>The </a:t>
            </a:r>
            <a:r>
              <a:rPr lang="en-US" b="1"/>
              <a:t>Court of Justice</a:t>
            </a:r>
            <a:r>
              <a:rPr lang="en-US"/>
              <a:t> acts as the supreme appeals court for EU law. </a:t>
            </a:r>
          </a:p>
          <a:p>
            <a:r>
              <a:rPr lang="en-US"/>
              <a:t>You can learn more about each of these institutions, and their responsibilities in your text, and see an example involving the European Commission in the Management Focus. </a:t>
            </a:r>
          </a:p>
          <a:p>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D3CD1E6-AC94-4903-AB94-193E40946DA4}" type="slidenum">
              <a:rPr lang="en-US"/>
              <a:pPr/>
              <a:t>12</a:t>
            </a:fld>
            <a:endParaRPr lang="en-US"/>
          </a:p>
        </p:txBody>
      </p:sp>
      <p:sp>
        <p:nvSpPr>
          <p:cNvPr id="61442" name="Rectangle 2"/>
          <p:cNvSpPr>
            <a:spLocks noGrp="1" noRot="1" noChangeAspect="1" noChangeArrowheads="1" noTextEdit="1"/>
          </p:cNvSpPr>
          <p:nvPr>
            <p:ph type="sldImg"/>
          </p:nvPr>
        </p:nvSpPr>
        <p:spPr>
          <a:ln/>
        </p:spPr>
      </p:sp>
      <p:sp>
        <p:nvSpPr>
          <p:cNvPr id="61443" name="Rectangle 3"/>
          <p:cNvSpPr>
            <a:spLocks noGrp="1" noChangeArrowheads="1"/>
          </p:cNvSpPr>
          <p:nvPr>
            <p:ph type="body" idx="1"/>
          </p:nvPr>
        </p:nvSpPr>
        <p:spPr/>
        <p:txBody>
          <a:bodyPr/>
          <a:lstStyle/>
          <a:p>
            <a:r>
              <a:rPr lang="en-US" dirty="0"/>
              <a:t>The next key event in the evolution of the EU was the signing of  the </a:t>
            </a:r>
            <a:r>
              <a:rPr lang="en-US" b="1" dirty="0"/>
              <a:t>Treaty of Maastricht</a:t>
            </a:r>
            <a:r>
              <a:rPr lang="en-US" dirty="0"/>
              <a:t> in 1991.  The agreement committed members to adopt a single currency by 1999.  This created the single largest currency zone in the world after the U.S. dollar.  Euro notes and coins started circulating in 2002.</a:t>
            </a:r>
          </a:p>
          <a:p>
            <a:r>
              <a:rPr lang="en-US" dirty="0"/>
              <a:t>Remember though, that three members, Britain, Denmark, and Sweden opted out of the euro zone.</a:t>
            </a:r>
          </a:p>
          <a:p>
            <a:r>
              <a:rPr lang="en-US" dirty="0"/>
              <a:t>What’s happened to the value of the euro so far?  </a:t>
            </a:r>
          </a:p>
          <a:p>
            <a:r>
              <a:rPr lang="en-US" dirty="0"/>
              <a:t>Since its establishment, it’s had a volatile trading history relative to the U.S. dollar.  It initially fell relative to the dollar, but </a:t>
            </a:r>
            <a:r>
              <a:rPr lang="en-US" dirty="0" smtClean="0"/>
              <a:t>today it is €</a:t>
            </a:r>
            <a:r>
              <a:rPr lang="en-US" dirty="0"/>
              <a:t>1=$</a:t>
            </a:r>
            <a:r>
              <a:rPr lang="en-US" dirty="0" smtClean="0"/>
              <a:t>1.36!</a:t>
            </a:r>
            <a:endParaRPr lang="en-US" dirty="0"/>
          </a:p>
          <a:p>
            <a:r>
              <a:rPr lang="en-US" dirty="0"/>
              <a:t>Keep in mind that a strong euro isn’t attractive to everyone!  It’ll make it harder for euro zone companies to export! </a:t>
            </a:r>
          </a:p>
          <a:p>
            <a:endParaRPr lang="en-US" dirty="0"/>
          </a:p>
          <a:p>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93C5C1-1135-44D2-86AD-032B32E5ED45}" type="slidenum">
              <a:rPr lang="en-US" smtClean="0"/>
              <a:pPr/>
              <a:t>13</a:t>
            </a:fld>
            <a:endParaRPr lang="en-US"/>
          </a:p>
        </p:txBody>
      </p:sp>
    </p:spTree>
    <p:extLst>
      <p:ext uri="{BB962C8B-B14F-4D97-AF65-F5344CB8AC3E}">
        <p14:creationId xmlns:p14="http://schemas.microsoft.com/office/powerpoint/2010/main" val="18034029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0E93C5C1-1135-44D2-86AD-032B32E5ED45}" type="slidenum">
              <a:rPr lang="en-US" smtClean="0"/>
              <a:pPr/>
              <a:t>14</a:t>
            </a:fld>
            <a:endParaRPr lang="en-US"/>
          </a:p>
        </p:txBody>
      </p:sp>
    </p:spTree>
    <p:extLst>
      <p:ext uri="{BB962C8B-B14F-4D97-AF65-F5344CB8AC3E}">
        <p14:creationId xmlns:p14="http://schemas.microsoft.com/office/powerpoint/2010/main" val="38590275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BADFF8A-AD87-42F1-99E7-78EF824DC5AD}" type="slidenum">
              <a:rPr lang="en-US"/>
              <a:pPr/>
              <a:t>16</a:t>
            </a:fld>
            <a:endParaRPr lang="en-US"/>
          </a:p>
        </p:txBody>
      </p:sp>
      <p:sp>
        <p:nvSpPr>
          <p:cNvPr id="62466" name="Rectangle 2"/>
          <p:cNvSpPr>
            <a:spLocks noGrp="1" noRot="1" noChangeAspect="1" noChangeArrowheads="1" noTextEdit="1"/>
          </p:cNvSpPr>
          <p:nvPr>
            <p:ph type="sldImg"/>
          </p:nvPr>
        </p:nvSpPr>
        <p:spPr>
          <a:ln/>
        </p:spPr>
      </p:sp>
      <p:sp>
        <p:nvSpPr>
          <p:cNvPr id="62467" name="Rectangle 3"/>
          <p:cNvSpPr>
            <a:spLocks noGrp="1" noChangeArrowheads="1"/>
          </p:cNvSpPr>
          <p:nvPr>
            <p:ph type="body" idx="1"/>
          </p:nvPr>
        </p:nvSpPr>
        <p:spPr/>
        <p:txBody>
          <a:bodyPr/>
          <a:lstStyle/>
          <a:p>
            <a:pPr>
              <a:lnSpc>
                <a:spcPct val="80000"/>
              </a:lnSpc>
            </a:pPr>
            <a:r>
              <a:rPr lang="en-US" sz="1000"/>
              <a:t>Why adopt a common currency?  </a:t>
            </a:r>
          </a:p>
          <a:p>
            <a:pPr>
              <a:lnSpc>
                <a:spcPct val="80000"/>
              </a:lnSpc>
            </a:pPr>
            <a:r>
              <a:rPr lang="en-US" sz="1000"/>
              <a:t>Well, there are several reasons.  Having one currency, rather than several, is easier for </a:t>
            </a:r>
          </a:p>
          <a:p>
            <a:pPr>
              <a:lnSpc>
                <a:spcPct val="80000"/>
              </a:lnSpc>
            </a:pPr>
            <a:r>
              <a:rPr lang="en-US" sz="1000"/>
              <a:t>companies and individuals.  Instead of having to convert currencies, the same currency is used across the bloc, so companies will save the cost and risks of converting currencies.  </a:t>
            </a:r>
          </a:p>
          <a:p>
            <a:pPr>
              <a:lnSpc>
                <a:spcPct val="80000"/>
              </a:lnSpc>
            </a:pPr>
            <a:r>
              <a:rPr lang="en-US" sz="1000"/>
              <a:t>Having a single currency will also make it easier to compare prices across Europe.  Think of the U.S. for example.  You can easily compare the price of a Big Mac across the country.  Adopting a single currency will make it easier to do the same thing in Europe, and force companies to lower prices.</a:t>
            </a:r>
          </a:p>
          <a:p>
            <a:pPr>
              <a:lnSpc>
                <a:spcPct val="80000"/>
              </a:lnSpc>
            </a:pPr>
            <a:r>
              <a:rPr lang="en-US" sz="1000"/>
              <a:t>The lower prices should then encourage producers to look for ways to reduce their production costs in order to maintain their profit margins.  So, by adopting a common currency, we should see greater efficiency.</a:t>
            </a:r>
          </a:p>
          <a:p>
            <a:pPr>
              <a:lnSpc>
                <a:spcPct val="80000"/>
              </a:lnSpc>
            </a:pPr>
            <a:r>
              <a:rPr lang="en-US" sz="1000"/>
              <a:t>Another benefit of the euro is that it should boost the development of a highly liquid pan-European capital market.  </a:t>
            </a:r>
          </a:p>
          <a:p>
            <a:pPr>
              <a:lnSpc>
                <a:spcPct val="80000"/>
              </a:lnSpc>
            </a:pPr>
            <a:r>
              <a:rPr lang="en-US" sz="1000"/>
              <a:t>Finally, the capital market will provide a greater range of investment options to individuals and institutions. </a:t>
            </a:r>
          </a:p>
          <a:p>
            <a:pPr>
              <a:lnSpc>
                <a:spcPct val="80000"/>
              </a:lnSpc>
            </a:pPr>
            <a:r>
              <a:rPr lang="en-US" sz="1000"/>
              <a:t>While there are many benefits of adopting the euro, there are also some disadvantages.  </a:t>
            </a:r>
          </a:p>
          <a:p>
            <a:pPr>
              <a:lnSpc>
                <a:spcPct val="80000"/>
              </a:lnSpc>
            </a:pPr>
            <a:r>
              <a:rPr lang="en-US" sz="1000"/>
              <a:t>A major cost involved in adopting a common currency is that individual countries lose control over monetary policy.  The three countries that opted out of the euro zone did so because they didn’t want to give up this autonomy.  </a:t>
            </a:r>
          </a:p>
          <a:p>
            <a:pPr>
              <a:lnSpc>
                <a:spcPct val="80000"/>
              </a:lnSpc>
            </a:pPr>
            <a:r>
              <a:rPr lang="en-US" sz="1000"/>
              <a:t>A second disadvantage of the euro is that the EU is not an </a:t>
            </a:r>
            <a:r>
              <a:rPr lang="en-US" sz="1000" b="1"/>
              <a:t>optimal currency area</a:t>
            </a:r>
            <a:r>
              <a:rPr lang="en-US" sz="1000"/>
              <a:t>, or an area where similarities in the underlying structure of economic activities make it feasible to adopt a single currency and use a single exchange rate as an instrument of macro-economic policy.  In other words, because of differences in member economies—take Portugal and Finland for example—they might react differently to external shocks.  So, a change in the euro exchange rate that helps Finland might actually hurt Portugal.  </a:t>
            </a:r>
          </a:p>
          <a:p>
            <a:pPr>
              <a:lnSpc>
                <a:spcPct val="80000"/>
              </a:lnSpc>
            </a:pPr>
            <a:r>
              <a:rPr lang="en-US" sz="1000"/>
              <a:t>Some critics have argued that instead of establishing the euro and then moving toward political union, the EU should have achieved political union status first.</a:t>
            </a:r>
          </a:p>
          <a:p>
            <a:pPr>
              <a:lnSpc>
                <a:spcPct val="80000"/>
              </a:lnSpc>
            </a:pPr>
            <a:endParaRPr lang="en-US" sz="100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BE947F7-8F82-4D94-8A41-68DD2FE7565A}" type="slidenum">
              <a:rPr lang="en-US"/>
              <a:pPr/>
              <a:t>17</a:t>
            </a:fld>
            <a:endParaRPr lang="en-US"/>
          </a:p>
        </p:txBody>
      </p:sp>
      <p:sp>
        <p:nvSpPr>
          <p:cNvPr id="63490" name="Rectangle 2"/>
          <p:cNvSpPr>
            <a:spLocks noGrp="1" noRot="1" noChangeAspect="1" noChangeArrowheads="1" noTextEdit="1"/>
          </p:cNvSpPr>
          <p:nvPr>
            <p:ph type="sldImg"/>
          </p:nvPr>
        </p:nvSpPr>
        <p:spPr>
          <a:ln/>
        </p:spPr>
      </p:sp>
      <p:sp>
        <p:nvSpPr>
          <p:cNvPr id="63491" name="Rectangle 3"/>
          <p:cNvSpPr>
            <a:spLocks noGrp="1" noChangeArrowheads="1"/>
          </p:cNvSpPr>
          <p:nvPr>
            <p:ph type="body" idx="1"/>
          </p:nvPr>
        </p:nvSpPr>
        <p:spPr/>
        <p:txBody>
          <a:bodyPr/>
          <a:lstStyle/>
          <a:p>
            <a:r>
              <a:rPr lang="en-US" dirty="0"/>
              <a:t>What’s ahead for the EU?  </a:t>
            </a:r>
          </a:p>
          <a:p>
            <a:r>
              <a:rPr lang="en-US" dirty="0"/>
              <a:t>Perhaps further expansion.  Several countries, particularly those from Eastern Europe have applied for membership.  Romania and Bulgaria recently joined, but will have to wait to participate in the euro zone.   Even without further expansion though, the union is likely to get more complicated thanks to the 10 new members that joined in </a:t>
            </a:r>
            <a:r>
              <a:rPr lang="en-US" dirty="0" smtClean="0"/>
              <a:t>2004.</a:t>
            </a:r>
            <a:r>
              <a:rPr lang="en-US" baseline="0" dirty="0" smtClean="0"/>
              <a:t> </a:t>
            </a:r>
            <a:endParaRPr lang="en-US" dirty="0"/>
          </a:p>
          <a:p>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86ABBF5-EDAE-4E26-A355-D9DCD2F1E337}" type="slidenum">
              <a:rPr lang="en-US"/>
              <a:pPr/>
              <a:t>18</a:t>
            </a:fld>
            <a:endParaRPr lang="en-US"/>
          </a:p>
        </p:txBody>
      </p:sp>
      <p:sp>
        <p:nvSpPr>
          <p:cNvPr id="64514" name="Rectangle 2"/>
          <p:cNvSpPr>
            <a:spLocks noGrp="1" noRot="1" noChangeAspect="1" noChangeArrowheads="1" noTextEdit="1"/>
          </p:cNvSpPr>
          <p:nvPr>
            <p:ph type="sldImg"/>
          </p:nvPr>
        </p:nvSpPr>
        <p:spPr>
          <a:ln/>
        </p:spPr>
      </p:sp>
      <p:sp>
        <p:nvSpPr>
          <p:cNvPr id="64515" name="Rectangle 3"/>
          <p:cNvSpPr>
            <a:spLocks noGrp="1" noChangeArrowheads="1"/>
          </p:cNvSpPr>
          <p:nvPr>
            <p:ph type="body" idx="1"/>
          </p:nvPr>
        </p:nvSpPr>
        <p:spPr/>
        <p:txBody>
          <a:bodyPr/>
          <a:lstStyle/>
          <a:p>
            <a:r>
              <a:rPr lang="en-US"/>
              <a:t>What does regional economic integration look like in the Americas? </a:t>
            </a:r>
          </a:p>
          <a:p>
            <a:r>
              <a:rPr lang="en-US"/>
              <a:t>Well, while the level of integration in the Americas is still relatively low compared to what’s been happening in Europe, it’s on the rise.  </a:t>
            </a:r>
          </a:p>
          <a:p>
            <a:r>
              <a:rPr lang="en-US"/>
              <a:t>The biggest effort so far is the </a:t>
            </a:r>
            <a:r>
              <a:rPr lang="en-US" b="1"/>
              <a:t>North American Free Trade Area</a:t>
            </a:r>
            <a:r>
              <a:rPr lang="en-US"/>
              <a:t> or NAFTA.  </a:t>
            </a:r>
          </a:p>
          <a:p>
            <a:r>
              <a:rPr lang="en-US"/>
              <a:t>Some smaller efforts include the </a:t>
            </a:r>
            <a:r>
              <a:rPr lang="en-US" b="1"/>
              <a:t>Andean Pact</a:t>
            </a:r>
            <a:r>
              <a:rPr lang="en-US"/>
              <a:t> and </a:t>
            </a:r>
            <a:r>
              <a:rPr lang="en-US" b="1"/>
              <a:t>MERCOSUR</a:t>
            </a:r>
            <a:r>
              <a:rPr lang="en-US"/>
              <a:t>.  </a:t>
            </a:r>
          </a:p>
          <a:p>
            <a:r>
              <a:rPr lang="en-US"/>
              <a:t>There is also some discussion of forming a hemisphere-wide </a:t>
            </a:r>
            <a:r>
              <a:rPr lang="en-US" b="1"/>
              <a:t>Free Trade of the Americas</a:t>
            </a:r>
            <a:r>
              <a:rPr lang="en-US"/>
              <a:t>.</a:t>
            </a:r>
          </a:p>
          <a:p>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46AF09D-851B-4865-9A51-304612332814}" type="slidenum">
              <a:rPr lang="en-US"/>
              <a:pPr/>
              <a:t>19</a:t>
            </a:fld>
            <a:endParaRPr lang="en-US"/>
          </a:p>
        </p:txBody>
      </p:sp>
      <p:sp>
        <p:nvSpPr>
          <p:cNvPr id="65538" name="Rectangle 2"/>
          <p:cNvSpPr>
            <a:spLocks noGrp="1" noRot="1" noChangeAspect="1" noChangeArrowheads="1" noTextEdit="1"/>
          </p:cNvSpPr>
          <p:nvPr>
            <p:ph type="sldImg"/>
          </p:nvPr>
        </p:nvSpPr>
        <p:spPr>
          <a:ln/>
        </p:spPr>
      </p:sp>
      <p:sp>
        <p:nvSpPr>
          <p:cNvPr id="65539" name="Rectangle 3"/>
          <p:cNvSpPr>
            <a:spLocks noGrp="1" noChangeArrowheads="1"/>
          </p:cNvSpPr>
          <p:nvPr>
            <p:ph type="body" idx="1"/>
          </p:nvPr>
        </p:nvSpPr>
        <p:spPr/>
        <p:txBody>
          <a:bodyPr/>
          <a:lstStyle/>
          <a:p>
            <a:r>
              <a:rPr lang="en-US"/>
              <a:t>Here you can see the most significant effort at integration in the Americas involving Canada, the U.S., and Mexico in the NAFTA.  </a:t>
            </a:r>
          </a:p>
          <a:p>
            <a:r>
              <a:rPr lang="en-US"/>
              <a:t>The Andean Community and MERCOSUR are also efforts at integration.  </a:t>
            </a:r>
          </a:p>
          <a:p>
            <a:r>
              <a:rPr lang="en-US"/>
              <a:t>Let’s look more closely at each of there beginning with NAFTA.</a:t>
            </a:r>
          </a:p>
          <a:p>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D3C09C1-FC6A-4C3B-86E1-953062475EBA}" type="slidenum">
              <a:rPr lang="en-US"/>
              <a:pPr/>
              <a:t>20</a:t>
            </a:fld>
            <a:endParaRPr lang="en-US"/>
          </a:p>
        </p:txBody>
      </p:sp>
      <p:sp>
        <p:nvSpPr>
          <p:cNvPr id="66562" name="Rectangle 2"/>
          <p:cNvSpPr>
            <a:spLocks noGrp="1" noRot="1" noChangeAspect="1" noChangeArrowheads="1" noTextEdit="1"/>
          </p:cNvSpPr>
          <p:nvPr>
            <p:ph type="sldImg"/>
          </p:nvPr>
        </p:nvSpPr>
        <p:spPr>
          <a:ln/>
        </p:spPr>
      </p:sp>
      <p:sp>
        <p:nvSpPr>
          <p:cNvPr id="66563" name="Rectangle 3"/>
          <p:cNvSpPr>
            <a:spLocks noGrp="1" noChangeArrowheads="1"/>
          </p:cNvSpPr>
          <p:nvPr>
            <p:ph type="body" idx="1"/>
          </p:nvPr>
        </p:nvSpPr>
        <p:spPr/>
        <p:txBody>
          <a:bodyPr/>
          <a:lstStyle/>
          <a:p>
            <a:r>
              <a:rPr lang="en-US"/>
              <a:t>NAFTA, the agreement between the U.S., Canada, and Mexico, became law in 1994.  </a:t>
            </a:r>
          </a:p>
          <a:p>
            <a:r>
              <a:rPr lang="en-US"/>
              <a:t>Under NAFTA, tariffs on 99 percent of the goods traded between Mexico, Canada, and the U.S. were abolished, and so were most of the restrictions on the cross-border flow of services.  </a:t>
            </a:r>
          </a:p>
          <a:p>
            <a:r>
              <a:rPr lang="en-US"/>
              <a:t>The agreement also protects intellectual property, removes most restrictions on FDI between the three countries, and allows each country to maintain its own environmental standards.</a:t>
            </a:r>
          </a:p>
          <a:p>
            <a:r>
              <a:rPr lang="en-US"/>
              <a:t>In addition, two commissions were established to intervene when environmental standards or legislation involving health and safety, minimum wages, or child labor are violated. </a:t>
            </a:r>
          </a:p>
          <a:p>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9459645-D857-41DD-91A7-12F392CD9DBC}" type="slidenum">
              <a:rPr lang="en-US"/>
              <a:pPr/>
              <a:t>21</a:t>
            </a:fld>
            <a:endParaRPr lang="en-US"/>
          </a:p>
        </p:txBody>
      </p:sp>
      <p:sp>
        <p:nvSpPr>
          <p:cNvPr id="67586" name="Rectangle 2"/>
          <p:cNvSpPr>
            <a:spLocks noGrp="1" noRot="1" noChangeAspect="1" noChangeArrowheads="1" noTextEdit="1"/>
          </p:cNvSpPr>
          <p:nvPr>
            <p:ph type="sldImg"/>
          </p:nvPr>
        </p:nvSpPr>
        <p:spPr>
          <a:ln/>
        </p:spPr>
      </p:sp>
      <p:sp>
        <p:nvSpPr>
          <p:cNvPr id="67587" name="Rectangle 3"/>
          <p:cNvSpPr>
            <a:spLocks noGrp="1" noChangeArrowheads="1"/>
          </p:cNvSpPr>
          <p:nvPr>
            <p:ph type="body" idx="1"/>
          </p:nvPr>
        </p:nvSpPr>
        <p:spPr/>
        <p:txBody>
          <a:bodyPr/>
          <a:lstStyle/>
          <a:p>
            <a:r>
              <a:rPr lang="en-US"/>
              <a:t>What are the benefits of NAFTA?  </a:t>
            </a:r>
          </a:p>
          <a:p>
            <a:r>
              <a:rPr lang="en-US"/>
              <a:t>NAFTA’s supporters argue that it’ll provide economic gains to all members.  </a:t>
            </a:r>
          </a:p>
          <a:p>
            <a:r>
              <a:rPr lang="en-US"/>
              <a:t>Mexico should benefit from more jobs as companies from Canada and the U.S. shift production south to take advantage of lower cost labor.  As you know, the jobs will help Mexico grow economically.</a:t>
            </a:r>
          </a:p>
          <a:p>
            <a:r>
              <a:rPr lang="en-US"/>
              <a:t>In the U.S. and Canada, consumers will benefit from the lower priced products that come from Mexico, and companies will benefit not only from low cost labor, but also from having access to a large and more prosperous market. </a:t>
            </a:r>
          </a:p>
          <a:p>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729F903-A726-416D-B363-971F02D44BD8}" type="slidenum">
              <a:rPr lang="en-US"/>
              <a:pPr/>
              <a:t>22</a:t>
            </a:fld>
            <a:endParaRPr lang="en-US"/>
          </a:p>
        </p:txBody>
      </p:sp>
      <p:sp>
        <p:nvSpPr>
          <p:cNvPr id="68610" name="Rectangle 2"/>
          <p:cNvSpPr>
            <a:spLocks noGrp="1" noRot="1" noChangeAspect="1" noChangeArrowheads="1" noTextEdit="1"/>
          </p:cNvSpPr>
          <p:nvPr>
            <p:ph type="sldImg"/>
          </p:nvPr>
        </p:nvSpPr>
        <p:spPr>
          <a:ln/>
        </p:spPr>
      </p:sp>
      <p:sp>
        <p:nvSpPr>
          <p:cNvPr id="68611" name="Rectangle 3"/>
          <p:cNvSpPr>
            <a:spLocks noGrp="1" noChangeArrowheads="1"/>
          </p:cNvSpPr>
          <p:nvPr>
            <p:ph type="body" idx="1"/>
          </p:nvPr>
        </p:nvSpPr>
        <p:spPr/>
        <p:txBody>
          <a:bodyPr/>
          <a:lstStyle/>
          <a:p>
            <a:r>
              <a:rPr lang="en-US"/>
              <a:t>How did NAFTA’s critics see the agreement?</a:t>
            </a:r>
          </a:p>
          <a:p>
            <a:endParaRPr lang="en-US"/>
          </a:p>
          <a:p>
            <a:r>
              <a:rPr lang="en-US"/>
              <a:t>NAFTA’s critics worried that the loss of jobs and wage levels that was to occur as a result of NAFTA would be detrimental to the U.S. and Canada.  </a:t>
            </a:r>
          </a:p>
          <a:p>
            <a:r>
              <a:rPr lang="en-US"/>
              <a:t>They also raised concerns that pollution would increase as companies shifted production to take advantage of Mexico’s more lax environmental regulations.  </a:t>
            </a:r>
          </a:p>
          <a:p>
            <a:r>
              <a:rPr lang="en-US"/>
              <a:t>In addition, some critics raised concerns that Mexico would lose its sovereignty as the country became dominated by U.S. firms that weren’t really committed to helping the economy grow, but rather just saw it as a cheap assembly location.</a:t>
            </a:r>
          </a:p>
          <a:p>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49245BE-7546-4B3B-A898-21759E87F584}" type="slidenum">
              <a:rPr lang="en-US"/>
              <a:pPr/>
              <a:t>23</a:t>
            </a:fld>
            <a:endParaRPr lang="en-US"/>
          </a:p>
        </p:txBody>
      </p:sp>
      <p:sp>
        <p:nvSpPr>
          <p:cNvPr id="69634" name="Rectangle 2"/>
          <p:cNvSpPr>
            <a:spLocks noGrp="1" noRot="1" noChangeAspect="1" noChangeArrowheads="1" noTextEdit="1"/>
          </p:cNvSpPr>
          <p:nvPr>
            <p:ph type="sldImg"/>
          </p:nvPr>
        </p:nvSpPr>
        <p:spPr>
          <a:ln/>
        </p:spPr>
      </p:sp>
      <p:sp>
        <p:nvSpPr>
          <p:cNvPr id="69635" name="Rectangle 3"/>
          <p:cNvSpPr>
            <a:spLocks noGrp="1" noChangeArrowheads="1"/>
          </p:cNvSpPr>
          <p:nvPr>
            <p:ph type="body" idx="1"/>
          </p:nvPr>
        </p:nvSpPr>
        <p:spPr/>
        <p:txBody>
          <a:bodyPr/>
          <a:lstStyle/>
          <a:p>
            <a:r>
              <a:rPr lang="en-US"/>
              <a:t>Who was right?</a:t>
            </a:r>
          </a:p>
          <a:p>
            <a:endParaRPr lang="en-US"/>
          </a:p>
          <a:p>
            <a:r>
              <a:rPr lang="en-US"/>
              <a:t>Well, after the first decade of NAFTA, most people agree that both the critics and the supporters of the agreement were probably guilty of exaggeration.  For example, studies showed that the concern over jobs turned out to be a non-issue. One positive that has come from the agreement is increased political stability in Mexico.  This of course, is also beneficial to the U.S</a:t>
            </a:r>
          </a:p>
          <a:p>
            <a:endParaRPr lang="en-US"/>
          </a:p>
          <a:p>
            <a:r>
              <a:rPr lang="en-US"/>
              <a:t>What’s in the future for NAFTA? </a:t>
            </a:r>
          </a:p>
          <a:p>
            <a:endParaRPr lang="en-US"/>
          </a:p>
          <a:p>
            <a:r>
              <a:rPr lang="en-US"/>
              <a:t>Perhaps some enlargement.  Several other Latin American countries including Chile have indicated that they’d like to join, but for now, the U.S. and Canada are taking a wait and see attitude. </a:t>
            </a:r>
          </a:p>
          <a:p>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9C07E21-7BA5-4586-B094-8615D163673A}" type="slidenum">
              <a:rPr lang="en-US"/>
              <a:pPr/>
              <a:t>24</a:t>
            </a:fld>
            <a:endParaRPr lang="en-US"/>
          </a:p>
        </p:txBody>
      </p:sp>
      <p:sp>
        <p:nvSpPr>
          <p:cNvPr id="70658" name="Rectangle 2"/>
          <p:cNvSpPr>
            <a:spLocks noGrp="1" noRot="1" noChangeAspect="1" noChangeArrowheads="1" noTextEdit="1"/>
          </p:cNvSpPr>
          <p:nvPr>
            <p:ph type="sldImg"/>
          </p:nvPr>
        </p:nvSpPr>
        <p:spPr>
          <a:ln/>
        </p:spPr>
      </p:sp>
      <p:sp>
        <p:nvSpPr>
          <p:cNvPr id="70659" name="Rectangle 3"/>
          <p:cNvSpPr>
            <a:spLocks noGrp="1" noChangeArrowheads="1"/>
          </p:cNvSpPr>
          <p:nvPr>
            <p:ph type="body" idx="1"/>
          </p:nvPr>
        </p:nvSpPr>
        <p:spPr/>
        <p:txBody>
          <a:bodyPr/>
          <a:lstStyle/>
          <a:p>
            <a:r>
              <a:rPr lang="en-US" dirty="0"/>
              <a:t>What are the other regional groupings in the Americas?</a:t>
            </a:r>
          </a:p>
          <a:p>
            <a:r>
              <a:rPr lang="en-US" dirty="0"/>
              <a:t>The </a:t>
            </a:r>
            <a:r>
              <a:rPr lang="en-US" b="1" dirty="0"/>
              <a:t>Andean Pact</a:t>
            </a:r>
            <a:r>
              <a:rPr lang="en-US" dirty="0"/>
              <a:t> between Bolivia, Chile, Ecuador, Columbia, and Peru was formed in 1969, and modeled after the EU.  However, by the mid-1980s, it was clear that the Pact had more or less failed to achieve any of its goals.  </a:t>
            </a:r>
          </a:p>
          <a:p>
            <a:r>
              <a:rPr lang="en-US" dirty="0"/>
              <a:t>In the late 1980s though, many Latin American countries began to adopt free market policies, and in 1990 the Andean Pact was re-launched, and now operates as a customs union.</a:t>
            </a:r>
          </a:p>
          <a:p>
            <a:r>
              <a:rPr lang="en-US" dirty="0"/>
              <a:t>In 2003, The Andean Community signed an agreement with MERCOSUR to work toward a free trade area.</a:t>
            </a:r>
          </a:p>
          <a:p>
            <a:endParaRPr 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0337FD5-B9F3-4F9A-92BB-92284EC14B5D}" type="slidenum">
              <a:rPr lang="en-US"/>
              <a:pPr/>
              <a:t>25</a:t>
            </a:fld>
            <a:endParaRPr lang="en-US"/>
          </a:p>
        </p:txBody>
      </p:sp>
      <p:sp>
        <p:nvSpPr>
          <p:cNvPr id="71682" name="Rectangle 2"/>
          <p:cNvSpPr>
            <a:spLocks noGrp="1" noRot="1" noChangeAspect="1" noChangeArrowheads="1" noTextEdit="1"/>
          </p:cNvSpPr>
          <p:nvPr>
            <p:ph type="sldImg"/>
          </p:nvPr>
        </p:nvSpPr>
        <p:spPr>
          <a:ln/>
        </p:spPr>
      </p:sp>
      <p:sp>
        <p:nvSpPr>
          <p:cNvPr id="71683" name="Rectangle 3"/>
          <p:cNvSpPr>
            <a:spLocks noGrp="1" noChangeArrowheads="1"/>
          </p:cNvSpPr>
          <p:nvPr>
            <p:ph type="body" idx="1"/>
          </p:nvPr>
        </p:nvSpPr>
        <p:spPr/>
        <p:txBody>
          <a:bodyPr/>
          <a:lstStyle/>
          <a:p>
            <a:r>
              <a:rPr lang="en-US"/>
              <a:t>What is MERCOSUR?  </a:t>
            </a:r>
            <a:endParaRPr lang="en-US" b="1"/>
          </a:p>
          <a:p>
            <a:r>
              <a:rPr lang="en-US" b="1"/>
              <a:t>MERCOSUR</a:t>
            </a:r>
            <a:r>
              <a:rPr lang="en-US"/>
              <a:t> began in 1988 as a free trade agreement between Brazil and Argentina.  It was expanded to include Paraguay and Uruguay in 1990, and has been making progress toward free trade between the countries.  </a:t>
            </a:r>
          </a:p>
          <a:p>
            <a:r>
              <a:rPr lang="en-US"/>
              <a:t>However some critics have argued that rather than </a:t>
            </a:r>
            <a:r>
              <a:rPr lang="en-US" b="1"/>
              <a:t>creating trade</a:t>
            </a:r>
            <a:r>
              <a:rPr lang="en-US"/>
              <a:t>, MERCOSUR, by establishing high tariffs to outside countries,  is actually </a:t>
            </a:r>
            <a:r>
              <a:rPr lang="en-US" b="1"/>
              <a:t>diverting trade</a:t>
            </a:r>
            <a:r>
              <a:rPr lang="en-US"/>
              <a:t> in some industries, and that companies in these industries would be unable to compete in global markets.  </a:t>
            </a:r>
          </a:p>
          <a:p>
            <a:r>
              <a:rPr lang="en-US"/>
              <a:t>In recent years, the future of this group has been shaky. </a:t>
            </a:r>
          </a:p>
          <a:p>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AE4A8E2-BFCC-411C-9423-94887E4C0FBC}" type="slidenum">
              <a:rPr lang="en-US"/>
              <a:pPr/>
              <a:t>26</a:t>
            </a:fld>
            <a:endParaRPr lang="en-US"/>
          </a:p>
        </p:txBody>
      </p:sp>
      <p:sp>
        <p:nvSpPr>
          <p:cNvPr id="72706" name="Rectangle 2"/>
          <p:cNvSpPr>
            <a:spLocks noGrp="1" noRot="1" noChangeAspect="1" noChangeArrowheads="1" noTextEdit="1"/>
          </p:cNvSpPr>
          <p:nvPr>
            <p:ph type="sldImg"/>
          </p:nvPr>
        </p:nvSpPr>
        <p:spPr>
          <a:ln/>
        </p:spPr>
      </p:sp>
      <p:sp>
        <p:nvSpPr>
          <p:cNvPr id="72707" name="Rectangle 3"/>
          <p:cNvSpPr>
            <a:spLocks noGrp="1" noChangeArrowheads="1"/>
          </p:cNvSpPr>
          <p:nvPr>
            <p:ph type="body" idx="1"/>
          </p:nvPr>
        </p:nvSpPr>
        <p:spPr/>
        <p:txBody>
          <a:bodyPr/>
          <a:lstStyle/>
          <a:p>
            <a:r>
              <a:rPr lang="en-US"/>
              <a:t>There are two other trade agreements in the Americas, the </a:t>
            </a:r>
            <a:r>
              <a:rPr lang="en-US" b="1"/>
              <a:t>Central American Trade Agreement</a:t>
            </a:r>
            <a:r>
              <a:rPr lang="en-US"/>
              <a:t> and </a:t>
            </a:r>
            <a:r>
              <a:rPr lang="en-US" b="1"/>
              <a:t>CARICOM</a:t>
            </a:r>
            <a:r>
              <a:rPr lang="en-US"/>
              <a:t>.  </a:t>
            </a:r>
          </a:p>
          <a:p>
            <a:r>
              <a:rPr lang="en-US"/>
              <a:t>The Central American Trade Agreement began as the Central American Common Market and was established in the 1960s between Costa Rica, El Salvador, Guatemala, Honduras, and Nicaragua.  The Dominican Republic joined a bit later.  The U.S. agreed to form a bilateral free trade agreement with the group in 2005, and since then, there’s been a move to lower trade barriers between the group and the six countries.</a:t>
            </a:r>
          </a:p>
          <a:p>
            <a:r>
              <a:rPr lang="en-US"/>
              <a:t>CARICOM was an agreement between English speaking countries that was signed in 1973.  However, the group never really accomplished its goals, and in 2006, the </a:t>
            </a:r>
            <a:r>
              <a:rPr lang="en-US" b="1"/>
              <a:t>Caribbean Single Market and Eco</a:t>
            </a:r>
            <a:r>
              <a:rPr lang="en-US"/>
              <a:t>nomy was established with the goal of creating a grouping modeled after the EU. </a:t>
            </a:r>
          </a:p>
          <a:p>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AD1E04F-9CF9-4E9D-A0B1-069FFC741C18}" type="slidenum">
              <a:rPr lang="en-US"/>
              <a:pPr/>
              <a:t>27</a:t>
            </a:fld>
            <a:endParaRPr lang="en-US"/>
          </a:p>
        </p:txBody>
      </p:sp>
      <p:sp>
        <p:nvSpPr>
          <p:cNvPr id="73730" name="Rectangle 2"/>
          <p:cNvSpPr>
            <a:spLocks noGrp="1" noRot="1" noChangeAspect="1" noChangeArrowheads="1" noTextEdit="1"/>
          </p:cNvSpPr>
          <p:nvPr>
            <p:ph type="sldImg"/>
          </p:nvPr>
        </p:nvSpPr>
        <p:spPr>
          <a:ln/>
        </p:spPr>
      </p:sp>
      <p:sp>
        <p:nvSpPr>
          <p:cNvPr id="73731" name="Rectangle 3"/>
          <p:cNvSpPr>
            <a:spLocks noGrp="1" noChangeArrowheads="1"/>
          </p:cNvSpPr>
          <p:nvPr>
            <p:ph type="body" idx="1"/>
          </p:nvPr>
        </p:nvSpPr>
        <p:spPr/>
        <p:txBody>
          <a:bodyPr/>
          <a:lstStyle/>
          <a:p>
            <a:r>
              <a:rPr lang="en-US"/>
              <a:t>What about the Free Trade Area of the Americas?</a:t>
            </a:r>
          </a:p>
          <a:p>
            <a:endParaRPr lang="en-US"/>
          </a:p>
          <a:p>
            <a:r>
              <a:rPr lang="en-US"/>
              <a:t>Talks began in 1998 to establish a </a:t>
            </a:r>
            <a:r>
              <a:rPr lang="en-US" b="1"/>
              <a:t>Free Trade Area of the Americas</a:t>
            </a:r>
            <a:r>
              <a:rPr lang="en-US"/>
              <a:t> by 2005.  The goal wasn’t met, and discussions are still underway.  If the FTAA is established, it will create a free trade area of about 850 million people.  </a:t>
            </a:r>
          </a:p>
          <a:p>
            <a:r>
              <a:rPr lang="en-US"/>
              <a:t>However, progress is uncertain at this point.  The U.S. wants tougher enforcement of intellectual property rights and lower manufacturing tariffs, and Brazil and Argentina want the U.S. to lower its agricultural subsidies.  Since there appears to be little effort to compromise, the agreement has stalled for the moment. </a:t>
            </a:r>
          </a:p>
          <a:p>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4F4ED48-5AA1-4484-B20E-05A56837E62A}" type="slidenum">
              <a:rPr lang="en-US"/>
              <a:pPr/>
              <a:t>28</a:t>
            </a:fld>
            <a:endParaRPr lang="en-US"/>
          </a:p>
        </p:txBody>
      </p:sp>
      <p:sp>
        <p:nvSpPr>
          <p:cNvPr id="74754" name="Rectangle 2"/>
          <p:cNvSpPr>
            <a:spLocks noGrp="1" noRot="1" noChangeAspect="1" noChangeArrowheads="1" noTextEdit="1"/>
          </p:cNvSpPr>
          <p:nvPr>
            <p:ph type="sldImg"/>
          </p:nvPr>
        </p:nvSpPr>
        <p:spPr>
          <a:ln/>
        </p:spPr>
      </p:sp>
      <p:sp>
        <p:nvSpPr>
          <p:cNvPr id="74755" name="Rectangle 3"/>
          <p:cNvSpPr>
            <a:spLocks noGrp="1" noChangeArrowheads="1"/>
          </p:cNvSpPr>
          <p:nvPr>
            <p:ph type="body" idx="1"/>
          </p:nvPr>
        </p:nvSpPr>
        <p:spPr/>
        <p:txBody>
          <a:bodyPr/>
          <a:lstStyle/>
          <a:p>
            <a:r>
              <a:rPr lang="en-US"/>
              <a:t>Has there been any move toward economic integration in either Asia?  </a:t>
            </a:r>
          </a:p>
          <a:p>
            <a:endParaRPr lang="en-US"/>
          </a:p>
          <a:p>
            <a:r>
              <a:rPr lang="en-US"/>
              <a:t>Yes!  One of the most important efforts is the </a:t>
            </a:r>
            <a:r>
              <a:rPr lang="en-US" b="1"/>
              <a:t>Association of South East Asian Nations</a:t>
            </a:r>
            <a:r>
              <a:rPr lang="en-US"/>
              <a:t>, or ASEAN.</a:t>
            </a:r>
          </a:p>
          <a:p>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DD45692-315A-4F9B-840A-412B015311C4}" type="slidenum">
              <a:rPr lang="en-US"/>
              <a:pPr/>
              <a:t>29</a:t>
            </a:fld>
            <a:endParaRPr lang="en-US"/>
          </a:p>
        </p:txBody>
      </p:sp>
      <p:sp>
        <p:nvSpPr>
          <p:cNvPr id="75778" name="Rectangle 2"/>
          <p:cNvSpPr>
            <a:spLocks noGrp="1" noRot="1" noChangeAspect="1" noChangeArrowheads="1" noTextEdit="1"/>
          </p:cNvSpPr>
          <p:nvPr>
            <p:ph type="sldImg"/>
          </p:nvPr>
        </p:nvSpPr>
        <p:spPr>
          <a:ln/>
        </p:spPr>
      </p:sp>
      <p:sp>
        <p:nvSpPr>
          <p:cNvPr id="75779" name="Rectangle 3"/>
          <p:cNvSpPr>
            <a:spLocks noGrp="1" noChangeArrowheads="1"/>
          </p:cNvSpPr>
          <p:nvPr>
            <p:ph type="body" idx="1"/>
          </p:nvPr>
        </p:nvSpPr>
        <p:spPr/>
        <p:txBody>
          <a:bodyPr/>
          <a:lstStyle/>
          <a:p>
            <a:r>
              <a:rPr lang="en-US"/>
              <a:t>ASEAN was formed in 1967 and includes Brunei, Cambodia, Indonesia, Laos, Malaysia, the Philippines, Singapore, Thailand, and Vietnam.  </a:t>
            </a:r>
          </a:p>
          <a:p>
            <a:r>
              <a:rPr lang="en-US"/>
              <a:t>ASEAN’s goals are to promote free trade between members, and achieve cooperation on industrial policy, but so far, it hasn’t made much progress.  However, a new agreement came into effect in 2003 between the six original members to create a free trade area by 2010, with the newer members joining by 2015. </a:t>
            </a:r>
          </a:p>
          <a:p>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895F68C-982B-4A4C-AB9A-BFC2C6D176F3}" type="slidenum">
              <a:rPr lang="en-US"/>
              <a:pPr/>
              <a:t>30</a:t>
            </a:fld>
            <a:endParaRPr lang="en-US"/>
          </a:p>
        </p:txBody>
      </p:sp>
      <p:sp>
        <p:nvSpPr>
          <p:cNvPr id="76802" name="Rectangle 2"/>
          <p:cNvSpPr>
            <a:spLocks noGrp="1" noRot="1" noChangeAspect="1" noChangeArrowheads="1" noTextEdit="1"/>
          </p:cNvSpPr>
          <p:nvPr>
            <p:ph type="sldImg"/>
          </p:nvPr>
        </p:nvSpPr>
        <p:spPr>
          <a:ln/>
        </p:spPr>
      </p:sp>
      <p:sp>
        <p:nvSpPr>
          <p:cNvPr id="76803" name="Rectangle 3"/>
          <p:cNvSpPr>
            <a:spLocks noGrp="1" noChangeArrowheads="1"/>
          </p:cNvSpPr>
          <p:nvPr>
            <p:ph type="body" idx="1"/>
          </p:nvPr>
        </p:nvSpPr>
        <p:spPr/>
        <p:txBody>
          <a:bodyPr/>
          <a:lstStyle/>
          <a:p>
            <a:r>
              <a:rPr lang="en-US"/>
              <a:t>Here you can see the countries that participate in the Association of South East Asian countries.</a:t>
            </a:r>
          </a:p>
          <a:p>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05DCAE4-917E-4364-98B5-C8293500027D}" type="slidenum">
              <a:rPr lang="en-US"/>
              <a:pPr/>
              <a:t>31</a:t>
            </a:fld>
            <a:endParaRPr lang="en-US"/>
          </a:p>
        </p:txBody>
      </p:sp>
      <p:sp>
        <p:nvSpPr>
          <p:cNvPr id="77826" name="Rectangle 2"/>
          <p:cNvSpPr>
            <a:spLocks noGrp="1" noRot="1" noChangeAspect="1" noChangeArrowheads="1" noTextEdit="1"/>
          </p:cNvSpPr>
          <p:nvPr>
            <p:ph type="sldImg"/>
          </p:nvPr>
        </p:nvSpPr>
        <p:spPr>
          <a:ln/>
        </p:spPr>
      </p:sp>
      <p:sp>
        <p:nvSpPr>
          <p:cNvPr id="77827" name="Rectangle 3"/>
          <p:cNvSpPr>
            <a:spLocks noGrp="1" noChangeArrowheads="1"/>
          </p:cNvSpPr>
          <p:nvPr>
            <p:ph type="body" idx="1"/>
          </p:nvPr>
        </p:nvSpPr>
        <p:spPr/>
        <p:txBody>
          <a:bodyPr/>
          <a:lstStyle/>
          <a:p>
            <a:r>
              <a:rPr lang="en-US"/>
              <a:t>Another grouping, the </a:t>
            </a:r>
            <a:r>
              <a:rPr lang="en-US" b="1"/>
              <a:t>Asian Pacific Economic Cooperation</a:t>
            </a:r>
            <a:r>
              <a:rPr lang="en-US"/>
              <a:t>, or APEC, was founded in 1990 with 21 members including the U.S., Japan, and China. </a:t>
            </a:r>
          </a:p>
          <a:p>
            <a:r>
              <a:rPr lang="en-US"/>
              <a:t>The goal of this group is to increase multilateral cooperation  between the countries.  If this group eventually becomes a common market, it will probably be the world’s largest!</a:t>
            </a:r>
          </a:p>
          <a:p>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E4E1E02-68FE-4FC3-AF50-0A866163932C}" type="slidenum">
              <a:rPr lang="en-US"/>
              <a:pPr/>
              <a:t>32</a:t>
            </a:fld>
            <a:endParaRPr lang="en-US"/>
          </a:p>
        </p:txBody>
      </p:sp>
      <p:sp>
        <p:nvSpPr>
          <p:cNvPr id="78850" name="Rectangle 2"/>
          <p:cNvSpPr>
            <a:spLocks noGrp="1" noRot="1" noChangeAspect="1" noChangeArrowheads="1" noTextEdit="1"/>
          </p:cNvSpPr>
          <p:nvPr>
            <p:ph type="sldImg"/>
          </p:nvPr>
        </p:nvSpPr>
        <p:spPr>
          <a:ln/>
        </p:spPr>
      </p:sp>
      <p:sp>
        <p:nvSpPr>
          <p:cNvPr id="78851" name="Rectangle 3"/>
          <p:cNvSpPr>
            <a:spLocks noGrp="1" noChangeArrowheads="1"/>
          </p:cNvSpPr>
          <p:nvPr>
            <p:ph type="body" idx="1"/>
          </p:nvPr>
        </p:nvSpPr>
        <p:spPr/>
        <p:txBody>
          <a:bodyPr/>
          <a:lstStyle/>
          <a:p>
            <a:r>
              <a:rPr lang="en-US"/>
              <a:t>In this map, you can see the countries that comprise APEC. </a:t>
            </a:r>
          </a:p>
          <a:p>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98D1E73-49A0-4541-A86E-0843F71ABB17}" type="slidenum">
              <a:rPr lang="en-US"/>
              <a:pPr/>
              <a:t>33</a:t>
            </a:fld>
            <a:endParaRPr lang="en-US"/>
          </a:p>
        </p:txBody>
      </p:sp>
      <p:sp>
        <p:nvSpPr>
          <p:cNvPr id="79874" name="Rectangle 2"/>
          <p:cNvSpPr>
            <a:spLocks noGrp="1" noRot="1" noChangeAspect="1" noChangeArrowheads="1" noTextEdit="1"/>
          </p:cNvSpPr>
          <p:nvPr>
            <p:ph type="sldImg"/>
          </p:nvPr>
        </p:nvSpPr>
        <p:spPr>
          <a:ln/>
        </p:spPr>
      </p:sp>
      <p:sp>
        <p:nvSpPr>
          <p:cNvPr id="79875" name="Rectangle 3"/>
          <p:cNvSpPr>
            <a:spLocks noGrp="1" noChangeArrowheads="1"/>
          </p:cNvSpPr>
          <p:nvPr>
            <p:ph type="body" idx="1"/>
          </p:nvPr>
        </p:nvSpPr>
        <p:spPr/>
        <p:txBody>
          <a:bodyPr/>
          <a:lstStyle/>
          <a:p>
            <a:r>
              <a:rPr lang="en-US"/>
              <a:t>Does Africa participate in regional economic integration?  </a:t>
            </a:r>
          </a:p>
          <a:p>
            <a:endParaRPr lang="en-US"/>
          </a:p>
          <a:p>
            <a:r>
              <a:rPr lang="en-US"/>
              <a:t>It has, there are actually nine trade blocs on the continent, but they are trade blocs in name only. </a:t>
            </a:r>
          </a:p>
          <a:p>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897FC59-50F0-42D9-A9C9-981031458A65}" type="slidenum">
              <a:rPr lang="en-US"/>
              <a:pPr/>
              <a:t>34</a:t>
            </a:fld>
            <a:endParaRPr lang="en-US"/>
          </a:p>
        </p:txBody>
      </p:sp>
      <p:sp>
        <p:nvSpPr>
          <p:cNvPr id="80898" name="Rectangle 2"/>
          <p:cNvSpPr>
            <a:spLocks noGrp="1" noRot="1" noChangeAspect="1" noChangeArrowheads="1" noTextEdit="1"/>
          </p:cNvSpPr>
          <p:nvPr>
            <p:ph type="sldImg"/>
          </p:nvPr>
        </p:nvSpPr>
        <p:spPr>
          <a:ln/>
        </p:spPr>
      </p:sp>
      <p:sp>
        <p:nvSpPr>
          <p:cNvPr id="80899" name="Rectangle 3"/>
          <p:cNvSpPr>
            <a:spLocks noGrp="1" noChangeArrowheads="1"/>
          </p:cNvSpPr>
          <p:nvPr>
            <p:ph type="body" idx="1"/>
          </p:nvPr>
        </p:nvSpPr>
        <p:spPr/>
        <p:txBody>
          <a:bodyPr/>
          <a:lstStyle/>
          <a:p>
            <a:r>
              <a:rPr lang="en-US"/>
              <a:t>What are the implications of regional economic integration for managers?  </a:t>
            </a:r>
          </a:p>
          <a:p>
            <a:r>
              <a:rPr lang="en-US"/>
              <a:t>Well, we’ve talked a bit about some of the implications already.  At the moment, firms need to focus on how the EU and NAFTA affect them.</a:t>
            </a:r>
          </a:p>
          <a:p>
            <a:r>
              <a:rPr lang="en-US"/>
              <a:t>What opportunities does economic integration bring for firms?</a:t>
            </a:r>
          </a:p>
          <a:p>
            <a:r>
              <a:rPr lang="en-US"/>
              <a:t>A main opportunity is access to new markets.  </a:t>
            </a:r>
          </a:p>
          <a:p>
            <a:r>
              <a:rPr lang="en-US"/>
              <a:t>In addition, firms have the potential to make significant cost savings thanks to the free movement of goods across borders, the harmonization of product standards, and the simplification of tax regimes. </a:t>
            </a:r>
          </a:p>
          <a:p>
            <a:r>
              <a:rPr lang="en-US"/>
              <a:t>Does economic integration pose any threats for firms?</a:t>
            </a:r>
          </a:p>
          <a:p>
            <a:r>
              <a:rPr lang="en-US"/>
              <a:t>Unfortunately, the answer is yes.!  The business environment becomes more competitive, and for non-EU and non NAFTA firms, challenges come from the likely long-term improvements in the competitive positions of many European and North American companies.</a:t>
            </a:r>
          </a:p>
          <a:p>
            <a:r>
              <a:rPr lang="en-US"/>
              <a:t>There’s also a risk that firms may be shut out of a single market like the EU by the creation of a trade fortress where the EU establishes very high barriers to non-EU firms.  </a:t>
            </a:r>
          </a:p>
          <a:p>
            <a:r>
              <a:rPr lang="en-US"/>
              <a:t>In addition, firms may find that their choice of strategy is limited as the EU continues to increase its role in competition policy and intervenes to impose conditions on companies proposing mergers and acquisitions.</a:t>
            </a:r>
          </a:p>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A545F16-2576-4726-A74C-4AB08957B7C7}" type="datetimeFigureOut">
              <a:rPr lang="en-US" smtClean="0"/>
              <a:pPr/>
              <a:t>11/3/2011</a:t>
            </a:fld>
            <a:endParaRPr lang="en-US"/>
          </a:p>
        </p:txBody>
      </p:sp>
      <p:sp>
        <p:nvSpPr>
          <p:cNvPr id="5" name="Footer Placeholder 4"/>
          <p:cNvSpPr>
            <a:spLocks noGrp="1"/>
          </p:cNvSpPr>
          <p:nvPr>
            <p:ph type="ftr" sz="quarter" idx="11"/>
          </p:nvPr>
        </p:nvSpPr>
        <p:spPr/>
        <p:txBody>
          <a:bodyPr/>
          <a:lstStyle/>
          <a:p>
            <a:endParaRPr lang="en-US" smtClean="0"/>
          </a:p>
          <a:p>
            <a:endParaRPr lang="en-US"/>
          </a:p>
        </p:txBody>
      </p:sp>
      <p:sp>
        <p:nvSpPr>
          <p:cNvPr id="6" name="Slide Number Placeholder 5"/>
          <p:cNvSpPr>
            <a:spLocks noGrp="1"/>
          </p:cNvSpPr>
          <p:nvPr>
            <p:ph type="sldNum" sz="quarter" idx="12"/>
          </p:nvPr>
        </p:nvSpPr>
        <p:spPr/>
        <p:txBody>
          <a:bodyPr/>
          <a:lstStyle/>
          <a:p>
            <a:endParaRPr lang="en-US" smtClean="0"/>
          </a:p>
          <a:p>
            <a:r>
              <a:rPr lang="en-US" smtClean="0"/>
              <a:t>8-</a:t>
            </a:r>
            <a:fld id="{529F0587-C6FB-45A0-A8E1-6A2C8DB0C99F}"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A545F16-2576-4726-A74C-4AB08957B7C7}" type="datetimeFigureOut">
              <a:rPr lang="en-US" smtClean="0"/>
              <a:pPr/>
              <a:t>11/3/2011</a:t>
            </a:fld>
            <a:endParaRPr lang="en-US"/>
          </a:p>
        </p:txBody>
      </p:sp>
      <p:sp>
        <p:nvSpPr>
          <p:cNvPr id="5" name="Footer Placeholder 4"/>
          <p:cNvSpPr>
            <a:spLocks noGrp="1"/>
          </p:cNvSpPr>
          <p:nvPr>
            <p:ph type="ftr" sz="quarter" idx="11"/>
          </p:nvPr>
        </p:nvSpPr>
        <p:spPr/>
        <p:txBody>
          <a:bodyPr/>
          <a:lstStyle/>
          <a:p>
            <a:endParaRPr lang="en-US" smtClean="0"/>
          </a:p>
          <a:p>
            <a:endParaRPr lang="en-US"/>
          </a:p>
        </p:txBody>
      </p:sp>
      <p:sp>
        <p:nvSpPr>
          <p:cNvPr id="6" name="Slide Number Placeholder 5"/>
          <p:cNvSpPr>
            <a:spLocks noGrp="1"/>
          </p:cNvSpPr>
          <p:nvPr>
            <p:ph type="sldNum" sz="quarter" idx="12"/>
          </p:nvPr>
        </p:nvSpPr>
        <p:spPr/>
        <p:txBody>
          <a:bodyPr/>
          <a:lstStyle/>
          <a:p>
            <a:endParaRPr lang="en-US" smtClean="0"/>
          </a:p>
          <a:p>
            <a:r>
              <a:rPr lang="en-US" smtClean="0"/>
              <a:t>8-</a:t>
            </a:r>
            <a:fld id="{AFB2E055-88A6-4DEF-90CD-5BF69AB2E965}"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A545F16-2576-4726-A74C-4AB08957B7C7}" type="datetimeFigureOut">
              <a:rPr lang="en-US" smtClean="0"/>
              <a:pPr/>
              <a:t>11/3/2011</a:t>
            </a:fld>
            <a:endParaRPr lang="en-US"/>
          </a:p>
        </p:txBody>
      </p:sp>
      <p:sp>
        <p:nvSpPr>
          <p:cNvPr id="5" name="Footer Placeholder 4"/>
          <p:cNvSpPr>
            <a:spLocks noGrp="1"/>
          </p:cNvSpPr>
          <p:nvPr>
            <p:ph type="ftr" sz="quarter" idx="11"/>
          </p:nvPr>
        </p:nvSpPr>
        <p:spPr/>
        <p:txBody>
          <a:bodyPr/>
          <a:lstStyle/>
          <a:p>
            <a:endParaRPr lang="en-US" smtClean="0"/>
          </a:p>
          <a:p>
            <a:endParaRPr lang="en-US"/>
          </a:p>
        </p:txBody>
      </p:sp>
      <p:sp>
        <p:nvSpPr>
          <p:cNvPr id="6" name="Slide Number Placeholder 5"/>
          <p:cNvSpPr>
            <a:spLocks noGrp="1"/>
          </p:cNvSpPr>
          <p:nvPr>
            <p:ph type="sldNum" sz="quarter" idx="12"/>
          </p:nvPr>
        </p:nvSpPr>
        <p:spPr/>
        <p:txBody>
          <a:bodyPr/>
          <a:lstStyle/>
          <a:p>
            <a:endParaRPr lang="en-US" smtClean="0"/>
          </a:p>
          <a:p>
            <a:r>
              <a:rPr lang="en-US" smtClean="0"/>
              <a:t>8-</a:t>
            </a:r>
            <a:fld id="{1D0B8C66-9C9C-4170-894C-4262EAA62D90}"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A545F16-2576-4726-A74C-4AB08957B7C7}" type="datetimeFigureOut">
              <a:rPr lang="en-US" smtClean="0"/>
              <a:pPr/>
              <a:t>11/3/2011</a:t>
            </a:fld>
            <a:endParaRPr lang="en-US"/>
          </a:p>
        </p:txBody>
      </p:sp>
      <p:sp>
        <p:nvSpPr>
          <p:cNvPr id="6" name="Footer Placeholder 5"/>
          <p:cNvSpPr>
            <a:spLocks noGrp="1"/>
          </p:cNvSpPr>
          <p:nvPr>
            <p:ph type="ftr" sz="quarter" idx="11"/>
          </p:nvPr>
        </p:nvSpPr>
        <p:spPr/>
        <p:txBody>
          <a:bodyPr/>
          <a:lstStyle/>
          <a:p>
            <a:endParaRPr lang="en-US" smtClean="0"/>
          </a:p>
          <a:p>
            <a:endParaRPr lang="en-US"/>
          </a:p>
        </p:txBody>
      </p:sp>
      <p:sp>
        <p:nvSpPr>
          <p:cNvPr id="7" name="Slide Number Placeholder 6"/>
          <p:cNvSpPr>
            <a:spLocks noGrp="1"/>
          </p:cNvSpPr>
          <p:nvPr>
            <p:ph type="sldNum" sz="quarter" idx="12"/>
          </p:nvPr>
        </p:nvSpPr>
        <p:spPr/>
        <p:txBody>
          <a:bodyPr/>
          <a:lstStyle/>
          <a:p>
            <a:endParaRPr lang="en-US" smtClean="0"/>
          </a:p>
          <a:p>
            <a:r>
              <a:rPr lang="en-US" smtClean="0"/>
              <a:t>8-</a:t>
            </a:r>
            <a:fld id="{16B6BBCB-4690-4EAE-8B2E-143AABE5AF0C}"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A545F16-2576-4726-A74C-4AB08957B7C7}" type="datetimeFigureOut">
              <a:rPr lang="en-US" smtClean="0"/>
              <a:pPr/>
              <a:t>11/3/2011</a:t>
            </a:fld>
            <a:endParaRPr lang="en-US"/>
          </a:p>
        </p:txBody>
      </p:sp>
      <p:sp>
        <p:nvSpPr>
          <p:cNvPr id="8" name="Footer Placeholder 7"/>
          <p:cNvSpPr>
            <a:spLocks noGrp="1"/>
          </p:cNvSpPr>
          <p:nvPr>
            <p:ph type="ftr" sz="quarter" idx="11"/>
          </p:nvPr>
        </p:nvSpPr>
        <p:spPr/>
        <p:txBody>
          <a:bodyPr/>
          <a:lstStyle/>
          <a:p>
            <a:endParaRPr lang="en-US" smtClean="0"/>
          </a:p>
          <a:p>
            <a:endParaRPr lang="en-US"/>
          </a:p>
        </p:txBody>
      </p:sp>
      <p:sp>
        <p:nvSpPr>
          <p:cNvPr id="9" name="Slide Number Placeholder 8"/>
          <p:cNvSpPr>
            <a:spLocks noGrp="1"/>
          </p:cNvSpPr>
          <p:nvPr>
            <p:ph type="sldNum" sz="quarter" idx="12"/>
          </p:nvPr>
        </p:nvSpPr>
        <p:spPr/>
        <p:txBody>
          <a:bodyPr/>
          <a:lstStyle/>
          <a:p>
            <a:endParaRPr lang="en-US" smtClean="0"/>
          </a:p>
          <a:p>
            <a:r>
              <a:rPr lang="en-US" smtClean="0"/>
              <a:t>8-</a:t>
            </a:r>
            <a:fld id="{29C1C0E9-ED39-41C2-8F3A-770326BE39FE}"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A545F16-2576-4726-A74C-4AB08957B7C7}" type="datetimeFigureOut">
              <a:rPr lang="en-US" smtClean="0"/>
              <a:pPr/>
              <a:t>11/3/2011</a:t>
            </a:fld>
            <a:endParaRPr lang="en-US"/>
          </a:p>
        </p:txBody>
      </p:sp>
      <p:sp>
        <p:nvSpPr>
          <p:cNvPr id="4" name="Footer Placeholder 3"/>
          <p:cNvSpPr>
            <a:spLocks noGrp="1"/>
          </p:cNvSpPr>
          <p:nvPr>
            <p:ph type="ftr" sz="quarter" idx="11"/>
          </p:nvPr>
        </p:nvSpPr>
        <p:spPr/>
        <p:txBody>
          <a:bodyPr/>
          <a:lstStyle/>
          <a:p>
            <a:endParaRPr lang="en-US" smtClean="0"/>
          </a:p>
          <a:p>
            <a:endParaRPr lang="en-US"/>
          </a:p>
        </p:txBody>
      </p:sp>
      <p:sp>
        <p:nvSpPr>
          <p:cNvPr id="5" name="Slide Number Placeholder 4"/>
          <p:cNvSpPr>
            <a:spLocks noGrp="1"/>
          </p:cNvSpPr>
          <p:nvPr>
            <p:ph type="sldNum" sz="quarter" idx="12"/>
          </p:nvPr>
        </p:nvSpPr>
        <p:spPr/>
        <p:txBody>
          <a:bodyPr/>
          <a:lstStyle/>
          <a:p>
            <a:endParaRPr lang="en-US" smtClean="0"/>
          </a:p>
          <a:p>
            <a:r>
              <a:rPr lang="en-US" smtClean="0"/>
              <a:t>8-</a:t>
            </a:r>
            <a:fld id="{06F50D4E-3B3A-415F-98FD-07B626A99DE4}"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545F16-2576-4726-A74C-4AB08957B7C7}" type="datetimeFigureOut">
              <a:rPr lang="en-US" smtClean="0"/>
              <a:pPr/>
              <a:t>11/3/2011</a:t>
            </a:fld>
            <a:endParaRPr lang="en-US"/>
          </a:p>
        </p:txBody>
      </p:sp>
      <p:sp>
        <p:nvSpPr>
          <p:cNvPr id="3" name="Footer Placeholder 2"/>
          <p:cNvSpPr>
            <a:spLocks noGrp="1"/>
          </p:cNvSpPr>
          <p:nvPr>
            <p:ph type="ftr" sz="quarter" idx="11"/>
          </p:nvPr>
        </p:nvSpPr>
        <p:spPr/>
        <p:txBody>
          <a:bodyPr/>
          <a:lstStyle/>
          <a:p>
            <a:endParaRPr lang="en-US" smtClean="0"/>
          </a:p>
          <a:p>
            <a:endParaRPr lang="en-US"/>
          </a:p>
        </p:txBody>
      </p:sp>
      <p:sp>
        <p:nvSpPr>
          <p:cNvPr id="4" name="Slide Number Placeholder 3"/>
          <p:cNvSpPr>
            <a:spLocks noGrp="1"/>
          </p:cNvSpPr>
          <p:nvPr>
            <p:ph type="sldNum" sz="quarter" idx="12"/>
          </p:nvPr>
        </p:nvSpPr>
        <p:spPr/>
        <p:txBody>
          <a:bodyPr/>
          <a:lstStyle/>
          <a:p>
            <a:endParaRPr lang="en-US" smtClean="0"/>
          </a:p>
          <a:p>
            <a:r>
              <a:rPr lang="en-US" smtClean="0"/>
              <a:t>8-</a:t>
            </a:r>
            <a:fld id="{812EE219-5840-404D-84CD-C1F5A3FF041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A545F16-2576-4726-A74C-4AB08957B7C7}" type="datetimeFigureOut">
              <a:rPr lang="en-US" smtClean="0"/>
              <a:pPr/>
              <a:t>11/3/2011</a:t>
            </a:fld>
            <a:endParaRPr lang="en-US"/>
          </a:p>
        </p:txBody>
      </p:sp>
      <p:sp>
        <p:nvSpPr>
          <p:cNvPr id="6" name="Footer Placeholder 5"/>
          <p:cNvSpPr>
            <a:spLocks noGrp="1"/>
          </p:cNvSpPr>
          <p:nvPr>
            <p:ph type="ftr" sz="quarter" idx="11"/>
          </p:nvPr>
        </p:nvSpPr>
        <p:spPr/>
        <p:txBody>
          <a:bodyPr/>
          <a:lstStyle/>
          <a:p>
            <a:endParaRPr lang="en-US" smtClean="0"/>
          </a:p>
          <a:p>
            <a:endParaRPr lang="en-US"/>
          </a:p>
        </p:txBody>
      </p:sp>
      <p:sp>
        <p:nvSpPr>
          <p:cNvPr id="7" name="Slide Number Placeholder 6"/>
          <p:cNvSpPr>
            <a:spLocks noGrp="1"/>
          </p:cNvSpPr>
          <p:nvPr>
            <p:ph type="sldNum" sz="quarter" idx="12"/>
          </p:nvPr>
        </p:nvSpPr>
        <p:spPr/>
        <p:txBody>
          <a:bodyPr/>
          <a:lstStyle/>
          <a:p>
            <a:endParaRPr lang="en-US" smtClean="0"/>
          </a:p>
          <a:p>
            <a:r>
              <a:rPr lang="en-US" smtClean="0"/>
              <a:t>8-</a:t>
            </a:r>
            <a:fld id="{374BC900-44DA-4399-97E6-F9481179232C}"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A545F16-2576-4726-A74C-4AB08957B7C7}" type="datetimeFigureOut">
              <a:rPr lang="en-US" smtClean="0"/>
              <a:pPr/>
              <a:t>11/3/2011</a:t>
            </a:fld>
            <a:endParaRPr lang="en-US"/>
          </a:p>
        </p:txBody>
      </p:sp>
      <p:sp>
        <p:nvSpPr>
          <p:cNvPr id="6" name="Footer Placeholder 5"/>
          <p:cNvSpPr>
            <a:spLocks noGrp="1"/>
          </p:cNvSpPr>
          <p:nvPr>
            <p:ph type="ftr" sz="quarter" idx="11"/>
          </p:nvPr>
        </p:nvSpPr>
        <p:spPr/>
        <p:txBody>
          <a:bodyPr/>
          <a:lstStyle/>
          <a:p>
            <a:endParaRPr lang="en-US" smtClean="0"/>
          </a:p>
          <a:p>
            <a:endParaRPr lang="en-US"/>
          </a:p>
        </p:txBody>
      </p:sp>
      <p:sp>
        <p:nvSpPr>
          <p:cNvPr id="7" name="Slide Number Placeholder 6"/>
          <p:cNvSpPr>
            <a:spLocks noGrp="1"/>
          </p:cNvSpPr>
          <p:nvPr>
            <p:ph type="sldNum" sz="quarter" idx="12"/>
          </p:nvPr>
        </p:nvSpPr>
        <p:spPr/>
        <p:txBody>
          <a:bodyPr/>
          <a:lstStyle/>
          <a:p>
            <a:endParaRPr lang="en-US" smtClean="0"/>
          </a:p>
          <a:p>
            <a:r>
              <a:rPr lang="en-US" smtClean="0"/>
              <a:t>8-</a:t>
            </a:r>
            <a:fld id="{B6F831FC-AC88-4DDD-B102-5E097D1B14DE}"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A545F16-2576-4726-A74C-4AB08957B7C7}" type="datetimeFigureOut">
              <a:rPr lang="en-US" smtClean="0"/>
              <a:pPr/>
              <a:t>11/3/2011</a:t>
            </a:fld>
            <a:endParaRPr lang="en-US"/>
          </a:p>
        </p:txBody>
      </p:sp>
      <p:sp>
        <p:nvSpPr>
          <p:cNvPr id="5" name="Footer Placeholder 4"/>
          <p:cNvSpPr>
            <a:spLocks noGrp="1"/>
          </p:cNvSpPr>
          <p:nvPr>
            <p:ph type="ftr" sz="quarter" idx="11"/>
          </p:nvPr>
        </p:nvSpPr>
        <p:spPr/>
        <p:txBody>
          <a:bodyPr/>
          <a:lstStyle/>
          <a:p>
            <a:endParaRPr lang="en-US" smtClean="0"/>
          </a:p>
          <a:p>
            <a:endParaRPr lang="en-US"/>
          </a:p>
        </p:txBody>
      </p:sp>
      <p:sp>
        <p:nvSpPr>
          <p:cNvPr id="6" name="Slide Number Placeholder 5"/>
          <p:cNvSpPr>
            <a:spLocks noGrp="1"/>
          </p:cNvSpPr>
          <p:nvPr>
            <p:ph type="sldNum" sz="quarter" idx="12"/>
          </p:nvPr>
        </p:nvSpPr>
        <p:spPr/>
        <p:txBody>
          <a:bodyPr/>
          <a:lstStyle/>
          <a:p>
            <a:endParaRPr lang="en-US" smtClean="0"/>
          </a:p>
          <a:p>
            <a:r>
              <a:rPr lang="en-US" smtClean="0"/>
              <a:t>8-</a:t>
            </a:r>
            <a:fld id="{8893A058-E400-45E1-A8FC-879C5E4150BA}"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A545F16-2576-4726-A74C-4AB08957B7C7}" type="datetimeFigureOut">
              <a:rPr lang="en-US" smtClean="0"/>
              <a:pPr/>
              <a:t>11/3/2011</a:t>
            </a:fld>
            <a:endParaRPr lang="en-US"/>
          </a:p>
        </p:txBody>
      </p:sp>
      <p:sp>
        <p:nvSpPr>
          <p:cNvPr id="5" name="Footer Placeholder 4"/>
          <p:cNvSpPr>
            <a:spLocks noGrp="1"/>
          </p:cNvSpPr>
          <p:nvPr>
            <p:ph type="ftr" sz="quarter" idx="11"/>
          </p:nvPr>
        </p:nvSpPr>
        <p:spPr/>
        <p:txBody>
          <a:bodyPr/>
          <a:lstStyle/>
          <a:p>
            <a:endParaRPr lang="en-US" smtClean="0"/>
          </a:p>
          <a:p>
            <a:endParaRPr lang="en-US"/>
          </a:p>
        </p:txBody>
      </p:sp>
      <p:sp>
        <p:nvSpPr>
          <p:cNvPr id="6" name="Slide Number Placeholder 5"/>
          <p:cNvSpPr>
            <a:spLocks noGrp="1"/>
          </p:cNvSpPr>
          <p:nvPr>
            <p:ph type="sldNum" sz="quarter" idx="12"/>
          </p:nvPr>
        </p:nvSpPr>
        <p:spPr/>
        <p:txBody>
          <a:bodyPr/>
          <a:lstStyle/>
          <a:p>
            <a:endParaRPr lang="en-US" smtClean="0"/>
          </a:p>
          <a:p>
            <a:r>
              <a:rPr lang="en-US" smtClean="0"/>
              <a:t>8-</a:t>
            </a:r>
            <a:fld id="{557E35EF-A17F-47A8-91DA-9C86E5B838C5}"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A545F16-2576-4726-A74C-4AB08957B7C7}" type="datetimeFigureOut">
              <a:rPr lang="en-US" smtClean="0"/>
              <a:pPr/>
              <a:t>11/3/2011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smtClean="0"/>
          </a:p>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endParaRPr lang="en-US" smtClean="0"/>
          </a:p>
          <a:p>
            <a:r>
              <a:rPr lang="en-US" smtClean="0"/>
              <a:t>8-</a:t>
            </a:r>
            <a:fld id="{12D6478C-29DE-40BD-9442-D7056DE038B1}"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hyperlink" Target="http://www.youtube.com/watch?v=I5QwKEwo4Bc"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hyperlink" Target="http://video.pbs.org/video/2161299330/"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p:txBody>
          <a:bodyPr/>
          <a:lstStyle/>
          <a:p>
            <a:r>
              <a:rPr lang="en-US" dirty="0" smtClean="0"/>
              <a:t>Trade Blocs and Regional Integration </a:t>
            </a:r>
            <a:endParaRPr lang="en-US" dirty="0"/>
          </a:p>
        </p:txBody>
      </p:sp>
      <p:sp>
        <p:nvSpPr>
          <p:cNvPr id="7" name="Subtitle 6"/>
          <p:cNvSpPr>
            <a:spLocks noGrp="1"/>
          </p:cNvSpPr>
          <p:nvPr>
            <p:ph type="subTitle" idx="1"/>
          </p:nvPr>
        </p:nvSpPr>
        <p:spPr/>
        <p:txBody>
          <a:bodyPr/>
          <a:lstStyle/>
          <a:p>
            <a:r>
              <a:rPr lang="en-US" dirty="0" smtClean="0"/>
              <a:t>November 1 and 3, 2011</a:t>
            </a:r>
            <a:endParaRPr lang="en-US" dirty="0"/>
          </a:p>
        </p:txBody>
      </p:sp>
      <p:sp>
        <p:nvSpPr>
          <p:cNvPr id="4" name="Footer Placeholder 3"/>
          <p:cNvSpPr>
            <a:spLocks noGrp="1"/>
          </p:cNvSpPr>
          <p:nvPr>
            <p:ph type="ftr" sz="quarter" idx="11"/>
          </p:nvPr>
        </p:nvSpPr>
        <p:spPr/>
        <p:txBody>
          <a:bodyPr/>
          <a:lstStyle/>
          <a:p>
            <a:endParaRPr lang="en-US" smtClean="0"/>
          </a:p>
          <a:p>
            <a:endParaRPr lang="en-US"/>
          </a:p>
        </p:txBody>
      </p:sp>
      <p:sp>
        <p:nvSpPr>
          <p:cNvPr id="5" name="Slide Number Placeholder 4"/>
          <p:cNvSpPr>
            <a:spLocks noGrp="1"/>
          </p:cNvSpPr>
          <p:nvPr>
            <p:ph type="sldNum" sz="quarter" idx="12"/>
          </p:nvPr>
        </p:nvSpPr>
        <p:spPr/>
        <p:txBody>
          <a:bodyPr/>
          <a:lstStyle/>
          <a:p>
            <a:endParaRPr lang="en-US" smtClean="0"/>
          </a:p>
          <a:p>
            <a:r>
              <a:rPr lang="en-US" smtClean="0"/>
              <a:t>8-</a:t>
            </a:r>
            <a:fld id="{AFB2E055-88A6-4DEF-90CD-5BF69AB2E965}" type="slidenum">
              <a:rPr lang="en-US" smtClean="0"/>
              <a:pPr/>
              <a:t>1</a:t>
            </a:fld>
            <a:endParaRPr 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normAutofit fontScale="90000"/>
          </a:bodyPr>
          <a:lstStyle/>
          <a:p>
            <a:r>
              <a:rPr lang="en-US" b="1">
                <a:latin typeface="Cambria" pitchFamily="18" charset="0"/>
              </a:rPr>
              <a:t>What Is Regional </a:t>
            </a:r>
            <a:br>
              <a:rPr lang="en-US" b="1">
                <a:latin typeface="Cambria" pitchFamily="18" charset="0"/>
              </a:rPr>
            </a:br>
            <a:r>
              <a:rPr lang="en-US" b="1">
                <a:latin typeface="Cambria" pitchFamily="18" charset="0"/>
              </a:rPr>
              <a:t>Economic Integration?</a:t>
            </a:r>
          </a:p>
        </p:txBody>
      </p:sp>
      <p:sp>
        <p:nvSpPr>
          <p:cNvPr id="4099" name="Rectangle 3"/>
          <p:cNvSpPr>
            <a:spLocks noGrp="1" noChangeArrowheads="1"/>
          </p:cNvSpPr>
          <p:nvPr>
            <p:ph idx="1"/>
          </p:nvPr>
        </p:nvSpPr>
        <p:spPr/>
        <p:txBody>
          <a:bodyPr/>
          <a:lstStyle/>
          <a:p>
            <a:r>
              <a:rPr lang="en-US" sz="2800" b="1" dirty="0">
                <a:solidFill>
                  <a:srgbClr val="959535"/>
                </a:solidFill>
              </a:rPr>
              <a:t>Regional economic integration</a:t>
            </a:r>
            <a:r>
              <a:rPr lang="en-US" sz="2800" dirty="0"/>
              <a:t> - agreements between countries in a geographic region to reduce tariff and non-tariff barriers to the free flow of goods, services, and factors of production between each other</a:t>
            </a:r>
          </a:p>
          <a:p>
            <a:r>
              <a:rPr lang="en-US" sz="2800" b="1" dirty="0">
                <a:solidFill>
                  <a:srgbClr val="959535"/>
                </a:solidFill>
              </a:rPr>
              <a:t>Question:</a:t>
            </a:r>
            <a:r>
              <a:rPr lang="en-US" sz="2800" dirty="0"/>
              <a:t> Do regional trade agreements promote free trade?</a:t>
            </a:r>
          </a:p>
          <a:p>
            <a:pPr lvl="1"/>
            <a:r>
              <a:rPr lang="en-US" sz="2400" dirty="0"/>
              <a:t>In theory, yes, but the world may be moving toward a situation in which a number of regional trade blocks compete against each other </a:t>
            </a:r>
          </a:p>
          <a:p>
            <a:endParaRPr lang="en-US" sz="2800" dirty="0"/>
          </a:p>
        </p:txBody>
      </p:sp>
      <p:sp>
        <p:nvSpPr>
          <p:cNvPr id="4" name="Footer Placeholder 3"/>
          <p:cNvSpPr>
            <a:spLocks noGrp="1"/>
          </p:cNvSpPr>
          <p:nvPr>
            <p:ph type="ftr" sz="quarter" idx="11"/>
          </p:nvPr>
        </p:nvSpPr>
        <p:spPr/>
        <p:txBody>
          <a:bodyPr/>
          <a:lstStyle/>
          <a:p>
            <a:endParaRPr lang="en-US"/>
          </a:p>
          <a:p>
            <a:endParaRPr lang="en-US"/>
          </a:p>
        </p:txBody>
      </p:sp>
      <p:sp>
        <p:nvSpPr>
          <p:cNvPr id="5" name="Slide Number Placeholder 4"/>
          <p:cNvSpPr>
            <a:spLocks noGrp="1"/>
          </p:cNvSpPr>
          <p:nvPr>
            <p:ph type="sldNum" sz="quarter" idx="12"/>
          </p:nvPr>
        </p:nvSpPr>
        <p:spPr/>
        <p:txBody>
          <a:bodyPr/>
          <a:lstStyle/>
          <a:p>
            <a:endParaRPr lang="en-US"/>
          </a:p>
          <a:p>
            <a:r>
              <a:rPr lang="en-US"/>
              <a:t>8-</a:t>
            </a:r>
            <a:fld id="{714AB19C-D562-4E13-A0DB-154ACB1653ED}" type="slidenum">
              <a:rPr lang="en-US"/>
              <a:pPr/>
              <a:t>2</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099">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09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normAutofit fontScale="90000"/>
          </a:bodyPr>
          <a:lstStyle/>
          <a:p>
            <a:r>
              <a:rPr lang="en-US" sz="4000" b="1">
                <a:latin typeface="Cambria" pitchFamily="18" charset="0"/>
              </a:rPr>
              <a:t>What Are The Levels Of </a:t>
            </a:r>
            <a:br>
              <a:rPr lang="en-US" sz="4000" b="1">
                <a:latin typeface="Cambria" pitchFamily="18" charset="0"/>
              </a:rPr>
            </a:br>
            <a:r>
              <a:rPr lang="en-US" sz="4000" b="1">
                <a:latin typeface="Cambria" pitchFamily="18" charset="0"/>
              </a:rPr>
              <a:t>Regional Economic Integration?</a:t>
            </a:r>
          </a:p>
        </p:txBody>
      </p:sp>
      <p:sp>
        <p:nvSpPr>
          <p:cNvPr id="8195" name="Rectangle 3"/>
          <p:cNvSpPr>
            <a:spLocks noGrp="1" noChangeArrowheads="1"/>
          </p:cNvSpPr>
          <p:nvPr>
            <p:ph idx="1"/>
          </p:nvPr>
        </p:nvSpPr>
        <p:spPr/>
        <p:txBody>
          <a:bodyPr/>
          <a:lstStyle/>
          <a:p>
            <a:pPr marL="533400" indent="-533400">
              <a:lnSpc>
                <a:spcPct val="80000"/>
              </a:lnSpc>
              <a:buFont typeface="Wingdings" pitchFamily="-88" charset="2"/>
              <a:buAutoNum type="arabicPeriod"/>
            </a:pPr>
            <a:r>
              <a:rPr lang="en-US" sz="2400" dirty="0"/>
              <a:t>A </a:t>
            </a:r>
            <a:r>
              <a:rPr lang="en-US" sz="2400" b="1" dirty="0">
                <a:solidFill>
                  <a:srgbClr val="959535"/>
                </a:solidFill>
              </a:rPr>
              <a:t>free trade area</a:t>
            </a:r>
            <a:r>
              <a:rPr lang="en-US" sz="2400" dirty="0"/>
              <a:t> eliminates all barriers to the trade of goods and services among member countries</a:t>
            </a:r>
          </a:p>
          <a:p>
            <a:pPr marL="914400" lvl="1" indent="-457200">
              <a:lnSpc>
                <a:spcPct val="80000"/>
              </a:lnSpc>
            </a:pPr>
            <a:r>
              <a:rPr lang="en-US" sz="2000" b="1" dirty="0">
                <a:solidFill>
                  <a:srgbClr val="959535"/>
                </a:solidFill>
              </a:rPr>
              <a:t>European Free Trade Association</a:t>
            </a:r>
            <a:r>
              <a:rPr lang="en-US" sz="2000" dirty="0"/>
              <a:t> (</a:t>
            </a:r>
            <a:r>
              <a:rPr lang="en-US" sz="2000" b="1" dirty="0">
                <a:solidFill>
                  <a:srgbClr val="959535"/>
                </a:solidFill>
              </a:rPr>
              <a:t>EFTA</a:t>
            </a:r>
            <a:r>
              <a:rPr lang="en-US" sz="2000" dirty="0"/>
              <a:t>) - Norway, Iceland, Liechtenstein, and Switzerland</a:t>
            </a:r>
          </a:p>
          <a:p>
            <a:pPr marL="914400" lvl="1" indent="-457200">
              <a:lnSpc>
                <a:spcPct val="80000"/>
              </a:lnSpc>
            </a:pPr>
            <a:r>
              <a:rPr lang="en-US" sz="2000" b="1" dirty="0">
                <a:solidFill>
                  <a:srgbClr val="959535"/>
                </a:solidFill>
              </a:rPr>
              <a:t>North American Free Trade Agreement</a:t>
            </a:r>
            <a:r>
              <a:rPr lang="en-US" sz="2000" dirty="0"/>
              <a:t> (</a:t>
            </a:r>
            <a:r>
              <a:rPr lang="en-US" sz="2000" b="1" dirty="0">
                <a:solidFill>
                  <a:srgbClr val="959535"/>
                </a:solidFill>
              </a:rPr>
              <a:t>NAFTA</a:t>
            </a:r>
            <a:r>
              <a:rPr lang="en-US" sz="2000" dirty="0"/>
              <a:t>) - U.S., Canada, and Mexico </a:t>
            </a:r>
          </a:p>
          <a:p>
            <a:pPr marL="533400" indent="-533400">
              <a:lnSpc>
                <a:spcPct val="80000"/>
              </a:lnSpc>
              <a:buFont typeface="Wingdings" pitchFamily="-88" charset="2"/>
              <a:buAutoNum type="arabicPeriod"/>
            </a:pPr>
            <a:r>
              <a:rPr lang="en-US" sz="2400" dirty="0"/>
              <a:t>A </a:t>
            </a:r>
            <a:r>
              <a:rPr lang="en-US" sz="2400" b="1" dirty="0">
                <a:solidFill>
                  <a:srgbClr val="959535"/>
                </a:solidFill>
              </a:rPr>
              <a:t>customs union</a:t>
            </a:r>
            <a:r>
              <a:rPr lang="en-US" sz="2400" dirty="0"/>
              <a:t> eliminates trade barriers between member countries and adopts a common external trade policy</a:t>
            </a:r>
          </a:p>
          <a:p>
            <a:pPr marL="914400" lvl="1" indent="-457200">
              <a:lnSpc>
                <a:spcPct val="80000"/>
              </a:lnSpc>
            </a:pPr>
            <a:r>
              <a:rPr lang="en-US" sz="2000" b="1" dirty="0">
                <a:solidFill>
                  <a:srgbClr val="959535"/>
                </a:solidFill>
              </a:rPr>
              <a:t>Andean Pact</a:t>
            </a:r>
            <a:r>
              <a:rPr lang="en-US" sz="2000" dirty="0"/>
              <a:t> (Bolivia, Columbia, Ecuador and Peru) </a:t>
            </a:r>
          </a:p>
          <a:p>
            <a:pPr marL="533400" indent="-533400">
              <a:lnSpc>
                <a:spcPct val="80000"/>
              </a:lnSpc>
              <a:buFont typeface="Wingdings" pitchFamily="-88" charset="2"/>
              <a:buAutoNum type="arabicPeriod" startAt="3"/>
            </a:pPr>
            <a:r>
              <a:rPr lang="en-US" sz="2400" dirty="0"/>
              <a:t>A </a:t>
            </a:r>
            <a:r>
              <a:rPr lang="en-US" sz="2400" b="1" dirty="0">
                <a:solidFill>
                  <a:srgbClr val="959535"/>
                </a:solidFill>
              </a:rPr>
              <a:t>common market</a:t>
            </a:r>
            <a:r>
              <a:rPr lang="en-US" sz="2400" dirty="0"/>
              <a:t> has no barriers to trade between member countries, a common external trade policy, and the free movement of the factors of production </a:t>
            </a:r>
          </a:p>
          <a:p>
            <a:pPr marL="914400" lvl="1" indent="-457200">
              <a:lnSpc>
                <a:spcPct val="80000"/>
              </a:lnSpc>
            </a:pPr>
            <a:r>
              <a:rPr lang="en-US" sz="2000" b="1" dirty="0">
                <a:solidFill>
                  <a:srgbClr val="959535"/>
                </a:solidFill>
              </a:rPr>
              <a:t>MERCOSUR</a:t>
            </a:r>
            <a:r>
              <a:rPr lang="en-US" sz="2000" dirty="0"/>
              <a:t> (Brazil, Argentina, Paraguay, and Uruguay)</a:t>
            </a:r>
          </a:p>
          <a:p>
            <a:pPr marL="533400" indent="-533400">
              <a:lnSpc>
                <a:spcPct val="80000"/>
              </a:lnSpc>
            </a:pPr>
            <a:endParaRPr lang="en-US" sz="2400" dirty="0"/>
          </a:p>
        </p:txBody>
      </p:sp>
      <p:sp>
        <p:nvSpPr>
          <p:cNvPr id="4" name="Footer Placeholder 3"/>
          <p:cNvSpPr>
            <a:spLocks noGrp="1"/>
          </p:cNvSpPr>
          <p:nvPr>
            <p:ph type="ftr" sz="quarter" idx="11"/>
          </p:nvPr>
        </p:nvSpPr>
        <p:spPr/>
        <p:txBody>
          <a:bodyPr/>
          <a:lstStyle/>
          <a:p>
            <a:endParaRPr lang="en-US"/>
          </a:p>
          <a:p>
            <a:endParaRPr lang="en-US"/>
          </a:p>
        </p:txBody>
      </p:sp>
      <p:sp>
        <p:nvSpPr>
          <p:cNvPr id="5" name="Slide Number Placeholder 4"/>
          <p:cNvSpPr>
            <a:spLocks noGrp="1"/>
          </p:cNvSpPr>
          <p:nvPr>
            <p:ph type="sldNum" sz="quarter" idx="12"/>
          </p:nvPr>
        </p:nvSpPr>
        <p:spPr/>
        <p:txBody>
          <a:bodyPr/>
          <a:lstStyle/>
          <a:p>
            <a:endParaRPr lang="en-US"/>
          </a:p>
          <a:p>
            <a:r>
              <a:rPr lang="en-US"/>
              <a:t>8-</a:t>
            </a:r>
            <a:fld id="{75F3C689-DBE0-4364-8E44-A3E3E8D8F7FF}" type="slidenum">
              <a:rPr lang="en-US"/>
              <a:pPr/>
              <a:t>3</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195">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819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195">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8195">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8195">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819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normAutofit fontScale="90000"/>
          </a:bodyPr>
          <a:lstStyle/>
          <a:p>
            <a:r>
              <a:rPr lang="en-US" sz="4000" b="1">
                <a:latin typeface="Cambria" pitchFamily="18" charset="0"/>
              </a:rPr>
              <a:t>What Are The Levels Of </a:t>
            </a:r>
            <a:br>
              <a:rPr lang="en-US" sz="4000" b="1">
                <a:latin typeface="Cambria" pitchFamily="18" charset="0"/>
              </a:rPr>
            </a:br>
            <a:r>
              <a:rPr lang="en-US" sz="4000" b="1">
                <a:latin typeface="Cambria" pitchFamily="18" charset="0"/>
              </a:rPr>
              <a:t>Regional Economic Integration?</a:t>
            </a:r>
          </a:p>
        </p:txBody>
      </p:sp>
      <p:sp>
        <p:nvSpPr>
          <p:cNvPr id="14339" name="Rectangle 3"/>
          <p:cNvSpPr>
            <a:spLocks noGrp="1" noChangeArrowheads="1"/>
          </p:cNvSpPr>
          <p:nvPr>
            <p:ph idx="1"/>
          </p:nvPr>
        </p:nvSpPr>
        <p:spPr/>
        <p:txBody>
          <a:bodyPr/>
          <a:lstStyle/>
          <a:p>
            <a:pPr marL="609600" indent="-609600">
              <a:lnSpc>
                <a:spcPct val="80000"/>
              </a:lnSpc>
              <a:buFont typeface="Wingdings" pitchFamily="-88" charset="2"/>
              <a:buAutoNum type="arabicPeriod" startAt="4"/>
            </a:pPr>
            <a:r>
              <a:rPr lang="en-US" sz="2800" dirty="0"/>
              <a:t>An </a:t>
            </a:r>
            <a:r>
              <a:rPr lang="en-US" sz="2800" b="1" dirty="0">
                <a:solidFill>
                  <a:srgbClr val="959535"/>
                </a:solidFill>
              </a:rPr>
              <a:t>economic union</a:t>
            </a:r>
            <a:r>
              <a:rPr lang="en-US" sz="2800" dirty="0"/>
              <a:t> has the free flow of products and factors of production between members, a common external trade policy, a common currency, a harmonized tax rate, and a common monetary and fiscal policy</a:t>
            </a:r>
          </a:p>
          <a:p>
            <a:pPr marL="990600" lvl="1" indent="-533400">
              <a:lnSpc>
                <a:spcPct val="80000"/>
              </a:lnSpc>
            </a:pPr>
            <a:r>
              <a:rPr lang="en-US" sz="2400" b="1" dirty="0">
                <a:solidFill>
                  <a:srgbClr val="959535"/>
                </a:solidFill>
              </a:rPr>
              <a:t>European Union</a:t>
            </a:r>
            <a:r>
              <a:rPr lang="en-US" sz="2400" dirty="0"/>
              <a:t> (</a:t>
            </a:r>
            <a:r>
              <a:rPr lang="en-US" sz="2400" b="1" dirty="0">
                <a:solidFill>
                  <a:srgbClr val="959535"/>
                </a:solidFill>
              </a:rPr>
              <a:t>EU</a:t>
            </a:r>
            <a:r>
              <a:rPr lang="en-US" sz="2400" dirty="0"/>
              <a:t>)</a:t>
            </a:r>
          </a:p>
          <a:p>
            <a:pPr marL="609600" indent="-609600">
              <a:lnSpc>
                <a:spcPct val="80000"/>
              </a:lnSpc>
              <a:buFont typeface="Wingdings" pitchFamily="-88" charset="2"/>
              <a:buAutoNum type="arabicPeriod" startAt="5"/>
            </a:pPr>
            <a:r>
              <a:rPr lang="en-US" sz="2800" dirty="0"/>
              <a:t>A </a:t>
            </a:r>
            <a:r>
              <a:rPr lang="en-US" sz="2800" b="1" dirty="0">
                <a:solidFill>
                  <a:srgbClr val="959535"/>
                </a:solidFill>
              </a:rPr>
              <a:t>political union</a:t>
            </a:r>
            <a:r>
              <a:rPr lang="en-US" sz="2800" b="1" dirty="0"/>
              <a:t> </a:t>
            </a:r>
            <a:r>
              <a:rPr lang="en-US" sz="2800" dirty="0"/>
              <a:t>involves a central political apparatus that coordinates the economic, social, and foreign policy of member states </a:t>
            </a:r>
          </a:p>
          <a:p>
            <a:pPr marL="990600" lvl="1" indent="-533400">
              <a:lnSpc>
                <a:spcPct val="80000"/>
              </a:lnSpc>
            </a:pPr>
            <a:r>
              <a:rPr lang="en-US" sz="2400" dirty="0"/>
              <a:t>The EU is headed toward at least partial political union, and the  United States is an example of even closer political union</a:t>
            </a:r>
          </a:p>
          <a:p>
            <a:pPr marL="609600" indent="-609600">
              <a:lnSpc>
                <a:spcPct val="80000"/>
              </a:lnSpc>
            </a:pPr>
            <a:endParaRPr lang="en-US" sz="2800" dirty="0"/>
          </a:p>
          <a:p>
            <a:pPr marL="609600" indent="-609600">
              <a:lnSpc>
                <a:spcPct val="80000"/>
              </a:lnSpc>
            </a:pPr>
            <a:endParaRPr lang="en-US" sz="2800" dirty="0"/>
          </a:p>
        </p:txBody>
      </p:sp>
      <p:sp>
        <p:nvSpPr>
          <p:cNvPr id="4" name="Footer Placeholder 3"/>
          <p:cNvSpPr>
            <a:spLocks noGrp="1"/>
          </p:cNvSpPr>
          <p:nvPr>
            <p:ph type="ftr" sz="quarter" idx="11"/>
          </p:nvPr>
        </p:nvSpPr>
        <p:spPr/>
        <p:txBody>
          <a:bodyPr/>
          <a:lstStyle/>
          <a:p>
            <a:endParaRPr lang="en-US"/>
          </a:p>
          <a:p>
            <a:endParaRPr lang="en-US"/>
          </a:p>
        </p:txBody>
      </p:sp>
      <p:sp>
        <p:nvSpPr>
          <p:cNvPr id="5" name="Slide Number Placeholder 4"/>
          <p:cNvSpPr>
            <a:spLocks noGrp="1"/>
          </p:cNvSpPr>
          <p:nvPr>
            <p:ph type="sldNum" sz="quarter" idx="12"/>
          </p:nvPr>
        </p:nvSpPr>
        <p:spPr/>
        <p:txBody>
          <a:bodyPr/>
          <a:lstStyle/>
          <a:p>
            <a:endParaRPr lang="en-US"/>
          </a:p>
          <a:p>
            <a:r>
              <a:rPr lang="en-US"/>
              <a:t>8-</a:t>
            </a:r>
            <a:fld id="{49F36C0B-B456-4954-A88C-C84F654CF61B}" type="slidenum">
              <a:rPr lang="en-US"/>
              <a:pPr/>
              <a:t>4</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339">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4339">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4339">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433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normAutofit fontScale="90000"/>
          </a:bodyPr>
          <a:lstStyle/>
          <a:p>
            <a:r>
              <a:rPr lang="en-US" sz="4000" b="1">
                <a:latin typeface="Cambria" pitchFamily="18" charset="0"/>
              </a:rPr>
              <a:t>What Are The Levels Of </a:t>
            </a:r>
            <a:br>
              <a:rPr lang="en-US" sz="4000" b="1">
                <a:latin typeface="Cambria" pitchFamily="18" charset="0"/>
              </a:rPr>
            </a:br>
            <a:r>
              <a:rPr lang="en-US" sz="4000" b="1">
                <a:latin typeface="Cambria" pitchFamily="18" charset="0"/>
              </a:rPr>
              <a:t>Regional Economic Integration?</a:t>
            </a:r>
          </a:p>
        </p:txBody>
      </p:sp>
      <p:sp>
        <p:nvSpPr>
          <p:cNvPr id="9219" name="Rectangle 3"/>
          <p:cNvSpPr>
            <a:spLocks noGrp="1" noChangeArrowheads="1"/>
          </p:cNvSpPr>
          <p:nvPr>
            <p:ph idx="1"/>
          </p:nvPr>
        </p:nvSpPr>
        <p:spPr/>
        <p:txBody>
          <a:bodyPr/>
          <a:lstStyle/>
          <a:p>
            <a:pPr algn="ctr">
              <a:buFont typeface="Wingdings" pitchFamily="-88" charset="2"/>
              <a:buNone/>
            </a:pPr>
            <a:r>
              <a:rPr lang="en-US" sz="1400"/>
              <a:t>Levels of Economic Integration</a:t>
            </a:r>
          </a:p>
          <a:p>
            <a:pPr algn="ctr">
              <a:buFont typeface="Wingdings" pitchFamily="-88" charset="2"/>
              <a:buNone/>
            </a:pPr>
            <a:endParaRPr lang="en-US" sz="1400"/>
          </a:p>
        </p:txBody>
      </p:sp>
      <p:sp>
        <p:nvSpPr>
          <p:cNvPr id="5" name="Footer Placeholder 3"/>
          <p:cNvSpPr>
            <a:spLocks noGrp="1"/>
          </p:cNvSpPr>
          <p:nvPr>
            <p:ph type="ftr" sz="quarter" idx="11"/>
          </p:nvPr>
        </p:nvSpPr>
        <p:spPr/>
        <p:txBody>
          <a:bodyPr/>
          <a:lstStyle/>
          <a:p>
            <a:endParaRPr lang="en-US"/>
          </a:p>
          <a:p>
            <a:endParaRPr lang="en-US"/>
          </a:p>
        </p:txBody>
      </p:sp>
      <p:sp>
        <p:nvSpPr>
          <p:cNvPr id="6" name="Slide Number Placeholder 4"/>
          <p:cNvSpPr>
            <a:spLocks noGrp="1"/>
          </p:cNvSpPr>
          <p:nvPr>
            <p:ph type="sldNum" sz="quarter" idx="12"/>
          </p:nvPr>
        </p:nvSpPr>
        <p:spPr/>
        <p:txBody>
          <a:bodyPr/>
          <a:lstStyle/>
          <a:p>
            <a:endParaRPr lang="en-US"/>
          </a:p>
          <a:p>
            <a:r>
              <a:rPr lang="en-US"/>
              <a:t>8-</a:t>
            </a:r>
            <a:fld id="{F6E9DB23-4581-4B63-B2A9-93EB473DF631}" type="slidenum">
              <a:rPr lang="en-US"/>
              <a:pPr/>
              <a:t>5</a:t>
            </a:fld>
            <a:endParaRPr lang="en-US"/>
          </a:p>
        </p:txBody>
      </p:sp>
      <p:pic>
        <p:nvPicPr>
          <p:cNvPr id="9220" name="Picture 4"/>
          <p:cNvPicPr>
            <a:picLocks noChangeAspect="1" noChangeArrowheads="1"/>
          </p:cNvPicPr>
          <p:nvPr/>
        </p:nvPicPr>
        <p:blipFill>
          <a:blip r:embed="rId3" cstate="print"/>
          <a:srcRect/>
          <a:stretch>
            <a:fillRect/>
          </a:stretch>
        </p:blipFill>
        <p:spPr bwMode="auto">
          <a:xfrm>
            <a:off x="533400" y="1905000"/>
            <a:ext cx="8153400" cy="44196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normAutofit fontScale="90000"/>
          </a:bodyPr>
          <a:lstStyle/>
          <a:p>
            <a:r>
              <a:rPr lang="en-US" b="1">
                <a:latin typeface="Cambria" pitchFamily="18" charset="0"/>
              </a:rPr>
              <a:t>Why Should Countries </a:t>
            </a:r>
            <a:br>
              <a:rPr lang="en-US" b="1">
                <a:latin typeface="Cambria" pitchFamily="18" charset="0"/>
              </a:rPr>
            </a:br>
            <a:r>
              <a:rPr lang="en-US" b="1">
                <a:latin typeface="Cambria" pitchFamily="18" charset="0"/>
              </a:rPr>
              <a:t>Integrate Their Economies?</a:t>
            </a:r>
          </a:p>
        </p:txBody>
      </p:sp>
      <p:sp>
        <p:nvSpPr>
          <p:cNvPr id="11267" name="Rectangle 3"/>
          <p:cNvSpPr>
            <a:spLocks noGrp="1" noChangeArrowheads="1"/>
          </p:cNvSpPr>
          <p:nvPr>
            <p:ph idx="1"/>
          </p:nvPr>
        </p:nvSpPr>
        <p:spPr/>
        <p:txBody>
          <a:bodyPr>
            <a:normAutofit lnSpcReduction="10000"/>
          </a:bodyPr>
          <a:lstStyle/>
          <a:p>
            <a:pPr>
              <a:lnSpc>
                <a:spcPct val="90000"/>
              </a:lnSpc>
            </a:pPr>
            <a:r>
              <a:rPr lang="en-US" dirty="0"/>
              <a:t>All countries gain from free trade and investment - regional economic integration is an attempt to exploit the gains from free trade and investment</a:t>
            </a:r>
          </a:p>
          <a:p>
            <a:pPr>
              <a:lnSpc>
                <a:spcPct val="90000"/>
              </a:lnSpc>
            </a:pPr>
            <a:r>
              <a:rPr lang="en-US" dirty="0"/>
              <a:t>Linking countries together, making them more dependent on each other</a:t>
            </a:r>
          </a:p>
          <a:p>
            <a:pPr lvl="1">
              <a:lnSpc>
                <a:spcPct val="90000"/>
              </a:lnSpc>
            </a:pPr>
            <a:r>
              <a:rPr lang="en-US" dirty="0"/>
              <a:t>creates incentives for political cooperation and reduces the likelihood of violent conflict</a:t>
            </a:r>
          </a:p>
          <a:p>
            <a:pPr lvl="1">
              <a:lnSpc>
                <a:spcPct val="90000"/>
              </a:lnSpc>
            </a:pPr>
            <a:r>
              <a:rPr lang="en-US" dirty="0"/>
              <a:t>gives countries greater political clout when dealing with other nations</a:t>
            </a:r>
          </a:p>
          <a:p>
            <a:pPr>
              <a:lnSpc>
                <a:spcPct val="90000"/>
              </a:lnSpc>
            </a:pPr>
            <a:endParaRPr lang="en-US" dirty="0"/>
          </a:p>
        </p:txBody>
      </p:sp>
      <p:sp>
        <p:nvSpPr>
          <p:cNvPr id="4" name="Footer Placeholder 3"/>
          <p:cNvSpPr>
            <a:spLocks noGrp="1"/>
          </p:cNvSpPr>
          <p:nvPr>
            <p:ph type="ftr" sz="quarter" idx="11"/>
          </p:nvPr>
        </p:nvSpPr>
        <p:spPr/>
        <p:txBody>
          <a:bodyPr/>
          <a:lstStyle/>
          <a:p>
            <a:endParaRPr lang="en-US"/>
          </a:p>
          <a:p>
            <a:endParaRPr lang="en-US"/>
          </a:p>
        </p:txBody>
      </p:sp>
      <p:sp>
        <p:nvSpPr>
          <p:cNvPr id="5" name="Slide Number Placeholder 4"/>
          <p:cNvSpPr>
            <a:spLocks noGrp="1"/>
          </p:cNvSpPr>
          <p:nvPr>
            <p:ph type="sldNum" sz="quarter" idx="12"/>
          </p:nvPr>
        </p:nvSpPr>
        <p:spPr/>
        <p:txBody>
          <a:bodyPr/>
          <a:lstStyle/>
          <a:p>
            <a:endParaRPr lang="en-US"/>
          </a:p>
          <a:p>
            <a:r>
              <a:rPr lang="en-US"/>
              <a:t>8-</a:t>
            </a:r>
            <a:fld id="{6414400E-3651-4769-B5FA-4E22280D22D1}" type="slidenum">
              <a:rPr lang="en-US"/>
              <a:pPr/>
              <a:t>6</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26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267">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1267">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126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normAutofit fontScale="90000"/>
          </a:bodyPr>
          <a:lstStyle/>
          <a:p>
            <a:r>
              <a:rPr lang="en-US" b="1">
                <a:latin typeface="Cambria" pitchFamily="18" charset="0"/>
              </a:rPr>
              <a:t>What Limits Efforts </a:t>
            </a:r>
            <a:br>
              <a:rPr lang="en-US" b="1">
                <a:latin typeface="Cambria" pitchFamily="18" charset="0"/>
              </a:rPr>
            </a:br>
            <a:r>
              <a:rPr lang="en-US" b="1">
                <a:latin typeface="Cambria" pitchFamily="18" charset="0"/>
              </a:rPr>
              <a:t>At Integration?</a:t>
            </a:r>
          </a:p>
        </p:txBody>
      </p:sp>
      <p:sp>
        <p:nvSpPr>
          <p:cNvPr id="12291" name="Rectangle 3"/>
          <p:cNvSpPr>
            <a:spLocks noGrp="1" noChangeArrowheads="1"/>
          </p:cNvSpPr>
          <p:nvPr>
            <p:ph idx="1"/>
          </p:nvPr>
        </p:nvSpPr>
        <p:spPr/>
        <p:txBody>
          <a:bodyPr/>
          <a:lstStyle/>
          <a:p>
            <a:pPr>
              <a:lnSpc>
                <a:spcPct val="80000"/>
              </a:lnSpc>
            </a:pPr>
            <a:r>
              <a:rPr lang="en-US" sz="2800" dirty="0"/>
              <a:t>Economic integration can be difficult because </a:t>
            </a:r>
          </a:p>
          <a:p>
            <a:pPr lvl="1">
              <a:lnSpc>
                <a:spcPct val="80000"/>
              </a:lnSpc>
            </a:pPr>
            <a:r>
              <a:rPr lang="en-US" sz="2400" dirty="0"/>
              <a:t>while a nation as a whole may benefit from a regional free trade agreement, certain groups may lose</a:t>
            </a:r>
          </a:p>
          <a:p>
            <a:pPr lvl="1">
              <a:lnSpc>
                <a:spcPct val="80000"/>
              </a:lnSpc>
            </a:pPr>
            <a:r>
              <a:rPr lang="en-US" sz="2400" dirty="0"/>
              <a:t>it implies a loss of national sovereignty</a:t>
            </a:r>
          </a:p>
          <a:p>
            <a:pPr>
              <a:lnSpc>
                <a:spcPct val="80000"/>
              </a:lnSpc>
            </a:pPr>
            <a:r>
              <a:rPr lang="en-US" sz="2800" dirty="0"/>
              <a:t>Regional economic integration is only beneficial if the amount of trade it creates exceeds the amount it diverts</a:t>
            </a:r>
          </a:p>
          <a:p>
            <a:pPr lvl="1">
              <a:lnSpc>
                <a:spcPct val="80000"/>
              </a:lnSpc>
            </a:pPr>
            <a:r>
              <a:rPr lang="en-US" sz="2400" b="1" dirty="0">
                <a:solidFill>
                  <a:srgbClr val="959535"/>
                </a:solidFill>
              </a:rPr>
              <a:t>trade creation</a:t>
            </a:r>
            <a:r>
              <a:rPr lang="en-US" sz="2400" dirty="0"/>
              <a:t> occurs when low cost producers within the free trade area replace high cost domestic producers</a:t>
            </a:r>
          </a:p>
          <a:p>
            <a:pPr lvl="1">
              <a:lnSpc>
                <a:spcPct val="80000"/>
              </a:lnSpc>
            </a:pPr>
            <a:r>
              <a:rPr lang="en-US" sz="2400" b="1" dirty="0">
                <a:solidFill>
                  <a:srgbClr val="959535"/>
                </a:solidFill>
              </a:rPr>
              <a:t>trade diversion</a:t>
            </a:r>
            <a:r>
              <a:rPr lang="en-US" sz="2400" dirty="0"/>
              <a:t> occurs when higher cost suppliers within the free trade area replace lower cost external suppliers</a:t>
            </a:r>
          </a:p>
          <a:p>
            <a:pPr>
              <a:lnSpc>
                <a:spcPct val="80000"/>
              </a:lnSpc>
            </a:pPr>
            <a:endParaRPr lang="en-US" sz="2800" dirty="0"/>
          </a:p>
        </p:txBody>
      </p:sp>
      <p:sp>
        <p:nvSpPr>
          <p:cNvPr id="4" name="Footer Placeholder 3"/>
          <p:cNvSpPr>
            <a:spLocks noGrp="1"/>
          </p:cNvSpPr>
          <p:nvPr>
            <p:ph type="ftr" sz="quarter" idx="11"/>
          </p:nvPr>
        </p:nvSpPr>
        <p:spPr/>
        <p:txBody>
          <a:bodyPr/>
          <a:lstStyle/>
          <a:p>
            <a:endParaRPr lang="en-US"/>
          </a:p>
          <a:p>
            <a:endParaRPr lang="en-US"/>
          </a:p>
        </p:txBody>
      </p:sp>
      <p:sp>
        <p:nvSpPr>
          <p:cNvPr id="5" name="Slide Number Placeholder 4"/>
          <p:cNvSpPr>
            <a:spLocks noGrp="1"/>
          </p:cNvSpPr>
          <p:nvPr>
            <p:ph type="sldNum" sz="quarter" idx="12"/>
          </p:nvPr>
        </p:nvSpPr>
        <p:spPr/>
        <p:txBody>
          <a:bodyPr/>
          <a:lstStyle/>
          <a:p>
            <a:endParaRPr lang="en-US"/>
          </a:p>
          <a:p>
            <a:r>
              <a:rPr lang="en-US"/>
              <a:t>8-</a:t>
            </a:r>
            <a:fld id="{A4064B78-D851-4273-81C5-DE4AA8AD835B}" type="slidenum">
              <a:rPr lang="en-US"/>
              <a:pPr/>
              <a:t>7</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291">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2291">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291">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2291">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2291">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normAutofit fontScale="90000"/>
          </a:bodyPr>
          <a:lstStyle/>
          <a:p>
            <a:r>
              <a:rPr lang="en-US" sz="4000" b="1">
                <a:latin typeface="Cambria" pitchFamily="18" charset="0"/>
              </a:rPr>
              <a:t>What Is The Status Of Regional Economic Integration In Europe?</a:t>
            </a:r>
          </a:p>
        </p:txBody>
      </p:sp>
      <p:sp>
        <p:nvSpPr>
          <p:cNvPr id="13315" name="Rectangle 3"/>
          <p:cNvSpPr>
            <a:spLocks noGrp="1" noChangeArrowheads="1"/>
          </p:cNvSpPr>
          <p:nvPr>
            <p:ph idx="1"/>
          </p:nvPr>
        </p:nvSpPr>
        <p:spPr/>
        <p:txBody>
          <a:bodyPr/>
          <a:lstStyle/>
          <a:p>
            <a:pPr marL="609600" indent="-609600"/>
            <a:r>
              <a:rPr lang="en-US" dirty="0"/>
              <a:t>Europe has two trade blocs </a:t>
            </a:r>
          </a:p>
          <a:p>
            <a:pPr marL="609600" indent="-609600">
              <a:buFont typeface="Wingdings" pitchFamily="-88" charset="2"/>
              <a:buAutoNum type="arabicPeriod"/>
            </a:pPr>
            <a:r>
              <a:rPr lang="en-US" dirty="0"/>
              <a:t>The </a:t>
            </a:r>
            <a:r>
              <a:rPr lang="en-US" b="1" dirty="0">
                <a:solidFill>
                  <a:srgbClr val="959535"/>
                </a:solidFill>
              </a:rPr>
              <a:t>European Union</a:t>
            </a:r>
            <a:r>
              <a:rPr lang="en-US" dirty="0"/>
              <a:t> (</a:t>
            </a:r>
            <a:r>
              <a:rPr lang="en-US" b="1" dirty="0">
                <a:solidFill>
                  <a:srgbClr val="959535"/>
                </a:solidFill>
              </a:rPr>
              <a:t>EU</a:t>
            </a:r>
            <a:r>
              <a:rPr lang="en-US" dirty="0"/>
              <a:t>) with 27 members</a:t>
            </a:r>
          </a:p>
          <a:p>
            <a:pPr marL="609600" indent="-609600">
              <a:buFont typeface="Wingdings" pitchFamily="-88" charset="2"/>
              <a:buAutoNum type="arabicPeriod"/>
            </a:pPr>
            <a:r>
              <a:rPr lang="en-US" dirty="0"/>
              <a:t>The </a:t>
            </a:r>
            <a:r>
              <a:rPr lang="en-US" b="1" dirty="0">
                <a:solidFill>
                  <a:srgbClr val="959535"/>
                </a:solidFill>
              </a:rPr>
              <a:t>European Free Trade Area</a:t>
            </a:r>
            <a:r>
              <a:rPr lang="en-US" dirty="0"/>
              <a:t> (</a:t>
            </a:r>
            <a:r>
              <a:rPr lang="en-US" b="1" dirty="0">
                <a:solidFill>
                  <a:srgbClr val="959535"/>
                </a:solidFill>
              </a:rPr>
              <a:t>EFTA</a:t>
            </a:r>
            <a:r>
              <a:rPr lang="en-US" dirty="0"/>
              <a:t>) with 4 members</a:t>
            </a:r>
          </a:p>
          <a:p>
            <a:pPr marL="609600" indent="-609600"/>
            <a:r>
              <a:rPr lang="en-US" dirty="0"/>
              <a:t>The EU is seen as the world’s next economic and political superpower</a:t>
            </a:r>
          </a:p>
        </p:txBody>
      </p:sp>
      <p:sp>
        <p:nvSpPr>
          <p:cNvPr id="4" name="Footer Placeholder 3"/>
          <p:cNvSpPr>
            <a:spLocks noGrp="1"/>
          </p:cNvSpPr>
          <p:nvPr>
            <p:ph type="ftr" sz="quarter" idx="11"/>
          </p:nvPr>
        </p:nvSpPr>
        <p:spPr/>
        <p:txBody>
          <a:bodyPr/>
          <a:lstStyle/>
          <a:p>
            <a:endParaRPr lang="en-US"/>
          </a:p>
          <a:p>
            <a:endParaRPr lang="en-US"/>
          </a:p>
        </p:txBody>
      </p:sp>
      <p:sp>
        <p:nvSpPr>
          <p:cNvPr id="5" name="Slide Number Placeholder 4"/>
          <p:cNvSpPr>
            <a:spLocks noGrp="1"/>
          </p:cNvSpPr>
          <p:nvPr>
            <p:ph type="sldNum" sz="quarter" idx="12"/>
          </p:nvPr>
        </p:nvSpPr>
        <p:spPr/>
        <p:txBody>
          <a:bodyPr/>
          <a:lstStyle/>
          <a:p>
            <a:endParaRPr lang="en-US"/>
          </a:p>
          <a:p>
            <a:r>
              <a:rPr lang="en-US"/>
              <a:t>8-</a:t>
            </a:r>
            <a:fld id="{B935101E-CD07-4236-9A0F-0F289CAB74BC}" type="slidenum">
              <a:rPr lang="en-US"/>
              <a:pPr/>
              <a:t>8</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31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31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31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normAutofit fontScale="90000"/>
          </a:bodyPr>
          <a:lstStyle/>
          <a:p>
            <a:r>
              <a:rPr lang="en-US" sz="4000" b="1">
                <a:latin typeface="Cambria" pitchFamily="18" charset="0"/>
              </a:rPr>
              <a:t>What Is The Status Of Regional Economic Integration In Europe?</a:t>
            </a:r>
          </a:p>
        </p:txBody>
      </p:sp>
      <p:sp>
        <p:nvSpPr>
          <p:cNvPr id="5" name="Footer Placeholder 3"/>
          <p:cNvSpPr>
            <a:spLocks noGrp="1"/>
          </p:cNvSpPr>
          <p:nvPr>
            <p:ph type="ftr" sz="quarter" idx="11"/>
          </p:nvPr>
        </p:nvSpPr>
        <p:spPr/>
        <p:txBody>
          <a:bodyPr/>
          <a:lstStyle/>
          <a:p>
            <a:endParaRPr lang="en-US"/>
          </a:p>
          <a:p>
            <a:endParaRPr lang="en-US"/>
          </a:p>
        </p:txBody>
      </p:sp>
      <p:sp>
        <p:nvSpPr>
          <p:cNvPr id="6" name="Slide Number Placeholder 4"/>
          <p:cNvSpPr>
            <a:spLocks noGrp="1"/>
          </p:cNvSpPr>
          <p:nvPr>
            <p:ph type="sldNum" sz="quarter" idx="12"/>
          </p:nvPr>
        </p:nvSpPr>
        <p:spPr/>
        <p:txBody>
          <a:bodyPr/>
          <a:lstStyle/>
          <a:p>
            <a:endParaRPr lang="en-US"/>
          </a:p>
          <a:p>
            <a:r>
              <a:rPr lang="en-US"/>
              <a:t>8-</a:t>
            </a:r>
            <a:fld id="{E7D7EB92-986B-4012-94B8-47619AC08EFD}" type="slidenum">
              <a:rPr lang="en-US"/>
              <a:pPr/>
              <a:t>9</a:t>
            </a:fld>
            <a:endParaRPr lang="en-US"/>
          </a:p>
        </p:txBody>
      </p:sp>
      <p:pic>
        <p:nvPicPr>
          <p:cNvPr id="9" name="Content Placeholder 8" descr="830px-Supranational_European_Bodies.png"/>
          <p:cNvPicPr>
            <a:picLocks noGrp="1" noChangeAspect="1"/>
          </p:cNvPicPr>
          <p:nvPr>
            <p:ph idx="1"/>
          </p:nvPr>
        </p:nvPicPr>
        <p:blipFill>
          <a:blip r:embed="rId3" cstate="print"/>
          <a:stretch>
            <a:fillRect/>
          </a:stretch>
        </p:blipFill>
        <p:spPr>
          <a:xfrm>
            <a:off x="1431072" y="1600200"/>
            <a:ext cx="6281855" cy="4525963"/>
          </a:xfr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r>
              <a:rPr lang="en-US" b="1">
                <a:latin typeface="Cambria" pitchFamily="18" charset="0"/>
              </a:rPr>
              <a:t>What Is The European Union?</a:t>
            </a:r>
          </a:p>
        </p:txBody>
      </p:sp>
      <p:sp>
        <p:nvSpPr>
          <p:cNvPr id="20483" name="Rectangle 3"/>
          <p:cNvSpPr>
            <a:spLocks noGrp="1" noChangeArrowheads="1"/>
          </p:cNvSpPr>
          <p:nvPr>
            <p:ph idx="1"/>
          </p:nvPr>
        </p:nvSpPr>
        <p:spPr/>
        <p:txBody>
          <a:bodyPr/>
          <a:lstStyle/>
          <a:p>
            <a:pPr>
              <a:lnSpc>
                <a:spcPct val="80000"/>
              </a:lnSpc>
            </a:pPr>
            <a:r>
              <a:rPr lang="en-US" sz="2000" dirty="0"/>
              <a:t>The devastation of two world wars on Western Europe prompted the formation of the EU</a:t>
            </a:r>
          </a:p>
          <a:p>
            <a:pPr lvl="1">
              <a:lnSpc>
                <a:spcPct val="80000"/>
              </a:lnSpc>
            </a:pPr>
            <a:r>
              <a:rPr lang="en-US" sz="1800" dirty="0"/>
              <a:t>Members wanted lasting peace and to hold their own on the world’s political and economic stage </a:t>
            </a:r>
          </a:p>
          <a:p>
            <a:pPr>
              <a:lnSpc>
                <a:spcPct val="80000"/>
              </a:lnSpc>
            </a:pPr>
            <a:r>
              <a:rPr lang="en-US" sz="2000" dirty="0"/>
              <a:t>Forerunner was the European Coal and Steel Community (1951)</a:t>
            </a:r>
          </a:p>
          <a:p>
            <a:pPr>
              <a:lnSpc>
                <a:spcPct val="80000"/>
              </a:lnSpc>
            </a:pPr>
            <a:r>
              <a:rPr lang="en-US" sz="2000" dirty="0"/>
              <a:t>The European Economic Community (1957) was formed at the </a:t>
            </a:r>
            <a:r>
              <a:rPr lang="en-US" sz="2000" b="1" dirty="0">
                <a:solidFill>
                  <a:srgbClr val="959535"/>
                </a:solidFill>
              </a:rPr>
              <a:t>Treaty of Rome</a:t>
            </a:r>
            <a:r>
              <a:rPr lang="en-US" sz="2000" dirty="0"/>
              <a:t> with the goal of becoming a common market </a:t>
            </a:r>
          </a:p>
          <a:p>
            <a:pPr>
              <a:lnSpc>
                <a:spcPct val="80000"/>
              </a:lnSpc>
            </a:pPr>
            <a:r>
              <a:rPr lang="en-US" sz="2000" dirty="0"/>
              <a:t>The </a:t>
            </a:r>
            <a:r>
              <a:rPr lang="en-US" sz="2000" b="1" dirty="0">
                <a:solidFill>
                  <a:srgbClr val="959535"/>
                </a:solidFill>
              </a:rPr>
              <a:t>Single European Act</a:t>
            </a:r>
            <a:r>
              <a:rPr lang="en-US" sz="2000" dirty="0">
                <a:solidFill>
                  <a:srgbClr val="CC6600"/>
                </a:solidFill>
              </a:rPr>
              <a:t> </a:t>
            </a:r>
            <a:r>
              <a:rPr lang="en-US" sz="2000" dirty="0"/>
              <a:t>(1987)</a:t>
            </a:r>
          </a:p>
          <a:p>
            <a:pPr lvl="1">
              <a:lnSpc>
                <a:spcPct val="80000"/>
              </a:lnSpc>
            </a:pPr>
            <a:r>
              <a:rPr lang="en-US" sz="1800" dirty="0"/>
              <a:t>committed the EC countries to work toward establishment of a single market by December 31, 1992</a:t>
            </a:r>
          </a:p>
          <a:p>
            <a:pPr lvl="1">
              <a:lnSpc>
                <a:spcPct val="80000"/>
              </a:lnSpc>
            </a:pPr>
            <a:r>
              <a:rPr lang="en-US" sz="1800" dirty="0"/>
              <a:t>was born out of frustration among EC members that the community was not living up to its promise </a:t>
            </a:r>
          </a:p>
          <a:p>
            <a:pPr lvl="1">
              <a:lnSpc>
                <a:spcPct val="80000"/>
              </a:lnSpc>
            </a:pPr>
            <a:r>
              <a:rPr lang="en-US" sz="1800" dirty="0"/>
              <a:t>provided the impetus for the restructuring of substantial sections of European industry allowing for faster economic growth than would otherwise have been the case</a:t>
            </a:r>
          </a:p>
          <a:p>
            <a:pPr>
              <a:lnSpc>
                <a:spcPct val="80000"/>
              </a:lnSpc>
            </a:pPr>
            <a:endParaRPr lang="en-US" sz="2000" dirty="0"/>
          </a:p>
          <a:p>
            <a:pPr>
              <a:lnSpc>
                <a:spcPct val="80000"/>
              </a:lnSpc>
            </a:pPr>
            <a:endParaRPr lang="en-US" sz="2000" dirty="0"/>
          </a:p>
        </p:txBody>
      </p:sp>
      <p:sp>
        <p:nvSpPr>
          <p:cNvPr id="4" name="Footer Placeholder 3"/>
          <p:cNvSpPr>
            <a:spLocks noGrp="1"/>
          </p:cNvSpPr>
          <p:nvPr>
            <p:ph type="ftr" sz="quarter" idx="11"/>
          </p:nvPr>
        </p:nvSpPr>
        <p:spPr/>
        <p:txBody>
          <a:bodyPr/>
          <a:lstStyle/>
          <a:p>
            <a:endParaRPr lang="en-US"/>
          </a:p>
          <a:p>
            <a:endParaRPr lang="en-US"/>
          </a:p>
        </p:txBody>
      </p:sp>
      <p:sp>
        <p:nvSpPr>
          <p:cNvPr id="5" name="Slide Number Placeholder 4"/>
          <p:cNvSpPr>
            <a:spLocks noGrp="1"/>
          </p:cNvSpPr>
          <p:nvPr>
            <p:ph type="sldNum" sz="quarter" idx="12"/>
          </p:nvPr>
        </p:nvSpPr>
        <p:spPr/>
        <p:txBody>
          <a:bodyPr/>
          <a:lstStyle/>
          <a:p>
            <a:endParaRPr lang="en-US"/>
          </a:p>
          <a:p>
            <a:r>
              <a:rPr lang="en-US"/>
              <a:t>8-</a:t>
            </a:r>
            <a:fld id="{4A79F97C-2A78-4B3A-9AFA-3420826B5CF1}" type="slidenum">
              <a:rPr lang="en-US"/>
              <a:pPr/>
              <a:t>10</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48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048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048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048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048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0483">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0483">
                                            <p:txEl>
                                              <p:pRg st="6" end="6"/>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048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normAutofit fontScale="90000"/>
          </a:bodyPr>
          <a:lstStyle/>
          <a:p>
            <a:r>
              <a:rPr lang="en-US" b="1">
                <a:latin typeface="Cambria" pitchFamily="18" charset="0"/>
              </a:rPr>
              <a:t>What Is The Political Structure </a:t>
            </a:r>
            <a:br>
              <a:rPr lang="en-US" b="1">
                <a:latin typeface="Cambria" pitchFamily="18" charset="0"/>
              </a:rPr>
            </a:br>
            <a:r>
              <a:rPr lang="en-US" b="1">
                <a:latin typeface="Cambria" pitchFamily="18" charset="0"/>
              </a:rPr>
              <a:t>Of The European Union?</a:t>
            </a:r>
          </a:p>
        </p:txBody>
      </p:sp>
      <p:sp>
        <p:nvSpPr>
          <p:cNvPr id="24579" name="Rectangle 3"/>
          <p:cNvSpPr>
            <a:spLocks noGrp="1" noChangeArrowheads="1"/>
          </p:cNvSpPr>
          <p:nvPr>
            <p:ph idx="1"/>
          </p:nvPr>
        </p:nvSpPr>
        <p:spPr/>
        <p:txBody>
          <a:bodyPr/>
          <a:lstStyle/>
          <a:p>
            <a:pPr>
              <a:lnSpc>
                <a:spcPct val="90000"/>
              </a:lnSpc>
            </a:pPr>
            <a:r>
              <a:rPr lang="en-US" sz="2400" dirty="0"/>
              <a:t>The </a:t>
            </a:r>
            <a:r>
              <a:rPr lang="en-US" sz="2400" b="1" dirty="0">
                <a:solidFill>
                  <a:srgbClr val="959535"/>
                </a:solidFill>
              </a:rPr>
              <a:t>European Council</a:t>
            </a:r>
            <a:r>
              <a:rPr lang="en-US" sz="2400" dirty="0"/>
              <a:t> - resolves major policy issues and sets policy directions</a:t>
            </a:r>
          </a:p>
          <a:p>
            <a:pPr>
              <a:lnSpc>
                <a:spcPct val="90000"/>
              </a:lnSpc>
            </a:pPr>
            <a:r>
              <a:rPr lang="en-US" sz="2400" dirty="0"/>
              <a:t>The </a:t>
            </a:r>
            <a:r>
              <a:rPr lang="en-US" sz="2400" b="1" dirty="0">
                <a:solidFill>
                  <a:srgbClr val="959535"/>
                </a:solidFill>
              </a:rPr>
              <a:t>European Commission</a:t>
            </a:r>
            <a:r>
              <a:rPr lang="en-US" sz="2400" dirty="0"/>
              <a:t> - responsible for implementing aspects of EU law and monitoring member states to ensure they are complying with EU laws</a:t>
            </a:r>
          </a:p>
          <a:p>
            <a:pPr>
              <a:lnSpc>
                <a:spcPct val="90000"/>
              </a:lnSpc>
            </a:pPr>
            <a:r>
              <a:rPr lang="en-US" sz="2400" dirty="0"/>
              <a:t>The </a:t>
            </a:r>
            <a:r>
              <a:rPr lang="en-US" sz="2400" b="1" dirty="0">
                <a:solidFill>
                  <a:srgbClr val="959535"/>
                </a:solidFill>
              </a:rPr>
              <a:t>Council of the European Union</a:t>
            </a:r>
            <a:r>
              <a:rPr lang="en-US" sz="2400" dirty="0"/>
              <a:t> - the ultimate controlling authority within the EU</a:t>
            </a:r>
          </a:p>
          <a:p>
            <a:pPr>
              <a:lnSpc>
                <a:spcPct val="90000"/>
              </a:lnSpc>
            </a:pPr>
            <a:r>
              <a:rPr lang="en-US" sz="2400" dirty="0"/>
              <a:t>The </a:t>
            </a:r>
            <a:r>
              <a:rPr lang="en-US" sz="2400" b="1" dirty="0">
                <a:solidFill>
                  <a:srgbClr val="959535"/>
                </a:solidFill>
              </a:rPr>
              <a:t>European Parliament</a:t>
            </a:r>
            <a:r>
              <a:rPr lang="en-US" sz="2400" dirty="0"/>
              <a:t> - debates legislation proposed by the commission and forwarded to it by the council</a:t>
            </a:r>
          </a:p>
          <a:p>
            <a:pPr>
              <a:lnSpc>
                <a:spcPct val="90000"/>
              </a:lnSpc>
            </a:pPr>
            <a:r>
              <a:rPr lang="en-US" sz="2400" dirty="0"/>
              <a:t>The </a:t>
            </a:r>
            <a:r>
              <a:rPr lang="en-US" sz="2400" b="1" dirty="0">
                <a:solidFill>
                  <a:srgbClr val="959535"/>
                </a:solidFill>
              </a:rPr>
              <a:t>Court of Justice</a:t>
            </a:r>
            <a:r>
              <a:rPr lang="en-US" sz="2400" dirty="0"/>
              <a:t> - the supreme appeals court for EU law</a:t>
            </a:r>
          </a:p>
          <a:p>
            <a:pPr>
              <a:lnSpc>
                <a:spcPct val="90000"/>
              </a:lnSpc>
            </a:pPr>
            <a:endParaRPr lang="en-US" sz="2000" dirty="0"/>
          </a:p>
          <a:p>
            <a:pPr>
              <a:lnSpc>
                <a:spcPct val="90000"/>
              </a:lnSpc>
            </a:pPr>
            <a:endParaRPr lang="en-US" sz="2400" dirty="0"/>
          </a:p>
        </p:txBody>
      </p:sp>
      <p:sp>
        <p:nvSpPr>
          <p:cNvPr id="4" name="Footer Placeholder 3"/>
          <p:cNvSpPr>
            <a:spLocks noGrp="1"/>
          </p:cNvSpPr>
          <p:nvPr>
            <p:ph type="ftr" sz="quarter" idx="11"/>
          </p:nvPr>
        </p:nvSpPr>
        <p:spPr/>
        <p:txBody>
          <a:bodyPr/>
          <a:lstStyle/>
          <a:p>
            <a:endParaRPr lang="en-US"/>
          </a:p>
          <a:p>
            <a:endParaRPr lang="en-US"/>
          </a:p>
        </p:txBody>
      </p:sp>
      <p:sp>
        <p:nvSpPr>
          <p:cNvPr id="5" name="Slide Number Placeholder 4"/>
          <p:cNvSpPr>
            <a:spLocks noGrp="1"/>
          </p:cNvSpPr>
          <p:nvPr>
            <p:ph type="sldNum" sz="quarter" idx="12"/>
          </p:nvPr>
        </p:nvSpPr>
        <p:spPr/>
        <p:txBody>
          <a:bodyPr/>
          <a:lstStyle/>
          <a:p>
            <a:endParaRPr lang="en-US"/>
          </a:p>
          <a:p>
            <a:r>
              <a:rPr lang="en-US"/>
              <a:t>8-</a:t>
            </a:r>
            <a:fld id="{D07B813D-8AA4-4C48-BFA2-46B4618E20E8}" type="slidenum">
              <a:rPr lang="en-US"/>
              <a:pPr/>
              <a:t>11</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57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57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57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457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457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r>
              <a:rPr lang="en-US" b="1" dirty="0">
                <a:latin typeface="Cambria" pitchFamily="18" charset="0"/>
              </a:rPr>
              <a:t>What Is The Euro?</a:t>
            </a:r>
          </a:p>
        </p:txBody>
      </p:sp>
      <p:sp>
        <p:nvSpPr>
          <p:cNvPr id="22531" name="Rectangle 3"/>
          <p:cNvSpPr>
            <a:spLocks noGrp="1" noChangeArrowheads="1"/>
          </p:cNvSpPr>
          <p:nvPr>
            <p:ph idx="1"/>
          </p:nvPr>
        </p:nvSpPr>
        <p:spPr/>
        <p:txBody>
          <a:bodyPr/>
          <a:lstStyle/>
          <a:p>
            <a:pPr>
              <a:lnSpc>
                <a:spcPct val="90000"/>
              </a:lnSpc>
            </a:pPr>
            <a:r>
              <a:rPr lang="en-US" dirty="0"/>
              <a:t>The </a:t>
            </a:r>
            <a:r>
              <a:rPr lang="en-US" b="1" dirty="0">
                <a:solidFill>
                  <a:srgbClr val="959535"/>
                </a:solidFill>
              </a:rPr>
              <a:t>Maastricht Treaty</a:t>
            </a:r>
            <a:r>
              <a:rPr lang="en-US" dirty="0"/>
              <a:t> committed the EU to adopt a single currency</a:t>
            </a:r>
          </a:p>
          <a:p>
            <a:pPr lvl="1">
              <a:lnSpc>
                <a:spcPct val="90000"/>
              </a:lnSpc>
            </a:pPr>
            <a:r>
              <a:rPr lang="en-US" dirty="0"/>
              <a:t>created the second largest currency zone in the world after that of the U.S. dollar  </a:t>
            </a:r>
            <a:endParaRPr lang="en-US" b="1" i="1" dirty="0"/>
          </a:p>
          <a:p>
            <a:pPr lvl="1">
              <a:lnSpc>
                <a:spcPct val="90000"/>
              </a:lnSpc>
            </a:pPr>
            <a:r>
              <a:rPr lang="en-US" dirty="0"/>
              <a:t>used by 16 of the 27 member states</a:t>
            </a:r>
          </a:p>
          <a:p>
            <a:pPr lvl="1">
              <a:lnSpc>
                <a:spcPct val="90000"/>
              </a:lnSpc>
            </a:pPr>
            <a:r>
              <a:rPr lang="en-US" dirty="0"/>
              <a:t>Britain, Denmark and Sweden opted out</a:t>
            </a:r>
          </a:p>
          <a:p>
            <a:pPr>
              <a:lnSpc>
                <a:spcPct val="90000"/>
              </a:lnSpc>
            </a:pPr>
            <a:r>
              <a:rPr lang="en-US" dirty="0"/>
              <a:t>since its establishment January 1, 1999, the euro has had a volatile trading history with the U.S. </a:t>
            </a:r>
            <a:r>
              <a:rPr lang="en-US" dirty="0" smtClean="0"/>
              <a:t>dollar</a:t>
            </a:r>
            <a:endParaRPr lang="en-US" dirty="0"/>
          </a:p>
        </p:txBody>
      </p:sp>
      <p:sp>
        <p:nvSpPr>
          <p:cNvPr id="4" name="Footer Placeholder 3"/>
          <p:cNvSpPr>
            <a:spLocks noGrp="1"/>
          </p:cNvSpPr>
          <p:nvPr>
            <p:ph type="ftr" sz="quarter" idx="11"/>
          </p:nvPr>
        </p:nvSpPr>
        <p:spPr/>
        <p:txBody>
          <a:bodyPr/>
          <a:lstStyle/>
          <a:p>
            <a:endParaRPr lang="en-US"/>
          </a:p>
          <a:p>
            <a:endParaRPr lang="en-US"/>
          </a:p>
        </p:txBody>
      </p:sp>
      <p:sp>
        <p:nvSpPr>
          <p:cNvPr id="5" name="Slide Number Placeholder 4"/>
          <p:cNvSpPr>
            <a:spLocks noGrp="1"/>
          </p:cNvSpPr>
          <p:nvPr>
            <p:ph type="sldNum" sz="quarter" idx="12"/>
          </p:nvPr>
        </p:nvSpPr>
        <p:spPr/>
        <p:txBody>
          <a:bodyPr/>
          <a:lstStyle/>
          <a:p>
            <a:endParaRPr lang="en-US"/>
          </a:p>
          <a:p>
            <a:r>
              <a:rPr lang="en-US"/>
              <a:t>8-</a:t>
            </a:r>
            <a:fld id="{B5A69689-F66C-426D-8B83-4919ED8BE37D}" type="slidenum">
              <a:rPr lang="en-US"/>
              <a:pPr/>
              <a:t>12</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531">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2531">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2531">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2531">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253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ambria" pitchFamily="18" charset="0"/>
              </a:rPr>
              <a:t>USD to Euro Exchange Chart</a:t>
            </a:r>
            <a:endParaRPr lang="en-US" b="1" dirty="0">
              <a:latin typeface="Cambria" pitchFamily="18" charset="0"/>
            </a:endParaRPr>
          </a:p>
        </p:txBody>
      </p:sp>
      <p:sp>
        <p:nvSpPr>
          <p:cNvPr id="3" name="Footer Placeholder 2"/>
          <p:cNvSpPr>
            <a:spLocks noGrp="1"/>
          </p:cNvSpPr>
          <p:nvPr>
            <p:ph type="ftr" sz="quarter" idx="11"/>
          </p:nvPr>
        </p:nvSpPr>
        <p:spPr/>
        <p:txBody>
          <a:bodyPr/>
          <a:lstStyle/>
          <a:p>
            <a:endParaRPr lang="en-US" smtClean="0"/>
          </a:p>
          <a:p>
            <a:endParaRPr lang="en-US"/>
          </a:p>
        </p:txBody>
      </p:sp>
      <p:sp>
        <p:nvSpPr>
          <p:cNvPr id="4" name="Slide Number Placeholder 3"/>
          <p:cNvSpPr>
            <a:spLocks noGrp="1"/>
          </p:cNvSpPr>
          <p:nvPr>
            <p:ph type="sldNum" sz="quarter" idx="12"/>
          </p:nvPr>
        </p:nvSpPr>
        <p:spPr/>
        <p:txBody>
          <a:bodyPr/>
          <a:lstStyle/>
          <a:p>
            <a:endParaRPr lang="en-US" smtClean="0"/>
          </a:p>
          <a:p>
            <a:r>
              <a:rPr lang="en-US" smtClean="0"/>
              <a:t>8-</a:t>
            </a:r>
            <a:fld id="{06F50D4E-3B3A-415F-98FD-07B626A99DE4}" type="slidenum">
              <a:rPr lang="en-US" smtClean="0"/>
              <a:pPr/>
              <a:t>13</a:t>
            </a:fld>
            <a:endParaRPr lang="en-US"/>
          </a:p>
        </p:txBody>
      </p:sp>
      <p:pic>
        <p:nvPicPr>
          <p:cNvPr id="1026" name="Picture 2" descr="http://www.sharelynx.com/chartstemp/free/chartind1CRUvoi.php?ticker=FUTEC"/>
          <p:cNvPicPr>
            <a:picLocks noChangeAspect="1" noChangeArrowheads="1"/>
          </p:cNvPicPr>
          <p:nvPr/>
        </p:nvPicPr>
        <p:blipFill rotWithShape="1">
          <a:blip r:embed="rId3">
            <a:extLst>
              <a:ext uri="{28A0092B-C50C-407E-A947-70E740481C1C}">
                <a14:useLocalDpi xmlns:a14="http://schemas.microsoft.com/office/drawing/2010/main" val="0"/>
              </a:ext>
            </a:extLst>
          </a:blip>
          <a:srcRect l="3785" b="56955"/>
          <a:stretch/>
        </p:blipFill>
        <p:spPr bwMode="auto">
          <a:xfrm>
            <a:off x="435935" y="2590952"/>
            <a:ext cx="8327065" cy="232837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www.sharelynx.com/chartstemp/free/chartind1CRUvoi.php?ticker=FUTEC"/>
          <p:cNvPicPr>
            <a:picLocks noChangeAspect="1" noChangeArrowheads="1"/>
          </p:cNvPicPr>
          <p:nvPr/>
        </p:nvPicPr>
        <p:blipFill rotWithShape="1">
          <a:blip r:embed="rId3">
            <a:extLst>
              <a:ext uri="{28A0092B-C50C-407E-A947-70E740481C1C}">
                <a14:useLocalDpi xmlns:a14="http://schemas.microsoft.com/office/drawing/2010/main" val="0"/>
              </a:ext>
            </a:extLst>
          </a:blip>
          <a:srcRect l="4180" t="93387" b="3307"/>
          <a:stretch/>
        </p:blipFill>
        <p:spPr bwMode="auto">
          <a:xfrm>
            <a:off x="435935" y="4876801"/>
            <a:ext cx="8247690" cy="177878"/>
          </a:xfrm>
          <a:prstGeom prst="rect">
            <a:avLst/>
          </a:prstGeom>
          <a:noFill/>
          <a:extLst>
            <a:ext uri="{909E8E84-426E-40DD-AFC4-6F175D3DCCD1}">
              <a14:hiddenFill xmlns:a14="http://schemas.microsoft.com/office/drawing/2010/main">
                <a:solidFill>
                  <a:srgbClr val="FFFFFF"/>
                </a:solidFill>
              </a14:hiddenFill>
            </a:ext>
          </a:extLst>
        </p:spPr>
      </p:pic>
      <p:cxnSp>
        <p:nvCxnSpPr>
          <p:cNvPr id="6" name="Straight Connector 5"/>
          <p:cNvCxnSpPr/>
          <p:nvPr/>
        </p:nvCxnSpPr>
        <p:spPr>
          <a:xfrm>
            <a:off x="2133600" y="2853070"/>
            <a:ext cx="0" cy="202373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435935" y="4267200"/>
            <a:ext cx="7869865" cy="0"/>
          </a:xfrm>
          <a:prstGeom prst="line">
            <a:avLst/>
          </a:prstGeom>
          <a:ln>
            <a:solidFill>
              <a:schemeClr val="accent1">
                <a:lumMod val="60000"/>
                <a:lumOff val="40000"/>
              </a:schemeClr>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7610413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smtClean="0">
                <a:latin typeface="Cambria" pitchFamily="18" charset="0"/>
              </a:rPr>
              <a:t>Euro Debt Crisis Explained</a:t>
            </a:r>
            <a:endParaRPr lang="en-US" sz="4000" b="1" dirty="0">
              <a:latin typeface="Cambria" pitchFamily="18" charset="0"/>
            </a:endParaRPr>
          </a:p>
        </p:txBody>
      </p:sp>
      <p:sp>
        <p:nvSpPr>
          <p:cNvPr id="3" name="Content Placeholder 2"/>
          <p:cNvSpPr>
            <a:spLocks noGrp="1"/>
          </p:cNvSpPr>
          <p:nvPr>
            <p:ph idx="1"/>
          </p:nvPr>
        </p:nvSpPr>
        <p:spPr/>
        <p:txBody>
          <a:bodyPr/>
          <a:lstStyle/>
          <a:p>
            <a:r>
              <a:rPr lang="en-CA" dirty="0">
                <a:hlinkClick r:id="rId3"/>
              </a:rPr>
              <a:t>http://</a:t>
            </a:r>
            <a:r>
              <a:rPr lang="en-CA" dirty="0" smtClean="0">
                <a:hlinkClick r:id="rId3"/>
              </a:rPr>
              <a:t>www.youtube.com/watch?v=I5QwKEwo4Bc</a:t>
            </a:r>
            <a:endParaRPr lang="en-CA" dirty="0" smtClean="0"/>
          </a:p>
          <a:p>
            <a:r>
              <a:rPr lang="en-CA" dirty="0"/>
              <a:t>Update </a:t>
            </a:r>
            <a:r>
              <a:rPr lang="en-CA" dirty="0" smtClean="0"/>
              <a:t>– (PBS, 10/27/2011)  </a:t>
            </a:r>
            <a:r>
              <a:rPr lang="en-US" dirty="0" smtClean="0">
                <a:hlinkClick r:id="rId4"/>
              </a:rPr>
              <a:t>http</a:t>
            </a:r>
            <a:r>
              <a:rPr lang="en-US" dirty="0">
                <a:hlinkClick r:id="rId4"/>
              </a:rPr>
              <a:t>://video.pbs.org/video/2161299330</a:t>
            </a:r>
            <a:r>
              <a:rPr lang="en-US" dirty="0" smtClean="0">
                <a:hlinkClick r:id="rId4"/>
              </a:rPr>
              <a:t>/</a:t>
            </a:r>
            <a:r>
              <a:rPr lang="en-US" dirty="0" smtClean="0"/>
              <a:t> </a:t>
            </a:r>
            <a:endParaRPr lang="en-US" dirty="0"/>
          </a:p>
        </p:txBody>
      </p:sp>
      <p:sp>
        <p:nvSpPr>
          <p:cNvPr id="4" name="Footer Placeholder 3"/>
          <p:cNvSpPr>
            <a:spLocks noGrp="1"/>
          </p:cNvSpPr>
          <p:nvPr>
            <p:ph type="ftr" sz="quarter" idx="11"/>
          </p:nvPr>
        </p:nvSpPr>
        <p:spPr/>
        <p:txBody>
          <a:bodyPr/>
          <a:lstStyle/>
          <a:p>
            <a:endParaRPr lang="en-US" smtClean="0"/>
          </a:p>
          <a:p>
            <a:endParaRPr lang="en-US"/>
          </a:p>
        </p:txBody>
      </p:sp>
      <p:sp>
        <p:nvSpPr>
          <p:cNvPr id="5" name="Slide Number Placeholder 4"/>
          <p:cNvSpPr>
            <a:spLocks noGrp="1"/>
          </p:cNvSpPr>
          <p:nvPr>
            <p:ph type="sldNum" sz="quarter" idx="12"/>
          </p:nvPr>
        </p:nvSpPr>
        <p:spPr/>
        <p:txBody>
          <a:bodyPr/>
          <a:lstStyle/>
          <a:p>
            <a:endParaRPr lang="en-US" smtClean="0"/>
          </a:p>
          <a:p>
            <a:r>
              <a:rPr lang="en-US" smtClean="0"/>
              <a:t>8-</a:t>
            </a:r>
            <a:fld id="{AFB2E055-88A6-4DEF-90CD-5BF69AB2E965}" type="slidenum">
              <a:rPr lang="en-US" smtClean="0"/>
              <a:pPr/>
              <a:t>14</a:t>
            </a:fld>
            <a:endParaRPr lang="en-US"/>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b="1" dirty="0" smtClean="0">
                <a:latin typeface="Cambria" pitchFamily="18" charset="0"/>
              </a:rPr>
              <a:t>Euro Zone - The Last 48hrs</a:t>
            </a:r>
            <a:endParaRPr lang="en-CA" b="1" dirty="0">
              <a:latin typeface="Cambria" pitchFamily="18" charset="0"/>
            </a:endParaRPr>
          </a:p>
        </p:txBody>
      </p:sp>
      <p:sp>
        <p:nvSpPr>
          <p:cNvPr id="3" name="Content Placeholder 2"/>
          <p:cNvSpPr>
            <a:spLocks noGrp="1"/>
          </p:cNvSpPr>
          <p:nvPr>
            <p:ph idx="1"/>
          </p:nvPr>
        </p:nvSpPr>
        <p:spPr/>
        <p:txBody>
          <a:bodyPr>
            <a:normAutofit fontScale="77500" lnSpcReduction="20000"/>
          </a:bodyPr>
          <a:lstStyle/>
          <a:p>
            <a:r>
              <a:rPr lang="en-CA" dirty="0" smtClean="0"/>
              <a:t>Greek response to the proposed bailout (late Monday)</a:t>
            </a:r>
          </a:p>
          <a:p>
            <a:pPr lvl="1"/>
            <a:r>
              <a:rPr lang="en-CA" dirty="0" smtClean="0"/>
              <a:t>PM calls for referendum on bailout package</a:t>
            </a:r>
          </a:p>
          <a:p>
            <a:pPr lvl="1"/>
            <a:r>
              <a:rPr lang="en-CA" dirty="0" smtClean="0"/>
              <a:t>Vote of confidence (tomorrow) </a:t>
            </a:r>
          </a:p>
          <a:p>
            <a:r>
              <a:rPr lang="en-CA" dirty="0" smtClean="0"/>
              <a:t>French and German reaction (Wednesday) </a:t>
            </a:r>
          </a:p>
          <a:p>
            <a:pPr lvl="1"/>
            <a:r>
              <a:rPr lang="en-CA" dirty="0" smtClean="0"/>
              <a:t>Accept bailout and ALL conditions or leave the Euro Zone </a:t>
            </a:r>
          </a:p>
          <a:p>
            <a:pPr lvl="1"/>
            <a:r>
              <a:rPr lang="en-CA" dirty="0"/>
              <a:t>For EU, top priority is saving the Euro, not rescuing the Greeks </a:t>
            </a:r>
            <a:endParaRPr lang="en-CA" dirty="0" smtClean="0"/>
          </a:p>
          <a:p>
            <a:pPr lvl="1"/>
            <a:r>
              <a:rPr lang="en-CA" dirty="0" smtClean="0"/>
              <a:t>Markets dropped in Asia and Europe</a:t>
            </a:r>
          </a:p>
          <a:p>
            <a:pPr lvl="1"/>
            <a:r>
              <a:rPr lang="en-CA" dirty="0" smtClean="0"/>
              <a:t>General chaos and uncertainty</a:t>
            </a:r>
          </a:p>
          <a:p>
            <a:r>
              <a:rPr lang="en-CA" dirty="0" smtClean="0"/>
              <a:t>Greek PM met with Greek President (today)</a:t>
            </a:r>
          </a:p>
          <a:p>
            <a:pPr lvl="1"/>
            <a:r>
              <a:rPr lang="en-CA" dirty="0" smtClean="0"/>
              <a:t>Calls for PM to resign (now looks unlikely)</a:t>
            </a:r>
          </a:p>
          <a:p>
            <a:pPr lvl="1"/>
            <a:r>
              <a:rPr lang="en-CA" dirty="0" smtClean="0"/>
              <a:t>Backing off referendum, accept bailout </a:t>
            </a:r>
          </a:p>
          <a:p>
            <a:pPr lvl="1"/>
            <a:r>
              <a:rPr lang="en-CA" dirty="0" smtClean="0"/>
              <a:t>Unity government with Opposition party (session ended around 1pm Ottawa time) </a:t>
            </a:r>
            <a:endParaRPr lang="en-CA" dirty="0"/>
          </a:p>
        </p:txBody>
      </p:sp>
      <p:sp>
        <p:nvSpPr>
          <p:cNvPr id="4" name="Footer Placeholder 3"/>
          <p:cNvSpPr>
            <a:spLocks noGrp="1"/>
          </p:cNvSpPr>
          <p:nvPr>
            <p:ph type="ftr" sz="quarter" idx="11"/>
          </p:nvPr>
        </p:nvSpPr>
        <p:spPr/>
        <p:txBody>
          <a:bodyPr/>
          <a:lstStyle/>
          <a:p>
            <a:endParaRPr lang="en-US" smtClean="0"/>
          </a:p>
          <a:p>
            <a:endParaRPr lang="en-US"/>
          </a:p>
        </p:txBody>
      </p:sp>
      <p:sp>
        <p:nvSpPr>
          <p:cNvPr id="5" name="Slide Number Placeholder 4"/>
          <p:cNvSpPr>
            <a:spLocks noGrp="1"/>
          </p:cNvSpPr>
          <p:nvPr>
            <p:ph type="sldNum" sz="quarter" idx="12"/>
          </p:nvPr>
        </p:nvSpPr>
        <p:spPr/>
        <p:txBody>
          <a:bodyPr/>
          <a:lstStyle/>
          <a:p>
            <a:endParaRPr lang="en-US" smtClean="0"/>
          </a:p>
          <a:p>
            <a:r>
              <a:rPr lang="en-US" smtClean="0"/>
              <a:t>8-</a:t>
            </a:r>
            <a:fld id="{AFB2E055-88A6-4DEF-90CD-5BF69AB2E965}" type="slidenum">
              <a:rPr lang="en-US" smtClean="0"/>
              <a:pPr/>
              <a:t>15</a:t>
            </a:fld>
            <a:endParaRPr lang="en-US"/>
          </a:p>
        </p:txBody>
      </p:sp>
    </p:spTree>
    <p:extLst>
      <p:ext uri="{BB962C8B-B14F-4D97-AF65-F5344CB8AC3E}">
        <p14:creationId xmlns:p14="http://schemas.microsoft.com/office/powerpoint/2010/main" val="487914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
                                            <p:txEl>
                                              <p:pRg st="9" end="9"/>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r>
              <a:rPr lang="en-US" b="1">
                <a:latin typeface="Cambria" pitchFamily="18" charset="0"/>
              </a:rPr>
              <a:t>Is The Euro A Good Thing?</a:t>
            </a:r>
          </a:p>
        </p:txBody>
      </p:sp>
      <p:sp>
        <p:nvSpPr>
          <p:cNvPr id="28675" name="Rectangle 3"/>
          <p:cNvSpPr>
            <a:spLocks noGrp="1" noChangeArrowheads="1"/>
          </p:cNvSpPr>
          <p:nvPr>
            <p:ph idx="1"/>
          </p:nvPr>
        </p:nvSpPr>
        <p:spPr/>
        <p:txBody>
          <a:bodyPr>
            <a:normAutofit/>
          </a:bodyPr>
          <a:lstStyle/>
          <a:p>
            <a:pPr>
              <a:lnSpc>
                <a:spcPct val="80000"/>
              </a:lnSpc>
            </a:pPr>
            <a:r>
              <a:rPr lang="en-US" sz="2800" dirty="0"/>
              <a:t>Benefits of the euro</a:t>
            </a:r>
          </a:p>
          <a:p>
            <a:pPr lvl="1">
              <a:lnSpc>
                <a:spcPct val="80000"/>
              </a:lnSpc>
            </a:pPr>
            <a:r>
              <a:rPr lang="en-US" sz="2400" dirty="0"/>
              <a:t>savings from having to handle one currency, rather than many</a:t>
            </a:r>
          </a:p>
          <a:p>
            <a:pPr lvl="1">
              <a:lnSpc>
                <a:spcPct val="80000"/>
              </a:lnSpc>
            </a:pPr>
            <a:r>
              <a:rPr lang="en-US" sz="2400" dirty="0"/>
              <a:t>it is easier to compare prices across Europe, so firms are forced to be more competitive</a:t>
            </a:r>
          </a:p>
          <a:p>
            <a:pPr lvl="1">
              <a:lnSpc>
                <a:spcPct val="80000"/>
              </a:lnSpc>
            </a:pPr>
            <a:r>
              <a:rPr lang="en-US" sz="2400" dirty="0"/>
              <a:t>gives a strong boost to the development of highly liquid pan-European capital market</a:t>
            </a:r>
          </a:p>
          <a:p>
            <a:pPr lvl="1">
              <a:lnSpc>
                <a:spcPct val="80000"/>
              </a:lnSpc>
            </a:pPr>
            <a:r>
              <a:rPr lang="en-US" sz="2400" dirty="0"/>
              <a:t>increases the range of investment options open both to individuals and institutions</a:t>
            </a:r>
          </a:p>
          <a:p>
            <a:pPr>
              <a:lnSpc>
                <a:spcPct val="80000"/>
              </a:lnSpc>
            </a:pPr>
            <a:r>
              <a:rPr lang="en-US" sz="2800" dirty="0"/>
              <a:t>Costs of the euro</a:t>
            </a:r>
          </a:p>
          <a:p>
            <a:pPr lvl="1">
              <a:lnSpc>
                <a:spcPct val="80000"/>
              </a:lnSpc>
            </a:pPr>
            <a:r>
              <a:rPr lang="en-US" sz="2400" dirty="0"/>
              <a:t>loss of control over national monetary policy</a:t>
            </a:r>
          </a:p>
          <a:p>
            <a:pPr lvl="1">
              <a:lnSpc>
                <a:spcPct val="80000"/>
              </a:lnSpc>
            </a:pPr>
            <a:r>
              <a:rPr lang="en-US" sz="2400" dirty="0"/>
              <a:t>EU is not an </a:t>
            </a:r>
            <a:r>
              <a:rPr lang="en-US" sz="2400" b="1" dirty="0">
                <a:solidFill>
                  <a:srgbClr val="959535"/>
                </a:solidFill>
              </a:rPr>
              <a:t>optimal currency </a:t>
            </a:r>
            <a:r>
              <a:rPr lang="en-US" sz="2400" b="1" dirty="0" smtClean="0">
                <a:solidFill>
                  <a:srgbClr val="959535"/>
                </a:solidFill>
              </a:rPr>
              <a:t>area</a:t>
            </a:r>
            <a:endParaRPr lang="en-US" sz="2800" dirty="0"/>
          </a:p>
          <a:p>
            <a:pPr>
              <a:lnSpc>
                <a:spcPct val="80000"/>
              </a:lnSpc>
            </a:pPr>
            <a:endParaRPr lang="en-US" sz="2800" dirty="0"/>
          </a:p>
          <a:p>
            <a:pPr>
              <a:lnSpc>
                <a:spcPct val="80000"/>
              </a:lnSpc>
            </a:pPr>
            <a:endParaRPr lang="en-US" sz="2800" dirty="0"/>
          </a:p>
          <a:p>
            <a:pPr lvl="1">
              <a:lnSpc>
                <a:spcPct val="80000"/>
              </a:lnSpc>
            </a:pPr>
            <a:endParaRPr lang="en-US" sz="2400" dirty="0"/>
          </a:p>
        </p:txBody>
      </p:sp>
      <p:sp>
        <p:nvSpPr>
          <p:cNvPr id="4" name="Footer Placeholder 3"/>
          <p:cNvSpPr>
            <a:spLocks noGrp="1"/>
          </p:cNvSpPr>
          <p:nvPr>
            <p:ph type="ftr" sz="quarter" idx="11"/>
          </p:nvPr>
        </p:nvSpPr>
        <p:spPr/>
        <p:txBody>
          <a:bodyPr/>
          <a:lstStyle/>
          <a:p>
            <a:endParaRPr lang="en-US"/>
          </a:p>
          <a:p>
            <a:endParaRPr lang="en-US"/>
          </a:p>
        </p:txBody>
      </p:sp>
      <p:sp>
        <p:nvSpPr>
          <p:cNvPr id="5" name="Slide Number Placeholder 4"/>
          <p:cNvSpPr>
            <a:spLocks noGrp="1"/>
          </p:cNvSpPr>
          <p:nvPr>
            <p:ph type="sldNum" sz="quarter" idx="12"/>
          </p:nvPr>
        </p:nvSpPr>
        <p:spPr/>
        <p:txBody>
          <a:bodyPr/>
          <a:lstStyle/>
          <a:p>
            <a:endParaRPr lang="en-US"/>
          </a:p>
          <a:p>
            <a:r>
              <a:rPr lang="en-US"/>
              <a:t>8-</a:t>
            </a:r>
            <a:fld id="{948F4ECA-539B-4F73-A72F-4A97D314052B}" type="slidenum">
              <a:rPr lang="en-US"/>
              <a:pPr/>
              <a:t>16</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867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8675">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8675">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8675">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867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8675">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8675">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867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normAutofit fontScale="90000"/>
          </a:bodyPr>
          <a:lstStyle/>
          <a:p>
            <a:r>
              <a:rPr lang="en-US" b="1" dirty="0">
                <a:latin typeface="Cambria" pitchFamily="18" charset="0"/>
              </a:rPr>
              <a:t>Should The EU </a:t>
            </a:r>
            <a:br>
              <a:rPr lang="en-US" b="1" dirty="0">
                <a:latin typeface="Cambria" pitchFamily="18" charset="0"/>
              </a:rPr>
            </a:br>
            <a:r>
              <a:rPr lang="en-US" b="1" dirty="0">
                <a:latin typeface="Cambria" pitchFamily="18" charset="0"/>
              </a:rPr>
              <a:t>Continue To  Expand?</a:t>
            </a:r>
          </a:p>
        </p:txBody>
      </p:sp>
      <p:sp>
        <p:nvSpPr>
          <p:cNvPr id="23555" name="Rectangle 3"/>
          <p:cNvSpPr>
            <a:spLocks noGrp="1" noChangeArrowheads="1"/>
          </p:cNvSpPr>
          <p:nvPr>
            <p:ph idx="1"/>
          </p:nvPr>
        </p:nvSpPr>
        <p:spPr/>
        <p:txBody>
          <a:bodyPr>
            <a:normAutofit fontScale="92500" lnSpcReduction="10000"/>
          </a:bodyPr>
          <a:lstStyle/>
          <a:p>
            <a:r>
              <a:rPr lang="en-US" dirty="0"/>
              <a:t>Many countries have applied for EU membership</a:t>
            </a:r>
          </a:p>
          <a:p>
            <a:r>
              <a:rPr lang="en-US" dirty="0"/>
              <a:t>Ten countries joined in 2004 expanding the EU to 25 states</a:t>
            </a:r>
          </a:p>
          <a:p>
            <a:r>
              <a:rPr lang="en-US" dirty="0"/>
              <a:t>In 2007, Bulgaria and Romania joined bringing membership to 27 countries </a:t>
            </a:r>
            <a:endParaRPr lang="en-US" dirty="0" smtClean="0"/>
          </a:p>
          <a:p>
            <a:r>
              <a:rPr lang="en-US" dirty="0" smtClean="0"/>
              <a:t>Candidate countries – Turkey, Croatia, Iceland, Macedonia, and Montenegro</a:t>
            </a:r>
          </a:p>
          <a:p>
            <a:r>
              <a:rPr lang="en-US" dirty="0" smtClean="0"/>
              <a:t>Potential countries – Albania, Bosnia and Herzegovina, and Serbia </a:t>
            </a:r>
            <a:endParaRPr lang="en-US" dirty="0"/>
          </a:p>
        </p:txBody>
      </p:sp>
      <p:sp>
        <p:nvSpPr>
          <p:cNvPr id="4" name="Footer Placeholder 3"/>
          <p:cNvSpPr>
            <a:spLocks noGrp="1"/>
          </p:cNvSpPr>
          <p:nvPr>
            <p:ph type="ftr" sz="quarter" idx="11"/>
          </p:nvPr>
        </p:nvSpPr>
        <p:spPr/>
        <p:txBody>
          <a:bodyPr/>
          <a:lstStyle/>
          <a:p>
            <a:endParaRPr lang="en-US"/>
          </a:p>
          <a:p>
            <a:endParaRPr lang="en-US"/>
          </a:p>
        </p:txBody>
      </p:sp>
      <p:sp>
        <p:nvSpPr>
          <p:cNvPr id="5" name="Slide Number Placeholder 4"/>
          <p:cNvSpPr>
            <a:spLocks noGrp="1"/>
          </p:cNvSpPr>
          <p:nvPr>
            <p:ph type="sldNum" sz="quarter" idx="12"/>
          </p:nvPr>
        </p:nvSpPr>
        <p:spPr/>
        <p:txBody>
          <a:bodyPr/>
          <a:lstStyle/>
          <a:p>
            <a:endParaRPr lang="en-US"/>
          </a:p>
          <a:p>
            <a:r>
              <a:rPr lang="en-US"/>
              <a:t>8-</a:t>
            </a:r>
            <a:fld id="{4D363BF3-8DA9-4CB9-B781-992B630F1CAD}" type="slidenum">
              <a:rPr lang="en-US"/>
              <a:pPr/>
              <a:t>17</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55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355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355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355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355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normAutofit fontScale="90000"/>
          </a:bodyPr>
          <a:lstStyle/>
          <a:p>
            <a:r>
              <a:rPr lang="en-US" sz="4000" b="1">
                <a:latin typeface="Cambria" pitchFamily="18" charset="0"/>
              </a:rPr>
              <a:t>What Is The Status Of Economic Integration In The Americas?</a:t>
            </a:r>
          </a:p>
        </p:txBody>
      </p:sp>
      <p:sp>
        <p:nvSpPr>
          <p:cNvPr id="29699" name="Rectangle 3"/>
          <p:cNvSpPr>
            <a:spLocks noGrp="1" noChangeArrowheads="1"/>
          </p:cNvSpPr>
          <p:nvPr>
            <p:ph idx="1"/>
          </p:nvPr>
        </p:nvSpPr>
        <p:spPr/>
        <p:txBody>
          <a:bodyPr/>
          <a:lstStyle/>
          <a:p>
            <a:r>
              <a:rPr lang="en-US" dirty="0"/>
              <a:t>There is a move toward greater regional economic integration in the Americas</a:t>
            </a:r>
          </a:p>
          <a:p>
            <a:r>
              <a:rPr lang="en-US" dirty="0"/>
              <a:t>The biggest effort is the North American Free Trade Area (NAFTA)</a:t>
            </a:r>
          </a:p>
          <a:p>
            <a:r>
              <a:rPr lang="en-US" dirty="0"/>
              <a:t>Other efforts include the Andean Community and MERCOSUR</a:t>
            </a:r>
          </a:p>
          <a:p>
            <a:r>
              <a:rPr lang="en-US" dirty="0"/>
              <a:t>A hemisphere-wide Free Trade of the Americas is under discussion</a:t>
            </a:r>
            <a:r>
              <a:rPr lang="en-US" sz="4000" dirty="0"/>
              <a:t>  </a:t>
            </a:r>
          </a:p>
          <a:p>
            <a:endParaRPr lang="en-US" dirty="0"/>
          </a:p>
        </p:txBody>
      </p:sp>
      <p:sp>
        <p:nvSpPr>
          <p:cNvPr id="4" name="Footer Placeholder 3"/>
          <p:cNvSpPr>
            <a:spLocks noGrp="1"/>
          </p:cNvSpPr>
          <p:nvPr>
            <p:ph type="ftr" sz="quarter" idx="11"/>
          </p:nvPr>
        </p:nvSpPr>
        <p:spPr/>
        <p:txBody>
          <a:bodyPr/>
          <a:lstStyle/>
          <a:p>
            <a:endParaRPr lang="en-US"/>
          </a:p>
          <a:p>
            <a:endParaRPr lang="en-US"/>
          </a:p>
        </p:txBody>
      </p:sp>
      <p:sp>
        <p:nvSpPr>
          <p:cNvPr id="5" name="Slide Number Placeholder 4"/>
          <p:cNvSpPr>
            <a:spLocks noGrp="1"/>
          </p:cNvSpPr>
          <p:nvPr>
            <p:ph type="sldNum" sz="quarter" idx="12"/>
          </p:nvPr>
        </p:nvSpPr>
        <p:spPr/>
        <p:txBody>
          <a:bodyPr/>
          <a:lstStyle/>
          <a:p>
            <a:endParaRPr lang="en-US"/>
          </a:p>
          <a:p>
            <a:r>
              <a:rPr lang="en-US"/>
              <a:t>8-</a:t>
            </a:r>
            <a:fld id="{E9CB1808-E5F0-4A00-902C-CE1B643E6B4D}" type="slidenum">
              <a:rPr lang="en-US"/>
              <a:pPr/>
              <a:t>18</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969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969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969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969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9"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normAutofit fontScale="90000"/>
          </a:bodyPr>
          <a:lstStyle/>
          <a:p>
            <a:r>
              <a:rPr lang="en-US" sz="4000" b="1">
                <a:latin typeface="Cambria" pitchFamily="18" charset="0"/>
              </a:rPr>
              <a:t>What Is The Status Of Economic Integration In The Americas?</a:t>
            </a:r>
          </a:p>
        </p:txBody>
      </p:sp>
      <p:sp>
        <p:nvSpPr>
          <p:cNvPr id="30723" name="Rectangle 3"/>
          <p:cNvSpPr>
            <a:spLocks noGrp="1" noChangeArrowheads="1"/>
          </p:cNvSpPr>
          <p:nvPr>
            <p:ph idx="1"/>
          </p:nvPr>
        </p:nvSpPr>
        <p:spPr/>
        <p:txBody>
          <a:bodyPr/>
          <a:lstStyle/>
          <a:p>
            <a:pPr algn="ctr">
              <a:buFont typeface="Wingdings" pitchFamily="-88" charset="2"/>
              <a:buNone/>
            </a:pPr>
            <a:r>
              <a:rPr lang="en-US" sz="1400"/>
              <a:t>Economic Integration in the Americas</a:t>
            </a:r>
          </a:p>
          <a:p>
            <a:pPr algn="ctr">
              <a:buFont typeface="Wingdings" pitchFamily="-88" charset="2"/>
              <a:buNone/>
            </a:pPr>
            <a:endParaRPr lang="en-US" sz="1400"/>
          </a:p>
          <a:p>
            <a:pPr algn="ctr">
              <a:buFont typeface="Wingdings" pitchFamily="-88" charset="2"/>
              <a:buNone/>
            </a:pPr>
            <a:endParaRPr lang="en-US" sz="1400"/>
          </a:p>
        </p:txBody>
      </p:sp>
      <p:sp>
        <p:nvSpPr>
          <p:cNvPr id="5" name="Footer Placeholder 3"/>
          <p:cNvSpPr>
            <a:spLocks noGrp="1"/>
          </p:cNvSpPr>
          <p:nvPr>
            <p:ph type="ftr" sz="quarter" idx="11"/>
          </p:nvPr>
        </p:nvSpPr>
        <p:spPr/>
        <p:txBody>
          <a:bodyPr/>
          <a:lstStyle/>
          <a:p>
            <a:endParaRPr lang="en-US"/>
          </a:p>
          <a:p>
            <a:endParaRPr lang="en-US"/>
          </a:p>
        </p:txBody>
      </p:sp>
      <p:sp>
        <p:nvSpPr>
          <p:cNvPr id="6" name="Slide Number Placeholder 4"/>
          <p:cNvSpPr>
            <a:spLocks noGrp="1"/>
          </p:cNvSpPr>
          <p:nvPr>
            <p:ph type="sldNum" sz="quarter" idx="12"/>
          </p:nvPr>
        </p:nvSpPr>
        <p:spPr/>
        <p:txBody>
          <a:bodyPr/>
          <a:lstStyle/>
          <a:p>
            <a:endParaRPr lang="en-US"/>
          </a:p>
          <a:p>
            <a:r>
              <a:rPr lang="en-US"/>
              <a:t>8-</a:t>
            </a:r>
            <a:fld id="{64A0CDC6-0449-4124-9B0A-58A2CC5A2F7E}" type="slidenum">
              <a:rPr lang="en-US"/>
              <a:pPr/>
              <a:t>19</a:t>
            </a:fld>
            <a:endParaRPr lang="en-US"/>
          </a:p>
        </p:txBody>
      </p:sp>
      <p:pic>
        <p:nvPicPr>
          <p:cNvPr id="30724" name="Picture 4"/>
          <p:cNvPicPr>
            <a:picLocks noChangeAspect="1" noChangeArrowheads="1"/>
          </p:cNvPicPr>
          <p:nvPr/>
        </p:nvPicPr>
        <p:blipFill>
          <a:blip r:embed="rId3" cstate="print"/>
          <a:srcRect/>
          <a:stretch>
            <a:fillRect/>
          </a:stretch>
        </p:blipFill>
        <p:spPr bwMode="auto">
          <a:xfrm>
            <a:off x="609600" y="1828800"/>
            <a:ext cx="8001000" cy="45720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normAutofit fontScale="90000"/>
          </a:bodyPr>
          <a:lstStyle/>
          <a:p>
            <a:r>
              <a:rPr lang="en-US" b="1">
                <a:latin typeface="Cambria" pitchFamily="18" charset="0"/>
              </a:rPr>
              <a:t>What Is The North American Free Trade Agreement?</a:t>
            </a:r>
            <a:r>
              <a:rPr lang="en-US" sz="4000" b="1">
                <a:latin typeface="Cambria" pitchFamily="18" charset="0"/>
              </a:rPr>
              <a:t> </a:t>
            </a:r>
          </a:p>
        </p:txBody>
      </p:sp>
      <p:sp>
        <p:nvSpPr>
          <p:cNvPr id="31747" name="Rectangle 3"/>
          <p:cNvSpPr>
            <a:spLocks noGrp="1" noChangeArrowheads="1"/>
          </p:cNvSpPr>
          <p:nvPr>
            <p:ph idx="1"/>
          </p:nvPr>
        </p:nvSpPr>
        <p:spPr/>
        <p:txBody>
          <a:bodyPr/>
          <a:lstStyle/>
          <a:p>
            <a:pPr>
              <a:lnSpc>
                <a:spcPct val="80000"/>
              </a:lnSpc>
            </a:pPr>
            <a:r>
              <a:rPr lang="en-US" sz="2400" dirty="0"/>
              <a:t>The </a:t>
            </a:r>
            <a:r>
              <a:rPr lang="en-US" sz="2400" b="1" dirty="0">
                <a:solidFill>
                  <a:srgbClr val="959535"/>
                </a:solidFill>
              </a:rPr>
              <a:t>North American Free Trade Area</a:t>
            </a:r>
            <a:r>
              <a:rPr lang="en-US" sz="2400" dirty="0"/>
              <a:t> (</a:t>
            </a:r>
            <a:r>
              <a:rPr lang="en-US" sz="2400" b="1" dirty="0">
                <a:solidFill>
                  <a:srgbClr val="959535"/>
                </a:solidFill>
              </a:rPr>
              <a:t>NAFTA</a:t>
            </a:r>
            <a:r>
              <a:rPr lang="en-US" sz="2400" dirty="0"/>
              <a:t>, 1994)</a:t>
            </a:r>
          </a:p>
          <a:p>
            <a:pPr lvl="1">
              <a:lnSpc>
                <a:spcPct val="80000"/>
              </a:lnSpc>
            </a:pPr>
            <a:r>
              <a:rPr lang="en-US" sz="1800" dirty="0"/>
              <a:t> </a:t>
            </a:r>
            <a:r>
              <a:rPr lang="en-US" sz="2000" dirty="0"/>
              <a:t>includes the United States, Canada, and Mexico</a:t>
            </a:r>
          </a:p>
          <a:p>
            <a:pPr lvl="1">
              <a:lnSpc>
                <a:spcPct val="80000"/>
              </a:lnSpc>
            </a:pPr>
            <a:r>
              <a:rPr lang="en-US" sz="2000" dirty="0"/>
              <a:t>abolished tariffs on 99% of the goods traded between members</a:t>
            </a:r>
          </a:p>
          <a:p>
            <a:pPr lvl="1">
              <a:lnSpc>
                <a:spcPct val="80000"/>
              </a:lnSpc>
            </a:pPr>
            <a:r>
              <a:rPr lang="en-US" sz="2000" dirty="0"/>
              <a:t>removed most barriers on the cross-border flow of services</a:t>
            </a:r>
          </a:p>
          <a:p>
            <a:pPr lvl="1">
              <a:lnSpc>
                <a:spcPct val="80000"/>
              </a:lnSpc>
            </a:pPr>
            <a:r>
              <a:rPr lang="en-US" sz="2000" dirty="0"/>
              <a:t>protects intellectual property rights</a:t>
            </a:r>
          </a:p>
          <a:p>
            <a:pPr lvl="1">
              <a:lnSpc>
                <a:spcPct val="80000"/>
              </a:lnSpc>
            </a:pPr>
            <a:r>
              <a:rPr lang="en-US" sz="2000" dirty="0"/>
              <a:t>removes most restrictions on FDI between the three member countries</a:t>
            </a:r>
          </a:p>
          <a:p>
            <a:pPr lvl="1">
              <a:lnSpc>
                <a:spcPct val="80000"/>
              </a:lnSpc>
            </a:pPr>
            <a:r>
              <a:rPr lang="en-US" sz="2000" dirty="0"/>
              <a:t>allows each country to apply its own environmental standards</a:t>
            </a:r>
          </a:p>
          <a:p>
            <a:pPr lvl="1">
              <a:lnSpc>
                <a:spcPct val="80000"/>
              </a:lnSpc>
            </a:pPr>
            <a:r>
              <a:rPr lang="en-US" sz="2000" dirty="0"/>
              <a:t>establishes two commissions to impose fines and remove trade privileges when environmental standards or legislation involving health and safety, minimum wages, or child labor are ignored</a:t>
            </a:r>
          </a:p>
          <a:p>
            <a:pPr>
              <a:lnSpc>
                <a:spcPct val="80000"/>
              </a:lnSpc>
            </a:pPr>
            <a:endParaRPr lang="en-US" sz="2000" dirty="0"/>
          </a:p>
          <a:p>
            <a:pPr>
              <a:lnSpc>
                <a:spcPct val="80000"/>
              </a:lnSpc>
            </a:pPr>
            <a:endParaRPr lang="en-US" sz="2000" dirty="0"/>
          </a:p>
          <a:p>
            <a:pPr>
              <a:lnSpc>
                <a:spcPct val="80000"/>
              </a:lnSpc>
            </a:pPr>
            <a:endParaRPr lang="en-US" sz="2000" dirty="0"/>
          </a:p>
        </p:txBody>
      </p:sp>
      <p:sp>
        <p:nvSpPr>
          <p:cNvPr id="4" name="Footer Placeholder 3"/>
          <p:cNvSpPr>
            <a:spLocks noGrp="1"/>
          </p:cNvSpPr>
          <p:nvPr>
            <p:ph type="ftr" sz="quarter" idx="11"/>
          </p:nvPr>
        </p:nvSpPr>
        <p:spPr/>
        <p:txBody>
          <a:bodyPr/>
          <a:lstStyle/>
          <a:p>
            <a:endParaRPr lang="en-US"/>
          </a:p>
          <a:p>
            <a:endParaRPr lang="en-US"/>
          </a:p>
        </p:txBody>
      </p:sp>
      <p:sp>
        <p:nvSpPr>
          <p:cNvPr id="5" name="Slide Number Placeholder 4"/>
          <p:cNvSpPr>
            <a:spLocks noGrp="1"/>
          </p:cNvSpPr>
          <p:nvPr>
            <p:ph type="sldNum" sz="quarter" idx="12"/>
          </p:nvPr>
        </p:nvSpPr>
        <p:spPr/>
        <p:txBody>
          <a:bodyPr/>
          <a:lstStyle/>
          <a:p>
            <a:endParaRPr lang="en-US"/>
          </a:p>
          <a:p>
            <a:r>
              <a:rPr lang="en-US"/>
              <a:t>8-</a:t>
            </a:r>
            <a:fld id="{25E0593C-F832-475C-B404-5229ECB714F2}" type="slidenum">
              <a:rPr lang="en-US"/>
              <a:pPr/>
              <a:t>20</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174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1747">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1747">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1747">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1747">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1747">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1747">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1747">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7" grpId="0" uiExpand="1"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normAutofit fontScale="90000"/>
          </a:bodyPr>
          <a:lstStyle/>
          <a:p>
            <a:r>
              <a:rPr lang="en-US" b="1">
                <a:latin typeface="Cambria" pitchFamily="18" charset="0"/>
              </a:rPr>
              <a:t>Is The North American </a:t>
            </a:r>
            <a:br>
              <a:rPr lang="en-US" b="1">
                <a:latin typeface="Cambria" pitchFamily="18" charset="0"/>
              </a:rPr>
            </a:br>
            <a:r>
              <a:rPr lang="en-US" b="1">
                <a:latin typeface="Cambria" pitchFamily="18" charset="0"/>
              </a:rPr>
              <a:t>Free Trade Area Beneficial?</a:t>
            </a:r>
            <a:r>
              <a:rPr lang="en-US" sz="4000" b="1">
                <a:latin typeface="Cambria" pitchFamily="18" charset="0"/>
              </a:rPr>
              <a:t> </a:t>
            </a:r>
          </a:p>
        </p:txBody>
      </p:sp>
      <p:sp>
        <p:nvSpPr>
          <p:cNvPr id="34819" name="Rectangle 3"/>
          <p:cNvSpPr>
            <a:spLocks noGrp="1" noChangeArrowheads="1"/>
          </p:cNvSpPr>
          <p:nvPr>
            <p:ph idx="1"/>
          </p:nvPr>
        </p:nvSpPr>
        <p:spPr/>
        <p:txBody>
          <a:bodyPr/>
          <a:lstStyle/>
          <a:p>
            <a:r>
              <a:rPr lang="en-US" sz="2800" dirty="0"/>
              <a:t>Supporters of NAFTA claimed that</a:t>
            </a:r>
          </a:p>
          <a:p>
            <a:r>
              <a:rPr lang="en-US" sz="2800" dirty="0"/>
              <a:t>Mexico would benefit </a:t>
            </a:r>
          </a:p>
          <a:p>
            <a:pPr lvl="1"/>
            <a:r>
              <a:rPr lang="en-US" sz="2400" dirty="0"/>
              <a:t>from increased jobs as low cost production moves south and will see more rapid economic growth as a result</a:t>
            </a:r>
          </a:p>
          <a:p>
            <a:r>
              <a:rPr lang="en-US" sz="2800" dirty="0"/>
              <a:t>the U.S. and Canada would benefit from </a:t>
            </a:r>
          </a:p>
          <a:p>
            <a:pPr lvl="1"/>
            <a:r>
              <a:rPr lang="en-US" sz="2400" dirty="0"/>
              <a:t>access to a large and increasingly prosperous market</a:t>
            </a:r>
          </a:p>
          <a:p>
            <a:pPr lvl="1"/>
            <a:r>
              <a:rPr lang="en-US" sz="2400" dirty="0"/>
              <a:t>the lower prices for consumers from goods produced in Mexico</a:t>
            </a:r>
          </a:p>
          <a:p>
            <a:pPr lvl="1"/>
            <a:r>
              <a:rPr lang="en-US" sz="2400" dirty="0"/>
              <a:t>low cost labor and the ability to be more competitive on world markets</a:t>
            </a:r>
          </a:p>
        </p:txBody>
      </p:sp>
      <p:sp>
        <p:nvSpPr>
          <p:cNvPr id="4" name="Footer Placeholder 3"/>
          <p:cNvSpPr>
            <a:spLocks noGrp="1"/>
          </p:cNvSpPr>
          <p:nvPr>
            <p:ph type="ftr" sz="quarter" idx="11"/>
          </p:nvPr>
        </p:nvSpPr>
        <p:spPr/>
        <p:txBody>
          <a:bodyPr/>
          <a:lstStyle/>
          <a:p>
            <a:endParaRPr lang="en-US"/>
          </a:p>
          <a:p>
            <a:endParaRPr lang="en-US"/>
          </a:p>
        </p:txBody>
      </p:sp>
      <p:sp>
        <p:nvSpPr>
          <p:cNvPr id="5" name="Slide Number Placeholder 4"/>
          <p:cNvSpPr>
            <a:spLocks noGrp="1"/>
          </p:cNvSpPr>
          <p:nvPr>
            <p:ph type="sldNum" sz="quarter" idx="12"/>
          </p:nvPr>
        </p:nvSpPr>
        <p:spPr/>
        <p:txBody>
          <a:bodyPr/>
          <a:lstStyle/>
          <a:p>
            <a:endParaRPr lang="en-US"/>
          </a:p>
          <a:p>
            <a:r>
              <a:rPr lang="en-US"/>
              <a:t>8-</a:t>
            </a:r>
            <a:fld id="{B7C1143B-74DC-4E76-84F4-30820C11AA28}" type="slidenum">
              <a:rPr lang="en-US"/>
              <a:pPr/>
              <a:t>21</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481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4819">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4819">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4819">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4819">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4819">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481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normAutofit fontScale="90000"/>
          </a:bodyPr>
          <a:lstStyle/>
          <a:p>
            <a:r>
              <a:rPr lang="en-US" b="1">
                <a:latin typeface="Cambria" pitchFamily="18" charset="0"/>
              </a:rPr>
              <a:t>Is The North American </a:t>
            </a:r>
            <a:br>
              <a:rPr lang="en-US" b="1">
                <a:latin typeface="Cambria" pitchFamily="18" charset="0"/>
              </a:rPr>
            </a:br>
            <a:r>
              <a:rPr lang="en-US" b="1">
                <a:latin typeface="Cambria" pitchFamily="18" charset="0"/>
              </a:rPr>
              <a:t>Free Trade Area Beneficial?</a:t>
            </a:r>
          </a:p>
        </p:txBody>
      </p:sp>
      <p:sp>
        <p:nvSpPr>
          <p:cNvPr id="32771" name="Rectangle 3"/>
          <p:cNvSpPr>
            <a:spLocks noGrp="1" noChangeArrowheads="1"/>
          </p:cNvSpPr>
          <p:nvPr>
            <p:ph idx="1"/>
          </p:nvPr>
        </p:nvSpPr>
        <p:spPr/>
        <p:txBody>
          <a:bodyPr/>
          <a:lstStyle/>
          <a:p>
            <a:r>
              <a:rPr lang="en-US" dirty="0"/>
              <a:t>Critics of NAFTA claimed that </a:t>
            </a:r>
          </a:p>
          <a:p>
            <a:pPr lvl="1"/>
            <a:r>
              <a:rPr lang="en-US" dirty="0"/>
              <a:t>jobs would be lost and wage levels would decline in the U.S. and Canada</a:t>
            </a:r>
          </a:p>
          <a:p>
            <a:pPr lvl="1"/>
            <a:r>
              <a:rPr lang="en-US" dirty="0"/>
              <a:t>Mexican workers would emigrate north</a:t>
            </a:r>
          </a:p>
          <a:p>
            <a:pPr lvl="1"/>
            <a:r>
              <a:rPr lang="en-US" dirty="0"/>
              <a:t>pollution would increase due to Mexico's more lax standards</a:t>
            </a:r>
          </a:p>
          <a:p>
            <a:pPr lvl="1"/>
            <a:r>
              <a:rPr lang="en-US" dirty="0"/>
              <a:t>Mexico would lose its sovereignty</a:t>
            </a:r>
          </a:p>
        </p:txBody>
      </p:sp>
      <p:sp>
        <p:nvSpPr>
          <p:cNvPr id="4" name="Footer Placeholder 3"/>
          <p:cNvSpPr>
            <a:spLocks noGrp="1"/>
          </p:cNvSpPr>
          <p:nvPr>
            <p:ph type="ftr" sz="quarter" idx="11"/>
          </p:nvPr>
        </p:nvSpPr>
        <p:spPr/>
        <p:txBody>
          <a:bodyPr/>
          <a:lstStyle/>
          <a:p>
            <a:endParaRPr lang="en-US"/>
          </a:p>
          <a:p>
            <a:endParaRPr lang="en-US"/>
          </a:p>
        </p:txBody>
      </p:sp>
      <p:sp>
        <p:nvSpPr>
          <p:cNvPr id="5" name="Slide Number Placeholder 4"/>
          <p:cNvSpPr>
            <a:spLocks noGrp="1"/>
          </p:cNvSpPr>
          <p:nvPr>
            <p:ph type="sldNum" sz="quarter" idx="12"/>
          </p:nvPr>
        </p:nvSpPr>
        <p:spPr/>
        <p:txBody>
          <a:bodyPr/>
          <a:lstStyle/>
          <a:p>
            <a:endParaRPr lang="en-US"/>
          </a:p>
          <a:p>
            <a:r>
              <a:rPr lang="en-US"/>
              <a:t>8-</a:t>
            </a:r>
            <a:fld id="{A4340A96-B1D3-448B-B842-6087188B19B0}" type="slidenum">
              <a:rPr lang="en-US"/>
              <a:pPr/>
              <a:t>22</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277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2771">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2771">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2771">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277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uiExpand="1"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r>
              <a:rPr lang="en-US" b="1">
                <a:latin typeface="Cambria" pitchFamily="18" charset="0"/>
              </a:rPr>
              <a:t>Who Was Right?</a:t>
            </a:r>
          </a:p>
        </p:txBody>
      </p:sp>
      <p:sp>
        <p:nvSpPr>
          <p:cNvPr id="33795" name="Rectangle 3"/>
          <p:cNvSpPr>
            <a:spLocks noGrp="1" noChangeArrowheads="1"/>
          </p:cNvSpPr>
          <p:nvPr>
            <p:ph idx="1"/>
          </p:nvPr>
        </p:nvSpPr>
        <p:spPr/>
        <p:txBody>
          <a:bodyPr/>
          <a:lstStyle/>
          <a:p>
            <a:r>
              <a:rPr lang="en-US" dirty="0"/>
              <a:t>Research indicates that NAFTA’s early impact was subtle, and both advocates and detractors may have been guilty of exaggeration</a:t>
            </a:r>
          </a:p>
          <a:p>
            <a:r>
              <a:rPr lang="en-US" dirty="0"/>
              <a:t>NAFTA is credited with helping create increased political stability in Mexico</a:t>
            </a:r>
          </a:p>
          <a:p>
            <a:r>
              <a:rPr lang="en-US" dirty="0"/>
              <a:t>Other Latin American countries would like to join NAFTA </a:t>
            </a:r>
          </a:p>
        </p:txBody>
      </p:sp>
      <p:sp>
        <p:nvSpPr>
          <p:cNvPr id="4" name="Footer Placeholder 3"/>
          <p:cNvSpPr>
            <a:spLocks noGrp="1"/>
          </p:cNvSpPr>
          <p:nvPr>
            <p:ph type="ftr" sz="quarter" idx="11"/>
          </p:nvPr>
        </p:nvSpPr>
        <p:spPr/>
        <p:txBody>
          <a:bodyPr/>
          <a:lstStyle/>
          <a:p>
            <a:endParaRPr lang="en-US"/>
          </a:p>
          <a:p>
            <a:endParaRPr lang="en-US"/>
          </a:p>
        </p:txBody>
      </p:sp>
      <p:sp>
        <p:nvSpPr>
          <p:cNvPr id="5" name="Slide Number Placeholder 4"/>
          <p:cNvSpPr>
            <a:spLocks noGrp="1"/>
          </p:cNvSpPr>
          <p:nvPr>
            <p:ph type="sldNum" sz="quarter" idx="12"/>
          </p:nvPr>
        </p:nvSpPr>
        <p:spPr/>
        <p:txBody>
          <a:bodyPr/>
          <a:lstStyle/>
          <a:p>
            <a:endParaRPr lang="en-US"/>
          </a:p>
          <a:p>
            <a:r>
              <a:rPr lang="en-US"/>
              <a:t>8-</a:t>
            </a:r>
            <a:fld id="{E1A0A313-9A37-4F8F-B361-8237026E53C3}" type="slidenum">
              <a:rPr lang="en-US"/>
              <a:pPr/>
              <a:t>23</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379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379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379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normAutofit fontScale="90000"/>
          </a:bodyPr>
          <a:lstStyle/>
          <a:p>
            <a:r>
              <a:rPr lang="en-US" b="1">
                <a:latin typeface="Cambria" pitchFamily="18" charset="0"/>
              </a:rPr>
              <a:t>What Is </a:t>
            </a:r>
            <a:br>
              <a:rPr lang="en-US" b="1">
                <a:latin typeface="Cambria" pitchFamily="18" charset="0"/>
              </a:rPr>
            </a:br>
            <a:r>
              <a:rPr lang="en-US" b="1">
                <a:latin typeface="Cambria" pitchFamily="18" charset="0"/>
              </a:rPr>
              <a:t>The Andean Community?</a:t>
            </a:r>
          </a:p>
        </p:txBody>
      </p:sp>
      <p:sp>
        <p:nvSpPr>
          <p:cNvPr id="35843" name="Rectangle 3"/>
          <p:cNvSpPr>
            <a:spLocks noGrp="1" noChangeArrowheads="1"/>
          </p:cNvSpPr>
          <p:nvPr>
            <p:ph idx="1"/>
          </p:nvPr>
        </p:nvSpPr>
        <p:spPr/>
        <p:txBody>
          <a:bodyPr/>
          <a:lstStyle/>
          <a:p>
            <a:r>
              <a:rPr lang="en-US" dirty="0"/>
              <a:t>The </a:t>
            </a:r>
            <a:r>
              <a:rPr lang="en-US" b="1" dirty="0">
                <a:solidFill>
                  <a:srgbClr val="959535"/>
                </a:solidFill>
              </a:rPr>
              <a:t>Andean Pact </a:t>
            </a:r>
            <a:endParaRPr lang="en-US" dirty="0">
              <a:solidFill>
                <a:srgbClr val="CC6600"/>
              </a:solidFill>
            </a:endParaRPr>
          </a:p>
          <a:p>
            <a:pPr lvl="1"/>
            <a:r>
              <a:rPr lang="en-US" dirty="0"/>
              <a:t>formed in 1969 using the EU model</a:t>
            </a:r>
          </a:p>
          <a:p>
            <a:pPr lvl="1"/>
            <a:r>
              <a:rPr lang="en-US" dirty="0"/>
              <a:t>had more or less failed by the mid-1980s</a:t>
            </a:r>
          </a:p>
          <a:p>
            <a:pPr lvl="1"/>
            <a:r>
              <a:rPr lang="en-US" dirty="0"/>
              <a:t>was re-launched in 1990, and now operates as a customs union</a:t>
            </a:r>
          </a:p>
          <a:p>
            <a:pPr lvl="1"/>
            <a:r>
              <a:rPr lang="en-US" dirty="0"/>
              <a:t>signed an agreement in 2003 with MERCOSUR to restart negotiations towards the creation of a free trade area</a:t>
            </a:r>
          </a:p>
          <a:p>
            <a:endParaRPr lang="en-US" dirty="0"/>
          </a:p>
        </p:txBody>
      </p:sp>
      <p:sp>
        <p:nvSpPr>
          <p:cNvPr id="4" name="Footer Placeholder 3"/>
          <p:cNvSpPr>
            <a:spLocks noGrp="1"/>
          </p:cNvSpPr>
          <p:nvPr>
            <p:ph type="ftr" sz="quarter" idx="11"/>
          </p:nvPr>
        </p:nvSpPr>
        <p:spPr/>
        <p:txBody>
          <a:bodyPr/>
          <a:lstStyle/>
          <a:p>
            <a:endParaRPr lang="en-US"/>
          </a:p>
          <a:p>
            <a:endParaRPr lang="en-US"/>
          </a:p>
        </p:txBody>
      </p:sp>
      <p:sp>
        <p:nvSpPr>
          <p:cNvPr id="5" name="Slide Number Placeholder 4"/>
          <p:cNvSpPr>
            <a:spLocks noGrp="1"/>
          </p:cNvSpPr>
          <p:nvPr>
            <p:ph type="sldNum" sz="quarter" idx="12"/>
          </p:nvPr>
        </p:nvSpPr>
        <p:spPr/>
        <p:txBody>
          <a:bodyPr/>
          <a:lstStyle/>
          <a:p>
            <a:endParaRPr lang="en-US"/>
          </a:p>
          <a:p>
            <a:r>
              <a:rPr lang="en-US"/>
              <a:t>8-</a:t>
            </a:r>
            <a:fld id="{E2683E38-5239-47C4-ABBA-86C612B9D413}" type="slidenum">
              <a:rPr lang="en-US"/>
              <a:pPr/>
              <a:t>24</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84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584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584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584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584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uiExpand="1"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r>
              <a:rPr lang="en-US" b="1">
                <a:latin typeface="Cambria" pitchFamily="18" charset="0"/>
              </a:rPr>
              <a:t>What Is MERCOSUR?</a:t>
            </a:r>
          </a:p>
        </p:txBody>
      </p:sp>
      <p:sp>
        <p:nvSpPr>
          <p:cNvPr id="36867" name="Rectangle 3"/>
          <p:cNvSpPr>
            <a:spLocks noGrp="1" noChangeArrowheads="1"/>
          </p:cNvSpPr>
          <p:nvPr>
            <p:ph idx="1"/>
          </p:nvPr>
        </p:nvSpPr>
        <p:spPr/>
        <p:txBody>
          <a:bodyPr/>
          <a:lstStyle/>
          <a:p>
            <a:r>
              <a:rPr lang="en-US" sz="2800" b="1" dirty="0">
                <a:solidFill>
                  <a:srgbClr val="959535"/>
                </a:solidFill>
              </a:rPr>
              <a:t>MERCOSUR</a:t>
            </a:r>
          </a:p>
          <a:p>
            <a:pPr lvl="1"/>
            <a:r>
              <a:rPr lang="en-US" sz="2400" dirty="0"/>
              <a:t>originated in 1988 as a free trade pact between Brazil and Argentina</a:t>
            </a:r>
          </a:p>
          <a:p>
            <a:pPr lvl="1"/>
            <a:r>
              <a:rPr lang="en-US" sz="2400" dirty="0"/>
              <a:t>was expanded in 1990 to include Paraguay and Uruguay</a:t>
            </a:r>
          </a:p>
          <a:p>
            <a:pPr lvl="1"/>
            <a:r>
              <a:rPr lang="en-US" sz="2400" dirty="0"/>
              <a:t>may be diverting trade rather than creating trade, and local firms are investing in industries that are not competitive on a worldwide basis</a:t>
            </a:r>
          </a:p>
          <a:p>
            <a:pPr lvl="1"/>
            <a:r>
              <a:rPr lang="en-US" sz="2400" dirty="0"/>
              <a:t>initially made progress on reducing trade barriers between member states, but more recently efforts have stalled </a:t>
            </a:r>
          </a:p>
          <a:p>
            <a:endParaRPr lang="en-US" sz="2800" dirty="0"/>
          </a:p>
          <a:p>
            <a:endParaRPr lang="en-US" sz="2800" dirty="0"/>
          </a:p>
        </p:txBody>
      </p:sp>
      <p:sp>
        <p:nvSpPr>
          <p:cNvPr id="4" name="Footer Placeholder 3"/>
          <p:cNvSpPr>
            <a:spLocks noGrp="1"/>
          </p:cNvSpPr>
          <p:nvPr>
            <p:ph type="ftr" sz="quarter" idx="11"/>
          </p:nvPr>
        </p:nvSpPr>
        <p:spPr/>
        <p:txBody>
          <a:bodyPr/>
          <a:lstStyle/>
          <a:p>
            <a:endParaRPr lang="en-US"/>
          </a:p>
          <a:p>
            <a:endParaRPr lang="en-US"/>
          </a:p>
        </p:txBody>
      </p:sp>
      <p:sp>
        <p:nvSpPr>
          <p:cNvPr id="5" name="Slide Number Placeholder 4"/>
          <p:cNvSpPr>
            <a:spLocks noGrp="1"/>
          </p:cNvSpPr>
          <p:nvPr>
            <p:ph type="sldNum" sz="quarter" idx="12"/>
          </p:nvPr>
        </p:nvSpPr>
        <p:spPr/>
        <p:txBody>
          <a:bodyPr/>
          <a:lstStyle/>
          <a:p>
            <a:endParaRPr lang="en-US"/>
          </a:p>
          <a:p>
            <a:r>
              <a:rPr lang="en-US"/>
              <a:t>8-</a:t>
            </a:r>
            <a:fld id="{69356211-321A-4271-8CA8-E3C32332D029}" type="slidenum">
              <a:rPr lang="en-US"/>
              <a:pPr/>
              <a:t>25</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686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6867">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6867">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6867">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686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uiExpand="1"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normAutofit fontScale="90000"/>
          </a:bodyPr>
          <a:lstStyle/>
          <a:p>
            <a:r>
              <a:rPr lang="en-US" sz="4000" b="1">
                <a:latin typeface="Cambria" pitchFamily="18" charset="0"/>
              </a:rPr>
              <a:t>What Is The Central American Trade Agreement And CARICOM?</a:t>
            </a:r>
          </a:p>
        </p:txBody>
      </p:sp>
      <p:sp>
        <p:nvSpPr>
          <p:cNvPr id="37891" name="Rectangle 3"/>
          <p:cNvSpPr>
            <a:spLocks noGrp="1" noChangeArrowheads="1"/>
          </p:cNvSpPr>
          <p:nvPr>
            <p:ph idx="1"/>
          </p:nvPr>
        </p:nvSpPr>
        <p:spPr/>
        <p:txBody>
          <a:bodyPr/>
          <a:lstStyle/>
          <a:p>
            <a:r>
              <a:rPr lang="en-US" sz="2800" dirty="0"/>
              <a:t>There are two other trade pacts in the Americas</a:t>
            </a:r>
          </a:p>
          <a:p>
            <a:pPr lvl="1"/>
            <a:r>
              <a:rPr lang="en-US" sz="2400" dirty="0"/>
              <a:t>the </a:t>
            </a:r>
            <a:r>
              <a:rPr lang="en-US" sz="2400" b="1" dirty="0">
                <a:solidFill>
                  <a:srgbClr val="959535"/>
                </a:solidFill>
              </a:rPr>
              <a:t>Central American Trade Agreement</a:t>
            </a:r>
            <a:r>
              <a:rPr lang="en-US" sz="2400" dirty="0">
                <a:solidFill>
                  <a:srgbClr val="CC6600"/>
                </a:solidFill>
              </a:rPr>
              <a:t> </a:t>
            </a:r>
            <a:r>
              <a:rPr lang="en-US" sz="2400" dirty="0"/>
              <a:t>–(</a:t>
            </a:r>
            <a:r>
              <a:rPr lang="en-US" sz="2400" b="1" dirty="0">
                <a:solidFill>
                  <a:srgbClr val="959535"/>
                </a:solidFill>
              </a:rPr>
              <a:t>CAFTA</a:t>
            </a:r>
            <a:r>
              <a:rPr lang="en-US" sz="2400" dirty="0"/>
              <a:t>, 2005) -  to lower trade barriers between the U.S. and members </a:t>
            </a:r>
            <a:r>
              <a:rPr lang="en-US" sz="2400" dirty="0">
                <a:solidFill>
                  <a:srgbClr val="CC6600"/>
                </a:solidFill>
              </a:rPr>
              <a:t> </a:t>
            </a:r>
          </a:p>
          <a:p>
            <a:pPr lvl="1"/>
            <a:r>
              <a:rPr lang="en-US" sz="2400" b="1" dirty="0">
                <a:solidFill>
                  <a:srgbClr val="959535"/>
                </a:solidFill>
              </a:rPr>
              <a:t>CARICOM</a:t>
            </a:r>
            <a:r>
              <a:rPr lang="en-US" sz="2400" dirty="0">
                <a:solidFill>
                  <a:srgbClr val="CC6600"/>
                </a:solidFill>
              </a:rPr>
              <a:t> </a:t>
            </a:r>
            <a:r>
              <a:rPr lang="en-US" sz="2400" dirty="0"/>
              <a:t>(1973) - to establish a customs union</a:t>
            </a:r>
            <a:endParaRPr lang="en-US" sz="2400" dirty="0">
              <a:solidFill>
                <a:srgbClr val="CC6600"/>
              </a:solidFill>
            </a:endParaRPr>
          </a:p>
          <a:p>
            <a:r>
              <a:rPr lang="en-US" sz="2800" dirty="0"/>
              <a:t>Neither pact has achieved its goals yet</a:t>
            </a:r>
          </a:p>
          <a:p>
            <a:r>
              <a:rPr lang="en-US" sz="2800" dirty="0"/>
              <a:t>In 2006, six CARICOM members formed the </a:t>
            </a:r>
            <a:r>
              <a:rPr lang="en-US" sz="2800" b="1" dirty="0">
                <a:solidFill>
                  <a:srgbClr val="959535"/>
                </a:solidFill>
              </a:rPr>
              <a:t>Caribbean Single Market and Economy</a:t>
            </a:r>
            <a:r>
              <a:rPr lang="en-US" sz="2800" dirty="0">
                <a:solidFill>
                  <a:srgbClr val="CC6600"/>
                </a:solidFill>
              </a:rPr>
              <a:t> </a:t>
            </a:r>
            <a:r>
              <a:rPr lang="en-US" sz="2800" dirty="0"/>
              <a:t>(</a:t>
            </a:r>
            <a:r>
              <a:rPr lang="en-US" sz="2800" b="1" dirty="0">
                <a:solidFill>
                  <a:srgbClr val="959535"/>
                </a:solidFill>
              </a:rPr>
              <a:t>CSME</a:t>
            </a:r>
            <a:r>
              <a:rPr lang="en-US" sz="2800" dirty="0"/>
              <a:t>)</a:t>
            </a:r>
            <a:r>
              <a:rPr lang="en-US" sz="2800" dirty="0">
                <a:solidFill>
                  <a:srgbClr val="CC6600"/>
                </a:solidFill>
              </a:rPr>
              <a:t> </a:t>
            </a:r>
            <a:r>
              <a:rPr lang="en-US" sz="2800" dirty="0"/>
              <a:t>-</a:t>
            </a:r>
            <a:r>
              <a:rPr lang="en-US" sz="2800" dirty="0">
                <a:solidFill>
                  <a:srgbClr val="CC6600"/>
                </a:solidFill>
              </a:rPr>
              <a:t> </a:t>
            </a:r>
            <a:r>
              <a:rPr lang="en-US" sz="2800" dirty="0"/>
              <a:t>to lower trade barriers and harmonize macro-economic and monetary policy between members </a:t>
            </a:r>
          </a:p>
          <a:p>
            <a:endParaRPr lang="en-US" sz="2800" dirty="0"/>
          </a:p>
        </p:txBody>
      </p:sp>
      <p:sp>
        <p:nvSpPr>
          <p:cNvPr id="4" name="Footer Placeholder 3"/>
          <p:cNvSpPr>
            <a:spLocks noGrp="1"/>
          </p:cNvSpPr>
          <p:nvPr>
            <p:ph type="ftr" sz="quarter" idx="11"/>
          </p:nvPr>
        </p:nvSpPr>
        <p:spPr/>
        <p:txBody>
          <a:bodyPr/>
          <a:lstStyle/>
          <a:p>
            <a:endParaRPr lang="en-US"/>
          </a:p>
          <a:p>
            <a:endParaRPr lang="en-US"/>
          </a:p>
        </p:txBody>
      </p:sp>
      <p:sp>
        <p:nvSpPr>
          <p:cNvPr id="5" name="Slide Number Placeholder 4"/>
          <p:cNvSpPr>
            <a:spLocks noGrp="1"/>
          </p:cNvSpPr>
          <p:nvPr>
            <p:ph type="sldNum" sz="quarter" idx="12"/>
          </p:nvPr>
        </p:nvSpPr>
        <p:spPr/>
        <p:txBody>
          <a:bodyPr/>
          <a:lstStyle/>
          <a:p>
            <a:endParaRPr lang="en-US"/>
          </a:p>
          <a:p>
            <a:r>
              <a:rPr lang="en-US"/>
              <a:t>8-</a:t>
            </a:r>
            <a:fld id="{79A55425-2A3D-45B7-AAFB-69AC77764485}" type="slidenum">
              <a:rPr lang="en-US"/>
              <a:pPr/>
              <a:t>26</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7891">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7891">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7891">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7891">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789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normAutofit fontScale="90000"/>
          </a:bodyPr>
          <a:lstStyle/>
          <a:p>
            <a:r>
              <a:rPr lang="en-US" b="1">
                <a:latin typeface="Cambria" pitchFamily="18" charset="0"/>
              </a:rPr>
              <a:t>What Is Free Trade </a:t>
            </a:r>
            <a:br>
              <a:rPr lang="en-US" b="1">
                <a:latin typeface="Cambria" pitchFamily="18" charset="0"/>
              </a:rPr>
            </a:br>
            <a:r>
              <a:rPr lang="en-US" b="1">
                <a:latin typeface="Cambria" pitchFamily="18" charset="0"/>
              </a:rPr>
              <a:t>Of The Americas?</a:t>
            </a:r>
            <a:r>
              <a:rPr lang="en-US" sz="4000" b="1">
                <a:latin typeface="Cambria" pitchFamily="18" charset="0"/>
              </a:rPr>
              <a:t> </a:t>
            </a:r>
          </a:p>
        </p:txBody>
      </p:sp>
      <p:sp>
        <p:nvSpPr>
          <p:cNvPr id="38915" name="Rectangle 3"/>
          <p:cNvSpPr>
            <a:spLocks noGrp="1" noChangeArrowheads="1"/>
          </p:cNvSpPr>
          <p:nvPr>
            <p:ph idx="1"/>
          </p:nvPr>
        </p:nvSpPr>
        <p:spPr/>
        <p:txBody>
          <a:bodyPr/>
          <a:lstStyle/>
          <a:p>
            <a:pPr>
              <a:lnSpc>
                <a:spcPct val="90000"/>
              </a:lnSpc>
            </a:pPr>
            <a:r>
              <a:rPr lang="en-US" sz="2400" dirty="0"/>
              <a:t>Talks began in April 1998 to establish a </a:t>
            </a:r>
            <a:r>
              <a:rPr lang="en-US" sz="2400" b="1" dirty="0">
                <a:solidFill>
                  <a:srgbClr val="959535"/>
                </a:solidFill>
              </a:rPr>
              <a:t>Free Trade of The Americas</a:t>
            </a:r>
            <a:r>
              <a:rPr lang="en-US" sz="2400" dirty="0"/>
              <a:t> (</a:t>
            </a:r>
            <a:r>
              <a:rPr lang="en-US" sz="2400" b="1" dirty="0">
                <a:solidFill>
                  <a:srgbClr val="959535"/>
                </a:solidFill>
              </a:rPr>
              <a:t>FTAA</a:t>
            </a:r>
            <a:r>
              <a:rPr lang="en-US" sz="2400" dirty="0"/>
              <a:t>) by 2005</a:t>
            </a:r>
          </a:p>
          <a:p>
            <a:pPr>
              <a:lnSpc>
                <a:spcPct val="90000"/>
              </a:lnSpc>
            </a:pPr>
            <a:r>
              <a:rPr lang="en-US" sz="2400" dirty="0"/>
              <a:t>The FTAA was not established and now support from the U.S. and Brazil is mixed</a:t>
            </a:r>
          </a:p>
          <a:p>
            <a:pPr lvl="1">
              <a:lnSpc>
                <a:spcPct val="90000"/>
              </a:lnSpc>
            </a:pPr>
            <a:r>
              <a:rPr lang="en-US" sz="2000" dirty="0"/>
              <a:t>the U.S. wants stricter enforcement if intellectual property rights</a:t>
            </a:r>
          </a:p>
          <a:p>
            <a:pPr lvl="1">
              <a:lnSpc>
                <a:spcPct val="90000"/>
              </a:lnSpc>
            </a:pPr>
            <a:r>
              <a:rPr lang="en-US" sz="2000" dirty="0"/>
              <a:t>Brazil and Argentina want the U.S. to eliminate agricultural subsidies and tariffs </a:t>
            </a:r>
          </a:p>
          <a:p>
            <a:pPr>
              <a:lnSpc>
                <a:spcPct val="90000"/>
              </a:lnSpc>
            </a:pPr>
            <a:r>
              <a:rPr lang="en-US" sz="2400" dirty="0"/>
              <a:t>If the FTAA is established, it will have major implications for cross-border trade and investment flows within the hemisphere</a:t>
            </a:r>
          </a:p>
          <a:p>
            <a:pPr lvl="1">
              <a:lnSpc>
                <a:spcPct val="90000"/>
              </a:lnSpc>
            </a:pPr>
            <a:r>
              <a:rPr lang="en-US" sz="2000" dirty="0"/>
              <a:t>would create a free trade area of 850 million people who accounted for nearly $18 trillion in GDP in 2008 </a:t>
            </a:r>
          </a:p>
          <a:p>
            <a:pPr>
              <a:lnSpc>
                <a:spcPct val="90000"/>
              </a:lnSpc>
            </a:pPr>
            <a:endParaRPr lang="en-US" dirty="0"/>
          </a:p>
          <a:p>
            <a:pPr>
              <a:lnSpc>
                <a:spcPct val="90000"/>
              </a:lnSpc>
            </a:pPr>
            <a:endParaRPr lang="en-US" sz="2400" dirty="0"/>
          </a:p>
        </p:txBody>
      </p:sp>
      <p:sp>
        <p:nvSpPr>
          <p:cNvPr id="4" name="Footer Placeholder 3"/>
          <p:cNvSpPr>
            <a:spLocks noGrp="1"/>
          </p:cNvSpPr>
          <p:nvPr>
            <p:ph type="ftr" sz="quarter" idx="11"/>
          </p:nvPr>
        </p:nvSpPr>
        <p:spPr/>
        <p:txBody>
          <a:bodyPr/>
          <a:lstStyle/>
          <a:p>
            <a:endParaRPr lang="en-US"/>
          </a:p>
          <a:p>
            <a:endParaRPr lang="en-US"/>
          </a:p>
        </p:txBody>
      </p:sp>
      <p:sp>
        <p:nvSpPr>
          <p:cNvPr id="5" name="Slide Number Placeholder 4"/>
          <p:cNvSpPr>
            <a:spLocks noGrp="1"/>
          </p:cNvSpPr>
          <p:nvPr>
            <p:ph type="sldNum" sz="quarter" idx="12"/>
          </p:nvPr>
        </p:nvSpPr>
        <p:spPr/>
        <p:txBody>
          <a:bodyPr/>
          <a:lstStyle/>
          <a:p>
            <a:endParaRPr lang="en-US"/>
          </a:p>
          <a:p>
            <a:r>
              <a:rPr lang="en-US"/>
              <a:t>8-</a:t>
            </a:r>
            <a:fld id="{6773EF29-63E0-460C-BBD0-C8641F7B0F71}" type="slidenum">
              <a:rPr lang="en-US"/>
              <a:pPr/>
              <a:t>27</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891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8915">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8915">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891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8915">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891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p:txBody>
          <a:bodyPr>
            <a:normAutofit fontScale="90000"/>
          </a:bodyPr>
          <a:lstStyle/>
          <a:p>
            <a:r>
              <a:rPr lang="en-US" b="1">
                <a:latin typeface="Cambria" pitchFamily="18" charset="0"/>
              </a:rPr>
              <a:t>What Is The Status Of Economic Integration In Asia?</a:t>
            </a:r>
          </a:p>
        </p:txBody>
      </p:sp>
      <p:sp>
        <p:nvSpPr>
          <p:cNvPr id="48131" name="Rectangle 3"/>
          <p:cNvSpPr>
            <a:spLocks noGrp="1" noChangeArrowheads="1"/>
          </p:cNvSpPr>
          <p:nvPr>
            <p:ph idx="1"/>
          </p:nvPr>
        </p:nvSpPr>
        <p:spPr/>
        <p:txBody>
          <a:bodyPr/>
          <a:lstStyle/>
          <a:p>
            <a:r>
              <a:rPr lang="en-US" dirty="0"/>
              <a:t>Various efforts at integration have been attempted in Asia, but most exist in name only</a:t>
            </a:r>
          </a:p>
          <a:p>
            <a:pPr lvl="1"/>
            <a:r>
              <a:rPr lang="en-US" b="1" dirty="0">
                <a:solidFill>
                  <a:srgbClr val="959535"/>
                </a:solidFill>
              </a:rPr>
              <a:t>Association of Southeast Asian Nations </a:t>
            </a:r>
            <a:r>
              <a:rPr lang="en-US" b="1" dirty="0"/>
              <a:t>(</a:t>
            </a:r>
            <a:r>
              <a:rPr lang="en-US" b="1" dirty="0">
                <a:solidFill>
                  <a:srgbClr val="959535"/>
                </a:solidFill>
              </a:rPr>
              <a:t>ASEAN</a:t>
            </a:r>
            <a:r>
              <a:rPr lang="en-US" b="1" dirty="0"/>
              <a:t>)</a:t>
            </a:r>
          </a:p>
          <a:p>
            <a:pPr lvl="1"/>
            <a:r>
              <a:rPr lang="en-US" b="1" dirty="0">
                <a:solidFill>
                  <a:srgbClr val="959535"/>
                </a:solidFill>
              </a:rPr>
              <a:t>Asia-Pacific Economic Cooperation </a:t>
            </a:r>
            <a:r>
              <a:rPr lang="en-US" b="1" dirty="0"/>
              <a:t>(</a:t>
            </a:r>
            <a:r>
              <a:rPr lang="en-US" b="1" dirty="0">
                <a:solidFill>
                  <a:srgbClr val="959535"/>
                </a:solidFill>
              </a:rPr>
              <a:t>APEC</a:t>
            </a:r>
            <a:r>
              <a:rPr lang="en-US" b="1" dirty="0"/>
              <a:t>)</a:t>
            </a:r>
          </a:p>
        </p:txBody>
      </p:sp>
      <p:sp>
        <p:nvSpPr>
          <p:cNvPr id="4" name="Footer Placeholder 3"/>
          <p:cNvSpPr>
            <a:spLocks noGrp="1"/>
          </p:cNvSpPr>
          <p:nvPr>
            <p:ph type="ftr" sz="quarter" idx="11"/>
          </p:nvPr>
        </p:nvSpPr>
        <p:spPr/>
        <p:txBody>
          <a:bodyPr/>
          <a:lstStyle/>
          <a:p>
            <a:endParaRPr lang="en-US"/>
          </a:p>
          <a:p>
            <a:endParaRPr lang="en-US"/>
          </a:p>
        </p:txBody>
      </p:sp>
      <p:sp>
        <p:nvSpPr>
          <p:cNvPr id="5" name="Slide Number Placeholder 4"/>
          <p:cNvSpPr>
            <a:spLocks noGrp="1"/>
          </p:cNvSpPr>
          <p:nvPr>
            <p:ph type="sldNum" sz="quarter" idx="12"/>
          </p:nvPr>
        </p:nvSpPr>
        <p:spPr/>
        <p:txBody>
          <a:bodyPr/>
          <a:lstStyle/>
          <a:p>
            <a:endParaRPr lang="en-US"/>
          </a:p>
          <a:p>
            <a:r>
              <a:rPr lang="en-US"/>
              <a:t>8-</a:t>
            </a:r>
            <a:fld id="{E917963B-25A2-487D-9012-2ED7994E9265}" type="slidenum">
              <a:rPr lang="en-US"/>
              <a:pPr/>
              <a:t>28</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8131">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8131">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813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1"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normAutofit fontScale="90000"/>
          </a:bodyPr>
          <a:lstStyle/>
          <a:p>
            <a:r>
              <a:rPr lang="en-US" b="1">
                <a:latin typeface="Cambria" pitchFamily="18" charset="0"/>
              </a:rPr>
              <a:t>What Is The Association Of Southeast Asian Nations?</a:t>
            </a:r>
          </a:p>
        </p:txBody>
      </p:sp>
      <p:sp>
        <p:nvSpPr>
          <p:cNvPr id="39939" name="Rectangle 3"/>
          <p:cNvSpPr>
            <a:spLocks noGrp="1" noChangeArrowheads="1"/>
          </p:cNvSpPr>
          <p:nvPr>
            <p:ph idx="1"/>
          </p:nvPr>
        </p:nvSpPr>
        <p:spPr/>
        <p:txBody>
          <a:bodyPr/>
          <a:lstStyle/>
          <a:p>
            <a:pPr>
              <a:lnSpc>
                <a:spcPct val="80000"/>
              </a:lnSpc>
            </a:pPr>
            <a:r>
              <a:rPr lang="en-US" sz="2800" dirty="0"/>
              <a:t>The </a:t>
            </a:r>
            <a:r>
              <a:rPr lang="en-US" sz="2800" b="1" dirty="0">
                <a:solidFill>
                  <a:srgbClr val="959535"/>
                </a:solidFill>
              </a:rPr>
              <a:t>Association of Southeast Asian Nations</a:t>
            </a:r>
            <a:r>
              <a:rPr lang="en-US" sz="2800" dirty="0">
                <a:solidFill>
                  <a:srgbClr val="CC6600"/>
                </a:solidFill>
              </a:rPr>
              <a:t> </a:t>
            </a:r>
            <a:r>
              <a:rPr lang="en-US" sz="2800" dirty="0"/>
              <a:t>(</a:t>
            </a:r>
            <a:r>
              <a:rPr lang="en-US" sz="2800" b="1" dirty="0">
                <a:solidFill>
                  <a:srgbClr val="959535"/>
                </a:solidFill>
              </a:rPr>
              <a:t>ASEAN</a:t>
            </a:r>
            <a:r>
              <a:rPr lang="en-US" sz="2800" dirty="0"/>
              <a:t>, 1967)</a:t>
            </a:r>
          </a:p>
          <a:p>
            <a:pPr lvl="1">
              <a:lnSpc>
                <a:spcPct val="80000"/>
              </a:lnSpc>
            </a:pPr>
            <a:r>
              <a:rPr lang="en-US" sz="2400" dirty="0"/>
              <a:t>currently includes Brunei, Indonesia, Malaysia, the Philippines, Singapore, Thailand, Vietnam, Myanmar, Laos, and Cambodia</a:t>
            </a:r>
          </a:p>
          <a:p>
            <a:pPr lvl="1">
              <a:lnSpc>
                <a:spcPct val="80000"/>
              </a:lnSpc>
            </a:pPr>
            <a:r>
              <a:rPr lang="en-US" sz="2400" dirty="0"/>
              <a:t>wants to foster freer trade between member countries and to achieve some cooperation in their industrial policies</a:t>
            </a:r>
          </a:p>
          <a:p>
            <a:pPr>
              <a:lnSpc>
                <a:spcPct val="80000"/>
              </a:lnSpc>
            </a:pPr>
            <a:r>
              <a:rPr lang="en-US" sz="2800" dirty="0"/>
              <a:t>An </a:t>
            </a:r>
            <a:r>
              <a:rPr lang="en-US" sz="2800" b="1" dirty="0">
                <a:solidFill>
                  <a:srgbClr val="959535"/>
                </a:solidFill>
              </a:rPr>
              <a:t>ASEAN Free Trade Area</a:t>
            </a:r>
            <a:r>
              <a:rPr lang="en-US" sz="2800" dirty="0"/>
              <a:t> (</a:t>
            </a:r>
            <a:r>
              <a:rPr lang="en-US" sz="2800" b="1" dirty="0">
                <a:solidFill>
                  <a:srgbClr val="959535"/>
                </a:solidFill>
              </a:rPr>
              <a:t>AFTA</a:t>
            </a:r>
            <a:r>
              <a:rPr lang="en-US" sz="2800" dirty="0"/>
              <a:t>) between the six original members of ASEAN came into effect in 2003</a:t>
            </a:r>
          </a:p>
          <a:p>
            <a:pPr lvl="1">
              <a:lnSpc>
                <a:spcPct val="80000"/>
              </a:lnSpc>
            </a:pPr>
            <a:r>
              <a:rPr lang="en-US" sz="2400" dirty="0"/>
              <a:t>ASEAN and AFTA are moving towards establishing a free trade zone</a:t>
            </a:r>
          </a:p>
          <a:p>
            <a:pPr>
              <a:lnSpc>
                <a:spcPct val="80000"/>
              </a:lnSpc>
            </a:pPr>
            <a:endParaRPr lang="en-US" sz="2800" dirty="0"/>
          </a:p>
        </p:txBody>
      </p:sp>
      <p:sp>
        <p:nvSpPr>
          <p:cNvPr id="4" name="Footer Placeholder 3"/>
          <p:cNvSpPr>
            <a:spLocks noGrp="1"/>
          </p:cNvSpPr>
          <p:nvPr>
            <p:ph type="ftr" sz="quarter" idx="11"/>
          </p:nvPr>
        </p:nvSpPr>
        <p:spPr/>
        <p:txBody>
          <a:bodyPr/>
          <a:lstStyle/>
          <a:p>
            <a:endParaRPr lang="en-US"/>
          </a:p>
          <a:p>
            <a:endParaRPr lang="en-US"/>
          </a:p>
        </p:txBody>
      </p:sp>
      <p:sp>
        <p:nvSpPr>
          <p:cNvPr id="5" name="Slide Number Placeholder 4"/>
          <p:cNvSpPr>
            <a:spLocks noGrp="1"/>
          </p:cNvSpPr>
          <p:nvPr>
            <p:ph type="sldNum" sz="quarter" idx="12"/>
          </p:nvPr>
        </p:nvSpPr>
        <p:spPr/>
        <p:txBody>
          <a:bodyPr/>
          <a:lstStyle/>
          <a:p>
            <a:endParaRPr lang="en-US"/>
          </a:p>
          <a:p>
            <a:r>
              <a:rPr lang="en-US"/>
              <a:t>8-</a:t>
            </a:r>
            <a:fld id="{225AEAD6-04D7-4AA1-8C8C-8F8E779E6796}" type="slidenum">
              <a:rPr lang="en-US"/>
              <a:pPr/>
              <a:t>29</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9939">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9939">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993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9939">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993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normAutofit fontScale="90000"/>
          </a:bodyPr>
          <a:lstStyle/>
          <a:p>
            <a:r>
              <a:rPr lang="en-US" b="1">
                <a:latin typeface="Cambria" pitchFamily="18" charset="0"/>
              </a:rPr>
              <a:t>What Is The Association Of Southeast Asian Nations?</a:t>
            </a:r>
          </a:p>
        </p:txBody>
      </p:sp>
      <p:sp>
        <p:nvSpPr>
          <p:cNvPr id="40963" name="Rectangle 3"/>
          <p:cNvSpPr>
            <a:spLocks noGrp="1" noChangeArrowheads="1"/>
          </p:cNvSpPr>
          <p:nvPr>
            <p:ph idx="1"/>
          </p:nvPr>
        </p:nvSpPr>
        <p:spPr/>
        <p:txBody>
          <a:bodyPr/>
          <a:lstStyle/>
          <a:p>
            <a:pPr algn="ctr">
              <a:buFont typeface="Wingdings" pitchFamily="-88" charset="2"/>
              <a:buNone/>
            </a:pPr>
            <a:r>
              <a:rPr lang="en-US" sz="1400"/>
              <a:t>ASEAN Countries</a:t>
            </a:r>
          </a:p>
          <a:p>
            <a:pPr algn="ctr">
              <a:buFont typeface="Wingdings" pitchFamily="-88" charset="2"/>
              <a:buNone/>
            </a:pPr>
            <a:endParaRPr lang="en-US" sz="1400"/>
          </a:p>
        </p:txBody>
      </p:sp>
      <p:sp>
        <p:nvSpPr>
          <p:cNvPr id="5" name="Footer Placeholder 3"/>
          <p:cNvSpPr>
            <a:spLocks noGrp="1"/>
          </p:cNvSpPr>
          <p:nvPr>
            <p:ph type="ftr" sz="quarter" idx="11"/>
          </p:nvPr>
        </p:nvSpPr>
        <p:spPr/>
        <p:txBody>
          <a:bodyPr/>
          <a:lstStyle/>
          <a:p>
            <a:endParaRPr lang="en-US"/>
          </a:p>
          <a:p>
            <a:endParaRPr lang="en-US"/>
          </a:p>
        </p:txBody>
      </p:sp>
      <p:sp>
        <p:nvSpPr>
          <p:cNvPr id="6" name="Slide Number Placeholder 4"/>
          <p:cNvSpPr>
            <a:spLocks noGrp="1"/>
          </p:cNvSpPr>
          <p:nvPr>
            <p:ph type="sldNum" sz="quarter" idx="12"/>
          </p:nvPr>
        </p:nvSpPr>
        <p:spPr/>
        <p:txBody>
          <a:bodyPr/>
          <a:lstStyle/>
          <a:p>
            <a:endParaRPr lang="en-US"/>
          </a:p>
          <a:p>
            <a:r>
              <a:rPr lang="en-US"/>
              <a:t>8-</a:t>
            </a:r>
            <a:fld id="{F74D370E-39A4-4C50-95EC-62F65ADDBF84}" type="slidenum">
              <a:rPr lang="en-US"/>
              <a:pPr/>
              <a:t>30</a:t>
            </a:fld>
            <a:endParaRPr lang="en-US"/>
          </a:p>
        </p:txBody>
      </p:sp>
      <p:pic>
        <p:nvPicPr>
          <p:cNvPr id="40964" name="Picture 4"/>
          <p:cNvPicPr>
            <a:picLocks noChangeAspect="1" noChangeArrowheads="1"/>
          </p:cNvPicPr>
          <p:nvPr/>
        </p:nvPicPr>
        <p:blipFill>
          <a:blip r:embed="rId3" cstate="print"/>
          <a:srcRect/>
          <a:stretch>
            <a:fillRect/>
          </a:stretch>
        </p:blipFill>
        <p:spPr bwMode="auto">
          <a:xfrm>
            <a:off x="685800" y="1905000"/>
            <a:ext cx="7924800" cy="44196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normAutofit fontScale="90000"/>
          </a:bodyPr>
          <a:lstStyle/>
          <a:p>
            <a:r>
              <a:rPr lang="en-US" b="1">
                <a:latin typeface="Cambria" pitchFamily="18" charset="0"/>
              </a:rPr>
              <a:t>What Is The Asia-Pacific Economic Cooperation?</a:t>
            </a:r>
          </a:p>
        </p:txBody>
      </p:sp>
      <p:sp>
        <p:nvSpPr>
          <p:cNvPr id="41987" name="Rectangle 3"/>
          <p:cNvSpPr>
            <a:spLocks noGrp="1" noChangeArrowheads="1"/>
          </p:cNvSpPr>
          <p:nvPr>
            <p:ph idx="1"/>
          </p:nvPr>
        </p:nvSpPr>
        <p:spPr/>
        <p:txBody>
          <a:bodyPr/>
          <a:lstStyle/>
          <a:p>
            <a:r>
              <a:rPr lang="en-US" dirty="0"/>
              <a:t>The </a:t>
            </a:r>
            <a:r>
              <a:rPr lang="en-US" b="1" dirty="0">
                <a:solidFill>
                  <a:srgbClr val="959535"/>
                </a:solidFill>
              </a:rPr>
              <a:t>Asia-Pacific Economic Cooperation</a:t>
            </a:r>
            <a:r>
              <a:rPr lang="en-US" dirty="0"/>
              <a:t> (</a:t>
            </a:r>
            <a:r>
              <a:rPr lang="en-US" b="1" dirty="0">
                <a:solidFill>
                  <a:srgbClr val="959535"/>
                </a:solidFill>
              </a:rPr>
              <a:t>APEC</a:t>
            </a:r>
            <a:r>
              <a:rPr lang="en-US" dirty="0"/>
              <a:t>)</a:t>
            </a:r>
          </a:p>
          <a:p>
            <a:pPr lvl="1"/>
            <a:r>
              <a:rPr lang="en-US" dirty="0"/>
              <a:t>has 21 members including the United States, Japan, </a:t>
            </a:r>
            <a:r>
              <a:rPr lang="en-US" dirty="0" smtClean="0"/>
              <a:t>China, Canada, Mexico, Chile… </a:t>
            </a:r>
            <a:endParaRPr lang="en-US" dirty="0"/>
          </a:p>
          <a:p>
            <a:pPr lvl="1"/>
            <a:r>
              <a:rPr lang="en-US" dirty="0"/>
              <a:t>wants to increase multilateral cooperation</a:t>
            </a:r>
          </a:p>
          <a:p>
            <a:pPr lvl="1"/>
            <a:r>
              <a:rPr lang="en-US" dirty="0"/>
              <a:t>member states account for 55% of world’s GNP, and 49% of world trade </a:t>
            </a:r>
          </a:p>
        </p:txBody>
      </p:sp>
      <p:sp>
        <p:nvSpPr>
          <p:cNvPr id="4" name="Footer Placeholder 3"/>
          <p:cNvSpPr>
            <a:spLocks noGrp="1"/>
          </p:cNvSpPr>
          <p:nvPr>
            <p:ph type="ftr" sz="quarter" idx="11"/>
          </p:nvPr>
        </p:nvSpPr>
        <p:spPr/>
        <p:txBody>
          <a:bodyPr/>
          <a:lstStyle/>
          <a:p>
            <a:endParaRPr lang="en-US"/>
          </a:p>
          <a:p>
            <a:endParaRPr lang="en-US"/>
          </a:p>
        </p:txBody>
      </p:sp>
      <p:sp>
        <p:nvSpPr>
          <p:cNvPr id="5" name="Slide Number Placeholder 4"/>
          <p:cNvSpPr>
            <a:spLocks noGrp="1"/>
          </p:cNvSpPr>
          <p:nvPr>
            <p:ph type="sldNum" sz="quarter" idx="12"/>
          </p:nvPr>
        </p:nvSpPr>
        <p:spPr/>
        <p:txBody>
          <a:bodyPr/>
          <a:lstStyle/>
          <a:p>
            <a:endParaRPr lang="en-US"/>
          </a:p>
          <a:p>
            <a:r>
              <a:rPr lang="en-US"/>
              <a:t>8-</a:t>
            </a:r>
            <a:fld id="{43B3C3F6-0171-44EA-90FD-1ABF9F8BF565}" type="slidenum">
              <a:rPr lang="en-US"/>
              <a:pPr/>
              <a:t>31</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198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1987">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1987">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198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7" grpId="0" uiExpand="1"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normAutofit fontScale="90000"/>
          </a:bodyPr>
          <a:lstStyle/>
          <a:p>
            <a:r>
              <a:rPr lang="en-US" b="1">
                <a:latin typeface="Cambria" pitchFamily="18" charset="0"/>
              </a:rPr>
              <a:t>What Is The Asia-Pacific Economic Cooperation?</a:t>
            </a:r>
          </a:p>
        </p:txBody>
      </p:sp>
      <p:sp>
        <p:nvSpPr>
          <p:cNvPr id="43011" name="Rectangle 3"/>
          <p:cNvSpPr>
            <a:spLocks noGrp="1" noChangeArrowheads="1"/>
          </p:cNvSpPr>
          <p:nvPr>
            <p:ph idx="1"/>
          </p:nvPr>
        </p:nvSpPr>
        <p:spPr/>
        <p:txBody>
          <a:bodyPr/>
          <a:lstStyle/>
          <a:p>
            <a:pPr algn="ctr">
              <a:buFont typeface="Wingdings" pitchFamily="-88" charset="2"/>
              <a:buNone/>
            </a:pPr>
            <a:r>
              <a:rPr lang="en-US" sz="1400"/>
              <a:t>APEC Members</a:t>
            </a:r>
          </a:p>
          <a:p>
            <a:pPr algn="ctr">
              <a:buFont typeface="Wingdings" pitchFamily="-88" charset="2"/>
              <a:buNone/>
            </a:pPr>
            <a:endParaRPr lang="en-US" sz="1400"/>
          </a:p>
          <a:p>
            <a:pPr algn="ctr">
              <a:buFont typeface="Wingdings" pitchFamily="-88" charset="2"/>
              <a:buNone/>
            </a:pPr>
            <a:endParaRPr lang="en-US" sz="1400"/>
          </a:p>
          <a:p>
            <a:pPr algn="ctr">
              <a:buFont typeface="Wingdings" pitchFamily="-88" charset="2"/>
              <a:buNone/>
            </a:pPr>
            <a:endParaRPr lang="en-US" sz="1400"/>
          </a:p>
        </p:txBody>
      </p:sp>
      <p:sp>
        <p:nvSpPr>
          <p:cNvPr id="5" name="Footer Placeholder 3"/>
          <p:cNvSpPr>
            <a:spLocks noGrp="1"/>
          </p:cNvSpPr>
          <p:nvPr>
            <p:ph type="ftr" sz="quarter" idx="11"/>
          </p:nvPr>
        </p:nvSpPr>
        <p:spPr/>
        <p:txBody>
          <a:bodyPr/>
          <a:lstStyle/>
          <a:p>
            <a:endParaRPr lang="en-US"/>
          </a:p>
          <a:p>
            <a:endParaRPr lang="en-US"/>
          </a:p>
        </p:txBody>
      </p:sp>
      <p:sp>
        <p:nvSpPr>
          <p:cNvPr id="6" name="Slide Number Placeholder 4"/>
          <p:cNvSpPr>
            <a:spLocks noGrp="1"/>
          </p:cNvSpPr>
          <p:nvPr>
            <p:ph type="sldNum" sz="quarter" idx="12"/>
          </p:nvPr>
        </p:nvSpPr>
        <p:spPr/>
        <p:txBody>
          <a:bodyPr/>
          <a:lstStyle/>
          <a:p>
            <a:endParaRPr lang="en-US"/>
          </a:p>
          <a:p>
            <a:r>
              <a:rPr lang="en-US"/>
              <a:t>8-</a:t>
            </a:r>
            <a:fld id="{CE49C778-3010-4BDD-B363-7515C72421E6}" type="slidenum">
              <a:rPr lang="en-US"/>
              <a:pPr/>
              <a:t>32</a:t>
            </a:fld>
            <a:endParaRPr lang="en-US"/>
          </a:p>
        </p:txBody>
      </p:sp>
      <p:pic>
        <p:nvPicPr>
          <p:cNvPr id="43013" name="Picture 5"/>
          <p:cNvPicPr>
            <a:picLocks noChangeAspect="1" noChangeArrowheads="1"/>
          </p:cNvPicPr>
          <p:nvPr/>
        </p:nvPicPr>
        <p:blipFill>
          <a:blip r:embed="rId3" cstate="print"/>
          <a:srcRect/>
          <a:stretch>
            <a:fillRect/>
          </a:stretch>
        </p:blipFill>
        <p:spPr bwMode="auto">
          <a:xfrm>
            <a:off x="609600" y="1905000"/>
            <a:ext cx="8077200" cy="44196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normAutofit fontScale="90000"/>
          </a:bodyPr>
          <a:lstStyle/>
          <a:p>
            <a:r>
              <a:rPr lang="en-US" sz="4000" b="1">
                <a:latin typeface="Cambria" pitchFamily="18" charset="0"/>
              </a:rPr>
              <a:t>What Is The Status Of </a:t>
            </a:r>
            <a:br>
              <a:rPr lang="en-US" sz="4000" b="1">
                <a:latin typeface="Cambria" pitchFamily="18" charset="0"/>
              </a:rPr>
            </a:br>
            <a:r>
              <a:rPr lang="en-US" sz="4000" b="1">
                <a:latin typeface="Cambria" pitchFamily="18" charset="0"/>
              </a:rPr>
              <a:t>Economic Integration In Africa?</a:t>
            </a:r>
          </a:p>
        </p:txBody>
      </p:sp>
      <p:sp>
        <p:nvSpPr>
          <p:cNvPr id="44035" name="Rectangle 3"/>
          <p:cNvSpPr>
            <a:spLocks noGrp="1" noChangeArrowheads="1"/>
          </p:cNvSpPr>
          <p:nvPr>
            <p:ph idx="1"/>
          </p:nvPr>
        </p:nvSpPr>
        <p:spPr/>
        <p:txBody>
          <a:bodyPr/>
          <a:lstStyle/>
          <a:p>
            <a:pPr>
              <a:lnSpc>
                <a:spcPct val="90000"/>
              </a:lnSpc>
            </a:pPr>
            <a:r>
              <a:rPr lang="en-US" dirty="0"/>
              <a:t>Many countries are members of more than one of the nine blocs in the region </a:t>
            </a:r>
          </a:p>
          <a:p>
            <a:pPr>
              <a:lnSpc>
                <a:spcPct val="90000"/>
              </a:lnSpc>
            </a:pPr>
            <a:r>
              <a:rPr lang="en-US" dirty="0"/>
              <a:t>But, since many countries support the use of trade barriers to protect their economies from foreign competition, meaningful progress is slow</a:t>
            </a:r>
          </a:p>
          <a:p>
            <a:pPr>
              <a:lnSpc>
                <a:spcPct val="90000"/>
              </a:lnSpc>
            </a:pPr>
            <a:r>
              <a:rPr lang="en-US" dirty="0"/>
              <a:t>The </a:t>
            </a:r>
            <a:r>
              <a:rPr lang="en-US" b="1" dirty="0">
                <a:solidFill>
                  <a:srgbClr val="959535"/>
                </a:solidFill>
              </a:rPr>
              <a:t>East African Community</a:t>
            </a:r>
            <a:r>
              <a:rPr lang="en-US" dirty="0"/>
              <a:t> (</a:t>
            </a:r>
            <a:r>
              <a:rPr lang="en-US" b="1" dirty="0">
                <a:solidFill>
                  <a:srgbClr val="959535"/>
                </a:solidFill>
              </a:rPr>
              <a:t>EAC</a:t>
            </a:r>
            <a:r>
              <a:rPr lang="en-US" dirty="0"/>
              <a:t>) was re-launched in 2001, however so far, the effort appears futile</a:t>
            </a:r>
          </a:p>
        </p:txBody>
      </p:sp>
      <p:sp>
        <p:nvSpPr>
          <p:cNvPr id="4" name="Footer Placeholder 3"/>
          <p:cNvSpPr>
            <a:spLocks noGrp="1"/>
          </p:cNvSpPr>
          <p:nvPr>
            <p:ph type="ftr" sz="quarter" idx="11"/>
          </p:nvPr>
        </p:nvSpPr>
        <p:spPr/>
        <p:txBody>
          <a:bodyPr/>
          <a:lstStyle/>
          <a:p>
            <a:endParaRPr lang="en-US"/>
          </a:p>
          <a:p>
            <a:endParaRPr lang="en-US"/>
          </a:p>
        </p:txBody>
      </p:sp>
      <p:sp>
        <p:nvSpPr>
          <p:cNvPr id="5" name="Slide Number Placeholder 4"/>
          <p:cNvSpPr>
            <a:spLocks noGrp="1"/>
          </p:cNvSpPr>
          <p:nvPr>
            <p:ph type="sldNum" sz="quarter" idx="12"/>
          </p:nvPr>
        </p:nvSpPr>
        <p:spPr/>
        <p:txBody>
          <a:bodyPr/>
          <a:lstStyle/>
          <a:p>
            <a:endParaRPr lang="en-US"/>
          </a:p>
          <a:p>
            <a:r>
              <a:rPr lang="en-US"/>
              <a:t>8-</a:t>
            </a:r>
            <a:fld id="{59527E80-66DE-456C-8B0D-04AD88E2386D}" type="slidenum">
              <a:rPr lang="en-US"/>
              <a:pPr/>
              <a:t>33</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403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403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403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5"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normAutofit fontScale="90000"/>
          </a:bodyPr>
          <a:lstStyle/>
          <a:p>
            <a:r>
              <a:rPr lang="en-US" sz="4000" b="1">
                <a:latin typeface="Cambria" pitchFamily="18" charset="0"/>
              </a:rPr>
              <a:t>What Does Economic </a:t>
            </a:r>
            <a:br>
              <a:rPr lang="en-US" sz="4000" b="1">
                <a:latin typeface="Cambria" pitchFamily="18" charset="0"/>
              </a:rPr>
            </a:br>
            <a:r>
              <a:rPr lang="en-US" sz="4000" b="1">
                <a:latin typeface="Cambria" pitchFamily="18" charset="0"/>
              </a:rPr>
              <a:t>Integration Mean For Managers?</a:t>
            </a:r>
          </a:p>
        </p:txBody>
      </p:sp>
      <p:sp>
        <p:nvSpPr>
          <p:cNvPr id="45059" name="Rectangle 3"/>
          <p:cNvSpPr>
            <a:spLocks noGrp="1" noChangeArrowheads="1"/>
          </p:cNvSpPr>
          <p:nvPr>
            <p:ph idx="1"/>
          </p:nvPr>
        </p:nvSpPr>
        <p:spPr/>
        <p:txBody>
          <a:bodyPr/>
          <a:lstStyle/>
          <a:p>
            <a:r>
              <a:rPr lang="en-US" sz="2800" dirty="0"/>
              <a:t>Regional economic integration</a:t>
            </a:r>
          </a:p>
          <a:p>
            <a:pPr lvl="1"/>
            <a:r>
              <a:rPr lang="en-US" sz="2400" dirty="0"/>
              <a:t>opens new markets  </a:t>
            </a:r>
          </a:p>
          <a:p>
            <a:pPr lvl="1"/>
            <a:r>
              <a:rPr lang="en-US" sz="2400" dirty="0"/>
              <a:t>allows firms to realize cost economies by centralizing production in those locations where the mix of factor costs and skills is optimal</a:t>
            </a:r>
          </a:p>
          <a:p>
            <a:r>
              <a:rPr lang="en-US" sz="2800" dirty="0"/>
              <a:t>But</a:t>
            </a:r>
          </a:p>
          <a:p>
            <a:pPr lvl="1"/>
            <a:r>
              <a:rPr lang="en-US" sz="2400" dirty="0"/>
              <a:t>within each grouping, the business environment becomes competitive</a:t>
            </a:r>
          </a:p>
          <a:p>
            <a:pPr lvl="1"/>
            <a:r>
              <a:rPr lang="en-US" sz="2400" dirty="0"/>
              <a:t>there is a risk of being shut out of the single market by the creation of a “trade fortress”</a:t>
            </a:r>
          </a:p>
        </p:txBody>
      </p:sp>
      <p:sp>
        <p:nvSpPr>
          <p:cNvPr id="4" name="Footer Placeholder 3"/>
          <p:cNvSpPr>
            <a:spLocks noGrp="1"/>
          </p:cNvSpPr>
          <p:nvPr>
            <p:ph type="ftr" sz="quarter" idx="11"/>
          </p:nvPr>
        </p:nvSpPr>
        <p:spPr/>
        <p:txBody>
          <a:bodyPr/>
          <a:lstStyle/>
          <a:p>
            <a:endParaRPr lang="en-US"/>
          </a:p>
          <a:p>
            <a:endParaRPr lang="en-US"/>
          </a:p>
        </p:txBody>
      </p:sp>
      <p:sp>
        <p:nvSpPr>
          <p:cNvPr id="5" name="Slide Number Placeholder 4"/>
          <p:cNvSpPr>
            <a:spLocks noGrp="1"/>
          </p:cNvSpPr>
          <p:nvPr>
            <p:ph type="sldNum" sz="quarter" idx="12"/>
          </p:nvPr>
        </p:nvSpPr>
        <p:spPr/>
        <p:txBody>
          <a:bodyPr/>
          <a:lstStyle/>
          <a:p>
            <a:endParaRPr lang="en-US"/>
          </a:p>
          <a:p>
            <a:r>
              <a:rPr lang="en-US"/>
              <a:t>8-</a:t>
            </a:r>
            <a:fld id="{A4D9FF2C-81FB-4EAF-9E24-CA6A336FDA62}" type="slidenum">
              <a:rPr lang="en-US"/>
              <a:pPr/>
              <a:t>34</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5059">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5059">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505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5059">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5059">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45059">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9" grpId="0" build="p"/>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1187</TotalTime>
  <Words>5838</Words>
  <Application>Microsoft Office PowerPoint</Application>
  <PresentationFormat>On-screen Show (4:3)</PresentationFormat>
  <Paragraphs>424</Paragraphs>
  <Slides>34</Slides>
  <Notes>33</Notes>
  <HiddenSlides>0</HiddenSlides>
  <MMClips>0</MMClips>
  <ScaleCrop>false</ScaleCrop>
  <HeadingPairs>
    <vt:vector size="4" baseType="variant">
      <vt:variant>
        <vt:lpstr>Theme</vt:lpstr>
      </vt:variant>
      <vt:variant>
        <vt:i4>1</vt:i4>
      </vt:variant>
      <vt:variant>
        <vt:lpstr>Slide Titles</vt:lpstr>
      </vt:variant>
      <vt:variant>
        <vt:i4>34</vt:i4>
      </vt:variant>
    </vt:vector>
  </HeadingPairs>
  <TitlesOfParts>
    <vt:vector size="35" baseType="lpstr">
      <vt:lpstr>Office Theme</vt:lpstr>
      <vt:lpstr>Trade Blocs and Regional Integration </vt:lpstr>
      <vt:lpstr>What Is Regional  Economic Integration?</vt:lpstr>
      <vt:lpstr>What Are The Levels Of  Regional Economic Integration?</vt:lpstr>
      <vt:lpstr>What Are The Levels Of  Regional Economic Integration?</vt:lpstr>
      <vt:lpstr>What Are The Levels Of  Regional Economic Integration?</vt:lpstr>
      <vt:lpstr>Why Should Countries  Integrate Their Economies?</vt:lpstr>
      <vt:lpstr>What Limits Efforts  At Integration?</vt:lpstr>
      <vt:lpstr>What Is The Status Of Regional Economic Integration In Europe?</vt:lpstr>
      <vt:lpstr>What Is The Status Of Regional Economic Integration In Europe?</vt:lpstr>
      <vt:lpstr>What Is The European Union?</vt:lpstr>
      <vt:lpstr>What Is The Political Structure  Of The European Union?</vt:lpstr>
      <vt:lpstr>What Is The Euro?</vt:lpstr>
      <vt:lpstr>USD to Euro Exchange Chart</vt:lpstr>
      <vt:lpstr>Euro Debt Crisis Explained</vt:lpstr>
      <vt:lpstr>Euro Zone - The Last 48hrs</vt:lpstr>
      <vt:lpstr>Is The Euro A Good Thing?</vt:lpstr>
      <vt:lpstr>Should The EU  Continue To  Expand?</vt:lpstr>
      <vt:lpstr>What Is The Status Of Economic Integration In The Americas?</vt:lpstr>
      <vt:lpstr>What Is The Status Of Economic Integration In The Americas?</vt:lpstr>
      <vt:lpstr>What Is The North American Free Trade Agreement? </vt:lpstr>
      <vt:lpstr>Is The North American  Free Trade Area Beneficial? </vt:lpstr>
      <vt:lpstr>Is The North American  Free Trade Area Beneficial?</vt:lpstr>
      <vt:lpstr>Who Was Right?</vt:lpstr>
      <vt:lpstr>What Is  The Andean Community?</vt:lpstr>
      <vt:lpstr>What Is MERCOSUR?</vt:lpstr>
      <vt:lpstr>What Is The Central American Trade Agreement And CARICOM?</vt:lpstr>
      <vt:lpstr>What Is Free Trade  Of The Americas? </vt:lpstr>
      <vt:lpstr>What Is The Status Of Economic Integration In Asia?</vt:lpstr>
      <vt:lpstr>What Is The Association Of Southeast Asian Nations?</vt:lpstr>
      <vt:lpstr>What Is The Association Of Southeast Asian Nations?</vt:lpstr>
      <vt:lpstr>What Is The Asia-Pacific Economic Cooperation?</vt:lpstr>
      <vt:lpstr>What Is The Asia-Pacific Economic Cooperation?</vt:lpstr>
      <vt:lpstr>What Is The Status Of  Economic Integration In Africa?</vt:lpstr>
      <vt:lpstr>What Does Economic  Integration Mean For Managers?</vt:lpstr>
    </vt:vector>
  </TitlesOfParts>
  <Company>The McGraw-Hill Companies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megan_richter</dc:creator>
  <cp:lastModifiedBy>Carleton University</cp:lastModifiedBy>
  <cp:revision>58</cp:revision>
  <cp:lastPrinted>2011-10-29T19:12:19Z</cp:lastPrinted>
  <dcterms:created xsi:type="dcterms:W3CDTF">2009-08-20T20:27:24Z</dcterms:created>
  <dcterms:modified xsi:type="dcterms:W3CDTF">2011-11-03T17:11:46Z</dcterms:modified>
</cp:coreProperties>
</file>