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740" r:id="rId1"/>
  </p:sldMasterIdLst>
  <p:notesMasterIdLst>
    <p:notesMasterId r:id="rId32"/>
  </p:notesMasterIdLst>
  <p:sldIdLst>
    <p:sldId id="448" r:id="rId2"/>
    <p:sldId id="377" r:id="rId3"/>
    <p:sldId id="408" r:id="rId4"/>
    <p:sldId id="409" r:id="rId5"/>
    <p:sldId id="410" r:id="rId6"/>
    <p:sldId id="411" r:id="rId7"/>
    <p:sldId id="412" r:id="rId8"/>
    <p:sldId id="413" r:id="rId9"/>
    <p:sldId id="414" r:id="rId10"/>
    <p:sldId id="415" r:id="rId11"/>
    <p:sldId id="416" r:id="rId12"/>
    <p:sldId id="417" r:id="rId13"/>
    <p:sldId id="418" r:id="rId14"/>
    <p:sldId id="419" r:id="rId15"/>
    <p:sldId id="420" r:id="rId16"/>
    <p:sldId id="421" r:id="rId17"/>
    <p:sldId id="422" r:id="rId18"/>
    <p:sldId id="423" r:id="rId19"/>
    <p:sldId id="424" r:id="rId20"/>
    <p:sldId id="425" r:id="rId21"/>
    <p:sldId id="430" r:id="rId22"/>
    <p:sldId id="431" r:id="rId23"/>
    <p:sldId id="432" r:id="rId24"/>
    <p:sldId id="433" r:id="rId25"/>
    <p:sldId id="434" r:id="rId26"/>
    <p:sldId id="435" r:id="rId27"/>
    <p:sldId id="436" r:id="rId28"/>
    <p:sldId id="437" r:id="rId29"/>
    <p:sldId id="440" r:id="rId30"/>
    <p:sldId id="446"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3172">
          <p15:clr>
            <a:srgbClr val="A4A3A4"/>
          </p15:clr>
        </p15:guide>
        <p15:guide id="2" pos="49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5229"/>
    <a:srgbClr val="043333"/>
    <a:srgbClr val="198A46"/>
    <a:srgbClr val="22B35B"/>
    <a:srgbClr val="00006E"/>
    <a:srgbClr val="FFEAD5"/>
    <a:srgbClr val="E41F07"/>
    <a:srgbClr val="CCCCCC"/>
    <a:srgbClr val="13545B"/>
    <a:srgbClr val="2393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71" autoAdjust="0"/>
    <p:restoredTop sz="76821" autoAdjust="0"/>
  </p:normalViewPr>
  <p:slideViewPr>
    <p:cSldViewPr snapToGrid="0">
      <p:cViewPr varScale="1">
        <p:scale>
          <a:sx n="81" d="100"/>
          <a:sy n="81" d="100"/>
        </p:scale>
        <p:origin x="1836" y="96"/>
      </p:cViewPr>
      <p:guideLst>
        <p:guide orient="horz" pos="3172"/>
        <p:guide pos="4969"/>
      </p:guideLst>
    </p:cSldViewPr>
  </p:slideViewPr>
  <p:outlineViewPr>
    <p:cViewPr>
      <p:scale>
        <a:sx n="33" d="100"/>
        <a:sy n="33" d="100"/>
      </p:scale>
      <p:origin x="42" y="261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122" d="100"/>
          <a:sy n="122" d="100"/>
        </p:scale>
        <p:origin x="-80" y="240"/>
      </p:cViewPr>
      <p:guideLst>
        <p:guide orient="horz" pos="2880"/>
        <p:guide pos="2160"/>
      </p:guideLst>
    </p:cSldViewPr>
  </p:notesViewPr>
  <p:gridSpacing cx="45720" cy="4572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3.wmf"/><Relationship Id="rId1" Type="http://schemas.openxmlformats.org/officeDocument/2006/relationships/image" Target="../media/image5.wmf"/><Relationship Id="rId5" Type="http://schemas.openxmlformats.org/officeDocument/2006/relationships/image" Target="../media/image8.wmf"/><Relationship Id="rId4" Type="http://schemas.openxmlformats.org/officeDocument/2006/relationships/image" Target="../media/image7.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7.wmf"/><Relationship Id="rId1" Type="http://schemas.openxmlformats.org/officeDocument/2006/relationships/image" Target="../media/image6.wmf"/><Relationship Id="rId5" Type="http://schemas.openxmlformats.org/officeDocument/2006/relationships/image" Target="../media/image3.wmf"/><Relationship Id="rId4" Type="http://schemas.openxmlformats.org/officeDocument/2006/relationships/image" Target="../media/image5.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 Id="rId5" Type="http://schemas.openxmlformats.org/officeDocument/2006/relationships/image" Target="../media/image3.wmf"/><Relationship Id="rId4" Type="http://schemas.openxmlformats.org/officeDocument/2006/relationships/image" Target="../media/image5.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 Id="rId4" Type="http://schemas.openxmlformats.org/officeDocument/2006/relationships/image" Target="../media/image1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9.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 Id="rId4" Type="http://schemas.openxmlformats.org/officeDocument/2006/relationships/image" Target="../media/image1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US" dirty="0"/>
          </a:p>
        </p:txBody>
      </p:sp>
      <p:sp>
        <p:nvSpPr>
          <p:cNvPr id="194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dirty="0"/>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94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US" dirty="0"/>
          </a:p>
        </p:txBody>
      </p:sp>
      <p:sp>
        <p:nvSpPr>
          <p:cNvPr id="194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CF67D070-B369-4BEA-91A4-C0F09C415F4C}" type="slidenum">
              <a:rPr lang="en-US"/>
              <a:pPr>
                <a:defRPr/>
              </a:pPr>
              <a:t>‹#›</a:t>
            </a:fld>
            <a:endParaRPr lang="en-US" dirty="0"/>
          </a:p>
        </p:txBody>
      </p:sp>
    </p:spTree>
    <p:extLst>
      <p:ext uri="{BB962C8B-B14F-4D97-AF65-F5344CB8AC3E}">
        <p14:creationId xmlns:p14="http://schemas.microsoft.com/office/powerpoint/2010/main" val="3164917625"/>
      </p:ext>
    </p:extLst>
  </p:cSld>
  <p:clrMap bg1="lt1" tx1="dk1" bg2="lt2" tx2="dk2" accent1="accent1" accent2="accent2" accent3="accent3" accent4="accent4" accent5="accent5" accent6="accent6" hlink="hlink" folHlink="folHlink"/>
  <p:notesStyle>
    <a:lvl1pPr algn="l" rtl="0" eaLnBrk="0" fontAlgn="base" hangingPunct="0">
      <a:spcBef>
        <a:spcPts val="0"/>
      </a:spcBef>
      <a:spcAft>
        <a:spcPct val="0"/>
      </a:spcAft>
      <a:defRPr sz="1200" kern="1200">
        <a:solidFill>
          <a:schemeClr val="tx1"/>
        </a:solidFill>
        <a:latin typeface="Arial" charset="0"/>
        <a:ea typeface="+mn-ea"/>
        <a:cs typeface="+mn-cs"/>
      </a:defRPr>
    </a:lvl1pPr>
    <a:lvl2pPr marL="457200" algn="l" rtl="0" eaLnBrk="0" fontAlgn="base" hangingPunct="0">
      <a:spcBef>
        <a:spcPts val="0"/>
      </a:spcBef>
      <a:spcAft>
        <a:spcPct val="0"/>
      </a:spcAft>
      <a:defRPr sz="1200" kern="1200">
        <a:solidFill>
          <a:schemeClr val="tx1"/>
        </a:solidFill>
        <a:latin typeface="Arial" charset="0"/>
        <a:ea typeface="+mn-ea"/>
        <a:cs typeface="+mn-cs"/>
      </a:defRPr>
    </a:lvl2pPr>
    <a:lvl3pPr marL="914400" algn="l" rtl="0" eaLnBrk="0" fontAlgn="base" hangingPunct="0">
      <a:spcBef>
        <a:spcPts val="0"/>
      </a:spcBef>
      <a:spcAft>
        <a:spcPct val="0"/>
      </a:spcAft>
      <a:defRPr sz="1200" kern="1200">
        <a:solidFill>
          <a:schemeClr val="tx1"/>
        </a:solidFill>
        <a:latin typeface="Arial" charset="0"/>
        <a:ea typeface="+mn-ea"/>
        <a:cs typeface="+mn-cs"/>
      </a:defRPr>
    </a:lvl3pPr>
    <a:lvl4pPr marL="1371600" algn="l" rtl="0" eaLnBrk="0" fontAlgn="base" hangingPunct="0">
      <a:spcBef>
        <a:spcPts val="0"/>
      </a:spcBef>
      <a:spcAft>
        <a:spcPct val="0"/>
      </a:spcAft>
      <a:defRPr sz="1200" kern="1200">
        <a:solidFill>
          <a:schemeClr val="tx1"/>
        </a:solidFill>
        <a:latin typeface="Arial" charset="0"/>
        <a:ea typeface="+mn-ea"/>
        <a:cs typeface="+mn-cs"/>
      </a:defRPr>
    </a:lvl4pPr>
    <a:lvl5pPr marL="1828800" algn="l" rtl="0" eaLnBrk="0" fontAlgn="base" hangingPunct="0">
      <a:spcBef>
        <a:spcPts val="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0</a:t>
            </a:fld>
            <a:endParaRPr lang="en-US" dirty="0"/>
          </a:p>
        </p:txBody>
      </p:sp>
    </p:spTree>
    <p:extLst>
      <p:ext uri="{BB962C8B-B14F-4D97-AF65-F5344CB8AC3E}">
        <p14:creationId xmlns:p14="http://schemas.microsoft.com/office/powerpoint/2010/main" val="379114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1</a:t>
            </a:fld>
            <a:endParaRPr lang="en-US" dirty="0"/>
          </a:p>
        </p:txBody>
      </p:sp>
    </p:spTree>
    <p:extLst>
      <p:ext uri="{BB962C8B-B14F-4D97-AF65-F5344CB8AC3E}">
        <p14:creationId xmlns:p14="http://schemas.microsoft.com/office/powerpoint/2010/main" val="4252355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E02DD442-1BF2-45C0-85B8-023C1C8F8D1C}" type="slidenum">
              <a:rPr lang="en-US" smtClean="0"/>
              <a:pPr/>
              <a:t>2</a:t>
            </a:fld>
            <a:endParaRPr lang="en-US" dirty="0"/>
          </a:p>
        </p:txBody>
      </p:sp>
      <p:sp>
        <p:nvSpPr>
          <p:cNvPr id="59396" name="Rectangle 3"/>
          <p:cNvSpPr>
            <a:spLocks noGrp="1" noChangeArrowheads="1"/>
          </p:cNvSpPr>
          <p:nvPr>
            <p:ph type="body" idx="1"/>
          </p:nvPr>
        </p:nvSpPr>
        <p:spPr/>
        <p:txBody>
          <a:bodyPr/>
          <a:lstStyle/>
          <a:p>
            <a:r>
              <a:rPr lang="en-US" dirty="0"/>
              <a:t>In this and the following sections (in which we analyze policies with the M-F model), we assume the price level is fixed</a:t>
            </a:r>
            <a:r>
              <a:rPr lang="en-US" dirty="0">
                <a:latin typeface="Arial"/>
                <a:cs typeface="Arial"/>
              </a:rPr>
              <a:t>.</a:t>
            </a:r>
            <a:endParaRPr lang="en-US" dirty="0"/>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244082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5516B526-358C-4BF5-9ECC-D1F90C233A95}" type="slidenum">
              <a:rPr lang="en-US" smtClean="0"/>
              <a:pPr/>
              <a:t>3</a:t>
            </a:fld>
            <a:endParaRPr lang="en-US" dirty="0"/>
          </a:p>
        </p:txBody>
      </p:sp>
      <p:sp>
        <p:nvSpPr>
          <p:cNvPr id="60420" name="Rectangle 3"/>
          <p:cNvSpPr>
            <a:spLocks noGrp="1" noChangeArrowheads="1"/>
          </p:cNvSpPr>
          <p:nvPr>
            <p:ph type="body" idx="1"/>
          </p:nvPr>
        </p:nvSpPr>
        <p:spPr/>
        <p:txBody>
          <a:bodyPr/>
          <a:lstStyle/>
          <a:p>
            <a:r>
              <a:rPr lang="en-US" dirty="0"/>
              <a:t>The text (pp.370-371) shows how the Keynesian Cross can be used to derive the IS* curve.  </a:t>
            </a:r>
          </a:p>
          <a:p>
            <a:endParaRPr lang="en-US" dirty="0"/>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597097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403FA9F7-BCFC-4019-94F9-EBD552E38450}" type="slidenum">
              <a:rPr lang="en-US" smtClean="0"/>
              <a:pPr/>
              <a:t>4</a:t>
            </a:fld>
            <a:endParaRPr lang="en-US" dirty="0"/>
          </a:p>
        </p:txBody>
      </p:sp>
      <p:sp>
        <p:nvSpPr>
          <p:cNvPr id="61444" name="Rectangle 3"/>
          <p:cNvSpPr>
            <a:spLocks noGrp="1" noChangeArrowheads="1"/>
          </p:cNvSpPr>
          <p:nvPr>
            <p:ph type="body" idx="1"/>
          </p:nvPr>
        </p:nvSpPr>
        <p:spPr/>
        <p:txBody>
          <a:bodyPr/>
          <a:lstStyle/>
          <a:p>
            <a:r>
              <a:rPr lang="en-US" dirty="0"/>
              <a:t>The text (Figure 13-2 on p.372) shows how the LM curve in (Y,r) space, together with the fixed r*, determines the value of Y at which the LM* curve here is vertical.  </a:t>
            </a:r>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224633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4354331-CF66-47CD-8B3E-F3E1CE49C678}" type="slidenum">
              <a:rPr lang="en-US"/>
              <a:pPr>
                <a:defRPr/>
              </a:pPr>
              <a:t>5</a:t>
            </a:fld>
            <a:endParaRPr lang="en-US" dirty="0"/>
          </a:p>
        </p:txBody>
      </p:sp>
      <p:sp>
        <p:nvSpPr>
          <p:cNvPr id="62467" name="Rectangle 2"/>
          <p:cNvSpPr>
            <a:spLocks noGrp="1" noRot="1" noChangeAspect="1" noChangeArrowheads="1" noTextEdit="1"/>
          </p:cNvSpPr>
          <p:nvPr>
            <p:ph type="sldImg"/>
          </p:nvPr>
        </p:nvSpPr>
        <p:spPr>
          <a:xfrm>
            <a:off x="1558925" y="650875"/>
            <a:ext cx="3748088" cy="2811463"/>
          </a:xfrm>
          <a:ln/>
        </p:spPr>
      </p:sp>
      <p:sp>
        <p:nvSpPr>
          <p:cNvPr id="6246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  </a:t>
            </a:r>
          </a:p>
          <a:p>
            <a:endParaRPr lang="en-US" dirty="0"/>
          </a:p>
          <a:p>
            <a:endParaRPr lang="en-US" dirty="0"/>
          </a:p>
        </p:txBody>
      </p:sp>
    </p:spTree>
    <p:extLst>
      <p:ext uri="{BB962C8B-B14F-4D97-AF65-F5344CB8AC3E}">
        <p14:creationId xmlns:p14="http://schemas.microsoft.com/office/powerpoint/2010/main" val="141504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967939E-FB56-4A05-9767-4CFE1DE0ACEA}" type="slidenum">
              <a:rPr lang="en-US"/>
              <a:pPr>
                <a:defRPr/>
              </a:pPr>
              <a:t>6</a:t>
            </a:fld>
            <a:endParaRPr lang="en-US" dirty="0"/>
          </a:p>
        </p:txBody>
      </p:sp>
      <p:sp>
        <p:nvSpPr>
          <p:cNvPr id="63491" name="Rectangle 2"/>
          <p:cNvSpPr>
            <a:spLocks noGrp="1" noRot="1" noChangeAspect="1" noChangeArrowheads="1" noTextEdit="1"/>
          </p:cNvSpPr>
          <p:nvPr>
            <p:ph type="sldImg"/>
          </p:nvPr>
        </p:nvSpPr>
        <p:spPr>
          <a:xfrm>
            <a:off x="1558925" y="650875"/>
            <a:ext cx="3748088" cy="2811463"/>
          </a:xfrm>
          <a:ln/>
        </p:spPr>
      </p:sp>
      <p:sp>
        <p:nvSpPr>
          <p:cNvPr id="6349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0395889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B2FF5A20-6377-49B5-A929-9DA9266951D5}" type="slidenum">
              <a:rPr lang="en-US" smtClean="0"/>
              <a:pPr/>
              <a:t>7</a:t>
            </a:fld>
            <a:endParaRPr lang="en-US" dirty="0"/>
          </a:p>
        </p:txBody>
      </p:sp>
      <p:sp>
        <p:nvSpPr>
          <p:cNvPr id="64516" name="Rectangle 3"/>
          <p:cNvSpPr>
            <a:spLocks noGrp="1" noChangeArrowheads="1"/>
          </p:cNvSpPr>
          <p:nvPr>
            <p:ph type="body" idx="1"/>
          </p:nvPr>
        </p:nvSpPr>
        <p:spPr/>
        <p:txBody>
          <a:bodyPr/>
          <a:lstStyle/>
          <a:p>
            <a:r>
              <a:rPr lang="en-US" dirty="0"/>
              <a:t>Intuition for the shift in IS*:</a:t>
            </a:r>
          </a:p>
          <a:p>
            <a:r>
              <a:rPr lang="en-US" dirty="0"/>
              <a:t>At a given value of e (and hence NX), an increase in G causes an increase in the value of Y that equates planned expenditure with actual expenditure.  </a:t>
            </a:r>
          </a:p>
          <a:p>
            <a:endParaRPr lang="en-US" dirty="0"/>
          </a:p>
          <a:p>
            <a:r>
              <a:rPr lang="en-US" dirty="0"/>
              <a:t>Intuition for the results:</a:t>
            </a:r>
          </a:p>
          <a:p>
            <a:r>
              <a:rPr lang="en-US" dirty="0"/>
              <a:t>As we learned in earlier chapters, a fiscal expansion puts upward pressure on the country’s interest rate.  In a small open economy with perfect capital mobility, as soon as the domestic interest rate rises even the tiniest bit about the world rate, tons of foreign (financial) capital will flow in to take advantage of the rate difference.  But in order for foreigners to buy these bonds, they must first acquire CAD dollars.  Hence, the capital inflows cause an increase in foreign demand for dollars in the foreign exchange market, causing the dollar to appreciate.  This appreciation makes exports more expensive to foreigners, and imports cheaper to people at home, and thus causes NX to fall.  The fall in NX offsets the effect of the fiscal expansion.</a:t>
            </a:r>
          </a:p>
          <a:p>
            <a:endParaRPr lang="en-US" dirty="0"/>
          </a:p>
          <a:p>
            <a:r>
              <a:rPr lang="en-US" dirty="0"/>
              <a:t>How do we know that </a:t>
            </a:r>
            <a:r>
              <a:rPr lang="en-US" dirty="0">
                <a:sym typeface="Symbol" pitchFamily="18" charset="2"/>
              </a:rPr>
              <a:t>ΔY = 0?  Because maintaining equilibrium in the money market requires that Y be unchanged:  the fiscal expansion does not affect either the real money supply (M/P) or the world interest rate (because this economy is “small”).  Hence, any change in income would throw the money market out of whack.  So, the exchange rate has to rise until NX has fallen enough to perfectly offset the expansionary impact of the fiscal policy on output.  </a:t>
            </a:r>
          </a:p>
          <a:p>
            <a:endParaRPr lang="en-US" dirty="0">
              <a:sym typeface="Symbol" pitchFamily="18" charset="2"/>
            </a:endParaRPr>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4444130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FB38D10-D5F0-4966-A275-11B29EFC2C82}" type="slidenum">
              <a:rPr lang="en-US"/>
              <a:pPr>
                <a:defRPr/>
              </a:pPr>
              <a:t>8</a:t>
            </a:fld>
            <a:endParaRPr lang="en-US" dirty="0"/>
          </a:p>
        </p:txBody>
      </p:sp>
      <p:sp>
        <p:nvSpPr>
          <p:cNvPr id="65539" name="Rectangle 2"/>
          <p:cNvSpPr>
            <a:spLocks noGrp="1" noRot="1" noChangeAspect="1" noChangeArrowheads="1" noTextEdit="1"/>
          </p:cNvSpPr>
          <p:nvPr>
            <p:ph type="sldImg"/>
          </p:nvPr>
        </p:nvSpPr>
        <p:spPr>
          <a:xfrm>
            <a:off x="1558925" y="650875"/>
            <a:ext cx="3748088" cy="2811463"/>
          </a:xfrm>
          <a:ln/>
        </p:spPr>
      </p:sp>
      <p:sp>
        <p:nvSpPr>
          <p:cNvPr id="6554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3013179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52AD6420-2A9C-4555-830F-A67ECA7B76DB}" type="slidenum">
              <a:rPr lang="en-US" smtClean="0"/>
              <a:pPr/>
              <a:t>9</a:t>
            </a:fld>
            <a:endParaRPr lang="en-US" dirty="0"/>
          </a:p>
        </p:txBody>
      </p:sp>
      <p:sp>
        <p:nvSpPr>
          <p:cNvPr id="66564" name="Rectangle 3"/>
          <p:cNvSpPr>
            <a:spLocks noGrp="1" noChangeArrowheads="1"/>
          </p:cNvSpPr>
          <p:nvPr>
            <p:ph type="body" idx="1"/>
          </p:nvPr>
        </p:nvSpPr>
        <p:spPr>
          <a:xfrm>
            <a:off x="685799" y="3811979"/>
            <a:ext cx="5533845" cy="4702629"/>
          </a:xfrm>
        </p:spPr>
        <p:txBody>
          <a:bodyPr/>
          <a:lstStyle/>
          <a:p>
            <a:endParaRPr lang="en-US" dirty="0"/>
          </a:p>
          <a:p>
            <a:r>
              <a:rPr lang="en-US" dirty="0"/>
              <a:t>Intuition for the rightward LM* shift:  </a:t>
            </a:r>
          </a:p>
          <a:p>
            <a:r>
              <a:rPr lang="en-US" dirty="0"/>
              <a:t>At the initial (r*,Y), an increase in M throws the money market out of equilibrium.  To restore equilibrium, either Y must rise or the interest rate must fall, or some combination of the two.  In a small open economy, though, the interest rate cannot fall.  So Y must rise to restore equilibrium in the money market.  </a:t>
            </a:r>
          </a:p>
          <a:p>
            <a:endParaRPr lang="en-US" dirty="0"/>
          </a:p>
          <a:p>
            <a:r>
              <a:rPr lang="en-US" dirty="0"/>
              <a:t>Intuition for the results:</a:t>
            </a:r>
          </a:p>
          <a:p>
            <a:r>
              <a:rPr lang="en-US" dirty="0"/>
              <a:t>Initially, the increase in the money supply puts downward pressure on the interest rate.  (In a closed economy, the interest rate would fall.)  Because the economy is small and open, when the interest rate tries to fall below r*, savers send their loanable funds to the world financial market.  This capital outflow causes the exchange rate to fall, which causes NX</a:t>
            </a:r>
            <a:r>
              <a:rPr lang="en-US" dirty="0">
                <a:latin typeface="Arial"/>
                <a:cs typeface="Arial"/>
              </a:rPr>
              <a:t>—</a:t>
            </a:r>
            <a:r>
              <a:rPr lang="en-US" dirty="0"/>
              <a:t>and hence Y</a:t>
            </a:r>
            <a:r>
              <a:rPr lang="en-US" dirty="0">
                <a:latin typeface="Arial"/>
                <a:cs typeface="Arial"/>
              </a:rPr>
              <a:t>—</a:t>
            </a:r>
            <a:r>
              <a:rPr lang="en-US" dirty="0"/>
              <a:t>to increase.  </a:t>
            </a:r>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4851359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A31DAB25-5580-4632-865D-5683AD784370}" type="slidenum">
              <a:rPr lang="en-US" smtClean="0"/>
              <a:pPr/>
              <a:t>10</a:t>
            </a:fld>
            <a:endParaRPr lang="en-US" dirty="0"/>
          </a:p>
        </p:txBody>
      </p:sp>
      <p:sp>
        <p:nvSpPr>
          <p:cNvPr id="67588" name="Rectangle 3"/>
          <p:cNvSpPr>
            <a:spLocks noGrp="1" noChangeArrowheads="1"/>
          </p:cNvSpPr>
          <p:nvPr>
            <p:ph type="body" idx="1"/>
          </p:nvPr>
        </p:nvSpPr>
        <p:spPr/>
        <p:txBody>
          <a:bodyPr/>
          <a:lstStyle/>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18320380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EB3C6C9F-79E3-4275-83A7-C9F9DE2D2F0C}" type="slidenum">
              <a:rPr lang="en-US" smtClean="0"/>
              <a:pPr/>
              <a:t>11</a:t>
            </a:fld>
            <a:endParaRPr lang="en-US" dirty="0"/>
          </a:p>
        </p:txBody>
      </p:sp>
      <p:sp>
        <p:nvSpPr>
          <p:cNvPr id="68612" name="Rectangle 3"/>
          <p:cNvSpPr>
            <a:spLocks noGrp="1" noChangeArrowheads="1"/>
          </p:cNvSpPr>
          <p:nvPr>
            <p:ph type="body" idx="1"/>
          </p:nvPr>
        </p:nvSpPr>
        <p:spPr/>
        <p:txBody>
          <a:bodyPr/>
          <a:lstStyle/>
          <a:p>
            <a:r>
              <a:rPr lang="en-US" dirty="0">
                <a:sym typeface="Symbol" pitchFamily="18" charset="2"/>
              </a:rPr>
              <a:t>Intuition for results:</a:t>
            </a:r>
          </a:p>
          <a:p>
            <a:r>
              <a:rPr lang="en-US" dirty="0">
                <a:sym typeface="Symbol" pitchFamily="18" charset="2"/>
              </a:rPr>
              <a:t>At the initial exchange rate, the tariff or quota shifts domestic residents’ demand from foreign to domestic goods.  The reduction in their demand for foreign goods causes a corresponding reduction in the supply of the country’s currency in the foreign exchange market.  This causes the exchange rate to rise. The appreciation reduces NX, offsetting the import restriction’s initial expansion of NX.  </a:t>
            </a:r>
          </a:p>
          <a:p>
            <a:endParaRPr lang="en-US" dirty="0">
              <a:sym typeface="Symbol" pitchFamily="18" charset="2"/>
            </a:endParaRPr>
          </a:p>
          <a:p>
            <a:r>
              <a:rPr lang="en-US" dirty="0">
                <a:sym typeface="Symbol" pitchFamily="18" charset="2"/>
              </a:rPr>
              <a:t>How do we know that the effect of the appreciation on NX </a:t>
            </a:r>
            <a:r>
              <a:rPr lang="en-US" u="sng" dirty="0">
                <a:sym typeface="Symbol" pitchFamily="18" charset="2"/>
              </a:rPr>
              <a:t>exactly</a:t>
            </a:r>
            <a:r>
              <a:rPr lang="en-US" dirty="0">
                <a:sym typeface="Symbol" pitchFamily="18" charset="2"/>
              </a:rPr>
              <a:t> cancels out the effect of the import restriction on NX?  There is only one value of Y that allows the money market to clear; since Y, C, I, and G are all unchanged, NX = Y-(C+I+G) must also be unchanged.  </a:t>
            </a:r>
          </a:p>
          <a:p>
            <a:endParaRPr lang="en-US" dirty="0">
              <a:sym typeface="Symbol" pitchFamily="18" charset="2"/>
            </a:endParaRPr>
          </a:p>
          <a:p>
            <a:endParaRPr lang="en-US" dirty="0">
              <a:sym typeface="Symbol" pitchFamily="18" charset="2"/>
            </a:endParaRPr>
          </a:p>
          <a:p>
            <a:endParaRPr lang="en-US" dirty="0">
              <a:sym typeface="Symbol" pitchFamily="18" charset="2"/>
            </a:endParaRPr>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4431269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A9988AF7-1849-420B-BEBF-1C654A4C8811}" type="slidenum">
              <a:rPr lang="en-US"/>
              <a:pPr>
                <a:defRPr/>
              </a:pPr>
              <a:t>12</a:t>
            </a:fld>
            <a:endParaRPr lang="en-US" dirty="0"/>
          </a:p>
        </p:txBody>
      </p:sp>
      <p:sp>
        <p:nvSpPr>
          <p:cNvPr id="69635" name="Rectangle 2"/>
          <p:cNvSpPr>
            <a:spLocks noGrp="1" noRot="1" noChangeAspect="1" noChangeArrowheads="1" noTextEdit="1"/>
          </p:cNvSpPr>
          <p:nvPr>
            <p:ph type="sldImg"/>
          </p:nvPr>
        </p:nvSpPr>
        <p:spPr>
          <a:xfrm>
            <a:off x="1558925" y="650875"/>
            <a:ext cx="3748088" cy="2811463"/>
          </a:xfrm>
          <a:ln/>
        </p:spPr>
      </p:sp>
      <p:sp>
        <p:nvSpPr>
          <p:cNvPr id="69636"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8130308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3AF0093C-68EE-43CA-A5F3-CA9F2FFFBB18}" type="slidenum">
              <a:rPr lang="en-US" smtClean="0"/>
              <a:pPr/>
              <a:t>13</a:t>
            </a:fld>
            <a:endParaRPr lang="en-US" dirty="0"/>
          </a:p>
        </p:txBody>
      </p:sp>
      <p:sp>
        <p:nvSpPr>
          <p:cNvPr id="70660" name="Rectangle 3"/>
          <p:cNvSpPr>
            <a:spLocks noGrp="1" noChangeArrowheads="1"/>
          </p:cNvSpPr>
          <p:nvPr>
            <p:ph type="body" idx="1"/>
          </p:nvPr>
        </p:nvSpPr>
        <p:spPr/>
        <p:txBody>
          <a:bodyPr/>
          <a:lstStyle/>
          <a:p>
            <a:r>
              <a:rPr lang="en-US" dirty="0"/>
              <a:t>Import restrictions cause a sectoral shift, a shift in demand from export-producing sectors to import-competing sectors.  </a:t>
            </a:r>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9644992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40DACA3B-3AF8-467D-B780-F6DD770FDBC1}" type="slidenum">
              <a:rPr lang="en-US"/>
              <a:pPr>
                <a:defRPr/>
              </a:pPr>
              <a:t>14</a:t>
            </a:fld>
            <a:endParaRPr lang="en-US" dirty="0"/>
          </a:p>
        </p:txBody>
      </p:sp>
      <p:sp>
        <p:nvSpPr>
          <p:cNvPr id="71683" name="Rectangle 2"/>
          <p:cNvSpPr>
            <a:spLocks noGrp="1" noRot="1" noChangeAspect="1" noChangeArrowheads="1" noTextEdit="1"/>
          </p:cNvSpPr>
          <p:nvPr>
            <p:ph type="sldImg"/>
          </p:nvPr>
        </p:nvSpPr>
        <p:spPr>
          <a:xfrm>
            <a:off x="1558925" y="650875"/>
            <a:ext cx="3748088" cy="2811463"/>
          </a:xfrm>
          <a:ln/>
        </p:spPr>
      </p:sp>
      <p:sp>
        <p:nvSpPr>
          <p:cNvPr id="7168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1325456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3761469-39CC-4CD1-801F-462CD0C8A64F}" type="slidenum">
              <a:rPr lang="en-US"/>
              <a:pPr>
                <a:defRPr/>
              </a:pPr>
              <a:t>15</a:t>
            </a:fld>
            <a:endParaRPr lang="en-US" dirty="0"/>
          </a:p>
        </p:txBody>
      </p:sp>
      <p:sp>
        <p:nvSpPr>
          <p:cNvPr id="72707" name="Rectangle 2"/>
          <p:cNvSpPr>
            <a:spLocks noGrp="1" noRot="1" noChangeAspect="1" noChangeArrowheads="1" noTextEdit="1"/>
          </p:cNvSpPr>
          <p:nvPr>
            <p:ph type="sldImg"/>
          </p:nvPr>
        </p:nvSpPr>
        <p:spPr>
          <a:xfrm>
            <a:off x="1558925" y="650875"/>
            <a:ext cx="3748088" cy="2811463"/>
          </a:xfrm>
          <a:ln/>
        </p:spPr>
      </p:sp>
      <p:sp>
        <p:nvSpPr>
          <p:cNvPr id="7270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1000" dirty="0">
              <a:sym typeface="Symbol" pitchFamily="18" charset="2"/>
            </a:endParaRPr>
          </a:p>
        </p:txBody>
      </p:sp>
    </p:spTree>
    <p:extLst>
      <p:ext uri="{BB962C8B-B14F-4D97-AF65-F5344CB8AC3E}">
        <p14:creationId xmlns:p14="http://schemas.microsoft.com/office/powerpoint/2010/main" val="15477644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FC54D5DC-44BB-4CCA-8C85-D9464EB804D2}" type="slidenum">
              <a:rPr lang="en-US" smtClean="0"/>
              <a:pPr/>
              <a:t>16</a:t>
            </a:fld>
            <a:endParaRPr lang="en-US" dirty="0"/>
          </a:p>
        </p:txBody>
      </p:sp>
      <p:sp>
        <p:nvSpPr>
          <p:cNvPr id="73732" name="Rectangle 3"/>
          <p:cNvSpPr>
            <a:spLocks noGrp="1" noChangeArrowheads="1"/>
          </p:cNvSpPr>
          <p:nvPr>
            <p:ph type="body" idx="1"/>
          </p:nvPr>
        </p:nvSpPr>
        <p:spPr/>
        <p:txBody>
          <a:bodyPr/>
          <a:lstStyle/>
          <a:p>
            <a:r>
              <a:rPr lang="en-US" dirty="0"/>
              <a:t>The monetary expansion puts downward pressure on the exchange rate.  To prevent it from falling, the central bank starts buying domestic currency in greater quantities to “prop up” the value of the currency in foreign exchange markets.  This buying removes domestic currency from circulation, causing the money supply to fall, which shifts the LM* curve back.  </a:t>
            </a:r>
          </a:p>
          <a:p>
            <a:endParaRPr lang="en-US" dirty="0"/>
          </a:p>
          <a:p>
            <a:r>
              <a:rPr lang="en-US" dirty="0"/>
              <a:t>Another way of looking at it:  To keep the exchange rate fixed, the central bank must use monetary policy to shift LM* as required so that the intersection of LM* and IS* always occurs at the desired exchange rate.  Unless the IS* curve shifts right (an experiment we are not considering now), the central bank simply cannot increase the money supply.  </a:t>
            </a:r>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8074261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0F910CBD-6052-414A-B7C7-C5EEB3212476}" type="slidenum">
              <a:rPr lang="en-US" smtClean="0"/>
              <a:pPr/>
              <a:t>17</a:t>
            </a:fld>
            <a:endParaRPr lang="en-US" dirty="0"/>
          </a:p>
        </p:txBody>
      </p:sp>
      <p:sp>
        <p:nvSpPr>
          <p:cNvPr id="74756" name="Rectangle 3"/>
          <p:cNvSpPr>
            <a:spLocks noGrp="1" noChangeArrowheads="1"/>
          </p:cNvSpPr>
          <p:nvPr>
            <p:ph type="body" idx="1"/>
          </p:nvPr>
        </p:nvSpPr>
        <p:spPr/>
        <p:txBody>
          <a:bodyPr/>
          <a:lstStyle/>
          <a:p>
            <a:endParaRPr lang="en-US" dirty="0">
              <a:sym typeface="Symbol" pitchFamily="18" charset="2"/>
            </a:endParaRPr>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4617510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CB30B93C-CE2E-4D89-8453-32540D761C5C}" type="slidenum">
              <a:rPr lang="en-US" smtClean="0"/>
              <a:pPr/>
              <a:t>18</a:t>
            </a:fld>
            <a:endParaRPr lang="en-US" dirty="0"/>
          </a:p>
        </p:txBody>
      </p:sp>
      <p:sp>
        <p:nvSpPr>
          <p:cNvPr id="75780" name="Rectangle 3"/>
          <p:cNvSpPr>
            <a:spLocks noGrp="1" noChangeArrowheads="1"/>
          </p:cNvSpPr>
          <p:nvPr>
            <p:ph type="body" idx="1"/>
          </p:nvPr>
        </p:nvSpPr>
        <p:spPr/>
        <p:txBody>
          <a:bodyPr/>
          <a:lstStyle/>
          <a:p>
            <a:r>
              <a:rPr lang="en-US" dirty="0"/>
              <a:t>Table 13-1 on p.384.  </a:t>
            </a:r>
          </a:p>
          <a:p>
            <a:r>
              <a:rPr lang="en-US" dirty="0"/>
              <a:t>This table makes it easy to see that the effects of policies depend very much on whether exchange rates are fixed or flexible.  </a:t>
            </a:r>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17922538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704DEE5-726E-408E-8B54-BF5FB5831981}" type="slidenum">
              <a:rPr lang="en-US"/>
              <a:pPr>
                <a:defRPr/>
              </a:pPr>
              <a:t>19</a:t>
            </a:fld>
            <a:endParaRPr lang="en-US" dirty="0"/>
          </a:p>
        </p:txBody>
      </p:sp>
      <p:sp>
        <p:nvSpPr>
          <p:cNvPr id="76803" name="Rectangle 2"/>
          <p:cNvSpPr>
            <a:spLocks noGrp="1" noRot="1" noChangeAspect="1" noChangeArrowheads="1" noTextEdit="1"/>
          </p:cNvSpPr>
          <p:nvPr>
            <p:ph type="sldImg"/>
          </p:nvPr>
        </p:nvSpPr>
        <p:spPr>
          <a:xfrm>
            <a:off x="1558925" y="650875"/>
            <a:ext cx="3748088" cy="2811463"/>
          </a:xfrm>
          <a:ln/>
        </p:spPr>
      </p:sp>
      <p:sp>
        <p:nvSpPr>
          <p:cNvPr id="7680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8050090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87D659EF-E47C-4399-AD1D-14BD13AE4EBB}" type="slidenum">
              <a:rPr lang="en-US"/>
              <a:pPr>
                <a:defRPr/>
              </a:pPr>
              <a:t>20</a:t>
            </a:fld>
            <a:endParaRPr lang="en-US" dirty="0"/>
          </a:p>
        </p:txBody>
      </p:sp>
      <p:sp>
        <p:nvSpPr>
          <p:cNvPr id="81923" name="Rectangle 2"/>
          <p:cNvSpPr>
            <a:spLocks noGrp="1" noRot="1" noChangeAspect="1" noChangeArrowheads="1" noTextEdit="1"/>
          </p:cNvSpPr>
          <p:nvPr>
            <p:ph type="sldImg"/>
          </p:nvPr>
        </p:nvSpPr>
        <p:spPr>
          <a:xfrm>
            <a:off x="1558925" y="650875"/>
            <a:ext cx="3748088" cy="2811463"/>
          </a:xfrm>
          <a:ln/>
        </p:spPr>
      </p:sp>
      <p:sp>
        <p:nvSpPr>
          <p:cNvPr id="8192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Mexico’s central bank had maintained a fixed exchange rate with the U.S. dollar at about 29 cents per peso.  </a:t>
            </a:r>
          </a:p>
          <a:p>
            <a:r>
              <a:rPr lang="en-US" dirty="0"/>
              <a:t>  </a:t>
            </a:r>
          </a:p>
        </p:txBody>
      </p:sp>
    </p:spTree>
    <p:extLst>
      <p:ext uri="{BB962C8B-B14F-4D97-AF65-F5344CB8AC3E}">
        <p14:creationId xmlns:p14="http://schemas.microsoft.com/office/powerpoint/2010/main" val="266483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06C29F37-0B94-4EFD-B4BC-95B5987C12D1}" type="slidenum">
              <a:rPr lang="en-US"/>
              <a:pPr>
                <a:defRPr/>
              </a:pPr>
              <a:t>21</a:t>
            </a:fld>
            <a:endParaRPr lang="en-US" dirty="0"/>
          </a:p>
        </p:txBody>
      </p:sp>
      <p:sp>
        <p:nvSpPr>
          <p:cNvPr id="82947" name="Rectangle 2"/>
          <p:cNvSpPr>
            <a:spLocks noGrp="1" noRot="1" noChangeAspect="1" noChangeArrowheads="1" noTextEdit="1"/>
          </p:cNvSpPr>
          <p:nvPr>
            <p:ph type="sldImg"/>
          </p:nvPr>
        </p:nvSpPr>
        <p:spPr>
          <a:xfrm>
            <a:off x="1558925" y="650875"/>
            <a:ext cx="3748088" cy="2811463"/>
          </a:xfrm>
          <a:ln/>
        </p:spPr>
      </p:sp>
      <p:sp>
        <p:nvSpPr>
          <p:cNvPr id="8294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In the week before Christmas 1994, the central bank abandoned the fixed exchange rate, allowing the peso’s value to float.  In just one week, the peso lost nearly 40% of its value, and fell further during the following months.  </a:t>
            </a:r>
          </a:p>
          <a:p>
            <a:endParaRPr lang="en-US" dirty="0"/>
          </a:p>
        </p:txBody>
      </p:sp>
    </p:spTree>
    <p:extLst>
      <p:ext uri="{BB962C8B-B14F-4D97-AF65-F5344CB8AC3E}">
        <p14:creationId xmlns:p14="http://schemas.microsoft.com/office/powerpoint/2010/main" val="12868141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A4EEF179-56BE-4BE3-BF60-3A5C94FE174B}" type="slidenum">
              <a:rPr lang="en-US"/>
              <a:pPr>
                <a:defRPr/>
              </a:pPr>
              <a:t>22</a:t>
            </a:fld>
            <a:endParaRPr lang="en-US" dirty="0"/>
          </a:p>
        </p:txBody>
      </p:sp>
      <p:sp>
        <p:nvSpPr>
          <p:cNvPr id="83971" name="Rectangle 2"/>
          <p:cNvSpPr>
            <a:spLocks noGrp="1" noRot="1" noChangeAspect="1" noChangeArrowheads="1" noTextEdit="1"/>
          </p:cNvSpPr>
          <p:nvPr>
            <p:ph type="sldImg"/>
          </p:nvPr>
        </p:nvSpPr>
        <p:spPr>
          <a:xfrm>
            <a:off x="1558925" y="650875"/>
            <a:ext cx="3748088" cy="2811463"/>
          </a:xfrm>
          <a:ln/>
        </p:spPr>
      </p:sp>
      <p:sp>
        <p:nvSpPr>
          <p:cNvPr id="8397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sym typeface="Symbol" pitchFamily="18" charset="2"/>
              </a:rPr>
              <a:t>The purpose of this slide is to motivate the topic.  Even though this occurred in another country some years ago, it was very important for the U.S.   The parents of many of your students probably held Mexican assets (indirectly through mutual funds in their 401k accounts and pension funds, which viewed Mexico very favorably prior to the crisis) and took losses when the crisis occurred.   </a:t>
            </a:r>
          </a:p>
          <a:p>
            <a:endParaRPr lang="en-US" dirty="0">
              <a:sym typeface="Symbol" pitchFamily="18" charset="2"/>
            </a:endParaRPr>
          </a:p>
        </p:txBody>
      </p:sp>
    </p:spTree>
    <p:extLst>
      <p:ext uri="{BB962C8B-B14F-4D97-AF65-F5344CB8AC3E}">
        <p14:creationId xmlns:p14="http://schemas.microsoft.com/office/powerpoint/2010/main" val="1776437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795FCD6-0FD1-480C-8AC0-423BC9AF9B4F}" type="slidenum">
              <a:rPr lang="en-US"/>
              <a:pPr>
                <a:defRPr/>
              </a:pPr>
              <a:t>23</a:t>
            </a:fld>
            <a:endParaRPr lang="en-US" dirty="0"/>
          </a:p>
        </p:txBody>
      </p:sp>
      <p:sp>
        <p:nvSpPr>
          <p:cNvPr id="84995" name="Rectangle 2"/>
          <p:cNvSpPr>
            <a:spLocks noGrp="1" noRot="1" noChangeAspect="1" noChangeArrowheads="1" noTextEdit="1"/>
          </p:cNvSpPr>
          <p:nvPr>
            <p:ph type="sldImg"/>
          </p:nvPr>
        </p:nvSpPr>
        <p:spPr>
          <a:xfrm>
            <a:off x="1558925" y="650875"/>
            <a:ext cx="3748088" cy="2811463"/>
          </a:xfrm>
          <a:ln/>
        </p:spPr>
      </p:sp>
      <p:sp>
        <p:nvSpPr>
          <p:cNvPr id="84996"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When the last line displays, it might be helpful to note that, from Mexico’s viewpoint, the U.S. interest rate is r*.  </a:t>
            </a:r>
          </a:p>
        </p:txBody>
      </p:sp>
    </p:spTree>
    <p:extLst>
      <p:ext uri="{BB962C8B-B14F-4D97-AF65-F5344CB8AC3E}">
        <p14:creationId xmlns:p14="http://schemas.microsoft.com/office/powerpoint/2010/main" val="6558503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739D86E-F33B-4557-962E-62CFB4410514}" type="slidenum">
              <a:rPr lang="en-US"/>
              <a:pPr>
                <a:defRPr/>
              </a:pPr>
              <a:t>24</a:t>
            </a:fld>
            <a:endParaRPr lang="en-US" dirty="0"/>
          </a:p>
        </p:txBody>
      </p:sp>
      <p:sp>
        <p:nvSpPr>
          <p:cNvPr id="86019" name="Rectangle 2"/>
          <p:cNvSpPr>
            <a:spLocks noGrp="1" noRot="1" noChangeAspect="1" noChangeArrowheads="1" noTextEdit="1"/>
          </p:cNvSpPr>
          <p:nvPr>
            <p:ph type="sldImg"/>
          </p:nvPr>
        </p:nvSpPr>
        <p:spPr>
          <a:xfrm>
            <a:off x="1558925" y="650875"/>
            <a:ext cx="3748088" cy="2811463"/>
          </a:xfrm>
          <a:ln/>
        </p:spPr>
      </p:sp>
      <p:sp>
        <p:nvSpPr>
          <p:cNvPr id="8602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We have already seen why an increase in a country’s risk premium causes its exchange rate to fall.  One could also use the M-F model to show that an increase in r* also causes the exchange rate to fall.  The intuition is as follows:  An increase in foreign interest rates causes capital outflows:  investors shift some of their funds out of the country to take advantage of higher returns abroad.  This capital outflow causes the exchange rate to fall as it implies an increase in the supply of the country’s currency in the foreign exchange market.  </a:t>
            </a:r>
          </a:p>
          <a:p>
            <a:endParaRPr lang="en-US" dirty="0"/>
          </a:p>
        </p:txBody>
      </p:sp>
    </p:spTree>
    <p:extLst>
      <p:ext uri="{BB962C8B-B14F-4D97-AF65-F5344CB8AC3E}">
        <p14:creationId xmlns:p14="http://schemas.microsoft.com/office/powerpoint/2010/main" val="19909073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99B6D2A8-DF28-439D-8165-84E3DED49C69}" type="slidenum">
              <a:rPr lang="en-US" smtClean="0"/>
              <a:pPr/>
              <a:t>25</a:t>
            </a:fld>
            <a:endParaRPr lang="en-US" dirty="0"/>
          </a:p>
        </p:txBody>
      </p:sp>
      <p:sp>
        <p:nvSpPr>
          <p:cNvPr id="87044" name="Rectangle 3"/>
          <p:cNvSpPr>
            <a:spLocks noGrp="1" noChangeArrowheads="1"/>
          </p:cNvSpPr>
          <p:nvPr>
            <p:ph type="body" idx="1"/>
          </p:nvPr>
        </p:nvSpPr>
        <p:spPr/>
        <p:txBody>
          <a:bodyPr/>
          <a:lstStyle/>
          <a:p>
            <a:r>
              <a:rPr lang="en-US" dirty="0"/>
              <a:t>Defending the peso in the face of large capital outflows was draining the reserves of Mexico’s central bank.  </a:t>
            </a:r>
          </a:p>
          <a:p>
            <a:r>
              <a:rPr lang="en-US" dirty="0"/>
              <a:t>(August 17, 1994 was the date of the presidential election.)  </a:t>
            </a:r>
          </a:p>
          <a:p>
            <a:endParaRPr lang="en-US" dirty="0"/>
          </a:p>
          <a:p>
            <a:r>
              <a:rPr lang="en-US" dirty="0"/>
              <a:t>why Mexico’s central bank didn’t tell anybody it was running out of reserves?</a:t>
            </a:r>
          </a:p>
          <a:p>
            <a:endParaRPr lang="en-US" dirty="0"/>
          </a:p>
          <a:p>
            <a:r>
              <a:rPr lang="en-US" dirty="0"/>
              <a:t>The answer:  </a:t>
            </a:r>
            <a:br>
              <a:rPr lang="en-US" dirty="0"/>
            </a:br>
            <a:r>
              <a:rPr lang="en-US" dirty="0"/>
              <a:t>If people had known that the reserves were dwindling, then they would also have known that the central bank would soon have to devalue or abandon the fixed exchange rate altogether.  They would have expected the peso to fall, which would have caused a further increase in Mexico’s risk premium, which would have put even more downward pressure on Mexico’s exchange rate and made it even harder for the central bank to defend the peso. </a:t>
            </a:r>
          </a:p>
          <a:p>
            <a:endParaRPr lang="en-US" dirty="0"/>
          </a:p>
          <a:p>
            <a:endParaRPr lang="en-US" dirty="0"/>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1236438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E1ADBF7-5A4A-4183-8524-7CB837B491FF}" type="slidenum">
              <a:rPr lang="en-US"/>
              <a:pPr>
                <a:defRPr/>
              </a:pPr>
              <a:t>26</a:t>
            </a:fld>
            <a:endParaRPr lang="en-US" dirty="0"/>
          </a:p>
        </p:txBody>
      </p:sp>
      <p:sp>
        <p:nvSpPr>
          <p:cNvPr id="88067" name="Rectangle 2"/>
          <p:cNvSpPr>
            <a:spLocks noGrp="1" noRot="1" noChangeAspect="1" noChangeArrowheads="1" noTextEdit="1"/>
          </p:cNvSpPr>
          <p:nvPr>
            <p:ph type="sldImg"/>
          </p:nvPr>
        </p:nvSpPr>
        <p:spPr>
          <a:xfrm>
            <a:off x="1558925" y="650875"/>
            <a:ext cx="3748088" cy="2811463"/>
          </a:xfrm>
          <a:ln/>
        </p:spPr>
      </p:sp>
      <p:sp>
        <p:nvSpPr>
          <p:cNvPr id="8806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7693616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11A40F3-7CEF-41D6-A6DA-5F21453B5B5C}" type="slidenum">
              <a:rPr lang="en-US"/>
              <a:pPr>
                <a:defRPr/>
              </a:pPr>
              <a:t>27</a:t>
            </a:fld>
            <a:endParaRPr lang="en-US" dirty="0"/>
          </a:p>
        </p:txBody>
      </p:sp>
      <p:sp>
        <p:nvSpPr>
          <p:cNvPr id="89091" name="Rectangle 2"/>
          <p:cNvSpPr>
            <a:spLocks noGrp="1" noRot="1" noChangeAspect="1" noChangeArrowheads="1" noTextEdit="1"/>
          </p:cNvSpPr>
          <p:nvPr>
            <p:ph type="sldImg"/>
          </p:nvPr>
        </p:nvSpPr>
        <p:spPr>
          <a:xfrm>
            <a:off x="1558925" y="650875"/>
            <a:ext cx="3748088" cy="2811463"/>
          </a:xfrm>
          <a:ln/>
        </p:spPr>
      </p:sp>
      <p:sp>
        <p:nvSpPr>
          <p:cNvPr id="8909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case study on pp.387-388  gives more detail on the peso crisis.  </a:t>
            </a:r>
          </a:p>
        </p:txBody>
      </p:sp>
    </p:spTree>
    <p:extLst>
      <p:ext uri="{BB962C8B-B14F-4D97-AF65-F5344CB8AC3E}">
        <p14:creationId xmlns:p14="http://schemas.microsoft.com/office/powerpoint/2010/main" val="14546873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21A96E4B-C553-4C56-9340-CE4E8041865F}" type="slidenum">
              <a:rPr lang="en-US"/>
              <a:pPr>
                <a:defRPr/>
              </a:pPr>
              <a:t>28</a:t>
            </a:fld>
            <a:endParaRPr lang="en-US" dirty="0"/>
          </a:p>
        </p:txBody>
      </p:sp>
      <p:sp>
        <p:nvSpPr>
          <p:cNvPr id="92163" name="Rectangle 2"/>
          <p:cNvSpPr>
            <a:spLocks noGrp="1" noRot="1" noChangeAspect="1" noChangeArrowheads="1" noTextEdit="1"/>
          </p:cNvSpPr>
          <p:nvPr>
            <p:ph type="sldImg"/>
          </p:nvPr>
        </p:nvSpPr>
        <p:spPr>
          <a:xfrm>
            <a:off x="1558925" y="650875"/>
            <a:ext cx="3748088" cy="2811463"/>
          </a:xfrm>
          <a:ln/>
        </p:spPr>
      </p:sp>
      <p:sp>
        <p:nvSpPr>
          <p:cNvPr id="9216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Please refer your students to the excellent case study entitled</a:t>
            </a:r>
            <a:r>
              <a:rPr lang="en-US" baseline="0" dirty="0"/>
              <a:t> “The Debate Over the Euro” on pp.390–392.  </a:t>
            </a:r>
            <a:endParaRPr lang="en-US" dirty="0"/>
          </a:p>
        </p:txBody>
      </p:sp>
    </p:spTree>
    <p:extLst>
      <p:ext uri="{BB962C8B-B14F-4D97-AF65-F5344CB8AC3E}">
        <p14:creationId xmlns:p14="http://schemas.microsoft.com/office/powerpoint/2010/main" val="10515974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72EF578C-FFF3-4208-A4EA-20F074564741}" type="slidenum">
              <a:rPr lang="en-US" smtClean="0"/>
              <a:pPr/>
              <a:t>29</a:t>
            </a:fld>
            <a:endParaRPr lang="en-US" dirty="0"/>
          </a:p>
        </p:txBody>
      </p:sp>
      <p:sp>
        <p:nvSpPr>
          <p:cNvPr id="99332" name="Rectangle 3"/>
          <p:cNvSpPr>
            <a:spLocks noGrp="1" noChangeArrowheads="1"/>
          </p:cNvSpPr>
          <p:nvPr>
            <p:ph type="body" idx="1"/>
          </p:nvPr>
        </p:nvSpPr>
        <p:spPr/>
        <p:txBody>
          <a:bodyPr/>
          <a:lstStyle/>
          <a:p>
            <a:r>
              <a:rPr lang="en-US" dirty="0"/>
              <a:t>For more details, see the Appendix to Chapter 13 (not included in this PowerPoint presentation).</a:t>
            </a:r>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20168762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Pr>
        <a:solidFill>
          <a:srgbClr val="043333"/>
        </a:solidFill>
        <a:effectLst/>
      </p:bgPr>
    </p:bg>
    <p:spTree>
      <p:nvGrpSpPr>
        <p:cNvPr id="1" name=""/>
        <p:cNvGrpSpPr/>
        <p:nvPr/>
      </p:nvGrpSpPr>
      <p:grpSpPr>
        <a:xfrm>
          <a:off x="0" y="0"/>
          <a:ext cx="0" cy="0"/>
          <a:chOff x="0" y="0"/>
          <a:chExt cx="0" cy="0"/>
        </a:xfrm>
      </p:grpSpPr>
      <p:sp>
        <p:nvSpPr>
          <p:cNvPr id="11" name="Text Box 12"/>
          <p:cNvSpPr txBox="1">
            <a:spLocks noChangeArrowheads="1"/>
          </p:cNvSpPr>
          <p:nvPr userDrawn="1"/>
        </p:nvSpPr>
        <p:spPr bwMode="auto">
          <a:xfrm>
            <a:off x="4965700" y="6498597"/>
            <a:ext cx="4178300" cy="338137"/>
          </a:xfrm>
          <a:prstGeom prst="rect">
            <a:avLst/>
          </a:prstGeom>
          <a:noFill/>
          <a:ln w="9525">
            <a:noFill/>
            <a:miter lim="800000"/>
            <a:headEnd/>
            <a:tailEnd/>
          </a:ln>
          <a:effectLst/>
        </p:spPr>
        <p:txBody>
          <a:bodyPr wrap="square">
            <a:spAutoFit/>
          </a:bodyPr>
          <a:lstStyle/>
          <a:p>
            <a:pPr algn="ctr">
              <a:spcBef>
                <a:spcPct val="50000"/>
              </a:spcBef>
              <a:defRPr/>
            </a:pPr>
            <a:r>
              <a:rPr lang="en-US" sz="1600" i="1" dirty="0">
                <a:solidFill>
                  <a:srgbClr val="FFEAD5"/>
                </a:solidFill>
                <a:latin typeface="Times New Roman" pitchFamily="18" charset="0"/>
                <a:cs typeface="Arial"/>
              </a:rPr>
              <a:t>© 2014 Worth Publishers, all rights reserved</a:t>
            </a:r>
          </a:p>
        </p:txBody>
      </p:sp>
      <p:pic>
        <p:nvPicPr>
          <p:cNvPr id="3" name="Picture 2" descr="banner art 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44000" cy="1866901"/>
          </a:xfrm>
          <a:prstGeom prst="rect">
            <a:avLst/>
          </a:prstGeom>
        </p:spPr>
      </p:pic>
      <p:pic>
        <p:nvPicPr>
          <p:cNvPr id="4" name="Picture 3" descr="banner.png"/>
          <p:cNvPicPr>
            <a:picLocks noChangeAspect="1"/>
          </p:cNvPicPr>
          <p:nvPr userDrawn="1"/>
        </p:nvPicPr>
        <p:blipFill rotWithShape="1">
          <a:blip r:embed="rId3">
            <a:extLst>
              <a:ext uri="{28A0092B-C50C-407E-A947-70E740481C1C}">
                <a14:useLocalDpi xmlns:a14="http://schemas.microsoft.com/office/drawing/2010/main" val="0"/>
              </a:ext>
            </a:extLst>
          </a:blip>
          <a:srcRect t="-2122" b="2122"/>
          <a:stretch/>
        </p:blipFill>
        <p:spPr>
          <a:xfrm>
            <a:off x="0" y="1826260"/>
            <a:ext cx="9144000" cy="1442469"/>
          </a:xfrm>
          <a:prstGeom prst="rect">
            <a:avLst/>
          </a:prstGeom>
        </p:spPr>
      </p:pic>
      <p:sp>
        <p:nvSpPr>
          <p:cNvPr id="15" name="TextBox 14"/>
          <p:cNvSpPr txBox="1"/>
          <p:nvPr userDrawn="1"/>
        </p:nvSpPr>
        <p:spPr>
          <a:xfrm>
            <a:off x="584200" y="3577166"/>
            <a:ext cx="8280400" cy="2068259"/>
          </a:xfrm>
          <a:prstGeom prst="rect">
            <a:avLst/>
          </a:prstGeom>
          <a:noFill/>
          <a:effectLst>
            <a:outerShdw blurRad="50800" dist="38100" dir="2700000" algn="tl" rotWithShape="0">
              <a:srgbClr val="000000">
                <a:alpha val="43000"/>
              </a:srgbClr>
            </a:outerShdw>
          </a:effectLst>
        </p:spPr>
        <p:txBody>
          <a:bodyPr wrap="square" rtlCol="0">
            <a:spAutoFit/>
          </a:bodyPr>
          <a:lstStyle/>
          <a:p>
            <a:pPr>
              <a:lnSpc>
                <a:spcPct val="120000"/>
              </a:lnSpc>
            </a:pPr>
            <a:r>
              <a:rPr lang="en-US" sz="3600" b="1" dirty="0">
                <a:solidFill>
                  <a:srgbClr val="FFEAD5"/>
                </a:solidFill>
                <a:effectLst>
                  <a:outerShdw blurRad="12700" dist="38100" dir="2700000" algn="tl" rotWithShape="0">
                    <a:schemeClr val="tx1">
                      <a:alpha val="67000"/>
                    </a:schemeClr>
                  </a:outerShdw>
                </a:effectLst>
                <a:latin typeface="+mj-lt"/>
              </a:rPr>
              <a:t>The Open</a:t>
            </a:r>
            <a:r>
              <a:rPr lang="en-US" sz="3600" b="1" baseline="0" dirty="0">
                <a:solidFill>
                  <a:srgbClr val="FFEAD5"/>
                </a:solidFill>
                <a:effectLst>
                  <a:outerShdw blurRad="12700" dist="38100" dir="2700000" algn="tl" rotWithShape="0">
                    <a:schemeClr val="tx1">
                      <a:alpha val="67000"/>
                    </a:schemeClr>
                  </a:outerShdw>
                </a:effectLst>
                <a:latin typeface="+mj-lt"/>
              </a:rPr>
              <a:t> </a:t>
            </a:r>
            <a:r>
              <a:rPr lang="en-US" sz="3600" b="1" dirty="0">
                <a:solidFill>
                  <a:srgbClr val="FFEAD5"/>
                </a:solidFill>
                <a:effectLst>
                  <a:outerShdw blurRad="12700" dist="38100" dir="2700000" algn="tl" rotWithShape="0">
                    <a:schemeClr val="tx1">
                      <a:alpha val="67000"/>
                    </a:schemeClr>
                  </a:outerShdw>
                </a:effectLst>
                <a:latin typeface="+mj-lt"/>
              </a:rPr>
              <a:t>Economy Revisited:</a:t>
            </a:r>
            <a:r>
              <a:rPr lang="en-US" sz="3600" b="1" baseline="0" dirty="0">
                <a:solidFill>
                  <a:srgbClr val="FFEAD5"/>
                </a:solidFill>
                <a:effectLst>
                  <a:outerShdw blurRad="12700" dist="38100" dir="2700000" algn="tl" rotWithShape="0">
                    <a:schemeClr val="tx1">
                      <a:alpha val="67000"/>
                    </a:schemeClr>
                  </a:outerShdw>
                </a:effectLst>
                <a:latin typeface="+mj-lt"/>
              </a:rPr>
              <a:t>  </a:t>
            </a:r>
            <a:br>
              <a:rPr lang="en-US" sz="3600" b="1" baseline="0" dirty="0">
                <a:solidFill>
                  <a:srgbClr val="FFEAD5"/>
                </a:solidFill>
                <a:effectLst>
                  <a:outerShdw blurRad="12700" dist="38100" dir="2700000" algn="tl" rotWithShape="0">
                    <a:schemeClr val="tx1">
                      <a:alpha val="67000"/>
                    </a:schemeClr>
                  </a:outerShdw>
                </a:effectLst>
                <a:latin typeface="+mj-lt"/>
              </a:rPr>
            </a:br>
            <a:r>
              <a:rPr lang="en-US" sz="3600" b="1" baseline="0" dirty="0">
                <a:solidFill>
                  <a:srgbClr val="FFEAD5"/>
                </a:solidFill>
                <a:effectLst>
                  <a:outerShdw blurRad="12700" dist="38100" dir="2700000" algn="tl" rotWithShape="0">
                    <a:schemeClr val="tx1">
                      <a:alpha val="67000"/>
                    </a:schemeClr>
                  </a:outerShdw>
                </a:effectLst>
                <a:latin typeface="+mj-lt"/>
              </a:rPr>
              <a:t>The Mundell-Fleming Model and the Exchange-Rate Regime</a:t>
            </a:r>
            <a:endParaRPr lang="en-US" sz="3600" b="1" dirty="0">
              <a:solidFill>
                <a:srgbClr val="FFEAD5"/>
              </a:solidFill>
              <a:effectLst>
                <a:outerShdw blurRad="12700" dist="38100" dir="2700000" algn="tl" rotWithShape="0">
                  <a:schemeClr val="tx1">
                    <a:alpha val="67000"/>
                  </a:schemeClr>
                </a:outerShdw>
              </a:effectLst>
              <a:latin typeface="+mj-lt"/>
            </a:endParaRPr>
          </a:p>
        </p:txBody>
      </p:sp>
      <p:sp>
        <p:nvSpPr>
          <p:cNvPr id="17" name="TextBox 16"/>
          <p:cNvSpPr txBox="1"/>
          <p:nvPr userDrawn="1"/>
        </p:nvSpPr>
        <p:spPr>
          <a:xfrm>
            <a:off x="7581900" y="138348"/>
            <a:ext cx="1292625" cy="1384995"/>
          </a:xfrm>
          <a:prstGeom prst="rect">
            <a:avLst/>
          </a:prstGeom>
          <a:noFill/>
        </p:spPr>
        <p:txBody>
          <a:bodyPr wrap="square" rtlCol="0">
            <a:spAutoFit/>
          </a:bodyPr>
          <a:lstStyle/>
          <a:p>
            <a:pPr algn="ctr"/>
            <a:r>
              <a:rPr lang="en-US" sz="8400" b="1" dirty="0">
                <a:solidFill>
                  <a:schemeClr val="bg1"/>
                </a:solidFill>
                <a:effectLst>
                  <a:outerShdw blurRad="38100" dist="38100" dir="2700000" algn="tl">
                    <a:srgbClr val="000000">
                      <a:alpha val="43137"/>
                    </a:srgbClr>
                  </a:outerShdw>
                </a:effectLst>
                <a:latin typeface="Arial Narrow" pitchFamily="34" charset="0"/>
              </a:rPr>
              <a:t>12</a:t>
            </a:r>
          </a:p>
        </p:txBody>
      </p:sp>
      <p:sp>
        <p:nvSpPr>
          <p:cNvPr id="20" name="TextBox 19"/>
          <p:cNvSpPr txBox="1"/>
          <p:nvPr userDrawn="1"/>
        </p:nvSpPr>
        <p:spPr>
          <a:xfrm>
            <a:off x="5854700" y="570149"/>
            <a:ext cx="1841500" cy="584776"/>
          </a:xfrm>
          <a:prstGeom prst="rect">
            <a:avLst/>
          </a:prstGeom>
          <a:noFill/>
        </p:spPr>
        <p:txBody>
          <a:bodyPr wrap="square" rtlCol="0">
            <a:spAutoFit/>
          </a:bodyPr>
          <a:lstStyle/>
          <a:p>
            <a:pPr algn="r"/>
            <a:r>
              <a:rPr lang="en-US" sz="3200" b="1" dirty="0">
                <a:solidFill>
                  <a:schemeClr val="bg1"/>
                </a:solidFill>
                <a:effectLst>
                  <a:outerShdw blurRad="38100" dist="38100" dir="2700000" algn="tl">
                    <a:srgbClr val="000000">
                      <a:alpha val="43137"/>
                    </a:srgbClr>
                  </a:outerShdw>
                </a:effectLst>
                <a:latin typeface="Arial Narrow" pitchFamily="34" charset="0"/>
              </a:rPr>
              <a:t>CHAPTER</a:t>
            </a:r>
          </a:p>
        </p:txBody>
      </p:sp>
    </p:spTree>
    <p:extLst>
      <p:ext uri="{BB962C8B-B14F-4D97-AF65-F5344CB8AC3E}">
        <p14:creationId xmlns:p14="http://schemas.microsoft.com/office/powerpoint/2010/main" val="2709436367"/>
      </p:ext>
    </p:extLst>
  </p:cSld>
  <p:clrMapOvr>
    <a:masterClrMapping/>
  </p:clrMapOvr>
  <p:transition>
    <p:wipe dir="r"/>
  </p:transition>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400">
                <a:solidFill>
                  <a:srgbClr val="00006E"/>
                </a:solidFill>
                <a:latin typeface="+mj-l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5260987"/>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6250" y="1241425"/>
            <a:ext cx="4029075" cy="4884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7725" y="1241425"/>
            <a:ext cx="4029075" cy="4884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00391982"/>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75507646"/>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73570663"/>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0233721"/>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98890610"/>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63862596"/>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7439191"/>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1625" y="236538"/>
            <a:ext cx="2060575" cy="5889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66725" y="236538"/>
            <a:ext cx="6032500" cy="5889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38474600"/>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514475" y="236538"/>
            <a:ext cx="7197725" cy="1195387"/>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pPr lvl="0"/>
            <a:endParaRPr lang="en-US" noProof="0" dirty="0"/>
          </a:p>
        </p:txBody>
      </p:sp>
      <p:sp>
        <p:nvSpPr>
          <p:cNvPr id="4" name="Footer Placeholder 3"/>
          <p:cNvSpPr>
            <a:spLocks noGrp="1"/>
          </p:cNvSpPr>
          <p:nvPr>
            <p:ph type="ftr" sz="quarter" idx="10"/>
          </p:nvPr>
        </p:nvSpPr>
        <p:spPr>
          <a:xfrm>
            <a:off x="515938" y="6289675"/>
            <a:ext cx="7488237" cy="476250"/>
          </a:xfrm>
          <a:prstGeom prst="rect">
            <a:avLst/>
          </a:prstGeom>
        </p:spPr>
        <p:txBody>
          <a:bodyPr/>
          <a:lstStyle>
            <a:lvl1pPr>
              <a:defRPr>
                <a:latin typeface="Arial" charset="0"/>
                <a:cs typeface="Arial" charset="0"/>
              </a:defRPr>
            </a:lvl1pPr>
          </a:lstStyle>
          <a:p>
            <a:pPr>
              <a:defRPr/>
            </a:pPr>
            <a:r>
              <a:rPr lang="en-US" dirty="0"/>
              <a:t>CHAPTER 12</a:t>
            </a:r>
            <a:r>
              <a:rPr lang="en-US" sz="2200" dirty="0"/>
              <a:t>   The Open Economy Revisited</a:t>
            </a:r>
          </a:p>
        </p:txBody>
      </p:sp>
    </p:spTree>
    <p:extLst>
      <p:ext uri="{BB962C8B-B14F-4D97-AF65-F5344CB8AC3E}">
        <p14:creationId xmlns:p14="http://schemas.microsoft.com/office/powerpoint/2010/main" val="2178777954"/>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198A46"/>
                </a:solidFill>
                <a:cs typeface="+mn-cs"/>
              </a:rPr>
              <a:pPr algn="r">
                <a:defRPr/>
              </a:pPr>
              <a:t>‹#›</a:t>
            </a:fld>
            <a:endParaRPr lang="en-US" sz="1600" dirty="0">
              <a:solidFill>
                <a:srgbClr val="198A46"/>
              </a:solidFill>
              <a:cs typeface="+mn-cs"/>
            </a:endParaRPr>
          </a:p>
        </p:txBody>
      </p:sp>
      <p:sp>
        <p:nvSpPr>
          <p:cNvPr id="1027" name="Rectangle 2"/>
          <p:cNvSpPr>
            <a:spLocks noGrp="1" noChangeArrowheads="1"/>
          </p:cNvSpPr>
          <p:nvPr>
            <p:ph type="title"/>
          </p:nvPr>
        </p:nvSpPr>
        <p:spPr bwMode="auto">
          <a:xfrm>
            <a:off x="466725" y="236538"/>
            <a:ext cx="8245475"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dirty="0"/>
              <a:t>Click to edit Master title style</a:t>
            </a:r>
          </a:p>
        </p:txBody>
      </p:sp>
      <p:sp>
        <p:nvSpPr>
          <p:cNvPr id="2" name="Rectangle 3"/>
          <p:cNvSpPr>
            <a:spLocks noGrp="1" noChangeArrowheads="1"/>
          </p:cNvSpPr>
          <p:nvPr>
            <p:ph type="body" idx="1"/>
          </p:nvPr>
        </p:nvSpPr>
        <p:spPr bwMode="auto">
          <a:xfrm>
            <a:off x="476250" y="1241425"/>
            <a:ext cx="8210550" cy="488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p:txBody>
      </p:sp>
      <p:sp>
        <p:nvSpPr>
          <p:cNvPr id="49162" name="Rectangle 10"/>
          <p:cNvSpPr>
            <a:spLocks noChangeArrowheads="1"/>
          </p:cNvSpPr>
          <p:nvPr userDrawn="1"/>
        </p:nvSpPr>
        <p:spPr bwMode="auto">
          <a:xfrm>
            <a:off x="122238" y="6305550"/>
            <a:ext cx="7480300" cy="412750"/>
          </a:xfrm>
          <a:prstGeom prst="rect">
            <a:avLst/>
          </a:prstGeom>
          <a:noFill/>
          <a:ln w="9525">
            <a:noFill/>
            <a:miter lim="800000"/>
            <a:headEnd/>
            <a:tailEnd/>
          </a:ln>
          <a:effectLst/>
        </p:spPr>
        <p:txBody>
          <a:bodyPr>
            <a:spAutoFit/>
          </a:bodyPr>
          <a:lstStyle/>
          <a:p>
            <a:pPr>
              <a:defRPr/>
            </a:pPr>
            <a:r>
              <a:rPr lang="en-US" sz="1700" b="1" dirty="0">
                <a:solidFill>
                  <a:srgbClr val="198A46"/>
                </a:solidFill>
                <a:cs typeface="+mn-cs"/>
              </a:rPr>
              <a:t>CHAPTER 13</a:t>
            </a:r>
            <a:r>
              <a:rPr lang="en-US" sz="1700" dirty="0">
                <a:solidFill>
                  <a:srgbClr val="198A46"/>
                </a:solidFill>
                <a:cs typeface="+mn-cs"/>
              </a:rPr>
              <a:t>    </a:t>
            </a:r>
            <a:r>
              <a:rPr lang="en-US" sz="2100" dirty="0">
                <a:solidFill>
                  <a:srgbClr val="198A46"/>
                </a:solidFill>
                <a:cs typeface="+mn-cs"/>
              </a:rPr>
              <a:t>The Open Economy Revisited</a:t>
            </a:r>
          </a:p>
        </p:txBody>
      </p:sp>
    </p:spTree>
  </p:cSld>
  <p:clrMap bg1="lt1" tx1="dk1" bg2="lt2" tx2="dk2" accent1="accent1" accent2="accent2" accent3="accent3" accent4="accent4" accent5="accent5" accent6="accent6" hlink="hlink" folHlink="folHlink"/>
  <p:sldLayoutIdLst>
    <p:sldLayoutId id="2147483810" r:id="rId1"/>
    <p:sldLayoutId id="2147483790"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11" r:id="rId11"/>
  </p:sldLayoutIdLst>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5">
        <p:tmplLst>
          <p:tmpl lvl="1">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4">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5">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hf sldNum="0" hdr="0" dt="0"/>
  <p:txStyles>
    <p:titleStyle>
      <a:lvl1pPr algn="l" rtl="0" eaLnBrk="0" fontAlgn="base" hangingPunct="0">
        <a:lnSpc>
          <a:spcPct val="105000"/>
        </a:lnSpc>
        <a:spcBef>
          <a:spcPct val="0"/>
        </a:spcBef>
        <a:spcAft>
          <a:spcPct val="0"/>
        </a:spcAft>
        <a:defRPr sz="3400" b="1">
          <a:solidFill>
            <a:srgbClr val="00006E"/>
          </a:solidFill>
          <a:latin typeface="+mj-lt"/>
          <a:ea typeface="+mj-ea"/>
          <a:cs typeface="+mj-cs"/>
        </a:defRPr>
      </a:lvl1pPr>
      <a:lvl2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2pPr>
      <a:lvl3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3pPr>
      <a:lvl4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4pPr>
      <a:lvl5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5pPr>
      <a:lvl6pPr marL="457200" algn="l" rtl="0" fontAlgn="base">
        <a:lnSpc>
          <a:spcPct val="105000"/>
        </a:lnSpc>
        <a:spcBef>
          <a:spcPct val="0"/>
        </a:spcBef>
        <a:spcAft>
          <a:spcPct val="0"/>
        </a:spcAft>
        <a:defRPr sz="3400" b="1">
          <a:solidFill>
            <a:srgbClr val="660033"/>
          </a:solidFill>
          <a:latin typeface="Tahoma" pitchFamily="34" charset="0"/>
          <a:cs typeface="Arial" charset="0"/>
        </a:defRPr>
      </a:lvl6pPr>
      <a:lvl7pPr marL="914400" algn="l" rtl="0" fontAlgn="base">
        <a:lnSpc>
          <a:spcPct val="105000"/>
        </a:lnSpc>
        <a:spcBef>
          <a:spcPct val="0"/>
        </a:spcBef>
        <a:spcAft>
          <a:spcPct val="0"/>
        </a:spcAft>
        <a:defRPr sz="3400" b="1">
          <a:solidFill>
            <a:srgbClr val="660033"/>
          </a:solidFill>
          <a:latin typeface="Tahoma" pitchFamily="34" charset="0"/>
          <a:cs typeface="Arial" charset="0"/>
        </a:defRPr>
      </a:lvl7pPr>
      <a:lvl8pPr marL="1371600" algn="l" rtl="0" fontAlgn="base">
        <a:lnSpc>
          <a:spcPct val="105000"/>
        </a:lnSpc>
        <a:spcBef>
          <a:spcPct val="0"/>
        </a:spcBef>
        <a:spcAft>
          <a:spcPct val="0"/>
        </a:spcAft>
        <a:defRPr sz="3400" b="1">
          <a:solidFill>
            <a:srgbClr val="660033"/>
          </a:solidFill>
          <a:latin typeface="Tahoma" pitchFamily="34" charset="0"/>
          <a:cs typeface="Arial" charset="0"/>
        </a:defRPr>
      </a:lvl8pPr>
      <a:lvl9pPr marL="1828800" algn="l" rtl="0" fontAlgn="base">
        <a:lnSpc>
          <a:spcPct val="105000"/>
        </a:lnSpc>
        <a:spcBef>
          <a:spcPct val="0"/>
        </a:spcBef>
        <a:spcAft>
          <a:spcPct val="0"/>
        </a:spcAft>
        <a:defRPr sz="3400" b="1">
          <a:solidFill>
            <a:srgbClr val="660033"/>
          </a:solidFill>
          <a:latin typeface="Tahoma" pitchFamily="34" charset="0"/>
          <a:cs typeface="Arial" charset="0"/>
        </a:defRPr>
      </a:lvl9pPr>
    </p:titleStyle>
    <p:bodyStyle>
      <a:lvl1pPr marL="342900" indent="-342900" algn="l" rtl="0" eaLnBrk="0" fontAlgn="base" hangingPunct="0">
        <a:lnSpc>
          <a:spcPct val="105000"/>
        </a:lnSpc>
        <a:spcBef>
          <a:spcPct val="45000"/>
        </a:spcBef>
        <a:spcAft>
          <a:spcPct val="0"/>
        </a:spcAft>
        <a:buClr>
          <a:srgbClr val="996633"/>
        </a:buClr>
        <a:buSzPct val="120000"/>
        <a:buFont typeface="Wingdings" pitchFamily="2" charset="2"/>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FF6600"/>
        </a:buClr>
        <a:buSzPct val="120000"/>
        <a:buFont typeface="Wingdings" pitchFamily="2" charset="2"/>
        <a:buChar char="§"/>
        <a:defRPr sz="2700">
          <a:solidFill>
            <a:schemeClr val="tx1"/>
          </a:solidFill>
          <a:latin typeface="+mn-lt"/>
          <a:cs typeface="+mn-cs"/>
        </a:defRPr>
      </a:lvl2pPr>
      <a:lvl3pPr marL="1143000" indent="-228600" algn="l" rtl="0" eaLnBrk="0" fontAlgn="base" hangingPunct="0">
        <a:spcBef>
          <a:spcPct val="20000"/>
        </a:spcBef>
        <a:spcAft>
          <a:spcPct val="0"/>
        </a:spcAft>
        <a:buClr>
          <a:schemeClr val="accent2"/>
        </a:buClr>
        <a:buFont typeface="Wingdings" pitchFamily="2" charset="2"/>
        <a:buChar char="§"/>
        <a:defRPr sz="2600">
          <a:solidFill>
            <a:schemeClr val="tx1"/>
          </a:solidFill>
          <a:latin typeface="+mn-lt"/>
          <a:cs typeface="+mn-cs"/>
        </a:defRPr>
      </a:lvl3pPr>
      <a:lvl4pPr marL="1600200" indent="-228600" algn="l" rtl="0" eaLnBrk="0" fontAlgn="base" hangingPunct="0">
        <a:spcBef>
          <a:spcPct val="20000"/>
        </a:spcBef>
        <a:spcAft>
          <a:spcPct val="0"/>
        </a:spcAft>
        <a:buChar char="–"/>
        <a:defRPr sz="2600">
          <a:solidFill>
            <a:schemeClr val="tx1"/>
          </a:solidFill>
          <a:latin typeface="+mn-lt"/>
          <a:cs typeface="+mn-cs"/>
        </a:defRPr>
      </a:lvl4pPr>
      <a:lvl5pPr marL="2057400" indent="-228600" algn="l" rtl="0" eaLnBrk="0" fontAlgn="base" hangingPunct="0">
        <a:spcBef>
          <a:spcPct val="20000"/>
        </a:spcBef>
        <a:spcAft>
          <a:spcPct val="0"/>
        </a:spcAft>
        <a:buChar char="»"/>
        <a:defRPr sz="2600">
          <a:solidFill>
            <a:schemeClr val="tx1"/>
          </a:solidFill>
          <a:latin typeface="+mn-lt"/>
          <a:cs typeface="+mn-cs"/>
        </a:defRPr>
      </a:lvl5pPr>
      <a:lvl6pPr marL="2514600" indent="-228600" algn="l" rtl="0" fontAlgn="base">
        <a:spcBef>
          <a:spcPct val="20000"/>
        </a:spcBef>
        <a:spcAft>
          <a:spcPct val="0"/>
        </a:spcAft>
        <a:buChar char="»"/>
        <a:defRPr sz="2600">
          <a:solidFill>
            <a:schemeClr val="tx1"/>
          </a:solidFill>
          <a:latin typeface="+mn-lt"/>
          <a:cs typeface="+mn-cs"/>
        </a:defRPr>
      </a:lvl6pPr>
      <a:lvl7pPr marL="2971800" indent="-228600" algn="l" rtl="0" fontAlgn="base">
        <a:spcBef>
          <a:spcPct val="20000"/>
        </a:spcBef>
        <a:spcAft>
          <a:spcPct val="0"/>
        </a:spcAft>
        <a:buChar char="»"/>
        <a:defRPr sz="2600">
          <a:solidFill>
            <a:schemeClr val="tx1"/>
          </a:solidFill>
          <a:latin typeface="+mn-lt"/>
          <a:cs typeface="+mn-cs"/>
        </a:defRPr>
      </a:lvl7pPr>
      <a:lvl8pPr marL="3429000" indent="-228600" algn="l" rtl="0" fontAlgn="base">
        <a:spcBef>
          <a:spcPct val="20000"/>
        </a:spcBef>
        <a:spcAft>
          <a:spcPct val="0"/>
        </a:spcAft>
        <a:buChar char="»"/>
        <a:defRPr sz="2600">
          <a:solidFill>
            <a:schemeClr val="tx1"/>
          </a:solidFill>
          <a:latin typeface="+mn-lt"/>
          <a:cs typeface="+mn-cs"/>
        </a:defRPr>
      </a:lvl8pPr>
      <a:lvl9pPr marL="3886200" indent="-228600" algn="l" rtl="0" fontAlgn="base">
        <a:spcBef>
          <a:spcPct val="20000"/>
        </a:spcBef>
        <a:spcAft>
          <a:spcPct val="0"/>
        </a:spcAft>
        <a:buChar char="»"/>
        <a:defRPr sz="26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w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4.wmf"/><Relationship Id="rId2" Type="http://schemas.openxmlformats.org/officeDocument/2006/relationships/slideLayout" Target="../slideLayouts/slideLayout5.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3.wmf"/><Relationship Id="rId4"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vmlDrawing" Target="../drawings/vmlDrawing3.vml"/><Relationship Id="rId5" Type="http://schemas.openxmlformats.org/officeDocument/2006/relationships/image" Target="../media/image5.wmf"/><Relationship Id="rId4" Type="http://schemas.openxmlformats.org/officeDocument/2006/relationships/oleObject" Target="../embeddings/oleObject4.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3.wmf"/><Relationship Id="rId2" Type="http://schemas.openxmlformats.org/officeDocument/2006/relationships/slideLayout" Target="../slideLayouts/slideLayout5.xml"/><Relationship Id="rId1" Type="http://schemas.openxmlformats.org/officeDocument/2006/relationships/vmlDrawing" Target="../drawings/vmlDrawing4.vml"/><Relationship Id="rId6" Type="http://schemas.openxmlformats.org/officeDocument/2006/relationships/oleObject" Target="../embeddings/oleObject6.bin"/><Relationship Id="rId5" Type="http://schemas.openxmlformats.org/officeDocument/2006/relationships/image" Target="../media/image5.wmf"/><Relationship Id="rId4" Type="http://schemas.openxmlformats.org/officeDocument/2006/relationships/oleObject" Target="../embeddings/oleObject5.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9.bin"/><Relationship Id="rId13" Type="http://schemas.openxmlformats.org/officeDocument/2006/relationships/image" Target="../media/image8.wmf"/><Relationship Id="rId3" Type="http://schemas.openxmlformats.org/officeDocument/2006/relationships/notesSlide" Target="../notesSlides/notesSlide8.xml"/><Relationship Id="rId7" Type="http://schemas.openxmlformats.org/officeDocument/2006/relationships/image" Target="../media/image3.wmf"/><Relationship Id="rId12" Type="http://schemas.openxmlformats.org/officeDocument/2006/relationships/oleObject" Target="../embeddings/oleObject11.bin"/><Relationship Id="rId2" Type="http://schemas.openxmlformats.org/officeDocument/2006/relationships/slideLayout" Target="../slideLayouts/slideLayout5.xml"/><Relationship Id="rId1" Type="http://schemas.openxmlformats.org/officeDocument/2006/relationships/vmlDrawing" Target="../drawings/vmlDrawing5.vml"/><Relationship Id="rId6" Type="http://schemas.openxmlformats.org/officeDocument/2006/relationships/oleObject" Target="../embeddings/oleObject8.bin"/><Relationship Id="rId11" Type="http://schemas.openxmlformats.org/officeDocument/2006/relationships/image" Target="../media/image7.wmf"/><Relationship Id="rId5" Type="http://schemas.openxmlformats.org/officeDocument/2006/relationships/image" Target="../media/image5.wmf"/><Relationship Id="rId10" Type="http://schemas.openxmlformats.org/officeDocument/2006/relationships/oleObject" Target="../embeddings/oleObject10.bin"/><Relationship Id="rId4" Type="http://schemas.openxmlformats.org/officeDocument/2006/relationships/oleObject" Target="../embeddings/oleObject7.bin"/><Relationship Id="rId9" Type="http://schemas.openxmlformats.org/officeDocument/2006/relationships/image" Target="../media/image6.wm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14.bin"/><Relationship Id="rId13" Type="http://schemas.openxmlformats.org/officeDocument/2006/relationships/image" Target="../media/image3.wmf"/><Relationship Id="rId3" Type="http://schemas.openxmlformats.org/officeDocument/2006/relationships/notesSlide" Target="../notesSlides/notesSlide10.xml"/><Relationship Id="rId7" Type="http://schemas.openxmlformats.org/officeDocument/2006/relationships/image" Target="../media/image7.wmf"/><Relationship Id="rId12" Type="http://schemas.openxmlformats.org/officeDocument/2006/relationships/oleObject" Target="../embeddings/oleObject16.bin"/><Relationship Id="rId2" Type="http://schemas.openxmlformats.org/officeDocument/2006/relationships/slideLayout" Target="../slideLayouts/slideLayout5.xml"/><Relationship Id="rId1" Type="http://schemas.openxmlformats.org/officeDocument/2006/relationships/vmlDrawing" Target="../drawings/vmlDrawing6.vml"/><Relationship Id="rId6" Type="http://schemas.openxmlformats.org/officeDocument/2006/relationships/oleObject" Target="../embeddings/oleObject13.bin"/><Relationship Id="rId11" Type="http://schemas.openxmlformats.org/officeDocument/2006/relationships/image" Target="../media/image5.wmf"/><Relationship Id="rId5" Type="http://schemas.openxmlformats.org/officeDocument/2006/relationships/image" Target="../media/image6.wmf"/><Relationship Id="rId10" Type="http://schemas.openxmlformats.org/officeDocument/2006/relationships/oleObject" Target="../embeddings/oleObject15.bin"/><Relationship Id="rId4" Type="http://schemas.openxmlformats.org/officeDocument/2006/relationships/oleObject" Target="../embeddings/oleObject12.bin"/><Relationship Id="rId9" Type="http://schemas.openxmlformats.org/officeDocument/2006/relationships/image" Target="../media/image9.wm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19.bin"/><Relationship Id="rId13" Type="http://schemas.openxmlformats.org/officeDocument/2006/relationships/image" Target="../media/image3.wmf"/><Relationship Id="rId3" Type="http://schemas.openxmlformats.org/officeDocument/2006/relationships/notesSlide" Target="../notesSlides/notesSlide12.xml"/><Relationship Id="rId7" Type="http://schemas.openxmlformats.org/officeDocument/2006/relationships/image" Target="../media/image7.wmf"/><Relationship Id="rId12" Type="http://schemas.openxmlformats.org/officeDocument/2006/relationships/oleObject" Target="../embeddings/oleObject21.bin"/><Relationship Id="rId2" Type="http://schemas.openxmlformats.org/officeDocument/2006/relationships/slideLayout" Target="../slideLayouts/slideLayout5.xml"/><Relationship Id="rId1" Type="http://schemas.openxmlformats.org/officeDocument/2006/relationships/vmlDrawing" Target="../drawings/vmlDrawing7.vml"/><Relationship Id="rId6" Type="http://schemas.openxmlformats.org/officeDocument/2006/relationships/oleObject" Target="../embeddings/oleObject18.bin"/><Relationship Id="rId11" Type="http://schemas.openxmlformats.org/officeDocument/2006/relationships/image" Target="../media/image5.wmf"/><Relationship Id="rId5" Type="http://schemas.openxmlformats.org/officeDocument/2006/relationships/image" Target="../media/image6.wmf"/><Relationship Id="rId10" Type="http://schemas.openxmlformats.org/officeDocument/2006/relationships/oleObject" Target="../embeddings/oleObject20.bin"/><Relationship Id="rId4" Type="http://schemas.openxmlformats.org/officeDocument/2006/relationships/oleObject" Target="../embeddings/oleObject17.bin"/><Relationship Id="rId9" Type="http://schemas.openxmlformats.org/officeDocument/2006/relationships/image" Target="../media/image8.wm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24.bin"/><Relationship Id="rId3" Type="http://schemas.openxmlformats.org/officeDocument/2006/relationships/notesSlide" Target="../notesSlides/notesSlide16.xml"/><Relationship Id="rId7" Type="http://schemas.openxmlformats.org/officeDocument/2006/relationships/image" Target="../media/image7.wmf"/><Relationship Id="rId2" Type="http://schemas.openxmlformats.org/officeDocument/2006/relationships/slideLayout" Target="../slideLayouts/slideLayout5.xml"/><Relationship Id="rId1" Type="http://schemas.openxmlformats.org/officeDocument/2006/relationships/vmlDrawing" Target="../drawings/vmlDrawing8.vml"/><Relationship Id="rId6" Type="http://schemas.openxmlformats.org/officeDocument/2006/relationships/oleObject" Target="../embeddings/oleObject23.bin"/><Relationship Id="rId11" Type="http://schemas.openxmlformats.org/officeDocument/2006/relationships/image" Target="../media/image10.wmf"/><Relationship Id="rId5" Type="http://schemas.openxmlformats.org/officeDocument/2006/relationships/image" Target="../media/image6.wmf"/><Relationship Id="rId10" Type="http://schemas.openxmlformats.org/officeDocument/2006/relationships/oleObject" Target="../embeddings/oleObject25.bin"/><Relationship Id="rId4" Type="http://schemas.openxmlformats.org/officeDocument/2006/relationships/oleObject" Target="../embeddings/oleObject22.bin"/><Relationship Id="rId9" Type="http://schemas.openxmlformats.org/officeDocument/2006/relationships/image" Target="../media/image8.wmf"/></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28.bin"/><Relationship Id="rId3" Type="http://schemas.openxmlformats.org/officeDocument/2006/relationships/notesSlide" Target="../notesSlides/notesSlide17.xml"/><Relationship Id="rId7" Type="http://schemas.openxmlformats.org/officeDocument/2006/relationships/image" Target="../media/image6.wmf"/><Relationship Id="rId2" Type="http://schemas.openxmlformats.org/officeDocument/2006/relationships/slideLayout" Target="../slideLayouts/slideLayout5.xml"/><Relationship Id="rId1" Type="http://schemas.openxmlformats.org/officeDocument/2006/relationships/vmlDrawing" Target="../drawings/vmlDrawing9.vml"/><Relationship Id="rId6" Type="http://schemas.openxmlformats.org/officeDocument/2006/relationships/oleObject" Target="../embeddings/oleObject27.bin"/><Relationship Id="rId5" Type="http://schemas.openxmlformats.org/officeDocument/2006/relationships/image" Target="../media/image9.wmf"/><Relationship Id="rId10" Type="http://schemas.openxmlformats.org/officeDocument/2006/relationships/oleObject" Target="../embeddings/oleObject29.bin"/><Relationship Id="rId4" Type="http://schemas.openxmlformats.org/officeDocument/2006/relationships/oleObject" Target="../embeddings/oleObject26.bin"/><Relationship Id="rId9" Type="http://schemas.openxmlformats.org/officeDocument/2006/relationships/image" Target="../media/image7.wmf"/></Relationships>
</file>

<file path=ppt/slides/_rels/slide18.xml.rels><?xml version="1.0" encoding="UTF-8" standalone="yes"?>
<Relationships xmlns="http://schemas.openxmlformats.org/package/2006/relationships"><Relationship Id="rId8" Type="http://schemas.openxmlformats.org/officeDocument/2006/relationships/oleObject" Target="../embeddings/oleObject32.bin"/><Relationship Id="rId3" Type="http://schemas.openxmlformats.org/officeDocument/2006/relationships/notesSlide" Target="../notesSlides/notesSlide18.xml"/><Relationship Id="rId7" Type="http://schemas.openxmlformats.org/officeDocument/2006/relationships/image" Target="../media/image7.wmf"/><Relationship Id="rId2" Type="http://schemas.openxmlformats.org/officeDocument/2006/relationships/slideLayout" Target="../slideLayouts/slideLayout5.xml"/><Relationship Id="rId1" Type="http://schemas.openxmlformats.org/officeDocument/2006/relationships/vmlDrawing" Target="../drawings/vmlDrawing10.vml"/><Relationship Id="rId6" Type="http://schemas.openxmlformats.org/officeDocument/2006/relationships/oleObject" Target="../embeddings/oleObject31.bin"/><Relationship Id="rId11" Type="http://schemas.openxmlformats.org/officeDocument/2006/relationships/image" Target="../media/image10.wmf"/><Relationship Id="rId5" Type="http://schemas.openxmlformats.org/officeDocument/2006/relationships/image" Target="../media/image6.wmf"/><Relationship Id="rId10" Type="http://schemas.openxmlformats.org/officeDocument/2006/relationships/oleObject" Target="../embeddings/oleObject33.bin"/><Relationship Id="rId4" Type="http://schemas.openxmlformats.org/officeDocument/2006/relationships/oleObject" Target="../embeddings/oleObject30.bin"/><Relationship Id="rId9" Type="http://schemas.openxmlformats.org/officeDocument/2006/relationships/image" Target="../media/image8.w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7821981"/>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307788"/>
            <a:ext cx="8245475" cy="559109"/>
          </a:xfrm>
        </p:spPr>
        <p:txBody>
          <a:bodyPr/>
          <a:lstStyle/>
          <a:p>
            <a:pPr algn="ctr"/>
            <a:r>
              <a:rPr lang="en-US" sz="2800" spc="200" dirty="0">
                <a:solidFill>
                  <a:srgbClr val="0E5229"/>
                </a:solidFill>
                <a:latin typeface="Tahoma" pitchFamily="34" charset="0"/>
                <a:ea typeface="Tahoma" pitchFamily="34" charset="0"/>
                <a:cs typeface="Tahoma" pitchFamily="34" charset="0"/>
              </a:rPr>
              <a:t>IN THIS CHAPTER, YOU WILL LEARN:</a:t>
            </a:r>
          </a:p>
        </p:txBody>
      </p:sp>
      <p:sp>
        <p:nvSpPr>
          <p:cNvPr id="3" name="Content Placeholder 2"/>
          <p:cNvSpPr>
            <a:spLocks noGrp="1"/>
          </p:cNvSpPr>
          <p:nvPr>
            <p:ph idx="1"/>
          </p:nvPr>
        </p:nvSpPr>
        <p:spPr>
          <a:xfrm>
            <a:off x="476250" y="1092530"/>
            <a:ext cx="8210550" cy="5201392"/>
          </a:xfrm>
        </p:spPr>
        <p:txBody>
          <a:bodyPr/>
          <a:lstStyle/>
          <a:p>
            <a:pPr>
              <a:buClr>
                <a:schemeClr val="tx1">
                  <a:lumMod val="50000"/>
                  <a:lumOff val="50000"/>
                </a:schemeClr>
              </a:buClr>
            </a:pPr>
            <a:r>
              <a:rPr lang="en-US" sz="2700" dirty="0"/>
              <a:t>the Mundell-Fleming model </a:t>
            </a:r>
            <a:br>
              <a:rPr lang="en-US" sz="2700" dirty="0"/>
            </a:br>
            <a:r>
              <a:rPr lang="en-US" sz="2700" dirty="0"/>
              <a:t>(</a:t>
            </a:r>
            <a:r>
              <a:rPr lang="en-US" sz="2700" i="1" dirty="0"/>
              <a:t>IS</a:t>
            </a:r>
            <a:r>
              <a:rPr lang="en-US" sz="2700" dirty="0"/>
              <a:t>-</a:t>
            </a:r>
            <a:r>
              <a:rPr lang="en-US" sz="2700" i="1" dirty="0"/>
              <a:t>LM</a:t>
            </a:r>
            <a:r>
              <a:rPr lang="en-US" sz="2700" dirty="0"/>
              <a:t>  for the small open economy)</a:t>
            </a:r>
          </a:p>
          <a:p>
            <a:pPr>
              <a:buClr>
                <a:schemeClr val="tx1">
                  <a:lumMod val="50000"/>
                  <a:lumOff val="50000"/>
                </a:schemeClr>
              </a:buClr>
            </a:pPr>
            <a:r>
              <a:rPr lang="en-US" sz="2700" dirty="0"/>
              <a:t>causes and effects of interest rate differentials</a:t>
            </a:r>
          </a:p>
          <a:p>
            <a:pPr>
              <a:buClr>
                <a:schemeClr val="tx1">
                  <a:lumMod val="50000"/>
                  <a:lumOff val="50000"/>
                </a:schemeClr>
              </a:buClr>
            </a:pPr>
            <a:r>
              <a:rPr lang="en-US" sz="2700" dirty="0"/>
              <a:t>arguments for fixed vs. floating exchange rates</a:t>
            </a:r>
          </a:p>
          <a:p>
            <a:pPr>
              <a:buClr>
                <a:schemeClr val="tx1">
                  <a:lumMod val="50000"/>
                  <a:lumOff val="50000"/>
                </a:schemeClr>
              </a:buClr>
            </a:pPr>
            <a:r>
              <a:rPr lang="en-US" sz="2700" dirty="0"/>
              <a:t>how to derive the aggregate demand curve for a small open economy</a:t>
            </a:r>
          </a:p>
        </p:txBody>
      </p:sp>
      <p:sp>
        <p:nvSpPr>
          <p:cNvPr id="4" name="Rectangle 3"/>
          <p:cNvSpPr/>
          <p:nvPr/>
        </p:nvSpPr>
        <p:spPr>
          <a:xfrm>
            <a:off x="449283" y="929175"/>
            <a:ext cx="8195954" cy="45719"/>
          </a:xfrm>
          <a:prstGeom prst="rect">
            <a:avLst/>
          </a:prstGeom>
          <a:solidFill>
            <a:srgbClr val="0000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mn-cs"/>
              </a:rPr>
              <a:pPr algn="r">
                <a:defRPr/>
              </a:pPr>
              <a:t>1</a:t>
            </a:fld>
            <a:endParaRPr lang="en-US" sz="1600" dirty="0">
              <a:solidFill>
                <a:srgbClr val="006666"/>
              </a:solidFill>
              <a:cs typeface="+mn-cs"/>
            </a:endParaRPr>
          </a:p>
        </p:txBody>
      </p:sp>
    </p:spTree>
    <p:extLst>
      <p:ext uri="{BB962C8B-B14F-4D97-AF65-F5344CB8AC3E}">
        <p14:creationId xmlns:p14="http://schemas.microsoft.com/office/powerpoint/2010/main" val="2094967261"/>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p:txBody>
          <a:bodyPr/>
          <a:lstStyle/>
          <a:p>
            <a:r>
              <a:rPr lang="en-US" dirty="0"/>
              <a:t>The Mundell-Fleming model</a:t>
            </a:r>
          </a:p>
        </p:txBody>
      </p:sp>
      <p:sp>
        <p:nvSpPr>
          <p:cNvPr id="34819" name="Rectangle 3"/>
          <p:cNvSpPr>
            <a:spLocks noGrp="1" noChangeArrowheads="1"/>
          </p:cNvSpPr>
          <p:nvPr>
            <p:ph type="body" idx="1"/>
          </p:nvPr>
        </p:nvSpPr>
        <p:spPr>
          <a:xfrm>
            <a:off x="457200" y="1394075"/>
            <a:ext cx="8229600" cy="2447925"/>
          </a:xfrm>
        </p:spPr>
        <p:txBody>
          <a:bodyPr/>
          <a:lstStyle/>
          <a:p>
            <a:r>
              <a:rPr lang="en-US" sz="2700" i="1" dirty="0"/>
              <a:t>Key assumption:  </a:t>
            </a:r>
            <a:br>
              <a:rPr lang="en-US" sz="2700" i="1" dirty="0"/>
            </a:br>
            <a:r>
              <a:rPr lang="en-US" sz="2700" dirty="0"/>
              <a:t>Small open economy with perfect capital mobility. </a:t>
            </a:r>
          </a:p>
          <a:p>
            <a:pPr>
              <a:spcBef>
                <a:spcPct val="25000"/>
              </a:spcBef>
              <a:buFont typeface="Wingdings" pitchFamily="2" charset="2"/>
              <a:buNone/>
            </a:pPr>
            <a:r>
              <a:rPr lang="en-US" sz="2900" dirty="0"/>
              <a:t>		</a:t>
            </a:r>
            <a:r>
              <a:rPr lang="en-US" sz="2900" b="1" i="1" dirty="0"/>
              <a:t>r</a:t>
            </a:r>
            <a:r>
              <a:rPr lang="en-US" sz="2900" dirty="0"/>
              <a:t>  = </a:t>
            </a:r>
            <a:r>
              <a:rPr lang="en-US" sz="2900" b="1" i="1" dirty="0"/>
              <a:t>r*</a:t>
            </a:r>
          </a:p>
          <a:p>
            <a:r>
              <a:rPr lang="en-US" sz="2700" dirty="0"/>
              <a:t>Goods market equilibrium</a:t>
            </a:r>
            <a:r>
              <a:rPr lang="en-US" sz="2700" dirty="0">
                <a:latin typeface="Arial"/>
                <a:cs typeface="Arial"/>
              </a:rPr>
              <a:t>—</a:t>
            </a:r>
            <a:r>
              <a:rPr lang="en-US" sz="2700" dirty="0"/>
              <a:t>the </a:t>
            </a:r>
            <a:r>
              <a:rPr lang="en-US" sz="2700" i="1" dirty="0"/>
              <a:t>IS*</a:t>
            </a:r>
            <a:r>
              <a:rPr lang="en-US" sz="1000" dirty="0"/>
              <a:t> </a:t>
            </a:r>
            <a:r>
              <a:rPr lang="en-US" sz="2700" dirty="0"/>
              <a:t> curve:</a:t>
            </a:r>
          </a:p>
        </p:txBody>
      </p:sp>
      <p:graphicFrame>
        <p:nvGraphicFramePr>
          <p:cNvPr id="34820" name="Object 2"/>
          <p:cNvGraphicFramePr>
            <a:graphicFrameLocks noChangeAspect="1"/>
          </p:cNvGraphicFramePr>
          <p:nvPr>
            <p:extLst>
              <p:ext uri="{D42A27DB-BD31-4B8C-83A1-F6EECF244321}">
                <p14:modId xmlns:p14="http://schemas.microsoft.com/office/powerpoint/2010/main" val="1607048093"/>
              </p:ext>
            </p:extLst>
          </p:nvPr>
        </p:nvGraphicFramePr>
        <p:xfrm>
          <a:off x="1544638" y="3667375"/>
          <a:ext cx="6146800" cy="503238"/>
        </p:xfrm>
        <a:graphic>
          <a:graphicData uri="http://schemas.openxmlformats.org/presentationml/2006/ole">
            <mc:AlternateContent xmlns:mc="http://schemas.openxmlformats.org/markup-compatibility/2006">
              <mc:Choice xmlns:v="urn:schemas-microsoft-com:vml" Requires="v">
                <p:oleObj spid="_x0000_s1058" name="Equation" r:id="rId4" imgW="2628720" imgH="215640" progId="Equation.DSMT4">
                  <p:embed/>
                </p:oleObj>
              </mc:Choice>
              <mc:Fallback>
                <p:oleObj name="Equation" r:id="rId4" imgW="262872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4638" y="3667375"/>
                        <a:ext cx="6146800" cy="503238"/>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4821" name="Rectangle 5"/>
          <p:cNvSpPr>
            <a:spLocks noChangeArrowheads="1"/>
          </p:cNvSpPr>
          <p:nvPr/>
        </p:nvSpPr>
        <p:spPr bwMode="auto">
          <a:xfrm>
            <a:off x="919163" y="4365875"/>
            <a:ext cx="7607300" cy="184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96875" indent="-396875">
              <a:lnSpc>
                <a:spcPct val="105000"/>
              </a:lnSpc>
              <a:buClr>
                <a:srgbClr val="008080"/>
              </a:buClr>
              <a:buSzPct val="120000"/>
              <a:buFont typeface="Wingdings" pitchFamily="2" charset="2"/>
              <a:buNone/>
            </a:pPr>
            <a:r>
              <a:rPr lang="en-US" sz="2700" dirty="0"/>
              <a:t>where </a:t>
            </a:r>
          </a:p>
          <a:p>
            <a:pPr marL="396875" indent="-396875">
              <a:lnSpc>
                <a:spcPct val="105000"/>
              </a:lnSpc>
              <a:buClr>
                <a:srgbClr val="008080"/>
              </a:buClr>
              <a:buSzPct val="120000"/>
              <a:buFont typeface="Wingdings" pitchFamily="2" charset="2"/>
              <a:buNone/>
            </a:pPr>
            <a:r>
              <a:rPr lang="en-US" sz="2700" b="1" i="1" dirty="0"/>
              <a:t>e</a:t>
            </a:r>
            <a:r>
              <a:rPr lang="en-US" sz="2700" dirty="0"/>
              <a:t> 	= nominal exchange rate </a:t>
            </a:r>
          </a:p>
          <a:p>
            <a:pPr marL="396875" indent="-396875">
              <a:lnSpc>
                <a:spcPct val="105000"/>
              </a:lnSpc>
              <a:spcBef>
                <a:spcPct val="10000"/>
              </a:spcBef>
              <a:buClr>
                <a:srgbClr val="008080"/>
              </a:buClr>
              <a:buSzPct val="120000"/>
              <a:buFont typeface="Wingdings" pitchFamily="2" charset="2"/>
              <a:buNone/>
            </a:pPr>
            <a:r>
              <a:rPr lang="en-US" sz="2700" dirty="0"/>
              <a:t>	= foreign currency per unit domestic currency</a:t>
            </a:r>
          </a:p>
        </p:txBody>
      </p:sp>
    </p:spTree>
    <p:extLst>
      <p:ext uri="{BB962C8B-B14F-4D97-AF65-F5344CB8AC3E}">
        <p14:creationId xmlns:p14="http://schemas.microsoft.com/office/powerpoint/2010/main" val="62754676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Effect transition="in" filter="strips(downRight)">
                                      <p:cBhvr>
                                        <p:cTn id="7" dur="500"/>
                                        <p:tgtEl>
                                          <p:spTgt spid="348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34819">
                                            <p:txEl>
                                              <p:pRg st="1" end="1"/>
                                            </p:txEl>
                                          </p:spTgt>
                                        </p:tgtEl>
                                        <p:attrNameLst>
                                          <p:attrName>style.visibility</p:attrName>
                                        </p:attrNameLst>
                                      </p:cBhvr>
                                      <p:to>
                                        <p:strVal val="visible"/>
                                      </p:to>
                                    </p:set>
                                    <p:animEffect transition="in" filter="strips(downRight)">
                                      <p:cBhvr>
                                        <p:cTn id="12" dur="500"/>
                                        <p:tgtEl>
                                          <p:spTgt spid="3481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34819">
                                            <p:txEl>
                                              <p:pRg st="2" end="2"/>
                                            </p:txEl>
                                          </p:spTgt>
                                        </p:tgtEl>
                                        <p:attrNameLst>
                                          <p:attrName>style.visibility</p:attrName>
                                        </p:attrNameLst>
                                      </p:cBhvr>
                                      <p:to>
                                        <p:strVal val="visible"/>
                                      </p:to>
                                    </p:set>
                                    <p:animEffect transition="in" filter="strips(downRight)">
                                      <p:cBhvr>
                                        <p:cTn id="17" dur="500"/>
                                        <p:tgtEl>
                                          <p:spTgt spid="3481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nodeType="clickEffect">
                                  <p:stCondLst>
                                    <p:cond delay="0"/>
                                  </p:stCondLst>
                                  <p:childTnLst>
                                    <p:set>
                                      <p:cBhvr>
                                        <p:cTn id="21" dur="1" fill="hold">
                                          <p:stCondLst>
                                            <p:cond delay="0"/>
                                          </p:stCondLst>
                                        </p:cTn>
                                        <p:tgtEl>
                                          <p:spTgt spid="34820"/>
                                        </p:tgtEl>
                                        <p:attrNameLst>
                                          <p:attrName>style.visibility</p:attrName>
                                        </p:attrNameLst>
                                      </p:cBhvr>
                                      <p:to>
                                        <p:strVal val="visible"/>
                                      </p:to>
                                    </p:set>
                                    <p:animEffect transition="in" filter="strips(downRight)">
                                      <p:cBhvr>
                                        <p:cTn id="22" dur="500"/>
                                        <p:tgtEl>
                                          <p:spTgt spid="3482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grpId="0" nodeType="clickEffect">
                                  <p:stCondLst>
                                    <p:cond delay="0"/>
                                  </p:stCondLst>
                                  <p:childTnLst>
                                    <p:set>
                                      <p:cBhvr>
                                        <p:cTn id="26" dur="1" fill="hold">
                                          <p:stCondLst>
                                            <p:cond delay="0"/>
                                          </p:stCondLst>
                                        </p:cTn>
                                        <p:tgtEl>
                                          <p:spTgt spid="34821"/>
                                        </p:tgtEl>
                                        <p:attrNameLst>
                                          <p:attrName>style.visibility</p:attrName>
                                        </p:attrNameLst>
                                      </p:cBhvr>
                                      <p:to>
                                        <p:strVal val="visible"/>
                                      </p:to>
                                    </p:set>
                                    <p:animEffect transition="in" filter="strips(downRight)">
                                      <p:cBhvr>
                                        <p:cTn id="27" dur="500"/>
                                        <p:tgtEl>
                                          <p:spTgt spid="348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bldLvl="3" autoUpdateAnimBg="0"/>
      <p:bldP spid="34821"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2" name="Rectangle 2"/>
          <p:cNvSpPr>
            <a:spLocks noGrp="1" noChangeArrowheads="1"/>
          </p:cNvSpPr>
          <p:nvPr>
            <p:ph type="title"/>
          </p:nvPr>
        </p:nvSpPr>
        <p:spPr/>
        <p:txBody>
          <a:bodyPr/>
          <a:lstStyle/>
          <a:p>
            <a:r>
              <a:rPr lang="en-US" sz="2900" dirty="0"/>
              <a:t>The </a:t>
            </a:r>
            <a:r>
              <a:rPr lang="en-US" sz="2900" i="1" dirty="0"/>
              <a:t>IS*</a:t>
            </a:r>
            <a:r>
              <a:rPr lang="en-US" sz="2900" dirty="0"/>
              <a:t> curve:  goods market equilibrium</a:t>
            </a:r>
          </a:p>
        </p:txBody>
      </p:sp>
      <p:sp>
        <p:nvSpPr>
          <p:cNvPr id="36867" name="Rectangle 3"/>
          <p:cNvSpPr>
            <a:spLocks noGrp="1" noChangeArrowheads="1"/>
          </p:cNvSpPr>
          <p:nvPr>
            <p:ph type="body" idx="4294967295"/>
          </p:nvPr>
        </p:nvSpPr>
        <p:spPr>
          <a:xfrm>
            <a:off x="654050" y="2278063"/>
            <a:ext cx="3657600" cy="1676400"/>
          </a:xfrm>
          <a:noFill/>
        </p:spPr>
        <p:txBody>
          <a:bodyPr/>
          <a:lstStyle/>
          <a:p>
            <a:pPr marL="0" indent="0">
              <a:lnSpc>
                <a:spcPct val="110000"/>
              </a:lnSpc>
              <a:spcBef>
                <a:spcPct val="50000"/>
              </a:spcBef>
              <a:buFont typeface="Wingdings" pitchFamily="2" charset="2"/>
              <a:buNone/>
            </a:pPr>
            <a:r>
              <a:rPr lang="en-US" sz="2600" dirty="0"/>
              <a:t>The </a:t>
            </a:r>
            <a:r>
              <a:rPr lang="en-US" sz="2600" i="1" dirty="0"/>
              <a:t>IS*</a:t>
            </a:r>
            <a:r>
              <a:rPr lang="en-US" sz="2600" dirty="0"/>
              <a:t> curve is drawn for a given value of </a:t>
            </a:r>
            <a:r>
              <a:rPr lang="en-US" sz="2600" b="1" i="1" dirty="0"/>
              <a:t>r</a:t>
            </a:r>
            <a:r>
              <a:rPr lang="en-US" sz="2600" i="1" dirty="0"/>
              <a:t>*</a:t>
            </a:r>
            <a:r>
              <a:rPr lang="en-US" sz="2600" b="1" dirty="0"/>
              <a:t>.</a:t>
            </a:r>
            <a:r>
              <a:rPr lang="en-US" sz="2600" dirty="0"/>
              <a:t> </a:t>
            </a:r>
          </a:p>
          <a:p>
            <a:pPr marL="0" indent="0">
              <a:lnSpc>
                <a:spcPct val="110000"/>
              </a:lnSpc>
              <a:spcBef>
                <a:spcPct val="50000"/>
              </a:spcBef>
              <a:buFont typeface="Wingdings" pitchFamily="2" charset="2"/>
              <a:buNone/>
            </a:pPr>
            <a:r>
              <a:rPr lang="en-US" sz="2600" dirty="0"/>
              <a:t>Intuition for the slope:</a:t>
            </a:r>
          </a:p>
        </p:txBody>
      </p:sp>
      <p:grpSp>
        <p:nvGrpSpPr>
          <p:cNvPr id="2" name="Group 4"/>
          <p:cNvGrpSpPr>
            <a:grpSpLocks/>
          </p:cNvGrpSpPr>
          <p:nvPr/>
        </p:nvGrpSpPr>
        <p:grpSpPr bwMode="auto">
          <a:xfrm>
            <a:off x="5029200" y="2286000"/>
            <a:ext cx="3657600" cy="3352800"/>
            <a:chOff x="2976" y="1296"/>
            <a:chExt cx="2304" cy="2112"/>
          </a:xfrm>
        </p:grpSpPr>
        <p:grpSp>
          <p:nvGrpSpPr>
            <p:cNvPr id="2058" name="Group 5"/>
            <p:cNvGrpSpPr>
              <a:grpSpLocks/>
            </p:cNvGrpSpPr>
            <p:nvPr/>
          </p:nvGrpSpPr>
          <p:grpSpPr bwMode="auto">
            <a:xfrm>
              <a:off x="3120" y="1536"/>
              <a:ext cx="1968" cy="1728"/>
              <a:chOff x="2640" y="1056"/>
              <a:chExt cx="2496" cy="2112"/>
            </a:xfrm>
          </p:grpSpPr>
          <p:sp>
            <p:nvSpPr>
              <p:cNvPr id="2061" name="Line 6"/>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62" name="Line 7"/>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2059" name="Text Box 8"/>
            <p:cNvSpPr txBox="1">
              <a:spLocks noChangeArrowheads="1"/>
            </p:cNvSpPr>
            <p:nvPr/>
          </p:nvSpPr>
          <p:spPr bwMode="auto">
            <a:xfrm>
              <a:off x="4944" y="3120"/>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2060" name="Text Box 9"/>
            <p:cNvSpPr txBox="1">
              <a:spLocks noChangeArrowheads="1"/>
            </p:cNvSpPr>
            <p:nvPr/>
          </p:nvSpPr>
          <p:spPr bwMode="auto">
            <a:xfrm>
              <a:off x="2976" y="1296"/>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e</a:t>
              </a:r>
              <a:endParaRPr lang="en-US" sz="2200" dirty="0"/>
            </a:p>
          </p:txBody>
        </p:sp>
      </p:grpSp>
      <p:grpSp>
        <p:nvGrpSpPr>
          <p:cNvPr id="4" name="Group 10"/>
          <p:cNvGrpSpPr>
            <a:grpSpLocks/>
          </p:cNvGrpSpPr>
          <p:nvPr/>
        </p:nvGrpSpPr>
        <p:grpSpPr bwMode="auto">
          <a:xfrm>
            <a:off x="5641975" y="2895600"/>
            <a:ext cx="2663825" cy="2286000"/>
            <a:chOff x="3554" y="1296"/>
            <a:chExt cx="1678" cy="1440"/>
          </a:xfrm>
        </p:grpSpPr>
        <p:sp>
          <p:nvSpPr>
            <p:cNvPr id="2056" name="Line 11"/>
            <p:cNvSpPr>
              <a:spLocks noChangeShapeType="1"/>
            </p:cNvSpPr>
            <p:nvPr/>
          </p:nvSpPr>
          <p:spPr bwMode="auto">
            <a:xfrm>
              <a:off x="3554" y="1296"/>
              <a:ext cx="1255" cy="1253"/>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57" name="Text Box 12"/>
            <p:cNvSpPr txBox="1">
              <a:spLocks noChangeArrowheads="1"/>
            </p:cNvSpPr>
            <p:nvPr/>
          </p:nvSpPr>
          <p:spPr bwMode="auto">
            <a:xfrm>
              <a:off x="4752" y="2448"/>
              <a:ext cx="48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r>
                <a:rPr lang="en-US" sz="2400" i="1" dirty="0">
                  <a:latin typeface="Tahoma" pitchFamily="34" charset="0"/>
                </a:rPr>
                <a:t>*</a:t>
              </a:r>
            </a:p>
          </p:txBody>
        </p:sp>
      </p:grpSp>
      <p:graphicFrame>
        <p:nvGraphicFramePr>
          <p:cNvPr id="36877" name="Object 2"/>
          <p:cNvGraphicFramePr>
            <a:graphicFrameLocks noChangeAspect="1"/>
          </p:cNvGraphicFramePr>
          <p:nvPr/>
        </p:nvGraphicFramePr>
        <p:xfrm>
          <a:off x="1871663" y="1347788"/>
          <a:ext cx="5665787" cy="463550"/>
        </p:xfrm>
        <a:graphic>
          <a:graphicData uri="http://schemas.openxmlformats.org/presentationml/2006/ole">
            <mc:AlternateContent xmlns:mc="http://schemas.openxmlformats.org/markup-compatibility/2006">
              <mc:Choice xmlns:v="urn:schemas-microsoft-com:vml" Requires="v">
                <p:oleObj spid="_x0000_s2108" name="Equation" r:id="rId4" imgW="2628720" imgH="215640" progId="Equation.DSMT4">
                  <p:embed/>
                </p:oleObj>
              </mc:Choice>
              <mc:Fallback>
                <p:oleObj name="Equation" r:id="rId4" imgW="262872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1663" y="1347788"/>
                        <a:ext cx="5665787" cy="463550"/>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6878" name="Object 3"/>
          <p:cNvGraphicFramePr>
            <a:graphicFrameLocks noChangeAspect="1"/>
          </p:cNvGraphicFramePr>
          <p:nvPr/>
        </p:nvGraphicFramePr>
        <p:xfrm>
          <a:off x="692150" y="4022725"/>
          <a:ext cx="3484563" cy="509588"/>
        </p:xfrm>
        <a:graphic>
          <a:graphicData uri="http://schemas.openxmlformats.org/presentationml/2006/ole">
            <mc:AlternateContent xmlns:mc="http://schemas.openxmlformats.org/markup-compatibility/2006">
              <mc:Choice xmlns:v="urn:schemas-microsoft-com:vml" Requires="v">
                <p:oleObj spid="_x0000_s2109" name="Equation" r:id="rId6" imgW="1562040" imgH="228600" progId="Equation.DSMT4">
                  <p:embed/>
                </p:oleObj>
              </mc:Choice>
              <mc:Fallback>
                <p:oleObj name="Equation" r:id="rId6" imgW="1562040" imgH="2286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2150" y="4022725"/>
                        <a:ext cx="3484563" cy="5095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96118632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877"/>
                                        </p:tgtEl>
                                        <p:attrNameLst>
                                          <p:attrName>style.visibility</p:attrName>
                                        </p:attrNameLst>
                                      </p:cBhvr>
                                      <p:to>
                                        <p:strVal val="visible"/>
                                      </p:to>
                                    </p:set>
                                    <p:animEffect transition="in" filter="fade">
                                      <p:cBhvr>
                                        <p:cTn id="7" dur="500"/>
                                        <p:tgtEl>
                                          <p:spTgt spid="3687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downRight)">
                                      <p:cBhvr>
                                        <p:cTn id="17" dur="5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6867">
                                            <p:txEl>
                                              <p:pRg st="0" end="0"/>
                                            </p:txEl>
                                          </p:spTgt>
                                        </p:tgtEl>
                                        <p:attrNameLst>
                                          <p:attrName>style.visibility</p:attrName>
                                        </p:attrNameLst>
                                      </p:cBhvr>
                                      <p:to>
                                        <p:strVal val="visible"/>
                                      </p:to>
                                    </p:set>
                                    <p:animEffect transition="in" filter="wipe(left)">
                                      <p:cBhvr>
                                        <p:cTn id="22" dur="500"/>
                                        <p:tgtEl>
                                          <p:spTgt spid="36867">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6867">
                                            <p:txEl>
                                              <p:pRg st="1" end="1"/>
                                            </p:txEl>
                                          </p:spTgt>
                                        </p:tgtEl>
                                        <p:attrNameLst>
                                          <p:attrName>style.visibility</p:attrName>
                                        </p:attrNameLst>
                                      </p:cBhvr>
                                      <p:to>
                                        <p:strVal val="visible"/>
                                      </p:to>
                                    </p:set>
                                    <p:animEffect transition="in" filter="wipe(left)">
                                      <p:cBhvr>
                                        <p:cTn id="27" dur="500"/>
                                        <p:tgtEl>
                                          <p:spTgt spid="36867">
                                            <p:txEl>
                                              <p:pRg st="1" end="1"/>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36878"/>
                                        </p:tgtEl>
                                        <p:attrNameLst>
                                          <p:attrName>style.visibility</p:attrName>
                                        </p:attrNameLst>
                                      </p:cBhvr>
                                      <p:to>
                                        <p:strVal val="visible"/>
                                      </p:to>
                                    </p:set>
                                    <p:animEffect transition="in" filter="wipe(left)">
                                      <p:cBhvr>
                                        <p:cTn id="32" dur="500"/>
                                        <p:tgtEl>
                                          <p:spTgt spid="368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p:txBody>
          <a:bodyPr/>
          <a:lstStyle/>
          <a:p>
            <a:r>
              <a:rPr lang="en-US" sz="2900" dirty="0"/>
              <a:t>The </a:t>
            </a:r>
            <a:r>
              <a:rPr lang="en-US" sz="2900" i="1" dirty="0"/>
              <a:t>LM*</a:t>
            </a:r>
            <a:r>
              <a:rPr lang="en-US" sz="2900" dirty="0"/>
              <a:t> curve:  money market equilibrium</a:t>
            </a:r>
          </a:p>
        </p:txBody>
      </p:sp>
      <p:sp>
        <p:nvSpPr>
          <p:cNvPr id="38915" name="Rectangle 3"/>
          <p:cNvSpPr>
            <a:spLocks noGrp="1" noChangeArrowheads="1"/>
          </p:cNvSpPr>
          <p:nvPr>
            <p:ph type="body" idx="4294967295"/>
          </p:nvPr>
        </p:nvSpPr>
        <p:spPr>
          <a:xfrm>
            <a:off x="612775" y="1922463"/>
            <a:ext cx="3843338" cy="4386262"/>
          </a:xfrm>
          <a:noFill/>
        </p:spPr>
        <p:txBody>
          <a:bodyPr/>
          <a:lstStyle/>
          <a:p>
            <a:pPr marL="282575" indent="-282575">
              <a:lnSpc>
                <a:spcPct val="115000"/>
              </a:lnSpc>
              <a:spcBef>
                <a:spcPct val="15000"/>
              </a:spcBef>
              <a:buFont typeface="Wingdings" pitchFamily="2" charset="2"/>
              <a:buNone/>
            </a:pPr>
            <a:r>
              <a:rPr lang="en-US" sz="2600" dirty="0"/>
              <a:t>The </a:t>
            </a:r>
            <a:r>
              <a:rPr lang="en-US" sz="2600" i="1" dirty="0"/>
              <a:t>LM*</a:t>
            </a:r>
            <a:r>
              <a:rPr lang="en-US" sz="2600" dirty="0"/>
              <a:t> curve:</a:t>
            </a:r>
          </a:p>
          <a:p>
            <a:pPr marL="282575" indent="-282575">
              <a:lnSpc>
                <a:spcPct val="115000"/>
              </a:lnSpc>
              <a:spcBef>
                <a:spcPct val="15000"/>
              </a:spcBef>
            </a:pPr>
            <a:r>
              <a:rPr lang="en-US" sz="2600" dirty="0"/>
              <a:t>is drawn for a given </a:t>
            </a:r>
            <a:br>
              <a:rPr lang="en-US" sz="2600" dirty="0"/>
            </a:br>
            <a:r>
              <a:rPr lang="en-US" sz="2600" dirty="0"/>
              <a:t>value of </a:t>
            </a:r>
            <a:r>
              <a:rPr lang="en-US" sz="2600" b="1" i="1" dirty="0"/>
              <a:t>r</a:t>
            </a:r>
            <a:r>
              <a:rPr lang="en-US" sz="2600" i="1" dirty="0"/>
              <a:t>*</a:t>
            </a:r>
            <a:r>
              <a:rPr lang="en-US" sz="2600" b="1" i="1" dirty="0"/>
              <a:t>.</a:t>
            </a:r>
            <a:endParaRPr lang="en-US" sz="2600" dirty="0"/>
          </a:p>
          <a:p>
            <a:pPr marL="282575" indent="-282575">
              <a:lnSpc>
                <a:spcPct val="115000"/>
              </a:lnSpc>
              <a:spcBef>
                <a:spcPct val="15000"/>
              </a:spcBef>
            </a:pPr>
            <a:r>
              <a:rPr lang="en-US" sz="2600" dirty="0"/>
              <a:t>is vertical because</a:t>
            </a:r>
            <a:br>
              <a:rPr lang="en-US" sz="2600" dirty="0"/>
            </a:br>
            <a:r>
              <a:rPr lang="en-US" sz="2600" dirty="0"/>
              <a:t>given </a:t>
            </a:r>
            <a:r>
              <a:rPr lang="en-US" sz="2600" b="1" i="1" dirty="0"/>
              <a:t>r*</a:t>
            </a:r>
            <a:r>
              <a:rPr lang="en-US" sz="2600" dirty="0"/>
              <a:t>,  there is </a:t>
            </a:r>
            <a:br>
              <a:rPr lang="en-US" sz="2600" dirty="0"/>
            </a:br>
            <a:r>
              <a:rPr lang="en-US" sz="2600" dirty="0"/>
              <a:t>only one value of </a:t>
            </a:r>
            <a:r>
              <a:rPr lang="en-US" sz="2600" b="1" i="1" dirty="0"/>
              <a:t>Y</a:t>
            </a:r>
            <a:r>
              <a:rPr lang="en-US" sz="2600" dirty="0"/>
              <a:t>  </a:t>
            </a:r>
            <a:br>
              <a:rPr lang="en-US" sz="2600" dirty="0"/>
            </a:br>
            <a:r>
              <a:rPr lang="en-US" sz="2600" dirty="0"/>
              <a:t>that equates money demand with supply, </a:t>
            </a:r>
            <a:br>
              <a:rPr lang="en-US" sz="2600" dirty="0"/>
            </a:br>
            <a:r>
              <a:rPr lang="en-US" sz="2600" dirty="0"/>
              <a:t>regardless of </a:t>
            </a:r>
            <a:r>
              <a:rPr lang="en-US" sz="2600" b="1" i="1" dirty="0"/>
              <a:t>e</a:t>
            </a:r>
            <a:r>
              <a:rPr lang="en-US" sz="2600" dirty="0"/>
              <a:t>. </a:t>
            </a:r>
          </a:p>
        </p:txBody>
      </p:sp>
      <p:grpSp>
        <p:nvGrpSpPr>
          <p:cNvPr id="3077" name="Group 4"/>
          <p:cNvGrpSpPr>
            <a:grpSpLocks/>
          </p:cNvGrpSpPr>
          <p:nvPr/>
        </p:nvGrpSpPr>
        <p:grpSpPr bwMode="auto">
          <a:xfrm>
            <a:off x="5029200" y="2286000"/>
            <a:ext cx="3657600" cy="3352800"/>
            <a:chOff x="2976" y="1296"/>
            <a:chExt cx="2304" cy="2112"/>
          </a:xfrm>
        </p:grpSpPr>
        <p:grpSp>
          <p:nvGrpSpPr>
            <p:cNvPr id="3081" name="Group 5"/>
            <p:cNvGrpSpPr>
              <a:grpSpLocks/>
            </p:cNvGrpSpPr>
            <p:nvPr/>
          </p:nvGrpSpPr>
          <p:grpSpPr bwMode="auto">
            <a:xfrm>
              <a:off x="3120" y="1536"/>
              <a:ext cx="1968" cy="1728"/>
              <a:chOff x="2640" y="1056"/>
              <a:chExt cx="2496" cy="2112"/>
            </a:xfrm>
          </p:grpSpPr>
          <p:sp>
            <p:nvSpPr>
              <p:cNvPr id="3084" name="Line 6"/>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85" name="Line 7"/>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3082" name="Text Box 8"/>
            <p:cNvSpPr txBox="1">
              <a:spLocks noChangeArrowheads="1"/>
            </p:cNvSpPr>
            <p:nvPr/>
          </p:nvSpPr>
          <p:spPr bwMode="auto">
            <a:xfrm>
              <a:off x="4944" y="3120"/>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3083" name="Text Box 9"/>
            <p:cNvSpPr txBox="1">
              <a:spLocks noChangeArrowheads="1"/>
            </p:cNvSpPr>
            <p:nvPr/>
          </p:nvSpPr>
          <p:spPr bwMode="auto">
            <a:xfrm>
              <a:off x="2976" y="1296"/>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e</a:t>
              </a:r>
              <a:endParaRPr lang="en-US" sz="2200" dirty="0"/>
            </a:p>
          </p:txBody>
        </p:sp>
      </p:grpSp>
      <p:grpSp>
        <p:nvGrpSpPr>
          <p:cNvPr id="4" name="Group 10"/>
          <p:cNvGrpSpPr>
            <a:grpSpLocks/>
          </p:cNvGrpSpPr>
          <p:nvPr/>
        </p:nvGrpSpPr>
        <p:grpSpPr bwMode="auto">
          <a:xfrm>
            <a:off x="6477000" y="2387600"/>
            <a:ext cx="990600" cy="3021013"/>
            <a:chOff x="4177" y="1504"/>
            <a:chExt cx="624" cy="1903"/>
          </a:xfrm>
        </p:grpSpPr>
        <p:sp>
          <p:nvSpPr>
            <p:cNvPr id="3079" name="Line 11"/>
            <p:cNvSpPr>
              <a:spLocks noChangeShapeType="1"/>
            </p:cNvSpPr>
            <p:nvPr/>
          </p:nvSpPr>
          <p:spPr bwMode="auto">
            <a:xfrm>
              <a:off x="4397" y="1765"/>
              <a:ext cx="0" cy="1642"/>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80" name="Text Box 12"/>
            <p:cNvSpPr txBox="1">
              <a:spLocks noChangeArrowheads="1"/>
            </p:cNvSpPr>
            <p:nvPr/>
          </p:nvSpPr>
          <p:spPr bwMode="auto">
            <a:xfrm>
              <a:off x="4177" y="1504"/>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r>
                <a:rPr lang="en-US" sz="2400" i="1" dirty="0">
                  <a:latin typeface="Tahoma" pitchFamily="34" charset="0"/>
                </a:rPr>
                <a:t>*</a:t>
              </a:r>
            </a:p>
          </p:txBody>
        </p:sp>
      </p:grpSp>
      <p:graphicFrame>
        <p:nvGraphicFramePr>
          <p:cNvPr id="38925" name="Object 2"/>
          <p:cNvGraphicFramePr>
            <a:graphicFrameLocks noChangeAspect="1"/>
          </p:cNvGraphicFramePr>
          <p:nvPr/>
        </p:nvGraphicFramePr>
        <p:xfrm>
          <a:off x="3200400" y="1322388"/>
          <a:ext cx="2940050" cy="506412"/>
        </p:xfrm>
        <a:graphic>
          <a:graphicData uri="http://schemas.openxmlformats.org/presentationml/2006/ole">
            <mc:AlternateContent xmlns:mc="http://schemas.openxmlformats.org/markup-compatibility/2006">
              <mc:Choice xmlns:v="urn:schemas-microsoft-com:vml" Requires="v">
                <p:oleObj spid="_x0000_s3106" name="Equation" r:id="rId4" imgW="1257120" imgH="215640" progId="Equation.DSMT4">
                  <p:embed/>
                </p:oleObj>
              </mc:Choice>
              <mc:Fallback>
                <p:oleObj name="Equation" r:id="rId4" imgW="125712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0400" y="1322388"/>
                        <a:ext cx="2940050" cy="506412"/>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52311127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8925"/>
                                        </p:tgtEl>
                                        <p:attrNameLst>
                                          <p:attrName>style.visibility</p:attrName>
                                        </p:attrNameLst>
                                      </p:cBhvr>
                                      <p:to>
                                        <p:strVal val="visible"/>
                                      </p:to>
                                    </p:set>
                                    <p:animEffect transition="in" filter="fade">
                                      <p:cBhvr>
                                        <p:cTn id="7" dur="500"/>
                                        <p:tgtEl>
                                          <p:spTgt spid="3892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8915">
                                            <p:txEl>
                                              <p:pRg st="0" end="0"/>
                                            </p:txEl>
                                          </p:spTgt>
                                        </p:tgtEl>
                                        <p:attrNameLst>
                                          <p:attrName>style.visibility</p:attrName>
                                        </p:attrNameLst>
                                      </p:cBhvr>
                                      <p:to>
                                        <p:strVal val="visible"/>
                                      </p:to>
                                    </p:set>
                                    <p:animEffect transition="in" filter="wipe(left)">
                                      <p:cBhvr>
                                        <p:cTn id="17" dur="500"/>
                                        <p:tgtEl>
                                          <p:spTgt spid="3891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8915">
                                            <p:txEl>
                                              <p:pRg st="1" end="1"/>
                                            </p:txEl>
                                          </p:spTgt>
                                        </p:tgtEl>
                                        <p:attrNameLst>
                                          <p:attrName>style.visibility</p:attrName>
                                        </p:attrNameLst>
                                      </p:cBhvr>
                                      <p:to>
                                        <p:strVal val="visible"/>
                                      </p:to>
                                    </p:set>
                                    <p:animEffect transition="in" filter="wipe(left)">
                                      <p:cBhvr>
                                        <p:cTn id="22" dur="500"/>
                                        <p:tgtEl>
                                          <p:spTgt spid="38915">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8915">
                                            <p:txEl>
                                              <p:pRg st="2" end="2"/>
                                            </p:txEl>
                                          </p:spTgt>
                                        </p:tgtEl>
                                        <p:attrNameLst>
                                          <p:attrName>style.visibility</p:attrName>
                                        </p:attrNameLst>
                                      </p:cBhvr>
                                      <p:to>
                                        <p:strVal val="visible"/>
                                      </p:to>
                                    </p:set>
                                    <p:animEffect transition="in" filter="wipe(left)">
                                      <p:cBhvr>
                                        <p:cTn id="27" dur="500"/>
                                        <p:tgtEl>
                                          <p:spTgt spid="389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bldLvl="3"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Rectangle 3"/>
          <p:cNvSpPr>
            <a:spLocks noGrp="1" noChangeArrowheads="1"/>
          </p:cNvSpPr>
          <p:nvPr>
            <p:ph type="title"/>
          </p:nvPr>
        </p:nvSpPr>
        <p:spPr/>
        <p:txBody>
          <a:bodyPr/>
          <a:lstStyle/>
          <a:p>
            <a:r>
              <a:rPr lang="en-US" sz="2800" dirty="0"/>
              <a:t>Equilibrium in the Mundell-Fleming model</a:t>
            </a:r>
          </a:p>
        </p:txBody>
      </p:sp>
      <p:grpSp>
        <p:nvGrpSpPr>
          <p:cNvPr id="4102" name="Group 4"/>
          <p:cNvGrpSpPr>
            <a:grpSpLocks/>
          </p:cNvGrpSpPr>
          <p:nvPr/>
        </p:nvGrpSpPr>
        <p:grpSpPr bwMode="auto">
          <a:xfrm>
            <a:off x="5029200" y="2286000"/>
            <a:ext cx="3657600" cy="3352800"/>
            <a:chOff x="2976" y="1296"/>
            <a:chExt cx="2304" cy="2112"/>
          </a:xfrm>
        </p:grpSpPr>
        <p:grpSp>
          <p:nvGrpSpPr>
            <p:cNvPr id="4113" name="Group 5"/>
            <p:cNvGrpSpPr>
              <a:grpSpLocks/>
            </p:cNvGrpSpPr>
            <p:nvPr/>
          </p:nvGrpSpPr>
          <p:grpSpPr bwMode="auto">
            <a:xfrm>
              <a:off x="3120" y="1536"/>
              <a:ext cx="1968" cy="1728"/>
              <a:chOff x="2640" y="1056"/>
              <a:chExt cx="2496" cy="2112"/>
            </a:xfrm>
          </p:grpSpPr>
          <p:sp>
            <p:nvSpPr>
              <p:cNvPr id="4116" name="Line 6"/>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117" name="Line 7"/>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114" name="Text Box 8"/>
            <p:cNvSpPr txBox="1">
              <a:spLocks noChangeArrowheads="1"/>
            </p:cNvSpPr>
            <p:nvPr/>
          </p:nvSpPr>
          <p:spPr bwMode="auto">
            <a:xfrm>
              <a:off x="4944" y="3120"/>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4115" name="Text Box 9"/>
            <p:cNvSpPr txBox="1">
              <a:spLocks noChangeArrowheads="1"/>
            </p:cNvSpPr>
            <p:nvPr/>
          </p:nvSpPr>
          <p:spPr bwMode="auto">
            <a:xfrm>
              <a:off x="2976" y="1296"/>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e</a:t>
              </a:r>
              <a:endParaRPr lang="en-US" sz="2200" dirty="0"/>
            </a:p>
          </p:txBody>
        </p:sp>
      </p:grpSp>
      <p:grpSp>
        <p:nvGrpSpPr>
          <p:cNvPr id="4103" name="Group 10"/>
          <p:cNvGrpSpPr>
            <a:grpSpLocks/>
          </p:cNvGrpSpPr>
          <p:nvPr/>
        </p:nvGrpSpPr>
        <p:grpSpPr bwMode="auto">
          <a:xfrm>
            <a:off x="6324600" y="2387600"/>
            <a:ext cx="990600" cy="3021013"/>
            <a:chOff x="3984" y="1504"/>
            <a:chExt cx="624" cy="1903"/>
          </a:xfrm>
        </p:grpSpPr>
        <p:sp>
          <p:nvSpPr>
            <p:cNvPr id="4111" name="Line 11"/>
            <p:cNvSpPr>
              <a:spLocks noChangeShapeType="1"/>
            </p:cNvSpPr>
            <p:nvPr/>
          </p:nvSpPr>
          <p:spPr bwMode="auto">
            <a:xfrm>
              <a:off x="4204" y="1765"/>
              <a:ext cx="0" cy="1642"/>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112" name="Text Box 12"/>
            <p:cNvSpPr txBox="1">
              <a:spLocks noChangeArrowheads="1"/>
            </p:cNvSpPr>
            <p:nvPr/>
          </p:nvSpPr>
          <p:spPr bwMode="auto">
            <a:xfrm>
              <a:off x="3984" y="1504"/>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r>
                <a:rPr lang="en-US" sz="2400" i="1" dirty="0">
                  <a:latin typeface="Tahoma" pitchFamily="34" charset="0"/>
                </a:rPr>
                <a:t>*</a:t>
              </a:r>
            </a:p>
          </p:txBody>
        </p:sp>
      </p:grpSp>
      <p:graphicFrame>
        <p:nvGraphicFramePr>
          <p:cNvPr id="4098" name="Object 2"/>
          <p:cNvGraphicFramePr>
            <a:graphicFrameLocks noChangeAspect="1"/>
          </p:cNvGraphicFramePr>
          <p:nvPr/>
        </p:nvGraphicFramePr>
        <p:xfrm>
          <a:off x="914400" y="2082800"/>
          <a:ext cx="2627313" cy="454025"/>
        </p:xfrm>
        <a:graphic>
          <a:graphicData uri="http://schemas.openxmlformats.org/presentationml/2006/ole">
            <mc:AlternateContent xmlns:mc="http://schemas.openxmlformats.org/markup-compatibility/2006">
              <mc:Choice xmlns:v="urn:schemas-microsoft-com:vml" Requires="v">
                <p:oleObj spid="_x0000_s4156" name="Equation" r:id="rId4" imgW="1257120" imgH="215640" progId="Equation.DSMT4">
                  <p:embed/>
                </p:oleObj>
              </mc:Choice>
              <mc:Fallback>
                <p:oleObj name="Equation" r:id="rId4" imgW="125712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00" y="2082800"/>
                        <a:ext cx="2627313" cy="454025"/>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4104" name="Group 14"/>
          <p:cNvGrpSpPr>
            <a:grpSpLocks/>
          </p:cNvGrpSpPr>
          <p:nvPr/>
        </p:nvGrpSpPr>
        <p:grpSpPr bwMode="auto">
          <a:xfrm>
            <a:off x="5638800" y="3048000"/>
            <a:ext cx="2663825" cy="2286000"/>
            <a:chOff x="3554" y="1296"/>
            <a:chExt cx="1678" cy="1440"/>
          </a:xfrm>
        </p:grpSpPr>
        <p:sp>
          <p:nvSpPr>
            <p:cNvPr id="4109" name="Line 15"/>
            <p:cNvSpPr>
              <a:spLocks noChangeShapeType="1"/>
            </p:cNvSpPr>
            <p:nvPr/>
          </p:nvSpPr>
          <p:spPr bwMode="auto">
            <a:xfrm>
              <a:off x="3554" y="1296"/>
              <a:ext cx="1255" cy="1253"/>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110" name="Text Box 16"/>
            <p:cNvSpPr txBox="1">
              <a:spLocks noChangeArrowheads="1"/>
            </p:cNvSpPr>
            <p:nvPr/>
          </p:nvSpPr>
          <p:spPr bwMode="auto">
            <a:xfrm>
              <a:off x="4752" y="2448"/>
              <a:ext cx="48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r>
                <a:rPr lang="en-US" sz="2400" i="1" dirty="0">
                  <a:latin typeface="Tahoma" pitchFamily="34" charset="0"/>
                </a:rPr>
                <a:t>*</a:t>
              </a:r>
            </a:p>
          </p:txBody>
        </p:sp>
      </p:grpSp>
      <p:graphicFrame>
        <p:nvGraphicFramePr>
          <p:cNvPr id="4099" name="Object 3"/>
          <p:cNvGraphicFramePr>
            <a:graphicFrameLocks noChangeAspect="1"/>
          </p:cNvGraphicFramePr>
          <p:nvPr>
            <p:extLst>
              <p:ext uri="{D42A27DB-BD31-4B8C-83A1-F6EECF244321}">
                <p14:modId xmlns:p14="http://schemas.microsoft.com/office/powerpoint/2010/main" val="3586865959"/>
              </p:ext>
            </p:extLst>
          </p:nvPr>
        </p:nvGraphicFramePr>
        <p:xfrm>
          <a:off x="990600" y="1446463"/>
          <a:ext cx="5337175" cy="436562"/>
        </p:xfrm>
        <a:graphic>
          <a:graphicData uri="http://schemas.openxmlformats.org/presentationml/2006/ole">
            <mc:AlternateContent xmlns:mc="http://schemas.openxmlformats.org/markup-compatibility/2006">
              <mc:Choice xmlns:v="urn:schemas-microsoft-com:vml" Requires="v">
                <p:oleObj spid="_x0000_s4157" name="Equation" r:id="rId6" imgW="2628720" imgH="215640" progId="Equation.DSMT4">
                  <p:embed/>
                </p:oleObj>
              </mc:Choice>
              <mc:Fallback>
                <p:oleObj name="Equation" r:id="rId6" imgW="2628720" imgH="2156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600" y="1446463"/>
                        <a:ext cx="5337175" cy="436562"/>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3" name="Group 2"/>
          <p:cNvGrpSpPr/>
          <p:nvPr/>
        </p:nvGrpSpPr>
        <p:grpSpPr>
          <a:xfrm>
            <a:off x="3383381" y="5486400"/>
            <a:ext cx="3246019" cy="780326"/>
            <a:chOff x="3383381" y="5486400"/>
            <a:chExt cx="3246019" cy="780326"/>
          </a:xfrm>
        </p:grpSpPr>
        <p:sp>
          <p:nvSpPr>
            <p:cNvPr id="40962" name="Line 2"/>
            <p:cNvSpPr>
              <a:spLocks noChangeShapeType="1"/>
            </p:cNvSpPr>
            <p:nvPr/>
          </p:nvSpPr>
          <p:spPr bwMode="auto">
            <a:xfrm flipV="1">
              <a:off x="4800600" y="5486400"/>
              <a:ext cx="1828800" cy="457200"/>
            </a:xfrm>
            <a:prstGeom prst="line">
              <a:avLst/>
            </a:prstGeom>
            <a:noFill/>
            <a:ln w="25400">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sp>
          <p:nvSpPr>
            <p:cNvPr id="40980" name="Text Box 20"/>
            <p:cNvSpPr txBox="1">
              <a:spLocks noChangeArrowheads="1"/>
            </p:cNvSpPr>
            <p:nvPr/>
          </p:nvSpPr>
          <p:spPr bwMode="auto">
            <a:xfrm>
              <a:off x="3383381" y="5497285"/>
              <a:ext cx="1559719" cy="769441"/>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200" dirty="0"/>
                <a:t>equilibrium</a:t>
              </a:r>
            </a:p>
            <a:p>
              <a:pPr algn="ctr" eaLnBrk="1" hangingPunct="1"/>
              <a:r>
                <a:rPr lang="en-US" sz="2200" dirty="0"/>
                <a:t>income</a:t>
              </a:r>
            </a:p>
          </p:txBody>
        </p:sp>
      </p:grpSp>
      <p:grpSp>
        <p:nvGrpSpPr>
          <p:cNvPr id="4" name="Group 3"/>
          <p:cNvGrpSpPr/>
          <p:nvPr/>
        </p:nvGrpSpPr>
        <p:grpSpPr>
          <a:xfrm>
            <a:off x="2605088" y="3532188"/>
            <a:ext cx="4057650" cy="1096962"/>
            <a:chOff x="2605088" y="3532188"/>
            <a:chExt cx="4057650" cy="1096962"/>
          </a:xfrm>
        </p:grpSpPr>
        <p:sp>
          <p:nvSpPr>
            <p:cNvPr id="40978" name="Line 18"/>
            <p:cNvSpPr>
              <a:spLocks noChangeShapeType="1"/>
            </p:cNvSpPr>
            <p:nvPr/>
          </p:nvSpPr>
          <p:spPr bwMode="auto">
            <a:xfrm flipH="1">
              <a:off x="5257800" y="4086225"/>
              <a:ext cx="1404938"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nvGrpSpPr>
            <p:cNvPr id="2" name="Group 1"/>
            <p:cNvGrpSpPr/>
            <p:nvPr/>
          </p:nvGrpSpPr>
          <p:grpSpPr>
            <a:xfrm>
              <a:off x="2605088" y="3532188"/>
              <a:ext cx="2579687" cy="1096962"/>
              <a:chOff x="2605088" y="3532188"/>
              <a:chExt cx="2579687" cy="1096962"/>
            </a:xfrm>
          </p:grpSpPr>
          <p:sp>
            <p:nvSpPr>
              <p:cNvPr id="40979" name="Text Box 19"/>
              <p:cNvSpPr txBox="1">
                <a:spLocks noChangeArrowheads="1"/>
              </p:cNvSpPr>
              <p:nvPr/>
            </p:nvSpPr>
            <p:spPr bwMode="auto">
              <a:xfrm>
                <a:off x="2605088" y="3532188"/>
                <a:ext cx="1600200" cy="1096962"/>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200" dirty="0"/>
                  <a:t>equilibrium</a:t>
                </a:r>
              </a:p>
              <a:p>
                <a:pPr algn="ctr" eaLnBrk="1" hangingPunct="1"/>
                <a:r>
                  <a:rPr lang="en-US" sz="2200" dirty="0"/>
                  <a:t>exchange</a:t>
                </a:r>
              </a:p>
              <a:p>
                <a:pPr algn="ctr" eaLnBrk="1" hangingPunct="1"/>
                <a:r>
                  <a:rPr lang="en-US" sz="2200" dirty="0"/>
                  <a:t>rate</a:t>
                </a:r>
              </a:p>
            </p:txBody>
          </p:sp>
          <p:sp>
            <p:nvSpPr>
              <p:cNvPr id="40981" name="Line 21"/>
              <p:cNvSpPr>
                <a:spLocks noChangeShapeType="1"/>
              </p:cNvSpPr>
              <p:nvPr/>
            </p:nvSpPr>
            <p:spPr bwMode="auto">
              <a:xfrm>
                <a:off x="4183063" y="4076700"/>
                <a:ext cx="1001712" cy="0"/>
              </a:xfrm>
              <a:prstGeom prst="line">
                <a:avLst/>
              </a:prstGeom>
              <a:noFill/>
              <a:ln w="25400">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grpSp>
      </p:grpSp>
    </p:spTree>
    <p:extLst>
      <p:ext uri="{BB962C8B-B14F-4D97-AF65-F5344CB8AC3E}">
        <p14:creationId xmlns:p14="http://schemas.microsoft.com/office/powerpoint/2010/main" val="356121946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righ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4"/>
          <p:cNvSpPr>
            <a:spLocks noGrp="1" noChangeArrowheads="1"/>
          </p:cNvSpPr>
          <p:nvPr>
            <p:ph type="title"/>
          </p:nvPr>
        </p:nvSpPr>
        <p:spPr/>
        <p:txBody>
          <a:bodyPr/>
          <a:lstStyle/>
          <a:p>
            <a:r>
              <a:rPr lang="en-US" dirty="0"/>
              <a:t>Floating &amp; fixed exchange rates</a:t>
            </a:r>
          </a:p>
        </p:txBody>
      </p:sp>
      <p:sp>
        <p:nvSpPr>
          <p:cNvPr id="43013" name="Rectangle 5"/>
          <p:cNvSpPr>
            <a:spLocks noGrp="1" noChangeArrowheads="1"/>
          </p:cNvSpPr>
          <p:nvPr>
            <p:ph type="body" idx="1"/>
          </p:nvPr>
        </p:nvSpPr>
        <p:spPr>
          <a:xfrm>
            <a:off x="457200" y="1438275"/>
            <a:ext cx="8229600" cy="5022850"/>
          </a:xfrm>
        </p:spPr>
        <p:txBody>
          <a:bodyPr/>
          <a:lstStyle/>
          <a:p>
            <a:r>
              <a:rPr lang="en-US" dirty="0"/>
              <a:t>In a system of </a:t>
            </a:r>
            <a:r>
              <a:rPr lang="en-US" b="1" dirty="0">
                <a:solidFill>
                  <a:srgbClr val="CC0000"/>
                </a:solidFill>
              </a:rPr>
              <a:t>floating exchange rates</a:t>
            </a:r>
            <a:r>
              <a:rPr lang="en-US" dirty="0"/>
              <a:t>, </a:t>
            </a:r>
            <a:br>
              <a:rPr lang="en-US" dirty="0"/>
            </a:br>
            <a:r>
              <a:rPr lang="en-US" b="1" i="1" dirty="0"/>
              <a:t>e</a:t>
            </a:r>
            <a:r>
              <a:rPr lang="en-US" sz="1100" dirty="0"/>
              <a:t> </a:t>
            </a:r>
            <a:r>
              <a:rPr lang="en-US" dirty="0"/>
              <a:t> is allowed to fluctuate in response to changing economic conditions.</a:t>
            </a:r>
          </a:p>
          <a:p>
            <a:r>
              <a:rPr lang="en-US" dirty="0"/>
              <a:t>In contrast, under </a:t>
            </a:r>
            <a:r>
              <a:rPr lang="en-US" b="1" dirty="0">
                <a:solidFill>
                  <a:srgbClr val="CC0000"/>
                </a:solidFill>
              </a:rPr>
              <a:t>fixed exchange rates</a:t>
            </a:r>
            <a:r>
              <a:rPr lang="en-US" dirty="0"/>
              <a:t>, </a:t>
            </a:r>
            <a:br>
              <a:rPr lang="en-US" dirty="0"/>
            </a:br>
            <a:r>
              <a:rPr lang="en-US" dirty="0"/>
              <a:t>the central bank trades domestic for foreign currency at a predetermined price.</a:t>
            </a:r>
          </a:p>
          <a:p>
            <a:r>
              <a:rPr lang="en-US" dirty="0"/>
              <a:t>Next, policy analysis: </a:t>
            </a:r>
          </a:p>
          <a:p>
            <a:pPr lvl="1"/>
            <a:r>
              <a:rPr lang="en-US" dirty="0"/>
              <a:t>in a floating exchange rate system</a:t>
            </a:r>
          </a:p>
          <a:p>
            <a:pPr lvl="1"/>
            <a:r>
              <a:rPr lang="en-US" dirty="0"/>
              <a:t>in a fixed exchange rate system</a:t>
            </a:r>
          </a:p>
        </p:txBody>
      </p:sp>
    </p:spTree>
    <p:extLst>
      <p:ext uri="{BB962C8B-B14F-4D97-AF65-F5344CB8AC3E}">
        <p14:creationId xmlns:p14="http://schemas.microsoft.com/office/powerpoint/2010/main" val="63745237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013">
                                            <p:txEl>
                                              <p:pRg st="0" end="0"/>
                                            </p:txEl>
                                          </p:spTgt>
                                        </p:tgtEl>
                                        <p:attrNameLst>
                                          <p:attrName>style.visibility</p:attrName>
                                        </p:attrNameLst>
                                      </p:cBhvr>
                                      <p:to>
                                        <p:strVal val="visible"/>
                                      </p:to>
                                    </p:set>
                                    <p:animEffect transition="in" filter="wipe(left)">
                                      <p:cBhvr>
                                        <p:cTn id="7" dur="500"/>
                                        <p:tgtEl>
                                          <p:spTgt spid="4301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3">
                                            <p:txEl>
                                              <p:pRg st="1" end="1"/>
                                            </p:txEl>
                                          </p:spTgt>
                                        </p:tgtEl>
                                        <p:attrNameLst>
                                          <p:attrName>style.visibility</p:attrName>
                                        </p:attrNameLst>
                                      </p:cBhvr>
                                      <p:to>
                                        <p:strVal val="visible"/>
                                      </p:to>
                                    </p:set>
                                    <p:animEffect transition="in" filter="wipe(left)">
                                      <p:cBhvr>
                                        <p:cTn id="12" dur="500"/>
                                        <p:tgtEl>
                                          <p:spTgt spid="4301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3013">
                                            <p:txEl>
                                              <p:pRg st="2" end="2"/>
                                            </p:txEl>
                                          </p:spTgt>
                                        </p:tgtEl>
                                        <p:attrNameLst>
                                          <p:attrName>style.visibility</p:attrName>
                                        </p:attrNameLst>
                                      </p:cBhvr>
                                      <p:to>
                                        <p:strVal val="visible"/>
                                      </p:to>
                                    </p:set>
                                    <p:animEffect transition="in" filter="wipe(left)">
                                      <p:cBhvr>
                                        <p:cTn id="17" dur="500"/>
                                        <p:tgtEl>
                                          <p:spTgt spid="43013">
                                            <p:txEl>
                                              <p:pRg st="2" end="2"/>
                                            </p:txEl>
                                          </p:spTgt>
                                        </p:tgtEl>
                                      </p:cBhvr>
                                    </p:animEffect>
                                  </p:childTnLst>
                                </p:cTn>
                              </p:par>
                            </p:childTnLst>
                          </p:cTn>
                        </p:par>
                        <p:par>
                          <p:cTn id="18" fill="hold" nodeType="afterGroup">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43013">
                                            <p:txEl>
                                              <p:pRg st="3" end="3"/>
                                            </p:txEl>
                                          </p:spTgt>
                                        </p:tgtEl>
                                        <p:attrNameLst>
                                          <p:attrName>style.visibility</p:attrName>
                                        </p:attrNameLst>
                                      </p:cBhvr>
                                      <p:to>
                                        <p:strVal val="visible"/>
                                      </p:to>
                                    </p:set>
                                    <p:animEffect transition="in" filter="wipe(left)">
                                      <p:cBhvr>
                                        <p:cTn id="21" dur="500"/>
                                        <p:tgtEl>
                                          <p:spTgt spid="43013">
                                            <p:txEl>
                                              <p:pRg st="3" end="3"/>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43013">
                                            <p:txEl>
                                              <p:pRg st="4" end="4"/>
                                            </p:txEl>
                                          </p:spTgt>
                                        </p:tgtEl>
                                        <p:attrNameLst>
                                          <p:attrName>style.visibility</p:attrName>
                                        </p:attrNameLst>
                                      </p:cBhvr>
                                      <p:to>
                                        <p:strVal val="visible"/>
                                      </p:to>
                                    </p:set>
                                    <p:animEffect transition="in" filter="wipe(left)">
                                      <p:cBhvr>
                                        <p:cTn id="26" dur="500"/>
                                        <p:tgtEl>
                                          <p:spTgt spid="430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3" grpId="0" build="p" bldLvl="5"/>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7" name="Rectangle 2"/>
          <p:cNvSpPr>
            <a:spLocks noGrp="1" noChangeArrowheads="1"/>
          </p:cNvSpPr>
          <p:nvPr>
            <p:ph type="title"/>
          </p:nvPr>
        </p:nvSpPr>
        <p:spPr/>
        <p:txBody>
          <a:bodyPr/>
          <a:lstStyle/>
          <a:p>
            <a:r>
              <a:rPr lang="en-US" sz="3000" dirty="0"/>
              <a:t>Fiscal policy under floating exchange rates</a:t>
            </a:r>
          </a:p>
        </p:txBody>
      </p:sp>
      <p:grpSp>
        <p:nvGrpSpPr>
          <p:cNvPr id="2" name="Group 3"/>
          <p:cNvGrpSpPr>
            <a:grpSpLocks/>
          </p:cNvGrpSpPr>
          <p:nvPr/>
        </p:nvGrpSpPr>
        <p:grpSpPr bwMode="auto">
          <a:xfrm>
            <a:off x="5029200" y="2286000"/>
            <a:ext cx="3657600" cy="3352800"/>
            <a:chOff x="3168" y="1440"/>
            <a:chExt cx="2304" cy="2112"/>
          </a:xfrm>
        </p:grpSpPr>
        <p:grpSp>
          <p:nvGrpSpPr>
            <p:cNvPr id="5145" name="Group 4"/>
            <p:cNvGrpSpPr>
              <a:grpSpLocks/>
            </p:cNvGrpSpPr>
            <p:nvPr/>
          </p:nvGrpSpPr>
          <p:grpSpPr bwMode="auto">
            <a:xfrm>
              <a:off x="3312" y="1680"/>
              <a:ext cx="1968" cy="1728"/>
              <a:chOff x="2640" y="1056"/>
              <a:chExt cx="2496" cy="2112"/>
            </a:xfrm>
          </p:grpSpPr>
          <p:sp>
            <p:nvSpPr>
              <p:cNvPr id="5148"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49"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146" name="Text Box 7"/>
            <p:cNvSpPr txBox="1">
              <a:spLocks noChangeArrowheads="1"/>
            </p:cNvSpPr>
            <p:nvPr/>
          </p:nvSpPr>
          <p:spPr bwMode="auto">
            <a:xfrm>
              <a:off x="5136" y="3264"/>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5147" name="Text Box 8"/>
            <p:cNvSpPr txBox="1">
              <a:spLocks noChangeArrowheads="1"/>
            </p:cNvSpPr>
            <p:nvPr/>
          </p:nvSpPr>
          <p:spPr bwMode="auto">
            <a:xfrm>
              <a:off x="3168" y="1440"/>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e</a:t>
              </a:r>
              <a:endParaRPr lang="en-US" sz="2200" dirty="0"/>
            </a:p>
          </p:txBody>
        </p:sp>
      </p:grpSp>
      <p:graphicFrame>
        <p:nvGraphicFramePr>
          <p:cNvPr id="5122" name="Object 2"/>
          <p:cNvGraphicFramePr>
            <a:graphicFrameLocks noChangeAspect="1"/>
          </p:cNvGraphicFramePr>
          <p:nvPr/>
        </p:nvGraphicFramePr>
        <p:xfrm>
          <a:off x="944563" y="2001838"/>
          <a:ext cx="2565400" cy="442912"/>
        </p:xfrm>
        <a:graphic>
          <a:graphicData uri="http://schemas.openxmlformats.org/presentationml/2006/ole">
            <mc:AlternateContent xmlns:mc="http://schemas.openxmlformats.org/markup-compatibility/2006">
              <mc:Choice xmlns:v="urn:schemas-microsoft-com:vml" Requires="v">
                <p:oleObj spid="_x0000_s5258" name="Equation" r:id="rId4" imgW="1257120" imgH="215640" progId="Equation.DSMT4">
                  <p:embed/>
                </p:oleObj>
              </mc:Choice>
              <mc:Fallback>
                <p:oleObj name="Equation" r:id="rId4" imgW="125712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4563" y="2001838"/>
                        <a:ext cx="2565400" cy="442912"/>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23" name="Object 3"/>
          <p:cNvGraphicFramePr>
            <a:graphicFrameLocks noChangeAspect="1"/>
          </p:cNvGraphicFramePr>
          <p:nvPr/>
        </p:nvGraphicFramePr>
        <p:xfrm>
          <a:off x="1020763" y="1460500"/>
          <a:ext cx="5210175" cy="425450"/>
        </p:xfrm>
        <a:graphic>
          <a:graphicData uri="http://schemas.openxmlformats.org/presentationml/2006/ole">
            <mc:AlternateContent xmlns:mc="http://schemas.openxmlformats.org/markup-compatibility/2006">
              <mc:Choice xmlns:v="urn:schemas-microsoft-com:vml" Requires="v">
                <p:oleObj spid="_x0000_s5259" name="Equation" r:id="rId6" imgW="2628720" imgH="215640" progId="Equation.DSMT4">
                  <p:embed/>
                </p:oleObj>
              </mc:Choice>
              <mc:Fallback>
                <p:oleObj name="Equation" r:id="rId6" imgW="2628720" imgH="2156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0763" y="1460500"/>
                        <a:ext cx="5210175" cy="425450"/>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5067" name="Text Box 11"/>
          <p:cNvSpPr txBox="1">
            <a:spLocks noChangeArrowheads="1"/>
          </p:cNvSpPr>
          <p:nvPr/>
        </p:nvSpPr>
        <p:spPr bwMode="auto">
          <a:xfrm>
            <a:off x="6400800" y="54102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baseline="-25000" dirty="0">
                <a:latin typeface="Tahoma" pitchFamily="34" charset="0"/>
              </a:rPr>
              <a:t>1</a:t>
            </a:r>
            <a:r>
              <a:rPr lang="en-US" sz="2400" dirty="0"/>
              <a:t> </a:t>
            </a:r>
            <a:endParaRPr lang="en-US" sz="2200" dirty="0"/>
          </a:p>
        </p:txBody>
      </p:sp>
      <p:grpSp>
        <p:nvGrpSpPr>
          <p:cNvPr id="4" name="Group 12"/>
          <p:cNvGrpSpPr>
            <a:grpSpLocks/>
          </p:cNvGrpSpPr>
          <p:nvPr/>
        </p:nvGrpSpPr>
        <p:grpSpPr bwMode="auto">
          <a:xfrm>
            <a:off x="4724400" y="3810000"/>
            <a:ext cx="1938338" cy="457200"/>
            <a:chOff x="2976" y="2400"/>
            <a:chExt cx="1221" cy="288"/>
          </a:xfrm>
        </p:grpSpPr>
        <p:sp>
          <p:nvSpPr>
            <p:cNvPr id="5143" name="Line 13"/>
            <p:cNvSpPr>
              <a:spLocks noChangeShapeType="1"/>
            </p:cNvSpPr>
            <p:nvPr/>
          </p:nvSpPr>
          <p:spPr bwMode="auto">
            <a:xfrm flipH="1">
              <a:off x="3312" y="2574"/>
              <a:ext cx="885"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44" name="Text Box 14"/>
            <p:cNvSpPr txBox="1">
              <a:spLocks noChangeArrowheads="1"/>
            </p:cNvSpPr>
            <p:nvPr/>
          </p:nvSpPr>
          <p:spPr bwMode="auto">
            <a:xfrm>
              <a:off x="2976" y="2400"/>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e</a:t>
              </a:r>
              <a:r>
                <a:rPr lang="en-US" sz="2400" baseline="-25000" dirty="0">
                  <a:latin typeface="Tahoma" pitchFamily="34" charset="0"/>
                </a:rPr>
                <a:t>1</a:t>
              </a:r>
              <a:r>
                <a:rPr lang="en-US" sz="2400" dirty="0"/>
                <a:t> </a:t>
              </a:r>
              <a:endParaRPr lang="en-US" sz="2200" dirty="0"/>
            </a:p>
          </p:txBody>
        </p:sp>
      </p:grpSp>
      <p:grpSp>
        <p:nvGrpSpPr>
          <p:cNvPr id="5" name="Group 15"/>
          <p:cNvGrpSpPr>
            <a:grpSpLocks/>
          </p:cNvGrpSpPr>
          <p:nvPr/>
        </p:nvGrpSpPr>
        <p:grpSpPr bwMode="auto">
          <a:xfrm>
            <a:off x="6375400" y="2438400"/>
            <a:ext cx="673100" cy="2970213"/>
            <a:chOff x="4016" y="1536"/>
            <a:chExt cx="424" cy="1871"/>
          </a:xfrm>
        </p:grpSpPr>
        <p:sp>
          <p:nvSpPr>
            <p:cNvPr id="5142" name="Line 16"/>
            <p:cNvSpPr>
              <a:spLocks noChangeShapeType="1"/>
            </p:cNvSpPr>
            <p:nvPr/>
          </p:nvSpPr>
          <p:spPr bwMode="auto">
            <a:xfrm>
              <a:off x="4204" y="1765"/>
              <a:ext cx="0" cy="1642"/>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5126" name="Object 6"/>
            <p:cNvGraphicFramePr>
              <a:graphicFrameLocks noChangeAspect="1"/>
            </p:cNvGraphicFramePr>
            <p:nvPr/>
          </p:nvGraphicFramePr>
          <p:xfrm>
            <a:off x="4016" y="1536"/>
            <a:ext cx="424" cy="288"/>
          </p:xfrm>
          <a:graphic>
            <a:graphicData uri="http://schemas.openxmlformats.org/presentationml/2006/ole">
              <mc:AlternateContent xmlns:mc="http://schemas.openxmlformats.org/markup-compatibility/2006">
                <mc:Choice xmlns:v="urn:schemas-microsoft-com:vml" Requires="v">
                  <p:oleObj spid="_x0000_s5260" name="Equation" r:id="rId8" imgW="355320" imgH="241200" progId="Equation.DSMT4">
                    <p:embed/>
                  </p:oleObj>
                </mc:Choice>
                <mc:Fallback>
                  <p:oleObj name="Equation" r:id="rId8" imgW="355320" imgH="2412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1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6" name="Group 18"/>
          <p:cNvGrpSpPr>
            <a:grpSpLocks/>
          </p:cNvGrpSpPr>
          <p:nvPr/>
        </p:nvGrpSpPr>
        <p:grpSpPr bwMode="auto">
          <a:xfrm>
            <a:off x="5638800" y="3048000"/>
            <a:ext cx="2590800" cy="2311400"/>
            <a:chOff x="3552" y="1920"/>
            <a:chExt cx="1632" cy="1456"/>
          </a:xfrm>
        </p:grpSpPr>
        <p:sp>
          <p:nvSpPr>
            <p:cNvPr id="5141" name="Line 19"/>
            <p:cNvSpPr>
              <a:spLocks noChangeShapeType="1"/>
            </p:cNvSpPr>
            <p:nvPr/>
          </p:nvSpPr>
          <p:spPr bwMode="auto">
            <a:xfrm>
              <a:off x="3552" y="1920"/>
              <a:ext cx="1255" cy="1253"/>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5125" name="Object 5"/>
            <p:cNvGraphicFramePr>
              <a:graphicFrameLocks noChangeAspect="1"/>
            </p:cNvGraphicFramePr>
            <p:nvPr/>
          </p:nvGraphicFramePr>
          <p:xfrm>
            <a:off x="4800" y="3072"/>
            <a:ext cx="384" cy="304"/>
          </p:xfrm>
          <a:graphic>
            <a:graphicData uri="http://schemas.openxmlformats.org/presentationml/2006/ole">
              <mc:AlternateContent xmlns:mc="http://schemas.openxmlformats.org/markup-compatibility/2006">
                <mc:Choice xmlns:v="urn:schemas-microsoft-com:vml" Requires="v">
                  <p:oleObj spid="_x0000_s5261" name="Equation" r:id="rId10" imgW="304560" imgH="241200" progId="Equation.DSMT4">
                    <p:embed/>
                  </p:oleObj>
                </mc:Choice>
                <mc:Fallback>
                  <p:oleObj name="Equation" r:id="rId10" imgW="304560" imgH="24120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00" y="3072"/>
                          <a:ext cx="384"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7" name="Group 21"/>
          <p:cNvGrpSpPr>
            <a:grpSpLocks/>
          </p:cNvGrpSpPr>
          <p:nvPr/>
        </p:nvGrpSpPr>
        <p:grpSpPr bwMode="auto">
          <a:xfrm>
            <a:off x="5867400" y="2489200"/>
            <a:ext cx="2590800" cy="2311400"/>
            <a:chOff x="3696" y="1568"/>
            <a:chExt cx="1632" cy="1456"/>
          </a:xfrm>
        </p:grpSpPr>
        <p:sp>
          <p:nvSpPr>
            <p:cNvPr id="5140" name="Line 22"/>
            <p:cNvSpPr>
              <a:spLocks noChangeShapeType="1"/>
            </p:cNvSpPr>
            <p:nvPr/>
          </p:nvSpPr>
          <p:spPr bwMode="auto">
            <a:xfrm>
              <a:off x="3696" y="1568"/>
              <a:ext cx="1255" cy="1253"/>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5124" name="Object 4"/>
            <p:cNvGraphicFramePr>
              <a:graphicFrameLocks noChangeAspect="1"/>
            </p:cNvGraphicFramePr>
            <p:nvPr/>
          </p:nvGraphicFramePr>
          <p:xfrm>
            <a:off x="4944" y="2720"/>
            <a:ext cx="384" cy="304"/>
          </p:xfrm>
          <a:graphic>
            <a:graphicData uri="http://schemas.openxmlformats.org/presentationml/2006/ole">
              <mc:AlternateContent xmlns:mc="http://schemas.openxmlformats.org/markup-compatibility/2006">
                <mc:Choice xmlns:v="urn:schemas-microsoft-com:vml" Requires="v">
                  <p:oleObj spid="_x0000_s5262" name="Equation" r:id="rId12" imgW="304560" imgH="241200" progId="Equation.DSMT4">
                    <p:embed/>
                  </p:oleObj>
                </mc:Choice>
                <mc:Fallback>
                  <p:oleObj name="Equation" r:id="rId12" imgW="304560" imgH="24120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944" y="2720"/>
                          <a:ext cx="384"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8" name="Group 24"/>
          <p:cNvGrpSpPr>
            <a:grpSpLocks/>
          </p:cNvGrpSpPr>
          <p:nvPr/>
        </p:nvGrpSpPr>
        <p:grpSpPr bwMode="auto">
          <a:xfrm>
            <a:off x="4724400" y="2971800"/>
            <a:ext cx="1938338" cy="457200"/>
            <a:chOff x="2976" y="1872"/>
            <a:chExt cx="1221" cy="288"/>
          </a:xfrm>
        </p:grpSpPr>
        <p:sp>
          <p:nvSpPr>
            <p:cNvPr id="5138" name="Line 25"/>
            <p:cNvSpPr>
              <a:spLocks noChangeShapeType="1"/>
            </p:cNvSpPr>
            <p:nvPr/>
          </p:nvSpPr>
          <p:spPr bwMode="auto">
            <a:xfrm flipH="1">
              <a:off x="3312" y="2073"/>
              <a:ext cx="885"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39" name="Text Box 26"/>
            <p:cNvSpPr txBox="1">
              <a:spLocks noChangeArrowheads="1"/>
            </p:cNvSpPr>
            <p:nvPr/>
          </p:nvSpPr>
          <p:spPr bwMode="auto">
            <a:xfrm>
              <a:off x="2976" y="1872"/>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e</a:t>
              </a:r>
              <a:r>
                <a:rPr lang="en-US" sz="2400" baseline="-25000" dirty="0">
                  <a:latin typeface="Tahoma" pitchFamily="34" charset="0"/>
                </a:rPr>
                <a:t>2</a:t>
              </a:r>
              <a:r>
                <a:rPr lang="en-US" sz="2400" dirty="0"/>
                <a:t> </a:t>
              </a:r>
              <a:endParaRPr lang="en-US" sz="2200" dirty="0"/>
            </a:p>
          </p:txBody>
        </p:sp>
      </p:grpSp>
      <p:sp>
        <p:nvSpPr>
          <p:cNvPr id="45083" name="Rectangle 27"/>
          <p:cNvSpPr>
            <a:spLocks noGrp="1" noChangeArrowheads="1"/>
          </p:cNvSpPr>
          <p:nvPr>
            <p:ph type="body" idx="4294967295"/>
          </p:nvPr>
        </p:nvSpPr>
        <p:spPr>
          <a:xfrm>
            <a:off x="520700" y="2746375"/>
            <a:ext cx="3546475" cy="1905000"/>
          </a:xfrm>
          <a:noFill/>
        </p:spPr>
        <p:txBody>
          <a:bodyPr/>
          <a:lstStyle/>
          <a:p>
            <a:pPr marL="0" indent="0">
              <a:lnSpc>
                <a:spcPct val="115000"/>
              </a:lnSpc>
              <a:spcBef>
                <a:spcPct val="15000"/>
              </a:spcBef>
              <a:buFont typeface="Wingdings" pitchFamily="2" charset="2"/>
              <a:buNone/>
              <a:tabLst>
                <a:tab pos="461963" algn="l"/>
              </a:tabLst>
            </a:pPr>
            <a:r>
              <a:rPr lang="en-US" sz="2500" dirty="0"/>
              <a:t>At any given value of </a:t>
            </a:r>
            <a:r>
              <a:rPr lang="en-US" sz="2500" b="1" i="1" dirty="0"/>
              <a:t>e</a:t>
            </a:r>
            <a:r>
              <a:rPr lang="en-US" sz="2500" b="1" dirty="0"/>
              <a:t>, </a:t>
            </a:r>
            <a:br>
              <a:rPr lang="en-US" sz="2500" dirty="0"/>
            </a:br>
            <a:r>
              <a:rPr lang="en-US" sz="2500" dirty="0"/>
              <a:t>a fiscal expansion increases </a:t>
            </a:r>
            <a:r>
              <a:rPr lang="en-US" sz="2500" b="1" i="1" dirty="0"/>
              <a:t>Y</a:t>
            </a:r>
            <a:r>
              <a:rPr lang="en-US" sz="2500" dirty="0"/>
              <a:t>,</a:t>
            </a:r>
            <a:r>
              <a:rPr lang="en-US" sz="2500" b="1" dirty="0"/>
              <a:t> </a:t>
            </a:r>
            <a:br>
              <a:rPr lang="en-US" sz="2500" dirty="0"/>
            </a:br>
            <a:r>
              <a:rPr lang="en-US" sz="2500" dirty="0"/>
              <a:t>shifting </a:t>
            </a:r>
            <a:r>
              <a:rPr lang="en-US" sz="2500" i="1" dirty="0"/>
              <a:t>IS*</a:t>
            </a:r>
            <a:r>
              <a:rPr lang="en-US" sz="2500" dirty="0"/>
              <a:t> to the right.  </a:t>
            </a:r>
          </a:p>
        </p:txBody>
      </p:sp>
      <p:sp>
        <p:nvSpPr>
          <p:cNvPr id="45084" name="Rectangle 28"/>
          <p:cNvSpPr>
            <a:spLocks noChangeArrowheads="1"/>
          </p:cNvSpPr>
          <p:nvPr/>
        </p:nvSpPr>
        <p:spPr bwMode="auto">
          <a:xfrm>
            <a:off x="544513" y="4614863"/>
            <a:ext cx="3657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ct val="15000"/>
              </a:spcBef>
              <a:buClr>
                <a:srgbClr val="008080"/>
              </a:buClr>
              <a:buSzPct val="120000"/>
              <a:buFont typeface="Wingdings" pitchFamily="2" charset="2"/>
              <a:buNone/>
              <a:tabLst>
                <a:tab pos="461963" algn="l"/>
              </a:tabLst>
            </a:pPr>
            <a:r>
              <a:rPr lang="en-US" sz="2500" dirty="0"/>
              <a:t>Results:  </a:t>
            </a:r>
          </a:p>
          <a:p>
            <a:pPr>
              <a:lnSpc>
                <a:spcPct val="115000"/>
              </a:lnSpc>
              <a:spcBef>
                <a:spcPct val="15000"/>
              </a:spcBef>
              <a:buClr>
                <a:srgbClr val="008080"/>
              </a:buClr>
              <a:buSzPct val="120000"/>
              <a:buFont typeface="Wingdings" pitchFamily="2" charset="2"/>
              <a:buNone/>
              <a:tabLst>
                <a:tab pos="461963" algn="l"/>
              </a:tabLst>
            </a:pPr>
            <a:r>
              <a:rPr lang="en-US" sz="2500" dirty="0"/>
              <a:t>	</a:t>
            </a:r>
            <a:r>
              <a:rPr lang="en-US" sz="2600" dirty="0">
                <a:latin typeface="Times New Roman"/>
                <a:cs typeface="Times New Roman"/>
                <a:sym typeface="Symbol" pitchFamily="18" charset="2"/>
              </a:rPr>
              <a:t>Δ</a:t>
            </a:r>
            <a:r>
              <a:rPr lang="en-US" sz="2600" b="1" i="1" dirty="0">
                <a:sym typeface="Symbol" pitchFamily="18" charset="2"/>
              </a:rPr>
              <a:t>e</a:t>
            </a:r>
            <a:r>
              <a:rPr lang="en-US" sz="2600" dirty="0">
                <a:sym typeface="Symbol" pitchFamily="18" charset="2"/>
              </a:rPr>
              <a:t> &gt; 0, </a:t>
            </a:r>
            <a:r>
              <a:rPr lang="en-US" sz="2600" dirty="0">
                <a:latin typeface="Times New Roman"/>
                <a:cs typeface="Times New Roman"/>
                <a:sym typeface="Symbol" pitchFamily="18" charset="2"/>
              </a:rPr>
              <a:t>Δ</a:t>
            </a:r>
            <a:r>
              <a:rPr lang="en-US" sz="2600" b="1" i="1" dirty="0">
                <a:sym typeface="Symbol" pitchFamily="18" charset="2"/>
              </a:rPr>
              <a:t>Y</a:t>
            </a:r>
            <a:r>
              <a:rPr lang="en-US" sz="2600" dirty="0">
                <a:sym typeface="Symbol" pitchFamily="18" charset="2"/>
              </a:rPr>
              <a:t> = 0</a:t>
            </a:r>
          </a:p>
        </p:txBody>
      </p:sp>
      <p:sp>
        <p:nvSpPr>
          <p:cNvPr id="45085" name="Line 29"/>
          <p:cNvSpPr>
            <a:spLocks noChangeShapeType="1"/>
          </p:cNvSpPr>
          <p:nvPr/>
        </p:nvSpPr>
        <p:spPr bwMode="auto">
          <a:xfrm>
            <a:off x="6934200" y="4191000"/>
            <a:ext cx="5334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Tree>
    <p:extLst>
      <p:ext uri="{BB962C8B-B14F-4D97-AF65-F5344CB8AC3E}">
        <p14:creationId xmlns:p14="http://schemas.microsoft.com/office/powerpoint/2010/main" val="228945566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Right)">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2"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right)">
                                      <p:cBhvr>
                                        <p:cTn id="22" dur="5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5067"/>
                                        </p:tgtEl>
                                        <p:attrNameLst>
                                          <p:attrName>style.visibility</p:attrName>
                                        </p:attrNameLst>
                                      </p:cBhvr>
                                      <p:to>
                                        <p:strVal val="visible"/>
                                      </p:to>
                                    </p:set>
                                    <p:animEffect transition="in" filter="fade">
                                      <p:cBhvr>
                                        <p:cTn id="27" dur="500"/>
                                        <p:tgtEl>
                                          <p:spTgt spid="4506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6" fill="hold" grpId="0" nodeType="clickEffect">
                                  <p:stCondLst>
                                    <p:cond delay="0"/>
                                  </p:stCondLst>
                                  <p:childTnLst>
                                    <p:set>
                                      <p:cBhvr>
                                        <p:cTn id="31" dur="1" fill="hold">
                                          <p:stCondLst>
                                            <p:cond delay="0"/>
                                          </p:stCondLst>
                                        </p:cTn>
                                        <p:tgtEl>
                                          <p:spTgt spid="45083">
                                            <p:txEl>
                                              <p:pRg st="0" end="0"/>
                                            </p:txEl>
                                          </p:spTgt>
                                        </p:tgtEl>
                                        <p:attrNameLst>
                                          <p:attrName>style.visibility</p:attrName>
                                        </p:attrNameLst>
                                      </p:cBhvr>
                                      <p:to>
                                        <p:strVal val="visible"/>
                                      </p:to>
                                    </p:set>
                                    <p:animEffect transition="in" filter="strips(downRight)">
                                      <p:cBhvr>
                                        <p:cTn id="32" dur="500"/>
                                        <p:tgtEl>
                                          <p:spTgt spid="45083">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7" presetClass="entr" presetSubtype="8" fill="hold" grpId="0" nodeType="clickEffect">
                                  <p:stCondLst>
                                    <p:cond delay="0"/>
                                  </p:stCondLst>
                                  <p:childTnLst>
                                    <p:set>
                                      <p:cBhvr>
                                        <p:cTn id="36" dur="1" fill="hold">
                                          <p:stCondLst>
                                            <p:cond delay="0"/>
                                          </p:stCondLst>
                                        </p:cTn>
                                        <p:tgtEl>
                                          <p:spTgt spid="45085"/>
                                        </p:tgtEl>
                                        <p:attrNameLst>
                                          <p:attrName>style.visibility</p:attrName>
                                        </p:attrNameLst>
                                      </p:cBhvr>
                                      <p:to>
                                        <p:strVal val="visible"/>
                                      </p:to>
                                    </p:set>
                                    <p:anim calcmode="lin" valueType="num">
                                      <p:cBhvr>
                                        <p:cTn id="37" dur="500" fill="hold"/>
                                        <p:tgtEl>
                                          <p:spTgt spid="45085"/>
                                        </p:tgtEl>
                                        <p:attrNameLst>
                                          <p:attrName>ppt_x</p:attrName>
                                        </p:attrNameLst>
                                      </p:cBhvr>
                                      <p:tavLst>
                                        <p:tav tm="0">
                                          <p:val>
                                            <p:strVal val="#ppt_x-#ppt_w/2"/>
                                          </p:val>
                                        </p:tav>
                                        <p:tav tm="100000">
                                          <p:val>
                                            <p:strVal val="#ppt_x"/>
                                          </p:val>
                                        </p:tav>
                                      </p:tavLst>
                                    </p:anim>
                                    <p:anim calcmode="lin" valueType="num">
                                      <p:cBhvr>
                                        <p:cTn id="38" dur="500" fill="hold"/>
                                        <p:tgtEl>
                                          <p:spTgt spid="45085"/>
                                        </p:tgtEl>
                                        <p:attrNameLst>
                                          <p:attrName>ppt_y</p:attrName>
                                        </p:attrNameLst>
                                      </p:cBhvr>
                                      <p:tavLst>
                                        <p:tav tm="0">
                                          <p:val>
                                            <p:strVal val="#ppt_y"/>
                                          </p:val>
                                        </p:tav>
                                        <p:tav tm="100000">
                                          <p:val>
                                            <p:strVal val="#ppt_y"/>
                                          </p:val>
                                        </p:tav>
                                      </p:tavLst>
                                    </p:anim>
                                    <p:anim calcmode="lin" valueType="num">
                                      <p:cBhvr>
                                        <p:cTn id="39" dur="500" fill="hold"/>
                                        <p:tgtEl>
                                          <p:spTgt spid="45085"/>
                                        </p:tgtEl>
                                        <p:attrNameLst>
                                          <p:attrName>ppt_w</p:attrName>
                                        </p:attrNameLst>
                                      </p:cBhvr>
                                      <p:tavLst>
                                        <p:tav tm="0">
                                          <p:val>
                                            <p:fltVal val="0"/>
                                          </p:val>
                                        </p:tav>
                                        <p:tav tm="100000">
                                          <p:val>
                                            <p:strVal val="#ppt_w"/>
                                          </p:val>
                                        </p:tav>
                                      </p:tavLst>
                                    </p:anim>
                                    <p:anim calcmode="lin" valueType="num">
                                      <p:cBhvr>
                                        <p:cTn id="40" dur="500" fill="hold"/>
                                        <p:tgtEl>
                                          <p:spTgt spid="45085"/>
                                        </p:tgtEl>
                                        <p:attrNameLst>
                                          <p:attrName>ppt_h</p:attrName>
                                        </p:attrNameLst>
                                      </p:cBhvr>
                                      <p:tavLst>
                                        <p:tav tm="0">
                                          <p:val>
                                            <p:strVal val="#ppt_h"/>
                                          </p:val>
                                        </p:tav>
                                        <p:tav tm="100000">
                                          <p:val>
                                            <p:strVal val="#ppt_h"/>
                                          </p:val>
                                        </p:tav>
                                      </p:tavLst>
                                    </p:anim>
                                  </p:childTnLst>
                                </p:cTn>
                              </p:par>
                            </p:childTnLst>
                          </p:cTn>
                        </p:par>
                        <p:par>
                          <p:cTn id="41" fill="hold" nodeType="afterGroup">
                            <p:stCondLst>
                              <p:cond delay="500"/>
                            </p:stCondLst>
                            <p:childTnLst>
                              <p:par>
                                <p:cTn id="42" presetID="18" presetClass="entr" presetSubtype="6"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strips(downRight)">
                                      <p:cBhvr>
                                        <p:cTn id="44" dur="500"/>
                                        <p:tgtEl>
                                          <p:spTgt spid="7"/>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2"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right)">
                                      <p:cBhvr>
                                        <p:cTn id="49" dur="500"/>
                                        <p:tgtEl>
                                          <p:spTgt spid="8"/>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18" presetClass="entr" presetSubtype="6" fill="hold" grpId="0" nodeType="clickEffect">
                                  <p:stCondLst>
                                    <p:cond delay="0"/>
                                  </p:stCondLst>
                                  <p:childTnLst>
                                    <p:set>
                                      <p:cBhvr>
                                        <p:cTn id="53" dur="1" fill="hold">
                                          <p:stCondLst>
                                            <p:cond delay="0"/>
                                          </p:stCondLst>
                                        </p:cTn>
                                        <p:tgtEl>
                                          <p:spTgt spid="45084"/>
                                        </p:tgtEl>
                                        <p:attrNameLst>
                                          <p:attrName>style.visibility</p:attrName>
                                        </p:attrNameLst>
                                      </p:cBhvr>
                                      <p:to>
                                        <p:strVal val="visible"/>
                                      </p:to>
                                    </p:set>
                                    <p:animEffect transition="in" filter="strips(downRight)">
                                      <p:cBhvr>
                                        <p:cTn id="54" dur="500"/>
                                        <p:tgtEl>
                                          <p:spTgt spid="45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7" grpId="0" autoUpdateAnimBg="0"/>
      <p:bldP spid="45083" grpId="0" build="p" autoUpdateAnimBg="0"/>
      <p:bldP spid="45084" grpId="0"/>
      <p:bldP spid="4508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Grp="1" noChangeArrowheads="1"/>
          </p:cNvSpPr>
          <p:nvPr>
            <p:ph type="title"/>
          </p:nvPr>
        </p:nvSpPr>
        <p:spPr/>
        <p:txBody>
          <a:bodyPr/>
          <a:lstStyle/>
          <a:p>
            <a:r>
              <a:rPr lang="en-US" dirty="0"/>
              <a:t>Lessons about fiscal policy</a:t>
            </a:r>
          </a:p>
        </p:txBody>
      </p:sp>
      <p:sp>
        <p:nvSpPr>
          <p:cNvPr id="27651" name="Rectangle 5"/>
          <p:cNvSpPr>
            <a:spLocks noGrp="1" noChangeArrowheads="1"/>
          </p:cNvSpPr>
          <p:nvPr>
            <p:ph type="body" idx="1"/>
          </p:nvPr>
        </p:nvSpPr>
        <p:spPr/>
        <p:txBody>
          <a:bodyPr/>
          <a:lstStyle/>
          <a:p>
            <a:r>
              <a:rPr lang="en-US" dirty="0">
                <a:sym typeface="Symbol" pitchFamily="18" charset="2"/>
              </a:rPr>
              <a:t>In a small open economy with perfect capital mobility, fiscal policy cannot affect real GDP. </a:t>
            </a:r>
            <a:endParaRPr lang="en-US" dirty="0"/>
          </a:p>
          <a:p>
            <a:r>
              <a:rPr lang="en-US" b="1" dirty="0">
                <a:solidFill>
                  <a:srgbClr val="993366"/>
                </a:solidFill>
                <a:sym typeface="Symbol" pitchFamily="18" charset="2"/>
              </a:rPr>
              <a:t>Crowding out</a:t>
            </a:r>
          </a:p>
          <a:p>
            <a:pPr lvl="1"/>
            <a:r>
              <a:rPr lang="en-US" dirty="0">
                <a:sym typeface="Symbol" pitchFamily="18" charset="2"/>
              </a:rPr>
              <a:t>closed economy:  </a:t>
            </a:r>
            <a:br>
              <a:rPr lang="en-US" dirty="0">
                <a:sym typeface="Symbol" pitchFamily="18" charset="2"/>
              </a:rPr>
            </a:br>
            <a:r>
              <a:rPr lang="en-US" dirty="0">
                <a:sym typeface="Symbol" pitchFamily="18" charset="2"/>
              </a:rPr>
              <a:t>Fiscal policy crowds out investment by causing the interest rate to rise.  </a:t>
            </a:r>
          </a:p>
          <a:p>
            <a:pPr lvl="1"/>
            <a:r>
              <a:rPr lang="en-US" dirty="0">
                <a:sym typeface="Symbol" pitchFamily="18" charset="2"/>
              </a:rPr>
              <a:t>small open economy:  </a:t>
            </a:r>
            <a:br>
              <a:rPr lang="en-US" i="1" dirty="0">
                <a:sym typeface="Symbol" pitchFamily="18" charset="2"/>
              </a:rPr>
            </a:br>
            <a:r>
              <a:rPr lang="en-US" dirty="0">
                <a:sym typeface="Symbol" pitchFamily="18" charset="2"/>
              </a:rPr>
              <a:t>Fiscal policy crowds out net exports by causing the exchange rate to appreciate.  </a:t>
            </a:r>
          </a:p>
        </p:txBody>
      </p:sp>
    </p:spTree>
    <p:extLst>
      <p:ext uri="{BB962C8B-B14F-4D97-AF65-F5344CB8AC3E}">
        <p14:creationId xmlns:p14="http://schemas.microsoft.com/office/powerpoint/2010/main" val="1696674388"/>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51" name="Rectangle 2"/>
          <p:cNvSpPr>
            <a:spLocks noGrp="1" noChangeArrowheads="1"/>
          </p:cNvSpPr>
          <p:nvPr>
            <p:ph type="title"/>
          </p:nvPr>
        </p:nvSpPr>
        <p:spPr/>
        <p:txBody>
          <a:bodyPr/>
          <a:lstStyle/>
          <a:p>
            <a:r>
              <a:rPr lang="en-US" sz="3000" dirty="0"/>
              <a:t>Monetary policy under floating exchange rates</a:t>
            </a:r>
          </a:p>
        </p:txBody>
      </p:sp>
      <p:grpSp>
        <p:nvGrpSpPr>
          <p:cNvPr id="6152" name="Group 3"/>
          <p:cNvGrpSpPr>
            <a:grpSpLocks/>
          </p:cNvGrpSpPr>
          <p:nvPr/>
        </p:nvGrpSpPr>
        <p:grpSpPr bwMode="auto">
          <a:xfrm>
            <a:off x="5029200" y="2286000"/>
            <a:ext cx="3657600" cy="3352800"/>
            <a:chOff x="3168" y="1440"/>
            <a:chExt cx="2304" cy="2112"/>
          </a:xfrm>
        </p:grpSpPr>
        <p:grpSp>
          <p:nvGrpSpPr>
            <p:cNvPr id="6170" name="Group 4"/>
            <p:cNvGrpSpPr>
              <a:grpSpLocks/>
            </p:cNvGrpSpPr>
            <p:nvPr/>
          </p:nvGrpSpPr>
          <p:grpSpPr bwMode="auto">
            <a:xfrm>
              <a:off x="3312" y="1680"/>
              <a:ext cx="1968" cy="1728"/>
              <a:chOff x="2640" y="1056"/>
              <a:chExt cx="2496" cy="2112"/>
            </a:xfrm>
          </p:grpSpPr>
          <p:sp>
            <p:nvSpPr>
              <p:cNvPr id="6173"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74"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6171" name="Text Box 7"/>
            <p:cNvSpPr txBox="1">
              <a:spLocks noChangeArrowheads="1"/>
            </p:cNvSpPr>
            <p:nvPr/>
          </p:nvSpPr>
          <p:spPr bwMode="auto">
            <a:xfrm>
              <a:off x="5136" y="3264"/>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6172" name="Text Box 8"/>
            <p:cNvSpPr txBox="1">
              <a:spLocks noChangeArrowheads="1"/>
            </p:cNvSpPr>
            <p:nvPr/>
          </p:nvSpPr>
          <p:spPr bwMode="auto">
            <a:xfrm>
              <a:off x="3168" y="1440"/>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e</a:t>
              </a:r>
              <a:endParaRPr lang="en-US" sz="2200" dirty="0"/>
            </a:p>
          </p:txBody>
        </p:sp>
      </p:grpSp>
      <p:grpSp>
        <p:nvGrpSpPr>
          <p:cNvPr id="6153" name="Group 11"/>
          <p:cNvGrpSpPr>
            <a:grpSpLocks/>
          </p:cNvGrpSpPr>
          <p:nvPr/>
        </p:nvGrpSpPr>
        <p:grpSpPr bwMode="auto">
          <a:xfrm>
            <a:off x="4724400" y="3810000"/>
            <a:ext cx="1938338" cy="457200"/>
            <a:chOff x="2976" y="2400"/>
            <a:chExt cx="1221" cy="288"/>
          </a:xfrm>
        </p:grpSpPr>
        <p:sp>
          <p:nvSpPr>
            <p:cNvPr id="6168" name="Line 12"/>
            <p:cNvSpPr>
              <a:spLocks noChangeShapeType="1"/>
            </p:cNvSpPr>
            <p:nvPr/>
          </p:nvSpPr>
          <p:spPr bwMode="auto">
            <a:xfrm flipH="1">
              <a:off x="3312" y="2574"/>
              <a:ext cx="885"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69" name="Text Box 13"/>
            <p:cNvSpPr txBox="1">
              <a:spLocks noChangeArrowheads="1"/>
            </p:cNvSpPr>
            <p:nvPr/>
          </p:nvSpPr>
          <p:spPr bwMode="auto">
            <a:xfrm>
              <a:off x="2976" y="2400"/>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e</a:t>
              </a:r>
              <a:r>
                <a:rPr lang="en-US" sz="2400" baseline="-25000" dirty="0">
                  <a:latin typeface="Tahoma" pitchFamily="34" charset="0"/>
                </a:rPr>
                <a:t>1</a:t>
              </a:r>
              <a:r>
                <a:rPr lang="en-US" sz="2400" dirty="0"/>
                <a:t> </a:t>
              </a:r>
              <a:endParaRPr lang="en-US" sz="2200" dirty="0"/>
            </a:p>
          </p:txBody>
        </p:sp>
      </p:grpSp>
      <p:grpSp>
        <p:nvGrpSpPr>
          <p:cNvPr id="6154" name="Group 14"/>
          <p:cNvGrpSpPr>
            <a:grpSpLocks/>
          </p:cNvGrpSpPr>
          <p:nvPr/>
        </p:nvGrpSpPr>
        <p:grpSpPr bwMode="auto">
          <a:xfrm>
            <a:off x="6375400" y="2438400"/>
            <a:ext cx="673100" cy="3429000"/>
            <a:chOff x="4016" y="1536"/>
            <a:chExt cx="424" cy="2160"/>
          </a:xfrm>
        </p:grpSpPr>
        <p:sp>
          <p:nvSpPr>
            <p:cNvPr id="6166" name="Line 15"/>
            <p:cNvSpPr>
              <a:spLocks noChangeShapeType="1"/>
            </p:cNvSpPr>
            <p:nvPr/>
          </p:nvSpPr>
          <p:spPr bwMode="auto">
            <a:xfrm>
              <a:off x="4204" y="1765"/>
              <a:ext cx="0" cy="1642"/>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67" name="Text Box 16"/>
            <p:cNvSpPr txBox="1">
              <a:spLocks noChangeArrowheads="1"/>
            </p:cNvSpPr>
            <p:nvPr/>
          </p:nvSpPr>
          <p:spPr bwMode="auto">
            <a:xfrm>
              <a:off x="4032" y="3408"/>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baseline="-25000" dirty="0">
                  <a:latin typeface="Tahoma" pitchFamily="34" charset="0"/>
                </a:rPr>
                <a:t>1</a:t>
              </a:r>
              <a:r>
                <a:rPr lang="en-US" sz="2400" dirty="0"/>
                <a:t> </a:t>
              </a:r>
              <a:endParaRPr lang="en-US" sz="2200" dirty="0"/>
            </a:p>
          </p:txBody>
        </p:sp>
        <p:graphicFrame>
          <p:nvGraphicFramePr>
            <p:cNvPr id="6150" name="Object 6"/>
            <p:cNvGraphicFramePr>
              <a:graphicFrameLocks noChangeAspect="1"/>
            </p:cNvGraphicFramePr>
            <p:nvPr/>
          </p:nvGraphicFramePr>
          <p:xfrm>
            <a:off x="4016" y="1536"/>
            <a:ext cx="424" cy="288"/>
          </p:xfrm>
          <a:graphic>
            <a:graphicData uri="http://schemas.openxmlformats.org/presentationml/2006/ole">
              <mc:AlternateContent xmlns:mc="http://schemas.openxmlformats.org/markup-compatibility/2006">
                <mc:Choice xmlns:v="urn:schemas-microsoft-com:vml" Requires="v">
                  <p:oleObj spid="_x0000_s6282" name="Equation" r:id="rId4" imgW="355320" imgH="241200" progId="Equation.DSMT4">
                    <p:embed/>
                  </p:oleObj>
                </mc:Choice>
                <mc:Fallback>
                  <p:oleObj name="Equation" r:id="rId4" imgW="355320" imgH="2412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6155" name="Group 18"/>
          <p:cNvGrpSpPr>
            <a:grpSpLocks/>
          </p:cNvGrpSpPr>
          <p:nvPr/>
        </p:nvGrpSpPr>
        <p:grpSpPr bwMode="auto">
          <a:xfrm>
            <a:off x="5638800" y="3048000"/>
            <a:ext cx="2590800" cy="2311400"/>
            <a:chOff x="3552" y="1920"/>
            <a:chExt cx="1632" cy="1456"/>
          </a:xfrm>
        </p:grpSpPr>
        <p:sp>
          <p:nvSpPr>
            <p:cNvPr id="6165" name="Line 19"/>
            <p:cNvSpPr>
              <a:spLocks noChangeShapeType="1"/>
            </p:cNvSpPr>
            <p:nvPr/>
          </p:nvSpPr>
          <p:spPr bwMode="auto">
            <a:xfrm>
              <a:off x="3552" y="1920"/>
              <a:ext cx="1255" cy="1253"/>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6149" name="Object 5"/>
            <p:cNvGraphicFramePr>
              <a:graphicFrameLocks noChangeAspect="1"/>
            </p:cNvGraphicFramePr>
            <p:nvPr/>
          </p:nvGraphicFramePr>
          <p:xfrm>
            <a:off x="4800" y="3072"/>
            <a:ext cx="384" cy="304"/>
          </p:xfrm>
          <a:graphic>
            <a:graphicData uri="http://schemas.openxmlformats.org/presentationml/2006/ole">
              <mc:AlternateContent xmlns:mc="http://schemas.openxmlformats.org/markup-compatibility/2006">
                <mc:Choice xmlns:v="urn:schemas-microsoft-com:vml" Requires="v">
                  <p:oleObj spid="_x0000_s6283" name="Equation" r:id="rId6" imgW="304560" imgH="241200" progId="Equation.DSMT4">
                    <p:embed/>
                  </p:oleObj>
                </mc:Choice>
                <mc:Fallback>
                  <p:oleObj name="Equation" r:id="rId6" imgW="304560" imgH="2412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00" y="3072"/>
                          <a:ext cx="384"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49173" name="Text Box 21"/>
          <p:cNvSpPr txBox="1">
            <a:spLocks noChangeArrowheads="1"/>
          </p:cNvSpPr>
          <p:nvPr/>
        </p:nvSpPr>
        <p:spPr bwMode="auto">
          <a:xfrm>
            <a:off x="6972300" y="54102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baseline="-25000" dirty="0">
                <a:latin typeface="Tahoma" pitchFamily="34" charset="0"/>
              </a:rPr>
              <a:t>2</a:t>
            </a:r>
            <a:r>
              <a:rPr lang="en-US" sz="2400" dirty="0"/>
              <a:t> </a:t>
            </a:r>
            <a:endParaRPr lang="en-US" sz="2200" dirty="0"/>
          </a:p>
        </p:txBody>
      </p:sp>
      <p:grpSp>
        <p:nvGrpSpPr>
          <p:cNvPr id="7" name="Group 22"/>
          <p:cNvGrpSpPr>
            <a:grpSpLocks/>
          </p:cNvGrpSpPr>
          <p:nvPr/>
        </p:nvGrpSpPr>
        <p:grpSpPr bwMode="auto">
          <a:xfrm>
            <a:off x="6946900" y="2450275"/>
            <a:ext cx="673100" cy="2970213"/>
            <a:chOff x="4376" y="1536"/>
            <a:chExt cx="424" cy="1871"/>
          </a:xfrm>
        </p:grpSpPr>
        <p:sp>
          <p:nvSpPr>
            <p:cNvPr id="6164" name="Line 23"/>
            <p:cNvSpPr>
              <a:spLocks noChangeShapeType="1"/>
            </p:cNvSpPr>
            <p:nvPr/>
          </p:nvSpPr>
          <p:spPr bwMode="auto">
            <a:xfrm>
              <a:off x="4564" y="1765"/>
              <a:ext cx="0" cy="1642"/>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6148" name="Object 4"/>
            <p:cNvGraphicFramePr>
              <a:graphicFrameLocks noChangeAspect="1"/>
            </p:cNvGraphicFramePr>
            <p:nvPr/>
          </p:nvGraphicFramePr>
          <p:xfrm>
            <a:off x="4376" y="1536"/>
            <a:ext cx="424" cy="288"/>
          </p:xfrm>
          <a:graphic>
            <a:graphicData uri="http://schemas.openxmlformats.org/presentationml/2006/ole">
              <mc:AlternateContent xmlns:mc="http://schemas.openxmlformats.org/markup-compatibility/2006">
                <mc:Choice xmlns:v="urn:schemas-microsoft-com:vml" Requires="v">
                  <p:oleObj spid="_x0000_s6284" name="Equation" r:id="rId8" imgW="355320" imgH="241200" progId="Equation.DSMT4">
                    <p:embed/>
                  </p:oleObj>
                </mc:Choice>
                <mc:Fallback>
                  <p:oleObj name="Equation" r:id="rId8" imgW="355320" imgH="2412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7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8" name="Group 25"/>
          <p:cNvGrpSpPr>
            <a:grpSpLocks/>
          </p:cNvGrpSpPr>
          <p:nvPr/>
        </p:nvGrpSpPr>
        <p:grpSpPr bwMode="auto">
          <a:xfrm>
            <a:off x="4724400" y="4343400"/>
            <a:ext cx="2520950" cy="457200"/>
            <a:chOff x="2976" y="2736"/>
            <a:chExt cx="1588" cy="288"/>
          </a:xfrm>
        </p:grpSpPr>
        <p:sp>
          <p:nvSpPr>
            <p:cNvPr id="6162" name="Line 26"/>
            <p:cNvSpPr>
              <a:spLocks noChangeShapeType="1"/>
            </p:cNvSpPr>
            <p:nvPr/>
          </p:nvSpPr>
          <p:spPr bwMode="auto">
            <a:xfrm flipH="1">
              <a:off x="3311" y="2937"/>
              <a:ext cx="125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163" name="Text Box 27"/>
            <p:cNvSpPr txBox="1">
              <a:spLocks noChangeArrowheads="1"/>
            </p:cNvSpPr>
            <p:nvPr/>
          </p:nvSpPr>
          <p:spPr bwMode="auto">
            <a:xfrm>
              <a:off x="2976" y="273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e</a:t>
              </a:r>
              <a:r>
                <a:rPr lang="en-US" sz="2400" baseline="-25000" dirty="0">
                  <a:latin typeface="Tahoma" pitchFamily="34" charset="0"/>
                </a:rPr>
                <a:t>2</a:t>
              </a:r>
              <a:r>
                <a:rPr lang="en-US" sz="2400" dirty="0"/>
                <a:t> </a:t>
              </a:r>
              <a:endParaRPr lang="en-US" sz="2200" dirty="0"/>
            </a:p>
          </p:txBody>
        </p:sp>
      </p:grpSp>
      <p:sp>
        <p:nvSpPr>
          <p:cNvPr id="49180" name="Line 28"/>
          <p:cNvSpPr>
            <a:spLocks noChangeShapeType="1"/>
          </p:cNvSpPr>
          <p:nvPr/>
        </p:nvSpPr>
        <p:spPr bwMode="auto">
          <a:xfrm>
            <a:off x="6705600" y="3276600"/>
            <a:ext cx="5334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49181" name="Rectangle 29"/>
          <p:cNvSpPr>
            <a:spLocks noGrp="1" noChangeArrowheads="1"/>
          </p:cNvSpPr>
          <p:nvPr>
            <p:ph type="body" idx="4294967295"/>
          </p:nvPr>
        </p:nvSpPr>
        <p:spPr>
          <a:xfrm>
            <a:off x="611188" y="2622550"/>
            <a:ext cx="3733800" cy="2390775"/>
          </a:xfrm>
          <a:noFill/>
        </p:spPr>
        <p:txBody>
          <a:bodyPr/>
          <a:lstStyle/>
          <a:p>
            <a:pPr marL="0" indent="0">
              <a:lnSpc>
                <a:spcPct val="115000"/>
              </a:lnSpc>
              <a:spcBef>
                <a:spcPct val="15000"/>
              </a:spcBef>
              <a:buFont typeface="Wingdings" pitchFamily="2" charset="2"/>
              <a:buNone/>
              <a:tabLst>
                <a:tab pos="461963" algn="l"/>
              </a:tabLst>
            </a:pPr>
            <a:r>
              <a:rPr lang="en-US" sz="2500" dirty="0"/>
              <a:t>An increase in </a:t>
            </a:r>
            <a:r>
              <a:rPr lang="en-US" sz="2500" b="1" i="1" dirty="0"/>
              <a:t>M</a:t>
            </a:r>
            <a:r>
              <a:rPr lang="en-US" sz="1000" dirty="0"/>
              <a:t> </a:t>
            </a:r>
            <a:r>
              <a:rPr lang="en-US" sz="2500" dirty="0"/>
              <a:t> </a:t>
            </a:r>
            <a:br>
              <a:rPr lang="en-US" sz="2500" dirty="0"/>
            </a:br>
            <a:r>
              <a:rPr lang="en-US" sz="2500" dirty="0"/>
              <a:t>shifts </a:t>
            </a:r>
            <a:r>
              <a:rPr lang="en-US" sz="2500" i="1" dirty="0"/>
              <a:t>LM*</a:t>
            </a:r>
            <a:r>
              <a:rPr lang="en-US" sz="1100" dirty="0"/>
              <a:t> </a:t>
            </a:r>
            <a:r>
              <a:rPr lang="en-US" sz="2500" dirty="0"/>
              <a:t> right </a:t>
            </a:r>
            <a:br>
              <a:rPr lang="en-US" sz="2500" dirty="0"/>
            </a:br>
            <a:r>
              <a:rPr lang="en-US" sz="2500" dirty="0"/>
              <a:t>because </a:t>
            </a:r>
            <a:r>
              <a:rPr lang="en-US" sz="2500" b="1" i="1" dirty="0"/>
              <a:t>Y</a:t>
            </a:r>
            <a:r>
              <a:rPr lang="en-US" sz="2500" dirty="0"/>
              <a:t>  must rise </a:t>
            </a:r>
            <a:br>
              <a:rPr lang="en-US" sz="2500" dirty="0"/>
            </a:br>
            <a:r>
              <a:rPr lang="en-US" sz="2500" dirty="0"/>
              <a:t>to restore eq’m in </a:t>
            </a:r>
            <a:br>
              <a:rPr lang="en-US" sz="2500" dirty="0"/>
            </a:br>
            <a:r>
              <a:rPr lang="en-US" sz="2500" dirty="0"/>
              <a:t>the money market.</a:t>
            </a:r>
          </a:p>
        </p:txBody>
      </p:sp>
      <p:sp>
        <p:nvSpPr>
          <p:cNvPr id="49182" name="Rectangle 30"/>
          <p:cNvSpPr>
            <a:spLocks noChangeArrowheads="1"/>
          </p:cNvSpPr>
          <p:nvPr/>
        </p:nvSpPr>
        <p:spPr bwMode="auto">
          <a:xfrm>
            <a:off x="611188" y="4837113"/>
            <a:ext cx="335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ct val="15000"/>
              </a:spcBef>
              <a:buClr>
                <a:srgbClr val="008080"/>
              </a:buClr>
              <a:buSzPct val="120000"/>
              <a:buFont typeface="Wingdings" pitchFamily="2" charset="2"/>
              <a:buNone/>
              <a:tabLst>
                <a:tab pos="461963" algn="l"/>
              </a:tabLst>
            </a:pPr>
            <a:r>
              <a:rPr lang="en-US" sz="2500" dirty="0"/>
              <a:t>Results:  </a:t>
            </a:r>
          </a:p>
          <a:p>
            <a:pPr>
              <a:lnSpc>
                <a:spcPct val="115000"/>
              </a:lnSpc>
              <a:spcBef>
                <a:spcPct val="15000"/>
              </a:spcBef>
              <a:buClr>
                <a:srgbClr val="008080"/>
              </a:buClr>
              <a:buSzPct val="120000"/>
              <a:buFont typeface="Wingdings" pitchFamily="2" charset="2"/>
              <a:buNone/>
              <a:tabLst>
                <a:tab pos="461963" algn="l"/>
              </a:tabLst>
            </a:pPr>
            <a:r>
              <a:rPr lang="en-US" sz="2600" dirty="0"/>
              <a:t>	</a:t>
            </a:r>
            <a:r>
              <a:rPr lang="en-US" sz="2600" dirty="0">
                <a:latin typeface="Times New Roman"/>
                <a:cs typeface="Times New Roman"/>
                <a:sym typeface="Symbol" pitchFamily="18" charset="2"/>
              </a:rPr>
              <a:t>Δ</a:t>
            </a:r>
            <a:r>
              <a:rPr lang="en-US" sz="2600" b="1" i="1" dirty="0">
                <a:sym typeface="Symbol" pitchFamily="18" charset="2"/>
              </a:rPr>
              <a:t>e</a:t>
            </a:r>
            <a:r>
              <a:rPr lang="en-US" sz="2600" dirty="0">
                <a:sym typeface="Symbol" pitchFamily="18" charset="2"/>
              </a:rPr>
              <a:t> &lt; 0, </a:t>
            </a:r>
            <a:r>
              <a:rPr lang="en-US" sz="2600" dirty="0">
                <a:latin typeface="Times New Roman"/>
                <a:cs typeface="Times New Roman"/>
                <a:sym typeface="Symbol" pitchFamily="18" charset="2"/>
              </a:rPr>
              <a:t>Δ</a:t>
            </a:r>
            <a:r>
              <a:rPr lang="en-US" sz="2600" b="1" i="1" dirty="0">
                <a:sym typeface="Symbol" pitchFamily="18" charset="2"/>
              </a:rPr>
              <a:t>Y</a:t>
            </a:r>
            <a:r>
              <a:rPr lang="en-US" sz="2600" dirty="0">
                <a:sym typeface="Symbol" pitchFamily="18" charset="2"/>
              </a:rPr>
              <a:t>  &gt; 0</a:t>
            </a:r>
          </a:p>
        </p:txBody>
      </p:sp>
      <p:graphicFrame>
        <p:nvGraphicFramePr>
          <p:cNvPr id="6146" name="Object 2"/>
          <p:cNvGraphicFramePr>
            <a:graphicFrameLocks noChangeAspect="1"/>
          </p:cNvGraphicFramePr>
          <p:nvPr/>
        </p:nvGraphicFramePr>
        <p:xfrm>
          <a:off x="944563" y="2001838"/>
          <a:ext cx="2565400" cy="442912"/>
        </p:xfrm>
        <a:graphic>
          <a:graphicData uri="http://schemas.openxmlformats.org/presentationml/2006/ole">
            <mc:AlternateContent xmlns:mc="http://schemas.openxmlformats.org/markup-compatibility/2006">
              <mc:Choice xmlns:v="urn:schemas-microsoft-com:vml" Requires="v">
                <p:oleObj spid="_x0000_s6285" name="Equation" r:id="rId10" imgW="1257120" imgH="215640" progId="Equation.DSMT4">
                  <p:embed/>
                </p:oleObj>
              </mc:Choice>
              <mc:Fallback>
                <p:oleObj name="Equation" r:id="rId10" imgW="1257120" imgH="21564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44563" y="2001838"/>
                        <a:ext cx="2565400" cy="442912"/>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47" name="Object 3"/>
          <p:cNvGraphicFramePr>
            <a:graphicFrameLocks noChangeAspect="1"/>
          </p:cNvGraphicFramePr>
          <p:nvPr/>
        </p:nvGraphicFramePr>
        <p:xfrm>
          <a:off x="1020763" y="1460500"/>
          <a:ext cx="5210175" cy="425450"/>
        </p:xfrm>
        <a:graphic>
          <a:graphicData uri="http://schemas.openxmlformats.org/presentationml/2006/ole">
            <mc:AlternateContent xmlns:mc="http://schemas.openxmlformats.org/markup-compatibility/2006">
              <mc:Choice xmlns:v="urn:schemas-microsoft-com:vml" Requires="v">
                <p:oleObj spid="_x0000_s6286" name="Equation" r:id="rId12" imgW="2628720" imgH="215640" progId="Equation.DSMT4">
                  <p:embed/>
                </p:oleObj>
              </mc:Choice>
              <mc:Fallback>
                <p:oleObj name="Equation" r:id="rId12" imgW="2628720" imgH="21564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20763" y="1460500"/>
                        <a:ext cx="5210175" cy="425450"/>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0458154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181">
                                            <p:txEl>
                                              <p:pRg st="0" end="0"/>
                                            </p:txEl>
                                          </p:spTgt>
                                        </p:tgtEl>
                                        <p:attrNameLst>
                                          <p:attrName>style.visibility</p:attrName>
                                        </p:attrNameLst>
                                      </p:cBhvr>
                                      <p:to>
                                        <p:strVal val="visible"/>
                                      </p:to>
                                    </p:set>
                                    <p:animEffect transition="in" filter="wipe(left)">
                                      <p:cBhvr>
                                        <p:cTn id="7" dur="500"/>
                                        <p:tgtEl>
                                          <p:spTgt spid="4918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ntr" presetSubtype="8" fill="hold" grpId="0" nodeType="clickEffect">
                                  <p:stCondLst>
                                    <p:cond delay="0"/>
                                  </p:stCondLst>
                                  <p:childTnLst>
                                    <p:set>
                                      <p:cBhvr>
                                        <p:cTn id="11" dur="1" fill="hold">
                                          <p:stCondLst>
                                            <p:cond delay="0"/>
                                          </p:stCondLst>
                                        </p:cTn>
                                        <p:tgtEl>
                                          <p:spTgt spid="49180"/>
                                        </p:tgtEl>
                                        <p:attrNameLst>
                                          <p:attrName>style.visibility</p:attrName>
                                        </p:attrNameLst>
                                      </p:cBhvr>
                                      <p:to>
                                        <p:strVal val="visible"/>
                                      </p:to>
                                    </p:set>
                                    <p:anim calcmode="lin" valueType="num">
                                      <p:cBhvr>
                                        <p:cTn id="12" dur="500" fill="hold"/>
                                        <p:tgtEl>
                                          <p:spTgt spid="49180"/>
                                        </p:tgtEl>
                                        <p:attrNameLst>
                                          <p:attrName>ppt_x</p:attrName>
                                        </p:attrNameLst>
                                      </p:cBhvr>
                                      <p:tavLst>
                                        <p:tav tm="0">
                                          <p:val>
                                            <p:strVal val="#ppt_x-#ppt_w/2"/>
                                          </p:val>
                                        </p:tav>
                                        <p:tav tm="100000">
                                          <p:val>
                                            <p:strVal val="#ppt_x"/>
                                          </p:val>
                                        </p:tav>
                                      </p:tavLst>
                                    </p:anim>
                                    <p:anim calcmode="lin" valueType="num">
                                      <p:cBhvr>
                                        <p:cTn id="13" dur="500" fill="hold"/>
                                        <p:tgtEl>
                                          <p:spTgt spid="49180"/>
                                        </p:tgtEl>
                                        <p:attrNameLst>
                                          <p:attrName>ppt_y</p:attrName>
                                        </p:attrNameLst>
                                      </p:cBhvr>
                                      <p:tavLst>
                                        <p:tav tm="0">
                                          <p:val>
                                            <p:strVal val="#ppt_y"/>
                                          </p:val>
                                        </p:tav>
                                        <p:tav tm="100000">
                                          <p:val>
                                            <p:strVal val="#ppt_y"/>
                                          </p:val>
                                        </p:tav>
                                      </p:tavLst>
                                    </p:anim>
                                    <p:anim calcmode="lin" valueType="num">
                                      <p:cBhvr>
                                        <p:cTn id="14" dur="500" fill="hold"/>
                                        <p:tgtEl>
                                          <p:spTgt spid="49180"/>
                                        </p:tgtEl>
                                        <p:attrNameLst>
                                          <p:attrName>ppt_w</p:attrName>
                                        </p:attrNameLst>
                                      </p:cBhvr>
                                      <p:tavLst>
                                        <p:tav tm="0">
                                          <p:val>
                                            <p:fltVal val="0"/>
                                          </p:val>
                                        </p:tav>
                                        <p:tav tm="100000">
                                          <p:val>
                                            <p:strVal val="#ppt_w"/>
                                          </p:val>
                                        </p:tav>
                                      </p:tavLst>
                                    </p:anim>
                                    <p:anim calcmode="lin" valueType="num">
                                      <p:cBhvr>
                                        <p:cTn id="15" dur="500" fill="hold"/>
                                        <p:tgtEl>
                                          <p:spTgt spid="49180"/>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500"/>
                            </p:stCondLst>
                            <p:childTnLst>
                              <p:par>
                                <p:cTn id="17" presetID="22" presetClass="entr" presetSubtype="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2"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right)">
                                      <p:cBhvr>
                                        <p:cTn id="24" dur="500"/>
                                        <p:tgtEl>
                                          <p:spTgt spid="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8" presetClass="entr" presetSubtype="12" fill="hold" grpId="0" nodeType="clickEffect">
                                  <p:stCondLst>
                                    <p:cond delay="0"/>
                                  </p:stCondLst>
                                  <p:childTnLst>
                                    <p:set>
                                      <p:cBhvr>
                                        <p:cTn id="28" dur="1" fill="hold">
                                          <p:stCondLst>
                                            <p:cond delay="0"/>
                                          </p:stCondLst>
                                        </p:cTn>
                                        <p:tgtEl>
                                          <p:spTgt spid="49173"/>
                                        </p:tgtEl>
                                        <p:attrNameLst>
                                          <p:attrName>style.visibility</p:attrName>
                                        </p:attrNameLst>
                                      </p:cBhvr>
                                      <p:to>
                                        <p:strVal val="visible"/>
                                      </p:to>
                                    </p:set>
                                    <p:animEffect transition="in" filter="strips(downLeft)">
                                      <p:cBhvr>
                                        <p:cTn id="29" dur="500"/>
                                        <p:tgtEl>
                                          <p:spTgt spid="49173"/>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49182"/>
                                        </p:tgtEl>
                                        <p:attrNameLst>
                                          <p:attrName>style.visibility</p:attrName>
                                        </p:attrNameLst>
                                      </p:cBhvr>
                                      <p:to>
                                        <p:strVal val="visible"/>
                                      </p:to>
                                    </p:set>
                                    <p:animEffect transition="in" filter="wipe(left)">
                                      <p:cBhvr>
                                        <p:cTn id="34" dur="500"/>
                                        <p:tgtEl>
                                          <p:spTgt spid="49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73" grpId="0" autoUpdateAnimBg="0"/>
      <p:bldP spid="49180" grpId="0" animBg="1"/>
      <p:bldP spid="49181" grpId="0" build="p" autoUpdateAnimBg="0"/>
      <p:bldP spid="4918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dirty="0"/>
              <a:t>Lessons about monetary policy</a:t>
            </a:r>
          </a:p>
        </p:txBody>
      </p:sp>
      <p:sp>
        <p:nvSpPr>
          <p:cNvPr id="28675" name="Rectangle 3"/>
          <p:cNvSpPr>
            <a:spLocks noGrp="1" noChangeArrowheads="1"/>
          </p:cNvSpPr>
          <p:nvPr>
            <p:ph type="body" idx="1"/>
          </p:nvPr>
        </p:nvSpPr>
        <p:spPr>
          <a:xfrm>
            <a:off x="488950" y="1423988"/>
            <a:ext cx="8273382" cy="5133975"/>
          </a:xfrm>
        </p:spPr>
        <p:txBody>
          <a:bodyPr/>
          <a:lstStyle/>
          <a:p>
            <a:pPr marL="287338" indent="-287338">
              <a:tabLst>
                <a:tab pos="635000" algn="l"/>
              </a:tabLst>
            </a:pPr>
            <a:r>
              <a:rPr lang="en-US" sz="2700" dirty="0"/>
              <a:t>Monetary policy affects output by affecting </a:t>
            </a:r>
            <a:br>
              <a:rPr lang="en-US" sz="2700" dirty="0"/>
            </a:br>
            <a:r>
              <a:rPr lang="en-US" sz="2700" dirty="0"/>
              <a:t>the components of aggregate demand:</a:t>
            </a:r>
          </a:p>
          <a:p>
            <a:pPr marL="692150" lvl="1" indent="-290513">
              <a:buNone/>
              <a:tabLst>
                <a:tab pos="635000" algn="l"/>
              </a:tabLst>
            </a:pPr>
            <a:r>
              <a:rPr lang="en-US" dirty="0"/>
              <a:t>      closed economy:   </a:t>
            </a:r>
            <a:r>
              <a:rPr lang="en-US" dirty="0">
                <a:latin typeface="Wingdings 3" charset="2"/>
                <a:cs typeface="Wingdings 3" charset="2"/>
              </a:rPr>
              <a:t>h</a:t>
            </a:r>
            <a:r>
              <a:rPr lang="en-US" b="1" i="1" dirty="0"/>
              <a:t>M</a:t>
            </a:r>
            <a:r>
              <a:rPr lang="en-US" dirty="0"/>
              <a:t>  </a:t>
            </a:r>
            <a:r>
              <a:rPr lang="en-US" b="1" dirty="0">
                <a:latin typeface="Wingdings 3" charset="2"/>
                <a:ea typeface="Wingdings"/>
                <a:cs typeface="Wingdings 3" charset="2"/>
                <a:sym typeface="Wingdings"/>
              </a:rPr>
              <a:t>g</a:t>
            </a:r>
            <a:r>
              <a:rPr lang="en-US" dirty="0">
                <a:latin typeface="Symbol" pitchFamily="18" charset="2"/>
              </a:rPr>
              <a:t>  </a:t>
            </a:r>
            <a:r>
              <a:rPr lang="en-US" dirty="0">
                <a:latin typeface="Wingdings 3" charset="2"/>
                <a:cs typeface="Wingdings 3" charset="2"/>
              </a:rPr>
              <a:t>i</a:t>
            </a:r>
            <a:r>
              <a:rPr lang="en-US" b="1" i="1" dirty="0"/>
              <a:t>r</a:t>
            </a:r>
            <a:r>
              <a:rPr lang="en-US" b="1" dirty="0"/>
              <a:t>   </a:t>
            </a:r>
            <a:r>
              <a:rPr lang="en-US" b="1" dirty="0">
                <a:latin typeface="Wingdings 3" charset="2"/>
                <a:ea typeface="Wingdings"/>
                <a:cs typeface="Wingdings 3" charset="2"/>
                <a:sym typeface="Wingdings"/>
              </a:rPr>
              <a:t>g</a:t>
            </a:r>
            <a:r>
              <a:rPr lang="en-US" dirty="0"/>
              <a:t>  </a:t>
            </a:r>
            <a:r>
              <a:rPr lang="en-US" dirty="0">
                <a:latin typeface="Wingdings 3" charset="2"/>
                <a:cs typeface="Wingdings 3" charset="2"/>
              </a:rPr>
              <a:t>h</a:t>
            </a:r>
            <a:r>
              <a:rPr lang="en-US" b="1" i="1" dirty="0">
                <a:latin typeface="Tahoma" pitchFamily="34" charset="0"/>
              </a:rPr>
              <a:t>I</a:t>
            </a:r>
            <a:r>
              <a:rPr lang="en-US" b="1" i="1" dirty="0"/>
              <a:t> </a:t>
            </a:r>
            <a:r>
              <a:rPr lang="en-US" b="1" dirty="0"/>
              <a:t>   </a:t>
            </a:r>
            <a:r>
              <a:rPr lang="en-US" b="1" dirty="0">
                <a:latin typeface="Wingdings 3" charset="2"/>
                <a:ea typeface="Wingdings"/>
                <a:cs typeface="Wingdings 3" charset="2"/>
                <a:sym typeface="Wingdings"/>
              </a:rPr>
              <a:t>g</a:t>
            </a:r>
            <a:r>
              <a:rPr lang="en-US" dirty="0"/>
              <a:t>  </a:t>
            </a:r>
            <a:r>
              <a:rPr lang="en-US" dirty="0">
                <a:latin typeface="Wingdings 3" charset="2"/>
                <a:cs typeface="Wingdings 3" charset="2"/>
              </a:rPr>
              <a:t>h</a:t>
            </a:r>
            <a:r>
              <a:rPr lang="en-US" b="1" i="1" dirty="0"/>
              <a:t>Y</a:t>
            </a:r>
          </a:p>
          <a:p>
            <a:pPr marL="692150" lvl="1" indent="-290513">
              <a:buNone/>
              <a:tabLst>
                <a:tab pos="635000" algn="l"/>
              </a:tabLst>
            </a:pPr>
            <a:r>
              <a:rPr lang="en-US" dirty="0"/>
              <a:t>small open economy:  </a:t>
            </a:r>
            <a:r>
              <a:rPr lang="en-US" dirty="0">
                <a:latin typeface="Wingdings 3" charset="2"/>
                <a:cs typeface="Wingdings 3" charset="2"/>
              </a:rPr>
              <a:t>h</a:t>
            </a:r>
            <a:r>
              <a:rPr lang="en-US" b="1" i="1" dirty="0"/>
              <a:t>M</a:t>
            </a:r>
            <a:r>
              <a:rPr lang="en-US" dirty="0"/>
              <a:t>  </a:t>
            </a:r>
            <a:r>
              <a:rPr lang="en-US" b="1" dirty="0">
                <a:latin typeface="Wingdings 3" charset="2"/>
                <a:ea typeface="Wingdings"/>
                <a:cs typeface="Wingdings 3" charset="2"/>
                <a:sym typeface="Wingdings"/>
              </a:rPr>
              <a:t>g</a:t>
            </a:r>
            <a:r>
              <a:rPr lang="en-US" dirty="0">
                <a:latin typeface="Symbol" pitchFamily="18" charset="2"/>
              </a:rPr>
              <a:t>  </a:t>
            </a:r>
            <a:r>
              <a:rPr lang="en-US" dirty="0">
                <a:latin typeface="Wingdings 3" charset="2"/>
                <a:cs typeface="Wingdings 3" charset="2"/>
              </a:rPr>
              <a:t>i</a:t>
            </a:r>
            <a:r>
              <a:rPr lang="en-US" b="1" i="1" dirty="0"/>
              <a:t>e</a:t>
            </a:r>
            <a:r>
              <a:rPr lang="en-US" b="1" dirty="0"/>
              <a:t>  </a:t>
            </a:r>
            <a:r>
              <a:rPr lang="en-US" b="1" dirty="0">
                <a:latin typeface="Wingdings 3" charset="2"/>
                <a:ea typeface="Wingdings"/>
                <a:cs typeface="Wingdings 3" charset="2"/>
                <a:sym typeface="Wingdings"/>
              </a:rPr>
              <a:t>g</a:t>
            </a:r>
            <a:r>
              <a:rPr lang="en-US" dirty="0"/>
              <a:t> </a:t>
            </a:r>
            <a:r>
              <a:rPr lang="en-US" dirty="0">
                <a:latin typeface="Wingdings 3" charset="2"/>
                <a:cs typeface="Wingdings 3" charset="2"/>
              </a:rPr>
              <a:t>h</a:t>
            </a:r>
            <a:r>
              <a:rPr lang="en-US" b="1" i="1" dirty="0"/>
              <a:t>NX</a:t>
            </a:r>
            <a:r>
              <a:rPr lang="en-US" b="1" dirty="0"/>
              <a:t>  </a:t>
            </a:r>
            <a:r>
              <a:rPr lang="en-US" b="1" dirty="0">
                <a:latin typeface="Wingdings 3" charset="2"/>
                <a:ea typeface="Wingdings"/>
                <a:cs typeface="Wingdings 3" charset="2"/>
                <a:sym typeface="Wingdings"/>
              </a:rPr>
              <a:t>g</a:t>
            </a:r>
            <a:r>
              <a:rPr lang="en-US" dirty="0"/>
              <a:t>  </a:t>
            </a:r>
            <a:r>
              <a:rPr lang="en-US" dirty="0">
                <a:latin typeface="Wingdings 3" charset="2"/>
                <a:cs typeface="Wingdings 3" charset="2"/>
              </a:rPr>
              <a:t>h</a:t>
            </a:r>
            <a:r>
              <a:rPr lang="en-US" b="1" i="1" dirty="0"/>
              <a:t>Y</a:t>
            </a:r>
            <a:endParaRPr lang="en-US" dirty="0"/>
          </a:p>
          <a:p>
            <a:pPr marL="287338" indent="-287338">
              <a:spcBef>
                <a:spcPct val="80000"/>
              </a:spcBef>
              <a:tabLst>
                <a:tab pos="635000" algn="l"/>
              </a:tabLst>
            </a:pPr>
            <a:r>
              <a:rPr lang="en-US" sz="2700" dirty="0"/>
              <a:t>Expansionary mon. policy does not raise world agg. demand, it merely shifts demand from foreign to domestic products. </a:t>
            </a:r>
          </a:p>
          <a:p>
            <a:pPr marL="287338" indent="-287338">
              <a:spcBef>
                <a:spcPct val="10000"/>
              </a:spcBef>
              <a:buFont typeface="Wingdings" pitchFamily="2" charset="2"/>
              <a:buNone/>
              <a:tabLst>
                <a:tab pos="635000" algn="l"/>
              </a:tabLst>
            </a:pPr>
            <a:r>
              <a:rPr lang="en-US" sz="2700" dirty="0"/>
              <a:t>	So, the increases in domestic income and employment are at the expense of losses abroad.  </a:t>
            </a:r>
          </a:p>
        </p:txBody>
      </p:sp>
    </p:spTree>
    <p:extLst>
      <p:ext uri="{BB962C8B-B14F-4D97-AF65-F5344CB8AC3E}">
        <p14:creationId xmlns:p14="http://schemas.microsoft.com/office/powerpoint/2010/main" val="637800757"/>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5" name="Rectangle 2"/>
          <p:cNvSpPr>
            <a:spLocks noGrp="1" noChangeArrowheads="1"/>
          </p:cNvSpPr>
          <p:nvPr>
            <p:ph type="title"/>
          </p:nvPr>
        </p:nvSpPr>
        <p:spPr/>
        <p:txBody>
          <a:bodyPr/>
          <a:lstStyle/>
          <a:p>
            <a:r>
              <a:rPr lang="en-US" sz="3000" dirty="0"/>
              <a:t>Trade policy under floating exchange rates</a:t>
            </a:r>
          </a:p>
        </p:txBody>
      </p:sp>
      <p:grpSp>
        <p:nvGrpSpPr>
          <p:cNvPr id="7176" name="Group 5"/>
          <p:cNvGrpSpPr>
            <a:grpSpLocks/>
          </p:cNvGrpSpPr>
          <p:nvPr/>
        </p:nvGrpSpPr>
        <p:grpSpPr bwMode="auto">
          <a:xfrm>
            <a:off x="4724400" y="2286000"/>
            <a:ext cx="3962400" cy="3581400"/>
            <a:chOff x="2976" y="1440"/>
            <a:chExt cx="2496" cy="2256"/>
          </a:xfrm>
        </p:grpSpPr>
        <p:grpSp>
          <p:nvGrpSpPr>
            <p:cNvPr id="7185" name="Group 6"/>
            <p:cNvGrpSpPr>
              <a:grpSpLocks/>
            </p:cNvGrpSpPr>
            <p:nvPr/>
          </p:nvGrpSpPr>
          <p:grpSpPr bwMode="auto">
            <a:xfrm>
              <a:off x="3168" y="1440"/>
              <a:ext cx="2304" cy="2112"/>
              <a:chOff x="3168" y="1440"/>
              <a:chExt cx="2304" cy="2112"/>
            </a:xfrm>
          </p:grpSpPr>
          <p:grpSp>
            <p:nvGrpSpPr>
              <p:cNvPr id="7194" name="Group 7"/>
              <p:cNvGrpSpPr>
                <a:grpSpLocks/>
              </p:cNvGrpSpPr>
              <p:nvPr/>
            </p:nvGrpSpPr>
            <p:grpSpPr bwMode="auto">
              <a:xfrm>
                <a:off x="3312" y="1680"/>
                <a:ext cx="1968" cy="1728"/>
                <a:chOff x="2640" y="1056"/>
                <a:chExt cx="2496" cy="2112"/>
              </a:xfrm>
            </p:grpSpPr>
            <p:sp>
              <p:nvSpPr>
                <p:cNvPr id="7197" name="Line 8"/>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198" name="Line 9"/>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7195" name="Text Box 10"/>
              <p:cNvSpPr txBox="1">
                <a:spLocks noChangeArrowheads="1"/>
              </p:cNvSpPr>
              <p:nvPr/>
            </p:nvSpPr>
            <p:spPr bwMode="auto">
              <a:xfrm>
                <a:off x="5136" y="3264"/>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7196" name="Text Box 11"/>
              <p:cNvSpPr txBox="1">
                <a:spLocks noChangeArrowheads="1"/>
              </p:cNvSpPr>
              <p:nvPr/>
            </p:nvSpPr>
            <p:spPr bwMode="auto">
              <a:xfrm>
                <a:off x="3168" y="1440"/>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e</a:t>
                </a:r>
                <a:endParaRPr lang="en-US" sz="2200" dirty="0"/>
              </a:p>
            </p:txBody>
          </p:sp>
        </p:grpSp>
        <p:grpSp>
          <p:nvGrpSpPr>
            <p:cNvPr id="7186" name="Group 12"/>
            <p:cNvGrpSpPr>
              <a:grpSpLocks/>
            </p:cNvGrpSpPr>
            <p:nvPr/>
          </p:nvGrpSpPr>
          <p:grpSpPr bwMode="auto">
            <a:xfrm>
              <a:off x="2976" y="2400"/>
              <a:ext cx="1221" cy="288"/>
              <a:chOff x="2976" y="2400"/>
              <a:chExt cx="1221" cy="288"/>
            </a:xfrm>
          </p:grpSpPr>
          <p:sp>
            <p:nvSpPr>
              <p:cNvPr id="7192" name="Line 13"/>
              <p:cNvSpPr>
                <a:spLocks noChangeShapeType="1"/>
              </p:cNvSpPr>
              <p:nvPr/>
            </p:nvSpPr>
            <p:spPr bwMode="auto">
              <a:xfrm flipH="1">
                <a:off x="3312" y="2574"/>
                <a:ext cx="885"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193" name="Text Box 14"/>
              <p:cNvSpPr txBox="1">
                <a:spLocks noChangeArrowheads="1"/>
              </p:cNvSpPr>
              <p:nvPr/>
            </p:nvSpPr>
            <p:spPr bwMode="auto">
              <a:xfrm>
                <a:off x="2976" y="2400"/>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e</a:t>
                </a:r>
                <a:r>
                  <a:rPr lang="en-US" sz="2400" baseline="-25000" dirty="0">
                    <a:latin typeface="Tahoma" pitchFamily="34" charset="0"/>
                  </a:rPr>
                  <a:t>1</a:t>
                </a:r>
                <a:r>
                  <a:rPr lang="en-US" sz="2400" dirty="0"/>
                  <a:t> </a:t>
                </a:r>
                <a:endParaRPr lang="en-US" sz="2200" dirty="0"/>
              </a:p>
            </p:txBody>
          </p:sp>
        </p:grpSp>
        <p:grpSp>
          <p:nvGrpSpPr>
            <p:cNvPr id="7187" name="Group 15"/>
            <p:cNvGrpSpPr>
              <a:grpSpLocks/>
            </p:cNvGrpSpPr>
            <p:nvPr/>
          </p:nvGrpSpPr>
          <p:grpSpPr bwMode="auto">
            <a:xfrm>
              <a:off x="4016" y="1536"/>
              <a:ext cx="424" cy="2160"/>
              <a:chOff x="4016" y="1536"/>
              <a:chExt cx="424" cy="2160"/>
            </a:xfrm>
          </p:grpSpPr>
          <p:sp>
            <p:nvSpPr>
              <p:cNvPr id="7190" name="Line 16"/>
              <p:cNvSpPr>
                <a:spLocks noChangeShapeType="1"/>
              </p:cNvSpPr>
              <p:nvPr/>
            </p:nvSpPr>
            <p:spPr bwMode="auto">
              <a:xfrm>
                <a:off x="4204" y="1765"/>
                <a:ext cx="0" cy="1642"/>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191" name="Text Box 17"/>
              <p:cNvSpPr txBox="1">
                <a:spLocks noChangeArrowheads="1"/>
              </p:cNvSpPr>
              <p:nvPr/>
            </p:nvSpPr>
            <p:spPr bwMode="auto">
              <a:xfrm>
                <a:off x="4032" y="3408"/>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baseline="-25000" dirty="0">
                    <a:latin typeface="Tahoma" pitchFamily="34" charset="0"/>
                  </a:rPr>
                  <a:t>1</a:t>
                </a:r>
                <a:r>
                  <a:rPr lang="en-US" sz="2400" dirty="0"/>
                  <a:t> </a:t>
                </a:r>
                <a:endParaRPr lang="en-US" sz="2200" dirty="0"/>
              </a:p>
            </p:txBody>
          </p:sp>
          <p:graphicFrame>
            <p:nvGraphicFramePr>
              <p:cNvPr id="7174" name="Object 6"/>
              <p:cNvGraphicFramePr>
                <a:graphicFrameLocks noChangeAspect="1"/>
              </p:cNvGraphicFramePr>
              <p:nvPr/>
            </p:nvGraphicFramePr>
            <p:xfrm>
              <a:off x="4016" y="1536"/>
              <a:ext cx="424" cy="288"/>
            </p:xfrm>
            <a:graphic>
              <a:graphicData uri="http://schemas.openxmlformats.org/presentationml/2006/ole">
                <mc:AlternateContent xmlns:mc="http://schemas.openxmlformats.org/markup-compatibility/2006">
                  <mc:Choice xmlns:v="urn:schemas-microsoft-com:vml" Requires="v">
                    <p:oleObj spid="_x0000_s7306" name="Equation" r:id="rId4" imgW="355320" imgH="241200" progId="Equation.DSMT4">
                      <p:embed/>
                    </p:oleObj>
                  </mc:Choice>
                  <mc:Fallback>
                    <p:oleObj name="Equation" r:id="rId4" imgW="355320" imgH="2412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7188" name="Group 19"/>
            <p:cNvGrpSpPr>
              <a:grpSpLocks/>
            </p:cNvGrpSpPr>
            <p:nvPr/>
          </p:nvGrpSpPr>
          <p:grpSpPr bwMode="auto">
            <a:xfrm>
              <a:off x="3552" y="1920"/>
              <a:ext cx="1632" cy="1456"/>
              <a:chOff x="3552" y="1920"/>
              <a:chExt cx="1632" cy="1456"/>
            </a:xfrm>
          </p:grpSpPr>
          <p:sp>
            <p:nvSpPr>
              <p:cNvPr id="7189" name="Line 20"/>
              <p:cNvSpPr>
                <a:spLocks noChangeShapeType="1"/>
              </p:cNvSpPr>
              <p:nvPr/>
            </p:nvSpPr>
            <p:spPr bwMode="auto">
              <a:xfrm>
                <a:off x="3552" y="1920"/>
                <a:ext cx="1255" cy="1253"/>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7173" name="Object 5"/>
              <p:cNvGraphicFramePr>
                <a:graphicFrameLocks noChangeAspect="1"/>
              </p:cNvGraphicFramePr>
              <p:nvPr/>
            </p:nvGraphicFramePr>
            <p:xfrm>
              <a:off x="4800" y="3072"/>
              <a:ext cx="384" cy="304"/>
            </p:xfrm>
            <a:graphic>
              <a:graphicData uri="http://schemas.openxmlformats.org/presentationml/2006/ole">
                <mc:AlternateContent xmlns:mc="http://schemas.openxmlformats.org/markup-compatibility/2006">
                  <mc:Choice xmlns:v="urn:schemas-microsoft-com:vml" Requires="v">
                    <p:oleObj spid="_x0000_s7307" name="Equation" r:id="rId6" imgW="304560" imgH="241200" progId="Equation.DSMT4">
                      <p:embed/>
                    </p:oleObj>
                  </mc:Choice>
                  <mc:Fallback>
                    <p:oleObj name="Equation" r:id="rId6" imgW="304560" imgH="2412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00" y="3072"/>
                            <a:ext cx="384"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grpSp>
        <p:nvGrpSpPr>
          <p:cNvPr id="8" name="Group 22"/>
          <p:cNvGrpSpPr>
            <a:grpSpLocks/>
          </p:cNvGrpSpPr>
          <p:nvPr/>
        </p:nvGrpSpPr>
        <p:grpSpPr bwMode="auto">
          <a:xfrm>
            <a:off x="5867400" y="2489200"/>
            <a:ext cx="2590800" cy="2311400"/>
            <a:chOff x="3696" y="1568"/>
            <a:chExt cx="1632" cy="1456"/>
          </a:xfrm>
        </p:grpSpPr>
        <p:sp>
          <p:nvSpPr>
            <p:cNvPr id="7184" name="Line 23"/>
            <p:cNvSpPr>
              <a:spLocks noChangeShapeType="1"/>
            </p:cNvSpPr>
            <p:nvPr/>
          </p:nvSpPr>
          <p:spPr bwMode="auto">
            <a:xfrm>
              <a:off x="3696" y="1568"/>
              <a:ext cx="1255" cy="1253"/>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7172" name="Object 4"/>
            <p:cNvGraphicFramePr>
              <a:graphicFrameLocks noChangeAspect="1"/>
            </p:cNvGraphicFramePr>
            <p:nvPr/>
          </p:nvGraphicFramePr>
          <p:xfrm>
            <a:off x="4944" y="2720"/>
            <a:ext cx="384" cy="304"/>
          </p:xfrm>
          <a:graphic>
            <a:graphicData uri="http://schemas.openxmlformats.org/presentationml/2006/ole">
              <mc:AlternateContent xmlns:mc="http://schemas.openxmlformats.org/markup-compatibility/2006">
                <mc:Choice xmlns:v="urn:schemas-microsoft-com:vml" Requires="v">
                  <p:oleObj spid="_x0000_s7308" name="Equation" r:id="rId8" imgW="304560" imgH="241200" progId="Equation.DSMT4">
                    <p:embed/>
                  </p:oleObj>
                </mc:Choice>
                <mc:Fallback>
                  <p:oleObj name="Equation" r:id="rId8" imgW="304560" imgH="2412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44" y="2720"/>
                          <a:ext cx="384"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9" name="Group 25"/>
          <p:cNvGrpSpPr>
            <a:grpSpLocks/>
          </p:cNvGrpSpPr>
          <p:nvPr/>
        </p:nvGrpSpPr>
        <p:grpSpPr bwMode="auto">
          <a:xfrm>
            <a:off x="4724400" y="2971800"/>
            <a:ext cx="1938338" cy="457200"/>
            <a:chOff x="2976" y="1872"/>
            <a:chExt cx="1221" cy="288"/>
          </a:xfrm>
        </p:grpSpPr>
        <p:sp>
          <p:nvSpPr>
            <p:cNvPr id="7182" name="Line 26"/>
            <p:cNvSpPr>
              <a:spLocks noChangeShapeType="1"/>
            </p:cNvSpPr>
            <p:nvPr/>
          </p:nvSpPr>
          <p:spPr bwMode="auto">
            <a:xfrm flipH="1">
              <a:off x="3312" y="2073"/>
              <a:ext cx="885"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183" name="Text Box 27"/>
            <p:cNvSpPr txBox="1">
              <a:spLocks noChangeArrowheads="1"/>
            </p:cNvSpPr>
            <p:nvPr/>
          </p:nvSpPr>
          <p:spPr bwMode="auto">
            <a:xfrm>
              <a:off x="2976" y="1872"/>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e</a:t>
              </a:r>
              <a:r>
                <a:rPr lang="en-US" sz="2400" baseline="-25000" dirty="0">
                  <a:latin typeface="Tahoma" pitchFamily="34" charset="0"/>
                </a:rPr>
                <a:t>2</a:t>
              </a:r>
              <a:r>
                <a:rPr lang="en-US" sz="2400" dirty="0"/>
                <a:t> </a:t>
              </a:r>
              <a:endParaRPr lang="en-US" sz="2200" dirty="0"/>
            </a:p>
          </p:txBody>
        </p:sp>
      </p:grpSp>
      <p:sp>
        <p:nvSpPr>
          <p:cNvPr id="53276" name="Rectangle 28"/>
          <p:cNvSpPr>
            <a:spLocks noGrp="1" noChangeArrowheads="1"/>
          </p:cNvSpPr>
          <p:nvPr>
            <p:ph type="body" idx="4294967295"/>
          </p:nvPr>
        </p:nvSpPr>
        <p:spPr>
          <a:xfrm>
            <a:off x="576263" y="2611438"/>
            <a:ext cx="4038600" cy="1905000"/>
          </a:xfrm>
          <a:noFill/>
        </p:spPr>
        <p:txBody>
          <a:bodyPr/>
          <a:lstStyle/>
          <a:p>
            <a:pPr marL="0" indent="0">
              <a:lnSpc>
                <a:spcPct val="115000"/>
              </a:lnSpc>
              <a:spcBef>
                <a:spcPct val="15000"/>
              </a:spcBef>
              <a:buFont typeface="Wingdings" pitchFamily="2" charset="2"/>
              <a:buNone/>
              <a:tabLst>
                <a:tab pos="461963" algn="l"/>
              </a:tabLst>
            </a:pPr>
            <a:r>
              <a:rPr lang="en-US" sz="2500" dirty="0"/>
              <a:t>At any given value of </a:t>
            </a:r>
            <a:r>
              <a:rPr lang="en-US" sz="2500" b="1" i="1" dirty="0"/>
              <a:t>e</a:t>
            </a:r>
            <a:r>
              <a:rPr lang="en-US" sz="2500" dirty="0"/>
              <a:t>, </a:t>
            </a:r>
            <a:br>
              <a:rPr lang="en-US" sz="2500" dirty="0"/>
            </a:br>
            <a:r>
              <a:rPr lang="en-US" sz="2500" dirty="0"/>
              <a:t>a tariff or quota reduces imports, increases </a:t>
            </a:r>
            <a:r>
              <a:rPr lang="en-US" sz="2500" b="1" i="1" dirty="0"/>
              <a:t>NX</a:t>
            </a:r>
            <a:r>
              <a:rPr lang="en-US" sz="2500" dirty="0"/>
              <a:t>, </a:t>
            </a:r>
            <a:br>
              <a:rPr lang="en-US" sz="2500" dirty="0"/>
            </a:br>
            <a:r>
              <a:rPr lang="en-US" sz="2500" dirty="0"/>
              <a:t>and shifts </a:t>
            </a:r>
            <a:r>
              <a:rPr lang="en-US" sz="2500" i="1" dirty="0"/>
              <a:t>IS*</a:t>
            </a:r>
            <a:r>
              <a:rPr lang="en-US" sz="2500" dirty="0"/>
              <a:t>  to the right.  </a:t>
            </a:r>
          </a:p>
        </p:txBody>
      </p:sp>
      <p:sp>
        <p:nvSpPr>
          <p:cNvPr id="53277" name="Rectangle 29"/>
          <p:cNvSpPr>
            <a:spLocks noChangeArrowheads="1"/>
          </p:cNvSpPr>
          <p:nvPr/>
        </p:nvSpPr>
        <p:spPr bwMode="auto">
          <a:xfrm>
            <a:off x="587375" y="4510088"/>
            <a:ext cx="3657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ct val="15000"/>
              </a:spcBef>
              <a:buClr>
                <a:srgbClr val="008080"/>
              </a:buClr>
              <a:buSzPct val="120000"/>
              <a:buFont typeface="Wingdings" pitchFamily="2" charset="2"/>
              <a:buNone/>
              <a:tabLst>
                <a:tab pos="461963" algn="l"/>
              </a:tabLst>
            </a:pPr>
            <a:r>
              <a:rPr lang="en-US" sz="2500" dirty="0"/>
              <a:t>Results:  </a:t>
            </a:r>
          </a:p>
          <a:p>
            <a:pPr>
              <a:lnSpc>
                <a:spcPct val="115000"/>
              </a:lnSpc>
              <a:spcBef>
                <a:spcPct val="15000"/>
              </a:spcBef>
              <a:buClr>
                <a:srgbClr val="008080"/>
              </a:buClr>
              <a:buSzPct val="120000"/>
              <a:buFont typeface="Wingdings" pitchFamily="2" charset="2"/>
              <a:buNone/>
              <a:tabLst>
                <a:tab pos="461963" algn="l"/>
              </a:tabLst>
            </a:pPr>
            <a:r>
              <a:rPr lang="en-US" sz="2600" dirty="0"/>
              <a:t>	</a:t>
            </a:r>
            <a:r>
              <a:rPr lang="en-US" sz="2600" dirty="0">
                <a:latin typeface="Times New Roman"/>
                <a:cs typeface="Times New Roman"/>
                <a:sym typeface="Symbol" pitchFamily="18" charset="2"/>
              </a:rPr>
              <a:t>Δ</a:t>
            </a:r>
            <a:r>
              <a:rPr lang="en-US" sz="2600" b="1" i="1" dirty="0">
                <a:sym typeface="Symbol" pitchFamily="18" charset="2"/>
              </a:rPr>
              <a:t>e</a:t>
            </a:r>
            <a:r>
              <a:rPr lang="en-US" sz="2600" dirty="0">
                <a:sym typeface="Symbol" pitchFamily="18" charset="2"/>
              </a:rPr>
              <a:t> &gt; 0, </a:t>
            </a:r>
            <a:r>
              <a:rPr lang="en-US" sz="2600" dirty="0">
                <a:latin typeface="Times New Roman"/>
                <a:cs typeface="Times New Roman"/>
                <a:sym typeface="Symbol" pitchFamily="18" charset="2"/>
              </a:rPr>
              <a:t>Δ</a:t>
            </a:r>
            <a:r>
              <a:rPr lang="en-US" sz="2600" b="1" i="1" dirty="0">
                <a:sym typeface="Symbol" pitchFamily="18" charset="2"/>
              </a:rPr>
              <a:t>Y</a:t>
            </a:r>
            <a:r>
              <a:rPr lang="en-US" sz="2600" dirty="0">
                <a:sym typeface="Symbol" pitchFamily="18" charset="2"/>
              </a:rPr>
              <a:t> = 0</a:t>
            </a:r>
          </a:p>
        </p:txBody>
      </p:sp>
      <p:sp>
        <p:nvSpPr>
          <p:cNvPr id="53278" name="Line 30"/>
          <p:cNvSpPr>
            <a:spLocks noChangeShapeType="1"/>
          </p:cNvSpPr>
          <p:nvPr/>
        </p:nvSpPr>
        <p:spPr bwMode="auto">
          <a:xfrm>
            <a:off x="6934200" y="4191000"/>
            <a:ext cx="5334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graphicFrame>
        <p:nvGraphicFramePr>
          <p:cNvPr id="7170" name="Object 2"/>
          <p:cNvGraphicFramePr>
            <a:graphicFrameLocks noChangeAspect="1"/>
          </p:cNvGraphicFramePr>
          <p:nvPr/>
        </p:nvGraphicFramePr>
        <p:xfrm>
          <a:off x="944563" y="2001838"/>
          <a:ext cx="2565400" cy="442912"/>
        </p:xfrm>
        <a:graphic>
          <a:graphicData uri="http://schemas.openxmlformats.org/presentationml/2006/ole">
            <mc:AlternateContent xmlns:mc="http://schemas.openxmlformats.org/markup-compatibility/2006">
              <mc:Choice xmlns:v="urn:schemas-microsoft-com:vml" Requires="v">
                <p:oleObj spid="_x0000_s7309" name="Equation" r:id="rId10" imgW="1257120" imgH="215640" progId="Equation.DSMT4">
                  <p:embed/>
                </p:oleObj>
              </mc:Choice>
              <mc:Fallback>
                <p:oleObj name="Equation" r:id="rId10" imgW="1257120" imgH="21564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44563" y="2001838"/>
                        <a:ext cx="2565400" cy="442912"/>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171" name="Object 3"/>
          <p:cNvGraphicFramePr>
            <a:graphicFrameLocks noChangeAspect="1"/>
          </p:cNvGraphicFramePr>
          <p:nvPr/>
        </p:nvGraphicFramePr>
        <p:xfrm>
          <a:off x="1020763" y="1460500"/>
          <a:ext cx="5210175" cy="425450"/>
        </p:xfrm>
        <a:graphic>
          <a:graphicData uri="http://schemas.openxmlformats.org/presentationml/2006/ole">
            <mc:AlternateContent xmlns:mc="http://schemas.openxmlformats.org/markup-compatibility/2006">
              <mc:Choice xmlns:v="urn:schemas-microsoft-com:vml" Requires="v">
                <p:oleObj spid="_x0000_s7310" name="Equation" r:id="rId12" imgW="2628720" imgH="215640" progId="Equation.DSMT4">
                  <p:embed/>
                </p:oleObj>
              </mc:Choice>
              <mc:Fallback>
                <p:oleObj name="Equation" r:id="rId12" imgW="2628720" imgH="21564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20763" y="1460500"/>
                        <a:ext cx="5210175" cy="425450"/>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83955219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3276">
                                            <p:txEl>
                                              <p:pRg st="0" end="0"/>
                                            </p:txEl>
                                          </p:spTgt>
                                        </p:tgtEl>
                                        <p:attrNameLst>
                                          <p:attrName>style.visibility</p:attrName>
                                        </p:attrNameLst>
                                      </p:cBhvr>
                                      <p:to>
                                        <p:strVal val="visible"/>
                                      </p:to>
                                    </p:set>
                                    <p:animEffect transition="in" filter="wipe(left)">
                                      <p:cBhvr>
                                        <p:cTn id="7" dur="500"/>
                                        <p:tgtEl>
                                          <p:spTgt spid="5327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ntr" presetSubtype="8" fill="hold" grpId="0" nodeType="clickEffect">
                                  <p:stCondLst>
                                    <p:cond delay="0"/>
                                  </p:stCondLst>
                                  <p:childTnLst>
                                    <p:set>
                                      <p:cBhvr>
                                        <p:cTn id="11" dur="1" fill="hold">
                                          <p:stCondLst>
                                            <p:cond delay="0"/>
                                          </p:stCondLst>
                                        </p:cTn>
                                        <p:tgtEl>
                                          <p:spTgt spid="53278"/>
                                        </p:tgtEl>
                                        <p:attrNameLst>
                                          <p:attrName>style.visibility</p:attrName>
                                        </p:attrNameLst>
                                      </p:cBhvr>
                                      <p:to>
                                        <p:strVal val="visible"/>
                                      </p:to>
                                    </p:set>
                                    <p:anim calcmode="lin" valueType="num">
                                      <p:cBhvr>
                                        <p:cTn id="12" dur="500" fill="hold"/>
                                        <p:tgtEl>
                                          <p:spTgt spid="53278"/>
                                        </p:tgtEl>
                                        <p:attrNameLst>
                                          <p:attrName>ppt_x</p:attrName>
                                        </p:attrNameLst>
                                      </p:cBhvr>
                                      <p:tavLst>
                                        <p:tav tm="0">
                                          <p:val>
                                            <p:strVal val="#ppt_x-#ppt_w/2"/>
                                          </p:val>
                                        </p:tav>
                                        <p:tav tm="100000">
                                          <p:val>
                                            <p:strVal val="#ppt_x"/>
                                          </p:val>
                                        </p:tav>
                                      </p:tavLst>
                                    </p:anim>
                                    <p:anim calcmode="lin" valueType="num">
                                      <p:cBhvr>
                                        <p:cTn id="13" dur="500" fill="hold"/>
                                        <p:tgtEl>
                                          <p:spTgt spid="53278"/>
                                        </p:tgtEl>
                                        <p:attrNameLst>
                                          <p:attrName>ppt_y</p:attrName>
                                        </p:attrNameLst>
                                      </p:cBhvr>
                                      <p:tavLst>
                                        <p:tav tm="0">
                                          <p:val>
                                            <p:strVal val="#ppt_y"/>
                                          </p:val>
                                        </p:tav>
                                        <p:tav tm="100000">
                                          <p:val>
                                            <p:strVal val="#ppt_y"/>
                                          </p:val>
                                        </p:tav>
                                      </p:tavLst>
                                    </p:anim>
                                    <p:anim calcmode="lin" valueType="num">
                                      <p:cBhvr>
                                        <p:cTn id="14" dur="500" fill="hold"/>
                                        <p:tgtEl>
                                          <p:spTgt spid="53278"/>
                                        </p:tgtEl>
                                        <p:attrNameLst>
                                          <p:attrName>ppt_w</p:attrName>
                                        </p:attrNameLst>
                                      </p:cBhvr>
                                      <p:tavLst>
                                        <p:tav tm="0">
                                          <p:val>
                                            <p:fltVal val="0"/>
                                          </p:val>
                                        </p:tav>
                                        <p:tav tm="100000">
                                          <p:val>
                                            <p:strVal val="#ppt_w"/>
                                          </p:val>
                                        </p:tav>
                                      </p:tavLst>
                                    </p:anim>
                                    <p:anim calcmode="lin" valueType="num">
                                      <p:cBhvr>
                                        <p:cTn id="15" dur="500" fill="hold"/>
                                        <p:tgtEl>
                                          <p:spTgt spid="53278"/>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500"/>
                            </p:stCondLst>
                            <p:childTnLst>
                              <p:par>
                                <p:cTn id="17" presetID="18" presetClass="entr" presetSubtype="6"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downRight)">
                                      <p:cBhvr>
                                        <p:cTn id="19" dur="500"/>
                                        <p:tgtEl>
                                          <p:spTgt spid="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2"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3277">
                                            <p:txEl>
                                              <p:pRg st="0" end="0"/>
                                            </p:txEl>
                                          </p:spTgt>
                                        </p:tgtEl>
                                        <p:attrNameLst>
                                          <p:attrName>style.visibility</p:attrName>
                                        </p:attrNameLst>
                                      </p:cBhvr>
                                      <p:to>
                                        <p:strVal val="visible"/>
                                      </p:to>
                                    </p:set>
                                    <p:animEffect transition="in" filter="wipe(left)">
                                      <p:cBhvr>
                                        <p:cTn id="29" dur="500"/>
                                        <p:tgtEl>
                                          <p:spTgt spid="53277">
                                            <p:txEl>
                                              <p:pRg st="0" end="0"/>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53277">
                                            <p:txEl>
                                              <p:pRg st="1" end="1"/>
                                            </p:txEl>
                                          </p:spTgt>
                                        </p:tgtEl>
                                        <p:attrNameLst>
                                          <p:attrName>style.visibility</p:attrName>
                                        </p:attrNameLst>
                                      </p:cBhvr>
                                      <p:to>
                                        <p:strVal val="visible"/>
                                      </p:to>
                                    </p:set>
                                    <p:animEffect transition="in" filter="wipe(left)">
                                      <p:cBhvr>
                                        <p:cTn id="34" dur="500"/>
                                        <p:tgtEl>
                                          <p:spTgt spid="5327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76" grpId="0" build="p" bldLvl="3" autoUpdateAnimBg="0"/>
      <p:bldP spid="53277" grpId="0" build="p" bldLvl="3" autoUpdateAnimBg="0"/>
      <p:bldP spid="5327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8"/>
          <p:cNvSpPr>
            <a:spLocks noGrp="1" noChangeArrowheads="1"/>
          </p:cNvSpPr>
          <p:nvPr>
            <p:ph type="title"/>
          </p:nvPr>
        </p:nvSpPr>
        <p:spPr/>
        <p:txBody>
          <a:bodyPr/>
          <a:lstStyle/>
          <a:p>
            <a:r>
              <a:rPr lang="en-US" dirty="0"/>
              <a:t>Lessons about trade policy</a:t>
            </a:r>
          </a:p>
        </p:txBody>
      </p:sp>
      <p:sp>
        <p:nvSpPr>
          <p:cNvPr id="29699" name="Rectangle 9"/>
          <p:cNvSpPr>
            <a:spLocks noGrp="1" noChangeArrowheads="1"/>
          </p:cNvSpPr>
          <p:nvPr>
            <p:ph type="body" idx="1"/>
          </p:nvPr>
        </p:nvSpPr>
        <p:spPr/>
        <p:txBody>
          <a:bodyPr/>
          <a:lstStyle/>
          <a:p>
            <a:r>
              <a:rPr lang="en-US" dirty="0">
                <a:sym typeface="Symbol" pitchFamily="18" charset="2"/>
              </a:rPr>
              <a:t>Import restrictions cannot reduce a trade deficit. </a:t>
            </a:r>
          </a:p>
          <a:p>
            <a:r>
              <a:rPr lang="en-US" dirty="0">
                <a:sym typeface="Symbol" pitchFamily="18" charset="2"/>
              </a:rPr>
              <a:t>Even though </a:t>
            </a:r>
            <a:r>
              <a:rPr lang="en-US" b="1" i="1" dirty="0">
                <a:sym typeface="Symbol" pitchFamily="18" charset="2"/>
              </a:rPr>
              <a:t>NX</a:t>
            </a:r>
            <a:r>
              <a:rPr lang="en-US" sz="1100" dirty="0">
                <a:sym typeface="Symbol" pitchFamily="18" charset="2"/>
              </a:rPr>
              <a:t> </a:t>
            </a:r>
            <a:r>
              <a:rPr lang="en-US" dirty="0">
                <a:sym typeface="Symbol" pitchFamily="18" charset="2"/>
              </a:rPr>
              <a:t> is unchanged, there is less trade:</a:t>
            </a:r>
          </a:p>
          <a:p>
            <a:pPr lvl="1"/>
            <a:r>
              <a:rPr lang="en-US" dirty="0">
                <a:sym typeface="Symbol" pitchFamily="18" charset="2"/>
              </a:rPr>
              <a:t>The trade restriction reduces imports. </a:t>
            </a:r>
          </a:p>
          <a:p>
            <a:pPr lvl="1"/>
            <a:r>
              <a:rPr lang="en-US" dirty="0">
                <a:sym typeface="Symbol" pitchFamily="18" charset="2"/>
              </a:rPr>
              <a:t>The exchange rate appreciation reduces exports.</a:t>
            </a:r>
          </a:p>
          <a:p>
            <a:r>
              <a:rPr lang="en-US" dirty="0">
                <a:sym typeface="Symbol" pitchFamily="18" charset="2"/>
              </a:rPr>
              <a:t>Less trade means fewer “gains from trade.”</a:t>
            </a:r>
          </a:p>
        </p:txBody>
      </p:sp>
    </p:spTree>
    <p:extLst>
      <p:ext uri="{BB962C8B-B14F-4D97-AF65-F5344CB8AC3E}">
        <p14:creationId xmlns:p14="http://schemas.microsoft.com/office/powerpoint/2010/main" val="3436946254"/>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Grp="1" noChangeArrowheads="1"/>
          </p:cNvSpPr>
          <p:nvPr>
            <p:ph type="title"/>
          </p:nvPr>
        </p:nvSpPr>
        <p:spPr/>
        <p:txBody>
          <a:bodyPr/>
          <a:lstStyle/>
          <a:p>
            <a:r>
              <a:rPr lang="en-US" dirty="0"/>
              <a:t>Lessons about trade policy, </a:t>
            </a:r>
            <a:r>
              <a:rPr lang="en-US" sz="2500" i="1" dirty="0"/>
              <a:t>cont.</a:t>
            </a:r>
          </a:p>
        </p:txBody>
      </p:sp>
      <p:sp>
        <p:nvSpPr>
          <p:cNvPr id="30723" name="Rectangle 5"/>
          <p:cNvSpPr>
            <a:spLocks noGrp="1" noChangeArrowheads="1"/>
          </p:cNvSpPr>
          <p:nvPr>
            <p:ph type="body" idx="1"/>
          </p:nvPr>
        </p:nvSpPr>
        <p:spPr/>
        <p:txBody>
          <a:bodyPr/>
          <a:lstStyle/>
          <a:p>
            <a:r>
              <a:rPr lang="en-US" dirty="0">
                <a:sym typeface="Symbol" pitchFamily="18" charset="2"/>
              </a:rPr>
              <a:t>Import restrictions on specific products save jobs in the domestic industries that produce those products but destroy jobs in export-producing sectors.  </a:t>
            </a:r>
          </a:p>
          <a:p>
            <a:r>
              <a:rPr lang="en-US" dirty="0">
                <a:sym typeface="Symbol" pitchFamily="18" charset="2"/>
              </a:rPr>
              <a:t>Hence, import restrictions fail to increase total employment.  </a:t>
            </a:r>
          </a:p>
          <a:p>
            <a:r>
              <a:rPr lang="en-US" dirty="0">
                <a:sym typeface="Symbol" pitchFamily="18" charset="2"/>
              </a:rPr>
              <a:t>Also, import restrictions create sectoral shifts, which cause frictional unemployment. </a:t>
            </a:r>
          </a:p>
        </p:txBody>
      </p:sp>
    </p:spTree>
    <p:extLst>
      <p:ext uri="{BB962C8B-B14F-4D97-AF65-F5344CB8AC3E}">
        <p14:creationId xmlns:p14="http://schemas.microsoft.com/office/powerpoint/2010/main" val="2975786738"/>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p:txBody>
          <a:bodyPr/>
          <a:lstStyle/>
          <a:p>
            <a:r>
              <a:rPr lang="en-US" dirty="0"/>
              <a:t>Fixed exchange rates</a:t>
            </a:r>
          </a:p>
        </p:txBody>
      </p:sp>
      <p:sp>
        <p:nvSpPr>
          <p:cNvPr id="31747" name="Rectangle 5"/>
          <p:cNvSpPr>
            <a:spLocks noGrp="1" noChangeArrowheads="1"/>
          </p:cNvSpPr>
          <p:nvPr>
            <p:ph type="body" idx="1"/>
          </p:nvPr>
        </p:nvSpPr>
        <p:spPr/>
        <p:txBody>
          <a:bodyPr/>
          <a:lstStyle/>
          <a:p>
            <a:r>
              <a:rPr lang="en-US" sz="2700" dirty="0"/>
              <a:t>Under fixed exchange rates, the central bank stands ready to buy or sell the domestic currency for foreign currency at a predetermined rate.  </a:t>
            </a:r>
          </a:p>
          <a:p>
            <a:r>
              <a:rPr lang="en-US" sz="2700" dirty="0"/>
              <a:t>In the Mundell-Fleming model, the central bank shifts the </a:t>
            </a:r>
            <a:r>
              <a:rPr lang="en-US" sz="2700" i="1" dirty="0"/>
              <a:t>LM*</a:t>
            </a:r>
            <a:r>
              <a:rPr lang="en-US" sz="2700" dirty="0"/>
              <a:t>  curve as required to keep </a:t>
            </a:r>
            <a:r>
              <a:rPr lang="en-US" sz="2700" b="1" i="1" dirty="0"/>
              <a:t>e</a:t>
            </a:r>
            <a:r>
              <a:rPr lang="en-US" sz="2700" dirty="0"/>
              <a:t> at its preannounced rate. </a:t>
            </a:r>
          </a:p>
          <a:p>
            <a:r>
              <a:rPr lang="en-US" sz="2700" dirty="0"/>
              <a:t>This system fixes the nominal exchange rate.  </a:t>
            </a:r>
            <a:br>
              <a:rPr lang="en-US" sz="2700" dirty="0"/>
            </a:br>
            <a:r>
              <a:rPr lang="en-US" sz="2700" dirty="0"/>
              <a:t>In the long run, when prices are flexible, </a:t>
            </a:r>
            <a:br>
              <a:rPr lang="en-US" sz="2700" dirty="0"/>
            </a:br>
            <a:r>
              <a:rPr lang="en-US" sz="2700" dirty="0"/>
              <a:t>the real exchange rate can move even if the nominal rate is fixed.</a:t>
            </a:r>
          </a:p>
        </p:txBody>
      </p:sp>
    </p:spTree>
    <p:extLst>
      <p:ext uri="{BB962C8B-B14F-4D97-AF65-F5344CB8AC3E}">
        <p14:creationId xmlns:p14="http://schemas.microsoft.com/office/powerpoint/2010/main" val="3507924741"/>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8" name="Rectangle 2"/>
          <p:cNvSpPr>
            <a:spLocks noGrp="1" noChangeArrowheads="1"/>
          </p:cNvSpPr>
          <p:nvPr>
            <p:ph type="title"/>
          </p:nvPr>
        </p:nvSpPr>
        <p:spPr/>
        <p:txBody>
          <a:bodyPr/>
          <a:lstStyle/>
          <a:p>
            <a:r>
              <a:rPr lang="en-US" sz="3000" dirty="0"/>
              <a:t>Fiscal policy under fixed exchange rates</a:t>
            </a:r>
          </a:p>
        </p:txBody>
      </p:sp>
      <p:grpSp>
        <p:nvGrpSpPr>
          <p:cNvPr id="2" name="Group 3"/>
          <p:cNvGrpSpPr>
            <a:grpSpLocks/>
          </p:cNvGrpSpPr>
          <p:nvPr/>
        </p:nvGrpSpPr>
        <p:grpSpPr bwMode="auto">
          <a:xfrm>
            <a:off x="5029200" y="2286000"/>
            <a:ext cx="3657600" cy="3352800"/>
            <a:chOff x="3168" y="1440"/>
            <a:chExt cx="2304" cy="2112"/>
          </a:xfrm>
        </p:grpSpPr>
        <p:grpSp>
          <p:nvGrpSpPr>
            <p:cNvPr id="8217" name="Group 4"/>
            <p:cNvGrpSpPr>
              <a:grpSpLocks/>
            </p:cNvGrpSpPr>
            <p:nvPr/>
          </p:nvGrpSpPr>
          <p:grpSpPr bwMode="auto">
            <a:xfrm>
              <a:off x="3312" y="1680"/>
              <a:ext cx="1968" cy="1728"/>
              <a:chOff x="2640" y="1056"/>
              <a:chExt cx="2496" cy="2112"/>
            </a:xfrm>
          </p:grpSpPr>
          <p:sp>
            <p:nvSpPr>
              <p:cNvPr id="8220"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221"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8218" name="Text Box 7"/>
            <p:cNvSpPr txBox="1">
              <a:spLocks noChangeArrowheads="1"/>
            </p:cNvSpPr>
            <p:nvPr/>
          </p:nvSpPr>
          <p:spPr bwMode="auto">
            <a:xfrm>
              <a:off x="5136" y="3264"/>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8219" name="Text Box 8"/>
            <p:cNvSpPr txBox="1">
              <a:spLocks noChangeArrowheads="1"/>
            </p:cNvSpPr>
            <p:nvPr/>
          </p:nvSpPr>
          <p:spPr bwMode="auto">
            <a:xfrm>
              <a:off x="3168" y="1440"/>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e</a:t>
              </a:r>
              <a:endParaRPr lang="en-US" sz="2200" dirty="0"/>
            </a:p>
          </p:txBody>
        </p:sp>
      </p:grpSp>
      <p:sp>
        <p:nvSpPr>
          <p:cNvPr id="59401" name="Text Box 9"/>
          <p:cNvSpPr txBox="1">
            <a:spLocks noChangeArrowheads="1"/>
          </p:cNvSpPr>
          <p:nvPr/>
        </p:nvSpPr>
        <p:spPr bwMode="auto">
          <a:xfrm>
            <a:off x="6400800" y="54102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baseline="-25000" dirty="0">
                <a:latin typeface="Tahoma" pitchFamily="34" charset="0"/>
              </a:rPr>
              <a:t>1</a:t>
            </a:r>
            <a:r>
              <a:rPr lang="en-US" sz="2400" dirty="0"/>
              <a:t> </a:t>
            </a:r>
            <a:endParaRPr lang="en-US" sz="2200" dirty="0"/>
          </a:p>
        </p:txBody>
      </p:sp>
      <p:grpSp>
        <p:nvGrpSpPr>
          <p:cNvPr id="4" name="Group 10"/>
          <p:cNvGrpSpPr>
            <a:grpSpLocks/>
          </p:cNvGrpSpPr>
          <p:nvPr/>
        </p:nvGrpSpPr>
        <p:grpSpPr bwMode="auto">
          <a:xfrm>
            <a:off x="4724400" y="3810000"/>
            <a:ext cx="3621088" cy="457200"/>
            <a:chOff x="2976" y="2400"/>
            <a:chExt cx="2281" cy="288"/>
          </a:xfrm>
        </p:grpSpPr>
        <p:sp>
          <p:nvSpPr>
            <p:cNvPr id="8215" name="Line 11"/>
            <p:cNvSpPr>
              <a:spLocks noChangeShapeType="1"/>
            </p:cNvSpPr>
            <p:nvPr/>
          </p:nvSpPr>
          <p:spPr bwMode="auto">
            <a:xfrm flipH="1" flipV="1">
              <a:off x="3312" y="2574"/>
              <a:ext cx="1945" cy="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216" name="Text Box 12"/>
            <p:cNvSpPr txBox="1">
              <a:spLocks noChangeArrowheads="1"/>
            </p:cNvSpPr>
            <p:nvPr/>
          </p:nvSpPr>
          <p:spPr bwMode="auto">
            <a:xfrm>
              <a:off x="2976" y="2400"/>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e</a:t>
              </a:r>
              <a:r>
                <a:rPr lang="en-US" sz="2400" baseline="-25000" dirty="0">
                  <a:latin typeface="Tahoma" pitchFamily="34" charset="0"/>
                </a:rPr>
                <a:t>1</a:t>
              </a:r>
              <a:r>
                <a:rPr lang="en-US" sz="2400" dirty="0"/>
                <a:t> </a:t>
              </a:r>
              <a:endParaRPr lang="en-US" sz="2200" dirty="0"/>
            </a:p>
          </p:txBody>
        </p:sp>
      </p:grpSp>
      <p:grpSp>
        <p:nvGrpSpPr>
          <p:cNvPr id="5" name="Group 13"/>
          <p:cNvGrpSpPr>
            <a:grpSpLocks/>
          </p:cNvGrpSpPr>
          <p:nvPr/>
        </p:nvGrpSpPr>
        <p:grpSpPr bwMode="auto">
          <a:xfrm>
            <a:off x="6375400" y="2438400"/>
            <a:ext cx="673100" cy="2970213"/>
            <a:chOff x="4016" y="1536"/>
            <a:chExt cx="424" cy="1871"/>
          </a:xfrm>
        </p:grpSpPr>
        <p:sp>
          <p:nvSpPr>
            <p:cNvPr id="8214" name="Line 14"/>
            <p:cNvSpPr>
              <a:spLocks noChangeShapeType="1"/>
            </p:cNvSpPr>
            <p:nvPr/>
          </p:nvSpPr>
          <p:spPr bwMode="auto">
            <a:xfrm>
              <a:off x="4204" y="1765"/>
              <a:ext cx="0" cy="1642"/>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8197" name="Object 5"/>
            <p:cNvGraphicFramePr>
              <a:graphicFrameLocks noChangeAspect="1"/>
            </p:cNvGraphicFramePr>
            <p:nvPr/>
          </p:nvGraphicFramePr>
          <p:xfrm>
            <a:off x="4016" y="1536"/>
            <a:ext cx="424" cy="288"/>
          </p:xfrm>
          <a:graphic>
            <a:graphicData uri="http://schemas.openxmlformats.org/presentationml/2006/ole">
              <mc:AlternateContent xmlns:mc="http://schemas.openxmlformats.org/markup-compatibility/2006">
                <mc:Choice xmlns:v="urn:schemas-microsoft-com:vml" Requires="v">
                  <p:oleObj spid="_x0000_s8304" name="Equation" r:id="rId4" imgW="355320" imgH="241200" progId="Equation.DSMT4">
                    <p:embed/>
                  </p:oleObj>
                </mc:Choice>
                <mc:Fallback>
                  <p:oleObj name="Equation" r:id="rId4" imgW="355320" imgH="2412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6" name="Group 16"/>
          <p:cNvGrpSpPr>
            <a:grpSpLocks/>
          </p:cNvGrpSpPr>
          <p:nvPr/>
        </p:nvGrpSpPr>
        <p:grpSpPr bwMode="auto">
          <a:xfrm>
            <a:off x="5638800" y="3048000"/>
            <a:ext cx="2590800" cy="2311400"/>
            <a:chOff x="3552" y="1920"/>
            <a:chExt cx="1632" cy="1456"/>
          </a:xfrm>
        </p:grpSpPr>
        <p:sp>
          <p:nvSpPr>
            <p:cNvPr id="8213" name="Line 17"/>
            <p:cNvSpPr>
              <a:spLocks noChangeShapeType="1"/>
            </p:cNvSpPr>
            <p:nvPr/>
          </p:nvSpPr>
          <p:spPr bwMode="auto">
            <a:xfrm>
              <a:off x="3552" y="1920"/>
              <a:ext cx="1255" cy="1253"/>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8196" name="Object 4"/>
            <p:cNvGraphicFramePr>
              <a:graphicFrameLocks noChangeAspect="1"/>
            </p:cNvGraphicFramePr>
            <p:nvPr/>
          </p:nvGraphicFramePr>
          <p:xfrm>
            <a:off x="4800" y="3072"/>
            <a:ext cx="384" cy="304"/>
          </p:xfrm>
          <a:graphic>
            <a:graphicData uri="http://schemas.openxmlformats.org/presentationml/2006/ole">
              <mc:AlternateContent xmlns:mc="http://schemas.openxmlformats.org/markup-compatibility/2006">
                <mc:Choice xmlns:v="urn:schemas-microsoft-com:vml" Requires="v">
                  <p:oleObj spid="_x0000_s8305" name="Equation" r:id="rId6" imgW="304560" imgH="241200" progId="Equation.DSMT4">
                    <p:embed/>
                  </p:oleObj>
                </mc:Choice>
                <mc:Fallback>
                  <p:oleObj name="Equation" r:id="rId6" imgW="304560" imgH="2412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00" y="3072"/>
                          <a:ext cx="384"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7" name="Group 19"/>
          <p:cNvGrpSpPr>
            <a:grpSpLocks/>
          </p:cNvGrpSpPr>
          <p:nvPr/>
        </p:nvGrpSpPr>
        <p:grpSpPr bwMode="auto">
          <a:xfrm>
            <a:off x="5715000" y="2565400"/>
            <a:ext cx="2590800" cy="2311400"/>
            <a:chOff x="3600" y="1616"/>
            <a:chExt cx="1632" cy="1456"/>
          </a:xfrm>
        </p:grpSpPr>
        <p:sp>
          <p:nvSpPr>
            <p:cNvPr id="8212" name="Line 20"/>
            <p:cNvSpPr>
              <a:spLocks noChangeShapeType="1"/>
            </p:cNvSpPr>
            <p:nvPr/>
          </p:nvSpPr>
          <p:spPr bwMode="auto">
            <a:xfrm>
              <a:off x="3600" y="1616"/>
              <a:ext cx="1255" cy="1253"/>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8195" name="Object 3"/>
            <p:cNvGraphicFramePr>
              <a:graphicFrameLocks noChangeAspect="1"/>
            </p:cNvGraphicFramePr>
            <p:nvPr/>
          </p:nvGraphicFramePr>
          <p:xfrm>
            <a:off x="4848" y="2768"/>
            <a:ext cx="384" cy="304"/>
          </p:xfrm>
          <a:graphic>
            <a:graphicData uri="http://schemas.openxmlformats.org/presentationml/2006/ole">
              <mc:AlternateContent xmlns:mc="http://schemas.openxmlformats.org/markup-compatibility/2006">
                <mc:Choice xmlns:v="urn:schemas-microsoft-com:vml" Requires="v">
                  <p:oleObj spid="_x0000_s8306" name="Equation" r:id="rId8" imgW="304560" imgH="241200" progId="Equation.DSMT4">
                    <p:embed/>
                  </p:oleObj>
                </mc:Choice>
                <mc:Fallback>
                  <p:oleObj name="Equation" r:id="rId8" imgW="304560" imgH="2412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48" y="2768"/>
                          <a:ext cx="384"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59414" name="Rectangle 22"/>
          <p:cNvSpPr>
            <a:spLocks noGrp="1" noChangeArrowheads="1"/>
          </p:cNvSpPr>
          <p:nvPr>
            <p:ph type="body" idx="4294967295"/>
          </p:nvPr>
        </p:nvSpPr>
        <p:spPr>
          <a:xfrm>
            <a:off x="573088" y="1606550"/>
            <a:ext cx="3740150" cy="1482725"/>
          </a:xfrm>
          <a:noFill/>
        </p:spPr>
        <p:txBody>
          <a:bodyPr/>
          <a:lstStyle/>
          <a:p>
            <a:pPr marL="0" indent="0">
              <a:lnSpc>
                <a:spcPct val="115000"/>
              </a:lnSpc>
              <a:spcBef>
                <a:spcPct val="15000"/>
              </a:spcBef>
              <a:buFont typeface="Wingdings" pitchFamily="2" charset="2"/>
              <a:buNone/>
              <a:tabLst>
                <a:tab pos="461963" algn="l"/>
              </a:tabLst>
            </a:pPr>
            <a:r>
              <a:rPr lang="en-US" sz="2400" dirty="0"/>
              <a:t>Under floating rates, </a:t>
            </a:r>
            <a:br>
              <a:rPr lang="en-US" sz="2400" dirty="0"/>
            </a:br>
            <a:r>
              <a:rPr lang="en-US" sz="2400" dirty="0"/>
              <a:t>a fiscal expansion </a:t>
            </a:r>
            <a:br>
              <a:rPr lang="en-US" sz="2400" dirty="0"/>
            </a:br>
            <a:r>
              <a:rPr lang="en-US" sz="2400" dirty="0"/>
              <a:t>would raise </a:t>
            </a:r>
            <a:r>
              <a:rPr lang="en-US" sz="2400" b="1" i="1" dirty="0"/>
              <a:t>e</a:t>
            </a:r>
            <a:r>
              <a:rPr lang="en-US" sz="2400" dirty="0"/>
              <a:t>.  </a:t>
            </a:r>
          </a:p>
        </p:txBody>
      </p:sp>
      <p:sp>
        <p:nvSpPr>
          <p:cNvPr id="59415" name="Rectangle 23"/>
          <p:cNvSpPr>
            <a:spLocks noChangeArrowheads="1"/>
          </p:cNvSpPr>
          <p:nvPr/>
        </p:nvSpPr>
        <p:spPr bwMode="auto">
          <a:xfrm>
            <a:off x="593725" y="5191125"/>
            <a:ext cx="3200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ct val="15000"/>
              </a:spcBef>
              <a:buClr>
                <a:srgbClr val="008080"/>
              </a:buClr>
              <a:buSzPct val="120000"/>
              <a:buFont typeface="Wingdings" pitchFamily="2" charset="2"/>
              <a:buNone/>
              <a:tabLst>
                <a:tab pos="461963" algn="l"/>
              </a:tabLst>
            </a:pPr>
            <a:r>
              <a:rPr lang="en-US" sz="2400" dirty="0"/>
              <a:t>Results:  </a:t>
            </a:r>
          </a:p>
          <a:p>
            <a:pPr>
              <a:lnSpc>
                <a:spcPct val="115000"/>
              </a:lnSpc>
              <a:spcBef>
                <a:spcPct val="15000"/>
              </a:spcBef>
              <a:buClr>
                <a:srgbClr val="008080"/>
              </a:buClr>
              <a:buSzPct val="120000"/>
              <a:tabLst>
                <a:tab pos="461963" algn="l"/>
              </a:tabLst>
            </a:pPr>
            <a:r>
              <a:rPr lang="en-US" sz="2500" dirty="0"/>
              <a:t>	</a:t>
            </a:r>
            <a:r>
              <a:rPr lang="en-US" sz="2600" dirty="0">
                <a:solidFill>
                  <a:srgbClr val="000000"/>
                </a:solidFill>
                <a:latin typeface="Times New Roman"/>
                <a:cs typeface="Times New Roman"/>
                <a:sym typeface="Symbol" pitchFamily="18" charset="2"/>
              </a:rPr>
              <a:t>Δ</a:t>
            </a:r>
            <a:r>
              <a:rPr lang="en-US" sz="2500" b="1" i="1" dirty="0">
                <a:sym typeface="Symbol" pitchFamily="18" charset="2"/>
              </a:rPr>
              <a:t>e</a:t>
            </a:r>
            <a:r>
              <a:rPr lang="en-US" sz="2500" dirty="0">
                <a:sym typeface="Symbol" pitchFamily="18" charset="2"/>
              </a:rPr>
              <a:t> = 0, </a:t>
            </a:r>
            <a:r>
              <a:rPr lang="en-US" sz="2600" dirty="0">
                <a:solidFill>
                  <a:srgbClr val="000000"/>
                </a:solidFill>
                <a:latin typeface="Times New Roman"/>
                <a:cs typeface="Times New Roman"/>
                <a:sym typeface="Symbol" pitchFamily="18" charset="2"/>
              </a:rPr>
              <a:t>Δ</a:t>
            </a:r>
            <a:r>
              <a:rPr lang="en-US" sz="2500" b="1" i="1" dirty="0">
                <a:sym typeface="Symbol" pitchFamily="18" charset="2"/>
              </a:rPr>
              <a:t>Y</a:t>
            </a:r>
            <a:r>
              <a:rPr lang="en-US" sz="2500" dirty="0">
                <a:sym typeface="Symbol" pitchFamily="18" charset="2"/>
              </a:rPr>
              <a:t>  &gt; 0</a:t>
            </a:r>
          </a:p>
        </p:txBody>
      </p:sp>
      <p:sp>
        <p:nvSpPr>
          <p:cNvPr id="59416" name="Text Box 24"/>
          <p:cNvSpPr txBox="1">
            <a:spLocks noChangeArrowheads="1"/>
          </p:cNvSpPr>
          <p:nvPr/>
        </p:nvSpPr>
        <p:spPr bwMode="auto">
          <a:xfrm>
            <a:off x="6972300" y="54102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baseline="-25000" dirty="0">
                <a:latin typeface="Tahoma" pitchFamily="34" charset="0"/>
              </a:rPr>
              <a:t>2</a:t>
            </a:r>
            <a:r>
              <a:rPr lang="en-US" sz="2400" dirty="0"/>
              <a:t> </a:t>
            </a:r>
            <a:endParaRPr lang="en-US" sz="2200" dirty="0"/>
          </a:p>
        </p:txBody>
      </p:sp>
      <p:grpSp>
        <p:nvGrpSpPr>
          <p:cNvPr id="8" name="Group 25"/>
          <p:cNvGrpSpPr>
            <a:grpSpLocks/>
          </p:cNvGrpSpPr>
          <p:nvPr/>
        </p:nvGrpSpPr>
        <p:grpSpPr bwMode="auto">
          <a:xfrm>
            <a:off x="6946900" y="2438400"/>
            <a:ext cx="673100" cy="2970213"/>
            <a:chOff x="4376" y="1536"/>
            <a:chExt cx="424" cy="1871"/>
          </a:xfrm>
        </p:grpSpPr>
        <p:sp>
          <p:nvSpPr>
            <p:cNvPr id="8211" name="Line 26"/>
            <p:cNvSpPr>
              <a:spLocks noChangeShapeType="1"/>
            </p:cNvSpPr>
            <p:nvPr/>
          </p:nvSpPr>
          <p:spPr bwMode="auto">
            <a:xfrm>
              <a:off x="4564" y="1765"/>
              <a:ext cx="0" cy="1642"/>
            </a:xfrm>
            <a:prstGeom prst="line">
              <a:avLst/>
            </a:prstGeom>
            <a:noFill/>
            <a:ln w="28575">
              <a:solidFill>
                <a:srgbClr val="66FF33"/>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8194" name="Object 2"/>
            <p:cNvGraphicFramePr>
              <a:graphicFrameLocks noChangeAspect="1"/>
            </p:cNvGraphicFramePr>
            <p:nvPr/>
          </p:nvGraphicFramePr>
          <p:xfrm>
            <a:off x="4376" y="1536"/>
            <a:ext cx="424" cy="288"/>
          </p:xfrm>
          <a:graphic>
            <a:graphicData uri="http://schemas.openxmlformats.org/presentationml/2006/ole">
              <mc:AlternateContent xmlns:mc="http://schemas.openxmlformats.org/markup-compatibility/2006">
                <mc:Choice xmlns:v="urn:schemas-microsoft-com:vml" Requires="v">
                  <p:oleObj spid="_x0000_s8307" name="Equation" r:id="rId10" imgW="355320" imgH="241200" progId="Equation.DSMT4">
                    <p:embed/>
                  </p:oleObj>
                </mc:Choice>
                <mc:Fallback>
                  <p:oleObj name="Equation" r:id="rId10" imgW="355320" imgH="24120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7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59420" name="Rectangle 28"/>
          <p:cNvSpPr>
            <a:spLocks noChangeArrowheads="1"/>
          </p:cNvSpPr>
          <p:nvPr/>
        </p:nvSpPr>
        <p:spPr bwMode="auto">
          <a:xfrm>
            <a:off x="574675" y="2986088"/>
            <a:ext cx="34290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ct val="15000"/>
              </a:spcBef>
              <a:buClr>
                <a:srgbClr val="008080"/>
              </a:buClr>
              <a:buSzPct val="120000"/>
              <a:buFont typeface="Wingdings" pitchFamily="2" charset="2"/>
              <a:buNone/>
              <a:tabLst>
                <a:tab pos="461963" algn="l"/>
              </a:tabLst>
            </a:pPr>
            <a:r>
              <a:rPr lang="en-US" sz="2400" dirty="0"/>
              <a:t>To keep </a:t>
            </a:r>
            <a:r>
              <a:rPr lang="en-US" sz="2400" b="1" i="1" dirty="0"/>
              <a:t>e</a:t>
            </a:r>
            <a:r>
              <a:rPr lang="en-US" sz="2400" dirty="0"/>
              <a:t> from rising, </a:t>
            </a:r>
            <a:br>
              <a:rPr lang="en-US" sz="2400" dirty="0"/>
            </a:br>
            <a:r>
              <a:rPr lang="en-US" sz="2400" dirty="0"/>
              <a:t>the central bank must </a:t>
            </a:r>
            <a:br>
              <a:rPr lang="en-US" sz="2400" dirty="0"/>
            </a:br>
            <a:r>
              <a:rPr lang="en-US" sz="2400" dirty="0"/>
              <a:t>sell domestic currency, </a:t>
            </a:r>
            <a:br>
              <a:rPr lang="en-US" sz="2400" dirty="0"/>
            </a:br>
            <a:r>
              <a:rPr lang="en-US" sz="2400" dirty="0"/>
              <a:t>which increases </a:t>
            </a:r>
            <a:r>
              <a:rPr lang="en-US" sz="2400" b="1" i="1" dirty="0"/>
              <a:t>M</a:t>
            </a:r>
            <a:r>
              <a:rPr lang="en-US" sz="2400" dirty="0"/>
              <a:t> </a:t>
            </a:r>
            <a:br>
              <a:rPr lang="en-US" sz="2400" dirty="0"/>
            </a:br>
            <a:r>
              <a:rPr lang="en-US" sz="2400" dirty="0"/>
              <a:t>and shifts </a:t>
            </a:r>
            <a:r>
              <a:rPr lang="en-US" sz="2400" i="1" dirty="0"/>
              <a:t>LM*</a:t>
            </a:r>
            <a:r>
              <a:rPr lang="en-US" sz="2400" dirty="0"/>
              <a:t> right.  </a:t>
            </a:r>
          </a:p>
        </p:txBody>
      </p:sp>
      <p:sp>
        <p:nvSpPr>
          <p:cNvPr id="59421" name="Rectangle 29"/>
          <p:cNvSpPr>
            <a:spLocks noChangeArrowheads="1"/>
          </p:cNvSpPr>
          <p:nvPr/>
        </p:nvSpPr>
        <p:spPr bwMode="auto">
          <a:xfrm>
            <a:off x="641350" y="1646238"/>
            <a:ext cx="3890963" cy="3451225"/>
          </a:xfrm>
          <a:prstGeom prst="rect">
            <a:avLst/>
          </a:prstGeom>
          <a:solidFill>
            <a:srgbClr val="FFCCCC"/>
          </a:solidFill>
          <a:ln w="9525">
            <a:noFill/>
            <a:miter lim="800000"/>
            <a:headEnd/>
            <a:tailEnd/>
          </a:ln>
          <a:effectLst>
            <a:outerShdw blurRad="50800" dist="38100" dir="2700000" algn="tl" rotWithShape="0">
              <a:prstClr val="black">
                <a:alpha val="40000"/>
              </a:prstClr>
            </a:outerShdw>
          </a:effectLst>
        </p:spPr>
        <p:txBody>
          <a:bodyPr/>
          <a:lstStyle/>
          <a:p>
            <a:pPr>
              <a:lnSpc>
                <a:spcPct val="105000"/>
              </a:lnSpc>
              <a:spcBef>
                <a:spcPct val="50000"/>
              </a:spcBef>
              <a:buClr>
                <a:srgbClr val="008080"/>
              </a:buClr>
              <a:buSzPct val="120000"/>
              <a:buFont typeface="Wingdings" pitchFamily="2" charset="2"/>
              <a:buNone/>
              <a:tabLst>
                <a:tab pos="461963" algn="l"/>
              </a:tabLst>
              <a:defRPr/>
            </a:pPr>
            <a:r>
              <a:rPr lang="en-US" sz="2600" dirty="0"/>
              <a:t>Under floating rates, </a:t>
            </a:r>
            <a:br>
              <a:rPr lang="en-US" sz="2600" dirty="0"/>
            </a:br>
            <a:r>
              <a:rPr lang="en-US" sz="2600" u="sng" dirty="0"/>
              <a:t>fiscal policy is ineffective</a:t>
            </a:r>
            <a:r>
              <a:rPr lang="en-US" sz="2600" dirty="0"/>
              <a:t> </a:t>
            </a:r>
            <a:br>
              <a:rPr lang="en-US" sz="2600" dirty="0"/>
            </a:br>
            <a:r>
              <a:rPr lang="en-US" sz="2600" dirty="0"/>
              <a:t>at changing output.</a:t>
            </a:r>
          </a:p>
          <a:p>
            <a:pPr>
              <a:lnSpc>
                <a:spcPct val="105000"/>
              </a:lnSpc>
              <a:spcBef>
                <a:spcPct val="50000"/>
              </a:spcBef>
              <a:buClr>
                <a:srgbClr val="008080"/>
              </a:buClr>
              <a:buSzPct val="120000"/>
              <a:buFont typeface="Wingdings" pitchFamily="2" charset="2"/>
              <a:buNone/>
              <a:tabLst>
                <a:tab pos="461963" algn="l"/>
              </a:tabLst>
              <a:defRPr/>
            </a:pPr>
            <a:r>
              <a:rPr lang="en-US" sz="2600" dirty="0"/>
              <a:t>Under fixed rates,</a:t>
            </a:r>
            <a:br>
              <a:rPr lang="en-US" sz="2600" dirty="0"/>
            </a:br>
            <a:r>
              <a:rPr lang="en-US" sz="2600" u="sng" dirty="0"/>
              <a:t>fiscal policy is very effective</a:t>
            </a:r>
            <a:r>
              <a:rPr lang="en-US" sz="2600" dirty="0"/>
              <a:t> at changing output. </a:t>
            </a:r>
          </a:p>
        </p:txBody>
      </p:sp>
    </p:spTree>
    <p:extLst>
      <p:ext uri="{BB962C8B-B14F-4D97-AF65-F5344CB8AC3E}">
        <p14:creationId xmlns:p14="http://schemas.microsoft.com/office/powerpoint/2010/main" val="160174301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downRight)">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childTnLst>
                          </p:cTn>
                        </p:par>
                        <p:par>
                          <p:cTn id="23" fill="hold" nodeType="afterGroup">
                            <p:stCondLst>
                              <p:cond delay="500"/>
                            </p:stCondLst>
                            <p:childTnLst>
                              <p:par>
                                <p:cTn id="24" presetID="18" presetClass="entr" presetSubtype="12" fill="hold" grpId="0" nodeType="afterEffect">
                                  <p:stCondLst>
                                    <p:cond delay="0"/>
                                  </p:stCondLst>
                                  <p:childTnLst>
                                    <p:set>
                                      <p:cBhvr>
                                        <p:cTn id="25" dur="1" fill="hold">
                                          <p:stCondLst>
                                            <p:cond delay="0"/>
                                          </p:stCondLst>
                                        </p:cTn>
                                        <p:tgtEl>
                                          <p:spTgt spid="59401"/>
                                        </p:tgtEl>
                                        <p:attrNameLst>
                                          <p:attrName>style.visibility</p:attrName>
                                        </p:attrNameLst>
                                      </p:cBhvr>
                                      <p:to>
                                        <p:strVal val="visible"/>
                                      </p:to>
                                    </p:set>
                                    <p:animEffect transition="in" filter="strips(downLeft)">
                                      <p:cBhvr>
                                        <p:cTn id="26" dur="500"/>
                                        <p:tgtEl>
                                          <p:spTgt spid="5940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8" presetClass="entr" presetSubtype="6" fill="hold" grpId="0" nodeType="clickEffect">
                                  <p:stCondLst>
                                    <p:cond delay="0"/>
                                  </p:stCondLst>
                                  <p:childTnLst>
                                    <p:set>
                                      <p:cBhvr>
                                        <p:cTn id="30" dur="1" fill="hold">
                                          <p:stCondLst>
                                            <p:cond delay="0"/>
                                          </p:stCondLst>
                                        </p:cTn>
                                        <p:tgtEl>
                                          <p:spTgt spid="59414">
                                            <p:txEl>
                                              <p:pRg st="0" end="0"/>
                                            </p:txEl>
                                          </p:spTgt>
                                        </p:tgtEl>
                                        <p:attrNameLst>
                                          <p:attrName>style.visibility</p:attrName>
                                        </p:attrNameLst>
                                      </p:cBhvr>
                                      <p:to>
                                        <p:strVal val="visible"/>
                                      </p:to>
                                    </p:set>
                                    <p:animEffect transition="in" filter="strips(downRight)">
                                      <p:cBhvr>
                                        <p:cTn id="31" dur="500"/>
                                        <p:tgtEl>
                                          <p:spTgt spid="59414">
                                            <p:txEl>
                                              <p:pRg st="0" end="0"/>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8" presetClass="entr" presetSubtype="6"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strips(downRight)">
                                      <p:cBhvr>
                                        <p:cTn id="36" dur="500"/>
                                        <p:tgtEl>
                                          <p:spTgt spid="7"/>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8" presetClass="entr" presetSubtype="6" fill="hold" grpId="0" nodeType="clickEffect">
                                  <p:stCondLst>
                                    <p:cond delay="0"/>
                                  </p:stCondLst>
                                  <p:childTnLst>
                                    <p:set>
                                      <p:cBhvr>
                                        <p:cTn id="40" dur="1" fill="hold">
                                          <p:stCondLst>
                                            <p:cond delay="0"/>
                                          </p:stCondLst>
                                        </p:cTn>
                                        <p:tgtEl>
                                          <p:spTgt spid="59420">
                                            <p:txEl>
                                              <p:pRg st="0" end="0"/>
                                            </p:txEl>
                                          </p:spTgt>
                                        </p:tgtEl>
                                        <p:attrNameLst>
                                          <p:attrName>style.visibility</p:attrName>
                                        </p:attrNameLst>
                                      </p:cBhvr>
                                      <p:to>
                                        <p:strVal val="visible"/>
                                      </p:to>
                                    </p:set>
                                    <p:animEffect transition="in" filter="strips(downRight)">
                                      <p:cBhvr>
                                        <p:cTn id="41" dur="500"/>
                                        <p:tgtEl>
                                          <p:spTgt spid="59420">
                                            <p:txEl>
                                              <p:pRg st="0" end="0"/>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1" fill="hold"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up)">
                                      <p:cBhvr>
                                        <p:cTn id="46" dur="500"/>
                                        <p:tgtEl>
                                          <p:spTgt spid="8"/>
                                        </p:tgtEl>
                                      </p:cBhvr>
                                    </p:animEffect>
                                  </p:childTnLst>
                                </p:cTn>
                              </p:par>
                            </p:childTnLst>
                          </p:cTn>
                        </p:par>
                        <p:par>
                          <p:cTn id="47" fill="hold" nodeType="afterGroup">
                            <p:stCondLst>
                              <p:cond delay="500"/>
                            </p:stCondLst>
                            <p:childTnLst>
                              <p:par>
                                <p:cTn id="48" presetID="18" presetClass="entr" presetSubtype="12" fill="hold" grpId="0" nodeType="afterEffect">
                                  <p:stCondLst>
                                    <p:cond delay="0"/>
                                  </p:stCondLst>
                                  <p:childTnLst>
                                    <p:set>
                                      <p:cBhvr>
                                        <p:cTn id="49" dur="1" fill="hold">
                                          <p:stCondLst>
                                            <p:cond delay="0"/>
                                          </p:stCondLst>
                                        </p:cTn>
                                        <p:tgtEl>
                                          <p:spTgt spid="59416"/>
                                        </p:tgtEl>
                                        <p:attrNameLst>
                                          <p:attrName>style.visibility</p:attrName>
                                        </p:attrNameLst>
                                      </p:cBhvr>
                                      <p:to>
                                        <p:strVal val="visible"/>
                                      </p:to>
                                    </p:set>
                                    <p:animEffect transition="in" filter="strips(downLeft)">
                                      <p:cBhvr>
                                        <p:cTn id="50" dur="500"/>
                                        <p:tgtEl>
                                          <p:spTgt spid="59416"/>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59415"/>
                                        </p:tgtEl>
                                        <p:attrNameLst>
                                          <p:attrName>style.visibility</p:attrName>
                                        </p:attrNameLst>
                                      </p:cBhvr>
                                      <p:to>
                                        <p:strVal val="visible"/>
                                      </p:to>
                                    </p:set>
                                    <p:animEffect transition="in" filter="wipe(left)">
                                      <p:cBhvr>
                                        <p:cTn id="55" dur="500"/>
                                        <p:tgtEl>
                                          <p:spTgt spid="59415"/>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59421">
                                            <p:bg/>
                                          </p:spTgt>
                                        </p:tgtEl>
                                        <p:attrNameLst>
                                          <p:attrName>style.visibility</p:attrName>
                                        </p:attrNameLst>
                                      </p:cBhvr>
                                      <p:to>
                                        <p:strVal val="visible"/>
                                      </p:to>
                                    </p:set>
                                    <p:animEffect transition="in" filter="fade">
                                      <p:cBhvr>
                                        <p:cTn id="60" dur="500"/>
                                        <p:tgtEl>
                                          <p:spTgt spid="59421">
                                            <p:bg/>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9421">
                                            <p:txEl>
                                              <p:pRg st="0" end="0"/>
                                            </p:txEl>
                                          </p:spTgt>
                                        </p:tgtEl>
                                        <p:attrNameLst>
                                          <p:attrName>style.visibility</p:attrName>
                                        </p:attrNameLst>
                                      </p:cBhvr>
                                      <p:to>
                                        <p:strVal val="visible"/>
                                      </p:to>
                                    </p:set>
                                    <p:animEffect transition="in" filter="fade">
                                      <p:cBhvr>
                                        <p:cTn id="63" dur="500"/>
                                        <p:tgtEl>
                                          <p:spTgt spid="59421">
                                            <p:txEl>
                                              <p:pRg st="0" end="0"/>
                                            </p:txEl>
                                          </p:spTgt>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59421">
                                            <p:txEl>
                                              <p:pRg st="1" end="1"/>
                                            </p:txEl>
                                          </p:spTgt>
                                        </p:tgtEl>
                                        <p:attrNameLst>
                                          <p:attrName>style.visibility</p:attrName>
                                        </p:attrNameLst>
                                      </p:cBhvr>
                                      <p:to>
                                        <p:strVal val="visible"/>
                                      </p:to>
                                    </p:set>
                                    <p:animEffect transition="in" filter="fade">
                                      <p:cBhvr>
                                        <p:cTn id="68" dur="500"/>
                                        <p:tgtEl>
                                          <p:spTgt spid="594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1" grpId="0" autoUpdateAnimBg="0"/>
      <p:bldP spid="59414" grpId="0" build="p" autoUpdateAnimBg="0"/>
      <p:bldP spid="59415" grpId="0"/>
      <p:bldP spid="59416" grpId="0" autoUpdateAnimBg="0"/>
      <p:bldP spid="59420" grpId="0" build="p" autoUpdateAnimBg="0"/>
      <p:bldP spid="59421" grpId="0" build="p"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22" name="Rectangle 2"/>
          <p:cNvSpPr>
            <a:spLocks noGrp="1" noChangeArrowheads="1"/>
          </p:cNvSpPr>
          <p:nvPr>
            <p:ph type="title"/>
          </p:nvPr>
        </p:nvSpPr>
        <p:spPr>
          <a:xfrm>
            <a:off x="466725" y="236538"/>
            <a:ext cx="8507413" cy="939800"/>
          </a:xfrm>
        </p:spPr>
        <p:txBody>
          <a:bodyPr/>
          <a:lstStyle/>
          <a:p>
            <a:r>
              <a:rPr lang="en-US" sz="3000" dirty="0"/>
              <a:t>Monetary policy under fixed exchange rates</a:t>
            </a:r>
          </a:p>
        </p:txBody>
      </p:sp>
      <p:grpSp>
        <p:nvGrpSpPr>
          <p:cNvPr id="2" name="Group 3"/>
          <p:cNvGrpSpPr>
            <a:grpSpLocks/>
          </p:cNvGrpSpPr>
          <p:nvPr/>
        </p:nvGrpSpPr>
        <p:grpSpPr bwMode="auto">
          <a:xfrm>
            <a:off x="6946900" y="2438400"/>
            <a:ext cx="673100" cy="2970213"/>
            <a:chOff x="4376" y="1536"/>
            <a:chExt cx="424" cy="1871"/>
          </a:xfrm>
        </p:grpSpPr>
        <p:sp>
          <p:nvSpPr>
            <p:cNvPr id="9247" name="Line 4"/>
            <p:cNvSpPr>
              <a:spLocks noChangeShapeType="1"/>
            </p:cNvSpPr>
            <p:nvPr/>
          </p:nvSpPr>
          <p:spPr bwMode="auto">
            <a:xfrm>
              <a:off x="4564" y="1765"/>
              <a:ext cx="0" cy="1642"/>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9221" name="Object 5"/>
            <p:cNvGraphicFramePr>
              <a:graphicFrameLocks noChangeAspect="1"/>
            </p:cNvGraphicFramePr>
            <p:nvPr/>
          </p:nvGraphicFramePr>
          <p:xfrm>
            <a:off x="4376" y="1536"/>
            <a:ext cx="424" cy="288"/>
          </p:xfrm>
          <a:graphic>
            <a:graphicData uri="http://schemas.openxmlformats.org/presentationml/2006/ole">
              <mc:AlternateContent xmlns:mc="http://schemas.openxmlformats.org/markup-compatibility/2006">
                <mc:Choice xmlns:v="urn:schemas-microsoft-com:vml" Requires="v">
                  <p:oleObj spid="_x0000_s9328" name="Equation" r:id="rId4" imgW="355320" imgH="241200" progId="Equation.DSMT4">
                    <p:embed/>
                  </p:oleObj>
                </mc:Choice>
                <mc:Fallback>
                  <p:oleObj name="Equation" r:id="rId4" imgW="355320" imgH="2412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7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61446" name="Line 6"/>
          <p:cNvSpPr>
            <a:spLocks noChangeShapeType="1"/>
          </p:cNvSpPr>
          <p:nvPr/>
        </p:nvSpPr>
        <p:spPr bwMode="auto">
          <a:xfrm>
            <a:off x="6705600" y="3276600"/>
            <a:ext cx="5334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61447" name="Rectangle 7"/>
          <p:cNvSpPr>
            <a:spLocks noGrp="1" noChangeArrowheads="1"/>
          </p:cNvSpPr>
          <p:nvPr>
            <p:ph type="body" idx="4294967295"/>
          </p:nvPr>
        </p:nvSpPr>
        <p:spPr>
          <a:xfrm>
            <a:off x="554038" y="1543050"/>
            <a:ext cx="4419600" cy="1066800"/>
          </a:xfrm>
          <a:noFill/>
        </p:spPr>
        <p:txBody>
          <a:bodyPr/>
          <a:lstStyle/>
          <a:p>
            <a:pPr marL="0" indent="0">
              <a:lnSpc>
                <a:spcPct val="115000"/>
              </a:lnSpc>
              <a:spcBef>
                <a:spcPct val="15000"/>
              </a:spcBef>
              <a:buFont typeface="Wingdings" pitchFamily="2" charset="2"/>
              <a:buNone/>
              <a:tabLst>
                <a:tab pos="461963" algn="l"/>
              </a:tabLst>
            </a:pPr>
            <a:r>
              <a:rPr lang="en-US" sz="2500" dirty="0"/>
              <a:t>An increase in </a:t>
            </a:r>
            <a:r>
              <a:rPr lang="en-US" sz="2500" b="1" i="1" dirty="0"/>
              <a:t>M</a:t>
            </a:r>
            <a:r>
              <a:rPr lang="en-US" sz="1100" dirty="0"/>
              <a:t> </a:t>
            </a:r>
            <a:r>
              <a:rPr lang="en-US" sz="2500" dirty="0"/>
              <a:t> would </a:t>
            </a:r>
            <a:br>
              <a:rPr lang="en-US" sz="2500" dirty="0"/>
            </a:br>
            <a:r>
              <a:rPr lang="en-US" sz="2500" dirty="0"/>
              <a:t>shift </a:t>
            </a:r>
            <a:r>
              <a:rPr lang="en-US" sz="2500" i="1" dirty="0"/>
              <a:t>LM*</a:t>
            </a:r>
            <a:r>
              <a:rPr lang="en-US" sz="1100" dirty="0"/>
              <a:t> </a:t>
            </a:r>
            <a:r>
              <a:rPr lang="en-US" sz="2500" dirty="0"/>
              <a:t> right and reduce </a:t>
            </a:r>
            <a:r>
              <a:rPr lang="en-US" sz="2500" b="1" i="1" dirty="0"/>
              <a:t>e</a:t>
            </a:r>
            <a:r>
              <a:rPr lang="en-US" sz="2500" dirty="0"/>
              <a:t>.  </a:t>
            </a:r>
          </a:p>
        </p:txBody>
      </p:sp>
      <p:sp>
        <p:nvSpPr>
          <p:cNvPr id="61448" name="Line 8"/>
          <p:cNvSpPr>
            <a:spLocks noChangeShapeType="1"/>
          </p:cNvSpPr>
          <p:nvPr/>
        </p:nvSpPr>
        <p:spPr bwMode="auto">
          <a:xfrm>
            <a:off x="6692900" y="3441700"/>
            <a:ext cx="533400" cy="0"/>
          </a:xfrm>
          <a:prstGeom prst="line">
            <a:avLst/>
          </a:prstGeom>
          <a:noFill/>
          <a:ln w="28575">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endParaRPr lang="en-US" dirty="0"/>
          </a:p>
        </p:txBody>
      </p:sp>
      <p:grpSp>
        <p:nvGrpSpPr>
          <p:cNvPr id="9227" name="Group 9"/>
          <p:cNvGrpSpPr>
            <a:grpSpLocks/>
          </p:cNvGrpSpPr>
          <p:nvPr/>
        </p:nvGrpSpPr>
        <p:grpSpPr bwMode="auto">
          <a:xfrm>
            <a:off x="4724400" y="2286000"/>
            <a:ext cx="3962400" cy="3581400"/>
            <a:chOff x="2976" y="1440"/>
            <a:chExt cx="2496" cy="2256"/>
          </a:xfrm>
        </p:grpSpPr>
        <p:grpSp>
          <p:nvGrpSpPr>
            <p:cNvPr id="9233" name="Group 10"/>
            <p:cNvGrpSpPr>
              <a:grpSpLocks/>
            </p:cNvGrpSpPr>
            <p:nvPr/>
          </p:nvGrpSpPr>
          <p:grpSpPr bwMode="auto">
            <a:xfrm>
              <a:off x="3168" y="1440"/>
              <a:ext cx="2304" cy="2112"/>
              <a:chOff x="3168" y="1440"/>
              <a:chExt cx="2304" cy="2112"/>
            </a:xfrm>
          </p:grpSpPr>
          <p:grpSp>
            <p:nvGrpSpPr>
              <p:cNvPr id="9242" name="Group 11"/>
              <p:cNvGrpSpPr>
                <a:grpSpLocks/>
              </p:cNvGrpSpPr>
              <p:nvPr/>
            </p:nvGrpSpPr>
            <p:grpSpPr bwMode="auto">
              <a:xfrm>
                <a:off x="3312" y="1680"/>
                <a:ext cx="1968" cy="1728"/>
                <a:chOff x="2640" y="1056"/>
                <a:chExt cx="2496" cy="2112"/>
              </a:xfrm>
            </p:grpSpPr>
            <p:sp>
              <p:nvSpPr>
                <p:cNvPr id="9245" name="Line 12"/>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9246" name="Line 13"/>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9243" name="Text Box 14"/>
              <p:cNvSpPr txBox="1">
                <a:spLocks noChangeArrowheads="1"/>
              </p:cNvSpPr>
              <p:nvPr/>
            </p:nvSpPr>
            <p:spPr bwMode="auto">
              <a:xfrm>
                <a:off x="5136" y="3264"/>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9244" name="Text Box 15"/>
              <p:cNvSpPr txBox="1">
                <a:spLocks noChangeArrowheads="1"/>
              </p:cNvSpPr>
              <p:nvPr/>
            </p:nvSpPr>
            <p:spPr bwMode="auto">
              <a:xfrm>
                <a:off x="3168" y="1440"/>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e</a:t>
                </a:r>
                <a:endParaRPr lang="en-US" sz="2200" dirty="0"/>
              </a:p>
            </p:txBody>
          </p:sp>
        </p:grpSp>
        <p:sp>
          <p:nvSpPr>
            <p:cNvPr id="9234" name="Text Box 16"/>
            <p:cNvSpPr txBox="1">
              <a:spLocks noChangeArrowheads="1"/>
            </p:cNvSpPr>
            <p:nvPr/>
          </p:nvSpPr>
          <p:spPr bwMode="auto">
            <a:xfrm>
              <a:off x="4032" y="3408"/>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baseline="-25000" dirty="0">
                  <a:latin typeface="Tahoma" pitchFamily="34" charset="0"/>
                </a:rPr>
                <a:t>1</a:t>
              </a:r>
              <a:r>
                <a:rPr lang="en-US" sz="2400" dirty="0"/>
                <a:t> </a:t>
              </a:r>
              <a:endParaRPr lang="en-US" sz="2200" dirty="0"/>
            </a:p>
          </p:txBody>
        </p:sp>
        <p:grpSp>
          <p:nvGrpSpPr>
            <p:cNvPr id="9235" name="Group 17"/>
            <p:cNvGrpSpPr>
              <a:grpSpLocks/>
            </p:cNvGrpSpPr>
            <p:nvPr/>
          </p:nvGrpSpPr>
          <p:grpSpPr bwMode="auto">
            <a:xfrm>
              <a:off x="4016" y="1536"/>
              <a:ext cx="424" cy="1871"/>
              <a:chOff x="4016" y="1536"/>
              <a:chExt cx="424" cy="1871"/>
            </a:xfrm>
          </p:grpSpPr>
          <p:sp>
            <p:nvSpPr>
              <p:cNvPr id="9241" name="Line 18"/>
              <p:cNvSpPr>
                <a:spLocks noChangeShapeType="1"/>
              </p:cNvSpPr>
              <p:nvPr/>
            </p:nvSpPr>
            <p:spPr bwMode="auto">
              <a:xfrm>
                <a:off x="4204" y="1765"/>
                <a:ext cx="0" cy="1642"/>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9220" name="Object 4"/>
              <p:cNvGraphicFramePr>
                <a:graphicFrameLocks noChangeAspect="1"/>
              </p:cNvGraphicFramePr>
              <p:nvPr/>
            </p:nvGraphicFramePr>
            <p:xfrm>
              <a:off x="4016" y="1536"/>
              <a:ext cx="424" cy="288"/>
            </p:xfrm>
            <a:graphic>
              <a:graphicData uri="http://schemas.openxmlformats.org/presentationml/2006/ole">
                <mc:AlternateContent xmlns:mc="http://schemas.openxmlformats.org/markup-compatibility/2006">
                  <mc:Choice xmlns:v="urn:schemas-microsoft-com:vml" Requires="v">
                    <p:oleObj spid="_x0000_s9329" name="Equation" r:id="rId6" imgW="355320" imgH="241200" progId="Equation.DSMT4">
                      <p:embed/>
                    </p:oleObj>
                  </mc:Choice>
                  <mc:Fallback>
                    <p:oleObj name="Equation" r:id="rId6" imgW="355320" imgH="2412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1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9236" name="Group 20"/>
            <p:cNvGrpSpPr>
              <a:grpSpLocks/>
            </p:cNvGrpSpPr>
            <p:nvPr/>
          </p:nvGrpSpPr>
          <p:grpSpPr bwMode="auto">
            <a:xfrm>
              <a:off x="3552" y="1920"/>
              <a:ext cx="1632" cy="1456"/>
              <a:chOff x="3552" y="1920"/>
              <a:chExt cx="1632" cy="1456"/>
            </a:xfrm>
          </p:grpSpPr>
          <p:sp>
            <p:nvSpPr>
              <p:cNvPr id="9240" name="Line 21"/>
              <p:cNvSpPr>
                <a:spLocks noChangeShapeType="1"/>
              </p:cNvSpPr>
              <p:nvPr/>
            </p:nvSpPr>
            <p:spPr bwMode="auto">
              <a:xfrm>
                <a:off x="3552" y="1920"/>
                <a:ext cx="1255" cy="1253"/>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9219" name="Object 3"/>
              <p:cNvGraphicFramePr>
                <a:graphicFrameLocks noChangeAspect="1"/>
              </p:cNvGraphicFramePr>
              <p:nvPr/>
            </p:nvGraphicFramePr>
            <p:xfrm>
              <a:off x="4800" y="3072"/>
              <a:ext cx="384" cy="304"/>
            </p:xfrm>
            <a:graphic>
              <a:graphicData uri="http://schemas.openxmlformats.org/presentationml/2006/ole">
                <mc:AlternateContent xmlns:mc="http://schemas.openxmlformats.org/markup-compatibility/2006">
                  <mc:Choice xmlns:v="urn:schemas-microsoft-com:vml" Requires="v">
                    <p:oleObj spid="_x0000_s9330" name="Equation" r:id="rId8" imgW="304560" imgH="241200" progId="Equation.DSMT4">
                      <p:embed/>
                    </p:oleObj>
                  </mc:Choice>
                  <mc:Fallback>
                    <p:oleObj name="Equation" r:id="rId8" imgW="304560" imgH="2412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00" y="3072"/>
                            <a:ext cx="384"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9237" name="Group 23"/>
            <p:cNvGrpSpPr>
              <a:grpSpLocks/>
            </p:cNvGrpSpPr>
            <p:nvPr/>
          </p:nvGrpSpPr>
          <p:grpSpPr bwMode="auto">
            <a:xfrm>
              <a:off x="2976" y="2400"/>
              <a:ext cx="2276" cy="288"/>
              <a:chOff x="2976" y="2400"/>
              <a:chExt cx="2276" cy="288"/>
            </a:xfrm>
          </p:grpSpPr>
          <p:sp>
            <p:nvSpPr>
              <p:cNvPr id="9238" name="Text Box 24"/>
              <p:cNvSpPr txBox="1">
                <a:spLocks noChangeArrowheads="1"/>
              </p:cNvSpPr>
              <p:nvPr/>
            </p:nvSpPr>
            <p:spPr bwMode="auto">
              <a:xfrm>
                <a:off x="2976" y="2400"/>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e</a:t>
                </a:r>
                <a:r>
                  <a:rPr lang="en-US" sz="2400" baseline="-25000" dirty="0">
                    <a:latin typeface="Tahoma" pitchFamily="34" charset="0"/>
                  </a:rPr>
                  <a:t>1</a:t>
                </a:r>
                <a:r>
                  <a:rPr lang="en-US" sz="2400" dirty="0"/>
                  <a:t> </a:t>
                </a:r>
                <a:endParaRPr lang="en-US" sz="2200" dirty="0"/>
              </a:p>
            </p:txBody>
          </p:sp>
          <p:sp>
            <p:nvSpPr>
              <p:cNvPr id="9239" name="Line 25"/>
              <p:cNvSpPr>
                <a:spLocks noChangeShapeType="1"/>
              </p:cNvSpPr>
              <p:nvPr/>
            </p:nvSpPr>
            <p:spPr bwMode="auto">
              <a:xfrm flipH="1" flipV="1">
                <a:off x="3307" y="2575"/>
                <a:ext cx="1945" cy="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grpSp>
      <p:sp>
        <p:nvSpPr>
          <p:cNvPr id="61466" name="Rectangle 26"/>
          <p:cNvSpPr>
            <a:spLocks noChangeArrowheads="1"/>
          </p:cNvSpPr>
          <p:nvPr/>
        </p:nvSpPr>
        <p:spPr bwMode="auto">
          <a:xfrm>
            <a:off x="563563" y="2449513"/>
            <a:ext cx="37338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ct val="15000"/>
              </a:spcBef>
              <a:buClr>
                <a:srgbClr val="008080"/>
              </a:buClr>
              <a:buSzPct val="120000"/>
              <a:buFont typeface="Wingdings" pitchFamily="2" charset="2"/>
              <a:buNone/>
              <a:tabLst>
                <a:tab pos="461963" algn="l"/>
              </a:tabLst>
            </a:pPr>
            <a:r>
              <a:rPr lang="en-US" sz="2500" dirty="0"/>
              <a:t>To prevent the fall in </a:t>
            </a:r>
            <a:r>
              <a:rPr lang="en-US" sz="2500" b="1" i="1" dirty="0"/>
              <a:t>e</a:t>
            </a:r>
            <a:r>
              <a:rPr lang="en-US" sz="2500" dirty="0"/>
              <a:t>, the central bank must buy domestic currency, which reduces </a:t>
            </a:r>
            <a:r>
              <a:rPr lang="en-US" sz="2500" b="1" i="1" dirty="0"/>
              <a:t>M</a:t>
            </a:r>
            <a:r>
              <a:rPr lang="en-US" sz="1100" dirty="0"/>
              <a:t> </a:t>
            </a:r>
            <a:r>
              <a:rPr lang="en-US" sz="2500" dirty="0"/>
              <a:t> and shifts </a:t>
            </a:r>
            <a:r>
              <a:rPr lang="en-US" sz="2500" i="1" dirty="0"/>
              <a:t>LM*</a:t>
            </a:r>
            <a:r>
              <a:rPr lang="en-US" sz="1100" dirty="0"/>
              <a:t> </a:t>
            </a:r>
            <a:r>
              <a:rPr lang="en-US" sz="2500" dirty="0"/>
              <a:t> back left.  </a:t>
            </a:r>
          </a:p>
        </p:txBody>
      </p:sp>
      <p:sp>
        <p:nvSpPr>
          <p:cNvPr id="61467" name="Rectangle 27"/>
          <p:cNvSpPr>
            <a:spLocks noChangeArrowheads="1"/>
          </p:cNvSpPr>
          <p:nvPr/>
        </p:nvSpPr>
        <p:spPr bwMode="auto">
          <a:xfrm>
            <a:off x="619125" y="4889500"/>
            <a:ext cx="335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ct val="15000"/>
              </a:spcBef>
              <a:buClr>
                <a:srgbClr val="008080"/>
              </a:buClr>
              <a:buSzPct val="120000"/>
              <a:buFont typeface="Wingdings" pitchFamily="2" charset="2"/>
              <a:buNone/>
              <a:tabLst>
                <a:tab pos="461963" algn="l"/>
              </a:tabLst>
            </a:pPr>
            <a:r>
              <a:rPr lang="en-US" sz="2500" dirty="0"/>
              <a:t>Results:  </a:t>
            </a:r>
          </a:p>
          <a:p>
            <a:pPr>
              <a:lnSpc>
                <a:spcPct val="115000"/>
              </a:lnSpc>
              <a:spcBef>
                <a:spcPct val="15000"/>
              </a:spcBef>
              <a:buClr>
                <a:srgbClr val="008080"/>
              </a:buClr>
              <a:buSzPct val="120000"/>
              <a:buFont typeface="Wingdings" pitchFamily="2" charset="2"/>
              <a:buNone/>
              <a:tabLst>
                <a:tab pos="461963" algn="l"/>
              </a:tabLst>
            </a:pPr>
            <a:r>
              <a:rPr lang="en-US" sz="2600" dirty="0"/>
              <a:t>	</a:t>
            </a:r>
            <a:r>
              <a:rPr lang="en-US" sz="2600" dirty="0">
                <a:latin typeface="Times New Roman"/>
                <a:cs typeface="Times New Roman"/>
                <a:sym typeface="Symbol" pitchFamily="18" charset="2"/>
              </a:rPr>
              <a:t>Δ</a:t>
            </a:r>
            <a:r>
              <a:rPr lang="en-US" sz="2600" b="1" i="1" dirty="0">
                <a:sym typeface="Symbol" pitchFamily="18" charset="2"/>
              </a:rPr>
              <a:t>e</a:t>
            </a:r>
            <a:r>
              <a:rPr lang="en-US" sz="2600" dirty="0">
                <a:sym typeface="Symbol" pitchFamily="18" charset="2"/>
              </a:rPr>
              <a:t> = 0, </a:t>
            </a:r>
            <a:r>
              <a:rPr lang="en-US" sz="2600" dirty="0">
                <a:latin typeface="Times New Roman"/>
                <a:cs typeface="Times New Roman"/>
                <a:sym typeface="Symbol" pitchFamily="18" charset="2"/>
              </a:rPr>
              <a:t>Δ</a:t>
            </a:r>
            <a:r>
              <a:rPr lang="en-US" sz="2600" b="1" i="1" dirty="0">
                <a:sym typeface="Symbol" pitchFamily="18" charset="2"/>
              </a:rPr>
              <a:t>Y</a:t>
            </a:r>
            <a:r>
              <a:rPr lang="en-US" sz="2600" dirty="0">
                <a:sym typeface="Symbol" pitchFamily="18" charset="2"/>
              </a:rPr>
              <a:t>  = 0</a:t>
            </a:r>
          </a:p>
        </p:txBody>
      </p:sp>
      <p:sp>
        <p:nvSpPr>
          <p:cNvPr id="61468" name="Rectangle 28"/>
          <p:cNvSpPr>
            <a:spLocks noChangeArrowheads="1"/>
          </p:cNvSpPr>
          <p:nvPr/>
        </p:nvSpPr>
        <p:spPr bwMode="auto">
          <a:xfrm>
            <a:off x="633413" y="1581150"/>
            <a:ext cx="3987800" cy="3352800"/>
          </a:xfrm>
          <a:prstGeom prst="rect">
            <a:avLst/>
          </a:prstGeom>
          <a:solidFill>
            <a:srgbClr val="FFCCCC"/>
          </a:solidFill>
          <a:ln w="9525">
            <a:noFill/>
            <a:miter lim="800000"/>
            <a:headEnd/>
            <a:tailEnd/>
          </a:ln>
          <a:effectLst>
            <a:outerShdw blurRad="50800" dist="38100" dir="2700000" algn="tl" rotWithShape="0">
              <a:prstClr val="black">
                <a:alpha val="40000"/>
              </a:prstClr>
            </a:outerShdw>
          </a:effectLst>
        </p:spPr>
        <p:txBody>
          <a:bodyPr/>
          <a:lstStyle/>
          <a:p>
            <a:pPr marL="63500">
              <a:lnSpc>
                <a:spcPct val="105000"/>
              </a:lnSpc>
              <a:spcBef>
                <a:spcPct val="15000"/>
              </a:spcBef>
              <a:buClr>
                <a:srgbClr val="008080"/>
              </a:buClr>
              <a:buSzPct val="120000"/>
              <a:buFont typeface="Wingdings" pitchFamily="2" charset="2"/>
              <a:buNone/>
              <a:defRPr/>
            </a:pPr>
            <a:r>
              <a:rPr lang="en-US" sz="2600" dirty="0"/>
              <a:t>Under floating rates, </a:t>
            </a:r>
            <a:br>
              <a:rPr lang="en-US" sz="2600" dirty="0"/>
            </a:br>
            <a:r>
              <a:rPr lang="en-US" sz="2600" dirty="0"/>
              <a:t>monetary policy is </a:t>
            </a:r>
            <a:br>
              <a:rPr lang="en-US" sz="2600" dirty="0"/>
            </a:br>
            <a:r>
              <a:rPr lang="en-US" sz="2600" u="sng" dirty="0"/>
              <a:t>very effective</a:t>
            </a:r>
            <a:r>
              <a:rPr lang="en-US" sz="2600" dirty="0"/>
              <a:t> at changing output.</a:t>
            </a:r>
          </a:p>
          <a:p>
            <a:pPr marL="63500">
              <a:lnSpc>
                <a:spcPct val="105000"/>
              </a:lnSpc>
              <a:spcBef>
                <a:spcPct val="45000"/>
              </a:spcBef>
              <a:buClr>
                <a:srgbClr val="008080"/>
              </a:buClr>
              <a:buSzPct val="120000"/>
              <a:buFont typeface="Wingdings" pitchFamily="2" charset="2"/>
              <a:buNone/>
              <a:defRPr/>
            </a:pPr>
            <a:r>
              <a:rPr lang="en-US" sz="2600" dirty="0"/>
              <a:t>Under fixed rates,</a:t>
            </a:r>
            <a:br>
              <a:rPr lang="en-US" sz="2600" dirty="0"/>
            </a:br>
            <a:r>
              <a:rPr lang="en-US" sz="2600" dirty="0"/>
              <a:t>monetary policy </a:t>
            </a:r>
            <a:r>
              <a:rPr lang="en-US" sz="2600" u="sng" dirty="0"/>
              <a:t>cannot be used to affect output</a:t>
            </a:r>
            <a:r>
              <a:rPr lang="en-US" sz="2600" dirty="0"/>
              <a:t>. </a:t>
            </a:r>
          </a:p>
        </p:txBody>
      </p:sp>
      <p:grpSp>
        <p:nvGrpSpPr>
          <p:cNvPr id="9" name="Group 29"/>
          <p:cNvGrpSpPr>
            <a:grpSpLocks/>
          </p:cNvGrpSpPr>
          <p:nvPr/>
        </p:nvGrpSpPr>
        <p:grpSpPr bwMode="auto">
          <a:xfrm>
            <a:off x="6946900" y="2438400"/>
            <a:ext cx="673100" cy="2970213"/>
            <a:chOff x="4376" y="1536"/>
            <a:chExt cx="424" cy="1871"/>
          </a:xfrm>
        </p:grpSpPr>
        <p:sp>
          <p:nvSpPr>
            <p:cNvPr id="9232" name="Line 30"/>
            <p:cNvSpPr>
              <a:spLocks noChangeShapeType="1"/>
            </p:cNvSpPr>
            <p:nvPr/>
          </p:nvSpPr>
          <p:spPr bwMode="auto">
            <a:xfrm>
              <a:off x="4564" y="1765"/>
              <a:ext cx="0" cy="1642"/>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9218" name="Object 2"/>
            <p:cNvGraphicFramePr>
              <a:graphicFrameLocks noChangeAspect="1"/>
            </p:cNvGraphicFramePr>
            <p:nvPr/>
          </p:nvGraphicFramePr>
          <p:xfrm>
            <a:off x="4376" y="1536"/>
            <a:ext cx="424" cy="288"/>
          </p:xfrm>
          <a:graphic>
            <a:graphicData uri="http://schemas.openxmlformats.org/presentationml/2006/ole">
              <mc:AlternateContent xmlns:mc="http://schemas.openxmlformats.org/markup-compatibility/2006">
                <mc:Choice xmlns:v="urn:schemas-microsoft-com:vml" Requires="v">
                  <p:oleObj spid="_x0000_s9331" name="Equation" r:id="rId10" imgW="355320" imgH="241200" progId="Equation.DSMT4">
                    <p:embed/>
                  </p:oleObj>
                </mc:Choice>
                <mc:Fallback>
                  <p:oleObj name="Equation" r:id="rId10" imgW="355320" imgH="2412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7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Tree>
    <p:extLst>
      <p:ext uri="{BB962C8B-B14F-4D97-AF65-F5344CB8AC3E}">
        <p14:creationId xmlns:p14="http://schemas.microsoft.com/office/powerpoint/2010/main" val="197216299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1447">
                                            <p:txEl>
                                              <p:pRg st="0" end="0"/>
                                            </p:txEl>
                                          </p:spTgt>
                                        </p:tgtEl>
                                        <p:attrNameLst>
                                          <p:attrName>style.visibility</p:attrName>
                                        </p:attrNameLst>
                                      </p:cBhvr>
                                      <p:to>
                                        <p:strVal val="visible"/>
                                      </p:to>
                                    </p:set>
                                    <p:animEffect transition="in" filter="wipe(left)">
                                      <p:cBhvr>
                                        <p:cTn id="7" dur="500"/>
                                        <p:tgtEl>
                                          <p:spTgt spid="614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ntr" presetSubtype="8" fill="hold" grpId="0" nodeType="clickEffect">
                                  <p:stCondLst>
                                    <p:cond delay="0"/>
                                  </p:stCondLst>
                                  <p:childTnLst>
                                    <p:set>
                                      <p:cBhvr>
                                        <p:cTn id="11" dur="1" fill="hold">
                                          <p:stCondLst>
                                            <p:cond delay="0"/>
                                          </p:stCondLst>
                                        </p:cTn>
                                        <p:tgtEl>
                                          <p:spTgt spid="61446"/>
                                        </p:tgtEl>
                                        <p:attrNameLst>
                                          <p:attrName>style.visibility</p:attrName>
                                        </p:attrNameLst>
                                      </p:cBhvr>
                                      <p:to>
                                        <p:strVal val="visible"/>
                                      </p:to>
                                    </p:set>
                                    <p:anim calcmode="lin" valueType="num">
                                      <p:cBhvr>
                                        <p:cTn id="12" dur="500" fill="hold"/>
                                        <p:tgtEl>
                                          <p:spTgt spid="61446"/>
                                        </p:tgtEl>
                                        <p:attrNameLst>
                                          <p:attrName>ppt_x</p:attrName>
                                        </p:attrNameLst>
                                      </p:cBhvr>
                                      <p:tavLst>
                                        <p:tav tm="0">
                                          <p:val>
                                            <p:strVal val="#ppt_x-#ppt_w/2"/>
                                          </p:val>
                                        </p:tav>
                                        <p:tav tm="100000">
                                          <p:val>
                                            <p:strVal val="#ppt_x"/>
                                          </p:val>
                                        </p:tav>
                                      </p:tavLst>
                                    </p:anim>
                                    <p:anim calcmode="lin" valueType="num">
                                      <p:cBhvr>
                                        <p:cTn id="13" dur="500" fill="hold"/>
                                        <p:tgtEl>
                                          <p:spTgt spid="61446"/>
                                        </p:tgtEl>
                                        <p:attrNameLst>
                                          <p:attrName>ppt_y</p:attrName>
                                        </p:attrNameLst>
                                      </p:cBhvr>
                                      <p:tavLst>
                                        <p:tav tm="0">
                                          <p:val>
                                            <p:strVal val="#ppt_y"/>
                                          </p:val>
                                        </p:tav>
                                        <p:tav tm="100000">
                                          <p:val>
                                            <p:strVal val="#ppt_y"/>
                                          </p:val>
                                        </p:tav>
                                      </p:tavLst>
                                    </p:anim>
                                    <p:anim calcmode="lin" valueType="num">
                                      <p:cBhvr>
                                        <p:cTn id="14" dur="500" fill="hold"/>
                                        <p:tgtEl>
                                          <p:spTgt spid="61446"/>
                                        </p:tgtEl>
                                        <p:attrNameLst>
                                          <p:attrName>ppt_w</p:attrName>
                                        </p:attrNameLst>
                                      </p:cBhvr>
                                      <p:tavLst>
                                        <p:tav tm="0">
                                          <p:val>
                                            <p:fltVal val="0"/>
                                          </p:val>
                                        </p:tav>
                                        <p:tav tm="100000">
                                          <p:val>
                                            <p:strVal val="#ppt_w"/>
                                          </p:val>
                                        </p:tav>
                                      </p:tavLst>
                                    </p:anim>
                                    <p:anim calcmode="lin" valueType="num">
                                      <p:cBhvr>
                                        <p:cTn id="15" dur="500" fill="hold"/>
                                        <p:tgtEl>
                                          <p:spTgt spid="61446"/>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500"/>
                            </p:stCondLst>
                            <p:childTnLst>
                              <p:par>
                                <p:cTn id="17" presetID="2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up)">
                                      <p:cBhvr>
                                        <p:cTn id="19" dur="500"/>
                                        <p:tgtEl>
                                          <p:spTgt spid="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61466">
                                            <p:txEl>
                                              <p:charRg st="4294967295" end="4294967295"/>
                                            </p:txEl>
                                          </p:spTgt>
                                        </p:tgtEl>
                                        <p:attrNameLst>
                                          <p:attrName>style.visibility</p:attrName>
                                        </p:attrNameLst>
                                      </p:cBhvr>
                                      <p:to>
                                        <p:strVal val="visible"/>
                                      </p:to>
                                    </p:set>
                                    <p:animEffect transition="in" filter="wipe(left)">
                                      <p:cBhvr>
                                        <p:cTn id="24" dur="500"/>
                                        <p:tgtEl>
                                          <p:spTgt spid="61466">
                                            <p:txEl>
                                              <p:charRg st="4294967295" end="4294967295"/>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1"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up)">
                                      <p:cBhvr>
                                        <p:cTn id="29" dur="500"/>
                                        <p:tgtEl>
                                          <p:spTgt spid="9"/>
                                        </p:tgtEl>
                                      </p:cBhvr>
                                    </p:animEffect>
                                  </p:childTnLst>
                                  <p:subTnLst>
                                    <p:animClr clrSpc="rgb" dir="cw">
                                      <p:cBhvr override="childStyle">
                                        <p:cTn dur="1" fill="hold" display="0" masterRel="nextClick" afterEffect="1"/>
                                        <p:tgtEl>
                                          <p:spTgt spid="9"/>
                                        </p:tgtEl>
                                        <p:attrNameLst>
                                          <p:attrName>ppt_c</p:attrName>
                                        </p:attrNameLst>
                                      </p:cBhvr>
                                      <p:to>
                                        <a:srgbClr val="C0C0C0"/>
                                      </p:to>
                                    </p:animClr>
                                  </p:subTnLst>
                                </p:cTn>
                              </p:par>
                            </p:childTnLst>
                          </p:cTn>
                        </p:par>
                        <p:par>
                          <p:cTn id="30" fill="hold" nodeType="afterGroup">
                            <p:stCondLst>
                              <p:cond delay="500"/>
                            </p:stCondLst>
                            <p:childTnLst>
                              <p:par>
                                <p:cTn id="31" presetID="17" presetClass="entr" presetSubtype="2" fill="hold" grpId="0" nodeType="afterEffect">
                                  <p:stCondLst>
                                    <p:cond delay="0"/>
                                  </p:stCondLst>
                                  <p:childTnLst>
                                    <p:set>
                                      <p:cBhvr>
                                        <p:cTn id="32" dur="1" fill="hold">
                                          <p:stCondLst>
                                            <p:cond delay="0"/>
                                          </p:stCondLst>
                                        </p:cTn>
                                        <p:tgtEl>
                                          <p:spTgt spid="61448"/>
                                        </p:tgtEl>
                                        <p:attrNameLst>
                                          <p:attrName>style.visibility</p:attrName>
                                        </p:attrNameLst>
                                      </p:cBhvr>
                                      <p:to>
                                        <p:strVal val="visible"/>
                                      </p:to>
                                    </p:set>
                                    <p:anim calcmode="lin" valueType="num">
                                      <p:cBhvr>
                                        <p:cTn id="33" dur="500" fill="hold"/>
                                        <p:tgtEl>
                                          <p:spTgt spid="61448"/>
                                        </p:tgtEl>
                                        <p:attrNameLst>
                                          <p:attrName>ppt_x</p:attrName>
                                        </p:attrNameLst>
                                      </p:cBhvr>
                                      <p:tavLst>
                                        <p:tav tm="0">
                                          <p:val>
                                            <p:strVal val="#ppt_x+#ppt_w/2"/>
                                          </p:val>
                                        </p:tav>
                                        <p:tav tm="100000">
                                          <p:val>
                                            <p:strVal val="#ppt_x"/>
                                          </p:val>
                                        </p:tav>
                                      </p:tavLst>
                                    </p:anim>
                                    <p:anim calcmode="lin" valueType="num">
                                      <p:cBhvr>
                                        <p:cTn id="34" dur="500" fill="hold"/>
                                        <p:tgtEl>
                                          <p:spTgt spid="61448"/>
                                        </p:tgtEl>
                                        <p:attrNameLst>
                                          <p:attrName>ppt_y</p:attrName>
                                        </p:attrNameLst>
                                      </p:cBhvr>
                                      <p:tavLst>
                                        <p:tav tm="0">
                                          <p:val>
                                            <p:strVal val="#ppt_y"/>
                                          </p:val>
                                        </p:tav>
                                        <p:tav tm="100000">
                                          <p:val>
                                            <p:strVal val="#ppt_y"/>
                                          </p:val>
                                        </p:tav>
                                      </p:tavLst>
                                    </p:anim>
                                    <p:anim calcmode="lin" valueType="num">
                                      <p:cBhvr>
                                        <p:cTn id="35" dur="500" fill="hold"/>
                                        <p:tgtEl>
                                          <p:spTgt spid="61448"/>
                                        </p:tgtEl>
                                        <p:attrNameLst>
                                          <p:attrName>ppt_w</p:attrName>
                                        </p:attrNameLst>
                                      </p:cBhvr>
                                      <p:tavLst>
                                        <p:tav tm="0">
                                          <p:val>
                                            <p:fltVal val="0"/>
                                          </p:val>
                                        </p:tav>
                                        <p:tav tm="100000">
                                          <p:val>
                                            <p:strVal val="#ppt_w"/>
                                          </p:val>
                                        </p:tav>
                                      </p:tavLst>
                                    </p:anim>
                                    <p:anim calcmode="lin" valueType="num">
                                      <p:cBhvr>
                                        <p:cTn id="36" dur="500" fill="hold"/>
                                        <p:tgtEl>
                                          <p:spTgt spid="61448"/>
                                        </p:tgtEl>
                                        <p:attrNameLst>
                                          <p:attrName>ppt_h</p:attrName>
                                        </p:attrNameLst>
                                      </p:cBhvr>
                                      <p:tavLst>
                                        <p:tav tm="0">
                                          <p:val>
                                            <p:strVal val="#ppt_h"/>
                                          </p:val>
                                        </p:tav>
                                        <p:tav tm="100000">
                                          <p:val>
                                            <p:strVal val="#ppt_h"/>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61467">
                                            <p:txEl>
                                              <p:charRg st="4294967295" end="4294967295"/>
                                            </p:txEl>
                                          </p:spTgt>
                                        </p:tgtEl>
                                        <p:attrNameLst>
                                          <p:attrName>style.visibility</p:attrName>
                                        </p:attrNameLst>
                                      </p:cBhvr>
                                      <p:to>
                                        <p:strVal val="visible"/>
                                      </p:to>
                                    </p:set>
                                    <p:animEffect transition="in" filter="wipe(left)">
                                      <p:cBhvr>
                                        <p:cTn id="41" dur="500"/>
                                        <p:tgtEl>
                                          <p:spTgt spid="61467">
                                            <p:txEl>
                                              <p:charRg st="4294967295" end="4294967295"/>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1468">
                                            <p:bg/>
                                          </p:spTgt>
                                        </p:tgtEl>
                                        <p:attrNameLst>
                                          <p:attrName>style.visibility</p:attrName>
                                        </p:attrNameLst>
                                      </p:cBhvr>
                                      <p:to>
                                        <p:strVal val="visible"/>
                                      </p:to>
                                    </p:set>
                                    <p:animEffect transition="in" filter="fade">
                                      <p:cBhvr>
                                        <p:cTn id="46" dur="500"/>
                                        <p:tgtEl>
                                          <p:spTgt spid="61468">
                                            <p:bg/>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1468">
                                            <p:txEl>
                                              <p:pRg st="0" end="0"/>
                                            </p:txEl>
                                          </p:spTgt>
                                        </p:tgtEl>
                                        <p:attrNameLst>
                                          <p:attrName>style.visibility</p:attrName>
                                        </p:attrNameLst>
                                      </p:cBhvr>
                                      <p:to>
                                        <p:strVal val="visible"/>
                                      </p:to>
                                    </p:set>
                                    <p:animEffect transition="in" filter="fade">
                                      <p:cBhvr>
                                        <p:cTn id="49" dur="500"/>
                                        <p:tgtEl>
                                          <p:spTgt spid="61468">
                                            <p:txEl>
                                              <p:pRg st="0" end="0"/>
                                            </p:txEl>
                                          </p:spTgt>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61468">
                                            <p:txEl>
                                              <p:pRg st="1" end="1"/>
                                            </p:txEl>
                                          </p:spTgt>
                                        </p:tgtEl>
                                        <p:attrNameLst>
                                          <p:attrName>style.visibility</p:attrName>
                                        </p:attrNameLst>
                                      </p:cBhvr>
                                      <p:to>
                                        <p:strVal val="visible"/>
                                      </p:to>
                                    </p:set>
                                    <p:animEffect transition="in" filter="fade">
                                      <p:cBhvr>
                                        <p:cTn id="54" dur="500"/>
                                        <p:tgtEl>
                                          <p:spTgt spid="6146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6" grpId="0" animBg="1"/>
      <p:bldP spid="61447" grpId="0" build="p" autoUpdateAnimBg="0"/>
      <p:bldP spid="61448" grpId="0" animBg="1"/>
      <p:bldP spid="61466" grpId="0" autoUpdateAnimBg="0"/>
      <p:bldP spid="61467" grpId="0" autoUpdateAnimBg="0"/>
      <p:bldP spid="61468" grpId="0" build="p"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6" name="Rectangle 2"/>
          <p:cNvSpPr>
            <a:spLocks noGrp="1" noChangeArrowheads="1"/>
          </p:cNvSpPr>
          <p:nvPr>
            <p:ph type="title"/>
          </p:nvPr>
        </p:nvSpPr>
        <p:spPr/>
        <p:txBody>
          <a:bodyPr/>
          <a:lstStyle/>
          <a:p>
            <a:r>
              <a:rPr lang="en-US" sz="3000" dirty="0"/>
              <a:t>Trade policy under fixed exchange rates</a:t>
            </a:r>
          </a:p>
        </p:txBody>
      </p:sp>
      <p:grpSp>
        <p:nvGrpSpPr>
          <p:cNvPr id="10247" name="Group 3"/>
          <p:cNvGrpSpPr>
            <a:grpSpLocks/>
          </p:cNvGrpSpPr>
          <p:nvPr/>
        </p:nvGrpSpPr>
        <p:grpSpPr bwMode="auto">
          <a:xfrm>
            <a:off x="4724400" y="2286000"/>
            <a:ext cx="3962400" cy="3581400"/>
            <a:chOff x="2976" y="1440"/>
            <a:chExt cx="2496" cy="2256"/>
          </a:xfrm>
        </p:grpSpPr>
        <p:grpSp>
          <p:nvGrpSpPr>
            <p:cNvPr id="10257" name="Group 4"/>
            <p:cNvGrpSpPr>
              <a:grpSpLocks/>
            </p:cNvGrpSpPr>
            <p:nvPr/>
          </p:nvGrpSpPr>
          <p:grpSpPr bwMode="auto">
            <a:xfrm>
              <a:off x="3168" y="1440"/>
              <a:ext cx="2304" cy="2112"/>
              <a:chOff x="3168" y="1440"/>
              <a:chExt cx="2304" cy="2112"/>
            </a:xfrm>
          </p:grpSpPr>
          <p:grpSp>
            <p:nvGrpSpPr>
              <p:cNvPr id="10266" name="Group 5"/>
              <p:cNvGrpSpPr>
                <a:grpSpLocks/>
              </p:cNvGrpSpPr>
              <p:nvPr/>
            </p:nvGrpSpPr>
            <p:grpSpPr bwMode="auto">
              <a:xfrm>
                <a:off x="3312" y="1680"/>
                <a:ext cx="1968" cy="1728"/>
                <a:chOff x="2640" y="1056"/>
                <a:chExt cx="2496" cy="2112"/>
              </a:xfrm>
            </p:grpSpPr>
            <p:sp>
              <p:nvSpPr>
                <p:cNvPr id="10269" name="Line 6"/>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270" name="Line 7"/>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0267" name="Text Box 8"/>
              <p:cNvSpPr txBox="1">
                <a:spLocks noChangeArrowheads="1"/>
              </p:cNvSpPr>
              <p:nvPr/>
            </p:nvSpPr>
            <p:spPr bwMode="auto">
              <a:xfrm>
                <a:off x="5136" y="3264"/>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10268" name="Text Box 9"/>
              <p:cNvSpPr txBox="1">
                <a:spLocks noChangeArrowheads="1"/>
              </p:cNvSpPr>
              <p:nvPr/>
            </p:nvSpPr>
            <p:spPr bwMode="auto">
              <a:xfrm>
                <a:off x="3168" y="1440"/>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e</a:t>
                </a:r>
                <a:endParaRPr lang="en-US" sz="2200" dirty="0"/>
              </a:p>
            </p:txBody>
          </p:sp>
        </p:grpSp>
        <p:sp>
          <p:nvSpPr>
            <p:cNvPr id="10258" name="Text Box 10"/>
            <p:cNvSpPr txBox="1">
              <a:spLocks noChangeArrowheads="1"/>
            </p:cNvSpPr>
            <p:nvPr/>
          </p:nvSpPr>
          <p:spPr bwMode="auto">
            <a:xfrm>
              <a:off x="4032" y="3408"/>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baseline="-25000" dirty="0">
                  <a:latin typeface="Tahoma" pitchFamily="34" charset="0"/>
                </a:rPr>
                <a:t>1</a:t>
              </a:r>
              <a:r>
                <a:rPr lang="en-US" sz="2400" dirty="0"/>
                <a:t> </a:t>
              </a:r>
              <a:endParaRPr lang="en-US" sz="2200" dirty="0"/>
            </a:p>
          </p:txBody>
        </p:sp>
        <p:grpSp>
          <p:nvGrpSpPr>
            <p:cNvPr id="10259" name="Group 11"/>
            <p:cNvGrpSpPr>
              <a:grpSpLocks/>
            </p:cNvGrpSpPr>
            <p:nvPr/>
          </p:nvGrpSpPr>
          <p:grpSpPr bwMode="auto">
            <a:xfrm>
              <a:off x="2976" y="2400"/>
              <a:ext cx="2281" cy="288"/>
              <a:chOff x="2976" y="2400"/>
              <a:chExt cx="2281" cy="288"/>
            </a:xfrm>
          </p:grpSpPr>
          <p:sp>
            <p:nvSpPr>
              <p:cNvPr id="10264" name="Line 12"/>
              <p:cNvSpPr>
                <a:spLocks noChangeShapeType="1"/>
              </p:cNvSpPr>
              <p:nvPr/>
            </p:nvSpPr>
            <p:spPr bwMode="auto">
              <a:xfrm flipH="1" flipV="1">
                <a:off x="3312" y="2574"/>
                <a:ext cx="1945" cy="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265" name="Text Box 13"/>
              <p:cNvSpPr txBox="1">
                <a:spLocks noChangeArrowheads="1"/>
              </p:cNvSpPr>
              <p:nvPr/>
            </p:nvSpPr>
            <p:spPr bwMode="auto">
              <a:xfrm>
                <a:off x="2976" y="2400"/>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e</a:t>
                </a:r>
                <a:r>
                  <a:rPr lang="en-US" sz="2400" baseline="-25000" dirty="0">
                    <a:latin typeface="Tahoma" pitchFamily="34" charset="0"/>
                  </a:rPr>
                  <a:t>1</a:t>
                </a:r>
                <a:r>
                  <a:rPr lang="en-US" sz="2400" dirty="0"/>
                  <a:t> </a:t>
                </a:r>
                <a:endParaRPr lang="en-US" sz="2200" dirty="0"/>
              </a:p>
            </p:txBody>
          </p:sp>
        </p:grpSp>
        <p:grpSp>
          <p:nvGrpSpPr>
            <p:cNvPr id="10260" name="Group 14"/>
            <p:cNvGrpSpPr>
              <a:grpSpLocks/>
            </p:cNvGrpSpPr>
            <p:nvPr/>
          </p:nvGrpSpPr>
          <p:grpSpPr bwMode="auto">
            <a:xfrm>
              <a:off x="4016" y="1536"/>
              <a:ext cx="424" cy="1871"/>
              <a:chOff x="4016" y="1536"/>
              <a:chExt cx="424" cy="1871"/>
            </a:xfrm>
          </p:grpSpPr>
          <p:sp>
            <p:nvSpPr>
              <p:cNvPr id="10263" name="Line 15"/>
              <p:cNvSpPr>
                <a:spLocks noChangeShapeType="1"/>
              </p:cNvSpPr>
              <p:nvPr/>
            </p:nvSpPr>
            <p:spPr bwMode="auto">
              <a:xfrm>
                <a:off x="4204" y="1765"/>
                <a:ext cx="0" cy="1642"/>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10245" name="Object 5"/>
              <p:cNvGraphicFramePr>
                <a:graphicFrameLocks noChangeAspect="1"/>
              </p:cNvGraphicFramePr>
              <p:nvPr/>
            </p:nvGraphicFramePr>
            <p:xfrm>
              <a:off x="4016" y="1536"/>
              <a:ext cx="424" cy="288"/>
            </p:xfrm>
            <a:graphic>
              <a:graphicData uri="http://schemas.openxmlformats.org/presentationml/2006/ole">
                <mc:AlternateContent xmlns:mc="http://schemas.openxmlformats.org/markup-compatibility/2006">
                  <mc:Choice xmlns:v="urn:schemas-microsoft-com:vml" Requires="v">
                    <p:oleObj spid="_x0000_s10352" name="Equation" r:id="rId4" imgW="355320" imgH="241200" progId="Equation.DSMT4">
                      <p:embed/>
                    </p:oleObj>
                  </mc:Choice>
                  <mc:Fallback>
                    <p:oleObj name="Equation" r:id="rId4" imgW="355320" imgH="2412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10261" name="Group 17"/>
            <p:cNvGrpSpPr>
              <a:grpSpLocks/>
            </p:cNvGrpSpPr>
            <p:nvPr/>
          </p:nvGrpSpPr>
          <p:grpSpPr bwMode="auto">
            <a:xfrm>
              <a:off x="3552" y="1920"/>
              <a:ext cx="1632" cy="1456"/>
              <a:chOff x="3552" y="1920"/>
              <a:chExt cx="1632" cy="1456"/>
            </a:xfrm>
          </p:grpSpPr>
          <p:sp>
            <p:nvSpPr>
              <p:cNvPr id="10262" name="Line 18"/>
              <p:cNvSpPr>
                <a:spLocks noChangeShapeType="1"/>
              </p:cNvSpPr>
              <p:nvPr/>
            </p:nvSpPr>
            <p:spPr bwMode="auto">
              <a:xfrm>
                <a:off x="3552" y="1920"/>
                <a:ext cx="1255" cy="1253"/>
              </a:xfrm>
              <a:prstGeom prst="line">
                <a:avLst/>
              </a:prstGeom>
              <a:noFill/>
              <a:ln w="28575">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10244" name="Object 4"/>
              <p:cNvGraphicFramePr>
                <a:graphicFrameLocks noChangeAspect="1"/>
              </p:cNvGraphicFramePr>
              <p:nvPr/>
            </p:nvGraphicFramePr>
            <p:xfrm>
              <a:off x="4800" y="3072"/>
              <a:ext cx="384" cy="304"/>
            </p:xfrm>
            <a:graphic>
              <a:graphicData uri="http://schemas.openxmlformats.org/presentationml/2006/ole">
                <mc:AlternateContent xmlns:mc="http://schemas.openxmlformats.org/markup-compatibility/2006">
                  <mc:Choice xmlns:v="urn:schemas-microsoft-com:vml" Requires="v">
                    <p:oleObj spid="_x0000_s10353" name="Equation" r:id="rId6" imgW="304560" imgH="241200" progId="Equation.DSMT4">
                      <p:embed/>
                    </p:oleObj>
                  </mc:Choice>
                  <mc:Fallback>
                    <p:oleObj name="Equation" r:id="rId6" imgW="304560" imgH="2412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00" y="3072"/>
                            <a:ext cx="384"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grpSp>
        <p:nvGrpSpPr>
          <p:cNvPr id="8" name="Group 20"/>
          <p:cNvGrpSpPr>
            <a:grpSpLocks/>
          </p:cNvGrpSpPr>
          <p:nvPr/>
        </p:nvGrpSpPr>
        <p:grpSpPr bwMode="auto">
          <a:xfrm>
            <a:off x="5715000" y="2565400"/>
            <a:ext cx="2590800" cy="2311400"/>
            <a:chOff x="3600" y="1616"/>
            <a:chExt cx="1632" cy="1456"/>
          </a:xfrm>
        </p:grpSpPr>
        <p:sp>
          <p:nvSpPr>
            <p:cNvPr id="10256" name="Line 21"/>
            <p:cNvSpPr>
              <a:spLocks noChangeShapeType="1"/>
            </p:cNvSpPr>
            <p:nvPr/>
          </p:nvSpPr>
          <p:spPr bwMode="auto">
            <a:xfrm>
              <a:off x="3600" y="1616"/>
              <a:ext cx="1255" cy="1253"/>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10243" name="Object 3"/>
            <p:cNvGraphicFramePr>
              <a:graphicFrameLocks noChangeAspect="1"/>
            </p:cNvGraphicFramePr>
            <p:nvPr/>
          </p:nvGraphicFramePr>
          <p:xfrm>
            <a:off x="4848" y="2768"/>
            <a:ext cx="384" cy="304"/>
          </p:xfrm>
          <a:graphic>
            <a:graphicData uri="http://schemas.openxmlformats.org/presentationml/2006/ole">
              <mc:AlternateContent xmlns:mc="http://schemas.openxmlformats.org/markup-compatibility/2006">
                <mc:Choice xmlns:v="urn:schemas-microsoft-com:vml" Requires="v">
                  <p:oleObj spid="_x0000_s10354" name="Equation" r:id="rId8" imgW="304560" imgH="241200" progId="Equation.DSMT4">
                    <p:embed/>
                  </p:oleObj>
                </mc:Choice>
                <mc:Fallback>
                  <p:oleObj name="Equation" r:id="rId8" imgW="304560" imgH="2412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48" y="2768"/>
                          <a:ext cx="384"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63511" name="Rectangle 23"/>
          <p:cNvSpPr>
            <a:spLocks noGrp="1" noChangeArrowheads="1"/>
          </p:cNvSpPr>
          <p:nvPr>
            <p:ph type="body" idx="4294967295"/>
          </p:nvPr>
        </p:nvSpPr>
        <p:spPr>
          <a:xfrm>
            <a:off x="542925" y="1614488"/>
            <a:ext cx="4113213" cy="1082675"/>
          </a:xfrm>
          <a:noFill/>
        </p:spPr>
        <p:txBody>
          <a:bodyPr/>
          <a:lstStyle/>
          <a:p>
            <a:pPr marL="0" indent="0">
              <a:lnSpc>
                <a:spcPct val="115000"/>
              </a:lnSpc>
              <a:spcBef>
                <a:spcPct val="15000"/>
              </a:spcBef>
              <a:buFont typeface="Wingdings" pitchFamily="2" charset="2"/>
              <a:buNone/>
              <a:tabLst>
                <a:tab pos="461963" algn="l"/>
              </a:tabLst>
            </a:pPr>
            <a:r>
              <a:rPr lang="en-US" sz="2500" dirty="0"/>
              <a:t>A restriction on imports puts upward pressure on </a:t>
            </a:r>
            <a:r>
              <a:rPr lang="en-US" sz="2500" b="1" i="1" dirty="0"/>
              <a:t>e</a:t>
            </a:r>
            <a:r>
              <a:rPr lang="en-US" sz="2500" dirty="0"/>
              <a:t>.  </a:t>
            </a:r>
          </a:p>
        </p:txBody>
      </p:sp>
      <p:sp>
        <p:nvSpPr>
          <p:cNvPr id="63512" name="Rectangle 24"/>
          <p:cNvSpPr>
            <a:spLocks noChangeArrowheads="1"/>
          </p:cNvSpPr>
          <p:nvPr/>
        </p:nvSpPr>
        <p:spPr bwMode="auto">
          <a:xfrm>
            <a:off x="615950" y="4864100"/>
            <a:ext cx="3200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ct val="15000"/>
              </a:spcBef>
              <a:buClr>
                <a:srgbClr val="008080"/>
              </a:buClr>
              <a:buSzPct val="120000"/>
              <a:buFont typeface="Wingdings" pitchFamily="2" charset="2"/>
              <a:buNone/>
              <a:tabLst>
                <a:tab pos="461963" algn="l"/>
              </a:tabLst>
            </a:pPr>
            <a:r>
              <a:rPr lang="en-US" sz="2500" dirty="0"/>
              <a:t>Results:  </a:t>
            </a:r>
          </a:p>
          <a:p>
            <a:pPr>
              <a:lnSpc>
                <a:spcPct val="115000"/>
              </a:lnSpc>
              <a:spcBef>
                <a:spcPct val="15000"/>
              </a:spcBef>
              <a:buClr>
                <a:srgbClr val="008080"/>
              </a:buClr>
              <a:buSzPct val="120000"/>
              <a:tabLst>
                <a:tab pos="461963" algn="l"/>
              </a:tabLst>
            </a:pPr>
            <a:r>
              <a:rPr lang="en-US" sz="2600" dirty="0"/>
              <a:t>	</a:t>
            </a:r>
            <a:r>
              <a:rPr lang="en-US" sz="2800" dirty="0">
                <a:latin typeface="Times New Roman"/>
                <a:cs typeface="Times New Roman"/>
                <a:sym typeface="Symbol" pitchFamily="18" charset="2"/>
              </a:rPr>
              <a:t>Δ</a:t>
            </a:r>
            <a:r>
              <a:rPr lang="en-US" sz="2600" b="1" i="1" dirty="0">
                <a:sym typeface="Symbol" pitchFamily="18" charset="2"/>
              </a:rPr>
              <a:t>e</a:t>
            </a:r>
            <a:r>
              <a:rPr lang="en-US" sz="2600" dirty="0">
                <a:sym typeface="Symbol" pitchFamily="18" charset="2"/>
              </a:rPr>
              <a:t> = 0, </a:t>
            </a:r>
            <a:r>
              <a:rPr lang="en-US" sz="2800" dirty="0">
                <a:solidFill>
                  <a:srgbClr val="000000"/>
                </a:solidFill>
                <a:latin typeface="Times New Roman"/>
                <a:cs typeface="Times New Roman"/>
                <a:sym typeface="Symbol" pitchFamily="18" charset="2"/>
              </a:rPr>
              <a:t>Δ</a:t>
            </a:r>
            <a:r>
              <a:rPr lang="en-US" sz="2600" b="1" i="1" dirty="0">
                <a:sym typeface="Symbol" pitchFamily="18" charset="2"/>
              </a:rPr>
              <a:t>Y</a:t>
            </a:r>
            <a:r>
              <a:rPr lang="en-US" sz="2600" dirty="0">
                <a:sym typeface="Symbol" pitchFamily="18" charset="2"/>
              </a:rPr>
              <a:t>  &gt; 0</a:t>
            </a:r>
          </a:p>
        </p:txBody>
      </p:sp>
      <p:sp>
        <p:nvSpPr>
          <p:cNvPr id="63513" name="Text Box 25"/>
          <p:cNvSpPr txBox="1">
            <a:spLocks noChangeArrowheads="1"/>
          </p:cNvSpPr>
          <p:nvPr/>
        </p:nvSpPr>
        <p:spPr bwMode="auto">
          <a:xfrm>
            <a:off x="6972300" y="54102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baseline="-25000" dirty="0">
                <a:latin typeface="Tahoma" pitchFamily="34" charset="0"/>
              </a:rPr>
              <a:t>2</a:t>
            </a:r>
            <a:r>
              <a:rPr lang="en-US" sz="2400" dirty="0"/>
              <a:t> </a:t>
            </a:r>
            <a:endParaRPr lang="en-US" sz="2200" dirty="0"/>
          </a:p>
        </p:txBody>
      </p:sp>
      <p:grpSp>
        <p:nvGrpSpPr>
          <p:cNvPr id="9" name="Group 26"/>
          <p:cNvGrpSpPr>
            <a:grpSpLocks/>
          </p:cNvGrpSpPr>
          <p:nvPr/>
        </p:nvGrpSpPr>
        <p:grpSpPr bwMode="auto">
          <a:xfrm>
            <a:off x="6946900" y="2438400"/>
            <a:ext cx="673100" cy="2970213"/>
            <a:chOff x="4376" y="1536"/>
            <a:chExt cx="424" cy="1871"/>
          </a:xfrm>
        </p:grpSpPr>
        <p:sp>
          <p:nvSpPr>
            <p:cNvPr id="10255" name="Line 27"/>
            <p:cNvSpPr>
              <a:spLocks noChangeShapeType="1"/>
            </p:cNvSpPr>
            <p:nvPr/>
          </p:nvSpPr>
          <p:spPr bwMode="auto">
            <a:xfrm>
              <a:off x="4564" y="1765"/>
              <a:ext cx="0" cy="1642"/>
            </a:xfrm>
            <a:prstGeom prst="line">
              <a:avLst/>
            </a:prstGeom>
            <a:noFill/>
            <a:ln w="28575">
              <a:solidFill>
                <a:srgbClr val="66FF33"/>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10242" name="Object 2"/>
            <p:cNvGraphicFramePr>
              <a:graphicFrameLocks noChangeAspect="1"/>
            </p:cNvGraphicFramePr>
            <p:nvPr/>
          </p:nvGraphicFramePr>
          <p:xfrm>
            <a:off x="4376" y="1536"/>
            <a:ext cx="424" cy="288"/>
          </p:xfrm>
          <a:graphic>
            <a:graphicData uri="http://schemas.openxmlformats.org/presentationml/2006/ole">
              <mc:AlternateContent xmlns:mc="http://schemas.openxmlformats.org/markup-compatibility/2006">
                <mc:Choice xmlns:v="urn:schemas-microsoft-com:vml" Requires="v">
                  <p:oleObj spid="_x0000_s10355" name="Equation" r:id="rId10" imgW="355320" imgH="241200" progId="Equation.DSMT4">
                    <p:embed/>
                  </p:oleObj>
                </mc:Choice>
                <mc:Fallback>
                  <p:oleObj name="Equation" r:id="rId10" imgW="355320" imgH="24120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76" y="1536"/>
                          <a:ext cx="42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63517" name="Rectangle 29"/>
          <p:cNvSpPr>
            <a:spLocks noChangeArrowheads="1"/>
          </p:cNvSpPr>
          <p:nvPr/>
        </p:nvSpPr>
        <p:spPr bwMode="auto">
          <a:xfrm>
            <a:off x="579438" y="2611438"/>
            <a:ext cx="3429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5000"/>
              </a:lnSpc>
              <a:spcBef>
                <a:spcPct val="15000"/>
              </a:spcBef>
              <a:buClr>
                <a:srgbClr val="008080"/>
              </a:buClr>
              <a:buSzPct val="120000"/>
              <a:buFont typeface="Wingdings" pitchFamily="2" charset="2"/>
              <a:buNone/>
              <a:tabLst>
                <a:tab pos="461963" algn="l"/>
              </a:tabLst>
            </a:pPr>
            <a:r>
              <a:rPr lang="en-US" sz="2500" dirty="0"/>
              <a:t>To keep </a:t>
            </a:r>
            <a:r>
              <a:rPr lang="en-US" sz="2500" b="1" i="1" dirty="0"/>
              <a:t>e</a:t>
            </a:r>
            <a:r>
              <a:rPr lang="en-US" sz="2500" dirty="0"/>
              <a:t> from rising, </a:t>
            </a:r>
            <a:br>
              <a:rPr lang="en-US" sz="2500" dirty="0"/>
            </a:br>
            <a:r>
              <a:rPr lang="en-US" sz="2500" dirty="0"/>
              <a:t>the central bank must </a:t>
            </a:r>
            <a:br>
              <a:rPr lang="en-US" sz="2500" dirty="0"/>
            </a:br>
            <a:r>
              <a:rPr lang="en-US" sz="2500" dirty="0"/>
              <a:t>sell domestic currency, </a:t>
            </a:r>
            <a:br>
              <a:rPr lang="en-US" sz="2500" dirty="0"/>
            </a:br>
            <a:r>
              <a:rPr lang="en-US" sz="2500" dirty="0"/>
              <a:t>which increases </a:t>
            </a:r>
            <a:r>
              <a:rPr lang="en-US" sz="2500" b="1" i="1" dirty="0"/>
              <a:t>M</a:t>
            </a:r>
            <a:r>
              <a:rPr lang="en-US" sz="2500" dirty="0"/>
              <a:t> </a:t>
            </a:r>
            <a:br>
              <a:rPr lang="en-US" sz="2500" dirty="0"/>
            </a:br>
            <a:r>
              <a:rPr lang="en-US" sz="2500" dirty="0"/>
              <a:t>and shifts </a:t>
            </a:r>
            <a:r>
              <a:rPr lang="en-US" sz="2500" i="1" dirty="0"/>
              <a:t>LM*</a:t>
            </a:r>
            <a:r>
              <a:rPr lang="en-US" sz="2500" dirty="0"/>
              <a:t> right.  </a:t>
            </a:r>
          </a:p>
        </p:txBody>
      </p:sp>
      <p:sp>
        <p:nvSpPr>
          <p:cNvPr id="63518" name="Rectangle 30"/>
          <p:cNvSpPr>
            <a:spLocks noChangeArrowheads="1"/>
          </p:cNvSpPr>
          <p:nvPr/>
        </p:nvSpPr>
        <p:spPr bwMode="auto">
          <a:xfrm>
            <a:off x="480200" y="1220078"/>
            <a:ext cx="4089400" cy="4794250"/>
          </a:xfrm>
          <a:prstGeom prst="rect">
            <a:avLst/>
          </a:prstGeom>
          <a:solidFill>
            <a:srgbClr val="FFCCCC"/>
          </a:solidFill>
          <a:ln w="9525">
            <a:noFill/>
            <a:miter lim="800000"/>
            <a:headEnd/>
            <a:tailEnd/>
          </a:ln>
          <a:effectLst>
            <a:outerShdw blurRad="50800" dist="38100" dir="2700000" algn="tl" rotWithShape="0">
              <a:prstClr val="black">
                <a:alpha val="40000"/>
              </a:prstClr>
            </a:outerShdw>
          </a:effectLst>
        </p:spPr>
        <p:txBody>
          <a:bodyPr/>
          <a:lstStyle/>
          <a:p>
            <a:pPr>
              <a:lnSpc>
                <a:spcPct val="105000"/>
              </a:lnSpc>
              <a:spcBef>
                <a:spcPct val="30000"/>
              </a:spcBef>
              <a:buClr>
                <a:srgbClr val="008080"/>
              </a:buClr>
              <a:buSzPct val="120000"/>
              <a:buFont typeface="Wingdings" pitchFamily="2" charset="2"/>
              <a:buNone/>
              <a:tabLst>
                <a:tab pos="461963" algn="l"/>
              </a:tabLst>
              <a:defRPr/>
            </a:pPr>
            <a:r>
              <a:rPr lang="en-US" sz="2500" dirty="0"/>
              <a:t>Under floating rates, </a:t>
            </a:r>
            <a:br>
              <a:rPr lang="en-US" sz="2500" dirty="0"/>
            </a:br>
            <a:r>
              <a:rPr lang="en-US" sz="2500" dirty="0"/>
              <a:t>import restrictions </a:t>
            </a:r>
            <a:br>
              <a:rPr lang="en-US" sz="2500" dirty="0"/>
            </a:br>
            <a:r>
              <a:rPr lang="en-US" sz="2500" dirty="0"/>
              <a:t>do not affect </a:t>
            </a:r>
            <a:r>
              <a:rPr lang="en-US" sz="2500" b="1" i="1" dirty="0"/>
              <a:t>Y</a:t>
            </a:r>
            <a:r>
              <a:rPr lang="en-US" sz="1100" dirty="0"/>
              <a:t> </a:t>
            </a:r>
            <a:r>
              <a:rPr lang="en-US" sz="2500" dirty="0"/>
              <a:t> or </a:t>
            </a:r>
            <a:r>
              <a:rPr lang="en-US" sz="2500" b="1" i="1" dirty="0"/>
              <a:t>NX</a:t>
            </a:r>
            <a:r>
              <a:rPr lang="en-US" sz="2500" b="1" dirty="0"/>
              <a:t>.</a:t>
            </a:r>
            <a:r>
              <a:rPr lang="en-US" sz="2500" dirty="0"/>
              <a:t>  </a:t>
            </a:r>
          </a:p>
          <a:p>
            <a:pPr>
              <a:lnSpc>
                <a:spcPct val="105000"/>
              </a:lnSpc>
              <a:spcBef>
                <a:spcPct val="30000"/>
              </a:spcBef>
              <a:buClr>
                <a:srgbClr val="008080"/>
              </a:buClr>
              <a:buSzPct val="120000"/>
              <a:buFont typeface="Wingdings" pitchFamily="2" charset="2"/>
              <a:buNone/>
              <a:tabLst>
                <a:tab pos="461963" algn="l"/>
              </a:tabLst>
              <a:defRPr/>
            </a:pPr>
            <a:r>
              <a:rPr lang="en-US" sz="2500" dirty="0"/>
              <a:t>Under fixed rates,</a:t>
            </a:r>
            <a:br>
              <a:rPr lang="en-US" sz="2500" dirty="0"/>
            </a:br>
            <a:r>
              <a:rPr lang="en-US" sz="2500" dirty="0"/>
              <a:t>import restrictions </a:t>
            </a:r>
            <a:br>
              <a:rPr lang="en-US" sz="2500" dirty="0"/>
            </a:br>
            <a:r>
              <a:rPr lang="en-US" sz="2500" dirty="0"/>
              <a:t>increase </a:t>
            </a:r>
            <a:r>
              <a:rPr lang="en-US" sz="2500" b="1" i="1" dirty="0"/>
              <a:t>Y</a:t>
            </a:r>
            <a:r>
              <a:rPr lang="en-US" sz="1100" dirty="0"/>
              <a:t> </a:t>
            </a:r>
            <a:r>
              <a:rPr lang="en-US" sz="2500" dirty="0"/>
              <a:t> and </a:t>
            </a:r>
            <a:r>
              <a:rPr lang="en-US" sz="2500" b="1" i="1" dirty="0"/>
              <a:t>NX</a:t>
            </a:r>
            <a:r>
              <a:rPr lang="en-US" sz="2500" b="1" dirty="0"/>
              <a:t>. </a:t>
            </a:r>
          </a:p>
          <a:p>
            <a:pPr>
              <a:lnSpc>
                <a:spcPct val="105000"/>
              </a:lnSpc>
              <a:spcBef>
                <a:spcPct val="30000"/>
              </a:spcBef>
              <a:buClr>
                <a:srgbClr val="008080"/>
              </a:buClr>
              <a:buSzPct val="120000"/>
              <a:buFont typeface="Wingdings" pitchFamily="2" charset="2"/>
              <a:buNone/>
              <a:tabLst>
                <a:tab pos="461963" algn="l"/>
              </a:tabLst>
              <a:defRPr/>
            </a:pPr>
            <a:r>
              <a:rPr lang="en-US" sz="2500" dirty="0"/>
              <a:t>But, these gains come </a:t>
            </a:r>
            <a:br>
              <a:rPr lang="en-US" sz="2500" dirty="0"/>
            </a:br>
            <a:r>
              <a:rPr lang="en-US" sz="2500" dirty="0"/>
              <a:t>at the expense of other countries:  the policy merely shifts demand from foreign to domestic goods.</a:t>
            </a:r>
          </a:p>
        </p:txBody>
      </p:sp>
    </p:spTree>
    <p:extLst>
      <p:ext uri="{BB962C8B-B14F-4D97-AF65-F5344CB8AC3E}">
        <p14:creationId xmlns:p14="http://schemas.microsoft.com/office/powerpoint/2010/main" val="108485560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3511">
                                            <p:txEl>
                                              <p:pRg st="0" end="0"/>
                                            </p:txEl>
                                          </p:spTgt>
                                        </p:tgtEl>
                                        <p:attrNameLst>
                                          <p:attrName>style.visibility</p:attrName>
                                        </p:attrNameLst>
                                      </p:cBhvr>
                                      <p:to>
                                        <p:strVal val="visible"/>
                                      </p:to>
                                    </p:set>
                                    <p:animEffect transition="in" filter="wipe(left)">
                                      <p:cBhvr>
                                        <p:cTn id="7" dur="500"/>
                                        <p:tgtEl>
                                          <p:spTgt spid="635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strips(downRigh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3517">
                                            <p:txEl>
                                              <p:pRg st="0" end="0"/>
                                            </p:txEl>
                                          </p:spTgt>
                                        </p:tgtEl>
                                        <p:attrNameLst>
                                          <p:attrName>style.visibility</p:attrName>
                                        </p:attrNameLst>
                                      </p:cBhvr>
                                      <p:to>
                                        <p:strVal val="visible"/>
                                      </p:to>
                                    </p:set>
                                    <p:animEffect transition="in" filter="wipe(left)">
                                      <p:cBhvr>
                                        <p:cTn id="17" dur="500"/>
                                        <p:tgtEl>
                                          <p:spTgt spid="63517">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up)">
                                      <p:cBhvr>
                                        <p:cTn id="22" dur="500"/>
                                        <p:tgtEl>
                                          <p:spTgt spid="9"/>
                                        </p:tgtEl>
                                      </p:cBhvr>
                                    </p:animEffect>
                                  </p:childTnLst>
                                </p:cTn>
                              </p:par>
                            </p:childTnLst>
                          </p:cTn>
                        </p:par>
                        <p:par>
                          <p:cTn id="23" fill="hold" nodeType="afterGroup">
                            <p:stCondLst>
                              <p:cond delay="500"/>
                            </p:stCondLst>
                            <p:childTnLst>
                              <p:par>
                                <p:cTn id="24" presetID="18" presetClass="entr" presetSubtype="6" fill="hold" grpId="0" nodeType="afterEffect">
                                  <p:stCondLst>
                                    <p:cond delay="0"/>
                                  </p:stCondLst>
                                  <p:childTnLst>
                                    <p:set>
                                      <p:cBhvr>
                                        <p:cTn id="25" dur="1" fill="hold">
                                          <p:stCondLst>
                                            <p:cond delay="0"/>
                                          </p:stCondLst>
                                        </p:cTn>
                                        <p:tgtEl>
                                          <p:spTgt spid="63513"/>
                                        </p:tgtEl>
                                        <p:attrNameLst>
                                          <p:attrName>style.visibility</p:attrName>
                                        </p:attrNameLst>
                                      </p:cBhvr>
                                      <p:to>
                                        <p:strVal val="visible"/>
                                      </p:to>
                                    </p:set>
                                    <p:animEffect transition="in" filter="strips(downRight)">
                                      <p:cBhvr>
                                        <p:cTn id="26" dur="500"/>
                                        <p:tgtEl>
                                          <p:spTgt spid="6351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63512">
                                            <p:txEl>
                                              <p:pRg st="0" end="0"/>
                                            </p:txEl>
                                          </p:spTgt>
                                        </p:tgtEl>
                                        <p:attrNameLst>
                                          <p:attrName>style.visibility</p:attrName>
                                        </p:attrNameLst>
                                      </p:cBhvr>
                                      <p:to>
                                        <p:strVal val="visible"/>
                                      </p:to>
                                    </p:set>
                                    <p:animEffect transition="in" filter="wipe(left)">
                                      <p:cBhvr>
                                        <p:cTn id="31" dur="500"/>
                                        <p:tgtEl>
                                          <p:spTgt spid="63512">
                                            <p:txEl>
                                              <p:pRg st="0" end="0"/>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63512">
                                            <p:txEl>
                                              <p:pRg st="1" end="1"/>
                                            </p:txEl>
                                          </p:spTgt>
                                        </p:tgtEl>
                                        <p:attrNameLst>
                                          <p:attrName>style.visibility</p:attrName>
                                        </p:attrNameLst>
                                      </p:cBhvr>
                                      <p:to>
                                        <p:strVal val="visible"/>
                                      </p:to>
                                    </p:set>
                                    <p:animEffect transition="in" filter="wipe(left)">
                                      <p:cBhvr>
                                        <p:cTn id="36" dur="500"/>
                                        <p:tgtEl>
                                          <p:spTgt spid="63512">
                                            <p:txEl>
                                              <p:pRg st="1" end="1"/>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3518">
                                            <p:bg/>
                                          </p:spTgt>
                                        </p:tgtEl>
                                        <p:attrNameLst>
                                          <p:attrName>style.visibility</p:attrName>
                                        </p:attrNameLst>
                                      </p:cBhvr>
                                      <p:to>
                                        <p:strVal val="visible"/>
                                      </p:to>
                                    </p:set>
                                    <p:animEffect transition="in" filter="fade">
                                      <p:cBhvr>
                                        <p:cTn id="41" dur="500"/>
                                        <p:tgtEl>
                                          <p:spTgt spid="63518">
                                            <p:bg/>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3518">
                                            <p:txEl>
                                              <p:pRg st="0" end="0"/>
                                            </p:txEl>
                                          </p:spTgt>
                                        </p:tgtEl>
                                        <p:attrNameLst>
                                          <p:attrName>style.visibility</p:attrName>
                                        </p:attrNameLst>
                                      </p:cBhvr>
                                      <p:to>
                                        <p:strVal val="visible"/>
                                      </p:to>
                                    </p:set>
                                    <p:animEffect transition="in" filter="fade">
                                      <p:cBhvr>
                                        <p:cTn id="44" dur="500"/>
                                        <p:tgtEl>
                                          <p:spTgt spid="63518">
                                            <p:txEl>
                                              <p:pRg st="0" end="0"/>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63518">
                                            <p:txEl>
                                              <p:pRg st="1" end="1"/>
                                            </p:txEl>
                                          </p:spTgt>
                                        </p:tgtEl>
                                        <p:attrNameLst>
                                          <p:attrName>style.visibility</p:attrName>
                                        </p:attrNameLst>
                                      </p:cBhvr>
                                      <p:to>
                                        <p:strVal val="visible"/>
                                      </p:to>
                                    </p:set>
                                    <p:animEffect transition="in" filter="fade">
                                      <p:cBhvr>
                                        <p:cTn id="49" dur="500"/>
                                        <p:tgtEl>
                                          <p:spTgt spid="63518">
                                            <p:txEl>
                                              <p:pRg st="1" end="1"/>
                                            </p:txEl>
                                          </p:spTgt>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63518">
                                            <p:txEl>
                                              <p:pRg st="2" end="2"/>
                                            </p:txEl>
                                          </p:spTgt>
                                        </p:tgtEl>
                                        <p:attrNameLst>
                                          <p:attrName>style.visibility</p:attrName>
                                        </p:attrNameLst>
                                      </p:cBhvr>
                                      <p:to>
                                        <p:strVal val="visible"/>
                                      </p:to>
                                    </p:set>
                                    <p:animEffect transition="in" filter="fade">
                                      <p:cBhvr>
                                        <p:cTn id="54" dur="500"/>
                                        <p:tgtEl>
                                          <p:spTgt spid="635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511" grpId="0" build="p" bldLvl="3" autoUpdateAnimBg="0"/>
      <p:bldP spid="63512" grpId="0" build="p" bldLvl="3" autoUpdateAnimBg="0"/>
      <p:bldP spid="63513" grpId="0" autoUpdateAnimBg="0"/>
      <p:bldP spid="63517" grpId="0" build="p" bldLvl="3" autoUpdateAnimBg="0"/>
      <p:bldP spid="63518" grpId="0" build="p"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95313" y="236538"/>
            <a:ext cx="8116887" cy="1195387"/>
          </a:xfrm>
        </p:spPr>
        <p:txBody>
          <a:bodyPr/>
          <a:lstStyle/>
          <a:p>
            <a:pPr>
              <a:lnSpc>
                <a:spcPct val="100000"/>
              </a:lnSpc>
            </a:pPr>
            <a:r>
              <a:rPr lang="en-US" sz="3100" dirty="0"/>
              <a:t>Summary of policy effects in the Mundell-Fleming model</a:t>
            </a:r>
          </a:p>
        </p:txBody>
      </p:sp>
      <p:graphicFrame>
        <p:nvGraphicFramePr>
          <p:cNvPr id="65539" name="Group 3"/>
          <p:cNvGraphicFramePr>
            <a:graphicFrameLocks noGrp="1"/>
          </p:cNvGraphicFramePr>
          <p:nvPr>
            <p:ph type="tbl" idx="1"/>
            <p:extLst>
              <p:ext uri="{D42A27DB-BD31-4B8C-83A1-F6EECF244321}">
                <p14:modId xmlns:p14="http://schemas.microsoft.com/office/powerpoint/2010/main" val="665989960"/>
              </p:ext>
            </p:extLst>
          </p:nvPr>
        </p:nvGraphicFramePr>
        <p:xfrm>
          <a:off x="892175" y="1714500"/>
          <a:ext cx="7543800" cy="4451351"/>
        </p:xfrm>
        <a:graphic>
          <a:graphicData uri="http://schemas.openxmlformats.org/drawingml/2006/table">
            <a:tbl>
              <a:tblPr/>
              <a:tblGrid>
                <a:gridCol w="2743200">
                  <a:extLst>
                    <a:ext uri="{9D8B030D-6E8A-4147-A177-3AD203B41FA5}">
                      <a16:colId xmlns:a16="http://schemas.microsoft.com/office/drawing/2014/main" val="20000"/>
                    </a:ext>
                  </a:extLst>
                </a:gridCol>
                <a:gridCol w="838200">
                  <a:extLst>
                    <a:ext uri="{9D8B030D-6E8A-4147-A177-3AD203B41FA5}">
                      <a16:colId xmlns:a16="http://schemas.microsoft.com/office/drawing/2014/main" val="20001"/>
                    </a:ext>
                  </a:extLst>
                </a:gridCol>
                <a:gridCol w="762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gridCol w="762000">
                  <a:extLst>
                    <a:ext uri="{9D8B030D-6E8A-4147-A177-3AD203B41FA5}">
                      <a16:colId xmlns:a16="http://schemas.microsoft.com/office/drawing/2014/main" val="20004"/>
                    </a:ext>
                  </a:extLst>
                </a:gridCol>
                <a:gridCol w="762000">
                  <a:extLst>
                    <a:ext uri="{9D8B030D-6E8A-4147-A177-3AD203B41FA5}">
                      <a16:colId xmlns:a16="http://schemas.microsoft.com/office/drawing/2014/main" val="20005"/>
                    </a:ext>
                  </a:extLst>
                </a:gridCol>
                <a:gridCol w="838200">
                  <a:extLst>
                    <a:ext uri="{9D8B030D-6E8A-4147-A177-3AD203B41FA5}">
                      <a16:colId xmlns:a16="http://schemas.microsoft.com/office/drawing/2014/main" val="20006"/>
                    </a:ext>
                  </a:extLst>
                </a:gridCol>
              </a:tblGrid>
              <a:tr h="609600">
                <a:tc rowSpan="3">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gridSpan="6">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1" u="none" strike="noStrike" cap="none" normalizeH="0" baseline="0" dirty="0">
                          <a:ln>
                            <a:noFill/>
                          </a:ln>
                          <a:solidFill>
                            <a:schemeClr val="tx1"/>
                          </a:solidFill>
                          <a:effectLst/>
                          <a:latin typeface="Arial" charset="0"/>
                        </a:rPr>
                        <a:t>type of exchange rate regime:</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09600">
                <a:tc vMerge="1">
                  <a:txBody>
                    <a:bodyPr/>
                    <a:lstStyle/>
                    <a:p>
                      <a:endParaRPr lang="en-US"/>
                    </a:p>
                  </a:txBody>
                  <a:tcPr/>
                </a:tc>
                <a:tc gridSpan="3">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floating</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en-US"/>
                    </a:p>
                  </a:txBody>
                  <a:tcPr/>
                </a:tc>
                <a:tc hMerge="1">
                  <a:txBody>
                    <a:bodyPr/>
                    <a:lstStyle/>
                    <a:p>
                      <a:endParaRPr lang="en-US"/>
                    </a:p>
                  </a:txBody>
                  <a:tcPr/>
                </a:tc>
                <a:tc gridSpan="3">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fixed</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576263">
                <a:tc vMerge="1">
                  <a:txBody>
                    <a:bodyPr/>
                    <a:lstStyle/>
                    <a:p>
                      <a:endParaRPr lang="en-US"/>
                    </a:p>
                  </a:txBody>
                  <a:tcPr/>
                </a:tc>
                <a:tc gridSpan="6">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1" u="none" strike="noStrike" cap="none" normalizeH="0" baseline="0" dirty="0">
                          <a:ln>
                            <a:noFill/>
                          </a:ln>
                          <a:solidFill>
                            <a:schemeClr val="tx1"/>
                          </a:solidFill>
                          <a:effectLst/>
                          <a:latin typeface="Arial" charset="0"/>
                        </a:rPr>
                        <a:t>impact on:</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663575">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1" u="none" strike="noStrike" cap="none" normalizeH="0" baseline="0" dirty="0">
                          <a:ln>
                            <a:noFill/>
                          </a:ln>
                          <a:solidFill>
                            <a:schemeClr val="tx1"/>
                          </a:solidFill>
                          <a:effectLst/>
                          <a:latin typeface="Arial" charset="0"/>
                        </a:rPr>
                        <a:t>Policy</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1" i="1" u="none" strike="noStrike" cap="none" normalizeH="0" baseline="0" dirty="0">
                          <a:ln>
                            <a:noFill/>
                          </a:ln>
                          <a:solidFill>
                            <a:schemeClr val="tx1"/>
                          </a:solidFill>
                          <a:effectLst/>
                          <a:latin typeface="Arial" charset="0"/>
                        </a:rPr>
                        <a:t>Y</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1" i="1" u="none" strike="noStrike" cap="none" normalizeH="0" baseline="0" dirty="0">
                          <a:ln>
                            <a:noFill/>
                          </a:ln>
                          <a:solidFill>
                            <a:schemeClr val="tx1"/>
                          </a:solidFill>
                          <a:effectLst/>
                          <a:latin typeface="Arial" charset="0"/>
                        </a:rPr>
                        <a:t>e</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1" i="1" u="none" strike="noStrike" cap="none" normalizeH="0" baseline="0" dirty="0">
                          <a:ln>
                            <a:noFill/>
                          </a:ln>
                          <a:solidFill>
                            <a:schemeClr val="tx1"/>
                          </a:solidFill>
                          <a:effectLst/>
                          <a:latin typeface="Arial" charset="0"/>
                        </a:rPr>
                        <a:t>NX</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1" i="1" u="none" strike="noStrike" cap="none" normalizeH="0" baseline="0" dirty="0">
                          <a:ln>
                            <a:noFill/>
                          </a:ln>
                          <a:solidFill>
                            <a:schemeClr val="tx1"/>
                          </a:solidFill>
                          <a:effectLst/>
                          <a:latin typeface="Arial" charset="0"/>
                        </a:rPr>
                        <a:t>Y</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1" i="1" u="none" strike="noStrike" cap="none" normalizeH="0" baseline="0" dirty="0">
                          <a:ln>
                            <a:noFill/>
                          </a:ln>
                          <a:solidFill>
                            <a:schemeClr val="tx1"/>
                          </a:solidFill>
                          <a:effectLst/>
                          <a:latin typeface="Arial" charset="0"/>
                        </a:rPr>
                        <a:t>e</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1" i="1" u="none" strike="noStrike" cap="none" normalizeH="0" baseline="0" dirty="0">
                          <a:ln>
                            <a:noFill/>
                          </a:ln>
                          <a:solidFill>
                            <a:schemeClr val="tx1"/>
                          </a:solidFill>
                          <a:effectLst/>
                          <a:latin typeface="Arial" charset="0"/>
                        </a:rPr>
                        <a:t>NX</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extLst>
                  <a:ext uri="{0D108BD9-81ED-4DB2-BD59-A6C34878D82A}">
                    <a16:rowId xmlns:a16="http://schemas.microsoft.com/office/drawing/2014/main" val="10003"/>
                  </a:ext>
                </a:extLst>
              </a:tr>
              <a:tr h="663575">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fiscal expansion</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lang="en-US" sz="2400" dirty="0">
                          <a:latin typeface="Wingdings 3" charset="2"/>
                          <a:cs typeface="Wingdings 3" charset="2"/>
                        </a:rPr>
                        <a:t>h</a:t>
                      </a:r>
                      <a:endParaRPr kumimoji="0" lang="en-US" sz="2300" b="0" i="0" u="none" strike="noStrike" cap="none" normalizeH="0" baseline="0" dirty="0">
                        <a:ln>
                          <a:noFill/>
                        </a:ln>
                        <a:solidFill>
                          <a:schemeClr val="tx1"/>
                        </a:solidFill>
                        <a:effectLst/>
                        <a:latin typeface="Symbol" pitchFamily="18" charset="2"/>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lang="en-US" sz="2400" dirty="0">
                          <a:latin typeface="Wingdings 3" charset="2"/>
                          <a:cs typeface="Wingdings 3" charset="2"/>
                        </a:rPr>
                        <a:t>i</a:t>
                      </a:r>
                      <a:endParaRPr kumimoji="0" lang="en-US" sz="2300" b="0" i="0" u="none" strike="noStrike" cap="none" normalizeH="0" baseline="0" dirty="0">
                        <a:ln>
                          <a:noFill/>
                        </a:ln>
                        <a:solidFill>
                          <a:schemeClr val="tx1"/>
                        </a:solidFill>
                        <a:effectLst/>
                        <a:latin typeface="Symbol" pitchFamily="18" charset="2"/>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lang="en-US" sz="2400" dirty="0">
                          <a:latin typeface="Wingdings 3" charset="2"/>
                          <a:cs typeface="Wingdings 3" charset="2"/>
                        </a:rPr>
                        <a:t>h</a:t>
                      </a:r>
                      <a:endParaRPr kumimoji="0" lang="en-US" sz="2300" b="0" i="0" u="none" strike="noStrike" cap="none" normalizeH="0" baseline="0" dirty="0">
                        <a:ln>
                          <a:noFill/>
                        </a:ln>
                        <a:solidFill>
                          <a:schemeClr val="tx1"/>
                        </a:solidFill>
                        <a:effectLst/>
                        <a:latin typeface="Symbol" pitchFamily="18" charset="2"/>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extLst>
                  <a:ext uri="{0D108BD9-81ED-4DB2-BD59-A6C34878D82A}">
                    <a16:rowId xmlns:a16="http://schemas.microsoft.com/office/drawing/2014/main" val="10004"/>
                  </a:ext>
                </a:extLst>
              </a:tr>
              <a:tr h="665163">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mon. expansion</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lang="en-US" sz="2400" dirty="0">
                          <a:latin typeface="Wingdings 3" charset="2"/>
                          <a:cs typeface="Wingdings 3" charset="2"/>
                        </a:rPr>
                        <a:t>h</a:t>
                      </a:r>
                      <a:endParaRPr kumimoji="0" lang="en-US" sz="2300" b="0" i="0" u="none" strike="noStrike" cap="none" normalizeH="0" baseline="0" dirty="0">
                        <a:ln>
                          <a:noFill/>
                        </a:ln>
                        <a:solidFill>
                          <a:schemeClr val="tx1"/>
                        </a:solidFill>
                        <a:effectLst/>
                        <a:latin typeface="Symbol" pitchFamily="18" charset="2"/>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lang="en-US" sz="2400" dirty="0">
                          <a:latin typeface="Wingdings 3" charset="2"/>
                          <a:cs typeface="Wingdings 3" charset="2"/>
                        </a:rPr>
                        <a:t>i</a:t>
                      </a:r>
                      <a:endParaRPr kumimoji="0" lang="en-US" sz="2300" b="0" i="0" u="none" strike="noStrike" cap="none" normalizeH="0" baseline="0" dirty="0">
                        <a:ln>
                          <a:noFill/>
                        </a:ln>
                        <a:solidFill>
                          <a:schemeClr val="tx1"/>
                        </a:solidFill>
                        <a:effectLst/>
                        <a:latin typeface="Symbol" pitchFamily="18" charset="2"/>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lang="en-US" sz="2400" dirty="0">
                          <a:latin typeface="Wingdings 3" charset="2"/>
                          <a:cs typeface="Wingdings 3" charset="2"/>
                        </a:rPr>
                        <a:t>h</a:t>
                      </a:r>
                      <a:endParaRPr kumimoji="0" lang="en-US" sz="2300" b="0" i="0" u="none" strike="noStrike" cap="none" normalizeH="0" baseline="0" dirty="0">
                        <a:ln>
                          <a:noFill/>
                        </a:ln>
                        <a:solidFill>
                          <a:schemeClr val="tx1"/>
                        </a:solidFill>
                        <a:effectLst/>
                        <a:latin typeface="Symbol" pitchFamily="18" charset="2"/>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extLst>
                  <a:ext uri="{0D108BD9-81ED-4DB2-BD59-A6C34878D82A}">
                    <a16:rowId xmlns:a16="http://schemas.microsoft.com/office/drawing/2014/main" val="10005"/>
                  </a:ext>
                </a:extLst>
              </a:tr>
              <a:tr h="663575">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import restriction</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DDDDD"/>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lang="en-US" sz="2400" dirty="0">
                          <a:latin typeface="Wingdings 3" charset="2"/>
                          <a:cs typeface="Wingdings 3" charset="2"/>
                        </a:rPr>
                        <a:t>h</a:t>
                      </a:r>
                      <a:endParaRPr kumimoji="0" lang="en-US" sz="2300" b="0" i="0" u="none" strike="noStrike" cap="none" normalizeH="0" baseline="0" dirty="0">
                        <a:ln>
                          <a:noFill/>
                        </a:ln>
                        <a:solidFill>
                          <a:schemeClr val="tx1"/>
                        </a:solidFill>
                        <a:effectLst/>
                        <a:latin typeface="Symbol" pitchFamily="18" charset="2"/>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lang="en-US" sz="2400" dirty="0">
                          <a:latin typeface="Wingdings 3" charset="2"/>
                          <a:cs typeface="Wingdings 3" charset="2"/>
                        </a:rPr>
                        <a:t>h</a:t>
                      </a:r>
                      <a:endParaRPr kumimoji="0" lang="en-US" sz="2300" b="0" i="0" u="none" strike="noStrike" cap="none" normalizeH="0" baseline="0" dirty="0">
                        <a:ln>
                          <a:noFill/>
                        </a:ln>
                        <a:solidFill>
                          <a:schemeClr val="tx1"/>
                        </a:solidFill>
                        <a:effectLst/>
                        <a:latin typeface="Symbol" pitchFamily="18" charset="2"/>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lang="en-US" sz="2400" dirty="0">
                          <a:latin typeface="Wingdings 3" charset="2"/>
                          <a:cs typeface="Wingdings 3" charset="2"/>
                        </a:rPr>
                        <a:t>h</a:t>
                      </a:r>
                      <a:endParaRPr kumimoji="0" lang="en-US" sz="2300" b="0" i="0" u="none" strike="noStrike" cap="none" normalizeH="0" baseline="0" dirty="0">
                        <a:ln>
                          <a:noFill/>
                        </a:ln>
                        <a:solidFill>
                          <a:schemeClr val="tx1"/>
                        </a:solidFill>
                        <a:effectLst/>
                        <a:latin typeface="Symbol" pitchFamily="18" charset="2"/>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CC"/>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04786417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5539"/>
                                        </p:tgtEl>
                                        <p:attrNameLst>
                                          <p:attrName>style.visibility</p:attrName>
                                        </p:attrNameLst>
                                      </p:cBhvr>
                                      <p:to>
                                        <p:strVal val="visible"/>
                                      </p:to>
                                    </p:set>
                                    <p:animEffect transition="in" filter="fade">
                                      <p:cBhvr>
                                        <p:cTn id="7" dur="500"/>
                                        <p:tgtEl>
                                          <p:spTgt spid="655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p:txBody>
          <a:bodyPr/>
          <a:lstStyle/>
          <a:p>
            <a:r>
              <a:rPr lang="en-US" dirty="0"/>
              <a:t>Interest-rate differentials</a:t>
            </a:r>
          </a:p>
        </p:txBody>
      </p:sp>
      <p:sp>
        <p:nvSpPr>
          <p:cNvPr id="33795" name="Rectangle 5"/>
          <p:cNvSpPr>
            <a:spLocks noGrp="1" noChangeArrowheads="1"/>
          </p:cNvSpPr>
          <p:nvPr>
            <p:ph type="body" idx="1"/>
          </p:nvPr>
        </p:nvSpPr>
        <p:spPr>
          <a:xfrm>
            <a:off x="523875" y="1068782"/>
            <a:ext cx="8014483" cy="5065568"/>
          </a:xfrm>
        </p:spPr>
        <p:txBody>
          <a:bodyPr/>
          <a:lstStyle/>
          <a:p>
            <a:pPr marL="0" indent="0">
              <a:buFont typeface="Wingdings" pitchFamily="2" charset="2"/>
              <a:buNone/>
            </a:pPr>
            <a:r>
              <a:rPr lang="en-US" sz="2700" dirty="0"/>
              <a:t>Two reasons why </a:t>
            </a:r>
            <a:r>
              <a:rPr lang="en-US" sz="2700" b="1" i="1" dirty="0"/>
              <a:t>r</a:t>
            </a:r>
            <a:r>
              <a:rPr lang="en-US" sz="1100" dirty="0"/>
              <a:t> </a:t>
            </a:r>
            <a:r>
              <a:rPr lang="en-US" sz="2700" dirty="0"/>
              <a:t> may differ from </a:t>
            </a:r>
            <a:r>
              <a:rPr lang="en-US" sz="2700" b="1" i="1" dirty="0"/>
              <a:t>r*</a:t>
            </a:r>
          </a:p>
          <a:p>
            <a:pPr marL="461963" lvl="1"/>
            <a:r>
              <a:rPr lang="en-US" sz="2600" b="1" dirty="0">
                <a:solidFill>
                  <a:srgbClr val="CC0000"/>
                </a:solidFill>
              </a:rPr>
              <a:t>country risk</a:t>
            </a:r>
            <a:r>
              <a:rPr lang="en-US" sz="2600" dirty="0"/>
              <a:t>:  </a:t>
            </a:r>
            <a:br>
              <a:rPr lang="en-US" sz="2600" dirty="0"/>
            </a:br>
            <a:r>
              <a:rPr lang="en-US" sz="2600" dirty="0"/>
              <a:t>The risk that the country’s borrowers will default on their loan repayments because of political or economic turmoil.  </a:t>
            </a:r>
          </a:p>
          <a:p>
            <a:pPr marL="461963" lvl="1" indent="0">
              <a:spcBef>
                <a:spcPts val="0"/>
              </a:spcBef>
              <a:buNone/>
            </a:pPr>
            <a:r>
              <a:rPr lang="en-US" sz="2600" dirty="0"/>
              <a:t>Lenders require a higher interest rate to compensate them for this risk. </a:t>
            </a:r>
          </a:p>
          <a:p>
            <a:pPr marL="461963" lvl="1"/>
            <a:r>
              <a:rPr lang="en-US" sz="2600" b="1" dirty="0">
                <a:solidFill>
                  <a:srgbClr val="CC0000"/>
                </a:solidFill>
              </a:rPr>
              <a:t>expected exchange rate changes</a:t>
            </a:r>
            <a:r>
              <a:rPr lang="en-US" sz="2600" dirty="0"/>
              <a:t>:  </a:t>
            </a:r>
            <a:br>
              <a:rPr lang="en-US" sz="2600" dirty="0"/>
            </a:br>
            <a:r>
              <a:rPr lang="en-US" sz="2600" dirty="0"/>
              <a:t>If a country’s exchange rate is expected to fall, </a:t>
            </a:r>
            <a:br>
              <a:rPr lang="en-US" sz="2600" dirty="0"/>
            </a:br>
            <a:r>
              <a:rPr lang="en-US" sz="2600" dirty="0"/>
              <a:t>then its borrowers must pay a higher interest rate to compensate lenders for the expected currency depreciation.</a:t>
            </a:r>
          </a:p>
        </p:txBody>
      </p:sp>
    </p:spTree>
    <p:extLst>
      <p:ext uri="{BB962C8B-B14F-4D97-AF65-F5344CB8AC3E}">
        <p14:creationId xmlns:p14="http://schemas.microsoft.com/office/powerpoint/2010/main" val="3700687579"/>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5"/>
          <p:cNvSpPr>
            <a:spLocks noGrp="1" noChangeArrowheads="1"/>
          </p:cNvSpPr>
          <p:nvPr>
            <p:ph type="title"/>
          </p:nvPr>
        </p:nvSpPr>
        <p:spPr/>
        <p:txBody>
          <a:bodyPr/>
          <a:lstStyle/>
          <a:p>
            <a:r>
              <a:rPr lang="en-US" sz="2800" dirty="0"/>
              <a:t>CASE STUDY:  </a:t>
            </a:r>
            <a:br>
              <a:rPr lang="en-US" sz="2800" dirty="0"/>
            </a:br>
            <a:r>
              <a:rPr lang="en-US" dirty="0"/>
              <a:t>The Mexican peso crisis</a:t>
            </a:r>
          </a:p>
        </p:txBody>
      </p:sp>
      <p:pic>
        <p:nvPicPr>
          <p:cNvPr id="778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500" y="1265238"/>
            <a:ext cx="8001000" cy="483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778221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7827"/>
                                        </p:tgtEl>
                                        <p:attrNameLst>
                                          <p:attrName>style.visibility</p:attrName>
                                        </p:attrNameLst>
                                      </p:cBhvr>
                                      <p:to>
                                        <p:strVal val="visible"/>
                                      </p:to>
                                    </p:set>
                                    <p:animEffect transition="in" filter="fade">
                                      <p:cBhvr>
                                        <p:cTn id="7" dur="500"/>
                                        <p:tgtEl>
                                          <p:spTgt spid="778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500" y="1265238"/>
            <a:ext cx="8001000" cy="483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Rectangle 4"/>
          <p:cNvSpPr>
            <a:spLocks noGrp="1" noChangeArrowheads="1"/>
          </p:cNvSpPr>
          <p:nvPr>
            <p:ph type="title"/>
          </p:nvPr>
        </p:nvSpPr>
        <p:spPr/>
        <p:txBody>
          <a:bodyPr/>
          <a:lstStyle/>
          <a:p>
            <a:r>
              <a:rPr lang="en-US" sz="2800" dirty="0"/>
              <a:t>CASE STUDY:  </a:t>
            </a:r>
            <a:br>
              <a:rPr lang="en-US" sz="2800" dirty="0"/>
            </a:br>
            <a:r>
              <a:rPr lang="en-US" dirty="0"/>
              <a:t>The Mexican peso crisis</a:t>
            </a:r>
          </a:p>
        </p:txBody>
      </p:sp>
    </p:spTree>
    <p:extLst>
      <p:ext uri="{BB962C8B-B14F-4D97-AF65-F5344CB8AC3E}">
        <p14:creationId xmlns:p14="http://schemas.microsoft.com/office/powerpoint/2010/main" val="1334843044"/>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4"/>
          <p:cNvSpPr>
            <a:spLocks noGrp="1" noChangeArrowheads="1"/>
          </p:cNvSpPr>
          <p:nvPr>
            <p:ph type="title"/>
          </p:nvPr>
        </p:nvSpPr>
        <p:spPr/>
        <p:txBody>
          <a:bodyPr/>
          <a:lstStyle/>
          <a:p>
            <a:r>
              <a:rPr lang="en-US" dirty="0"/>
              <a:t>The Peso crisis didn’t just hurt Mexico</a:t>
            </a:r>
          </a:p>
        </p:txBody>
      </p:sp>
      <p:sp>
        <p:nvSpPr>
          <p:cNvPr id="81925" name="Rectangle 5"/>
          <p:cNvSpPr>
            <a:spLocks noGrp="1" noChangeArrowheads="1"/>
          </p:cNvSpPr>
          <p:nvPr>
            <p:ph type="body" idx="1"/>
          </p:nvPr>
        </p:nvSpPr>
        <p:spPr/>
        <p:txBody>
          <a:bodyPr/>
          <a:lstStyle/>
          <a:p>
            <a:r>
              <a:rPr lang="en-US" dirty="0"/>
              <a:t>U.S. goods became expensive to Mexicans, so:</a:t>
            </a:r>
          </a:p>
          <a:p>
            <a:pPr lvl="1"/>
            <a:r>
              <a:rPr lang="en-US" dirty="0"/>
              <a:t>U.S. firms lost revenue</a:t>
            </a:r>
          </a:p>
          <a:p>
            <a:pPr lvl="1"/>
            <a:r>
              <a:rPr lang="en-US" dirty="0"/>
              <a:t>Hundreds of bankruptcies along </a:t>
            </a:r>
            <a:br>
              <a:rPr lang="en-US" dirty="0"/>
            </a:br>
            <a:r>
              <a:rPr lang="en-US" dirty="0"/>
              <a:t>U.S.-Mexican border</a:t>
            </a:r>
          </a:p>
          <a:p>
            <a:r>
              <a:rPr lang="en-US" dirty="0"/>
              <a:t>Mexican assets lost value (measured in dollars)</a:t>
            </a:r>
          </a:p>
          <a:p>
            <a:pPr lvl="1"/>
            <a:r>
              <a:rPr lang="en-US" dirty="0"/>
              <a:t>Reduced wealth of millions of U.S. citizens</a:t>
            </a:r>
          </a:p>
          <a:p>
            <a:endParaRPr lang="en-US" dirty="0"/>
          </a:p>
        </p:txBody>
      </p:sp>
    </p:spTree>
    <p:extLst>
      <p:ext uri="{BB962C8B-B14F-4D97-AF65-F5344CB8AC3E}">
        <p14:creationId xmlns:p14="http://schemas.microsoft.com/office/powerpoint/2010/main" val="196158450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25">
                                            <p:txEl>
                                              <p:pRg st="0" end="0"/>
                                            </p:txEl>
                                          </p:spTgt>
                                        </p:tgtEl>
                                        <p:attrNameLst>
                                          <p:attrName>style.visibility</p:attrName>
                                        </p:attrNameLst>
                                      </p:cBhvr>
                                      <p:to>
                                        <p:strVal val="visible"/>
                                      </p:to>
                                    </p:set>
                                    <p:animEffect transition="in" filter="wipe(left)">
                                      <p:cBhvr>
                                        <p:cTn id="7" dur="500"/>
                                        <p:tgtEl>
                                          <p:spTgt spid="8192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1925">
                                            <p:txEl>
                                              <p:pRg st="1" end="1"/>
                                            </p:txEl>
                                          </p:spTgt>
                                        </p:tgtEl>
                                        <p:attrNameLst>
                                          <p:attrName>style.visibility</p:attrName>
                                        </p:attrNameLst>
                                      </p:cBhvr>
                                      <p:to>
                                        <p:strVal val="visible"/>
                                      </p:to>
                                    </p:set>
                                    <p:animEffect transition="in" filter="wipe(left)">
                                      <p:cBhvr>
                                        <p:cTn id="10" dur="500"/>
                                        <p:tgtEl>
                                          <p:spTgt spid="81925">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81925">
                                            <p:txEl>
                                              <p:pRg st="2" end="2"/>
                                            </p:txEl>
                                          </p:spTgt>
                                        </p:tgtEl>
                                        <p:attrNameLst>
                                          <p:attrName>style.visibility</p:attrName>
                                        </p:attrNameLst>
                                      </p:cBhvr>
                                      <p:to>
                                        <p:strVal val="visible"/>
                                      </p:to>
                                    </p:set>
                                    <p:animEffect transition="in" filter="wipe(left)">
                                      <p:cBhvr>
                                        <p:cTn id="13" dur="500"/>
                                        <p:tgtEl>
                                          <p:spTgt spid="81925">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81925">
                                            <p:txEl>
                                              <p:pRg st="3" end="3"/>
                                            </p:txEl>
                                          </p:spTgt>
                                        </p:tgtEl>
                                        <p:attrNameLst>
                                          <p:attrName>style.visibility</p:attrName>
                                        </p:attrNameLst>
                                      </p:cBhvr>
                                      <p:to>
                                        <p:strVal val="visible"/>
                                      </p:to>
                                    </p:set>
                                    <p:animEffect transition="in" filter="wipe(left)">
                                      <p:cBhvr>
                                        <p:cTn id="18" dur="500"/>
                                        <p:tgtEl>
                                          <p:spTgt spid="81925">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81925">
                                            <p:txEl>
                                              <p:pRg st="4" end="4"/>
                                            </p:txEl>
                                          </p:spTgt>
                                        </p:tgtEl>
                                        <p:attrNameLst>
                                          <p:attrName>style.visibility</p:attrName>
                                        </p:attrNameLst>
                                      </p:cBhvr>
                                      <p:to>
                                        <p:strVal val="visible"/>
                                      </p:to>
                                    </p:set>
                                    <p:animEffect transition="in" filter="wipe(left)">
                                      <p:cBhvr>
                                        <p:cTn id="21" dur="500"/>
                                        <p:tgtEl>
                                          <p:spTgt spid="819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5"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4"/>
          <p:cNvSpPr>
            <a:spLocks noGrp="1" noChangeArrowheads="1"/>
          </p:cNvSpPr>
          <p:nvPr>
            <p:ph type="title"/>
          </p:nvPr>
        </p:nvSpPr>
        <p:spPr/>
        <p:txBody>
          <a:bodyPr/>
          <a:lstStyle/>
          <a:p>
            <a:r>
              <a:rPr lang="en-US" dirty="0"/>
              <a:t>Understanding the crisis</a:t>
            </a:r>
          </a:p>
        </p:txBody>
      </p:sp>
      <p:sp>
        <p:nvSpPr>
          <p:cNvPr id="39939" name="Rectangle 5"/>
          <p:cNvSpPr>
            <a:spLocks noGrp="1" noChangeArrowheads="1"/>
          </p:cNvSpPr>
          <p:nvPr>
            <p:ph type="body" idx="1"/>
          </p:nvPr>
        </p:nvSpPr>
        <p:spPr>
          <a:xfrm>
            <a:off x="457200" y="1303338"/>
            <a:ext cx="8229600" cy="5135562"/>
          </a:xfrm>
        </p:spPr>
        <p:txBody>
          <a:bodyPr/>
          <a:lstStyle/>
          <a:p>
            <a:r>
              <a:rPr lang="en-US" sz="2700" dirty="0"/>
              <a:t>In the early 1990s, Mexico was an attractive place for foreign investment. </a:t>
            </a:r>
          </a:p>
          <a:p>
            <a:r>
              <a:rPr lang="en-US" sz="2700" dirty="0"/>
              <a:t>During 1994, </a:t>
            </a:r>
            <a:r>
              <a:rPr lang="en-US" sz="2700" dirty="0">
                <a:sym typeface="Symbol" pitchFamily="18" charset="2"/>
              </a:rPr>
              <a:t>political developments</a:t>
            </a:r>
            <a:r>
              <a:rPr lang="en-US" sz="2700" dirty="0"/>
              <a:t> caused an increase in Mexico’s risk premium (</a:t>
            </a:r>
            <a:r>
              <a:rPr lang="en-US" b="1" i="1" dirty="0">
                <a:latin typeface="Times New Roman"/>
                <a:cs typeface="Times New Roman"/>
                <a:sym typeface="Symbol" pitchFamily="18" charset="2"/>
              </a:rPr>
              <a:t>θ</a:t>
            </a:r>
            <a:r>
              <a:rPr lang="en-US" sz="2700" dirty="0">
                <a:sym typeface="Symbol" pitchFamily="18" charset="2"/>
              </a:rPr>
              <a:t>):</a:t>
            </a:r>
          </a:p>
          <a:p>
            <a:pPr lvl="1">
              <a:spcBef>
                <a:spcPct val="10000"/>
              </a:spcBef>
            </a:pPr>
            <a:r>
              <a:rPr lang="en-US" dirty="0">
                <a:sym typeface="Symbol" pitchFamily="18" charset="2"/>
              </a:rPr>
              <a:t>peasant uprising in Chiapas </a:t>
            </a:r>
          </a:p>
          <a:p>
            <a:pPr lvl="1">
              <a:spcBef>
                <a:spcPct val="10000"/>
              </a:spcBef>
            </a:pPr>
            <a:r>
              <a:rPr lang="en-US" dirty="0">
                <a:sym typeface="Symbol" pitchFamily="18" charset="2"/>
              </a:rPr>
              <a:t>assassination of leading presidential candidate</a:t>
            </a:r>
          </a:p>
          <a:p>
            <a:r>
              <a:rPr lang="en-US" sz="2700" dirty="0">
                <a:sym typeface="Symbol" pitchFamily="18" charset="2"/>
              </a:rPr>
              <a:t>Another factor:  </a:t>
            </a:r>
            <a:br>
              <a:rPr lang="en-US" sz="2700" dirty="0">
                <a:sym typeface="Symbol" pitchFamily="18" charset="2"/>
              </a:rPr>
            </a:br>
            <a:r>
              <a:rPr lang="en-US" sz="2700" dirty="0">
                <a:sym typeface="Symbol" pitchFamily="18" charset="2"/>
              </a:rPr>
              <a:t>The Federal Reserve raised U.S. interest rates several times during 1994 to prevent U.S. inflation.   (</a:t>
            </a:r>
            <a:r>
              <a:rPr lang="en-US" sz="2600" kern="1200" dirty="0">
                <a:solidFill>
                  <a:srgbClr val="000000"/>
                </a:solidFill>
                <a:latin typeface="Times New Roman"/>
                <a:cs typeface="Times New Roman"/>
                <a:sym typeface="Symbol" pitchFamily="18" charset="2"/>
              </a:rPr>
              <a:t>Δ</a:t>
            </a:r>
            <a:r>
              <a:rPr lang="en-US" sz="2700" b="1" i="1" dirty="0">
                <a:sym typeface="Symbol" pitchFamily="18" charset="2"/>
              </a:rPr>
              <a:t>r</a:t>
            </a:r>
            <a:r>
              <a:rPr lang="en-US" sz="2700" i="1" dirty="0">
                <a:sym typeface="Symbol" pitchFamily="18" charset="2"/>
              </a:rPr>
              <a:t>*</a:t>
            </a:r>
            <a:r>
              <a:rPr lang="en-US" sz="2700" dirty="0">
                <a:sym typeface="Symbol" pitchFamily="18" charset="2"/>
              </a:rPr>
              <a:t> &gt; 0) </a:t>
            </a:r>
          </a:p>
        </p:txBody>
      </p:sp>
    </p:spTree>
    <p:extLst>
      <p:ext uri="{BB962C8B-B14F-4D97-AF65-F5344CB8AC3E}">
        <p14:creationId xmlns:p14="http://schemas.microsoft.com/office/powerpoint/2010/main" val="991472626"/>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noChangeArrowheads="1"/>
          </p:cNvSpPr>
          <p:nvPr>
            <p:ph type="title"/>
          </p:nvPr>
        </p:nvSpPr>
        <p:spPr/>
        <p:txBody>
          <a:bodyPr/>
          <a:lstStyle/>
          <a:p>
            <a:r>
              <a:rPr lang="en-US" dirty="0"/>
              <a:t>Understanding the crisis</a:t>
            </a:r>
          </a:p>
        </p:txBody>
      </p:sp>
      <p:sp>
        <p:nvSpPr>
          <p:cNvPr id="40963" name="Rectangle 5"/>
          <p:cNvSpPr>
            <a:spLocks noGrp="1" noChangeArrowheads="1"/>
          </p:cNvSpPr>
          <p:nvPr>
            <p:ph type="body" idx="1"/>
          </p:nvPr>
        </p:nvSpPr>
        <p:spPr/>
        <p:txBody>
          <a:bodyPr/>
          <a:lstStyle/>
          <a:p>
            <a:r>
              <a:rPr lang="en-US" sz="2700" dirty="0"/>
              <a:t>These events put downward pressure on the peso. </a:t>
            </a:r>
          </a:p>
          <a:p>
            <a:r>
              <a:rPr lang="en-US" sz="2700" dirty="0"/>
              <a:t>Mexico’s central bank had repeatedly promised foreign investors it would not allow the peso’s value to fall,</a:t>
            </a:r>
          </a:p>
          <a:p>
            <a:pPr>
              <a:spcBef>
                <a:spcPct val="25000"/>
              </a:spcBef>
              <a:buFont typeface="Wingdings" pitchFamily="2" charset="2"/>
              <a:buNone/>
            </a:pPr>
            <a:r>
              <a:rPr lang="en-US" sz="2700" dirty="0"/>
              <a:t>	so it bought pesos and sold dollars to </a:t>
            </a:r>
            <a:br>
              <a:rPr lang="en-US" sz="2700" dirty="0"/>
            </a:br>
            <a:r>
              <a:rPr lang="en-US" sz="2700" dirty="0"/>
              <a:t>prop up the peso exchange rate. </a:t>
            </a:r>
          </a:p>
          <a:p>
            <a:r>
              <a:rPr lang="en-US" sz="2700" dirty="0"/>
              <a:t>Doing this requires that Mexico’s central bank have adequate reserves of dollars.  </a:t>
            </a:r>
            <a:br>
              <a:rPr lang="en-US" sz="2700" dirty="0"/>
            </a:br>
            <a:r>
              <a:rPr lang="en-US" sz="2700" dirty="0"/>
              <a:t>Did it?</a:t>
            </a:r>
          </a:p>
        </p:txBody>
      </p:sp>
    </p:spTree>
    <p:extLst>
      <p:ext uri="{BB962C8B-B14F-4D97-AF65-F5344CB8AC3E}">
        <p14:creationId xmlns:p14="http://schemas.microsoft.com/office/powerpoint/2010/main" val="3383710876"/>
      </p:ext>
    </p:extLst>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a:lnSpc>
                <a:spcPct val="90000"/>
              </a:lnSpc>
            </a:pPr>
            <a:r>
              <a:rPr lang="en-US" sz="3000" dirty="0"/>
              <a:t>Dollar reserves of Mexico’s central bank</a:t>
            </a:r>
          </a:p>
        </p:txBody>
      </p:sp>
      <p:sp>
        <p:nvSpPr>
          <p:cNvPr id="88067" name="Rectangle 3"/>
          <p:cNvSpPr>
            <a:spLocks noGrp="1" noChangeArrowheads="1"/>
          </p:cNvSpPr>
          <p:nvPr>
            <p:ph type="body" idx="4294967295"/>
          </p:nvPr>
        </p:nvSpPr>
        <p:spPr>
          <a:xfrm>
            <a:off x="1027113" y="1709738"/>
            <a:ext cx="7026275" cy="2490787"/>
          </a:xfrm>
          <a:solidFill>
            <a:srgbClr val="FFFFFF"/>
          </a:solidFill>
          <a:ln w="6350">
            <a:solidFill>
              <a:srgbClr val="000000"/>
            </a:solidFill>
          </a:ln>
          <a:effectLst>
            <a:outerShdw blurRad="50800" dist="50800" dir="2700000" algn="tl" rotWithShape="0">
              <a:prstClr val="black">
                <a:alpha val="50000"/>
              </a:prstClr>
            </a:outerShdw>
          </a:effectLst>
        </p:spPr>
        <p:txBody>
          <a:bodyPr anchor="ctr"/>
          <a:lstStyle/>
          <a:p>
            <a:pPr marL="0" indent="0">
              <a:spcBef>
                <a:spcPct val="50000"/>
              </a:spcBef>
              <a:buFont typeface="Wingdings" pitchFamily="2" charset="2"/>
              <a:buNone/>
              <a:defRPr/>
            </a:pPr>
            <a:r>
              <a:rPr lang="en-US" sz="2600" dirty="0">
                <a:solidFill>
                  <a:srgbClr val="000099"/>
                </a:solidFill>
              </a:rPr>
              <a:t>December 1993 ………………	$28 billion</a:t>
            </a:r>
          </a:p>
          <a:p>
            <a:pPr marL="0" indent="0">
              <a:spcBef>
                <a:spcPct val="50000"/>
              </a:spcBef>
              <a:buFont typeface="Wingdings" pitchFamily="2" charset="2"/>
              <a:buNone/>
              <a:defRPr/>
            </a:pPr>
            <a:r>
              <a:rPr lang="en-US" sz="2600" dirty="0">
                <a:solidFill>
                  <a:srgbClr val="339966"/>
                </a:solidFill>
              </a:rPr>
              <a:t>August 17, 1994 ………………	$17 billion</a:t>
            </a:r>
          </a:p>
          <a:p>
            <a:pPr marL="0" indent="0">
              <a:spcBef>
                <a:spcPct val="50000"/>
              </a:spcBef>
              <a:buFont typeface="Wingdings" pitchFamily="2" charset="2"/>
              <a:buNone/>
              <a:defRPr/>
            </a:pPr>
            <a:r>
              <a:rPr lang="en-US" sz="2600" dirty="0">
                <a:solidFill>
                  <a:srgbClr val="800000"/>
                </a:solidFill>
              </a:rPr>
              <a:t>December 1, 1994 ……………	$ 9 billion</a:t>
            </a:r>
          </a:p>
          <a:p>
            <a:pPr marL="0" indent="0">
              <a:spcBef>
                <a:spcPct val="50000"/>
              </a:spcBef>
              <a:buFont typeface="Wingdings" pitchFamily="2" charset="2"/>
              <a:buNone/>
              <a:defRPr/>
            </a:pPr>
            <a:r>
              <a:rPr lang="en-US" sz="2600" dirty="0">
                <a:solidFill>
                  <a:srgbClr val="CC0000"/>
                </a:solidFill>
              </a:rPr>
              <a:t>December 15, 1994 …………	$ 7 billion</a:t>
            </a:r>
          </a:p>
        </p:txBody>
      </p:sp>
      <p:sp>
        <p:nvSpPr>
          <p:cNvPr id="88068" name="Text Box 4"/>
          <p:cNvSpPr txBox="1">
            <a:spLocks noChangeArrowheads="1"/>
          </p:cNvSpPr>
          <p:nvPr/>
        </p:nvSpPr>
        <p:spPr bwMode="auto">
          <a:xfrm>
            <a:off x="838200" y="4800600"/>
            <a:ext cx="76962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lnSpc>
                <a:spcPct val="105000"/>
              </a:lnSpc>
              <a:spcBef>
                <a:spcPct val="50000"/>
              </a:spcBef>
            </a:pPr>
            <a:r>
              <a:rPr lang="en-US" sz="2900" i="1" dirty="0">
                <a:solidFill>
                  <a:srgbClr val="000000"/>
                </a:solidFill>
              </a:rPr>
              <a:t>During 1994, Mexico’s central bank hid the fact that its reserves were being depleted.</a:t>
            </a:r>
            <a:endParaRPr lang="en-US" sz="2900" b="1" i="1" dirty="0">
              <a:solidFill>
                <a:srgbClr val="000000"/>
              </a:solidFill>
            </a:endParaRPr>
          </a:p>
        </p:txBody>
      </p:sp>
    </p:spTree>
    <p:extLst>
      <p:ext uri="{BB962C8B-B14F-4D97-AF65-F5344CB8AC3E}">
        <p14:creationId xmlns:p14="http://schemas.microsoft.com/office/powerpoint/2010/main" val="356243468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Effect transition="in" filter="fade">
                                      <p:cBhvr>
                                        <p:cTn id="7" dur="500"/>
                                        <p:tgtEl>
                                          <p:spTgt spid="880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8067">
                                            <p:txEl>
                                              <p:pRg st="1" end="1"/>
                                            </p:txEl>
                                          </p:spTgt>
                                        </p:tgtEl>
                                        <p:attrNameLst>
                                          <p:attrName>style.visibility</p:attrName>
                                        </p:attrNameLst>
                                      </p:cBhvr>
                                      <p:to>
                                        <p:strVal val="visible"/>
                                      </p:to>
                                    </p:set>
                                    <p:animEffect transition="in" filter="fade">
                                      <p:cBhvr>
                                        <p:cTn id="12" dur="500"/>
                                        <p:tgtEl>
                                          <p:spTgt spid="8806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8067">
                                            <p:txEl>
                                              <p:pRg st="2" end="2"/>
                                            </p:txEl>
                                          </p:spTgt>
                                        </p:tgtEl>
                                        <p:attrNameLst>
                                          <p:attrName>style.visibility</p:attrName>
                                        </p:attrNameLst>
                                      </p:cBhvr>
                                      <p:to>
                                        <p:strVal val="visible"/>
                                      </p:to>
                                    </p:set>
                                    <p:animEffect transition="in" filter="fade">
                                      <p:cBhvr>
                                        <p:cTn id="17" dur="500"/>
                                        <p:tgtEl>
                                          <p:spTgt spid="8806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8067">
                                            <p:txEl>
                                              <p:pRg st="3" end="3"/>
                                            </p:txEl>
                                          </p:spTgt>
                                        </p:tgtEl>
                                        <p:attrNameLst>
                                          <p:attrName>style.visibility</p:attrName>
                                        </p:attrNameLst>
                                      </p:cBhvr>
                                      <p:to>
                                        <p:strVal val="visible"/>
                                      </p:to>
                                    </p:set>
                                    <p:animEffect transition="in" filter="fade">
                                      <p:cBhvr>
                                        <p:cTn id="22" dur="500"/>
                                        <p:tgtEl>
                                          <p:spTgt spid="8806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8068">
                                            <p:txEl>
                                              <p:pRg st="0" end="0"/>
                                            </p:txEl>
                                          </p:spTgt>
                                        </p:tgtEl>
                                        <p:attrNameLst>
                                          <p:attrName>style.visibility</p:attrName>
                                        </p:attrNameLst>
                                      </p:cBhvr>
                                      <p:to>
                                        <p:strVal val="visible"/>
                                      </p:to>
                                    </p:set>
                                    <p:animEffect transition="in" filter="wipe(left)">
                                      <p:cBhvr>
                                        <p:cTn id="27" dur="500"/>
                                        <p:tgtEl>
                                          <p:spTgt spid="8806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autoUpdateAnimBg="0"/>
      <p:bldP spid="88068"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2374900" y="366713"/>
            <a:ext cx="4973638" cy="869950"/>
          </a:xfrm>
        </p:spPr>
        <p:txBody>
          <a:bodyPr/>
          <a:lstStyle/>
          <a:p>
            <a:r>
              <a:rPr lang="en-US" sz="3500" b="0" dirty="0"/>
              <a:t> </a:t>
            </a:r>
            <a:r>
              <a:rPr lang="en-US" sz="3500" b="0" dirty="0">
                <a:solidFill>
                  <a:srgbClr val="000000"/>
                </a:solidFill>
                <a:sym typeface="Wingdings" pitchFamily="2" charset="2"/>
              </a:rPr>
              <a:t></a:t>
            </a:r>
            <a:r>
              <a:rPr lang="en-US" sz="3500" b="0" dirty="0">
                <a:solidFill>
                  <a:srgbClr val="CC0000"/>
                </a:solidFill>
                <a:sym typeface="Wingdings" pitchFamily="2" charset="2"/>
              </a:rPr>
              <a:t> </a:t>
            </a:r>
            <a:r>
              <a:rPr lang="en-US" sz="3500" i="1" dirty="0">
                <a:solidFill>
                  <a:srgbClr val="CC0000"/>
                </a:solidFill>
              </a:rPr>
              <a:t>the disaster</a:t>
            </a:r>
            <a:r>
              <a:rPr lang="en-US" sz="3500" b="0" dirty="0">
                <a:solidFill>
                  <a:srgbClr val="CC0000"/>
                </a:solidFill>
              </a:rPr>
              <a:t>  </a:t>
            </a:r>
            <a:r>
              <a:rPr lang="en-US" sz="3500" b="0" dirty="0">
                <a:solidFill>
                  <a:srgbClr val="000000"/>
                </a:solidFill>
                <a:sym typeface="Wingdings" pitchFamily="2" charset="2"/>
              </a:rPr>
              <a:t> </a:t>
            </a:r>
          </a:p>
        </p:txBody>
      </p:sp>
      <p:sp>
        <p:nvSpPr>
          <p:cNvPr id="90115" name="Rectangle 3"/>
          <p:cNvSpPr>
            <a:spLocks noGrp="1" noChangeArrowheads="1"/>
          </p:cNvSpPr>
          <p:nvPr>
            <p:ph type="body" idx="1"/>
          </p:nvPr>
        </p:nvSpPr>
        <p:spPr>
          <a:xfrm>
            <a:off x="517525" y="1366838"/>
            <a:ext cx="8035925" cy="5065712"/>
          </a:xfrm>
          <a:solidFill>
            <a:schemeClr val="bg1">
              <a:alpha val="50000"/>
            </a:schemeClr>
          </a:solidFill>
        </p:spPr>
        <p:txBody>
          <a:bodyPr/>
          <a:lstStyle/>
          <a:p>
            <a:pPr>
              <a:spcBef>
                <a:spcPct val="25000"/>
              </a:spcBef>
              <a:defRPr/>
            </a:pPr>
            <a:r>
              <a:rPr lang="en-US" sz="2700" dirty="0"/>
              <a:t>Dec. 20:  Mexico devalues the peso by 13%</a:t>
            </a:r>
          </a:p>
          <a:p>
            <a:pPr lvl="1">
              <a:spcBef>
                <a:spcPct val="10000"/>
              </a:spcBef>
              <a:buFont typeface="Wingdings" pitchFamily="2" charset="2"/>
              <a:buNone/>
              <a:defRPr/>
            </a:pPr>
            <a:r>
              <a:rPr lang="en-US" dirty="0"/>
              <a:t>	(fixes </a:t>
            </a:r>
            <a:r>
              <a:rPr lang="en-US" b="1" i="1" dirty="0"/>
              <a:t>e</a:t>
            </a:r>
            <a:r>
              <a:rPr lang="en-US" sz="1100" dirty="0"/>
              <a:t> </a:t>
            </a:r>
            <a:r>
              <a:rPr lang="en-US" dirty="0"/>
              <a:t> at 25 cents instead of 29 cents)</a:t>
            </a:r>
          </a:p>
          <a:p>
            <a:pPr>
              <a:defRPr/>
            </a:pPr>
            <a:r>
              <a:rPr lang="en-US" sz="2700" dirty="0"/>
              <a:t>Investors are </a:t>
            </a:r>
            <a:r>
              <a:rPr lang="en-US" sz="2700" i="1" dirty="0">
                <a:solidFill>
                  <a:srgbClr val="FF0000"/>
                </a:solidFill>
                <a:effectLst>
                  <a:outerShdw blurRad="38100" dist="38100" dir="2700000" algn="tl">
                    <a:srgbClr val="C0C0C0"/>
                  </a:outerShdw>
                </a:effectLst>
              </a:rPr>
              <a:t>SHOCKED!</a:t>
            </a:r>
            <a:r>
              <a:rPr lang="en-US" sz="2700" dirty="0"/>
              <a:t> – they had no idea Mexico was running out of reserves.  </a:t>
            </a:r>
          </a:p>
          <a:p>
            <a:pPr>
              <a:defRPr/>
            </a:pPr>
            <a:r>
              <a:rPr lang="en-US" sz="2700" dirty="0">
                <a:sym typeface="Symbol" pitchFamily="18" charset="2"/>
              </a:rPr>
              <a:t>i</a:t>
            </a:r>
            <a:r>
              <a:rPr lang="en-US" sz="2700" dirty="0"/>
              <a:t>nvestors dump their Mexican assets and pull their capital out of Mexico.  </a:t>
            </a:r>
          </a:p>
          <a:p>
            <a:pPr>
              <a:defRPr/>
            </a:pPr>
            <a:r>
              <a:rPr lang="en-US" sz="2700" dirty="0"/>
              <a:t>Dec. 22:  central bank’s reserves nearly gone.  </a:t>
            </a:r>
            <a:br>
              <a:rPr lang="en-US" sz="2700" dirty="0"/>
            </a:br>
            <a:r>
              <a:rPr lang="en-US" sz="2700" dirty="0"/>
              <a:t>It abandons the fixed rate and lets </a:t>
            </a:r>
            <a:r>
              <a:rPr lang="en-US" sz="2700" b="1" i="1" dirty="0"/>
              <a:t>e</a:t>
            </a:r>
            <a:r>
              <a:rPr lang="en-US" sz="1100" b="1" i="1" dirty="0"/>
              <a:t> </a:t>
            </a:r>
            <a:r>
              <a:rPr lang="en-US" sz="2700" b="1" i="1" dirty="0"/>
              <a:t> </a:t>
            </a:r>
            <a:r>
              <a:rPr lang="en-US" sz="2700" dirty="0"/>
              <a:t>float.</a:t>
            </a:r>
          </a:p>
          <a:p>
            <a:pPr>
              <a:defRPr/>
            </a:pPr>
            <a:r>
              <a:rPr lang="en-US" sz="2700" dirty="0"/>
              <a:t>In a week, </a:t>
            </a:r>
            <a:r>
              <a:rPr lang="en-US" sz="2700" b="1" i="1" dirty="0"/>
              <a:t>e</a:t>
            </a:r>
            <a:r>
              <a:rPr lang="en-US" sz="1100" b="1" i="1" dirty="0"/>
              <a:t> </a:t>
            </a:r>
            <a:r>
              <a:rPr lang="en-US" sz="2700" b="1" i="1" dirty="0"/>
              <a:t> </a:t>
            </a:r>
            <a:r>
              <a:rPr lang="en-US" sz="2700" dirty="0"/>
              <a:t>falls another 30%.  </a:t>
            </a:r>
          </a:p>
        </p:txBody>
      </p:sp>
    </p:spTree>
    <p:extLst>
      <p:ext uri="{BB962C8B-B14F-4D97-AF65-F5344CB8AC3E}">
        <p14:creationId xmlns:p14="http://schemas.microsoft.com/office/powerpoint/2010/main" val="376075693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0115">
                                            <p:txEl>
                                              <p:pRg st="0" end="0"/>
                                            </p:txEl>
                                          </p:spTgt>
                                        </p:tgtEl>
                                        <p:attrNameLst>
                                          <p:attrName>style.visibility</p:attrName>
                                        </p:attrNameLst>
                                      </p:cBhvr>
                                      <p:to>
                                        <p:strVal val="visible"/>
                                      </p:to>
                                    </p:set>
                                    <p:animEffect transition="in" filter="wipe(left)">
                                      <p:cBhvr>
                                        <p:cTn id="7" dur="500"/>
                                        <p:tgtEl>
                                          <p:spTgt spid="9011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0115">
                                            <p:txEl>
                                              <p:pRg st="1" end="1"/>
                                            </p:txEl>
                                          </p:spTgt>
                                        </p:tgtEl>
                                        <p:attrNameLst>
                                          <p:attrName>style.visibility</p:attrName>
                                        </p:attrNameLst>
                                      </p:cBhvr>
                                      <p:to>
                                        <p:strVal val="visible"/>
                                      </p:to>
                                    </p:set>
                                    <p:animEffect transition="in" filter="wipe(left)">
                                      <p:cBhvr>
                                        <p:cTn id="10" dur="500"/>
                                        <p:tgtEl>
                                          <p:spTgt spid="90115">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90115">
                                            <p:txEl>
                                              <p:pRg st="2" end="2"/>
                                            </p:txEl>
                                          </p:spTgt>
                                        </p:tgtEl>
                                        <p:attrNameLst>
                                          <p:attrName>style.visibility</p:attrName>
                                        </p:attrNameLst>
                                      </p:cBhvr>
                                      <p:to>
                                        <p:strVal val="visible"/>
                                      </p:to>
                                    </p:set>
                                    <p:animEffect transition="in" filter="wipe(left)">
                                      <p:cBhvr>
                                        <p:cTn id="15" dur="500"/>
                                        <p:tgtEl>
                                          <p:spTgt spid="90115">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90115">
                                            <p:txEl>
                                              <p:pRg st="3" end="3"/>
                                            </p:txEl>
                                          </p:spTgt>
                                        </p:tgtEl>
                                        <p:attrNameLst>
                                          <p:attrName>style.visibility</p:attrName>
                                        </p:attrNameLst>
                                      </p:cBhvr>
                                      <p:to>
                                        <p:strVal val="visible"/>
                                      </p:to>
                                    </p:set>
                                    <p:animEffect transition="in" filter="wipe(left)">
                                      <p:cBhvr>
                                        <p:cTn id="20" dur="500"/>
                                        <p:tgtEl>
                                          <p:spTgt spid="90115">
                                            <p:txEl>
                                              <p:pRg st="3" end="3"/>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90115">
                                            <p:txEl>
                                              <p:pRg st="4" end="4"/>
                                            </p:txEl>
                                          </p:spTgt>
                                        </p:tgtEl>
                                        <p:attrNameLst>
                                          <p:attrName>style.visibility</p:attrName>
                                        </p:attrNameLst>
                                      </p:cBhvr>
                                      <p:to>
                                        <p:strVal val="visible"/>
                                      </p:to>
                                    </p:set>
                                    <p:animEffect transition="in" filter="wipe(left)">
                                      <p:cBhvr>
                                        <p:cTn id="25" dur="500"/>
                                        <p:tgtEl>
                                          <p:spTgt spid="90115">
                                            <p:txEl>
                                              <p:pRg st="4" end="4"/>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90115">
                                            <p:txEl>
                                              <p:pRg st="5" end="5"/>
                                            </p:txEl>
                                          </p:spTgt>
                                        </p:tgtEl>
                                        <p:attrNameLst>
                                          <p:attrName>style.visibility</p:attrName>
                                        </p:attrNameLst>
                                      </p:cBhvr>
                                      <p:to>
                                        <p:strVal val="visible"/>
                                      </p:to>
                                    </p:set>
                                    <p:animEffect transition="in" filter="wipe(left)">
                                      <p:cBhvr>
                                        <p:cTn id="30" dur="500"/>
                                        <p:tgtEl>
                                          <p:spTgt spid="9011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bldLvl="2"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4"/>
          <p:cNvSpPr>
            <a:spLocks noGrp="1" noChangeArrowheads="1"/>
          </p:cNvSpPr>
          <p:nvPr>
            <p:ph type="title"/>
          </p:nvPr>
        </p:nvSpPr>
        <p:spPr/>
        <p:txBody>
          <a:bodyPr/>
          <a:lstStyle/>
          <a:p>
            <a:r>
              <a:rPr lang="en-US" dirty="0"/>
              <a:t>The rescue package</a:t>
            </a:r>
          </a:p>
        </p:txBody>
      </p:sp>
      <p:sp>
        <p:nvSpPr>
          <p:cNvPr id="92165" name="Rectangle 5"/>
          <p:cNvSpPr>
            <a:spLocks noGrp="1" noChangeArrowheads="1"/>
          </p:cNvSpPr>
          <p:nvPr>
            <p:ph type="body" idx="1"/>
          </p:nvPr>
        </p:nvSpPr>
        <p:spPr/>
        <p:txBody>
          <a:bodyPr/>
          <a:lstStyle/>
          <a:p>
            <a:r>
              <a:rPr lang="en-US" dirty="0"/>
              <a:t>1995:  U.S. &amp; IMF set up $50b line of credit to provide loan guarantees to Mexico’s govt.  </a:t>
            </a:r>
          </a:p>
          <a:p>
            <a:r>
              <a:rPr lang="en-US" dirty="0"/>
              <a:t>This helped restore confidence in Mexico, reduced the risk premium.  </a:t>
            </a:r>
          </a:p>
          <a:p>
            <a:r>
              <a:rPr lang="en-US" dirty="0"/>
              <a:t>After a hard recession in 1995, Mexico began a strong recovery from the crisis. </a:t>
            </a:r>
          </a:p>
        </p:txBody>
      </p:sp>
    </p:spTree>
    <p:extLst>
      <p:ext uri="{BB962C8B-B14F-4D97-AF65-F5344CB8AC3E}">
        <p14:creationId xmlns:p14="http://schemas.microsoft.com/office/powerpoint/2010/main" val="149466112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2165">
                                            <p:txEl>
                                              <p:pRg st="0" end="0"/>
                                            </p:txEl>
                                          </p:spTgt>
                                        </p:tgtEl>
                                        <p:attrNameLst>
                                          <p:attrName>style.visibility</p:attrName>
                                        </p:attrNameLst>
                                      </p:cBhvr>
                                      <p:to>
                                        <p:strVal val="visible"/>
                                      </p:to>
                                    </p:set>
                                    <p:animEffect transition="in" filter="wipe(left)">
                                      <p:cBhvr>
                                        <p:cTn id="7" dur="500"/>
                                        <p:tgtEl>
                                          <p:spTgt spid="9216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2165">
                                            <p:txEl>
                                              <p:pRg st="1" end="1"/>
                                            </p:txEl>
                                          </p:spTgt>
                                        </p:tgtEl>
                                        <p:attrNameLst>
                                          <p:attrName>style.visibility</p:attrName>
                                        </p:attrNameLst>
                                      </p:cBhvr>
                                      <p:to>
                                        <p:strVal val="visible"/>
                                      </p:to>
                                    </p:set>
                                    <p:animEffect transition="in" filter="wipe(left)">
                                      <p:cBhvr>
                                        <p:cTn id="12" dur="500"/>
                                        <p:tgtEl>
                                          <p:spTgt spid="9216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2165">
                                            <p:txEl>
                                              <p:pRg st="2" end="2"/>
                                            </p:txEl>
                                          </p:spTgt>
                                        </p:tgtEl>
                                        <p:attrNameLst>
                                          <p:attrName>style.visibility</p:attrName>
                                        </p:attrNameLst>
                                      </p:cBhvr>
                                      <p:to>
                                        <p:strVal val="visible"/>
                                      </p:to>
                                    </p:set>
                                    <p:animEffect transition="in" filter="wipe(left)">
                                      <p:cBhvr>
                                        <p:cTn id="17" dur="500"/>
                                        <p:tgtEl>
                                          <p:spTgt spid="9216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5" grpId="0" build="p" bldLvl="2"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US" sz="3200" dirty="0"/>
              <a:t>Floating vs. fixed exchange rates</a:t>
            </a:r>
          </a:p>
        </p:txBody>
      </p:sp>
      <p:sp>
        <p:nvSpPr>
          <p:cNvPr id="47107" name="Rectangle 3"/>
          <p:cNvSpPr>
            <a:spLocks noGrp="1" noChangeArrowheads="1"/>
          </p:cNvSpPr>
          <p:nvPr>
            <p:ph type="body" idx="1"/>
          </p:nvPr>
        </p:nvSpPr>
        <p:spPr/>
        <p:txBody>
          <a:bodyPr/>
          <a:lstStyle/>
          <a:p>
            <a:pPr marL="0" indent="0">
              <a:buFont typeface="Wingdings" pitchFamily="2" charset="2"/>
              <a:buNone/>
            </a:pPr>
            <a:r>
              <a:rPr lang="en-US" dirty="0"/>
              <a:t>Argument for floating rates:</a:t>
            </a:r>
          </a:p>
          <a:p>
            <a:pPr marL="468313" lvl="1"/>
            <a:r>
              <a:rPr lang="en-US" dirty="0"/>
              <a:t>allow monetary policy to be used to pursue other goals (stable growth, low inflation).</a:t>
            </a:r>
          </a:p>
          <a:p>
            <a:pPr marL="0" indent="0">
              <a:spcBef>
                <a:spcPct val="60000"/>
              </a:spcBef>
              <a:buFont typeface="Wingdings" pitchFamily="2" charset="2"/>
              <a:buNone/>
            </a:pPr>
            <a:r>
              <a:rPr lang="en-US" dirty="0"/>
              <a:t>Arguments for fixed rates:</a:t>
            </a:r>
          </a:p>
          <a:p>
            <a:pPr marL="468313" lvl="1"/>
            <a:r>
              <a:rPr lang="en-US" dirty="0"/>
              <a:t>avoid uncertainty and volatility, making international transactions easier.</a:t>
            </a:r>
          </a:p>
          <a:p>
            <a:pPr marL="468313" lvl="1"/>
            <a:r>
              <a:rPr lang="en-US" dirty="0"/>
              <a:t>discipline monetary policy to prevent excessive money growth &amp; hyperinflation.</a:t>
            </a:r>
          </a:p>
        </p:txBody>
      </p:sp>
    </p:spTree>
    <p:extLst>
      <p:ext uri="{BB962C8B-B14F-4D97-AF65-F5344CB8AC3E}">
        <p14:creationId xmlns:p14="http://schemas.microsoft.com/office/powerpoint/2010/main" val="2918310128"/>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4"/>
          <p:cNvSpPr>
            <a:spLocks noGrp="1" noChangeArrowheads="1"/>
          </p:cNvSpPr>
          <p:nvPr>
            <p:ph type="title"/>
          </p:nvPr>
        </p:nvSpPr>
        <p:spPr/>
        <p:txBody>
          <a:bodyPr/>
          <a:lstStyle/>
          <a:p>
            <a:r>
              <a:rPr lang="en-US" dirty="0"/>
              <a:t>Large:  Between small and closed</a:t>
            </a:r>
          </a:p>
        </p:txBody>
      </p:sp>
      <p:sp>
        <p:nvSpPr>
          <p:cNvPr id="52227" name="Rectangle 5"/>
          <p:cNvSpPr>
            <a:spLocks noGrp="1" noChangeArrowheads="1"/>
          </p:cNvSpPr>
          <p:nvPr>
            <p:ph type="body" idx="1"/>
          </p:nvPr>
        </p:nvSpPr>
        <p:spPr>
          <a:xfrm>
            <a:off x="457200" y="1306286"/>
            <a:ext cx="8229600" cy="4877027"/>
          </a:xfrm>
        </p:spPr>
        <p:txBody>
          <a:bodyPr/>
          <a:lstStyle/>
          <a:p>
            <a:r>
              <a:rPr lang="en-US" dirty="0"/>
              <a:t>Many countries</a:t>
            </a:r>
            <a:r>
              <a:rPr lang="en-US" dirty="0">
                <a:latin typeface="Arial"/>
                <a:cs typeface="Arial"/>
              </a:rPr>
              <a:t>—</a:t>
            </a:r>
            <a:r>
              <a:rPr lang="en-US" dirty="0"/>
              <a:t>including the U.S.</a:t>
            </a:r>
            <a:r>
              <a:rPr lang="en-US" dirty="0">
                <a:latin typeface="Arial"/>
                <a:cs typeface="Arial"/>
              </a:rPr>
              <a:t>—</a:t>
            </a:r>
            <a:r>
              <a:rPr lang="en-US" dirty="0"/>
              <a:t>are neither closed nor small open economies. </a:t>
            </a:r>
          </a:p>
          <a:p>
            <a:r>
              <a:rPr lang="en-US" dirty="0"/>
              <a:t>A large open economy is between the polar cases of closed and small open.  </a:t>
            </a:r>
          </a:p>
        </p:txBody>
      </p:sp>
    </p:spTree>
    <p:extLst>
      <p:ext uri="{BB962C8B-B14F-4D97-AF65-F5344CB8AC3E}">
        <p14:creationId xmlns:p14="http://schemas.microsoft.com/office/powerpoint/2010/main" val="1879120076"/>
      </p:ext>
    </p:extLst>
  </p:cSld>
  <p:clrMapOvr>
    <a:masterClrMapping/>
  </p:clrMapOvr>
  <p:transition>
    <p:wipe dir="r"/>
  </p:transition>
</p:sld>
</file>

<file path=ppt/theme/theme1.xml><?xml version="1.0" encoding="utf-8"?>
<a:theme xmlns:a="http://schemas.openxmlformats.org/drawingml/2006/main" name="14_Default Design">
  <a:themeElements>
    <a:clrScheme name="14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4_Default Design">
      <a:majorFont>
        <a:latin typeface="Tahoma"/>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4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4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4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4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4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4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4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4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4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4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4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4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2357</TotalTime>
  <Words>2080</Words>
  <Application>Microsoft Office PowerPoint</Application>
  <PresentationFormat>On-screen Show (4:3)</PresentationFormat>
  <Paragraphs>287</Paragraphs>
  <Slides>30</Slides>
  <Notes>30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9" baseType="lpstr">
      <vt:lpstr>Arial</vt:lpstr>
      <vt:lpstr>Arial Narrow</vt:lpstr>
      <vt:lpstr>Symbol</vt:lpstr>
      <vt:lpstr>Tahoma</vt:lpstr>
      <vt:lpstr>Times New Roman</vt:lpstr>
      <vt:lpstr>Wingdings</vt:lpstr>
      <vt:lpstr>Wingdings 3</vt:lpstr>
      <vt:lpstr>14_Default Design</vt:lpstr>
      <vt:lpstr>Equation</vt:lpstr>
      <vt:lpstr>PowerPoint Presentation</vt:lpstr>
      <vt:lpstr>IN THIS CHAPTER, YOU WILL LEARN:</vt:lpstr>
      <vt:lpstr>The Mundell-Fleming model</vt:lpstr>
      <vt:lpstr>The IS* curve:  goods market equilibrium</vt:lpstr>
      <vt:lpstr>The LM* curve:  money market equilibrium</vt:lpstr>
      <vt:lpstr>Equilibrium in the Mundell-Fleming model</vt:lpstr>
      <vt:lpstr>Floating &amp; fixed exchange rates</vt:lpstr>
      <vt:lpstr>Fiscal policy under floating exchange rates</vt:lpstr>
      <vt:lpstr>Lessons about fiscal policy</vt:lpstr>
      <vt:lpstr>Monetary policy under floating exchange rates</vt:lpstr>
      <vt:lpstr>Lessons about monetary policy</vt:lpstr>
      <vt:lpstr>Trade policy under floating exchange rates</vt:lpstr>
      <vt:lpstr>Lessons about trade policy</vt:lpstr>
      <vt:lpstr>Lessons about trade policy, cont.</vt:lpstr>
      <vt:lpstr>Fixed exchange rates</vt:lpstr>
      <vt:lpstr>Fiscal policy under fixed exchange rates</vt:lpstr>
      <vt:lpstr>Monetary policy under fixed exchange rates</vt:lpstr>
      <vt:lpstr>Trade policy under fixed exchange rates</vt:lpstr>
      <vt:lpstr>Summary of policy effects in the Mundell-Fleming model</vt:lpstr>
      <vt:lpstr>Interest-rate differentials</vt:lpstr>
      <vt:lpstr>CASE STUDY:   The Mexican peso crisis</vt:lpstr>
      <vt:lpstr>CASE STUDY:   The Mexican peso crisis</vt:lpstr>
      <vt:lpstr>The Peso crisis didn’t just hurt Mexico</vt:lpstr>
      <vt:lpstr>Understanding the crisis</vt:lpstr>
      <vt:lpstr>Understanding the crisis</vt:lpstr>
      <vt:lpstr>Dollar reserves of Mexico’s central bank</vt:lpstr>
      <vt:lpstr>  the disaster   </vt:lpstr>
      <vt:lpstr>The rescue package</vt:lpstr>
      <vt:lpstr>Floating vs. fixed exchange rates</vt:lpstr>
      <vt:lpstr>Large:  Between small and closed</vt:lpstr>
    </vt:vector>
  </TitlesOfParts>
  <Company>UNLV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Mankiw 6e PowerPoints</dc:title>
  <dc:creator>Ron Cronovich</dc:creator>
  <cp:lastModifiedBy>abd</cp:lastModifiedBy>
  <cp:revision>234</cp:revision>
  <dcterms:created xsi:type="dcterms:W3CDTF">2006-04-29T00:50:43Z</dcterms:created>
  <dcterms:modified xsi:type="dcterms:W3CDTF">2017-11-10T19:15:31Z</dcterms:modified>
</cp:coreProperties>
</file>