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sldIdLst>
    <p:sldId id="380" r:id="rId2"/>
    <p:sldId id="274" r:id="rId3"/>
    <p:sldId id="304" r:id="rId4"/>
    <p:sldId id="392" r:id="rId5"/>
    <p:sldId id="305" r:id="rId6"/>
    <p:sldId id="307" r:id="rId7"/>
    <p:sldId id="308" r:id="rId8"/>
    <p:sldId id="388" r:id="rId9"/>
    <p:sldId id="367" r:id="rId10"/>
    <p:sldId id="368" r:id="rId11"/>
    <p:sldId id="306" r:id="rId12"/>
    <p:sldId id="309" r:id="rId13"/>
    <p:sldId id="320" r:id="rId14"/>
    <p:sldId id="371" r:id="rId15"/>
    <p:sldId id="313" r:id="rId16"/>
    <p:sldId id="390" r:id="rId17"/>
    <p:sldId id="381" r:id="rId18"/>
    <p:sldId id="312" r:id="rId19"/>
    <p:sldId id="366" r:id="rId20"/>
    <p:sldId id="365" r:id="rId21"/>
    <p:sldId id="314" r:id="rId22"/>
    <p:sldId id="393" r:id="rId23"/>
    <p:sldId id="372" r:id="rId24"/>
    <p:sldId id="328" r:id="rId25"/>
    <p:sldId id="327" r:id="rId26"/>
    <p:sldId id="391" r:id="rId27"/>
    <p:sldId id="374" r:id="rId28"/>
    <p:sldId id="340" r:id="rId29"/>
    <p:sldId id="341" r:id="rId30"/>
    <p:sldId id="376" r:id="rId31"/>
    <p:sldId id="377" r:id="rId32"/>
    <p:sldId id="331" r:id="rId33"/>
    <p:sldId id="342" r:id="rId34"/>
    <p:sldId id="343" r:id="rId35"/>
    <p:sldId id="332" r:id="rId36"/>
    <p:sldId id="344" r:id="rId37"/>
    <p:sldId id="335" r:id="rId38"/>
    <p:sldId id="339" r:id="rId39"/>
    <p:sldId id="273" r:id="rId40"/>
    <p:sldId id="364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CC00"/>
    <a:srgbClr val="CCFFFF"/>
    <a:srgbClr val="66FF33"/>
    <a:srgbClr val="99CC00"/>
    <a:srgbClr val="339933"/>
    <a:srgbClr val="FDBDA1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98" autoAdjust="0"/>
  </p:normalViewPr>
  <p:slideViewPr>
    <p:cSldViewPr>
      <p:cViewPr varScale="1">
        <p:scale>
          <a:sx n="55" d="100"/>
          <a:sy n="55" d="100"/>
        </p:scale>
        <p:origin x="-998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fld id="{4F54462F-5D50-4CB2-94F1-336A3AFB0A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50020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0DB90E-9A54-42AE-AB27-F3029291B927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48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3E98AD-6196-4237-BCCD-6FB33F363D56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145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800"/>
              <a:t>Material often ... Glacial or loess.</a:t>
            </a:r>
          </a:p>
          <a:p>
            <a:pPr>
              <a:lnSpc>
                <a:spcPct val="80000"/>
              </a:lnSpc>
            </a:pPr>
            <a:r>
              <a:rPr lang="en-US" altLang="en-US" sz="800"/>
              <a:t>Basal till left from ice.  Gravelly-sandy eskers and kames on top of till. Winds eaolian loess. </a:t>
            </a:r>
          </a:p>
          <a:p>
            <a:pPr>
              <a:lnSpc>
                <a:spcPct val="80000"/>
              </a:lnSpc>
            </a:pPr>
            <a:endParaRPr lang="en-US" altLang="en-US" sz="800"/>
          </a:p>
          <a:p>
            <a:pPr>
              <a:lnSpc>
                <a:spcPct val="80000"/>
              </a:lnSpc>
            </a:pPr>
            <a:r>
              <a:rPr lang="en-US" altLang="en-US" sz="800"/>
              <a:t>Low precip. Annual drought in later summer. </a:t>
            </a:r>
          </a:p>
          <a:p>
            <a:pPr>
              <a:lnSpc>
                <a:spcPct val="80000"/>
              </a:lnSpc>
            </a:pPr>
            <a:r>
              <a:rPr lang="en-US" altLang="en-US" sz="800"/>
              <a:t>Decomposition of grass roots = humus – black upper horizon</a:t>
            </a:r>
          </a:p>
          <a:p>
            <a:pPr>
              <a:lnSpc>
                <a:spcPct val="80000"/>
              </a:lnSpc>
            </a:pPr>
            <a:endParaRPr lang="en-US" altLang="en-US" sz="800"/>
          </a:p>
          <a:p>
            <a:pPr>
              <a:lnSpc>
                <a:spcPct val="80000"/>
              </a:lnSpc>
            </a:pPr>
            <a:r>
              <a:rPr lang="en-US" altLang="en-US" sz="800"/>
              <a:t>Blue bunch wheat grass most imp. species.  V tough grass. New roots produced every year. BUT evolved without cattle grazing. </a:t>
            </a:r>
          </a:p>
          <a:p>
            <a:pPr>
              <a:lnSpc>
                <a:spcPct val="80000"/>
              </a:lnSpc>
            </a:pPr>
            <a:r>
              <a:rPr lang="en-US" altLang="en-US" sz="800"/>
              <a:t>Small blue grass – annual, v little biomass.</a:t>
            </a:r>
          </a:p>
          <a:p>
            <a:pPr>
              <a:lnSpc>
                <a:spcPct val="80000"/>
              </a:lnSpc>
            </a:pPr>
            <a:r>
              <a:rPr lang="en-US" altLang="en-US" sz="800"/>
              <a:t>Biological activity not v high. Decomposition in the wetter season.</a:t>
            </a:r>
          </a:p>
          <a:p>
            <a:pPr>
              <a:lnSpc>
                <a:spcPct val="80000"/>
              </a:lnSpc>
            </a:pPr>
            <a:endParaRPr lang="en-US" altLang="en-US" sz="800"/>
          </a:p>
          <a:p>
            <a:pPr>
              <a:lnSpc>
                <a:spcPct val="80000"/>
              </a:lnSpc>
            </a:pPr>
            <a:r>
              <a:rPr lang="en-US" altLang="en-US" sz="800"/>
              <a:t>Black chernozem ... Intensive accumulation of organic matter in surface horizon. Ah horizon ... Up to 10% organic content.  Cooler, moiture effecitevness higher ... Carbonates leached to deeper depths than brown soils. </a:t>
            </a:r>
          </a:p>
          <a:p>
            <a:pPr>
              <a:lnSpc>
                <a:spcPct val="80000"/>
              </a:lnSpc>
            </a:pPr>
            <a:endParaRPr lang="en-US" altLang="en-US" sz="800"/>
          </a:p>
          <a:p>
            <a:pPr>
              <a:lnSpc>
                <a:spcPct val="80000"/>
              </a:lnSpc>
            </a:pPr>
            <a:r>
              <a:rPr lang="en-US" altLang="en-US" sz="800"/>
              <a:t>Leaching of carbonate salts to average depth of moisture penetration.  Carbonate acts as buffer, improves nutrient supply</a:t>
            </a:r>
          </a:p>
          <a:p>
            <a:pPr>
              <a:lnSpc>
                <a:spcPct val="80000"/>
              </a:lnSpc>
            </a:pPr>
            <a:endParaRPr lang="en-US" altLang="en-US" sz="800"/>
          </a:p>
          <a:p>
            <a:pPr>
              <a:lnSpc>
                <a:spcPct val="80000"/>
              </a:lnSpc>
            </a:pPr>
            <a:r>
              <a:rPr lang="en-US" altLang="en-US" sz="800"/>
              <a:t>Transition in prairies over long distance ... West-east transect ... 100s km</a:t>
            </a:r>
          </a:p>
          <a:p>
            <a:pPr>
              <a:lnSpc>
                <a:spcPct val="80000"/>
              </a:lnSpc>
            </a:pPr>
            <a:r>
              <a:rPr lang="en-US" altLang="en-US" sz="800"/>
              <a:t>In BC it is altitudinal change, over only short distance. </a:t>
            </a:r>
          </a:p>
          <a:p>
            <a:pPr>
              <a:lnSpc>
                <a:spcPct val="80000"/>
              </a:lnSpc>
            </a:pPr>
            <a:endParaRPr lang="en-US" altLang="en-US" sz="800"/>
          </a:p>
          <a:p>
            <a:pPr>
              <a:lnSpc>
                <a:spcPct val="80000"/>
              </a:lnSpc>
            </a:pPr>
            <a:endParaRPr lang="en-US" altLang="en-US" sz="800"/>
          </a:p>
          <a:p>
            <a:pPr>
              <a:lnSpc>
                <a:spcPct val="80000"/>
              </a:lnSpc>
            </a:pPr>
            <a:r>
              <a:rPr lang="en-US" altLang="en-US" sz="800"/>
              <a:t>Heavy grazing pressure kills blue grass. </a:t>
            </a:r>
          </a:p>
          <a:p>
            <a:pPr>
              <a:lnSpc>
                <a:spcPct val="80000"/>
              </a:lnSpc>
            </a:pPr>
            <a:r>
              <a:rPr lang="en-US" altLang="en-US" sz="800"/>
              <a:t>Regions far from ponds have less grazing ... Blue brunch grass can survive. </a:t>
            </a:r>
          </a:p>
          <a:p>
            <a:pPr>
              <a:lnSpc>
                <a:spcPct val="80000"/>
              </a:lnSpc>
            </a:pPr>
            <a:r>
              <a:rPr lang="en-US" altLang="en-US" sz="800"/>
              <a:t>Increase in elevation = cooler and wetter (same pattern as west to east transition): change brown to black at high elevation. More ogranic ... More aspens, forbs, grasses ... esp rough fescue.  Greater diversity. </a:t>
            </a:r>
          </a:p>
          <a:p>
            <a:pPr>
              <a:lnSpc>
                <a:spcPct val="80000"/>
              </a:lnSpc>
            </a:pPr>
            <a:endParaRPr lang="en-US" altLang="en-US" sz="800"/>
          </a:p>
          <a:p>
            <a:pPr>
              <a:lnSpc>
                <a:spcPct val="80000"/>
              </a:lnSpc>
            </a:pPr>
            <a:r>
              <a:rPr lang="en-US" altLang="en-US" sz="800"/>
              <a:t> Management: graze to avoid blooming period for Blue grass.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C41328-157A-4B6A-81FC-1EB102E8F2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1430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7843B-2CEE-45BB-93A5-E6CD726D108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3729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C8ED6-5EF3-47EB-B028-31BFDA649F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3108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9A2C9F-032B-4D56-B72C-9B4675C340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218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01E077-9CCF-4E73-A5E1-49530A04C0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832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F9137-7FBF-4C7E-AC43-3E1586CEBF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1330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2FC45B-CACC-4484-AB97-D9A9407D61F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9510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37743-A7D2-4E20-9322-D2AC82D023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1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4363C3-C661-43AE-8057-5BEB4B4FD7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8686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3199CB-1407-44FB-996B-9298AEC81F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009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5CAE22-1EB7-4FC6-9C13-A7B1BFD549B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7956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C920EE25-6B82-4560-BB5C-93FC28B20E8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7D6B2-4BF6-4BFA-9610-175A00BFFE4C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144388" name="Text Box 4"/>
          <p:cNvSpPr txBox="1">
            <a:spLocks noChangeArrowheads="1"/>
          </p:cNvSpPr>
          <p:nvPr/>
        </p:nvSpPr>
        <p:spPr bwMode="auto">
          <a:xfrm>
            <a:off x="838200" y="838200"/>
            <a:ext cx="7391400" cy="513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 b="1"/>
              <a:t>OUTLINE of this section</a:t>
            </a:r>
          </a:p>
          <a:p>
            <a:endParaRPr lang="en-US" altLang="en-US" sz="2400" b="1"/>
          </a:p>
          <a:p>
            <a:r>
              <a:rPr lang="en-US" altLang="en-US" b="1"/>
              <a:t>Canadian Soil Classification System</a:t>
            </a:r>
            <a:endParaRPr lang="en-US" altLang="en-US"/>
          </a:p>
          <a:p>
            <a:r>
              <a:rPr lang="en-US" altLang="en-US"/>
              <a:t>Podzolization – Podzolic soils</a:t>
            </a:r>
          </a:p>
          <a:p>
            <a:r>
              <a:rPr lang="en-US" altLang="en-US"/>
              <a:t>Calcification – Chernozemic soils, Solonetzic soils.</a:t>
            </a:r>
          </a:p>
          <a:p>
            <a:r>
              <a:rPr lang="en-US" altLang="en-US"/>
              <a:t>Brunisolic soils</a:t>
            </a:r>
          </a:p>
          <a:p>
            <a:r>
              <a:rPr lang="en-US" altLang="en-US"/>
              <a:t>Luvisolic soils</a:t>
            </a:r>
          </a:p>
          <a:p>
            <a:r>
              <a:rPr lang="en-US" altLang="en-US"/>
              <a:t>Cryosolic soils</a:t>
            </a:r>
            <a:endParaRPr lang="fr-FR" altLang="en-US"/>
          </a:p>
          <a:p>
            <a:r>
              <a:rPr lang="fr-FR" altLang="en-US"/>
              <a:t>Organic soils</a:t>
            </a:r>
          </a:p>
          <a:p>
            <a:r>
              <a:rPr lang="fr-FR" altLang="en-US"/>
              <a:t>Gleysolic soils</a:t>
            </a:r>
          </a:p>
          <a:p>
            <a:r>
              <a:rPr lang="fr-FR" altLang="en-US"/>
              <a:t>Regosolic soils</a:t>
            </a:r>
            <a:endParaRPr lang="fr-FR" altLang="en-US" b="1"/>
          </a:p>
          <a:p>
            <a:r>
              <a:rPr lang="fr-FR" altLang="en-US" b="1"/>
              <a:t>Soil Fertility in Canada</a:t>
            </a:r>
            <a:endParaRPr lang="en-US" alt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A989E-4C09-437B-B16C-E72811DA73FC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990600" y="609600"/>
            <a:ext cx="6400800" cy="46672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Canadian Soil Classification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685800" y="1917700"/>
            <a:ext cx="7772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000">
                <a:latin typeface="Comic Sans MS" pitchFamily="66" charset="0"/>
              </a:rPr>
              <a:t>The Ten Soil Orders of the CSSC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693738" y="2895600"/>
            <a:ext cx="39243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altLang="en-US" sz="2000">
                <a:latin typeface="Comic Sans MS" pitchFamily="66" charset="0"/>
              </a:rPr>
              <a:t>Brunisolic Order</a:t>
            </a:r>
          </a:p>
          <a:p>
            <a:r>
              <a:rPr lang="en-CA" altLang="en-US" sz="2000">
                <a:latin typeface="Comic Sans MS" pitchFamily="66" charset="0"/>
              </a:rPr>
              <a:t>Chernozemic Order</a:t>
            </a:r>
          </a:p>
          <a:p>
            <a:r>
              <a:rPr lang="en-CA" altLang="en-US" sz="2000">
                <a:latin typeface="Comic Sans MS" pitchFamily="66" charset="0"/>
              </a:rPr>
              <a:t>Cryosolic Order</a:t>
            </a:r>
          </a:p>
          <a:p>
            <a:r>
              <a:rPr lang="en-CA" altLang="en-US" sz="2000">
                <a:latin typeface="Comic Sans MS" pitchFamily="66" charset="0"/>
              </a:rPr>
              <a:t>Gleysolic Order</a:t>
            </a:r>
          </a:p>
          <a:p>
            <a:r>
              <a:rPr lang="en-CA" altLang="en-US" sz="2000">
                <a:latin typeface="Comic Sans MS" pitchFamily="66" charset="0"/>
              </a:rPr>
              <a:t>Luvisolic Order</a:t>
            </a:r>
          </a:p>
          <a:p>
            <a:endParaRPr lang="en-CA" altLang="en-US" sz="2000">
              <a:latin typeface="Comic Sans MS" pitchFamily="66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5186363" y="2895600"/>
            <a:ext cx="3341687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altLang="en-US" sz="2000">
                <a:latin typeface="Comic Sans MS" pitchFamily="66" charset="0"/>
              </a:rPr>
              <a:t>Organic Order</a:t>
            </a:r>
          </a:p>
          <a:p>
            <a:r>
              <a:rPr lang="en-CA" altLang="en-US" sz="2000">
                <a:latin typeface="Comic Sans MS" pitchFamily="66" charset="0"/>
              </a:rPr>
              <a:t>Podzolic Order</a:t>
            </a:r>
          </a:p>
          <a:p>
            <a:r>
              <a:rPr lang="en-CA" altLang="en-US" sz="2000">
                <a:latin typeface="Comic Sans MS" pitchFamily="66" charset="0"/>
              </a:rPr>
              <a:t>Regosolic Order</a:t>
            </a:r>
          </a:p>
          <a:p>
            <a:r>
              <a:rPr lang="en-CA" altLang="en-US" sz="2000">
                <a:latin typeface="Comic Sans MS" pitchFamily="66" charset="0"/>
              </a:rPr>
              <a:t>Solonetzic Order</a:t>
            </a:r>
          </a:p>
          <a:p>
            <a:r>
              <a:rPr lang="en-CA" altLang="en-US" sz="2000">
                <a:latin typeface="Comic Sans MS" pitchFamily="66" charset="0"/>
              </a:rPr>
              <a:t>Vertisolic Order</a:t>
            </a:r>
          </a:p>
          <a:p>
            <a:pPr>
              <a:lnSpc>
                <a:spcPct val="80000"/>
              </a:lnSpc>
            </a:pPr>
            <a:endParaRPr lang="en-CA" altLang="en-US" sz="2000"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endParaRPr lang="en-CA" altLang="en-US" sz="2000">
              <a:latin typeface="Comic Sans MS" pitchFamily="66" charset="0"/>
            </a:endParaRP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1066800" y="1295400"/>
            <a:ext cx="6629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Canadian System of Soil Classification = CSSC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143000" y="4978400"/>
            <a:ext cx="6096000" cy="187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http://www.soilsofcanada.ca/</a:t>
            </a:r>
          </a:p>
          <a:p>
            <a:r>
              <a:rPr lang="en-US" altLang="en-US"/>
              <a:t>http://sis.agr.gc.ca/cansis/nsdb/slc/intro.html</a:t>
            </a:r>
          </a:p>
          <a:p>
            <a:r>
              <a:rPr lang="en-US" altLang="en-US"/>
              <a:t>http://atlas.nrcan.gc.ca/site/english/maps/archives/4thedition/environment/land/041_42</a:t>
            </a:r>
          </a:p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E81F0-68E5-4007-A84D-1377ACD18202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1524000" y="228600"/>
            <a:ext cx="5943600" cy="66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solidFill>
                  <a:schemeClr val="tx1"/>
                </a:solidFill>
                <a:latin typeface="Comic Sans MS" pitchFamily="66" charset="0"/>
              </a:rPr>
              <a:t>General Scheme: Climate Conditions</a:t>
            </a:r>
            <a:br>
              <a:rPr lang="en-CA" altLang="en-US" sz="2400">
                <a:solidFill>
                  <a:schemeClr val="tx1"/>
                </a:solidFill>
                <a:latin typeface="Comic Sans MS" pitchFamily="66" charset="0"/>
              </a:rPr>
            </a:br>
            <a:r>
              <a:rPr lang="en-CA" altLang="en-US" sz="1800">
                <a:solidFill>
                  <a:schemeClr val="tx1"/>
                </a:solidFill>
                <a:latin typeface="Comic Sans MS" pitchFamily="66" charset="0"/>
              </a:rPr>
              <a:t>i.e. Temperature and Precipitation</a:t>
            </a:r>
            <a:endParaRPr lang="en-US" altLang="en-US" sz="180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228600" y="838200"/>
            <a:ext cx="2362200" cy="1905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altLang="en-US" sz="1600">
                <a:latin typeface="Comic Sans MS" pitchFamily="66" charset="0"/>
              </a:rPr>
              <a:t>Brunisolic Order</a:t>
            </a:r>
          </a:p>
          <a:p>
            <a:r>
              <a:rPr lang="en-CA" altLang="en-US" sz="1600">
                <a:latin typeface="Comic Sans MS" pitchFamily="66" charset="0"/>
              </a:rPr>
              <a:t>Chernozemic Order</a:t>
            </a:r>
          </a:p>
          <a:p>
            <a:r>
              <a:rPr lang="en-CA" altLang="en-US" sz="1600">
                <a:latin typeface="Comic Sans MS" pitchFamily="66" charset="0"/>
              </a:rPr>
              <a:t>Cryosolic Order</a:t>
            </a:r>
          </a:p>
          <a:p>
            <a:r>
              <a:rPr lang="en-CA" altLang="en-US" sz="1600">
                <a:latin typeface="Comic Sans MS" pitchFamily="66" charset="0"/>
              </a:rPr>
              <a:t>Gleysolic Order</a:t>
            </a:r>
          </a:p>
          <a:p>
            <a:r>
              <a:rPr lang="en-CA" altLang="en-US" sz="1600">
                <a:latin typeface="Comic Sans MS" pitchFamily="66" charset="0"/>
              </a:rPr>
              <a:t>Luvisolic Order</a:t>
            </a:r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6477000" y="914400"/>
            <a:ext cx="2209800" cy="1905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altLang="en-US" sz="1600">
                <a:latin typeface="Comic Sans MS" pitchFamily="66" charset="0"/>
              </a:rPr>
              <a:t>Organic Order</a:t>
            </a:r>
          </a:p>
          <a:p>
            <a:r>
              <a:rPr lang="en-CA" altLang="en-US" sz="1600">
                <a:latin typeface="Comic Sans MS" pitchFamily="66" charset="0"/>
              </a:rPr>
              <a:t>Podzolic Order</a:t>
            </a:r>
          </a:p>
          <a:p>
            <a:r>
              <a:rPr lang="en-CA" altLang="en-US" sz="1600">
                <a:latin typeface="Comic Sans MS" pitchFamily="66" charset="0"/>
              </a:rPr>
              <a:t>Regosolic Order</a:t>
            </a:r>
          </a:p>
          <a:p>
            <a:r>
              <a:rPr lang="en-CA" altLang="en-US" sz="1600">
                <a:latin typeface="Comic Sans MS" pitchFamily="66" charset="0"/>
              </a:rPr>
              <a:t>Solonetzic Order</a:t>
            </a:r>
          </a:p>
          <a:p>
            <a:r>
              <a:rPr lang="en-CA" altLang="en-US" sz="1600">
                <a:latin typeface="Comic Sans MS" pitchFamily="66" charset="0"/>
              </a:rPr>
              <a:t>Vertisolic Order</a:t>
            </a:r>
          </a:p>
          <a:p>
            <a:pPr>
              <a:lnSpc>
                <a:spcPct val="80000"/>
              </a:lnSpc>
            </a:pPr>
            <a:endParaRPr lang="en-CA" altLang="en-US" sz="1600"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endParaRPr lang="en-CA" altLang="en-US" sz="1600">
              <a:latin typeface="Comic Sans MS" pitchFamily="66" charset="0"/>
            </a:endParaRP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838200" y="2895600"/>
            <a:ext cx="137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COLD &amp; DRY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7010400" y="2971800"/>
            <a:ext cx="137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COLD &amp; WET</a:t>
            </a:r>
          </a:p>
        </p:txBody>
      </p:sp>
      <p:sp>
        <p:nvSpPr>
          <p:cNvPr id="55307" name="Text Box 11"/>
          <p:cNvSpPr txBox="1">
            <a:spLocks noChangeArrowheads="1"/>
          </p:cNvSpPr>
          <p:nvPr/>
        </p:nvSpPr>
        <p:spPr bwMode="auto">
          <a:xfrm>
            <a:off x="838200" y="5791200"/>
            <a:ext cx="137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HOT &amp; DRY</a:t>
            </a:r>
          </a:p>
        </p:txBody>
      </p: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6858000" y="5943600"/>
            <a:ext cx="137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HOT &amp; WET</a:t>
            </a:r>
          </a:p>
        </p:txBody>
      </p:sp>
      <p:sp>
        <p:nvSpPr>
          <p:cNvPr id="55310" name="Freeform 14"/>
          <p:cNvSpPr>
            <a:spLocks/>
          </p:cNvSpPr>
          <p:nvPr/>
        </p:nvSpPr>
        <p:spPr bwMode="auto">
          <a:xfrm>
            <a:off x="3819525" y="2716213"/>
            <a:ext cx="3267075" cy="1398587"/>
          </a:xfrm>
          <a:custGeom>
            <a:avLst/>
            <a:gdLst>
              <a:gd name="T0" fmla="*/ 1008 w 2058"/>
              <a:gd name="T1" fmla="*/ 237 h 881"/>
              <a:gd name="T2" fmla="*/ 0 w 2058"/>
              <a:gd name="T3" fmla="*/ 534 h 881"/>
              <a:gd name="T4" fmla="*/ 347 w 2058"/>
              <a:gd name="T5" fmla="*/ 542 h 881"/>
              <a:gd name="T6" fmla="*/ 1050 w 2058"/>
              <a:gd name="T7" fmla="*/ 864 h 881"/>
              <a:gd name="T8" fmla="*/ 2058 w 2058"/>
              <a:gd name="T9" fmla="*/ 881 h 881"/>
              <a:gd name="T10" fmla="*/ 2050 w 2058"/>
              <a:gd name="T11" fmla="*/ 0 h 881"/>
              <a:gd name="T12" fmla="*/ 1118 w 2058"/>
              <a:gd name="T13" fmla="*/ 0 h 881"/>
              <a:gd name="T14" fmla="*/ 1008 w 2058"/>
              <a:gd name="T15" fmla="*/ 237 h 8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58" h="881">
                <a:moveTo>
                  <a:pt x="1008" y="237"/>
                </a:moveTo>
                <a:lnTo>
                  <a:pt x="0" y="534"/>
                </a:lnTo>
                <a:lnTo>
                  <a:pt x="347" y="542"/>
                </a:lnTo>
                <a:lnTo>
                  <a:pt x="1050" y="864"/>
                </a:lnTo>
                <a:lnTo>
                  <a:pt x="2058" y="881"/>
                </a:lnTo>
                <a:lnTo>
                  <a:pt x="2050" y="0"/>
                </a:lnTo>
                <a:lnTo>
                  <a:pt x="1118" y="0"/>
                </a:lnTo>
                <a:lnTo>
                  <a:pt x="1008" y="237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55311" name="Text Box 15"/>
          <p:cNvSpPr txBox="1">
            <a:spLocks noChangeArrowheads="1"/>
          </p:cNvSpPr>
          <p:nvPr/>
        </p:nvSpPr>
        <p:spPr bwMode="auto">
          <a:xfrm>
            <a:off x="5334000" y="3352800"/>
            <a:ext cx="2286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Podzolic soils</a:t>
            </a:r>
          </a:p>
        </p:txBody>
      </p:sp>
      <p:sp>
        <p:nvSpPr>
          <p:cNvPr id="55312" name="Freeform 16"/>
          <p:cNvSpPr>
            <a:spLocks/>
          </p:cNvSpPr>
          <p:nvPr/>
        </p:nvSpPr>
        <p:spPr bwMode="auto">
          <a:xfrm>
            <a:off x="2246313" y="3509963"/>
            <a:ext cx="4840287" cy="1303337"/>
          </a:xfrm>
          <a:custGeom>
            <a:avLst/>
            <a:gdLst>
              <a:gd name="T0" fmla="*/ 8 w 3049"/>
              <a:gd name="T1" fmla="*/ 0 h 821"/>
              <a:gd name="T2" fmla="*/ 0 w 3049"/>
              <a:gd name="T3" fmla="*/ 212 h 821"/>
              <a:gd name="T4" fmla="*/ 1287 w 3049"/>
              <a:gd name="T5" fmla="*/ 347 h 821"/>
              <a:gd name="T6" fmla="*/ 1524 w 3049"/>
              <a:gd name="T7" fmla="*/ 821 h 821"/>
              <a:gd name="T8" fmla="*/ 3049 w 3049"/>
              <a:gd name="T9" fmla="*/ 796 h 821"/>
              <a:gd name="T10" fmla="*/ 3049 w 3049"/>
              <a:gd name="T11" fmla="*/ 406 h 821"/>
              <a:gd name="T12" fmla="*/ 2024 w 3049"/>
              <a:gd name="T13" fmla="*/ 364 h 821"/>
              <a:gd name="T14" fmla="*/ 1329 w 3049"/>
              <a:gd name="T15" fmla="*/ 51 h 821"/>
              <a:gd name="T16" fmla="*/ 8 w 3049"/>
              <a:gd name="T17" fmla="*/ 0 h 8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49" h="821">
                <a:moveTo>
                  <a:pt x="8" y="0"/>
                </a:moveTo>
                <a:lnTo>
                  <a:pt x="0" y="212"/>
                </a:lnTo>
                <a:lnTo>
                  <a:pt x="1287" y="347"/>
                </a:lnTo>
                <a:lnTo>
                  <a:pt x="1524" y="821"/>
                </a:lnTo>
                <a:lnTo>
                  <a:pt x="3049" y="796"/>
                </a:lnTo>
                <a:lnTo>
                  <a:pt x="3049" y="406"/>
                </a:lnTo>
                <a:lnTo>
                  <a:pt x="2024" y="364"/>
                </a:lnTo>
                <a:lnTo>
                  <a:pt x="1329" y="51"/>
                </a:lnTo>
                <a:lnTo>
                  <a:pt x="8" y="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55313" name="Text Box 17"/>
          <p:cNvSpPr txBox="1">
            <a:spLocks noChangeArrowheads="1"/>
          </p:cNvSpPr>
          <p:nvPr/>
        </p:nvSpPr>
        <p:spPr bwMode="auto">
          <a:xfrm>
            <a:off x="4724400" y="4267200"/>
            <a:ext cx="2286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Luvisolic soils</a:t>
            </a:r>
          </a:p>
        </p:txBody>
      </p:sp>
      <p:sp>
        <p:nvSpPr>
          <p:cNvPr id="55314" name="Freeform 18"/>
          <p:cNvSpPr>
            <a:spLocks/>
          </p:cNvSpPr>
          <p:nvPr/>
        </p:nvSpPr>
        <p:spPr bwMode="auto">
          <a:xfrm>
            <a:off x="2246313" y="3832225"/>
            <a:ext cx="2433637" cy="1600200"/>
          </a:xfrm>
          <a:custGeom>
            <a:avLst/>
            <a:gdLst>
              <a:gd name="T0" fmla="*/ 0 w 1533"/>
              <a:gd name="T1" fmla="*/ 0 h 1008"/>
              <a:gd name="T2" fmla="*/ 8 w 1533"/>
              <a:gd name="T3" fmla="*/ 229 h 1008"/>
              <a:gd name="T4" fmla="*/ 434 w 1533"/>
              <a:gd name="T5" fmla="*/ 246 h 1008"/>
              <a:gd name="T6" fmla="*/ 762 w 1533"/>
              <a:gd name="T7" fmla="*/ 1008 h 1008"/>
              <a:gd name="T8" fmla="*/ 1533 w 1533"/>
              <a:gd name="T9" fmla="*/ 1008 h 1008"/>
              <a:gd name="T10" fmla="*/ 1473 w 1533"/>
              <a:gd name="T11" fmla="*/ 458 h 1008"/>
              <a:gd name="T12" fmla="*/ 1279 w 1533"/>
              <a:gd name="T13" fmla="*/ 153 h 1008"/>
              <a:gd name="T14" fmla="*/ 0 w 1533"/>
              <a:gd name="T15" fmla="*/ 0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33" h="1008">
                <a:moveTo>
                  <a:pt x="0" y="0"/>
                </a:moveTo>
                <a:lnTo>
                  <a:pt x="8" y="229"/>
                </a:lnTo>
                <a:lnTo>
                  <a:pt x="434" y="246"/>
                </a:lnTo>
                <a:lnTo>
                  <a:pt x="762" y="1008"/>
                </a:lnTo>
                <a:lnTo>
                  <a:pt x="1533" y="1008"/>
                </a:lnTo>
                <a:lnTo>
                  <a:pt x="1473" y="458"/>
                </a:lnTo>
                <a:lnTo>
                  <a:pt x="1279" y="153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auto">
          <a:xfrm>
            <a:off x="3124200" y="4191000"/>
            <a:ext cx="228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/>
              <a:t>Chernozemic</a:t>
            </a:r>
          </a:p>
          <a:p>
            <a:pPr>
              <a:spcBef>
                <a:spcPct val="0"/>
              </a:spcBef>
            </a:pPr>
            <a:r>
              <a:rPr lang="en-US" altLang="en-US"/>
              <a:t> soils</a:t>
            </a:r>
          </a:p>
        </p:txBody>
      </p:sp>
      <p:sp>
        <p:nvSpPr>
          <p:cNvPr id="55316" name="Freeform 20"/>
          <p:cNvSpPr>
            <a:spLocks/>
          </p:cNvSpPr>
          <p:nvPr/>
        </p:nvSpPr>
        <p:spPr bwMode="auto">
          <a:xfrm>
            <a:off x="2246313" y="4195763"/>
            <a:ext cx="1384300" cy="1922462"/>
          </a:xfrm>
          <a:custGeom>
            <a:avLst/>
            <a:gdLst>
              <a:gd name="T0" fmla="*/ 0 w 872"/>
              <a:gd name="T1" fmla="*/ 0 h 1211"/>
              <a:gd name="T2" fmla="*/ 17 w 872"/>
              <a:gd name="T3" fmla="*/ 1211 h 1211"/>
              <a:gd name="T4" fmla="*/ 872 w 872"/>
              <a:gd name="T5" fmla="*/ 1194 h 1211"/>
              <a:gd name="T6" fmla="*/ 677 w 872"/>
              <a:gd name="T7" fmla="*/ 661 h 1211"/>
              <a:gd name="T8" fmla="*/ 432 w 872"/>
              <a:gd name="T9" fmla="*/ 34 h 1211"/>
              <a:gd name="T10" fmla="*/ 0 w 872"/>
              <a:gd name="T11" fmla="*/ 0 h 1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72" h="1211">
                <a:moveTo>
                  <a:pt x="0" y="0"/>
                </a:moveTo>
                <a:lnTo>
                  <a:pt x="17" y="1211"/>
                </a:lnTo>
                <a:lnTo>
                  <a:pt x="872" y="1194"/>
                </a:lnTo>
                <a:lnTo>
                  <a:pt x="677" y="661"/>
                </a:lnTo>
                <a:lnTo>
                  <a:pt x="432" y="34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55317" name="Text Box 21"/>
          <p:cNvSpPr txBox="1">
            <a:spLocks noChangeArrowheads="1"/>
          </p:cNvSpPr>
          <p:nvPr/>
        </p:nvSpPr>
        <p:spPr bwMode="auto">
          <a:xfrm>
            <a:off x="2209800" y="5410200"/>
            <a:ext cx="228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/>
              <a:t>Solonetzic </a:t>
            </a:r>
          </a:p>
          <a:p>
            <a:pPr>
              <a:spcBef>
                <a:spcPct val="0"/>
              </a:spcBef>
            </a:pPr>
            <a:r>
              <a:rPr lang="en-US" altLang="en-US"/>
              <a:t>soils</a:t>
            </a:r>
          </a:p>
        </p:txBody>
      </p:sp>
      <p:sp>
        <p:nvSpPr>
          <p:cNvPr id="55318" name="Freeform 22"/>
          <p:cNvSpPr>
            <a:spLocks/>
          </p:cNvSpPr>
          <p:nvPr/>
        </p:nvSpPr>
        <p:spPr bwMode="auto">
          <a:xfrm>
            <a:off x="3468688" y="5459413"/>
            <a:ext cx="1238250" cy="646112"/>
          </a:xfrm>
          <a:custGeom>
            <a:avLst/>
            <a:gdLst>
              <a:gd name="T0" fmla="*/ 0 w 780"/>
              <a:gd name="T1" fmla="*/ 0 h 407"/>
              <a:gd name="T2" fmla="*/ 144 w 780"/>
              <a:gd name="T3" fmla="*/ 407 h 407"/>
              <a:gd name="T4" fmla="*/ 771 w 780"/>
              <a:gd name="T5" fmla="*/ 398 h 407"/>
              <a:gd name="T6" fmla="*/ 780 w 780"/>
              <a:gd name="T7" fmla="*/ 9 h 407"/>
              <a:gd name="T8" fmla="*/ 0 w 780"/>
              <a:gd name="T9" fmla="*/ 0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0" h="407">
                <a:moveTo>
                  <a:pt x="0" y="0"/>
                </a:moveTo>
                <a:lnTo>
                  <a:pt x="144" y="407"/>
                </a:lnTo>
                <a:lnTo>
                  <a:pt x="771" y="398"/>
                </a:lnTo>
                <a:lnTo>
                  <a:pt x="780" y="9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55319" name="Text Box 23"/>
          <p:cNvSpPr txBox="1">
            <a:spLocks noChangeArrowheads="1"/>
          </p:cNvSpPr>
          <p:nvPr/>
        </p:nvSpPr>
        <p:spPr bwMode="auto">
          <a:xfrm>
            <a:off x="3581400" y="5486400"/>
            <a:ext cx="228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/>
              <a:t>Luvisolic </a:t>
            </a:r>
          </a:p>
          <a:p>
            <a:pPr>
              <a:spcBef>
                <a:spcPct val="0"/>
              </a:spcBef>
            </a:pPr>
            <a:r>
              <a:rPr lang="en-US" altLang="en-US"/>
              <a:t>soils</a:t>
            </a:r>
          </a:p>
        </p:txBody>
      </p:sp>
      <p:sp>
        <p:nvSpPr>
          <p:cNvPr id="55320" name="Freeform 24"/>
          <p:cNvSpPr>
            <a:spLocks/>
          </p:cNvSpPr>
          <p:nvPr/>
        </p:nvSpPr>
        <p:spPr bwMode="auto">
          <a:xfrm>
            <a:off x="2984500" y="2730500"/>
            <a:ext cx="2622550" cy="819150"/>
          </a:xfrm>
          <a:custGeom>
            <a:avLst/>
            <a:gdLst>
              <a:gd name="T0" fmla="*/ 797 w 1652"/>
              <a:gd name="T1" fmla="*/ 0 h 516"/>
              <a:gd name="T2" fmla="*/ 0 w 1652"/>
              <a:gd name="T3" fmla="*/ 499 h 516"/>
              <a:gd name="T4" fmla="*/ 526 w 1652"/>
              <a:gd name="T5" fmla="*/ 516 h 516"/>
              <a:gd name="T6" fmla="*/ 1517 w 1652"/>
              <a:gd name="T7" fmla="*/ 220 h 516"/>
              <a:gd name="T8" fmla="*/ 1652 w 1652"/>
              <a:gd name="T9" fmla="*/ 0 h 516"/>
              <a:gd name="T10" fmla="*/ 797 w 1652"/>
              <a:gd name="T11" fmla="*/ 0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52" h="516">
                <a:moveTo>
                  <a:pt x="797" y="0"/>
                </a:moveTo>
                <a:lnTo>
                  <a:pt x="0" y="499"/>
                </a:lnTo>
                <a:lnTo>
                  <a:pt x="526" y="516"/>
                </a:lnTo>
                <a:lnTo>
                  <a:pt x="1517" y="220"/>
                </a:lnTo>
                <a:lnTo>
                  <a:pt x="1652" y="0"/>
                </a:lnTo>
                <a:lnTo>
                  <a:pt x="797" y="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55321" name="Text Box 25"/>
          <p:cNvSpPr txBox="1">
            <a:spLocks noChangeArrowheads="1"/>
          </p:cNvSpPr>
          <p:nvPr/>
        </p:nvSpPr>
        <p:spPr bwMode="auto">
          <a:xfrm>
            <a:off x="3810000" y="2895600"/>
            <a:ext cx="2286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Brunisolic soils</a:t>
            </a:r>
          </a:p>
        </p:txBody>
      </p:sp>
      <p:sp>
        <p:nvSpPr>
          <p:cNvPr id="55322" name="Freeform 26"/>
          <p:cNvSpPr>
            <a:spLocks/>
          </p:cNvSpPr>
          <p:nvPr/>
        </p:nvSpPr>
        <p:spPr bwMode="auto">
          <a:xfrm>
            <a:off x="2246313" y="2716213"/>
            <a:ext cx="2016125" cy="779462"/>
          </a:xfrm>
          <a:custGeom>
            <a:avLst/>
            <a:gdLst>
              <a:gd name="T0" fmla="*/ 0 w 1270"/>
              <a:gd name="T1" fmla="*/ 9 h 491"/>
              <a:gd name="T2" fmla="*/ 0 w 1270"/>
              <a:gd name="T3" fmla="*/ 491 h 491"/>
              <a:gd name="T4" fmla="*/ 567 w 1270"/>
              <a:gd name="T5" fmla="*/ 483 h 491"/>
              <a:gd name="T6" fmla="*/ 1270 w 1270"/>
              <a:gd name="T7" fmla="*/ 0 h 491"/>
              <a:gd name="T8" fmla="*/ 0 w 1270"/>
              <a:gd name="T9" fmla="*/ 9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0" h="491">
                <a:moveTo>
                  <a:pt x="0" y="9"/>
                </a:moveTo>
                <a:lnTo>
                  <a:pt x="0" y="491"/>
                </a:lnTo>
                <a:lnTo>
                  <a:pt x="567" y="483"/>
                </a:lnTo>
                <a:lnTo>
                  <a:pt x="1270" y="0"/>
                </a:lnTo>
                <a:lnTo>
                  <a:pt x="0" y="9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55323" name="Text Box 27"/>
          <p:cNvSpPr txBox="1">
            <a:spLocks noChangeArrowheads="1"/>
          </p:cNvSpPr>
          <p:nvPr/>
        </p:nvSpPr>
        <p:spPr bwMode="auto">
          <a:xfrm>
            <a:off x="2362200" y="2819400"/>
            <a:ext cx="2286000" cy="65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"/>
              </a:spcBef>
            </a:pPr>
            <a:r>
              <a:rPr lang="en-US" altLang="en-US"/>
              <a:t>Cryosoli</a:t>
            </a:r>
          </a:p>
          <a:p>
            <a:pPr>
              <a:spcBef>
                <a:spcPct val="5000"/>
              </a:spcBef>
            </a:pPr>
            <a:r>
              <a:rPr lang="en-US" altLang="en-US"/>
              <a:t>soils</a:t>
            </a:r>
          </a:p>
        </p:txBody>
      </p:sp>
      <p:sp>
        <p:nvSpPr>
          <p:cNvPr id="24" name="Down Arrow 23"/>
          <p:cNvSpPr/>
          <p:nvPr/>
        </p:nvSpPr>
        <p:spPr bwMode="auto">
          <a:xfrm>
            <a:off x="838200" y="3640065"/>
            <a:ext cx="228600" cy="1882775"/>
          </a:xfrm>
          <a:prstGeom prst="downArrow">
            <a:avLst/>
          </a:prstGeom>
          <a:gradFill>
            <a:gsLst>
              <a:gs pos="0">
                <a:schemeClr val="accent1"/>
              </a:gs>
              <a:gs pos="100000">
                <a:srgbClr val="FF0000"/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5" name="Right Arrow 24"/>
          <p:cNvSpPr/>
          <p:nvPr/>
        </p:nvSpPr>
        <p:spPr bwMode="auto">
          <a:xfrm>
            <a:off x="1803689" y="6141366"/>
            <a:ext cx="4876800" cy="216000"/>
          </a:xfrm>
          <a:prstGeom prst="rightArrow">
            <a:avLst/>
          </a:prstGeom>
          <a:gradFill flip="none" rotWithShape="1">
            <a:gsLst>
              <a:gs pos="0">
                <a:srgbClr val="FFCC00"/>
              </a:gs>
              <a:gs pos="100000">
                <a:srgbClr val="66FF33"/>
              </a:gs>
            </a:gsLst>
            <a:lin ang="0" scaled="1"/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 rot="5400000">
            <a:off x="-290944" y="4378964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Temp gradient</a:t>
            </a:r>
            <a:endParaRPr lang="en-CA" dirty="0"/>
          </a:p>
        </p:txBody>
      </p:sp>
      <p:sp>
        <p:nvSpPr>
          <p:cNvPr id="27" name="TextBox 26"/>
          <p:cNvSpPr txBox="1"/>
          <p:nvPr/>
        </p:nvSpPr>
        <p:spPr>
          <a:xfrm>
            <a:off x="2819400" y="6366225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/>
              <a:t>Precip</a:t>
            </a:r>
            <a:r>
              <a:rPr lang="en-CA" dirty="0" smtClean="0"/>
              <a:t> gradient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3" grpId="0" animBg="1"/>
      <p:bldP spid="55304" grpId="0" animBg="1"/>
      <p:bldP spid="55305" grpId="0"/>
      <p:bldP spid="55306" grpId="0"/>
      <p:bldP spid="55307" grpId="0"/>
      <p:bldP spid="55308" grpId="0"/>
      <p:bldP spid="55310" grpId="0" animBg="1"/>
      <p:bldP spid="55311" grpId="0"/>
      <p:bldP spid="55312" grpId="0" animBg="1"/>
      <p:bldP spid="55313" grpId="0"/>
      <p:bldP spid="55314" grpId="0" animBg="1"/>
      <p:bldP spid="55315" grpId="0"/>
      <p:bldP spid="55316" grpId="0" animBg="1"/>
      <p:bldP spid="55317" grpId="0"/>
      <p:bldP spid="55318" grpId="0" animBg="1"/>
      <p:bldP spid="55319" grpId="0"/>
      <p:bldP spid="55320" grpId="0" animBg="1"/>
      <p:bldP spid="55321" grpId="0"/>
      <p:bldP spid="55322" grpId="0" animBg="1"/>
      <p:bldP spid="55323" grpId="0"/>
      <p:bldP spid="24" grpId="0" animBg="1"/>
      <p:bldP spid="25" grpId="0" animBg="1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C45B-CACC-4484-AB97-D9A9407D61FC}" type="slidenum">
              <a:rPr lang="en-US" altLang="en-US" smtClean="0"/>
              <a:pPr/>
              <a:t>4</a:t>
            </a:fld>
            <a:endParaRPr lang="en-US" altLang="en-US"/>
          </a:p>
        </p:txBody>
      </p:sp>
      <p:pic>
        <p:nvPicPr>
          <p:cNvPr id="3" name="Picture 13" descr="Soil map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607" y="685800"/>
            <a:ext cx="8969320" cy="560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90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B6F2A-C849-490C-A8B5-27347209C6C2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2133600" y="457200"/>
            <a:ext cx="4953000" cy="10144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400"/>
              <a:t>Two important soil processes: </a:t>
            </a:r>
          </a:p>
          <a:p>
            <a:pPr algn="ctr"/>
            <a:r>
              <a:rPr lang="en-US" altLang="en-US" sz="2400"/>
              <a:t>Podzolization, Calcification</a:t>
            </a:r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 rot="2250248">
            <a:off x="2895600" y="1752600"/>
            <a:ext cx="152400" cy="762000"/>
          </a:xfrm>
          <a:prstGeom prst="downArrow">
            <a:avLst>
              <a:gd name="adj1" fmla="val 50000"/>
              <a:gd name="adj2" fmla="val 1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56326" name="AutoShape 6"/>
          <p:cNvSpPr>
            <a:spLocks noChangeArrowheads="1"/>
          </p:cNvSpPr>
          <p:nvPr/>
        </p:nvSpPr>
        <p:spPr bwMode="auto">
          <a:xfrm rot="19349752" flipH="1">
            <a:off x="5562600" y="1752600"/>
            <a:ext cx="152400" cy="762000"/>
          </a:xfrm>
          <a:prstGeom prst="downArrow">
            <a:avLst>
              <a:gd name="adj1" fmla="val 50000"/>
              <a:gd name="adj2" fmla="val 1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0" y="2743200"/>
            <a:ext cx="3429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en-US" sz="2000"/>
              <a:t>Podzolic Soils</a:t>
            </a:r>
          </a:p>
        </p:txBody>
      </p:sp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5334000" y="2667000"/>
            <a:ext cx="27432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Chernozemic Soils</a:t>
            </a:r>
          </a:p>
          <a:p>
            <a:r>
              <a:rPr lang="en-US" altLang="en-US" sz="2000"/>
              <a:t>Solonetzic Soils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animBg="1"/>
      <p:bldP spid="56326" grpId="0" animBg="1"/>
      <p:bldP spid="56327" grpId="0"/>
      <p:bldP spid="563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DF804-2930-453B-BFA2-7816AE63218D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381000" y="1219200"/>
            <a:ext cx="2590800" cy="854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CA" altLang="en-US" sz="2400">
                <a:latin typeface="Comic Sans MS" pitchFamily="66" charset="0"/>
              </a:rPr>
              <a:t>Podzolization:</a:t>
            </a:r>
            <a:br>
              <a:rPr lang="en-CA" altLang="en-US" sz="2400">
                <a:latin typeface="Comic Sans MS" pitchFamily="66" charset="0"/>
              </a:rPr>
            </a:br>
            <a:r>
              <a:rPr lang="en-CA" altLang="en-US" sz="2400">
                <a:latin typeface="Comic Sans MS" pitchFamily="66" charset="0"/>
              </a:rPr>
              <a:t>cool, moist soils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381000" y="2286000"/>
            <a:ext cx="2819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Important in boreal forest</a:t>
            </a: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152400" y="3505200"/>
            <a:ext cx="2971800" cy="311626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Conferous forest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Igneous-rock derived parent materials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High acidity in the A horizon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Bleached Ae horizon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Deposition of iron and aluminum in the B horizon</a:t>
            </a:r>
          </a:p>
        </p:txBody>
      </p:sp>
      <p:sp>
        <p:nvSpPr>
          <p:cNvPr id="58376" name="Rectangle 8"/>
          <p:cNvSpPr>
            <a:spLocks noChangeArrowheads="1"/>
          </p:cNvSpPr>
          <p:nvPr/>
        </p:nvSpPr>
        <p:spPr bwMode="auto">
          <a:xfrm>
            <a:off x="381000" y="228600"/>
            <a:ext cx="8229600" cy="523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latin typeface="Comic Sans MS" pitchFamily="66" charset="0"/>
              </a:rPr>
              <a:t>Podzolic Order (US: Spodosols)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4953000" y="1676400"/>
            <a:ext cx="2133600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A f, h horizon</a:t>
            </a:r>
          </a:p>
        </p:txBody>
      </p:sp>
      <p:sp>
        <p:nvSpPr>
          <p:cNvPr id="58379" name="Text Box 11"/>
          <p:cNvSpPr txBox="1">
            <a:spLocks noChangeArrowheads="1"/>
          </p:cNvSpPr>
          <p:nvPr/>
        </p:nvSpPr>
        <p:spPr bwMode="auto">
          <a:xfrm>
            <a:off x="2971800" y="2362200"/>
            <a:ext cx="2133600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Mineral horizons</a:t>
            </a:r>
          </a:p>
        </p:txBody>
      </p:sp>
      <p:sp>
        <p:nvSpPr>
          <p:cNvPr id="58380" name="Text Box 12"/>
          <p:cNvSpPr txBox="1">
            <a:spLocks noChangeArrowheads="1"/>
          </p:cNvSpPr>
          <p:nvPr/>
        </p:nvSpPr>
        <p:spPr bwMode="auto">
          <a:xfrm>
            <a:off x="4953000" y="2971800"/>
            <a:ext cx="2133600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Ae grey, bleached</a:t>
            </a:r>
          </a:p>
        </p:txBody>
      </p:sp>
      <p:sp>
        <p:nvSpPr>
          <p:cNvPr id="58381" name="Text Box 13"/>
          <p:cNvSpPr txBox="1">
            <a:spLocks noChangeArrowheads="1"/>
          </p:cNvSpPr>
          <p:nvPr/>
        </p:nvSpPr>
        <p:spPr bwMode="auto">
          <a:xfrm>
            <a:off x="4953000" y="3733800"/>
            <a:ext cx="2133600" cy="146526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B h horizon – accumulated organic matter, oxidized iron = “spodic horizon”</a:t>
            </a:r>
          </a:p>
        </p:txBody>
      </p:sp>
      <p:sp>
        <p:nvSpPr>
          <p:cNvPr id="58382" name="Text Box 14"/>
          <p:cNvSpPr txBox="1">
            <a:spLocks noChangeArrowheads="1"/>
          </p:cNvSpPr>
          <p:nvPr/>
        </p:nvSpPr>
        <p:spPr bwMode="auto">
          <a:xfrm>
            <a:off x="4953000" y="5334000"/>
            <a:ext cx="2133600" cy="146526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C Impermeable layer, accumulated material packs pores</a:t>
            </a:r>
          </a:p>
        </p:txBody>
      </p:sp>
      <p:sp>
        <p:nvSpPr>
          <p:cNvPr id="58383" name="Text Box 15"/>
          <p:cNvSpPr txBox="1">
            <a:spLocks noChangeArrowheads="1"/>
          </p:cNvSpPr>
          <p:nvPr/>
        </p:nvSpPr>
        <p:spPr bwMode="auto">
          <a:xfrm>
            <a:off x="3048000" y="1066800"/>
            <a:ext cx="2133600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Organic horizon</a:t>
            </a:r>
          </a:p>
        </p:txBody>
      </p:sp>
      <p:sp>
        <p:nvSpPr>
          <p:cNvPr id="58384" name="AutoShape 16"/>
          <p:cNvSpPr>
            <a:spLocks noChangeArrowheads="1"/>
          </p:cNvSpPr>
          <p:nvPr/>
        </p:nvSpPr>
        <p:spPr bwMode="auto">
          <a:xfrm>
            <a:off x="6629400" y="1752600"/>
            <a:ext cx="2514600" cy="1371600"/>
          </a:xfrm>
          <a:prstGeom prst="wedgeEllipseCallout">
            <a:avLst>
              <a:gd name="adj1" fmla="val -36236"/>
              <a:gd name="adj2" fmla="val 73148"/>
            </a:avLst>
          </a:prstGeom>
          <a:gradFill rotWithShape="1">
            <a:gsLst>
              <a:gs pos="0">
                <a:srgbClr val="FDBDA1"/>
              </a:gs>
              <a:gs pos="100000">
                <a:srgbClr val="66FF33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Remember! PODZOLS &amp; LEACHING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5" grpId="0" animBg="1"/>
      <p:bldP spid="58378" grpId="0" animBg="1"/>
      <p:bldP spid="58379" grpId="0" animBg="1"/>
      <p:bldP spid="58380" grpId="0" animBg="1"/>
      <p:bldP spid="58381" grpId="0" animBg="1"/>
      <p:bldP spid="58382" grpId="0" animBg="1"/>
      <p:bldP spid="58383" grpId="0" animBg="1"/>
      <p:bldP spid="58384" grpId="0" animBg="1"/>
      <p:bldP spid="58384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BA323-CF13-4EA1-B7CC-A7440FA8DAD6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304800" y="2971800"/>
            <a:ext cx="3200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B horizon enriched with humus or iron (Bh or Bf)</a:t>
            </a: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762000" y="609600"/>
            <a:ext cx="2667000" cy="1447800"/>
          </a:xfrm>
          <a:prstGeom prst="wedgeEllipseCallout">
            <a:avLst>
              <a:gd name="adj1" fmla="val -43750"/>
              <a:gd name="adj2" fmla="val 7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altLang="en-US" sz="2000"/>
              <a:t>What are the key features of a podzol?</a:t>
            </a: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381000" y="3962400"/>
            <a:ext cx="3200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 dirty="0"/>
              <a:t>White, </a:t>
            </a:r>
            <a:r>
              <a:rPr lang="en-US" altLang="en-US" sz="2000" dirty="0" err="1"/>
              <a:t>eluviated</a:t>
            </a:r>
            <a:r>
              <a:rPr lang="en-US" altLang="en-US" sz="2000" dirty="0"/>
              <a:t>, bleached, ashy </a:t>
            </a:r>
            <a:r>
              <a:rPr lang="en-US" altLang="en-US" sz="2000" dirty="0" err="1"/>
              <a:t>Ae</a:t>
            </a:r>
            <a:endParaRPr lang="en-US" altLang="en-US" sz="2000" dirty="0"/>
          </a:p>
        </p:txBody>
      </p:sp>
      <p:sp>
        <p:nvSpPr>
          <p:cNvPr id="59407" name="Text Box 15"/>
          <p:cNvSpPr txBox="1">
            <a:spLocks noChangeArrowheads="1"/>
          </p:cNvSpPr>
          <p:nvPr/>
        </p:nvSpPr>
        <p:spPr bwMode="auto">
          <a:xfrm>
            <a:off x="5334000" y="2971800"/>
            <a:ext cx="35814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Bh horizon, with organic coating on particles in spodic horizon</a:t>
            </a:r>
          </a:p>
        </p:txBody>
      </p:sp>
      <p:sp>
        <p:nvSpPr>
          <p:cNvPr id="59416" name="Text Box 24"/>
          <p:cNvSpPr txBox="1">
            <a:spLocks noChangeArrowheads="1"/>
          </p:cNvSpPr>
          <p:nvPr/>
        </p:nvSpPr>
        <p:spPr bwMode="auto">
          <a:xfrm>
            <a:off x="5410200" y="5562600"/>
            <a:ext cx="28194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Not always such a clear Ae horizon, but still has the spodic B horizon</a:t>
            </a:r>
          </a:p>
        </p:txBody>
      </p:sp>
      <p:sp>
        <p:nvSpPr>
          <p:cNvPr id="59417" name="Text Box 25"/>
          <p:cNvSpPr txBox="1">
            <a:spLocks noChangeArrowheads="1"/>
          </p:cNvSpPr>
          <p:nvPr/>
        </p:nvSpPr>
        <p:spPr bwMode="auto">
          <a:xfrm>
            <a:off x="5334000" y="4724400"/>
            <a:ext cx="3505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Eg, Boreal Shield podzol with very clear Ae and spodic B</a:t>
            </a:r>
          </a:p>
        </p:txBody>
      </p:sp>
      <p:sp>
        <p:nvSpPr>
          <p:cNvPr id="59418" name="Text Box 26"/>
          <p:cNvSpPr txBox="1">
            <a:spLocks noChangeArrowheads="1"/>
          </p:cNvSpPr>
          <p:nvPr/>
        </p:nvSpPr>
        <p:spPr bwMode="auto">
          <a:xfrm>
            <a:off x="4572000" y="533400"/>
            <a:ext cx="4114800" cy="64135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2 main areas of Podzolic soils: Eastern Shield, Cordillera/BC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25542" y="4827620"/>
            <a:ext cx="287485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000" dirty="0" smtClean="0"/>
              <a:t>Sandy substrate and Mean annual </a:t>
            </a:r>
            <a:r>
              <a:rPr lang="en-US" altLang="en-US" sz="2000" dirty="0" err="1" smtClean="0"/>
              <a:t>precip</a:t>
            </a:r>
            <a:r>
              <a:rPr lang="en-US" altLang="en-US" sz="2000" dirty="0" smtClean="0"/>
              <a:t> </a:t>
            </a:r>
            <a:r>
              <a:rPr lang="en-US" altLang="en-US" sz="2000" dirty="0"/>
              <a:t>&gt;</a:t>
            </a:r>
            <a:r>
              <a:rPr lang="en-US" altLang="en-US" sz="2000" dirty="0" smtClean="0"/>
              <a:t>700 mm</a:t>
            </a:r>
            <a:endParaRPr lang="en-US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/>
      <p:bldP spid="59399" grpId="0"/>
      <p:bldP spid="59407" grpId="0" animBg="1"/>
      <p:bldP spid="59418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7135-428D-4609-92EB-257369390556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154628" name="Text Box 4"/>
          <p:cNvSpPr txBox="1">
            <a:spLocks noChangeArrowheads="1"/>
          </p:cNvSpPr>
          <p:nvPr/>
        </p:nvSpPr>
        <p:spPr bwMode="auto">
          <a:xfrm>
            <a:off x="2438400" y="2895600"/>
            <a:ext cx="5867400" cy="187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Both are in a podzolic soil regime. </a:t>
            </a:r>
          </a:p>
          <a:p>
            <a:r>
              <a:rPr lang="en-US" altLang="en-US"/>
              <a:t>Given the same climate and same vegetation and same amount of time for pedogenesis ...</a:t>
            </a:r>
          </a:p>
          <a:p>
            <a:r>
              <a:rPr lang="en-US" altLang="en-US"/>
              <a:t>How might the soil profiles differ?</a:t>
            </a:r>
          </a:p>
          <a:p>
            <a:endParaRPr lang="en-US" altLang="en-US"/>
          </a:p>
        </p:txBody>
      </p:sp>
      <p:sp>
        <p:nvSpPr>
          <p:cNvPr id="154629" name="Text Box 5"/>
          <p:cNvSpPr txBox="1">
            <a:spLocks noChangeArrowheads="1"/>
          </p:cNvSpPr>
          <p:nvPr/>
        </p:nvSpPr>
        <p:spPr bwMode="auto">
          <a:xfrm>
            <a:off x="914400" y="457200"/>
            <a:ext cx="6172200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Hypothetical question ... </a:t>
            </a:r>
          </a:p>
          <a:p>
            <a:endParaRPr lang="en-US" altLang="en-US"/>
          </a:p>
          <a:p>
            <a:r>
              <a:rPr lang="en-US" altLang="en-US"/>
              <a:t>Site 1: parent material is lacustrine clay</a:t>
            </a:r>
          </a:p>
          <a:p>
            <a:endParaRPr lang="en-US" altLang="en-US"/>
          </a:p>
          <a:p>
            <a:r>
              <a:rPr lang="en-US" altLang="en-US"/>
              <a:t>Site 2: parent material is sand dunes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A89D8-87B8-4CE5-B4CD-C36094418E74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609600" y="446088"/>
            <a:ext cx="3733800" cy="5129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Limitations of podzols</a:t>
            </a:r>
          </a:p>
          <a:p>
            <a:pPr>
              <a:buFontTx/>
              <a:buChar char="•"/>
            </a:pPr>
            <a:r>
              <a:rPr lang="en-US" altLang="en-US"/>
              <a:t>Often waterlogged (impermeable C) Gives grey mottles, reddish in oxidizing patches. </a:t>
            </a:r>
          </a:p>
          <a:p>
            <a:pPr>
              <a:buFontTx/>
              <a:buChar char="•"/>
            </a:pPr>
            <a:r>
              <a:rPr lang="en-US" altLang="en-US"/>
              <a:t>Little water retention in summer (lack of clay/silt) </a:t>
            </a:r>
          </a:p>
          <a:p>
            <a:pPr>
              <a:buFontTx/>
              <a:buChar char="•"/>
            </a:pPr>
            <a:r>
              <a:rPr lang="en-US" altLang="en-US"/>
              <a:t>Poor nutrient status (not retained on sand + little organic matter), N most limiting nutrient</a:t>
            </a:r>
          </a:p>
          <a:p>
            <a:pPr>
              <a:buFontTx/>
              <a:buChar char="•"/>
            </a:pPr>
            <a:r>
              <a:rPr lang="en-US" altLang="en-US"/>
              <a:t>Acidity: ~ 3.5 close to surface. Low biodiversity. No earthworms, few bacteria. Decomposition mainly by fungi. Mycorrhiza v imp for N and P (most crucial) nutrient supply.</a:t>
            </a:r>
          </a:p>
        </p:txBody>
      </p:sp>
      <p:sp>
        <p:nvSpPr>
          <p:cNvPr id="131081" name="AutoShape 9"/>
          <p:cNvSpPr>
            <a:spLocks noChangeArrowheads="1"/>
          </p:cNvSpPr>
          <p:nvPr/>
        </p:nvSpPr>
        <p:spPr bwMode="auto">
          <a:xfrm>
            <a:off x="4876800" y="3200400"/>
            <a:ext cx="2971800" cy="1676400"/>
          </a:xfrm>
          <a:prstGeom prst="wedgeEllipseCallout">
            <a:avLst>
              <a:gd name="adj1" fmla="val -81838"/>
              <a:gd name="adj2" fmla="val 69412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Symbiotic fungi in root nodules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1" grpId="0" animBg="1"/>
      <p:bldP spid="13108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52EFC-A790-4D3A-AA85-F19A801F589A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32100" name="Text Box 4"/>
          <p:cNvSpPr txBox="1">
            <a:spLocks noChangeArrowheads="1"/>
          </p:cNvSpPr>
          <p:nvPr/>
        </p:nvSpPr>
        <p:spPr bwMode="auto">
          <a:xfrm>
            <a:off x="381000" y="457200"/>
            <a:ext cx="3962400" cy="444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Human concerns?</a:t>
            </a:r>
            <a:r>
              <a:rPr lang="en-US" altLang="en-US"/>
              <a:t> </a:t>
            </a:r>
          </a:p>
          <a:p>
            <a:r>
              <a:rPr lang="en-US" altLang="en-US"/>
              <a:t>Mainly used for logging</a:t>
            </a:r>
          </a:p>
          <a:p>
            <a:r>
              <a:rPr lang="en-US" altLang="en-US"/>
              <a:t>Easy to work with, stable mechanically, heavy machinery causes no problems</a:t>
            </a:r>
          </a:p>
          <a:p>
            <a:pPr lvl="1"/>
            <a:r>
              <a:rPr lang="en-US" altLang="en-US"/>
              <a:t>Implications of  intensive logging, thinning of young trees, and slash burning on soil? </a:t>
            </a:r>
          </a:p>
          <a:p>
            <a:pPr lvl="2"/>
            <a:r>
              <a:rPr lang="en-US" altLang="en-US"/>
              <a:t>Growth often good in short term after burning</a:t>
            </a:r>
          </a:p>
          <a:p>
            <a:pPr lvl="2"/>
            <a:r>
              <a:rPr lang="en-US" altLang="en-US"/>
              <a:t>... but long-term loss of nutrients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F8E10-2352-4413-9A62-47D7F71D2D84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533400" y="1371600"/>
            <a:ext cx="2590800" cy="854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CA" altLang="en-US" sz="2400">
                <a:latin typeface="Comic Sans MS" pitchFamily="66" charset="0"/>
              </a:rPr>
              <a:t>Calcification:</a:t>
            </a:r>
            <a:br>
              <a:rPr lang="en-CA" altLang="en-US" sz="2400">
                <a:latin typeface="Comic Sans MS" pitchFamily="66" charset="0"/>
              </a:rPr>
            </a:br>
            <a:r>
              <a:rPr lang="en-CA" altLang="en-US" sz="2400">
                <a:latin typeface="Comic Sans MS" pitchFamily="66" charset="0"/>
              </a:rPr>
              <a:t>dry soils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533400" y="2362200"/>
            <a:ext cx="28194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Important in prairies,</a:t>
            </a:r>
          </a:p>
          <a:p>
            <a:r>
              <a:rPr lang="en-US" altLang="en-US" sz="2000"/>
              <a:t>Chernozemic soils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685800" y="3429000"/>
            <a:ext cx="2514600" cy="207327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Grassland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High levels of organic matter additions from the roots of grasses </a:t>
            </a:r>
          </a:p>
        </p:txBody>
      </p:sp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457200" y="304800"/>
            <a:ext cx="8229600" cy="523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latin typeface="Comic Sans MS" pitchFamily="66" charset="0"/>
              </a:rPr>
              <a:t>Chernozemic Order (US: Mollisols)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57356" name="Text Box 12"/>
          <p:cNvSpPr txBox="1">
            <a:spLocks noChangeArrowheads="1"/>
          </p:cNvSpPr>
          <p:nvPr/>
        </p:nvSpPr>
        <p:spPr bwMode="auto">
          <a:xfrm>
            <a:off x="6858000" y="1447800"/>
            <a:ext cx="2133600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A  h horizon</a:t>
            </a:r>
          </a:p>
        </p:txBody>
      </p:sp>
      <p:sp>
        <p:nvSpPr>
          <p:cNvPr id="57359" name="Text Box 15"/>
          <p:cNvSpPr txBox="1">
            <a:spLocks noChangeArrowheads="1"/>
          </p:cNvSpPr>
          <p:nvPr/>
        </p:nvSpPr>
        <p:spPr bwMode="auto">
          <a:xfrm>
            <a:off x="7010400" y="4419600"/>
            <a:ext cx="2133600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B  Calcic horizon</a:t>
            </a:r>
          </a:p>
        </p:txBody>
      </p:sp>
      <p:sp>
        <p:nvSpPr>
          <p:cNvPr id="57360" name="AutoShape 16"/>
          <p:cNvSpPr>
            <a:spLocks noChangeArrowheads="1"/>
          </p:cNvSpPr>
          <p:nvPr/>
        </p:nvSpPr>
        <p:spPr bwMode="auto">
          <a:xfrm>
            <a:off x="3200400" y="5105400"/>
            <a:ext cx="3886200" cy="1752600"/>
          </a:xfrm>
          <a:prstGeom prst="wedgeEllipseCallout">
            <a:avLst>
              <a:gd name="adj1" fmla="val 32556"/>
              <a:gd name="adj2" fmla="val -80977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Leaching of carbonate salts to average depth of moisture penetration</a:t>
            </a:r>
          </a:p>
        </p:txBody>
      </p:sp>
      <p:sp>
        <p:nvSpPr>
          <p:cNvPr id="57365" name="Text Box 21"/>
          <p:cNvSpPr txBox="1">
            <a:spLocks noChangeArrowheads="1"/>
          </p:cNvSpPr>
          <p:nvPr/>
        </p:nvSpPr>
        <p:spPr bwMode="auto">
          <a:xfrm>
            <a:off x="3657600" y="1600200"/>
            <a:ext cx="2590800" cy="119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Dense sod of grasses and roots</a:t>
            </a:r>
          </a:p>
          <a:p>
            <a:r>
              <a:rPr lang="en-US" altLang="en-US" sz="1600"/>
              <a:t>Dark colour, high in bases</a:t>
            </a:r>
          </a:p>
        </p:txBody>
      </p:sp>
      <p:sp>
        <p:nvSpPr>
          <p:cNvPr id="57366" name="Text Box 22"/>
          <p:cNvSpPr txBox="1">
            <a:spLocks noChangeArrowheads="1"/>
          </p:cNvSpPr>
          <p:nvPr/>
        </p:nvSpPr>
        <p:spPr bwMode="auto">
          <a:xfrm>
            <a:off x="3810000" y="4191000"/>
            <a:ext cx="2590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Accumulation of excess calcium carbonate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 animBg="1"/>
      <p:bldP spid="57356" grpId="0" animBg="1"/>
      <p:bldP spid="57359" grpId="0" animBg="1"/>
      <p:bldP spid="5736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95F-9EB3-4F16-BE2C-1778C06815F5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685800" y="2438400"/>
            <a:ext cx="30480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Grassland soil</a:t>
            </a:r>
          </a:p>
          <a:p>
            <a:r>
              <a:rPr lang="en-US" altLang="en-US" sz="2000"/>
              <a:t>A horizon enriched with humus (Ah)</a:t>
            </a:r>
          </a:p>
          <a:p>
            <a:r>
              <a:rPr lang="en-US" altLang="en-US" sz="2000"/>
              <a:t>B horizon calcic</a:t>
            </a:r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762000" y="228600"/>
            <a:ext cx="2667000" cy="1828800"/>
          </a:xfrm>
          <a:prstGeom prst="wedgeEllipseCallout">
            <a:avLst>
              <a:gd name="adj1" fmla="val -43750"/>
              <a:gd name="adj2" fmla="val 65801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altLang="en-US" sz="2000"/>
              <a:t>What are the key features of a chernozem?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914400" y="4876800"/>
            <a:ext cx="3505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Profile </a:t>
            </a:r>
            <a:r>
              <a:rPr lang="en-US" altLang="en-US" dirty="0"/>
              <a:t>of black </a:t>
            </a:r>
            <a:r>
              <a:rPr lang="en-US" altLang="en-US" dirty="0" err="1"/>
              <a:t>chernozem</a:t>
            </a:r>
            <a:r>
              <a:rPr lang="en-US" altLang="en-US" dirty="0"/>
              <a:t>, East Prairie region</a:t>
            </a:r>
          </a:p>
        </p:txBody>
      </p:sp>
      <p:sp>
        <p:nvSpPr>
          <p:cNvPr id="60431" name="Text Box 15"/>
          <p:cNvSpPr txBox="1">
            <a:spLocks noChangeArrowheads="1"/>
          </p:cNvSpPr>
          <p:nvPr/>
        </p:nvSpPr>
        <p:spPr bwMode="auto">
          <a:xfrm>
            <a:off x="5486400" y="1295400"/>
            <a:ext cx="3124200" cy="64135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1 main area for Chernozemic soils: Prairies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94AA-B860-4A2D-9E64-216A33E2F595}" type="slidenum">
              <a:rPr lang="en-US" altLang="en-US"/>
              <a:pPr/>
              <a:t>13</a:t>
            </a:fld>
            <a:endParaRPr lang="en-US" altLang="en-US" dirty="0"/>
          </a:p>
        </p:txBody>
      </p:sp>
      <p:sp>
        <p:nvSpPr>
          <p:cNvPr id="71692" name="Text Box 12"/>
          <p:cNvSpPr txBox="1">
            <a:spLocks noChangeArrowheads="1"/>
          </p:cNvSpPr>
          <p:nvPr/>
        </p:nvSpPr>
        <p:spPr bwMode="auto">
          <a:xfrm>
            <a:off x="5605153" y="1729024"/>
            <a:ext cx="2057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Black </a:t>
            </a:r>
            <a:r>
              <a:rPr lang="en-US" altLang="en-US" dirty="0" err="1"/>
              <a:t>chernozem</a:t>
            </a:r>
            <a:r>
              <a:rPr lang="en-US" altLang="en-US" dirty="0"/>
              <a:t>, </a:t>
            </a:r>
            <a:r>
              <a:rPr lang="en-US" altLang="en-US" dirty="0" smtClean="0"/>
              <a:t>BC</a:t>
            </a:r>
            <a:endParaRPr lang="en-US" altLang="en-US" dirty="0"/>
          </a:p>
        </p:txBody>
      </p:sp>
      <p:sp>
        <p:nvSpPr>
          <p:cNvPr id="71693" name="Text Box 13"/>
          <p:cNvSpPr txBox="1">
            <a:spLocks noChangeArrowheads="1"/>
          </p:cNvSpPr>
          <p:nvPr/>
        </p:nvSpPr>
        <p:spPr bwMode="auto">
          <a:xfrm>
            <a:off x="1257300" y="1746554"/>
            <a:ext cx="2819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Brown </a:t>
            </a:r>
            <a:r>
              <a:rPr lang="en-US" altLang="en-US" dirty="0" err="1"/>
              <a:t>chernozem</a:t>
            </a:r>
            <a:r>
              <a:rPr lang="en-US" altLang="en-US" dirty="0"/>
              <a:t>, </a:t>
            </a:r>
            <a:r>
              <a:rPr lang="en-US" altLang="en-US" dirty="0" smtClean="0"/>
              <a:t>southern prairies</a:t>
            </a:r>
            <a:endParaRPr lang="en-US" altLang="en-US" dirty="0"/>
          </a:p>
        </p:txBody>
      </p:sp>
      <p:sp>
        <p:nvSpPr>
          <p:cNvPr id="71697" name="AutoShape 17"/>
          <p:cNvSpPr>
            <a:spLocks noChangeArrowheads="1"/>
          </p:cNvSpPr>
          <p:nvPr/>
        </p:nvSpPr>
        <p:spPr bwMode="auto">
          <a:xfrm>
            <a:off x="5262253" y="5257800"/>
            <a:ext cx="2743200" cy="1371600"/>
          </a:xfrm>
          <a:prstGeom prst="wedgeEllipseCallout">
            <a:avLst>
              <a:gd name="adj1" fmla="val -10322"/>
              <a:gd name="adj2" fmla="val -44328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Glacial till, loess, kames </a:t>
            </a:r>
          </a:p>
        </p:txBody>
      </p:sp>
      <p:sp>
        <p:nvSpPr>
          <p:cNvPr id="71695" name="AutoShape 15"/>
          <p:cNvSpPr>
            <a:spLocks noChangeArrowheads="1"/>
          </p:cNvSpPr>
          <p:nvPr/>
        </p:nvSpPr>
        <p:spPr bwMode="auto">
          <a:xfrm>
            <a:off x="1257300" y="4428814"/>
            <a:ext cx="2286000" cy="2057400"/>
          </a:xfrm>
          <a:prstGeom prst="wedgeEllipseCallout">
            <a:avLst>
              <a:gd name="adj1" fmla="val -34476"/>
              <a:gd name="adj2" fmla="val -35270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dirty="0"/>
              <a:t>typical parent materials for </a:t>
            </a:r>
            <a:r>
              <a:rPr lang="en-US" altLang="en-US" dirty="0" err="1"/>
              <a:t>chernozems</a:t>
            </a:r>
            <a:r>
              <a:rPr lang="en-US" altLang="en-US" dirty="0"/>
              <a:t> of </a:t>
            </a:r>
            <a:r>
              <a:rPr lang="en-US" altLang="en-US" dirty="0" smtClean="0"/>
              <a:t>prairies </a:t>
            </a:r>
            <a:endParaRPr lang="en-US" altLang="en-US" dirty="0"/>
          </a:p>
        </p:txBody>
      </p:sp>
      <p:sp>
        <p:nvSpPr>
          <p:cNvPr id="8" name="Text Box 24"/>
          <p:cNvSpPr txBox="1">
            <a:spLocks noChangeArrowheads="1"/>
          </p:cNvSpPr>
          <p:nvPr/>
        </p:nvSpPr>
        <p:spPr bwMode="auto">
          <a:xfrm>
            <a:off x="533400" y="687842"/>
            <a:ext cx="2438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Dark Ah horizon</a:t>
            </a:r>
          </a:p>
        </p:txBody>
      </p:sp>
      <p:sp>
        <p:nvSpPr>
          <p:cNvPr id="9" name="Text Box 25"/>
          <p:cNvSpPr txBox="1">
            <a:spLocks noChangeArrowheads="1"/>
          </p:cNvSpPr>
          <p:nvPr/>
        </p:nvSpPr>
        <p:spPr bwMode="auto">
          <a:xfrm>
            <a:off x="533400" y="1054555"/>
            <a:ext cx="2438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Calcic B horizon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81000" y="304799"/>
            <a:ext cx="5029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 dirty="0" err="1" smtClean="0"/>
              <a:t>Eg</a:t>
            </a:r>
            <a:r>
              <a:rPr lang="en-US" altLang="en-US" sz="2000" dirty="0" smtClean="0"/>
              <a:t>, Brown v. Black </a:t>
            </a:r>
            <a:r>
              <a:rPr lang="en-US" altLang="en-US" sz="2000" dirty="0" err="1" smtClean="0"/>
              <a:t>Chernozem</a:t>
            </a:r>
            <a:r>
              <a:rPr lang="en-US" altLang="en-US" sz="2000" dirty="0" smtClean="0"/>
              <a:t> </a:t>
            </a:r>
            <a:r>
              <a:rPr lang="en-US" altLang="en-US" sz="2000" dirty="0"/>
              <a:t>soils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2953" y="2230682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Organic matter in A</a:t>
            </a:r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3200400" y="32004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Depth of CaCO</a:t>
            </a:r>
            <a:r>
              <a:rPr lang="en-CA" baseline="-25000" dirty="0" smtClean="0"/>
              <a:t>3</a:t>
            </a:r>
            <a:r>
              <a:rPr lang="en-CA" dirty="0" smtClean="0"/>
              <a:t> layer</a:t>
            </a:r>
            <a:endParaRPr lang="en-CA" dirty="0"/>
          </a:p>
        </p:txBody>
      </p:sp>
      <p:sp>
        <p:nvSpPr>
          <p:cNvPr id="13" name="TextBox 12"/>
          <p:cNvSpPr txBox="1"/>
          <p:nvPr/>
        </p:nvSpPr>
        <p:spPr>
          <a:xfrm>
            <a:off x="3222171" y="2600014"/>
            <a:ext cx="253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7030A0"/>
                </a:solidFill>
              </a:rPr>
              <a:t>LESS              MORE</a:t>
            </a:r>
            <a:endParaRPr lang="en-CA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26377" y="3745468"/>
            <a:ext cx="2571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7030A0"/>
                </a:solidFill>
              </a:rPr>
              <a:t>SHALLOW         DEEP</a:t>
            </a:r>
            <a:endParaRPr lang="en-CA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1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1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1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1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7" grpId="0" animBg="1"/>
      <p:bldP spid="71697" grpId="1" animBg="1"/>
      <p:bldP spid="71695" grpId="0" animBg="1"/>
      <p:bldP spid="71695" grpId="1" animBg="1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3FAEB-04B2-470F-914B-CF409030DB58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135173" name="Text Box 5"/>
          <p:cNvSpPr txBox="1">
            <a:spLocks noChangeArrowheads="1"/>
          </p:cNvSpPr>
          <p:nvPr/>
        </p:nvSpPr>
        <p:spPr bwMode="auto">
          <a:xfrm>
            <a:off x="685800" y="609600"/>
            <a:ext cx="7848600" cy="336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5000"/>
              </a:spcBef>
            </a:pPr>
            <a:r>
              <a:rPr lang="en-US" altLang="en-US" sz="2000" b="1"/>
              <a:t>Transitions over space: </a:t>
            </a:r>
          </a:p>
          <a:p>
            <a:pPr>
              <a:spcBef>
                <a:spcPct val="35000"/>
              </a:spcBef>
            </a:pPr>
            <a:r>
              <a:rPr lang="en-US" altLang="en-US"/>
              <a:t>  responce to effective rainfall </a:t>
            </a:r>
          </a:p>
          <a:p>
            <a:pPr>
              <a:spcBef>
                <a:spcPct val="35000"/>
              </a:spcBef>
            </a:pPr>
            <a:r>
              <a:rPr lang="en-US" altLang="en-US"/>
              <a:t>	(eg, west-east – higher effective rainfall to east of prairies)</a:t>
            </a:r>
          </a:p>
          <a:p>
            <a:pPr>
              <a:spcBef>
                <a:spcPct val="35000"/>
              </a:spcBef>
            </a:pPr>
            <a:r>
              <a:rPr lang="en-US" altLang="en-US"/>
              <a:t>	(eg, altitudinal – higher effective rainfall in highlands)</a:t>
            </a: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/>
              <a:t>  in colour </a:t>
            </a: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/>
              <a:t>  organic content </a:t>
            </a: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/>
              <a:t>  depth of calcic horizon </a:t>
            </a: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/>
              <a:t>  pH at surface</a:t>
            </a:r>
          </a:p>
          <a:p>
            <a:pPr>
              <a:spcBef>
                <a:spcPct val="35000"/>
              </a:spcBef>
            </a:pP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34" name="Picture 22" descr="C:\CLASSES\2020\Images\Canada blank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7263" t="26926" r="27263" b="-599"/>
          <a:stretch/>
        </p:blipFill>
        <p:spPr bwMode="auto">
          <a:xfrm>
            <a:off x="381000" y="1236238"/>
            <a:ext cx="6580909" cy="379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3F30A-FBAA-4C18-AC40-5363D3D1030A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457200" y="228600"/>
            <a:ext cx="7772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US" altLang="en-US" sz="2400">
                <a:latin typeface="Comic Sans MS" pitchFamily="66" charset="0"/>
              </a:rPr>
              <a:t>Chernozemic Soils of the Prairies</a:t>
            </a:r>
          </a:p>
        </p:txBody>
      </p:sp>
      <p:grpSp>
        <p:nvGrpSpPr>
          <p:cNvPr id="64522" name="Group 10"/>
          <p:cNvGrpSpPr>
            <a:grpSpLocks/>
          </p:cNvGrpSpPr>
          <p:nvPr/>
        </p:nvGrpSpPr>
        <p:grpSpPr bwMode="auto">
          <a:xfrm>
            <a:off x="381000" y="3048000"/>
            <a:ext cx="2667000" cy="2590800"/>
            <a:chOff x="240" y="1920"/>
            <a:chExt cx="1680" cy="1632"/>
          </a:xfrm>
        </p:grpSpPr>
        <p:sp>
          <p:nvSpPr>
            <p:cNvPr id="64520" name="Text Box 8"/>
            <p:cNvSpPr txBox="1">
              <a:spLocks noChangeArrowheads="1"/>
            </p:cNvSpPr>
            <p:nvPr/>
          </p:nvSpPr>
          <p:spPr bwMode="auto">
            <a:xfrm>
              <a:off x="240" y="1920"/>
              <a:ext cx="91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/>
                <a:t>Depth of CaCO</a:t>
              </a:r>
              <a:r>
                <a:rPr lang="en-US" altLang="en-US" baseline="-25000"/>
                <a:t>3</a:t>
              </a:r>
            </a:p>
          </p:txBody>
        </p:sp>
        <p:sp>
          <p:nvSpPr>
            <p:cNvPr id="64521" name="Line 9"/>
            <p:cNvSpPr>
              <a:spLocks noChangeShapeType="1"/>
            </p:cNvSpPr>
            <p:nvPr/>
          </p:nvSpPr>
          <p:spPr bwMode="auto">
            <a:xfrm>
              <a:off x="480" y="2400"/>
              <a:ext cx="1440" cy="1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304800" y="4343400"/>
            <a:ext cx="2286000" cy="37623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Brown Chernozem</a:t>
            </a:r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3276600" y="4343400"/>
            <a:ext cx="2743200" cy="37623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Dark Brown Chernozem</a:t>
            </a:r>
          </a:p>
        </p:txBody>
      </p:sp>
      <p:sp>
        <p:nvSpPr>
          <p:cNvPr id="64525" name="Text Box 13"/>
          <p:cNvSpPr txBox="1">
            <a:spLocks noChangeArrowheads="1"/>
          </p:cNvSpPr>
          <p:nvPr/>
        </p:nvSpPr>
        <p:spPr bwMode="auto">
          <a:xfrm>
            <a:off x="6400800" y="4267200"/>
            <a:ext cx="2133600" cy="37623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Black Chernozem</a:t>
            </a:r>
          </a:p>
        </p:txBody>
      </p:sp>
      <p:sp>
        <p:nvSpPr>
          <p:cNvPr id="64526" name="Text Box 14"/>
          <p:cNvSpPr txBox="1">
            <a:spLocks noChangeArrowheads="1"/>
          </p:cNvSpPr>
          <p:nvPr/>
        </p:nvSpPr>
        <p:spPr bwMode="auto">
          <a:xfrm>
            <a:off x="0" y="6629400"/>
            <a:ext cx="4800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200"/>
              <a:t>Christopherson and Bryne 2009</a:t>
            </a:r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228600" y="5410200"/>
            <a:ext cx="1447800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pH 7.0-8.0</a:t>
            </a:r>
          </a:p>
        </p:txBody>
      </p:sp>
      <p:sp>
        <p:nvSpPr>
          <p:cNvPr id="64528" name="Text Box 16"/>
          <p:cNvSpPr txBox="1">
            <a:spLocks noChangeArrowheads="1"/>
          </p:cNvSpPr>
          <p:nvPr/>
        </p:nvSpPr>
        <p:spPr bwMode="auto">
          <a:xfrm>
            <a:off x="7315200" y="5410200"/>
            <a:ext cx="1447800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pH 5.5-7.0</a:t>
            </a:r>
          </a:p>
        </p:txBody>
      </p:sp>
      <p:sp>
        <p:nvSpPr>
          <p:cNvPr id="64529" name="Text Box 17"/>
          <p:cNvSpPr txBox="1">
            <a:spLocks noChangeArrowheads="1"/>
          </p:cNvSpPr>
          <p:nvPr/>
        </p:nvSpPr>
        <p:spPr bwMode="auto">
          <a:xfrm>
            <a:off x="1676400" y="3368675"/>
            <a:ext cx="2590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WEST</a:t>
            </a:r>
          </a:p>
        </p:txBody>
      </p:sp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6477000" y="3443287"/>
            <a:ext cx="2590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EAST</a:t>
            </a:r>
          </a:p>
        </p:txBody>
      </p:sp>
      <p:sp>
        <p:nvSpPr>
          <p:cNvPr id="64531" name="Line 19"/>
          <p:cNvSpPr>
            <a:spLocks noChangeShapeType="1"/>
          </p:cNvSpPr>
          <p:nvPr/>
        </p:nvSpPr>
        <p:spPr bwMode="auto">
          <a:xfrm>
            <a:off x="609600" y="5105400"/>
            <a:ext cx="7315200" cy="1447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64532" name="Line 20"/>
          <p:cNvSpPr>
            <a:spLocks noChangeShapeType="1"/>
          </p:cNvSpPr>
          <p:nvPr/>
        </p:nvSpPr>
        <p:spPr bwMode="auto">
          <a:xfrm>
            <a:off x="457200" y="5029200"/>
            <a:ext cx="7620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cxnSp>
        <p:nvCxnSpPr>
          <p:cNvPr id="3" name="Straight Connector 2"/>
          <p:cNvCxnSpPr/>
          <p:nvPr/>
        </p:nvCxnSpPr>
        <p:spPr bwMode="auto">
          <a:xfrm flipH="1">
            <a:off x="2400300" y="3810000"/>
            <a:ext cx="1562100" cy="533400"/>
          </a:xfrm>
          <a:prstGeom prst="lin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Straight Connector 20"/>
          <p:cNvCxnSpPr/>
          <p:nvPr/>
        </p:nvCxnSpPr>
        <p:spPr bwMode="auto">
          <a:xfrm flipH="1" flipV="1">
            <a:off x="5029200" y="3810000"/>
            <a:ext cx="1562100" cy="457200"/>
          </a:xfrm>
          <a:prstGeom prst="lin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TextBox 6"/>
          <p:cNvSpPr txBox="1"/>
          <p:nvPr/>
        </p:nvSpPr>
        <p:spPr>
          <a:xfrm>
            <a:off x="6591300" y="4876800"/>
            <a:ext cx="217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Tall grasses</a:t>
            </a:r>
            <a:endParaRPr lang="en-CA" dirty="0"/>
          </a:p>
        </p:txBody>
      </p:sp>
      <p:sp>
        <p:nvSpPr>
          <p:cNvPr id="26" name="TextBox 25"/>
          <p:cNvSpPr txBox="1"/>
          <p:nvPr/>
        </p:nvSpPr>
        <p:spPr>
          <a:xfrm>
            <a:off x="3562350" y="4774168"/>
            <a:ext cx="217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Mixed grasses</a:t>
            </a:r>
            <a:endParaRPr lang="en-CA" dirty="0"/>
          </a:p>
        </p:txBody>
      </p:sp>
      <p:sp>
        <p:nvSpPr>
          <p:cNvPr id="27" name="TextBox 26"/>
          <p:cNvSpPr txBox="1"/>
          <p:nvPr/>
        </p:nvSpPr>
        <p:spPr>
          <a:xfrm>
            <a:off x="304800" y="4719638"/>
            <a:ext cx="217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Short grasses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4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3" grpId="0" animBg="1"/>
      <p:bldP spid="64524" grpId="0" animBg="1"/>
      <p:bldP spid="64525" grpId="0" animBg="1"/>
      <p:bldP spid="64527" grpId="0" animBg="1"/>
      <p:bldP spid="645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DA08-73B8-4177-8CD7-C704E8FFFC3C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157700" name="Text Box 4"/>
          <p:cNvSpPr txBox="1">
            <a:spLocks noChangeArrowheads="1"/>
          </p:cNvSpPr>
          <p:nvPr/>
        </p:nvSpPr>
        <p:spPr bwMode="auto">
          <a:xfrm>
            <a:off x="457200" y="304800"/>
            <a:ext cx="8382000" cy="25749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AutoNum type="arabicPeriod"/>
            </a:pPr>
            <a:r>
              <a:rPr lang="en-US" altLang="en-US">
                <a:latin typeface="Comic Sans MS" pitchFamily="66" charset="0"/>
              </a:rPr>
              <a:t>Brown Chernozem:  less organic matter in A, lighter in colour. Carbonates not leached deeply, mean annual water deficit of 19-38  m. pH 7-8 at surface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lang="en-US" altLang="en-US">
                <a:latin typeface="Comic Sans MS" pitchFamily="66" charset="0"/>
              </a:rPr>
              <a:t>Dark Brown Chernozem: darker colour, mean annual water deficit 13-19 cm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lang="en-US" altLang="en-US">
                <a:latin typeface="Comic Sans MS" pitchFamily="66" charset="0"/>
              </a:rPr>
              <a:t>Black Chernozem:  More organic matter in A, darkest colour. Ah horizon ... Up to 10% organic content. Carbonates leached more deeply, water deficit 6.5-13 cm. pH 5.5-7.0 at surface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6387-32F4-44CD-BD19-689E786C2A9D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146436" name="Text Box 4"/>
          <p:cNvSpPr txBox="1">
            <a:spLocks noChangeArrowheads="1"/>
          </p:cNvSpPr>
          <p:nvPr/>
        </p:nvSpPr>
        <p:spPr bwMode="auto">
          <a:xfrm>
            <a:off x="304800" y="609600"/>
            <a:ext cx="4648200" cy="375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Human concerns?</a:t>
            </a:r>
          </a:p>
          <a:p>
            <a:r>
              <a:rPr lang="en-US" altLang="en-US"/>
              <a:t>Excellent nutrient status – carbonates buffer soil, leaching reduced</a:t>
            </a:r>
          </a:p>
          <a:p>
            <a:r>
              <a:rPr lang="en-US" altLang="en-US"/>
              <a:t>Annual drought stress</a:t>
            </a:r>
          </a:p>
          <a:p>
            <a:r>
              <a:rPr lang="en-US" altLang="en-US"/>
              <a:t>Used intensively for grazing ... but ecosystem did not evolve with cattle grazing. Blue Grass killed, especially close to ponds (grazing more intense) + prevented from seeding</a:t>
            </a:r>
          </a:p>
          <a:p>
            <a:r>
              <a:rPr lang="en-US" altLang="en-US"/>
              <a:t>Solution: Management of grazing to avoid Blue Grass flowering time.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5756F-5926-49C9-825C-BB71E3903A27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762000" y="990600"/>
            <a:ext cx="2667000" cy="1828800"/>
          </a:xfrm>
          <a:prstGeom prst="wedgeEllipseCallout">
            <a:avLst>
              <a:gd name="adj1" fmla="val -43750"/>
              <a:gd name="adj2" fmla="val 65801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altLang="en-US" sz="2000"/>
              <a:t>What are the key features of a solonetzic soil?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304800" y="3048000"/>
            <a:ext cx="2743200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Desert soil </a:t>
            </a:r>
          </a:p>
          <a:p>
            <a:r>
              <a:rPr lang="en-US" altLang="en-US" sz="2000"/>
              <a:t>B horizon enriched with calcium/sodium (Bn)</a:t>
            </a: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457200" y="457200"/>
            <a:ext cx="8229600" cy="523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latin typeface="Comic Sans MS" pitchFamily="66" charset="0"/>
              </a:rPr>
              <a:t>Solonetzic Order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63499" name="AutoShape 11"/>
          <p:cNvSpPr>
            <a:spLocks noChangeArrowheads="1"/>
          </p:cNvSpPr>
          <p:nvPr/>
        </p:nvSpPr>
        <p:spPr bwMode="auto">
          <a:xfrm>
            <a:off x="6324600" y="457200"/>
            <a:ext cx="2590800" cy="2209800"/>
          </a:xfrm>
          <a:prstGeom prst="wedgeEllipseCallout">
            <a:avLst>
              <a:gd name="adj1" fmla="val -26828"/>
              <a:gd name="adj2" fmla="val 43232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Columnar structure develops when soil dries out</a:t>
            </a:r>
          </a:p>
        </p:txBody>
      </p:sp>
      <p:sp>
        <p:nvSpPr>
          <p:cNvPr id="63501" name="AutoShape 13"/>
          <p:cNvSpPr>
            <a:spLocks noChangeArrowheads="1"/>
          </p:cNvSpPr>
          <p:nvPr/>
        </p:nvSpPr>
        <p:spPr bwMode="auto">
          <a:xfrm>
            <a:off x="152400" y="5029200"/>
            <a:ext cx="3276600" cy="1828800"/>
          </a:xfrm>
          <a:prstGeom prst="wedgeEllipseCallout">
            <a:avLst>
              <a:gd name="adj1" fmla="val -27083"/>
              <a:gd name="adj2" fmla="val -81162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n = “natric” – high sodium (calcium to sodium ratio &lt;10)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810000" y="5791200"/>
            <a:ext cx="4953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Solonetzic</a:t>
            </a:r>
            <a:r>
              <a:rPr lang="en-US" altLang="en-US" dirty="0" smtClean="0"/>
              <a:t> </a:t>
            </a:r>
            <a:r>
              <a:rPr lang="en-US" altLang="en-US" dirty="0"/>
              <a:t>soil from Alberta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animBg="1"/>
      <p:bldP spid="63493" grpId="0"/>
      <p:bldP spid="63499" grpId="0" animBg="1"/>
      <p:bldP spid="6350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9CC-14AF-49E8-AC1F-437DBDA18E3A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130057" name="Rectangle 9"/>
          <p:cNvSpPr>
            <a:spLocks noChangeArrowheads="1"/>
          </p:cNvSpPr>
          <p:nvPr/>
        </p:nvSpPr>
        <p:spPr bwMode="auto">
          <a:xfrm>
            <a:off x="8061325" y="6583363"/>
            <a:ext cx="10826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1200"/>
              <a:t>sis.agr.gc.ca </a:t>
            </a:r>
          </a:p>
        </p:txBody>
      </p:sp>
      <p:sp>
        <p:nvSpPr>
          <p:cNvPr id="130061" name="Rectangle 13"/>
          <p:cNvSpPr>
            <a:spLocks noChangeArrowheads="1"/>
          </p:cNvSpPr>
          <p:nvPr/>
        </p:nvSpPr>
        <p:spPr bwMode="auto">
          <a:xfrm>
            <a:off x="5562600" y="280988"/>
            <a:ext cx="2024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3 main horizons</a:t>
            </a:r>
          </a:p>
        </p:txBody>
      </p:sp>
      <p:sp>
        <p:nvSpPr>
          <p:cNvPr id="130062" name="Rectangle 14"/>
          <p:cNvSpPr>
            <a:spLocks noChangeArrowheads="1"/>
          </p:cNvSpPr>
          <p:nvPr/>
        </p:nvSpPr>
        <p:spPr bwMode="auto">
          <a:xfrm>
            <a:off x="6173788" y="1219200"/>
            <a:ext cx="2970212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Ahs on top (organic + salt)</a:t>
            </a:r>
          </a:p>
        </p:txBody>
      </p:sp>
      <p:sp>
        <p:nvSpPr>
          <p:cNvPr id="130063" name="Rectangle 15"/>
          <p:cNvSpPr>
            <a:spLocks noChangeArrowheads="1"/>
          </p:cNvSpPr>
          <p:nvPr/>
        </p:nvSpPr>
        <p:spPr bwMode="auto">
          <a:xfrm>
            <a:off x="6727825" y="1905000"/>
            <a:ext cx="2416175" cy="3667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Bn Salt-accumulation</a:t>
            </a:r>
          </a:p>
        </p:txBody>
      </p:sp>
      <p:sp>
        <p:nvSpPr>
          <p:cNvPr id="130066" name="Text Box 18"/>
          <p:cNvSpPr txBox="1">
            <a:spLocks noChangeArrowheads="1"/>
          </p:cNvSpPr>
          <p:nvPr/>
        </p:nvSpPr>
        <p:spPr bwMode="auto">
          <a:xfrm>
            <a:off x="5105400" y="4876800"/>
            <a:ext cx="3581400" cy="64135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1 main area for Solonetzic soils: driest parts of prairies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6499225" y="1552385"/>
            <a:ext cx="2117887" cy="369332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 err="1" smtClean="0"/>
              <a:t>Ae</a:t>
            </a:r>
            <a:r>
              <a:rPr lang="en-US" altLang="en-US" dirty="0" smtClean="0"/>
              <a:t>: Clay depletion</a:t>
            </a:r>
            <a:endParaRPr lang="en-US" altLang="en-US" dirty="0"/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271272" y="441960"/>
            <a:ext cx="4343400" cy="3462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 dirty="0"/>
              <a:t>Conditions for </a:t>
            </a:r>
            <a:r>
              <a:rPr lang="en-US" altLang="en-US" sz="2400" dirty="0" smtClean="0"/>
              <a:t>formation of </a:t>
            </a:r>
            <a:r>
              <a:rPr lang="en-US" altLang="en-US" sz="2400" dirty="0" err="1" smtClean="0"/>
              <a:t>solonetzic</a:t>
            </a:r>
            <a:r>
              <a:rPr lang="en-US" altLang="en-US" sz="2400" dirty="0"/>
              <a:t> </a:t>
            </a:r>
            <a:r>
              <a:rPr lang="en-US" altLang="en-US" sz="2400" dirty="0" err="1" smtClean="0"/>
              <a:t>soild</a:t>
            </a:r>
            <a:r>
              <a:rPr lang="en-US" altLang="en-US" sz="2400" dirty="0" smtClean="0"/>
              <a:t>? </a:t>
            </a:r>
          </a:p>
          <a:p>
            <a:r>
              <a:rPr lang="en-US" altLang="en-US" dirty="0" smtClean="0"/>
              <a:t>Parent </a:t>
            </a:r>
            <a:r>
              <a:rPr lang="en-US" altLang="en-US" dirty="0"/>
              <a:t>materials rich in </a:t>
            </a:r>
            <a:r>
              <a:rPr lang="en-US" altLang="en-US" dirty="0" smtClean="0"/>
              <a:t>Na, + Must have some </a:t>
            </a:r>
            <a:r>
              <a:rPr lang="en-US" altLang="en-US" dirty="0" smtClean="0">
                <a:solidFill>
                  <a:srgbClr val="FF0000"/>
                </a:solidFill>
              </a:rPr>
              <a:t>clay</a:t>
            </a:r>
            <a:r>
              <a:rPr lang="en-US" altLang="en-US" dirty="0" smtClean="0"/>
              <a:t> to bind to </a:t>
            </a:r>
            <a:r>
              <a:rPr lang="en-US" altLang="en-US" dirty="0"/>
              <a:t>Na</a:t>
            </a:r>
            <a:r>
              <a:rPr lang="en-US" altLang="en-US" baseline="30000" dirty="0"/>
              <a:t>+ </a:t>
            </a:r>
            <a:endParaRPr lang="en-US" altLang="en-US" dirty="0"/>
          </a:p>
          <a:p>
            <a:r>
              <a:rPr lang="en-US" altLang="en-US" dirty="0">
                <a:solidFill>
                  <a:srgbClr val="FF0000"/>
                </a:solidFill>
              </a:rPr>
              <a:t>Climate:</a:t>
            </a:r>
            <a:r>
              <a:rPr lang="en-US" altLang="en-US" dirty="0"/>
              <a:t> dry + evaporation</a:t>
            </a:r>
          </a:p>
          <a:p>
            <a:r>
              <a:rPr lang="en-US" altLang="en-US" dirty="0"/>
              <a:t> - ground water evaporation (</a:t>
            </a:r>
            <a:r>
              <a:rPr lang="en-US" altLang="en-US" dirty="0" err="1"/>
              <a:t>eg</a:t>
            </a:r>
            <a:r>
              <a:rPr lang="en-US" altLang="en-US" dirty="0"/>
              <a:t>, Prairies)</a:t>
            </a:r>
          </a:p>
          <a:p>
            <a:r>
              <a:rPr lang="en-US" altLang="en-US" dirty="0">
                <a:solidFill>
                  <a:srgbClr val="FF0000"/>
                </a:solidFill>
              </a:rPr>
              <a:t>Topography</a:t>
            </a:r>
            <a:r>
              <a:rPr lang="en-US" altLang="en-US" dirty="0"/>
              <a:t> </a:t>
            </a:r>
            <a:r>
              <a:rPr lang="en-US" altLang="en-US" dirty="0" smtClean="0"/>
              <a:t>(+ climate): </a:t>
            </a:r>
            <a:endParaRPr lang="en-US" altLang="en-US" dirty="0"/>
          </a:p>
          <a:p>
            <a:r>
              <a:rPr lang="en-US" altLang="en-US" dirty="0"/>
              <a:t> - internal-drainage basin (</a:t>
            </a:r>
            <a:r>
              <a:rPr lang="en-US" altLang="en-US" dirty="0" err="1"/>
              <a:t>eg</a:t>
            </a:r>
            <a:r>
              <a:rPr lang="en-US" altLang="en-US" dirty="0"/>
              <a:t>, in BC)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432816" y="4148174"/>
            <a:ext cx="4343400" cy="2400657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 dirty="0"/>
              <a:t>Properties: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/>
              <a:t>When moist, the clay swells + is </a:t>
            </a:r>
            <a:r>
              <a:rPr lang="en-US" altLang="en-US" dirty="0" smtClean="0"/>
              <a:t>malleable (called `Gumbo`!), </a:t>
            </a:r>
            <a:r>
              <a:rPr lang="en-US" altLang="en-US" dirty="0"/>
              <a:t>but impermeable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/>
              <a:t>Dries out to a columnar structure develops, very hard + salt crystals </a:t>
            </a:r>
            <a:r>
              <a:rPr lang="en-US" altLang="en-US" dirty="0" smtClean="0"/>
              <a:t> = `hard pan`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62" grpId="0" animBg="1"/>
      <p:bldP spid="130063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7FB8-12B8-47B6-A95C-C8C63C002DAE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381000" y="533400"/>
            <a:ext cx="4343400" cy="132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Typical locations, driest parts of prairies,</a:t>
            </a:r>
          </a:p>
          <a:p>
            <a:r>
              <a:rPr lang="en-US" altLang="en-US"/>
              <a:t>Grasslands but with desert plants (eg, succulents)</a:t>
            </a:r>
          </a:p>
        </p:txBody>
      </p:sp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457200" y="2819400"/>
            <a:ext cx="4343400" cy="349091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Issues for humans? </a:t>
            </a:r>
          </a:p>
          <a:p>
            <a:r>
              <a:rPr lang="en-US" altLang="en-US"/>
              <a:t>Problems for plants  - water supply limited by salt (salt in the root zone kill roots, cannot grow deeper to access deeper water) </a:t>
            </a:r>
          </a:p>
          <a:p>
            <a:r>
              <a:rPr lang="en-US" altLang="en-US"/>
              <a:t>Soils cannot easily be treated to counteract salt content</a:t>
            </a:r>
          </a:p>
          <a:p>
            <a:r>
              <a:rPr lang="en-US" altLang="en-US"/>
              <a:t>Corrosive to pipes, problems for buildings</a:t>
            </a:r>
          </a:p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3F6CE-EA73-44E6-8235-08BE127FE6F1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457200" y="1052513"/>
            <a:ext cx="3754438" cy="366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endParaRPr lang="en-US" altLang="en-US" u="sng"/>
          </a:p>
          <a:p>
            <a:pPr>
              <a:spcBef>
                <a:spcPct val="0"/>
              </a:spcBef>
            </a:pPr>
            <a:r>
              <a:rPr lang="en-US" altLang="en-US"/>
              <a:t>Have the </a:t>
            </a:r>
            <a:r>
              <a:rPr lang="en-US" altLang="en-US" b="1"/>
              <a:t>beginning of a B horizon</a:t>
            </a:r>
            <a:r>
              <a:rPr lang="en-US" altLang="en-US"/>
              <a:t> which is </a:t>
            </a:r>
            <a:r>
              <a:rPr lang="en-US" altLang="en-US" b="1"/>
              <a:t>weakly developed</a:t>
            </a:r>
            <a:r>
              <a:rPr lang="en-US" altLang="en-US"/>
              <a:t> and noted for its </a:t>
            </a:r>
            <a:r>
              <a:rPr lang="en-US" altLang="en-US" b="1"/>
              <a:t>reddish coloration</a:t>
            </a:r>
          </a:p>
          <a:p>
            <a:pPr>
              <a:spcBef>
                <a:spcPct val="0"/>
              </a:spcBef>
            </a:pPr>
            <a:endParaRPr lang="en-US" altLang="en-US"/>
          </a:p>
          <a:p>
            <a:pPr>
              <a:spcBef>
                <a:spcPct val="0"/>
              </a:spcBef>
            </a:pPr>
            <a:r>
              <a:rPr lang="en-US" altLang="en-US" b="1"/>
              <a:t>Lacks strong clay development</a:t>
            </a:r>
            <a:r>
              <a:rPr lang="en-US" altLang="en-US"/>
              <a:t> and accumulation of other compounds</a:t>
            </a:r>
          </a:p>
          <a:p>
            <a:pPr>
              <a:spcBef>
                <a:spcPct val="0"/>
              </a:spcBef>
            </a:pPr>
            <a:endParaRPr lang="en-US" altLang="en-US"/>
          </a:p>
          <a:p>
            <a:pPr>
              <a:spcBef>
                <a:spcPct val="0"/>
              </a:spcBef>
            </a:pPr>
            <a:r>
              <a:rPr lang="en-US" altLang="en-US"/>
              <a:t>Most frequently found under </a:t>
            </a:r>
            <a:r>
              <a:rPr lang="en-US" altLang="en-US" b="1"/>
              <a:t>forests</a:t>
            </a:r>
            <a:r>
              <a:rPr lang="en-US" altLang="en-US"/>
              <a:t>, but also under</a:t>
            </a:r>
            <a:r>
              <a:rPr lang="en-US" altLang="en-US" b="1"/>
              <a:t> tundra</a:t>
            </a:r>
            <a:r>
              <a:rPr lang="en-US" altLang="en-US"/>
              <a:t> and </a:t>
            </a:r>
            <a:r>
              <a:rPr lang="en-US" altLang="en-US" b="1"/>
              <a:t>grass</a:t>
            </a:r>
            <a:r>
              <a:rPr lang="en-US" altLang="en-US"/>
              <a:t>.</a:t>
            </a:r>
            <a:endParaRPr lang="en-CA" altLang="en-US"/>
          </a:p>
        </p:txBody>
      </p:sp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457200" y="457200"/>
            <a:ext cx="8229600" cy="523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latin typeface="Comic Sans MS" pitchFamily="66" charset="0"/>
              </a:rPr>
              <a:t>Brunisolic Order (US: Inceptisols)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65553" name="AutoShape 17"/>
          <p:cNvSpPr>
            <a:spLocks noChangeArrowheads="1"/>
          </p:cNvSpPr>
          <p:nvPr/>
        </p:nvSpPr>
        <p:spPr bwMode="auto">
          <a:xfrm>
            <a:off x="6096000" y="1600200"/>
            <a:ext cx="2667000" cy="1447800"/>
          </a:xfrm>
          <a:prstGeom prst="wedgeEllipseCallout">
            <a:avLst>
              <a:gd name="adj1" fmla="val 58333"/>
              <a:gd name="adj2" fmla="val -124014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altLang="en-US" sz="2000"/>
              <a:t>What are the key features of a brunisol?</a:t>
            </a:r>
          </a:p>
        </p:txBody>
      </p:sp>
      <p:sp>
        <p:nvSpPr>
          <p:cNvPr id="65554" name="Text Box 18"/>
          <p:cNvSpPr txBox="1">
            <a:spLocks noChangeArrowheads="1"/>
          </p:cNvSpPr>
          <p:nvPr/>
        </p:nvSpPr>
        <p:spPr bwMode="auto">
          <a:xfrm>
            <a:off x="6324600" y="3581400"/>
            <a:ext cx="2362200" cy="10541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Only slight horizon development</a:t>
            </a:r>
          </a:p>
          <a:p>
            <a:r>
              <a:rPr lang="en-US" altLang="en-US"/>
              <a:t>Brown Bm horizon</a:t>
            </a:r>
          </a:p>
        </p:txBody>
      </p:sp>
      <p:sp>
        <p:nvSpPr>
          <p:cNvPr id="65555" name="AutoShape 19"/>
          <p:cNvSpPr>
            <a:spLocks noChangeArrowheads="1"/>
          </p:cNvSpPr>
          <p:nvPr/>
        </p:nvSpPr>
        <p:spPr bwMode="auto">
          <a:xfrm>
            <a:off x="152400" y="5029200"/>
            <a:ext cx="3276600" cy="1828800"/>
          </a:xfrm>
          <a:prstGeom prst="wedgeEllipseCallout">
            <a:avLst>
              <a:gd name="adj1" fmla="val 133722"/>
              <a:gd name="adj2" fmla="val -67361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m = slightly changed by chemical weathering (eg, oxidation)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3" grpId="0" animBg="1"/>
      <p:bldP spid="65554" grpId="0" animBg="1"/>
      <p:bldP spid="6555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FC45B-CACC-4484-AB97-D9A9407D61FC}" type="slidenum">
              <a:rPr lang="en-US" altLang="en-US" smtClean="0"/>
              <a:pPr/>
              <a:t>22</a:t>
            </a:fld>
            <a:endParaRPr lang="en-US" altLang="en-US"/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762000" y="533400"/>
            <a:ext cx="5791200" cy="64135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Main areas for </a:t>
            </a:r>
            <a:r>
              <a:rPr lang="en-US" altLang="en-US" dirty="0" err="1"/>
              <a:t>Brunisolic</a:t>
            </a:r>
            <a:r>
              <a:rPr lang="en-US" altLang="en-US" dirty="0"/>
              <a:t> Soils: Cordilleran and Shield regions that are drier/colder than </a:t>
            </a:r>
            <a:r>
              <a:rPr lang="en-US" altLang="en-US" dirty="0" err="1"/>
              <a:t>podzols</a:t>
            </a:r>
            <a:endParaRPr lang="en-US" altLang="en-US" dirty="0"/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633984" y="1608653"/>
            <a:ext cx="5791200" cy="1061829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smtClean="0"/>
              <a:t>Same sandy parent materials as </a:t>
            </a:r>
            <a:r>
              <a:rPr lang="en-US" altLang="en-US" dirty="0" err="1" smtClean="0"/>
              <a:t>podzols</a:t>
            </a:r>
            <a:endParaRPr lang="en-US" altLang="en-US" dirty="0" smtClean="0"/>
          </a:p>
          <a:p>
            <a:r>
              <a:rPr lang="en-US" altLang="en-US" dirty="0" smtClean="0"/>
              <a:t>Not as well-developed as </a:t>
            </a:r>
            <a:r>
              <a:rPr lang="en-US" altLang="en-US" dirty="0" err="1" smtClean="0"/>
              <a:t>podzols</a:t>
            </a:r>
            <a:r>
              <a:rPr lang="en-US" altLang="en-US" dirty="0" smtClean="0"/>
              <a:t> or </a:t>
            </a:r>
            <a:r>
              <a:rPr lang="en-US" altLang="en-US" dirty="0" err="1" smtClean="0"/>
              <a:t>luvisols</a:t>
            </a:r>
            <a:r>
              <a:rPr lang="en-US" altLang="en-US" dirty="0" smtClean="0"/>
              <a:t>, more developed than </a:t>
            </a:r>
            <a:r>
              <a:rPr lang="en-US" altLang="en-US" dirty="0" err="1" smtClean="0"/>
              <a:t>regosols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8759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0D5CD-1934-4ED8-80B3-0E30E01F9823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838200" y="609600"/>
            <a:ext cx="7315200" cy="444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Properties </a:t>
            </a:r>
          </a:p>
          <a:p>
            <a:r>
              <a:rPr lang="en-US" altLang="en-US"/>
              <a:t>A horizon  slightly darker colour </a:t>
            </a:r>
          </a:p>
          <a:p>
            <a:r>
              <a:rPr lang="en-US" altLang="en-US"/>
              <a:t>B horizon, changed little </a:t>
            </a:r>
          </a:p>
          <a:p>
            <a:r>
              <a:rPr lang="en-US" altLang="en-US"/>
              <a:t>Bm  (uniform brown from oxidation of iron) horizon ... Diagnostic for brunisol. </a:t>
            </a:r>
          </a:p>
          <a:p>
            <a:endParaRPr lang="en-US" altLang="en-US"/>
          </a:p>
          <a:p>
            <a:r>
              <a:rPr lang="en-US" altLang="en-US" sz="2400"/>
              <a:t>Issues for humans?</a:t>
            </a:r>
          </a:p>
          <a:p>
            <a:r>
              <a:rPr lang="en-US" altLang="en-US"/>
              <a:t>Problems with drying out</a:t>
            </a:r>
          </a:p>
          <a:p>
            <a:r>
              <a:rPr lang="en-US" altLang="en-US"/>
              <a:t>Absence of clays/silts = not v fertile. </a:t>
            </a:r>
          </a:p>
          <a:p>
            <a:r>
              <a:rPr lang="en-US" altLang="en-US"/>
              <a:t>Geographic variation: wetter regions – grade to podzols; drier regions – become more calcic.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EF20-91F5-4E40-8758-DE99088A2784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457200" y="1066800"/>
            <a:ext cx="3810000" cy="558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/>
              <a:t>Found in moist, less continental climates than chernozems. Warmer than podzols, usually on glacial deposits.</a:t>
            </a:r>
          </a:p>
          <a:p>
            <a:pPr>
              <a:spcBef>
                <a:spcPct val="0"/>
              </a:spcBef>
            </a:pPr>
            <a:endParaRPr lang="en-US" altLang="en-US"/>
          </a:p>
          <a:p>
            <a:pPr>
              <a:spcBef>
                <a:spcPct val="0"/>
              </a:spcBef>
            </a:pPr>
            <a:r>
              <a:rPr lang="en-US" altLang="en-US"/>
              <a:t>High in mineral content and usually moist</a:t>
            </a:r>
          </a:p>
          <a:p>
            <a:pPr>
              <a:spcBef>
                <a:spcPct val="0"/>
              </a:spcBef>
            </a:pPr>
            <a:endParaRPr lang="en-US" altLang="en-US"/>
          </a:p>
          <a:p>
            <a:pPr>
              <a:spcBef>
                <a:spcPct val="0"/>
              </a:spcBef>
            </a:pPr>
            <a:r>
              <a:rPr lang="en-US" altLang="en-US"/>
              <a:t>Lacks the dark brown surface horizon of chernozems, but do have significant clay accumulation in the B horizons</a:t>
            </a:r>
          </a:p>
          <a:p>
            <a:pPr>
              <a:spcBef>
                <a:spcPct val="0"/>
              </a:spcBef>
            </a:pPr>
            <a:endParaRPr lang="en-US" altLang="en-US"/>
          </a:p>
          <a:p>
            <a:pPr>
              <a:spcBef>
                <a:spcPct val="0"/>
              </a:spcBef>
            </a:pPr>
            <a:r>
              <a:rPr lang="en-US" altLang="en-US"/>
              <a:t>Found under high latitude mixed forests or mid-latitude deciduous forests (eg, Ottawa-St. Lawrence Lowlands)</a:t>
            </a:r>
          </a:p>
          <a:p>
            <a:pPr>
              <a:spcBef>
                <a:spcPct val="0"/>
              </a:spcBef>
            </a:pPr>
            <a:endParaRPr lang="en-US" altLang="en-US"/>
          </a:p>
          <a:p>
            <a:pPr>
              <a:spcBef>
                <a:spcPct val="0"/>
              </a:spcBef>
            </a:pPr>
            <a:r>
              <a:rPr lang="en-US" altLang="en-US"/>
              <a:t>Areas known for most intensive agriculture in North America</a:t>
            </a:r>
            <a:endParaRPr lang="en-CA" altLang="en-US"/>
          </a:p>
        </p:txBody>
      </p:sp>
      <p:sp>
        <p:nvSpPr>
          <p:cNvPr id="79881" name="Rectangle 9"/>
          <p:cNvSpPr>
            <a:spLocks noChangeArrowheads="1"/>
          </p:cNvSpPr>
          <p:nvPr/>
        </p:nvSpPr>
        <p:spPr bwMode="auto">
          <a:xfrm>
            <a:off x="457200" y="277813"/>
            <a:ext cx="8229600" cy="414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solidFill>
                  <a:schemeClr val="tx1"/>
                </a:solidFill>
                <a:latin typeface="Comic Sans MS" pitchFamily="66" charset="0"/>
              </a:rPr>
              <a:t>Luvisolic Order (US: Alfisols)</a:t>
            </a:r>
            <a:endParaRPr lang="en-US" altLang="en-US" sz="240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5410200" y="1676400"/>
            <a:ext cx="3124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Luvisol</a:t>
            </a:r>
            <a:r>
              <a:rPr lang="en-US" altLang="en-US" dirty="0" smtClean="0"/>
              <a:t> </a:t>
            </a:r>
            <a:r>
              <a:rPr lang="en-US" altLang="en-US" dirty="0"/>
              <a:t>of Atlantic Canada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36AB8-4796-461D-94B4-B455C3588448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304800" y="3276600"/>
            <a:ext cx="335280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E</a:t>
            </a:r>
            <a:r>
              <a:rPr lang="en-US" altLang="en-US" b="1"/>
              <a:t>luv</a:t>
            </a:r>
            <a:r>
              <a:rPr lang="en-US" altLang="en-US"/>
              <a:t>iation-il</a:t>
            </a:r>
            <a:r>
              <a:rPr lang="en-US" altLang="en-US" b="1"/>
              <a:t>luv</a:t>
            </a:r>
            <a:r>
              <a:rPr lang="en-US" altLang="en-US"/>
              <a:t>iation important</a:t>
            </a:r>
          </a:p>
          <a:p>
            <a:r>
              <a:rPr lang="en-US" altLang="en-US"/>
              <a:t>Pale Ae horizon</a:t>
            </a:r>
          </a:p>
          <a:p>
            <a:r>
              <a:rPr lang="en-US" altLang="en-US"/>
              <a:t>Clay-rich Bt horizon</a:t>
            </a:r>
          </a:p>
        </p:txBody>
      </p:sp>
      <p:sp>
        <p:nvSpPr>
          <p:cNvPr id="78858" name="AutoShape 10"/>
          <p:cNvSpPr>
            <a:spLocks noChangeArrowheads="1"/>
          </p:cNvSpPr>
          <p:nvPr/>
        </p:nvSpPr>
        <p:spPr bwMode="auto">
          <a:xfrm>
            <a:off x="533400" y="1219200"/>
            <a:ext cx="2667000" cy="1905000"/>
          </a:xfrm>
          <a:prstGeom prst="wedgeEllipseCallout">
            <a:avLst>
              <a:gd name="adj1" fmla="val -61963"/>
              <a:gd name="adj2" fmla="val -109167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altLang="en-US" sz="2000"/>
              <a:t>What are the key features of a luvisolic soil?</a:t>
            </a:r>
          </a:p>
        </p:txBody>
      </p:sp>
      <p:sp>
        <p:nvSpPr>
          <p:cNvPr id="78859" name="Text Box 11"/>
          <p:cNvSpPr txBox="1">
            <a:spLocks noChangeArrowheads="1"/>
          </p:cNvSpPr>
          <p:nvPr/>
        </p:nvSpPr>
        <p:spPr bwMode="auto">
          <a:xfrm>
            <a:off x="1143000" y="152400"/>
            <a:ext cx="342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Luvisols</a:t>
            </a:r>
          </a:p>
        </p:txBody>
      </p:sp>
      <p:sp>
        <p:nvSpPr>
          <p:cNvPr id="78866" name="Text Box 18"/>
          <p:cNvSpPr txBox="1">
            <a:spLocks noChangeArrowheads="1"/>
          </p:cNvSpPr>
          <p:nvPr/>
        </p:nvSpPr>
        <p:spPr bwMode="auto">
          <a:xfrm>
            <a:off x="6248400" y="0"/>
            <a:ext cx="2895600" cy="120015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Not much leaf litter. Thin Ah horizon. Not much biological activity, confined to A horizon.</a:t>
            </a:r>
          </a:p>
        </p:txBody>
      </p:sp>
      <p:sp>
        <p:nvSpPr>
          <p:cNvPr id="78867" name="Line 19"/>
          <p:cNvSpPr>
            <a:spLocks noChangeShapeType="1"/>
          </p:cNvSpPr>
          <p:nvPr/>
        </p:nvSpPr>
        <p:spPr bwMode="auto">
          <a:xfrm flipH="1">
            <a:off x="5410200" y="685800"/>
            <a:ext cx="914400" cy="609600"/>
          </a:xfrm>
          <a:prstGeom prst="line">
            <a:avLst/>
          </a:prstGeom>
          <a:noFill/>
          <a:ln w="38100">
            <a:solidFill>
              <a:srgbClr val="FFFF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78868" name="Text Box 20"/>
          <p:cNvSpPr txBox="1">
            <a:spLocks noChangeArrowheads="1"/>
          </p:cNvSpPr>
          <p:nvPr/>
        </p:nvSpPr>
        <p:spPr bwMode="auto">
          <a:xfrm>
            <a:off x="6248400" y="1371600"/>
            <a:ext cx="2895600" cy="650875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Greyish Ae, removal of clay, moderately acidic</a:t>
            </a:r>
          </a:p>
        </p:txBody>
      </p:sp>
      <p:sp>
        <p:nvSpPr>
          <p:cNvPr id="78869" name="Line 21"/>
          <p:cNvSpPr>
            <a:spLocks noChangeShapeType="1"/>
          </p:cNvSpPr>
          <p:nvPr/>
        </p:nvSpPr>
        <p:spPr bwMode="auto">
          <a:xfrm flipH="1">
            <a:off x="5410200" y="1600200"/>
            <a:ext cx="838200" cy="0"/>
          </a:xfrm>
          <a:prstGeom prst="line">
            <a:avLst/>
          </a:prstGeom>
          <a:noFill/>
          <a:ln w="38100">
            <a:solidFill>
              <a:srgbClr val="FFFF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78870" name="Text Box 22"/>
          <p:cNvSpPr txBox="1">
            <a:spLocks noChangeArrowheads="1"/>
          </p:cNvSpPr>
          <p:nvPr/>
        </p:nvSpPr>
        <p:spPr bwMode="auto">
          <a:xfrm>
            <a:off x="6248400" y="2209800"/>
            <a:ext cx="2895600" cy="1474788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Bt horizon = enrichment of clay (from glacial materials), fairly dense, barrier to root penetration</a:t>
            </a:r>
          </a:p>
        </p:txBody>
      </p:sp>
      <p:sp>
        <p:nvSpPr>
          <p:cNvPr id="78871" name="Line 23"/>
          <p:cNvSpPr>
            <a:spLocks noChangeShapeType="1"/>
          </p:cNvSpPr>
          <p:nvPr/>
        </p:nvSpPr>
        <p:spPr bwMode="auto">
          <a:xfrm flipH="1">
            <a:off x="5562600" y="2819400"/>
            <a:ext cx="838200" cy="0"/>
          </a:xfrm>
          <a:prstGeom prst="line">
            <a:avLst/>
          </a:prstGeom>
          <a:noFill/>
          <a:ln w="38100">
            <a:solidFill>
              <a:srgbClr val="FFFF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78872" name="Text Box 24"/>
          <p:cNvSpPr txBox="1">
            <a:spLocks noChangeArrowheads="1"/>
          </p:cNvSpPr>
          <p:nvPr/>
        </p:nvSpPr>
        <p:spPr bwMode="auto">
          <a:xfrm>
            <a:off x="6248400" y="3810000"/>
            <a:ext cx="2895600" cy="120015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Colour change to C horizon ... Some CaCO</a:t>
            </a:r>
            <a:r>
              <a:rPr lang="en-US" altLang="en-US" baseline="-25000"/>
              <a:t>2</a:t>
            </a:r>
            <a:r>
              <a:rPr lang="en-US" altLang="en-US"/>
              <a:t> coating pebbles. ie, not acid here</a:t>
            </a:r>
          </a:p>
        </p:txBody>
      </p:sp>
      <p:sp>
        <p:nvSpPr>
          <p:cNvPr id="78873" name="Line 25"/>
          <p:cNvSpPr>
            <a:spLocks noChangeShapeType="1"/>
          </p:cNvSpPr>
          <p:nvPr/>
        </p:nvSpPr>
        <p:spPr bwMode="auto">
          <a:xfrm flipH="1">
            <a:off x="5562600" y="4114800"/>
            <a:ext cx="838200" cy="0"/>
          </a:xfrm>
          <a:prstGeom prst="line">
            <a:avLst/>
          </a:prstGeom>
          <a:noFill/>
          <a:ln w="38100">
            <a:solidFill>
              <a:srgbClr val="FFFF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4" name="AutoShape 15"/>
          <p:cNvSpPr>
            <a:spLocks noChangeArrowheads="1"/>
          </p:cNvSpPr>
          <p:nvPr/>
        </p:nvSpPr>
        <p:spPr bwMode="auto">
          <a:xfrm>
            <a:off x="533400" y="4743450"/>
            <a:ext cx="2819400" cy="2057400"/>
          </a:xfrm>
          <a:prstGeom prst="wedgeEllipseCallout">
            <a:avLst>
              <a:gd name="adj1" fmla="val -70931"/>
              <a:gd name="adj2" fmla="val 32352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Sounds like a podzol that failed! (diff climate + parent material)</a:t>
            </a:r>
          </a:p>
        </p:txBody>
      </p:sp>
      <p:sp>
        <p:nvSpPr>
          <p:cNvPr id="15" name="AutoShape 16"/>
          <p:cNvSpPr>
            <a:spLocks noChangeArrowheads="1"/>
          </p:cNvSpPr>
          <p:nvPr/>
        </p:nvSpPr>
        <p:spPr bwMode="auto">
          <a:xfrm>
            <a:off x="4000500" y="5181600"/>
            <a:ext cx="2819400" cy="1463386"/>
          </a:xfrm>
          <a:prstGeom prst="wedgeEllipseCallout">
            <a:avLst>
              <a:gd name="adj1" fmla="val -83444"/>
              <a:gd name="adj2" fmla="val -28088"/>
            </a:avLst>
          </a:prstGeom>
          <a:gradFill rotWithShape="1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Half way between podzol and chernozem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7" grpId="0"/>
      <p:bldP spid="78858" grpId="0" animBg="1"/>
      <p:bldP spid="78866" grpId="0" animBg="1"/>
      <p:bldP spid="78867" grpId="0" animBg="1"/>
      <p:bldP spid="78868" grpId="0" animBg="1"/>
      <p:bldP spid="78869" grpId="0" animBg="1"/>
      <p:bldP spid="78870" grpId="0" animBg="1"/>
      <p:bldP spid="78871" grpId="0" animBg="1"/>
      <p:bldP spid="78872" grpId="0" animBg="1"/>
      <p:bldP spid="78873" grpId="0" animBg="1"/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13368-85A0-4A3D-BCD4-3CBB7E59C3CC}" type="slidenum">
              <a:rPr lang="en-US" altLang="en-US"/>
              <a:pPr/>
              <a:t>26</a:t>
            </a:fld>
            <a:endParaRPr lang="en-US" altLang="en-US"/>
          </a:p>
        </p:txBody>
      </p:sp>
      <p:graphicFrame>
        <p:nvGraphicFramePr>
          <p:cNvPr id="158765" name="Group 45"/>
          <p:cNvGraphicFramePr>
            <a:graphicFrameLocks noGrp="1"/>
          </p:cNvGraphicFramePr>
          <p:nvPr/>
        </p:nvGraphicFramePr>
        <p:xfrm>
          <a:off x="1524000" y="1397000"/>
          <a:ext cx="6096000" cy="3519806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</a:tblGrid>
              <a:tr h="677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Chernozem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Luvisol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Podzol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Parent material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glacial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glacial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Shield rock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Climate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Hot/cold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Dry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Mod.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Cold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Wet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Eluviation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Not much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Lots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Extreme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Illuviation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Calcic shallow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Clay-rich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Iron-rich spodic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8766" name="Text Box 46"/>
          <p:cNvSpPr txBox="1">
            <a:spLocks noChangeArrowheads="1"/>
          </p:cNvSpPr>
          <p:nvPr/>
        </p:nvSpPr>
        <p:spPr bwMode="auto">
          <a:xfrm>
            <a:off x="1371600" y="5486400"/>
            <a:ext cx="5562600" cy="915988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Main areas for Luvisolic soils: Southern Cordillera, Northern Interior platform, South-western Ontario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75245-9022-424D-9521-BEEE68F21EE0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138244" name="Text Box 4"/>
          <p:cNvSpPr txBox="1">
            <a:spLocks noChangeArrowheads="1"/>
          </p:cNvSpPr>
          <p:nvPr/>
        </p:nvSpPr>
        <p:spPr bwMode="auto">
          <a:xfrm>
            <a:off x="838200" y="609600"/>
            <a:ext cx="7391400" cy="320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Human concerns? </a:t>
            </a:r>
          </a:p>
          <a:p>
            <a:r>
              <a:rPr lang="en-US" altLang="en-US"/>
              <a:t>Holds water well, so good for agriculture/trees </a:t>
            </a:r>
          </a:p>
          <a:p>
            <a:r>
              <a:rPr lang="en-US" altLang="en-US"/>
              <a:t>   But can be poorly-drained. Infiltration limited by clay-rich horizon </a:t>
            </a:r>
          </a:p>
          <a:p>
            <a:r>
              <a:rPr lang="en-US" altLang="en-US"/>
              <a:t>Needs caution ... Damaged by traffic when moist. Compacted easily. </a:t>
            </a:r>
          </a:p>
          <a:p>
            <a:endParaRPr lang="en-US" altLang="en-US"/>
          </a:p>
          <a:p>
            <a:r>
              <a:rPr lang="en-US" altLang="en-US"/>
              <a:t>Not so much organic matter, easily destroyed. </a:t>
            </a:r>
          </a:p>
          <a:p>
            <a:r>
              <a:rPr lang="en-US" altLang="en-US"/>
              <a:t>Thin silt-rich A horizon prone to crusting.  Nutrient limited.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FF1F-8419-40E2-B64D-B5838AA2094B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457200" y="838200"/>
            <a:ext cx="830103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b="1">
                <a:latin typeface="Comic Sans MS" pitchFamily="66" charset="0"/>
              </a:rPr>
              <a:t>High-latitude</a:t>
            </a:r>
            <a:r>
              <a:rPr lang="en-US" altLang="en-US">
                <a:latin typeface="Comic Sans MS" pitchFamily="66" charset="0"/>
              </a:rPr>
              <a:t> or </a:t>
            </a:r>
            <a:r>
              <a:rPr lang="en-US" altLang="en-US" b="1">
                <a:latin typeface="Comic Sans MS" pitchFamily="66" charset="0"/>
              </a:rPr>
              <a:t>High-altitude</a:t>
            </a:r>
            <a:r>
              <a:rPr lang="en-US" altLang="en-US">
                <a:latin typeface="Comic Sans MS" pitchFamily="66" charset="0"/>
              </a:rPr>
              <a:t> soils that have:</a:t>
            </a:r>
          </a:p>
          <a:p>
            <a:pPr>
              <a:buFontTx/>
              <a:buAutoNum type="arabicPeriod"/>
            </a:pPr>
            <a:r>
              <a:rPr lang="en-US" altLang="en-US" b="1">
                <a:latin typeface="Comic Sans MS" pitchFamily="66" charset="0"/>
              </a:rPr>
              <a:t>Permafrost</a:t>
            </a:r>
            <a:r>
              <a:rPr lang="en-US" altLang="en-US">
                <a:latin typeface="Comic Sans MS" pitchFamily="66" charset="0"/>
              </a:rPr>
              <a:t> within 1 m of the surface  or	</a:t>
            </a:r>
          </a:p>
          <a:p>
            <a:pPr>
              <a:buFontTx/>
              <a:buAutoNum type="arabicPeriod"/>
            </a:pPr>
            <a:r>
              <a:rPr lang="en-US" altLang="en-US" b="1">
                <a:latin typeface="Comic Sans MS" pitchFamily="66" charset="0"/>
              </a:rPr>
              <a:t>Gelic materials</a:t>
            </a:r>
            <a:r>
              <a:rPr lang="en-US" altLang="en-US">
                <a:latin typeface="Comic Sans MS" pitchFamily="66" charset="0"/>
              </a:rPr>
              <a:t> within 1 m of the surface and permafrost within 2 m</a:t>
            </a:r>
          </a:p>
        </p:txBody>
      </p:sp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381000" y="228600"/>
            <a:ext cx="8229600" cy="4746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solidFill>
                  <a:schemeClr val="tx1"/>
                </a:solidFill>
                <a:latin typeface="Comic Sans MS" pitchFamily="66" charset="0"/>
              </a:rPr>
              <a:t>Cryosolic Order (US: Gelisols)</a:t>
            </a:r>
            <a:endParaRPr lang="en-US" altLang="en-US" sz="240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228600" y="3581400"/>
            <a:ext cx="2743200" cy="2427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/>
              <a:t>Gelic materials are mineral or organic soil materials that show evidence of cryoturbation (frost churning) and/or ice segregation</a:t>
            </a:r>
            <a:endParaRPr lang="en-CA" altLang="en-US"/>
          </a:p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CEE6-C1CA-458C-8580-75B3847ABFD7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304800" y="304800"/>
            <a:ext cx="3429000" cy="346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n-US" altLang="en-US" sz="2400"/>
              <a:t>Cryosols</a:t>
            </a:r>
          </a:p>
          <a:p>
            <a:pPr>
              <a:spcBef>
                <a:spcPct val="30000"/>
              </a:spcBef>
              <a:buFontTx/>
              <a:buChar char="•"/>
            </a:pPr>
            <a:r>
              <a:rPr lang="en-US" altLang="en-US"/>
              <a:t>Most extensive soils in Canada</a:t>
            </a:r>
          </a:p>
          <a:p>
            <a:pPr>
              <a:spcBef>
                <a:spcPct val="30000"/>
              </a:spcBef>
              <a:buFontTx/>
              <a:buChar char="•"/>
            </a:pPr>
            <a:r>
              <a:rPr lang="en-US" altLang="en-US"/>
              <a:t>Permafrost within 1-2 m of surface </a:t>
            </a:r>
          </a:p>
          <a:p>
            <a:pPr>
              <a:spcBef>
                <a:spcPct val="30000"/>
              </a:spcBef>
              <a:buFontTx/>
              <a:buChar char="•"/>
            </a:pPr>
            <a:r>
              <a:rPr lang="en-US" altLang="en-US"/>
              <a:t>Mean annual soil temp &lt; 0ºC</a:t>
            </a:r>
          </a:p>
          <a:p>
            <a:pPr>
              <a:spcBef>
                <a:spcPct val="30000"/>
              </a:spcBef>
              <a:buFontTx/>
              <a:buChar char="•"/>
            </a:pPr>
            <a:r>
              <a:rPr lang="en-US" altLang="en-US"/>
              <a:t>Latitude (northern) and altitudinal (alpine) distribution</a:t>
            </a:r>
          </a:p>
          <a:p>
            <a:pPr>
              <a:spcBef>
                <a:spcPct val="30000"/>
              </a:spcBef>
            </a:pPr>
            <a:endParaRPr lang="en-US" altLang="en-US"/>
          </a:p>
          <a:p>
            <a:pPr>
              <a:spcBef>
                <a:spcPct val="30000"/>
              </a:spcBef>
            </a:pPr>
            <a:endParaRPr lang="en-US" altLang="en-US" sz="2000"/>
          </a:p>
        </p:txBody>
      </p:sp>
      <p:sp>
        <p:nvSpPr>
          <p:cNvPr id="94213" name="AutoShape 5"/>
          <p:cNvSpPr>
            <a:spLocks noChangeArrowheads="1"/>
          </p:cNvSpPr>
          <p:nvPr/>
        </p:nvSpPr>
        <p:spPr bwMode="auto">
          <a:xfrm>
            <a:off x="5943600" y="762000"/>
            <a:ext cx="2667000" cy="1447800"/>
          </a:xfrm>
          <a:prstGeom prst="wedgeEllipseCallout">
            <a:avLst>
              <a:gd name="adj1" fmla="val 67264"/>
              <a:gd name="adj2" fmla="val -97588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altLang="en-US" sz="2000"/>
              <a:t>What are the key features of a cryosol?</a:t>
            </a:r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1905000" y="4343400"/>
            <a:ext cx="3200400" cy="11922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Thin organic A horizon</a:t>
            </a:r>
          </a:p>
          <a:p>
            <a:r>
              <a:rPr lang="en-US" altLang="en-US"/>
              <a:t>Frost heaving and mixing</a:t>
            </a:r>
          </a:p>
          <a:p>
            <a:r>
              <a:rPr lang="en-US" altLang="en-US"/>
              <a:t>Patterned ground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3" grpId="0" animBg="1"/>
      <p:bldP spid="942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7D46-2537-49DF-9704-587D122534A5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457200" y="990600"/>
            <a:ext cx="3657600" cy="398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Effects of ice on cryosols:</a:t>
            </a:r>
          </a:p>
          <a:p>
            <a:r>
              <a:rPr lang="en-US" altLang="en-US"/>
              <a:t>Frost churning – horizons highly disrupted.</a:t>
            </a:r>
          </a:p>
          <a:p>
            <a:r>
              <a:rPr lang="en-US" altLang="en-US"/>
              <a:t>Ground ice, ice lenses</a:t>
            </a:r>
          </a:p>
          <a:p>
            <a:r>
              <a:rPr lang="en-US" altLang="en-US"/>
              <a:t>Pockets of organic material mixed into soil by frost churning. </a:t>
            </a:r>
          </a:p>
          <a:p>
            <a:r>
              <a:rPr lang="en-US" altLang="en-US"/>
              <a:t>Earth hummocks, eg. patterned ground</a:t>
            </a:r>
          </a:p>
          <a:p>
            <a:r>
              <a:rPr lang="en-US" altLang="en-US"/>
              <a:t>Active layer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FDCA-BD58-4EA6-B2CA-B6101E5C540E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1219200" y="762000"/>
            <a:ext cx="6858000" cy="348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Local variations</a:t>
            </a:r>
          </a:p>
          <a:p>
            <a:r>
              <a:rPr lang="en-US" altLang="en-US"/>
              <a:t>Soils without cryoturbation ... Too dry, too coarse texture. </a:t>
            </a:r>
          </a:p>
          <a:p>
            <a:r>
              <a:rPr lang="en-US" altLang="en-US"/>
              <a:t>Organic cryosols in waterlogged depressions</a:t>
            </a:r>
          </a:p>
          <a:p>
            <a:r>
              <a:rPr lang="en-US" altLang="en-US"/>
              <a:t>Discontinuous pfrost zone ... Aspect, slope imp. </a:t>
            </a:r>
          </a:p>
          <a:p>
            <a:endParaRPr lang="en-US" altLang="en-US"/>
          </a:p>
          <a:p>
            <a:r>
              <a:rPr lang="en-US" altLang="en-US" sz="2400"/>
              <a:t>Human concerns?</a:t>
            </a:r>
          </a:p>
          <a:p>
            <a:r>
              <a:rPr lang="en-US" altLang="en-US"/>
              <a:t>V easily disturbed. eg, by fire, traffic, clearing. </a:t>
            </a:r>
          </a:p>
          <a:p>
            <a:r>
              <a:rPr lang="en-US" altLang="en-US"/>
              <a:t>Thermokarst easily triggered</a:t>
            </a:r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1447800" y="5029200"/>
            <a:ext cx="4419600" cy="64135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Main areas for Cryosolic soils: Arctic, Northern Manitoba, Northern Quebec</a:t>
            </a:r>
          </a:p>
        </p:txBody>
      </p:sp>
      <p:sp>
        <p:nvSpPr>
          <p:cNvPr id="141318" name="Text Box 6"/>
          <p:cNvSpPr txBox="1">
            <a:spLocks noChangeArrowheads="1"/>
          </p:cNvSpPr>
          <p:nvPr/>
        </p:nvSpPr>
        <p:spPr bwMode="auto">
          <a:xfrm>
            <a:off x="6324600" y="4953000"/>
            <a:ext cx="25146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Note: Cryosol = Regosol (on some maps)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7F81-BC97-4101-AF17-4867DC076D0D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609600" y="1143000"/>
            <a:ext cx="295275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Often water saturated for most of the year</a:t>
            </a:r>
          </a:p>
          <a:p>
            <a:pPr>
              <a:buFontTx/>
              <a:buChar char="•"/>
            </a:pPr>
            <a:endParaRPr lang="en-US" altLang="en-US" sz="200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Occur in muskeg, bogs, fens, and other wetlands</a:t>
            </a:r>
          </a:p>
          <a:p>
            <a:pPr>
              <a:buFontTx/>
              <a:buChar char="•"/>
            </a:pPr>
            <a:endParaRPr lang="en-US" altLang="en-US" sz="200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Organic material (must have &gt; 30% by weight) tends to dominate the O horizon and clay in the C horizon</a:t>
            </a:r>
          </a:p>
          <a:p>
            <a:pPr>
              <a:buFontTx/>
              <a:buChar char="•"/>
            </a:pPr>
            <a:endParaRPr lang="en-US" altLang="en-US" sz="2000">
              <a:latin typeface="Comic Sans MS" pitchFamily="66" charset="0"/>
            </a:endParaRPr>
          </a:p>
        </p:txBody>
      </p:sp>
      <p:sp>
        <p:nvSpPr>
          <p:cNvPr id="82952" name="Rectangle 8"/>
          <p:cNvSpPr>
            <a:spLocks noChangeArrowheads="1"/>
          </p:cNvSpPr>
          <p:nvPr/>
        </p:nvSpPr>
        <p:spPr bwMode="auto">
          <a:xfrm>
            <a:off x="457200" y="277813"/>
            <a:ext cx="8229600" cy="4873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solidFill>
                  <a:schemeClr val="tx1"/>
                </a:solidFill>
                <a:latin typeface="Comic Sans MS" pitchFamily="66" charset="0"/>
              </a:rPr>
              <a:t>Organic Order</a:t>
            </a:r>
            <a:endParaRPr lang="en-US" altLang="en-US" sz="240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2960" name="Text Box 16"/>
          <p:cNvSpPr txBox="1">
            <a:spLocks noChangeArrowheads="1"/>
          </p:cNvSpPr>
          <p:nvPr/>
        </p:nvSpPr>
        <p:spPr bwMode="auto">
          <a:xfrm>
            <a:off x="3733800" y="4724400"/>
            <a:ext cx="5105400" cy="64135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Main area for Organic soils: Hudson Bay lowlands</a:t>
            </a:r>
          </a:p>
        </p:txBody>
      </p:sp>
      <p:sp>
        <p:nvSpPr>
          <p:cNvPr id="6" name="Text Box 23"/>
          <p:cNvSpPr txBox="1">
            <a:spLocks noChangeArrowheads="1"/>
          </p:cNvSpPr>
          <p:nvPr/>
        </p:nvSpPr>
        <p:spPr bwMode="auto">
          <a:xfrm>
            <a:off x="4800600" y="1371600"/>
            <a:ext cx="4038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Horizontal </a:t>
            </a:r>
            <a:r>
              <a:rPr lang="en-US" altLang="en-US" dirty="0"/>
              <a:t>fen, Atlantic Canada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419600" y="2971800"/>
            <a:ext cx="434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Organic </a:t>
            </a:r>
            <a:r>
              <a:rPr lang="en-US" altLang="en-US" dirty="0"/>
              <a:t>soil in Southern Ontario</a:t>
            </a:r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4724400" y="1843087"/>
            <a:ext cx="4038600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Slope </a:t>
            </a:r>
            <a:r>
              <a:rPr lang="en-US" altLang="en-US" dirty="0"/>
              <a:t>bog, Atlantic Canada</a:t>
            </a:r>
          </a:p>
        </p:txBody>
      </p:sp>
      <p:sp>
        <p:nvSpPr>
          <p:cNvPr id="9" name="Text Box 26"/>
          <p:cNvSpPr txBox="1">
            <a:spLocks noChangeArrowheads="1"/>
          </p:cNvSpPr>
          <p:nvPr/>
        </p:nvSpPr>
        <p:spPr bwMode="auto">
          <a:xfrm>
            <a:off x="4398818" y="2584740"/>
            <a:ext cx="40386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Ribbed </a:t>
            </a:r>
            <a:r>
              <a:rPr lang="en-US" altLang="en-US" dirty="0"/>
              <a:t>fen, Atlantic Canada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3FFCC-FD48-400B-B905-4024CF66660F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304800" y="838200"/>
            <a:ext cx="4648200" cy="311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/>
              <a:t>Form in </a:t>
            </a:r>
            <a:r>
              <a:rPr lang="en-US" altLang="en-US" b="1"/>
              <a:t>waterlogged and cool or cold environments</a:t>
            </a:r>
          </a:p>
          <a:p>
            <a:pPr>
              <a:spcBef>
                <a:spcPct val="0"/>
              </a:spcBef>
            </a:pPr>
            <a:endParaRPr lang="en-US" altLang="en-US"/>
          </a:p>
          <a:p>
            <a:pPr>
              <a:spcBef>
                <a:spcPct val="0"/>
              </a:spcBef>
            </a:pPr>
            <a:r>
              <a:rPr lang="en-US" altLang="en-US" b="1"/>
              <a:t>Thick organic layer</a:t>
            </a:r>
            <a:r>
              <a:rPr lang="en-US" altLang="en-US"/>
              <a:t> includes decomposing and decomposed vegetation that remains because of </a:t>
            </a:r>
            <a:r>
              <a:rPr lang="en-US" altLang="en-US" b="1"/>
              <a:t>slow rot</a:t>
            </a:r>
            <a:r>
              <a:rPr lang="en-US" altLang="en-US"/>
              <a:t> by anaerobic micro-organisms</a:t>
            </a:r>
          </a:p>
          <a:p>
            <a:pPr>
              <a:spcBef>
                <a:spcPct val="0"/>
              </a:spcBef>
            </a:pPr>
            <a:endParaRPr lang="en-US" altLang="en-US"/>
          </a:p>
          <a:p>
            <a:pPr>
              <a:spcBef>
                <a:spcPct val="0"/>
              </a:spcBef>
            </a:pPr>
            <a:r>
              <a:rPr lang="en-US" altLang="en-US"/>
              <a:t>Often found in </a:t>
            </a:r>
            <a:r>
              <a:rPr lang="en-US" altLang="en-US" b="1"/>
              <a:t>lowland areas</a:t>
            </a:r>
            <a:r>
              <a:rPr lang="en-US" altLang="en-US"/>
              <a:t> where water collects – can occur in many Canadian environments</a:t>
            </a:r>
            <a:endParaRPr lang="en-CA" altLang="en-US"/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381000" y="304800"/>
            <a:ext cx="8229600" cy="476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solidFill>
                  <a:schemeClr val="tx1"/>
                </a:solidFill>
                <a:latin typeface="Comic Sans MS" pitchFamily="66" charset="0"/>
              </a:rPr>
              <a:t>Gleysolic Order</a:t>
            </a:r>
            <a:endParaRPr lang="en-US" altLang="en-US" sz="240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4398818" y="3767931"/>
            <a:ext cx="3657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Northern </a:t>
            </a:r>
            <a:r>
              <a:rPr lang="en-US" altLang="en-US" dirty="0"/>
              <a:t>BC, typical </a:t>
            </a:r>
            <a:r>
              <a:rPr lang="en-US" altLang="en-US" dirty="0" err="1"/>
              <a:t>gleysol</a:t>
            </a:r>
            <a:r>
              <a:rPr lang="en-US" altLang="en-US" dirty="0"/>
              <a:t> </a:t>
            </a:r>
            <a:r>
              <a:rPr lang="en-US" altLang="en-US" dirty="0" smtClean="0"/>
              <a:t>site, river floodplain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DCD92-2319-4CBE-8B02-BF98EC4F72DF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1524000" y="533400"/>
            <a:ext cx="236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Gleysols</a:t>
            </a:r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auto">
          <a:xfrm>
            <a:off x="304800" y="1447800"/>
            <a:ext cx="2667000" cy="1447800"/>
          </a:xfrm>
          <a:prstGeom prst="wedgeEllipseCallout">
            <a:avLst>
              <a:gd name="adj1" fmla="val -56431"/>
              <a:gd name="adj2" fmla="val 96380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altLang="en-US" sz="2000"/>
              <a:t>What are the key features of a gleysol?</a:t>
            </a: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609600" y="4648200"/>
            <a:ext cx="297180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Organic matter on top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Grey-blue reduced layers in B horizon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Mottling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0" grpId="0" animBg="1"/>
      <p:bldP spid="9626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28212-5B46-4D5B-AA7A-1629C3FD324B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685800" y="1066800"/>
            <a:ext cx="3962400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>
                <a:latin typeface="Comic Sans MS" pitchFamily="66" charset="0"/>
              </a:rPr>
              <a:t>Soils that fit in no other category: basically very poor soil development (Why might this be?)</a:t>
            </a:r>
          </a:p>
          <a:p>
            <a:pPr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Recent origin (with more time will change to another soil type) eg,  unconsolidated material, bedrock</a:t>
            </a:r>
          </a:p>
          <a:p>
            <a:pPr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Slow pedogenesis, eg, dry, cold climates</a:t>
            </a:r>
          </a:p>
          <a:p>
            <a:pPr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Unstable materials, eg, landslides, alluvial floodplains, sand dunes</a:t>
            </a:r>
          </a:p>
          <a:p>
            <a:endParaRPr lang="en-US" altLang="en-US" sz="2000">
              <a:latin typeface="Comic Sans MS" pitchFamily="66" charset="0"/>
            </a:endParaRP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5257800" y="2895600"/>
            <a:ext cx="3200400" cy="3525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Comic Sans MS" pitchFamily="66" charset="0"/>
              </a:rPr>
              <a:t>Not much!</a:t>
            </a:r>
          </a:p>
          <a:p>
            <a:pPr lvl="1">
              <a:buFontTx/>
              <a:buChar char="•"/>
            </a:pPr>
            <a:endParaRPr lang="en-US" altLang="en-US">
              <a:latin typeface="Comic Sans MS" pitchFamily="66" charset="0"/>
            </a:endParaRPr>
          </a:p>
          <a:p>
            <a:pPr lvl="1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No B horizon</a:t>
            </a:r>
          </a:p>
          <a:p>
            <a:pPr lvl="1">
              <a:buFontTx/>
              <a:buChar char="•"/>
            </a:pPr>
            <a:endParaRPr lang="en-US" altLang="en-US">
              <a:latin typeface="Comic Sans MS" pitchFamily="66" charset="0"/>
            </a:endParaRPr>
          </a:p>
          <a:p>
            <a:pPr lvl="1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Thin A horizon overlying a C or R horizon (not much development though)</a:t>
            </a:r>
          </a:p>
          <a:p>
            <a:pPr lvl="1">
              <a:buFontTx/>
              <a:buChar char="•"/>
            </a:pPr>
            <a:endParaRPr lang="en-US" altLang="en-US">
              <a:latin typeface="Comic Sans MS" pitchFamily="66" charset="0"/>
            </a:endParaRPr>
          </a:p>
          <a:p>
            <a:pPr lvl="1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Some places have buried soil horizons</a:t>
            </a:r>
          </a:p>
          <a:p>
            <a:pPr>
              <a:spcBef>
                <a:spcPct val="50000"/>
              </a:spcBef>
            </a:pPr>
            <a:endParaRPr lang="en-US" altLang="en-US">
              <a:latin typeface="Comic Sans MS" pitchFamily="66" charset="0"/>
            </a:endParaRP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609600" y="5486400"/>
            <a:ext cx="4572000" cy="915988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/>
              <a:t>Beware! Just because it is a regosol doesn’t always mean it is infertile (think of the alluvial Nile valley)</a:t>
            </a:r>
          </a:p>
        </p:txBody>
      </p:sp>
      <p:sp>
        <p:nvSpPr>
          <p:cNvPr id="83979" name="Rectangle 11"/>
          <p:cNvSpPr>
            <a:spLocks noChangeArrowheads="1"/>
          </p:cNvSpPr>
          <p:nvPr/>
        </p:nvSpPr>
        <p:spPr bwMode="auto">
          <a:xfrm>
            <a:off x="533400" y="381000"/>
            <a:ext cx="8229600" cy="523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latin typeface="Comic Sans MS" pitchFamily="66" charset="0"/>
              </a:rPr>
              <a:t>Regosolic Order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83975" name="AutoShape 7"/>
          <p:cNvSpPr>
            <a:spLocks noChangeArrowheads="1"/>
          </p:cNvSpPr>
          <p:nvPr/>
        </p:nvSpPr>
        <p:spPr bwMode="auto">
          <a:xfrm>
            <a:off x="5257800" y="1219200"/>
            <a:ext cx="2895600" cy="1447800"/>
          </a:xfrm>
          <a:prstGeom prst="wedgeEllipseCallout">
            <a:avLst>
              <a:gd name="adj1" fmla="val 77028"/>
              <a:gd name="adj2" fmla="val 50218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altLang="en-US" sz="2000"/>
              <a:t>What are the key features of a regosolic soil?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39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3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3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  <p:bldP spid="83978" grpId="0" animBg="1"/>
      <p:bldP spid="8397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9C41E-369C-441D-A81C-4E41ADB146E7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7467600" cy="2844800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2000">
              <a:latin typeface="Comic Sans MS" pitchFamily="66" charset="0"/>
            </a:endParaRPr>
          </a:p>
          <a:p>
            <a:r>
              <a:rPr lang="en-US" altLang="en-US" sz="2000">
                <a:latin typeface="Comic Sans MS" pitchFamily="66" charset="0"/>
              </a:rPr>
              <a:t> Canadian soils  ranked according to </a:t>
            </a:r>
          </a:p>
          <a:p>
            <a:endParaRPr lang="en-US" altLang="en-US" sz="2000">
              <a:latin typeface="Comic Sans MS" pitchFamily="66" charset="0"/>
            </a:endParaRPr>
          </a:p>
          <a:p>
            <a:pPr lvl="4"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Humidity (evaporation:precipitation balance)</a:t>
            </a:r>
          </a:p>
          <a:p>
            <a:pPr lvl="4">
              <a:buFontTx/>
              <a:buChar char="•"/>
            </a:pPr>
            <a:endParaRPr lang="en-US" altLang="en-US" sz="2000">
              <a:latin typeface="Comic Sans MS" pitchFamily="66" charset="0"/>
            </a:endParaRPr>
          </a:p>
          <a:p>
            <a:pPr lvl="4"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Level of maturity (extent of pedogenesis – climate/time)</a:t>
            </a:r>
          </a:p>
          <a:p>
            <a:pPr lvl="4"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4D82D-5017-4469-BE5D-3CB008DC7CD7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5257800" y="1676400"/>
            <a:ext cx="2895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2. Grassland: Chernozemic Soil</a:t>
            </a:r>
          </a:p>
        </p:txBody>
      </p:sp>
      <p:sp>
        <p:nvSpPr>
          <p:cNvPr id="87057" name="Text Box 17"/>
          <p:cNvSpPr txBox="1">
            <a:spLocks noChangeArrowheads="1"/>
          </p:cNvSpPr>
          <p:nvPr/>
        </p:nvSpPr>
        <p:spPr bwMode="auto">
          <a:xfrm>
            <a:off x="5257800" y="609600"/>
            <a:ext cx="251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1. Arid: Solonetzic Soil</a:t>
            </a:r>
          </a:p>
        </p:txBody>
      </p:sp>
      <p:sp>
        <p:nvSpPr>
          <p:cNvPr id="87059" name="Text Box 19"/>
          <p:cNvSpPr txBox="1">
            <a:spLocks noChangeArrowheads="1"/>
          </p:cNvSpPr>
          <p:nvPr/>
        </p:nvSpPr>
        <p:spPr bwMode="auto">
          <a:xfrm>
            <a:off x="5257800" y="2667000"/>
            <a:ext cx="3200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3. Moderately wet, mixed forest: Brunisolic Soil</a:t>
            </a:r>
          </a:p>
        </p:txBody>
      </p:sp>
      <p:sp>
        <p:nvSpPr>
          <p:cNvPr id="87061" name="Text Box 21"/>
          <p:cNvSpPr txBox="1">
            <a:spLocks noChangeArrowheads="1"/>
          </p:cNvSpPr>
          <p:nvPr/>
        </p:nvSpPr>
        <p:spPr bwMode="auto">
          <a:xfrm>
            <a:off x="685800" y="571500"/>
            <a:ext cx="3124200" cy="86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 b="1"/>
              <a:t>Rainfall: low to high</a:t>
            </a:r>
          </a:p>
          <a:p>
            <a:r>
              <a:rPr lang="en-US" altLang="en-US" sz="2000" b="1"/>
              <a:t>Evap: high to low</a:t>
            </a:r>
          </a:p>
        </p:txBody>
      </p:sp>
      <p:sp>
        <p:nvSpPr>
          <p:cNvPr id="87062" name="Text Box 22"/>
          <p:cNvSpPr txBox="1">
            <a:spLocks noChangeArrowheads="1"/>
          </p:cNvSpPr>
          <p:nvPr/>
        </p:nvSpPr>
        <p:spPr bwMode="auto">
          <a:xfrm>
            <a:off x="5257800" y="3733800"/>
            <a:ext cx="3276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4. Wet, mixed forest: Luvisolic Soil</a:t>
            </a:r>
          </a:p>
        </p:txBody>
      </p:sp>
      <p:sp>
        <p:nvSpPr>
          <p:cNvPr id="87064" name="Text Box 24"/>
          <p:cNvSpPr txBox="1">
            <a:spLocks noChangeArrowheads="1"/>
          </p:cNvSpPr>
          <p:nvPr/>
        </p:nvSpPr>
        <p:spPr bwMode="auto">
          <a:xfrm>
            <a:off x="5257800" y="4724400"/>
            <a:ext cx="3276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5. Wet cold, coniferous forest: Podzolic Soil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7" grpId="0"/>
      <p:bldP spid="87057" grpId="0"/>
      <p:bldP spid="87059" grpId="0"/>
      <p:bldP spid="87062" grpId="0"/>
      <p:bldP spid="8706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3B19-8F5D-492E-9D84-A7295815A5F7}" type="slidenum">
              <a:rPr lang="en-US" altLang="en-US"/>
              <a:pPr/>
              <a:t>38</a:t>
            </a:fld>
            <a:endParaRPr lang="en-US" altLang="en-US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5257800" y="1676400"/>
            <a:ext cx="2895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2. Poorly developed: Cryosolic Soil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5257800" y="609600"/>
            <a:ext cx="25146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1. Very poorly developed: Regosolic Soil</a:t>
            </a:r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5257800" y="2667000"/>
            <a:ext cx="3200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3. Poorly developed: Brunisolic Soil</a:t>
            </a:r>
          </a:p>
        </p:txBody>
      </p:sp>
      <p:sp>
        <p:nvSpPr>
          <p:cNvPr id="92171" name="Text Box 11"/>
          <p:cNvSpPr txBox="1">
            <a:spLocks noChangeArrowheads="1"/>
          </p:cNvSpPr>
          <p:nvPr/>
        </p:nvSpPr>
        <p:spPr bwMode="auto">
          <a:xfrm>
            <a:off x="685800" y="571500"/>
            <a:ext cx="3124200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 b="1"/>
              <a:t>State of development: Immature to mature</a:t>
            </a:r>
          </a:p>
        </p:txBody>
      </p:sp>
      <p:sp>
        <p:nvSpPr>
          <p:cNvPr id="92172" name="Text Box 12"/>
          <p:cNvSpPr txBox="1">
            <a:spLocks noChangeArrowheads="1"/>
          </p:cNvSpPr>
          <p:nvPr/>
        </p:nvSpPr>
        <p:spPr bwMode="auto">
          <a:xfrm>
            <a:off x="5257800" y="3733800"/>
            <a:ext cx="3276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4. Moderately well developed: Luvisolic Soil</a:t>
            </a:r>
          </a:p>
        </p:txBody>
      </p:sp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5257800" y="4724400"/>
            <a:ext cx="32766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5. Well developed: Podzolic Soil, Chernozemic Soil, Solonetzic Soil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/>
      <p:bldP spid="92167" grpId="0"/>
      <p:bldP spid="92169" grpId="0"/>
      <p:bldP spid="9217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0407-8651-4824-8E17-3684E1A8C09F}" type="slidenum">
              <a:rPr lang="en-US" altLang="en-US"/>
              <a:pPr/>
              <a:t>39</a:t>
            </a:fld>
            <a:endParaRPr lang="en-US" altLang="en-US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914400" y="304800"/>
            <a:ext cx="6400800" cy="466725"/>
          </a:xfrm>
          <a:prstGeom prst="rect">
            <a:avLst/>
          </a:prstGeom>
          <a:gradFill rotWithShape="1">
            <a:gsLst>
              <a:gs pos="0">
                <a:srgbClr val="FFE98B"/>
              </a:gs>
              <a:gs pos="100000">
                <a:srgbClr val="F9FFE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400"/>
              <a:t>Soil Fertility in Canada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28600" y="990600"/>
            <a:ext cx="3962400" cy="3514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>
                <a:latin typeface="Comic Sans MS" pitchFamily="66" charset="0"/>
              </a:rPr>
              <a:t>What governs fertility?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Soil properties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Thickness, nutrients, pH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Climate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Temperature, precipitation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Topography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Drainage, relief</a:t>
            </a:r>
            <a:r>
              <a:rPr lang="en-US" altLang="en-US">
                <a:latin typeface="Comic Sans MS" pitchFamily="66" charset="0"/>
              </a:rPr>
              <a:t>	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6172200" y="1676400"/>
            <a:ext cx="2057400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Soil Fertility</a:t>
            </a:r>
          </a:p>
          <a:p>
            <a:r>
              <a:rPr lang="en-US" altLang="en-US" sz="1600"/>
              <a:t>High: Chernozems</a:t>
            </a:r>
          </a:p>
          <a:p>
            <a:r>
              <a:rPr lang="en-US" altLang="en-US" sz="1600"/>
              <a:t>Medium: Luvisols, Organic</a:t>
            </a:r>
          </a:p>
          <a:p>
            <a:r>
              <a:rPr lang="en-US" altLang="en-US" sz="1600"/>
              <a:t>Low-Medium: Podzols, Brunisols</a:t>
            </a:r>
          </a:p>
          <a:p>
            <a:r>
              <a:rPr lang="en-US" altLang="en-US" sz="1600"/>
              <a:t>Low: Cryosols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5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37D0-431D-4AA4-82C4-A06C1316B1CF}" type="slidenum">
              <a:rPr lang="en-US" altLang="en-US"/>
              <a:pPr/>
              <a:t>40</a:t>
            </a:fld>
            <a:endParaRPr lang="en-US" altLang="en-US"/>
          </a:p>
        </p:txBody>
      </p:sp>
      <p:sp>
        <p:nvSpPr>
          <p:cNvPr id="128004" name="Text Box 4"/>
          <p:cNvSpPr txBox="1">
            <a:spLocks noChangeArrowheads="1"/>
          </p:cNvSpPr>
          <p:nvPr/>
        </p:nvSpPr>
        <p:spPr bwMode="auto">
          <a:xfrm>
            <a:off x="457200" y="533400"/>
            <a:ext cx="6629400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>
                <a:latin typeface="Comic Sans MS" pitchFamily="66" charset="0"/>
              </a:rPr>
              <a:t>Agriculture in Canada:</a:t>
            </a:r>
            <a:r>
              <a:rPr lang="en-US" altLang="en-US">
                <a:latin typeface="Comic Sans MS" pitchFamily="66" charset="0"/>
              </a:rPr>
              <a:t> 5% of land area is arable. 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Comic Sans MS" pitchFamily="66" charset="0"/>
              </a:rPr>
              <a:t>¾ is pasture</a:t>
            </a:r>
          </a:p>
        </p:txBody>
      </p:sp>
      <p:sp>
        <p:nvSpPr>
          <p:cNvPr id="128010" name="Text Box 10"/>
          <p:cNvSpPr txBox="1">
            <a:spLocks noChangeArrowheads="1"/>
          </p:cNvSpPr>
          <p:nvPr/>
        </p:nvSpPr>
        <p:spPr bwMode="auto">
          <a:xfrm>
            <a:off x="304800" y="1752600"/>
            <a:ext cx="1828800" cy="302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 b="1" dirty="0"/>
              <a:t>Agricultural regions:</a:t>
            </a:r>
            <a:r>
              <a:rPr lang="en-US" altLang="en-US" sz="1600" dirty="0"/>
              <a:t> </a:t>
            </a:r>
          </a:p>
          <a:p>
            <a:r>
              <a:rPr lang="en-US" altLang="en-US" sz="1600" dirty="0"/>
              <a:t>Canadian Prairies</a:t>
            </a:r>
          </a:p>
          <a:p>
            <a:r>
              <a:rPr lang="en-US" altLang="en-US" sz="1600" dirty="0"/>
              <a:t>Lower Mainland + Interior plateau of BC</a:t>
            </a:r>
          </a:p>
          <a:p>
            <a:r>
              <a:rPr lang="en-US" altLang="en-US" sz="1600" dirty="0"/>
              <a:t>St. Lawrence Basin + Maritimes</a:t>
            </a:r>
          </a:p>
          <a:p>
            <a:endParaRPr lang="en-US" altLang="en-US" sz="1600" dirty="0"/>
          </a:p>
        </p:txBody>
      </p:sp>
      <p:pic>
        <p:nvPicPr>
          <p:cNvPr id="128011" name="Picture 11" descr="C:\CLASSES\2020\Images\Canada blank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0800" y="1600200"/>
            <a:ext cx="5438298" cy="425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reeform 1"/>
          <p:cNvSpPr/>
          <p:nvPr/>
        </p:nvSpPr>
        <p:spPr bwMode="auto">
          <a:xfrm>
            <a:off x="3823855" y="4294909"/>
            <a:ext cx="1260763" cy="906150"/>
          </a:xfrm>
          <a:custGeom>
            <a:avLst/>
            <a:gdLst>
              <a:gd name="connsiteX0" fmla="*/ 96981 w 1260763"/>
              <a:gd name="connsiteY0" fmla="*/ 762000 h 906150"/>
              <a:gd name="connsiteX1" fmla="*/ 83127 w 1260763"/>
              <a:gd name="connsiteY1" fmla="*/ 665018 h 906150"/>
              <a:gd name="connsiteX2" fmla="*/ 55418 w 1260763"/>
              <a:gd name="connsiteY2" fmla="*/ 581891 h 906150"/>
              <a:gd name="connsiteX3" fmla="*/ 41563 w 1260763"/>
              <a:gd name="connsiteY3" fmla="*/ 484909 h 906150"/>
              <a:gd name="connsiteX4" fmla="*/ 27709 w 1260763"/>
              <a:gd name="connsiteY4" fmla="*/ 374073 h 906150"/>
              <a:gd name="connsiteX5" fmla="*/ 0 w 1260763"/>
              <a:gd name="connsiteY5" fmla="*/ 290946 h 906150"/>
              <a:gd name="connsiteX6" fmla="*/ 13854 w 1260763"/>
              <a:gd name="connsiteY6" fmla="*/ 152400 h 906150"/>
              <a:gd name="connsiteX7" fmla="*/ 55418 w 1260763"/>
              <a:gd name="connsiteY7" fmla="*/ 138546 h 906150"/>
              <a:gd name="connsiteX8" fmla="*/ 83127 w 1260763"/>
              <a:gd name="connsiteY8" fmla="*/ 110836 h 906150"/>
              <a:gd name="connsiteX9" fmla="*/ 124690 w 1260763"/>
              <a:gd name="connsiteY9" fmla="*/ 83127 h 906150"/>
              <a:gd name="connsiteX10" fmla="*/ 193963 w 1260763"/>
              <a:gd name="connsiteY10" fmla="*/ 27709 h 906150"/>
              <a:gd name="connsiteX11" fmla="*/ 290945 w 1260763"/>
              <a:gd name="connsiteY11" fmla="*/ 13855 h 906150"/>
              <a:gd name="connsiteX12" fmla="*/ 360218 w 1260763"/>
              <a:gd name="connsiteY12" fmla="*/ 0 h 906150"/>
              <a:gd name="connsiteX13" fmla="*/ 443345 w 1260763"/>
              <a:gd name="connsiteY13" fmla="*/ 41564 h 906150"/>
              <a:gd name="connsiteX14" fmla="*/ 512618 w 1260763"/>
              <a:gd name="connsiteY14" fmla="*/ 124691 h 906150"/>
              <a:gd name="connsiteX15" fmla="*/ 554181 w 1260763"/>
              <a:gd name="connsiteY15" fmla="*/ 152400 h 906150"/>
              <a:gd name="connsiteX16" fmla="*/ 581890 w 1260763"/>
              <a:gd name="connsiteY16" fmla="*/ 193964 h 906150"/>
              <a:gd name="connsiteX17" fmla="*/ 651163 w 1260763"/>
              <a:gd name="connsiteY17" fmla="*/ 263236 h 906150"/>
              <a:gd name="connsiteX18" fmla="*/ 706581 w 1260763"/>
              <a:gd name="connsiteY18" fmla="*/ 346364 h 906150"/>
              <a:gd name="connsiteX19" fmla="*/ 762000 w 1260763"/>
              <a:gd name="connsiteY19" fmla="*/ 429491 h 906150"/>
              <a:gd name="connsiteX20" fmla="*/ 817418 w 1260763"/>
              <a:gd name="connsiteY20" fmla="*/ 498764 h 906150"/>
              <a:gd name="connsiteX21" fmla="*/ 872836 w 1260763"/>
              <a:gd name="connsiteY21" fmla="*/ 581891 h 906150"/>
              <a:gd name="connsiteX22" fmla="*/ 955963 w 1260763"/>
              <a:gd name="connsiteY22" fmla="*/ 651164 h 906150"/>
              <a:gd name="connsiteX23" fmla="*/ 997527 w 1260763"/>
              <a:gd name="connsiteY23" fmla="*/ 665018 h 906150"/>
              <a:gd name="connsiteX24" fmla="*/ 1066800 w 1260763"/>
              <a:gd name="connsiteY24" fmla="*/ 734291 h 906150"/>
              <a:gd name="connsiteX25" fmla="*/ 1149927 w 1260763"/>
              <a:gd name="connsiteY25" fmla="*/ 789709 h 906150"/>
              <a:gd name="connsiteX26" fmla="*/ 1233054 w 1260763"/>
              <a:gd name="connsiteY26" fmla="*/ 845127 h 906150"/>
              <a:gd name="connsiteX27" fmla="*/ 1260763 w 1260763"/>
              <a:gd name="connsiteY27" fmla="*/ 803564 h 906150"/>
              <a:gd name="connsiteX28" fmla="*/ 1233054 w 1260763"/>
              <a:gd name="connsiteY28" fmla="*/ 762000 h 906150"/>
              <a:gd name="connsiteX29" fmla="*/ 1080654 w 1260763"/>
              <a:gd name="connsiteY29" fmla="*/ 720436 h 906150"/>
              <a:gd name="connsiteX30" fmla="*/ 1039090 w 1260763"/>
              <a:gd name="connsiteY30" fmla="*/ 706582 h 906150"/>
              <a:gd name="connsiteX31" fmla="*/ 831272 w 1260763"/>
              <a:gd name="connsiteY31" fmla="*/ 720436 h 906150"/>
              <a:gd name="connsiteX32" fmla="*/ 318654 w 1260763"/>
              <a:gd name="connsiteY32" fmla="*/ 748146 h 906150"/>
              <a:gd name="connsiteX33" fmla="*/ 277090 w 1260763"/>
              <a:gd name="connsiteY33" fmla="*/ 762000 h 906150"/>
              <a:gd name="connsiteX34" fmla="*/ 221672 w 1260763"/>
              <a:gd name="connsiteY34" fmla="*/ 845127 h 906150"/>
              <a:gd name="connsiteX35" fmla="*/ 734290 w 1260763"/>
              <a:gd name="connsiteY35" fmla="*/ 858982 h 906150"/>
              <a:gd name="connsiteX36" fmla="*/ 886690 w 1260763"/>
              <a:gd name="connsiteY36" fmla="*/ 817418 h 906150"/>
              <a:gd name="connsiteX37" fmla="*/ 928254 w 1260763"/>
              <a:gd name="connsiteY37" fmla="*/ 803564 h 906150"/>
              <a:gd name="connsiteX38" fmla="*/ 969818 w 1260763"/>
              <a:gd name="connsiteY38" fmla="*/ 789709 h 906150"/>
              <a:gd name="connsiteX39" fmla="*/ 1025236 w 1260763"/>
              <a:gd name="connsiteY39" fmla="*/ 775855 h 906150"/>
              <a:gd name="connsiteX40" fmla="*/ 928254 w 1260763"/>
              <a:gd name="connsiteY40" fmla="*/ 748146 h 906150"/>
              <a:gd name="connsiteX41" fmla="*/ 886690 w 1260763"/>
              <a:gd name="connsiteY41" fmla="*/ 734291 h 906150"/>
              <a:gd name="connsiteX42" fmla="*/ 720436 w 1260763"/>
              <a:gd name="connsiteY42" fmla="*/ 706582 h 906150"/>
              <a:gd name="connsiteX43" fmla="*/ 651163 w 1260763"/>
              <a:gd name="connsiteY43" fmla="*/ 692727 h 906150"/>
              <a:gd name="connsiteX44" fmla="*/ 595745 w 1260763"/>
              <a:gd name="connsiteY44" fmla="*/ 678873 h 906150"/>
              <a:gd name="connsiteX45" fmla="*/ 498763 w 1260763"/>
              <a:gd name="connsiteY45" fmla="*/ 665018 h 906150"/>
              <a:gd name="connsiteX46" fmla="*/ 457200 w 1260763"/>
              <a:gd name="connsiteY46" fmla="*/ 651164 h 906150"/>
              <a:gd name="connsiteX47" fmla="*/ 678872 w 1260763"/>
              <a:gd name="connsiteY47" fmla="*/ 623455 h 906150"/>
              <a:gd name="connsiteX48" fmla="*/ 471054 w 1260763"/>
              <a:gd name="connsiteY48" fmla="*/ 595746 h 906150"/>
              <a:gd name="connsiteX49" fmla="*/ 623454 w 1260763"/>
              <a:gd name="connsiteY49" fmla="*/ 568036 h 906150"/>
              <a:gd name="connsiteX50" fmla="*/ 720436 w 1260763"/>
              <a:gd name="connsiteY50" fmla="*/ 554182 h 906150"/>
              <a:gd name="connsiteX51" fmla="*/ 845127 w 1260763"/>
              <a:gd name="connsiteY51" fmla="*/ 526473 h 906150"/>
              <a:gd name="connsiteX52" fmla="*/ 803563 w 1260763"/>
              <a:gd name="connsiteY52" fmla="*/ 484909 h 906150"/>
              <a:gd name="connsiteX53" fmla="*/ 720436 w 1260763"/>
              <a:gd name="connsiteY53" fmla="*/ 471055 h 906150"/>
              <a:gd name="connsiteX54" fmla="*/ 526472 w 1260763"/>
              <a:gd name="connsiteY54" fmla="*/ 443346 h 906150"/>
              <a:gd name="connsiteX55" fmla="*/ 554181 w 1260763"/>
              <a:gd name="connsiteY55" fmla="*/ 415636 h 906150"/>
              <a:gd name="connsiteX56" fmla="*/ 526472 w 1260763"/>
              <a:gd name="connsiteY56" fmla="*/ 374073 h 906150"/>
              <a:gd name="connsiteX57" fmla="*/ 374072 w 1260763"/>
              <a:gd name="connsiteY57" fmla="*/ 387927 h 906150"/>
              <a:gd name="connsiteX58" fmla="*/ 180109 w 1260763"/>
              <a:gd name="connsiteY58" fmla="*/ 443346 h 906150"/>
              <a:gd name="connsiteX59" fmla="*/ 235527 w 1260763"/>
              <a:gd name="connsiteY59" fmla="*/ 457200 h 906150"/>
              <a:gd name="connsiteX60" fmla="*/ 360218 w 1260763"/>
              <a:gd name="connsiteY60" fmla="*/ 415636 h 906150"/>
              <a:gd name="connsiteX61" fmla="*/ 498763 w 1260763"/>
              <a:gd name="connsiteY61" fmla="*/ 387927 h 906150"/>
              <a:gd name="connsiteX62" fmla="*/ 609600 w 1260763"/>
              <a:gd name="connsiteY62" fmla="*/ 360218 h 906150"/>
              <a:gd name="connsiteX63" fmla="*/ 651163 w 1260763"/>
              <a:gd name="connsiteY63" fmla="*/ 346364 h 906150"/>
              <a:gd name="connsiteX64" fmla="*/ 498763 w 1260763"/>
              <a:gd name="connsiteY64" fmla="*/ 360218 h 906150"/>
              <a:gd name="connsiteX65" fmla="*/ 415636 w 1260763"/>
              <a:gd name="connsiteY65" fmla="*/ 374073 h 906150"/>
              <a:gd name="connsiteX66" fmla="*/ 374072 w 1260763"/>
              <a:gd name="connsiteY66" fmla="*/ 387927 h 906150"/>
              <a:gd name="connsiteX67" fmla="*/ 318654 w 1260763"/>
              <a:gd name="connsiteY67" fmla="*/ 401782 h 906150"/>
              <a:gd name="connsiteX68" fmla="*/ 443345 w 1260763"/>
              <a:gd name="connsiteY68" fmla="*/ 332509 h 906150"/>
              <a:gd name="connsiteX69" fmla="*/ 484909 w 1260763"/>
              <a:gd name="connsiteY69" fmla="*/ 318655 h 906150"/>
              <a:gd name="connsiteX70" fmla="*/ 318654 w 1260763"/>
              <a:gd name="connsiteY70" fmla="*/ 290946 h 906150"/>
              <a:gd name="connsiteX71" fmla="*/ 277090 w 1260763"/>
              <a:gd name="connsiteY71" fmla="*/ 318655 h 906150"/>
              <a:gd name="connsiteX72" fmla="*/ 332509 w 1260763"/>
              <a:gd name="connsiteY72" fmla="*/ 277091 h 906150"/>
              <a:gd name="connsiteX73" fmla="*/ 401781 w 1260763"/>
              <a:gd name="connsiteY73" fmla="*/ 249382 h 906150"/>
              <a:gd name="connsiteX74" fmla="*/ 318654 w 1260763"/>
              <a:gd name="connsiteY74" fmla="*/ 235527 h 906150"/>
              <a:gd name="connsiteX75" fmla="*/ 180109 w 1260763"/>
              <a:gd name="connsiteY75" fmla="*/ 263236 h 906150"/>
              <a:gd name="connsiteX76" fmla="*/ 221672 w 1260763"/>
              <a:gd name="connsiteY76" fmla="*/ 277091 h 906150"/>
              <a:gd name="connsiteX77" fmla="*/ 304800 w 1260763"/>
              <a:gd name="connsiteY77" fmla="*/ 249382 h 906150"/>
              <a:gd name="connsiteX78" fmla="*/ 346363 w 1260763"/>
              <a:gd name="connsiteY78" fmla="*/ 235527 h 906150"/>
              <a:gd name="connsiteX79" fmla="*/ 443345 w 1260763"/>
              <a:gd name="connsiteY79" fmla="*/ 207818 h 906150"/>
              <a:gd name="connsiteX80" fmla="*/ 387927 w 1260763"/>
              <a:gd name="connsiteY80" fmla="*/ 193964 h 906150"/>
              <a:gd name="connsiteX81" fmla="*/ 304800 w 1260763"/>
              <a:gd name="connsiteY81" fmla="*/ 221673 h 906150"/>
              <a:gd name="connsiteX82" fmla="*/ 193963 w 1260763"/>
              <a:gd name="connsiteY82" fmla="*/ 263236 h 906150"/>
              <a:gd name="connsiteX83" fmla="*/ 318654 w 1260763"/>
              <a:gd name="connsiteY83" fmla="*/ 180109 h 906150"/>
              <a:gd name="connsiteX84" fmla="*/ 401781 w 1260763"/>
              <a:gd name="connsiteY84" fmla="*/ 152400 h 906150"/>
              <a:gd name="connsiteX85" fmla="*/ 360218 w 1260763"/>
              <a:gd name="connsiteY85" fmla="*/ 138546 h 906150"/>
              <a:gd name="connsiteX86" fmla="*/ 304800 w 1260763"/>
              <a:gd name="connsiteY86" fmla="*/ 152400 h 906150"/>
              <a:gd name="connsiteX87" fmla="*/ 207818 w 1260763"/>
              <a:gd name="connsiteY87" fmla="*/ 180109 h 906150"/>
              <a:gd name="connsiteX88" fmla="*/ 124690 w 1260763"/>
              <a:gd name="connsiteY88" fmla="*/ 207818 h 906150"/>
              <a:gd name="connsiteX89" fmla="*/ 83127 w 1260763"/>
              <a:gd name="connsiteY89" fmla="*/ 221673 h 906150"/>
              <a:gd name="connsiteX90" fmla="*/ 13854 w 1260763"/>
              <a:gd name="connsiteY90" fmla="*/ 207818 h 906150"/>
              <a:gd name="connsiteX91" fmla="*/ 83127 w 1260763"/>
              <a:gd name="connsiteY91" fmla="*/ 180109 h 906150"/>
              <a:gd name="connsiteX92" fmla="*/ 193963 w 1260763"/>
              <a:gd name="connsiteY92" fmla="*/ 152400 h 906150"/>
              <a:gd name="connsiteX93" fmla="*/ 235527 w 1260763"/>
              <a:gd name="connsiteY93" fmla="*/ 124691 h 906150"/>
              <a:gd name="connsiteX94" fmla="*/ 180109 w 1260763"/>
              <a:gd name="connsiteY94" fmla="*/ 138546 h 906150"/>
              <a:gd name="connsiteX95" fmla="*/ 263236 w 1260763"/>
              <a:gd name="connsiteY95" fmla="*/ 110836 h 906150"/>
              <a:gd name="connsiteX96" fmla="*/ 304800 w 1260763"/>
              <a:gd name="connsiteY96" fmla="*/ 83127 h 906150"/>
              <a:gd name="connsiteX97" fmla="*/ 235527 w 1260763"/>
              <a:gd name="connsiteY97" fmla="*/ 96982 h 906150"/>
              <a:gd name="connsiteX98" fmla="*/ 207818 w 1260763"/>
              <a:gd name="connsiteY98" fmla="*/ 152400 h 90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1260763" h="906150">
                <a:moveTo>
                  <a:pt x="96981" y="762000"/>
                </a:moveTo>
                <a:cubicBezTo>
                  <a:pt x="92363" y="729673"/>
                  <a:pt x="90470" y="696837"/>
                  <a:pt x="83127" y="665018"/>
                </a:cubicBezTo>
                <a:cubicBezTo>
                  <a:pt x="76559" y="636558"/>
                  <a:pt x="55418" y="581891"/>
                  <a:pt x="55418" y="581891"/>
                </a:cubicBezTo>
                <a:cubicBezTo>
                  <a:pt x="50800" y="549564"/>
                  <a:pt x="45879" y="517278"/>
                  <a:pt x="41563" y="484909"/>
                </a:cubicBezTo>
                <a:cubicBezTo>
                  <a:pt x="36642" y="448003"/>
                  <a:pt x="35510" y="410479"/>
                  <a:pt x="27709" y="374073"/>
                </a:cubicBezTo>
                <a:cubicBezTo>
                  <a:pt x="21589" y="345513"/>
                  <a:pt x="0" y="290946"/>
                  <a:pt x="0" y="290946"/>
                </a:cubicBezTo>
                <a:cubicBezTo>
                  <a:pt x="4618" y="244764"/>
                  <a:pt x="-2007" y="196018"/>
                  <a:pt x="13854" y="152400"/>
                </a:cubicBezTo>
                <a:cubicBezTo>
                  <a:pt x="18845" y="138675"/>
                  <a:pt x="42895" y="146060"/>
                  <a:pt x="55418" y="138546"/>
                </a:cubicBezTo>
                <a:cubicBezTo>
                  <a:pt x="66619" y="131825"/>
                  <a:pt x="72927" y="118996"/>
                  <a:pt x="83127" y="110836"/>
                </a:cubicBezTo>
                <a:cubicBezTo>
                  <a:pt x="96129" y="100434"/>
                  <a:pt x="111688" y="93529"/>
                  <a:pt x="124690" y="83127"/>
                </a:cubicBezTo>
                <a:cubicBezTo>
                  <a:pt x="149801" y="63038"/>
                  <a:pt x="159853" y="37942"/>
                  <a:pt x="193963" y="27709"/>
                </a:cubicBezTo>
                <a:cubicBezTo>
                  <a:pt x="225241" y="18326"/>
                  <a:pt x="258734" y="19224"/>
                  <a:pt x="290945" y="13855"/>
                </a:cubicBezTo>
                <a:cubicBezTo>
                  <a:pt x="314173" y="9984"/>
                  <a:pt x="337127" y="4618"/>
                  <a:pt x="360218" y="0"/>
                </a:cubicBezTo>
                <a:cubicBezTo>
                  <a:pt x="401874" y="13886"/>
                  <a:pt x="407535" y="11723"/>
                  <a:pt x="443345" y="41564"/>
                </a:cubicBezTo>
                <a:cubicBezTo>
                  <a:pt x="579514" y="155036"/>
                  <a:pt x="403648" y="15719"/>
                  <a:pt x="512618" y="124691"/>
                </a:cubicBezTo>
                <a:cubicBezTo>
                  <a:pt x="524392" y="136465"/>
                  <a:pt x="540327" y="143164"/>
                  <a:pt x="554181" y="152400"/>
                </a:cubicBezTo>
                <a:cubicBezTo>
                  <a:pt x="563417" y="166255"/>
                  <a:pt x="570925" y="181433"/>
                  <a:pt x="581890" y="193964"/>
                </a:cubicBezTo>
                <a:cubicBezTo>
                  <a:pt x="603394" y="218540"/>
                  <a:pt x="651163" y="263236"/>
                  <a:pt x="651163" y="263236"/>
                </a:cubicBezTo>
                <a:cubicBezTo>
                  <a:pt x="684106" y="362064"/>
                  <a:pt x="637395" y="242585"/>
                  <a:pt x="706581" y="346364"/>
                </a:cubicBezTo>
                <a:cubicBezTo>
                  <a:pt x="786780" y="466663"/>
                  <a:pt x="629411" y="296902"/>
                  <a:pt x="762000" y="429491"/>
                </a:cubicBezTo>
                <a:cubicBezTo>
                  <a:pt x="793198" y="523090"/>
                  <a:pt x="749931" y="421636"/>
                  <a:pt x="817418" y="498764"/>
                </a:cubicBezTo>
                <a:cubicBezTo>
                  <a:pt x="839348" y="523826"/>
                  <a:pt x="849288" y="558343"/>
                  <a:pt x="872836" y="581891"/>
                </a:cubicBezTo>
                <a:cubicBezTo>
                  <a:pt x="903475" y="612530"/>
                  <a:pt x="917387" y="631876"/>
                  <a:pt x="955963" y="651164"/>
                </a:cubicBezTo>
                <a:cubicBezTo>
                  <a:pt x="969025" y="657695"/>
                  <a:pt x="983672" y="660400"/>
                  <a:pt x="997527" y="665018"/>
                </a:cubicBezTo>
                <a:cubicBezTo>
                  <a:pt x="1020618" y="688109"/>
                  <a:pt x="1039629" y="716177"/>
                  <a:pt x="1066800" y="734291"/>
                </a:cubicBezTo>
                <a:cubicBezTo>
                  <a:pt x="1094509" y="752764"/>
                  <a:pt x="1126379" y="766161"/>
                  <a:pt x="1149927" y="789709"/>
                </a:cubicBezTo>
                <a:cubicBezTo>
                  <a:pt x="1201816" y="841600"/>
                  <a:pt x="1172902" y="825077"/>
                  <a:pt x="1233054" y="845127"/>
                </a:cubicBezTo>
                <a:cubicBezTo>
                  <a:pt x="1242290" y="831273"/>
                  <a:pt x="1260763" y="820215"/>
                  <a:pt x="1260763" y="803564"/>
                </a:cubicBezTo>
                <a:cubicBezTo>
                  <a:pt x="1260763" y="786913"/>
                  <a:pt x="1247174" y="770825"/>
                  <a:pt x="1233054" y="762000"/>
                </a:cubicBezTo>
                <a:cubicBezTo>
                  <a:pt x="1193427" y="737233"/>
                  <a:pt x="1125486" y="731644"/>
                  <a:pt x="1080654" y="720436"/>
                </a:cubicBezTo>
                <a:cubicBezTo>
                  <a:pt x="1066486" y="716894"/>
                  <a:pt x="1052945" y="711200"/>
                  <a:pt x="1039090" y="706582"/>
                </a:cubicBezTo>
                <a:lnTo>
                  <a:pt x="831272" y="720436"/>
                </a:lnTo>
                <a:cubicBezTo>
                  <a:pt x="325895" y="744502"/>
                  <a:pt x="612946" y="718716"/>
                  <a:pt x="318654" y="748146"/>
                </a:cubicBezTo>
                <a:cubicBezTo>
                  <a:pt x="304799" y="752764"/>
                  <a:pt x="289241" y="753899"/>
                  <a:pt x="277090" y="762000"/>
                </a:cubicBezTo>
                <a:cubicBezTo>
                  <a:pt x="232614" y="791650"/>
                  <a:pt x="236197" y="801553"/>
                  <a:pt x="221672" y="845127"/>
                </a:cubicBezTo>
                <a:cubicBezTo>
                  <a:pt x="392365" y="958921"/>
                  <a:pt x="261449" y="883230"/>
                  <a:pt x="734290" y="858982"/>
                </a:cubicBezTo>
                <a:cubicBezTo>
                  <a:pt x="780575" y="856608"/>
                  <a:pt x="845260" y="831228"/>
                  <a:pt x="886690" y="817418"/>
                </a:cubicBezTo>
                <a:lnTo>
                  <a:pt x="928254" y="803564"/>
                </a:lnTo>
                <a:cubicBezTo>
                  <a:pt x="942109" y="798946"/>
                  <a:pt x="955650" y="793251"/>
                  <a:pt x="969818" y="789709"/>
                </a:cubicBezTo>
                <a:lnTo>
                  <a:pt x="1025236" y="775855"/>
                </a:lnTo>
                <a:cubicBezTo>
                  <a:pt x="925579" y="742635"/>
                  <a:pt x="1050030" y="782939"/>
                  <a:pt x="928254" y="748146"/>
                </a:cubicBezTo>
                <a:cubicBezTo>
                  <a:pt x="914212" y="744134"/>
                  <a:pt x="901011" y="737155"/>
                  <a:pt x="886690" y="734291"/>
                </a:cubicBezTo>
                <a:cubicBezTo>
                  <a:pt x="831599" y="723273"/>
                  <a:pt x="775527" y="717601"/>
                  <a:pt x="720436" y="706582"/>
                </a:cubicBezTo>
                <a:cubicBezTo>
                  <a:pt x="697345" y="701964"/>
                  <a:pt x="674151" y="697835"/>
                  <a:pt x="651163" y="692727"/>
                </a:cubicBezTo>
                <a:cubicBezTo>
                  <a:pt x="632575" y="688596"/>
                  <a:pt x="614479" y="682279"/>
                  <a:pt x="595745" y="678873"/>
                </a:cubicBezTo>
                <a:cubicBezTo>
                  <a:pt x="563616" y="673031"/>
                  <a:pt x="531090" y="669636"/>
                  <a:pt x="498763" y="665018"/>
                </a:cubicBezTo>
                <a:cubicBezTo>
                  <a:pt x="484909" y="660400"/>
                  <a:pt x="471242" y="655176"/>
                  <a:pt x="457200" y="651164"/>
                </a:cubicBezTo>
                <a:cubicBezTo>
                  <a:pt x="327501" y="614107"/>
                  <a:pt x="307787" y="642009"/>
                  <a:pt x="678872" y="623455"/>
                </a:cubicBezTo>
                <a:lnTo>
                  <a:pt x="471054" y="595746"/>
                </a:lnTo>
                <a:cubicBezTo>
                  <a:pt x="434544" y="559236"/>
                  <a:pt x="572524" y="576524"/>
                  <a:pt x="623454" y="568036"/>
                </a:cubicBezTo>
                <a:cubicBezTo>
                  <a:pt x="655665" y="562667"/>
                  <a:pt x="688225" y="559551"/>
                  <a:pt x="720436" y="554182"/>
                </a:cubicBezTo>
                <a:cubicBezTo>
                  <a:pt x="773192" y="545389"/>
                  <a:pt x="795317" y="538925"/>
                  <a:pt x="845127" y="526473"/>
                </a:cubicBezTo>
                <a:cubicBezTo>
                  <a:pt x="831272" y="512618"/>
                  <a:pt x="821468" y="492867"/>
                  <a:pt x="803563" y="484909"/>
                </a:cubicBezTo>
                <a:cubicBezTo>
                  <a:pt x="777893" y="473500"/>
                  <a:pt x="748216" y="475222"/>
                  <a:pt x="720436" y="471055"/>
                </a:cubicBezTo>
                <a:lnTo>
                  <a:pt x="526472" y="443346"/>
                </a:lnTo>
                <a:cubicBezTo>
                  <a:pt x="535708" y="434109"/>
                  <a:pt x="543981" y="423796"/>
                  <a:pt x="554181" y="415636"/>
                </a:cubicBezTo>
                <a:cubicBezTo>
                  <a:pt x="607183" y="373234"/>
                  <a:pt x="623606" y="393499"/>
                  <a:pt x="526472" y="374073"/>
                </a:cubicBezTo>
                <a:cubicBezTo>
                  <a:pt x="475672" y="378691"/>
                  <a:pt x="424259" y="378802"/>
                  <a:pt x="374072" y="387927"/>
                </a:cubicBezTo>
                <a:cubicBezTo>
                  <a:pt x="307469" y="400037"/>
                  <a:pt x="243922" y="422074"/>
                  <a:pt x="180109" y="443346"/>
                </a:cubicBezTo>
                <a:cubicBezTo>
                  <a:pt x="198582" y="447964"/>
                  <a:pt x="216486" y="457200"/>
                  <a:pt x="235527" y="457200"/>
                </a:cubicBezTo>
                <a:cubicBezTo>
                  <a:pt x="268732" y="457200"/>
                  <a:pt x="333791" y="424445"/>
                  <a:pt x="360218" y="415636"/>
                </a:cubicBezTo>
                <a:cubicBezTo>
                  <a:pt x="412640" y="398162"/>
                  <a:pt x="441480" y="400202"/>
                  <a:pt x="498763" y="387927"/>
                </a:cubicBezTo>
                <a:cubicBezTo>
                  <a:pt x="536000" y="379948"/>
                  <a:pt x="573471" y="372261"/>
                  <a:pt x="609600" y="360218"/>
                </a:cubicBezTo>
                <a:cubicBezTo>
                  <a:pt x="623454" y="355600"/>
                  <a:pt x="665767" y="346364"/>
                  <a:pt x="651163" y="346364"/>
                </a:cubicBezTo>
                <a:cubicBezTo>
                  <a:pt x="600154" y="346364"/>
                  <a:pt x="549423" y="354258"/>
                  <a:pt x="498763" y="360218"/>
                </a:cubicBezTo>
                <a:cubicBezTo>
                  <a:pt x="470864" y="363500"/>
                  <a:pt x="443058" y="367979"/>
                  <a:pt x="415636" y="374073"/>
                </a:cubicBezTo>
                <a:cubicBezTo>
                  <a:pt x="401380" y="377241"/>
                  <a:pt x="388114" y="383915"/>
                  <a:pt x="374072" y="387927"/>
                </a:cubicBezTo>
                <a:cubicBezTo>
                  <a:pt x="355763" y="393158"/>
                  <a:pt x="337127" y="397164"/>
                  <a:pt x="318654" y="401782"/>
                </a:cubicBezTo>
                <a:cubicBezTo>
                  <a:pt x="380871" y="339565"/>
                  <a:pt x="341631" y="366413"/>
                  <a:pt x="443345" y="332509"/>
                </a:cubicBezTo>
                <a:lnTo>
                  <a:pt x="484909" y="318655"/>
                </a:lnTo>
                <a:cubicBezTo>
                  <a:pt x="567864" y="235698"/>
                  <a:pt x="573305" y="248504"/>
                  <a:pt x="318654" y="290946"/>
                </a:cubicBezTo>
                <a:cubicBezTo>
                  <a:pt x="302229" y="293683"/>
                  <a:pt x="265316" y="330429"/>
                  <a:pt x="277090" y="318655"/>
                </a:cubicBezTo>
                <a:cubicBezTo>
                  <a:pt x="293418" y="302327"/>
                  <a:pt x="312324" y="288305"/>
                  <a:pt x="332509" y="277091"/>
                </a:cubicBezTo>
                <a:cubicBezTo>
                  <a:pt x="354249" y="265013"/>
                  <a:pt x="378690" y="258618"/>
                  <a:pt x="401781" y="249382"/>
                </a:cubicBezTo>
                <a:cubicBezTo>
                  <a:pt x="374072" y="244764"/>
                  <a:pt x="346745" y="235527"/>
                  <a:pt x="318654" y="235527"/>
                </a:cubicBezTo>
                <a:cubicBezTo>
                  <a:pt x="254977" y="235527"/>
                  <a:pt x="231292" y="246175"/>
                  <a:pt x="180109" y="263236"/>
                </a:cubicBezTo>
                <a:cubicBezTo>
                  <a:pt x="193963" y="267854"/>
                  <a:pt x="207157" y="278704"/>
                  <a:pt x="221672" y="277091"/>
                </a:cubicBezTo>
                <a:cubicBezTo>
                  <a:pt x="250702" y="273866"/>
                  <a:pt x="277091" y="258619"/>
                  <a:pt x="304800" y="249382"/>
                </a:cubicBezTo>
                <a:cubicBezTo>
                  <a:pt x="318654" y="244764"/>
                  <a:pt x="332195" y="239069"/>
                  <a:pt x="346363" y="235527"/>
                </a:cubicBezTo>
                <a:cubicBezTo>
                  <a:pt x="415949" y="218131"/>
                  <a:pt x="383717" y="227694"/>
                  <a:pt x="443345" y="207818"/>
                </a:cubicBezTo>
                <a:cubicBezTo>
                  <a:pt x="424872" y="203200"/>
                  <a:pt x="406874" y="192069"/>
                  <a:pt x="387927" y="193964"/>
                </a:cubicBezTo>
                <a:cubicBezTo>
                  <a:pt x="358864" y="196870"/>
                  <a:pt x="332249" y="211691"/>
                  <a:pt x="304800" y="221673"/>
                </a:cubicBezTo>
                <a:cubicBezTo>
                  <a:pt x="122622" y="287919"/>
                  <a:pt x="317458" y="222073"/>
                  <a:pt x="193963" y="263236"/>
                </a:cubicBezTo>
                <a:cubicBezTo>
                  <a:pt x="235527" y="235527"/>
                  <a:pt x="271264" y="195906"/>
                  <a:pt x="318654" y="180109"/>
                </a:cubicBezTo>
                <a:lnTo>
                  <a:pt x="401781" y="152400"/>
                </a:lnTo>
                <a:cubicBezTo>
                  <a:pt x="387927" y="147782"/>
                  <a:pt x="374822" y="138546"/>
                  <a:pt x="360218" y="138546"/>
                </a:cubicBezTo>
                <a:cubicBezTo>
                  <a:pt x="341177" y="138546"/>
                  <a:pt x="323170" y="147390"/>
                  <a:pt x="304800" y="152400"/>
                </a:cubicBezTo>
                <a:cubicBezTo>
                  <a:pt x="272364" y="161246"/>
                  <a:pt x="239952" y="170222"/>
                  <a:pt x="207818" y="180109"/>
                </a:cubicBezTo>
                <a:cubicBezTo>
                  <a:pt x="179901" y="188699"/>
                  <a:pt x="152399" y="198581"/>
                  <a:pt x="124690" y="207818"/>
                </a:cubicBezTo>
                <a:lnTo>
                  <a:pt x="83127" y="221673"/>
                </a:lnTo>
                <a:cubicBezTo>
                  <a:pt x="60036" y="217055"/>
                  <a:pt x="13854" y="231366"/>
                  <a:pt x="13854" y="207818"/>
                </a:cubicBezTo>
                <a:cubicBezTo>
                  <a:pt x="13854" y="182948"/>
                  <a:pt x="59306" y="187255"/>
                  <a:pt x="83127" y="180109"/>
                </a:cubicBezTo>
                <a:cubicBezTo>
                  <a:pt x="122658" y="168250"/>
                  <a:pt x="157386" y="170689"/>
                  <a:pt x="193963" y="152400"/>
                </a:cubicBezTo>
                <a:cubicBezTo>
                  <a:pt x="208856" y="144953"/>
                  <a:pt x="247301" y="136465"/>
                  <a:pt x="235527" y="124691"/>
                </a:cubicBezTo>
                <a:cubicBezTo>
                  <a:pt x="222063" y="111227"/>
                  <a:pt x="163078" y="147062"/>
                  <a:pt x="180109" y="138546"/>
                </a:cubicBezTo>
                <a:cubicBezTo>
                  <a:pt x="206233" y="125483"/>
                  <a:pt x="236545" y="122699"/>
                  <a:pt x="263236" y="110836"/>
                </a:cubicBezTo>
                <a:cubicBezTo>
                  <a:pt x="278452" y="104073"/>
                  <a:pt x="319693" y="90573"/>
                  <a:pt x="304800" y="83127"/>
                </a:cubicBezTo>
                <a:cubicBezTo>
                  <a:pt x="283738" y="72596"/>
                  <a:pt x="258618" y="92364"/>
                  <a:pt x="235527" y="96982"/>
                </a:cubicBezTo>
                <a:cubicBezTo>
                  <a:pt x="185371" y="130419"/>
                  <a:pt x="186516" y="109798"/>
                  <a:pt x="207818" y="152400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" name="Freeform 2"/>
          <p:cNvSpPr/>
          <p:nvPr/>
        </p:nvSpPr>
        <p:spPr bwMode="auto">
          <a:xfrm>
            <a:off x="6151418" y="4655127"/>
            <a:ext cx="845127" cy="1069263"/>
          </a:xfrm>
          <a:custGeom>
            <a:avLst/>
            <a:gdLst>
              <a:gd name="connsiteX0" fmla="*/ 748146 w 845127"/>
              <a:gd name="connsiteY0" fmla="*/ 0 h 1069263"/>
              <a:gd name="connsiteX1" fmla="*/ 678873 w 845127"/>
              <a:gd name="connsiteY1" fmla="*/ 13855 h 1069263"/>
              <a:gd name="connsiteX2" fmla="*/ 651164 w 845127"/>
              <a:gd name="connsiteY2" fmla="*/ 55418 h 1069263"/>
              <a:gd name="connsiteX3" fmla="*/ 623455 w 845127"/>
              <a:gd name="connsiteY3" fmla="*/ 83128 h 1069263"/>
              <a:gd name="connsiteX4" fmla="*/ 540327 w 845127"/>
              <a:gd name="connsiteY4" fmla="*/ 193964 h 1069263"/>
              <a:gd name="connsiteX5" fmla="*/ 526473 w 845127"/>
              <a:gd name="connsiteY5" fmla="*/ 235528 h 1069263"/>
              <a:gd name="connsiteX6" fmla="*/ 484909 w 845127"/>
              <a:gd name="connsiteY6" fmla="*/ 263237 h 1069263"/>
              <a:gd name="connsiteX7" fmla="*/ 443346 w 845127"/>
              <a:gd name="connsiteY7" fmla="*/ 304800 h 1069263"/>
              <a:gd name="connsiteX8" fmla="*/ 415637 w 845127"/>
              <a:gd name="connsiteY8" fmla="*/ 346364 h 1069263"/>
              <a:gd name="connsiteX9" fmla="*/ 387927 w 845127"/>
              <a:gd name="connsiteY9" fmla="*/ 374073 h 1069263"/>
              <a:gd name="connsiteX10" fmla="*/ 360218 w 845127"/>
              <a:gd name="connsiteY10" fmla="*/ 415637 h 1069263"/>
              <a:gd name="connsiteX11" fmla="*/ 277091 w 845127"/>
              <a:gd name="connsiteY11" fmla="*/ 498764 h 1069263"/>
              <a:gd name="connsiteX12" fmla="*/ 235527 w 845127"/>
              <a:gd name="connsiteY12" fmla="*/ 540328 h 1069263"/>
              <a:gd name="connsiteX13" fmla="*/ 96982 w 845127"/>
              <a:gd name="connsiteY13" fmla="*/ 748146 h 1069263"/>
              <a:gd name="connsiteX14" fmla="*/ 69273 w 845127"/>
              <a:gd name="connsiteY14" fmla="*/ 789709 h 1069263"/>
              <a:gd name="connsiteX15" fmla="*/ 41564 w 845127"/>
              <a:gd name="connsiteY15" fmla="*/ 831273 h 1069263"/>
              <a:gd name="connsiteX16" fmla="*/ 27709 w 845127"/>
              <a:gd name="connsiteY16" fmla="*/ 914400 h 1069263"/>
              <a:gd name="connsiteX17" fmla="*/ 0 w 845127"/>
              <a:gd name="connsiteY17" fmla="*/ 997528 h 1069263"/>
              <a:gd name="connsiteX18" fmla="*/ 13855 w 845127"/>
              <a:gd name="connsiteY18" fmla="*/ 1066800 h 1069263"/>
              <a:gd name="connsiteX19" fmla="*/ 96982 w 845127"/>
              <a:gd name="connsiteY19" fmla="*/ 1039091 h 1069263"/>
              <a:gd name="connsiteX20" fmla="*/ 152400 w 845127"/>
              <a:gd name="connsiteY20" fmla="*/ 1025237 h 1069263"/>
              <a:gd name="connsiteX21" fmla="*/ 221673 w 845127"/>
              <a:gd name="connsiteY21" fmla="*/ 942109 h 1069263"/>
              <a:gd name="connsiteX22" fmla="*/ 263237 w 845127"/>
              <a:gd name="connsiteY22" fmla="*/ 928255 h 1069263"/>
              <a:gd name="connsiteX23" fmla="*/ 332509 w 845127"/>
              <a:gd name="connsiteY23" fmla="*/ 858982 h 1069263"/>
              <a:gd name="connsiteX24" fmla="*/ 401782 w 845127"/>
              <a:gd name="connsiteY24" fmla="*/ 775855 h 1069263"/>
              <a:gd name="connsiteX25" fmla="*/ 443346 w 845127"/>
              <a:gd name="connsiteY25" fmla="*/ 748146 h 1069263"/>
              <a:gd name="connsiteX26" fmla="*/ 512618 w 845127"/>
              <a:gd name="connsiteY26" fmla="*/ 665018 h 1069263"/>
              <a:gd name="connsiteX27" fmla="*/ 540327 w 845127"/>
              <a:gd name="connsiteY27" fmla="*/ 623455 h 1069263"/>
              <a:gd name="connsiteX28" fmla="*/ 595746 w 845127"/>
              <a:gd name="connsiteY28" fmla="*/ 554182 h 1069263"/>
              <a:gd name="connsiteX29" fmla="*/ 651164 w 845127"/>
              <a:gd name="connsiteY29" fmla="*/ 471055 h 1069263"/>
              <a:gd name="connsiteX30" fmla="*/ 678873 w 845127"/>
              <a:gd name="connsiteY30" fmla="*/ 429491 h 1069263"/>
              <a:gd name="connsiteX31" fmla="*/ 748146 w 845127"/>
              <a:gd name="connsiteY31" fmla="*/ 360218 h 1069263"/>
              <a:gd name="connsiteX32" fmla="*/ 803564 w 845127"/>
              <a:gd name="connsiteY32" fmla="*/ 277091 h 1069263"/>
              <a:gd name="connsiteX33" fmla="*/ 831273 w 845127"/>
              <a:gd name="connsiteY33" fmla="*/ 193964 h 1069263"/>
              <a:gd name="connsiteX34" fmla="*/ 845127 w 845127"/>
              <a:gd name="connsiteY34" fmla="*/ 152400 h 1069263"/>
              <a:gd name="connsiteX35" fmla="*/ 762000 w 845127"/>
              <a:gd name="connsiteY35" fmla="*/ 41564 h 1069263"/>
              <a:gd name="connsiteX36" fmla="*/ 720437 w 845127"/>
              <a:gd name="connsiteY36" fmla="*/ 55418 h 1069263"/>
              <a:gd name="connsiteX37" fmla="*/ 678873 w 845127"/>
              <a:gd name="connsiteY37" fmla="*/ 110837 h 1069263"/>
              <a:gd name="connsiteX38" fmla="*/ 568037 w 845127"/>
              <a:gd name="connsiteY38" fmla="*/ 152400 h 1069263"/>
              <a:gd name="connsiteX39" fmla="*/ 554182 w 845127"/>
              <a:gd name="connsiteY39" fmla="*/ 221673 h 1069263"/>
              <a:gd name="connsiteX40" fmla="*/ 637309 w 845127"/>
              <a:gd name="connsiteY40" fmla="*/ 207818 h 1069263"/>
              <a:gd name="connsiteX41" fmla="*/ 678873 w 845127"/>
              <a:gd name="connsiteY41" fmla="*/ 180109 h 1069263"/>
              <a:gd name="connsiteX42" fmla="*/ 623455 w 845127"/>
              <a:gd name="connsiteY42" fmla="*/ 166255 h 1069263"/>
              <a:gd name="connsiteX43" fmla="*/ 540327 w 845127"/>
              <a:gd name="connsiteY43" fmla="*/ 221673 h 1069263"/>
              <a:gd name="connsiteX44" fmla="*/ 429491 w 845127"/>
              <a:gd name="connsiteY44" fmla="*/ 277091 h 1069263"/>
              <a:gd name="connsiteX45" fmla="*/ 498764 w 845127"/>
              <a:gd name="connsiteY45" fmla="*/ 304800 h 1069263"/>
              <a:gd name="connsiteX46" fmla="*/ 595746 w 845127"/>
              <a:gd name="connsiteY46" fmla="*/ 290946 h 1069263"/>
              <a:gd name="connsiteX47" fmla="*/ 692727 w 845127"/>
              <a:gd name="connsiteY47" fmla="*/ 263237 h 1069263"/>
              <a:gd name="connsiteX48" fmla="*/ 734291 w 845127"/>
              <a:gd name="connsiteY48" fmla="*/ 235528 h 1069263"/>
              <a:gd name="connsiteX49" fmla="*/ 692727 w 845127"/>
              <a:gd name="connsiteY49" fmla="*/ 290946 h 1069263"/>
              <a:gd name="connsiteX50" fmla="*/ 554182 w 845127"/>
              <a:gd name="connsiteY50" fmla="*/ 374073 h 1069263"/>
              <a:gd name="connsiteX51" fmla="*/ 512618 w 845127"/>
              <a:gd name="connsiteY51" fmla="*/ 401782 h 1069263"/>
              <a:gd name="connsiteX52" fmla="*/ 665018 w 845127"/>
              <a:gd name="connsiteY52" fmla="*/ 387928 h 1069263"/>
              <a:gd name="connsiteX53" fmla="*/ 720437 w 845127"/>
              <a:gd name="connsiteY53" fmla="*/ 360218 h 1069263"/>
              <a:gd name="connsiteX54" fmla="*/ 762000 w 845127"/>
              <a:gd name="connsiteY54" fmla="*/ 346364 h 1069263"/>
              <a:gd name="connsiteX55" fmla="*/ 706582 w 845127"/>
              <a:gd name="connsiteY55" fmla="*/ 360218 h 1069263"/>
              <a:gd name="connsiteX56" fmla="*/ 581891 w 845127"/>
              <a:gd name="connsiteY56" fmla="*/ 415637 h 1069263"/>
              <a:gd name="connsiteX57" fmla="*/ 540327 w 845127"/>
              <a:gd name="connsiteY57" fmla="*/ 443346 h 1069263"/>
              <a:gd name="connsiteX58" fmla="*/ 443346 w 845127"/>
              <a:gd name="connsiteY58" fmla="*/ 484909 h 1069263"/>
              <a:gd name="connsiteX59" fmla="*/ 401782 w 845127"/>
              <a:gd name="connsiteY59" fmla="*/ 512618 h 1069263"/>
              <a:gd name="connsiteX60" fmla="*/ 346364 w 845127"/>
              <a:gd name="connsiteY60" fmla="*/ 540328 h 1069263"/>
              <a:gd name="connsiteX61" fmla="*/ 304800 w 845127"/>
              <a:gd name="connsiteY61" fmla="*/ 581891 h 1069263"/>
              <a:gd name="connsiteX62" fmla="*/ 387927 w 845127"/>
              <a:gd name="connsiteY62" fmla="*/ 568037 h 1069263"/>
              <a:gd name="connsiteX63" fmla="*/ 443346 w 845127"/>
              <a:gd name="connsiteY63" fmla="*/ 540328 h 1069263"/>
              <a:gd name="connsiteX64" fmla="*/ 498764 w 845127"/>
              <a:gd name="connsiteY64" fmla="*/ 526473 h 1069263"/>
              <a:gd name="connsiteX65" fmla="*/ 457200 w 845127"/>
              <a:gd name="connsiteY65" fmla="*/ 540328 h 1069263"/>
              <a:gd name="connsiteX66" fmla="*/ 318655 w 845127"/>
              <a:gd name="connsiteY66" fmla="*/ 609600 h 1069263"/>
              <a:gd name="connsiteX67" fmla="*/ 277091 w 845127"/>
              <a:gd name="connsiteY67" fmla="*/ 637309 h 1069263"/>
              <a:gd name="connsiteX68" fmla="*/ 180109 w 845127"/>
              <a:gd name="connsiteY68" fmla="*/ 678873 h 1069263"/>
              <a:gd name="connsiteX69" fmla="*/ 138546 w 845127"/>
              <a:gd name="connsiteY69" fmla="*/ 706582 h 1069263"/>
              <a:gd name="connsiteX70" fmla="*/ 110837 w 845127"/>
              <a:gd name="connsiteY70" fmla="*/ 748146 h 1069263"/>
              <a:gd name="connsiteX71" fmla="*/ 221673 w 845127"/>
              <a:gd name="connsiteY71" fmla="*/ 734291 h 1069263"/>
              <a:gd name="connsiteX72" fmla="*/ 304800 w 845127"/>
              <a:gd name="connsiteY72" fmla="*/ 706582 h 1069263"/>
              <a:gd name="connsiteX73" fmla="*/ 263237 w 845127"/>
              <a:gd name="connsiteY73" fmla="*/ 762000 h 1069263"/>
              <a:gd name="connsiteX74" fmla="*/ 193964 w 845127"/>
              <a:gd name="connsiteY74" fmla="*/ 789709 h 1069263"/>
              <a:gd name="connsiteX75" fmla="*/ 124691 w 845127"/>
              <a:gd name="connsiteY75" fmla="*/ 845128 h 1069263"/>
              <a:gd name="connsiteX76" fmla="*/ 263237 w 845127"/>
              <a:gd name="connsiteY76" fmla="*/ 831273 h 1069263"/>
              <a:gd name="connsiteX77" fmla="*/ 318655 w 845127"/>
              <a:gd name="connsiteY77" fmla="*/ 817418 h 1069263"/>
              <a:gd name="connsiteX78" fmla="*/ 277091 w 845127"/>
              <a:gd name="connsiteY78" fmla="*/ 831273 h 1069263"/>
              <a:gd name="connsiteX79" fmla="*/ 221673 w 845127"/>
              <a:gd name="connsiteY79" fmla="*/ 858982 h 1069263"/>
              <a:gd name="connsiteX80" fmla="*/ 193964 w 845127"/>
              <a:gd name="connsiteY80" fmla="*/ 900546 h 1069263"/>
              <a:gd name="connsiteX81" fmla="*/ 152400 w 845127"/>
              <a:gd name="connsiteY81" fmla="*/ 914400 h 1069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845127" h="1069263">
                <a:moveTo>
                  <a:pt x="748146" y="0"/>
                </a:moveTo>
                <a:cubicBezTo>
                  <a:pt x="725055" y="4618"/>
                  <a:pt x="699319" y="2172"/>
                  <a:pt x="678873" y="13855"/>
                </a:cubicBezTo>
                <a:cubicBezTo>
                  <a:pt x="664416" y="22116"/>
                  <a:pt x="661566" y="42416"/>
                  <a:pt x="651164" y="55418"/>
                </a:cubicBezTo>
                <a:cubicBezTo>
                  <a:pt x="643004" y="65618"/>
                  <a:pt x="631292" y="72678"/>
                  <a:pt x="623455" y="83128"/>
                </a:cubicBezTo>
                <a:cubicBezTo>
                  <a:pt x="529466" y="208447"/>
                  <a:pt x="603872" y="130421"/>
                  <a:pt x="540327" y="193964"/>
                </a:cubicBezTo>
                <a:cubicBezTo>
                  <a:pt x="535709" y="207819"/>
                  <a:pt x="535596" y="224124"/>
                  <a:pt x="526473" y="235528"/>
                </a:cubicBezTo>
                <a:cubicBezTo>
                  <a:pt x="516071" y="248530"/>
                  <a:pt x="497701" y="252577"/>
                  <a:pt x="484909" y="263237"/>
                </a:cubicBezTo>
                <a:cubicBezTo>
                  <a:pt x="469857" y="275780"/>
                  <a:pt x="455889" y="289748"/>
                  <a:pt x="443346" y="304800"/>
                </a:cubicBezTo>
                <a:cubicBezTo>
                  <a:pt x="432686" y="317592"/>
                  <a:pt x="426039" y="333362"/>
                  <a:pt x="415637" y="346364"/>
                </a:cubicBezTo>
                <a:cubicBezTo>
                  <a:pt x="407477" y="356564"/>
                  <a:pt x="396087" y="363873"/>
                  <a:pt x="387927" y="374073"/>
                </a:cubicBezTo>
                <a:cubicBezTo>
                  <a:pt x="377525" y="387075"/>
                  <a:pt x="371280" y="403192"/>
                  <a:pt x="360218" y="415637"/>
                </a:cubicBezTo>
                <a:cubicBezTo>
                  <a:pt x="334184" y="444925"/>
                  <a:pt x="304800" y="471055"/>
                  <a:pt x="277091" y="498764"/>
                </a:cubicBezTo>
                <a:cubicBezTo>
                  <a:pt x="263236" y="512619"/>
                  <a:pt x="246395" y="524025"/>
                  <a:pt x="235527" y="540328"/>
                </a:cubicBezTo>
                <a:lnTo>
                  <a:pt x="96982" y="748146"/>
                </a:lnTo>
                <a:lnTo>
                  <a:pt x="69273" y="789709"/>
                </a:lnTo>
                <a:lnTo>
                  <a:pt x="41564" y="831273"/>
                </a:lnTo>
                <a:cubicBezTo>
                  <a:pt x="36946" y="858982"/>
                  <a:pt x="34522" y="887148"/>
                  <a:pt x="27709" y="914400"/>
                </a:cubicBezTo>
                <a:cubicBezTo>
                  <a:pt x="20625" y="942736"/>
                  <a:pt x="0" y="997528"/>
                  <a:pt x="0" y="997528"/>
                </a:cubicBezTo>
                <a:cubicBezTo>
                  <a:pt x="4618" y="1020619"/>
                  <a:pt x="-7789" y="1057524"/>
                  <a:pt x="13855" y="1066800"/>
                </a:cubicBezTo>
                <a:cubicBezTo>
                  <a:pt x="40701" y="1078305"/>
                  <a:pt x="68646" y="1046175"/>
                  <a:pt x="96982" y="1039091"/>
                </a:cubicBezTo>
                <a:lnTo>
                  <a:pt x="152400" y="1025237"/>
                </a:lnTo>
                <a:cubicBezTo>
                  <a:pt x="172846" y="994567"/>
                  <a:pt x="189670" y="963444"/>
                  <a:pt x="221673" y="942109"/>
                </a:cubicBezTo>
                <a:cubicBezTo>
                  <a:pt x="233824" y="934008"/>
                  <a:pt x="249382" y="932873"/>
                  <a:pt x="263237" y="928255"/>
                </a:cubicBezTo>
                <a:cubicBezTo>
                  <a:pt x="314036" y="852055"/>
                  <a:pt x="263237" y="916709"/>
                  <a:pt x="332509" y="858982"/>
                </a:cubicBezTo>
                <a:cubicBezTo>
                  <a:pt x="468705" y="745484"/>
                  <a:pt x="292790" y="884846"/>
                  <a:pt x="401782" y="775855"/>
                </a:cubicBezTo>
                <a:cubicBezTo>
                  <a:pt x="413556" y="764081"/>
                  <a:pt x="429491" y="757382"/>
                  <a:pt x="443346" y="748146"/>
                </a:cubicBezTo>
                <a:cubicBezTo>
                  <a:pt x="512139" y="644956"/>
                  <a:pt x="423727" y="771688"/>
                  <a:pt x="512618" y="665018"/>
                </a:cubicBezTo>
                <a:cubicBezTo>
                  <a:pt x="523278" y="652226"/>
                  <a:pt x="529925" y="636457"/>
                  <a:pt x="540327" y="623455"/>
                </a:cubicBezTo>
                <a:cubicBezTo>
                  <a:pt x="619289" y="524755"/>
                  <a:pt x="510468" y="682100"/>
                  <a:pt x="595746" y="554182"/>
                </a:cubicBezTo>
                <a:cubicBezTo>
                  <a:pt x="620093" y="481137"/>
                  <a:pt x="593508" y="540242"/>
                  <a:pt x="651164" y="471055"/>
                </a:cubicBezTo>
                <a:cubicBezTo>
                  <a:pt x="661824" y="458263"/>
                  <a:pt x="667908" y="442022"/>
                  <a:pt x="678873" y="429491"/>
                </a:cubicBezTo>
                <a:cubicBezTo>
                  <a:pt x="700377" y="404915"/>
                  <a:pt x="730032" y="387389"/>
                  <a:pt x="748146" y="360218"/>
                </a:cubicBezTo>
                <a:lnTo>
                  <a:pt x="803564" y="277091"/>
                </a:lnTo>
                <a:lnTo>
                  <a:pt x="831273" y="193964"/>
                </a:lnTo>
                <a:lnTo>
                  <a:pt x="845127" y="152400"/>
                </a:lnTo>
                <a:cubicBezTo>
                  <a:pt x="829731" y="13831"/>
                  <a:pt x="871684" y="14143"/>
                  <a:pt x="762000" y="41564"/>
                </a:cubicBezTo>
                <a:cubicBezTo>
                  <a:pt x="747832" y="45106"/>
                  <a:pt x="734291" y="50800"/>
                  <a:pt x="720437" y="55418"/>
                </a:cubicBezTo>
                <a:cubicBezTo>
                  <a:pt x="706582" y="73891"/>
                  <a:pt x="697346" y="96982"/>
                  <a:pt x="678873" y="110837"/>
                </a:cubicBezTo>
                <a:cubicBezTo>
                  <a:pt x="665619" y="120777"/>
                  <a:pt x="592337" y="144300"/>
                  <a:pt x="568037" y="152400"/>
                </a:cubicBezTo>
                <a:cubicBezTo>
                  <a:pt x="563962" y="156475"/>
                  <a:pt x="498226" y="205686"/>
                  <a:pt x="554182" y="221673"/>
                </a:cubicBezTo>
                <a:cubicBezTo>
                  <a:pt x="581192" y="229390"/>
                  <a:pt x="609600" y="212436"/>
                  <a:pt x="637309" y="207818"/>
                </a:cubicBezTo>
                <a:cubicBezTo>
                  <a:pt x="651164" y="198582"/>
                  <a:pt x="684138" y="195906"/>
                  <a:pt x="678873" y="180109"/>
                </a:cubicBezTo>
                <a:cubicBezTo>
                  <a:pt x="672852" y="162045"/>
                  <a:pt x="641693" y="160784"/>
                  <a:pt x="623455" y="166255"/>
                </a:cubicBezTo>
                <a:cubicBezTo>
                  <a:pt x="591557" y="175824"/>
                  <a:pt x="570114" y="206780"/>
                  <a:pt x="540327" y="221673"/>
                </a:cubicBezTo>
                <a:lnTo>
                  <a:pt x="429491" y="277091"/>
                </a:lnTo>
                <a:cubicBezTo>
                  <a:pt x="452582" y="286327"/>
                  <a:pt x="473980" y="302735"/>
                  <a:pt x="498764" y="304800"/>
                </a:cubicBezTo>
                <a:cubicBezTo>
                  <a:pt x="531307" y="307512"/>
                  <a:pt x="563617" y="296788"/>
                  <a:pt x="595746" y="290946"/>
                </a:cubicBezTo>
                <a:cubicBezTo>
                  <a:pt x="634012" y="283989"/>
                  <a:pt x="657120" y="275106"/>
                  <a:pt x="692727" y="263237"/>
                </a:cubicBezTo>
                <a:cubicBezTo>
                  <a:pt x="706582" y="254001"/>
                  <a:pt x="734291" y="218877"/>
                  <a:pt x="734291" y="235528"/>
                </a:cubicBezTo>
                <a:cubicBezTo>
                  <a:pt x="734291" y="258619"/>
                  <a:pt x="711029" y="276867"/>
                  <a:pt x="692727" y="290946"/>
                </a:cubicBezTo>
                <a:cubicBezTo>
                  <a:pt x="650039" y="323783"/>
                  <a:pt x="598994" y="344199"/>
                  <a:pt x="554182" y="374073"/>
                </a:cubicBezTo>
                <a:cubicBezTo>
                  <a:pt x="540327" y="383309"/>
                  <a:pt x="496095" y="399717"/>
                  <a:pt x="512618" y="401782"/>
                </a:cubicBezTo>
                <a:cubicBezTo>
                  <a:pt x="563234" y="408109"/>
                  <a:pt x="614218" y="392546"/>
                  <a:pt x="665018" y="387928"/>
                </a:cubicBezTo>
                <a:cubicBezTo>
                  <a:pt x="683491" y="378691"/>
                  <a:pt x="701453" y="368354"/>
                  <a:pt x="720437" y="360218"/>
                </a:cubicBezTo>
                <a:cubicBezTo>
                  <a:pt x="733860" y="354465"/>
                  <a:pt x="776604" y="346364"/>
                  <a:pt x="762000" y="346364"/>
                </a:cubicBezTo>
                <a:cubicBezTo>
                  <a:pt x="742959" y="346364"/>
                  <a:pt x="724891" y="354987"/>
                  <a:pt x="706582" y="360218"/>
                </a:cubicBezTo>
                <a:cubicBezTo>
                  <a:pt x="657487" y="374245"/>
                  <a:pt x="631712" y="387959"/>
                  <a:pt x="581891" y="415637"/>
                </a:cubicBezTo>
                <a:cubicBezTo>
                  <a:pt x="567335" y="423724"/>
                  <a:pt x="554784" y="435085"/>
                  <a:pt x="540327" y="443346"/>
                </a:cubicBezTo>
                <a:cubicBezTo>
                  <a:pt x="492390" y="470739"/>
                  <a:pt x="489977" y="469366"/>
                  <a:pt x="443346" y="484909"/>
                </a:cubicBezTo>
                <a:cubicBezTo>
                  <a:pt x="429491" y="494145"/>
                  <a:pt x="416239" y="504357"/>
                  <a:pt x="401782" y="512618"/>
                </a:cubicBezTo>
                <a:cubicBezTo>
                  <a:pt x="383850" y="522865"/>
                  <a:pt x="363170" y="528324"/>
                  <a:pt x="346364" y="540328"/>
                </a:cubicBezTo>
                <a:cubicBezTo>
                  <a:pt x="330420" y="551716"/>
                  <a:pt x="288498" y="571023"/>
                  <a:pt x="304800" y="581891"/>
                </a:cubicBezTo>
                <a:cubicBezTo>
                  <a:pt x="328173" y="597473"/>
                  <a:pt x="360218" y="572655"/>
                  <a:pt x="387927" y="568037"/>
                </a:cubicBezTo>
                <a:cubicBezTo>
                  <a:pt x="406400" y="558801"/>
                  <a:pt x="424008" y="547580"/>
                  <a:pt x="443346" y="540328"/>
                </a:cubicBezTo>
                <a:cubicBezTo>
                  <a:pt x="461175" y="533642"/>
                  <a:pt x="516828" y="520452"/>
                  <a:pt x="498764" y="526473"/>
                </a:cubicBezTo>
                <a:lnTo>
                  <a:pt x="457200" y="540328"/>
                </a:lnTo>
                <a:cubicBezTo>
                  <a:pt x="356601" y="640927"/>
                  <a:pt x="454775" y="564227"/>
                  <a:pt x="318655" y="609600"/>
                </a:cubicBezTo>
                <a:cubicBezTo>
                  <a:pt x="302858" y="614865"/>
                  <a:pt x="291548" y="629048"/>
                  <a:pt x="277091" y="637309"/>
                </a:cubicBezTo>
                <a:cubicBezTo>
                  <a:pt x="75268" y="752636"/>
                  <a:pt x="335555" y="601149"/>
                  <a:pt x="180109" y="678873"/>
                </a:cubicBezTo>
                <a:cubicBezTo>
                  <a:pt x="165216" y="686320"/>
                  <a:pt x="152400" y="697346"/>
                  <a:pt x="138546" y="706582"/>
                </a:cubicBezTo>
                <a:cubicBezTo>
                  <a:pt x="129310" y="720437"/>
                  <a:pt x="95040" y="742880"/>
                  <a:pt x="110837" y="748146"/>
                </a:cubicBezTo>
                <a:cubicBezTo>
                  <a:pt x="146159" y="759920"/>
                  <a:pt x="185267" y="742092"/>
                  <a:pt x="221673" y="734291"/>
                </a:cubicBezTo>
                <a:cubicBezTo>
                  <a:pt x="250232" y="728171"/>
                  <a:pt x="304800" y="706582"/>
                  <a:pt x="304800" y="706582"/>
                </a:cubicBezTo>
                <a:cubicBezTo>
                  <a:pt x="290946" y="725055"/>
                  <a:pt x="281710" y="748146"/>
                  <a:pt x="263237" y="762000"/>
                </a:cubicBezTo>
                <a:cubicBezTo>
                  <a:pt x="243341" y="776922"/>
                  <a:pt x="216208" y="778587"/>
                  <a:pt x="193964" y="789709"/>
                </a:cubicBezTo>
                <a:cubicBezTo>
                  <a:pt x="159007" y="807187"/>
                  <a:pt x="150465" y="819353"/>
                  <a:pt x="124691" y="845128"/>
                </a:cubicBezTo>
                <a:cubicBezTo>
                  <a:pt x="219438" y="868814"/>
                  <a:pt x="145182" y="860788"/>
                  <a:pt x="263237" y="831273"/>
                </a:cubicBezTo>
                <a:cubicBezTo>
                  <a:pt x="281710" y="826655"/>
                  <a:pt x="336719" y="811397"/>
                  <a:pt x="318655" y="817418"/>
                </a:cubicBezTo>
                <a:cubicBezTo>
                  <a:pt x="304800" y="822036"/>
                  <a:pt x="290514" y="825520"/>
                  <a:pt x="277091" y="831273"/>
                </a:cubicBezTo>
                <a:cubicBezTo>
                  <a:pt x="258108" y="839409"/>
                  <a:pt x="240146" y="849746"/>
                  <a:pt x="221673" y="858982"/>
                </a:cubicBezTo>
                <a:cubicBezTo>
                  <a:pt x="212437" y="872837"/>
                  <a:pt x="206966" y="890144"/>
                  <a:pt x="193964" y="900546"/>
                </a:cubicBezTo>
                <a:cubicBezTo>
                  <a:pt x="182560" y="909669"/>
                  <a:pt x="152400" y="914400"/>
                  <a:pt x="152400" y="914400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5" name="Freeform 4"/>
          <p:cNvSpPr/>
          <p:nvPr/>
        </p:nvSpPr>
        <p:spPr bwMode="auto">
          <a:xfrm>
            <a:off x="3657383" y="4002352"/>
            <a:ext cx="332726" cy="347975"/>
          </a:xfrm>
          <a:custGeom>
            <a:avLst/>
            <a:gdLst>
              <a:gd name="connsiteX0" fmla="*/ 27926 w 332726"/>
              <a:gd name="connsiteY0" fmla="*/ 195575 h 347975"/>
              <a:gd name="connsiteX1" fmla="*/ 166472 w 332726"/>
              <a:gd name="connsiteY1" fmla="*/ 320266 h 347975"/>
              <a:gd name="connsiteX2" fmla="*/ 249599 w 332726"/>
              <a:gd name="connsiteY2" fmla="*/ 347975 h 347975"/>
              <a:gd name="connsiteX3" fmla="*/ 305017 w 332726"/>
              <a:gd name="connsiteY3" fmla="*/ 334121 h 347975"/>
              <a:gd name="connsiteX4" fmla="*/ 332726 w 332726"/>
              <a:gd name="connsiteY4" fmla="*/ 250993 h 347975"/>
              <a:gd name="connsiteX5" fmla="*/ 318872 w 332726"/>
              <a:gd name="connsiteY5" fmla="*/ 167866 h 347975"/>
              <a:gd name="connsiteX6" fmla="*/ 208035 w 332726"/>
              <a:gd name="connsiteY6" fmla="*/ 70884 h 347975"/>
              <a:gd name="connsiteX7" fmla="*/ 180326 w 332726"/>
              <a:gd name="connsiteY7" fmla="*/ 29321 h 347975"/>
              <a:gd name="connsiteX8" fmla="*/ 41781 w 332726"/>
              <a:gd name="connsiteY8" fmla="*/ 15466 h 347975"/>
              <a:gd name="connsiteX9" fmla="*/ 27926 w 332726"/>
              <a:gd name="connsiteY9" fmla="*/ 57030 h 347975"/>
              <a:gd name="connsiteX10" fmla="*/ 55635 w 332726"/>
              <a:gd name="connsiteY10" fmla="*/ 84739 h 347975"/>
              <a:gd name="connsiteX11" fmla="*/ 69490 w 332726"/>
              <a:gd name="connsiteY11" fmla="*/ 126303 h 347975"/>
              <a:gd name="connsiteX12" fmla="*/ 111053 w 332726"/>
              <a:gd name="connsiteY12" fmla="*/ 112448 h 347975"/>
              <a:gd name="connsiteX13" fmla="*/ 83344 w 332726"/>
              <a:gd name="connsiteY13" fmla="*/ 154012 h 347975"/>
              <a:gd name="connsiteX14" fmla="*/ 152617 w 332726"/>
              <a:gd name="connsiteY14" fmla="*/ 140157 h 347975"/>
              <a:gd name="connsiteX15" fmla="*/ 194181 w 332726"/>
              <a:gd name="connsiteY15" fmla="*/ 112448 h 347975"/>
              <a:gd name="connsiteX16" fmla="*/ 180326 w 332726"/>
              <a:gd name="connsiteY16" fmla="*/ 154012 h 347975"/>
              <a:gd name="connsiteX17" fmla="*/ 152617 w 332726"/>
              <a:gd name="connsiteY17" fmla="*/ 195575 h 347975"/>
              <a:gd name="connsiteX18" fmla="*/ 208035 w 332726"/>
              <a:gd name="connsiteY18" fmla="*/ 181721 h 347975"/>
              <a:gd name="connsiteX19" fmla="*/ 221890 w 332726"/>
              <a:gd name="connsiteY19" fmla="*/ 195575 h 347975"/>
              <a:gd name="connsiteX20" fmla="*/ 208035 w 332726"/>
              <a:gd name="connsiteY20" fmla="*/ 237139 h 347975"/>
              <a:gd name="connsiteX21" fmla="*/ 166472 w 332726"/>
              <a:gd name="connsiteY21" fmla="*/ 278703 h 347975"/>
              <a:gd name="connsiteX22" fmla="*/ 180326 w 332726"/>
              <a:gd name="connsiteY22" fmla="*/ 250993 h 347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32726" h="347975">
                <a:moveTo>
                  <a:pt x="27926" y="195575"/>
                </a:moveTo>
                <a:cubicBezTo>
                  <a:pt x="69363" y="247372"/>
                  <a:pt x="97914" y="297413"/>
                  <a:pt x="166472" y="320266"/>
                </a:cubicBezTo>
                <a:lnTo>
                  <a:pt x="249599" y="347975"/>
                </a:lnTo>
                <a:cubicBezTo>
                  <a:pt x="268072" y="343357"/>
                  <a:pt x="292625" y="348578"/>
                  <a:pt x="305017" y="334121"/>
                </a:cubicBezTo>
                <a:cubicBezTo>
                  <a:pt x="324025" y="311944"/>
                  <a:pt x="332726" y="250993"/>
                  <a:pt x="332726" y="250993"/>
                </a:cubicBezTo>
                <a:cubicBezTo>
                  <a:pt x="328108" y="223284"/>
                  <a:pt x="332323" y="192527"/>
                  <a:pt x="318872" y="167866"/>
                </a:cubicBezTo>
                <a:cubicBezTo>
                  <a:pt x="295715" y="125412"/>
                  <a:pt x="247252" y="97028"/>
                  <a:pt x="208035" y="70884"/>
                </a:cubicBezTo>
                <a:cubicBezTo>
                  <a:pt x="198799" y="57030"/>
                  <a:pt x="192100" y="41095"/>
                  <a:pt x="180326" y="29321"/>
                </a:cubicBezTo>
                <a:cubicBezTo>
                  <a:pt x="131639" y="-19366"/>
                  <a:pt x="115930" y="4874"/>
                  <a:pt x="41781" y="15466"/>
                </a:cubicBezTo>
                <a:cubicBezTo>
                  <a:pt x="37163" y="29321"/>
                  <a:pt x="34457" y="43968"/>
                  <a:pt x="27926" y="57030"/>
                </a:cubicBezTo>
                <a:cubicBezTo>
                  <a:pt x="589" y="111703"/>
                  <a:pt x="-28441" y="105757"/>
                  <a:pt x="55635" y="84739"/>
                </a:cubicBezTo>
                <a:cubicBezTo>
                  <a:pt x="60253" y="98594"/>
                  <a:pt x="56428" y="119772"/>
                  <a:pt x="69490" y="126303"/>
                </a:cubicBezTo>
                <a:cubicBezTo>
                  <a:pt x="82552" y="132834"/>
                  <a:pt x="104522" y="99386"/>
                  <a:pt x="111053" y="112448"/>
                </a:cubicBezTo>
                <a:cubicBezTo>
                  <a:pt x="118499" y="127341"/>
                  <a:pt x="69489" y="144776"/>
                  <a:pt x="83344" y="154012"/>
                </a:cubicBezTo>
                <a:cubicBezTo>
                  <a:pt x="102937" y="167074"/>
                  <a:pt x="129526" y="144775"/>
                  <a:pt x="152617" y="140157"/>
                </a:cubicBezTo>
                <a:cubicBezTo>
                  <a:pt x="166472" y="130921"/>
                  <a:pt x="179288" y="105001"/>
                  <a:pt x="194181" y="112448"/>
                </a:cubicBezTo>
                <a:cubicBezTo>
                  <a:pt x="207243" y="118979"/>
                  <a:pt x="186857" y="140950"/>
                  <a:pt x="180326" y="154012"/>
                </a:cubicBezTo>
                <a:cubicBezTo>
                  <a:pt x="172879" y="168905"/>
                  <a:pt x="140843" y="183801"/>
                  <a:pt x="152617" y="195575"/>
                </a:cubicBezTo>
                <a:cubicBezTo>
                  <a:pt x="166081" y="209039"/>
                  <a:pt x="189562" y="186339"/>
                  <a:pt x="208035" y="181721"/>
                </a:cubicBezTo>
                <a:cubicBezTo>
                  <a:pt x="272853" y="116903"/>
                  <a:pt x="249244" y="131750"/>
                  <a:pt x="221890" y="195575"/>
                </a:cubicBezTo>
                <a:cubicBezTo>
                  <a:pt x="216137" y="208998"/>
                  <a:pt x="216136" y="224988"/>
                  <a:pt x="208035" y="237139"/>
                </a:cubicBezTo>
                <a:cubicBezTo>
                  <a:pt x="197167" y="253442"/>
                  <a:pt x="183997" y="269941"/>
                  <a:pt x="166472" y="278703"/>
                </a:cubicBezTo>
                <a:cubicBezTo>
                  <a:pt x="157235" y="283321"/>
                  <a:pt x="175708" y="260230"/>
                  <a:pt x="180326" y="25099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1828800" y="2479964"/>
            <a:ext cx="2258291" cy="1648691"/>
          </a:xfrm>
          <a:custGeom>
            <a:avLst/>
            <a:gdLst>
              <a:gd name="connsiteX0" fmla="*/ 0 w 2258291"/>
              <a:gd name="connsiteY0" fmla="*/ 0 h 1648691"/>
              <a:gd name="connsiteX1" fmla="*/ 1537855 w 2258291"/>
              <a:gd name="connsiteY1" fmla="*/ 332509 h 1648691"/>
              <a:gd name="connsiteX2" fmla="*/ 2258291 w 2258291"/>
              <a:gd name="connsiteY2" fmla="*/ 1648691 h 1648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8291" h="1648691">
                <a:moveTo>
                  <a:pt x="0" y="0"/>
                </a:moveTo>
                <a:cubicBezTo>
                  <a:pt x="580736" y="28863"/>
                  <a:pt x="1161473" y="57727"/>
                  <a:pt x="1537855" y="332509"/>
                </a:cubicBezTo>
                <a:cubicBezTo>
                  <a:pt x="1914237" y="607291"/>
                  <a:pt x="2086264" y="1127991"/>
                  <a:pt x="2258291" y="1648691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1482436" y="3505200"/>
            <a:ext cx="1842655" cy="914400"/>
          </a:xfrm>
          <a:custGeom>
            <a:avLst/>
            <a:gdLst>
              <a:gd name="connsiteX0" fmla="*/ 0 w 1842655"/>
              <a:gd name="connsiteY0" fmla="*/ 0 h 914400"/>
              <a:gd name="connsiteX1" fmla="*/ 1025237 w 1842655"/>
              <a:gd name="connsiteY1" fmla="*/ 290945 h 914400"/>
              <a:gd name="connsiteX2" fmla="*/ 1842655 w 1842655"/>
              <a:gd name="connsiteY2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42655" h="914400">
                <a:moveTo>
                  <a:pt x="0" y="0"/>
                </a:moveTo>
                <a:cubicBezTo>
                  <a:pt x="359064" y="69272"/>
                  <a:pt x="718128" y="138545"/>
                  <a:pt x="1025237" y="290945"/>
                </a:cubicBezTo>
                <a:cubicBezTo>
                  <a:pt x="1332346" y="443345"/>
                  <a:pt x="1587500" y="678872"/>
                  <a:pt x="1842655" y="914400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1219200" y="4419600"/>
            <a:ext cx="914400" cy="914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Freeform 11"/>
          <p:cNvSpPr/>
          <p:nvPr/>
        </p:nvSpPr>
        <p:spPr bwMode="auto">
          <a:xfrm>
            <a:off x="1260764" y="4613564"/>
            <a:ext cx="4890654" cy="1385949"/>
          </a:xfrm>
          <a:custGeom>
            <a:avLst/>
            <a:gdLst>
              <a:gd name="connsiteX0" fmla="*/ 0 w 4890654"/>
              <a:gd name="connsiteY0" fmla="*/ 0 h 1385949"/>
              <a:gd name="connsiteX1" fmla="*/ 3061854 w 4890654"/>
              <a:gd name="connsiteY1" fmla="*/ 1330036 h 1385949"/>
              <a:gd name="connsiteX2" fmla="*/ 4890654 w 4890654"/>
              <a:gd name="connsiteY2" fmla="*/ 1011381 h 1385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890654" h="1385949">
                <a:moveTo>
                  <a:pt x="0" y="0"/>
                </a:moveTo>
                <a:cubicBezTo>
                  <a:pt x="1123372" y="580736"/>
                  <a:pt x="2246745" y="1161473"/>
                  <a:pt x="3061854" y="1330036"/>
                </a:cubicBezTo>
                <a:cubicBezTo>
                  <a:pt x="3876963" y="1498600"/>
                  <a:pt x="4383808" y="1254990"/>
                  <a:pt x="4890654" y="1011381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3" name="Freeform 12"/>
          <p:cNvSpPr/>
          <p:nvPr/>
        </p:nvSpPr>
        <p:spPr bwMode="auto">
          <a:xfrm>
            <a:off x="3463636" y="4663859"/>
            <a:ext cx="166255" cy="227893"/>
          </a:xfrm>
          <a:custGeom>
            <a:avLst/>
            <a:gdLst>
              <a:gd name="connsiteX0" fmla="*/ 166255 w 166255"/>
              <a:gd name="connsiteY0" fmla="*/ 171377 h 227893"/>
              <a:gd name="connsiteX1" fmla="*/ 96982 w 166255"/>
              <a:gd name="connsiteY1" fmla="*/ 185232 h 227893"/>
              <a:gd name="connsiteX2" fmla="*/ 13855 w 166255"/>
              <a:gd name="connsiteY2" fmla="*/ 185232 h 227893"/>
              <a:gd name="connsiteX3" fmla="*/ 27709 w 166255"/>
              <a:gd name="connsiteY3" fmla="*/ 46686 h 227893"/>
              <a:gd name="connsiteX4" fmla="*/ 41564 w 166255"/>
              <a:gd name="connsiteY4" fmla="*/ 5123 h 227893"/>
              <a:gd name="connsiteX5" fmla="*/ 0 w 166255"/>
              <a:gd name="connsiteY5" fmla="*/ 5123 h 227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255" h="227893">
                <a:moveTo>
                  <a:pt x="166255" y="171377"/>
                </a:moveTo>
                <a:cubicBezTo>
                  <a:pt x="143164" y="175995"/>
                  <a:pt x="118044" y="174701"/>
                  <a:pt x="96982" y="185232"/>
                </a:cubicBezTo>
                <a:cubicBezTo>
                  <a:pt x="23092" y="222178"/>
                  <a:pt x="87747" y="259124"/>
                  <a:pt x="13855" y="185232"/>
                </a:cubicBezTo>
                <a:cubicBezTo>
                  <a:pt x="18473" y="139050"/>
                  <a:pt x="20652" y="92559"/>
                  <a:pt x="27709" y="46686"/>
                </a:cubicBezTo>
                <a:cubicBezTo>
                  <a:pt x="29930" y="32252"/>
                  <a:pt x="49665" y="17274"/>
                  <a:pt x="41564" y="5123"/>
                </a:cubicBezTo>
                <a:cubicBezTo>
                  <a:pt x="33879" y="-6405"/>
                  <a:pt x="13855" y="5123"/>
                  <a:pt x="0" y="512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4" name="Freeform 13"/>
          <p:cNvSpPr/>
          <p:nvPr/>
        </p:nvSpPr>
        <p:spPr bwMode="auto">
          <a:xfrm>
            <a:off x="3307250" y="4253345"/>
            <a:ext cx="170241" cy="318655"/>
          </a:xfrm>
          <a:custGeom>
            <a:avLst/>
            <a:gdLst>
              <a:gd name="connsiteX0" fmla="*/ 170241 w 170241"/>
              <a:gd name="connsiteY0" fmla="*/ 318655 h 318655"/>
              <a:gd name="connsiteX1" fmla="*/ 142532 w 170241"/>
              <a:gd name="connsiteY1" fmla="*/ 249382 h 318655"/>
              <a:gd name="connsiteX2" fmla="*/ 128677 w 170241"/>
              <a:gd name="connsiteY2" fmla="*/ 193964 h 318655"/>
              <a:gd name="connsiteX3" fmla="*/ 17841 w 170241"/>
              <a:gd name="connsiteY3" fmla="*/ 221673 h 318655"/>
              <a:gd name="connsiteX4" fmla="*/ 17841 w 170241"/>
              <a:gd name="connsiteY4" fmla="*/ 69273 h 318655"/>
              <a:gd name="connsiteX5" fmla="*/ 45550 w 170241"/>
              <a:gd name="connsiteY5" fmla="*/ 27710 h 318655"/>
              <a:gd name="connsiteX6" fmla="*/ 59405 w 170241"/>
              <a:gd name="connsiteY6" fmla="*/ 0 h 318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241" h="318655">
                <a:moveTo>
                  <a:pt x="170241" y="318655"/>
                </a:moveTo>
                <a:cubicBezTo>
                  <a:pt x="161005" y="295564"/>
                  <a:pt x="150397" y="272975"/>
                  <a:pt x="142532" y="249382"/>
                </a:cubicBezTo>
                <a:cubicBezTo>
                  <a:pt x="136511" y="231318"/>
                  <a:pt x="145708" y="202479"/>
                  <a:pt x="128677" y="193964"/>
                </a:cubicBezTo>
                <a:cubicBezTo>
                  <a:pt x="115304" y="187278"/>
                  <a:pt x="38196" y="214888"/>
                  <a:pt x="17841" y="221673"/>
                </a:cubicBezTo>
                <a:cubicBezTo>
                  <a:pt x="-3795" y="156769"/>
                  <a:pt x="-8008" y="164053"/>
                  <a:pt x="17841" y="69273"/>
                </a:cubicBezTo>
                <a:cubicBezTo>
                  <a:pt x="22222" y="53209"/>
                  <a:pt x="36983" y="41988"/>
                  <a:pt x="45550" y="27710"/>
                </a:cubicBezTo>
                <a:cubicBezTo>
                  <a:pt x="50863" y="18855"/>
                  <a:pt x="54787" y="9237"/>
                  <a:pt x="59405" y="0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2066</TotalTime>
  <Words>2468</Words>
  <Application>Microsoft Office PowerPoint</Application>
  <PresentationFormat>On-screen Show (4:3)</PresentationFormat>
  <Paragraphs>435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Arial</vt:lpstr>
      <vt:lpstr>Comic Sans MS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Joyce Lundberg</dc:creator>
  <cp:lastModifiedBy>t</cp:lastModifiedBy>
  <cp:revision>50</cp:revision>
  <dcterms:created xsi:type="dcterms:W3CDTF">2008-09-01T16:56:33Z</dcterms:created>
  <dcterms:modified xsi:type="dcterms:W3CDTF">2013-11-20T05:50:41Z</dcterms:modified>
</cp:coreProperties>
</file>