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74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What is your Preffered Fast Food Restaurant?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554508218935416E-2"/>
          <c:y val="0.24213241459875975"/>
          <c:w val="0.92681882971941276"/>
          <c:h val="0.60325862444843903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McDonald's</c:v>
                </c:pt>
                <c:pt idx="1">
                  <c:v>Wendy's</c:v>
                </c:pt>
                <c:pt idx="2">
                  <c:v>Harvey's</c:v>
                </c:pt>
                <c:pt idx="3">
                  <c:v>Tim Horton's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  <c:pt idx="2">
                  <c:v>1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FF-4679-BADA-2078A1FB5099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5CF6C4-B258-4AF7-81DB-31086AE4308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EAE342-E9BD-4E44-9527-B99AA652C61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315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83BB642-E090-4634-AC4F-D81289FD4E3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715992F-3C01-40CB-9B14-7429DE01A76F}" type="slidenum">
              <a:rPr lang="en-CA" smtClean="0"/>
              <a:t>‹#›</a:t>
            </a:fld>
            <a:endParaRPr lang="en-CA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2320832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BB642-E090-4634-AC4F-D81289FD4E3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5992F-3C01-40CB-9B14-7429DE01A7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1156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3BB642-E090-4634-AC4F-D81289FD4E3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715992F-3C01-40CB-9B14-7429DE01A76F}" type="slidenum">
              <a:rPr lang="en-CA" smtClean="0"/>
              <a:t>‹#›</a:t>
            </a:fld>
            <a:endParaRPr lang="en-CA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387485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BB642-E090-4634-AC4F-D81289FD4E3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5992F-3C01-40CB-9B14-7429DE01A7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5191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BB642-E090-4634-AC4F-D81289FD4E3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5992F-3C01-40CB-9B14-7429DE01A7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510375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BB642-E090-4634-AC4F-D81289FD4E3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5992F-3C01-40CB-9B14-7429DE01A7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8512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BB642-E090-4634-AC4F-D81289FD4E3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5992F-3C01-40CB-9B14-7429DE01A7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9477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3BB642-E090-4634-AC4F-D81289FD4E3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715992F-3C01-40CB-9B14-7429DE01A76F}" type="slidenum">
              <a:rPr lang="en-CA" smtClean="0"/>
              <a:t>‹#›</a:t>
            </a:fld>
            <a:endParaRPr lang="en-CA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142417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3BB642-E090-4634-AC4F-D81289FD4E3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715992F-3C01-40CB-9B14-7429DE01A76F}" type="slidenum">
              <a:rPr lang="en-CA" smtClean="0"/>
              <a:t>‹#›</a:t>
            </a:fld>
            <a:endParaRPr lang="en-CA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18708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BB642-E090-4634-AC4F-D81289FD4E3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5992F-3C01-40CB-9B14-7429DE01A7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1537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BB642-E090-4634-AC4F-D81289FD4E3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5992F-3C01-40CB-9B14-7429DE01A7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7033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683BB642-E090-4634-AC4F-D81289FD4E39}" type="datetimeFigureOut">
              <a:rPr lang="en-CA" smtClean="0"/>
              <a:t>2016-11-02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7715992F-3C01-40CB-9B14-7429DE01A76F}" type="slidenum">
              <a:rPr lang="en-CA" smtClean="0"/>
              <a:t>‹#›</a:t>
            </a:fld>
            <a:endParaRPr lang="en-CA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35489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orporate.mcdonalds.com/content/dam/AboutMcDonalds/Investors%202/2015%20Annual%20Report.pd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lobalnegotiator.com/international-trade/dictionary/international-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lobalnegotiator.com/international-trade/dictionary/international-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cdonalds.ca/ca/en/our_story/corporate_info/franchising/purchasing_your_franchise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cdonalds.ca/ca/en/our_story/corporate_info/franchising/purchasing_yo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t.com/content/f8ac22fc-a7c1-11e4-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ft.com/content/f8ac22fc-a7c1-11e4-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t.com/content/f8ac22fc-a7c1-11e4-8e78-00144feab7de" TargetMode="External"/><Relationship Id="rId3" Type="http://schemas.openxmlformats.org/officeDocument/2006/relationships/hyperlink" Target="http://www.forbes.com/pictures/feji45hfkh/top-10-global-fast-food-brands-2/#23b751a92976" TargetMode="External"/><Relationship Id="rId7" Type="http://schemas.openxmlformats.org/officeDocument/2006/relationships/hyperlink" Target="http://www.bloomberg.com/features/2015-mcdonalds-franchises/" TargetMode="External"/><Relationship Id="rId2" Type="http://schemas.openxmlformats.org/officeDocument/2006/relationships/hyperlink" Target="http://corporate.mcdonalds.com/content/dam/AboutMcDonalds/Investors%202/2015%20Annual%20Report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orbes.com/sites/panosmourdoukoutas/2012/04/20/mcdonalds-winning-strategy-at-home-and-abroad/#526cf2cb70da" TargetMode="External"/><Relationship Id="rId5" Type="http://schemas.openxmlformats.org/officeDocument/2006/relationships/hyperlink" Target="http://marketrealist.com/2013/12/franchise-mcdonalds-franchise-agreements-work/" TargetMode="External"/><Relationship Id="rId4" Type="http://schemas.openxmlformats.org/officeDocument/2006/relationships/hyperlink" Target="http://www.mcdonalds.ca/ca/en/our_story/our_history.html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marketrealist.com/2014/07/must-know-company-overview-mcdonalds/" TargetMode="External"/><Relationship Id="rId7" Type="http://schemas.openxmlformats.org/officeDocument/2006/relationships/hyperlink" Target="http://marketrealist.com/2013/12/mcdonalds-global-business-model-three-legged-stool/" TargetMode="External"/><Relationship Id="rId2" Type="http://schemas.openxmlformats.org/officeDocument/2006/relationships/hyperlink" Target="https://www.statista.com/statistics/219454/mcdonalds-restaurants-worldwid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orbes.com/companies/mcdonalds/" TargetMode="External"/><Relationship Id="rId5" Type="http://schemas.openxmlformats.org/officeDocument/2006/relationships/hyperlink" Target="http://money.cnn.com/2015/07/17/investing/mcdonalds-franchisees-survey/index.html" TargetMode="External"/><Relationship Id="rId4" Type="http://schemas.openxmlformats.org/officeDocument/2006/relationships/hyperlink" Target="http://www.globalnegotiator.com/international-trade/dictionary/international-franchisin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sz="4800" dirty="0"/>
              <a:t>Company Analysis: McDonald's International Financing Activities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/>
              <a:t>Neil Gill, 101010920</a:t>
            </a:r>
          </a:p>
        </p:txBody>
      </p:sp>
    </p:spTree>
    <p:extLst>
      <p:ext uri="{BB962C8B-B14F-4D97-AF65-F5344CB8AC3E}">
        <p14:creationId xmlns:p14="http://schemas.microsoft.com/office/powerpoint/2010/main" val="3395582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Objective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Provide a profile of the McDonald’s Corporation</a:t>
            </a:r>
          </a:p>
          <a:p>
            <a:r>
              <a:rPr lang="en-CA" dirty="0"/>
              <a:t>Define the activity of International Franchising</a:t>
            </a:r>
          </a:p>
          <a:p>
            <a:r>
              <a:rPr lang="en-CA" dirty="0"/>
              <a:t>Analyze McDonald’s participation in international franchising</a:t>
            </a:r>
          </a:p>
          <a:p>
            <a:r>
              <a:rPr lang="en-CA" dirty="0"/>
              <a:t>Provide an overview of the general business environment McDonald’s franchisees face abroad</a:t>
            </a:r>
          </a:p>
          <a:p>
            <a:r>
              <a:rPr lang="en-CA" dirty="0"/>
              <a:t>Offer recommendations to improve McDonald’s franchising process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21226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Company Profile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Massive international limited fast food restaurant chain </a:t>
            </a:r>
            <a:r>
              <a:rPr lang="en-CA" sz="1050" dirty="0"/>
              <a:t>(Adams, 2013)</a:t>
            </a:r>
          </a:p>
          <a:p>
            <a:r>
              <a:rPr lang="en-CA" dirty="0"/>
              <a:t>36 525 restaurants in 119 countries </a:t>
            </a:r>
            <a:r>
              <a:rPr lang="en-CA" sz="1050" dirty="0"/>
              <a:t>(Statista, 2016)</a:t>
            </a:r>
          </a:p>
          <a:p>
            <a:pPr lvl="1"/>
            <a:r>
              <a:rPr lang="en-CA" dirty="0"/>
              <a:t>~80% are franchised</a:t>
            </a:r>
          </a:p>
          <a:p>
            <a:r>
              <a:rPr lang="en-CA" dirty="0"/>
              <a:t>Founded in 1955 (Ray Kroc) </a:t>
            </a:r>
            <a:r>
              <a:rPr lang="en-CA" sz="1050" dirty="0"/>
              <a:t>(McDonalds, 2016)</a:t>
            </a:r>
          </a:p>
          <a:p>
            <a:r>
              <a:rPr lang="en-CA" sz="1800" i="1" dirty="0"/>
              <a:t>“Be our customer’s favourite place and way to eat and drink”</a:t>
            </a:r>
          </a:p>
          <a:p>
            <a:pPr lvl="1"/>
            <a:r>
              <a:rPr lang="en-CA" dirty="0"/>
              <a:t>Universal experience</a:t>
            </a:r>
          </a:p>
          <a:p>
            <a:pPr lvl="1"/>
            <a:r>
              <a:rPr lang="en-CA" dirty="0"/>
              <a:t>Plan to win </a:t>
            </a:r>
            <a:r>
              <a:rPr lang="en-CA" sz="1050" dirty="0"/>
              <a:t>(Neilson, 2013)</a:t>
            </a:r>
            <a:endParaRPr lang="en-CA" sz="1050" dirty="0"/>
          </a:p>
          <a:p>
            <a:pPr lvl="2"/>
            <a:r>
              <a:rPr lang="en-CA" dirty="0"/>
              <a:t>Use 5 Ps to enhance service</a:t>
            </a:r>
            <a:endParaRPr lang="en-CA" dirty="0"/>
          </a:p>
          <a:p>
            <a:pPr lvl="1"/>
            <a:r>
              <a:rPr lang="en-CA" dirty="0"/>
              <a:t>“3 Legged Stool” </a:t>
            </a:r>
            <a:r>
              <a:rPr lang="en-CA" sz="1050" dirty="0"/>
              <a:t>(Neilson, 2013)</a:t>
            </a:r>
          </a:p>
          <a:p>
            <a:pPr lvl="1"/>
            <a:endParaRPr lang="en-CA" dirty="0"/>
          </a:p>
          <a:p>
            <a:endParaRPr lang="en-C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3489" y="2819974"/>
            <a:ext cx="4458511" cy="382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361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Recent Performance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675" y="1994170"/>
            <a:ext cx="7511756" cy="3581400"/>
          </a:xfr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3564" y="6242371"/>
            <a:ext cx="6280830" cy="404614"/>
          </a:xfrm>
        </p:spPr>
        <p:txBody>
          <a:bodyPr/>
          <a:lstStyle/>
          <a:p>
            <a:r>
              <a:rPr lang="en-US" i="1" dirty="0"/>
              <a:t>McDonald's Corp. (2015). McDonald's Corp. Annual Report. Washington, DC. Retrieved from: 	</a:t>
            </a:r>
            <a:r>
              <a:rPr lang="en-US" i="1" dirty="0">
                <a:hlinkClick r:id="rId3"/>
              </a:rPr>
              <a:t>http://corporate.mcdonalds.com/content/dam/AboutMcDonalds/Investors%202/201</a:t>
            </a:r>
            <a:r>
              <a:rPr lang="en-US" dirty="0">
                <a:hlinkClick r:id="rId3"/>
              </a:rPr>
              <a:t>	</a:t>
            </a:r>
            <a:r>
              <a:rPr lang="en-US" i="1" dirty="0">
                <a:hlinkClick r:id="rId3"/>
              </a:rPr>
              <a:t>5%20Annual%20Report.pdf</a:t>
            </a:r>
            <a:endParaRPr lang="en-US" i="1" dirty="0"/>
          </a:p>
          <a:p>
            <a:endParaRPr lang="en-CA" i="1" dirty="0"/>
          </a:p>
        </p:txBody>
      </p:sp>
    </p:spTree>
    <p:extLst>
      <p:ext uri="{BB962C8B-B14F-4D97-AF65-F5344CB8AC3E}">
        <p14:creationId xmlns:p14="http://schemas.microsoft.com/office/powerpoint/2010/main" val="3819268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Recent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McDonald’s is the 9</a:t>
            </a:r>
            <a:r>
              <a:rPr lang="en-CA" baseline="30000" dirty="0"/>
              <a:t>th</a:t>
            </a:r>
            <a:r>
              <a:rPr lang="en-CA" dirty="0"/>
              <a:t> most valuable brand globally </a:t>
            </a:r>
            <a:r>
              <a:rPr lang="en-CA" sz="1050" dirty="0"/>
              <a:t>(Forbes, 2016)</a:t>
            </a:r>
          </a:p>
          <a:p>
            <a:r>
              <a:rPr lang="en-CA" dirty="0"/>
              <a:t>#1 Global fast food chain </a:t>
            </a:r>
            <a:r>
              <a:rPr lang="en-CA" sz="1050" dirty="0"/>
              <a:t>(Forbes, 2012)</a:t>
            </a:r>
          </a:p>
          <a:p>
            <a:r>
              <a:rPr lang="en-CA" dirty="0"/>
              <a:t>Dominance is supported by a local survey</a:t>
            </a:r>
          </a:p>
          <a:p>
            <a:pPr marL="0" indent="0">
              <a:buNone/>
            </a:pPr>
            <a:r>
              <a:rPr lang="en-CA" dirty="0"/>
              <a:t>I conducted</a:t>
            </a:r>
          </a:p>
          <a:p>
            <a:pPr lvl="1"/>
            <a:r>
              <a:rPr lang="en-CA" dirty="0"/>
              <a:t>Respondents were 15 of my friends</a:t>
            </a:r>
          </a:p>
          <a:p>
            <a:pPr lvl="1"/>
            <a:r>
              <a:rPr lang="en-CA" dirty="0"/>
              <a:t>Regular consumers of fast food</a:t>
            </a:r>
          </a:p>
          <a:p>
            <a:pPr lvl="1"/>
            <a:r>
              <a:rPr lang="en-CA" dirty="0"/>
              <a:t>Choice between 4 major fast food</a:t>
            </a:r>
          </a:p>
          <a:p>
            <a:pPr marL="530352" lvl="1" indent="0">
              <a:buNone/>
            </a:pPr>
            <a:r>
              <a:rPr lang="en-CA" dirty="0"/>
              <a:t>chains in Ottawa</a:t>
            </a:r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3156253349"/>
              </p:ext>
            </p:extLst>
          </p:nvPr>
        </p:nvGraphicFramePr>
        <p:xfrm>
          <a:off x="6476302" y="2768367"/>
          <a:ext cx="5553512" cy="39320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05609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International Franchising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Arrangement where one party (the franchiser) grants another party (the franchisee):</a:t>
            </a:r>
          </a:p>
          <a:p>
            <a:pPr lvl="1"/>
            <a:r>
              <a:rPr lang="en-US" dirty="0"/>
              <a:t>Right to use its trademark, certain business systems and processes</a:t>
            </a:r>
          </a:p>
          <a:p>
            <a:pPr lvl="2"/>
            <a:r>
              <a:rPr lang="en-US" dirty="0"/>
              <a:t>Produce/market a good according to certain specifications</a:t>
            </a:r>
          </a:p>
          <a:p>
            <a:pPr lvl="1"/>
            <a:r>
              <a:rPr lang="en-US" dirty="0"/>
              <a:t>Franchisee pays:</a:t>
            </a:r>
          </a:p>
          <a:p>
            <a:pPr lvl="2"/>
            <a:r>
              <a:rPr lang="en-US" dirty="0"/>
              <a:t>Franchise fee (1 time)</a:t>
            </a:r>
          </a:p>
          <a:p>
            <a:pPr lvl="2"/>
            <a:r>
              <a:rPr lang="en-US" dirty="0"/>
              <a:t>Percentage of sales revenue as a royalty (to end of franchising agreement)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12427" y="6386274"/>
            <a:ext cx="6280830" cy="404614"/>
          </a:xfrm>
        </p:spPr>
        <p:txBody>
          <a:bodyPr/>
          <a:lstStyle/>
          <a:p>
            <a:r>
              <a:rPr lang="en-US" dirty="0"/>
              <a:t>International Franchising. (</a:t>
            </a:r>
            <a:r>
              <a:rPr lang="en-US" dirty="0" err="1"/>
              <a:t>n.d.</a:t>
            </a:r>
            <a:r>
              <a:rPr lang="en-US" dirty="0"/>
              <a:t>). Retrieved November 03, 2016, from 	</a:t>
            </a:r>
            <a:r>
              <a:rPr lang="en-US" dirty="0">
                <a:hlinkClick r:id="rId2"/>
              </a:rPr>
              <a:t>http://www.globalnegotiator.com/international-trade/dictionary/international-</a:t>
            </a:r>
            <a:r>
              <a:rPr lang="en-US" dirty="0"/>
              <a:t>	franchising/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41632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International Franchising</a:t>
            </a:r>
            <a:br>
              <a:rPr lang="en-CA" dirty="0"/>
            </a:br>
            <a:r>
              <a:rPr lang="en-CA" dirty="0"/>
              <a:t>Advantages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Gain name recognition</a:t>
            </a:r>
          </a:p>
          <a:p>
            <a:r>
              <a:rPr lang="en-CA" dirty="0"/>
              <a:t>Tried/tested products</a:t>
            </a:r>
          </a:p>
          <a:p>
            <a:r>
              <a:rPr lang="en-CA" dirty="0"/>
              <a:t>Standard building design and décor</a:t>
            </a:r>
          </a:p>
          <a:p>
            <a:r>
              <a:rPr lang="en-CA" dirty="0"/>
              <a:t>Detailed techniques to run and promote the business</a:t>
            </a:r>
          </a:p>
          <a:p>
            <a:r>
              <a:rPr lang="en-CA" dirty="0"/>
              <a:t>Aid in training employees</a:t>
            </a:r>
          </a:p>
          <a:p>
            <a:r>
              <a:rPr lang="en-CA" dirty="0"/>
              <a:t>Ongoing help in promotion/upgrading of products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7259" y="6352718"/>
            <a:ext cx="6280830" cy="404614"/>
          </a:xfrm>
        </p:spPr>
        <p:txBody>
          <a:bodyPr/>
          <a:lstStyle/>
          <a:p>
            <a:r>
              <a:rPr lang="en-US" dirty="0"/>
              <a:t>International Franchising. (</a:t>
            </a:r>
            <a:r>
              <a:rPr lang="en-US" dirty="0" err="1"/>
              <a:t>n.d.</a:t>
            </a:r>
            <a:r>
              <a:rPr lang="en-US" dirty="0"/>
              <a:t>). Retrieved November 03, 2016, from 	</a:t>
            </a:r>
            <a:r>
              <a:rPr lang="en-US" dirty="0">
                <a:hlinkClick r:id="rId2"/>
              </a:rPr>
              <a:t>http://www.globalnegotiator.com/international-trade/dictionary/international-</a:t>
            </a:r>
            <a:r>
              <a:rPr lang="en-US" dirty="0"/>
              <a:t>	franchising/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657475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McDonald’s International Franchising:</a:t>
            </a:r>
            <a:br>
              <a:rPr lang="en-CA" dirty="0"/>
            </a:br>
            <a:r>
              <a:rPr lang="en-CA" sz="4000" dirty="0"/>
              <a:t>Franchise/Corporate relations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Franchises very important to revenues/profits </a:t>
            </a:r>
          </a:p>
          <a:p>
            <a:pPr lvl="1"/>
            <a:r>
              <a:rPr lang="en-CA" dirty="0"/>
              <a:t>Make up the majority of revenues globally</a:t>
            </a:r>
            <a:r>
              <a:rPr lang="en-CA" dirty="0"/>
              <a:t> </a:t>
            </a:r>
            <a:r>
              <a:rPr lang="en-CA" sz="1050" dirty="0"/>
              <a:t>(McDonald's Corporation, 2015)</a:t>
            </a:r>
            <a:endParaRPr lang="en-CA" sz="1050" dirty="0"/>
          </a:p>
          <a:p>
            <a:r>
              <a:rPr lang="en-CA" dirty="0"/>
              <a:t>3 legged stool</a:t>
            </a:r>
          </a:p>
          <a:p>
            <a:pPr lvl="1"/>
            <a:r>
              <a:rPr lang="en-CA" dirty="0"/>
              <a:t>Needs of franchisees a part of decisions</a:t>
            </a:r>
          </a:p>
          <a:p>
            <a:pPr lvl="1"/>
            <a:r>
              <a:rPr lang="en-CA" dirty="0"/>
              <a:t>Equally important as suppliers and employees</a:t>
            </a:r>
          </a:p>
          <a:p>
            <a:r>
              <a:rPr lang="en-CA" dirty="0"/>
              <a:t>Franchisees given great autonomy </a:t>
            </a:r>
          </a:p>
          <a:p>
            <a:pPr lvl="1"/>
            <a:r>
              <a:rPr lang="en-CA" dirty="0"/>
              <a:t>Share risks and benefits with corporate </a:t>
            </a:r>
            <a:r>
              <a:rPr lang="en-CA" sz="1050" dirty="0"/>
              <a:t>(Forbes, 2012)</a:t>
            </a:r>
          </a:p>
          <a:p>
            <a:pPr lvl="1"/>
            <a:endParaRPr lang="en-CA" dirty="0"/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3411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McDonald’s International Franchising: Purchasing/Operating Costs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/>
              <a:t>Purchase</a:t>
            </a:r>
          </a:p>
          <a:p>
            <a:r>
              <a:rPr lang="en-CA" dirty="0"/>
              <a:t>New=40%</a:t>
            </a:r>
          </a:p>
          <a:p>
            <a:r>
              <a:rPr lang="en-CA" dirty="0"/>
              <a:t>Existing=25%</a:t>
            </a:r>
          </a:p>
          <a:p>
            <a:pPr lvl="1"/>
            <a:r>
              <a:rPr lang="en-CA" dirty="0"/>
              <a:t>Must be paid in equity</a:t>
            </a:r>
          </a:p>
          <a:p>
            <a:pPr lvl="1"/>
            <a:r>
              <a:rPr lang="en-CA" dirty="0"/>
              <a:t>Must be paid off in 7 years max</a:t>
            </a:r>
          </a:p>
          <a:p>
            <a:r>
              <a:rPr lang="en-CA" dirty="0"/>
              <a:t>Generally require $800 000 of liquid capital</a:t>
            </a:r>
          </a:p>
          <a:p>
            <a:pPr marL="530352" lvl="1" indent="0">
              <a:buNone/>
            </a:pP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/>
              <a:t>Operating</a:t>
            </a:r>
          </a:p>
          <a:p>
            <a:r>
              <a:rPr lang="en-CA" dirty="0"/>
              <a:t>Service: Monthly, 4% of sales</a:t>
            </a:r>
          </a:p>
          <a:p>
            <a:r>
              <a:rPr lang="en-CA" dirty="0"/>
              <a:t>Rent: Monthly, % of sales (varies)</a:t>
            </a:r>
          </a:p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37593" y="6344329"/>
            <a:ext cx="6280830" cy="404614"/>
          </a:xfrm>
        </p:spPr>
        <p:txBody>
          <a:bodyPr/>
          <a:lstStyle/>
          <a:p>
            <a:r>
              <a:rPr lang="en-US" sz="1050" dirty="0"/>
              <a:t>Purchasing Your Franchise. (</a:t>
            </a:r>
            <a:r>
              <a:rPr lang="en-US" sz="1050" dirty="0" err="1"/>
              <a:t>n.d.</a:t>
            </a:r>
            <a:r>
              <a:rPr lang="en-US" sz="1050" dirty="0"/>
              <a:t>). Retrieved November 03, 2016, from 	</a:t>
            </a:r>
            <a:r>
              <a:rPr lang="en-US" sz="1050" dirty="0">
                <a:hlinkClick r:id="rId2"/>
              </a:rPr>
              <a:t>http://www.mcdonalds.ca/ca/en/our_story/corporate_info/franchising/purchasing_your_franchise</a:t>
            </a:r>
            <a:r>
              <a:rPr lang="en-US" sz="1050" dirty="0"/>
              <a:t>.	html</a:t>
            </a:r>
            <a:endParaRPr lang="en-CA" sz="1050" dirty="0"/>
          </a:p>
        </p:txBody>
      </p:sp>
    </p:spTree>
    <p:extLst>
      <p:ext uri="{BB962C8B-B14F-4D97-AF65-F5344CB8AC3E}">
        <p14:creationId xmlns:p14="http://schemas.microsoft.com/office/powerpoint/2010/main" val="41624879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McDonald’s International Franchising Franchise Agreement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Franchisees provide a portion of capital to start-up</a:t>
            </a:r>
          </a:p>
          <a:p>
            <a:pPr lvl="1"/>
            <a:r>
              <a:rPr lang="en-CA" dirty="0"/>
              <a:t>Equipment, Signs, Seating, etc.</a:t>
            </a:r>
          </a:p>
          <a:p>
            <a:r>
              <a:rPr lang="en-CA" dirty="0"/>
              <a:t>Company secures leases for the land/building</a:t>
            </a:r>
          </a:p>
          <a:p>
            <a:r>
              <a:rPr lang="en-CA" dirty="0"/>
              <a:t>Contribute to company’s revenue stream through royalty payments (service fee and rent)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37594" y="6344329"/>
            <a:ext cx="6280830" cy="404614"/>
          </a:xfrm>
        </p:spPr>
        <p:txBody>
          <a:bodyPr/>
          <a:lstStyle/>
          <a:p>
            <a:r>
              <a:rPr lang="en-US" dirty="0"/>
              <a:t>Purchasing Your Franchise. (</a:t>
            </a:r>
            <a:r>
              <a:rPr lang="en-US" dirty="0" err="1"/>
              <a:t>n.d.</a:t>
            </a:r>
            <a:r>
              <a:rPr lang="en-US" dirty="0"/>
              <a:t>). Retrieved November 03, 2016, from 	</a:t>
            </a:r>
            <a:r>
              <a:rPr lang="en-US" dirty="0">
                <a:hlinkClick r:id="rId2"/>
              </a:rPr>
              <a:t>http://www.mcdonalds.ca/ca/en/our_story/corporate_info/franchising/purchasing_yo</a:t>
            </a:r>
            <a:r>
              <a:rPr lang="en-US" dirty="0"/>
              <a:t>	</a:t>
            </a:r>
            <a:r>
              <a:rPr lang="en-US" dirty="0" err="1"/>
              <a:t>ur_franchise</a:t>
            </a:r>
            <a:r>
              <a:rPr lang="en-US" dirty="0"/>
              <a:t>.	html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356879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McDonald’s International Franchising</a:t>
            </a:r>
            <a:br>
              <a:rPr lang="en-CA" dirty="0"/>
            </a:br>
            <a:r>
              <a:rPr lang="en-CA" dirty="0"/>
              <a:t>Collective Purchasing Agreement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Company and it’s franchisees purchase:</a:t>
            </a:r>
          </a:p>
          <a:p>
            <a:pPr lvl="1"/>
            <a:r>
              <a:rPr lang="en-CA" dirty="0"/>
              <a:t>Food, packaging, equipment, etc.</a:t>
            </a:r>
          </a:p>
          <a:p>
            <a:pPr lvl="2"/>
            <a:r>
              <a:rPr lang="en-CA" dirty="0"/>
              <a:t>Numerous independent suppliers</a:t>
            </a:r>
          </a:p>
          <a:p>
            <a:r>
              <a:rPr lang="en-CA" dirty="0"/>
              <a:t>Company strictly enforces high standards</a:t>
            </a:r>
          </a:p>
          <a:p>
            <a:pPr lvl="1"/>
            <a:r>
              <a:rPr lang="en-CA" dirty="0"/>
              <a:t>Only order from company approved suppliers</a:t>
            </a:r>
          </a:p>
          <a:p>
            <a:r>
              <a:rPr lang="en-CA" dirty="0"/>
              <a:t>Quality Centers</a:t>
            </a:r>
          </a:p>
          <a:p>
            <a:pPr lvl="1"/>
            <a:r>
              <a:rPr lang="en-CA" dirty="0"/>
              <a:t>Established globally</a:t>
            </a:r>
          </a:p>
          <a:p>
            <a:pPr lvl="1"/>
            <a:r>
              <a:rPr lang="en-CA" dirty="0"/>
              <a:t>Monitor quality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45982" y="6369496"/>
            <a:ext cx="6280830" cy="404614"/>
          </a:xfrm>
        </p:spPr>
        <p:txBody>
          <a:bodyPr/>
          <a:lstStyle/>
          <a:p>
            <a:r>
              <a:rPr lang="en-US" dirty="0"/>
              <a:t>Nielson, S. (2013, December 23). What is a franchise and how do McDonald's franchise 	agreements work? Retrieved November 03, 2016, from 	http://marketrealist.com/2013/12/franchise-mcdonalds-franchise-agreements-work/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37920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McDonald’s International Franchising Current Initiative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Corporate encouraging franchisees to finance improvements</a:t>
            </a:r>
          </a:p>
          <a:p>
            <a:pPr lvl="1"/>
            <a:r>
              <a:rPr lang="en-CA" dirty="0"/>
              <a:t>Remodeling</a:t>
            </a:r>
          </a:p>
          <a:p>
            <a:pPr lvl="1"/>
            <a:r>
              <a:rPr lang="en-CA" dirty="0"/>
              <a:t>New menu items</a:t>
            </a:r>
          </a:p>
          <a:p>
            <a:pPr lvl="1"/>
            <a:r>
              <a:rPr lang="en-CA" dirty="0"/>
              <a:t>Self service kiosks</a:t>
            </a:r>
          </a:p>
          <a:p>
            <a:pPr lvl="1"/>
            <a:r>
              <a:rPr lang="en-CA" dirty="0"/>
              <a:t>Etc.</a:t>
            </a:r>
          </a:p>
          <a:p>
            <a:r>
              <a:rPr lang="en-CA" dirty="0"/>
              <a:t>Part of a company turnaround plan to combat falling sales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70482" y="6394663"/>
            <a:ext cx="6280830" cy="404614"/>
          </a:xfrm>
        </p:spPr>
        <p:txBody>
          <a:bodyPr/>
          <a:lstStyle/>
          <a:p>
            <a:r>
              <a:rPr lang="en-US" dirty="0"/>
              <a:t>Nielson, S. (2013, December 23). What is a franchise and how do McDonald's franchise 	agreements work? Retrieved November 03, 2016, from 	http://marketrealist.com/2013/12/franchise-mcdonalds-franchise-agreements-work/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94651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McDonald’s International Franchising Franchisee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Franchisee company relations have never been so poor </a:t>
            </a:r>
            <a:r>
              <a:rPr lang="en-CA" sz="1050" dirty="0"/>
              <a:t>(Business Insider, 2015)</a:t>
            </a:r>
          </a:p>
          <a:p>
            <a:r>
              <a:rPr lang="en-CA" dirty="0"/>
              <a:t>Franchisee morale is incredibly low</a:t>
            </a:r>
          </a:p>
          <a:p>
            <a:pPr lvl="1"/>
            <a:r>
              <a:rPr lang="en-CA" dirty="0"/>
              <a:t>“The system is broken..” </a:t>
            </a:r>
            <a:r>
              <a:rPr lang="en-CA" sz="1050" dirty="0"/>
              <a:t>(Business Insider, 2015)</a:t>
            </a:r>
          </a:p>
          <a:p>
            <a:pPr lvl="1"/>
            <a:r>
              <a:rPr lang="en-CA" dirty="0"/>
              <a:t>“We will continue to fall and fail.” </a:t>
            </a:r>
            <a:r>
              <a:rPr lang="en-CA" sz="1050" dirty="0"/>
              <a:t>(Business Insider, 2015)</a:t>
            </a:r>
          </a:p>
          <a:p>
            <a:r>
              <a:rPr lang="en-CA" dirty="0"/>
              <a:t>Franchisees feel frustrated</a:t>
            </a:r>
          </a:p>
          <a:p>
            <a:pPr lvl="1"/>
            <a:r>
              <a:rPr lang="en-CA" dirty="0"/>
              <a:t>Feel that the company is not considering them in their decisions </a:t>
            </a:r>
            <a:r>
              <a:rPr lang="en-CA" sz="1050" dirty="0"/>
              <a:t>(Business Insider, 2015)</a:t>
            </a:r>
          </a:p>
        </p:txBody>
      </p:sp>
    </p:spTree>
    <p:extLst>
      <p:ext uri="{BB962C8B-B14F-4D97-AF65-F5344CB8AC3E}">
        <p14:creationId xmlns:p14="http://schemas.microsoft.com/office/powerpoint/2010/main" val="3419907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McDonald’s International Franchising Franchisee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Franchisees have on major gripe with corporate</a:t>
            </a:r>
          </a:p>
          <a:p>
            <a:pPr lvl="1"/>
            <a:r>
              <a:rPr lang="en-CA" dirty="0"/>
              <a:t>Lack of consistent leadership</a:t>
            </a:r>
          </a:p>
          <a:p>
            <a:pPr lvl="2"/>
            <a:r>
              <a:rPr lang="en-CA" dirty="0"/>
              <a:t>Failed initiatives with no clear direction </a:t>
            </a:r>
            <a:r>
              <a:rPr lang="en-CA" sz="1050" dirty="0"/>
              <a:t>(Egan, 2015)</a:t>
            </a:r>
          </a:p>
          <a:p>
            <a:pPr lvl="3"/>
            <a:r>
              <a:rPr lang="en-CA" dirty="0"/>
              <a:t>Cost falls on franchisees</a:t>
            </a:r>
          </a:p>
          <a:p>
            <a:pPr lvl="4"/>
            <a:r>
              <a:rPr lang="en-US" dirty="0"/>
              <a:t>“…</a:t>
            </a:r>
            <a:r>
              <a:rPr lang="en-US" dirty="0" err="1"/>
              <a:t>McCafé</a:t>
            </a:r>
            <a:r>
              <a:rPr lang="en-US" dirty="0"/>
              <a:t> coffee, requiring a $15,000 to $20,000 espresso machine.” </a:t>
            </a:r>
            <a:r>
              <a:rPr lang="en-US" sz="1050" dirty="0"/>
              <a:t>(Bloomberg, 2015)</a:t>
            </a:r>
            <a:endParaRPr lang="en-CA" sz="1050" dirty="0"/>
          </a:p>
          <a:p>
            <a:pPr lvl="2"/>
            <a:r>
              <a:rPr lang="en-CA" dirty="0"/>
              <a:t>“Trying to be too many things to too many people” </a:t>
            </a:r>
            <a:r>
              <a:rPr lang="en-CA" sz="1050" dirty="0"/>
              <a:t>(Egan, 2015)</a:t>
            </a:r>
          </a:p>
          <a:p>
            <a:pPr lvl="3"/>
            <a:r>
              <a:rPr lang="en-CA" dirty="0"/>
              <a:t>Even obvious to consumers</a:t>
            </a:r>
          </a:p>
          <a:p>
            <a:pPr lvl="4"/>
            <a:r>
              <a:rPr lang="en-CA" dirty="0"/>
              <a:t>“It feels like they’re trying to appeal to many niches with their remodelling but they end up just with mediocre offerings for multiple niches” </a:t>
            </a:r>
            <a:r>
              <a:rPr lang="en-CA" sz="1050" dirty="0"/>
              <a:t>(B. Richmond, personal communication, 2016)</a:t>
            </a:r>
          </a:p>
          <a:p>
            <a:pPr lvl="2"/>
            <a:r>
              <a:rPr lang="en-CA" dirty="0"/>
              <a:t>Bloated menus </a:t>
            </a:r>
            <a:r>
              <a:rPr lang="en-CA" sz="1050" dirty="0"/>
              <a:t>(Business Insider, 2015)</a:t>
            </a:r>
          </a:p>
        </p:txBody>
      </p:sp>
    </p:spTree>
    <p:extLst>
      <p:ext uri="{BB962C8B-B14F-4D97-AF65-F5344CB8AC3E}">
        <p14:creationId xmlns:p14="http://schemas.microsoft.com/office/powerpoint/2010/main" val="29460944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Analysis of the International Business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Asia</a:t>
            </a:r>
          </a:p>
          <a:p>
            <a:pPr lvl="1"/>
            <a:r>
              <a:rPr lang="en-CA" dirty="0"/>
              <a:t>India</a:t>
            </a:r>
          </a:p>
          <a:p>
            <a:pPr lvl="2"/>
            <a:r>
              <a:rPr lang="en-CA" dirty="0"/>
              <a:t>Improved growth due to culturally tailored menu items</a:t>
            </a:r>
          </a:p>
          <a:p>
            <a:pPr lvl="1"/>
            <a:r>
              <a:rPr lang="en-CA" dirty="0"/>
              <a:t>China</a:t>
            </a:r>
          </a:p>
          <a:p>
            <a:pPr lvl="2"/>
            <a:r>
              <a:rPr lang="en-CA" dirty="0"/>
              <a:t>Consumer revolt over food safety scandal</a:t>
            </a:r>
          </a:p>
          <a:p>
            <a:pPr lvl="1"/>
            <a:r>
              <a:rPr lang="en-CA" dirty="0"/>
              <a:t>Japan</a:t>
            </a:r>
          </a:p>
          <a:p>
            <a:pPr lvl="2"/>
            <a:r>
              <a:rPr lang="en-CA" dirty="0"/>
              <a:t>Loss of consumer trust</a:t>
            </a:r>
          </a:p>
          <a:p>
            <a:pPr lvl="3"/>
            <a:r>
              <a:rPr lang="en-CA" dirty="0"/>
              <a:t>Food safety scandal</a:t>
            </a:r>
          </a:p>
          <a:p>
            <a:pPr lvl="3"/>
            <a:r>
              <a:rPr lang="en-CA" dirty="0"/>
              <a:t>Cost cutting worsening consumer experience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78871" y="6319162"/>
            <a:ext cx="6280830" cy="404614"/>
          </a:xfrm>
        </p:spPr>
        <p:txBody>
          <a:bodyPr/>
          <a:lstStyle/>
          <a:p>
            <a:r>
              <a:rPr lang="en-US" dirty="0"/>
              <a:t>McDonald’s and its challenges worldwide: A market-by-market look. (15, January 29). 	Retrieved November 03, 2016, from </a:t>
            </a:r>
            <a:r>
              <a:rPr lang="en-US" dirty="0">
                <a:hlinkClick r:id="rId2"/>
              </a:rPr>
              <a:t>https://www.ft.com/content/f8ac22fc-a7c1-11e4-</a:t>
            </a:r>
            <a:r>
              <a:rPr lang="en-US" dirty="0"/>
              <a:t>	8e78-00144feab7de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408873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Analysis of the International Business Environment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Europe</a:t>
            </a:r>
          </a:p>
          <a:p>
            <a:pPr lvl="1"/>
            <a:r>
              <a:rPr lang="en-CA" dirty="0"/>
              <a:t>Introduction of locally tailored menu items improved revenues</a:t>
            </a:r>
          </a:p>
          <a:p>
            <a:pPr lvl="2"/>
            <a:r>
              <a:rPr lang="en-CA" dirty="0"/>
              <a:t>France and the </a:t>
            </a:r>
            <a:r>
              <a:rPr lang="en-CA" dirty="0" err="1"/>
              <a:t>McBaguette</a:t>
            </a:r>
            <a:endParaRPr lang="en-CA" dirty="0"/>
          </a:p>
          <a:p>
            <a:pPr lvl="1"/>
            <a:r>
              <a:rPr lang="en-CA" dirty="0"/>
              <a:t>Consumer confidence issues (Eastern Europe)</a:t>
            </a:r>
          </a:p>
          <a:p>
            <a:pPr lvl="1"/>
            <a:r>
              <a:rPr lang="en-CA" dirty="0"/>
              <a:t>Recessions (Greece, Italy)</a:t>
            </a:r>
          </a:p>
          <a:p>
            <a:r>
              <a:rPr lang="en-CA" dirty="0"/>
              <a:t>Latin America</a:t>
            </a:r>
          </a:p>
          <a:p>
            <a:pPr lvl="1"/>
            <a:r>
              <a:rPr lang="en-CA" dirty="0"/>
              <a:t>Introduction of healthier traditional options drove sales</a:t>
            </a:r>
          </a:p>
          <a:p>
            <a:pPr lvl="1"/>
            <a:r>
              <a:rPr lang="en-CA" dirty="0"/>
              <a:t>Poor macroeconomic conditions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70481" y="6361107"/>
            <a:ext cx="6280830" cy="404614"/>
          </a:xfrm>
        </p:spPr>
        <p:txBody>
          <a:bodyPr/>
          <a:lstStyle/>
          <a:p>
            <a:r>
              <a:rPr lang="en-US" dirty="0"/>
              <a:t>McDonald’s and its challenges worldwide: A market-by-market look. (15, January 29). 	Retrieved November 03, 2016, from </a:t>
            </a:r>
            <a:r>
              <a:rPr lang="en-US" dirty="0">
                <a:hlinkClick r:id="rId2"/>
              </a:rPr>
              <a:t>https://www.ft.com/content/f8ac22fc-a7c1-11e4-</a:t>
            </a:r>
            <a:r>
              <a:rPr lang="en-US" dirty="0"/>
              <a:t>	8e78-00144feab7de</a:t>
            </a:r>
            <a:endParaRPr lang="en-C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312" y="3249039"/>
            <a:ext cx="3565195" cy="200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3039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Continue to offer franchisee agency</a:t>
            </a:r>
          </a:p>
          <a:p>
            <a:pPr lvl="1"/>
            <a:r>
              <a:rPr lang="en-CA" dirty="0"/>
              <a:t>Cultural adaptation</a:t>
            </a:r>
          </a:p>
          <a:p>
            <a:r>
              <a:rPr lang="en-CA" dirty="0"/>
              <a:t>Tighten quality control in emerging markets</a:t>
            </a:r>
          </a:p>
          <a:p>
            <a:pPr lvl="1"/>
            <a:r>
              <a:rPr lang="en-CA" dirty="0"/>
              <a:t>Harder to win back consumer trust</a:t>
            </a:r>
          </a:p>
          <a:p>
            <a:r>
              <a:rPr lang="en-CA" dirty="0"/>
              <a:t>Test innovations first</a:t>
            </a:r>
          </a:p>
          <a:p>
            <a:pPr lvl="1"/>
            <a:r>
              <a:rPr lang="en-CA" dirty="0"/>
              <a:t>Corporate or willing franchise restaurants</a:t>
            </a:r>
          </a:p>
          <a:p>
            <a:pPr lvl="1"/>
            <a:r>
              <a:rPr lang="en-CA" dirty="0"/>
              <a:t>Current strategy is costly for franchisees</a:t>
            </a:r>
          </a:p>
          <a:p>
            <a:pPr lvl="1"/>
            <a:r>
              <a:rPr lang="en-CA" dirty="0"/>
              <a:t>Franchisee revolt/exit can be avoided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620466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Consider franchisee feedback more</a:t>
            </a:r>
          </a:p>
          <a:p>
            <a:pPr lvl="1"/>
            <a:r>
              <a:rPr lang="en-CA" dirty="0"/>
              <a:t>Poor relationship with franchisees can be toxic</a:t>
            </a:r>
          </a:p>
          <a:p>
            <a:pPr lvl="2"/>
            <a:r>
              <a:rPr lang="en-CA" dirty="0"/>
              <a:t>Will lead to the revolt/exit of franchisees</a:t>
            </a:r>
          </a:p>
          <a:p>
            <a:pPr lvl="2"/>
            <a:r>
              <a:rPr lang="en-CA" dirty="0"/>
              <a:t>Franchising becomes less attractive</a:t>
            </a:r>
          </a:p>
          <a:p>
            <a:pPr lvl="3"/>
            <a:r>
              <a:rPr lang="en-CA" dirty="0"/>
              <a:t>Harder to refranchise</a:t>
            </a:r>
          </a:p>
          <a:p>
            <a:pPr lvl="1"/>
            <a:r>
              <a:rPr lang="en-CA" dirty="0"/>
              <a:t>3 legged stool model cannot work with only 2 legs!</a:t>
            </a:r>
          </a:p>
        </p:txBody>
      </p:sp>
    </p:spTree>
    <p:extLst>
      <p:ext uri="{BB962C8B-B14F-4D97-AF65-F5344CB8AC3E}">
        <p14:creationId xmlns:p14="http://schemas.microsoft.com/office/powerpoint/2010/main" val="42049836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7072" y="2319556"/>
            <a:ext cx="9601200" cy="3581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100" dirty="0"/>
              <a:t>McDonald's Corp. (2015). McDonald's Corp. Annual Report. Washington, DC. Retrieved 	</a:t>
            </a:r>
            <a:r>
              <a:rPr lang="en-US" sz="1100" dirty="0" err="1"/>
              <a:t>from:</a:t>
            </a:r>
            <a:r>
              <a:rPr lang="en-US" sz="1100" dirty="0" err="1">
                <a:hlinkClick r:id="rId2"/>
              </a:rPr>
              <a:t>http</a:t>
            </a:r>
            <a:r>
              <a:rPr lang="en-US" sz="1100" dirty="0">
                <a:hlinkClick r:id="rId2"/>
              </a:rPr>
              <a:t>://corporate.mcdonalds.com/content/dam/</a:t>
            </a:r>
            <a:r>
              <a:rPr lang="en-US" sz="1100" dirty="0" err="1">
                <a:hlinkClick r:id="rId2"/>
              </a:rPr>
              <a:t>AboutMcDonalds</a:t>
            </a:r>
            <a:r>
              <a:rPr lang="en-US" sz="1100" dirty="0">
                <a:hlinkClick r:id="rId2"/>
              </a:rPr>
              <a:t>/Investors%202/2015%20Annual%20Report.pdf</a:t>
            </a:r>
            <a:endParaRPr lang="en-US" sz="1100" dirty="0"/>
          </a:p>
          <a:p>
            <a:pPr marL="0" indent="0">
              <a:buNone/>
            </a:pPr>
            <a:r>
              <a:rPr lang="en-US" sz="1100" dirty="0"/>
              <a:t>Top 10 Global Fast Food Chains. (2012). Retrieved November 03, 2016, from </a:t>
            </a:r>
            <a:r>
              <a:rPr lang="en-US" sz="1100" dirty="0">
                <a:hlinkClick r:id="rId3"/>
              </a:rPr>
              <a:t>http://www.forbes.com/pictures/feji45hfkh/top-10-global-fast-food-brands-2/#23b751a92976</a:t>
            </a:r>
            <a:endParaRPr lang="en-US" sz="1100" dirty="0"/>
          </a:p>
          <a:p>
            <a:pPr marL="0" indent="0">
              <a:buNone/>
            </a:pPr>
            <a:r>
              <a:rPr lang="en-US" sz="1100" dirty="0"/>
              <a:t>The History of the Golden Arches™. (</a:t>
            </a:r>
            <a:r>
              <a:rPr lang="en-US" sz="1100" dirty="0" err="1"/>
              <a:t>n.d.</a:t>
            </a:r>
            <a:r>
              <a:rPr lang="en-US" sz="1100" dirty="0"/>
              <a:t>). Retrieved November 03, 2016, from </a:t>
            </a:r>
            <a:r>
              <a:rPr lang="en-US" sz="1100" dirty="0">
                <a:hlinkClick r:id="rId4"/>
              </a:rPr>
              <a:t>http://www.mcdonalds.ca/ca/en/our_story/our_history.html</a:t>
            </a:r>
            <a:endParaRPr lang="en-US" sz="1100" dirty="0"/>
          </a:p>
          <a:p>
            <a:pPr marL="0" indent="0">
              <a:buNone/>
            </a:pPr>
            <a:r>
              <a:rPr lang="en-US" sz="1100" dirty="0"/>
              <a:t>Purchasing Your Franchise. (</a:t>
            </a:r>
            <a:r>
              <a:rPr lang="en-US" sz="1100" dirty="0" err="1"/>
              <a:t>n.d.</a:t>
            </a:r>
            <a:r>
              <a:rPr lang="en-US" sz="1100" dirty="0"/>
              <a:t>). Retrieved November 03, 2016, from 	http://www.mcdonalds.ca/ca/en/our_story/corporate_info/franchising/purchasing_your_franchise.html</a:t>
            </a:r>
            <a:endParaRPr lang="en-US" sz="1100" i="1" dirty="0"/>
          </a:p>
          <a:p>
            <a:pPr marL="0" indent="0">
              <a:buNone/>
            </a:pPr>
            <a:r>
              <a:rPr lang="en-US" sz="1100" dirty="0"/>
              <a:t>Nielson, S. (2013, December 23). What is a franchise and how do McDonald's franchise agreements work? Retrieved November 03, 2016, from 	</a:t>
            </a:r>
            <a:r>
              <a:rPr lang="en-US" sz="1100" dirty="0">
                <a:hlinkClick r:id="rId5"/>
              </a:rPr>
              <a:t>http://marketrealist.com/2013/12/franchise-mcdonalds-franchise-agreements-work/</a:t>
            </a:r>
            <a:endParaRPr lang="en-US" sz="1100" dirty="0"/>
          </a:p>
          <a:p>
            <a:pPr marL="0" indent="0">
              <a:buNone/>
            </a:pPr>
            <a:r>
              <a:rPr lang="en-US" sz="1100" dirty="0" err="1"/>
              <a:t>Mourdoukoutas</a:t>
            </a:r>
            <a:r>
              <a:rPr lang="en-US" sz="1100" dirty="0"/>
              <a:t>, P. (2012, April 20). McDonald's Winning Strategy, At Home And Abroad. Retrieved November 03, 2016, from 	</a:t>
            </a:r>
            <a:r>
              <a:rPr lang="en-US" sz="1100" dirty="0">
                <a:hlinkClick r:id="rId6"/>
              </a:rPr>
              <a:t>http://www.forbes.com/sites/panosmourdoukoutas/2012/04/20/mcdonalds-winning-strategy-at-home-and-abroad/#526cf2cb70da</a:t>
            </a:r>
            <a:endParaRPr lang="en-US" sz="1100" dirty="0"/>
          </a:p>
          <a:p>
            <a:pPr marL="0" indent="0">
              <a:buNone/>
            </a:pPr>
            <a:r>
              <a:rPr lang="en-US" sz="1100" dirty="0" err="1"/>
              <a:t>McRevolt</a:t>
            </a:r>
            <a:r>
              <a:rPr lang="en-US" sz="1100" dirty="0"/>
              <a:t>: The Frustrating Life of the McDonald's Franchisee. (2016, September 16). Retrieved November 03, 2016, from 	</a:t>
            </a:r>
            <a:r>
              <a:rPr lang="en-US" sz="1100" dirty="0">
                <a:hlinkClick r:id="rId7"/>
              </a:rPr>
              <a:t>http://www.bloomberg.com/features/2015-mcdonalds-franchises/</a:t>
            </a:r>
            <a:endParaRPr lang="en-US" sz="1100" dirty="0"/>
          </a:p>
          <a:p>
            <a:pPr marL="0" indent="0">
              <a:buNone/>
            </a:pPr>
            <a:r>
              <a:rPr lang="en-US" sz="1100" dirty="0"/>
              <a:t>McDonald’s and its challenges worldwide: A market-by-market look. (15, January 29). Retrieved November 03, 2016, from 	</a:t>
            </a:r>
            <a:r>
              <a:rPr lang="en-US" sz="1100" dirty="0">
                <a:hlinkClick r:id="rId8"/>
              </a:rPr>
              <a:t>https://www.ft.com/content/f8ac22fc-a7c1-11e4-8e78-00144feab7de</a:t>
            </a:r>
            <a:endParaRPr lang="en-US" sz="1100" dirty="0"/>
          </a:p>
          <a:p>
            <a:pPr marL="0" indent="0">
              <a:buNone/>
            </a:pPr>
            <a:endParaRPr lang="en-US" sz="1100" i="1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257416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050" dirty="0"/>
              <a:t>McDonald's: Number of restaurants worldwide | Statista. (2016). Retrieved November 03, 2016, from </a:t>
            </a:r>
            <a:r>
              <a:rPr lang="en-US" sz="1050" dirty="0">
                <a:hlinkClick r:id="rId2"/>
              </a:rPr>
              <a:t>https://www.statista.com/statistics/219454/mcdonalds-	restaurants-worldwide/</a:t>
            </a:r>
            <a:endParaRPr lang="en-US" sz="1050" dirty="0"/>
          </a:p>
          <a:p>
            <a:pPr marL="0" indent="0">
              <a:buNone/>
            </a:pPr>
            <a:r>
              <a:rPr lang="en-US" sz="1050" dirty="0"/>
              <a:t>Jones, A. (2014, July 18). Must-know: A company overview of McDonald’s. Retrieved November 03, 2016, from </a:t>
            </a:r>
            <a:r>
              <a:rPr lang="en-US" sz="1050" dirty="0">
                <a:hlinkClick r:id="rId3"/>
              </a:rPr>
              <a:t>http://marketrealist.com/2014/07/must-know-	company-overview-</a:t>
            </a:r>
            <a:r>
              <a:rPr lang="en-US" sz="1050" dirty="0" err="1">
                <a:hlinkClick r:id="rId3"/>
              </a:rPr>
              <a:t>mcdonalds</a:t>
            </a:r>
            <a:r>
              <a:rPr lang="en-US" sz="1050" dirty="0">
                <a:hlinkClick r:id="rId3"/>
              </a:rPr>
              <a:t>/</a:t>
            </a:r>
            <a:endParaRPr lang="en-US" sz="1050" dirty="0"/>
          </a:p>
          <a:p>
            <a:pPr marL="0" indent="0">
              <a:buNone/>
            </a:pPr>
            <a:r>
              <a:rPr lang="en-US" sz="1050" dirty="0"/>
              <a:t>International Franchising. (</a:t>
            </a:r>
            <a:r>
              <a:rPr lang="en-US" sz="1050" dirty="0" err="1"/>
              <a:t>n.d.</a:t>
            </a:r>
            <a:r>
              <a:rPr lang="en-US" sz="1050" dirty="0"/>
              <a:t>). Retrieved November 03, 2016, from </a:t>
            </a:r>
            <a:r>
              <a:rPr lang="en-US" sz="1050" dirty="0">
                <a:hlinkClick r:id="rId4"/>
              </a:rPr>
              <a:t>http://www.globalnegotiator.com/international-trade/dictionary/international-franchising/</a:t>
            </a:r>
            <a:endParaRPr lang="en-US" sz="1050" dirty="0"/>
          </a:p>
          <a:p>
            <a:pPr marL="0" indent="0">
              <a:buNone/>
            </a:pPr>
            <a:r>
              <a:rPr lang="en-US" sz="1050" dirty="0"/>
              <a:t>Egan, M. (2015, July 17). Not loving it: McDonald's franchisees are depressed. Retrieved November 03, 2016, from 	</a:t>
            </a:r>
            <a:r>
              <a:rPr lang="en-US" sz="1050" dirty="0">
                <a:hlinkClick r:id="rId5"/>
              </a:rPr>
              <a:t>http://money.cnn.com/2015/07/17/investing/mcdonalds-franchisees-survey/index.html</a:t>
            </a:r>
            <a:endParaRPr lang="en-US" sz="1050" dirty="0"/>
          </a:p>
          <a:p>
            <a:pPr marL="0" indent="0">
              <a:buNone/>
            </a:pPr>
            <a:r>
              <a:rPr lang="en-US" sz="1050" dirty="0"/>
              <a:t>The World's Biggest Public Companies. (2016). Retrieved November 03, 2016, from </a:t>
            </a:r>
            <a:r>
              <a:rPr lang="en-US" sz="1050" dirty="0">
                <a:hlinkClick r:id="rId6"/>
              </a:rPr>
              <a:t>http://www.forbes.com/companies/mcdonalds/</a:t>
            </a:r>
            <a:endParaRPr lang="en-US" sz="1050" dirty="0"/>
          </a:p>
          <a:p>
            <a:pPr marL="0" indent="0">
              <a:buNone/>
            </a:pPr>
            <a:r>
              <a:rPr lang="en-US" sz="1050" dirty="0"/>
              <a:t>Nielson S. (2013, December, 25). McDonald's global business model, the "three-legged stool" Retrieved November 03, 2016, from 	</a:t>
            </a:r>
            <a:r>
              <a:rPr lang="en-US" sz="1050" dirty="0">
                <a:hlinkClick r:id="rId7"/>
              </a:rPr>
              <a:t>http://marketrealist.com/2013/12/mcdonalds-global-business-model-three-legged-stool/</a:t>
            </a:r>
            <a:endParaRPr lang="en-US" sz="1050" dirty="0"/>
          </a:p>
          <a:p>
            <a:pPr marL="0" indent="0">
              <a:buNone/>
            </a:pPr>
            <a:endParaRPr lang="en-CA" sz="1050" dirty="0"/>
          </a:p>
        </p:txBody>
      </p:sp>
    </p:spTree>
    <p:extLst>
      <p:ext uri="{BB962C8B-B14F-4D97-AF65-F5344CB8AC3E}">
        <p14:creationId xmlns:p14="http://schemas.microsoft.com/office/powerpoint/2010/main" val="1931012606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212</TotalTime>
  <Words>1022</Words>
  <Application>Microsoft Office PowerPoint</Application>
  <PresentationFormat>Widescreen</PresentationFormat>
  <Paragraphs>160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Calibri</vt:lpstr>
      <vt:lpstr>Franklin Gothic Book</vt:lpstr>
      <vt:lpstr>Crop</vt:lpstr>
      <vt:lpstr>Company Analysis: McDonald's International Financing Activities</vt:lpstr>
      <vt:lpstr>Objective</vt:lpstr>
      <vt:lpstr>Company Profile</vt:lpstr>
      <vt:lpstr>Recent Performance</vt:lpstr>
      <vt:lpstr>Recent Performance</vt:lpstr>
      <vt:lpstr>International Franchising</vt:lpstr>
      <vt:lpstr>International Franchising Advantages</vt:lpstr>
      <vt:lpstr>McDonald’s International Franchising: Franchise/Corporate relations</vt:lpstr>
      <vt:lpstr>McDonald’s International Franchising: Purchasing/Operating Costs</vt:lpstr>
      <vt:lpstr>McDonald’s International Franchising Franchise Agreement</vt:lpstr>
      <vt:lpstr>McDonald’s International Franchising Collective Purchasing Agreement</vt:lpstr>
      <vt:lpstr>McDonald’s International Franchising Current Initiative</vt:lpstr>
      <vt:lpstr>McDonald’s International Franchising Franchisee Issues</vt:lpstr>
      <vt:lpstr>McDonald’s International Franchising Franchisee Issues</vt:lpstr>
      <vt:lpstr>Analysis of the International Business Environment</vt:lpstr>
      <vt:lpstr>Analysis of the International Business Environment</vt:lpstr>
      <vt:lpstr>Recommendations</vt:lpstr>
      <vt:lpstr>Recommendations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Company Analysis: McDonald's International Financing Activities</dc:title>
  <dc:creator>Neil Gill</dc:creator>
  <cp:lastModifiedBy>Neil Gill</cp:lastModifiedBy>
  <cp:revision>22</cp:revision>
  <dcterms:created xsi:type="dcterms:W3CDTF">2016-11-03T02:46:25Z</dcterms:created>
  <dcterms:modified xsi:type="dcterms:W3CDTF">2016-11-03T06:19:10Z</dcterms:modified>
</cp:coreProperties>
</file>