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10.xml" ContentType="application/vnd.openxmlformats-officedocument.presentationml.slideLayout+xml"/>
  <Default Extension="gif" ContentType="image/gif"/>
  <Default Extension="vml" ContentType="application/vnd.openxmlformats-officedocument.vmlDrawing"/>
  <Override PartName="/ppt/charts/chart3.xml" ContentType="application/vnd.openxmlformats-officedocument.drawingml.chart+xml"/>
  <Override PartName="/ppt/charts/chart4.xml" ContentType="application/vnd.openxmlformats-officedocument.drawingml.chart+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p:sldMasterIdLst>
    <p:sldMasterId id="2147483649" r:id="rId1"/>
    <p:sldMasterId id="2147483674" r:id="rId2"/>
  </p:sldMasterIdLst>
  <p:notesMasterIdLst>
    <p:notesMasterId r:id="rId24"/>
  </p:notesMasterIdLst>
  <p:handoutMasterIdLst>
    <p:handoutMasterId r:id="rId25"/>
  </p:handoutMasterIdLst>
  <p:sldIdLst>
    <p:sldId id="483" r:id="rId3"/>
    <p:sldId id="474" r:id="rId4"/>
    <p:sldId id="485" r:id="rId5"/>
    <p:sldId id="486" r:id="rId6"/>
    <p:sldId id="476" r:id="rId7"/>
    <p:sldId id="477" r:id="rId8"/>
    <p:sldId id="478" r:id="rId9"/>
    <p:sldId id="479" r:id="rId10"/>
    <p:sldId id="480" r:id="rId11"/>
    <p:sldId id="258" r:id="rId12"/>
    <p:sldId id="260" r:id="rId13"/>
    <p:sldId id="261" r:id="rId14"/>
    <p:sldId id="471" r:id="rId15"/>
    <p:sldId id="310" r:id="rId16"/>
    <p:sldId id="262" r:id="rId17"/>
    <p:sldId id="264" r:id="rId18"/>
    <p:sldId id="472" r:id="rId19"/>
    <p:sldId id="482" r:id="rId20"/>
    <p:sldId id="487" r:id="rId21"/>
    <p:sldId id="473" r:id="rId22"/>
    <p:sldId id="475" r:id="rId23"/>
  </p:sldIdLst>
  <p:sldSz cx="9144000" cy="6858000" type="screen4x3"/>
  <p:notesSz cx="6858000" cy="9144000"/>
  <p:defaultTextStyle>
    <a:defPPr>
      <a:defRPr lang="en-US"/>
    </a:defPPr>
    <a:lvl1pPr algn="l" rtl="0" eaLnBrk="0" fontAlgn="base" hangingPunct="0">
      <a:spcBef>
        <a:spcPct val="0"/>
      </a:spcBef>
      <a:spcAft>
        <a:spcPct val="0"/>
      </a:spcAft>
      <a:defRPr sz="2400" kern="1200">
        <a:solidFill>
          <a:schemeClr val="tx1"/>
        </a:solidFill>
        <a:latin typeface="Arial" charset="0"/>
        <a:ea typeface="ＭＳ Ｐゴシック" charset="-128"/>
        <a:cs typeface="+mn-cs"/>
      </a:defRPr>
    </a:lvl1pPr>
    <a:lvl2pPr marL="457200" algn="l" rtl="0" eaLnBrk="0" fontAlgn="base" hangingPunct="0">
      <a:spcBef>
        <a:spcPct val="0"/>
      </a:spcBef>
      <a:spcAft>
        <a:spcPct val="0"/>
      </a:spcAft>
      <a:defRPr sz="2400" kern="1200">
        <a:solidFill>
          <a:schemeClr val="tx1"/>
        </a:solidFill>
        <a:latin typeface="Arial" charset="0"/>
        <a:ea typeface="ＭＳ Ｐゴシック" charset="-128"/>
        <a:cs typeface="+mn-cs"/>
      </a:defRPr>
    </a:lvl2pPr>
    <a:lvl3pPr marL="914400" algn="l" rtl="0" eaLnBrk="0" fontAlgn="base" hangingPunct="0">
      <a:spcBef>
        <a:spcPct val="0"/>
      </a:spcBef>
      <a:spcAft>
        <a:spcPct val="0"/>
      </a:spcAft>
      <a:defRPr sz="2400" kern="1200">
        <a:solidFill>
          <a:schemeClr val="tx1"/>
        </a:solidFill>
        <a:latin typeface="Arial" charset="0"/>
        <a:ea typeface="ＭＳ Ｐゴシック" charset="-128"/>
        <a:cs typeface="+mn-cs"/>
      </a:defRPr>
    </a:lvl3pPr>
    <a:lvl4pPr marL="1371600" algn="l" rtl="0" eaLnBrk="0" fontAlgn="base" hangingPunct="0">
      <a:spcBef>
        <a:spcPct val="0"/>
      </a:spcBef>
      <a:spcAft>
        <a:spcPct val="0"/>
      </a:spcAft>
      <a:defRPr sz="2400" kern="1200">
        <a:solidFill>
          <a:schemeClr val="tx1"/>
        </a:solidFill>
        <a:latin typeface="Arial" charset="0"/>
        <a:ea typeface="ＭＳ Ｐゴシック" charset="-128"/>
        <a:cs typeface="+mn-cs"/>
      </a:defRPr>
    </a:lvl4pPr>
    <a:lvl5pPr marL="1828800" algn="l" rtl="0" eaLnBrk="0" fontAlgn="base" hangingPunct="0">
      <a:spcBef>
        <a:spcPct val="0"/>
      </a:spcBef>
      <a:spcAft>
        <a:spcPct val="0"/>
      </a:spcAft>
      <a:defRPr sz="2400" kern="1200">
        <a:solidFill>
          <a:schemeClr val="tx1"/>
        </a:solidFill>
        <a:latin typeface="Arial" charset="0"/>
        <a:ea typeface="ＭＳ Ｐゴシック" charset="-128"/>
        <a:cs typeface="+mn-cs"/>
      </a:defRPr>
    </a:lvl5pPr>
    <a:lvl6pPr marL="2286000" algn="l" defTabSz="914400" rtl="0" eaLnBrk="1" latinLnBrk="0" hangingPunct="1">
      <a:defRPr sz="2400" kern="1200">
        <a:solidFill>
          <a:schemeClr val="tx1"/>
        </a:solidFill>
        <a:latin typeface="Arial" charset="0"/>
        <a:ea typeface="ＭＳ Ｐゴシック" charset="-128"/>
        <a:cs typeface="+mn-cs"/>
      </a:defRPr>
    </a:lvl6pPr>
    <a:lvl7pPr marL="2743200" algn="l" defTabSz="914400" rtl="0" eaLnBrk="1" latinLnBrk="0" hangingPunct="1">
      <a:defRPr sz="2400" kern="1200">
        <a:solidFill>
          <a:schemeClr val="tx1"/>
        </a:solidFill>
        <a:latin typeface="Arial" charset="0"/>
        <a:ea typeface="ＭＳ Ｐゴシック" charset="-128"/>
        <a:cs typeface="+mn-cs"/>
      </a:defRPr>
    </a:lvl7pPr>
    <a:lvl8pPr marL="3200400" algn="l" defTabSz="914400" rtl="0" eaLnBrk="1" latinLnBrk="0" hangingPunct="1">
      <a:defRPr sz="2400" kern="1200">
        <a:solidFill>
          <a:schemeClr val="tx1"/>
        </a:solidFill>
        <a:latin typeface="Arial" charset="0"/>
        <a:ea typeface="ＭＳ Ｐゴシック" charset="-128"/>
        <a:cs typeface="+mn-cs"/>
      </a:defRPr>
    </a:lvl8pPr>
    <a:lvl9pPr marL="3657600" algn="l" defTabSz="914400" rtl="0" eaLnBrk="1" latinLnBrk="0" hangingPunct="1">
      <a:defRPr sz="2400" kern="1200">
        <a:solidFill>
          <a:schemeClr val="tx1"/>
        </a:solidFill>
        <a:latin typeface="Arial" charset="0"/>
        <a:ea typeface="ＭＳ Ｐゴシック"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4C8CD"/>
    <a:srgbClr val="55AAC1"/>
    <a:srgbClr val="909465"/>
    <a:srgbClr val="091765"/>
    <a:srgbClr val="FF0000"/>
    <a:srgbClr val="292929"/>
    <a:srgbClr val="990000"/>
    <a:srgbClr val="CC0000"/>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202B0CA-FC54-4496-8BCA-5EF66A818D29}" styleName="Dark Styl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3870" autoAdjust="0"/>
    <p:restoredTop sz="85965" autoAdjust="0"/>
  </p:normalViewPr>
  <p:slideViewPr>
    <p:cSldViewPr snapToGrid="0">
      <p:cViewPr>
        <p:scale>
          <a:sx n="40" d="100"/>
          <a:sy n="40" d="100"/>
        </p:scale>
        <p:origin x="-55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1764"/>
    </p:cViewPr>
  </p:sorterViewPr>
  <p:notesViewPr>
    <p:cSldViewPr snapToGrid="0">
      <p:cViewPr varScale="1">
        <p:scale>
          <a:sx n="54" d="100"/>
          <a:sy n="54" d="100"/>
        </p:scale>
        <p:origin x="-1770" y="-102"/>
      </p:cViewPr>
      <p:guideLst>
        <p:guide orient="horz" pos="2880"/>
        <p:guide pos="2160"/>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handoutMaster" Target="handoutMasters/handout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oleObject" Target="Book1"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Book1"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Book1"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Book1"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en-US"/>
  <c:chart>
    <c:title>
      <c:tx>
        <c:rich>
          <a:bodyPr/>
          <a:lstStyle/>
          <a:p>
            <a:pPr>
              <a:defRPr/>
            </a:pPr>
            <a:r>
              <a:rPr lang="en-US"/>
              <a:t>Potential</a:t>
            </a:r>
            <a:r>
              <a:rPr lang="en-US" baseline="0"/>
              <a:t> Consumers (Millions)</a:t>
            </a:r>
            <a:endParaRPr lang="en-US"/>
          </a:p>
        </c:rich>
      </c:tx>
      <c:layout/>
    </c:title>
    <c:plotArea>
      <c:layout/>
      <c:barChart>
        <c:barDir val="col"/>
        <c:grouping val="clustered"/>
        <c:ser>
          <c:idx val="0"/>
          <c:order val="0"/>
          <c:cat>
            <c:strRef>
              <c:f>Sheet1!$A$1:$A$4</c:f>
              <c:strCache>
                <c:ptCount val="4"/>
                <c:pt idx="0">
                  <c:v>Asia</c:v>
                </c:pt>
                <c:pt idx="1">
                  <c:v>Eastern Europe</c:v>
                </c:pt>
                <c:pt idx="2">
                  <c:v>Latin America</c:v>
                </c:pt>
                <c:pt idx="3">
                  <c:v>Africa</c:v>
                </c:pt>
              </c:strCache>
            </c:strRef>
          </c:cat>
          <c:val>
            <c:numRef>
              <c:f>Sheet1!$B$1:$B$4</c:f>
              <c:numCache>
                <c:formatCode>General</c:formatCode>
                <c:ptCount val="4"/>
                <c:pt idx="0">
                  <c:v>2860</c:v>
                </c:pt>
                <c:pt idx="1">
                  <c:v>254</c:v>
                </c:pt>
                <c:pt idx="2">
                  <c:v>360</c:v>
                </c:pt>
                <c:pt idx="3">
                  <c:v>486</c:v>
                </c:pt>
              </c:numCache>
            </c:numRef>
          </c:val>
        </c:ser>
        <c:dLbls>
          <c:showVal val="1"/>
        </c:dLbls>
        <c:axId val="71744128"/>
        <c:axId val="84484480"/>
      </c:barChart>
      <c:catAx>
        <c:axId val="71744128"/>
        <c:scaling>
          <c:orientation val="minMax"/>
        </c:scaling>
        <c:axPos val="b"/>
        <c:tickLblPos val="nextTo"/>
        <c:crossAx val="84484480"/>
        <c:crosses val="autoZero"/>
        <c:auto val="1"/>
        <c:lblAlgn val="ctr"/>
        <c:lblOffset val="100"/>
      </c:catAx>
      <c:valAx>
        <c:axId val="84484480"/>
        <c:scaling>
          <c:orientation val="minMax"/>
        </c:scaling>
        <c:axPos val="l"/>
        <c:numFmt formatCode="General" sourceLinked="1"/>
        <c:tickLblPos val="nextTo"/>
        <c:crossAx val="71744128"/>
        <c:crosses val="autoZero"/>
        <c:crossBetween val="between"/>
      </c:valAx>
    </c:plotArea>
    <c:plotVisOnly val="1"/>
  </c:chart>
  <c:externalData r:id="rId1"/>
</c:chartSpace>
</file>

<file path=ppt/charts/chart2.xml><?xml version="1.0" encoding="utf-8"?>
<c:chartSpace xmlns:c="http://schemas.openxmlformats.org/drawingml/2006/chart" xmlns:a="http://schemas.openxmlformats.org/drawingml/2006/main" xmlns:r="http://schemas.openxmlformats.org/officeDocument/2006/relationships">
  <c:lang val="en-US"/>
  <c:chart>
    <c:title>
      <c:tx>
        <c:rich>
          <a:bodyPr/>
          <a:lstStyle/>
          <a:p>
            <a:pPr>
              <a:defRPr/>
            </a:pPr>
            <a:r>
              <a:rPr lang="en-US"/>
              <a:t>Share</a:t>
            </a:r>
            <a:r>
              <a:rPr lang="en-US" baseline="0"/>
              <a:t> of Regional Population (%)</a:t>
            </a:r>
            <a:endParaRPr lang="en-US"/>
          </a:p>
        </c:rich>
      </c:tx>
      <c:layout/>
    </c:title>
    <c:plotArea>
      <c:layout/>
      <c:barChart>
        <c:barDir val="col"/>
        <c:grouping val="clustered"/>
        <c:ser>
          <c:idx val="0"/>
          <c:order val="0"/>
          <c:cat>
            <c:strRef>
              <c:f>Sheet1!$A$6:$A$9</c:f>
              <c:strCache>
                <c:ptCount val="4"/>
                <c:pt idx="0">
                  <c:v>Asia</c:v>
                </c:pt>
                <c:pt idx="1">
                  <c:v>Eastern Europe</c:v>
                </c:pt>
                <c:pt idx="2">
                  <c:v>Latin America</c:v>
                </c:pt>
                <c:pt idx="3">
                  <c:v>Africa</c:v>
                </c:pt>
              </c:strCache>
            </c:strRef>
          </c:cat>
          <c:val>
            <c:numRef>
              <c:f>Sheet1!$B$6:$B$9</c:f>
              <c:numCache>
                <c:formatCode>General</c:formatCode>
                <c:ptCount val="4"/>
                <c:pt idx="0">
                  <c:v>83</c:v>
                </c:pt>
                <c:pt idx="1">
                  <c:v>64</c:v>
                </c:pt>
                <c:pt idx="2">
                  <c:v>70</c:v>
                </c:pt>
                <c:pt idx="3">
                  <c:v>95</c:v>
                </c:pt>
              </c:numCache>
            </c:numRef>
          </c:val>
        </c:ser>
        <c:dLbls>
          <c:showVal val="1"/>
        </c:dLbls>
        <c:axId val="84492288"/>
        <c:axId val="84493824"/>
      </c:barChart>
      <c:catAx>
        <c:axId val="84492288"/>
        <c:scaling>
          <c:orientation val="minMax"/>
        </c:scaling>
        <c:axPos val="b"/>
        <c:tickLblPos val="nextTo"/>
        <c:crossAx val="84493824"/>
        <c:crosses val="autoZero"/>
        <c:auto val="1"/>
        <c:lblAlgn val="ctr"/>
        <c:lblOffset val="100"/>
      </c:catAx>
      <c:valAx>
        <c:axId val="84493824"/>
        <c:scaling>
          <c:orientation val="minMax"/>
        </c:scaling>
        <c:axPos val="l"/>
        <c:numFmt formatCode="General" sourceLinked="1"/>
        <c:tickLblPos val="nextTo"/>
        <c:crossAx val="84492288"/>
        <c:crosses val="autoZero"/>
        <c:crossBetween val="between"/>
      </c:valAx>
    </c:plotArea>
    <c:plotVisOnly val="1"/>
  </c:chart>
  <c:externalData r:id="rId1"/>
</c:chartSpace>
</file>

<file path=ppt/charts/chart3.xml><?xml version="1.0" encoding="utf-8"?>
<c:chartSpace xmlns:c="http://schemas.openxmlformats.org/drawingml/2006/chart" xmlns:a="http://schemas.openxmlformats.org/drawingml/2006/main" xmlns:r="http://schemas.openxmlformats.org/officeDocument/2006/relationships">
  <c:lang val="en-US"/>
  <c:chart>
    <c:title>
      <c:tx>
        <c:rich>
          <a:bodyPr/>
          <a:lstStyle/>
          <a:p>
            <a:pPr>
              <a:defRPr/>
            </a:pPr>
            <a:r>
              <a:rPr lang="en-US"/>
              <a:t>Market</a:t>
            </a:r>
            <a:r>
              <a:rPr lang="en-US" baseline="0"/>
              <a:t> Size (Trillions of PPP Dollars)</a:t>
            </a:r>
            <a:endParaRPr lang="en-US"/>
          </a:p>
        </c:rich>
      </c:tx>
      <c:layout/>
    </c:title>
    <c:plotArea>
      <c:layout/>
      <c:barChart>
        <c:barDir val="col"/>
        <c:grouping val="clustered"/>
        <c:ser>
          <c:idx val="0"/>
          <c:order val="0"/>
          <c:cat>
            <c:strRef>
              <c:f>Sheet1!$K$20:$K$23</c:f>
              <c:strCache>
                <c:ptCount val="4"/>
                <c:pt idx="0">
                  <c:v>Asia</c:v>
                </c:pt>
                <c:pt idx="1">
                  <c:v>Eastern Europe</c:v>
                </c:pt>
                <c:pt idx="2">
                  <c:v>Latin America</c:v>
                </c:pt>
                <c:pt idx="3">
                  <c:v>Africa</c:v>
                </c:pt>
              </c:strCache>
            </c:strRef>
          </c:cat>
          <c:val>
            <c:numRef>
              <c:f>Sheet1!$L$20:$L$23</c:f>
              <c:numCache>
                <c:formatCode>General</c:formatCode>
                <c:ptCount val="4"/>
                <c:pt idx="0">
                  <c:v>3.5</c:v>
                </c:pt>
                <c:pt idx="1">
                  <c:v>0.5</c:v>
                </c:pt>
                <c:pt idx="2">
                  <c:v>0.5</c:v>
                </c:pt>
                <c:pt idx="3">
                  <c:v>0.4</c:v>
                </c:pt>
              </c:numCache>
            </c:numRef>
          </c:val>
        </c:ser>
        <c:dLbls>
          <c:showVal val="1"/>
        </c:dLbls>
        <c:axId val="84538880"/>
        <c:axId val="84540416"/>
      </c:barChart>
      <c:catAx>
        <c:axId val="84538880"/>
        <c:scaling>
          <c:orientation val="minMax"/>
        </c:scaling>
        <c:axPos val="b"/>
        <c:tickLblPos val="nextTo"/>
        <c:crossAx val="84540416"/>
        <c:crosses val="autoZero"/>
        <c:auto val="1"/>
        <c:lblAlgn val="ctr"/>
        <c:lblOffset val="100"/>
      </c:catAx>
      <c:valAx>
        <c:axId val="84540416"/>
        <c:scaling>
          <c:orientation val="minMax"/>
        </c:scaling>
        <c:axPos val="l"/>
        <c:numFmt formatCode="General" sourceLinked="1"/>
        <c:tickLblPos val="nextTo"/>
        <c:crossAx val="84538880"/>
        <c:crosses val="autoZero"/>
        <c:crossBetween val="between"/>
      </c:valAx>
    </c:plotArea>
    <c:plotVisOnly val="1"/>
  </c:chart>
  <c:externalData r:id="rId1"/>
</c:chartSpace>
</file>

<file path=ppt/charts/chart4.xml><?xml version="1.0" encoding="utf-8"?>
<c:chartSpace xmlns:c="http://schemas.openxmlformats.org/drawingml/2006/chart" xmlns:a="http://schemas.openxmlformats.org/drawingml/2006/main" xmlns:r="http://schemas.openxmlformats.org/officeDocument/2006/relationships">
  <c:lang val="en-US"/>
  <c:chart>
    <c:title>
      <c:tx>
        <c:rich>
          <a:bodyPr/>
          <a:lstStyle/>
          <a:p>
            <a:pPr>
              <a:defRPr/>
            </a:pPr>
            <a:r>
              <a:rPr lang="en-US"/>
              <a:t>Share of Regional Purchasing Power (%)</a:t>
            </a:r>
          </a:p>
        </c:rich>
      </c:tx>
      <c:layout/>
    </c:title>
    <c:plotArea>
      <c:layout/>
      <c:barChart>
        <c:barDir val="col"/>
        <c:grouping val="clustered"/>
        <c:ser>
          <c:idx val="0"/>
          <c:order val="0"/>
          <c:cat>
            <c:strRef>
              <c:f>Sheet1!$M$12:$M$15</c:f>
              <c:strCache>
                <c:ptCount val="4"/>
                <c:pt idx="0">
                  <c:v>Asia</c:v>
                </c:pt>
                <c:pt idx="1">
                  <c:v>Eastern Europe</c:v>
                </c:pt>
                <c:pt idx="2">
                  <c:v>Latin America</c:v>
                </c:pt>
                <c:pt idx="3">
                  <c:v>Africa</c:v>
                </c:pt>
              </c:strCache>
            </c:strRef>
          </c:cat>
          <c:val>
            <c:numRef>
              <c:f>Sheet1!$N$12:$N$15</c:f>
              <c:numCache>
                <c:formatCode>General</c:formatCode>
                <c:ptCount val="4"/>
                <c:pt idx="0">
                  <c:v>42</c:v>
                </c:pt>
                <c:pt idx="1">
                  <c:v>36</c:v>
                </c:pt>
                <c:pt idx="2">
                  <c:v>28</c:v>
                </c:pt>
                <c:pt idx="3">
                  <c:v>71</c:v>
                </c:pt>
              </c:numCache>
            </c:numRef>
          </c:val>
        </c:ser>
        <c:dLbls>
          <c:showVal val="1"/>
        </c:dLbls>
        <c:axId val="84560512"/>
        <c:axId val="84570496"/>
      </c:barChart>
      <c:catAx>
        <c:axId val="84560512"/>
        <c:scaling>
          <c:orientation val="minMax"/>
        </c:scaling>
        <c:axPos val="b"/>
        <c:tickLblPos val="nextTo"/>
        <c:crossAx val="84570496"/>
        <c:crosses val="autoZero"/>
        <c:auto val="1"/>
        <c:lblAlgn val="ctr"/>
        <c:lblOffset val="100"/>
      </c:catAx>
      <c:valAx>
        <c:axId val="84570496"/>
        <c:scaling>
          <c:orientation val="minMax"/>
        </c:scaling>
        <c:axPos val="l"/>
        <c:numFmt formatCode="General" sourceLinked="1"/>
        <c:tickLblPos val="nextTo"/>
        <c:crossAx val="84560512"/>
        <c:crosses val="autoZero"/>
        <c:crossBetween val="between"/>
      </c:valAx>
    </c:plotArea>
    <c:plotVisOnly val="1"/>
  </c:chart>
  <c:externalData r:id="rId1"/>
</c:chartSpace>
</file>

<file path=ppt/drawings/_rels/vmlDrawing1.v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image" Target="../media/image3.png"/><Relationship Id="rId5" Type="http://schemas.openxmlformats.org/officeDocument/2006/relationships/image" Target="../media/image7.png"/><Relationship Id="rId4" Type="http://schemas.openxmlformats.org/officeDocument/2006/relationships/image" Target="../media/image6.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161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n-US"/>
          </a:p>
        </p:txBody>
      </p:sp>
      <p:sp>
        <p:nvSpPr>
          <p:cNvPr id="111619"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US"/>
          </a:p>
        </p:txBody>
      </p:sp>
      <p:sp>
        <p:nvSpPr>
          <p:cNvPr id="111620"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US"/>
          </a:p>
        </p:txBody>
      </p:sp>
      <p:sp>
        <p:nvSpPr>
          <p:cNvPr id="111621"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4EE314DE-6D90-4B13-8E0C-EA942B3806C0}"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222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n-US"/>
          </a:p>
        </p:txBody>
      </p:sp>
      <p:sp>
        <p:nvSpPr>
          <p:cNvPr id="5222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US"/>
          </a:p>
        </p:txBody>
      </p:sp>
      <p:sp>
        <p:nvSpPr>
          <p:cNvPr id="4403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5222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5223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US"/>
          </a:p>
        </p:txBody>
      </p:sp>
      <p:sp>
        <p:nvSpPr>
          <p:cNvPr id="5223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72C7B290-A133-4342-A143-6C399ECAD710}"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ＭＳ Ｐゴシック" charset="-128"/>
        <a:cs typeface="+mn-cs"/>
      </a:defRPr>
    </a:lvl1pPr>
    <a:lvl2pPr marL="457200" algn="l" rtl="0" eaLnBrk="0" fontAlgn="base" hangingPunct="0">
      <a:spcBef>
        <a:spcPct val="30000"/>
      </a:spcBef>
      <a:spcAft>
        <a:spcPct val="0"/>
      </a:spcAft>
      <a:defRPr sz="1200" kern="1200">
        <a:solidFill>
          <a:schemeClr val="tx1"/>
        </a:solidFill>
        <a:latin typeface="Arial" charset="0"/>
        <a:ea typeface="ＭＳ Ｐゴシック" charset="-128"/>
        <a:cs typeface="+mn-cs"/>
      </a:defRPr>
    </a:lvl2pPr>
    <a:lvl3pPr marL="914400" algn="l" rtl="0" eaLnBrk="0" fontAlgn="base" hangingPunct="0">
      <a:spcBef>
        <a:spcPct val="30000"/>
      </a:spcBef>
      <a:spcAft>
        <a:spcPct val="0"/>
      </a:spcAft>
      <a:defRPr sz="1200" kern="1200">
        <a:solidFill>
          <a:schemeClr val="tx1"/>
        </a:solidFill>
        <a:latin typeface="Arial" charset="0"/>
        <a:ea typeface="ＭＳ Ｐゴシック" charset="-128"/>
        <a:cs typeface="+mn-cs"/>
      </a:defRPr>
    </a:lvl3pPr>
    <a:lvl4pPr marL="1371600" algn="l" rtl="0" eaLnBrk="0" fontAlgn="base" hangingPunct="0">
      <a:spcBef>
        <a:spcPct val="30000"/>
      </a:spcBef>
      <a:spcAft>
        <a:spcPct val="0"/>
      </a:spcAft>
      <a:defRPr sz="1200" kern="1200">
        <a:solidFill>
          <a:schemeClr val="tx1"/>
        </a:solidFill>
        <a:latin typeface="Arial" charset="0"/>
        <a:ea typeface="ＭＳ Ｐゴシック" charset="-128"/>
        <a:cs typeface="+mn-cs"/>
      </a:defRPr>
    </a:lvl4pPr>
    <a:lvl5pPr marL="1828800" algn="l" rtl="0" eaLnBrk="0" fontAlgn="base" hangingPunct="0">
      <a:spcBef>
        <a:spcPct val="30000"/>
      </a:spcBef>
      <a:spcAft>
        <a:spcPct val="0"/>
      </a:spcAft>
      <a:defRPr sz="1200" kern="1200">
        <a:solidFill>
          <a:schemeClr val="tx1"/>
        </a:solidFill>
        <a:latin typeface="Arial" charset="0"/>
        <a:ea typeface="ＭＳ Ｐゴシック"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Four billion people form the base of the economic pyramid (BOP) ó those with incomes below $3,000. Yet together they have substantial purchasing power as BOP constitutes a $5 trillion global consumer market.</a:t>
            </a:r>
            <a:br>
              <a:rPr lang="en-US" dirty="0" smtClean="0"/>
            </a:br>
            <a:r>
              <a:rPr lang="en-US" dirty="0" smtClean="0"/>
              <a:t/>
            </a:r>
            <a:br>
              <a:rPr lang="en-US" dirty="0" smtClean="0"/>
            </a:br>
            <a:r>
              <a:rPr lang="en-US" dirty="0" smtClean="0"/>
              <a:t>This was stated in World Bank’s report “The Next 4 Billion”. The data compiled by the bank reveals that BOP population, though made up of very low income groups, is the largest consumers in food, transport, health, energy and water sectors in their economies.</a:t>
            </a:r>
            <a:endParaRPr lang="en-US" dirty="0"/>
          </a:p>
        </p:txBody>
      </p:sp>
      <p:sp>
        <p:nvSpPr>
          <p:cNvPr id="4" name="Slide Number Placeholder 3"/>
          <p:cNvSpPr>
            <a:spLocks noGrp="1"/>
          </p:cNvSpPr>
          <p:nvPr>
            <p:ph type="sldNum" sz="quarter" idx="10"/>
          </p:nvPr>
        </p:nvSpPr>
        <p:spPr/>
        <p:txBody>
          <a:bodyPr/>
          <a:lstStyle/>
          <a:p>
            <a:pPr>
              <a:defRPr/>
            </a:pPr>
            <a:fld id="{72C7B290-A133-4342-A143-6C399ECAD710}" type="slidenum">
              <a:rPr lang="en-US" smtClean="0"/>
              <a:pPr>
                <a:defRPr/>
              </a:pPr>
              <a:t>2</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Four billion people form the base of the economic pyramid (BOP) ó those with incomes below $3,000. Yet together they have substantial purchasing power as BOP constitutes a $5 trillion global consumer market.</a:t>
            </a:r>
            <a:endParaRPr lang="en-US" dirty="0"/>
          </a:p>
        </p:txBody>
      </p:sp>
      <p:sp>
        <p:nvSpPr>
          <p:cNvPr id="4" name="Slide Number Placeholder 3"/>
          <p:cNvSpPr>
            <a:spLocks noGrp="1"/>
          </p:cNvSpPr>
          <p:nvPr>
            <p:ph type="sldNum" sz="quarter" idx="10"/>
          </p:nvPr>
        </p:nvSpPr>
        <p:spPr/>
        <p:txBody>
          <a:bodyPr/>
          <a:lstStyle/>
          <a:p>
            <a:pPr>
              <a:defRPr/>
            </a:pPr>
            <a:fld id="{72C7B290-A133-4342-A143-6C399ECAD710}" type="slidenum">
              <a:rPr lang="en-US" smtClean="0"/>
              <a:pPr>
                <a:defRPr/>
              </a:pPr>
              <a:t>5</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p:spPr>
        <p:txBody>
          <a:bodyPr/>
          <a:lstStyle/>
          <a:p>
            <a:fld id="{48A1FA59-5C44-447A-A5F4-85493C38DCE7}" type="slidenum">
              <a:rPr lang="en-US" smtClean="0"/>
              <a:pPr/>
              <a:t>10</a:t>
            </a:fld>
            <a:endParaRPr lang="en-US" smtClean="0"/>
          </a:p>
        </p:txBody>
      </p:sp>
      <p:sp>
        <p:nvSpPr>
          <p:cNvPr id="46083" name="Rectangle 2"/>
          <p:cNvSpPr>
            <a:spLocks noGrp="1" noRot="1" noChangeAspect="1" noChangeArrowheads="1" noTextEdit="1"/>
          </p:cNvSpPr>
          <p:nvPr>
            <p:ph type="sldImg"/>
          </p:nvPr>
        </p:nvSpPr>
        <p:spPr>
          <a:ln/>
        </p:spPr>
      </p:sp>
      <p:sp>
        <p:nvSpPr>
          <p:cNvPr id="46084" name="Rectangle 3"/>
          <p:cNvSpPr>
            <a:spLocks noGrp="1" noChangeArrowheads="1"/>
          </p:cNvSpPr>
          <p:nvPr>
            <p:ph type="body" idx="1"/>
          </p:nvPr>
        </p:nvSpPr>
        <p:spPr>
          <a:noFill/>
          <a:ln/>
        </p:spPr>
        <p:txBody>
          <a:bodyPr/>
          <a:lstStyle/>
          <a:p>
            <a:pPr eaLnBrk="1" hangingPunct="1"/>
            <a:endParaRPr lang="en-US" dirty="0"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p:spPr>
        <p:txBody>
          <a:bodyPr/>
          <a:lstStyle/>
          <a:p>
            <a:fld id="{EF2B38C0-185A-4568-9270-BCF8BB52D043}" type="slidenum">
              <a:rPr lang="en-US" smtClean="0"/>
              <a:pPr/>
              <a:t>11</a:t>
            </a:fld>
            <a:endParaRPr lang="en-US" smtClean="0"/>
          </a:p>
        </p:txBody>
      </p:sp>
      <p:sp>
        <p:nvSpPr>
          <p:cNvPr id="47107" name="Rectangle 2"/>
          <p:cNvSpPr>
            <a:spLocks noGrp="1" noRot="1" noChangeAspect="1" noChangeArrowheads="1" noTextEdit="1"/>
          </p:cNvSpPr>
          <p:nvPr>
            <p:ph type="sldImg"/>
          </p:nvPr>
        </p:nvSpPr>
        <p:spPr>
          <a:ln/>
        </p:spPr>
      </p:sp>
      <p:sp>
        <p:nvSpPr>
          <p:cNvPr id="47108" name="Rectangle 3"/>
          <p:cNvSpPr>
            <a:spLocks noGrp="1" noChangeArrowheads="1"/>
          </p:cNvSpPr>
          <p:nvPr>
            <p:ph type="body" idx="1"/>
          </p:nvPr>
        </p:nvSpPr>
        <p:spPr>
          <a:noFill/>
          <a:ln/>
        </p:spPr>
        <p:txBody>
          <a:bodyPr/>
          <a:lstStyle/>
          <a:p>
            <a:pPr eaLnBrk="1" hangingPunct="1"/>
            <a:endParaRPr lang="en-US" dirty="0"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p:spPr>
        <p:txBody>
          <a:bodyPr/>
          <a:lstStyle/>
          <a:p>
            <a:fld id="{59C5B04D-DAB4-49C2-A0BA-5D347156E69C}" type="slidenum">
              <a:rPr lang="en-US" smtClean="0"/>
              <a:pPr/>
              <a:t>12</a:t>
            </a:fld>
            <a:endParaRPr lang="en-US" smtClean="0"/>
          </a:p>
        </p:txBody>
      </p:sp>
      <p:sp>
        <p:nvSpPr>
          <p:cNvPr id="48131" name="Rectangle 2"/>
          <p:cNvSpPr>
            <a:spLocks noGrp="1" noRot="1" noChangeAspect="1" noChangeArrowheads="1" noTextEdit="1"/>
          </p:cNvSpPr>
          <p:nvPr>
            <p:ph type="sldImg"/>
          </p:nvPr>
        </p:nvSpPr>
        <p:spPr>
          <a:ln/>
        </p:spPr>
      </p:sp>
      <p:sp>
        <p:nvSpPr>
          <p:cNvPr id="48132" name="Rectangle 3"/>
          <p:cNvSpPr>
            <a:spLocks noGrp="1" noChangeArrowheads="1"/>
          </p:cNvSpPr>
          <p:nvPr>
            <p:ph type="body" idx="1"/>
          </p:nvPr>
        </p:nvSpPr>
        <p:spPr>
          <a:noFill/>
          <a:ln/>
        </p:spPr>
        <p:txBody>
          <a:bodyPr/>
          <a:lstStyle/>
          <a:p>
            <a:pPr eaLnBrk="1" hangingPunct="1"/>
            <a:endParaRPr lang="en-US" dirty="0"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p:spPr>
        <p:txBody>
          <a:bodyPr/>
          <a:lstStyle/>
          <a:p>
            <a:fld id="{9442B831-31E2-437D-81EA-A5763F80717F}" type="slidenum">
              <a:rPr lang="en-US" smtClean="0"/>
              <a:pPr/>
              <a:t>15</a:t>
            </a:fld>
            <a:endParaRPr lang="en-US" smtClean="0"/>
          </a:p>
        </p:txBody>
      </p:sp>
      <p:sp>
        <p:nvSpPr>
          <p:cNvPr id="49155" name="Rectangle 2"/>
          <p:cNvSpPr>
            <a:spLocks noGrp="1" noRot="1" noChangeAspect="1" noChangeArrowheads="1" noTextEdit="1"/>
          </p:cNvSpPr>
          <p:nvPr>
            <p:ph type="sldImg"/>
          </p:nvPr>
        </p:nvSpPr>
        <p:spPr>
          <a:ln/>
        </p:spPr>
      </p:sp>
      <p:sp>
        <p:nvSpPr>
          <p:cNvPr id="49156" name="Rectangle 3"/>
          <p:cNvSpPr>
            <a:spLocks noGrp="1" noChangeArrowheads="1"/>
          </p:cNvSpPr>
          <p:nvPr>
            <p:ph type="body" idx="1"/>
          </p:nvPr>
        </p:nvSpPr>
        <p:spPr>
          <a:noFill/>
          <a:ln/>
        </p:spPr>
        <p:txBody>
          <a:bodyPr/>
          <a:lstStyle/>
          <a:p>
            <a:pPr eaLnBrk="1" hangingPunct="1"/>
            <a:endParaRPr lang="en-US" dirty="0"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p:spPr>
        <p:txBody>
          <a:bodyPr/>
          <a:lstStyle/>
          <a:p>
            <a:fld id="{AD2B9F85-9F15-4C2A-B80E-EBD35C44A480}" type="slidenum">
              <a:rPr lang="en-US" smtClean="0"/>
              <a:pPr/>
              <a:t>16</a:t>
            </a:fld>
            <a:endParaRPr lang="en-US" smtClean="0"/>
          </a:p>
        </p:txBody>
      </p:sp>
      <p:sp>
        <p:nvSpPr>
          <p:cNvPr id="51203" name="Rectangle 2"/>
          <p:cNvSpPr>
            <a:spLocks noGrp="1" noRot="1" noChangeAspect="1" noChangeArrowheads="1" noTextEdit="1"/>
          </p:cNvSpPr>
          <p:nvPr>
            <p:ph type="sldImg"/>
          </p:nvPr>
        </p:nvSpPr>
        <p:spPr>
          <a:ln/>
        </p:spPr>
      </p:sp>
      <p:sp>
        <p:nvSpPr>
          <p:cNvPr id="51204" name="Rectangle 3"/>
          <p:cNvSpPr>
            <a:spLocks noGrp="1" noChangeArrowheads="1"/>
          </p:cNvSpPr>
          <p:nvPr>
            <p:ph type="body" idx="1"/>
          </p:nvPr>
        </p:nvSpPr>
        <p:spPr>
          <a:noFill/>
          <a:ln/>
        </p:spPr>
        <p:txBody>
          <a:bodyPr/>
          <a:lstStyle/>
          <a:p>
            <a:pPr eaLnBrk="1" hangingPunct="1"/>
            <a:endParaRPr lang="en-US" dirty="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r>
              <a:rPr lang="en-US" smtClean="0"/>
              <a:t>October 25, 2011</a:t>
            </a:r>
            <a:endParaRPr 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smtClean="0"/>
              <a:t>Bottom of the Pyramid</a:t>
            </a: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92189D89-BB49-4B4C-AE24-670505694E3B}"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r>
              <a:rPr lang="en-US" smtClean="0"/>
              <a:t>October 25, 2011</a:t>
            </a:r>
            <a:endParaRPr 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smtClean="0"/>
              <a:t>Bottom of the Pyramid</a:t>
            </a: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D1C6AAFC-4295-492E-8F63-019089E4763D}"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r>
              <a:rPr lang="en-US" smtClean="0"/>
              <a:t>October 25, 2011</a:t>
            </a:r>
            <a:endParaRPr 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smtClean="0"/>
              <a:t>Bottom of the Pyramid</a:t>
            </a: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2E88F48F-EFA2-4724-AC56-C7D2926815E3}"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r>
              <a:rPr lang="en-US" smtClean="0"/>
              <a:t>October 25, 2011</a:t>
            </a:r>
            <a:endParaRPr 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smtClean="0"/>
              <a:t>Bottom of the Pyramid</a:t>
            </a: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36754CAD-B991-466C-93B2-D781949A8995}"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r>
              <a:rPr lang="en-US" smtClean="0"/>
              <a:t>October 25, 2011</a:t>
            </a:r>
            <a:endParaRPr lang="en-US"/>
          </a:p>
        </p:txBody>
      </p:sp>
      <p:sp>
        <p:nvSpPr>
          <p:cNvPr id="8" name="Rectangle 5"/>
          <p:cNvSpPr>
            <a:spLocks noGrp="1" noChangeArrowheads="1"/>
          </p:cNvSpPr>
          <p:nvPr>
            <p:ph type="ftr" sz="quarter" idx="11"/>
          </p:nvPr>
        </p:nvSpPr>
        <p:spPr>
          <a:ln/>
        </p:spPr>
        <p:txBody>
          <a:bodyPr/>
          <a:lstStyle>
            <a:lvl1pPr>
              <a:defRPr/>
            </a:lvl1pPr>
          </a:lstStyle>
          <a:p>
            <a:pPr>
              <a:defRPr/>
            </a:pPr>
            <a:r>
              <a:rPr lang="en-US" smtClean="0"/>
              <a:t>Bottom of the Pyramid</a:t>
            </a: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517F2822-2E37-4818-84BF-0BE6768F8713}"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r>
              <a:rPr lang="en-US" smtClean="0"/>
              <a:t>October 25, 2011</a:t>
            </a:r>
            <a:endParaRPr lang="en-US"/>
          </a:p>
        </p:txBody>
      </p:sp>
      <p:sp>
        <p:nvSpPr>
          <p:cNvPr id="4" name="Rectangle 5"/>
          <p:cNvSpPr>
            <a:spLocks noGrp="1" noChangeArrowheads="1"/>
          </p:cNvSpPr>
          <p:nvPr>
            <p:ph type="ftr" sz="quarter" idx="11"/>
          </p:nvPr>
        </p:nvSpPr>
        <p:spPr>
          <a:ln/>
        </p:spPr>
        <p:txBody>
          <a:bodyPr/>
          <a:lstStyle>
            <a:lvl1pPr>
              <a:defRPr/>
            </a:lvl1pPr>
          </a:lstStyle>
          <a:p>
            <a:pPr>
              <a:defRPr/>
            </a:pPr>
            <a:r>
              <a:rPr lang="en-US" smtClean="0"/>
              <a:t>Bottom of the Pyramid</a:t>
            </a: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1C36B27E-B919-4A9E-9FC2-47650D68FD0E}"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r>
              <a:rPr lang="en-US" smtClean="0"/>
              <a:t>October 25, 2011</a:t>
            </a:r>
            <a:endParaRPr lang="en-US"/>
          </a:p>
        </p:txBody>
      </p:sp>
      <p:sp>
        <p:nvSpPr>
          <p:cNvPr id="3" name="Rectangle 5"/>
          <p:cNvSpPr>
            <a:spLocks noGrp="1" noChangeArrowheads="1"/>
          </p:cNvSpPr>
          <p:nvPr>
            <p:ph type="ftr" sz="quarter" idx="11"/>
          </p:nvPr>
        </p:nvSpPr>
        <p:spPr>
          <a:ln/>
        </p:spPr>
        <p:txBody>
          <a:bodyPr/>
          <a:lstStyle>
            <a:lvl1pPr>
              <a:defRPr/>
            </a:lvl1pPr>
          </a:lstStyle>
          <a:p>
            <a:pPr>
              <a:defRPr/>
            </a:pPr>
            <a:r>
              <a:rPr lang="en-US" smtClean="0"/>
              <a:t>Bottom of the Pyramid</a:t>
            </a: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92BF1FDE-8050-4A62-8D25-43E9E3EE8D56}"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r>
              <a:rPr lang="en-US" smtClean="0"/>
              <a:t>October 25, 2011</a:t>
            </a:r>
            <a:endParaRPr 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smtClean="0"/>
              <a:t>Bottom of the Pyramid</a:t>
            </a: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B71B0A88-76F7-4B45-81D6-732AF3001906}"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r>
              <a:rPr lang="en-US" smtClean="0"/>
              <a:t>October 25, 2011</a:t>
            </a:r>
            <a:endParaRPr 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smtClean="0"/>
              <a:t>Bottom of the Pyramid</a:t>
            </a: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C9264084-5ADC-4841-B9C0-52185A48C055}"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r>
              <a:rPr lang="en-US" smtClean="0"/>
              <a:t>October 25, 2011</a:t>
            </a:r>
            <a:endParaRPr 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smtClean="0"/>
              <a:t>Bottom of the Pyramid</a:t>
            </a: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DAB8B75-97B4-413C-B552-CA6B500F8A52}"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179388"/>
            <a:ext cx="2286000" cy="594677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0" y="179388"/>
            <a:ext cx="6705600" cy="59467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r>
              <a:rPr lang="en-US" smtClean="0"/>
              <a:t>October 25, 2011</a:t>
            </a:r>
            <a:endParaRPr 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smtClean="0"/>
              <a:t>Bottom of the Pyramid</a:t>
            </a: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403EB63-7DDA-4E24-A4EB-20187C1D681B}"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0" y="179388"/>
            <a:ext cx="9144000" cy="11430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1600200"/>
            <a:ext cx="8229600" cy="4525963"/>
          </a:xfrm>
        </p:spPr>
        <p:txBody>
          <a:bodyPr/>
          <a:lstStyle/>
          <a:p>
            <a:pPr lvl="0"/>
            <a:endParaRPr lang="en-US" noProof="0" smtClean="0"/>
          </a:p>
        </p:txBody>
      </p:sp>
      <p:sp>
        <p:nvSpPr>
          <p:cNvPr id="4" name="Rectangle 4"/>
          <p:cNvSpPr>
            <a:spLocks noGrp="1" noChangeArrowheads="1"/>
          </p:cNvSpPr>
          <p:nvPr>
            <p:ph type="dt" sz="half" idx="10"/>
          </p:nvPr>
        </p:nvSpPr>
        <p:spPr>
          <a:ln/>
        </p:spPr>
        <p:txBody>
          <a:bodyPr/>
          <a:lstStyle>
            <a:lvl1pPr>
              <a:defRPr/>
            </a:lvl1pPr>
          </a:lstStyle>
          <a:p>
            <a:pPr>
              <a:defRPr/>
            </a:pPr>
            <a:r>
              <a:rPr lang="en-US" smtClean="0"/>
              <a:t>October 25, 2011</a:t>
            </a:r>
            <a:endParaRPr 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smtClean="0"/>
              <a:t>Bottom of the Pyramid</a:t>
            </a: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C833E47-39CB-400F-800E-610442ADC9C8}"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a:defRPr/>
            </a:pPr>
            <a:r>
              <a:rPr lang="en-US" smtClean="0"/>
              <a:t>October 25, 2011</a:t>
            </a:r>
            <a:endParaRPr lang="en-US"/>
          </a:p>
        </p:txBody>
      </p:sp>
      <p:sp>
        <p:nvSpPr>
          <p:cNvPr id="5" name="Footer Placeholder 4"/>
          <p:cNvSpPr>
            <a:spLocks noGrp="1"/>
          </p:cNvSpPr>
          <p:nvPr>
            <p:ph type="ftr" sz="quarter" idx="11"/>
          </p:nvPr>
        </p:nvSpPr>
        <p:spPr/>
        <p:txBody>
          <a:bodyPr/>
          <a:lstStyle/>
          <a:p>
            <a:pPr>
              <a:defRPr/>
            </a:pPr>
            <a:r>
              <a:rPr lang="en-US" smtClean="0"/>
              <a:t>Bottom of the Pyramid</a:t>
            </a:r>
            <a:endParaRPr lang="en-US"/>
          </a:p>
        </p:txBody>
      </p:sp>
      <p:sp>
        <p:nvSpPr>
          <p:cNvPr id="6" name="Slide Number Placeholder 5"/>
          <p:cNvSpPr>
            <a:spLocks noGrp="1"/>
          </p:cNvSpPr>
          <p:nvPr>
            <p:ph type="sldNum" sz="quarter" idx="12"/>
          </p:nvPr>
        </p:nvSpPr>
        <p:spPr/>
        <p:txBody>
          <a:bodyPr/>
          <a:lstStyle/>
          <a:p>
            <a:pPr>
              <a:defRPr/>
            </a:pPr>
            <a:fld id="{92189D89-BB49-4B4C-AE24-670505694E3B}" type="slidenum">
              <a:rPr lang="en-US" smtClean="0"/>
              <a:pPr>
                <a:defRPr/>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r>
              <a:rPr lang="en-US" smtClean="0"/>
              <a:t>October 25, 2011</a:t>
            </a:r>
            <a:endParaRPr lang="en-US"/>
          </a:p>
        </p:txBody>
      </p:sp>
      <p:sp>
        <p:nvSpPr>
          <p:cNvPr id="5" name="Footer Placeholder 4"/>
          <p:cNvSpPr>
            <a:spLocks noGrp="1"/>
          </p:cNvSpPr>
          <p:nvPr>
            <p:ph type="ftr" sz="quarter" idx="11"/>
          </p:nvPr>
        </p:nvSpPr>
        <p:spPr/>
        <p:txBody>
          <a:bodyPr/>
          <a:lstStyle/>
          <a:p>
            <a:pPr>
              <a:defRPr/>
            </a:pPr>
            <a:r>
              <a:rPr lang="en-US" smtClean="0"/>
              <a:t>Bottom of the Pyramid</a:t>
            </a:r>
            <a:endParaRPr lang="en-US"/>
          </a:p>
        </p:txBody>
      </p:sp>
      <p:sp>
        <p:nvSpPr>
          <p:cNvPr id="6" name="Slide Number Placeholder 5"/>
          <p:cNvSpPr>
            <a:spLocks noGrp="1"/>
          </p:cNvSpPr>
          <p:nvPr>
            <p:ph type="sldNum" sz="quarter" idx="12"/>
          </p:nvPr>
        </p:nvSpPr>
        <p:spPr/>
        <p:txBody>
          <a:bodyPr/>
          <a:lstStyle/>
          <a:p>
            <a:pPr>
              <a:defRPr/>
            </a:pPr>
            <a:fld id="{D1C6AAFC-4295-492E-8F63-019089E4763D}" type="slidenum">
              <a:rPr lang="en-US" smtClean="0"/>
              <a:pPr>
                <a:defRPr/>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r>
              <a:rPr lang="en-US" smtClean="0"/>
              <a:t>October 25, 2011</a:t>
            </a:r>
            <a:endParaRPr lang="en-US"/>
          </a:p>
        </p:txBody>
      </p:sp>
      <p:sp>
        <p:nvSpPr>
          <p:cNvPr id="5" name="Footer Placeholder 4"/>
          <p:cNvSpPr>
            <a:spLocks noGrp="1"/>
          </p:cNvSpPr>
          <p:nvPr>
            <p:ph type="ftr" sz="quarter" idx="11"/>
          </p:nvPr>
        </p:nvSpPr>
        <p:spPr/>
        <p:txBody>
          <a:bodyPr/>
          <a:lstStyle/>
          <a:p>
            <a:pPr>
              <a:defRPr/>
            </a:pPr>
            <a:r>
              <a:rPr lang="en-US" smtClean="0"/>
              <a:t>Bottom of the Pyramid</a:t>
            </a:r>
            <a:endParaRPr lang="en-US"/>
          </a:p>
        </p:txBody>
      </p:sp>
      <p:sp>
        <p:nvSpPr>
          <p:cNvPr id="6" name="Slide Number Placeholder 5"/>
          <p:cNvSpPr>
            <a:spLocks noGrp="1"/>
          </p:cNvSpPr>
          <p:nvPr>
            <p:ph type="sldNum" sz="quarter" idx="12"/>
          </p:nvPr>
        </p:nvSpPr>
        <p:spPr/>
        <p:txBody>
          <a:bodyPr/>
          <a:lstStyle/>
          <a:p>
            <a:pPr>
              <a:defRPr/>
            </a:pPr>
            <a:fld id="{2E88F48F-EFA2-4724-AC56-C7D2926815E3}" type="slidenum">
              <a:rPr lang="en-US" smtClean="0"/>
              <a:pPr>
                <a:defRPr/>
              </a:pPr>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a:defRPr/>
            </a:pPr>
            <a:r>
              <a:rPr lang="en-US" smtClean="0"/>
              <a:t>October 25, 2011</a:t>
            </a:r>
            <a:endParaRPr lang="en-US"/>
          </a:p>
        </p:txBody>
      </p:sp>
      <p:sp>
        <p:nvSpPr>
          <p:cNvPr id="6" name="Footer Placeholder 5"/>
          <p:cNvSpPr>
            <a:spLocks noGrp="1"/>
          </p:cNvSpPr>
          <p:nvPr>
            <p:ph type="ftr" sz="quarter" idx="11"/>
          </p:nvPr>
        </p:nvSpPr>
        <p:spPr/>
        <p:txBody>
          <a:bodyPr/>
          <a:lstStyle/>
          <a:p>
            <a:pPr>
              <a:defRPr/>
            </a:pPr>
            <a:r>
              <a:rPr lang="en-US" smtClean="0"/>
              <a:t>Bottom of the Pyramid</a:t>
            </a:r>
            <a:endParaRPr lang="en-US"/>
          </a:p>
        </p:txBody>
      </p:sp>
      <p:sp>
        <p:nvSpPr>
          <p:cNvPr id="7" name="Slide Number Placeholder 6"/>
          <p:cNvSpPr>
            <a:spLocks noGrp="1"/>
          </p:cNvSpPr>
          <p:nvPr>
            <p:ph type="sldNum" sz="quarter" idx="12"/>
          </p:nvPr>
        </p:nvSpPr>
        <p:spPr/>
        <p:txBody>
          <a:bodyPr/>
          <a:lstStyle/>
          <a:p>
            <a:pPr>
              <a:defRPr/>
            </a:pPr>
            <a:fld id="{36754CAD-B991-466C-93B2-D781949A8995}" type="slidenum">
              <a:rPr lang="en-US" smtClean="0"/>
              <a:pPr>
                <a:defRPr/>
              </a:pPr>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a:defRPr/>
            </a:pPr>
            <a:r>
              <a:rPr lang="en-US" smtClean="0"/>
              <a:t>October 25, 2011</a:t>
            </a:r>
            <a:endParaRPr lang="en-US"/>
          </a:p>
        </p:txBody>
      </p:sp>
      <p:sp>
        <p:nvSpPr>
          <p:cNvPr id="8" name="Footer Placeholder 7"/>
          <p:cNvSpPr>
            <a:spLocks noGrp="1"/>
          </p:cNvSpPr>
          <p:nvPr>
            <p:ph type="ftr" sz="quarter" idx="11"/>
          </p:nvPr>
        </p:nvSpPr>
        <p:spPr/>
        <p:txBody>
          <a:bodyPr/>
          <a:lstStyle/>
          <a:p>
            <a:pPr>
              <a:defRPr/>
            </a:pPr>
            <a:r>
              <a:rPr lang="en-US" smtClean="0"/>
              <a:t>Bottom of the Pyramid</a:t>
            </a:r>
            <a:endParaRPr lang="en-US"/>
          </a:p>
        </p:txBody>
      </p:sp>
      <p:sp>
        <p:nvSpPr>
          <p:cNvPr id="9" name="Slide Number Placeholder 8"/>
          <p:cNvSpPr>
            <a:spLocks noGrp="1"/>
          </p:cNvSpPr>
          <p:nvPr>
            <p:ph type="sldNum" sz="quarter" idx="12"/>
          </p:nvPr>
        </p:nvSpPr>
        <p:spPr/>
        <p:txBody>
          <a:bodyPr/>
          <a:lstStyle/>
          <a:p>
            <a:pPr>
              <a:defRPr/>
            </a:pPr>
            <a:fld id="{517F2822-2E37-4818-84BF-0BE6768F8713}" type="slidenum">
              <a:rPr lang="en-US" smtClean="0"/>
              <a:pPr>
                <a:defRPr/>
              </a:pPr>
              <a:t>‹#›</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a:defRPr/>
            </a:pPr>
            <a:r>
              <a:rPr lang="en-US" smtClean="0"/>
              <a:t>October 25, 2011</a:t>
            </a:r>
            <a:endParaRPr lang="en-US"/>
          </a:p>
        </p:txBody>
      </p:sp>
      <p:sp>
        <p:nvSpPr>
          <p:cNvPr id="4" name="Footer Placeholder 3"/>
          <p:cNvSpPr>
            <a:spLocks noGrp="1"/>
          </p:cNvSpPr>
          <p:nvPr>
            <p:ph type="ftr" sz="quarter" idx="11"/>
          </p:nvPr>
        </p:nvSpPr>
        <p:spPr/>
        <p:txBody>
          <a:bodyPr/>
          <a:lstStyle/>
          <a:p>
            <a:pPr>
              <a:defRPr/>
            </a:pPr>
            <a:r>
              <a:rPr lang="en-US" smtClean="0"/>
              <a:t>Bottom of the Pyramid</a:t>
            </a:r>
            <a:endParaRPr lang="en-US"/>
          </a:p>
        </p:txBody>
      </p:sp>
      <p:sp>
        <p:nvSpPr>
          <p:cNvPr id="5" name="Slide Number Placeholder 4"/>
          <p:cNvSpPr>
            <a:spLocks noGrp="1"/>
          </p:cNvSpPr>
          <p:nvPr>
            <p:ph type="sldNum" sz="quarter" idx="12"/>
          </p:nvPr>
        </p:nvSpPr>
        <p:spPr/>
        <p:txBody>
          <a:bodyPr/>
          <a:lstStyle/>
          <a:p>
            <a:pPr>
              <a:defRPr/>
            </a:pPr>
            <a:fld id="{1C36B27E-B919-4A9E-9FC2-47650D68FD0E}" type="slidenum">
              <a:rPr lang="en-US" smtClean="0"/>
              <a:pPr>
                <a:defRPr/>
              </a:pPr>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r>
              <a:rPr lang="en-US" smtClean="0"/>
              <a:t>October 25, 2011</a:t>
            </a:r>
            <a:endParaRPr lang="en-US"/>
          </a:p>
        </p:txBody>
      </p:sp>
      <p:sp>
        <p:nvSpPr>
          <p:cNvPr id="3" name="Footer Placeholder 2"/>
          <p:cNvSpPr>
            <a:spLocks noGrp="1"/>
          </p:cNvSpPr>
          <p:nvPr>
            <p:ph type="ftr" sz="quarter" idx="11"/>
          </p:nvPr>
        </p:nvSpPr>
        <p:spPr/>
        <p:txBody>
          <a:bodyPr/>
          <a:lstStyle/>
          <a:p>
            <a:pPr>
              <a:defRPr/>
            </a:pPr>
            <a:r>
              <a:rPr lang="en-US" smtClean="0"/>
              <a:t>Bottom of the Pyramid</a:t>
            </a:r>
            <a:endParaRPr lang="en-US"/>
          </a:p>
        </p:txBody>
      </p:sp>
      <p:sp>
        <p:nvSpPr>
          <p:cNvPr id="4" name="Slide Number Placeholder 3"/>
          <p:cNvSpPr>
            <a:spLocks noGrp="1"/>
          </p:cNvSpPr>
          <p:nvPr>
            <p:ph type="sldNum" sz="quarter" idx="12"/>
          </p:nvPr>
        </p:nvSpPr>
        <p:spPr/>
        <p:txBody>
          <a:bodyPr/>
          <a:lstStyle/>
          <a:p>
            <a:pPr>
              <a:defRPr/>
            </a:pPr>
            <a:fld id="{92BF1FDE-8050-4A62-8D25-43E9E3EE8D56}" type="slidenum">
              <a:rPr lang="en-US" smtClean="0"/>
              <a:pPr>
                <a:defRPr/>
              </a:pPr>
              <a:t>‹#›</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r>
              <a:rPr lang="en-US" smtClean="0"/>
              <a:t>October 25, 2011</a:t>
            </a:r>
            <a:endParaRPr lang="en-US"/>
          </a:p>
        </p:txBody>
      </p:sp>
      <p:sp>
        <p:nvSpPr>
          <p:cNvPr id="6" name="Footer Placeholder 5"/>
          <p:cNvSpPr>
            <a:spLocks noGrp="1"/>
          </p:cNvSpPr>
          <p:nvPr>
            <p:ph type="ftr" sz="quarter" idx="11"/>
          </p:nvPr>
        </p:nvSpPr>
        <p:spPr/>
        <p:txBody>
          <a:bodyPr/>
          <a:lstStyle/>
          <a:p>
            <a:pPr>
              <a:defRPr/>
            </a:pPr>
            <a:r>
              <a:rPr lang="en-US" smtClean="0"/>
              <a:t>Bottom of the Pyramid</a:t>
            </a:r>
            <a:endParaRPr lang="en-US"/>
          </a:p>
        </p:txBody>
      </p:sp>
      <p:sp>
        <p:nvSpPr>
          <p:cNvPr id="7" name="Slide Number Placeholder 6"/>
          <p:cNvSpPr>
            <a:spLocks noGrp="1"/>
          </p:cNvSpPr>
          <p:nvPr>
            <p:ph type="sldNum" sz="quarter" idx="12"/>
          </p:nvPr>
        </p:nvSpPr>
        <p:spPr/>
        <p:txBody>
          <a:bodyPr/>
          <a:lstStyle/>
          <a:p>
            <a:pPr>
              <a:defRPr/>
            </a:pPr>
            <a:fld id="{B71B0A88-76F7-4B45-81D6-732AF3001906}" type="slidenum">
              <a:rPr lang="en-US" smtClean="0"/>
              <a:pPr>
                <a:defRPr/>
              </a:pPr>
              <a:t>‹#›</a:t>
            </a:fld>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r>
              <a:rPr lang="en-US" smtClean="0"/>
              <a:t>October 25, 2011</a:t>
            </a:r>
            <a:endParaRPr lang="en-US"/>
          </a:p>
        </p:txBody>
      </p:sp>
      <p:sp>
        <p:nvSpPr>
          <p:cNvPr id="6" name="Footer Placeholder 5"/>
          <p:cNvSpPr>
            <a:spLocks noGrp="1"/>
          </p:cNvSpPr>
          <p:nvPr>
            <p:ph type="ftr" sz="quarter" idx="11"/>
          </p:nvPr>
        </p:nvSpPr>
        <p:spPr/>
        <p:txBody>
          <a:bodyPr/>
          <a:lstStyle/>
          <a:p>
            <a:pPr>
              <a:defRPr/>
            </a:pPr>
            <a:r>
              <a:rPr lang="en-US" smtClean="0"/>
              <a:t>Bottom of the Pyramid</a:t>
            </a:r>
            <a:endParaRPr lang="en-US"/>
          </a:p>
        </p:txBody>
      </p:sp>
      <p:sp>
        <p:nvSpPr>
          <p:cNvPr id="7" name="Slide Number Placeholder 6"/>
          <p:cNvSpPr>
            <a:spLocks noGrp="1"/>
          </p:cNvSpPr>
          <p:nvPr>
            <p:ph type="sldNum" sz="quarter" idx="12"/>
          </p:nvPr>
        </p:nvSpPr>
        <p:spPr/>
        <p:txBody>
          <a:bodyPr/>
          <a:lstStyle/>
          <a:p>
            <a:pPr>
              <a:defRPr/>
            </a:pPr>
            <a:fld id="{C9264084-5ADC-4841-B9C0-52185A48C055}" type="slidenum">
              <a:rPr lang="en-US" smtClean="0"/>
              <a:pPr>
                <a:defRPr/>
              </a:pPr>
              <a:t>‹#›</a:t>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r>
              <a:rPr lang="en-US" smtClean="0"/>
              <a:t>October 25, 2011</a:t>
            </a:r>
            <a:endParaRPr lang="en-US"/>
          </a:p>
        </p:txBody>
      </p:sp>
      <p:sp>
        <p:nvSpPr>
          <p:cNvPr id="5" name="Footer Placeholder 4"/>
          <p:cNvSpPr>
            <a:spLocks noGrp="1"/>
          </p:cNvSpPr>
          <p:nvPr>
            <p:ph type="ftr" sz="quarter" idx="11"/>
          </p:nvPr>
        </p:nvSpPr>
        <p:spPr/>
        <p:txBody>
          <a:bodyPr/>
          <a:lstStyle/>
          <a:p>
            <a:pPr>
              <a:defRPr/>
            </a:pPr>
            <a:r>
              <a:rPr lang="en-US" smtClean="0"/>
              <a:t>Bottom of the Pyramid</a:t>
            </a:r>
            <a:endParaRPr lang="en-US"/>
          </a:p>
        </p:txBody>
      </p:sp>
      <p:sp>
        <p:nvSpPr>
          <p:cNvPr id="6" name="Slide Number Placeholder 5"/>
          <p:cNvSpPr>
            <a:spLocks noGrp="1"/>
          </p:cNvSpPr>
          <p:nvPr>
            <p:ph type="sldNum" sz="quarter" idx="12"/>
          </p:nvPr>
        </p:nvSpPr>
        <p:spPr/>
        <p:txBody>
          <a:bodyPr/>
          <a:lstStyle/>
          <a:p>
            <a:pPr>
              <a:defRPr/>
            </a:pPr>
            <a:fld id="{6DAB8B75-97B4-413C-B552-CA6B500F8A52}" type="slidenum">
              <a:rPr lang="en-US" smtClean="0"/>
              <a:pPr>
                <a:defRPr/>
              </a:pPr>
              <a:t>‹#›</a:t>
            </a:fld>
            <a:endParaRPr 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r>
              <a:rPr lang="en-US" smtClean="0"/>
              <a:t>October 25, 2011</a:t>
            </a:r>
            <a:endParaRPr lang="en-US"/>
          </a:p>
        </p:txBody>
      </p:sp>
      <p:sp>
        <p:nvSpPr>
          <p:cNvPr id="5" name="Footer Placeholder 4"/>
          <p:cNvSpPr>
            <a:spLocks noGrp="1"/>
          </p:cNvSpPr>
          <p:nvPr>
            <p:ph type="ftr" sz="quarter" idx="11"/>
          </p:nvPr>
        </p:nvSpPr>
        <p:spPr/>
        <p:txBody>
          <a:bodyPr/>
          <a:lstStyle/>
          <a:p>
            <a:pPr>
              <a:defRPr/>
            </a:pPr>
            <a:r>
              <a:rPr lang="en-US" smtClean="0"/>
              <a:t>Bottom of the Pyramid</a:t>
            </a:r>
            <a:endParaRPr lang="en-US"/>
          </a:p>
        </p:txBody>
      </p:sp>
      <p:sp>
        <p:nvSpPr>
          <p:cNvPr id="6" name="Slide Number Placeholder 5"/>
          <p:cNvSpPr>
            <a:spLocks noGrp="1"/>
          </p:cNvSpPr>
          <p:nvPr>
            <p:ph type="sldNum" sz="quarter" idx="12"/>
          </p:nvPr>
        </p:nvSpPr>
        <p:spPr/>
        <p:txBody>
          <a:bodyPr/>
          <a:lstStyle/>
          <a:p>
            <a:pPr>
              <a:defRPr/>
            </a:pPr>
            <a:fld id="{5403EB63-7DDA-4E24-A4EB-20187C1D681B}" type="slidenum">
              <a:rPr lang="en-US" smtClean="0"/>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0" y="179388"/>
            <a:ext cx="91440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2051"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44"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r>
              <a:rPr lang="en-US" smtClean="0"/>
              <a:t>October 25, 2011</a:t>
            </a:r>
            <a:endParaRPr lang="en-US"/>
          </a:p>
        </p:txBody>
      </p:sp>
      <p:sp>
        <p:nvSpPr>
          <p:cNvPr id="10245"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r>
              <a:rPr lang="en-US" smtClean="0"/>
              <a:t>Bottom of the Pyramid</a:t>
            </a:r>
            <a:endParaRPr lang="en-US"/>
          </a:p>
        </p:txBody>
      </p:sp>
      <p:sp>
        <p:nvSpPr>
          <p:cNvPr id="10246"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3F03D822-20FC-4A03-9568-6147AADEF125}"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 id="2147483661" r:id="rId12"/>
  </p:sldLayoutIdLst>
  <p:hf hdr="0"/>
  <p:txStyles>
    <p:titleStyle>
      <a:lvl1pPr algn="ctr" rtl="0" eaLnBrk="0" fontAlgn="base" hangingPunct="0">
        <a:spcBef>
          <a:spcPct val="0"/>
        </a:spcBef>
        <a:spcAft>
          <a:spcPct val="0"/>
        </a:spcAft>
        <a:defRPr sz="3200">
          <a:solidFill>
            <a:srgbClr val="091765"/>
          </a:solidFill>
          <a:latin typeface="+mj-lt"/>
          <a:ea typeface="+mj-ea"/>
          <a:cs typeface="+mj-cs"/>
        </a:defRPr>
      </a:lvl1pPr>
      <a:lvl2pPr algn="ctr" rtl="0" eaLnBrk="0" fontAlgn="base" hangingPunct="0">
        <a:spcBef>
          <a:spcPct val="0"/>
        </a:spcBef>
        <a:spcAft>
          <a:spcPct val="0"/>
        </a:spcAft>
        <a:defRPr sz="3200">
          <a:solidFill>
            <a:srgbClr val="091765"/>
          </a:solidFill>
          <a:latin typeface="Arial Black" pitchFamily="34" charset="0"/>
        </a:defRPr>
      </a:lvl2pPr>
      <a:lvl3pPr algn="ctr" rtl="0" eaLnBrk="0" fontAlgn="base" hangingPunct="0">
        <a:spcBef>
          <a:spcPct val="0"/>
        </a:spcBef>
        <a:spcAft>
          <a:spcPct val="0"/>
        </a:spcAft>
        <a:defRPr sz="3200">
          <a:solidFill>
            <a:srgbClr val="091765"/>
          </a:solidFill>
          <a:latin typeface="Arial Black" pitchFamily="34" charset="0"/>
        </a:defRPr>
      </a:lvl3pPr>
      <a:lvl4pPr algn="ctr" rtl="0" eaLnBrk="0" fontAlgn="base" hangingPunct="0">
        <a:spcBef>
          <a:spcPct val="0"/>
        </a:spcBef>
        <a:spcAft>
          <a:spcPct val="0"/>
        </a:spcAft>
        <a:defRPr sz="3200">
          <a:solidFill>
            <a:srgbClr val="091765"/>
          </a:solidFill>
          <a:latin typeface="Arial Black" pitchFamily="34" charset="0"/>
        </a:defRPr>
      </a:lvl4pPr>
      <a:lvl5pPr algn="ctr" rtl="0" eaLnBrk="0" fontAlgn="base" hangingPunct="0">
        <a:spcBef>
          <a:spcPct val="0"/>
        </a:spcBef>
        <a:spcAft>
          <a:spcPct val="0"/>
        </a:spcAft>
        <a:defRPr sz="3200">
          <a:solidFill>
            <a:srgbClr val="091765"/>
          </a:solidFill>
          <a:latin typeface="Arial Black" pitchFamily="34" charset="0"/>
        </a:defRPr>
      </a:lvl5pPr>
      <a:lvl6pPr marL="457200" algn="ctr" rtl="0" fontAlgn="base">
        <a:spcBef>
          <a:spcPct val="0"/>
        </a:spcBef>
        <a:spcAft>
          <a:spcPct val="0"/>
        </a:spcAft>
        <a:defRPr sz="3200">
          <a:solidFill>
            <a:srgbClr val="091765"/>
          </a:solidFill>
          <a:latin typeface="Arial Black" pitchFamily="34" charset="0"/>
        </a:defRPr>
      </a:lvl6pPr>
      <a:lvl7pPr marL="914400" algn="ctr" rtl="0" fontAlgn="base">
        <a:spcBef>
          <a:spcPct val="0"/>
        </a:spcBef>
        <a:spcAft>
          <a:spcPct val="0"/>
        </a:spcAft>
        <a:defRPr sz="3200">
          <a:solidFill>
            <a:srgbClr val="091765"/>
          </a:solidFill>
          <a:latin typeface="Arial Black" pitchFamily="34" charset="0"/>
        </a:defRPr>
      </a:lvl7pPr>
      <a:lvl8pPr marL="1371600" algn="ctr" rtl="0" fontAlgn="base">
        <a:spcBef>
          <a:spcPct val="0"/>
        </a:spcBef>
        <a:spcAft>
          <a:spcPct val="0"/>
        </a:spcAft>
        <a:defRPr sz="3200">
          <a:solidFill>
            <a:srgbClr val="091765"/>
          </a:solidFill>
          <a:latin typeface="Arial Black" pitchFamily="34" charset="0"/>
        </a:defRPr>
      </a:lvl8pPr>
      <a:lvl9pPr marL="1828800" algn="ctr" rtl="0" fontAlgn="base">
        <a:spcBef>
          <a:spcPct val="0"/>
        </a:spcBef>
        <a:spcAft>
          <a:spcPct val="0"/>
        </a:spcAft>
        <a:defRPr sz="3200">
          <a:solidFill>
            <a:srgbClr val="091765"/>
          </a:solidFill>
          <a:latin typeface="Arial Black"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r>
              <a:rPr lang="en-US" smtClean="0"/>
              <a:t>October 25, 2011</a:t>
            </a:r>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r>
              <a:rPr lang="en-US" smtClean="0"/>
              <a:t>Bottom of the Pyramid</a:t>
            </a: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3F03D822-20FC-4A03-9568-6147AADEF125}" type="slidenum">
              <a:rPr lang="en-US" smtClean="0"/>
              <a:pPr>
                <a:defRPr/>
              </a:pPr>
              <a:t>‹#›</a:t>
            </a:fld>
            <a:endParaRPr lang="en-US"/>
          </a:p>
        </p:txBody>
      </p:sp>
    </p:spTree>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Lst>
  <p:hf hdr="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chart" Target="../charts/chart3.xml"/><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8.png"/><Relationship Id="rId7" Type="http://schemas.openxmlformats.org/officeDocument/2006/relationships/hyperlink" Target="http://www.pg.com/" TargetMode="External"/><Relationship Id="rId12" Type="http://schemas.openxmlformats.org/officeDocument/2006/relationships/oleObject" Target="../embeddings/oleObject5.bin"/><Relationship Id="rId2" Type="http://schemas.openxmlformats.org/officeDocument/2006/relationships/slideLayout" Target="../slideLayouts/slideLayout14.xml"/><Relationship Id="rId1" Type="http://schemas.openxmlformats.org/officeDocument/2006/relationships/vmlDrawing" Target="../drawings/vmlDrawing1.vml"/><Relationship Id="rId6" Type="http://schemas.openxmlformats.org/officeDocument/2006/relationships/oleObject" Target="../embeddings/oleObject3.bin"/><Relationship Id="rId11" Type="http://schemas.openxmlformats.org/officeDocument/2006/relationships/image" Target="../media/image10.png"/><Relationship Id="rId5" Type="http://schemas.openxmlformats.org/officeDocument/2006/relationships/oleObject" Target="../embeddings/oleObject2.bin"/><Relationship Id="rId10" Type="http://schemas.openxmlformats.org/officeDocument/2006/relationships/hyperlink" Target="http://www.vodafone.com/home/0,3044,CATEGORY_ID=0&amp;LANGUAGE_ID=0&amp;CONTENT_ID=0,00.html" TargetMode="External"/><Relationship Id="rId4" Type="http://schemas.openxmlformats.org/officeDocument/2006/relationships/oleObject" Target="../embeddings/oleObject1.bin"/><Relationship Id="rId9" Type="http://schemas.openxmlformats.org/officeDocument/2006/relationships/oleObject" Target="../embeddings/oleObject4.bin"/></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hyperlink" Target="http://www.olpc.org/" TargetMode="External"/><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image" Target="../media/image12.wmf"/><Relationship Id="rId1" Type="http://schemas.openxmlformats.org/officeDocument/2006/relationships/slideLayout" Target="../slideLayouts/slideLayout16.xml"/><Relationship Id="rId5" Type="http://schemas.openxmlformats.org/officeDocument/2006/relationships/image" Target="../media/image15.jpeg"/><Relationship Id="rId4" Type="http://schemas.openxmlformats.org/officeDocument/2006/relationships/image" Target="../media/image14.jpe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Investing in the Bottom of the Pyramid</a:t>
            </a:r>
            <a:endParaRPr lang="en-US" dirty="0"/>
          </a:p>
        </p:txBody>
      </p:sp>
      <p:sp>
        <p:nvSpPr>
          <p:cNvPr id="3" name="Subtitle 2"/>
          <p:cNvSpPr>
            <a:spLocks noGrp="1"/>
          </p:cNvSpPr>
          <p:nvPr>
            <p:ph type="subTitle" idx="1"/>
          </p:nvPr>
        </p:nvSpPr>
        <p:spPr/>
        <p:txBody>
          <a:bodyPr/>
          <a:lstStyle/>
          <a:p>
            <a:r>
              <a:rPr lang="en-US" dirty="0" smtClean="0"/>
              <a:t>Tuesday, October 25, 2011</a:t>
            </a:r>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err="1" smtClean="0"/>
              <a:t>BoP</a:t>
            </a:r>
            <a:r>
              <a:rPr lang="en-US" dirty="0" smtClean="0"/>
              <a:t> Market</a:t>
            </a:r>
            <a:endParaRPr lang="en-US" dirty="0"/>
          </a:p>
        </p:txBody>
      </p:sp>
      <p:pic>
        <p:nvPicPr>
          <p:cNvPr id="7" name="Content Placeholder 6" descr="chichicastenango.jpg"/>
          <p:cNvPicPr>
            <a:picLocks noGrp="1" noChangeAspect="1"/>
          </p:cNvPicPr>
          <p:nvPr>
            <p:ph idx="1"/>
          </p:nvPr>
        </p:nvPicPr>
        <p:blipFill>
          <a:blip r:embed="rId3" cstate="print"/>
          <a:stretch>
            <a:fillRect/>
          </a:stretch>
        </p:blipFill>
        <p:spPr>
          <a:xfrm>
            <a:off x="1180611" y="1600200"/>
            <a:ext cx="6782778" cy="4525963"/>
          </a:xfrm>
        </p:spPr>
      </p:pic>
      <p:sp>
        <p:nvSpPr>
          <p:cNvPr id="4" name="Date Placeholder 3"/>
          <p:cNvSpPr>
            <a:spLocks noGrp="1"/>
          </p:cNvSpPr>
          <p:nvPr>
            <p:ph type="dt" sz="half" idx="10"/>
          </p:nvPr>
        </p:nvSpPr>
        <p:spPr/>
        <p:txBody>
          <a:bodyPr/>
          <a:lstStyle/>
          <a:p>
            <a:pPr>
              <a:defRPr/>
            </a:pPr>
            <a:r>
              <a:rPr lang="en-US" smtClean="0"/>
              <a:t>October 25, 2011</a:t>
            </a:r>
            <a:endParaRPr lang="en-US"/>
          </a:p>
        </p:txBody>
      </p:sp>
      <p:sp>
        <p:nvSpPr>
          <p:cNvPr id="6" name="Slide Number Placeholder 5"/>
          <p:cNvSpPr>
            <a:spLocks noGrp="1"/>
          </p:cNvSpPr>
          <p:nvPr>
            <p:ph type="sldNum" sz="quarter" idx="12"/>
          </p:nvPr>
        </p:nvSpPr>
        <p:spPr/>
        <p:txBody>
          <a:bodyPr/>
          <a:lstStyle/>
          <a:p>
            <a:pPr>
              <a:defRPr/>
            </a:pPr>
            <a:fld id="{D1C6AAFC-4295-492E-8F63-019089E4763D}" type="slidenum">
              <a:rPr lang="en-US" smtClean="0"/>
              <a:pPr>
                <a:defRPr/>
              </a:pPr>
              <a:t>2</a:t>
            </a:fld>
            <a:endParaRPr lang="en-US"/>
          </a:p>
        </p:txBody>
      </p:sp>
      <p:sp>
        <p:nvSpPr>
          <p:cNvPr id="8" name="Footer Placeholder 7"/>
          <p:cNvSpPr>
            <a:spLocks noGrp="1"/>
          </p:cNvSpPr>
          <p:nvPr>
            <p:ph type="ftr" sz="quarter" idx="11"/>
          </p:nvPr>
        </p:nvSpPr>
        <p:spPr/>
        <p:txBody>
          <a:bodyPr/>
          <a:lstStyle/>
          <a:p>
            <a:pPr>
              <a:defRPr/>
            </a:pPr>
            <a:r>
              <a:rPr lang="en-US" smtClean="0"/>
              <a:t>Bottom of the Pyramid</a:t>
            </a:r>
            <a:endParaRPr 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poor have always been seen as…</a:t>
            </a:r>
            <a:endParaRPr lang="en-US" dirty="0"/>
          </a:p>
        </p:txBody>
      </p:sp>
      <p:sp>
        <p:nvSpPr>
          <p:cNvPr id="3" name="Content Placeholder 2"/>
          <p:cNvSpPr>
            <a:spLocks noGrp="1"/>
          </p:cNvSpPr>
          <p:nvPr>
            <p:ph idx="1"/>
          </p:nvPr>
        </p:nvSpPr>
        <p:spPr/>
        <p:txBody>
          <a:bodyPr/>
          <a:lstStyle/>
          <a:p>
            <a:r>
              <a:rPr lang="en-US" dirty="0" smtClean="0"/>
              <a:t>Victims to be rescued</a:t>
            </a:r>
          </a:p>
          <a:p>
            <a:r>
              <a:rPr lang="en-US" dirty="0" smtClean="0"/>
              <a:t>Needy </a:t>
            </a:r>
            <a:r>
              <a:rPr lang="en-US" dirty="0" smtClean="0"/>
              <a:t>recipients of charity</a:t>
            </a:r>
          </a:p>
          <a:p>
            <a:r>
              <a:rPr lang="en-US" dirty="0" smtClean="0"/>
              <a:t>Incapable </a:t>
            </a:r>
            <a:r>
              <a:rPr lang="en-US" dirty="0" smtClean="0"/>
              <a:t>of influencing their own destiny</a:t>
            </a:r>
          </a:p>
          <a:p>
            <a:r>
              <a:rPr lang="en-US" dirty="0" smtClean="0"/>
              <a:t>Not </a:t>
            </a:r>
            <a:r>
              <a:rPr lang="en-US" dirty="0" smtClean="0"/>
              <a:t>capable of having any impact of destiny of others</a:t>
            </a:r>
          </a:p>
          <a:p>
            <a:r>
              <a:rPr lang="en-US" dirty="0" smtClean="0"/>
              <a:t>And </a:t>
            </a:r>
            <a:r>
              <a:rPr lang="en-US" dirty="0" smtClean="0"/>
              <a:t>certainly not as producers of economic wealth</a:t>
            </a:r>
            <a:endParaRPr lang="en-US" dirty="0"/>
          </a:p>
        </p:txBody>
      </p:sp>
      <p:sp>
        <p:nvSpPr>
          <p:cNvPr id="4" name="Date Placeholder 3"/>
          <p:cNvSpPr>
            <a:spLocks noGrp="1"/>
          </p:cNvSpPr>
          <p:nvPr>
            <p:ph type="dt" sz="half" idx="10"/>
          </p:nvPr>
        </p:nvSpPr>
        <p:spPr/>
        <p:txBody>
          <a:bodyPr/>
          <a:lstStyle/>
          <a:p>
            <a:pPr>
              <a:defRPr/>
            </a:pPr>
            <a:r>
              <a:rPr lang="en-US" smtClean="0"/>
              <a:t>October 25, 2011</a:t>
            </a:r>
            <a:endParaRPr lang="en-US"/>
          </a:p>
        </p:txBody>
      </p:sp>
      <p:sp>
        <p:nvSpPr>
          <p:cNvPr id="5" name="Footer Placeholder 4"/>
          <p:cNvSpPr>
            <a:spLocks noGrp="1"/>
          </p:cNvSpPr>
          <p:nvPr>
            <p:ph type="ftr" sz="quarter" idx="11"/>
          </p:nvPr>
        </p:nvSpPr>
        <p:spPr/>
        <p:txBody>
          <a:bodyPr/>
          <a:lstStyle/>
          <a:p>
            <a:pPr>
              <a:defRPr/>
            </a:pPr>
            <a:r>
              <a:rPr lang="en-US" smtClean="0"/>
              <a:t>Bottom of the Pyramid</a:t>
            </a:r>
            <a:endParaRPr lang="en-US"/>
          </a:p>
        </p:txBody>
      </p:sp>
      <p:sp>
        <p:nvSpPr>
          <p:cNvPr id="6" name="Slide Number Placeholder 5"/>
          <p:cNvSpPr>
            <a:spLocks noGrp="1"/>
          </p:cNvSpPr>
          <p:nvPr>
            <p:ph type="sldNum" sz="quarter" idx="12"/>
          </p:nvPr>
        </p:nvSpPr>
        <p:spPr/>
        <p:txBody>
          <a:bodyPr/>
          <a:lstStyle/>
          <a:p>
            <a:pPr>
              <a:defRPr/>
            </a:pPr>
            <a:fld id="{D1C6AAFC-4295-492E-8F63-019089E4763D}" type="slidenum">
              <a:rPr lang="en-US" smtClean="0"/>
              <a:pPr>
                <a:defRPr/>
              </a:pPr>
              <a:t>3</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Nature of the Market</a:t>
            </a:r>
            <a:endParaRPr lang="en-US" dirty="0"/>
          </a:p>
        </p:txBody>
      </p:sp>
      <p:sp>
        <p:nvSpPr>
          <p:cNvPr id="3" name="Content Placeholder 2"/>
          <p:cNvSpPr>
            <a:spLocks noGrp="1"/>
          </p:cNvSpPr>
          <p:nvPr>
            <p:ph idx="1"/>
          </p:nvPr>
        </p:nvSpPr>
        <p:spPr/>
        <p:txBody>
          <a:bodyPr>
            <a:normAutofit/>
          </a:bodyPr>
          <a:lstStyle/>
          <a:p>
            <a:r>
              <a:rPr lang="en-US" dirty="0" smtClean="0"/>
              <a:t>They have been ignored, locked out </a:t>
            </a:r>
            <a:r>
              <a:rPr lang="en-US" dirty="0" smtClean="0"/>
              <a:t>of the </a:t>
            </a:r>
            <a:r>
              <a:rPr lang="en-US" dirty="0" smtClean="0"/>
              <a:t>benefits of economic growth </a:t>
            </a:r>
            <a:r>
              <a:rPr lang="en-US" dirty="0" smtClean="0"/>
              <a:t>and globalization</a:t>
            </a:r>
            <a:endParaRPr lang="en-US" dirty="0" smtClean="0"/>
          </a:p>
          <a:p>
            <a:r>
              <a:rPr lang="en-US" dirty="0" smtClean="0"/>
              <a:t>They </a:t>
            </a:r>
            <a:r>
              <a:rPr lang="en-US" dirty="0" smtClean="0"/>
              <a:t>seem invisible from a </a:t>
            </a:r>
            <a:r>
              <a:rPr lang="en-US" dirty="0" smtClean="0"/>
              <a:t>market perspective </a:t>
            </a:r>
            <a:r>
              <a:rPr lang="en-US" dirty="0" smtClean="0"/>
              <a:t>because most of </a:t>
            </a:r>
            <a:r>
              <a:rPr lang="en-US" dirty="0" smtClean="0"/>
              <a:t>their consumption </a:t>
            </a:r>
            <a:r>
              <a:rPr lang="en-US" dirty="0" smtClean="0"/>
              <a:t>and economic </a:t>
            </a:r>
            <a:r>
              <a:rPr lang="en-US" dirty="0" smtClean="0"/>
              <a:t>contribution is </a:t>
            </a:r>
            <a:r>
              <a:rPr lang="en-US" dirty="0" smtClean="0"/>
              <a:t>unorganized and informal – </a:t>
            </a:r>
            <a:r>
              <a:rPr lang="en-US" dirty="0" smtClean="0"/>
              <a:t>therefore not </a:t>
            </a:r>
            <a:r>
              <a:rPr lang="en-US" dirty="0" smtClean="0"/>
              <a:t>measurable</a:t>
            </a:r>
            <a:endParaRPr lang="en-US" dirty="0"/>
          </a:p>
        </p:txBody>
      </p:sp>
      <p:sp>
        <p:nvSpPr>
          <p:cNvPr id="4" name="Date Placeholder 3"/>
          <p:cNvSpPr>
            <a:spLocks noGrp="1"/>
          </p:cNvSpPr>
          <p:nvPr>
            <p:ph type="dt" sz="half" idx="10"/>
          </p:nvPr>
        </p:nvSpPr>
        <p:spPr/>
        <p:txBody>
          <a:bodyPr/>
          <a:lstStyle/>
          <a:p>
            <a:pPr>
              <a:defRPr/>
            </a:pPr>
            <a:r>
              <a:rPr lang="en-US" smtClean="0"/>
              <a:t>October 25, 2011</a:t>
            </a:r>
            <a:endParaRPr lang="en-US"/>
          </a:p>
        </p:txBody>
      </p:sp>
      <p:sp>
        <p:nvSpPr>
          <p:cNvPr id="5" name="Footer Placeholder 4"/>
          <p:cNvSpPr>
            <a:spLocks noGrp="1"/>
          </p:cNvSpPr>
          <p:nvPr>
            <p:ph type="ftr" sz="quarter" idx="11"/>
          </p:nvPr>
        </p:nvSpPr>
        <p:spPr/>
        <p:txBody>
          <a:bodyPr/>
          <a:lstStyle/>
          <a:p>
            <a:pPr>
              <a:defRPr/>
            </a:pPr>
            <a:r>
              <a:rPr lang="en-US" smtClean="0"/>
              <a:t>Bottom of the Pyramid</a:t>
            </a:r>
            <a:endParaRPr lang="en-US"/>
          </a:p>
        </p:txBody>
      </p:sp>
      <p:sp>
        <p:nvSpPr>
          <p:cNvPr id="6" name="Slide Number Placeholder 5"/>
          <p:cNvSpPr>
            <a:spLocks noGrp="1"/>
          </p:cNvSpPr>
          <p:nvPr>
            <p:ph type="sldNum" sz="quarter" idx="12"/>
          </p:nvPr>
        </p:nvSpPr>
        <p:spPr/>
        <p:txBody>
          <a:bodyPr/>
          <a:lstStyle/>
          <a:p>
            <a:pPr>
              <a:defRPr/>
            </a:pPr>
            <a:fld id="{D1C6AAFC-4295-492E-8F63-019089E4763D}" type="slidenum">
              <a:rPr lang="en-US" smtClean="0"/>
              <a:pPr>
                <a:defRPr/>
              </a:pPr>
              <a:t>4</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Market Potential</a:t>
            </a:r>
            <a:endParaRPr lang="en-US" dirty="0"/>
          </a:p>
        </p:txBody>
      </p:sp>
      <p:pic>
        <p:nvPicPr>
          <p:cNvPr id="4" name="Content Placeholder 3" descr="market potential.gif"/>
          <p:cNvPicPr>
            <a:picLocks noGrp="1" noChangeAspect="1"/>
          </p:cNvPicPr>
          <p:nvPr>
            <p:ph idx="1"/>
          </p:nvPr>
        </p:nvPicPr>
        <p:blipFill>
          <a:blip r:embed="rId3" cstate="print"/>
          <a:stretch>
            <a:fillRect/>
          </a:stretch>
        </p:blipFill>
        <p:spPr>
          <a:xfrm>
            <a:off x="559940" y="1925052"/>
            <a:ext cx="5929162" cy="3705726"/>
          </a:xfrm>
        </p:spPr>
      </p:pic>
      <p:sp>
        <p:nvSpPr>
          <p:cNvPr id="5" name="TextBox 4"/>
          <p:cNvSpPr txBox="1"/>
          <p:nvPr/>
        </p:nvSpPr>
        <p:spPr>
          <a:xfrm>
            <a:off x="6328610" y="2622884"/>
            <a:ext cx="2448106" cy="830997"/>
          </a:xfrm>
          <a:prstGeom prst="rect">
            <a:avLst/>
          </a:prstGeom>
          <a:noFill/>
        </p:spPr>
        <p:txBody>
          <a:bodyPr wrap="none" rtlCol="0">
            <a:spAutoFit/>
          </a:bodyPr>
          <a:lstStyle/>
          <a:p>
            <a:pPr algn="ctr"/>
            <a:r>
              <a:rPr lang="en-US" dirty="0" smtClean="0"/>
              <a:t>Below $8/day </a:t>
            </a:r>
          </a:p>
          <a:p>
            <a:pPr algn="ctr"/>
            <a:r>
              <a:rPr lang="en-US" dirty="0" smtClean="0"/>
              <a:t>(4 billion people)</a:t>
            </a:r>
            <a:endParaRPr lang="en-US" dirty="0"/>
          </a:p>
        </p:txBody>
      </p:sp>
      <p:cxnSp>
        <p:nvCxnSpPr>
          <p:cNvPr id="7" name="Straight Connector 6"/>
          <p:cNvCxnSpPr/>
          <p:nvPr/>
        </p:nvCxnSpPr>
        <p:spPr>
          <a:xfrm rot="10800000">
            <a:off x="3248527" y="3031958"/>
            <a:ext cx="3007895" cy="0"/>
          </a:xfrm>
          <a:prstGeom prst="line">
            <a:avLst/>
          </a:prstGeom>
          <a:ln w="38100">
            <a:solidFill>
              <a:schemeClr val="tx1">
                <a:lumMod val="50000"/>
                <a:lumOff val="50000"/>
              </a:schemeClr>
            </a:solidFill>
          </a:ln>
        </p:spPr>
        <p:style>
          <a:lnRef idx="1">
            <a:schemeClr val="dk1"/>
          </a:lnRef>
          <a:fillRef idx="0">
            <a:schemeClr val="dk1"/>
          </a:fillRef>
          <a:effectRef idx="0">
            <a:schemeClr val="dk1"/>
          </a:effectRef>
          <a:fontRef idx="minor">
            <a:schemeClr val="tx1"/>
          </a:fontRef>
        </p:style>
      </p:cxnSp>
      <p:sp>
        <p:nvSpPr>
          <p:cNvPr id="8" name="TextBox 7"/>
          <p:cNvSpPr txBox="1"/>
          <p:nvPr/>
        </p:nvSpPr>
        <p:spPr>
          <a:xfrm>
            <a:off x="6481009" y="4074686"/>
            <a:ext cx="2448107" cy="830997"/>
          </a:xfrm>
          <a:prstGeom prst="rect">
            <a:avLst/>
          </a:prstGeom>
          <a:noFill/>
        </p:spPr>
        <p:txBody>
          <a:bodyPr wrap="none" rtlCol="0">
            <a:spAutoFit/>
          </a:bodyPr>
          <a:lstStyle/>
          <a:p>
            <a:pPr algn="ctr"/>
            <a:r>
              <a:rPr lang="en-US" dirty="0" smtClean="0"/>
              <a:t>Below $2/day </a:t>
            </a:r>
          </a:p>
          <a:p>
            <a:pPr algn="ctr"/>
            <a:r>
              <a:rPr lang="en-US" dirty="0" smtClean="0"/>
              <a:t>(2 billion people)</a:t>
            </a:r>
            <a:endParaRPr lang="en-US" dirty="0"/>
          </a:p>
        </p:txBody>
      </p:sp>
      <p:sp>
        <p:nvSpPr>
          <p:cNvPr id="9" name="TextBox 8"/>
          <p:cNvSpPr txBox="1"/>
          <p:nvPr/>
        </p:nvSpPr>
        <p:spPr>
          <a:xfrm>
            <a:off x="6481009" y="5229710"/>
            <a:ext cx="2448107" cy="830997"/>
          </a:xfrm>
          <a:prstGeom prst="rect">
            <a:avLst/>
          </a:prstGeom>
          <a:noFill/>
        </p:spPr>
        <p:txBody>
          <a:bodyPr wrap="none" rtlCol="0">
            <a:spAutoFit/>
          </a:bodyPr>
          <a:lstStyle/>
          <a:p>
            <a:pPr algn="ctr"/>
            <a:r>
              <a:rPr lang="en-US" dirty="0" smtClean="0"/>
              <a:t>Below $1/day </a:t>
            </a:r>
          </a:p>
          <a:p>
            <a:pPr algn="ctr"/>
            <a:r>
              <a:rPr lang="en-US" dirty="0" smtClean="0"/>
              <a:t>(1 billion people)</a:t>
            </a:r>
            <a:endParaRPr lang="en-US" dirty="0"/>
          </a:p>
        </p:txBody>
      </p:sp>
      <p:cxnSp>
        <p:nvCxnSpPr>
          <p:cNvPr id="10" name="Straight Connector 9"/>
          <p:cNvCxnSpPr/>
          <p:nvPr/>
        </p:nvCxnSpPr>
        <p:spPr>
          <a:xfrm rot="10800000">
            <a:off x="3473116" y="4724390"/>
            <a:ext cx="3007895" cy="0"/>
          </a:xfrm>
          <a:prstGeom prst="line">
            <a:avLst/>
          </a:prstGeom>
          <a:ln w="38100">
            <a:solidFill>
              <a:schemeClr val="tx1">
                <a:lumMod val="50000"/>
                <a:lumOff val="50000"/>
              </a:schemeClr>
            </a:solidFill>
          </a:ln>
        </p:spPr>
        <p:style>
          <a:lnRef idx="1">
            <a:schemeClr val="dk1"/>
          </a:lnRef>
          <a:fillRef idx="0">
            <a:schemeClr val="dk1"/>
          </a:fillRef>
          <a:effectRef idx="0">
            <a:schemeClr val="dk1"/>
          </a:effectRef>
          <a:fontRef idx="minor">
            <a:schemeClr val="tx1"/>
          </a:fontRef>
        </p:style>
      </p:cxnSp>
      <p:cxnSp>
        <p:nvCxnSpPr>
          <p:cNvPr id="11" name="Straight Connector 10"/>
          <p:cNvCxnSpPr/>
          <p:nvPr/>
        </p:nvCxnSpPr>
        <p:spPr>
          <a:xfrm rot="10800000">
            <a:off x="3745831" y="5093357"/>
            <a:ext cx="3007895" cy="0"/>
          </a:xfrm>
          <a:prstGeom prst="line">
            <a:avLst/>
          </a:prstGeom>
          <a:ln w="38100">
            <a:solidFill>
              <a:schemeClr val="tx1">
                <a:lumMod val="50000"/>
                <a:lumOff val="50000"/>
              </a:schemeClr>
            </a:solidFill>
          </a:ln>
        </p:spPr>
        <p:style>
          <a:lnRef idx="1">
            <a:schemeClr val="dk1"/>
          </a:lnRef>
          <a:fillRef idx="0">
            <a:schemeClr val="dk1"/>
          </a:fillRef>
          <a:effectRef idx="0">
            <a:schemeClr val="dk1"/>
          </a:effectRef>
          <a:fontRef idx="minor">
            <a:schemeClr val="tx1"/>
          </a:fontRef>
        </p:style>
      </p:cxnSp>
      <p:sp>
        <p:nvSpPr>
          <p:cNvPr id="12" name="Date Placeholder 11"/>
          <p:cNvSpPr>
            <a:spLocks noGrp="1"/>
          </p:cNvSpPr>
          <p:nvPr>
            <p:ph type="dt" sz="half" idx="10"/>
          </p:nvPr>
        </p:nvSpPr>
        <p:spPr/>
        <p:txBody>
          <a:bodyPr/>
          <a:lstStyle/>
          <a:p>
            <a:pPr>
              <a:defRPr/>
            </a:pPr>
            <a:r>
              <a:rPr lang="en-US" smtClean="0"/>
              <a:t>October 25, 2011</a:t>
            </a:r>
            <a:endParaRPr lang="en-US"/>
          </a:p>
        </p:txBody>
      </p:sp>
      <p:sp>
        <p:nvSpPr>
          <p:cNvPr id="13" name="Slide Number Placeholder 12"/>
          <p:cNvSpPr>
            <a:spLocks noGrp="1"/>
          </p:cNvSpPr>
          <p:nvPr>
            <p:ph type="sldNum" sz="quarter" idx="12"/>
          </p:nvPr>
        </p:nvSpPr>
        <p:spPr/>
        <p:txBody>
          <a:bodyPr/>
          <a:lstStyle/>
          <a:p>
            <a:pPr>
              <a:defRPr/>
            </a:pPr>
            <a:fld id="{D1C6AAFC-4295-492E-8F63-019089E4763D}" type="slidenum">
              <a:rPr lang="en-US" smtClean="0"/>
              <a:pPr>
                <a:defRPr/>
              </a:pPr>
              <a:t>5</a:t>
            </a:fld>
            <a:endParaRPr lang="en-US"/>
          </a:p>
        </p:txBody>
      </p:sp>
      <p:sp>
        <p:nvSpPr>
          <p:cNvPr id="14" name="Footer Placeholder 13"/>
          <p:cNvSpPr>
            <a:spLocks noGrp="1"/>
          </p:cNvSpPr>
          <p:nvPr>
            <p:ph type="ftr" sz="quarter" idx="11"/>
          </p:nvPr>
        </p:nvSpPr>
        <p:spPr/>
        <p:txBody>
          <a:bodyPr/>
          <a:lstStyle/>
          <a:p>
            <a:pPr>
              <a:defRPr/>
            </a:pPr>
            <a:r>
              <a:rPr lang="en-US" smtClean="0"/>
              <a:t>Bottom of the Pyramid</a:t>
            </a:r>
            <a:endParaRPr lang="en-US"/>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Market Potential</a:t>
            </a:r>
            <a:endParaRPr lang="en-US" dirty="0"/>
          </a:p>
        </p:txBody>
      </p:sp>
      <p:sp>
        <p:nvSpPr>
          <p:cNvPr id="3" name="Content Placeholder 2"/>
          <p:cNvSpPr>
            <a:spLocks noGrp="1"/>
          </p:cNvSpPr>
          <p:nvPr>
            <p:ph idx="1"/>
          </p:nvPr>
        </p:nvSpPr>
        <p:spPr/>
        <p:txBody>
          <a:bodyPr/>
          <a:lstStyle/>
          <a:p>
            <a:r>
              <a:rPr lang="en-US" dirty="0" smtClean="0"/>
              <a:t>Asia has the highest number of potential </a:t>
            </a:r>
            <a:r>
              <a:rPr lang="en-US" dirty="0" err="1" smtClean="0"/>
              <a:t>BoP</a:t>
            </a:r>
            <a:r>
              <a:rPr lang="en-US" dirty="0" smtClean="0"/>
              <a:t> consumers and the largest potential market</a:t>
            </a:r>
          </a:p>
          <a:p>
            <a:r>
              <a:rPr lang="en-US" dirty="0" smtClean="0"/>
              <a:t>In Africa, the </a:t>
            </a:r>
            <a:r>
              <a:rPr lang="en-US" dirty="0" err="1" smtClean="0"/>
              <a:t>BoP</a:t>
            </a:r>
            <a:r>
              <a:rPr lang="en-US" dirty="0" smtClean="0"/>
              <a:t> market accounts for 71% of purchasing power and 95% of the population </a:t>
            </a:r>
          </a:p>
          <a:p>
            <a:r>
              <a:rPr lang="en-US" dirty="0" smtClean="0"/>
              <a:t>We cannot ignore this segment in doing business with these regions</a:t>
            </a:r>
          </a:p>
        </p:txBody>
      </p:sp>
      <p:sp>
        <p:nvSpPr>
          <p:cNvPr id="4" name="Date Placeholder 3"/>
          <p:cNvSpPr>
            <a:spLocks noGrp="1"/>
          </p:cNvSpPr>
          <p:nvPr>
            <p:ph type="dt" sz="half" idx="10"/>
          </p:nvPr>
        </p:nvSpPr>
        <p:spPr/>
        <p:txBody>
          <a:bodyPr/>
          <a:lstStyle/>
          <a:p>
            <a:pPr>
              <a:defRPr/>
            </a:pPr>
            <a:r>
              <a:rPr lang="en-US" smtClean="0"/>
              <a:t>October 25, 2011</a:t>
            </a:r>
            <a:endParaRPr lang="en-US"/>
          </a:p>
        </p:txBody>
      </p:sp>
      <p:sp>
        <p:nvSpPr>
          <p:cNvPr id="5" name="Slide Number Placeholder 4"/>
          <p:cNvSpPr>
            <a:spLocks noGrp="1"/>
          </p:cNvSpPr>
          <p:nvPr>
            <p:ph type="sldNum" sz="quarter" idx="12"/>
          </p:nvPr>
        </p:nvSpPr>
        <p:spPr/>
        <p:txBody>
          <a:bodyPr/>
          <a:lstStyle/>
          <a:p>
            <a:pPr>
              <a:defRPr/>
            </a:pPr>
            <a:fld id="{D1C6AAFC-4295-492E-8F63-019089E4763D}" type="slidenum">
              <a:rPr lang="en-US" smtClean="0"/>
              <a:pPr>
                <a:defRPr/>
              </a:pPr>
              <a:t>6</a:t>
            </a:fld>
            <a:endParaRPr lang="en-US"/>
          </a:p>
        </p:txBody>
      </p:sp>
      <p:sp>
        <p:nvSpPr>
          <p:cNvPr id="6" name="Footer Placeholder 5"/>
          <p:cNvSpPr>
            <a:spLocks noGrp="1"/>
          </p:cNvSpPr>
          <p:nvPr>
            <p:ph type="ftr" sz="quarter" idx="11"/>
          </p:nvPr>
        </p:nvSpPr>
        <p:spPr/>
        <p:txBody>
          <a:bodyPr/>
          <a:lstStyle/>
          <a:p>
            <a:pPr>
              <a:defRPr/>
            </a:pPr>
            <a:r>
              <a:rPr lang="en-US" smtClean="0"/>
              <a:t>Bottom of the Pyramid</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Regional Dimensions of </a:t>
            </a:r>
            <a:r>
              <a:rPr lang="en-US" dirty="0" err="1" smtClean="0"/>
              <a:t>BoP</a:t>
            </a:r>
            <a:r>
              <a:rPr lang="en-US" dirty="0" smtClean="0"/>
              <a:t> Market</a:t>
            </a:r>
            <a:endParaRPr lang="en-US" dirty="0"/>
          </a:p>
        </p:txBody>
      </p:sp>
      <p:graphicFrame>
        <p:nvGraphicFramePr>
          <p:cNvPr id="5" name="Content Placeholder 4"/>
          <p:cNvGraphicFramePr>
            <a:graphicFrameLocks noGrp="1"/>
          </p:cNvGraphicFramePr>
          <p:nvPr>
            <p:ph sz="half" idx="1"/>
          </p:nvPr>
        </p:nvGraphicFramePr>
        <p:xfrm>
          <a:off x="457200" y="1600200"/>
          <a:ext cx="4038600" cy="4525963"/>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Content Placeholder 5"/>
          <p:cNvGraphicFramePr>
            <a:graphicFrameLocks noGrp="1"/>
          </p:cNvGraphicFramePr>
          <p:nvPr>
            <p:ph sz="half" idx="2"/>
          </p:nvPr>
        </p:nvGraphicFramePr>
        <p:xfrm>
          <a:off x="4648200" y="1600200"/>
          <a:ext cx="4038600" cy="4525963"/>
        </p:xfrm>
        <a:graphic>
          <a:graphicData uri="http://schemas.openxmlformats.org/drawingml/2006/chart">
            <c:chart xmlns:c="http://schemas.openxmlformats.org/drawingml/2006/chart" xmlns:r="http://schemas.openxmlformats.org/officeDocument/2006/relationships" r:id="rId3"/>
          </a:graphicData>
        </a:graphic>
      </p:graphicFrame>
      <p:sp>
        <p:nvSpPr>
          <p:cNvPr id="7" name="Date Placeholder 6"/>
          <p:cNvSpPr>
            <a:spLocks noGrp="1"/>
          </p:cNvSpPr>
          <p:nvPr>
            <p:ph type="dt" sz="half" idx="10"/>
          </p:nvPr>
        </p:nvSpPr>
        <p:spPr/>
        <p:txBody>
          <a:bodyPr/>
          <a:lstStyle/>
          <a:p>
            <a:pPr>
              <a:defRPr/>
            </a:pPr>
            <a:r>
              <a:rPr lang="en-US" smtClean="0"/>
              <a:t>October 25, 2011</a:t>
            </a:r>
            <a:endParaRPr lang="en-US"/>
          </a:p>
        </p:txBody>
      </p:sp>
      <p:sp>
        <p:nvSpPr>
          <p:cNvPr id="8" name="Slide Number Placeholder 7"/>
          <p:cNvSpPr>
            <a:spLocks noGrp="1"/>
          </p:cNvSpPr>
          <p:nvPr>
            <p:ph type="sldNum" sz="quarter" idx="12"/>
          </p:nvPr>
        </p:nvSpPr>
        <p:spPr/>
        <p:txBody>
          <a:bodyPr/>
          <a:lstStyle/>
          <a:p>
            <a:pPr>
              <a:defRPr/>
            </a:pPr>
            <a:fld id="{36754CAD-B991-466C-93B2-D781949A8995}" type="slidenum">
              <a:rPr lang="en-US" smtClean="0"/>
              <a:pPr>
                <a:defRPr/>
              </a:pPr>
              <a:t>7</a:t>
            </a:fld>
            <a:endParaRPr lang="en-US"/>
          </a:p>
        </p:txBody>
      </p:sp>
      <p:sp>
        <p:nvSpPr>
          <p:cNvPr id="9" name="Footer Placeholder 8"/>
          <p:cNvSpPr>
            <a:spLocks noGrp="1"/>
          </p:cNvSpPr>
          <p:nvPr>
            <p:ph type="ftr" sz="quarter" idx="11"/>
          </p:nvPr>
        </p:nvSpPr>
        <p:spPr/>
        <p:txBody>
          <a:bodyPr/>
          <a:lstStyle/>
          <a:p>
            <a:pPr>
              <a:defRPr/>
            </a:pPr>
            <a:r>
              <a:rPr lang="en-US" smtClean="0"/>
              <a:t>Bottom of the Pyramid</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Graphic spid="6" grpId="0">
        <p:bldAsOne/>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Regional Dimensions of </a:t>
            </a:r>
            <a:r>
              <a:rPr lang="en-US" dirty="0" err="1" smtClean="0"/>
              <a:t>BoP</a:t>
            </a:r>
            <a:r>
              <a:rPr lang="en-US" dirty="0" smtClean="0"/>
              <a:t> Market</a:t>
            </a:r>
            <a:endParaRPr lang="en-US" dirty="0"/>
          </a:p>
        </p:txBody>
      </p:sp>
      <p:graphicFrame>
        <p:nvGraphicFramePr>
          <p:cNvPr id="5" name="Content Placeholder 4"/>
          <p:cNvGraphicFramePr>
            <a:graphicFrameLocks noGrp="1"/>
          </p:cNvGraphicFramePr>
          <p:nvPr>
            <p:ph sz="half" idx="1"/>
          </p:nvPr>
        </p:nvGraphicFramePr>
        <p:xfrm>
          <a:off x="457200" y="1600200"/>
          <a:ext cx="4038600" cy="4525963"/>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Content Placeholder 5"/>
          <p:cNvGraphicFramePr>
            <a:graphicFrameLocks noGrp="1"/>
          </p:cNvGraphicFramePr>
          <p:nvPr>
            <p:ph sz="half" idx="2"/>
          </p:nvPr>
        </p:nvGraphicFramePr>
        <p:xfrm>
          <a:off x="4648200" y="1600200"/>
          <a:ext cx="4038600" cy="4525963"/>
        </p:xfrm>
        <a:graphic>
          <a:graphicData uri="http://schemas.openxmlformats.org/drawingml/2006/chart">
            <c:chart xmlns:c="http://schemas.openxmlformats.org/drawingml/2006/chart" xmlns:r="http://schemas.openxmlformats.org/officeDocument/2006/relationships" r:id="rId3"/>
          </a:graphicData>
        </a:graphic>
      </p:graphicFrame>
      <p:sp>
        <p:nvSpPr>
          <p:cNvPr id="7" name="Date Placeholder 6"/>
          <p:cNvSpPr>
            <a:spLocks noGrp="1"/>
          </p:cNvSpPr>
          <p:nvPr>
            <p:ph type="dt" sz="half" idx="10"/>
          </p:nvPr>
        </p:nvSpPr>
        <p:spPr/>
        <p:txBody>
          <a:bodyPr/>
          <a:lstStyle/>
          <a:p>
            <a:pPr>
              <a:defRPr/>
            </a:pPr>
            <a:r>
              <a:rPr lang="en-US" smtClean="0"/>
              <a:t>October 25, 2011</a:t>
            </a:r>
            <a:endParaRPr lang="en-US"/>
          </a:p>
        </p:txBody>
      </p:sp>
      <p:sp>
        <p:nvSpPr>
          <p:cNvPr id="8" name="Slide Number Placeholder 7"/>
          <p:cNvSpPr>
            <a:spLocks noGrp="1"/>
          </p:cNvSpPr>
          <p:nvPr>
            <p:ph type="sldNum" sz="quarter" idx="12"/>
          </p:nvPr>
        </p:nvSpPr>
        <p:spPr/>
        <p:txBody>
          <a:bodyPr/>
          <a:lstStyle/>
          <a:p>
            <a:pPr>
              <a:defRPr/>
            </a:pPr>
            <a:fld id="{36754CAD-B991-466C-93B2-D781949A8995}" type="slidenum">
              <a:rPr lang="en-US" smtClean="0"/>
              <a:pPr>
                <a:defRPr/>
              </a:pPr>
              <a:t>8</a:t>
            </a:fld>
            <a:endParaRPr lang="en-US"/>
          </a:p>
        </p:txBody>
      </p:sp>
      <p:sp>
        <p:nvSpPr>
          <p:cNvPr id="9" name="Footer Placeholder 8"/>
          <p:cNvSpPr>
            <a:spLocks noGrp="1"/>
          </p:cNvSpPr>
          <p:nvPr>
            <p:ph type="ftr" sz="quarter" idx="11"/>
          </p:nvPr>
        </p:nvSpPr>
        <p:spPr/>
        <p:txBody>
          <a:bodyPr/>
          <a:lstStyle/>
          <a:p>
            <a:pPr>
              <a:defRPr/>
            </a:pPr>
            <a:r>
              <a:rPr lang="en-US" smtClean="0"/>
              <a:t>Bottom of the Pyramid</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Graphic spid="6" grpId="0">
        <p:bldAsOne/>
      </p:bldGraphic>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Characteristics of </a:t>
            </a:r>
            <a:r>
              <a:rPr lang="en-US" dirty="0" err="1" smtClean="0"/>
              <a:t>BoP</a:t>
            </a:r>
            <a:r>
              <a:rPr lang="en-US" dirty="0" smtClean="0"/>
              <a:t> Market</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Currently underserved</a:t>
            </a:r>
          </a:p>
          <a:p>
            <a:pPr lvl="1"/>
            <a:r>
              <a:rPr lang="en-US" dirty="0" smtClean="0"/>
              <a:t>Lack of access to basic services</a:t>
            </a:r>
          </a:p>
          <a:p>
            <a:pPr lvl="1"/>
            <a:r>
              <a:rPr lang="en-US" dirty="0" smtClean="0"/>
              <a:t>Revealed demand is likely to be significantly depressed at current market prices, choice, and access levels</a:t>
            </a:r>
          </a:p>
          <a:p>
            <a:r>
              <a:rPr lang="en-US" dirty="0" smtClean="0"/>
              <a:t>Largely informal</a:t>
            </a:r>
          </a:p>
          <a:p>
            <a:pPr lvl="1"/>
            <a:r>
              <a:rPr lang="en-US" dirty="0" smtClean="0"/>
              <a:t>At the fringes of the market economy</a:t>
            </a:r>
          </a:p>
          <a:p>
            <a:pPr lvl="1"/>
            <a:r>
              <a:rPr lang="en-US" dirty="0" smtClean="0"/>
              <a:t>Fragmented </a:t>
            </a:r>
          </a:p>
          <a:p>
            <a:r>
              <a:rPr lang="en-US" dirty="0" smtClean="0"/>
              <a:t>So that poor often pay more for services</a:t>
            </a:r>
          </a:p>
          <a:p>
            <a:pPr lvl="1"/>
            <a:r>
              <a:rPr lang="en-US" dirty="0" smtClean="0"/>
              <a:t>Either in cash or effort expanded</a:t>
            </a:r>
          </a:p>
          <a:p>
            <a:pPr lvl="1"/>
            <a:r>
              <a:rPr lang="en-US" dirty="0" smtClean="0"/>
              <a:t>The so-called </a:t>
            </a:r>
            <a:r>
              <a:rPr lang="en-US" dirty="0" err="1" smtClean="0"/>
              <a:t>BoP</a:t>
            </a:r>
            <a:r>
              <a:rPr lang="en-US" dirty="0" smtClean="0"/>
              <a:t> Penalty </a:t>
            </a:r>
            <a:endParaRPr lang="en-US" dirty="0"/>
          </a:p>
        </p:txBody>
      </p:sp>
      <p:sp>
        <p:nvSpPr>
          <p:cNvPr id="4" name="Date Placeholder 3"/>
          <p:cNvSpPr>
            <a:spLocks noGrp="1"/>
          </p:cNvSpPr>
          <p:nvPr>
            <p:ph type="dt" sz="half" idx="10"/>
          </p:nvPr>
        </p:nvSpPr>
        <p:spPr/>
        <p:txBody>
          <a:bodyPr/>
          <a:lstStyle/>
          <a:p>
            <a:pPr>
              <a:defRPr/>
            </a:pPr>
            <a:r>
              <a:rPr lang="en-US" smtClean="0"/>
              <a:t>October 25, 2011</a:t>
            </a:r>
            <a:endParaRPr lang="en-US"/>
          </a:p>
        </p:txBody>
      </p:sp>
      <p:sp>
        <p:nvSpPr>
          <p:cNvPr id="5" name="Slide Number Placeholder 4"/>
          <p:cNvSpPr>
            <a:spLocks noGrp="1"/>
          </p:cNvSpPr>
          <p:nvPr>
            <p:ph type="sldNum" sz="quarter" idx="12"/>
          </p:nvPr>
        </p:nvSpPr>
        <p:spPr/>
        <p:txBody>
          <a:bodyPr/>
          <a:lstStyle/>
          <a:p>
            <a:pPr>
              <a:defRPr/>
            </a:pPr>
            <a:fld id="{D1C6AAFC-4295-492E-8F63-019089E4763D}" type="slidenum">
              <a:rPr lang="en-US" smtClean="0"/>
              <a:pPr>
                <a:defRPr/>
              </a:pPr>
              <a:t>9</a:t>
            </a:fld>
            <a:endParaRPr lang="en-US"/>
          </a:p>
        </p:txBody>
      </p:sp>
      <p:sp>
        <p:nvSpPr>
          <p:cNvPr id="6" name="Footer Placeholder 5"/>
          <p:cNvSpPr>
            <a:spLocks noGrp="1"/>
          </p:cNvSpPr>
          <p:nvPr>
            <p:ph type="ftr" sz="quarter" idx="11"/>
          </p:nvPr>
        </p:nvSpPr>
        <p:spPr/>
        <p:txBody>
          <a:bodyPr/>
          <a:lstStyle/>
          <a:p>
            <a:pPr>
              <a:defRPr/>
            </a:pPr>
            <a:r>
              <a:rPr lang="en-US" smtClean="0"/>
              <a:t>Bottom of the Pyramid</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58"/>
          <p:cNvGrpSpPr>
            <a:grpSpLocks/>
          </p:cNvGrpSpPr>
          <p:nvPr/>
        </p:nvGrpSpPr>
        <p:grpSpPr bwMode="auto">
          <a:xfrm>
            <a:off x="107950" y="1128713"/>
            <a:ext cx="5476875" cy="4648200"/>
            <a:chOff x="68" y="711"/>
            <a:chExt cx="3450" cy="2928"/>
          </a:xfrm>
        </p:grpSpPr>
        <p:sp>
          <p:nvSpPr>
            <p:cNvPr id="5155" name="AutoShape 14"/>
            <p:cNvSpPr>
              <a:spLocks noChangeArrowheads="1"/>
            </p:cNvSpPr>
            <p:nvPr/>
          </p:nvSpPr>
          <p:spPr bwMode="auto">
            <a:xfrm>
              <a:off x="398" y="711"/>
              <a:ext cx="3120" cy="2928"/>
            </a:xfrm>
            <a:prstGeom prst="triangle">
              <a:avLst>
                <a:gd name="adj" fmla="val 50000"/>
              </a:avLst>
            </a:prstGeom>
            <a:solidFill>
              <a:srgbClr val="55AAC1"/>
            </a:solidFill>
            <a:ln w="9525">
              <a:solidFill>
                <a:schemeClr val="tx1"/>
              </a:solidFill>
              <a:miter lim="800000"/>
              <a:headEnd/>
              <a:tailEnd/>
            </a:ln>
          </p:spPr>
          <p:txBody>
            <a:bodyPr wrap="none" anchor="ctr"/>
            <a:lstStyle/>
            <a:p>
              <a:pPr algn="ctr" eaLnBrk="1" hangingPunct="1"/>
              <a:endParaRPr lang="en-GB" sz="1800"/>
            </a:p>
          </p:txBody>
        </p:sp>
        <p:sp>
          <p:nvSpPr>
            <p:cNvPr id="5156" name="Text Box 35"/>
            <p:cNvSpPr txBox="1">
              <a:spLocks noChangeArrowheads="1"/>
            </p:cNvSpPr>
            <p:nvPr/>
          </p:nvSpPr>
          <p:spPr bwMode="auto">
            <a:xfrm>
              <a:off x="68" y="2452"/>
              <a:ext cx="761" cy="212"/>
            </a:xfrm>
            <a:prstGeom prst="rect">
              <a:avLst/>
            </a:prstGeom>
            <a:noFill/>
            <a:ln w="9525">
              <a:noFill/>
              <a:miter lim="800000"/>
              <a:headEnd/>
              <a:tailEnd/>
            </a:ln>
          </p:spPr>
          <p:txBody>
            <a:bodyPr wrap="none">
              <a:spAutoFit/>
            </a:bodyPr>
            <a:lstStyle/>
            <a:p>
              <a:pPr eaLnBrk="1" hangingPunct="1"/>
              <a:r>
                <a:rPr lang="en-US" sz="1600" dirty="0"/>
                <a:t>&lt; $3,000/yr</a:t>
              </a:r>
            </a:p>
          </p:txBody>
        </p:sp>
        <p:sp>
          <p:nvSpPr>
            <p:cNvPr id="5157" name="Text Box 36"/>
            <p:cNvSpPr txBox="1">
              <a:spLocks noChangeArrowheads="1"/>
            </p:cNvSpPr>
            <p:nvPr/>
          </p:nvSpPr>
          <p:spPr bwMode="auto">
            <a:xfrm>
              <a:off x="967" y="2494"/>
              <a:ext cx="2010" cy="442"/>
            </a:xfrm>
            <a:prstGeom prst="rect">
              <a:avLst/>
            </a:prstGeom>
            <a:noFill/>
            <a:ln w="9525">
              <a:noFill/>
              <a:miter lim="800000"/>
              <a:headEnd/>
              <a:tailEnd/>
            </a:ln>
          </p:spPr>
          <p:txBody>
            <a:bodyPr>
              <a:spAutoFit/>
            </a:bodyPr>
            <a:lstStyle/>
            <a:p>
              <a:pPr algn="ctr" eaLnBrk="1" hangingPunct="1"/>
              <a:r>
                <a:rPr lang="en-US" sz="4000" b="1">
                  <a:solidFill>
                    <a:schemeClr val="bg1"/>
                  </a:solidFill>
                </a:rPr>
                <a:t>Tier 4</a:t>
              </a:r>
            </a:p>
          </p:txBody>
        </p:sp>
        <p:sp>
          <p:nvSpPr>
            <p:cNvPr id="5158" name="Text Box 37"/>
            <p:cNvSpPr txBox="1">
              <a:spLocks noChangeArrowheads="1"/>
            </p:cNvSpPr>
            <p:nvPr/>
          </p:nvSpPr>
          <p:spPr bwMode="auto">
            <a:xfrm>
              <a:off x="1253" y="2899"/>
              <a:ext cx="1346" cy="365"/>
            </a:xfrm>
            <a:prstGeom prst="rect">
              <a:avLst/>
            </a:prstGeom>
            <a:noFill/>
            <a:ln w="9525">
              <a:noFill/>
              <a:miter lim="800000"/>
              <a:headEnd/>
              <a:tailEnd/>
            </a:ln>
          </p:spPr>
          <p:txBody>
            <a:bodyPr wrap="none">
              <a:spAutoFit/>
            </a:bodyPr>
            <a:lstStyle/>
            <a:p>
              <a:pPr eaLnBrk="1" hangingPunct="1"/>
              <a:r>
                <a:rPr lang="en-US" sz="3200">
                  <a:solidFill>
                    <a:schemeClr val="bg1"/>
                  </a:solidFill>
                </a:rPr>
                <a:t>~4.0 billion</a:t>
              </a:r>
            </a:p>
          </p:txBody>
        </p:sp>
      </p:grpSp>
      <p:grpSp>
        <p:nvGrpSpPr>
          <p:cNvPr id="3" name="Group 55"/>
          <p:cNvGrpSpPr>
            <a:grpSpLocks/>
          </p:cNvGrpSpPr>
          <p:nvPr/>
        </p:nvGrpSpPr>
        <p:grpSpPr bwMode="auto">
          <a:xfrm>
            <a:off x="1247775" y="1143000"/>
            <a:ext cx="2951163" cy="2074863"/>
            <a:chOff x="786" y="720"/>
            <a:chExt cx="1859" cy="1307"/>
          </a:xfrm>
        </p:grpSpPr>
        <p:sp>
          <p:nvSpPr>
            <p:cNvPr id="5149" name="AutoShape 17"/>
            <p:cNvSpPr>
              <a:spLocks noChangeArrowheads="1"/>
            </p:cNvSpPr>
            <p:nvPr/>
          </p:nvSpPr>
          <p:spPr bwMode="auto">
            <a:xfrm>
              <a:off x="1563" y="720"/>
              <a:ext cx="816" cy="769"/>
            </a:xfrm>
            <a:prstGeom prst="triangle">
              <a:avLst>
                <a:gd name="adj" fmla="val 50000"/>
              </a:avLst>
            </a:prstGeom>
            <a:solidFill>
              <a:srgbClr val="840021"/>
            </a:solidFill>
            <a:ln w="9525">
              <a:solidFill>
                <a:schemeClr val="tx1"/>
              </a:solidFill>
              <a:miter lim="800000"/>
              <a:headEnd/>
              <a:tailEnd/>
            </a:ln>
          </p:spPr>
          <p:txBody>
            <a:bodyPr wrap="none" anchor="ctr"/>
            <a:lstStyle/>
            <a:p>
              <a:pPr algn="ctr" eaLnBrk="1" hangingPunct="1"/>
              <a:endParaRPr lang="en-GB" sz="1800"/>
            </a:p>
          </p:txBody>
        </p:sp>
        <p:grpSp>
          <p:nvGrpSpPr>
            <p:cNvPr id="5150" name="Group 52"/>
            <p:cNvGrpSpPr>
              <a:grpSpLocks/>
            </p:cNvGrpSpPr>
            <p:nvPr/>
          </p:nvGrpSpPr>
          <p:grpSpPr bwMode="auto">
            <a:xfrm>
              <a:off x="786" y="966"/>
              <a:ext cx="1616" cy="326"/>
              <a:chOff x="786" y="966"/>
              <a:chExt cx="1616" cy="326"/>
            </a:xfrm>
          </p:grpSpPr>
          <p:sp>
            <p:nvSpPr>
              <p:cNvPr id="5153" name="Text Box 25"/>
              <p:cNvSpPr txBox="1">
                <a:spLocks noChangeArrowheads="1"/>
              </p:cNvSpPr>
              <p:nvPr/>
            </p:nvSpPr>
            <p:spPr bwMode="auto">
              <a:xfrm>
                <a:off x="786" y="973"/>
                <a:ext cx="832" cy="212"/>
              </a:xfrm>
              <a:prstGeom prst="rect">
                <a:avLst/>
              </a:prstGeom>
              <a:noFill/>
              <a:ln w="9525">
                <a:noFill/>
                <a:miter lim="800000"/>
                <a:headEnd/>
                <a:tailEnd/>
              </a:ln>
            </p:spPr>
            <p:txBody>
              <a:bodyPr wrap="none">
                <a:spAutoFit/>
              </a:bodyPr>
              <a:lstStyle/>
              <a:p>
                <a:pPr eaLnBrk="1" hangingPunct="1"/>
                <a:r>
                  <a:rPr lang="en-US" sz="1600"/>
                  <a:t>&gt; $15,000/yr</a:t>
                </a:r>
              </a:p>
            </p:txBody>
          </p:sp>
          <p:sp>
            <p:nvSpPr>
              <p:cNvPr id="5154" name="Text Box 27"/>
              <p:cNvSpPr txBox="1">
                <a:spLocks noChangeArrowheads="1"/>
              </p:cNvSpPr>
              <p:nvPr/>
            </p:nvSpPr>
            <p:spPr bwMode="auto">
              <a:xfrm>
                <a:off x="1543" y="966"/>
                <a:ext cx="859" cy="326"/>
              </a:xfrm>
              <a:prstGeom prst="rect">
                <a:avLst/>
              </a:prstGeom>
              <a:noFill/>
              <a:ln w="9525">
                <a:noFill/>
                <a:miter lim="800000"/>
                <a:headEnd/>
                <a:tailEnd/>
              </a:ln>
            </p:spPr>
            <p:txBody>
              <a:bodyPr>
                <a:spAutoFit/>
              </a:bodyPr>
              <a:lstStyle/>
              <a:p>
                <a:pPr algn="ctr" eaLnBrk="1" hangingPunct="1"/>
                <a:r>
                  <a:rPr lang="en-US" sz="1400" b="1">
                    <a:solidFill>
                      <a:schemeClr val="bg1"/>
                    </a:solidFill>
                  </a:rPr>
                  <a:t>Tier</a:t>
                </a:r>
              </a:p>
              <a:p>
                <a:pPr algn="ctr" eaLnBrk="1" hangingPunct="1"/>
                <a:r>
                  <a:rPr lang="en-US" sz="1400" b="1">
                    <a:solidFill>
                      <a:schemeClr val="bg1"/>
                    </a:solidFill>
                  </a:rPr>
                  <a:t>1</a:t>
                </a:r>
              </a:p>
            </p:txBody>
          </p:sp>
        </p:grpSp>
        <p:sp>
          <p:nvSpPr>
            <p:cNvPr id="5151" name="Text Box 28"/>
            <p:cNvSpPr txBox="1">
              <a:spLocks noChangeArrowheads="1"/>
            </p:cNvSpPr>
            <p:nvPr/>
          </p:nvSpPr>
          <p:spPr bwMode="auto">
            <a:xfrm>
              <a:off x="1632" y="1202"/>
              <a:ext cx="628" cy="173"/>
            </a:xfrm>
            <a:prstGeom prst="rect">
              <a:avLst/>
            </a:prstGeom>
            <a:noFill/>
            <a:ln w="9525">
              <a:noFill/>
              <a:miter lim="800000"/>
              <a:headEnd/>
              <a:tailEnd/>
            </a:ln>
          </p:spPr>
          <p:txBody>
            <a:bodyPr wrap="none">
              <a:spAutoFit/>
            </a:bodyPr>
            <a:lstStyle/>
            <a:p>
              <a:pPr eaLnBrk="1" hangingPunct="1"/>
              <a:r>
                <a:rPr lang="en-US" sz="1200">
                  <a:solidFill>
                    <a:schemeClr val="bg1"/>
                  </a:solidFill>
                </a:rPr>
                <a:t>~800 million</a:t>
              </a:r>
            </a:p>
          </p:txBody>
        </p:sp>
        <p:sp>
          <p:nvSpPr>
            <p:cNvPr id="5152" name="AutoShape 54"/>
            <p:cNvSpPr>
              <a:spLocks noChangeArrowheads="1"/>
            </p:cNvSpPr>
            <p:nvPr/>
          </p:nvSpPr>
          <p:spPr bwMode="auto">
            <a:xfrm rot="10800000">
              <a:off x="1270" y="1369"/>
              <a:ext cx="1375" cy="658"/>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4493 w 21600"/>
                <a:gd name="T13" fmla="*/ 4497 h 21600"/>
                <a:gd name="T14" fmla="*/ 17107 w 21600"/>
                <a:gd name="T15" fmla="*/ 17103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close/>
                </a:path>
              </a:pathLst>
            </a:custGeom>
            <a:solidFill>
              <a:schemeClr val="bg1"/>
            </a:solidFill>
            <a:ln w="9525">
              <a:noFill/>
              <a:miter lim="800000"/>
              <a:headEnd/>
              <a:tailEnd/>
            </a:ln>
          </p:spPr>
          <p:txBody>
            <a:bodyPr wrap="none" anchor="ctr"/>
            <a:lstStyle/>
            <a:p>
              <a:endParaRPr lang="en-US"/>
            </a:p>
          </p:txBody>
        </p:sp>
      </p:grpSp>
      <p:grpSp>
        <p:nvGrpSpPr>
          <p:cNvPr id="5" name="Group 41"/>
          <p:cNvGrpSpPr>
            <a:grpSpLocks/>
          </p:cNvGrpSpPr>
          <p:nvPr/>
        </p:nvGrpSpPr>
        <p:grpSpPr bwMode="auto">
          <a:xfrm>
            <a:off x="5180013" y="2657475"/>
            <a:ext cx="4040187" cy="1398588"/>
            <a:chOff x="3264" y="1584"/>
            <a:chExt cx="2544" cy="881"/>
          </a:xfrm>
        </p:grpSpPr>
        <p:sp>
          <p:nvSpPr>
            <p:cNvPr id="5147" name="Text Box 42"/>
            <p:cNvSpPr txBox="1">
              <a:spLocks noChangeArrowheads="1"/>
            </p:cNvSpPr>
            <p:nvPr/>
          </p:nvSpPr>
          <p:spPr bwMode="auto">
            <a:xfrm>
              <a:off x="3264" y="1632"/>
              <a:ext cx="2544" cy="833"/>
            </a:xfrm>
            <a:prstGeom prst="rect">
              <a:avLst/>
            </a:prstGeom>
            <a:noFill/>
            <a:ln w="9525">
              <a:noFill/>
              <a:miter lim="800000"/>
              <a:headEnd/>
              <a:tailEnd/>
            </a:ln>
          </p:spPr>
          <p:txBody>
            <a:bodyPr>
              <a:spAutoFit/>
            </a:bodyPr>
            <a:lstStyle/>
            <a:p>
              <a:pPr algn="ctr" eaLnBrk="1" hangingPunct="1"/>
              <a:r>
                <a:rPr lang="en-US" sz="1800" b="1" u="sng">
                  <a:solidFill>
                    <a:srgbClr val="840021"/>
                  </a:solidFill>
                </a:rPr>
                <a:t>II. Radical Innovation</a:t>
              </a:r>
              <a:r>
                <a:rPr lang="en-US" sz="1800" b="1">
                  <a:solidFill>
                    <a:srgbClr val="840021"/>
                  </a:solidFill>
                </a:rPr>
                <a:t>: </a:t>
              </a:r>
            </a:p>
            <a:p>
              <a:pPr algn="ctr" eaLnBrk="1" hangingPunct="1"/>
              <a:r>
                <a:rPr lang="en-US" sz="1600" b="1"/>
                <a:t>Incubation site for </a:t>
              </a:r>
            </a:p>
            <a:p>
              <a:pPr algn="ctr" eaLnBrk="1" hangingPunct="1">
                <a:spcAft>
                  <a:spcPct val="30000"/>
                </a:spcAft>
              </a:pPr>
              <a:r>
                <a:rPr lang="en-US" sz="1600" b="1"/>
                <a:t>“disruptive Tier 1 technologies” </a:t>
              </a:r>
            </a:p>
            <a:p>
              <a:pPr algn="ctr" eaLnBrk="1" hangingPunct="1">
                <a:lnSpc>
                  <a:spcPct val="70000"/>
                </a:lnSpc>
              </a:pPr>
              <a:r>
                <a:rPr lang="en-US" sz="1400" b="1"/>
                <a:t>(Hart &amp; Christensen, 2002)</a:t>
              </a:r>
            </a:p>
            <a:p>
              <a:pPr algn="ctr" eaLnBrk="1" hangingPunct="1"/>
              <a:r>
                <a:rPr lang="en-US" sz="1600" b="1"/>
                <a:t>  </a:t>
              </a:r>
            </a:p>
          </p:txBody>
        </p:sp>
        <p:sp>
          <p:nvSpPr>
            <p:cNvPr id="5148" name="Rectangle 43"/>
            <p:cNvSpPr>
              <a:spLocks noChangeArrowheads="1"/>
            </p:cNvSpPr>
            <p:nvPr/>
          </p:nvSpPr>
          <p:spPr bwMode="auto">
            <a:xfrm>
              <a:off x="3504" y="1584"/>
              <a:ext cx="2208" cy="816"/>
            </a:xfrm>
            <a:prstGeom prst="rect">
              <a:avLst/>
            </a:prstGeom>
            <a:noFill/>
            <a:ln w="25400">
              <a:solidFill>
                <a:srgbClr val="840021"/>
              </a:solidFill>
              <a:miter lim="800000"/>
              <a:headEnd/>
              <a:tailEnd/>
            </a:ln>
          </p:spPr>
          <p:txBody>
            <a:bodyPr wrap="none" anchor="ctr"/>
            <a:lstStyle/>
            <a:p>
              <a:endParaRPr lang="en-US"/>
            </a:p>
          </p:txBody>
        </p:sp>
      </p:grpSp>
      <p:sp>
        <p:nvSpPr>
          <p:cNvPr id="5126" name="Line 16"/>
          <p:cNvSpPr>
            <a:spLocks noChangeShapeType="1"/>
          </p:cNvSpPr>
          <p:nvPr/>
        </p:nvSpPr>
        <p:spPr bwMode="auto">
          <a:xfrm>
            <a:off x="2024063" y="3200400"/>
            <a:ext cx="2209800" cy="1588"/>
          </a:xfrm>
          <a:prstGeom prst="line">
            <a:avLst/>
          </a:prstGeom>
          <a:noFill/>
          <a:ln w="9525">
            <a:solidFill>
              <a:schemeClr val="tx1"/>
            </a:solidFill>
            <a:round/>
            <a:headEnd/>
            <a:tailEnd/>
          </a:ln>
        </p:spPr>
        <p:txBody>
          <a:bodyPr/>
          <a:lstStyle/>
          <a:p>
            <a:endParaRPr lang="en-US"/>
          </a:p>
        </p:txBody>
      </p:sp>
      <p:sp>
        <p:nvSpPr>
          <p:cNvPr id="5127" name="Rectangle 22"/>
          <p:cNvSpPr>
            <a:spLocks noChangeArrowheads="1"/>
          </p:cNvSpPr>
          <p:nvPr/>
        </p:nvSpPr>
        <p:spPr bwMode="auto">
          <a:xfrm>
            <a:off x="2449513" y="2362200"/>
            <a:ext cx="1295400" cy="1143000"/>
          </a:xfrm>
          <a:prstGeom prst="rect">
            <a:avLst/>
          </a:prstGeom>
          <a:noFill/>
          <a:ln w="9525">
            <a:noFill/>
            <a:miter lim="800000"/>
            <a:headEnd/>
            <a:tailEnd/>
          </a:ln>
        </p:spPr>
        <p:txBody>
          <a:bodyPr wrap="none" anchor="ctr"/>
          <a:lstStyle/>
          <a:p>
            <a:endParaRPr lang="en-US"/>
          </a:p>
        </p:txBody>
      </p:sp>
      <p:sp>
        <p:nvSpPr>
          <p:cNvPr id="5128" name="Text Box 23"/>
          <p:cNvSpPr txBox="1">
            <a:spLocks noChangeArrowheads="1"/>
          </p:cNvSpPr>
          <p:nvPr/>
        </p:nvSpPr>
        <p:spPr bwMode="auto">
          <a:xfrm>
            <a:off x="1538288" y="5943600"/>
            <a:ext cx="3276600" cy="530225"/>
          </a:xfrm>
          <a:prstGeom prst="rect">
            <a:avLst/>
          </a:prstGeom>
          <a:noFill/>
          <a:ln w="9525">
            <a:noFill/>
            <a:miter lim="800000"/>
            <a:headEnd/>
            <a:tailEnd/>
          </a:ln>
        </p:spPr>
        <p:txBody>
          <a:bodyPr>
            <a:spAutoFit/>
          </a:bodyPr>
          <a:lstStyle/>
          <a:p>
            <a:pPr algn="ctr" eaLnBrk="1" hangingPunct="1">
              <a:lnSpc>
                <a:spcPct val="80000"/>
              </a:lnSpc>
            </a:pPr>
            <a:r>
              <a:rPr lang="en-US" sz="1800" b="1"/>
              <a:t>Global Population </a:t>
            </a:r>
          </a:p>
          <a:p>
            <a:pPr algn="ctr" eaLnBrk="1" hangingPunct="1">
              <a:lnSpc>
                <a:spcPct val="80000"/>
              </a:lnSpc>
            </a:pPr>
            <a:r>
              <a:rPr lang="en-US" sz="1800" b="1" i="1"/>
              <a:t>Per Capita Income (PPP)</a:t>
            </a:r>
          </a:p>
        </p:txBody>
      </p:sp>
      <p:grpSp>
        <p:nvGrpSpPr>
          <p:cNvPr id="6" name="Group 38"/>
          <p:cNvGrpSpPr>
            <a:grpSpLocks/>
          </p:cNvGrpSpPr>
          <p:nvPr/>
        </p:nvGrpSpPr>
        <p:grpSpPr bwMode="auto">
          <a:xfrm>
            <a:off x="4953000" y="4024313"/>
            <a:ext cx="4800600" cy="1371600"/>
            <a:chOff x="3120" y="2544"/>
            <a:chExt cx="3024" cy="864"/>
          </a:xfrm>
        </p:grpSpPr>
        <p:sp>
          <p:nvSpPr>
            <p:cNvPr id="5145" name="Text Box 39"/>
            <p:cNvSpPr txBox="1">
              <a:spLocks noChangeArrowheads="1"/>
            </p:cNvSpPr>
            <p:nvPr/>
          </p:nvSpPr>
          <p:spPr bwMode="auto">
            <a:xfrm>
              <a:off x="3120" y="2593"/>
              <a:ext cx="3024" cy="692"/>
            </a:xfrm>
            <a:prstGeom prst="rect">
              <a:avLst/>
            </a:prstGeom>
            <a:noFill/>
            <a:ln w="9525">
              <a:noFill/>
              <a:miter lim="800000"/>
              <a:headEnd/>
              <a:tailEnd/>
            </a:ln>
          </p:spPr>
          <p:txBody>
            <a:bodyPr>
              <a:spAutoFit/>
            </a:bodyPr>
            <a:lstStyle/>
            <a:p>
              <a:pPr algn="ctr" eaLnBrk="1" hangingPunct="1"/>
              <a:r>
                <a:rPr lang="en-US" sz="1800" b="1" u="sng">
                  <a:solidFill>
                    <a:srgbClr val="840021"/>
                  </a:solidFill>
                </a:rPr>
                <a:t>III. Competitive Pre-emption:</a:t>
              </a:r>
            </a:p>
            <a:p>
              <a:pPr algn="ctr" eaLnBrk="1" hangingPunct="1"/>
              <a:r>
                <a:rPr lang="en-US" sz="1600" b="1"/>
                <a:t> Breeding ground for next-gen,</a:t>
              </a:r>
            </a:p>
            <a:p>
              <a:pPr algn="ctr" eaLnBrk="1" hangingPunct="1">
                <a:spcAft>
                  <a:spcPct val="30000"/>
                </a:spcAft>
              </a:pPr>
              <a:r>
                <a:rPr lang="en-US" sz="1600" b="1"/>
                <a:t> global-scale competitors </a:t>
              </a:r>
            </a:p>
            <a:p>
              <a:pPr algn="ctr" eaLnBrk="1" hangingPunct="1">
                <a:lnSpc>
                  <a:spcPct val="80000"/>
                </a:lnSpc>
              </a:pPr>
              <a:r>
                <a:rPr lang="en-US" sz="1400" b="1"/>
                <a:t>(Christensen, Craig, &amp; Hart, 2001)</a:t>
              </a:r>
            </a:p>
          </p:txBody>
        </p:sp>
        <p:sp>
          <p:nvSpPr>
            <p:cNvPr id="5146" name="Rectangle 40"/>
            <p:cNvSpPr>
              <a:spLocks noChangeArrowheads="1"/>
            </p:cNvSpPr>
            <p:nvPr/>
          </p:nvSpPr>
          <p:spPr bwMode="auto">
            <a:xfrm>
              <a:off x="3504" y="2544"/>
              <a:ext cx="2208" cy="864"/>
            </a:xfrm>
            <a:prstGeom prst="rect">
              <a:avLst/>
            </a:prstGeom>
            <a:noFill/>
            <a:ln w="25400">
              <a:solidFill>
                <a:srgbClr val="840021"/>
              </a:solidFill>
              <a:miter lim="800000"/>
              <a:headEnd/>
              <a:tailEnd/>
            </a:ln>
          </p:spPr>
          <p:txBody>
            <a:bodyPr wrap="none" anchor="ctr"/>
            <a:lstStyle/>
            <a:p>
              <a:endParaRPr lang="en-US"/>
            </a:p>
          </p:txBody>
        </p:sp>
      </p:grpSp>
      <p:grpSp>
        <p:nvGrpSpPr>
          <p:cNvPr id="7" name="Group 44"/>
          <p:cNvGrpSpPr>
            <a:grpSpLocks/>
          </p:cNvGrpSpPr>
          <p:nvPr/>
        </p:nvGrpSpPr>
        <p:grpSpPr bwMode="auto">
          <a:xfrm>
            <a:off x="5476875" y="1219200"/>
            <a:ext cx="3581400" cy="1371600"/>
            <a:chOff x="3456" y="624"/>
            <a:chExt cx="2256" cy="864"/>
          </a:xfrm>
        </p:grpSpPr>
        <p:sp>
          <p:nvSpPr>
            <p:cNvPr id="5143" name="Text Box 45"/>
            <p:cNvSpPr txBox="1">
              <a:spLocks noChangeArrowheads="1"/>
            </p:cNvSpPr>
            <p:nvPr/>
          </p:nvSpPr>
          <p:spPr bwMode="auto">
            <a:xfrm>
              <a:off x="3456" y="624"/>
              <a:ext cx="2208" cy="807"/>
            </a:xfrm>
            <a:prstGeom prst="rect">
              <a:avLst/>
            </a:prstGeom>
            <a:noFill/>
            <a:ln w="9525">
              <a:noFill/>
              <a:miter lim="800000"/>
              <a:headEnd/>
              <a:tailEnd/>
            </a:ln>
          </p:spPr>
          <p:txBody>
            <a:bodyPr>
              <a:spAutoFit/>
            </a:bodyPr>
            <a:lstStyle/>
            <a:p>
              <a:pPr marL="342900" indent="-342900" algn="ctr" eaLnBrk="1" hangingPunct="1"/>
              <a:r>
                <a:rPr lang="en-US" sz="1800" b="1" u="sng">
                  <a:solidFill>
                    <a:srgbClr val="840021"/>
                  </a:solidFill>
                </a:rPr>
                <a:t>I. New Market</a:t>
              </a:r>
              <a:r>
                <a:rPr lang="en-US" sz="1800" b="1">
                  <a:solidFill>
                    <a:srgbClr val="840021"/>
                  </a:solidFill>
                </a:rPr>
                <a:t>:</a:t>
              </a:r>
              <a:r>
                <a:rPr lang="en-US" sz="1600" b="1">
                  <a:solidFill>
                    <a:srgbClr val="55AAC1"/>
                  </a:solidFill>
                </a:rPr>
                <a:t> </a:t>
              </a:r>
            </a:p>
            <a:p>
              <a:pPr marL="342900" indent="-342900" algn="ctr" eaLnBrk="1" hangingPunct="1"/>
              <a:r>
                <a:rPr lang="en-US" sz="1600" b="1"/>
                <a:t>Massive &amp; growing under-</a:t>
              </a:r>
            </a:p>
            <a:p>
              <a:pPr marL="342900" indent="-342900" algn="ctr" eaLnBrk="1" hangingPunct="1"/>
              <a:r>
                <a:rPr lang="en-US" sz="1600" b="1"/>
                <a:t>served market</a:t>
              </a:r>
            </a:p>
            <a:p>
              <a:pPr marL="342900" indent="-342900" algn="ctr" eaLnBrk="1" hangingPunct="1"/>
              <a:r>
                <a:rPr lang="en-US" sz="1400" b="1"/>
                <a:t>(Prahalad &amp; Hart, 2002; </a:t>
              </a:r>
            </a:p>
            <a:p>
              <a:pPr marL="342900" indent="-342900" algn="ctr" eaLnBrk="1" hangingPunct="1"/>
              <a:r>
                <a:rPr lang="en-US" sz="1400" b="1"/>
                <a:t>Prahalad 2004; Hart 2005)</a:t>
              </a:r>
            </a:p>
          </p:txBody>
        </p:sp>
        <p:sp>
          <p:nvSpPr>
            <p:cNvPr id="5144" name="Rectangle 46"/>
            <p:cNvSpPr>
              <a:spLocks noChangeArrowheads="1"/>
            </p:cNvSpPr>
            <p:nvPr/>
          </p:nvSpPr>
          <p:spPr bwMode="auto">
            <a:xfrm>
              <a:off x="3504" y="624"/>
              <a:ext cx="2208" cy="864"/>
            </a:xfrm>
            <a:prstGeom prst="rect">
              <a:avLst/>
            </a:prstGeom>
            <a:noFill/>
            <a:ln w="25400">
              <a:solidFill>
                <a:srgbClr val="840021"/>
              </a:solidFill>
              <a:miter lim="800000"/>
              <a:headEnd/>
              <a:tailEnd/>
            </a:ln>
          </p:spPr>
          <p:txBody>
            <a:bodyPr wrap="none" anchor="ctr"/>
            <a:lstStyle/>
            <a:p>
              <a:pPr algn="ctr" eaLnBrk="1" hangingPunct="1"/>
              <a:endParaRPr lang="en-GB" sz="1800">
                <a:solidFill>
                  <a:srgbClr val="00B3F2"/>
                </a:solidFill>
              </a:endParaRPr>
            </a:p>
          </p:txBody>
        </p:sp>
      </p:grpSp>
      <p:grpSp>
        <p:nvGrpSpPr>
          <p:cNvPr id="8" name="Group 61"/>
          <p:cNvGrpSpPr>
            <a:grpSpLocks/>
          </p:cNvGrpSpPr>
          <p:nvPr/>
        </p:nvGrpSpPr>
        <p:grpSpPr bwMode="auto">
          <a:xfrm>
            <a:off x="3505200" y="1614488"/>
            <a:ext cx="1263650" cy="3733800"/>
            <a:chOff x="2208" y="1017"/>
            <a:chExt cx="796" cy="2352"/>
          </a:xfrm>
        </p:grpSpPr>
        <p:sp>
          <p:nvSpPr>
            <p:cNvPr id="5141" name="Line 49"/>
            <p:cNvSpPr>
              <a:spLocks noChangeShapeType="1"/>
            </p:cNvSpPr>
            <p:nvPr/>
          </p:nvSpPr>
          <p:spPr bwMode="auto">
            <a:xfrm flipH="1">
              <a:off x="2994" y="1017"/>
              <a:ext cx="0" cy="2352"/>
            </a:xfrm>
            <a:prstGeom prst="line">
              <a:avLst/>
            </a:prstGeom>
            <a:noFill/>
            <a:ln w="57150">
              <a:solidFill>
                <a:srgbClr val="091765"/>
              </a:solidFill>
              <a:round/>
              <a:headEnd/>
              <a:tailEnd type="stealth" w="med" len="med"/>
            </a:ln>
          </p:spPr>
          <p:txBody>
            <a:bodyPr/>
            <a:lstStyle/>
            <a:p>
              <a:endParaRPr lang="en-US"/>
            </a:p>
          </p:txBody>
        </p:sp>
        <p:sp>
          <p:nvSpPr>
            <p:cNvPr id="5142" name="Line 50"/>
            <p:cNvSpPr>
              <a:spLocks noChangeShapeType="1"/>
            </p:cNvSpPr>
            <p:nvPr/>
          </p:nvSpPr>
          <p:spPr bwMode="auto">
            <a:xfrm>
              <a:off x="2208" y="1035"/>
              <a:ext cx="796" cy="0"/>
            </a:xfrm>
            <a:prstGeom prst="line">
              <a:avLst/>
            </a:prstGeom>
            <a:noFill/>
            <a:ln w="57150">
              <a:solidFill>
                <a:srgbClr val="091765"/>
              </a:solidFill>
              <a:round/>
              <a:headEnd/>
              <a:tailEnd/>
            </a:ln>
          </p:spPr>
          <p:txBody>
            <a:bodyPr/>
            <a:lstStyle/>
            <a:p>
              <a:endParaRPr lang="en-US"/>
            </a:p>
          </p:txBody>
        </p:sp>
      </p:grpSp>
      <p:grpSp>
        <p:nvGrpSpPr>
          <p:cNvPr id="9" name="Group 57"/>
          <p:cNvGrpSpPr>
            <a:grpSpLocks/>
          </p:cNvGrpSpPr>
          <p:nvPr/>
        </p:nvGrpSpPr>
        <p:grpSpPr bwMode="auto">
          <a:xfrm>
            <a:off x="314325" y="2163763"/>
            <a:ext cx="3889375" cy="1044575"/>
            <a:chOff x="198" y="1363"/>
            <a:chExt cx="2450" cy="658"/>
          </a:xfrm>
        </p:grpSpPr>
        <p:sp>
          <p:nvSpPr>
            <p:cNvPr id="5139" name="AutoShape 51"/>
            <p:cNvSpPr>
              <a:spLocks noChangeArrowheads="1"/>
            </p:cNvSpPr>
            <p:nvPr/>
          </p:nvSpPr>
          <p:spPr bwMode="auto">
            <a:xfrm rot="10800000">
              <a:off x="1273" y="1363"/>
              <a:ext cx="1375" cy="658"/>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4493 w 21600"/>
                <a:gd name="T13" fmla="*/ 4497 h 21600"/>
                <a:gd name="T14" fmla="*/ 17107 w 21600"/>
                <a:gd name="T15" fmla="*/ 17103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close/>
                </a:path>
              </a:pathLst>
            </a:custGeom>
            <a:solidFill>
              <a:srgbClr val="909465"/>
            </a:solidFill>
            <a:ln w="9525">
              <a:solidFill>
                <a:schemeClr val="tx1"/>
              </a:solidFill>
              <a:miter lim="800000"/>
              <a:headEnd/>
              <a:tailEnd/>
            </a:ln>
          </p:spPr>
          <p:txBody>
            <a:bodyPr wrap="none" anchor="ctr"/>
            <a:lstStyle/>
            <a:p>
              <a:endParaRPr lang="en-US"/>
            </a:p>
          </p:txBody>
        </p:sp>
        <p:sp>
          <p:nvSpPr>
            <p:cNvPr id="5140" name="Text Box 30"/>
            <p:cNvSpPr txBox="1">
              <a:spLocks noChangeArrowheads="1"/>
            </p:cNvSpPr>
            <p:nvPr/>
          </p:nvSpPr>
          <p:spPr bwMode="auto">
            <a:xfrm>
              <a:off x="198" y="1486"/>
              <a:ext cx="1156" cy="212"/>
            </a:xfrm>
            <a:prstGeom prst="rect">
              <a:avLst/>
            </a:prstGeom>
            <a:noFill/>
            <a:ln w="9525">
              <a:noFill/>
              <a:miter lim="800000"/>
              <a:headEnd/>
              <a:tailEnd/>
            </a:ln>
          </p:spPr>
          <p:txBody>
            <a:bodyPr wrap="none">
              <a:spAutoFit/>
            </a:bodyPr>
            <a:lstStyle/>
            <a:p>
              <a:pPr eaLnBrk="1" hangingPunct="1"/>
              <a:r>
                <a:rPr lang="en-US" sz="1600"/>
                <a:t>$3,000 - 15,000/yr</a:t>
              </a:r>
            </a:p>
          </p:txBody>
        </p:sp>
      </p:grpSp>
      <p:grpSp>
        <p:nvGrpSpPr>
          <p:cNvPr id="5133" name="Group 31"/>
          <p:cNvGrpSpPr>
            <a:grpSpLocks/>
          </p:cNvGrpSpPr>
          <p:nvPr/>
        </p:nvGrpSpPr>
        <p:grpSpPr bwMode="auto">
          <a:xfrm>
            <a:off x="2100263" y="2219325"/>
            <a:ext cx="1938337" cy="962025"/>
            <a:chOff x="1351" y="1554"/>
            <a:chExt cx="1221" cy="606"/>
          </a:xfrm>
        </p:grpSpPr>
        <p:sp>
          <p:nvSpPr>
            <p:cNvPr id="5137" name="Text Box 32"/>
            <p:cNvSpPr txBox="1">
              <a:spLocks noChangeArrowheads="1"/>
            </p:cNvSpPr>
            <p:nvPr/>
          </p:nvSpPr>
          <p:spPr bwMode="auto">
            <a:xfrm>
              <a:off x="1351" y="1554"/>
              <a:ext cx="1221" cy="404"/>
            </a:xfrm>
            <a:prstGeom prst="rect">
              <a:avLst/>
            </a:prstGeom>
            <a:noFill/>
            <a:ln w="9525">
              <a:noFill/>
              <a:miter lim="800000"/>
              <a:headEnd/>
              <a:tailEnd/>
            </a:ln>
          </p:spPr>
          <p:txBody>
            <a:bodyPr>
              <a:spAutoFit/>
            </a:bodyPr>
            <a:lstStyle/>
            <a:p>
              <a:pPr algn="ctr" eaLnBrk="1" hangingPunct="1"/>
              <a:r>
                <a:rPr lang="en-US" sz="1800" b="1">
                  <a:solidFill>
                    <a:schemeClr val="bg1"/>
                  </a:solidFill>
                </a:rPr>
                <a:t>Tiers</a:t>
              </a:r>
            </a:p>
            <a:p>
              <a:pPr algn="ctr" eaLnBrk="1" hangingPunct="1"/>
              <a:r>
                <a:rPr lang="en-US" sz="1800" b="1">
                  <a:solidFill>
                    <a:schemeClr val="bg1"/>
                  </a:solidFill>
                </a:rPr>
                <a:t>2 &amp; 3</a:t>
              </a:r>
            </a:p>
          </p:txBody>
        </p:sp>
        <p:sp>
          <p:nvSpPr>
            <p:cNvPr id="5138" name="Text Box 33"/>
            <p:cNvSpPr txBox="1">
              <a:spLocks noChangeArrowheads="1"/>
            </p:cNvSpPr>
            <p:nvPr/>
          </p:nvSpPr>
          <p:spPr bwMode="auto">
            <a:xfrm>
              <a:off x="1495" y="1910"/>
              <a:ext cx="886" cy="250"/>
            </a:xfrm>
            <a:prstGeom prst="rect">
              <a:avLst/>
            </a:prstGeom>
            <a:noFill/>
            <a:ln w="9525">
              <a:noFill/>
              <a:miter lim="800000"/>
              <a:headEnd/>
              <a:tailEnd/>
            </a:ln>
          </p:spPr>
          <p:txBody>
            <a:bodyPr wrap="none">
              <a:spAutoFit/>
            </a:bodyPr>
            <a:lstStyle/>
            <a:p>
              <a:pPr eaLnBrk="1" hangingPunct="1"/>
              <a:r>
                <a:rPr lang="en-US" sz="2000">
                  <a:solidFill>
                    <a:schemeClr val="bg1"/>
                  </a:solidFill>
                </a:rPr>
                <a:t>~1.5 billion</a:t>
              </a:r>
            </a:p>
          </p:txBody>
        </p:sp>
      </p:grpSp>
      <p:sp>
        <p:nvSpPr>
          <p:cNvPr id="4143" name="Line 47"/>
          <p:cNvSpPr>
            <a:spLocks noChangeShapeType="1"/>
          </p:cNvSpPr>
          <p:nvPr/>
        </p:nvSpPr>
        <p:spPr bwMode="auto">
          <a:xfrm flipH="1" flipV="1">
            <a:off x="4348163" y="1733550"/>
            <a:ext cx="14287" cy="3541713"/>
          </a:xfrm>
          <a:prstGeom prst="line">
            <a:avLst/>
          </a:prstGeom>
          <a:noFill/>
          <a:ln w="57150">
            <a:solidFill>
              <a:srgbClr val="091765"/>
            </a:solidFill>
            <a:round/>
            <a:headEnd/>
            <a:tailEnd type="triangle" w="med" len="med"/>
          </a:ln>
        </p:spPr>
        <p:txBody>
          <a:bodyPr/>
          <a:lstStyle/>
          <a:p>
            <a:endParaRPr lang="en-US"/>
          </a:p>
        </p:txBody>
      </p:sp>
      <p:sp>
        <p:nvSpPr>
          <p:cNvPr id="5135" name="AutoShape 18"/>
          <p:cNvSpPr>
            <a:spLocks noChangeArrowheads="1"/>
          </p:cNvSpPr>
          <p:nvPr/>
        </p:nvSpPr>
        <p:spPr bwMode="auto">
          <a:xfrm>
            <a:off x="631825" y="1143000"/>
            <a:ext cx="4953000" cy="4648200"/>
          </a:xfrm>
          <a:prstGeom prst="triangle">
            <a:avLst>
              <a:gd name="adj" fmla="val 50000"/>
            </a:avLst>
          </a:prstGeom>
          <a:noFill/>
          <a:ln w="53975">
            <a:solidFill>
              <a:schemeClr val="tx1"/>
            </a:solidFill>
            <a:miter lim="800000"/>
            <a:headEnd/>
            <a:tailEnd/>
          </a:ln>
        </p:spPr>
        <p:txBody>
          <a:bodyPr wrap="none" anchor="ctr"/>
          <a:lstStyle/>
          <a:p>
            <a:pPr algn="ctr" eaLnBrk="1" hangingPunct="1"/>
            <a:endParaRPr lang="en-GB" sz="1800"/>
          </a:p>
        </p:txBody>
      </p:sp>
      <p:sp>
        <p:nvSpPr>
          <p:cNvPr id="5136" name="Line 56"/>
          <p:cNvSpPr>
            <a:spLocks noChangeShapeType="1"/>
          </p:cNvSpPr>
          <p:nvPr/>
        </p:nvSpPr>
        <p:spPr bwMode="auto">
          <a:xfrm>
            <a:off x="2551113" y="2166938"/>
            <a:ext cx="1092200" cy="0"/>
          </a:xfrm>
          <a:prstGeom prst="line">
            <a:avLst/>
          </a:prstGeom>
          <a:noFill/>
          <a:ln w="9525">
            <a:solidFill>
              <a:schemeClr val="tx1"/>
            </a:solidFill>
            <a:round/>
            <a:headEnd/>
            <a:tailEnd/>
          </a:ln>
        </p:spPr>
        <p:txBody>
          <a:bodyPr/>
          <a:lstStyle/>
          <a:p>
            <a:endParaRPr lang="en-US"/>
          </a:p>
        </p:txBody>
      </p:sp>
      <p:sp>
        <p:nvSpPr>
          <p:cNvPr id="40" name="Rectangle 3"/>
          <p:cNvSpPr>
            <a:spLocks noGrp="1" noChangeArrowheads="1"/>
          </p:cNvSpPr>
          <p:nvPr>
            <p:ph type="title"/>
          </p:nvPr>
        </p:nvSpPr>
        <p:spPr bwMode="auto">
          <a:xfrm>
            <a:off x="457200" y="461417"/>
            <a:ext cx="8229600" cy="769441"/>
          </a:xfrm>
          <a:prstGeom prst="rect">
            <a:avLst/>
          </a:prstGeom>
          <a:noFill/>
          <a:ln w="9525">
            <a:noFill/>
            <a:miter lim="800000"/>
            <a:headEnd/>
            <a:tailEnd/>
          </a:ln>
        </p:spPr>
        <p:txBody>
          <a:bodyPr>
            <a:spAutoFit/>
          </a:bodyPr>
          <a:lstStyle/>
          <a:p>
            <a:pPr algn="ctr" eaLnBrk="1" hangingPunct="1"/>
            <a:r>
              <a:rPr lang="en-US"/>
              <a:t>The Business Sense of BoP Strategy</a:t>
            </a:r>
          </a:p>
        </p:txBody>
      </p:sp>
      <p:sp>
        <p:nvSpPr>
          <p:cNvPr id="39" name="Date Placeholder 38"/>
          <p:cNvSpPr>
            <a:spLocks noGrp="1"/>
          </p:cNvSpPr>
          <p:nvPr>
            <p:ph type="dt" sz="half" idx="10"/>
          </p:nvPr>
        </p:nvSpPr>
        <p:spPr/>
        <p:txBody>
          <a:bodyPr/>
          <a:lstStyle/>
          <a:p>
            <a:pPr>
              <a:defRPr/>
            </a:pPr>
            <a:r>
              <a:rPr lang="en-US" smtClean="0"/>
              <a:t>October 25, 2011</a:t>
            </a:r>
            <a:endParaRPr lang="en-US"/>
          </a:p>
        </p:txBody>
      </p:sp>
      <p:sp>
        <p:nvSpPr>
          <p:cNvPr id="41" name="Slide Number Placeholder 40"/>
          <p:cNvSpPr>
            <a:spLocks noGrp="1"/>
          </p:cNvSpPr>
          <p:nvPr>
            <p:ph type="sldNum" sz="quarter" idx="12"/>
          </p:nvPr>
        </p:nvSpPr>
        <p:spPr/>
        <p:txBody>
          <a:bodyPr/>
          <a:lstStyle/>
          <a:p>
            <a:pPr>
              <a:defRPr/>
            </a:pPr>
            <a:fld id="{1C36B27E-B919-4A9E-9FC2-47650D68FD0E}" type="slidenum">
              <a:rPr lang="en-US" smtClean="0"/>
              <a:pPr>
                <a:defRPr/>
              </a:pPr>
              <a:t>10</a:t>
            </a:fld>
            <a:endParaRPr lang="en-US"/>
          </a:p>
        </p:txBody>
      </p:sp>
      <p:sp>
        <p:nvSpPr>
          <p:cNvPr id="42" name="Footer Placeholder 41"/>
          <p:cNvSpPr>
            <a:spLocks noGrp="1"/>
          </p:cNvSpPr>
          <p:nvPr>
            <p:ph type="ftr" sz="quarter" idx="11"/>
          </p:nvPr>
        </p:nvSpPr>
        <p:spPr/>
        <p:txBody>
          <a:bodyPr/>
          <a:lstStyle/>
          <a:p>
            <a:pPr>
              <a:defRPr/>
            </a:pPr>
            <a:r>
              <a:rPr lang="en-US" smtClean="0"/>
              <a:t>Bottom of the Pyramid</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1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left)">
                                      <p:cBhvr>
                                        <p:cTn id="12" dur="10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wipe(down)">
                                      <p:cBhvr>
                                        <p:cTn id="17" dur="10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childTnLst>
                                  <p:subTnLst>
                                    <p:animClr clrSpc="rgb" dir="cw">
                                      <p:cBhvr override="childStyle">
                                        <p:cTn dur="1" fill="hold" display="0" masterRel="nextClick" afterEffect="1"/>
                                        <p:tgtEl>
                                          <p:spTgt spid="7"/>
                                        </p:tgtEl>
                                        <p:attrNameLst>
                                          <p:attrName>ppt_c</p:attrName>
                                        </p:attrNameLst>
                                      </p:cBhvr>
                                      <p:to>
                                        <a:schemeClr val="bg2"/>
                                      </p:to>
                                    </p:animClr>
                                  </p:sub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childTnLst>
                                  <p:subTnLst>
                                    <p:animClr clrSpc="rgb" dir="cw">
                                      <p:cBhvr override="childStyle">
                                        <p:cTn dur="1" fill="hold" display="0" masterRel="nextClick" afterEffect="1"/>
                                        <p:tgtEl>
                                          <p:spTgt spid="5"/>
                                        </p:tgtEl>
                                        <p:attrNameLst>
                                          <p:attrName>ppt_c</p:attrName>
                                        </p:attrNameLst>
                                      </p:cBhvr>
                                      <p:to>
                                        <a:schemeClr val="bg2"/>
                                      </p:to>
                                    </p:animClr>
                                  </p:subTnLst>
                                </p:cTn>
                              </p:par>
                            </p:childTnLst>
                          </p:cTn>
                        </p:par>
                      </p:childTnLst>
                    </p:cTn>
                  </p:par>
                  <p:par>
                    <p:cTn id="28" fill="hold">
                      <p:stCondLst>
                        <p:cond delay="indefinite"/>
                      </p:stCondLst>
                      <p:childTnLst>
                        <p:par>
                          <p:cTn id="29" fill="hold">
                            <p:stCondLst>
                              <p:cond delay="0"/>
                            </p:stCondLst>
                            <p:childTnLst>
                              <p:par>
                                <p:cTn id="30" presetID="22" presetClass="entr" presetSubtype="1" fill="hold"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wipe(up)">
                                      <p:cBhvr>
                                        <p:cTn id="32" dur="1000"/>
                                        <p:tgtEl>
                                          <p:spTgt spid="8"/>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fade">
                                      <p:cBhvr>
                                        <p:cTn id="37" dur="1000"/>
                                        <p:tgtEl>
                                          <p:spTgt spid="6"/>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4143"/>
                                        </p:tgtEl>
                                        <p:attrNameLst>
                                          <p:attrName>style.visibility</p:attrName>
                                        </p:attrNameLst>
                                      </p:cBhvr>
                                      <p:to>
                                        <p:strVal val="visible"/>
                                      </p:to>
                                    </p:set>
                                    <p:animEffect transition="in" filter="wipe(down)">
                                      <p:cBhvr>
                                        <p:cTn id="42" dur="1000"/>
                                        <p:tgtEl>
                                          <p:spTgt spid="41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4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AutoShape 4"/>
          <p:cNvSpPr>
            <a:spLocks noChangeArrowheads="1"/>
          </p:cNvSpPr>
          <p:nvPr/>
        </p:nvSpPr>
        <p:spPr bwMode="auto">
          <a:xfrm>
            <a:off x="1938338" y="1752600"/>
            <a:ext cx="4953000" cy="4648200"/>
          </a:xfrm>
          <a:prstGeom prst="triangle">
            <a:avLst>
              <a:gd name="adj" fmla="val 50000"/>
            </a:avLst>
          </a:prstGeom>
          <a:solidFill>
            <a:srgbClr val="55AAC1"/>
          </a:solidFill>
          <a:ln w="9525">
            <a:solidFill>
              <a:schemeClr val="tx1"/>
            </a:solidFill>
            <a:miter lim="800000"/>
            <a:headEnd/>
            <a:tailEnd/>
          </a:ln>
        </p:spPr>
        <p:txBody>
          <a:bodyPr wrap="none" anchor="ctr"/>
          <a:lstStyle/>
          <a:p>
            <a:pPr algn="ctr" eaLnBrk="1" hangingPunct="1"/>
            <a:endParaRPr lang="en-GB" sz="1800"/>
          </a:p>
        </p:txBody>
      </p:sp>
      <p:sp>
        <p:nvSpPr>
          <p:cNvPr id="6149" name="Text Box 5"/>
          <p:cNvSpPr txBox="1">
            <a:spLocks noChangeArrowheads="1"/>
          </p:cNvSpPr>
          <p:nvPr/>
        </p:nvSpPr>
        <p:spPr bwMode="auto">
          <a:xfrm>
            <a:off x="685800" y="2206625"/>
            <a:ext cx="2538413" cy="749300"/>
          </a:xfrm>
          <a:prstGeom prst="rect">
            <a:avLst/>
          </a:prstGeom>
          <a:noFill/>
          <a:ln w="9525">
            <a:noFill/>
            <a:miter lim="800000"/>
            <a:headEnd/>
            <a:tailEnd/>
          </a:ln>
        </p:spPr>
        <p:txBody>
          <a:bodyPr wrap="none">
            <a:spAutoFit/>
          </a:bodyPr>
          <a:lstStyle/>
          <a:p>
            <a:pPr algn="ctr" eaLnBrk="1" hangingPunct="1">
              <a:lnSpc>
                <a:spcPct val="90000"/>
              </a:lnSpc>
            </a:pPr>
            <a:r>
              <a:rPr lang="en-US" b="1">
                <a:solidFill>
                  <a:srgbClr val="840021"/>
                </a:solidFill>
              </a:rPr>
              <a:t>“Tip” of the </a:t>
            </a:r>
          </a:p>
          <a:p>
            <a:pPr algn="ctr" eaLnBrk="1" hangingPunct="1">
              <a:lnSpc>
                <a:spcPct val="90000"/>
              </a:lnSpc>
            </a:pPr>
            <a:r>
              <a:rPr lang="en-US" b="1">
                <a:solidFill>
                  <a:srgbClr val="840021"/>
                </a:solidFill>
              </a:rPr>
              <a:t>Income Pyramid</a:t>
            </a:r>
          </a:p>
        </p:txBody>
      </p:sp>
      <p:sp>
        <p:nvSpPr>
          <p:cNvPr id="6150" name="Text Box 6"/>
          <p:cNvSpPr txBox="1">
            <a:spLocks noChangeArrowheads="1"/>
          </p:cNvSpPr>
          <p:nvPr/>
        </p:nvSpPr>
        <p:spPr bwMode="auto">
          <a:xfrm>
            <a:off x="450850" y="4329113"/>
            <a:ext cx="2216150" cy="1077912"/>
          </a:xfrm>
          <a:prstGeom prst="rect">
            <a:avLst/>
          </a:prstGeom>
          <a:noFill/>
          <a:ln w="9525">
            <a:noFill/>
            <a:miter lim="800000"/>
            <a:headEnd/>
            <a:tailEnd/>
          </a:ln>
        </p:spPr>
        <p:txBody>
          <a:bodyPr wrap="none">
            <a:spAutoFit/>
          </a:bodyPr>
          <a:lstStyle/>
          <a:p>
            <a:pPr algn="ctr" eaLnBrk="1" hangingPunct="1">
              <a:lnSpc>
                <a:spcPct val="90000"/>
              </a:lnSpc>
            </a:pPr>
            <a:r>
              <a:rPr lang="en-US" b="1">
                <a:solidFill>
                  <a:srgbClr val="55AAC1"/>
                </a:solidFill>
              </a:rPr>
              <a:t>“Base” of the </a:t>
            </a:r>
          </a:p>
          <a:p>
            <a:pPr algn="ctr" eaLnBrk="1" hangingPunct="1">
              <a:lnSpc>
                <a:spcPct val="90000"/>
              </a:lnSpc>
            </a:pPr>
            <a:r>
              <a:rPr lang="en-US" b="1">
                <a:solidFill>
                  <a:srgbClr val="55AAC1"/>
                </a:solidFill>
              </a:rPr>
              <a:t>Resource </a:t>
            </a:r>
          </a:p>
          <a:p>
            <a:pPr algn="ctr" eaLnBrk="1" hangingPunct="1">
              <a:lnSpc>
                <a:spcPct val="90000"/>
              </a:lnSpc>
            </a:pPr>
            <a:r>
              <a:rPr lang="en-US" b="1">
                <a:solidFill>
                  <a:srgbClr val="55AAC1"/>
                </a:solidFill>
              </a:rPr>
              <a:t>Pyramid</a:t>
            </a:r>
          </a:p>
        </p:txBody>
      </p:sp>
      <p:sp>
        <p:nvSpPr>
          <p:cNvPr id="2" name="Line 7"/>
          <p:cNvSpPr>
            <a:spLocks noChangeShapeType="1"/>
          </p:cNvSpPr>
          <p:nvPr/>
        </p:nvSpPr>
        <p:spPr bwMode="auto">
          <a:xfrm>
            <a:off x="3629025" y="3200400"/>
            <a:ext cx="1600200" cy="0"/>
          </a:xfrm>
          <a:prstGeom prst="line">
            <a:avLst/>
          </a:prstGeom>
          <a:noFill/>
          <a:ln w="9525">
            <a:solidFill>
              <a:schemeClr val="tx1"/>
            </a:solidFill>
            <a:round/>
            <a:headEnd/>
            <a:tailEnd/>
          </a:ln>
        </p:spPr>
        <p:txBody>
          <a:bodyPr/>
          <a:lstStyle/>
          <a:p>
            <a:endParaRPr lang="en-US"/>
          </a:p>
        </p:txBody>
      </p:sp>
      <p:sp>
        <p:nvSpPr>
          <p:cNvPr id="6152" name="Text Box 8"/>
          <p:cNvSpPr txBox="1">
            <a:spLocks noChangeArrowheads="1"/>
          </p:cNvSpPr>
          <p:nvPr/>
        </p:nvSpPr>
        <p:spPr bwMode="auto">
          <a:xfrm>
            <a:off x="2305050" y="3779838"/>
            <a:ext cx="4343400" cy="1554162"/>
          </a:xfrm>
          <a:prstGeom prst="rect">
            <a:avLst/>
          </a:prstGeom>
          <a:noFill/>
          <a:ln w="9525">
            <a:noFill/>
            <a:miter lim="800000"/>
            <a:headEnd/>
            <a:tailEnd/>
          </a:ln>
        </p:spPr>
        <p:txBody>
          <a:bodyPr>
            <a:spAutoFit/>
          </a:bodyPr>
          <a:lstStyle/>
          <a:p>
            <a:pPr algn="ctr" eaLnBrk="1" hangingPunct="1">
              <a:lnSpc>
                <a:spcPct val="80000"/>
              </a:lnSpc>
            </a:pPr>
            <a:r>
              <a:rPr lang="en-US" sz="4000">
                <a:solidFill>
                  <a:schemeClr val="bg1"/>
                </a:solidFill>
                <a:latin typeface="Arial Black" pitchFamily="34" charset="0"/>
              </a:rPr>
              <a:t>The  </a:t>
            </a:r>
          </a:p>
          <a:p>
            <a:pPr algn="ctr" eaLnBrk="1" hangingPunct="1">
              <a:lnSpc>
                <a:spcPct val="80000"/>
              </a:lnSpc>
            </a:pPr>
            <a:r>
              <a:rPr lang="en-US" sz="4000">
                <a:solidFill>
                  <a:schemeClr val="bg1"/>
                </a:solidFill>
                <a:latin typeface="Arial Black" pitchFamily="34" charset="0"/>
              </a:rPr>
              <a:t>“ToP” </a:t>
            </a:r>
          </a:p>
          <a:p>
            <a:pPr algn="ctr" eaLnBrk="1" hangingPunct="1">
              <a:lnSpc>
                <a:spcPct val="80000"/>
              </a:lnSpc>
            </a:pPr>
            <a:r>
              <a:rPr lang="en-US" sz="4000">
                <a:solidFill>
                  <a:schemeClr val="bg1"/>
                </a:solidFill>
                <a:latin typeface="Arial Black" pitchFamily="34" charset="0"/>
              </a:rPr>
              <a:t>Customer</a:t>
            </a:r>
          </a:p>
        </p:txBody>
      </p:sp>
      <p:sp>
        <p:nvSpPr>
          <p:cNvPr id="6153" name="AutoShape 9"/>
          <p:cNvSpPr>
            <a:spLocks noChangeArrowheads="1"/>
          </p:cNvSpPr>
          <p:nvPr/>
        </p:nvSpPr>
        <p:spPr bwMode="auto">
          <a:xfrm>
            <a:off x="3630613" y="1752600"/>
            <a:ext cx="1600200" cy="1447800"/>
          </a:xfrm>
          <a:prstGeom prst="triangle">
            <a:avLst>
              <a:gd name="adj" fmla="val 50000"/>
            </a:avLst>
          </a:prstGeom>
          <a:solidFill>
            <a:srgbClr val="840021"/>
          </a:solidFill>
          <a:ln w="9525">
            <a:noFill/>
            <a:miter lim="800000"/>
            <a:headEnd/>
            <a:tailEnd/>
          </a:ln>
        </p:spPr>
        <p:txBody>
          <a:bodyPr wrap="none" anchor="ctr"/>
          <a:lstStyle/>
          <a:p>
            <a:pPr algn="ctr" eaLnBrk="1" hangingPunct="1"/>
            <a:endParaRPr lang="en-GB" sz="1800"/>
          </a:p>
        </p:txBody>
      </p:sp>
      <p:sp>
        <p:nvSpPr>
          <p:cNvPr id="3" name="AutoShape 10"/>
          <p:cNvSpPr>
            <a:spLocks noChangeArrowheads="1"/>
          </p:cNvSpPr>
          <p:nvPr/>
        </p:nvSpPr>
        <p:spPr bwMode="auto">
          <a:xfrm>
            <a:off x="1952625" y="1752600"/>
            <a:ext cx="4953000" cy="4648200"/>
          </a:xfrm>
          <a:prstGeom prst="triangle">
            <a:avLst>
              <a:gd name="adj" fmla="val 50000"/>
            </a:avLst>
          </a:prstGeom>
          <a:noFill/>
          <a:ln w="38100">
            <a:solidFill>
              <a:schemeClr val="tx1"/>
            </a:solidFill>
            <a:miter lim="800000"/>
            <a:headEnd/>
            <a:tailEnd/>
          </a:ln>
        </p:spPr>
        <p:txBody>
          <a:bodyPr wrap="none" anchor="ctr"/>
          <a:lstStyle/>
          <a:p>
            <a:pPr algn="ctr" eaLnBrk="1" hangingPunct="1"/>
            <a:endParaRPr lang="en-GB" sz="1800"/>
          </a:p>
        </p:txBody>
      </p:sp>
      <p:sp>
        <p:nvSpPr>
          <p:cNvPr id="6155" name="Text Box 11"/>
          <p:cNvSpPr txBox="1">
            <a:spLocks noChangeArrowheads="1"/>
          </p:cNvSpPr>
          <p:nvPr/>
        </p:nvSpPr>
        <p:spPr bwMode="auto">
          <a:xfrm>
            <a:off x="2576513" y="5438775"/>
            <a:ext cx="3643312" cy="457200"/>
          </a:xfrm>
          <a:prstGeom prst="rect">
            <a:avLst/>
          </a:prstGeom>
          <a:noFill/>
          <a:ln w="9525">
            <a:noFill/>
            <a:miter lim="800000"/>
            <a:headEnd/>
            <a:tailEnd/>
          </a:ln>
        </p:spPr>
        <p:txBody>
          <a:bodyPr wrap="none">
            <a:spAutoFit/>
          </a:bodyPr>
          <a:lstStyle/>
          <a:p>
            <a:pPr eaLnBrk="1" hangingPunct="1"/>
            <a:r>
              <a:rPr lang="en-US">
                <a:solidFill>
                  <a:schemeClr val="bg1"/>
                </a:solidFill>
              </a:rPr>
              <a:t>85% of Global Resources</a:t>
            </a:r>
          </a:p>
        </p:txBody>
      </p:sp>
      <p:sp>
        <p:nvSpPr>
          <p:cNvPr id="6156" name="Text Box 12"/>
          <p:cNvSpPr txBox="1">
            <a:spLocks noChangeArrowheads="1"/>
          </p:cNvSpPr>
          <p:nvPr/>
        </p:nvSpPr>
        <p:spPr bwMode="auto">
          <a:xfrm>
            <a:off x="3790950" y="2787650"/>
            <a:ext cx="1320800" cy="336550"/>
          </a:xfrm>
          <a:prstGeom prst="rect">
            <a:avLst/>
          </a:prstGeom>
          <a:noFill/>
          <a:ln w="9525">
            <a:noFill/>
            <a:miter lim="800000"/>
            <a:headEnd/>
            <a:tailEnd/>
          </a:ln>
        </p:spPr>
        <p:txBody>
          <a:bodyPr wrap="none">
            <a:spAutoFit/>
          </a:bodyPr>
          <a:lstStyle/>
          <a:p>
            <a:pPr eaLnBrk="1" hangingPunct="1"/>
            <a:r>
              <a:rPr lang="en-US" sz="1600">
                <a:solidFill>
                  <a:schemeClr val="bg1"/>
                </a:solidFill>
              </a:rPr>
              <a:t>&gt; $15,000/yr</a:t>
            </a:r>
          </a:p>
        </p:txBody>
      </p:sp>
      <p:sp>
        <p:nvSpPr>
          <p:cNvPr id="6157" name="Text Box 13"/>
          <p:cNvSpPr txBox="1">
            <a:spLocks noChangeArrowheads="1"/>
          </p:cNvSpPr>
          <p:nvPr/>
        </p:nvSpPr>
        <p:spPr bwMode="auto">
          <a:xfrm>
            <a:off x="5562600" y="2743200"/>
            <a:ext cx="3124200" cy="1190625"/>
          </a:xfrm>
          <a:prstGeom prst="rect">
            <a:avLst/>
          </a:prstGeom>
          <a:noFill/>
          <a:ln w="9525">
            <a:noFill/>
            <a:miter lim="800000"/>
            <a:headEnd/>
            <a:tailEnd/>
          </a:ln>
        </p:spPr>
        <p:txBody>
          <a:bodyPr>
            <a:spAutoFit/>
          </a:bodyPr>
          <a:lstStyle/>
          <a:p>
            <a:pPr algn="ctr" eaLnBrk="1" hangingPunct="1"/>
            <a:r>
              <a:rPr lang="en-US" sz="1800" b="1">
                <a:solidFill>
                  <a:srgbClr val="091765"/>
                </a:solidFill>
              </a:rPr>
              <a:t>Cost structures, business models, &amp; research methods based on a </a:t>
            </a:r>
            <a:r>
              <a:rPr lang="en-US" sz="1800" b="1" i="1">
                <a:solidFill>
                  <a:srgbClr val="091765"/>
                </a:solidFill>
              </a:rPr>
              <a:t>“Western infrastructure”</a:t>
            </a:r>
          </a:p>
        </p:txBody>
      </p:sp>
      <p:sp>
        <p:nvSpPr>
          <p:cNvPr id="15" name="Rectangle 3"/>
          <p:cNvSpPr>
            <a:spLocks noGrp="1" noChangeArrowheads="1"/>
          </p:cNvSpPr>
          <p:nvPr>
            <p:ph type="title"/>
          </p:nvPr>
        </p:nvSpPr>
        <p:spPr bwMode="auto">
          <a:xfrm>
            <a:off x="457200" y="492195"/>
            <a:ext cx="8229600" cy="707886"/>
          </a:xfrm>
          <a:prstGeom prst="rect">
            <a:avLst/>
          </a:prstGeom>
          <a:noFill/>
          <a:ln w="9525">
            <a:noFill/>
            <a:miter lim="800000"/>
            <a:headEnd/>
            <a:tailEnd/>
          </a:ln>
        </p:spPr>
        <p:txBody>
          <a:bodyPr>
            <a:spAutoFit/>
          </a:bodyPr>
          <a:lstStyle/>
          <a:p>
            <a:pPr algn="ctr" eaLnBrk="1" hangingPunct="1"/>
            <a:r>
              <a:rPr lang="en-US" sz="4000" dirty="0"/>
              <a:t>The MNC: Traditional Customer Base</a:t>
            </a:r>
          </a:p>
        </p:txBody>
      </p:sp>
      <p:sp>
        <p:nvSpPr>
          <p:cNvPr id="13" name="Date Placeholder 12"/>
          <p:cNvSpPr>
            <a:spLocks noGrp="1"/>
          </p:cNvSpPr>
          <p:nvPr>
            <p:ph type="dt" sz="half" idx="10"/>
          </p:nvPr>
        </p:nvSpPr>
        <p:spPr/>
        <p:txBody>
          <a:bodyPr/>
          <a:lstStyle/>
          <a:p>
            <a:pPr>
              <a:defRPr/>
            </a:pPr>
            <a:r>
              <a:rPr lang="en-US" smtClean="0"/>
              <a:t>October 25, 2011</a:t>
            </a:r>
            <a:endParaRPr lang="en-US"/>
          </a:p>
        </p:txBody>
      </p:sp>
      <p:sp>
        <p:nvSpPr>
          <p:cNvPr id="14" name="Slide Number Placeholder 13"/>
          <p:cNvSpPr>
            <a:spLocks noGrp="1"/>
          </p:cNvSpPr>
          <p:nvPr>
            <p:ph type="sldNum" sz="quarter" idx="12"/>
          </p:nvPr>
        </p:nvSpPr>
        <p:spPr/>
        <p:txBody>
          <a:bodyPr/>
          <a:lstStyle/>
          <a:p>
            <a:pPr>
              <a:defRPr/>
            </a:pPr>
            <a:fld id="{1C36B27E-B919-4A9E-9FC2-47650D68FD0E}" type="slidenum">
              <a:rPr lang="en-US" smtClean="0"/>
              <a:pPr>
                <a:defRPr/>
              </a:pPr>
              <a:t>11</a:t>
            </a:fld>
            <a:endParaRPr lang="en-US"/>
          </a:p>
        </p:txBody>
      </p:sp>
      <p:sp>
        <p:nvSpPr>
          <p:cNvPr id="16" name="Footer Placeholder 15"/>
          <p:cNvSpPr>
            <a:spLocks noGrp="1"/>
          </p:cNvSpPr>
          <p:nvPr>
            <p:ph type="ftr" sz="quarter" idx="11"/>
          </p:nvPr>
        </p:nvSpPr>
        <p:spPr/>
        <p:txBody>
          <a:bodyPr/>
          <a:lstStyle/>
          <a:p>
            <a:pPr>
              <a:defRPr/>
            </a:pPr>
            <a:r>
              <a:rPr lang="en-US" smtClean="0"/>
              <a:t>Bottom of the Pyramid</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149"/>
                                        </p:tgtEl>
                                        <p:attrNameLst>
                                          <p:attrName>style.visibility</p:attrName>
                                        </p:attrNameLst>
                                      </p:cBhvr>
                                      <p:to>
                                        <p:strVal val="visible"/>
                                      </p:to>
                                    </p:set>
                                    <p:animEffect transition="in" filter="fade">
                                      <p:cBhvr>
                                        <p:cTn id="7" dur="500"/>
                                        <p:tgtEl>
                                          <p:spTgt spid="6149"/>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6153"/>
                                        </p:tgtEl>
                                        <p:attrNameLst>
                                          <p:attrName>style.visibility</p:attrName>
                                        </p:attrNameLst>
                                      </p:cBhvr>
                                      <p:to>
                                        <p:strVal val="visible"/>
                                      </p:to>
                                    </p:set>
                                    <p:animEffect transition="in" filter="wipe(up)">
                                      <p:cBhvr>
                                        <p:cTn id="11" dur="500"/>
                                        <p:tgtEl>
                                          <p:spTgt spid="6153"/>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6156"/>
                                        </p:tgtEl>
                                        <p:attrNameLst>
                                          <p:attrName>style.visibility</p:attrName>
                                        </p:attrNameLst>
                                      </p:cBhvr>
                                      <p:to>
                                        <p:strVal val="visible"/>
                                      </p:to>
                                    </p:set>
                                    <p:animEffect transition="in" filter="fade">
                                      <p:cBhvr>
                                        <p:cTn id="15" dur="500"/>
                                        <p:tgtEl>
                                          <p:spTgt spid="6156"/>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6150"/>
                                        </p:tgtEl>
                                        <p:attrNameLst>
                                          <p:attrName>style.visibility</p:attrName>
                                        </p:attrNameLst>
                                      </p:cBhvr>
                                      <p:to>
                                        <p:strVal val="visible"/>
                                      </p:to>
                                    </p:set>
                                    <p:animEffect transition="in" filter="fade">
                                      <p:cBhvr>
                                        <p:cTn id="20" dur="500"/>
                                        <p:tgtEl>
                                          <p:spTgt spid="6150"/>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6148"/>
                                        </p:tgtEl>
                                        <p:attrNameLst>
                                          <p:attrName>style.visibility</p:attrName>
                                        </p:attrNameLst>
                                      </p:cBhvr>
                                      <p:to>
                                        <p:strVal val="visible"/>
                                      </p:to>
                                    </p:set>
                                    <p:animEffect transition="in" filter="wipe(down)">
                                      <p:cBhvr>
                                        <p:cTn id="23" dur="500"/>
                                        <p:tgtEl>
                                          <p:spTgt spid="6148"/>
                                        </p:tgtEl>
                                      </p:cBhvr>
                                    </p:animEffect>
                                  </p:childTnLst>
                                </p:cTn>
                              </p:par>
                            </p:childTnLst>
                          </p:cTn>
                        </p:par>
                        <p:par>
                          <p:cTn id="24" fill="hold">
                            <p:stCondLst>
                              <p:cond delay="500"/>
                            </p:stCondLst>
                            <p:childTnLst>
                              <p:par>
                                <p:cTn id="25" presetID="10" presetClass="entr" presetSubtype="0" fill="hold" grpId="0" nodeType="afterEffect">
                                  <p:stCondLst>
                                    <p:cond delay="0"/>
                                  </p:stCondLst>
                                  <p:childTnLst>
                                    <p:set>
                                      <p:cBhvr>
                                        <p:cTn id="26" dur="1" fill="hold">
                                          <p:stCondLst>
                                            <p:cond delay="0"/>
                                          </p:stCondLst>
                                        </p:cTn>
                                        <p:tgtEl>
                                          <p:spTgt spid="6155"/>
                                        </p:tgtEl>
                                        <p:attrNameLst>
                                          <p:attrName>style.visibility</p:attrName>
                                        </p:attrNameLst>
                                      </p:cBhvr>
                                      <p:to>
                                        <p:strVal val="visible"/>
                                      </p:to>
                                    </p:set>
                                    <p:animEffect transition="in" filter="fade">
                                      <p:cBhvr>
                                        <p:cTn id="27" dur="500"/>
                                        <p:tgtEl>
                                          <p:spTgt spid="6155"/>
                                        </p:tgtEl>
                                      </p:cBhvr>
                                    </p:animEffect>
                                  </p:childTnLst>
                                </p:cTn>
                              </p:par>
                            </p:childTnLst>
                          </p:cTn>
                        </p:par>
                      </p:childTnLst>
                    </p:cTn>
                  </p:par>
                  <p:par>
                    <p:cTn id="28" fill="hold">
                      <p:stCondLst>
                        <p:cond delay="indefinite"/>
                      </p:stCondLst>
                      <p:childTnLst>
                        <p:par>
                          <p:cTn id="29" fill="hold">
                            <p:stCondLst>
                              <p:cond delay="0"/>
                            </p:stCondLst>
                            <p:childTnLst>
                              <p:par>
                                <p:cTn id="30" presetID="23" presetClass="entr" presetSubtype="16" fill="hold" grpId="0" nodeType="clickEffect">
                                  <p:stCondLst>
                                    <p:cond delay="0"/>
                                  </p:stCondLst>
                                  <p:childTnLst>
                                    <p:set>
                                      <p:cBhvr>
                                        <p:cTn id="31" dur="1" fill="hold">
                                          <p:stCondLst>
                                            <p:cond delay="0"/>
                                          </p:stCondLst>
                                        </p:cTn>
                                        <p:tgtEl>
                                          <p:spTgt spid="6152"/>
                                        </p:tgtEl>
                                        <p:attrNameLst>
                                          <p:attrName>style.visibility</p:attrName>
                                        </p:attrNameLst>
                                      </p:cBhvr>
                                      <p:to>
                                        <p:strVal val="visible"/>
                                      </p:to>
                                    </p:set>
                                    <p:anim calcmode="lin" valueType="num">
                                      <p:cBhvr>
                                        <p:cTn id="32" dur="500" fill="hold"/>
                                        <p:tgtEl>
                                          <p:spTgt spid="6152"/>
                                        </p:tgtEl>
                                        <p:attrNameLst>
                                          <p:attrName>ppt_w</p:attrName>
                                        </p:attrNameLst>
                                      </p:cBhvr>
                                      <p:tavLst>
                                        <p:tav tm="0">
                                          <p:val>
                                            <p:fltVal val="0"/>
                                          </p:val>
                                        </p:tav>
                                        <p:tav tm="100000">
                                          <p:val>
                                            <p:strVal val="#ppt_w"/>
                                          </p:val>
                                        </p:tav>
                                      </p:tavLst>
                                    </p:anim>
                                    <p:anim calcmode="lin" valueType="num">
                                      <p:cBhvr>
                                        <p:cTn id="33" dur="500" fill="hold"/>
                                        <p:tgtEl>
                                          <p:spTgt spid="6152"/>
                                        </p:tgtEl>
                                        <p:attrNameLst>
                                          <p:attrName>ppt_h</p:attrName>
                                        </p:attrNameLst>
                                      </p:cBhvr>
                                      <p:tavLst>
                                        <p:tav tm="0">
                                          <p:val>
                                            <p:fltVal val="0"/>
                                          </p:val>
                                        </p:tav>
                                        <p:tav tm="100000">
                                          <p:val>
                                            <p:strVal val="#ppt_h"/>
                                          </p:val>
                                        </p:tav>
                                      </p:tavLst>
                                    </p:anim>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6157"/>
                                        </p:tgtEl>
                                        <p:attrNameLst>
                                          <p:attrName>style.visibility</p:attrName>
                                        </p:attrNameLst>
                                      </p:cBhvr>
                                      <p:to>
                                        <p:strVal val="visible"/>
                                      </p:to>
                                    </p:set>
                                    <p:animEffect transition="in" filter="fade">
                                      <p:cBhvr>
                                        <p:cTn id="38" dur="500"/>
                                        <p:tgtEl>
                                          <p:spTgt spid="61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8" grpId="0" animBg="1"/>
      <p:bldP spid="6149" grpId="0"/>
      <p:bldP spid="6150" grpId="0"/>
      <p:bldP spid="6152" grpId="0"/>
      <p:bldP spid="6153" grpId="0" animBg="1"/>
      <p:bldP spid="6155" grpId="0"/>
      <p:bldP spid="6156" grpId="0"/>
      <p:bldP spid="615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AutoShape 4"/>
          <p:cNvSpPr>
            <a:spLocks noChangeArrowheads="1"/>
          </p:cNvSpPr>
          <p:nvPr/>
        </p:nvSpPr>
        <p:spPr bwMode="auto">
          <a:xfrm rot="10800000">
            <a:off x="1938338" y="1752600"/>
            <a:ext cx="4953000" cy="4648200"/>
          </a:xfrm>
          <a:prstGeom prst="triangle">
            <a:avLst>
              <a:gd name="adj" fmla="val 50000"/>
            </a:avLst>
          </a:prstGeom>
          <a:solidFill>
            <a:srgbClr val="55AAC1"/>
          </a:solidFill>
          <a:ln w="9525">
            <a:solidFill>
              <a:schemeClr val="tx1"/>
            </a:solidFill>
            <a:miter lim="800000"/>
            <a:headEnd/>
            <a:tailEnd/>
          </a:ln>
        </p:spPr>
        <p:txBody>
          <a:bodyPr rot="10800000" wrap="none" anchor="ctr"/>
          <a:lstStyle/>
          <a:p>
            <a:pPr algn="ctr" eaLnBrk="1" hangingPunct="1"/>
            <a:endParaRPr lang="en-GB" sz="1800"/>
          </a:p>
        </p:txBody>
      </p:sp>
      <p:sp>
        <p:nvSpPr>
          <p:cNvPr id="7173" name="Text Box 5"/>
          <p:cNvSpPr txBox="1">
            <a:spLocks noChangeArrowheads="1"/>
          </p:cNvSpPr>
          <p:nvPr/>
        </p:nvSpPr>
        <p:spPr bwMode="auto">
          <a:xfrm>
            <a:off x="190500" y="2813050"/>
            <a:ext cx="2538413" cy="749300"/>
          </a:xfrm>
          <a:prstGeom prst="rect">
            <a:avLst/>
          </a:prstGeom>
          <a:noFill/>
          <a:ln w="9525">
            <a:noFill/>
            <a:miter lim="800000"/>
            <a:headEnd/>
            <a:tailEnd/>
          </a:ln>
        </p:spPr>
        <p:txBody>
          <a:bodyPr wrap="none">
            <a:spAutoFit/>
          </a:bodyPr>
          <a:lstStyle/>
          <a:p>
            <a:pPr algn="ctr" eaLnBrk="1" hangingPunct="1">
              <a:lnSpc>
                <a:spcPct val="90000"/>
              </a:lnSpc>
            </a:pPr>
            <a:r>
              <a:rPr lang="en-US" b="1">
                <a:solidFill>
                  <a:srgbClr val="55AAC1"/>
                </a:solidFill>
              </a:rPr>
              <a:t>“Base” of the </a:t>
            </a:r>
          </a:p>
          <a:p>
            <a:pPr algn="ctr" eaLnBrk="1" hangingPunct="1">
              <a:lnSpc>
                <a:spcPct val="90000"/>
              </a:lnSpc>
            </a:pPr>
            <a:r>
              <a:rPr lang="en-US" b="1">
                <a:solidFill>
                  <a:srgbClr val="55AAC1"/>
                </a:solidFill>
              </a:rPr>
              <a:t>Income Pyramid</a:t>
            </a:r>
          </a:p>
        </p:txBody>
      </p:sp>
      <p:sp>
        <p:nvSpPr>
          <p:cNvPr id="7174" name="Text Box 6"/>
          <p:cNvSpPr txBox="1">
            <a:spLocks noChangeArrowheads="1"/>
          </p:cNvSpPr>
          <p:nvPr/>
        </p:nvSpPr>
        <p:spPr bwMode="auto">
          <a:xfrm>
            <a:off x="1516063" y="5102225"/>
            <a:ext cx="1941512" cy="1077913"/>
          </a:xfrm>
          <a:prstGeom prst="rect">
            <a:avLst/>
          </a:prstGeom>
          <a:noFill/>
          <a:ln w="9525">
            <a:noFill/>
            <a:miter lim="800000"/>
            <a:headEnd/>
            <a:tailEnd/>
          </a:ln>
        </p:spPr>
        <p:txBody>
          <a:bodyPr wrap="none">
            <a:spAutoFit/>
          </a:bodyPr>
          <a:lstStyle/>
          <a:p>
            <a:pPr algn="ctr" eaLnBrk="1" hangingPunct="1">
              <a:lnSpc>
                <a:spcPct val="90000"/>
              </a:lnSpc>
            </a:pPr>
            <a:r>
              <a:rPr lang="en-US" b="1">
                <a:solidFill>
                  <a:srgbClr val="840021"/>
                </a:solidFill>
              </a:rPr>
              <a:t>“Tip” of the </a:t>
            </a:r>
          </a:p>
          <a:p>
            <a:pPr algn="ctr" eaLnBrk="1" hangingPunct="1">
              <a:lnSpc>
                <a:spcPct val="90000"/>
              </a:lnSpc>
            </a:pPr>
            <a:r>
              <a:rPr lang="en-US" b="1">
                <a:solidFill>
                  <a:srgbClr val="840021"/>
                </a:solidFill>
              </a:rPr>
              <a:t>Resource </a:t>
            </a:r>
          </a:p>
          <a:p>
            <a:pPr algn="ctr" eaLnBrk="1" hangingPunct="1">
              <a:lnSpc>
                <a:spcPct val="90000"/>
              </a:lnSpc>
            </a:pPr>
            <a:r>
              <a:rPr lang="en-US" b="1">
                <a:solidFill>
                  <a:srgbClr val="840021"/>
                </a:solidFill>
              </a:rPr>
              <a:t>Pyramid</a:t>
            </a:r>
          </a:p>
        </p:txBody>
      </p:sp>
      <p:sp>
        <p:nvSpPr>
          <p:cNvPr id="2" name="Line 7"/>
          <p:cNvSpPr>
            <a:spLocks noChangeShapeType="1"/>
          </p:cNvSpPr>
          <p:nvPr/>
        </p:nvSpPr>
        <p:spPr bwMode="auto">
          <a:xfrm>
            <a:off x="3629025" y="4943475"/>
            <a:ext cx="1600200" cy="0"/>
          </a:xfrm>
          <a:prstGeom prst="line">
            <a:avLst/>
          </a:prstGeom>
          <a:noFill/>
          <a:ln w="9525">
            <a:solidFill>
              <a:schemeClr val="tx1"/>
            </a:solidFill>
            <a:round/>
            <a:headEnd/>
            <a:tailEnd/>
          </a:ln>
        </p:spPr>
        <p:txBody>
          <a:bodyPr/>
          <a:lstStyle/>
          <a:p>
            <a:endParaRPr lang="en-US"/>
          </a:p>
        </p:txBody>
      </p:sp>
      <p:sp>
        <p:nvSpPr>
          <p:cNvPr id="7176" name="Text Box 8"/>
          <p:cNvSpPr txBox="1">
            <a:spLocks noChangeArrowheads="1"/>
          </p:cNvSpPr>
          <p:nvPr/>
        </p:nvSpPr>
        <p:spPr bwMode="auto">
          <a:xfrm>
            <a:off x="2260600" y="2644775"/>
            <a:ext cx="4343400" cy="1373188"/>
          </a:xfrm>
          <a:prstGeom prst="rect">
            <a:avLst/>
          </a:prstGeom>
          <a:noFill/>
          <a:ln w="9525">
            <a:noFill/>
            <a:miter lim="800000"/>
            <a:headEnd/>
            <a:tailEnd/>
          </a:ln>
        </p:spPr>
        <p:txBody>
          <a:bodyPr>
            <a:spAutoFit/>
          </a:bodyPr>
          <a:lstStyle/>
          <a:p>
            <a:pPr algn="ctr" eaLnBrk="1" hangingPunct="1">
              <a:lnSpc>
                <a:spcPct val="70000"/>
              </a:lnSpc>
            </a:pPr>
            <a:r>
              <a:rPr lang="en-US" sz="4000">
                <a:solidFill>
                  <a:schemeClr val="bg1"/>
                </a:solidFill>
                <a:latin typeface="Arial Black" pitchFamily="34" charset="0"/>
              </a:rPr>
              <a:t>The  </a:t>
            </a:r>
          </a:p>
          <a:p>
            <a:pPr algn="ctr" eaLnBrk="1" hangingPunct="1">
              <a:lnSpc>
                <a:spcPct val="70000"/>
              </a:lnSpc>
            </a:pPr>
            <a:r>
              <a:rPr lang="en-US" sz="4000">
                <a:solidFill>
                  <a:schemeClr val="bg1"/>
                </a:solidFill>
                <a:latin typeface="Arial Black" pitchFamily="34" charset="0"/>
              </a:rPr>
              <a:t>“BoP” </a:t>
            </a:r>
          </a:p>
          <a:p>
            <a:pPr algn="ctr" eaLnBrk="1" hangingPunct="1">
              <a:lnSpc>
                <a:spcPct val="70000"/>
              </a:lnSpc>
            </a:pPr>
            <a:r>
              <a:rPr lang="en-US" sz="4000">
                <a:solidFill>
                  <a:schemeClr val="bg1"/>
                </a:solidFill>
                <a:latin typeface="Arial Black" pitchFamily="34" charset="0"/>
              </a:rPr>
              <a:t>Customer</a:t>
            </a:r>
          </a:p>
        </p:txBody>
      </p:sp>
      <p:sp>
        <p:nvSpPr>
          <p:cNvPr id="3" name="AutoShape 14"/>
          <p:cNvSpPr>
            <a:spLocks noChangeArrowheads="1"/>
          </p:cNvSpPr>
          <p:nvPr/>
        </p:nvSpPr>
        <p:spPr bwMode="auto">
          <a:xfrm rot="10800000">
            <a:off x="3670300" y="4960938"/>
            <a:ext cx="1489075" cy="1414462"/>
          </a:xfrm>
          <a:prstGeom prst="triangle">
            <a:avLst>
              <a:gd name="adj" fmla="val 50000"/>
            </a:avLst>
          </a:prstGeom>
          <a:solidFill>
            <a:schemeClr val="bg1"/>
          </a:solidFill>
          <a:ln w="9525">
            <a:noFill/>
            <a:miter lim="800000"/>
            <a:headEnd/>
            <a:tailEnd/>
          </a:ln>
        </p:spPr>
        <p:txBody>
          <a:bodyPr rot="10800000" wrap="none" anchor="ctr"/>
          <a:lstStyle/>
          <a:p>
            <a:pPr algn="ctr" eaLnBrk="1" hangingPunct="1"/>
            <a:endParaRPr lang="en-GB" sz="1800"/>
          </a:p>
        </p:txBody>
      </p:sp>
      <p:sp>
        <p:nvSpPr>
          <p:cNvPr id="7177" name="AutoShape 9"/>
          <p:cNvSpPr>
            <a:spLocks noChangeArrowheads="1"/>
          </p:cNvSpPr>
          <p:nvPr/>
        </p:nvSpPr>
        <p:spPr bwMode="auto">
          <a:xfrm rot="10800000">
            <a:off x="3629025" y="4951413"/>
            <a:ext cx="1600200" cy="1447800"/>
          </a:xfrm>
          <a:prstGeom prst="triangle">
            <a:avLst>
              <a:gd name="adj" fmla="val 50000"/>
            </a:avLst>
          </a:prstGeom>
          <a:solidFill>
            <a:srgbClr val="840021"/>
          </a:solidFill>
          <a:ln w="9525">
            <a:noFill/>
            <a:miter lim="800000"/>
            <a:headEnd/>
            <a:tailEnd/>
          </a:ln>
        </p:spPr>
        <p:txBody>
          <a:bodyPr rot="10800000" wrap="none" anchor="ctr"/>
          <a:lstStyle/>
          <a:p>
            <a:pPr algn="ctr" eaLnBrk="1" hangingPunct="1"/>
            <a:endParaRPr lang="en-GB" sz="1800"/>
          </a:p>
        </p:txBody>
      </p:sp>
      <p:sp>
        <p:nvSpPr>
          <p:cNvPr id="7178" name="AutoShape 10"/>
          <p:cNvSpPr>
            <a:spLocks noChangeArrowheads="1"/>
          </p:cNvSpPr>
          <p:nvPr/>
        </p:nvSpPr>
        <p:spPr bwMode="auto">
          <a:xfrm rot="10800000">
            <a:off x="1952625" y="1752600"/>
            <a:ext cx="4953000" cy="4648200"/>
          </a:xfrm>
          <a:prstGeom prst="triangle">
            <a:avLst>
              <a:gd name="adj" fmla="val 50000"/>
            </a:avLst>
          </a:prstGeom>
          <a:noFill/>
          <a:ln w="38100">
            <a:solidFill>
              <a:schemeClr val="tx1"/>
            </a:solidFill>
            <a:miter lim="800000"/>
            <a:headEnd/>
            <a:tailEnd/>
          </a:ln>
        </p:spPr>
        <p:txBody>
          <a:bodyPr rot="10800000" wrap="none" anchor="ctr"/>
          <a:lstStyle/>
          <a:p>
            <a:pPr algn="ctr" eaLnBrk="1" hangingPunct="1"/>
            <a:endParaRPr lang="en-GB" sz="1800"/>
          </a:p>
        </p:txBody>
      </p:sp>
      <p:sp>
        <p:nvSpPr>
          <p:cNvPr id="7179" name="Text Box 11"/>
          <p:cNvSpPr txBox="1">
            <a:spLocks noChangeArrowheads="1"/>
          </p:cNvSpPr>
          <p:nvPr/>
        </p:nvSpPr>
        <p:spPr bwMode="auto">
          <a:xfrm>
            <a:off x="2473325" y="1973263"/>
            <a:ext cx="3727450" cy="457200"/>
          </a:xfrm>
          <a:prstGeom prst="rect">
            <a:avLst/>
          </a:prstGeom>
          <a:noFill/>
          <a:ln w="9525">
            <a:noFill/>
            <a:miter lim="800000"/>
            <a:headEnd/>
            <a:tailEnd/>
          </a:ln>
        </p:spPr>
        <p:txBody>
          <a:bodyPr wrap="none">
            <a:spAutoFit/>
          </a:bodyPr>
          <a:lstStyle/>
          <a:p>
            <a:pPr eaLnBrk="1" hangingPunct="1"/>
            <a:r>
              <a:rPr lang="en-US" dirty="0">
                <a:solidFill>
                  <a:schemeClr val="bg1"/>
                </a:solidFill>
              </a:rPr>
              <a:t>Less than $3,000 per year</a:t>
            </a:r>
          </a:p>
        </p:txBody>
      </p:sp>
      <p:sp>
        <p:nvSpPr>
          <p:cNvPr id="7180" name="Text Box 12"/>
          <p:cNvSpPr txBox="1">
            <a:spLocks noChangeArrowheads="1"/>
          </p:cNvSpPr>
          <p:nvPr/>
        </p:nvSpPr>
        <p:spPr bwMode="auto">
          <a:xfrm>
            <a:off x="3865563" y="5022850"/>
            <a:ext cx="1154112" cy="482600"/>
          </a:xfrm>
          <a:prstGeom prst="rect">
            <a:avLst/>
          </a:prstGeom>
          <a:noFill/>
          <a:ln w="9525">
            <a:noFill/>
            <a:miter lim="800000"/>
            <a:headEnd/>
            <a:tailEnd/>
          </a:ln>
        </p:spPr>
        <p:txBody>
          <a:bodyPr wrap="none">
            <a:spAutoFit/>
          </a:bodyPr>
          <a:lstStyle/>
          <a:p>
            <a:pPr algn="ctr" eaLnBrk="1" hangingPunct="1">
              <a:lnSpc>
                <a:spcPct val="80000"/>
              </a:lnSpc>
            </a:pPr>
            <a:r>
              <a:rPr lang="en-US" sz="1600" b="1">
                <a:solidFill>
                  <a:schemeClr val="bg1"/>
                </a:solidFill>
              </a:rPr>
              <a:t>15% of </a:t>
            </a:r>
            <a:br>
              <a:rPr lang="en-US" sz="1600" b="1">
                <a:solidFill>
                  <a:schemeClr val="bg1"/>
                </a:solidFill>
              </a:rPr>
            </a:br>
            <a:r>
              <a:rPr lang="en-US" sz="1600" b="1">
                <a:solidFill>
                  <a:schemeClr val="bg1"/>
                </a:solidFill>
              </a:rPr>
              <a:t>resources</a:t>
            </a:r>
          </a:p>
        </p:txBody>
      </p:sp>
      <p:sp>
        <p:nvSpPr>
          <p:cNvPr id="7181" name="Text Box 13"/>
          <p:cNvSpPr txBox="1">
            <a:spLocks noChangeArrowheads="1"/>
          </p:cNvSpPr>
          <p:nvPr/>
        </p:nvSpPr>
        <p:spPr bwMode="auto">
          <a:xfrm>
            <a:off x="5708650" y="3665538"/>
            <a:ext cx="3124200" cy="2338387"/>
          </a:xfrm>
          <a:prstGeom prst="rect">
            <a:avLst/>
          </a:prstGeom>
          <a:noFill/>
          <a:ln w="9525">
            <a:noFill/>
            <a:miter lim="800000"/>
            <a:headEnd/>
            <a:tailEnd/>
          </a:ln>
        </p:spPr>
        <p:txBody>
          <a:bodyPr>
            <a:spAutoFit/>
          </a:bodyPr>
          <a:lstStyle/>
          <a:p>
            <a:pPr algn="ctr">
              <a:lnSpc>
                <a:spcPct val="90000"/>
              </a:lnSpc>
            </a:pPr>
            <a:r>
              <a:rPr lang="en-US" b="1" i="1">
                <a:solidFill>
                  <a:srgbClr val="091765"/>
                </a:solidFill>
              </a:rPr>
              <a:t>Will require </a:t>
            </a:r>
          </a:p>
          <a:p>
            <a:pPr algn="ctr">
              <a:lnSpc>
                <a:spcPct val="90000"/>
              </a:lnSpc>
            </a:pPr>
            <a:r>
              <a:rPr lang="en-US" b="1" i="1">
                <a:solidFill>
                  <a:srgbClr val="091765"/>
                </a:solidFill>
              </a:rPr>
              <a:t>cost structures,</a:t>
            </a:r>
          </a:p>
          <a:p>
            <a:pPr algn="ctr">
              <a:lnSpc>
                <a:spcPct val="90000"/>
              </a:lnSpc>
            </a:pPr>
            <a:r>
              <a:rPr lang="en-US" b="1" i="1">
                <a:solidFill>
                  <a:srgbClr val="091765"/>
                </a:solidFill>
              </a:rPr>
              <a:t>business models, </a:t>
            </a:r>
          </a:p>
          <a:p>
            <a:pPr algn="ctr">
              <a:lnSpc>
                <a:spcPct val="90000"/>
              </a:lnSpc>
            </a:pPr>
            <a:r>
              <a:rPr lang="en-US" b="1" i="1">
                <a:solidFill>
                  <a:srgbClr val="091765"/>
                </a:solidFill>
              </a:rPr>
              <a:t>&amp; research methods</a:t>
            </a:r>
          </a:p>
          <a:p>
            <a:pPr algn="ctr">
              <a:lnSpc>
                <a:spcPct val="90000"/>
              </a:lnSpc>
            </a:pPr>
            <a:r>
              <a:rPr lang="en-US" b="1" i="1">
                <a:solidFill>
                  <a:srgbClr val="091765"/>
                </a:solidFill>
              </a:rPr>
              <a:t>based on a </a:t>
            </a:r>
            <a:r>
              <a:rPr lang="en-US" b="1" i="1" u="sng">
                <a:solidFill>
                  <a:srgbClr val="091765"/>
                </a:solidFill>
              </a:rPr>
              <a:t>different</a:t>
            </a:r>
            <a:r>
              <a:rPr lang="en-US" b="1" i="1">
                <a:solidFill>
                  <a:srgbClr val="091765"/>
                </a:solidFill>
              </a:rPr>
              <a:t>  </a:t>
            </a:r>
            <a:r>
              <a:rPr lang="en-US" b="1" i="1" u="sng">
                <a:solidFill>
                  <a:srgbClr val="091765"/>
                </a:solidFill>
              </a:rPr>
              <a:t>infrastructure.</a:t>
            </a:r>
            <a:endParaRPr lang="en-US" b="1" i="1">
              <a:solidFill>
                <a:srgbClr val="091765"/>
              </a:solidFill>
            </a:endParaRPr>
          </a:p>
          <a:p>
            <a:pPr algn="ctr" eaLnBrk="1" hangingPunct="1"/>
            <a:endParaRPr lang="en-US" sz="1800" b="1" i="1">
              <a:solidFill>
                <a:srgbClr val="091765"/>
              </a:solidFill>
            </a:endParaRPr>
          </a:p>
        </p:txBody>
      </p:sp>
      <p:sp>
        <p:nvSpPr>
          <p:cNvPr id="15" name="Rectangle 3"/>
          <p:cNvSpPr>
            <a:spLocks noGrp="1" noChangeArrowheads="1"/>
          </p:cNvSpPr>
          <p:nvPr>
            <p:ph type="title"/>
          </p:nvPr>
        </p:nvSpPr>
        <p:spPr bwMode="auto">
          <a:xfrm>
            <a:off x="457200" y="492195"/>
            <a:ext cx="8229600" cy="707886"/>
          </a:xfrm>
          <a:prstGeom prst="rect">
            <a:avLst/>
          </a:prstGeom>
          <a:noFill/>
          <a:ln w="9525">
            <a:noFill/>
            <a:miter lim="800000"/>
            <a:headEnd/>
            <a:tailEnd/>
          </a:ln>
        </p:spPr>
        <p:txBody>
          <a:bodyPr>
            <a:spAutoFit/>
          </a:bodyPr>
          <a:lstStyle/>
          <a:p>
            <a:pPr algn="ctr" eaLnBrk="1" hangingPunct="1"/>
            <a:r>
              <a:rPr lang="en-US" sz="4000" dirty="0"/>
              <a:t>The </a:t>
            </a:r>
            <a:r>
              <a:rPr lang="en-US" sz="4000" dirty="0" err="1"/>
              <a:t>BoP</a:t>
            </a:r>
            <a:r>
              <a:rPr lang="en-US" sz="4000" dirty="0"/>
              <a:t>: Serving a Different Customer</a:t>
            </a:r>
          </a:p>
        </p:txBody>
      </p:sp>
      <p:sp>
        <p:nvSpPr>
          <p:cNvPr id="14" name="Date Placeholder 13"/>
          <p:cNvSpPr>
            <a:spLocks noGrp="1"/>
          </p:cNvSpPr>
          <p:nvPr>
            <p:ph type="dt" sz="half" idx="10"/>
          </p:nvPr>
        </p:nvSpPr>
        <p:spPr/>
        <p:txBody>
          <a:bodyPr/>
          <a:lstStyle/>
          <a:p>
            <a:pPr>
              <a:defRPr/>
            </a:pPr>
            <a:r>
              <a:rPr lang="en-US" smtClean="0"/>
              <a:t>October 25, 2011</a:t>
            </a:r>
            <a:endParaRPr lang="en-US"/>
          </a:p>
        </p:txBody>
      </p:sp>
      <p:sp>
        <p:nvSpPr>
          <p:cNvPr id="16" name="Slide Number Placeholder 15"/>
          <p:cNvSpPr>
            <a:spLocks noGrp="1"/>
          </p:cNvSpPr>
          <p:nvPr>
            <p:ph type="sldNum" sz="quarter" idx="12"/>
          </p:nvPr>
        </p:nvSpPr>
        <p:spPr/>
        <p:txBody>
          <a:bodyPr/>
          <a:lstStyle/>
          <a:p>
            <a:pPr>
              <a:defRPr/>
            </a:pPr>
            <a:fld id="{1C36B27E-B919-4A9E-9FC2-47650D68FD0E}" type="slidenum">
              <a:rPr lang="en-US" smtClean="0"/>
              <a:pPr>
                <a:defRPr/>
              </a:pPr>
              <a:t>12</a:t>
            </a:fld>
            <a:endParaRPr lang="en-US"/>
          </a:p>
        </p:txBody>
      </p:sp>
      <p:sp>
        <p:nvSpPr>
          <p:cNvPr id="17" name="Footer Placeholder 16"/>
          <p:cNvSpPr>
            <a:spLocks noGrp="1"/>
          </p:cNvSpPr>
          <p:nvPr>
            <p:ph type="ftr" sz="quarter" idx="11"/>
          </p:nvPr>
        </p:nvSpPr>
        <p:spPr/>
        <p:txBody>
          <a:bodyPr/>
          <a:lstStyle/>
          <a:p>
            <a:pPr>
              <a:defRPr/>
            </a:pPr>
            <a:r>
              <a:rPr lang="en-US" smtClean="0"/>
              <a:t>Bottom of the Pyramid</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173"/>
                                        </p:tgtEl>
                                        <p:attrNameLst>
                                          <p:attrName>style.visibility</p:attrName>
                                        </p:attrNameLst>
                                      </p:cBhvr>
                                      <p:to>
                                        <p:strVal val="visible"/>
                                      </p:to>
                                    </p:set>
                                    <p:animEffect transition="in" filter="fade">
                                      <p:cBhvr>
                                        <p:cTn id="7" dur="500"/>
                                        <p:tgtEl>
                                          <p:spTgt spid="7173"/>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7172"/>
                                        </p:tgtEl>
                                        <p:attrNameLst>
                                          <p:attrName>style.visibility</p:attrName>
                                        </p:attrNameLst>
                                      </p:cBhvr>
                                      <p:to>
                                        <p:strVal val="visible"/>
                                      </p:to>
                                    </p:set>
                                    <p:animEffect transition="in" filter="wipe(down)">
                                      <p:cBhvr>
                                        <p:cTn id="10" dur="500"/>
                                        <p:tgtEl>
                                          <p:spTgt spid="7172"/>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7179"/>
                                        </p:tgtEl>
                                        <p:attrNameLst>
                                          <p:attrName>style.visibility</p:attrName>
                                        </p:attrNameLst>
                                      </p:cBhvr>
                                      <p:to>
                                        <p:strVal val="visible"/>
                                      </p:to>
                                    </p:set>
                                    <p:animEffect transition="in" filter="fade">
                                      <p:cBhvr>
                                        <p:cTn id="14" dur="500"/>
                                        <p:tgtEl>
                                          <p:spTgt spid="7179"/>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7174"/>
                                        </p:tgtEl>
                                        <p:attrNameLst>
                                          <p:attrName>style.visibility</p:attrName>
                                        </p:attrNameLst>
                                      </p:cBhvr>
                                      <p:to>
                                        <p:strVal val="visible"/>
                                      </p:to>
                                    </p:set>
                                    <p:animEffect transition="in" filter="fade">
                                      <p:cBhvr>
                                        <p:cTn id="19" dur="500"/>
                                        <p:tgtEl>
                                          <p:spTgt spid="7174"/>
                                        </p:tgtEl>
                                      </p:cBhvr>
                                    </p:animEffect>
                                  </p:childTnLst>
                                </p:cTn>
                              </p:par>
                            </p:childTnLst>
                          </p:cTn>
                        </p:par>
                        <p:par>
                          <p:cTn id="20" fill="hold">
                            <p:stCondLst>
                              <p:cond delay="500"/>
                            </p:stCondLst>
                            <p:childTnLst>
                              <p:par>
                                <p:cTn id="21" presetID="22" presetClass="entr" presetSubtype="1" fill="hold" grpId="0" nodeType="afterEffect">
                                  <p:stCondLst>
                                    <p:cond delay="0"/>
                                  </p:stCondLst>
                                  <p:childTnLst>
                                    <p:set>
                                      <p:cBhvr>
                                        <p:cTn id="22" dur="1" fill="hold">
                                          <p:stCondLst>
                                            <p:cond delay="0"/>
                                          </p:stCondLst>
                                        </p:cTn>
                                        <p:tgtEl>
                                          <p:spTgt spid="7177"/>
                                        </p:tgtEl>
                                        <p:attrNameLst>
                                          <p:attrName>style.visibility</p:attrName>
                                        </p:attrNameLst>
                                      </p:cBhvr>
                                      <p:to>
                                        <p:strVal val="visible"/>
                                      </p:to>
                                    </p:set>
                                    <p:animEffect transition="in" filter="wipe(up)">
                                      <p:cBhvr>
                                        <p:cTn id="23" dur="500"/>
                                        <p:tgtEl>
                                          <p:spTgt spid="7177"/>
                                        </p:tgtEl>
                                      </p:cBhvr>
                                    </p:animEffect>
                                  </p:childTnLst>
                                </p:cTn>
                              </p:par>
                            </p:childTnLst>
                          </p:cTn>
                        </p:par>
                        <p:par>
                          <p:cTn id="24" fill="hold">
                            <p:stCondLst>
                              <p:cond delay="1000"/>
                            </p:stCondLst>
                            <p:childTnLst>
                              <p:par>
                                <p:cTn id="25" presetID="10" presetClass="entr" presetSubtype="0" fill="hold" grpId="0" nodeType="afterEffect">
                                  <p:stCondLst>
                                    <p:cond delay="0"/>
                                  </p:stCondLst>
                                  <p:childTnLst>
                                    <p:set>
                                      <p:cBhvr>
                                        <p:cTn id="26" dur="1" fill="hold">
                                          <p:stCondLst>
                                            <p:cond delay="0"/>
                                          </p:stCondLst>
                                        </p:cTn>
                                        <p:tgtEl>
                                          <p:spTgt spid="7180"/>
                                        </p:tgtEl>
                                        <p:attrNameLst>
                                          <p:attrName>style.visibility</p:attrName>
                                        </p:attrNameLst>
                                      </p:cBhvr>
                                      <p:to>
                                        <p:strVal val="visible"/>
                                      </p:to>
                                    </p:set>
                                    <p:animEffect transition="in" filter="fade">
                                      <p:cBhvr>
                                        <p:cTn id="27" dur="500"/>
                                        <p:tgtEl>
                                          <p:spTgt spid="7180"/>
                                        </p:tgtEl>
                                      </p:cBhvr>
                                    </p:animEffect>
                                  </p:childTnLst>
                                </p:cTn>
                              </p:par>
                            </p:childTnLst>
                          </p:cTn>
                        </p:par>
                      </p:childTnLst>
                    </p:cTn>
                  </p:par>
                  <p:par>
                    <p:cTn id="28" fill="hold">
                      <p:stCondLst>
                        <p:cond delay="indefinite"/>
                      </p:stCondLst>
                      <p:childTnLst>
                        <p:par>
                          <p:cTn id="29" fill="hold">
                            <p:stCondLst>
                              <p:cond delay="0"/>
                            </p:stCondLst>
                            <p:childTnLst>
                              <p:par>
                                <p:cTn id="30" presetID="23" presetClass="entr" presetSubtype="16" fill="hold" grpId="0" nodeType="clickEffect">
                                  <p:stCondLst>
                                    <p:cond delay="0"/>
                                  </p:stCondLst>
                                  <p:childTnLst>
                                    <p:set>
                                      <p:cBhvr>
                                        <p:cTn id="31" dur="1" fill="hold">
                                          <p:stCondLst>
                                            <p:cond delay="0"/>
                                          </p:stCondLst>
                                        </p:cTn>
                                        <p:tgtEl>
                                          <p:spTgt spid="7176"/>
                                        </p:tgtEl>
                                        <p:attrNameLst>
                                          <p:attrName>style.visibility</p:attrName>
                                        </p:attrNameLst>
                                      </p:cBhvr>
                                      <p:to>
                                        <p:strVal val="visible"/>
                                      </p:to>
                                    </p:set>
                                    <p:anim calcmode="lin" valueType="num">
                                      <p:cBhvr>
                                        <p:cTn id="32" dur="500" fill="hold"/>
                                        <p:tgtEl>
                                          <p:spTgt spid="7176"/>
                                        </p:tgtEl>
                                        <p:attrNameLst>
                                          <p:attrName>ppt_w</p:attrName>
                                        </p:attrNameLst>
                                      </p:cBhvr>
                                      <p:tavLst>
                                        <p:tav tm="0">
                                          <p:val>
                                            <p:fltVal val="0"/>
                                          </p:val>
                                        </p:tav>
                                        <p:tav tm="100000">
                                          <p:val>
                                            <p:strVal val="#ppt_w"/>
                                          </p:val>
                                        </p:tav>
                                      </p:tavLst>
                                    </p:anim>
                                    <p:anim calcmode="lin" valueType="num">
                                      <p:cBhvr>
                                        <p:cTn id="33" dur="500" fill="hold"/>
                                        <p:tgtEl>
                                          <p:spTgt spid="7176"/>
                                        </p:tgtEl>
                                        <p:attrNameLst>
                                          <p:attrName>ppt_h</p:attrName>
                                        </p:attrNameLst>
                                      </p:cBhvr>
                                      <p:tavLst>
                                        <p:tav tm="0">
                                          <p:val>
                                            <p:fltVal val="0"/>
                                          </p:val>
                                        </p:tav>
                                        <p:tav tm="100000">
                                          <p:val>
                                            <p:strVal val="#ppt_h"/>
                                          </p:val>
                                        </p:tav>
                                      </p:tavLst>
                                    </p:anim>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7181"/>
                                        </p:tgtEl>
                                        <p:attrNameLst>
                                          <p:attrName>style.visibility</p:attrName>
                                        </p:attrNameLst>
                                      </p:cBhvr>
                                      <p:to>
                                        <p:strVal val="visible"/>
                                      </p:to>
                                    </p:set>
                                    <p:animEffect transition="in" filter="fade">
                                      <p:cBhvr>
                                        <p:cTn id="38" dur="500"/>
                                        <p:tgtEl>
                                          <p:spTgt spid="71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2" grpId="0" animBg="1"/>
      <p:bldP spid="7173" grpId="0"/>
      <p:bldP spid="7174" grpId="0"/>
      <p:bldP spid="7176" grpId="0"/>
      <p:bldP spid="7177" grpId="0" animBg="1"/>
      <p:bldP spid="7179" grpId="0"/>
      <p:bldP spid="7180" grpId="0"/>
      <p:bldP spid="718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1" name="Rectangle 2"/>
          <p:cNvSpPr>
            <a:spLocks noGrp="1" noChangeArrowheads="1"/>
          </p:cNvSpPr>
          <p:nvPr>
            <p:ph type="title"/>
          </p:nvPr>
        </p:nvSpPr>
        <p:spPr>
          <a:xfrm>
            <a:off x="914400" y="442913"/>
            <a:ext cx="7162800" cy="1143000"/>
          </a:xfrm>
        </p:spPr>
        <p:txBody>
          <a:bodyPr/>
          <a:lstStyle/>
          <a:p>
            <a:r>
              <a:rPr lang="en-US" sz="2800" smtClean="0"/>
              <a:t>Many Companies are Beginning to Experiment with the BoP</a:t>
            </a:r>
          </a:p>
        </p:txBody>
      </p:sp>
      <p:sp>
        <p:nvSpPr>
          <p:cNvPr id="1032" name="Rectangle 3"/>
          <p:cNvSpPr>
            <a:spLocks noGrp="1" noChangeArrowheads="1"/>
          </p:cNvSpPr>
          <p:nvPr>
            <p:ph idx="1"/>
          </p:nvPr>
        </p:nvSpPr>
        <p:spPr/>
        <p:txBody>
          <a:bodyPr/>
          <a:lstStyle/>
          <a:p>
            <a:endParaRPr lang="en-US" smtClean="0"/>
          </a:p>
          <a:p>
            <a:endParaRPr lang="en-US" smtClean="0"/>
          </a:p>
          <a:p>
            <a:endParaRPr lang="en-US" smtClean="0"/>
          </a:p>
          <a:p>
            <a:endParaRPr lang="en-US" smtClean="0"/>
          </a:p>
        </p:txBody>
      </p:sp>
      <p:sp>
        <p:nvSpPr>
          <p:cNvPr id="1033" name="Rectangle 4"/>
          <p:cNvSpPr>
            <a:spLocks noChangeArrowheads="1"/>
          </p:cNvSpPr>
          <p:nvPr/>
        </p:nvSpPr>
        <p:spPr bwMode="auto">
          <a:xfrm>
            <a:off x="3048000" y="1447800"/>
            <a:ext cx="5638800" cy="4800600"/>
          </a:xfrm>
          <a:prstGeom prst="rect">
            <a:avLst/>
          </a:prstGeom>
          <a:noFill/>
          <a:ln w="9525" algn="ctr">
            <a:noFill/>
            <a:miter lim="800000"/>
            <a:headEnd/>
            <a:tailEnd/>
          </a:ln>
        </p:spPr>
        <p:txBody>
          <a:bodyPr wrap="none" anchor="ctr"/>
          <a:lstStyle/>
          <a:p>
            <a:endParaRPr lang="en-US"/>
          </a:p>
        </p:txBody>
      </p:sp>
      <p:sp>
        <p:nvSpPr>
          <p:cNvPr id="1034" name="Rectangle 5"/>
          <p:cNvSpPr>
            <a:spLocks noChangeArrowheads="1"/>
          </p:cNvSpPr>
          <p:nvPr/>
        </p:nvSpPr>
        <p:spPr bwMode="auto">
          <a:xfrm>
            <a:off x="3124200" y="1371600"/>
            <a:ext cx="2133600" cy="2438400"/>
          </a:xfrm>
          <a:prstGeom prst="rect">
            <a:avLst/>
          </a:prstGeom>
          <a:noFill/>
          <a:ln w="9525" algn="ctr">
            <a:noFill/>
            <a:miter lim="800000"/>
            <a:headEnd/>
            <a:tailEnd/>
          </a:ln>
        </p:spPr>
        <p:txBody>
          <a:bodyPr/>
          <a:lstStyle/>
          <a:p>
            <a:pPr>
              <a:spcBef>
                <a:spcPct val="20000"/>
              </a:spcBef>
            </a:pPr>
            <a:endParaRPr lang="sv-SE"/>
          </a:p>
        </p:txBody>
      </p:sp>
      <p:sp>
        <p:nvSpPr>
          <p:cNvPr id="1035" name="Rectangle 6"/>
          <p:cNvSpPr>
            <a:spLocks noChangeArrowheads="1"/>
          </p:cNvSpPr>
          <p:nvPr/>
        </p:nvSpPr>
        <p:spPr bwMode="auto">
          <a:xfrm>
            <a:off x="2286000" y="1676400"/>
            <a:ext cx="6400800" cy="5029200"/>
          </a:xfrm>
          <a:prstGeom prst="rect">
            <a:avLst/>
          </a:prstGeom>
          <a:noFill/>
          <a:ln w="9525" algn="ctr">
            <a:noFill/>
            <a:miter lim="800000"/>
            <a:headEnd/>
            <a:tailEnd/>
          </a:ln>
        </p:spPr>
        <p:txBody>
          <a:bodyPr/>
          <a:lstStyle/>
          <a:p>
            <a:pPr>
              <a:spcBef>
                <a:spcPct val="20000"/>
              </a:spcBef>
            </a:pPr>
            <a:r>
              <a:rPr lang="en-US" sz="1400"/>
              <a:t>Nutristar, Nutridelight (nutritional drink), Pur (water purifier)</a:t>
            </a:r>
          </a:p>
          <a:p>
            <a:pPr>
              <a:spcBef>
                <a:spcPct val="20000"/>
              </a:spcBef>
            </a:pPr>
            <a:endParaRPr lang="en-US" sz="1400"/>
          </a:p>
          <a:p>
            <a:pPr>
              <a:spcBef>
                <a:spcPct val="20000"/>
              </a:spcBef>
            </a:pPr>
            <a:r>
              <a:rPr lang="en-US" sz="1400"/>
              <a:t>Hindustan Lever (detergent for the poor in India and Brazil), Annapurna (iodized-Salt for the poor)</a:t>
            </a:r>
          </a:p>
          <a:p>
            <a:pPr>
              <a:spcBef>
                <a:spcPct val="20000"/>
              </a:spcBef>
            </a:pPr>
            <a:endParaRPr lang="en-US" sz="1400"/>
          </a:p>
          <a:p>
            <a:pPr>
              <a:spcBef>
                <a:spcPct val="20000"/>
              </a:spcBef>
            </a:pPr>
            <a:r>
              <a:rPr lang="en-US" sz="1400"/>
              <a:t>Making solar power affordable (India)</a:t>
            </a:r>
          </a:p>
          <a:p>
            <a:pPr>
              <a:spcBef>
                <a:spcPct val="20000"/>
              </a:spcBef>
            </a:pPr>
            <a:endParaRPr lang="en-US" sz="1400"/>
          </a:p>
          <a:p>
            <a:pPr>
              <a:spcBef>
                <a:spcPct val="20000"/>
              </a:spcBef>
            </a:pPr>
            <a:r>
              <a:rPr lang="en-US" sz="1400"/>
              <a:t>Banco Real, microcredit in Brazil</a:t>
            </a:r>
          </a:p>
          <a:p>
            <a:pPr>
              <a:spcBef>
                <a:spcPct val="20000"/>
              </a:spcBef>
            </a:pPr>
            <a:endParaRPr lang="en-US" sz="1400"/>
          </a:p>
          <a:p>
            <a:pPr>
              <a:spcBef>
                <a:spcPct val="20000"/>
              </a:spcBef>
            </a:pPr>
            <a:r>
              <a:rPr lang="en-US" sz="1400"/>
              <a:t>Vodacom community services in South Africa, joint venture between Vodafone and Telkom SA</a:t>
            </a:r>
          </a:p>
          <a:p>
            <a:pPr>
              <a:spcBef>
                <a:spcPct val="20000"/>
              </a:spcBef>
            </a:pPr>
            <a:endParaRPr lang="en-US" sz="1400"/>
          </a:p>
          <a:p>
            <a:pPr>
              <a:spcBef>
                <a:spcPct val="20000"/>
              </a:spcBef>
            </a:pPr>
            <a:r>
              <a:rPr lang="en-US" sz="1400"/>
              <a:t>Solar powered digital camera in India and community information systems</a:t>
            </a:r>
          </a:p>
          <a:p>
            <a:pPr>
              <a:spcBef>
                <a:spcPct val="20000"/>
              </a:spcBef>
            </a:pPr>
            <a:endParaRPr lang="en-US" sz="1400"/>
          </a:p>
          <a:p>
            <a:pPr>
              <a:spcBef>
                <a:spcPct val="20000"/>
              </a:spcBef>
            </a:pPr>
            <a:r>
              <a:rPr lang="en-US" sz="1400"/>
              <a:t>Program in South Africa to help entrepreneurs enter the supply chain and profit from new business ventures. </a:t>
            </a:r>
          </a:p>
          <a:p>
            <a:pPr>
              <a:spcBef>
                <a:spcPct val="20000"/>
              </a:spcBef>
            </a:pPr>
            <a:endParaRPr lang="en-US" sz="1400"/>
          </a:p>
          <a:p>
            <a:pPr>
              <a:spcBef>
                <a:spcPct val="20000"/>
              </a:spcBef>
            </a:pPr>
            <a:r>
              <a:rPr lang="en-US" sz="1400"/>
              <a:t>Water for all program to periurban areas in Brazil</a:t>
            </a:r>
            <a:endParaRPr lang="nl-NL" sz="1400"/>
          </a:p>
        </p:txBody>
      </p:sp>
      <p:grpSp>
        <p:nvGrpSpPr>
          <p:cNvPr id="1036" name="Group 7"/>
          <p:cNvGrpSpPr>
            <a:grpSpLocks/>
          </p:cNvGrpSpPr>
          <p:nvPr/>
        </p:nvGrpSpPr>
        <p:grpSpPr bwMode="auto">
          <a:xfrm>
            <a:off x="609600" y="1676400"/>
            <a:ext cx="1524000" cy="4572000"/>
            <a:chOff x="240" y="816"/>
            <a:chExt cx="960" cy="2880"/>
          </a:xfrm>
        </p:grpSpPr>
        <p:pic>
          <p:nvPicPr>
            <p:cNvPr id="1037" name="Picture 8" descr="Unilever logo"/>
            <p:cNvPicPr>
              <a:picLocks noChangeAspect="1" noChangeArrowheads="1"/>
            </p:cNvPicPr>
            <p:nvPr/>
          </p:nvPicPr>
          <p:blipFill>
            <a:blip r:embed="rId3" cstate="print"/>
            <a:srcRect/>
            <a:stretch>
              <a:fillRect/>
            </a:stretch>
          </p:blipFill>
          <p:spPr bwMode="auto">
            <a:xfrm>
              <a:off x="288" y="1056"/>
              <a:ext cx="397" cy="432"/>
            </a:xfrm>
            <a:prstGeom prst="rect">
              <a:avLst/>
            </a:prstGeom>
            <a:noFill/>
            <a:ln w="9525">
              <a:noFill/>
              <a:miter lim="800000"/>
              <a:headEnd/>
              <a:tailEnd/>
            </a:ln>
          </p:spPr>
        </p:pic>
        <p:graphicFrame>
          <p:nvGraphicFramePr>
            <p:cNvPr id="1026" name="Object 9"/>
            <p:cNvGraphicFramePr>
              <a:graphicFrameLocks noChangeAspect="1"/>
            </p:cNvGraphicFramePr>
            <p:nvPr/>
          </p:nvGraphicFramePr>
          <p:xfrm>
            <a:off x="288" y="3432"/>
            <a:ext cx="570" cy="264"/>
          </p:xfrm>
          <a:graphic>
            <a:graphicData uri="http://schemas.openxmlformats.org/presentationml/2006/ole">
              <p:oleObj spid="_x0000_s1026" name="Bitmapafbeelding" r:id="rId4" imgW="1209524" imgH="561905" progId="PBrush">
                <p:embed/>
              </p:oleObj>
            </a:graphicData>
          </a:graphic>
        </p:graphicFrame>
        <p:graphicFrame>
          <p:nvGraphicFramePr>
            <p:cNvPr id="1027" name="Object 10"/>
            <p:cNvGraphicFramePr>
              <a:graphicFrameLocks noChangeAspect="1"/>
            </p:cNvGraphicFramePr>
            <p:nvPr/>
          </p:nvGraphicFramePr>
          <p:xfrm>
            <a:off x="288" y="1536"/>
            <a:ext cx="336" cy="314"/>
          </p:xfrm>
          <a:graphic>
            <a:graphicData uri="http://schemas.openxmlformats.org/presentationml/2006/ole">
              <p:oleObj spid="_x0000_s1027" name="Bitmapafbeelding" r:id="rId5" imgW="428798" imgH="400000" progId="PBrush">
                <p:embed/>
              </p:oleObj>
            </a:graphicData>
          </a:graphic>
        </p:graphicFrame>
        <p:graphicFrame>
          <p:nvGraphicFramePr>
            <p:cNvPr id="1028" name="Object 11"/>
            <p:cNvGraphicFramePr>
              <a:graphicFrameLocks noChangeAspect="1"/>
            </p:cNvGraphicFramePr>
            <p:nvPr/>
          </p:nvGraphicFramePr>
          <p:xfrm>
            <a:off x="288" y="3030"/>
            <a:ext cx="456" cy="282"/>
          </p:xfrm>
          <a:graphic>
            <a:graphicData uri="http://schemas.openxmlformats.org/presentationml/2006/ole">
              <p:oleObj spid="_x0000_s1028" name="Bitmapafbeelding" r:id="rId6" imgW="724001" imgH="447856" progId="PBrush">
                <p:embed/>
              </p:oleObj>
            </a:graphicData>
          </a:graphic>
        </p:graphicFrame>
        <p:pic>
          <p:nvPicPr>
            <p:cNvPr id="1038" name="Picture 12" descr="P&amp;G">
              <a:hlinkClick r:id="rId7"/>
            </p:cNvPr>
            <p:cNvPicPr>
              <a:picLocks noChangeAspect="1" noChangeArrowheads="1"/>
            </p:cNvPicPr>
            <p:nvPr/>
          </p:nvPicPr>
          <p:blipFill>
            <a:blip r:embed="rId8" cstate="print"/>
            <a:srcRect/>
            <a:stretch>
              <a:fillRect/>
            </a:stretch>
          </p:blipFill>
          <p:spPr bwMode="auto">
            <a:xfrm>
              <a:off x="240" y="816"/>
              <a:ext cx="474" cy="234"/>
            </a:xfrm>
            <a:prstGeom prst="rect">
              <a:avLst/>
            </a:prstGeom>
            <a:noFill/>
            <a:ln w="9525">
              <a:noFill/>
              <a:miter lim="800000"/>
              <a:headEnd/>
              <a:tailEnd/>
            </a:ln>
          </p:spPr>
        </p:pic>
        <p:graphicFrame>
          <p:nvGraphicFramePr>
            <p:cNvPr id="1029" name="Object 13"/>
            <p:cNvGraphicFramePr>
              <a:graphicFrameLocks noChangeAspect="1"/>
            </p:cNvGraphicFramePr>
            <p:nvPr/>
          </p:nvGraphicFramePr>
          <p:xfrm>
            <a:off x="288" y="1926"/>
            <a:ext cx="624" cy="186"/>
          </p:xfrm>
          <a:graphic>
            <a:graphicData uri="http://schemas.openxmlformats.org/presentationml/2006/ole">
              <p:oleObj spid="_x0000_s1029" name="Bitmapafbeelding" r:id="rId9" imgW="1314286" imgH="390580" progId="PBrush">
                <p:embed/>
              </p:oleObj>
            </a:graphicData>
          </a:graphic>
        </p:graphicFrame>
        <p:pic>
          <p:nvPicPr>
            <p:cNvPr id="1039" name="Picture 14" descr="Vodafone">
              <a:hlinkClick r:id="rId10"/>
            </p:cNvPr>
            <p:cNvPicPr>
              <a:picLocks noChangeAspect="1" noChangeArrowheads="1"/>
            </p:cNvPicPr>
            <p:nvPr/>
          </p:nvPicPr>
          <p:blipFill>
            <a:blip r:embed="rId11" cstate="print"/>
            <a:srcRect/>
            <a:stretch>
              <a:fillRect/>
            </a:stretch>
          </p:blipFill>
          <p:spPr bwMode="auto">
            <a:xfrm>
              <a:off x="288" y="2256"/>
              <a:ext cx="552" cy="327"/>
            </a:xfrm>
            <a:prstGeom prst="rect">
              <a:avLst/>
            </a:prstGeom>
            <a:noFill/>
            <a:ln w="9525">
              <a:noFill/>
              <a:miter lim="800000"/>
              <a:headEnd/>
              <a:tailEnd/>
            </a:ln>
          </p:spPr>
        </p:pic>
        <p:graphicFrame>
          <p:nvGraphicFramePr>
            <p:cNvPr id="1030" name="Object 15"/>
            <p:cNvGraphicFramePr>
              <a:graphicFrameLocks noChangeAspect="1"/>
            </p:cNvGraphicFramePr>
            <p:nvPr/>
          </p:nvGraphicFramePr>
          <p:xfrm>
            <a:off x="288" y="2640"/>
            <a:ext cx="480" cy="323"/>
          </p:xfrm>
          <a:graphic>
            <a:graphicData uri="http://schemas.openxmlformats.org/presentationml/2006/ole">
              <p:oleObj spid="_x0000_s1030" name="Bitmapafbeelding" r:id="rId12" imgW="581106" imgH="390580" progId="PBrush">
                <p:embed/>
              </p:oleObj>
            </a:graphicData>
          </a:graphic>
        </p:graphicFrame>
        <p:sp>
          <p:nvSpPr>
            <p:cNvPr id="1040" name="AutoShape 16"/>
            <p:cNvSpPr>
              <a:spLocks noChangeArrowheads="1"/>
            </p:cNvSpPr>
            <p:nvPr/>
          </p:nvSpPr>
          <p:spPr bwMode="auto">
            <a:xfrm>
              <a:off x="1056" y="864"/>
              <a:ext cx="144" cy="144"/>
            </a:xfrm>
            <a:prstGeom prst="rightArrow">
              <a:avLst>
                <a:gd name="adj1" fmla="val 50000"/>
                <a:gd name="adj2" fmla="val 25000"/>
              </a:avLst>
            </a:prstGeom>
            <a:solidFill>
              <a:srgbClr val="EAEAEA"/>
            </a:solidFill>
            <a:ln w="9525" algn="ctr">
              <a:solidFill>
                <a:schemeClr val="tx1"/>
              </a:solidFill>
              <a:miter lim="800000"/>
              <a:headEnd/>
              <a:tailEnd/>
            </a:ln>
          </p:spPr>
          <p:txBody>
            <a:bodyPr wrap="none" anchor="ctr"/>
            <a:lstStyle/>
            <a:p>
              <a:endParaRPr lang="en-US"/>
            </a:p>
          </p:txBody>
        </p:sp>
        <p:sp>
          <p:nvSpPr>
            <p:cNvPr id="1041" name="AutoShape 17"/>
            <p:cNvSpPr>
              <a:spLocks noChangeArrowheads="1"/>
            </p:cNvSpPr>
            <p:nvPr/>
          </p:nvSpPr>
          <p:spPr bwMode="auto">
            <a:xfrm>
              <a:off x="1056" y="1152"/>
              <a:ext cx="144" cy="144"/>
            </a:xfrm>
            <a:prstGeom prst="rightArrow">
              <a:avLst>
                <a:gd name="adj1" fmla="val 50000"/>
                <a:gd name="adj2" fmla="val 25000"/>
              </a:avLst>
            </a:prstGeom>
            <a:solidFill>
              <a:srgbClr val="EAEAEA"/>
            </a:solidFill>
            <a:ln w="9525" algn="ctr">
              <a:solidFill>
                <a:schemeClr val="tx1"/>
              </a:solidFill>
              <a:miter lim="800000"/>
              <a:headEnd/>
              <a:tailEnd/>
            </a:ln>
          </p:spPr>
          <p:txBody>
            <a:bodyPr wrap="none" anchor="ctr"/>
            <a:lstStyle/>
            <a:p>
              <a:endParaRPr lang="en-US"/>
            </a:p>
          </p:txBody>
        </p:sp>
        <p:sp>
          <p:nvSpPr>
            <p:cNvPr id="1042" name="AutoShape 18"/>
            <p:cNvSpPr>
              <a:spLocks noChangeArrowheads="1"/>
            </p:cNvSpPr>
            <p:nvPr/>
          </p:nvSpPr>
          <p:spPr bwMode="auto">
            <a:xfrm>
              <a:off x="1056" y="1632"/>
              <a:ext cx="144" cy="144"/>
            </a:xfrm>
            <a:prstGeom prst="rightArrow">
              <a:avLst>
                <a:gd name="adj1" fmla="val 50000"/>
                <a:gd name="adj2" fmla="val 25000"/>
              </a:avLst>
            </a:prstGeom>
            <a:solidFill>
              <a:srgbClr val="EAEAEA"/>
            </a:solidFill>
            <a:ln w="9525" algn="ctr">
              <a:solidFill>
                <a:schemeClr val="tx1"/>
              </a:solidFill>
              <a:miter lim="800000"/>
              <a:headEnd/>
              <a:tailEnd/>
            </a:ln>
          </p:spPr>
          <p:txBody>
            <a:bodyPr wrap="none" anchor="ctr"/>
            <a:lstStyle/>
            <a:p>
              <a:endParaRPr lang="en-US"/>
            </a:p>
          </p:txBody>
        </p:sp>
        <p:sp>
          <p:nvSpPr>
            <p:cNvPr id="1043" name="AutoShape 19"/>
            <p:cNvSpPr>
              <a:spLocks noChangeArrowheads="1"/>
            </p:cNvSpPr>
            <p:nvPr/>
          </p:nvSpPr>
          <p:spPr bwMode="auto">
            <a:xfrm>
              <a:off x="1056" y="1968"/>
              <a:ext cx="144" cy="144"/>
            </a:xfrm>
            <a:prstGeom prst="rightArrow">
              <a:avLst>
                <a:gd name="adj1" fmla="val 50000"/>
                <a:gd name="adj2" fmla="val 25000"/>
              </a:avLst>
            </a:prstGeom>
            <a:solidFill>
              <a:srgbClr val="EAEAEA"/>
            </a:solidFill>
            <a:ln w="9525" algn="ctr">
              <a:solidFill>
                <a:schemeClr val="tx1"/>
              </a:solidFill>
              <a:miter lim="800000"/>
              <a:headEnd/>
              <a:tailEnd/>
            </a:ln>
          </p:spPr>
          <p:txBody>
            <a:bodyPr wrap="none" anchor="ctr"/>
            <a:lstStyle/>
            <a:p>
              <a:endParaRPr lang="en-US"/>
            </a:p>
          </p:txBody>
        </p:sp>
        <p:sp>
          <p:nvSpPr>
            <p:cNvPr id="1044" name="AutoShape 20"/>
            <p:cNvSpPr>
              <a:spLocks noChangeArrowheads="1"/>
            </p:cNvSpPr>
            <p:nvPr/>
          </p:nvSpPr>
          <p:spPr bwMode="auto">
            <a:xfrm>
              <a:off x="1056" y="2304"/>
              <a:ext cx="144" cy="144"/>
            </a:xfrm>
            <a:prstGeom prst="rightArrow">
              <a:avLst>
                <a:gd name="adj1" fmla="val 50000"/>
                <a:gd name="adj2" fmla="val 25000"/>
              </a:avLst>
            </a:prstGeom>
            <a:solidFill>
              <a:srgbClr val="EAEAEA"/>
            </a:solidFill>
            <a:ln w="9525" algn="ctr">
              <a:solidFill>
                <a:schemeClr val="tx1"/>
              </a:solidFill>
              <a:miter lim="800000"/>
              <a:headEnd/>
              <a:tailEnd/>
            </a:ln>
          </p:spPr>
          <p:txBody>
            <a:bodyPr wrap="none" anchor="ctr"/>
            <a:lstStyle/>
            <a:p>
              <a:endParaRPr lang="en-US"/>
            </a:p>
          </p:txBody>
        </p:sp>
        <p:sp>
          <p:nvSpPr>
            <p:cNvPr id="1045" name="AutoShape 21"/>
            <p:cNvSpPr>
              <a:spLocks noChangeArrowheads="1"/>
            </p:cNvSpPr>
            <p:nvPr/>
          </p:nvSpPr>
          <p:spPr bwMode="auto">
            <a:xfrm>
              <a:off x="1056" y="2688"/>
              <a:ext cx="144" cy="144"/>
            </a:xfrm>
            <a:prstGeom prst="rightArrow">
              <a:avLst>
                <a:gd name="adj1" fmla="val 50000"/>
                <a:gd name="adj2" fmla="val 25000"/>
              </a:avLst>
            </a:prstGeom>
            <a:solidFill>
              <a:srgbClr val="EAEAEA"/>
            </a:solidFill>
            <a:ln w="9525" algn="ctr">
              <a:solidFill>
                <a:schemeClr val="tx1"/>
              </a:solidFill>
              <a:miter lim="800000"/>
              <a:headEnd/>
              <a:tailEnd/>
            </a:ln>
          </p:spPr>
          <p:txBody>
            <a:bodyPr wrap="none" anchor="ctr"/>
            <a:lstStyle/>
            <a:p>
              <a:endParaRPr lang="en-US"/>
            </a:p>
          </p:txBody>
        </p:sp>
        <p:sp>
          <p:nvSpPr>
            <p:cNvPr id="1046" name="AutoShape 22"/>
            <p:cNvSpPr>
              <a:spLocks noChangeArrowheads="1"/>
            </p:cNvSpPr>
            <p:nvPr/>
          </p:nvSpPr>
          <p:spPr bwMode="auto">
            <a:xfrm>
              <a:off x="1056" y="3072"/>
              <a:ext cx="144" cy="144"/>
            </a:xfrm>
            <a:prstGeom prst="rightArrow">
              <a:avLst>
                <a:gd name="adj1" fmla="val 50000"/>
                <a:gd name="adj2" fmla="val 25000"/>
              </a:avLst>
            </a:prstGeom>
            <a:solidFill>
              <a:srgbClr val="EAEAEA"/>
            </a:solidFill>
            <a:ln w="9525" algn="ctr">
              <a:solidFill>
                <a:schemeClr val="tx1"/>
              </a:solidFill>
              <a:miter lim="800000"/>
              <a:headEnd/>
              <a:tailEnd/>
            </a:ln>
          </p:spPr>
          <p:txBody>
            <a:bodyPr wrap="none" anchor="ctr"/>
            <a:lstStyle/>
            <a:p>
              <a:endParaRPr lang="en-US"/>
            </a:p>
          </p:txBody>
        </p:sp>
        <p:sp>
          <p:nvSpPr>
            <p:cNvPr id="1047" name="AutoShape 23"/>
            <p:cNvSpPr>
              <a:spLocks noChangeArrowheads="1"/>
            </p:cNvSpPr>
            <p:nvPr/>
          </p:nvSpPr>
          <p:spPr bwMode="auto">
            <a:xfrm>
              <a:off x="1056" y="3504"/>
              <a:ext cx="144" cy="144"/>
            </a:xfrm>
            <a:prstGeom prst="rightArrow">
              <a:avLst>
                <a:gd name="adj1" fmla="val 50000"/>
                <a:gd name="adj2" fmla="val 25000"/>
              </a:avLst>
            </a:prstGeom>
            <a:solidFill>
              <a:srgbClr val="EAEAEA"/>
            </a:solidFill>
            <a:ln w="9525" algn="ctr">
              <a:solidFill>
                <a:schemeClr val="tx1"/>
              </a:solidFill>
              <a:miter lim="800000"/>
              <a:headEnd/>
              <a:tailEnd/>
            </a:ln>
          </p:spPr>
          <p:txBody>
            <a:bodyPr wrap="none" anchor="ctr"/>
            <a:lstStyle/>
            <a:p>
              <a:endParaRPr lang="en-US"/>
            </a:p>
          </p:txBody>
        </p:sp>
      </p:grpSp>
      <p:sp>
        <p:nvSpPr>
          <p:cNvPr id="24" name="Date Placeholder 23"/>
          <p:cNvSpPr>
            <a:spLocks noGrp="1"/>
          </p:cNvSpPr>
          <p:nvPr>
            <p:ph type="dt" sz="half" idx="10"/>
          </p:nvPr>
        </p:nvSpPr>
        <p:spPr/>
        <p:txBody>
          <a:bodyPr/>
          <a:lstStyle/>
          <a:p>
            <a:pPr>
              <a:defRPr/>
            </a:pPr>
            <a:r>
              <a:rPr lang="en-US" smtClean="0"/>
              <a:t>October 25, 2011</a:t>
            </a:r>
            <a:endParaRPr lang="en-US"/>
          </a:p>
        </p:txBody>
      </p:sp>
      <p:sp>
        <p:nvSpPr>
          <p:cNvPr id="25" name="Slide Number Placeholder 24"/>
          <p:cNvSpPr>
            <a:spLocks noGrp="1"/>
          </p:cNvSpPr>
          <p:nvPr>
            <p:ph type="sldNum" sz="quarter" idx="12"/>
          </p:nvPr>
        </p:nvSpPr>
        <p:spPr/>
        <p:txBody>
          <a:bodyPr/>
          <a:lstStyle/>
          <a:p>
            <a:pPr>
              <a:defRPr/>
            </a:pPr>
            <a:fld id="{D1C6AAFC-4295-492E-8F63-019089E4763D}" type="slidenum">
              <a:rPr lang="en-US" smtClean="0"/>
              <a:pPr>
                <a:defRPr/>
              </a:pPr>
              <a:t>13</a:t>
            </a:fld>
            <a:endParaRPr lang="en-US"/>
          </a:p>
        </p:txBody>
      </p:sp>
      <p:sp>
        <p:nvSpPr>
          <p:cNvPr id="26" name="Footer Placeholder 25"/>
          <p:cNvSpPr>
            <a:spLocks noGrp="1"/>
          </p:cNvSpPr>
          <p:nvPr>
            <p:ph type="ftr" sz="quarter" idx="11"/>
          </p:nvPr>
        </p:nvSpPr>
        <p:spPr/>
        <p:txBody>
          <a:bodyPr/>
          <a:lstStyle/>
          <a:p>
            <a:pPr>
              <a:defRPr/>
            </a:pPr>
            <a:r>
              <a:rPr lang="en-US" smtClean="0"/>
              <a:t>Bottom of the Pyramid</a:t>
            </a:r>
            <a:endParaRPr lang="en-US"/>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eaLnBrk="1" hangingPunct="1"/>
            <a:r>
              <a:rPr lang="en-US" sz="2800" dirty="0" smtClean="0"/>
              <a:t>First Generation BOP Strategy:</a:t>
            </a:r>
            <a:br>
              <a:rPr lang="en-US" sz="2800" dirty="0" smtClean="0"/>
            </a:br>
            <a:r>
              <a:rPr lang="en-US" sz="2800" dirty="0" smtClean="0"/>
              <a:t>“The Child With a Hammer”</a:t>
            </a:r>
          </a:p>
        </p:txBody>
      </p:sp>
      <p:sp>
        <p:nvSpPr>
          <p:cNvPr id="115715" name="Rectangle 3"/>
          <p:cNvSpPr>
            <a:spLocks noGrp="1" noChangeArrowheads="1"/>
          </p:cNvSpPr>
          <p:nvPr>
            <p:ph sz="half" idx="1"/>
          </p:nvPr>
        </p:nvSpPr>
        <p:spPr/>
        <p:txBody>
          <a:bodyPr/>
          <a:lstStyle/>
          <a:p>
            <a:pPr marL="285750" indent="-285750" eaLnBrk="1" hangingPunct="1"/>
            <a:r>
              <a:rPr lang="en-US" sz="2400" dirty="0" smtClean="0"/>
              <a:t>BOP 1.0</a:t>
            </a:r>
          </a:p>
          <a:p>
            <a:pPr marL="685800" lvl="1" indent="-228600" eaLnBrk="1" hangingPunct="1"/>
            <a:r>
              <a:rPr lang="en-US" dirty="0" smtClean="0"/>
              <a:t>Different price point</a:t>
            </a:r>
          </a:p>
          <a:p>
            <a:pPr marL="685800" lvl="1" indent="-228600" eaLnBrk="1" hangingPunct="1"/>
            <a:r>
              <a:rPr lang="en-US" dirty="0" smtClean="0"/>
              <a:t>Redesign packaging</a:t>
            </a:r>
          </a:p>
          <a:p>
            <a:pPr marL="685800" lvl="1" indent="-228600" eaLnBrk="1" hangingPunct="1"/>
            <a:r>
              <a:rPr lang="en-US" dirty="0" smtClean="0"/>
              <a:t>Low cost production</a:t>
            </a:r>
          </a:p>
          <a:p>
            <a:pPr marL="685800" lvl="1" indent="-228600" eaLnBrk="1" hangingPunct="1"/>
            <a:r>
              <a:rPr lang="en-US" dirty="0" smtClean="0"/>
              <a:t>Extended distribution</a:t>
            </a:r>
          </a:p>
          <a:p>
            <a:pPr marL="685800" lvl="1" indent="-228600" eaLnBrk="1" hangingPunct="1"/>
            <a:r>
              <a:rPr lang="en-US" dirty="0" smtClean="0"/>
              <a:t>Partner with global NGOs</a:t>
            </a:r>
          </a:p>
        </p:txBody>
      </p:sp>
      <p:sp>
        <p:nvSpPr>
          <p:cNvPr id="115716" name="Rectangle 4"/>
          <p:cNvSpPr>
            <a:spLocks noGrp="1" noChangeArrowheads="1"/>
          </p:cNvSpPr>
          <p:nvPr>
            <p:ph sz="half" idx="2"/>
          </p:nvPr>
        </p:nvSpPr>
        <p:spPr/>
        <p:txBody>
          <a:bodyPr/>
          <a:lstStyle/>
          <a:p>
            <a:pPr marL="285750" indent="-285750" eaLnBrk="1" hangingPunct="1"/>
            <a:r>
              <a:rPr lang="en-US" sz="2400" dirty="0" smtClean="0"/>
              <a:t>BOP 2.0</a:t>
            </a:r>
          </a:p>
          <a:p>
            <a:pPr marL="685800" lvl="1" indent="-228600" eaLnBrk="1" hangingPunct="1"/>
            <a:r>
              <a:rPr lang="en-US" dirty="0" smtClean="0"/>
              <a:t>Deep dialogue</a:t>
            </a:r>
          </a:p>
          <a:p>
            <a:pPr marL="685800" lvl="1" indent="-228600" eaLnBrk="1" hangingPunct="1"/>
            <a:r>
              <a:rPr lang="en-US" dirty="0" smtClean="0"/>
              <a:t>Putting the last first</a:t>
            </a:r>
          </a:p>
          <a:p>
            <a:pPr marL="685800" lvl="1" indent="-228600" eaLnBrk="1" hangingPunct="1"/>
            <a:r>
              <a:rPr lang="en-US" dirty="0" smtClean="0"/>
              <a:t>Build capacity</a:t>
            </a:r>
          </a:p>
          <a:p>
            <a:pPr marL="685800" lvl="1" indent="-228600" eaLnBrk="1" hangingPunct="1"/>
            <a:r>
              <a:rPr lang="en-US" dirty="0" smtClean="0"/>
              <a:t>Leapfrog solutions</a:t>
            </a:r>
          </a:p>
          <a:p>
            <a:pPr marL="685800" lvl="1" indent="-228600" eaLnBrk="1" hangingPunct="1"/>
            <a:r>
              <a:rPr lang="en-US" dirty="0" smtClean="0"/>
              <a:t>Ecosystem of local partners</a:t>
            </a:r>
          </a:p>
          <a:p>
            <a:pPr marL="685800" lvl="1" indent="-228600" eaLnBrk="1" hangingPunct="1"/>
            <a:endParaRPr lang="en-US" dirty="0" smtClean="0"/>
          </a:p>
        </p:txBody>
      </p:sp>
      <p:sp>
        <p:nvSpPr>
          <p:cNvPr id="115717" name="Text Box 5"/>
          <p:cNvSpPr txBox="1">
            <a:spLocks noChangeArrowheads="1"/>
          </p:cNvSpPr>
          <p:nvPr/>
        </p:nvSpPr>
        <p:spPr bwMode="auto">
          <a:xfrm>
            <a:off x="914400" y="5514975"/>
            <a:ext cx="3332163" cy="519113"/>
          </a:xfrm>
          <a:prstGeom prst="rect">
            <a:avLst/>
          </a:prstGeom>
          <a:solidFill>
            <a:schemeClr val="bg2"/>
          </a:solidFill>
          <a:ln w="12700">
            <a:noFill/>
            <a:miter lim="800000"/>
            <a:headEnd/>
            <a:tailEnd/>
          </a:ln>
        </p:spPr>
        <p:txBody>
          <a:bodyPr wrap="none">
            <a:spAutoFit/>
          </a:bodyPr>
          <a:lstStyle/>
          <a:p>
            <a:r>
              <a:rPr lang="en-US" sz="2800"/>
              <a:t>“Selling to the Poor”</a:t>
            </a:r>
          </a:p>
        </p:txBody>
      </p:sp>
      <p:sp>
        <p:nvSpPr>
          <p:cNvPr id="115718" name="Text Box 6"/>
          <p:cNvSpPr txBox="1">
            <a:spLocks noChangeArrowheads="1"/>
          </p:cNvSpPr>
          <p:nvPr/>
        </p:nvSpPr>
        <p:spPr bwMode="auto">
          <a:xfrm>
            <a:off x="4648200" y="5500688"/>
            <a:ext cx="3948113" cy="519112"/>
          </a:xfrm>
          <a:prstGeom prst="rect">
            <a:avLst/>
          </a:prstGeom>
          <a:solidFill>
            <a:schemeClr val="hlink"/>
          </a:solidFill>
          <a:ln w="12700">
            <a:noFill/>
            <a:miter lim="800000"/>
            <a:headEnd/>
            <a:tailEnd/>
          </a:ln>
        </p:spPr>
        <p:txBody>
          <a:bodyPr wrap="none">
            <a:spAutoFit/>
          </a:bodyPr>
          <a:lstStyle/>
          <a:p>
            <a:r>
              <a:rPr lang="en-US" sz="2800"/>
              <a:t>“Creating Mutual Value”</a:t>
            </a:r>
          </a:p>
        </p:txBody>
      </p:sp>
      <p:sp>
        <p:nvSpPr>
          <p:cNvPr id="7" name="Date Placeholder 6"/>
          <p:cNvSpPr>
            <a:spLocks noGrp="1"/>
          </p:cNvSpPr>
          <p:nvPr>
            <p:ph type="dt" sz="half" idx="10"/>
          </p:nvPr>
        </p:nvSpPr>
        <p:spPr/>
        <p:txBody>
          <a:bodyPr/>
          <a:lstStyle/>
          <a:p>
            <a:pPr>
              <a:defRPr/>
            </a:pPr>
            <a:r>
              <a:rPr lang="en-US" smtClean="0"/>
              <a:t>October 25, 2011</a:t>
            </a:r>
            <a:endParaRPr lang="en-US"/>
          </a:p>
        </p:txBody>
      </p:sp>
      <p:sp>
        <p:nvSpPr>
          <p:cNvPr id="8" name="Slide Number Placeholder 7"/>
          <p:cNvSpPr>
            <a:spLocks noGrp="1"/>
          </p:cNvSpPr>
          <p:nvPr>
            <p:ph type="sldNum" sz="quarter" idx="12"/>
          </p:nvPr>
        </p:nvSpPr>
        <p:spPr/>
        <p:txBody>
          <a:bodyPr/>
          <a:lstStyle/>
          <a:p>
            <a:pPr>
              <a:defRPr/>
            </a:pPr>
            <a:fld id="{36754CAD-B991-466C-93B2-D781949A8995}" type="slidenum">
              <a:rPr lang="en-US" smtClean="0"/>
              <a:pPr>
                <a:defRPr/>
              </a:pPr>
              <a:t>14</a:t>
            </a:fld>
            <a:endParaRPr lang="en-US"/>
          </a:p>
        </p:txBody>
      </p:sp>
      <p:sp>
        <p:nvSpPr>
          <p:cNvPr id="9" name="Footer Placeholder 8"/>
          <p:cNvSpPr>
            <a:spLocks noGrp="1"/>
          </p:cNvSpPr>
          <p:nvPr>
            <p:ph type="ftr" sz="quarter" idx="11"/>
          </p:nvPr>
        </p:nvSpPr>
        <p:spPr/>
        <p:txBody>
          <a:bodyPr/>
          <a:lstStyle/>
          <a:p>
            <a:pPr>
              <a:defRPr/>
            </a:pPr>
            <a:r>
              <a:rPr lang="en-US" smtClean="0"/>
              <a:t>Bottom of the Pyramid</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15715">
                                            <p:txEl>
                                              <p:pRg st="0" end="0"/>
                                            </p:txEl>
                                          </p:spTgt>
                                        </p:tgtEl>
                                        <p:attrNameLst>
                                          <p:attrName>style.visibility</p:attrName>
                                        </p:attrNameLst>
                                      </p:cBhvr>
                                      <p:to>
                                        <p:strVal val="visible"/>
                                      </p:to>
                                    </p:set>
                                    <p:animEffect transition="in" filter="dissolve">
                                      <p:cBhvr>
                                        <p:cTn id="7" dur="500"/>
                                        <p:tgtEl>
                                          <p:spTgt spid="11571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115715">
                                            <p:txEl>
                                              <p:pRg st="1" end="1"/>
                                            </p:txEl>
                                          </p:spTgt>
                                        </p:tgtEl>
                                        <p:attrNameLst>
                                          <p:attrName>style.visibility</p:attrName>
                                        </p:attrNameLst>
                                      </p:cBhvr>
                                      <p:to>
                                        <p:strVal val="visible"/>
                                      </p:to>
                                    </p:set>
                                    <p:animEffect transition="in" filter="dissolve">
                                      <p:cBhvr>
                                        <p:cTn id="10" dur="500"/>
                                        <p:tgtEl>
                                          <p:spTgt spid="11571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115715">
                                            <p:txEl>
                                              <p:pRg st="2" end="2"/>
                                            </p:txEl>
                                          </p:spTgt>
                                        </p:tgtEl>
                                        <p:attrNameLst>
                                          <p:attrName>style.visibility</p:attrName>
                                        </p:attrNameLst>
                                      </p:cBhvr>
                                      <p:to>
                                        <p:strVal val="visible"/>
                                      </p:to>
                                    </p:set>
                                    <p:animEffect transition="in" filter="dissolve">
                                      <p:cBhvr>
                                        <p:cTn id="13" dur="500"/>
                                        <p:tgtEl>
                                          <p:spTgt spid="11571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115715">
                                            <p:txEl>
                                              <p:pRg st="3" end="3"/>
                                            </p:txEl>
                                          </p:spTgt>
                                        </p:tgtEl>
                                        <p:attrNameLst>
                                          <p:attrName>style.visibility</p:attrName>
                                        </p:attrNameLst>
                                      </p:cBhvr>
                                      <p:to>
                                        <p:strVal val="visible"/>
                                      </p:to>
                                    </p:set>
                                    <p:animEffect transition="in" filter="dissolve">
                                      <p:cBhvr>
                                        <p:cTn id="16" dur="500"/>
                                        <p:tgtEl>
                                          <p:spTgt spid="11571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115715">
                                            <p:txEl>
                                              <p:pRg st="4" end="4"/>
                                            </p:txEl>
                                          </p:spTgt>
                                        </p:tgtEl>
                                        <p:attrNameLst>
                                          <p:attrName>style.visibility</p:attrName>
                                        </p:attrNameLst>
                                      </p:cBhvr>
                                      <p:to>
                                        <p:strVal val="visible"/>
                                      </p:to>
                                    </p:set>
                                    <p:animEffect transition="in" filter="dissolve">
                                      <p:cBhvr>
                                        <p:cTn id="19" dur="500"/>
                                        <p:tgtEl>
                                          <p:spTgt spid="115715">
                                            <p:txEl>
                                              <p:pRg st="4" end="4"/>
                                            </p:txEl>
                                          </p:spTgt>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115715">
                                            <p:txEl>
                                              <p:pRg st="5" end="5"/>
                                            </p:txEl>
                                          </p:spTgt>
                                        </p:tgtEl>
                                        <p:attrNameLst>
                                          <p:attrName>style.visibility</p:attrName>
                                        </p:attrNameLst>
                                      </p:cBhvr>
                                      <p:to>
                                        <p:strVal val="visible"/>
                                      </p:to>
                                    </p:set>
                                    <p:animEffect transition="in" filter="dissolve">
                                      <p:cBhvr>
                                        <p:cTn id="22" dur="500"/>
                                        <p:tgtEl>
                                          <p:spTgt spid="115715">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115717"/>
                                        </p:tgtEl>
                                        <p:attrNameLst>
                                          <p:attrName>style.visibility</p:attrName>
                                        </p:attrNameLst>
                                      </p:cBhvr>
                                      <p:to>
                                        <p:strVal val="visible"/>
                                      </p:to>
                                    </p:set>
                                    <p:animEffect transition="in" filter="dissolve">
                                      <p:cBhvr>
                                        <p:cTn id="27" dur="500"/>
                                        <p:tgtEl>
                                          <p:spTgt spid="115717"/>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115716">
                                            <p:txEl>
                                              <p:pRg st="0" end="0"/>
                                            </p:txEl>
                                          </p:spTgt>
                                        </p:tgtEl>
                                        <p:attrNameLst>
                                          <p:attrName>style.visibility</p:attrName>
                                        </p:attrNameLst>
                                      </p:cBhvr>
                                      <p:to>
                                        <p:strVal val="visible"/>
                                      </p:to>
                                    </p:set>
                                    <p:animEffect transition="in" filter="dissolve">
                                      <p:cBhvr>
                                        <p:cTn id="32" dur="500"/>
                                        <p:tgtEl>
                                          <p:spTgt spid="115716">
                                            <p:txEl>
                                              <p:pRg st="0" end="0"/>
                                            </p:txEl>
                                          </p:spTgt>
                                        </p:tgtEl>
                                      </p:cBhvr>
                                    </p:animEffect>
                                  </p:childTnLst>
                                </p:cTn>
                              </p:par>
                              <p:par>
                                <p:cTn id="33" presetID="9" presetClass="entr" presetSubtype="0" fill="hold" grpId="0" nodeType="withEffect">
                                  <p:stCondLst>
                                    <p:cond delay="0"/>
                                  </p:stCondLst>
                                  <p:childTnLst>
                                    <p:set>
                                      <p:cBhvr>
                                        <p:cTn id="34" dur="1" fill="hold">
                                          <p:stCondLst>
                                            <p:cond delay="0"/>
                                          </p:stCondLst>
                                        </p:cTn>
                                        <p:tgtEl>
                                          <p:spTgt spid="115716">
                                            <p:txEl>
                                              <p:pRg st="1" end="1"/>
                                            </p:txEl>
                                          </p:spTgt>
                                        </p:tgtEl>
                                        <p:attrNameLst>
                                          <p:attrName>style.visibility</p:attrName>
                                        </p:attrNameLst>
                                      </p:cBhvr>
                                      <p:to>
                                        <p:strVal val="visible"/>
                                      </p:to>
                                    </p:set>
                                    <p:animEffect transition="in" filter="dissolve">
                                      <p:cBhvr>
                                        <p:cTn id="35" dur="500"/>
                                        <p:tgtEl>
                                          <p:spTgt spid="115716">
                                            <p:txEl>
                                              <p:pRg st="1" end="1"/>
                                            </p:txEl>
                                          </p:spTgt>
                                        </p:tgtEl>
                                      </p:cBhvr>
                                    </p:animEffect>
                                  </p:childTnLst>
                                </p:cTn>
                              </p:par>
                              <p:par>
                                <p:cTn id="36" presetID="9" presetClass="entr" presetSubtype="0" fill="hold" grpId="0" nodeType="withEffect">
                                  <p:stCondLst>
                                    <p:cond delay="0"/>
                                  </p:stCondLst>
                                  <p:childTnLst>
                                    <p:set>
                                      <p:cBhvr>
                                        <p:cTn id="37" dur="1" fill="hold">
                                          <p:stCondLst>
                                            <p:cond delay="0"/>
                                          </p:stCondLst>
                                        </p:cTn>
                                        <p:tgtEl>
                                          <p:spTgt spid="115716">
                                            <p:txEl>
                                              <p:pRg st="2" end="2"/>
                                            </p:txEl>
                                          </p:spTgt>
                                        </p:tgtEl>
                                        <p:attrNameLst>
                                          <p:attrName>style.visibility</p:attrName>
                                        </p:attrNameLst>
                                      </p:cBhvr>
                                      <p:to>
                                        <p:strVal val="visible"/>
                                      </p:to>
                                    </p:set>
                                    <p:animEffect transition="in" filter="dissolve">
                                      <p:cBhvr>
                                        <p:cTn id="38" dur="500"/>
                                        <p:tgtEl>
                                          <p:spTgt spid="115716">
                                            <p:txEl>
                                              <p:pRg st="2" end="2"/>
                                            </p:txEl>
                                          </p:spTgt>
                                        </p:tgtEl>
                                      </p:cBhvr>
                                    </p:animEffect>
                                  </p:childTnLst>
                                </p:cTn>
                              </p:par>
                              <p:par>
                                <p:cTn id="39" presetID="9" presetClass="entr" presetSubtype="0" fill="hold" grpId="0" nodeType="withEffect">
                                  <p:stCondLst>
                                    <p:cond delay="0"/>
                                  </p:stCondLst>
                                  <p:childTnLst>
                                    <p:set>
                                      <p:cBhvr>
                                        <p:cTn id="40" dur="1" fill="hold">
                                          <p:stCondLst>
                                            <p:cond delay="0"/>
                                          </p:stCondLst>
                                        </p:cTn>
                                        <p:tgtEl>
                                          <p:spTgt spid="115716">
                                            <p:txEl>
                                              <p:pRg st="3" end="3"/>
                                            </p:txEl>
                                          </p:spTgt>
                                        </p:tgtEl>
                                        <p:attrNameLst>
                                          <p:attrName>style.visibility</p:attrName>
                                        </p:attrNameLst>
                                      </p:cBhvr>
                                      <p:to>
                                        <p:strVal val="visible"/>
                                      </p:to>
                                    </p:set>
                                    <p:animEffect transition="in" filter="dissolve">
                                      <p:cBhvr>
                                        <p:cTn id="41" dur="500"/>
                                        <p:tgtEl>
                                          <p:spTgt spid="115716">
                                            <p:txEl>
                                              <p:pRg st="3" end="3"/>
                                            </p:txEl>
                                          </p:spTgt>
                                        </p:tgtEl>
                                      </p:cBhvr>
                                    </p:animEffect>
                                  </p:childTnLst>
                                </p:cTn>
                              </p:par>
                              <p:par>
                                <p:cTn id="42" presetID="9" presetClass="entr" presetSubtype="0" fill="hold" grpId="0" nodeType="withEffect">
                                  <p:stCondLst>
                                    <p:cond delay="0"/>
                                  </p:stCondLst>
                                  <p:childTnLst>
                                    <p:set>
                                      <p:cBhvr>
                                        <p:cTn id="43" dur="1" fill="hold">
                                          <p:stCondLst>
                                            <p:cond delay="0"/>
                                          </p:stCondLst>
                                        </p:cTn>
                                        <p:tgtEl>
                                          <p:spTgt spid="115716">
                                            <p:txEl>
                                              <p:pRg st="4" end="4"/>
                                            </p:txEl>
                                          </p:spTgt>
                                        </p:tgtEl>
                                        <p:attrNameLst>
                                          <p:attrName>style.visibility</p:attrName>
                                        </p:attrNameLst>
                                      </p:cBhvr>
                                      <p:to>
                                        <p:strVal val="visible"/>
                                      </p:to>
                                    </p:set>
                                    <p:animEffect transition="in" filter="dissolve">
                                      <p:cBhvr>
                                        <p:cTn id="44" dur="500"/>
                                        <p:tgtEl>
                                          <p:spTgt spid="115716">
                                            <p:txEl>
                                              <p:pRg st="4" end="4"/>
                                            </p:txEl>
                                          </p:spTgt>
                                        </p:tgtEl>
                                      </p:cBhvr>
                                    </p:animEffect>
                                  </p:childTnLst>
                                </p:cTn>
                              </p:par>
                              <p:par>
                                <p:cTn id="45" presetID="9" presetClass="entr" presetSubtype="0" fill="hold" grpId="0" nodeType="withEffect">
                                  <p:stCondLst>
                                    <p:cond delay="0"/>
                                  </p:stCondLst>
                                  <p:childTnLst>
                                    <p:set>
                                      <p:cBhvr>
                                        <p:cTn id="46" dur="1" fill="hold">
                                          <p:stCondLst>
                                            <p:cond delay="0"/>
                                          </p:stCondLst>
                                        </p:cTn>
                                        <p:tgtEl>
                                          <p:spTgt spid="115716">
                                            <p:txEl>
                                              <p:pRg st="5" end="5"/>
                                            </p:txEl>
                                          </p:spTgt>
                                        </p:tgtEl>
                                        <p:attrNameLst>
                                          <p:attrName>style.visibility</p:attrName>
                                        </p:attrNameLst>
                                      </p:cBhvr>
                                      <p:to>
                                        <p:strVal val="visible"/>
                                      </p:to>
                                    </p:set>
                                    <p:animEffect transition="in" filter="dissolve">
                                      <p:cBhvr>
                                        <p:cTn id="47" dur="500"/>
                                        <p:tgtEl>
                                          <p:spTgt spid="115716">
                                            <p:txEl>
                                              <p:pRg st="5" end="5"/>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9" presetClass="entr" presetSubtype="0" fill="hold" grpId="0" nodeType="clickEffect">
                                  <p:stCondLst>
                                    <p:cond delay="0"/>
                                  </p:stCondLst>
                                  <p:childTnLst>
                                    <p:set>
                                      <p:cBhvr>
                                        <p:cTn id="51" dur="1" fill="hold">
                                          <p:stCondLst>
                                            <p:cond delay="0"/>
                                          </p:stCondLst>
                                        </p:cTn>
                                        <p:tgtEl>
                                          <p:spTgt spid="115718"/>
                                        </p:tgtEl>
                                        <p:attrNameLst>
                                          <p:attrName>style.visibility</p:attrName>
                                        </p:attrNameLst>
                                      </p:cBhvr>
                                      <p:to>
                                        <p:strVal val="visible"/>
                                      </p:to>
                                    </p:set>
                                    <p:animEffect transition="in" filter="dissolve">
                                      <p:cBhvr>
                                        <p:cTn id="52" dur="500"/>
                                        <p:tgtEl>
                                          <p:spTgt spid="1157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5715" grpId="0" build="p"/>
      <p:bldP spid="115716" grpId="0" build="p"/>
      <p:bldP spid="115717" grpId="0" animBg="1"/>
      <p:bldP spid="11571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eaLnBrk="1" hangingPunct="1"/>
            <a:r>
              <a:rPr lang="en-US" smtClean="0"/>
              <a:t>The BoP Presents:</a:t>
            </a:r>
          </a:p>
        </p:txBody>
      </p:sp>
      <p:sp>
        <p:nvSpPr>
          <p:cNvPr id="9219" name="Rectangle 4"/>
          <p:cNvSpPr>
            <a:spLocks noChangeArrowheads="1"/>
          </p:cNvSpPr>
          <p:nvPr/>
        </p:nvSpPr>
        <p:spPr bwMode="auto">
          <a:xfrm>
            <a:off x="501650" y="1447800"/>
            <a:ext cx="8185150" cy="3962400"/>
          </a:xfrm>
          <a:prstGeom prst="rect">
            <a:avLst/>
          </a:prstGeom>
          <a:solidFill>
            <a:srgbClr val="55AAC1"/>
          </a:solidFill>
          <a:ln w="9525">
            <a:solidFill>
              <a:schemeClr val="tx1"/>
            </a:solidFill>
            <a:miter lim="800000"/>
            <a:headEnd/>
            <a:tailEnd/>
          </a:ln>
        </p:spPr>
        <p:txBody>
          <a:bodyPr wrap="none" anchor="ctr"/>
          <a:lstStyle/>
          <a:p>
            <a:endParaRPr lang="en-US"/>
          </a:p>
        </p:txBody>
      </p:sp>
      <p:sp>
        <p:nvSpPr>
          <p:cNvPr id="13317" name="Text Box 5"/>
          <p:cNvSpPr txBox="1">
            <a:spLocks noChangeArrowheads="1"/>
          </p:cNvSpPr>
          <p:nvPr/>
        </p:nvSpPr>
        <p:spPr bwMode="auto">
          <a:xfrm>
            <a:off x="528638" y="1676400"/>
            <a:ext cx="8147050" cy="579438"/>
          </a:xfrm>
          <a:prstGeom prst="rect">
            <a:avLst/>
          </a:prstGeom>
          <a:solidFill>
            <a:srgbClr val="A4C8CD"/>
          </a:solidFill>
          <a:ln w="9525">
            <a:noFill/>
            <a:miter lim="800000"/>
            <a:headEnd/>
            <a:tailEnd/>
          </a:ln>
        </p:spPr>
        <p:txBody>
          <a:bodyPr>
            <a:spAutoFit/>
          </a:bodyPr>
          <a:lstStyle/>
          <a:p>
            <a:pPr algn="ctr" eaLnBrk="1" hangingPunct="1"/>
            <a:r>
              <a:rPr lang="en-US" sz="3200" b="1"/>
              <a:t>NOT a marketing problem</a:t>
            </a:r>
            <a:endParaRPr lang="en-US" sz="3200" b="1" u="sng"/>
          </a:p>
        </p:txBody>
      </p:sp>
      <p:sp>
        <p:nvSpPr>
          <p:cNvPr id="13318" name="Text Box 6"/>
          <p:cNvSpPr txBox="1">
            <a:spLocks noChangeArrowheads="1"/>
          </p:cNvSpPr>
          <p:nvPr/>
        </p:nvSpPr>
        <p:spPr bwMode="auto">
          <a:xfrm>
            <a:off x="530225" y="3657600"/>
            <a:ext cx="8128000" cy="579438"/>
          </a:xfrm>
          <a:prstGeom prst="rect">
            <a:avLst/>
          </a:prstGeom>
          <a:solidFill>
            <a:srgbClr val="A4C8CD"/>
          </a:solidFill>
          <a:ln w="9525">
            <a:noFill/>
            <a:miter lim="800000"/>
            <a:headEnd/>
            <a:tailEnd/>
          </a:ln>
        </p:spPr>
        <p:txBody>
          <a:bodyPr>
            <a:spAutoFit/>
          </a:bodyPr>
          <a:lstStyle/>
          <a:p>
            <a:pPr algn="ctr" eaLnBrk="1" hangingPunct="1"/>
            <a:r>
              <a:rPr lang="en-US" sz="3200" b="1"/>
              <a:t>NOT a technology problem</a:t>
            </a:r>
            <a:endParaRPr lang="en-US" sz="3200" b="1" u="sng"/>
          </a:p>
        </p:txBody>
      </p:sp>
      <p:sp>
        <p:nvSpPr>
          <p:cNvPr id="13319" name="Text Box 7"/>
          <p:cNvSpPr txBox="1">
            <a:spLocks noChangeArrowheads="1"/>
          </p:cNvSpPr>
          <p:nvPr/>
        </p:nvSpPr>
        <p:spPr bwMode="auto">
          <a:xfrm>
            <a:off x="790575" y="5653088"/>
            <a:ext cx="7637463" cy="579437"/>
          </a:xfrm>
          <a:prstGeom prst="rect">
            <a:avLst/>
          </a:prstGeom>
          <a:noFill/>
          <a:ln w="9525">
            <a:noFill/>
            <a:miter lim="800000"/>
            <a:headEnd/>
            <a:tailEnd/>
          </a:ln>
        </p:spPr>
        <p:txBody>
          <a:bodyPr wrap="none">
            <a:spAutoFit/>
          </a:bodyPr>
          <a:lstStyle/>
          <a:p>
            <a:pPr algn="ctr" eaLnBrk="1" hangingPunct="1"/>
            <a:r>
              <a:rPr lang="en-US" sz="3200">
                <a:latin typeface="Arial Black" pitchFamily="34" charset="0"/>
              </a:rPr>
              <a:t>…but a </a:t>
            </a:r>
            <a:r>
              <a:rPr lang="en-US" sz="3200">
                <a:solidFill>
                  <a:srgbClr val="840021"/>
                </a:solidFill>
                <a:latin typeface="Arial Black" pitchFamily="34" charset="0"/>
              </a:rPr>
              <a:t>Business Model</a:t>
            </a:r>
            <a:r>
              <a:rPr lang="en-US" sz="3200">
                <a:latin typeface="Arial Black" pitchFamily="34" charset="0"/>
              </a:rPr>
              <a:t> challenge</a:t>
            </a:r>
          </a:p>
        </p:txBody>
      </p:sp>
      <p:sp>
        <p:nvSpPr>
          <p:cNvPr id="13321" name="Text Box 9"/>
          <p:cNvSpPr txBox="1">
            <a:spLocks noChangeArrowheads="1"/>
          </p:cNvSpPr>
          <p:nvPr/>
        </p:nvSpPr>
        <p:spPr bwMode="auto">
          <a:xfrm>
            <a:off x="2641600" y="2695575"/>
            <a:ext cx="3940175" cy="396875"/>
          </a:xfrm>
          <a:prstGeom prst="rect">
            <a:avLst/>
          </a:prstGeom>
          <a:noFill/>
          <a:ln w="9525">
            <a:noFill/>
            <a:miter lim="800000"/>
            <a:headEnd/>
            <a:tailEnd/>
          </a:ln>
        </p:spPr>
        <p:txBody>
          <a:bodyPr wrap="none">
            <a:spAutoFit/>
          </a:bodyPr>
          <a:lstStyle/>
          <a:p>
            <a:pPr algn="ctr" eaLnBrk="1" hangingPunct="1">
              <a:buFontTx/>
              <a:buChar char="•"/>
            </a:pPr>
            <a:r>
              <a:rPr lang="en-US" sz="2000" b="1" i="1"/>
              <a:t> Food &amp; Nutrition and FMCPs  </a:t>
            </a:r>
          </a:p>
        </p:txBody>
      </p:sp>
      <p:sp>
        <p:nvSpPr>
          <p:cNvPr id="13322" name="Text Box 10"/>
          <p:cNvSpPr txBox="1">
            <a:spLocks noChangeArrowheads="1"/>
          </p:cNvSpPr>
          <p:nvPr/>
        </p:nvSpPr>
        <p:spPr bwMode="auto">
          <a:xfrm>
            <a:off x="1577975" y="4676775"/>
            <a:ext cx="6067425" cy="396875"/>
          </a:xfrm>
          <a:prstGeom prst="rect">
            <a:avLst/>
          </a:prstGeom>
          <a:noFill/>
          <a:ln w="9525">
            <a:noFill/>
            <a:miter lim="800000"/>
            <a:headEnd/>
            <a:tailEnd/>
          </a:ln>
        </p:spPr>
        <p:txBody>
          <a:bodyPr wrap="none">
            <a:spAutoFit/>
          </a:bodyPr>
          <a:lstStyle/>
          <a:p>
            <a:pPr algn="ctr" eaLnBrk="1" hangingPunct="1">
              <a:buFontTx/>
              <a:buChar char="•"/>
            </a:pPr>
            <a:r>
              <a:rPr lang="en-US" sz="2000" b="1" i="1"/>
              <a:t> Water Purification, Distributed Energy and ICTs</a:t>
            </a:r>
          </a:p>
        </p:txBody>
      </p:sp>
      <p:sp>
        <p:nvSpPr>
          <p:cNvPr id="13323" name="Text Box 11"/>
          <p:cNvSpPr txBox="1">
            <a:spLocks noChangeArrowheads="1"/>
          </p:cNvSpPr>
          <p:nvPr/>
        </p:nvSpPr>
        <p:spPr bwMode="auto">
          <a:xfrm>
            <a:off x="2686050" y="2235200"/>
            <a:ext cx="3884613" cy="519113"/>
          </a:xfrm>
          <a:prstGeom prst="rect">
            <a:avLst/>
          </a:prstGeom>
          <a:noFill/>
          <a:ln w="9525">
            <a:noFill/>
            <a:miter lim="800000"/>
            <a:headEnd/>
            <a:tailEnd/>
          </a:ln>
        </p:spPr>
        <p:txBody>
          <a:bodyPr wrap="none">
            <a:spAutoFit/>
          </a:bodyPr>
          <a:lstStyle/>
          <a:p>
            <a:pPr algn="ctr" eaLnBrk="1" hangingPunct="1"/>
            <a:r>
              <a:rPr lang="en-US" sz="2800" b="1">
                <a:solidFill>
                  <a:srgbClr val="840021"/>
                </a:solidFill>
              </a:rPr>
              <a:t>The “Sachet Mindset”</a:t>
            </a:r>
          </a:p>
        </p:txBody>
      </p:sp>
      <p:sp>
        <p:nvSpPr>
          <p:cNvPr id="13324" name="Text Box 12"/>
          <p:cNvSpPr txBox="1">
            <a:spLocks noChangeArrowheads="1"/>
          </p:cNvSpPr>
          <p:nvPr/>
        </p:nvSpPr>
        <p:spPr bwMode="auto">
          <a:xfrm>
            <a:off x="2490788" y="4216400"/>
            <a:ext cx="4276725" cy="519113"/>
          </a:xfrm>
          <a:prstGeom prst="rect">
            <a:avLst/>
          </a:prstGeom>
          <a:noFill/>
          <a:ln w="9525">
            <a:noFill/>
            <a:miter lim="800000"/>
            <a:headEnd/>
            <a:tailEnd/>
          </a:ln>
        </p:spPr>
        <p:txBody>
          <a:bodyPr wrap="none">
            <a:spAutoFit/>
          </a:bodyPr>
          <a:lstStyle/>
          <a:p>
            <a:pPr algn="ctr" eaLnBrk="1" hangingPunct="1"/>
            <a:r>
              <a:rPr lang="en-US" sz="2800" b="1">
                <a:solidFill>
                  <a:srgbClr val="840021"/>
                </a:solidFill>
              </a:rPr>
              <a:t>The “Killer Ap Mindset”</a:t>
            </a:r>
            <a:r>
              <a:rPr lang="en-US" sz="2800" b="1">
                <a:solidFill>
                  <a:srgbClr val="FFCC00"/>
                </a:solidFill>
              </a:rPr>
              <a:t> </a:t>
            </a:r>
          </a:p>
        </p:txBody>
      </p:sp>
      <p:sp>
        <p:nvSpPr>
          <p:cNvPr id="11" name="Date Placeholder 10"/>
          <p:cNvSpPr>
            <a:spLocks noGrp="1"/>
          </p:cNvSpPr>
          <p:nvPr>
            <p:ph type="dt" sz="half" idx="10"/>
          </p:nvPr>
        </p:nvSpPr>
        <p:spPr/>
        <p:txBody>
          <a:bodyPr/>
          <a:lstStyle/>
          <a:p>
            <a:pPr>
              <a:defRPr/>
            </a:pPr>
            <a:r>
              <a:rPr lang="en-US" smtClean="0"/>
              <a:t>October 25, 2011</a:t>
            </a:r>
            <a:endParaRPr lang="en-US"/>
          </a:p>
        </p:txBody>
      </p:sp>
      <p:sp>
        <p:nvSpPr>
          <p:cNvPr id="12" name="Slide Number Placeholder 11"/>
          <p:cNvSpPr>
            <a:spLocks noGrp="1"/>
          </p:cNvSpPr>
          <p:nvPr>
            <p:ph type="sldNum" sz="quarter" idx="12"/>
          </p:nvPr>
        </p:nvSpPr>
        <p:spPr/>
        <p:txBody>
          <a:bodyPr/>
          <a:lstStyle/>
          <a:p>
            <a:pPr>
              <a:defRPr/>
            </a:pPr>
            <a:fld id="{D1C6AAFC-4295-492E-8F63-019089E4763D}" type="slidenum">
              <a:rPr lang="en-US" smtClean="0"/>
              <a:pPr>
                <a:defRPr/>
              </a:pPr>
              <a:t>15</a:t>
            </a:fld>
            <a:endParaRPr lang="en-US"/>
          </a:p>
        </p:txBody>
      </p:sp>
      <p:sp>
        <p:nvSpPr>
          <p:cNvPr id="13" name="Footer Placeholder 12"/>
          <p:cNvSpPr>
            <a:spLocks noGrp="1"/>
          </p:cNvSpPr>
          <p:nvPr>
            <p:ph type="ftr" sz="quarter" idx="11"/>
          </p:nvPr>
        </p:nvSpPr>
        <p:spPr/>
        <p:txBody>
          <a:bodyPr/>
          <a:lstStyle/>
          <a:p>
            <a:pPr>
              <a:defRPr/>
            </a:pPr>
            <a:r>
              <a:rPr lang="en-US" smtClean="0"/>
              <a:t>Bottom of the Pyramid</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317"/>
                                        </p:tgtEl>
                                        <p:attrNameLst>
                                          <p:attrName>style.visibility</p:attrName>
                                        </p:attrNameLst>
                                      </p:cBhvr>
                                      <p:to>
                                        <p:strVal val="visible"/>
                                      </p:to>
                                    </p:set>
                                    <p:animEffect transition="in" filter="fade">
                                      <p:cBhvr>
                                        <p:cTn id="7" dur="500"/>
                                        <p:tgtEl>
                                          <p:spTgt spid="13317"/>
                                        </p:tgtEl>
                                      </p:cBhvr>
                                    </p:animEffect>
                                  </p:childTnLst>
                                </p:cTn>
                              </p:par>
                            </p:childTnLst>
                          </p:cTn>
                        </p:par>
                      </p:childTnLst>
                    </p:cTn>
                  </p:par>
                  <p:par>
                    <p:cTn id="8" fill="hold">
                      <p:stCondLst>
                        <p:cond delay="indefinite"/>
                      </p:stCondLst>
                      <p:childTnLst>
                        <p:par>
                          <p:cTn id="9" fill="hold">
                            <p:stCondLst>
                              <p:cond delay="0"/>
                            </p:stCondLst>
                            <p:childTnLst>
                              <p:par>
                                <p:cTn id="10" presetID="23" presetClass="entr" presetSubtype="16" fill="hold" nodeType="clickEffect">
                                  <p:stCondLst>
                                    <p:cond delay="0"/>
                                  </p:stCondLst>
                                  <p:childTnLst>
                                    <p:set>
                                      <p:cBhvr>
                                        <p:cTn id="11" dur="1" fill="hold">
                                          <p:stCondLst>
                                            <p:cond delay="0"/>
                                          </p:stCondLst>
                                        </p:cTn>
                                        <p:tgtEl>
                                          <p:spTgt spid="13321"/>
                                        </p:tgtEl>
                                        <p:attrNameLst>
                                          <p:attrName>style.visibility</p:attrName>
                                        </p:attrNameLst>
                                      </p:cBhvr>
                                      <p:to>
                                        <p:strVal val="visible"/>
                                      </p:to>
                                    </p:set>
                                    <p:anim calcmode="lin" valueType="num">
                                      <p:cBhvr>
                                        <p:cTn id="12" dur="500" fill="hold"/>
                                        <p:tgtEl>
                                          <p:spTgt spid="13321"/>
                                        </p:tgtEl>
                                        <p:attrNameLst>
                                          <p:attrName>ppt_w</p:attrName>
                                        </p:attrNameLst>
                                      </p:cBhvr>
                                      <p:tavLst>
                                        <p:tav tm="0">
                                          <p:val>
                                            <p:fltVal val="0"/>
                                          </p:val>
                                        </p:tav>
                                        <p:tav tm="100000">
                                          <p:val>
                                            <p:strVal val="#ppt_w"/>
                                          </p:val>
                                        </p:tav>
                                      </p:tavLst>
                                    </p:anim>
                                    <p:anim calcmode="lin" valueType="num">
                                      <p:cBhvr>
                                        <p:cTn id="13" dur="500" fill="hold"/>
                                        <p:tgtEl>
                                          <p:spTgt spid="13321"/>
                                        </p:tgtEl>
                                        <p:attrNameLst>
                                          <p:attrName>ppt_h</p:attrName>
                                        </p:attrNameLst>
                                      </p:cBhvr>
                                      <p:tavLst>
                                        <p:tav tm="0">
                                          <p:val>
                                            <p:fltVal val="0"/>
                                          </p:val>
                                        </p:tav>
                                        <p:tav tm="100000">
                                          <p:val>
                                            <p:strVal val="#ppt_h"/>
                                          </p:val>
                                        </p:tav>
                                      </p:tavLst>
                                    </p:anim>
                                  </p:childTnLst>
                                </p:cTn>
                              </p:par>
                              <p:par>
                                <p:cTn id="14" presetID="23" presetClass="entr" presetSubtype="16" fill="hold" grpId="0" nodeType="withEffect">
                                  <p:stCondLst>
                                    <p:cond delay="0"/>
                                  </p:stCondLst>
                                  <p:childTnLst>
                                    <p:set>
                                      <p:cBhvr>
                                        <p:cTn id="15" dur="1" fill="hold">
                                          <p:stCondLst>
                                            <p:cond delay="0"/>
                                          </p:stCondLst>
                                        </p:cTn>
                                        <p:tgtEl>
                                          <p:spTgt spid="13323"/>
                                        </p:tgtEl>
                                        <p:attrNameLst>
                                          <p:attrName>style.visibility</p:attrName>
                                        </p:attrNameLst>
                                      </p:cBhvr>
                                      <p:to>
                                        <p:strVal val="visible"/>
                                      </p:to>
                                    </p:set>
                                    <p:anim calcmode="lin" valueType="num">
                                      <p:cBhvr>
                                        <p:cTn id="16" dur="500" fill="hold"/>
                                        <p:tgtEl>
                                          <p:spTgt spid="13323"/>
                                        </p:tgtEl>
                                        <p:attrNameLst>
                                          <p:attrName>ppt_w</p:attrName>
                                        </p:attrNameLst>
                                      </p:cBhvr>
                                      <p:tavLst>
                                        <p:tav tm="0">
                                          <p:val>
                                            <p:fltVal val="0"/>
                                          </p:val>
                                        </p:tav>
                                        <p:tav tm="100000">
                                          <p:val>
                                            <p:strVal val="#ppt_w"/>
                                          </p:val>
                                        </p:tav>
                                      </p:tavLst>
                                    </p:anim>
                                    <p:anim calcmode="lin" valueType="num">
                                      <p:cBhvr>
                                        <p:cTn id="17" dur="500" fill="hold"/>
                                        <p:tgtEl>
                                          <p:spTgt spid="13323"/>
                                        </p:tgtEl>
                                        <p:attrNameLst>
                                          <p:attrName>ppt_h</p:attrName>
                                        </p:attrNameLst>
                                      </p:cBhvr>
                                      <p:tavLst>
                                        <p:tav tm="0">
                                          <p:val>
                                            <p:fltVal val="0"/>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3318"/>
                                        </p:tgtEl>
                                        <p:attrNameLst>
                                          <p:attrName>style.visibility</p:attrName>
                                        </p:attrNameLst>
                                      </p:cBhvr>
                                      <p:to>
                                        <p:strVal val="visible"/>
                                      </p:to>
                                    </p:set>
                                    <p:animEffect transition="in" filter="fade">
                                      <p:cBhvr>
                                        <p:cTn id="22" dur="500"/>
                                        <p:tgtEl>
                                          <p:spTgt spid="13318"/>
                                        </p:tgtEl>
                                      </p:cBhvr>
                                    </p:animEffect>
                                  </p:childTnLst>
                                </p:cTn>
                              </p:par>
                            </p:childTnLst>
                          </p:cTn>
                        </p:par>
                      </p:childTnLst>
                    </p:cTn>
                  </p:par>
                  <p:par>
                    <p:cTn id="23" fill="hold">
                      <p:stCondLst>
                        <p:cond delay="indefinite"/>
                      </p:stCondLst>
                      <p:childTnLst>
                        <p:par>
                          <p:cTn id="24" fill="hold">
                            <p:stCondLst>
                              <p:cond delay="0"/>
                            </p:stCondLst>
                            <p:childTnLst>
                              <p:par>
                                <p:cTn id="25" presetID="23" presetClass="entr" presetSubtype="16" fill="hold" grpId="0" nodeType="clickEffect">
                                  <p:stCondLst>
                                    <p:cond delay="0"/>
                                  </p:stCondLst>
                                  <p:childTnLst>
                                    <p:set>
                                      <p:cBhvr>
                                        <p:cTn id="26" dur="1" fill="hold">
                                          <p:stCondLst>
                                            <p:cond delay="0"/>
                                          </p:stCondLst>
                                        </p:cTn>
                                        <p:tgtEl>
                                          <p:spTgt spid="13322"/>
                                        </p:tgtEl>
                                        <p:attrNameLst>
                                          <p:attrName>style.visibility</p:attrName>
                                        </p:attrNameLst>
                                      </p:cBhvr>
                                      <p:to>
                                        <p:strVal val="visible"/>
                                      </p:to>
                                    </p:set>
                                    <p:anim calcmode="lin" valueType="num">
                                      <p:cBhvr>
                                        <p:cTn id="27" dur="500" fill="hold"/>
                                        <p:tgtEl>
                                          <p:spTgt spid="13322"/>
                                        </p:tgtEl>
                                        <p:attrNameLst>
                                          <p:attrName>ppt_w</p:attrName>
                                        </p:attrNameLst>
                                      </p:cBhvr>
                                      <p:tavLst>
                                        <p:tav tm="0">
                                          <p:val>
                                            <p:fltVal val="0"/>
                                          </p:val>
                                        </p:tav>
                                        <p:tav tm="100000">
                                          <p:val>
                                            <p:strVal val="#ppt_w"/>
                                          </p:val>
                                        </p:tav>
                                      </p:tavLst>
                                    </p:anim>
                                    <p:anim calcmode="lin" valueType="num">
                                      <p:cBhvr>
                                        <p:cTn id="28" dur="500" fill="hold"/>
                                        <p:tgtEl>
                                          <p:spTgt spid="13322"/>
                                        </p:tgtEl>
                                        <p:attrNameLst>
                                          <p:attrName>ppt_h</p:attrName>
                                        </p:attrNameLst>
                                      </p:cBhvr>
                                      <p:tavLst>
                                        <p:tav tm="0">
                                          <p:val>
                                            <p:fltVal val="0"/>
                                          </p:val>
                                        </p:tav>
                                        <p:tav tm="100000">
                                          <p:val>
                                            <p:strVal val="#ppt_h"/>
                                          </p:val>
                                        </p:tav>
                                      </p:tavLst>
                                    </p:anim>
                                  </p:childTnLst>
                                </p:cTn>
                              </p:par>
                              <p:par>
                                <p:cTn id="29" presetID="23" presetClass="entr" presetSubtype="16" fill="hold" grpId="0" nodeType="withEffect">
                                  <p:stCondLst>
                                    <p:cond delay="0"/>
                                  </p:stCondLst>
                                  <p:childTnLst>
                                    <p:set>
                                      <p:cBhvr>
                                        <p:cTn id="30" dur="1" fill="hold">
                                          <p:stCondLst>
                                            <p:cond delay="0"/>
                                          </p:stCondLst>
                                        </p:cTn>
                                        <p:tgtEl>
                                          <p:spTgt spid="13324"/>
                                        </p:tgtEl>
                                        <p:attrNameLst>
                                          <p:attrName>style.visibility</p:attrName>
                                        </p:attrNameLst>
                                      </p:cBhvr>
                                      <p:to>
                                        <p:strVal val="visible"/>
                                      </p:to>
                                    </p:set>
                                    <p:anim calcmode="lin" valueType="num">
                                      <p:cBhvr>
                                        <p:cTn id="31" dur="500" fill="hold"/>
                                        <p:tgtEl>
                                          <p:spTgt spid="13324"/>
                                        </p:tgtEl>
                                        <p:attrNameLst>
                                          <p:attrName>ppt_w</p:attrName>
                                        </p:attrNameLst>
                                      </p:cBhvr>
                                      <p:tavLst>
                                        <p:tav tm="0">
                                          <p:val>
                                            <p:fltVal val="0"/>
                                          </p:val>
                                        </p:tav>
                                        <p:tav tm="100000">
                                          <p:val>
                                            <p:strVal val="#ppt_w"/>
                                          </p:val>
                                        </p:tav>
                                      </p:tavLst>
                                    </p:anim>
                                    <p:anim calcmode="lin" valueType="num">
                                      <p:cBhvr>
                                        <p:cTn id="32" dur="500" fill="hold"/>
                                        <p:tgtEl>
                                          <p:spTgt spid="13324"/>
                                        </p:tgtEl>
                                        <p:attrNameLst>
                                          <p:attrName>ppt_h</p:attrName>
                                        </p:attrNameLst>
                                      </p:cBhvr>
                                      <p:tavLst>
                                        <p:tav tm="0">
                                          <p:val>
                                            <p:fltVal val="0"/>
                                          </p:val>
                                        </p:tav>
                                        <p:tav tm="100000">
                                          <p:val>
                                            <p:strVal val="#ppt_h"/>
                                          </p:val>
                                        </p:tav>
                                      </p:tavLst>
                                    </p:anim>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13319"/>
                                        </p:tgtEl>
                                        <p:attrNameLst>
                                          <p:attrName>style.visibility</p:attrName>
                                        </p:attrNameLst>
                                      </p:cBhvr>
                                      <p:to>
                                        <p:strVal val="visible"/>
                                      </p:to>
                                    </p:set>
                                    <p:animEffect transition="in" filter="wipe(left)">
                                      <p:cBhvr>
                                        <p:cTn id="37" dur="500"/>
                                        <p:tgtEl>
                                          <p:spTgt spid="133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7" grpId="0" animBg="1"/>
      <p:bldP spid="13318" grpId="0" animBg="1"/>
      <p:bldP spid="13319" grpId="0"/>
      <p:bldP spid="13322" grpId="0"/>
      <p:bldP spid="13323" grpId="0"/>
      <p:bldP spid="1332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4" name="Rectangle 4"/>
          <p:cNvSpPr>
            <a:spLocks noChangeArrowheads="1"/>
          </p:cNvSpPr>
          <p:nvPr/>
        </p:nvSpPr>
        <p:spPr bwMode="auto">
          <a:xfrm>
            <a:off x="609600" y="1239838"/>
            <a:ext cx="7877175" cy="3352800"/>
          </a:xfrm>
          <a:prstGeom prst="rect">
            <a:avLst/>
          </a:prstGeom>
          <a:solidFill>
            <a:srgbClr val="55AAC1"/>
          </a:solidFill>
          <a:ln w="9525">
            <a:solidFill>
              <a:schemeClr val="tx1"/>
            </a:solidFill>
            <a:miter lim="800000"/>
            <a:headEnd/>
            <a:tailEnd/>
          </a:ln>
        </p:spPr>
        <p:txBody>
          <a:bodyPr wrap="none" anchor="ctr"/>
          <a:lstStyle/>
          <a:p>
            <a:pPr algn="ctr" eaLnBrk="1" hangingPunct="1"/>
            <a:endParaRPr lang="en-GB" sz="1800" b="1"/>
          </a:p>
        </p:txBody>
      </p:sp>
      <p:grpSp>
        <p:nvGrpSpPr>
          <p:cNvPr id="2" name="Group 22"/>
          <p:cNvGrpSpPr>
            <a:grpSpLocks/>
          </p:cNvGrpSpPr>
          <p:nvPr/>
        </p:nvGrpSpPr>
        <p:grpSpPr bwMode="auto">
          <a:xfrm>
            <a:off x="1206500" y="2573338"/>
            <a:ext cx="6675438" cy="1509712"/>
            <a:chOff x="760" y="1782"/>
            <a:chExt cx="4205" cy="951"/>
          </a:xfrm>
        </p:grpSpPr>
        <p:sp>
          <p:nvSpPr>
            <p:cNvPr id="11275" name="Text Box 8"/>
            <p:cNvSpPr txBox="1">
              <a:spLocks noChangeArrowheads="1"/>
            </p:cNvSpPr>
            <p:nvPr/>
          </p:nvSpPr>
          <p:spPr bwMode="auto">
            <a:xfrm>
              <a:off x="760" y="1782"/>
              <a:ext cx="1288" cy="327"/>
            </a:xfrm>
            <a:prstGeom prst="rect">
              <a:avLst/>
            </a:prstGeom>
            <a:noFill/>
            <a:ln w="9525">
              <a:noFill/>
              <a:miter lim="800000"/>
              <a:headEnd/>
              <a:tailEnd/>
            </a:ln>
          </p:spPr>
          <p:txBody>
            <a:bodyPr wrap="none">
              <a:spAutoFit/>
            </a:bodyPr>
            <a:lstStyle/>
            <a:p>
              <a:pPr eaLnBrk="1" hangingPunct="1"/>
              <a:r>
                <a:rPr lang="en-US" sz="2800" b="1"/>
                <a:t>Customers</a:t>
              </a:r>
            </a:p>
          </p:txBody>
        </p:sp>
        <p:sp>
          <p:nvSpPr>
            <p:cNvPr id="11276" name="Text Box 9"/>
            <p:cNvSpPr txBox="1">
              <a:spLocks noChangeArrowheads="1"/>
            </p:cNvSpPr>
            <p:nvPr/>
          </p:nvSpPr>
          <p:spPr bwMode="auto">
            <a:xfrm>
              <a:off x="3756" y="1782"/>
              <a:ext cx="1026" cy="327"/>
            </a:xfrm>
            <a:prstGeom prst="rect">
              <a:avLst/>
            </a:prstGeom>
            <a:noFill/>
            <a:ln w="9525">
              <a:noFill/>
              <a:miter lim="800000"/>
              <a:headEnd/>
              <a:tailEnd/>
            </a:ln>
          </p:spPr>
          <p:txBody>
            <a:bodyPr wrap="none">
              <a:spAutoFit/>
            </a:bodyPr>
            <a:lstStyle/>
            <a:p>
              <a:pPr eaLnBrk="1" hangingPunct="1"/>
              <a:r>
                <a:rPr lang="en-US" sz="2800" b="1"/>
                <a:t>Partners</a:t>
              </a:r>
            </a:p>
          </p:txBody>
        </p:sp>
        <p:sp>
          <p:nvSpPr>
            <p:cNvPr id="11277" name="Text Box 12"/>
            <p:cNvSpPr txBox="1">
              <a:spLocks noChangeArrowheads="1"/>
            </p:cNvSpPr>
            <p:nvPr/>
          </p:nvSpPr>
          <p:spPr bwMode="auto">
            <a:xfrm>
              <a:off x="1000" y="2406"/>
              <a:ext cx="864" cy="327"/>
            </a:xfrm>
            <a:prstGeom prst="rect">
              <a:avLst/>
            </a:prstGeom>
            <a:noFill/>
            <a:ln w="9525">
              <a:noFill/>
              <a:miter lim="800000"/>
              <a:headEnd/>
              <a:tailEnd/>
            </a:ln>
          </p:spPr>
          <p:txBody>
            <a:bodyPr wrap="none">
              <a:spAutoFit/>
            </a:bodyPr>
            <a:lstStyle/>
            <a:p>
              <a:pPr eaLnBrk="1" hangingPunct="1"/>
              <a:r>
                <a:rPr lang="en-US" sz="2800" b="1"/>
                <a:t>Clients</a:t>
              </a:r>
            </a:p>
          </p:txBody>
        </p:sp>
        <p:sp>
          <p:nvSpPr>
            <p:cNvPr id="11278" name="Text Box 13"/>
            <p:cNvSpPr txBox="1">
              <a:spLocks noChangeArrowheads="1"/>
            </p:cNvSpPr>
            <p:nvPr/>
          </p:nvSpPr>
          <p:spPr bwMode="auto">
            <a:xfrm>
              <a:off x="3652" y="2406"/>
              <a:ext cx="1313" cy="327"/>
            </a:xfrm>
            <a:prstGeom prst="rect">
              <a:avLst/>
            </a:prstGeom>
            <a:noFill/>
            <a:ln w="9525">
              <a:noFill/>
              <a:miter lim="800000"/>
              <a:headEnd/>
              <a:tailEnd/>
            </a:ln>
          </p:spPr>
          <p:txBody>
            <a:bodyPr wrap="none">
              <a:spAutoFit/>
            </a:bodyPr>
            <a:lstStyle/>
            <a:p>
              <a:pPr eaLnBrk="1" hangingPunct="1"/>
              <a:r>
                <a:rPr lang="en-US" sz="2800" b="1"/>
                <a:t>Colleagues</a:t>
              </a:r>
            </a:p>
          </p:txBody>
        </p:sp>
      </p:grpSp>
      <p:sp>
        <p:nvSpPr>
          <p:cNvPr id="15370" name="AutoShape 10"/>
          <p:cNvSpPr>
            <a:spLocks noChangeArrowheads="1"/>
          </p:cNvSpPr>
          <p:nvPr/>
        </p:nvSpPr>
        <p:spPr bwMode="auto">
          <a:xfrm>
            <a:off x="3559175" y="2547938"/>
            <a:ext cx="1905000" cy="609600"/>
          </a:xfrm>
          <a:prstGeom prst="rightArrow">
            <a:avLst>
              <a:gd name="adj1" fmla="val 50000"/>
              <a:gd name="adj2" fmla="val 78125"/>
            </a:avLst>
          </a:prstGeom>
          <a:solidFill>
            <a:srgbClr val="840021"/>
          </a:solidFill>
          <a:ln w="9525">
            <a:solidFill>
              <a:schemeClr val="tx1"/>
            </a:solidFill>
            <a:miter lim="800000"/>
            <a:headEnd/>
            <a:tailEnd/>
          </a:ln>
        </p:spPr>
        <p:txBody>
          <a:bodyPr wrap="none" anchor="ctr"/>
          <a:lstStyle/>
          <a:p>
            <a:pPr algn="ctr" eaLnBrk="1" hangingPunct="1"/>
            <a:endParaRPr lang="en-GB" sz="1800" b="1"/>
          </a:p>
        </p:txBody>
      </p:sp>
      <p:sp>
        <p:nvSpPr>
          <p:cNvPr id="15374" name="AutoShape 14"/>
          <p:cNvSpPr>
            <a:spLocks noChangeArrowheads="1"/>
          </p:cNvSpPr>
          <p:nvPr/>
        </p:nvSpPr>
        <p:spPr bwMode="auto">
          <a:xfrm>
            <a:off x="3559175" y="3538538"/>
            <a:ext cx="1905000" cy="609600"/>
          </a:xfrm>
          <a:prstGeom prst="rightArrow">
            <a:avLst>
              <a:gd name="adj1" fmla="val 50000"/>
              <a:gd name="adj2" fmla="val 78125"/>
            </a:avLst>
          </a:prstGeom>
          <a:solidFill>
            <a:srgbClr val="840021"/>
          </a:solidFill>
          <a:ln w="9525">
            <a:solidFill>
              <a:schemeClr val="tx1"/>
            </a:solidFill>
            <a:miter lim="800000"/>
            <a:headEnd/>
            <a:tailEnd/>
          </a:ln>
        </p:spPr>
        <p:txBody>
          <a:bodyPr wrap="none" anchor="ctr"/>
          <a:lstStyle/>
          <a:p>
            <a:pPr algn="ctr" eaLnBrk="1" hangingPunct="1"/>
            <a:endParaRPr lang="en-GB" sz="1800" b="1"/>
          </a:p>
        </p:txBody>
      </p:sp>
      <p:sp>
        <p:nvSpPr>
          <p:cNvPr id="15375" name="Text Box 15"/>
          <p:cNvSpPr txBox="1">
            <a:spLocks noChangeArrowheads="1"/>
          </p:cNvSpPr>
          <p:nvPr/>
        </p:nvSpPr>
        <p:spPr bwMode="auto">
          <a:xfrm>
            <a:off x="635000" y="1558925"/>
            <a:ext cx="7845425" cy="519113"/>
          </a:xfrm>
          <a:prstGeom prst="rect">
            <a:avLst/>
          </a:prstGeom>
          <a:solidFill>
            <a:srgbClr val="A4C8CD"/>
          </a:solidFill>
          <a:ln w="9525">
            <a:noFill/>
            <a:miter lim="800000"/>
            <a:headEnd/>
            <a:tailEnd/>
          </a:ln>
        </p:spPr>
        <p:txBody>
          <a:bodyPr>
            <a:spAutoFit/>
          </a:bodyPr>
          <a:lstStyle/>
          <a:p>
            <a:pPr algn="ctr" eaLnBrk="1" hangingPunct="1"/>
            <a:r>
              <a:rPr lang="en-US" sz="2800" b="1"/>
              <a:t>Engaging the BoP differently…</a:t>
            </a:r>
          </a:p>
        </p:txBody>
      </p:sp>
      <p:sp>
        <p:nvSpPr>
          <p:cNvPr id="11271" name="Text Box 16"/>
          <p:cNvSpPr txBox="1">
            <a:spLocks noChangeArrowheads="1"/>
          </p:cNvSpPr>
          <p:nvPr/>
        </p:nvSpPr>
        <p:spPr bwMode="auto">
          <a:xfrm>
            <a:off x="4479925" y="5751513"/>
            <a:ext cx="184150" cy="366712"/>
          </a:xfrm>
          <a:prstGeom prst="rect">
            <a:avLst/>
          </a:prstGeom>
          <a:noFill/>
          <a:ln w="9525">
            <a:noFill/>
            <a:miter lim="800000"/>
            <a:headEnd/>
            <a:tailEnd/>
          </a:ln>
        </p:spPr>
        <p:txBody>
          <a:bodyPr wrap="none">
            <a:spAutoFit/>
          </a:bodyPr>
          <a:lstStyle/>
          <a:p>
            <a:pPr eaLnBrk="1" hangingPunct="1"/>
            <a:endParaRPr lang="en-GB" sz="1800" b="1"/>
          </a:p>
        </p:txBody>
      </p:sp>
      <p:sp>
        <p:nvSpPr>
          <p:cNvPr id="15377" name="Text Box 17"/>
          <p:cNvSpPr txBox="1">
            <a:spLocks noChangeArrowheads="1"/>
          </p:cNvSpPr>
          <p:nvPr/>
        </p:nvSpPr>
        <p:spPr bwMode="auto">
          <a:xfrm>
            <a:off x="0" y="4895850"/>
            <a:ext cx="9144000" cy="1066800"/>
          </a:xfrm>
          <a:prstGeom prst="rect">
            <a:avLst/>
          </a:prstGeom>
          <a:noFill/>
          <a:ln w="9525">
            <a:noFill/>
            <a:miter lim="800000"/>
            <a:headEnd/>
            <a:tailEnd/>
          </a:ln>
        </p:spPr>
        <p:txBody>
          <a:bodyPr>
            <a:spAutoFit/>
          </a:bodyPr>
          <a:lstStyle/>
          <a:p>
            <a:pPr algn="ctr" eaLnBrk="1" hangingPunct="1"/>
            <a:r>
              <a:rPr lang="en-US" sz="3200" b="1">
                <a:solidFill>
                  <a:srgbClr val="091765"/>
                </a:solidFill>
              </a:rPr>
              <a:t>Requires a New Strategy &amp; </a:t>
            </a:r>
          </a:p>
          <a:p>
            <a:pPr algn="ctr" eaLnBrk="1" hangingPunct="1"/>
            <a:r>
              <a:rPr lang="en-US" sz="3200" b="1">
                <a:solidFill>
                  <a:srgbClr val="091765"/>
                </a:solidFill>
              </a:rPr>
              <a:t>Venturing Process…</a:t>
            </a:r>
          </a:p>
        </p:txBody>
      </p:sp>
      <p:sp>
        <p:nvSpPr>
          <p:cNvPr id="11273" name="Rectangle 18"/>
          <p:cNvSpPr>
            <a:spLocks noGrp="1" noChangeArrowheads="1"/>
          </p:cNvSpPr>
          <p:nvPr>
            <p:ph type="title"/>
          </p:nvPr>
        </p:nvSpPr>
        <p:spPr>
          <a:xfrm>
            <a:off x="0" y="23813"/>
            <a:ext cx="9144000" cy="1143000"/>
          </a:xfrm>
        </p:spPr>
        <p:txBody>
          <a:bodyPr>
            <a:normAutofit/>
          </a:bodyPr>
          <a:lstStyle/>
          <a:p>
            <a:pPr eaLnBrk="1" hangingPunct="1"/>
            <a:r>
              <a:rPr lang="en-US" dirty="0" smtClean="0"/>
              <a:t>Co-Create the Business!</a:t>
            </a:r>
          </a:p>
        </p:txBody>
      </p:sp>
      <p:sp>
        <p:nvSpPr>
          <p:cNvPr id="10255" name="Rectangle 15"/>
          <p:cNvSpPr>
            <a:spLocks noChangeArrowheads="1"/>
          </p:cNvSpPr>
          <p:nvPr/>
        </p:nvSpPr>
        <p:spPr bwMode="auto">
          <a:xfrm>
            <a:off x="3032125" y="6062663"/>
            <a:ext cx="3079750" cy="641350"/>
          </a:xfrm>
          <a:prstGeom prst="rect">
            <a:avLst/>
          </a:prstGeom>
          <a:noFill/>
          <a:ln w="9525">
            <a:noFill/>
            <a:miter lim="800000"/>
            <a:headEnd/>
            <a:tailEnd/>
          </a:ln>
        </p:spPr>
        <p:txBody>
          <a:bodyPr wrap="none">
            <a:spAutoFit/>
          </a:bodyPr>
          <a:lstStyle/>
          <a:p>
            <a:pPr eaLnBrk="1" hangingPunct="1"/>
            <a:r>
              <a:rPr lang="en-US" sz="3600" b="1" i="1" u="sng">
                <a:solidFill>
                  <a:srgbClr val="990000"/>
                </a:solidFill>
              </a:rPr>
              <a:t>Co-Venturing</a:t>
            </a:r>
          </a:p>
        </p:txBody>
      </p:sp>
      <p:sp>
        <p:nvSpPr>
          <p:cNvPr id="15" name="Date Placeholder 14"/>
          <p:cNvSpPr>
            <a:spLocks noGrp="1"/>
          </p:cNvSpPr>
          <p:nvPr>
            <p:ph type="dt" sz="half" idx="10"/>
          </p:nvPr>
        </p:nvSpPr>
        <p:spPr/>
        <p:txBody>
          <a:bodyPr/>
          <a:lstStyle/>
          <a:p>
            <a:pPr>
              <a:defRPr/>
            </a:pPr>
            <a:r>
              <a:rPr lang="en-US" smtClean="0"/>
              <a:t>October 25, 2011</a:t>
            </a:r>
            <a:endParaRPr lang="en-US"/>
          </a:p>
        </p:txBody>
      </p:sp>
      <p:sp>
        <p:nvSpPr>
          <p:cNvPr id="16" name="Slide Number Placeholder 15"/>
          <p:cNvSpPr>
            <a:spLocks noGrp="1"/>
          </p:cNvSpPr>
          <p:nvPr>
            <p:ph type="sldNum" sz="quarter" idx="12"/>
          </p:nvPr>
        </p:nvSpPr>
        <p:spPr/>
        <p:txBody>
          <a:bodyPr/>
          <a:lstStyle/>
          <a:p>
            <a:pPr>
              <a:defRPr/>
            </a:pPr>
            <a:fld id="{D1C6AAFC-4295-492E-8F63-019089E4763D}" type="slidenum">
              <a:rPr lang="en-US" smtClean="0"/>
              <a:pPr>
                <a:defRPr/>
              </a:pPr>
              <a:t>16</a:t>
            </a:fld>
            <a:endParaRPr lang="en-US"/>
          </a:p>
        </p:txBody>
      </p:sp>
      <p:sp>
        <p:nvSpPr>
          <p:cNvPr id="17" name="Footer Placeholder 16"/>
          <p:cNvSpPr>
            <a:spLocks noGrp="1"/>
          </p:cNvSpPr>
          <p:nvPr>
            <p:ph type="ftr" sz="quarter" idx="11"/>
          </p:nvPr>
        </p:nvSpPr>
        <p:spPr/>
        <p:txBody>
          <a:bodyPr/>
          <a:lstStyle/>
          <a:p>
            <a:pPr>
              <a:defRPr/>
            </a:pPr>
            <a:r>
              <a:rPr lang="en-US" smtClean="0"/>
              <a:t>Bottom of the Pyramid</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364"/>
                                        </p:tgtEl>
                                        <p:attrNameLst>
                                          <p:attrName>style.visibility</p:attrName>
                                        </p:attrNameLst>
                                      </p:cBhvr>
                                      <p:to>
                                        <p:strVal val="visible"/>
                                      </p:to>
                                    </p:set>
                                    <p:animEffect transition="in" filter="fade">
                                      <p:cBhvr>
                                        <p:cTn id="7" dur="500"/>
                                        <p:tgtEl>
                                          <p:spTgt spid="15364"/>
                                        </p:tgtEl>
                                      </p:cBhvr>
                                    </p:animEffect>
                                  </p:childTnLst>
                                </p:cTn>
                              </p:par>
                              <p:par>
                                <p:cTn id="8" presetID="23" presetClass="entr" presetSubtype="16" fill="hold" grpId="0" nodeType="withEffect">
                                  <p:stCondLst>
                                    <p:cond delay="0"/>
                                  </p:stCondLst>
                                  <p:childTnLst>
                                    <p:set>
                                      <p:cBhvr>
                                        <p:cTn id="9" dur="1" fill="hold">
                                          <p:stCondLst>
                                            <p:cond delay="0"/>
                                          </p:stCondLst>
                                        </p:cTn>
                                        <p:tgtEl>
                                          <p:spTgt spid="15375"/>
                                        </p:tgtEl>
                                        <p:attrNameLst>
                                          <p:attrName>style.visibility</p:attrName>
                                        </p:attrNameLst>
                                      </p:cBhvr>
                                      <p:to>
                                        <p:strVal val="visible"/>
                                      </p:to>
                                    </p:set>
                                    <p:anim calcmode="lin" valueType="num">
                                      <p:cBhvr>
                                        <p:cTn id="10" dur="500" fill="hold"/>
                                        <p:tgtEl>
                                          <p:spTgt spid="15375"/>
                                        </p:tgtEl>
                                        <p:attrNameLst>
                                          <p:attrName>ppt_w</p:attrName>
                                        </p:attrNameLst>
                                      </p:cBhvr>
                                      <p:tavLst>
                                        <p:tav tm="0">
                                          <p:val>
                                            <p:fltVal val="0"/>
                                          </p:val>
                                        </p:tav>
                                        <p:tav tm="100000">
                                          <p:val>
                                            <p:strVal val="#ppt_w"/>
                                          </p:val>
                                        </p:tav>
                                      </p:tavLst>
                                    </p:anim>
                                    <p:anim calcmode="lin" valueType="num">
                                      <p:cBhvr>
                                        <p:cTn id="11" dur="500" fill="hold"/>
                                        <p:tgtEl>
                                          <p:spTgt spid="15375"/>
                                        </p:tgtEl>
                                        <p:attrNameLst>
                                          <p:attrName>ppt_h</p:attrName>
                                        </p:attrNameLst>
                                      </p:cBhvr>
                                      <p:tavLst>
                                        <p:tav tm="0">
                                          <p:val>
                                            <p:fltVal val="0"/>
                                          </p:val>
                                        </p:tav>
                                        <p:tav tm="100000">
                                          <p:val>
                                            <p:strVal val="#ppt_h"/>
                                          </p:val>
                                        </p:tav>
                                      </p:tavLst>
                                    </p:anim>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500"/>
                                        <p:tgtEl>
                                          <p:spTgt spid="2"/>
                                        </p:tgtEl>
                                      </p:cBhvr>
                                    </p:animEffect>
                                  </p:childTnLst>
                                </p:cTn>
                              </p:par>
                            </p:childTnLst>
                          </p:cTn>
                        </p:par>
                        <p:par>
                          <p:cTn id="17" fill="hold">
                            <p:stCondLst>
                              <p:cond delay="500"/>
                            </p:stCondLst>
                            <p:childTnLst>
                              <p:par>
                                <p:cTn id="18" presetID="22" presetClass="entr" presetSubtype="8" fill="hold" grpId="0" nodeType="afterEffect">
                                  <p:stCondLst>
                                    <p:cond delay="0"/>
                                  </p:stCondLst>
                                  <p:childTnLst>
                                    <p:set>
                                      <p:cBhvr>
                                        <p:cTn id="19" dur="1" fill="hold">
                                          <p:stCondLst>
                                            <p:cond delay="0"/>
                                          </p:stCondLst>
                                        </p:cTn>
                                        <p:tgtEl>
                                          <p:spTgt spid="15370"/>
                                        </p:tgtEl>
                                        <p:attrNameLst>
                                          <p:attrName>style.visibility</p:attrName>
                                        </p:attrNameLst>
                                      </p:cBhvr>
                                      <p:to>
                                        <p:strVal val="visible"/>
                                      </p:to>
                                    </p:set>
                                    <p:animEffect transition="in" filter="wipe(left)">
                                      <p:cBhvr>
                                        <p:cTn id="20" dur="500"/>
                                        <p:tgtEl>
                                          <p:spTgt spid="15370"/>
                                        </p:tgtEl>
                                      </p:cBhvr>
                                    </p:animEffect>
                                  </p:childTnLst>
                                </p:cTn>
                              </p:par>
                            </p:childTnLst>
                          </p:cTn>
                        </p:par>
                        <p:par>
                          <p:cTn id="21" fill="hold">
                            <p:stCondLst>
                              <p:cond delay="1000"/>
                            </p:stCondLst>
                            <p:childTnLst>
                              <p:par>
                                <p:cTn id="22" presetID="22" presetClass="entr" presetSubtype="8" fill="hold" grpId="0" nodeType="afterEffect">
                                  <p:stCondLst>
                                    <p:cond delay="0"/>
                                  </p:stCondLst>
                                  <p:childTnLst>
                                    <p:set>
                                      <p:cBhvr>
                                        <p:cTn id="23" dur="1" fill="hold">
                                          <p:stCondLst>
                                            <p:cond delay="0"/>
                                          </p:stCondLst>
                                        </p:cTn>
                                        <p:tgtEl>
                                          <p:spTgt spid="15374"/>
                                        </p:tgtEl>
                                        <p:attrNameLst>
                                          <p:attrName>style.visibility</p:attrName>
                                        </p:attrNameLst>
                                      </p:cBhvr>
                                      <p:to>
                                        <p:strVal val="visible"/>
                                      </p:to>
                                    </p:set>
                                    <p:animEffect transition="in" filter="wipe(left)">
                                      <p:cBhvr>
                                        <p:cTn id="24" dur="500"/>
                                        <p:tgtEl>
                                          <p:spTgt spid="15374"/>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15377"/>
                                        </p:tgtEl>
                                        <p:attrNameLst>
                                          <p:attrName>style.visibility</p:attrName>
                                        </p:attrNameLst>
                                      </p:cBhvr>
                                      <p:to>
                                        <p:strVal val="visible"/>
                                      </p:to>
                                    </p:set>
                                    <p:animEffect transition="in" filter="fade">
                                      <p:cBhvr>
                                        <p:cTn id="29" dur="500"/>
                                        <p:tgtEl>
                                          <p:spTgt spid="15377"/>
                                        </p:tgtEl>
                                      </p:cBhvr>
                                    </p:animEffect>
                                  </p:childTnLst>
                                </p:cTn>
                              </p:par>
                            </p:childTnLst>
                          </p:cTn>
                        </p:par>
                        <p:par>
                          <p:cTn id="30" fill="hold">
                            <p:stCondLst>
                              <p:cond delay="500"/>
                            </p:stCondLst>
                            <p:childTnLst>
                              <p:par>
                                <p:cTn id="31" presetID="9" presetClass="entr" presetSubtype="0" fill="hold" grpId="0" nodeType="afterEffect">
                                  <p:stCondLst>
                                    <p:cond delay="0"/>
                                  </p:stCondLst>
                                  <p:childTnLst>
                                    <p:set>
                                      <p:cBhvr>
                                        <p:cTn id="32" dur="1" fill="hold">
                                          <p:stCondLst>
                                            <p:cond delay="0"/>
                                          </p:stCondLst>
                                        </p:cTn>
                                        <p:tgtEl>
                                          <p:spTgt spid="10255"/>
                                        </p:tgtEl>
                                        <p:attrNameLst>
                                          <p:attrName>style.visibility</p:attrName>
                                        </p:attrNameLst>
                                      </p:cBhvr>
                                      <p:to>
                                        <p:strVal val="visible"/>
                                      </p:to>
                                    </p:set>
                                    <p:animEffect transition="in" filter="dissolve">
                                      <p:cBhvr>
                                        <p:cTn id="33" dur="500"/>
                                        <p:tgtEl>
                                          <p:spTgt spid="102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4" grpId="0" animBg="1"/>
      <p:bldP spid="15370" grpId="0" animBg="1"/>
      <p:bldP spid="15374" grpId="0" animBg="1"/>
      <p:bldP spid="15375" grpId="0" animBg="1"/>
      <p:bldP spid="15377" grpId="0"/>
      <p:bldP spid="1025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Opportunity</a:t>
            </a:r>
            <a:endParaRPr lang="en-US" dirty="0"/>
          </a:p>
        </p:txBody>
      </p:sp>
      <p:sp>
        <p:nvSpPr>
          <p:cNvPr id="3" name="Content Placeholder 2"/>
          <p:cNvSpPr>
            <a:spLocks noGrp="1"/>
          </p:cNvSpPr>
          <p:nvPr>
            <p:ph idx="1"/>
          </p:nvPr>
        </p:nvSpPr>
        <p:spPr/>
        <p:txBody>
          <a:bodyPr>
            <a:normAutofit fontScale="92500"/>
          </a:bodyPr>
          <a:lstStyle/>
          <a:p>
            <a:pPr algn="ctr">
              <a:buNone/>
            </a:pPr>
            <a:r>
              <a:rPr lang="en-US" b="1" dirty="0" smtClean="0"/>
              <a:t>“The aspiring poor present a prodigious opportunity for the world’s wealthiest companies. But it requires a radical new approach to business strategy”</a:t>
            </a:r>
          </a:p>
          <a:p>
            <a:pPr algn="ctr">
              <a:buNone/>
            </a:pPr>
            <a:endParaRPr lang="en-US" b="1" dirty="0" smtClean="0"/>
          </a:p>
          <a:p>
            <a:r>
              <a:rPr lang="en-US" dirty="0" smtClean="0"/>
              <a:t>The BOP is where we will:</a:t>
            </a:r>
          </a:p>
          <a:p>
            <a:pPr lvl="1"/>
            <a:r>
              <a:rPr lang="en-US" dirty="0" smtClean="0"/>
              <a:t>Find the most exciting growth markets of the future</a:t>
            </a:r>
          </a:p>
          <a:p>
            <a:pPr lvl="1"/>
            <a:r>
              <a:rPr lang="en-US" dirty="0" smtClean="0"/>
              <a:t>Incubate the sustainable technologies of tomorrow</a:t>
            </a:r>
            <a:endParaRPr lang="en-US" dirty="0"/>
          </a:p>
        </p:txBody>
      </p:sp>
      <p:sp>
        <p:nvSpPr>
          <p:cNvPr id="4" name="Date Placeholder 3"/>
          <p:cNvSpPr>
            <a:spLocks noGrp="1"/>
          </p:cNvSpPr>
          <p:nvPr>
            <p:ph type="dt" sz="half" idx="10"/>
          </p:nvPr>
        </p:nvSpPr>
        <p:spPr/>
        <p:txBody>
          <a:bodyPr/>
          <a:lstStyle/>
          <a:p>
            <a:pPr>
              <a:defRPr/>
            </a:pPr>
            <a:r>
              <a:rPr lang="en-US" smtClean="0"/>
              <a:t>October 25, 2011</a:t>
            </a:r>
            <a:endParaRPr lang="en-US"/>
          </a:p>
        </p:txBody>
      </p:sp>
      <p:sp>
        <p:nvSpPr>
          <p:cNvPr id="5" name="Slide Number Placeholder 4"/>
          <p:cNvSpPr>
            <a:spLocks noGrp="1"/>
          </p:cNvSpPr>
          <p:nvPr>
            <p:ph type="sldNum" sz="quarter" idx="12"/>
          </p:nvPr>
        </p:nvSpPr>
        <p:spPr/>
        <p:txBody>
          <a:bodyPr/>
          <a:lstStyle/>
          <a:p>
            <a:pPr>
              <a:defRPr/>
            </a:pPr>
            <a:fld id="{D1C6AAFC-4295-492E-8F63-019089E4763D}" type="slidenum">
              <a:rPr lang="en-US" smtClean="0"/>
              <a:pPr>
                <a:defRPr/>
              </a:pPr>
              <a:t>17</a:t>
            </a:fld>
            <a:endParaRPr lang="en-US"/>
          </a:p>
        </p:txBody>
      </p:sp>
      <p:sp>
        <p:nvSpPr>
          <p:cNvPr id="6" name="Footer Placeholder 5"/>
          <p:cNvSpPr>
            <a:spLocks noGrp="1"/>
          </p:cNvSpPr>
          <p:nvPr>
            <p:ph type="ftr" sz="quarter" idx="11"/>
          </p:nvPr>
        </p:nvSpPr>
        <p:spPr/>
        <p:txBody>
          <a:bodyPr/>
          <a:lstStyle/>
          <a:p>
            <a:pPr>
              <a:defRPr/>
            </a:pPr>
            <a:r>
              <a:rPr lang="en-US" smtClean="0"/>
              <a:t>Bottom of the Pyramid</a:t>
            </a:r>
            <a:endParaRPr lang="en-US"/>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Innovations “Trickle Up”</a:t>
            </a:r>
            <a:endParaRPr lang="en-US" dirty="0"/>
          </a:p>
        </p:txBody>
      </p:sp>
      <p:sp>
        <p:nvSpPr>
          <p:cNvPr id="3" name="Content Placeholder 2"/>
          <p:cNvSpPr>
            <a:spLocks noGrp="1"/>
          </p:cNvSpPr>
          <p:nvPr>
            <p:ph sz="half" idx="1"/>
          </p:nvPr>
        </p:nvSpPr>
        <p:spPr/>
        <p:txBody>
          <a:bodyPr/>
          <a:lstStyle/>
          <a:p>
            <a:r>
              <a:rPr lang="en-US" dirty="0" smtClean="0"/>
              <a:t>One Laptop per Child (</a:t>
            </a:r>
            <a:r>
              <a:rPr lang="en-US" dirty="0" smtClean="0">
                <a:hlinkClick r:id="rId2"/>
              </a:rPr>
              <a:t>www.olpc.org</a:t>
            </a:r>
            <a:r>
              <a:rPr lang="en-US" dirty="0" smtClean="0"/>
              <a:t>)</a:t>
            </a:r>
          </a:p>
          <a:p>
            <a:pPr lvl="1"/>
            <a:r>
              <a:rPr lang="en-US" dirty="0" smtClean="0"/>
              <a:t>Design an inexpensive computer for children in developing countries</a:t>
            </a:r>
          </a:p>
          <a:p>
            <a:pPr lvl="1"/>
            <a:r>
              <a:rPr lang="en-US" dirty="0" smtClean="0"/>
              <a:t>Desired price point $100</a:t>
            </a:r>
          </a:p>
          <a:p>
            <a:r>
              <a:rPr lang="en-US" dirty="0" smtClean="0"/>
              <a:t>Led to creation of the </a:t>
            </a:r>
            <a:r>
              <a:rPr lang="en-US" dirty="0" err="1" smtClean="0"/>
              <a:t>Netbook</a:t>
            </a:r>
            <a:endParaRPr lang="en-US" dirty="0"/>
          </a:p>
        </p:txBody>
      </p:sp>
      <p:pic>
        <p:nvPicPr>
          <p:cNvPr id="5" name="Content Placeholder 4" descr="olpc-launch-africa.jpg"/>
          <p:cNvPicPr>
            <a:picLocks noGrp="1" noChangeAspect="1"/>
          </p:cNvPicPr>
          <p:nvPr>
            <p:ph sz="half" idx="2"/>
          </p:nvPr>
        </p:nvPicPr>
        <p:blipFill>
          <a:blip r:embed="rId3" cstate="print"/>
          <a:stretch>
            <a:fillRect/>
          </a:stretch>
        </p:blipFill>
        <p:spPr>
          <a:xfrm>
            <a:off x="4648200" y="2346871"/>
            <a:ext cx="4038600" cy="3032621"/>
          </a:xfrm>
        </p:spPr>
      </p:pic>
      <p:sp>
        <p:nvSpPr>
          <p:cNvPr id="6" name="Date Placeholder 5"/>
          <p:cNvSpPr>
            <a:spLocks noGrp="1"/>
          </p:cNvSpPr>
          <p:nvPr>
            <p:ph type="dt" sz="half" idx="10"/>
          </p:nvPr>
        </p:nvSpPr>
        <p:spPr/>
        <p:txBody>
          <a:bodyPr/>
          <a:lstStyle/>
          <a:p>
            <a:pPr>
              <a:defRPr/>
            </a:pPr>
            <a:r>
              <a:rPr lang="en-US" smtClean="0"/>
              <a:t>October 25, 2011</a:t>
            </a:r>
            <a:endParaRPr lang="en-US"/>
          </a:p>
        </p:txBody>
      </p:sp>
      <p:sp>
        <p:nvSpPr>
          <p:cNvPr id="7" name="Slide Number Placeholder 6"/>
          <p:cNvSpPr>
            <a:spLocks noGrp="1"/>
          </p:cNvSpPr>
          <p:nvPr>
            <p:ph type="sldNum" sz="quarter" idx="12"/>
          </p:nvPr>
        </p:nvSpPr>
        <p:spPr/>
        <p:txBody>
          <a:bodyPr/>
          <a:lstStyle/>
          <a:p>
            <a:pPr>
              <a:defRPr/>
            </a:pPr>
            <a:fld id="{36754CAD-B991-466C-93B2-D781949A8995}" type="slidenum">
              <a:rPr lang="en-US" smtClean="0"/>
              <a:pPr>
                <a:defRPr/>
              </a:pPr>
              <a:t>18</a:t>
            </a:fld>
            <a:endParaRPr lang="en-US"/>
          </a:p>
        </p:txBody>
      </p:sp>
      <p:sp>
        <p:nvSpPr>
          <p:cNvPr id="8" name="Footer Placeholder 7"/>
          <p:cNvSpPr>
            <a:spLocks noGrp="1"/>
          </p:cNvSpPr>
          <p:nvPr>
            <p:ph type="ftr" sz="quarter" idx="11"/>
          </p:nvPr>
        </p:nvSpPr>
        <p:spPr/>
        <p:txBody>
          <a:bodyPr/>
          <a:lstStyle/>
          <a:p>
            <a:pPr>
              <a:defRPr/>
            </a:pPr>
            <a:r>
              <a:rPr lang="en-US" smtClean="0"/>
              <a:t>Bottom of the Pyramid</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Differences in Business Model </a:t>
            </a:r>
            <a:endParaRPr lang="en-US" dirty="0"/>
          </a:p>
        </p:txBody>
      </p:sp>
      <p:sp>
        <p:nvSpPr>
          <p:cNvPr id="3" name="Text Placeholder 2"/>
          <p:cNvSpPr>
            <a:spLocks noGrp="1"/>
          </p:cNvSpPr>
          <p:nvPr>
            <p:ph type="body" idx="1"/>
          </p:nvPr>
        </p:nvSpPr>
        <p:spPr/>
        <p:txBody>
          <a:bodyPr>
            <a:normAutofit fontScale="92500" lnSpcReduction="20000"/>
          </a:bodyPr>
          <a:lstStyle/>
          <a:p>
            <a:r>
              <a:rPr lang="en-US" dirty="0" smtClean="0"/>
              <a:t>Developed Markets Business Model</a:t>
            </a:r>
            <a:endParaRPr lang="en-US" dirty="0"/>
          </a:p>
        </p:txBody>
      </p:sp>
      <p:sp>
        <p:nvSpPr>
          <p:cNvPr id="4" name="Content Placeholder 3"/>
          <p:cNvSpPr>
            <a:spLocks noGrp="1"/>
          </p:cNvSpPr>
          <p:nvPr>
            <p:ph sz="half" idx="2"/>
          </p:nvPr>
        </p:nvSpPr>
        <p:spPr/>
        <p:txBody>
          <a:bodyPr/>
          <a:lstStyle/>
          <a:p>
            <a:r>
              <a:rPr lang="en-US" dirty="0" smtClean="0"/>
              <a:t>Rapid Innovation</a:t>
            </a:r>
          </a:p>
          <a:p>
            <a:r>
              <a:rPr lang="en-US" dirty="0" smtClean="0"/>
              <a:t>Obsolescence</a:t>
            </a:r>
          </a:p>
          <a:p>
            <a:r>
              <a:rPr lang="en-US" dirty="0" smtClean="0"/>
              <a:t>Fine segmentation</a:t>
            </a:r>
          </a:p>
          <a:p>
            <a:r>
              <a:rPr lang="en-US" dirty="0" smtClean="0"/>
              <a:t>High margins</a:t>
            </a:r>
          </a:p>
          <a:p>
            <a:r>
              <a:rPr lang="en-US" dirty="0" err="1" smtClean="0"/>
              <a:t>Labour</a:t>
            </a:r>
            <a:r>
              <a:rPr lang="en-US" dirty="0" smtClean="0"/>
              <a:t> efficiency</a:t>
            </a:r>
          </a:p>
          <a:p>
            <a:r>
              <a:rPr lang="en-US" dirty="0" smtClean="0"/>
              <a:t>Mass Media</a:t>
            </a:r>
          </a:p>
          <a:p>
            <a:r>
              <a:rPr lang="en-US" dirty="0" smtClean="0"/>
              <a:t>Top down </a:t>
            </a:r>
            <a:endParaRPr lang="en-US" dirty="0"/>
          </a:p>
        </p:txBody>
      </p:sp>
      <p:sp>
        <p:nvSpPr>
          <p:cNvPr id="5" name="Text Placeholder 4"/>
          <p:cNvSpPr>
            <a:spLocks noGrp="1"/>
          </p:cNvSpPr>
          <p:nvPr>
            <p:ph type="body" sz="quarter" idx="3"/>
          </p:nvPr>
        </p:nvSpPr>
        <p:spPr/>
        <p:txBody>
          <a:bodyPr>
            <a:normAutofit fontScale="92500" lnSpcReduction="20000"/>
          </a:bodyPr>
          <a:lstStyle/>
          <a:p>
            <a:r>
              <a:rPr lang="en-US" dirty="0" smtClean="0"/>
              <a:t>Bottom of the Pyramid Business Model</a:t>
            </a:r>
            <a:endParaRPr lang="en-US" dirty="0"/>
          </a:p>
        </p:txBody>
      </p:sp>
      <p:sp>
        <p:nvSpPr>
          <p:cNvPr id="6" name="Content Placeholder 5"/>
          <p:cNvSpPr>
            <a:spLocks noGrp="1"/>
          </p:cNvSpPr>
          <p:nvPr>
            <p:ph sz="quarter" idx="4"/>
          </p:nvPr>
        </p:nvSpPr>
        <p:spPr/>
        <p:txBody>
          <a:bodyPr/>
          <a:lstStyle/>
          <a:p>
            <a:r>
              <a:rPr lang="en-US" dirty="0" smtClean="0"/>
              <a:t>Durability</a:t>
            </a:r>
          </a:p>
          <a:p>
            <a:r>
              <a:rPr lang="en-US" dirty="0" smtClean="0"/>
              <a:t>Consistency </a:t>
            </a:r>
          </a:p>
          <a:p>
            <a:r>
              <a:rPr lang="en-US" dirty="0" smtClean="0"/>
              <a:t>Course Segmentation </a:t>
            </a:r>
          </a:p>
          <a:p>
            <a:r>
              <a:rPr lang="en-US" dirty="0" smtClean="0"/>
              <a:t>High volume</a:t>
            </a:r>
          </a:p>
          <a:p>
            <a:r>
              <a:rPr lang="en-US" dirty="0" smtClean="0"/>
              <a:t>Capital efficiency</a:t>
            </a:r>
          </a:p>
          <a:p>
            <a:r>
              <a:rPr lang="en-US" dirty="0" smtClean="0"/>
              <a:t>Direct selling </a:t>
            </a:r>
          </a:p>
          <a:p>
            <a:r>
              <a:rPr lang="en-US" dirty="0" smtClean="0"/>
              <a:t>Bottom Up </a:t>
            </a:r>
            <a:endParaRPr lang="en-US" dirty="0"/>
          </a:p>
        </p:txBody>
      </p:sp>
      <p:sp>
        <p:nvSpPr>
          <p:cNvPr id="7" name="Date Placeholder 6"/>
          <p:cNvSpPr>
            <a:spLocks noGrp="1"/>
          </p:cNvSpPr>
          <p:nvPr>
            <p:ph type="dt" sz="half" idx="10"/>
          </p:nvPr>
        </p:nvSpPr>
        <p:spPr/>
        <p:txBody>
          <a:bodyPr/>
          <a:lstStyle/>
          <a:p>
            <a:pPr>
              <a:defRPr/>
            </a:pPr>
            <a:r>
              <a:rPr lang="en-US" smtClean="0"/>
              <a:t>October 25, 2011</a:t>
            </a:r>
            <a:endParaRPr lang="en-US"/>
          </a:p>
        </p:txBody>
      </p:sp>
      <p:sp>
        <p:nvSpPr>
          <p:cNvPr id="8" name="Footer Placeholder 7"/>
          <p:cNvSpPr>
            <a:spLocks noGrp="1"/>
          </p:cNvSpPr>
          <p:nvPr>
            <p:ph type="ftr" sz="quarter" idx="11"/>
          </p:nvPr>
        </p:nvSpPr>
        <p:spPr/>
        <p:txBody>
          <a:bodyPr/>
          <a:lstStyle/>
          <a:p>
            <a:pPr>
              <a:defRPr/>
            </a:pPr>
            <a:r>
              <a:rPr lang="en-US" smtClean="0"/>
              <a:t>Bottom of the Pyramid</a:t>
            </a:r>
            <a:endParaRPr lang="en-US"/>
          </a:p>
        </p:txBody>
      </p:sp>
      <p:sp>
        <p:nvSpPr>
          <p:cNvPr id="9" name="Slide Number Placeholder 8"/>
          <p:cNvSpPr>
            <a:spLocks noGrp="1"/>
          </p:cNvSpPr>
          <p:nvPr>
            <p:ph type="sldNum" sz="quarter" idx="12"/>
          </p:nvPr>
        </p:nvSpPr>
        <p:spPr/>
        <p:txBody>
          <a:bodyPr/>
          <a:lstStyle/>
          <a:p>
            <a:pPr>
              <a:defRPr/>
            </a:pPr>
            <a:fld id="{517F2822-2E37-4818-84BF-0BE6768F8713}" type="slidenum">
              <a:rPr lang="en-US" smtClean="0"/>
              <a:pPr>
                <a:defRPr/>
              </a:pPr>
              <a:t>19</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xEl>
                                              <p:pRg st="0" end="0"/>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4">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4">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5">
                                            <p:txEl>
                                              <p:pRg st="0" end="0"/>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6">
                                            <p:txEl>
                                              <p:pRg st="0" end="0"/>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6">
                                            <p:txEl>
                                              <p:pRg st="1" end="1"/>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6">
                                            <p:txEl>
                                              <p:pRg st="2" end="2"/>
                                            </p:tx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6">
                                            <p:txEl>
                                              <p:pRg st="3" end="3"/>
                                            </p:txEl>
                                          </p:spTgt>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6">
                                            <p:txEl>
                                              <p:pRg st="4" end="4"/>
                                            </p:txEl>
                                          </p:spTgt>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6">
                                            <p:txEl>
                                              <p:pRg st="5" end="5"/>
                                            </p:txEl>
                                          </p:spTgt>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P spid="5" grpId="0" build="p"/>
      <p:bldP spid="6"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 Tale of Two MNCs</a:t>
            </a:r>
            <a:endParaRPr lang="en-US" dirty="0"/>
          </a:p>
        </p:txBody>
      </p:sp>
      <p:pic>
        <p:nvPicPr>
          <p:cNvPr id="92162" name="Picture 2" descr="C:\Documents and Settings\Rob\Local Settings\Temporary Internet Files\Content.IE5\LJ2VYGMB\MC900364472[1].wmf"/>
          <p:cNvPicPr>
            <a:picLocks noGrp="1" noChangeAspect="1" noChangeArrowheads="1"/>
          </p:cNvPicPr>
          <p:nvPr>
            <p:ph sz="half" idx="1"/>
          </p:nvPr>
        </p:nvPicPr>
        <p:blipFill>
          <a:blip r:embed="rId2" cstate="print"/>
          <a:srcRect/>
          <a:stretch>
            <a:fillRect/>
          </a:stretch>
        </p:blipFill>
        <p:spPr bwMode="auto">
          <a:xfrm>
            <a:off x="2117838" y="2387942"/>
            <a:ext cx="1824228" cy="1602943"/>
          </a:xfrm>
          <a:prstGeom prst="rect">
            <a:avLst/>
          </a:prstGeom>
          <a:noFill/>
        </p:spPr>
      </p:pic>
      <p:pic>
        <p:nvPicPr>
          <p:cNvPr id="92163" name="Picture 3" descr="C:\Documents and Settings\Rob\Local Settings\Temporary Internet Files\Content.IE5\DMGPV37A\MC900364458[1].wmf"/>
          <p:cNvPicPr>
            <a:picLocks noGrp="1" noChangeAspect="1" noChangeArrowheads="1"/>
          </p:cNvPicPr>
          <p:nvPr>
            <p:ph sz="half" idx="2"/>
          </p:nvPr>
        </p:nvPicPr>
        <p:blipFill>
          <a:blip r:embed="rId3" cstate="print"/>
          <a:srcRect/>
          <a:stretch>
            <a:fillRect/>
          </a:stretch>
        </p:blipFill>
        <p:spPr bwMode="auto">
          <a:xfrm>
            <a:off x="6722865" y="2324058"/>
            <a:ext cx="1573682" cy="1826971"/>
          </a:xfrm>
          <a:prstGeom prst="rect">
            <a:avLst/>
          </a:prstGeom>
          <a:noFill/>
        </p:spPr>
      </p:pic>
      <p:pic>
        <p:nvPicPr>
          <p:cNvPr id="8" name="Picture 7" descr="Swoosh.jpg"/>
          <p:cNvPicPr>
            <a:picLocks noChangeAspect="1"/>
          </p:cNvPicPr>
          <p:nvPr/>
        </p:nvPicPr>
        <p:blipFill>
          <a:blip r:embed="rId4" cstate="print"/>
          <a:stretch>
            <a:fillRect/>
          </a:stretch>
        </p:blipFill>
        <p:spPr>
          <a:xfrm>
            <a:off x="753497" y="1488386"/>
            <a:ext cx="2054352" cy="993648"/>
          </a:xfrm>
          <a:prstGeom prst="rect">
            <a:avLst/>
          </a:prstGeom>
        </p:spPr>
      </p:pic>
      <p:pic>
        <p:nvPicPr>
          <p:cNvPr id="9" name="Picture 8" descr="unilever.jpg"/>
          <p:cNvPicPr>
            <a:picLocks noChangeAspect="1"/>
          </p:cNvPicPr>
          <p:nvPr/>
        </p:nvPicPr>
        <p:blipFill>
          <a:blip r:embed="rId5" cstate="print"/>
          <a:stretch>
            <a:fillRect/>
          </a:stretch>
        </p:blipFill>
        <p:spPr>
          <a:xfrm>
            <a:off x="4781964" y="1179095"/>
            <a:ext cx="1752501" cy="1828800"/>
          </a:xfrm>
          <a:prstGeom prst="rect">
            <a:avLst/>
          </a:prstGeom>
        </p:spPr>
      </p:pic>
      <p:sp>
        <p:nvSpPr>
          <p:cNvPr id="10" name="TextBox 9"/>
          <p:cNvSpPr txBox="1"/>
          <p:nvPr/>
        </p:nvSpPr>
        <p:spPr>
          <a:xfrm>
            <a:off x="794081" y="4547936"/>
            <a:ext cx="7850226" cy="1569660"/>
          </a:xfrm>
          <a:prstGeom prst="rect">
            <a:avLst/>
          </a:prstGeom>
          <a:noFill/>
        </p:spPr>
        <p:txBody>
          <a:bodyPr wrap="none" rtlCol="0">
            <a:spAutoFit/>
          </a:bodyPr>
          <a:lstStyle/>
          <a:p>
            <a:r>
              <a:rPr lang="en-US" dirty="0" smtClean="0"/>
              <a:t>Strategic Logic: 	Stagnating sales in primary markets</a:t>
            </a:r>
          </a:p>
          <a:p>
            <a:endParaRPr lang="en-US" dirty="0"/>
          </a:p>
          <a:p>
            <a:r>
              <a:rPr lang="en-US" dirty="0" smtClean="0"/>
              <a:t>Target Markets: 	Low income consumers in </a:t>
            </a:r>
          </a:p>
          <a:p>
            <a:r>
              <a:rPr lang="en-US" dirty="0" smtClean="0"/>
              <a:t>			developing  countries</a:t>
            </a:r>
            <a:endParaRPr lang="en-US" dirty="0"/>
          </a:p>
        </p:txBody>
      </p:sp>
      <p:cxnSp>
        <p:nvCxnSpPr>
          <p:cNvPr id="12" name="Straight Connector 11"/>
          <p:cNvCxnSpPr/>
          <p:nvPr/>
        </p:nvCxnSpPr>
        <p:spPr bwMode="auto">
          <a:xfrm rot="5400000">
            <a:off x="3501190" y="2707105"/>
            <a:ext cx="2045368"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11" name="Date Placeholder 10"/>
          <p:cNvSpPr>
            <a:spLocks noGrp="1"/>
          </p:cNvSpPr>
          <p:nvPr>
            <p:ph type="dt" sz="half" idx="10"/>
          </p:nvPr>
        </p:nvSpPr>
        <p:spPr/>
        <p:txBody>
          <a:bodyPr/>
          <a:lstStyle/>
          <a:p>
            <a:pPr>
              <a:defRPr/>
            </a:pPr>
            <a:r>
              <a:rPr lang="en-US" smtClean="0"/>
              <a:t>October 25, 2011</a:t>
            </a:r>
            <a:endParaRPr lang="en-US"/>
          </a:p>
        </p:txBody>
      </p:sp>
      <p:sp>
        <p:nvSpPr>
          <p:cNvPr id="13" name="Slide Number Placeholder 12"/>
          <p:cNvSpPr>
            <a:spLocks noGrp="1"/>
          </p:cNvSpPr>
          <p:nvPr>
            <p:ph type="sldNum" sz="quarter" idx="12"/>
          </p:nvPr>
        </p:nvSpPr>
        <p:spPr/>
        <p:txBody>
          <a:bodyPr/>
          <a:lstStyle/>
          <a:p>
            <a:pPr>
              <a:defRPr/>
            </a:pPr>
            <a:fld id="{36754CAD-B991-466C-93B2-D781949A8995}" type="slidenum">
              <a:rPr lang="en-US" smtClean="0"/>
              <a:pPr>
                <a:defRPr/>
              </a:pPr>
              <a:t>20</a:t>
            </a:fld>
            <a:endParaRPr lang="en-US"/>
          </a:p>
        </p:txBody>
      </p:sp>
      <p:sp>
        <p:nvSpPr>
          <p:cNvPr id="14" name="Footer Placeholder 13"/>
          <p:cNvSpPr>
            <a:spLocks noGrp="1"/>
          </p:cNvSpPr>
          <p:nvPr>
            <p:ph type="ftr" sz="quarter" idx="11"/>
          </p:nvPr>
        </p:nvSpPr>
        <p:spPr/>
        <p:txBody>
          <a:bodyPr/>
          <a:lstStyle/>
          <a:p>
            <a:pPr>
              <a:defRPr/>
            </a:pPr>
            <a:r>
              <a:rPr lang="en-US" smtClean="0"/>
              <a:t>Bottom of the Pyramid</a:t>
            </a:r>
            <a:endParaRPr lang="en-US"/>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Contrasting BOP Strategies</a:t>
            </a:r>
            <a:endParaRPr lang="en-US" dirty="0"/>
          </a:p>
        </p:txBody>
      </p:sp>
      <p:graphicFrame>
        <p:nvGraphicFramePr>
          <p:cNvPr id="4" name="Content Placeholder 3"/>
          <p:cNvGraphicFramePr>
            <a:graphicFrameLocks noGrp="1"/>
          </p:cNvGraphicFramePr>
          <p:nvPr>
            <p:ph idx="1"/>
          </p:nvPr>
        </p:nvGraphicFramePr>
        <p:xfrm>
          <a:off x="457200" y="1600200"/>
          <a:ext cx="8229600" cy="3134360"/>
        </p:xfrm>
        <a:graphic>
          <a:graphicData uri="http://schemas.openxmlformats.org/drawingml/2006/table">
            <a:tbl>
              <a:tblPr firstRow="1" bandRow="1">
                <a:tableStyleId>{5202B0CA-FC54-4496-8BCA-5EF66A818D29}</a:tableStyleId>
              </a:tblPr>
              <a:tblGrid>
                <a:gridCol w="2743200"/>
                <a:gridCol w="2743200"/>
                <a:gridCol w="2743200"/>
              </a:tblGrid>
              <a:tr h="370840">
                <a:tc>
                  <a:txBody>
                    <a:bodyPr/>
                    <a:lstStyle/>
                    <a:p>
                      <a:endParaRPr lang="en-US" dirty="0"/>
                    </a:p>
                  </a:txBody>
                  <a:tcPr/>
                </a:tc>
                <a:tc>
                  <a:txBody>
                    <a:bodyPr/>
                    <a:lstStyle/>
                    <a:p>
                      <a:r>
                        <a:rPr lang="en-US" dirty="0" smtClean="0"/>
                        <a:t>Nike</a:t>
                      </a:r>
                      <a:endParaRPr lang="en-US" dirty="0"/>
                    </a:p>
                  </a:txBody>
                  <a:tcPr/>
                </a:tc>
                <a:tc>
                  <a:txBody>
                    <a:bodyPr/>
                    <a:lstStyle/>
                    <a:p>
                      <a:r>
                        <a:rPr lang="en-US" dirty="0" smtClean="0"/>
                        <a:t>Unilever</a:t>
                      </a:r>
                      <a:endParaRPr lang="en-US" dirty="0"/>
                    </a:p>
                  </a:txBody>
                  <a:tcPr/>
                </a:tc>
              </a:tr>
              <a:tr h="370840">
                <a:tc>
                  <a:txBody>
                    <a:bodyPr/>
                    <a:lstStyle/>
                    <a:p>
                      <a:r>
                        <a:rPr lang="en-US" dirty="0" smtClean="0"/>
                        <a:t>Product</a:t>
                      </a:r>
                      <a:endParaRPr lang="en-US" dirty="0"/>
                    </a:p>
                  </a:txBody>
                  <a:tcPr/>
                </a:tc>
                <a:tc>
                  <a:txBody>
                    <a:bodyPr/>
                    <a:lstStyle/>
                    <a:p>
                      <a:r>
                        <a:rPr lang="en-US" dirty="0" smtClean="0"/>
                        <a:t>Nike World Shoe</a:t>
                      </a:r>
                      <a:endParaRPr lang="en-US" dirty="0"/>
                    </a:p>
                  </a:txBody>
                  <a:tcPr/>
                </a:tc>
                <a:tc>
                  <a:txBody>
                    <a:bodyPr/>
                    <a:lstStyle/>
                    <a:p>
                      <a:r>
                        <a:rPr lang="en-US" dirty="0" smtClean="0"/>
                        <a:t>Wheel</a:t>
                      </a:r>
                      <a:endParaRPr lang="en-US" dirty="0"/>
                    </a:p>
                  </a:txBody>
                  <a:tcPr/>
                </a:tc>
              </a:tr>
              <a:tr h="370840">
                <a:tc>
                  <a:txBody>
                    <a:bodyPr/>
                    <a:lstStyle/>
                    <a:p>
                      <a:r>
                        <a:rPr lang="en-US" dirty="0" smtClean="0"/>
                        <a:t>Structure</a:t>
                      </a:r>
                      <a:endParaRPr lang="en-US" dirty="0"/>
                    </a:p>
                  </a:txBody>
                  <a:tcPr/>
                </a:tc>
                <a:tc>
                  <a:txBody>
                    <a:bodyPr/>
                    <a:lstStyle/>
                    <a:p>
                      <a:r>
                        <a:rPr lang="en-US" dirty="0" smtClean="0"/>
                        <a:t>Integrated</a:t>
                      </a:r>
                      <a:endParaRPr lang="en-US" dirty="0"/>
                    </a:p>
                  </a:txBody>
                  <a:tcPr/>
                </a:tc>
                <a:tc>
                  <a:txBody>
                    <a:bodyPr/>
                    <a:lstStyle/>
                    <a:p>
                      <a:r>
                        <a:rPr lang="en-US" dirty="0" smtClean="0"/>
                        <a:t>Protected, “deep listening”</a:t>
                      </a:r>
                      <a:endParaRPr lang="en-US" dirty="0"/>
                    </a:p>
                  </a:txBody>
                  <a:tcPr/>
                </a:tc>
              </a:tr>
              <a:tr h="370840">
                <a:tc>
                  <a:txBody>
                    <a:bodyPr/>
                    <a:lstStyle/>
                    <a:p>
                      <a:r>
                        <a:rPr lang="en-US" dirty="0" smtClean="0"/>
                        <a:t>Pricing</a:t>
                      </a:r>
                      <a:endParaRPr lang="en-US" dirty="0"/>
                    </a:p>
                  </a:txBody>
                  <a:tcPr/>
                </a:tc>
                <a:tc>
                  <a:txBody>
                    <a:bodyPr/>
                    <a:lstStyle/>
                    <a:p>
                      <a:r>
                        <a:rPr lang="en-US" dirty="0" smtClean="0"/>
                        <a:t>30% - 50% gross</a:t>
                      </a:r>
                      <a:r>
                        <a:rPr lang="en-US" baseline="0" dirty="0" smtClean="0"/>
                        <a:t> margins</a:t>
                      </a:r>
                      <a:endParaRPr lang="en-US" dirty="0"/>
                    </a:p>
                  </a:txBody>
                  <a:tcPr/>
                </a:tc>
                <a:tc>
                  <a:txBody>
                    <a:bodyPr/>
                    <a:lstStyle/>
                    <a:p>
                      <a:r>
                        <a:rPr lang="en-US" dirty="0" smtClean="0"/>
                        <a:t>Long-term</a:t>
                      </a:r>
                      <a:r>
                        <a:rPr lang="en-US" baseline="0" dirty="0" smtClean="0"/>
                        <a:t> growth</a:t>
                      </a:r>
                      <a:endParaRPr lang="en-US" dirty="0"/>
                    </a:p>
                  </a:txBody>
                  <a:tcPr/>
                </a:tc>
              </a:tr>
              <a:tr h="370840">
                <a:tc>
                  <a:txBody>
                    <a:bodyPr/>
                    <a:lstStyle/>
                    <a:p>
                      <a:r>
                        <a:rPr lang="en-US" dirty="0" smtClean="0"/>
                        <a:t>Problem-Solving</a:t>
                      </a:r>
                      <a:endParaRPr lang="en-US" dirty="0"/>
                    </a:p>
                  </a:txBody>
                  <a:tcPr/>
                </a:tc>
                <a:tc>
                  <a:txBody>
                    <a:bodyPr/>
                    <a:lstStyle/>
                    <a:p>
                      <a:r>
                        <a:rPr lang="en-US" dirty="0" smtClean="0"/>
                        <a:t>Existing marketing and manufacturing</a:t>
                      </a:r>
                      <a:endParaRPr lang="en-US" dirty="0"/>
                    </a:p>
                  </a:txBody>
                  <a:tcPr/>
                </a:tc>
                <a:tc>
                  <a:txBody>
                    <a:bodyPr/>
                    <a:lstStyle/>
                    <a:p>
                      <a:r>
                        <a:rPr lang="en-US" dirty="0" smtClean="0"/>
                        <a:t>6-8 weeks in villages; local sales agents</a:t>
                      </a:r>
                      <a:endParaRPr lang="en-US" dirty="0"/>
                    </a:p>
                  </a:txBody>
                  <a:tcPr/>
                </a:tc>
              </a:tr>
              <a:tr h="370840">
                <a:tc>
                  <a:txBody>
                    <a:bodyPr/>
                    <a:lstStyle/>
                    <a:p>
                      <a:r>
                        <a:rPr lang="en-US" dirty="0" smtClean="0"/>
                        <a:t>Partners</a:t>
                      </a:r>
                      <a:endParaRPr lang="en-US" dirty="0"/>
                    </a:p>
                  </a:txBody>
                  <a:tcPr/>
                </a:tc>
                <a:tc>
                  <a:txBody>
                    <a:bodyPr/>
                    <a:lstStyle/>
                    <a:p>
                      <a:r>
                        <a:rPr lang="en-US" dirty="0" smtClean="0"/>
                        <a:t>Current retailers</a:t>
                      </a:r>
                      <a:endParaRPr lang="en-US" dirty="0"/>
                    </a:p>
                  </a:txBody>
                  <a:tcPr/>
                </a:tc>
                <a:tc>
                  <a:txBody>
                    <a:bodyPr/>
                    <a:lstStyle/>
                    <a:p>
                      <a:r>
                        <a:rPr lang="en-US" dirty="0" smtClean="0"/>
                        <a:t>Small retail</a:t>
                      </a:r>
                      <a:r>
                        <a:rPr lang="en-US" baseline="0" dirty="0" smtClean="0"/>
                        <a:t> outlets</a:t>
                      </a:r>
                      <a:endParaRPr lang="en-US" dirty="0"/>
                    </a:p>
                  </a:txBody>
                  <a:tcPr/>
                </a:tc>
              </a:tr>
              <a:tr h="370840">
                <a:tc>
                  <a:txBody>
                    <a:bodyPr/>
                    <a:lstStyle/>
                    <a:p>
                      <a:r>
                        <a:rPr lang="en-US" dirty="0" smtClean="0"/>
                        <a:t>Outcome</a:t>
                      </a:r>
                      <a:endParaRPr lang="en-US" dirty="0"/>
                    </a:p>
                  </a:txBody>
                  <a:tcPr/>
                </a:tc>
                <a:tc>
                  <a:txBody>
                    <a:bodyPr/>
                    <a:lstStyle/>
                    <a:p>
                      <a:r>
                        <a:rPr lang="en-US" dirty="0" smtClean="0"/>
                        <a:t>Failed to hit targets’ never reached the BOP</a:t>
                      </a:r>
                      <a:endParaRPr lang="en-US" dirty="0"/>
                    </a:p>
                  </a:txBody>
                  <a:tcPr/>
                </a:tc>
                <a:tc>
                  <a:txBody>
                    <a:bodyPr/>
                    <a:lstStyle/>
                    <a:p>
                      <a:r>
                        <a:rPr lang="en-US" dirty="0" smtClean="0"/>
                        <a:t>Path</a:t>
                      </a:r>
                      <a:r>
                        <a:rPr lang="en-US" baseline="0" dirty="0" smtClean="0"/>
                        <a:t> breaking growth; reach BOP </a:t>
                      </a:r>
                      <a:endParaRPr lang="en-US" dirty="0"/>
                    </a:p>
                  </a:txBody>
                  <a:tcPr/>
                </a:tc>
              </a:tr>
            </a:tbl>
          </a:graphicData>
        </a:graphic>
      </p:graphicFrame>
      <p:sp>
        <p:nvSpPr>
          <p:cNvPr id="5" name="Date Placeholder 4"/>
          <p:cNvSpPr>
            <a:spLocks noGrp="1"/>
          </p:cNvSpPr>
          <p:nvPr>
            <p:ph type="dt" sz="half" idx="10"/>
          </p:nvPr>
        </p:nvSpPr>
        <p:spPr/>
        <p:txBody>
          <a:bodyPr/>
          <a:lstStyle/>
          <a:p>
            <a:pPr>
              <a:defRPr/>
            </a:pPr>
            <a:r>
              <a:rPr lang="en-US" smtClean="0"/>
              <a:t>October 25, 2011</a:t>
            </a:r>
            <a:endParaRPr lang="en-US"/>
          </a:p>
        </p:txBody>
      </p:sp>
      <p:sp>
        <p:nvSpPr>
          <p:cNvPr id="6" name="Slide Number Placeholder 5"/>
          <p:cNvSpPr>
            <a:spLocks noGrp="1"/>
          </p:cNvSpPr>
          <p:nvPr>
            <p:ph type="sldNum" sz="quarter" idx="12"/>
          </p:nvPr>
        </p:nvSpPr>
        <p:spPr/>
        <p:txBody>
          <a:bodyPr/>
          <a:lstStyle/>
          <a:p>
            <a:pPr>
              <a:defRPr/>
            </a:pPr>
            <a:fld id="{D1C6AAFC-4295-492E-8F63-019089E4763D}" type="slidenum">
              <a:rPr lang="en-US" smtClean="0"/>
              <a:pPr>
                <a:defRPr/>
              </a:pPr>
              <a:t>21</a:t>
            </a:fld>
            <a:endParaRPr lang="en-US"/>
          </a:p>
        </p:txBody>
      </p:sp>
      <p:sp>
        <p:nvSpPr>
          <p:cNvPr id="7" name="Footer Placeholder 6"/>
          <p:cNvSpPr>
            <a:spLocks noGrp="1"/>
          </p:cNvSpPr>
          <p:nvPr>
            <p:ph type="ftr" sz="quarter" idx="11"/>
          </p:nvPr>
        </p:nvSpPr>
        <p:spPr/>
        <p:txBody>
          <a:bodyPr/>
          <a:lstStyle/>
          <a:p>
            <a:pPr>
              <a:defRPr/>
            </a:pPr>
            <a:r>
              <a:rPr lang="en-US" smtClean="0"/>
              <a:t>Bottom of the Pyramid</a:t>
            </a:r>
            <a:endParaRPr lang="en-U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Custom Design">
  <a:themeElements>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ustom Design">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ＭＳ Ｐゴシック"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ＭＳ Ｐゴシック" charset="-128"/>
          </a:defRPr>
        </a:defPPr>
      </a:lstStyle>
    </a:lnDef>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5933</TotalTime>
  <Words>1145</Words>
  <Application>Microsoft Office PowerPoint</Application>
  <PresentationFormat>On-screen Show (4:3)</PresentationFormat>
  <Paragraphs>268</Paragraphs>
  <Slides>21</Slides>
  <Notes>7</Notes>
  <HiddenSlides>0</HiddenSlides>
  <MMClips>0</MMClips>
  <ScaleCrop>false</ScaleCrop>
  <HeadingPairs>
    <vt:vector size="6" baseType="variant">
      <vt:variant>
        <vt:lpstr>Theme</vt:lpstr>
      </vt:variant>
      <vt:variant>
        <vt:i4>2</vt:i4>
      </vt:variant>
      <vt:variant>
        <vt:lpstr>Embedded OLE Servers</vt:lpstr>
      </vt:variant>
      <vt:variant>
        <vt:i4>1</vt:i4>
      </vt:variant>
      <vt:variant>
        <vt:lpstr>Slide Titles</vt:lpstr>
      </vt:variant>
      <vt:variant>
        <vt:i4>21</vt:i4>
      </vt:variant>
    </vt:vector>
  </HeadingPairs>
  <TitlesOfParts>
    <vt:vector size="24" baseType="lpstr">
      <vt:lpstr>Custom Design</vt:lpstr>
      <vt:lpstr>Office Theme</vt:lpstr>
      <vt:lpstr>Bitmapafbeelding</vt:lpstr>
      <vt:lpstr>Investing in the Bottom of the Pyramid</vt:lpstr>
      <vt:lpstr>BoP Market</vt:lpstr>
      <vt:lpstr>The poor have always been seen as…</vt:lpstr>
      <vt:lpstr>Nature of the Market</vt:lpstr>
      <vt:lpstr>Market Potential</vt:lpstr>
      <vt:lpstr>Market Potential</vt:lpstr>
      <vt:lpstr>Regional Dimensions of BoP Market</vt:lpstr>
      <vt:lpstr>Regional Dimensions of BoP Market</vt:lpstr>
      <vt:lpstr>Characteristics of BoP Market</vt:lpstr>
      <vt:lpstr>The Business Sense of BoP Strategy</vt:lpstr>
      <vt:lpstr>The MNC: Traditional Customer Base</vt:lpstr>
      <vt:lpstr>The BoP: Serving a Different Customer</vt:lpstr>
      <vt:lpstr>Many Companies are Beginning to Experiment with the BoP</vt:lpstr>
      <vt:lpstr>First Generation BOP Strategy: “The Child With a Hammer”</vt:lpstr>
      <vt:lpstr>The BoP Presents:</vt:lpstr>
      <vt:lpstr>Co-Create the Business!</vt:lpstr>
      <vt:lpstr>Opportunity</vt:lpstr>
      <vt:lpstr>Innovations “Trickle Up”</vt:lpstr>
      <vt:lpstr>Differences in Business Model </vt:lpstr>
      <vt:lpstr>A Tale of Two MNCs</vt:lpstr>
      <vt:lpstr>Contrasting BOP Strategies</vt:lpstr>
    </vt:vector>
  </TitlesOfParts>
  <Company>.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dc:creator>
  <cp:lastModifiedBy>Rob</cp:lastModifiedBy>
  <cp:revision>229</cp:revision>
  <dcterms:created xsi:type="dcterms:W3CDTF">2006-10-25T20:11:03Z</dcterms:created>
  <dcterms:modified xsi:type="dcterms:W3CDTF">2011-10-25T14:35:02Z</dcterms:modified>
</cp:coreProperties>
</file>