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2" r:id="rId2"/>
    <p:sldId id="263" r:id="rId3"/>
    <p:sldId id="276" r:id="rId4"/>
    <p:sldId id="277" r:id="rId5"/>
    <p:sldId id="264" r:id="rId6"/>
    <p:sldId id="278" r:id="rId7"/>
    <p:sldId id="279" r:id="rId8"/>
    <p:sldId id="280" r:id="rId9"/>
    <p:sldId id="281" r:id="rId10"/>
    <p:sldId id="282" r:id="rId11"/>
    <p:sldId id="283" r:id="rId12"/>
    <p:sldId id="265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4" r:id="rId21"/>
    <p:sldId id="302" r:id="rId22"/>
    <p:sldId id="295" r:id="rId23"/>
    <p:sldId id="291" r:id="rId24"/>
    <p:sldId id="292" r:id="rId25"/>
    <p:sldId id="296" r:id="rId26"/>
    <p:sldId id="293" r:id="rId27"/>
    <p:sldId id="297" r:id="rId28"/>
    <p:sldId id="298" r:id="rId29"/>
    <p:sldId id="299" r:id="rId30"/>
    <p:sldId id="300" r:id="rId31"/>
    <p:sldId id="301" r:id="rId32"/>
    <p:sldId id="305" r:id="rId33"/>
    <p:sldId id="307" r:id="rId34"/>
    <p:sldId id="308" r:id="rId35"/>
    <p:sldId id="309" r:id="rId36"/>
    <p:sldId id="310" r:id="rId37"/>
    <p:sldId id="312" r:id="rId38"/>
    <p:sldId id="313" r:id="rId39"/>
    <p:sldId id="314" r:id="rId40"/>
    <p:sldId id="311" r:id="rId4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2377"/>
    <a:srgbClr val="236738"/>
    <a:srgbClr val="36174D"/>
    <a:srgbClr val="D6BBEB"/>
    <a:srgbClr val="C0EACD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24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129A7-7A72-4A8E-88DA-FD3C9576AC3A}" type="datetimeFigureOut">
              <a:rPr lang="en-CA" smtClean="0"/>
              <a:t>12/01/2016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43233-8807-4DCE-906E-F8C361F84AE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12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4ED9D-4224-4F68-9F4F-1C8A9608B4DB}" type="datetimeFigureOut">
              <a:rPr lang="en-CA" smtClean="0"/>
              <a:t>12/01/2016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93D90-CFFE-4B10-897E-3B642ABCBEE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798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5465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751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4672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7878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346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1314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581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980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434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471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140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3847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2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0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5" y="194819"/>
            <a:ext cx="8955995" cy="6687007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341530" y="676001"/>
            <a:ext cx="85059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>
                <a:solidFill>
                  <a:srgbClr val="FF0000"/>
                </a:solidFill>
              </a:rPr>
              <a:t>TOPIC 1.  MATH and MEASUREMENT</a:t>
            </a:r>
          </a:p>
          <a:p>
            <a:endParaRPr lang="en-CA" sz="2400" dirty="0" smtClean="0">
              <a:solidFill>
                <a:srgbClr val="236738"/>
              </a:solidFill>
            </a:endParaRPr>
          </a:p>
          <a:p>
            <a:r>
              <a:rPr lang="en-CA" sz="2400" dirty="0" smtClean="0">
                <a:solidFill>
                  <a:srgbClr val="236738"/>
                </a:solidFill>
              </a:rPr>
              <a:t>For my CHEM 1101 students: I am assuming that you know much of this material.  You will need to be able to work in scientific and exponential notation.  </a:t>
            </a:r>
            <a:r>
              <a:rPr lang="en-CA" sz="2400" i="1" dirty="0" smtClean="0">
                <a:solidFill>
                  <a:srgbClr val="236738"/>
                </a:solidFill>
              </a:rPr>
              <a:t>If it is new to you, see me ASAP.</a:t>
            </a:r>
            <a:r>
              <a:rPr lang="en-CA" sz="2400" dirty="0" smtClean="0">
                <a:solidFill>
                  <a:srgbClr val="236738"/>
                </a:solidFill>
              </a:rPr>
              <a:t>   The class will start at slide 12 (the early ones are for </a:t>
            </a:r>
            <a:r>
              <a:rPr lang="en-CA" sz="2400" i="1" dirty="0" smtClean="0">
                <a:solidFill>
                  <a:srgbClr val="236738"/>
                </a:solidFill>
              </a:rPr>
              <a:t>you</a:t>
            </a:r>
            <a:r>
              <a:rPr lang="en-CA" sz="2400" dirty="0" smtClean="0">
                <a:solidFill>
                  <a:srgbClr val="236738"/>
                </a:solidFill>
              </a:rPr>
              <a:t> to review), and go quite quickly.  I will slow down a bit at slide 24; that material may be entirely new to many of you.</a:t>
            </a:r>
            <a:endParaRPr lang="en-CA" sz="2400" dirty="0">
              <a:solidFill>
                <a:srgbClr val="236738"/>
              </a:solidFill>
            </a:endParaRPr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76545" y="3957675"/>
            <a:ext cx="7612084" cy="2006875"/>
            <a:chOff x="476545" y="2770388"/>
            <a:chExt cx="7612084" cy="2006875"/>
          </a:xfrm>
        </p:grpSpPr>
        <p:sp>
          <p:nvSpPr>
            <p:cNvPr id="48" name="TextBox 47"/>
            <p:cNvSpPr txBox="1"/>
            <p:nvPr/>
          </p:nvSpPr>
          <p:spPr>
            <a:xfrm>
              <a:off x="476545" y="2770388"/>
              <a:ext cx="76120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3600" dirty="0" smtClean="0">
                  <a:solidFill>
                    <a:srgbClr val="FF0000"/>
                  </a:solidFill>
                </a:rPr>
                <a:t>1.1	Exponential and Scientific notation</a:t>
              </a:r>
              <a:endParaRPr lang="en-CA" sz="36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82703" y="3517535"/>
              <a:ext cx="47680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 (m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):  </a:t>
              </a:r>
              <a:endParaRPr lang="en-CA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76545" y="4315598"/>
              <a:ext cx="45855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 (c):  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60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43153" y="522379"/>
            <a:ext cx="7187038" cy="914554"/>
            <a:chOff x="443153" y="522379"/>
            <a:chExt cx="7187038" cy="914554"/>
          </a:xfrm>
        </p:grpSpPr>
        <p:sp>
          <p:nvSpPr>
            <p:cNvPr id="47" name="TextBox 46"/>
            <p:cNvSpPr txBox="1"/>
            <p:nvPr/>
          </p:nvSpPr>
          <p:spPr>
            <a:xfrm>
              <a:off x="443153" y="522379"/>
              <a:ext cx="41140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electron:  </a:t>
              </a:r>
              <a:endParaRPr lang="en-CA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46575" y="975268"/>
              <a:ext cx="6883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0.000 000 000 000 000 000 000 000 000 000 910 9  kg</a:t>
              </a:r>
              <a:endParaRPr lang="en-CA" sz="24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30136" y="2678920"/>
            <a:ext cx="4967601" cy="1143066"/>
            <a:chOff x="430012" y="2178704"/>
            <a:chExt cx="4967601" cy="1143066"/>
          </a:xfrm>
        </p:grpSpPr>
        <p:sp>
          <p:nvSpPr>
            <p:cNvPr id="49" name="TextBox 48"/>
            <p:cNvSpPr txBox="1"/>
            <p:nvPr/>
          </p:nvSpPr>
          <p:spPr>
            <a:xfrm>
              <a:off x="430012" y="2178704"/>
              <a:ext cx="40560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significand (mantissa):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016605" y="2860105"/>
              <a:ext cx="4381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non-zero portion of the value</a:t>
              </a:r>
              <a:endParaRPr lang="en-CA" sz="2400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9629" y="1403828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59629" y="4212034"/>
            <a:ext cx="8265313" cy="1454603"/>
            <a:chOff x="459629" y="4212034"/>
            <a:chExt cx="8265313" cy="1454603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212034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Date Placeholder 5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913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71500" y="85289"/>
            <a:ext cx="8955995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335314" y="1500304"/>
            <a:ext cx="6531605" cy="3981395"/>
            <a:chOff x="380654" y="394133"/>
            <a:chExt cx="6531605" cy="3981395"/>
          </a:xfrm>
        </p:grpSpPr>
        <p:grpSp>
          <p:nvGrpSpPr>
            <p:cNvPr id="55" name="Group 54"/>
            <p:cNvGrpSpPr/>
            <p:nvPr/>
          </p:nvGrpSpPr>
          <p:grpSpPr>
            <a:xfrm>
              <a:off x="393066" y="1492672"/>
              <a:ext cx="4967601" cy="1143066"/>
              <a:chOff x="430012" y="2178704"/>
              <a:chExt cx="4967601" cy="1143066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430012" y="2178704"/>
                <a:ext cx="40560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800" dirty="0" smtClean="0">
                    <a:solidFill>
                      <a:srgbClr val="FF0000"/>
                    </a:solidFill>
                  </a:rPr>
                  <a:t>The significand (mantissa):</a:t>
                </a:r>
                <a:endParaRPr lang="en-CA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016605" y="2860105"/>
                <a:ext cx="43810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non-zero portion of the value</a:t>
                </a:r>
                <a:endParaRPr lang="en-CA" sz="2400" dirty="0"/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380654" y="394133"/>
              <a:ext cx="6192727" cy="914554"/>
              <a:chOff x="443153" y="522379"/>
              <a:chExt cx="6192727" cy="914554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443153" y="522379"/>
                <a:ext cx="420083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speed of light in a vacuum:  </a:t>
                </a:r>
                <a:endParaRPr lang="en-CA" sz="24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746575" y="975268"/>
                <a:ext cx="588930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299 800 000  m/s  (or </a:t>
                </a:r>
                <a:r>
                  <a:rPr lang="en-CA" sz="2400" i="1" dirty="0" smtClean="0"/>
                  <a:t>about </a:t>
                </a:r>
                <a:r>
                  <a:rPr lang="en-CA" sz="2400" dirty="0" smtClean="0"/>
                  <a:t>300 000 000 m/s)</a:t>
                </a:r>
                <a:endParaRPr lang="en-CA" sz="2400" dirty="0"/>
              </a:p>
            </p:txBody>
          </p:sp>
        </p:grpSp>
        <p:sp>
          <p:nvSpPr>
            <p:cNvPr id="56" name="Rectangle 55"/>
            <p:cNvSpPr/>
            <p:nvPr/>
          </p:nvSpPr>
          <p:spPr>
            <a:xfrm flipH="1" flipV="1">
              <a:off x="1781689" y="3157538"/>
              <a:ext cx="5130570" cy="121799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70985" y="401748"/>
            <a:ext cx="4216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Exponential notation: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40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1588" y="1647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</a:t>
            </a:fld>
            <a:endParaRPr lang="en-CA" dirty="0"/>
          </a:p>
        </p:txBody>
      </p:sp>
      <p:grpSp>
        <p:nvGrpSpPr>
          <p:cNvPr id="52" name="Group 51"/>
          <p:cNvGrpSpPr/>
          <p:nvPr/>
        </p:nvGrpSpPr>
        <p:grpSpPr>
          <a:xfrm>
            <a:off x="380654" y="1030727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39343" y="2900797"/>
            <a:ext cx="8265313" cy="1311237"/>
            <a:chOff x="459629" y="4355400"/>
            <a:chExt cx="8265313" cy="1311237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355400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Rectangle 55"/>
          <p:cNvSpPr/>
          <p:nvPr/>
        </p:nvSpPr>
        <p:spPr>
          <a:xfrm flipH="1" flipV="1">
            <a:off x="836585" y="2041899"/>
            <a:ext cx="4415429" cy="748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0" name="Rectangle 59"/>
          <p:cNvSpPr/>
          <p:nvPr/>
        </p:nvSpPr>
        <p:spPr>
          <a:xfrm flipH="1" flipV="1">
            <a:off x="836584" y="4375528"/>
            <a:ext cx="7200800" cy="16535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5" name="TextBox 54"/>
          <p:cNvSpPr txBox="1"/>
          <p:nvPr/>
        </p:nvSpPr>
        <p:spPr>
          <a:xfrm>
            <a:off x="376734" y="208114"/>
            <a:ext cx="332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Exponential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192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5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296525" y="341604"/>
            <a:ext cx="8265313" cy="1823935"/>
            <a:chOff x="459629" y="4212034"/>
            <a:chExt cx="8265313" cy="1823935"/>
          </a:xfrm>
        </p:grpSpPr>
        <p:sp>
          <p:nvSpPr>
            <p:cNvPr id="48" name="TextBox 47"/>
            <p:cNvSpPr txBox="1"/>
            <p:nvPr/>
          </p:nvSpPr>
          <p:spPr>
            <a:xfrm>
              <a:off x="459629" y="4212034"/>
              <a:ext cx="29500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b="1" i="1" dirty="0" smtClean="0">
                  <a:solidFill>
                    <a:srgbClr val="FF0000"/>
                  </a:solidFill>
                </a:rPr>
                <a:t>Scientific</a:t>
              </a:r>
              <a:r>
                <a:rPr lang="en-CA" sz="2800" dirty="0" smtClean="0">
                  <a:solidFill>
                    <a:srgbClr val="FF0000"/>
                  </a:solidFill>
                </a:rPr>
                <a:t> notation: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16729" y="4835640"/>
              <a:ext cx="770821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The significand is set to be:	≥ 1 and &lt; 10</a:t>
              </a:r>
            </a:p>
            <a:p>
              <a:pPr>
                <a:tabLst>
                  <a:tab pos="3763963" algn="l"/>
                </a:tabLst>
              </a:pPr>
              <a:endParaRPr lang="en-CA" sz="2400" dirty="0"/>
            </a:p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“between 1 and 9.99999999999999 </a:t>
              </a:r>
              <a:r>
                <a:rPr lang="en-CA" dirty="0" smtClean="0"/>
                <a:t>(as many decimals as required)</a:t>
              </a:r>
              <a:r>
                <a:rPr lang="en-CA" sz="2400" dirty="0" smtClean="0"/>
                <a:t>”</a:t>
              </a:r>
              <a:endParaRPr lang="en-CA" sz="2400" dirty="0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21550" y="2611216"/>
            <a:ext cx="8370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practically speaking, this means that you insert a decimal after the first non-zero digit.</a:t>
            </a:r>
          </a:p>
          <a:p>
            <a:endParaRPr lang="en-CA" sz="2400" dirty="0"/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3645350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142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6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To determine the exponent, count the number of times you “bounced” the decimal place (remember, if there was no decimal in the original, it’s actual position was at the end!)</a:t>
            </a:r>
          </a:p>
          <a:p>
            <a:endParaRPr lang="en-CA" sz="2400" dirty="0"/>
          </a:p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4072719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77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7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466190" y="2183791"/>
            <a:ext cx="7880560" cy="358546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02605" y="3686224"/>
              <a:ext cx="7436651" cy="2586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 = </a:t>
              </a:r>
              <a:r>
                <a:rPr lang="en-CA" sz="2500" dirty="0" smtClean="0"/>
                <a:t>0 . 000 000 000 000 000 000 000 000 000 000 910 9</a:t>
              </a:r>
              <a:endParaRPr lang="en-CA" sz="25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31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8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1272388"/>
            <a:ext cx="8527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So, when you see:</a:t>
            </a:r>
          </a:p>
          <a:p>
            <a:pPr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negative exponent:  it’s a message that “reality” is _______</a:t>
            </a:r>
          </a:p>
          <a:p>
            <a:pPr lvl="1"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positive exponent:  it’s a message that “reality” is _______</a:t>
            </a:r>
          </a:p>
          <a:p>
            <a:pPr defTabSz="174625"/>
            <a:endParaRPr lang="en-CA" sz="2400" dirty="0"/>
          </a:p>
          <a:p>
            <a:pPr defTabSz="452438"/>
            <a:r>
              <a:rPr lang="en-CA" sz="2400" dirty="0" smtClean="0"/>
              <a:t>compared to the scientific notation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810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25619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9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08248" y="1336760"/>
            <a:ext cx="8527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66190" y="3654023"/>
            <a:ext cx="7880560" cy="2527975"/>
            <a:chOff x="466190" y="3654023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654023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66555" y="3737415"/>
              <a:ext cx="26324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h = 6.626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–34 </a:t>
              </a:r>
              <a:r>
                <a:rPr lang="en-CA" sz="2400" dirty="0" smtClean="0"/>
                <a:t>J∙s</a:t>
              </a:r>
              <a:endParaRPr lang="en-CA" sz="2400" dirty="0"/>
            </a:p>
          </p:txBody>
        </p:sp>
      </p:grp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7339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10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66190" y="3403820"/>
            <a:ext cx="7880560" cy="2527975"/>
            <a:chOff x="466190" y="3403820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403820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08803" y="3525659"/>
              <a:ext cx="219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N</a:t>
              </a:r>
              <a:r>
                <a:rPr lang="en-CA" sz="2400" baseline="-25000" dirty="0" smtClean="0"/>
                <a:t>A</a:t>
              </a:r>
              <a:r>
                <a:rPr lang="en-CA" sz="2400" dirty="0" smtClean="0"/>
                <a:t> = 6.02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23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631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9066" y="2583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33266" y="6318695"/>
            <a:ext cx="2895600" cy="365125"/>
          </a:xfrm>
        </p:spPr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11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889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Scientific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Scientific notation is extremely useful for very large and very small numbers (I hope I never have to write Plank’s constant or Avogadro’s number in standard notation again, at least not until next year’s CHEM 1005 class) but…</a:t>
            </a:r>
          </a:p>
          <a:p>
            <a:pPr defTabSz="452438"/>
            <a:endParaRPr lang="en-CA" sz="2400" dirty="0" smtClean="0"/>
          </a:p>
          <a:p>
            <a:pPr defTabSz="452438"/>
            <a:endParaRPr lang="en-CA" sz="2400" dirty="0"/>
          </a:p>
          <a:p>
            <a:pPr defTabSz="452438"/>
            <a:r>
              <a:rPr lang="en-CA" sz="2800" dirty="0" smtClean="0"/>
              <a:t>It is also extremely important in allowing us to indicate </a:t>
            </a:r>
            <a:r>
              <a:rPr lang="en-CA" sz="2800" b="1" dirty="0" smtClean="0"/>
              <a:t>significant figures</a:t>
            </a:r>
            <a:r>
              <a:rPr lang="en-CA" sz="2800" dirty="0" smtClean="0"/>
              <a:t> in a clear and unambiguous way.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027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12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386535" y="341604"/>
            <a:ext cx="4612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1.2	Significant Figures: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4052" y="1334727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rgbClr val="532377"/>
                </a:solidFill>
              </a:rPr>
              <a:t>So, this tourist walks into a dinosaur museum in Drumheller, Alberta…</a:t>
            </a:r>
            <a:endParaRPr lang="en-CA" sz="2400" dirty="0">
              <a:solidFill>
                <a:srgbClr val="532377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44051" y="2828403"/>
            <a:ext cx="805589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figures (or significant digits) allow you to tell how </a:t>
            </a:r>
            <a:r>
              <a:rPr lang="en-CA" sz="2400" b="1" i="1" dirty="0" smtClean="0"/>
              <a:t>precisely</a:t>
            </a:r>
            <a:r>
              <a:rPr lang="en-CA" sz="2400" dirty="0" smtClean="0"/>
              <a:t> a </a:t>
            </a:r>
            <a:r>
              <a:rPr lang="en-CA" sz="2400" i="1" dirty="0" smtClean="0"/>
              <a:t>measured</a:t>
            </a:r>
            <a:r>
              <a:rPr lang="en-CA" sz="2400" dirty="0" smtClean="0"/>
              <a:t> value is known.</a:t>
            </a:r>
          </a:p>
          <a:p>
            <a:endParaRPr lang="en-CA" sz="2400" dirty="0"/>
          </a:p>
          <a:p>
            <a:pPr marL="182563"/>
            <a:r>
              <a:rPr lang="en-CA" sz="2200" dirty="0" smtClean="0"/>
              <a:t>They don’t tell you anything  about </a:t>
            </a:r>
            <a:r>
              <a:rPr lang="en-CA" sz="2200" b="1" i="1" dirty="0" smtClean="0"/>
              <a:t>accuracy</a:t>
            </a:r>
            <a:r>
              <a:rPr lang="en-CA" sz="2200" dirty="0" smtClean="0"/>
              <a:t>. (how closely a measured value is to the true value)</a:t>
            </a:r>
          </a:p>
          <a:p>
            <a:pPr marL="182563"/>
            <a:endParaRPr lang="en-CA" sz="2200" dirty="0"/>
          </a:p>
          <a:p>
            <a:pPr marL="182563"/>
            <a:r>
              <a:rPr lang="en-CA" sz="2200" dirty="0" smtClean="0"/>
              <a:t>They only have meaning for </a:t>
            </a:r>
            <a:r>
              <a:rPr lang="en-CA" sz="2200" i="1" dirty="0" smtClean="0"/>
              <a:t>measured</a:t>
            </a:r>
            <a:r>
              <a:rPr lang="en-CA" sz="2200" dirty="0" smtClean="0"/>
              <a:t> values.  If a value is </a:t>
            </a:r>
            <a:r>
              <a:rPr lang="en-CA" sz="2200" b="1" dirty="0" smtClean="0"/>
              <a:t>counted</a:t>
            </a:r>
            <a:r>
              <a:rPr lang="en-CA" sz="2200" dirty="0" smtClean="0"/>
              <a:t> or </a:t>
            </a:r>
            <a:r>
              <a:rPr lang="en-CA" sz="2200" b="1" dirty="0" smtClean="0"/>
              <a:t>defined</a:t>
            </a:r>
            <a:r>
              <a:rPr lang="en-CA" sz="2200" dirty="0" smtClean="0"/>
              <a:t>, there is no meaning to significant figures (we treat counted and defined values as if they have an infinite number of significant figures – more later.)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4000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76224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543819" y="1630668"/>
            <a:ext cx="788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e.g. if I say “the mass of this 747 aircraft is 58 986.326 kg”, what am I (almost certainly falsely) implying?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44052" y="2893172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sz="2400" b="1" dirty="0" smtClean="0"/>
                  <a:t>Unless something is otherwise specified, you assume that you know that the true value is plus or minus 2 </a:t>
                </a:r>
                <a:r>
                  <a:rPr lang="en-CA" sz="2400" b="1" dirty="0"/>
                  <a:t>(</a:t>
                </a:r>
                <a14:m>
                  <m:oMath xmlns:m="http://schemas.openxmlformats.org/officeDocument/2006/math">
                    <m:r>
                      <a:rPr lang="en-CA" sz="2400" b="1" i="1"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CA" sz="2400" b="1" dirty="0"/>
                  <a:t> 2)</a:t>
                </a:r>
                <a:r>
                  <a:rPr lang="en-CA" sz="2400" b="1" dirty="0" smtClean="0"/>
                  <a:t> in the last significant digit</a:t>
                </a:r>
                <a:endParaRPr lang="en-CA" sz="2400" b="1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1135" t="-4061" r="-1362" b="-106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4869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On the other hand,  if I say “the </a:t>
            </a:r>
            <a:r>
              <a:rPr lang="en-CA" sz="2400" dirty="0"/>
              <a:t>mass of a 747 aircraft is 58 </a:t>
            </a:r>
            <a:r>
              <a:rPr lang="en-CA" sz="2400" dirty="0" smtClean="0"/>
              <a:t>986 </a:t>
            </a:r>
            <a:r>
              <a:rPr lang="en-CA" sz="2400" dirty="0"/>
              <a:t>kg</a:t>
            </a:r>
            <a:r>
              <a:rPr lang="en-CA" sz="2400" dirty="0" smtClean="0"/>
              <a:t>”, I’m implying that all I know is…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64341" y="1601780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1" name="TextBox 50"/>
          <p:cNvSpPr txBox="1"/>
          <p:nvPr/>
        </p:nvSpPr>
        <p:spPr>
          <a:xfrm>
            <a:off x="544052" y="5156735"/>
            <a:ext cx="80558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dirty="0" smtClean="0"/>
              <a:t>With modern technology and a well calibrated roll-on scale (research grade, at the Boing development facility) this one is at least possible.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00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Determining the number of significant figures/digits in a given </a:t>
            </a:r>
            <a:r>
              <a:rPr lang="en-CA" sz="3200" b="1" u="sng" dirty="0" smtClean="0">
                <a:solidFill>
                  <a:srgbClr val="FF0000"/>
                </a:solidFill>
              </a:rPr>
              <a:t>measured</a:t>
            </a:r>
            <a:r>
              <a:rPr lang="en-CA" sz="3200" dirty="0" smtClean="0">
                <a:solidFill>
                  <a:srgbClr val="FF0000"/>
                </a:solidFill>
              </a:rPr>
              <a:t> value </a:t>
            </a:r>
          </a:p>
          <a:p>
            <a:endParaRPr lang="en-CA" sz="2400" dirty="0" smtClean="0"/>
          </a:p>
          <a:p>
            <a:r>
              <a:rPr lang="en-CA" sz="2400" dirty="0" smtClean="0"/>
              <a:t>(there will be a subtle difference when it comes to calculated values – well get to that later):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476674" y="2817878"/>
            <a:ext cx="80558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sp>
        <p:nvSpPr>
          <p:cNvPr id="50" name="TextBox 49"/>
          <p:cNvSpPr txBox="1"/>
          <p:nvPr/>
        </p:nvSpPr>
        <p:spPr>
          <a:xfrm>
            <a:off x="206515" y="402464"/>
            <a:ext cx="990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a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391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16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7139" y="1154581"/>
            <a:ext cx="80558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  <a:endParaRPr lang="en-CA" sz="2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476675" y="1988840"/>
            <a:ext cx="7880560" cy="39988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91580" y="2407961"/>
            <a:ext cx="1680268" cy="1589275"/>
            <a:chOff x="452908" y="2399011"/>
            <a:chExt cx="1680268" cy="1589275"/>
          </a:xfrm>
        </p:grpSpPr>
        <p:sp>
          <p:nvSpPr>
            <p:cNvPr id="47" name="TextBox 46"/>
            <p:cNvSpPr txBox="1"/>
            <p:nvPr/>
          </p:nvSpPr>
          <p:spPr>
            <a:xfrm>
              <a:off x="646872" y="2399011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348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52908" y="3526621"/>
              <a:ext cx="16802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26.952 mm:</a:t>
              </a:r>
              <a:endParaRPr lang="en-CA" sz="2400" dirty="0"/>
            </a:p>
          </p:txBody>
        </p:sp>
      </p:grpSp>
      <p:sp>
        <p:nvSpPr>
          <p:cNvPr id="53" name="Date Placeholder 5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46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17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2886371"/>
            <a:ext cx="7880560" cy="32775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691877" y="3062973"/>
            <a:ext cx="1991251" cy="2806372"/>
            <a:chOff x="297418" y="3049635"/>
            <a:chExt cx="1991251" cy="2806372"/>
          </a:xfrm>
        </p:grpSpPr>
        <p:sp>
          <p:nvSpPr>
            <p:cNvPr id="47" name="TextBox 46"/>
            <p:cNvSpPr txBox="1"/>
            <p:nvPr/>
          </p:nvSpPr>
          <p:spPr>
            <a:xfrm>
              <a:off x="578461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2051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8" y="427429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103.6008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97418" y="5394342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8000.002 mm:</a:t>
              </a:r>
              <a:endParaRPr lang="en-CA" sz="2400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301340" y="1127520"/>
            <a:ext cx="8055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  <a:endParaRPr lang="en-CA" sz="2200" dirty="0"/>
          </a:p>
        </p:txBody>
      </p: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129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18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524290" y="3648081"/>
            <a:ext cx="1991251" cy="2074841"/>
            <a:chOff x="297417" y="3049635"/>
            <a:chExt cx="1991251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539990" y="3049635"/>
              <a:ext cx="1524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23.00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7" y="376147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103.6080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8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8 000.00 mm:</a:t>
              </a:r>
              <a:endParaRPr lang="en-CA" sz="2400" dirty="0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89007" y="930896"/>
            <a:ext cx="805589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</a:t>
            </a:r>
            <a:r>
              <a:rPr lang="en-CA" sz="2200" b="1" i="1" dirty="0" smtClean="0"/>
              <a:t>you must assume they are non-significant</a:t>
            </a:r>
            <a:r>
              <a:rPr lang="en-CA" sz="2200" dirty="0" smtClean="0"/>
              <a:t>.</a:t>
            </a:r>
            <a:endParaRPr lang="en-CA" sz="22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4606420" y="3598779"/>
            <a:ext cx="2052165" cy="2207926"/>
            <a:chOff x="4226509" y="3648081"/>
            <a:chExt cx="2052165" cy="2207926"/>
          </a:xfrm>
        </p:grpSpPr>
        <p:sp>
          <p:nvSpPr>
            <p:cNvPr id="57" name="TextBox 56"/>
            <p:cNvSpPr txBox="1"/>
            <p:nvPr/>
          </p:nvSpPr>
          <p:spPr>
            <a:xfrm>
              <a:off x="4577283" y="3648081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230.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606420" y="4196427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 mm:</a:t>
              </a:r>
              <a:endParaRPr lang="en-CA" sz="2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226509" y="4754017"/>
              <a:ext cx="20521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9 000 000 mm:</a:t>
              </a:r>
              <a:endParaRPr lang="en-CA" sz="2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27211" y="5394342"/>
              <a:ext cx="14382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.900  mm:</a:t>
              </a:r>
              <a:endParaRPr lang="en-CA" sz="2400" dirty="0"/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4076945" y="3536996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4006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19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489827" y="3648081"/>
            <a:ext cx="2060180" cy="2074841"/>
            <a:chOff x="262954" y="3049635"/>
            <a:chExt cx="2060180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617735" y="3049635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0.97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62954" y="3761475"/>
              <a:ext cx="20601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0.000 804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9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0.907 00 mm:</a:t>
              </a:r>
              <a:endParaRPr lang="en-CA" sz="2400" dirty="0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60618" y="3648081"/>
            <a:ext cx="4050450" cy="2181274"/>
            <a:chOff x="1070" y="3049635"/>
            <a:chExt cx="4050450" cy="2181274"/>
          </a:xfrm>
        </p:grpSpPr>
        <p:sp>
          <p:nvSpPr>
            <p:cNvPr id="57" name="TextBox 56"/>
            <p:cNvSpPr txBox="1"/>
            <p:nvPr/>
          </p:nvSpPr>
          <p:spPr>
            <a:xfrm>
              <a:off x="578462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0042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70" y="3661249"/>
              <a:ext cx="405045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I admit I can’t think of a reason that someone would write this number this way, but if they did…</a:t>
              </a:r>
              <a:endParaRPr lang="en-CA" sz="2400" dirty="0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34200" y="775713"/>
            <a:ext cx="80558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terminal (end; right hand) zeros are significant </a:t>
            </a:r>
            <a:r>
              <a:rPr lang="en-CA" b="1" dirty="0" smtClean="0">
                <a:solidFill>
                  <a:schemeClr val="bg1">
                    <a:lumMod val="50000"/>
                  </a:schemeClr>
                </a:solidFill>
              </a:rPr>
              <a:t>ONLY</a:t>
            </a: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3806915" y="3546380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06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20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46101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 smtClean="0"/>
                <a:t>41.14482   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4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5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699.4999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699.5111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684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21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898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/>
                <a:t>58 </a:t>
              </a:r>
              <a:r>
                <a:rPr lang="en-CA" dirty="0" smtClean="0"/>
                <a:t>986.326 </a:t>
              </a:r>
              <a:r>
                <a:rPr lang="en-CA" dirty="0"/>
                <a:t>kg   </a:t>
              </a:r>
              <a:r>
                <a:rPr lang="en-CA" dirty="0" smtClean="0"/>
                <a:t>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406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22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17730" y="1787116"/>
            <a:ext cx="805589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sz="2200" b="1" dirty="0" smtClean="0"/>
              <a:t>NEVER ROUND IN THE MIDDLE OF A CALCULATION.  KEEP TRACK OF THE SIGNIFICANT FIGURES AS YOU GO ALONG (I UNDERLINE THEM, MYSELF) BUT DON’T ROUND UNTIL THE VERY END RESULT.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9546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69396" y="3202598"/>
            <a:ext cx="7880560" cy="31015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503588" y="3362317"/>
            <a:ext cx="3175036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400" dirty="0" smtClean="0"/>
              <a:t>(47)(0.0802)/(208)(109)</a:t>
            </a:r>
          </a:p>
          <a:p>
            <a:pPr algn="ctr"/>
            <a:endParaRPr lang="en-CA" sz="2400" dirty="0"/>
          </a:p>
          <a:p>
            <a:r>
              <a:rPr lang="en-CA" sz="2400" dirty="0" smtClean="0"/>
              <a:t>[ = 0.000 166 257 939 ]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</a:p>
          <a:p>
            <a:r>
              <a:rPr lang="en-CA" sz="1400" dirty="0" smtClean="0"/>
              <a:t>or</a:t>
            </a:r>
          </a:p>
          <a:p>
            <a:r>
              <a:rPr lang="en-CA" sz="2400" dirty="0"/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b1		Multiplication and Division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result of multiplication and/or division will have the same number of significant digits as the input value with the </a:t>
            </a:r>
            <a:r>
              <a:rPr lang="en-CA" sz="2400" b="1" i="1" dirty="0" smtClean="0"/>
              <a:t>fewest</a:t>
            </a:r>
            <a:r>
              <a:rPr lang="en-CA" sz="2400" dirty="0" smtClean="0"/>
              <a:t> significant digits.</a:t>
            </a:r>
            <a:endParaRPr lang="en-CA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4128315" y="3362317"/>
            <a:ext cx="41216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(3.905 x 10</a:t>
            </a:r>
            <a:r>
              <a:rPr lang="en-CA" sz="2400" baseline="30000" dirty="0" smtClean="0"/>
              <a:t>–5</a:t>
            </a:r>
            <a:r>
              <a:rPr lang="en-CA" sz="2400" dirty="0" smtClean="0"/>
              <a:t>)/(4.00)(8.90 x 10</a:t>
            </a:r>
            <a:r>
              <a:rPr lang="en-CA" sz="2400" baseline="30000" dirty="0" smtClean="0"/>
              <a:t>4</a:t>
            </a:r>
            <a:r>
              <a:rPr lang="en-CA" sz="2400" dirty="0" smtClean="0"/>
              <a:t>)</a:t>
            </a:r>
          </a:p>
          <a:p>
            <a:endParaRPr lang="en-CA" sz="2400" dirty="0"/>
          </a:p>
          <a:p>
            <a:r>
              <a:rPr lang="en-CA" sz="2400" dirty="0" smtClean="0"/>
              <a:t>[ = 1.096 101 12 </a:t>
            </a:r>
            <a:r>
              <a:rPr lang="en-CA" sz="2400" dirty="0"/>
              <a:t>x </a:t>
            </a:r>
            <a:r>
              <a:rPr lang="en-CA" sz="2400" dirty="0" smtClean="0"/>
              <a:t>10</a:t>
            </a:r>
            <a:r>
              <a:rPr lang="en-CA" sz="2400" baseline="30000" dirty="0" smtClean="0"/>
              <a:t>–10</a:t>
            </a:r>
            <a:r>
              <a:rPr lang="en-CA" sz="2400" dirty="0" smtClean="0"/>
              <a:t>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  <a:endParaRPr lang="en-CA" sz="2400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076945" y="3202599"/>
            <a:ext cx="0" cy="31015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3362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are NOT the same as multiplication / division!</a:t>
            </a:r>
          </a:p>
          <a:p>
            <a:r>
              <a:rPr lang="en-CA" sz="2400" dirty="0" smtClean="0"/>
              <a:t>This one is more complex to apply:</a:t>
            </a:r>
          </a:p>
          <a:p>
            <a:endParaRPr lang="en-CA" sz="2400" dirty="0" smtClean="0"/>
          </a:p>
          <a:p>
            <a:r>
              <a:rPr lang="en-CA" sz="2400" dirty="0" smtClean="0"/>
              <a:t>Think of adding up floor tiles to make a pattern:</a:t>
            </a:r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500978" y="3409438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787134" y="4537649"/>
            <a:ext cx="3015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If we used the multiplication – division rules, we’d have to round to only two sig. figs.:</a:t>
            </a:r>
          </a:p>
          <a:p>
            <a:endParaRPr lang="en-CA" dirty="0"/>
          </a:p>
          <a:p>
            <a:endParaRPr lang="en-CA" dirty="0" smtClean="0"/>
          </a:p>
          <a:p>
            <a:pPr algn="ctr"/>
            <a:r>
              <a:rPr lang="en-CA" dirty="0" smtClean="0"/>
              <a:t>WE DON’T DO THAT!</a:t>
            </a:r>
            <a:endParaRPr lang="en-CA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7311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389007" y="1877595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16440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8513" y="4271882"/>
            <a:ext cx="503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THINK!! – Why doesn’t it make sense to give the answer as (120 cm) or, unambiguously:  1.2 x 10</a:t>
            </a:r>
            <a:r>
              <a:rPr lang="en-CA" sz="2400" baseline="30000" dirty="0" smtClean="0"/>
              <a:t>2</a:t>
            </a:r>
            <a:r>
              <a:rPr lang="en-CA" sz="2400" dirty="0" smtClean="0"/>
              <a:t> cm?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777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592160" y="1267793"/>
            <a:ext cx="4075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depend on the </a:t>
            </a:r>
            <a:r>
              <a:rPr lang="en-CA" sz="2400" b="1" i="1" dirty="0" smtClean="0"/>
              <a:t>position</a:t>
            </a:r>
            <a:r>
              <a:rPr lang="en-CA" sz="2400" dirty="0" smtClean="0"/>
              <a:t> of the significant digits:</a:t>
            </a:r>
          </a:p>
          <a:p>
            <a:endParaRPr lang="en-CA" sz="2400" dirty="0"/>
          </a:p>
          <a:p>
            <a:r>
              <a:rPr lang="en-CA" sz="2400" dirty="0" smtClean="0"/>
              <a:t>What is the last position where there is a significant digit in all positions?</a:t>
            </a:r>
            <a:endParaRPr lang="en-CA" sz="24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76546" y="1267384"/>
            <a:ext cx="3215583" cy="2999866"/>
            <a:chOff x="476546" y="1267384"/>
            <a:chExt cx="3215583" cy="2999866"/>
          </a:xfrm>
        </p:grpSpPr>
        <p:grpSp>
          <p:nvGrpSpPr>
            <p:cNvPr id="52" name="Group 51"/>
            <p:cNvGrpSpPr/>
            <p:nvPr/>
          </p:nvGrpSpPr>
          <p:grpSpPr>
            <a:xfrm>
              <a:off x="504798" y="1267384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476546" y="2235925"/>
              <a:ext cx="1620180" cy="2031325"/>
              <a:chOff x="476546" y="2235925"/>
              <a:chExt cx="1620180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162018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defTabSz="3946525"/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4 7 . 8   cm   </a:t>
                </a:r>
              </a:p>
              <a:p>
                <a:pPr algn="r" defTabSz="3946525"/>
                <a:r>
                  <a:rPr lang="en-CA" dirty="0" smtClean="0"/>
                  <a:t>+  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2 8 . 2   cm   </a:t>
                </a:r>
              </a:p>
              <a:p>
                <a:pPr algn="r" defTabSz="3946525"/>
                <a:r>
                  <a:rPr lang="en-CA" dirty="0" smtClean="0"/>
                  <a:t>+    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 . 7   cm  </a:t>
                </a: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+  3 4 . 0   cm</a:t>
                </a:r>
              </a:p>
              <a:p>
                <a:pPr algn="r" defTabSz="3946525"/>
                <a:endParaRPr lang="en-CA" dirty="0">
                  <a:solidFill>
                    <a:srgbClr val="36174D"/>
                  </a:solidFill>
                </a:endParaRP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[ 1 1 5 .7 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836585" y="3536996"/>
                <a:ext cx="126014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" name="Group 63"/>
          <p:cNvGrpSpPr/>
          <p:nvPr/>
        </p:nvGrpSpPr>
        <p:grpSpPr>
          <a:xfrm>
            <a:off x="4391980" y="4012683"/>
            <a:ext cx="1620180" cy="2031325"/>
            <a:chOff x="476546" y="2235925"/>
            <a:chExt cx="1620180" cy="2031325"/>
          </a:xfrm>
        </p:grpSpPr>
        <p:sp>
          <p:nvSpPr>
            <p:cNvPr id="65" name="TextBox 64"/>
            <p:cNvSpPr txBox="1"/>
            <p:nvPr/>
          </p:nvSpPr>
          <p:spPr>
            <a:xfrm>
              <a:off x="476546" y="2235925"/>
              <a:ext cx="16201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3946525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 7 . 8   cm   </a:t>
              </a:r>
            </a:p>
            <a:p>
              <a:pPr algn="r" defTabSz="3946525"/>
              <a:r>
                <a:rPr lang="en-CA" dirty="0" smtClean="0"/>
                <a:t>+  </a:t>
              </a:r>
              <a:r>
                <a:rPr lang="en-CA" dirty="0" smtClean="0">
                  <a:solidFill>
                    <a:srgbClr val="FF0000"/>
                  </a:solidFill>
                </a:rPr>
                <a:t>2 8 . 2   cm   </a:t>
              </a:r>
            </a:p>
            <a:p>
              <a:pPr algn="r" defTabSz="3946525"/>
              <a:r>
                <a:rPr lang="en-CA" dirty="0" smtClean="0"/>
                <a:t>+     </a:t>
              </a:r>
              <a:r>
                <a:rPr lang="en-CA" dirty="0" smtClean="0">
                  <a:solidFill>
                    <a:srgbClr val="236738"/>
                  </a:solidFill>
                </a:rPr>
                <a:t>5 . 7   cm  </a:t>
              </a: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+  3 4 . 0   cm</a:t>
              </a:r>
            </a:p>
            <a:p>
              <a:pPr algn="r" defTabSz="3946525"/>
              <a:endParaRPr lang="en-CA" dirty="0">
                <a:solidFill>
                  <a:srgbClr val="36174D"/>
                </a:solidFill>
              </a:endParaRP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[ 1 1 5 .7 cm ]	</a:t>
              </a:r>
              <a:endParaRPr lang="en-CA" dirty="0"/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836585" y="3536996"/>
              <a:ext cx="12601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03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0528" y="2148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7" y="745292"/>
            <a:ext cx="5128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Now let’s say you had a different measuring tool for each tile, and the measurements are:</a:t>
            </a:r>
            <a:endParaRPr lang="en-CA" sz="2400" dirty="0"/>
          </a:p>
        </p:txBody>
      </p:sp>
      <p:grpSp>
        <p:nvGrpSpPr>
          <p:cNvPr id="50" name="Group 49"/>
          <p:cNvGrpSpPr/>
          <p:nvPr/>
        </p:nvGrpSpPr>
        <p:grpSpPr>
          <a:xfrm>
            <a:off x="399326" y="2076728"/>
            <a:ext cx="3240669" cy="3004232"/>
            <a:chOff x="399326" y="2076728"/>
            <a:chExt cx="3240669" cy="3004232"/>
          </a:xfrm>
        </p:grpSpPr>
        <p:grpSp>
          <p:nvGrpSpPr>
            <p:cNvPr id="52" name="Group 51"/>
            <p:cNvGrpSpPr/>
            <p:nvPr/>
          </p:nvGrpSpPr>
          <p:grpSpPr>
            <a:xfrm>
              <a:off x="443039" y="2076728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7109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399326" y="3049635"/>
              <a:ext cx="3122098" cy="2031325"/>
              <a:chOff x="476546" y="2235925"/>
              <a:chExt cx="3122098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3122098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	47. 8 4 3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FF0000"/>
                    </a:solidFill>
                  </a:rPr>
                  <a:t>	28. 2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FF0000"/>
                    </a:solidFill>
                  </a:rPr>
                  <a:t>	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5. 6 9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34.	 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endParaRPr lang="en-CA" dirty="0">
                  <a:solidFill>
                    <a:srgbClr val="36174D"/>
                  </a:solidFill>
                </a:endParaRP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[115.7 3 3 	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1316488" y="3524882"/>
                <a:ext cx="156207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3" name="Group 62"/>
          <p:cNvGrpSpPr/>
          <p:nvPr/>
        </p:nvGrpSpPr>
        <p:grpSpPr>
          <a:xfrm>
            <a:off x="4420232" y="3049635"/>
            <a:ext cx="3122098" cy="2031325"/>
            <a:chOff x="476546" y="2235925"/>
            <a:chExt cx="3122098" cy="2031325"/>
          </a:xfrm>
        </p:grpSpPr>
        <p:sp>
          <p:nvSpPr>
            <p:cNvPr id="68" name="TextBox 67"/>
            <p:cNvSpPr txBox="1"/>
            <p:nvPr/>
          </p:nvSpPr>
          <p:spPr>
            <a:xfrm>
              <a:off x="476546" y="2235925"/>
              <a:ext cx="3122098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	47. 8 4 3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FF0000"/>
                  </a:solidFill>
                </a:rPr>
                <a:t>	28. 2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FF0000"/>
                  </a:solidFill>
                </a:rPr>
                <a:t>	</a:t>
              </a:r>
              <a:r>
                <a:rPr lang="en-CA" dirty="0" smtClean="0">
                  <a:solidFill>
                    <a:srgbClr val="FF0000"/>
                  </a:solidFill>
                </a:rPr>
                <a:t> </a:t>
              </a:r>
              <a:r>
                <a:rPr lang="en-CA" dirty="0" smtClean="0">
                  <a:solidFill>
                    <a:srgbClr val="236738"/>
                  </a:solidFill>
                </a:rPr>
                <a:t>5. 6 9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34.	 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endParaRPr lang="en-CA" dirty="0">
                <a:solidFill>
                  <a:srgbClr val="36174D"/>
                </a:solidFill>
              </a:endParaRP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[115.7 3 3 	cm ]	</a:t>
              </a:r>
              <a:endParaRPr lang="en-CA" dirty="0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316488" y="3524882"/>
              <a:ext cx="15620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563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When the numbers: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all in standard notation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each significant at least to the units (ones) position:</a:t>
            </a:r>
          </a:p>
          <a:p>
            <a:endParaRPr lang="en-CA" sz="2400" dirty="0"/>
          </a:p>
          <a:p>
            <a:endParaRPr lang="en-CA" sz="2400" dirty="0" smtClean="0"/>
          </a:p>
          <a:p>
            <a:r>
              <a:rPr lang="en-CA" sz="2400" dirty="0" smtClean="0"/>
              <a:t>The rule can be stated fairly simply:</a:t>
            </a:r>
          </a:p>
          <a:p>
            <a:endParaRPr lang="en-CA" sz="2400" dirty="0"/>
          </a:p>
          <a:p>
            <a:pPr algn="ctr"/>
            <a:r>
              <a:rPr lang="en-CA" sz="2400" b="1" dirty="0" smtClean="0"/>
              <a:t>“round off the result to the same number of decimal places as the input value with the </a:t>
            </a:r>
            <a:r>
              <a:rPr lang="en-CA" sz="2400" b="1" i="1" dirty="0" smtClean="0"/>
              <a:t>fewest</a:t>
            </a:r>
            <a:r>
              <a:rPr lang="en-CA" sz="2400" b="1" dirty="0" smtClean="0"/>
              <a:t> decimal places”</a:t>
            </a:r>
            <a:endParaRPr lang="en-CA" sz="2400" b="1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597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When the numbers:</a:t>
            </a:r>
          </a:p>
          <a:p>
            <a:pPr>
              <a:tabLst>
                <a:tab pos="452438" algn="l"/>
              </a:tabLst>
            </a:pPr>
            <a:endParaRPr lang="en-CA" sz="2400" dirty="0" smtClean="0"/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all in standard notation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	or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each significant at least to the units (ones) position: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836585" y="3311983"/>
            <a:ext cx="5580620" cy="2862322"/>
            <a:chOff x="1241630" y="3570605"/>
            <a:chExt cx="5580620" cy="2862322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70605"/>
              <a:ext cx="558062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1.5 3 8 8 1 3	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3.9 6 9 5 8	x 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8.3 8 0	x 10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 </a:t>
              </a:r>
              <a:r>
                <a:rPr lang="en-CA" sz="2400" b="1" baseline="30000" dirty="0">
                  <a:solidFill>
                    <a:srgbClr val="FF0000"/>
                  </a:solidFill>
                </a:rPr>
                <a:t>–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29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</a:tabLst>
              </a:pP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defTabSz="1433513">
                <a:lnSpc>
                  <a:spcPct val="150000"/>
                </a:lnSpc>
                <a:tabLst>
                  <a:tab pos="539750" algn="dec"/>
                  <a:tab pos="1973263" algn="l"/>
                  <a:tab pos="3406775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[5.5 0 9 2 3 1	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 x 10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kg]</a:t>
              </a: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80" y="5625175"/>
              <a:ext cx="346538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355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30</a:t>
            </a:fld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430846" y="877717"/>
            <a:ext cx="82792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You have to modify the scientific notation as needed so that all the exponents have the </a:t>
            </a:r>
            <a:r>
              <a:rPr lang="en-CA" sz="2400" b="1" i="1" dirty="0" smtClean="0"/>
              <a:t>same</a:t>
            </a:r>
            <a:r>
              <a:rPr lang="en-CA" sz="2400" dirty="0" smtClean="0"/>
              <a:t> value (you don’t need to convert them into standard notation!)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The simplest strategy: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Add them up on a calculator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Convert all of the values into the same exponent as the exponent in the answer you get </a:t>
            </a:r>
          </a:p>
          <a:p>
            <a:pPr marL="452438" indent="-452438"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 smtClean="0"/>
              <a:t>If you make the</a:t>
            </a:r>
            <a:r>
              <a:rPr lang="en-CA" sz="2400" dirty="0"/>
              <a:t> exponent</a:t>
            </a:r>
            <a:r>
              <a:rPr lang="en-CA" sz="2400" dirty="0" smtClean="0"/>
              <a:t> larger, the </a:t>
            </a:r>
            <a:r>
              <a:rPr lang="en-CA" sz="2400" dirty="0"/>
              <a:t>significand </a:t>
            </a:r>
            <a:r>
              <a:rPr lang="en-CA" sz="2400" dirty="0" smtClean="0"/>
              <a:t>gets smaller;</a:t>
            </a:r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/>
              <a:t>If you make the exponent </a:t>
            </a:r>
            <a:r>
              <a:rPr lang="en-CA" sz="2400" dirty="0" smtClean="0"/>
              <a:t>smaller, </a:t>
            </a:r>
            <a:r>
              <a:rPr lang="en-CA" sz="2400" dirty="0"/>
              <a:t>the significand gets </a:t>
            </a:r>
            <a:r>
              <a:rPr lang="en-CA" sz="2400" dirty="0" smtClean="0"/>
              <a:t>larger.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80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5316" y="992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31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163049" y="1103051"/>
            <a:ext cx="4069624" cy="3293209"/>
            <a:chOff x="1241630" y="3536996"/>
            <a:chExt cx="6310615" cy="3293209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36996"/>
              <a:ext cx="6310615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9.624793	x 10</a:t>
              </a:r>
              <a:r>
                <a:rPr lang="en-CA" sz="2200" baseline="30000" dirty="0"/>
                <a:t> </a:t>
              </a:r>
              <a:r>
                <a:rPr lang="en-CA" sz="2200" baseline="30000" dirty="0" smtClean="0"/>
                <a:t>–24</a:t>
              </a:r>
              <a:r>
                <a:rPr lang="en-CA" sz="2200" dirty="0"/>
                <a:t>	</a:t>
              </a:r>
              <a:r>
                <a:rPr lang="en-CA" sz="2200" dirty="0" smtClean="0"/>
                <a:t>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7.439	x </a:t>
              </a:r>
              <a:r>
                <a:rPr lang="en-CA" sz="2200" dirty="0"/>
                <a:t>10</a:t>
              </a:r>
              <a:r>
                <a:rPr lang="en-CA" sz="2200" baseline="30000" dirty="0"/>
                <a:t> –</a:t>
              </a:r>
              <a:r>
                <a:rPr lang="en-CA" sz="2200" baseline="30000" dirty="0" smtClean="0"/>
                <a:t>25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6.2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28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endParaRPr lang="en-CA" sz="1600" dirty="0"/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[1.0369313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23 </a:t>
              </a:r>
              <a:r>
                <a:rPr lang="en-CA" sz="2200" dirty="0" smtClean="0">
                  <a:solidFill>
                    <a:prstClr val="black"/>
                  </a:solidFill>
                </a:rPr>
                <a:t>]	</a:t>
              </a:r>
              <a:r>
                <a:rPr lang="en-CA" sz="2200" dirty="0" smtClean="0"/>
                <a:t>kg</a:t>
              </a:r>
              <a:endParaRPr lang="en-CA" sz="2200" dirty="0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79" y="5917940"/>
              <a:ext cx="346538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450466"/>
              </p:ext>
            </p:extLst>
          </p:nvPr>
        </p:nvGraphicFramePr>
        <p:xfrm>
          <a:off x="4076945" y="1217147"/>
          <a:ext cx="4500500" cy="3099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  <a:gridCol w="225025"/>
                <a:gridCol w="270030"/>
                <a:gridCol w="270030"/>
                <a:gridCol w="265544"/>
                <a:gridCol w="229511"/>
                <a:gridCol w="243091"/>
                <a:gridCol w="264322"/>
                <a:gridCol w="264322"/>
                <a:gridCol w="264322"/>
                <a:gridCol w="264322"/>
                <a:gridCol w="264322"/>
                <a:gridCol w="264322"/>
                <a:gridCol w="264322"/>
                <a:gridCol w="786975"/>
              </a:tblGrid>
              <a:tr h="727523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 smtClean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3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070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03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36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4121950" y="3483995"/>
            <a:ext cx="44104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5" name="Oval 54"/>
          <p:cNvSpPr/>
          <p:nvPr/>
        </p:nvSpPr>
        <p:spPr>
          <a:xfrm>
            <a:off x="4519737" y="160178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7" name="Oval 56"/>
          <p:cNvSpPr/>
          <p:nvPr/>
        </p:nvSpPr>
        <p:spPr>
          <a:xfrm>
            <a:off x="4519737" y="2266725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8" name="Oval 57"/>
          <p:cNvSpPr/>
          <p:nvPr/>
        </p:nvSpPr>
        <p:spPr>
          <a:xfrm>
            <a:off x="4519737" y="295579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9" name="Oval 58"/>
          <p:cNvSpPr/>
          <p:nvPr/>
        </p:nvSpPr>
        <p:spPr>
          <a:xfrm>
            <a:off x="4519736" y="4078354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6" name="Rectangle 55"/>
          <p:cNvSpPr/>
          <p:nvPr/>
        </p:nvSpPr>
        <p:spPr>
          <a:xfrm>
            <a:off x="7812360" y="3879019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x 10</a:t>
            </a:r>
            <a:r>
              <a:rPr lang="en-CA" baseline="30000" dirty="0"/>
              <a:t> –23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579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32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701570" y="1114420"/>
            <a:ext cx="7490995" cy="4396503"/>
            <a:chOff x="701570" y="1114420"/>
            <a:chExt cx="7490995" cy="4396503"/>
          </a:xfrm>
        </p:grpSpPr>
        <p:sp>
          <p:nvSpPr>
            <p:cNvPr id="47" name="TextBox 46"/>
            <p:cNvSpPr txBox="1"/>
            <p:nvPr/>
          </p:nvSpPr>
          <p:spPr>
            <a:xfrm>
              <a:off x="701571" y="1114420"/>
              <a:ext cx="74909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Logarithm:  The power to which 10 must be raised to restore the original value.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01570" y="3202599"/>
              <a:ext cx="749099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Since you have to raise 10 to the power of 3 to get your “1000.” back,</a:t>
              </a:r>
            </a:p>
            <a:p>
              <a:endParaRPr lang="en-CA" sz="2400" dirty="0"/>
            </a:p>
            <a:p>
              <a:r>
                <a:rPr lang="en-CA" sz="2400" dirty="0" smtClean="0"/>
                <a:t>The log of 1000.  is 3</a:t>
              </a:r>
            </a:p>
            <a:p>
              <a:endParaRPr lang="en-CA" sz="2400" dirty="0"/>
            </a:p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893150" y="2399011"/>
              <a:ext cx="1308920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flipH="1" flipV="1">
              <a:off x="5663371" y="2341970"/>
              <a:ext cx="393794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flipV="1">
              <a:off x="1241630" y="2483895"/>
              <a:ext cx="810090" cy="112118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8289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33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397961" y="1110831"/>
            <a:ext cx="7490994" cy="1132127"/>
            <a:chOff x="712996" y="2082552"/>
            <a:chExt cx="7490994" cy="1132127"/>
          </a:xfrm>
        </p:grpSpPr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12996" y="2753014"/>
              <a:ext cx="74909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72782" y="2569913"/>
            <a:ext cx="823796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/>
              <a:t>What about the sig figs?</a:t>
            </a:r>
          </a:p>
          <a:p>
            <a:endParaRPr lang="en-CA" sz="2400" baseline="30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Where does the 3 come from?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was it part of the sig figs originally (before the log was taken)?</a:t>
            </a:r>
          </a:p>
          <a:p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0827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34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log (1000.)  =  3</a:t>
            </a:r>
            <a:endParaRPr lang="en-CA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448047" y="1828983"/>
            <a:ext cx="75692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What about the sig figs?</a:t>
            </a:r>
          </a:p>
          <a:p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r>
              <a:rPr lang="en-CA" sz="2400" dirty="0" smtClean="0"/>
              <a:t>These sig figs need to be preserved –</a:t>
            </a:r>
          </a:p>
          <a:p>
            <a:endParaRPr lang="en-CA" sz="2400" dirty="0"/>
          </a:p>
          <a:p>
            <a:r>
              <a:rPr lang="en-CA" sz="2400" dirty="0" smtClean="0"/>
              <a:t>How can you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the numerical value of three…</a:t>
            </a:r>
          </a:p>
          <a:p>
            <a:r>
              <a:rPr lang="en-CA" sz="2400" dirty="0" smtClean="0"/>
              <a:t>		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have the correct number of sig figs?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5006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35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 rule for logs and </a:t>
            </a:r>
            <a:r>
              <a:rPr lang="en-CA" sz="2400" dirty="0" err="1" smtClean="0"/>
              <a:t>ln’s</a:t>
            </a:r>
            <a:r>
              <a:rPr lang="en-CA" sz="2400" dirty="0" smtClean="0"/>
              <a:t>:</a:t>
            </a:r>
          </a:p>
          <a:p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Determine the number of sig figs in the original value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this many </a:t>
            </a:r>
            <a:r>
              <a:rPr lang="en-CA" sz="2400" b="1" dirty="0" smtClean="0"/>
              <a:t>decimal places </a:t>
            </a:r>
            <a:r>
              <a:rPr lang="en-CA" sz="2400" dirty="0" smtClean="0"/>
              <a:t>in the calculated log or ln.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any digits in front of the decimal place, but don’t count them as sig figs.  They are analogous to leading zeros in this context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Add zeros on the end of the value if you don’t have enough sig figs already</a:t>
            </a:r>
          </a:p>
          <a:p>
            <a:r>
              <a:rPr lang="en-CA" sz="2400" dirty="0" smtClean="0"/>
              <a:t> 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4408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Significant figure rule for logs and </a:t>
            </a:r>
            <a:r>
              <a:rPr lang="en-CA" sz="2000" dirty="0" err="1" smtClean="0"/>
              <a:t>ln’s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Determine the number of sig figs in the original value</a:t>
            </a:r>
          </a:p>
          <a:p>
            <a:pPr marL="539750" lvl="1" indent="-269875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Keep this many </a:t>
            </a:r>
            <a:r>
              <a:rPr lang="en-CA" sz="2000" b="1" dirty="0" smtClean="0"/>
              <a:t>decimal places </a:t>
            </a:r>
            <a:r>
              <a:rPr lang="en-CA" sz="2000" dirty="0" smtClean="0"/>
              <a:t>in the calculated log or ln. 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Keep any digits in front of the decimal place, but don’t count them as sig figs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Add zeros on the end of the value if you don’t have enough sig figs already</a:t>
            </a:r>
          </a:p>
          <a:p>
            <a:endParaRPr lang="en-CA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386535" y="3411597"/>
            <a:ext cx="6944530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/>
              <a:t>log (1 0 0 0 ) = [ 3 ] = </a:t>
            </a:r>
          </a:p>
          <a:p>
            <a:endParaRPr lang="en-CA" sz="1200" dirty="0"/>
          </a:p>
          <a:p>
            <a:r>
              <a:rPr lang="en-CA" sz="3200" dirty="0" smtClean="0"/>
              <a:t>log (1 0 0 0</a:t>
            </a:r>
            <a:r>
              <a:rPr lang="en-CA" sz="4800" b="1" dirty="0" smtClean="0"/>
              <a:t>.</a:t>
            </a:r>
            <a:r>
              <a:rPr lang="en-CA" sz="3200" dirty="0" smtClean="0"/>
              <a:t>) =  [ 3 ] = </a:t>
            </a:r>
          </a:p>
          <a:p>
            <a:endParaRPr lang="en-CA" sz="2400" dirty="0"/>
          </a:p>
          <a:p>
            <a:r>
              <a:rPr lang="en-CA" sz="3200" dirty="0" smtClean="0"/>
              <a:t>log ( 9. 8 5 x 10</a:t>
            </a:r>
            <a:r>
              <a:rPr lang="en-CA" sz="3200" baseline="30000" dirty="0" smtClean="0"/>
              <a:t>–31</a:t>
            </a:r>
            <a:r>
              <a:rPr lang="en-CA" sz="3200" dirty="0" smtClean="0"/>
              <a:t>) = [ – 30.00656377] =  </a:t>
            </a:r>
            <a:endParaRPr lang="en-CA" sz="3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3293985"/>
            <a:ext cx="7880560" cy="30102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740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Taking </a:t>
            </a:r>
            <a:r>
              <a:rPr lang="en-CA" sz="2000" dirty="0" err="1" smtClean="0"/>
              <a:t>antilogs</a:t>
            </a:r>
            <a:r>
              <a:rPr lang="en-CA" sz="2000" dirty="0" smtClean="0"/>
              <a:t> &amp; </a:t>
            </a:r>
            <a:r>
              <a:rPr lang="en-CA" sz="2000" dirty="0" err="1" smtClean="0"/>
              <a:t>antilns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The number of sig figs </a:t>
            </a:r>
            <a:r>
              <a:rPr lang="en-CA" sz="2000" b="1" dirty="0" smtClean="0"/>
              <a:t>after the decimal place </a:t>
            </a:r>
            <a:r>
              <a:rPr lang="en-CA" sz="2000" dirty="0" smtClean="0"/>
              <a:t>represents the total number of sig figs in the calculated result.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02113" y="2668515"/>
            <a:ext cx="571502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log x = 4.939 ;	x = </a:t>
            </a:r>
            <a:r>
              <a:rPr lang="en-CA" sz="2000" dirty="0" smtClean="0"/>
              <a:t>[ 86 896.024293 ] </a:t>
            </a:r>
          </a:p>
          <a:p>
            <a:pPr defTabSz="2012950">
              <a:tabLst>
                <a:tab pos="3051175" algn="l"/>
              </a:tabLst>
            </a:pPr>
            <a:endParaRPr lang="en-CA" sz="1200" dirty="0" smtClean="0"/>
          </a:p>
          <a:p>
            <a:pPr defTabSz="2012950">
              <a:tabLst>
                <a:tab pos="3051175" algn="l"/>
              </a:tabLst>
            </a:pPr>
            <a:endParaRPr lang="en-CA" sz="1200" dirty="0"/>
          </a:p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ln x =  0.6 ;	x = </a:t>
            </a:r>
            <a:r>
              <a:rPr lang="en-CA" sz="2000" dirty="0" smtClean="0"/>
              <a:t>[ 1.8221188 ]</a:t>
            </a:r>
          </a:p>
          <a:p>
            <a:pPr defTabSz="2012950">
              <a:tabLst>
                <a:tab pos="3051175" algn="l"/>
              </a:tabLst>
            </a:pPr>
            <a:endParaRPr lang="en-CA" sz="2400" dirty="0"/>
          </a:p>
          <a:p>
            <a:pPr defTabSz="2012950">
              <a:tabLst>
                <a:tab pos="3051175" algn="l"/>
              </a:tabLst>
            </a:pPr>
            <a:endParaRPr lang="en-CA" sz="1000" dirty="0"/>
          </a:p>
          <a:p>
            <a:pPr defTabSz="2012950">
              <a:tabLst>
                <a:tab pos="3051175" algn="l"/>
              </a:tabLst>
            </a:pPr>
            <a:r>
              <a:rPr lang="en-CA" sz="3200" baseline="30000" dirty="0" smtClean="0">
                <a:solidFill>
                  <a:srgbClr val="FF0000"/>
                </a:solidFill>
              </a:rPr>
              <a:t>**</a:t>
            </a:r>
            <a:r>
              <a:rPr lang="en-CA" sz="3200" dirty="0" smtClean="0"/>
              <a:t>ln x = 5.3 x 10</a:t>
            </a:r>
            <a:r>
              <a:rPr lang="en-CA" sz="3200" baseline="30000" dirty="0" smtClean="0"/>
              <a:t>–3 </a:t>
            </a:r>
            <a:r>
              <a:rPr lang="en-CA" sz="3200" dirty="0" smtClean="0"/>
              <a:t>;	x = </a:t>
            </a:r>
            <a:r>
              <a:rPr lang="en-CA" sz="2000" dirty="0" smtClean="0"/>
              <a:t>[ 1.00531407 ]</a:t>
            </a:r>
            <a:endParaRPr lang="en-CA" sz="20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2569913"/>
            <a:ext cx="7880560" cy="373427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2326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counted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the number of students in the room</a:t>
            </a:r>
          </a:p>
          <a:p>
            <a:pPr lvl="1"/>
            <a:r>
              <a:rPr lang="en-CA" sz="2000" dirty="0"/>
              <a:t>	</a:t>
            </a:r>
            <a:r>
              <a:rPr lang="en-CA" sz="2000" dirty="0" smtClean="0"/>
              <a:t>the number of steps in a staircase</a:t>
            </a:r>
          </a:p>
          <a:p>
            <a:pPr lvl="1"/>
            <a:endParaRPr lang="en-CA" sz="2000" dirty="0"/>
          </a:p>
        </p:txBody>
      </p:sp>
      <p:grpSp>
        <p:nvGrpSpPr>
          <p:cNvPr id="70" name="Group 69"/>
          <p:cNvGrpSpPr/>
          <p:nvPr/>
        </p:nvGrpSpPr>
        <p:grpSpPr>
          <a:xfrm>
            <a:off x="386535" y="3515667"/>
            <a:ext cx="8606202" cy="2298598"/>
            <a:chOff x="386535" y="2675502"/>
            <a:chExt cx="8606202" cy="2298598"/>
          </a:xfrm>
        </p:grpSpPr>
        <p:grpSp>
          <p:nvGrpSpPr>
            <p:cNvPr id="51" name="Group 50"/>
            <p:cNvGrpSpPr/>
            <p:nvPr/>
          </p:nvGrpSpPr>
          <p:grpSpPr>
            <a:xfrm>
              <a:off x="3261797" y="3225312"/>
              <a:ext cx="4715730" cy="718829"/>
              <a:chOff x="504445" y="1073483"/>
              <a:chExt cx="4715730" cy="718829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504445" y="1099421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4" name="TextBox 6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1" name="TextBox 5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b="0" i="1" smtClean="0">
                                  <a:latin typeface="Cambria Math"/>
                                </a:rPr>
                                <m:t>284.2 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𝗑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 103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8.314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>
              <p:sp>
                <p:nvSpPr>
                  <p:cNvPr id="53" name="TextBox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54" name="Group 53"/>
              <p:cNvGrpSpPr/>
              <p:nvPr/>
            </p:nvGrpSpPr>
            <p:grpSpPr>
              <a:xfrm>
                <a:off x="3356784" y="1073483"/>
                <a:ext cx="1863391" cy="681711"/>
                <a:chOff x="3356784" y="1073483"/>
                <a:chExt cx="1863391" cy="681711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4140660" y="1134749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–</a:t>
                  </a:r>
                  <a:endParaRPr lang="en-CA" sz="2400" dirty="0"/>
                </a:p>
              </p:txBody>
            </p:sp>
            <p:grpSp>
              <p:nvGrpSpPr>
                <p:cNvPr id="57" name="Group 56"/>
                <p:cNvGrpSpPr/>
                <p:nvPr/>
              </p:nvGrpSpPr>
              <p:grpSpPr>
                <a:xfrm>
                  <a:off x="3356784" y="1073483"/>
                  <a:ext cx="954198" cy="646331"/>
                  <a:chOff x="4697922" y="892459"/>
                  <a:chExt cx="954198" cy="646331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62" name="TextBox 61"/>
                      <p:cNvSpPr txBox="1"/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392.6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62" name="TextBox 61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blipFill rotWithShape="1"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3" name="TextBox 62"/>
                  <p:cNvSpPr txBox="1"/>
                  <p:nvPr/>
                </p:nvSpPr>
                <p:spPr>
                  <a:xfrm>
                    <a:off x="4697922" y="89245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  <p:grpSp>
              <p:nvGrpSpPr>
                <p:cNvPr id="58" name="Group 57"/>
                <p:cNvGrpSpPr/>
                <p:nvPr/>
              </p:nvGrpSpPr>
              <p:grpSpPr>
                <a:xfrm>
                  <a:off x="4265977" y="1081444"/>
                  <a:ext cx="954198" cy="673750"/>
                  <a:chOff x="6012160" y="919670"/>
                  <a:chExt cx="954198" cy="673750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59" name="TextBox 58"/>
                      <p:cNvSpPr txBox="1"/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  <m:t>437.0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59" name="TextBox 5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blipFill rotWithShape="0">
                        <a:blip r:embed="rId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1" name="TextBox 60"/>
                  <p:cNvSpPr txBox="1"/>
                  <p:nvPr/>
                </p:nvSpPr>
                <p:spPr>
                  <a:xfrm flipV="1">
                    <a:off x="6642230" y="94708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</p:grpSp>
        </p:grpSp>
        <p:grpSp>
          <p:nvGrpSpPr>
            <p:cNvPr id="69" name="Group 68"/>
            <p:cNvGrpSpPr/>
            <p:nvPr/>
          </p:nvGrpSpPr>
          <p:grpSpPr>
            <a:xfrm>
              <a:off x="386535" y="2675502"/>
              <a:ext cx="8606202" cy="2298598"/>
              <a:chOff x="386535" y="2675502"/>
              <a:chExt cx="8606202" cy="2298598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386535" y="2675502"/>
                <a:ext cx="828092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CA" sz="2000" dirty="0"/>
                  <a:t>Numbers that serve as </a:t>
                </a:r>
                <a:r>
                  <a:rPr lang="en-CA" sz="2000" b="1" i="1" dirty="0"/>
                  <a:t>mathematical operators</a:t>
                </a:r>
                <a:r>
                  <a:rPr lang="en-CA" sz="2000" dirty="0" smtClean="0"/>
                  <a:t>:</a:t>
                </a:r>
                <a:endParaRPr lang="en-CA" sz="2000" dirty="0"/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386535" y="3342884"/>
                <a:ext cx="8606202" cy="1631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/>
                <a:r>
                  <a:rPr lang="en-CA" sz="2000" dirty="0"/>
                  <a:t>e.g.	in the equation </a:t>
                </a:r>
                <a:r>
                  <a:rPr lang="en-CA" sz="2000" dirty="0" smtClean="0"/>
                  <a:t>:</a:t>
                </a:r>
              </a:p>
              <a:p>
                <a:pPr lvl="1"/>
                <a:endParaRPr lang="en-CA" sz="2000" dirty="0" smtClean="0"/>
              </a:p>
              <a:p>
                <a:pPr lvl="1"/>
                <a:endParaRPr lang="en-CA" sz="2000" dirty="0"/>
              </a:p>
              <a:p>
                <a:pPr lvl="1"/>
                <a:endParaRPr lang="en-CA" sz="2000" dirty="0" smtClean="0"/>
              </a:p>
              <a:p>
                <a:pPr lvl="1"/>
                <a:r>
                  <a:rPr lang="en-CA" sz="2000" dirty="0" smtClean="0"/>
                  <a:t>the 1’s mean “invert” and are interchangeable with  (392.6)</a:t>
                </a:r>
                <a:r>
                  <a:rPr lang="en-CA" sz="2000" baseline="30000" dirty="0" smtClean="0"/>
                  <a:t>–1</a:t>
                </a:r>
                <a:r>
                  <a:rPr lang="en-CA" sz="2000" dirty="0" smtClean="0"/>
                  <a:t> and (437.0)</a:t>
                </a:r>
                <a:r>
                  <a:rPr lang="en-CA" sz="2000" baseline="30000" dirty="0" smtClean="0"/>
                  <a:t>–</a:t>
                </a:r>
                <a:r>
                  <a:rPr lang="en-CA" sz="2000" baseline="30000" dirty="0"/>
                  <a:t>1</a:t>
                </a:r>
                <a:r>
                  <a:rPr lang="en-CA" sz="2000" dirty="0"/>
                  <a:t> </a:t>
                </a:r>
                <a:r>
                  <a:rPr lang="en-CA" sz="2000" dirty="0" smtClean="0"/>
                  <a:t>. </a:t>
                </a:r>
                <a:endParaRPr lang="en-CA" sz="2000" dirty="0"/>
              </a:p>
            </p:txBody>
          </p:sp>
        </p:grp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816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defined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by convention, there are </a:t>
            </a:r>
            <a:r>
              <a:rPr lang="en-CA" sz="2000" b="1" dirty="0" smtClean="0"/>
              <a:t>exactly</a:t>
            </a:r>
            <a:r>
              <a:rPr lang="en-CA" sz="2000" dirty="0" smtClean="0"/>
              <a:t> 2.54 cm in an inch.</a:t>
            </a:r>
          </a:p>
          <a:p>
            <a:pPr lvl="1"/>
            <a:endParaRPr lang="en-CA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0770" y="3113965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i="1" dirty="0" smtClean="0"/>
              <a:t>Unit prefix conversions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k (as in </a:t>
            </a:r>
            <a:r>
              <a:rPr lang="en-CA" sz="2000" b="1" u="sng" dirty="0" smtClean="0"/>
              <a:t>kilo</a:t>
            </a:r>
            <a:r>
              <a:rPr lang="en-CA" sz="2000" dirty="0" smtClean="0"/>
              <a:t>meter) is exactly 1000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dirty="0" smtClean="0"/>
              <a:t>	p (as in </a:t>
            </a:r>
            <a:r>
              <a:rPr lang="en-CA" sz="2000" b="1" u="sng" dirty="0" err="1" smtClean="0"/>
              <a:t>pico</a:t>
            </a:r>
            <a:r>
              <a:rPr lang="en-CA" sz="2000" dirty="0" err="1" smtClean="0"/>
              <a:t>meter</a:t>
            </a:r>
            <a:r>
              <a:rPr lang="en-CA" sz="2000" dirty="0" smtClean="0"/>
              <a:t>) is exactly 10</a:t>
            </a:r>
            <a:r>
              <a:rPr lang="en-CA" sz="2000" baseline="30000" dirty="0" smtClean="0"/>
              <a:t>–12</a:t>
            </a:r>
            <a:r>
              <a:rPr lang="en-CA" sz="2000" dirty="0" smtClean="0"/>
              <a:t> </a:t>
            </a:r>
            <a:endParaRPr lang="en-CA" sz="20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379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4" y="76772"/>
            <a:ext cx="8934709" cy="6682598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40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d		Multi-step Calculations</a:t>
            </a:r>
            <a:endParaRPr lang="en-CA" sz="28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1951026"/>
            <a:ext cx="7880560" cy="43531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504445" y="1073483"/>
            <a:ext cx="4715730" cy="718829"/>
            <a:chOff x="504445" y="1073483"/>
            <a:chExt cx="4715730" cy="718829"/>
          </a:xfrm>
        </p:grpSpPr>
        <p:grpSp>
          <p:nvGrpSpPr>
            <p:cNvPr id="70" name="Group 69"/>
            <p:cNvGrpSpPr/>
            <p:nvPr/>
          </p:nvGrpSpPr>
          <p:grpSpPr>
            <a:xfrm>
              <a:off x="504445" y="1099421"/>
              <a:ext cx="1475736" cy="692891"/>
              <a:chOff x="284468" y="764263"/>
              <a:chExt cx="1475736" cy="69289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i="1">
                                  <a:latin typeface="Cambria Math"/>
                                </a:rPr>
                                <m:t>𝗑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1.86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 xmlns="">
              <p:sp>
                <p:nvSpPr>
                  <p:cNvPr id="51" name="TextBox 5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8" name="TextBox 47"/>
              <p:cNvSpPr txBox="1"/>
              <p:nvPr/>
            </p:nvSpPr>
            <p:spPr>
              <a:xfrm>
                <a:off x="1421650" y="83532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84468" y="818720"/>
                <a:ext cx="4171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ln</a:t>
                </a:r>
                <a:endParaRPr lang="en-CA" sz="24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39506" y="76426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 flipV="1">
                <a:off x="1142527" y="81082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2" name="TextBox 51"/>
                <p:cNvSpPr txBox="1"/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CA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CA" b="0" i="1" smtClean="0">
                                <a:latin typeface="Cambria Math"/>
                              </a:rPr>
                              <m:t>284.2 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𝗑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 103</m:t>
                            </m:r>
                          </m:num>
                          <m:den>
                            <m:r>
                              <a:rPr lang="en-CA" b="0" i="1" smtClean="0">
                                <a:latin typeface="Cambria Math"/>
                              </a:rPr>
                              <m:t>8.314</m:t>
                            </m:r>
                          </m:den>
                        </m:f>
                      </m:oMath>
                    </m:oMathPara>
                  </a14:m>
                  <a:endParaRPr lang="en-CA" b="0" dirty="0" smtClean="0"/>
                </a:p>
              </p:txBody>
            </p:sp>
          </mc:Choice>
          <mc:Fallback>
            <p:sp>
              <p:nvSpPr>
                <p:cNvPr id="52" name="TextBox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79" name="Group 78"/>
            <p:cNvGrpSpPr/>
            <p:nvPr/>
          </p:nvGrpSpPr>
          <p:grpSpPr>
            <a:xfrm>
              <a:off x="3356784" y="1073483"/>
              <a:ext cx="1863391" cy="681711"/>
              <a:chOff x="3356784" y="1073483"/>
              <a:chExt cx="1863391" cy="681711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4140660" y="1134749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–</a:t>
                </a:r>
                <a:endParaRPr lang="en-CA" sz="2400" dirty="0"/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3356784" y="1073483"/>
                <a:ext cx="954198" cy="646331"/>
                <a:chOff x="4697922" y="892459"/>
                <a:chExt cx="954198" cy="64633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3" name="TextBox 52"/>
                    <p:cNvSpPr txBox="1"/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392.6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3" name="TextBox 5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blipFill rotWithShape="1"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3" name="TextBox 62"/>
                <p:cNvSpPr txBox="1"/>
                <p:nvPr/>
              </p:nvSpPr>
              <p:spPr>
                <a:xfrm>
                  <a:off x="4697922" y="89245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67" name="Group 66"/>
              <p:cNvGrpSpPr/>
              <p:nvPr/>
            </p:nvGrpSpPr>
            <p:grpSpPr>
              <a:xfrm>
                <a:off x="4265977" y="1081444"/>
                <a:ext cx="954198" cy="673750"/>
                <a:chOff x="6012160" y="919670"/>
                <a:chExt cx="954198" cy="673750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4" name="TextBox 53"/>
                    <p:cNvSpPr txBox="1"/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437.0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4" name="TextBox 5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 flipV="1">
                  <a:off x="6642230" y="94708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</p:grpSp>
      </p:grpSp>
      <p:grpSp>
        <p:nvGrpSpPr>
          <p:cNvPr id="131" name="Group 130"/>
          <p:cNvGrpSpPr/>
          <p:nvPr/>
        </p:nvGrpSpPr>
        <p:grpSpPr>
          <a:xfrm>
            <a:off x="476211" y="2149851"/>
            <a:ext cx="6232034" cy="3901054"/>
            <a:chOff x="476211" y="2149851"/>
            <a:chExt cx="6232034" cy="3901054"/>
          </a:xfrm>
        </p:grpSpPr>
        <p:grpSp>
          <p:nvGrpSpPr>
            <p:cNvPr id="128" name="Group 127"/>
            <p:cNvGrpSpPr/>
            <p:nvPr/>
          </p:nvGrpSpPr>
          <p:grpSpPr>
            <a:xfrm>
              <a:off x="476211" y="2149851"/>
              <a:ext cx="6166019" cy="1560593"/>
              <a:chOff x="476211" y="2149851"/>
              <a:chExt cx="6166019" cy="1560593"/>
            </a:xfrm>
          </p:grpSpPr>
          <p:grpSp>
            <p:nvGrpSpPr>
              <p:cNvPr id="72" name="Group 71"/>
              <p:cNvGrpSpPr/>
              <p:nvPr/>
            </p:nvGrpSpPr>
            <p:grpSpPr>
              <a:xfrm>
                <a:off x="485974" y="2271216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3" name="TextBox 7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73" name="TextBox 7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4" name="TextBox 7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76" name="TextBox 7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78" name="TextBox 77"/>
              <p:cNvSpPr txBox="1"/>
              <p:nvPr/>
            </p:nvSpPr>
            <p:spPr>
              <a:xfrm>
                <a:off x="1939599" y="2335124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80912" y="219601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 flipV="1">
                <a:off x="6127123" y="223139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3990303" y="2409715"/>
                <a:ext cx="2700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/>
                  <a:t>–</a:t>
                </a:r>
                <a:endParaRPr lang="en-CA" dirty="0"/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476211" y="301755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TextBox 9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93" name="TextBox 9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4" name="TextBox 9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95" name="TextBox 9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97" name="TextBox 9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98" name="TextBox 97"/>
              <p:cNvSpPr txBox="1"/>
              <p:nvPr/>
            </p:nvSpPr>
            <p:spPr>
              <a:xfrm>
                <a:off x="1961710" y="3118900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grpSp>
            <p:nvGrpSpPr>
              <p:cNvPr id="101" name="Group 100"/>
              <p:cNvGrpSpPr/>
              <p:nvPr/>
            </p:nvGrpSpPr>
            <p:grpSpPr>
              <a:xfrm>
                <a:off x="4295543" y="2149851"/>
                <a:ext cx="2089133" cy="1369159"/>
                <a:chOff x="4295543" y="2149851"/>
                <a:chExt cx="2089133" cy="1369159"/>
              </a:xfrm>
            </p:grpSpPr>
            <p:grpSp>
              <p:nvGrpSpPr>
                <p:cNvPr id="100" name="Group 99"/>
                <p:cNvGrpSpPr/>
                <p:nvPr/>
              </p:nvGrpSpPr>
              <p:grpSpPr>
                <a:xfrm>
                  <a:off x="4295543" y="2149851"/>
                  <a:ext cx="2089133" cy="727878"/>
                  <a:chOff x="4295543" y="2149851"/>
                  <a:chExt cx="2089133" cy="727878"/>
                </a:xfrm>
              </p:grpSpPr>
              <p:sp>
                <p:nvSpPr>
                  <p:cNvPr id="88" name="TextBox 87"/>
                  <p:cNvSpPr txBox="1"/>
                  <p:nvPr/>
                </p:nvSpPr>
                <p:spPr>
                  <a:xfrm>
                    <a:off x="4295543" y="2149851"/>
                    <a:ext cx="208913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CA" dirty="0" smtClean="0"/>
                      <a:t>0.0 0 2   5 4 7   1 2 1</a:t>
                    </a:r>
                    <a:endParaRPr lang="en-CA" dirty="0"/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4301970" y="2508397"/>
                    <a:ext cx="2047355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dirty="0" smtClean="0"/>
                      <a:t>0.0 0 2   2 8 8   3 2 9</a:t>
                    </a:r>
                    <a:endParaRPr lang="en-CA" dirty="0"/>
                  </a:p>
                </p:txBody>
              </p:sp>
            </p:grpSp>
            <p:sp>
              <p:nvSpPr>
                <p:cNvPr id="99" name="TextBox 98"/>
                <p:cNvSpPr txBox="1"/>
                <p:nvPr/>
              </p:nvSpPr>
              <p:spPr>
                <a:xfrm>
                  <a:off x="4301970" y="3149678"/>
                  <a:ext cx="204735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dirty="0" smtClean="0"/>
                    <a:t>0.0 0 0   2 5 8   7 9 2</a:t>
                  </a:r>
                  <a:endParaRPr lang="en-CA" dirty="0"/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>
              <a:xfrm>
                <a:off x="3741694" y="3099617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</a:t>
                </a:r>
                <a:endParaRPr lang="en-CA" sz="2000" dirty="0"/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6372200" y="3093162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)</a:t>
                </a:r>
                <a:endParaRPr lang="en-CA" sz="2000" dirty="0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>
              <a:off x="489492" y="3858343"/>
              <a:ext cx="3497443" cy="692891"/>
              <a:chOff x="409754" y="4249340"/>
              <a:chExt cx="3497443" cy="692891"/>
            </a:xfrm>
          </p:grpSpPr>
          <p:grpSp>
            <p:nvGrpSpPr>
              <p:cNvPr id="105" name="Group 104"/>
              <p:cNvGrpSpPr/>
              <p:nvPr/>
            </p:nvGrpSpPr>
            <p:grpSpPr>
              <a:xfrm>
                <a:off x="409754" y="4249340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06" name="TextBox 105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06" name="TextBox 10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7" name="TextBox 106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111" name="TextBox 110"/>
              <p:cNvSpPr txBox="1"/>
              <p:nvPr/>
            </p:nvSpPr>
            <p:spPr>
              <a:xfrm>
                <a:off x="1885490" y="4334574"/>
                <a:ext cx="20217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(8.8 4 6   3 7 3   9)</a:t>
                </a:r>
                <a:endParaRPr lang="en-CA" sz="2000" dirty="0"/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485974" y="4695969"/>
              <a:ext cx="6222271" cy="746555"/>
              <a:chOff x="485974" y="4695969"/>
              <a:chExt cx="6222271" cy="746555"/>
            </a:xfrm>
          </p:grpSpPr>
          <p:grpSp>
            <p:nvGrpSpPr>
              <p:cNvPr id="113" name="Group 112"/>
              <p:cNvGrpSpPr/>
              <p:nvPr/>
            </p:nvGrpSpPr>
            <p:grpSpPr>
              <a:xfrm>
                <a:off x="485974" y="474963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4" name="TextBox 11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14" name="TextBox 11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10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5" name="TextBox 11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16" name="TextBox 115"/>
                <p:cNvSpPr txBox="1"/>
                <p:nvPr/>
              </p:nvSpPr>
              <p:spPr>
                <a:xfrm>
                  <a:off x="284468" y="818720"/>
                  <a:ext cx="18473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en-CA" sz="2400" dirty="0"/>
                </a:p>
              </p:txBody>
            </p:sp>
            <p:sp>
              <p:nvSpPr>
                <p:cNvPr id="117" name="TextBox 11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8" name="TextBox 11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121" name="Group 120"/>
              <p:cNvGrpSpPr/>
              <p:nvPr/>
            </p:nvGrpSpPr>
            <p:grpSpPr>
              <a:xfrm>
                <a:off x="2001493" y="4695969"/>
                <a:ext cx="1745284" cy="699994"/>
                <a:chOff x="2001493" y="4695969"/>
                <a:chExt cx="1745284" cy="699994"/>
              </a:xfrm>
            </p:grpSpPr>
            <p:sp>
              <p:nvSpPr>
                <p:cNvPr id="119" name="TextBox 118"/>
                <p:cNvSpPr txBox="1"/>
                <p:nvPr/>
              </p:nvSpPr>
              <p:spPr>
                <a:xfrm>
                  <a:off x="2001493" y="4749632"/>
                  <a:ext cx="413896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e</a:t>
                  </a:r>
                  <a:endParaRPr lang="en-CA" sz="3600" dirty="0"/>
                </a:p>
              </p:txBody>
            </p:sp>
            <p:sp>
              <p:nvSpPr>
                <p:cNvPr id="120" name="TextBox 119"/>
                <p:cNvSpPr txBox="1"/>
                <p:nvPr/>
              </p:nvSpPr>
              <p:spPr>
                <a:xfrm>
                  <a:off x="2186735" y="4695969"/>
                  <a:ext cx="1560042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000" dirty="0" smtClean="0"/>
                    <a:t>(8.846 373 9)</a:t>
                  </a:r>
                  <a:endParaRPr lang="en-CA" sz="2000" dirty="0"/>
                </a:p>
              </p:txBody>
            </p:sp>
          </p:grpSp>
          <p:sp>
            <p:nvSpPr>
              <p:cNvPr id="122" name="TextBox 121"/>
              <p:cNvSpPr txBox="1"/>
              <p:nvPr/>
            </p:nvSpPr>
            <p:spPr>
              <a:xfrm>
                <a:off x="3802106" y="481254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4196019" y="4829090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(6   9 4 9 . 1 4 4   9 3 7)</a:t>
                </a:r>
                <a:endParaRPr lang="en-CA" sz="2000" dirty="0"/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>
              <a:off x="1055377" y="5553860"/>
              <a:ext cx="4020690" cy="497045"/>
              <a:chOff x="1055377" y="5553860"/>
              <a:chExt cx="4020690" cy="49704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4" name="Rectangle 123"/>
                  <p:cNvSpPr/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CA" sz="2400" i="1">
                              <a:latin typeface="Cambria Math"/>
                            </a:rPr>
                            <m:t>𝗑</m:t>
                          </m:r>
                        </m:oMath>
                      </m:oMathPara>
                    </a14:m>
                    <a:endParaRPr lang="en-CA" sz="2400" dirty="0"/>
                  </a:p>
                </p:txBody>
              </p:sp>
            </mc:Choice>
            <mc:Fallback xmlns="">
              <p:sp>
                <p:nvSpPr>
                  <p:cNvPr id="124" name="Rectangle 123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5" name="TextBox 124"/>
              <p:cNvSpPr txBox="1"/>
              <p:nvPr/>
            </p:nvSpPr>
            <p:spPr>
              <a:xfrm>
                <a:off x="1623156" y="558625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2126708" y="5594175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(1 2   9 2 5 . 4 0 9   5 8)</a:t>
                </a:r>
                <a:endParaRPr lang="en-CA" sz="2000" dirty="0"/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4737513" y="555386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</p:grp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6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5388</TotalTime>
  <Words>2434</Words>
  <Application>Microsoft Office PowerPoint</Application>
  <PresentationFormat>On-screen Show (4:3)</PresentationFormat>
  <Paragraphs>529</Paragraphs>
  <Slides>40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Pamela Wolff</cp:lastModifiedBy>
  <cp:revision>154</cp:revision>
  <cp:lastPrinted>2014-07-09T15:09:12Z</cp:lastPrinted>
  <dcterms:created xsi:type="dcterms:W3CDTF">2012-09-14T16:52:57Z</dcterms:created>
  <dcterms:modified xsi:type="dcterms:W3CDTF">2016-01-12T18:14:56Z</dcterms:modified>
</cp:coreProperties>
</file>